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7"/>
  </p:notesMasterIdLst>
  <p:sldIdLst>
    <p:sldId id="3858" r:id="rId5"/>
    <p:sldId id="3076" r:id="rId6"/>
    <p:sldId id="3721" r:id="rId7"/>
    <p:sldId id="3866" r:id="rId8"/>
    <p:sldId id="1308" r:id="rId9"/>
    <p:sldId id="3859" r:id="rId10"/>
    <p:sldId id="3847" r:id="rId11"/>
    <p:sldId id="1316" r:id="rId12"/>
    <p:sldId id="3827" r:id="rId13"/>
    <p:sldId id="1328" r:id="rId14"/>
    <p:sldId id="3872" r:id="rId15"/>
    <p:sldId id="3869" r:id="rId16"/>
    <p:sldId id="3826" r:id="rId17"/>
    <p:sldId id="3855" r:id="rId18"/>
    <p:sldId id="3823" r:id="rId19"/>
    <p:sldId id="3876" r:id="rId20"/>
    <p:sldId id="3870" r:id="rId21"/>
    <p:sldId id="3839" r:id="rId22"/>
    <p:sldId id="3849" r:id="rId23"/>
    <p:sldId id="1296" r:id="rId24"/>
    <p:sldId id="3843" r:id="rId25"/>
    <p:sldId id="3848" r:id="rId26"/>
    <p:sldId id="3871" r:id="rId27"/>
    <p:sldId id="3825" r:id="rId28"/>
    <p:sldId id="260" r:id="rId29"/>
    <p:sldId id="1298" r:id="rId30"/>
    <p:sldId id="3821" r:id="rId31"/>
    <p:sldId id="1314" r:id="rId32"/>
    <p:sldId id="3878" r:id="rId33"/>
    <p:sldId id="3868" r:id="rId34"/>
    <p:sldId id="1315" r:id="rId35"/>
    <p:sldId id="384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p:restoredTop sz="89724"/>
  </p:normalViewPr>
  <p:slideViewPr>
    <p:cSldViewPr snapToGrid="0" snapToObjects="1">
      <p:cViewPr varScale="1">
        <p:scale>
          <a:sx n="100" d="100"/>
          <a:sy n="100" d="100"/>
        </p:scale>
        <p:origin x="704" y="176"/>
      </p:cViewPr>
      <p:guideLst/>
    </p:cSldViewPr>
  </p:slideViewPr>
  <p:notesTextViewPr>
    <p:cViewPr>
      <p:scale>
        <a:sx n="1" d="1"/>
        <a:sy n="1" d="1"/>
      </p:scale>
      <p:origin x="0" y="0"/>
    </p:cViewPr>
  </p:notesTextViewPr>
  <p:sorterViewPr>
    <p:cViewPr>
      <p:scale>
        <a:sx n="156" d="100"/>
        <a:sy n="15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079158975694E-2"/>
          <c:y val="1.5453675522100621E-2"/>
          <c:w val="0.92282835811648223"/>
          <c:h val="0.92097936749182818"/>
        </c:manualLayout>
      </c:layout>
      <c:lineChart>
        <c:grouping val="standard"/>
        <c:varyColors val="0"/>
        <c:ser>
          <c:idx val="0"/>
          <c:order val="0"/>
          <c:tx>
            <c:strRef>
              <c:f>Sheet1!$B$1</c:f>
              <c:strCache>
                <c:ptCount val="1"/>
                <c:pt idx="0">
                  <c:v>Series 1</c:v>
                </c:pt>
              </c:strCache>
            </c:strRef>
          </c:tx>
          <c:spPr>
            <a:ln w="28575" cap="rnd">
              <a:solidFill>
                <a:srgbClr val="00B050"/>
              </a:solidFill>
              <a:round/>
            </a:ln>
            <a:effectLst/>
          </c:spPr>
          <c:marker>
            <c:symbol val="circle"/>
            <c:size val="5"/>
            <c:spPr>
              <a:solidFill>
                <a:schemeClr val="accent1"/>
              </a:solidFill>
              <a:ln w="28575">
                <a:solidFill>
                  <a:srgbClr val="00B05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CD9A-4243-A94E-7435BE2A38B6}"/>
                </c:ext>
              </c:extLst>
            </c:dLbl>
            <c:dLbl>
              <c:idx val="1"/>
              <c:delete val="1"/>
              <c:extLst>
                <c:ext xmlns:c15="http://schemas.microsoft.com/office/drawing/2012/chart" uri="{CE6537A1-D6FC-4f65-9D91-7224C49458BB}"/>
                <c:ext xmlns:c16="http://schemas.microsoft.com/office/drawing/2014/chart" uri="{C3380CC4-5D6E-409C-BE32-E72D297353CC}">
                  <c16:uniqueId val="{00000000-CD9A-4243-A94E-7435BE2A38B6}"/>
                </c:ext>
              </c:extLst>
            </c:dLbl>
            <c:dLbl>
              <c:idx val="2"/>
              <c:delete val="1"/>
              <c:extLst>
                <c:ext xmlns:c15="http://schemas.microsoft.com/office/drawing/2012/chart" uri="{CE6537A1-D6FC-4f65-9D91-7224C49458BB}"/>
                <c:ext xmlns:c16="http://schemas.microsoft.com/office/drawing/2014/chart" uri="{C3380CC4-5D6E-409C-BE32-E72D297353CC}">
                  <c16:uniqueId val="{0000000F-CD9A-4243-A94E-7435BE2A38B6}"/>
                </c:ext>
              </c:extLst>
            </c:dLbl>
            <c:dLbl>
              <c:idx val="3"/>
              <c:delete val="1"/>
              <c:extLst>
                <c:ext xmlns:c15="http://schemas.microsoft.com/office/drawing/2012/chart" uri="{CE6537A1-D6FC-4f65-9D91-7224C49458BB}"/>
                <c:ext xmlns:c16="http://schemas.microsoft.com/office/drawing/2014/chart" uri="{C3380CC4-5D6E-409C-BE32-E72D297353CC}">
                  <c16:uniqueId val="{00000010-CD9A-4243-A94E-7435BE2A38B6}"/>
                </c:ext>
              </c:extLst>
            </c:dLbl>
            <c:dLbl>
              <c:idx val="4"/>
              <c:delete val="1"/>
              <c:extLst>
                <c:ext xmlns:c15="http://schemas.microsoft.com/office/drawing/2012/chart" uri="{CE6537A1-D6FC-4f65-9D91-7224C49458BB}"/>
                <c:ext xmlns:c16="http://schemas.microsoft.com/office/drawing/2014/chart" uri="{C3380CC4-5D6E-409C-BE32-E72D297353CC}">
                  <c16:uniqueId val="{00000011-CD9A-4243-A94E-7435BE2A38B6}"/>
                </c:ext>
              </c:extLst>
            </c:dLbl>
            <c:dLbl>
              <c:idx val="5"/>
              <c:delete val="1"/>
              <c:extLst>
                <c:ext xmlns:c15="http://schemas.microsoft.com/office/drawing/2012/chart" uri="{CE6537A1-D6FC-4f65-9D91-7224C49458BB}"/>
                <c:ext xmlns:c16="http://schemas.microsoft.com/office/drawing/2014/chart" uri="{C3380CC4-5D6E-409C-BE32-E72D297353CC}">
                  <c16:uniqueId val="{0000000D-CD9A-4243-A94E-7435BE2A38B6}"/>
                </c:ext>
              </c:extLst>
            </c:dLbl>
            <c:dLbl>
              <c:idx val="6"/>
              <c:delete val="1"/>
              <c:extLst>
                <c:ext xmlns:c15="http://schemas.microsoft.com/office/drawing/2012/chart" uri="{CE6537A1-D6FC-4f65-9D91-7224C49458BB}"/>
                <c:ext xmlns:c16="http://schemas.microsoft.com/office/drawing/2014/chart" uri="{C3380CC4-5D6E-409C-BE32-E72D297353CC}">
                  <c16:uniqueId val="{00000012-CD9A-4243-A94E-7435BE2A38B6}"/>
                </c:ext>
              </c:extLst>
            </c:dLbl>
            <c:dLbl>
              <c:idx val="7"/>
              <c:delete val="1"/>
              <c:extLst>
                <c:ext xmlns:c15="http://schemas.microsoft.com/office/drawing/2012/chart" uri="{CE6537A1-D6FC-4f65-9D91-7224C49458BB}"/>
                <c:ext xmlns:c16="http://schemas.microsoft.com/office/drawing/2014/chart" uri="{C3380CC4-5D6E-409C-BE32-E72D297353CC}">
                  <c16:uniqueId val="{00000013-CD9A-4243-A94E-7435BE2A38B6}"/>
                </c:ext>
              </c:extLst>
            </c:dLbl>
            <c:dLbl>
              <c:idx val="8"/>
              <c:delete val="1"/>
              <c:extLst>
                <c:ext xmlns:c15="http://schemas.microsoft.com/office/drawing/2012/chart" uri="{CE6537A1-D6FC-4f65-9D91-7224C49458BB}"/>
                <c:ext xmlns:c16="http://schemas.microsoft.com/office/drawing/2014/chart" uri="{C3380CC4-5D6E-409C-BE32-E72D297353CC}">
                  <c16:uniqueId val="{00000014-CD9A-4243-A94E-7435BE2A38B6}"/>
                </c:ext>
              </c:extLst>
            </c:dLbl>
            <c:dLbl>
              <c:idx val="9"/>
              <c:layout>
                <c:manualLayout>
                  <c:x val="-2.5822628284039591E-2"/>
                  <c:y val="1.77406729716862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9A-4243-A94E-7435BE2A38B6}"/>
                </c:ext>
              </c:extLst>
            </c:dLbl>
            <c:dLbl>
              <c:idx val="10"/>
              <c:delete val="1"/>
              <c:extLst>
                <c:ext xmlns:c15="http://schemas.microsoft.com/office/drawing/2012/chart" uri="{CE6537A1-D6FC-4f65-9D91-7224C49458BB}"/>
                <c:ext xmlns:c16="http://schemas.microsoft.com/office/drawing/2014/chart" uri="{C3380CC4-5D6E-409C-BE32-E72D297353CC}">
                  <c16:uniqueId val="{00000015-CD9A-4243-A94E-7435BE2A38B6}"/>
                </c:ext>
              </c:extLst>
            </c:dLbl>
            <c:dLbl>
              <c:idx val="11"/>
              <c:delete val="1"/>
              <c:extLst>
                <c:ext xmlns:c15="http://schemas.microsoft.com/office/drawing/2012/chart" uri="{CE6537A1-D6FC-4f65-9D91-7224C49458BB}"/>
                <c:ext xmlns:c16="http://schemas.microsoft.com/office/drawing/2014/chart" uri="{C3380CC4-5D6E-409C-BE32-E72D297353CC}">
                  <c16:uniqueId val="{00000017-CD9A-4243-A94E-7435BE2A38B6}"/>
                </c:ext>
              </c:extLst>
            </c:dLbl>
            <c:dLbl>
              <c:idx val="12"/>
              <c:delete val="1"/>
              <c:extLst>
                <c:ext xmlns:c15="http://schemas.microsoft.com/office/drawing/2012/chart" uri="{CE6537A1-D6FC-4f65-9D91-7224C49458BB}"/>
                <c:ext xmlns:c16="http://schemas.microsoft.com/office/drawing/2014/chart" uri="{C3380CC4-5D6E-409C-BE32-E72D297353CC}">
                  <c16:uniqueId val="{00000016-CD9A-4243-A94E-7435BE2A38B6}"/>
                </c:ext>
              </c:extLst>
            </c:dLbl>
            <c:dLbl>
              <c:idx val="13"/>
              <c:delete val="1"/>
              <c:extLst>
                <c:ext xmlns:c15="http://schemas.microsoft.com/office/drawing/2012/chart" uri="{CE6537A1-D6FC-4f65-9D91-7224C49458BB}"/>
                <c:ext xmlns:c16="http://schemas.microsoft.com/office/drawing/2014/chart" uri="{C3380CC4-5D6E-409C-BE32-E72D297353CC}">
                  <c16:uniqueId val="{0000000C-CD9A-4243-A94E-7435BE2A38B6}"/>
                </c:ext>
              </c:extLst>
            </c:dLbl>
            <c:dLbl>
              <c:idx val="14"/>
              <c:delete val="1"/>
              <c:extLst>
                <c:ext xmlns:c15="http://schemas.microsoft.com/office/drawing/2012/chart" uri="{CE6537A1-D6FC-4f65-9D91-7224C49458BB}"/>
                <c:ext xmlns:c16="http://schemas.microsoft.com/office/drawing/2014/chart" uri="{C3380CC4-5D6E-409C-BE32-E72D297353CC}">
                  <c16:uniqueId val="{00000018-CD9A-4243-A94E-7435BE2A38B6}"/>
                </c:ext>
              </c:extLst>
            </c:dLbl>
            <c:dLbl>
              <c:idx val="15"/>
              <c:delete val="1"/>
              <c:extLst>
                <c:ext xmlns:c15="http://schemas.microsoft.com/office/drawing/2012/chart" uri="{CE6537A1-D6FC-4f65-9D91-7224C49458BB}"/>
                <c:ext xmlns:c16="http://schemas.microsoft.com/office/drawing/2014/chart" uri="{C3380CC4-5D6E-409C-BE32-E72D297353CC}">
                  <c16:uniqueId val="{00000000-0BB9-48D7-B5D0-A177B06A4484}"/>
                </c:ext>
              </c:extLst>
            </c:dLbl>
            <c:dLbl>
              <c:idx val="16"/>
              <c:delete val="1"/>
              <c:extLst>
                <c:ext xmlns:c15="http://schemas.microsoft.com/office/drawing/2012/chart" uri="{CE6537A1-D6FC-4f65-9D91-7224C49458BB}"/>
                <c:ext xmlns:c16="http://schemas.microsoft.com/office/drawing/2014/chart" uri="{C3380CC4-5D6E-409C-BE32-E72D297353CC}">
                  <c16:uniqueId val="{00000019-CD9A-4243-A94E-7435BE2A38B6}"/>
                </c:ext>
              </c:extLst>
            </c:dLbl>
            <c:dLbl>
              <c:idx val="17"/>
              <c:layout>
                <c:manualLayout>
                  <c:x val="-2.5784356795046814E-2"/>
                  <c:y val="1.541471133226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9A-4243-A94E-7435BE2A38B6}"/>
                </c:ext>
              </c:extLst>
            </c:dLbl>
            <c:dLbl>
              <c:idx val="18"/>
              <c:delete val="1"/>
              <c:extLst>
                <c:ext xmlns:c15="http://schemas.microsoft.com/office/drawing/2012/chart" uri="{CE6537A1-D6FC-4f65-9D91-7224C49458BB}"/>
                <c:ext xmlns:c16="http://schemas.microsoft.com/office/drawing/2014/chart" uri="{C3380CC4-5D6E-409C-BE32-E72D297353CC}">
                  <c16:uniqueId val="{0000001B-CD9A-4243-A94E-7435BE2A38B6}"/>
                </c:ext>
              </c:extLst>
            </c:dLbl>
            <c:dLbl>
              <c:idx val="19"/>
              <c:delete val="1"/>
              <c:extLst>
                <c:ext xmlns:c15="http://schemas.microsoft.com/office/drawing/2012/chart" uri="{CE6537A1-D6FC-4f65-9D91-7224C49458BB}"/>
                <c:ext xmlns:c16="http://schemas.microsoft.com/office/drawing/2014/chart" uri="{C3380CC4-5D6E-409C-BE32-E72D297353CC}">
                  <c16:uniqueId val="{0000001A-CD9A-4243-A94E-7435BE2A38B6}"/>
                </c:ext>
              </c:extLst>
            </c:dLbl>
            <c:dLbl>
              <c:idx val="20"/>
              <c:delete val="1"/>
              <c:extLst>
                <c:ext xmlns:c15="http://schemas.microsoft.com/office/drawing/2012/chart" uri="{CE6537A1-D6FC-4f65-9D91-7224C49458BB}"/>
                <c:ext xmlns:c16="http://schemas.microsoft.com/office/drawing/2014/chart" uri="{C3380CC4-5D6E-409C-BE32-E72D297353CC}">
                  <c16:uniqueId val="{0000001C-CD9A-4243-A94E-7435BE2A38B6}"/>
                </c:ext>
              </c:extLst>
            </c:dLbl>
            <c:dLbl>
              <c:idx val="21"/>
              <c:layout>
                <c:manualLayout>
                  <c:x val="-2.2520991220405677E-2"/>
                  <c:y val="1.45858320050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9A-4243-A94E-7435BE2A38B6}"/>
                </c:ext>
              </c:extLst>
            </c:dLbl>
            <c:dLbl>
              <c:idx val="22"/>
              <c:delete val="1"/>
              <c:extLst>
                <c:ext xmlns:c15="http://schemas.microsoft.com/office/drawing/2012/chart" uri="{CE6537A1-D6FC-4f65-9D91-7224C49458BB}"/>
                <c:ext xmlns:c16="http://schemas.microsoft.com/office/drawing/2014/chart" uri="{C3380CC4-5D6E-409C-BE32-E72D297353CC}">
                  <c16:uniqueId val="{0000001E-CD9A-4243-A94E-7435BE2A38B6}"/>
                </c:ext>
              </c:extLst>
            </c:dLbl>
            <c:dLbl>
              <c:idx val="23"/>
              <c:delete val="1"/>
              <c:extLst>
                <c:ext xmlns:c15="http://schemas.microsoft.com/office/drawing/2012/chart" uri="{CE6537A1-D6FC-4f65-9D91-7224C49458BB}"/>
                <c:ext xmlns:c16="http://schemas.microsoft.com/office/drawing/2014/chart" uri="{C3380CC4-5D6E-409C-BE32-E72D297353CC}">
                  <c16:uniqueId val="{0000001D-CD9A-4243-A94E-7435BE2A38B6}"/>
                </c:ext>
              </c:extLst>
            </c:dLbl>
            <c:dLbl>
              <c:idx val="24"/>
              <c:layout>
                <c:manualLayout>
                  <c:x val="-2.8753611911809959E-2"/>
                  <c:y val="2.3806673258320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9A-4243-A94E-7435BE2A38B6}"/>
                </c:ext>
              </c:extLst>
            </c:dLbl>
            <c:dLbl>
              <c:idx val="25"/>
              <c:delete val="1"/>
              <c:extLst>
                <c:ext xmlns:c15="http://schemas.microsoft.com/office/drawing/2012/chart" uri="{CE6537A1-D6FC-4f65-9D91-7224C49458BB}"/>
                <c:ext xmlns:c16="http://schemas.microsoft.com/office/drawing/2014/chart" uri="{C3380CC4-5D6E-409C-BE32-E72D297353CC}">
                  <c16:uniqueId val="{0000001F-CD9A-4243-A94E-7435BE2A38B6}"/>
                </c:ext>
              </c:extLst>
            </c:dLbl>
            <c:dLbl>
              <c:idx val="26"/>
              <c:layout>
                <c:manualLayout>
                  <c:x val="-4.9350311862307013E-3"/>
                  <c:y val="-1.5019420746089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D9A-4243-A94E-7435BE2A38B6}"/>
                </c:ext>
              </c:extLst>
            </c:dLbl>
            <c:dLbl>
              <c:idx val="27"/>
              <c:layout>
                <c:manualLayout>
                  <c:x val="-6.4005278557453856E-3"/>
                  <c:y val="-1.7134081656881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D9A-4243-A94E-7435BE2A38B6}"/>
                </c:ext>
              </c:extLst>
            </c:dLbl>
            <c:dLbl>
              <c:idx val="28"/>
              <c:layout>
                <c:manualLayout>
                  <c:x val="-2.5784356795046925E-2"/>
                  <c:y val="1.9437466327863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9A-4243-A94E-7435BE2A38B6}"/>
                </c:ext>
              </c:extLst>
            </c:dLbl>
            <c:dLbl>
              <c:idx val="29"/>
              <c:delete val="1"/>
              <c:extLst>
                <c:ext xmlns:c15="http://schemas.microsoft.com/office/drawing/2012/chart" uri="{CE6537A1-D6FC-4f65-9D91-7224C49458BB}"/>
                <c:ext xmlns:c16="http://schemas.microsoft.com/office/drawing/2014/chart" uri="{C3380CC4-5D6E-409C-BE32-E72D297353CC}">
                  <c16:uniqueId val="{00000023-CD9A-4243-A94E-7435BE2A38B6}"/>
                </c:ext>
              </c:extLst>
            </c:dLbl>
            <c:dLbl>
              <c:idx val="30"/>
              <c:delete val="1"/>
              <c:extLst>
                <c:ext xmlns:c15="http://schemas.microsoft.com/office/drawing/2012/chart" uri="{CE6537A1-D6FC-4f65-9D91-7224C49458BB}"/>
                <c:ext xmlns:c16="http://schemas.microsoft.com/office/drawing/2014/chart" uri="{C3380CC4-5D6E-409C-BE32-E72D297353CC}">
                  <c16:uniqueId val="{00000022-CD9A-4243-A94E-7435BE2A38B6}"/>
                </c:ext>
              </c:extLst>
            </c:dLbl>
            <c:dLbl>
              <c:idx val="31"/>
              <c:layout>
                <c:manualLayout>
                  <c:x val="-3.1722867028572993E-2"/>
                  <c:y val="1.9714600986862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9A-4243-A94E-7435BE2A38B6}"/>
                </c:ext>
              </c:extLst>
            </c:dLbl>
            <c:dLbl>
              <c:idx val="32"/>
              <c:delete val="1"/>
              <c:extLst>
                <c:ext xmlns:c15="http://schemas.microsoft.com/office/drawing/2012/chart" uri="{CE6537A1-D6FC-4f65-9D91-7224C49458BB}"/>
                <c:ext xmlns:c16="http://schemas.microsoft.com/office/drawing/2014/chart" uri="{C3380CC4-5D6E-409C-BE32-E72D297353CC}">
                  <c16:uniqueId val="{00000024-CD9A-4243-A94E-7435BE2A38B6}"/>
                </c:ext>
              </c:extLst>
            </c:dLbl>
            <c:dLbl>
              <c:idx val="33"/>
              <c:delete val="1"/>
              <c:extLst>
                <c:ext xmlns:c15="http://schemas.microsoft.com/office/drawing/2012/chart" uri="{CE6537A1-D6FC-4f65-9D91-7224C49458BB}"/>
                <c:ext xmlns:c16="http://schemas.microsoft.com/office/drawing/2014/chart" uri="{C3380CC4-5D6E-409C-BE32-E72D297353CC}">
                  <c16:uniqueId val="{00000025-CD9A-4243-A94E-7435BE2A38B6}"/>
                </c:ext>
              </c:extLst>
            </c:dLbl>
            <c:dLbl>
              <c:idx val="34"/>
              <c:delete val="1"/>
              <c:extLst>
                <c:ext xmlns:c15="http://schemas.microsoft.com/office/drawing/2012/chart" uri="{CE6537A1-D6FC-4f65-9D91-7224C49458BB}"/>
                <c:ext xmlns:c16="http://schemas.microsoft.com/office/drawing/2014/chart" uri="{C3380CC4-5D6E-409C-BE32-E72D297353CC}">
                  <c16:uniqueId val="{00000005-CD9A-4243-A94E-7435BE2A38B6}"/>
                </c:ext>
              </c:extLst>
            </c:dLbl>
            <c:dLbl>
              <c:idx val="35"/>
              <c:delete val="1"/>
              <c:extLst>
                <c:ext xmlns:c15="http://schemas.microsoft.com/office/drawing/2012/chart" uri="{CE6537A1-D6FC-4f65-9D91-7224C49458BB}"/>
                <c:ext xmlns:c16="http://schemas.microsoft.com/office/drawing/2014/chart" uri="{C3380CC4-5D6E-409C-BE32-E72D297353CC}">
                  <c16:uniqueId val="{00000026-CD9A-4243-A94E-7435BE2A38B6}"/>
                </c:ext>
              </c:extLst>
            </c:dLbl>
            <c:dLbl>
              <c:idx val="36"/>
              <c:layout>
                <c:manualLayout>
                  <c:x val="-2.5784356795046814E-2"/>
                  <c:y val="2.3806673258320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9A-4243-A94E-7435BE2A38B6}"/>
                </c:ext>
              </c:extLst>
            </c:dLbl>
            <c:dLbl>
              <c:idx val="37"/>
              <c:delete val="1"/>
              <c:extLst>
                <c:ext xmlns:c15="http://schemas.microsoft.com/office/drawing/2012/chart" uri="{CE6537A1-D6FC-4f65-9D91-7224C49458BB}"/>
                <c:ext xmlns:c16="http://schemas.microsoft.com/office/drawing/2014/chart" uri="{C3380CC4-5D6E-409C-BE32-E72D297353CC}">
                  <c16:uniqueId val="{00000028-CD9A-4243-A94E-7435BE2A38B6}"/>
                </c:ext>
              </c:extLst>
            </c:dLbl>
            <c:dLbl>
              <c:idx val="38"/>
              <c:delete val="1"/>
              <c:extLst>
                <c:ext xmlns:c15="http://schemas.microsoft.com/office/drawing/2012/chart" uri="{CE6537A1-D6FC-4f65-9D91-7224C49458BB}"/>
                <c:ext xmlns:c16="http://schemas.microsoft.com/office/drawing/2014/chart" uri="{C3380CC4-5D6E-409C-BE32-E72D297353CC}">
                  <c16:uniqueId val="{00000027-CD9A-4243-A94E-7435BE2A38B6}"/>
                </c:ext>
              </c:extLst>
            </c:dLbl>
            <c:dLbl>
              <c:idx val="39"/>
              <c:delete val="1"/>
              <c:extLst>
                <c:ext xmlns:c15="http://schemas.microsoft.com/office/drawing/2012/chart" uri="{CE6537A1-D6FC-4f65-9D91-7224C49458BB}"/>
                <c:ext xmlns:c16="http://schemas.microsoft.com/office/drawing/2014/chart" uri="{C3380CC4-5D6E-409C-BE32-E72D297353CC}">
                  <c16:uniqueId val="{00000029-CD9A-4243-A94E-7435BE2A38B6}"/>
                </c:ext>
              </c:extLst>
            </c:dLbl>
            <c:dLbl>
              <c:idx val="40"/>
              <c:delete val="1"/>
              <c:extLst>
                <c:ext xmlns:c15="http://schemas.microsoft.com/office/drawing/2012/chart" uri="{CE6537A1-D6FC-4f65-9D91-7224C49458BB}"/>
                <c:ext xmlns:c16="http://schemas.microsoft.com/office/drawing/2014/chart" uri="{C3380CC4-5D6E-409C-BE32-E72D297353CC}">
                  <c16:uniqueId val="{0000002A-CD9A-4243-A94E-7435BE2A38B6}"/>
                </c:ext>
              </c:extLst>
            </c:dLbl>
            <c:dLbl>
              <c:idx val="41"/>
              <c:layout>
                <c:manualLayout>
                  <c:x val="-4.6511748667551964E-2"/>
                  <c:y val="1.1256656394742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9A-4243-A94E-7435BE2A38B6}"/>
                </c:ext>
              </c:extLst>
            </c:dLbl>
            <c:dLbl>
              <c:idx val="42"/>
              <c:layout>
                <c:manualLayout>
                  <c:x val="-2.9329088701089915E-2"/>
                  <c:y val="2.0936142069247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D9A-4243-A94E-7435BE2A38B6}"/>
                </c:ext>
              </c:extLst>
            </c:dLbl>
            <c:dLbl>
              <c:idx val="43"/>
              <c:delete val="1"/>
              <c:extLst>
                <c:ext xmlns:c15="http://schemas.microsoft.com/office/drawing/2012/chart" uri="{CE6537A1-D6FC-4f65-9D91-7224C49458BB}"/>
                <c:ext xmlns:c16="http://schemas.microsoft.com/office/drawing/2014/chart" uri="{C3380CC4-5D6E-409C-BE32-E72D297353CC}">
                  <c16:uniqueId val="{0000002C-CD9A-4243-A94E-7435BE2A38B6}"/>
                </c:ext>
              </c:extLst>
            </c:dLbl>
            <c:dLbl>
              <c:idx val="44"/>
              <c:layout>
                <c:manualLayout>
                  <c:x val="-1.8572924554968277E-2"/>
                  <c:y val="2.1829901521933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9A-4243-A94E-7435BE2A38B6}"/>
                </c:ext>
              </c:extLst>
            </c:dLbl>
            <c:dLbl>
              <c:idx val="45"/>
              <c:delete val="1"/>
              <c:extLst>
                <c:ext xmlns:c15="http://schemas.microsoft.com/office/drawing/2012/chart" uri="{CE6537A1-D6FC-4f65-9D91-7224C49458BB}"/>
                <c:ext xmlns:c16="http://schemas.microsoft.com/office/drawing/2014/chart" uri="{C3380CC4-5D6E-409C-BE32-E72D297353CC}">
                  <c16:uniqueId val="{00000001-332D-433B-B584-0882569B35AE}"/>
                </c:ext>
              </c:extLst>
            </c:dLbl>
            <c:dLbl>
              <c:idx val="46"/>
              <c:layout>
                <c:manualLayout>
                  <c:x val="-4.8899931271668001E-2"/>
                  <c:y val="1.2471171094217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0D-4D0A-AC99-BCBB75F98632}"/>
                </c:ext>
              </c:extLst>
            </c:dLbl>
            <c:dLbl>
              <c:idx val="47"/>
              <c:delete val="1"/>
              <c:extLst>
                <c:ext xmlns:c15="http://schemas.microsoft.com/office/drawing/2012/chart" uri="{CE6537A1-D6FC-4f65-9D91-7224C49458BB}"/>
                <c:ext xmlns:c16="http://schemas.microsoft.com/office/drawing/2014/chart" uri="{C3380CC4-5D6E-409C-BE32-E72D297353CC}">
                  <c16:uniqueId val="{00000001-300D-4D0A-AC99-BCBB75F98632}"/>
                </c:ext>
              </c:extLst>
            </c:dLbl>
            <c:dLbl>
              <c:idx val="48"/>
              <c:layout>
                <c:manualLayout>
                  <c:x val="-2.778154729677023E-2"/>
                  <c:y val="2.5159136558973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0D-4D0A-AC99-BCBB75F98632}"/>
                </c:ext>
              </c:extLst>
            </c:dLbl>
            <c:dLbl>
              <c:idx val="49"/>
              <c:delete val="1"/>
              <c:extLst>
                <c:ext xmlns:c15="http://schemas.microsoft.com/office/drawing/2012/chart" uri="{CE6537A1-D6FC-4f65-9D91-7224C49458BB}"/>
                <c:ext xmlns:c16="http://schemas.microsoft.com/office/drawing/2014/chart" uri="{C3380CC4-5D6E-409C-BE32-E72D297353CC}">
                  <c16:uniqueId val="{00000001-1D14-4270-BEF4-CC1A18653B41}"/>
                </c:ext>
              </c:extLst>
            </c:dLbl>
            <c:dLbl>
              <c:idx val="50"/>
              <c:delete val="1"/>
              <c:extLst>
                <c:ext xmlns:c15="http://schemas.microsoft.com/office/drawing/2012/chart" uri="{CE6537A1-D6FC-4f65-9D91-7224C49458BB}"/>
                <c:ext xmlns:c16="http://schemas.microsoft.com/office/drawing/2014/chart" uri="{C3380CC4-5D6E-409C-BE32-E72D297353CC}">
                  <c16:uniqueId val="{00000002-1D14-4270-BEF4-CC1A18653B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49"/>
                <c:pt idx="0">
                  <c:v>1/2</c:v>
                </c:pt>
                <c:pt idx="5">
                  <c:v>2/6</c:v>
                </c:pt>
                <c:pt idx="9">
                  <c:v>3/5</c:v>
                </c:pt>
                <c:pt idx="13">
                  <c:v>4/2</c:v>
                </c:pt>
                <c:pt idx="18">
                  <c:v>5/7</c:v>
                </c:pt>
                <c:pt idx="22">
                  <c:v>6/4</c:v>
                </c:pt>
                <c:pt idx="26">
                  <c:v>7/2</c:v>
                </c:pt>
                <c:pt idx="31">
                  <c:v>8/6</c:v>
                </c:pt>
                <c:pt idx="35">
                  <c:v>9/3</c:v>
                </c:pt>
                <c:pt idx="39">
                  <c:v>10/1</c:v>
                </c:pt>
                <c:pt idx="44">
                  <c:v>11/5</c:v>
                </c:pt>
                <c:pt idx="48">
                  <c:v>12/3</c:v>
                </c:pt>
              </c:strCache>
            </c:strRef>
          </c:cat>
          <c:val>
            <c:numRef>
              <c:f>Sheet1!$B$2:$B$52</c:f>
              <c:numCache>
                <c:formatCode>General</c:formatCode>
                <c:ptCount val="51"/>
                <c:pt idx="0">
                  <c:v>3.72</c:v>
                </c:pt>
                <c:pt idx="1">
                  <c:v>3.64</c:v>
                </c:pt>
                <c:pt idx="2">
                  <c:v>3.65</c:v>
                </c:pt>
                <c:pt idx="3">
                  <c:v>3.6</c:v>
                </c:pt>
                <c:pt idx="4">
                  <c:v>3.51</c:v>
                </c:pt>
                <c:pt idx="5">
                  <c:v>3.45</c:v>
                </c:pt>
                <c:pt idx="6">
                  <c:v>3.47</c:v>
                </c:pt>
                <c:pt idx="7">
                  <c:v>3.49</c:v>
                </c:pt>
                <c:pt idx="8">
                  <c:v>3.45</c:v>
                </c:pt>
                <c:pt idx="9">
                  <c:v>3.29</c:v>
                </c:pt>
                <c:pt idx="10">
                  <c:v>3.36</c:v>
                </c:pt>
                <c:pt idx="11">
                  <c:v>3.65</c:v>
                </c:pt>
                <c:pt idx="12">
                  <c:v>3.5</c:v>
                </c:pt>
                <c:pt idx="13">
                  <c:v>3.33</c:v>
                </c:pt>
                <c:pt idx="14">
                  <c:v>3.33</c:v>
                </c:pt>
                <c:pt idx="15">
                  <c:v>3.31</c:v>
                </c:pt>
                <c:pt idx="16">
                  <c:v>3.33</c:v>
                </c:pt>
                <c:pt idx="17">
                  <c:v>3.23</c:v>
                </c:pt>
                <c:pt idx="18">
                  <c:v>3.26</c:v>
                </c:pt>
                <c:pt idx="19">
                  <c:v>3.28</c:v>
                </c:pt>
                <c:pt idx="20">
                  <c:v>3.24</c:v>
                </c:pt>
                <c:pt idx="21">
                  <c:v>3.15</c:v>
                </c:pt>
                <c:pt idx="22">
                  <c:v>3.18</c:v>
                </c:pt>
                <c:pt idx="23">
                  <c:v>3.21</c:v>
                </c:pt>
                <c:pt idx="24">
                  <c:v>3.13</c:v>
                </c:pt>
                <c:pt idx="25">
                  <c:v>3.13</c:v>
                </c:pt>
                <c:pt idx="26">
                  <c:v>3.07</c:v>
                </c:pt>
                <c:pt idx="27">
                  <c:v>3.03</c:v>
                </c:pt>
                <c:pt idx="28">
                  <c:v>2.98</c:v>
                </c:pt>
                <c:pt idx="29">
                  <c:v>3.01</c:v>
                </c:pt>
                <c:pt idx="30">
                  <c:v>2.99</c:v>
                </c:pt>
                <c:pt idx="31" formatCode="0.00_)">
                  <c:v>2.88</c:v>
                </c:pt>
                <c:pt idx="32" formatCode="0.00_)">
                  <c:v>2.96</c:v>
                </c:pt>
                <c:pt idx="33" formatCode="0.00_)">
                  <c:v>2.99</c:v>
                </c:pt>
                <c:pt idx="34" formatCode="0.00_)">
                  <c:v>2.91</c:v>
                </c:pt>
                <c:pt idx="35" formatCode="0.00_)">
                  <c:v>2.93</c:v>
                </c:pt>
                <c:pt idx="36" formatCode="0.00_)">
                  <c:v>2.86</c:v>
                </c:pt>
                <c:pt idx="37" formatCode="0.00_)">
                  <c:v>2.87</c:v>
                </c:pt>
                <c:pt idx="38" formatCode="0.00_)">
                  <c:v>2.9</c:v>
                </c:pt>
                <c:pt idx="39" formatCode="0.00_)">
                  <c:v>2.88</c:v>
                </c:pt>
                <c:pt idx="40" formatCode="0.00_)">
                  <c:v>2.87</c:v>
                </c:pt>
                <c:pt idx="41" formatCode="0.00_)">
                  <c:v>2.81</c:v>
                </c:pt>
                <c:pt idx="42" formatCode="0.00_)">
                  <c:v>2.8</c:v>
                </c:pt>
                <c:pt idx="43" formatCode="0.00_)">
                  <c:v>2.81</c:v>
                </c:pt>
                <c:pt idx="44" formatCode="0.00_)">
                  <c:v>2.78</c:v>
                </c:pt>
                <c:pt idx="45" formatCode="0.00_)">
                  <c:v>2.84</c:v>
                </c:pt>
                <c:pt idx="46">
                  <c:v>2.72</c:v>
                </c:pt>
                <c:pt idx="47">
                  <c:v>2.72</c:v>
                </c:pt>
                <c:pt idx="48">
                  <c:v>2.71</c:v>
                </c:pt>
                <c:pt idx="49">
                  <c:v>2.71</c:v>
                </c:pt>
                <c:pt idx="50">
                  <c:v>2.67</c:v>
                </c:pt>
              </c:numCache>
            </c:numRef>
          </c:val>
          <c:smooth val="1"/>
          <c:extLst>
            <c:ext xmlns:c16="http://schemas.microsoft.com/office/drawing/2014/chart" uri="{C3380CC4-5D6E-409C-BE32-E72D297353CC}">
              <c16:uniqueId val="{00000000-ED4E-4270-9FAB-4D0494E0B5C2}"/>
            </c:ext>
          </c:extLst>
        </c:ser>
        <c:dLbls>
          <c:showLegendKey val="0"/>
          <c:showVal val="0"/>
          <c:showCatName val="0"/>
          <c:showSerName val="0"/>
          <c:showPercent val="0"/>
          <c:showBubbleSize val="0"/>
        </c:dLbls>
        <c:marker val="1"/>
        <c:smooth val="0"/>
        <c:axId val="1205961360"/>
        <c:axId val="822039184"/>
      </c:lineChart>
      <c:catAx>
        <c:axId val="1205961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822039184"/>
        <c:crosses val="autoZero"/>
        <c:auto val="1"/>
        <c:lblAlgn val="ctr"/>
        <c:lblOffset val="100"/>
        <c:noMultiLvlLbl val="0"/>
      </c:catAx>
      <c:valAx>
        <c:axId val="822039184"/>
        <c:scaling>
          <c:orientation val="minMax"/>
          <c:max val="3.9"/>
          <c:min val="2.5"/>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5961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02F2-4C90-B597-631D0C294CAE}"/>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02F2-4C90-B597-631D0C294CAE}"/>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4-02F2-4C90-B597-631D0C294CAE}"/>
              </c:ext>
            </c:extLst>
          </c:dPt>
          <c:cat>
            <c:strRef>
              <c:f>Sheet1!$A$2:$A$4</c:f>
              <c:strCache>
                <c:ptCount val="3"/>
                <c:pt idx="0">
                  <c:v>Resume their mortgage payments and stay in their home for at least 1 year</c:v>
                </c:pt>
                <c:pt idx="1">
                  <c:v>List their home within 1 year of exiting forbearance</c:v>
                </c:pt>
                <c:pt idx="2">
                  <c:v>Receive a forclosure notice within 1 year of exiting forbearance</c:v>
                </c:pt>
              </c:strCache>
            </c:strRef>
          </c:cat>
          <c:val>
            <c:numRef>
              <c:f>Sheet1!$B$2:$B$4</c:f>
              <c:numCache>
                <c:formatCode>0%</c:formatCode>
                <c:ptCount val="3"/>
                <c:pt idx="0">
                  <c:v>0.57999999999999996</c:v>
                </c:pt>
                <c:pt idx="1">
                  <c:v>0.24</c:v>
                </c:pt>
                <c:pt idx="2">
                  <c:v>0.18</c:v>
                </c:pt>
              </c:numCache>
            </c:numRef>
          </c:val>
          <c:extLst>
            <c:ext xmlns:c16="http://schemas.microsoft.com/office/drawing/2014/chart" uri="{C3380CC4-5D6E-409C-BE32-E72D297353CC}">
              <c16:uniqueId val="{00000000-02F2-4C90-B597-631D0C294C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11196967186965E-2"/>
          <c:y val="2.9493281358726128E-2"/>
          <c:w val="0.96566357778145917"/>
          <c:h val="0.94456783159146362"/>
        </c:manualLayout>
      </c:layout>
      <c:lineChart>
        <c:grouping val="standard"/>
        <c:varyColors val="0"/>
        <c:ser>
          <c:idx val="0"/>
          <c:order val="0"/>
          <c:tx>
            <c:strRef>
              <c:f>Sheet1!$B$1</c:f>
              <c:strCache>
                <c:ptCount val="1"/>
                <c:pt idx="0">
                  <c:v>  Total Listings</c:v>
                </c:pt>
              </c:strCache>
            </c:strRef>
          </c:tx>
          <c:spPr>
            <a:ln w="127000" cap="rnd">
              <a:solidFill>
                <a:srgbClr val="FD8700"/>
              </a:solidFill>
              <a:round/>
              <a:tailEnd type="none"/>
            </a:ln>
            <a:effectLst>
              <a:outerShdw blurRad="50800" dist="38100" dir="18900000" algn="bl" rotWithShape="0">
                <a:prstClr val="black">
                  <a:alpha val="40000"/>
                </a:prstClr>
              </a:outerShdw>
            </a:effectLst>
          </c:spPr>
          <c:marker>
            <c:symbol val="none"/>
          </c:marker>
          <c:dPt>
            <c:idx val="4"/>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4993-461B-9FE7-F11060113296}"/>
              </c:ext>
            </c:extLst>
          </c:dPt>
          <c:dPt>
            <c:idx val="6"/>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D0DB-4318-938D-26AD84A8F947}"/>
              </c:ext>
            </c:extLst>
          </c:dPt>
          <c:dPt>
            <c:idx val="7"/>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0B-0E94-4CBF-8B15-6EC375DB75C7}"/>
              </c:ext>
            </c:extLst>
          </c:dPt>
          <c:dPt>
            <c:idx val="8"/>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0-B6FA-4BD3-91E9-A6855615AE61}"/>
              </c:ext>
            </c:extLst>
          </c:dPt>
          <c:dPt>
            <c:idx val="9"/>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4-9059-432E-B12E-6983E9EF10F7}"/>
              </c:ext>
            </c:extLst>
          </c:dPt>
          <c:dPt>
            <c:idx val="10"/>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8-97A9-4788-9D03-5B23301788B4}"/>
              </c:ext>
            </c:extLst>
          </c:dPt>
          <c:dPt>
            <c:idx val="11"/>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C-BFD0-49C1-96B7-650529CF6463}"/>
              </c:ext>
            </c:extLst>
          </c:dPt>
          <c:dPt>
            <c:idx val="13"/>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0-4E51-4BF8-8C27-568A7C4D85C6}"/>
              </c:ext>
            </c:extLst>
          </c:dPt>
          <c:dPt>
            <c:idx val="14"/>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4-B610-49A9-94BF-96A7F13B3E8B}"/>
              </c:ext>
            </c:extLst>
          </c:dPt>
          <c:dPt>
            <c:idx val="15"/>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8-0132-45D2-8CFF-1DEAF1BAB5FD}"/>
              </c:ext>
            </c:extLst>
          </c:dPt>
          <c:dPt>
            <c:idx val="16"/>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C-C972-4A83-94AF-56BD42E82EE6}"/>
              </c:ext>
            </c:extLst>
          </c:dPt>
          <c:dPt>
            <c:idx val="17"/>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0-5CA1-4B50-9134-BA12B204C21C}"/>
              </c:ext>
            </c:extLst>
          </c:dPt>
          <c:dPt>
            <c:idx val="18"/>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4-A86E-4CC6-8E2C-D0EE828AA6BC}"/>
              </c:ext>
            </c:extLst>
          </c:dPt>
          <c:dPt>
            <c:idx val="19"/>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7-80B1-4246-8E0D-D8FFD1BE7032}"/>
              </c:ext>
            </c:extLst>
          </c:dPt>
          <c:dPt>
            <c:idx val="20"/>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B-0F5A-4860-9719-B9CFA01892BA}"/>
              </c:ext>
            </c:extLst>
          </c:dPt>
          <c:dPt>
            <c:idx val="21"/>
            <c:marker>
              <c:symbol val="none"/>
            </c:marker>
            <c:bubble3D val="0"/>
            <c:spPr>
              <a:ln w="127000" cap="rnd">
                <a:solidFill>
                  <a:srgbClr val="FD8700"/>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40-48A2-4868-9EDA-1AC4F92AD84C}"/>
              </c:ext>
            </c:extLst>
          </c:dPt>
          <c:cat>
            <c:strRef>
              <c:f>Sheet1!$A$2:$A$31</c:f>
              <c:strCache>
                <c:ptCount val="30"/>
                <c:pt idx="0">
                  <c:v>Early March</c:v>
                </c:pt>
                <c:pt idx="1">
                  <c:v>5/30</c:v>
                </c:pt>
                <c:pt idx="2">
                  <c:v>6/6</c:v>
                </c:pt>
                <c:pt idx="3">
                  <c:v>6/13</c:v>
                </c:pt>
                <c:pt idx="4">
                  <c:v>6/20</c:v>
                </c:pt>
                <c:pt idx="5">
                  <c:v>6/27</c:v>
                </c:pt>
                <c:pt idx="6">
                  <c:v>7/4</c:v>
                </c:pt>
                <c:pt idx="7">
                  <c:v>7/11</c:v>
                </c:pt>
                <c:pt idx="8">
                  <c:v>7/18</c:v>
                </c:pt>
                <c:pt idx="9">
                  <c:v>7/25</c:v>
                </c:pt>
                <c:pt idx="10">
                  <c:v>8/1</c:v>
                </c:pt>
                <c:pt idx="11">
                  <c:v>8/8</c:v>
                </c:pt>
                <c:pt idx="12">
                  <c:v>8/15</c:v>
                </c:pt>
                <c:pt idx="13">
                  <c:v>8/22</c:v>
                </c:pt>
                <c:pt idx="14">
                  <c:v>8/29</c:v>
                </c:pt>
                <c:pt idx="15">
                  <c:v>9/5</c:v>
                </c:pt>
                <c:pt idx="16">
                  <c:v>9/12</c:v>
                </c:pt>
                <c:pt idx="17">
                  <c:v>9/19</c:v>
                </c:pt>
                <c:pt idx="18">
                  <c:v>9/26</c:v>
                </c:pt>
                <c:pt idx="19">
                  <c:v>10/3</c:v>
                </c:pt>
                <c:pt idx="20">
                  <c:v>10/10</c:v>
                </c:pt>
                <c:pt idx="21">
                  <c:v>10/17</c:v>
                </c:pt>
                <c:pt idx="22">
                  <c:v>10/24</c:v>
                </c:pt>
                <c:pt idx="23">
                  <c:v>10/31</c:v>
                </c:pt>
                <c:pt idx="24">
                  <c:v>11/7</c:v>
                </c:pt>
                <c:pt idx="25">
                  <c:v>11/14</c:v>
                </c:pt>
                <c:pt idx="26">
                  <c:v>11/21</c:v>
                </c:pt>
                <c:pt idx="27">
                  <c:v>11/28</c:v>
                </c:pt>
                <c:pt idx="28">
                  <c:v>12/5</c:v>
                </c:pt>
                <c:pt idx="29">
                  <c:v>12/12</c:v>
                </c:pt>
              </c:strCache>
            </c:strRef>
          </c:cat>
          <c:val>
            <c:numRef>
              <c:f>Sheet1!$B$2:$B$31</c:f>
              <c:numCache>
                <c:formatCode>0%</c:formatCode>
                <c:ptCount val="30"/>
                <c:pt idx="0">
                  <c:v>-0.16</c:v>
                </c:pt>
                <c:pt idx="1">
                  <c:v>-0.23</c:v>
                </c:pt>
                <c:pt idx="2">
                  <c:v>-0.25</c:v>
                </c:pt>
                <c:pt idx="3">
                  <c:v>-0.27</c:v>
                </c:pt>
                <c:pt idx="4">
                  <c:v>-0.28999999999999998</c:v>
                </c:pt>
                <c:pt idx="5">
                  <c:v>-0.3</c:v>
                </c:pt>
                <c:pt idx="6">
                  <c:v>-0.31</c:v>
                </c:pt>
                <c:pt idx="7">
                  <c:v>-0.32</c:v>
                </c:pt>
                <c:pt idx="8">
                  <c:v>-0.33</c:v>
                </c:pt>
                <c:pt idx="9">
                  <c:v>-0.34</c:v>
                </c:pt>
                <c:pt idx="10">
                  <c:v>-0.35</c:v>
                </c:pt>
                <c:pt idx="11">
                  <c:v>-0.36</c:v>
                </c:pt>
                <c:pt idx="12">
                  <c:v>-0.36</c:v>
                </c:pt>
                <c:pt idx="13">
                  <c:v>-0.37</c:v>
                </c:pt>
                <c:pt idx="14">
                  <c:v>-0.38</c:v>
                </c:pt>
                <c:pt idx="15">
                  <c:v>-0.39</c:v>
                </c:pt>
                <c:pt idx="16">
                  <c:v>-0.39</c:v>
                </c:pt>
                <c:pt idx="17">
                  <c:v>-0.39</c:v>
                </c:pt>
                <c:pt idx="18">
                  <c:v>-0.39</c:v>
                </c:pt>
                <c:pt idx="19">
                  <c:v>-0.38</c:v>
                </c:pt>
                <c:pt idx="20">
                  <c:v>-0.38</c:v>
                </c:pt>
                <c:pt idx="21">
                  <c:v>-0.38</c:v>
                </c:pt>
                <c:pt idx="22">
                  <c:v>-0.38</c:v>
                </c:pt>
                <c:pt idx="23">
                  <c:v>-0.38</c:v>
                </c:pt>
                <c:pt idx="24">
                  <c:v>-0.39</c:v>
                </c:pt>
                <c:pt idx="25">
                  <c:v>-0.39</c:v>
                </c:pt>
                <c:pt idx="26">
                  <c:v>-0.39</c:v>
                </c:pt>
                <c:pt idx="27">
                  <c:v>-0.39</c:v>
                </c:pt>
                <c:pt idx="28">
                  <c:v>-0.39</c:v>
                </c:pt>
                <c:pt idx="29">
                  <c:v>-0.39</c:v>
                </c:pt>
              </c:numCache>
            </c:numRef>
          </c:val>
          <c:smooth val="1"/>
          <c:extLst>
            <c:ext xmlns:c16="http://schemas.microsoft.com/office/drawing/2014/chart" uri="{C3380CC4-5D6E-409C-BE32-E72D297353CC}">
              <c16:uniqueId val="{00000000-372B-455F-8BE0-DEAEF1E77DFB}"/>
            </c:ext>
          </c:extLst>
        </c:ser>
        <c:ser>
          <c:idx val="1"/>
          <c:order val="1"/>
          <c:tx>
            <c:strRef>
              <c:f>Sheet1!$C$1</c:f>
              <c:strCache>
                <c:ptCount val="1"/>
                <c:pt idx="0">
                  <c:v>  New Listings</c:v>
                </c:pt>
              </c:strCache>
            </c:strRef>
          </c:tx>
          <c:spPr>
            <a:ln w="127000" cap="rnd">
              <a:solidFill>
                <a:srgbClr val="72C45A"/>
              </a:solidFill>
              <a:round/>
              <a:tailEnd type="none"/>
            </a:ln>
            <a:effectLst>
              <a:outerShdw blurRad="50800" dist="38100" dir="18900000" algn="bl" rotWithShape="0">
                <a:prstClr val="black">
                  <a:alpha val="40000"/>
                </a:prstClr>
              </a:outerShdw>
            </a:effectLst>
          </c:spPr>
          <c:marker>
            <c:symbol val="none"/>
          </c:marker>
          <c:dPt>
            <c:idx val="1"/>
            <c:marker>
              <c:symbol val="none"/>
            </c:marker>
            <c:bubble3D val="0"/>
            <c:spPr>
              <a:ln w="127000" cap="rnd">
                <a:solidFill>
                  <a:srgbClr val="72C45A"/>
                </a:solidFill>
                <a:round/>
                <a:tailEnd type="none" w="lg" len="me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372B-455F-8BE0-DEAEF1E77DFB}"/>
              </c:ext>
            </c:extLst>
          </c:dPt>
          <c:dPt>
            <c:idx val="4"/>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06-4993-461B-9FE7-F11060113296}"/>
              </c:ext>
            </c:extLst>
          </c:dPt>
          <c:dPt>
            <c:idx val="6"/>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06-D0DB-4318-938D-26AD84A8F947}"/>
              </c:ext>
            </c:extLst>
          </c:dPt>
          <c:dPt>
            <c:idx val="7"/>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0A-0E94-4CBF-8B15-6EC375DB75C7}"/>
              </c:ext>
            </c:extLst>
          </c:dPt>
          <c:dPt>
            <c:idx val="8"/>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0F-B6FA-4BD3-91E9-A6855615AE61}"/>
              </c:ext>
            </c:extLst>
          </c:dPt>
          <c:dPt>
            <c:idx val="9"/>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3-9059-432E-B12E-6983E9EF10F7}"/>
              </c:ext>
            </c:extLst>
          </c:dPt>
          <c:dPt>
            <c:idx val="10"/>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7-97A9-4788-9D03-5B23301788B4}"/>
              </c:ext>
            </c:extLst>
          </c:dPt>
          <c:dPt>
            <c:idx val="11"/>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B-BFD0-49C1-96B7-650529CF6463}"/>
              </c:ext>
            </c:extLst>
          </c:dPt>
          <c:dPt>
            <c:idx val="13"/>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1F-4E51-4BF8-8C27-568A7C4D85C6}"/>
              </c:ext>
            </c:extLst>
          </c:dPt>
          <c:dPt>
            <c:idx val="14"/>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3-B610-49A9-94BF-96A7F13B3E8B}"/>
              </c:ext>
            </c:extLst>
          </c:dPt>
          <c:dPt>
            <c:idx val="15"/>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7-0132-45D2-8CFF-1DEAF1BAB5FD}"/>
              </c:ext>
            </c:extLst>
          </c:dPt>
          <c:dPt>
            <c:idx val="16"/>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B-C972-4A83-94AF-56BD42E82EE6}"/>
              </c:ext>
            </c:extLst>
          </c:dPt>
          <c:dPt>
            <c:idx val="17"/>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2F-5CA1-4B50-9134-BA12B204C21C}"/>
              </c:ext>
            </c:extLst>
          </c:dPt>
          <c:dPt>
            <c:idx val="18"/>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3-A86E-4CC6-8E2C-D0EE828AA6BC}"/>
              </c:ext>
            </c:extLst>
          </c:dPt>
          <c:dPt>
            <c:idx val="19"/>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8-80B1-4246-8E0D-D8FFD1BE7032}"/>
              </c:ext>
            </c:extLst>
          </c:dPt>
          <c:dPt>
            <c:idx val="20"/>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C-0F5A-4860-9719-B9CFA01892BA}"/>
              </c:ext>
            </c:extLst>
          </c:dPt>
          <c:dPt>
            <c:idx val="21"/>
            <c:marker>
              <c:symbol val="none"/>
            </c:marker>
            <c:bubble3D val="0"/>
            <c:spPr>
              <a:ln w="127000" cap="rnd">
                <a:solidFill>
                  <a:srgbClr val="72C45A"/>
                </a:solidFill>
                <a:round/>
                <a:tailEnd type="none"/>
              </a:ln>
              <a:effectLst>
                <a:outerShdw blurRad="50800" dist="38100" dir="18900000" algn="bl" rotWithShape="0">
                  <a:prstClr val="black">
                    <a:alpha val="40000"/>
                  </a:prstClr>
                </a:outerShdw>
              </a:effectLst>
            </c:spPr>
            <c:extLst>
              <c:ext xmlns:c16="http://schemas.microsoft.com/office/drawing/2014/chart" uri="{C3380CC4-5D6E-409C-BE32-E72D297353CC}">
                <c16:uniqueId val="{0000003F-48A2-4868-9EDA-1AC4F92AD84C}"/>
              </c:ext>
            </c:extLst>
          </c:dPt>
          <c:cat>
            <c:strRef>
              <c:f>Sheet1!$A$2:$A$31</c:f>
              <c:strCache>
                <c:ptCount val="30"/>
                <c:pt idx="0">
                  <c:v>Early March</c:v>
                </c:pt>
                <c:pt idx="1">
                  <c:v>5/30</c:v>
                </c:pt>
                <c:pt idx="2">
                  <c:v>6/6</c:v>
                </c:pt>
                <c:pt idx="3">
                  <c:v>6/13</c:v>
                </c:pt>
                <c:pt idx="4">
                  <c:v>6/20</c:v>
                </c:pt>
                <c:pt idx="5">
                  <c:v>6/27</c:v>
                </c:pt>
                <c:pt idx="6">
                  <c:v>7/4</c:v>
                </c:pt>
                <c:pt idx="7">
                  <c:v>7/11</c:v>
                </c:pt>
                <c:pt idx="8">
                  <c:v>7/18</c:v>
                </c:pt>
                <c:pt idx="9">
                  <c:v>7/25</c:v>
                </c:pt>
                <c:pt idx="10">
                  <c:v>8/1</c:v>
                </c:pt>
                <c:pt idx="11">
                  <c:v>8/8</c:v>
                </c:pt>
                <c:pt idx="12">
                  <c:v>8/15</c:v>
                </c:pt>
                <c:pt idx="13">
                  <c:v>8/22</c:v>
                </c:pt>
                <c:pt idx="14">
                  <c:v>8/29</c:v>
                </c:pt>
                <c:pt idx="15">
                  <c:v>9/5</c:v>
                </c:pt>
                <c:pt idx="16">
                  <c:v>9/12</c:v>
                </c:pt>
                <c:pt idx="17">
                  <c:v>9/19</c:v>
                </c:pt>
                <c:pt idx="18">
                  <c:v>9/26</c:v>
                </c:pt>
                <c:pt idx="19">
                  <c:v>10/3</c:v>
                </c:pt>
                <c:pt idx="20">
                  <c:v>10/10</c:v>
                </c:pt>
                <c:pt idx="21">
                  <c:v>10/17</c:v>
                </c:pt>
                <c:pt idx="22">
                  <c:v>10/24</c:v>
                </c:pt>
                <c:pt idx="23">
                  <c:v>10/31</c:v>
                </c:pt>
                <c:pt idx="24">
                  <c:v>11/7</c:v>
                </c:pt>
                <c:pt idx="25">
                  <c:v>11/14</c:v>
                </c:pt>
                <c:pt idx="26">
                  <c:v>11/21</c:v>
                </c:pt>
                <c:pt idx="27">
                  <c:v>11/28</c:v>
                </c:pt>
                <c:pt idx="28">
                  <c:v>12/5</c:v>
                </c:pt>
                <c:pt idx="29">
                  <c:v>12/12</c:v>
                </c:pt>
              </c:strCache>
            </c:strRef>
          </c:cat>
          <c:val>
            <c:numRef>
              <c:f>Sheet1!$C$2:$C$31</c:f>
              <c:numCache>
                <c:formatCode>0%</c:formatCode>
                <c:ptCount val="30"/>
                <c:pt idx="0">
                  <c:v>0.05</c:v>
                </c:pt>
                <c:pt idx="1">
                  <c:v>-0.23</c:v>
                </c:pt>
                <c:pt idx="2">
                  <c:v>-0.21</c:v>
                </c:pt>
                <c:pt idx="3">
                  <c:v>-0.2</c:v>
                </c:pt>
                <c:pt idx="4">
                  <c:v>-0.19</c:v>
                </c:pt>
                <c:pt idx="5">
                  <c:v>-0.17</c:v>
                </c:pt>
                <c:pt idx="6">
                  <c:v>-0.04</c:v>
                </c:pt>
                <c:pt idx="7">
                  <c:v>-0.19</c:v>
                </c:pt>
                <c:pt idx="8">
                  <c:v>-0.15</c:v>
                </c:pt>
                <c:pt idx="9">
                  <c:v>-0.11</c:v>
                </c:pt>
                <c:pt idx="10">
                  <c:v>-0.11</c:v>
                </c:pt>
                <c:pt idx="11">
                  <c:v>-0.06</c:v>
                </c:pt>
                <c:pt idx="12">
                  <c:v>-0.11</c:v>
                </c:pt>
                <c:pt idx="13">
                  <c:v>-0.13</c:v>
                </c:pt>
                <c:pt idx="14">
                  <c:v>-0.16</c:v>
                </c:pt>
                <c:pt idx="15">
                  <c:v>-0.12</c:v>
                </c:pt>
                <c:pt idx="16">
                  <c:v>-0.17</c:v>
                </c:pt>
                <c:pt idx="17">
                  <c:v>-0.15</c:v>
                </c:pt>
                <c:pt idx="18">
                  <c:v>-0.06</c:v>
                </c:pt>
                <c:pt idx="19">
                  <c:v>-7.0000000000000007E-2</c:v>
                </c:pt>
                <c:pt idx="20">
                  <c:v>-0.05</c:v>
                </c:pt>
                <c:pt idx="21">
                  <c:v>-0.06</c:v>
                </c:pt>
                <c:pt idx="22">
                  <c:v>-0.02</c:v>
                </c:pt>
                <c:pt idx="23">
                  <c:v>-0.09</c:v>
                </c:pt>
                <c:pt idx="24">
                  <c:v>-0.12</c:v>
                </c:pt>
                <c:pt idx="25">
                  <c:v>-7.0000000000000007E-2</c:v>
                </c:pt>
                <c:pt idx="26">
                  <c:v>-0.05</c:v>
                </c:pt>
                <c:pt idx="27">
                  <c:v>0.01</c:v>
                </c:pt>
                <c:pt idx="28">
                  <c:v>-7.0000000000000007E-2</c:v>
                </c:pt>
                <c:pt idx="29">
                  <c:v>-0.02</c:v>
                </c:pt>
              </c:numCache>
            </c:numRef>
          </c:val>
          <c:smooth val="1"/>
          <c:extLst>
            <c:ext xmlns:c16="http://schemas.microsoft.com/office/drawing/2014/chart" uri="{C3380CC4-5D6E-409C-BE32-E72D297353CC}">
              <c16:uniqueId val="{00000001-372B-455F-8BE0-DEAEF1E77DFB}"/>
            </c:ext>
          </c:extLst>
        </c:ser>
        <c:dLbls>
          <c:showLegendKey val="0"/>
          <c:showVal val="0"/>
          <c:showCatName val="0"/>
          <c:showSerName val="0"/>
          <c:showPercent val="0"/>
          <c:showBubbleSize val="0"/>
        </c:dLbls>
        <c:smooth val="0"/>
        <c:axId val="275616080"/>
        <c:axId val="357261424"/>
      </c:lineChart>
      <c:catAx>
        <c:axId val="275616080"/>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700" b="0" i="0" u="none" strike="noStrike" kern="1200" baseline="0">
                <a:solidFill>
                  <a:schemeClr val="bg1"/>
                </a:solidFill>
                <a:latin typeface="+mn-lt"/>
                <a:ea typeface="+mn-ea"/>
                <a:cs typeface="+mn-cs"/>
              </a:defRPr>
            </a:pPr>
            <a:endParaRPr lang="en-US"/>
          </a:p>
        </c:txPr>
        <c:crossAx val="357261424"/>
        <c:crosses val="autoZero"/>
        <c:auto val="1"/>
        <c:lblAlgn val="ctr"/>
        <c:lblOffset val="100"/>
        <c:noMultiLvlLbl val="0"/>
      </c:catAx>
      <c:valAx>
        <c:axId val="357261424"/>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75616080"/>
        <c:crosses val="autoZero"/>
        <c:crossBetween val="between"/>
      </c:valAx>
      <c:spPr>
        <a:noFill/>
        <a:ln>
          <a:noFill/>
        </a:ln>
        <a:effectLst/>
      </c:spPr>
    </c:plotArea>
    <c:legend>
      <c:legendPos val="b"/>
      <c:layout>
        <c:manualLayout>
          <c:xMode val="edge"/>
          <c:yMode val="edge"/>
          <c:x val="0.37595561106441583"/>
          <c:y val="0.61643005891056002"/>
          <c:w val="0.62404438893558412"/>
          <c:h val="0.1068142358178907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3-B65E-485A-B227-BD57F8695E8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B65E-485A-B227-BD57F8695E8B}"/>
              </c:ext>
            </c:extLst>
          </c:dPt>
          <c:cat>
            <c:numRef>
              <c:f>Sheet1!$A$2:$A$3</c:f>
              <c:numCache>
                <c:formatCode>General</c:formatCode>
                <c:ptCount val="2"/>
              </c:numCache>
            </c:numRef>
          </c:cat>
          <c:val>
            <c:numRef>
              <c:f>Sheet1!$B$2:$B$3</c:f>
              <c:numCache>
                <c:formatCode>0%</c:formatCode>
                <c:ptCount val="2"/>
                <c:pt idx="0">
                  <c:v>0.48</c:v>
                </c:pt>
                <c:pt idx="1">
                  <c:v>0.52</c:v>
                </c:pt>
              </c:numCache>
            </c:numRef>
          </c:val>
          <c:extLst>
            <c:ext xmlns:c16="http://schemas.microsoft.com/office/drawing/2014/chart" uri="{C3380CC4-5D6E-409C-BE32-E72D297353CC}">
              <c16:uniqueId val="{00000000-B65E-485A-B227-BD57F8695E8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2C45A"/>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B1CB-4F0D-85CD-ECEA2D62124C}"/>
              </c:ext>
            </c:extLst>
          </c:dPt>
          <c:dLbls>
            <c:spPr>
              <a:solidFill>
                <a:srgbClr val="2F393F"/>
              </a:solid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National</c:v>
                </c:pt>
                <c:pt idx="1">
                  <c:v>Northeast</c:v>
                </c:pt>
                <c:pt idx="2">
                  <c:v>South</c:v>
                </c:pt>
                <c:pt idx="3">
                  <c:v>Midwest</c:v>
                </c:pt>
                <c:pt idx="4">
                  <c:v>West</c:v>
                </c:pt>
              </c:strCache>
            </c:strRef>
          </c:cat>
          <c:val>
            <c:numRef>
              <c:f>Sheet1!$B$2:$B$6</c:f>
              <c:numCache>
                <c:formatCode>0%</c:formatCode>
                <c:ptCount val="5"/>
                <c:pt idx="0" formatCode="0.0%">
                  <c:v>0.47199999999999998</c:v>
                </c:pt>
                <c:pt idx="1">
                  <c:v>0.45</c:v>
                </c:pt>
                <c:pt idx="2" formatCode="0.0%">
                  <c:v>0.505</c:v>
                </c:pt>
                <c:pt idx="3" formatCode="0.0%">
                  <c:v>0.42099999999999999</c:v>
                </c:pt>
                <c:pt idx="4" formatCode="0.0%">
                  <c:v>0.56399999999999995</c:v>
                </c:pt>
              </c:numCache>
            </c:numRef>
          </c:val>
          <c:extLst>
            <c:ext xmlns:c16="http://schemas.microsoft.com/office/drawing/2014/chart" uri="{C3380CC4-5D6E-409C-BE32-E72D297353CC}">
              <c16:uniqueId val="{00000000-964C-43EF-BA8A-60519F162FD2}"/>
            </c:ext>
          </c:extLst>
        </c:ser>
        <c:dLbls>
          <c:showLegendKey val="0"/>
          <c:showVal val="0"/>
          <c:showCatName val="0"/>
          <c:showSerName val="0"/>
          <c:showPercent val="0"/>
          <c:showBubbleSize val="0"/>
        </c:dLbls>
        <c:gapWidth val="20"/>
        <c:overlap val="-27"/>
        <c:axId val="1212261904"/>
        <c:axId val="807225600"/>
      </c:barChart>
      <c:catAx>
        <c:axId val="1212261904"/>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807225600"/>
        <c:crosses val="autoZero"/>
        <c:auto val="1"/>
        <c:lblAlgn val="ctr"/>
        <c:lblOffset val="100"/>
        <c:noMultiLvlLbl val="0"/>
      </c:catAx>
      <c:valAx>
        <c:axId val="807225600"/>
        <c:scaling>
          <c:orientation val="minMax"/>
          <c:max val="0.65000000000000013"/>
          <c:min val="0"/>
        </c:scaling>
        <c:delete val="1"/>
        <c:axPos val="l"/>
        <c:majorGridlines>
          <c:spPr>
            <a:ln w="9525" cap="flat" cmpd="sng" algn="ctr">
              <a:solidFill>
                <a:schemeClr val="bg1">
                  <a:lumMod val="50000"/>
                </a:schemeClr>
              </a:solidFill>
              <a:round/>
            </a:ln>
            <a:effectLst/>
          </c:spPr>
        </c:majorGridlines>
        <c:numFmt formatCode="0.0%" sourceLinked="1"/>
        <c:majorTickMark val="out"/>
        <c:minorTickMark val="none"/>
        <c:tickLblPos val="nextTo"/>
        <c:crossAx val="121226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Workers Working from Home</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9-1A03-4F54-9BE0-66371334DB91}"/>
              </c:ext>
            </c:extLst>
          </c:dPt>
          <c:dPt>
            <c:idx val="1"/>
            <c:invertIfNegative val="0"/>
            <c:bubble3D val="0"/>
            <c:spPr>
              <a:solidFill>
                <a:srgbClr val="00B0F0"/>
              </a:solidFill>
              <a:ln>
                <a:noFill/>
              </a:ln>
              <a:effectLst/>
            </c:spPr>
            <c:extLst>
              <c:ext xmlns:c16="http://schemas.microsoft.com/office/drawing/2014/chart" uri="{C3380CC4-5D6E-409C-BE32-E72D297353CC}">
                <c16:uniqueId val="{00000004-1A03-4F54-9BE0-66371334DB91}"/>
              </c:ext>
            </c:extLst>
          </c:dPt>
          <c:dPt>
            <c:idx val="2"/>
            <c:invertIfNegative val="0"/>
            <c:bubble3D val="0"/>
            <c:spPr>
              <a:solidFill>
                <a:srgbClr val="ED7D31"/>
              </a:solidFill>
              <a:ln>
                <a:noFill/>
              </a:ln>
              <a:effectLst/>
            </c:spPr>
            <c:extLst>
              <c:ext xmlns:c16="http://schemas.microsoft.com/office/drawing/2014/chart" uri="{C3380CC4-5D6E-409C-BE32-E72D297353CC}">
                <c16:uniqueId val="{00000007-1A03-4F54-9BE0-66371334DB91}"/>
              </c:ext>
            </c:extLst>
          </c:dPt>
          <c:dPt>
            <c:idx val="3"/>
            <c:invertIfNegative val="0"/>
            <c:bubble3D val="0"/>
            <c:spPr>
              <a:solidFill>
                <a:srgbClr val="ED7D31"/>
              </a:solidFill>
              <a:ln>
                <a:noFill/>
              </a:ln>
              <a:effectLst/>
            </c:spPr>
            <c:extLst>
              <c:ext xmlns:c16="http://schemas.microsoft.com/office/drawing/2014/chart" uri="{C3380CC4-5D6E-409C-BE32-E72D297353CC}">
                <c16:uniqueId val="{00000008-1A03-4F54-9BE0-66371334DB91}"/>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 Actual</c:v>
                </c:pt>
                <c:pt idx="1">
                  <c:v>2020 Actual (Latest)</c:v>
                </c:pt>
                <c:pt idx="2">
                  <c:v>2021 F</c:v>
                </c:pt>
                <c:pt idx="3">
                  <c:v>2022 F</c:v>
                </c:pt>
              </c:strCache>
            </c:strRef>
          </c:cat>
          <c:val>
            <c:numRef>
              <c:f>Sheet1!$B$2:$B$5</c:f>
              <c:numCache>
                <c:formatCode>0%</c:formatCode>
                <c:ptCount val="4"/>
                <c:pt idx="0">
                  <c:v>0.06</c:v>
                </c:pt>
                <c:pt idx="1">
                  <c:v>0.21</c:v>
                </c:pt>
                <c:pt idx="2">
                  <c:v>0.18</c:v>
                </c:pt>
                <c:pt idx="3">
                  <c:v>0.12</c:v>
                </c:pt>
              </c:numCache>
            </c:numRef>
          </c:val>
          <c:extLst>
            <c:ext xmlns:c16="http://schemas.microsoft.com/office/drawing/2014/chart" uri="{C3380CC4-5D6E-409C-BE32-E72D297353CC}">
              <c16:uniqueId val="{00000000-1A03-4F54-9BE0-66371334DB91}"/>
            </c:ext>
          </c:extLst>
        </c:ser>
        <c:dLbls>
          <c:showLegendKey val="0"/>
          <c:showVal val="0"/>
          <c:showCatName val="0"/>
          <c:showSerName val="0"/>
          <c:showPercent val="0"/>
          <c:showBubbleSize val="0"/>
        </c:dLbls>
        <c:gapWidth val="45"/>
        <c:overlap val="-27"/>
        <c:axId val="93158496"/>
        <c:axId val="93152672"/>
      </c:barChart>
      <c:catAx>
        <c:axId val="9315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93152672"/>
        <c:crosses val="autoZero"/>
        <c:auto val="1"/>
        <c:lblAlgn val="ctr"/>
        <c:lblOffset val="100"/>
        <c:noMultiLvlLbl val="0"/>
      </c:catAx>
      <c:valAx>
        <c:axId val="93152672"/>
        <c:scaling>
          <c:orientation val="minMax"/>
        </c:scaling>
        <c:delete val="1"/>
        <c:axPos val="l"/>
        <c:numFmt formatCode="0%" sourceLinked="1"/>
        <c:majorTickMark val="none"/>
        <c:minorTickMark val="none"/>
        <c:tickLblPos val="nextTo"/>
        <c:crossAx val="93158496"/>
        <c:crosses val="autoZero"/>
        <c:crossBetween val="between"/>
      </c:valAx>
      <c:spPr>
        <a:noFill/>
        <a:ln w="31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Buyers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5-13B6-4547-A6C8-87D7803C2CA0}"/>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Avoid renovations or problems with plumbing or electricity</c:v>
                </c:pt>
                <c:pt idx="1">
                  <c:v>Ability to choose and customize design features</c:v>
                </c:pt>
                <c:pt idx="2">
                  <c:v>Amenities of new home construction communities</c:v>
                </c:pt>
                <c:pt idx="3">
                  <c:v>Green/energy efficiency</c:v>
                </c:pt>
                <c:pt idx="4">
                  <c:v>Lack of inventory of previously owned home</c:v>
                </c:pt>
                <c:pt idx="5">
                  <c:v>Smart home features</c:v>
                </c:pt>
                <c:pt idx="6">
                  <c:v>Other</c:v>
                </c:pt>
              </c:strCache>
            </c:strRef>
          </c:cat>
          <c:val>
            <c:numRef>
              <c:f>Sheet1!$B$2:$B$8</c:f>
              <c:numCache>
                <c:formatCode>0%</c:formatCode>
                <c:ptCount val="7"/>
                <c:pt idx="0">
                  <c:v>0.44</c:v>
                </c:pt>
                <c:pt idx="1">
                  <c:v>0.39</c:v>
                </c:pt>
                <c:pt idx="2">
                  <c:v>0.24</c:v>
                </c:pt>
                <c:pt idx="3">
                  <c:v>0.15</c:v>
                </c:pt>
                <c:pt idx="4">
                  <c:v>0.12</c:v>
                </c:pt>
                <c:pt idx="5">
                  <c:v>0.1</c:v>
                </c:pt>
                <c:pt idx="6">
                  <c:v>0.16</c:v>
                </c:pt>
              </c:numCache>
            </c:numRef>
          </c:val>
          <c:extLst>
            <c:ext xmlns:c16="http://schemas.microsoft.com/office/drawing/2014/chart" uri="{C3380CC4-5D6E-409C-BE32-E72D297353CC}">
              <c16:uniqueId val="{00000000-13B6-4547-A6C8-87D7803C2CA0}"/>
            </c:ext>
          </c:extLst>
        </c:ser>
        <c:dLbls>
          <c:dLblPos val="inEnd"/>
          <c:showLegendKey val="0"/>
          <c:showVal val="1"/>
          <c:showCatName val="0"/>
          <c:showSerName val="0"/>
          <c:showPercent val="0"/>
          <c:showBubbleSize val="0"/>
        </c:dLbls>
        <c:gapWidth val="26"/>
        <c:overlap val="-27"/>
        <c:axId val="1844284640"/>
        <c:axId val="1844274656"/>
      </c:barChart>
      <c:catAx>
        <c:axId val="184428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844274656"/>
        <c:crosses val="autoZero"/>
        <c:auto val="1"/>
        <c:lblAlgn val="ctr"/>
        <c:lblOffset val="100"/>
        <c:noMultiLvlLbl val="0"/>
      </c:catAx>
      <c:valAx>
        <c:axId val="1844274656"/>
        <c:scaling>
          <c:orientation val="minMax"/>
        </c:scaling>
        <c:delete val="1"/>
        <c:axPos val="l"/>
        <c:numFmt formatCode="0%" sourceLinked="1"/>
        <c:majorTickMark val="none"/>
        <c:minorTickMark val="none"/>
        <c:tickLblPos val="nextTo"/>
        <c:crossAx val="184428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55 to 64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Ability to choose and customize design features</c:v>
                </c:pt>
                <c:pt idx="1">
                  <c:v>Amenities of new home construction communities</c:v>
                </c:pt>
              </c:strCache>
            </c:strRef>
          </c:cat>
          <c:val>
            <c:numRef>
              <c:f>Sheet1!$B$2:$B$3</c:f>
              <c:numCache>
                <c:formatCode>0%</c:formatCode>
                <c:ptCount val="2"/>
                <c:pt idx="0">
                  <c:v>0.21</c:v>
                </c:pt>
                <c:pt idx="1">
                  <c:v>0.19</c:v>
                </c:pt>
              </c:numCache>
            </c:numRef>
          </c:val>
          <c:extLst>
            <c:ext xmlns:c16="http://schemas.microsoft.com/office/drawing/2014/chart" uri="{C3380CC4-5D6E-409C-BE32-E72D297353CC}">
              <c16:uniqueId val="{00000000-748B-4482-AD3F-3125ED8350C0}"/>
            </c:ext>
          </c:extLst>
        </c:ser>
        <c:ser>
          <c:idx val="1"/>
          <c:order val="1"/>
          <c:tx>
            <c:strRef>
              <c:f>Sheet1!$C$1</c:f>
              <c:strCache>
                <c:ptCount val="1"/>
                <c:pt idx="0">
                  <c:v>65 to 73</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Ability to choose and customize design features</c:v>
                </c:pt>
                <c:pt idx="1">
                  <c:v>Amenities of new home construction communities</c:v>
                </c:pt>
              </c:strCache>
            </c:strRef>
          </c:cat>
          <c:val>
            <c:numRef>
              <c:f>Sheet1!$C$2:$C$3</c:f>
              <c:numCache>
                <c:formatCode>0%</c:formatCode>
                <c:ptCount val="2"/>
                <c:pt idx="0">
                  <c:v>0.32</c:v>
                </c:pt>
                <c:pt idx="1">
                  <c:v>0.24</c:v>
                </c:pt>
              </c:numCache>
            </c:numRef>
          </c:val>
          <c:extLst>
            <c:ext xmlns:c16="http://schemas.microsoft.com/office/drawing/2014/chart" uri="{C3380CC4-5D6E-409C-BE32-E72D297353CC}">
              <c16:uniqueId val="{00000003-E3F3-45BC-BEAA-85873AD45151}"/>
            </c:ext>
          </c:extLst>
        </c:ser>
        <c:ser>
          <c:idx val="2"/>
          <c:order val="2"/>
          <c:tx>
            <c:strRef>
              <c:f>Sheet1!$D$1</c:f>
              <c:strCache>
                <c:ptCount val="1"/>
                <c:pt idx="0">
                  <c:v>74 to 94</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Ability to choose and customize design features</c:v>
                </c:pt>
                <c:pt idx="1">
                  <c:v>Amenities of new home construction communities</c:v>
                </c:pt>
              </c:strCache>
            </c:strRef>
          </c:cat>
          <c:val>
            <c:numRef>
              <c:f>Sheet1!$D$2:$D$3</c:f>
              <c:numCache>
                <c:formatCode>0%</c:formatCode>
                <c:ptCount val="2"/>
                <c:pt idx="0">
                  <c:v>0.32</c:v>
                </c:pt>
                <c:pt idx="1">
                  <c:v>0.28000000000000003</c:v>
                </c:pt>
              </c:numCache>
            </c:numRef>
          </c:val>
          <c:extLst>
            <c:ext xmlns:c16="http://schemas.microsoft.com/office/drawing/2014/chart" uri="{C3380CC4-5D6E-409C-BE32-E72D297353CC}">
              <c16:uniqueId val="{00000004-E3F3-45BC-BEAA-85873AD45151}"/>
            </c:ext>
          </c:extLst>
        </c:ser>
        <c:dLbls>
          <c:dLblPos val="inEnd"/>
          <c:showLegendKey val="0"/>
          <c:showVal val="1"/>
          <c:showCatName val="0"/>
          <c:showSerName val="0"/>
          <c:showPercent val="0"/>
          <c:showBubbleSize val="0"/>
        </c:dLbls>
        <c:gapWidth val="100"/>
        <c:overlap val="-27"/>
        <c:axId val="112459967"/>
        <c:axId val="112460383"/>
      </c:barChart>
      <c:catAx>
        <c:axId val="1124599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12460383"/>
        <c:crosses val="autoZero"/>
        <c:auto val="1"/>
        <c:lblAlgn val="ctr"/>
        <c:lblOffset val="100"/>
        <c:noMultiLvlLbl val="0"/>
      </c:catAx>
      <c:valAx>
        <c:axId val="112460383"/>
        <c:scaling>
          <c:orientation val="minMax"/>
        </c:scaling>
        <c:delete val="1"/>
        <c:axPos val="l"/>
        <c:numFmt formatCode="0%" sourceLinked="1"/>
        <c:majorTickMark val="out"/>
        <c:minorTickMark val="none"/>
        <c:tickLblPos val="nextTo"/>
        <c:crossAx val="1124599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46495260426771E-2"/>
          <c:y val="2.2688549233745813E-2"/>
          <c:w val="0.93072963309579093"/>
          <c:h val="0.86179896321288052"/>
        </c:manualLayout>
      </c:layout>
      <c:lineChart>
        <c:grouping val="standard"/>
        <c:varyColors val="0"/>
        <c:ser>
          <c:idx val="0"/>
          <c:order val="0"/>
          <c:tx>
            <c:strRef>
              <c:f>Sheet1!$B$1</c:f>
              <c:strCache>
                <c:ptCount val="1"/>
                <c:pt idx="0">
                  <c:v>Rate</c:v>
                </c:pt>
              </c:strCache>
            </c:strRef>
          </c:tx>
          <c:spPr>
            <a:ln w="111125" cap="rnd">
              <a:solidFill>
                <a:schemeClr val="accent2"/>
              </a:solidFill>
              <a:round/>
            </a:ln>
            <a:effectLst/>
          </c:spPr>
          <c:marker>
            <c:symbol val="none"/>
          </c:marker>
          <c:dPt>
            <c:idx val="9"/>
            <c:marker>
              <c:symbol val="none"/>
            </c:marker>
            <c:bubble3D val="0"/>
            <c:spPr>
              <a:ln w="111125" cap="rnd">
                <a:solidFill>
                  <a:schemeClr val="accent2"/>
                </a:solidFill>
                <a:round/>
              </a:ln>
              <a:effectLst/>
            </c:spPr>
            <c:extLst>
              <c:ext xmlns:c16="http://schemas.microsoft.com/office/drawing/2014/chart" uri="{C3380CC4-5D6E-409C-BE32-E72D297353CC}">
                <c16:uniqueId val="{00000001-D3FD-124C-B7DC-AD384E5BBAE2}"/>
              </c:ext>
            </c:extLst>
          </c:dPt>
          <c:dPt>
            <c:idx val="10"/>
            <c:marker>
              <c:symbol val="none"/>
            </c:marker>
            <c:bubble3D val="0"/>
            <c:spPr>
              <a:ln w="111125" cap="rnd">
                <a:solidFill>
                  <a:schemeClr val="accent2"/>
                </a:solidFill>
                <a:round/>
              </a:ln>
              <a:effectLst/>
            </c:spPr>
            <c:extLst>
              <c:ext xmlns:c16="http://schemas.microsoft.com/office/drawing/2014/chart" uri="{C3380CC4-5D6E-409C-BE32-E72D297353CC}">
                <c16:uniqueId val="{00000003-D3FD-124C-B7DC-AD384E5BBAE2}"/>
              </c:ext>
            </c:extLst>
          </c:dPt>
          <c:dPt>
            <c:idx val="11"/>
            <c:marker>
              <c:symbol val="none"/>
            </c:marker>
            <c:bubble3D val="0"/>
            <c:spPr>
              <a:ln w="111125" cap="rnd">
                <a:solidFill>
                  <a:schemeClr val="accent2"/>
                </a:solidFill>
                <a:round/>
              </a:ln>
              <a:effectLst/>
            </c:spPr>
            <c:extLst>
              <c:ext xmlns:c16="http://schemas.microsoft.com/office/drawing/2014/chart" uri="{C3380CC4-5D6E-409C-BE32-E72D297353CC}">
                <c16:uniqueId val="{00000005-D3FD-124C-B7DC-AD384E5BBAE2}"/>
              </c:ext>
            </c:extLst>
          </c:dPt>
          <c:dPt>
            <c:idx val="12"/>
            <c:marker>
              <c:symbol val="none"/>
            </c:marker>
            <c:bubble3D val="0"/>
            <c:spPr>
              <a:ln w="111125" cap="rnd">
                <a:solidFill>
                  <a:schemeClr val="accent2"/>
                </a:solidFill>
                <a:round/>
              </a:ln>
              <a:effectLst/>
            </c:spPr>
            <c:extLst>
              <c:ext xmlns:c16="http://schemas.microsoft.com/office/drawing/2014/chart" uri="{C3380CC4-5D6E-409C-BE32-E72D297353CC}">
                <c16:uniqueId val="{00000007-D3FD-124C-B7DC-AD384E5BBAE2}"/>
              </c:ext>
            </c:extLst>
          </c:dPt>
          <c:dPt>
            <c:idx val="13"/>
            <c:marker>
              <c:symbol val="none"/>
            </c:marker>
            <c:bubble3D val="0"/>
            <c:spPr>
              <a:ln w="111125" cap="rnd">
                <a:solidFill>
                  <a:schemeClr val="accent2"/>
                </a:solidFill>
                <a:round/>
              </a:ln>
              <a:effectLst/>
            </c:spPr>
            <c:extLst>
              <c:ext xmlns:c16="http://schemas.microsoft.com/office/drawing/2014/chart" uri="{C3380CC4-5D6E-409C-BE32-E72D297353CC}">
                <c16:uniqueId val="{00000009-D3FD-124C-B7DC-AD384E5BBAE2}"/>
              </c:ext>
            </c:extLst>
          </c:dPt>
          <c:dPt>
            <c:idx val="14"/>
            <c:marker>
              <c:symbol val="none"/>
            </c:marker>
            <c:bubble3D val="0"/>
            <c:spPr>
              <a:ln w="111125" cap="rnd">
                <a:solidFill>
                  <a:schemeClr val="accent2"/>
                </a:solidFill>
                <a:round/>
              </a:ln>
              <a:effectLst/>
            </c:spPr>
            <c:extLst>
              <c:ext xmlns:c16="http://schemas.microsoft.com/office/drawing/2014/chart" uri="{C3380CC4-5D6E-409C-BE32-E72D297353CC}">
                <c16:uniqueId val="{0000000B-D3FD-124C-B7DC-AD384E5BBAE2}"/>
              </c:ext>
            </c:extLst>
          </c:dPt>
          <c:dPt>
            <c:idx val="15"/>
            <c:marker>
              <c:symbol val="none"/>
            </c:marker>
            <c:bubble3D val="0"/>
            <c:spPr>
              <a:ln w="111125" cap="rnd">
                <a:solidFill>
                  <a:schemeClr val="accent2"/>
                </a:solidFill>
                <a:round/>
              </a:ln>
              <a:effectLst/>
            </c:spPr>
            <c:extLst>
              <c:ext xmlns:c16="http://schemas.microsoft.com/office/drawing/2014/chart" uri="{C3380CC4-5D6E-409C-BE32-E72D297353CC}">
                <c16:uniqueId val="{0000000D-D3FD-124C-B7DC-AD384E5BBAE2}"/>
              </c:ext>
            </c:extLst>
          </c:dPt>
          <c:dPt>
            <c:idx val="16"/>
            <c:marker>
              <c:symbol val="none"/>
            </c:marker>
            <c:bubble3D val="0"/>
            <c:spPr>
              <a:ln w="111125" cap="rnd">
                <a:solidFill>
                  <a:schemeClr val="accent2"/>
                </a:solidFill>
                <a:round/>
              </a:ln>
              <a:effectLst/>
            </c:spPr>
            <c:extLst>
              <c:ext xmlns:c16="http://schemas.microsoft.com/office/drawing/2014/chart" uri="{C3380CC4-5D6E-409C-BE32-E72D297353CC}">
                <c16:uniqueId val="{0000000E-8923-A046-B310-030AF67D542D}"/>
              </c:ext>
            </c:extLst>
          </c:dPt>
          <c:dPt>
            <c:idx val="17"/>
            <c:marker>
              <c:symbol val="none"/>
            </c:marker>
            <c:bubble3D val="0"/>
            <c:spPr>
              <a:ln w="111125" cap="rnd">
                <a:solidFill>
                  <a:schemeClr val="accent2"/>
                </a:solidFill>
                <a:round/>
              </a:ln>
              <a:effectLst/>
            </c:spPr>
            <c:extLst>
              <c:ext xmlns:c16="http://schemas.microsoft.com/office/drawing/2014/chart" uri="{C3380CC4-5D6E-409C-BE32-E72D297353CC}">
                <c16:uniqueId val="{0000000F-8923-A046-B310-030AF67D542D}"/>
              </c:ext>
            </c:extLst>
          </c:dPt>
          <c:dPt>
            <c:idx val="18"/>
            <c:marker>
              <c:symbol val="none"/>
            </c:marker>
            <c:bubble3D val="0"/>
            <c:spPr>
              <a:ln w="111125" cap="rnd">
                <a:solidFill>
                  <a:schemeClr val="accent2"/>
                </a:solidFill>
                <a:round/>
              </a:ln>
              <a:effectLst/>
            </c:spPr>
            <c:extLst>
              <c:ext xmlns:c16="http://schemas.microsoft.com/office/drawing/2014/chart" uri="{C3380CC4-5D6E-409C-BE32-E72D297353CC}">
                <c16:uniqueId val="{00000010-8923-A046-B310-030AF67D542D}"/>
              </c:ext>
            </c:extLst>
          </c:dPt>
          <c:dPt>
            <c:idx val="19"/>
            <c:marker>
              <c:symbol val="none"/>
            </c:marker>
            <c:bubble3D val="0"/>
            <c:spPr>
              <a:ln w="111125" cap="rnd">
                <a:solidFill>
                  <a:schemeClr val="accent2"/>
                </a:solidFill>
                <a:round/>
              </a:ln>
              <a:effectLst/>
            </c:spPr>
            <c:extLst>
              <c:ext xmlns:c16="http://schemas.microsoft.com/office/drawing/2014/chart" uri="{C3380CC4-5D6E-409C-BE32-E72D297353CC}">
                <c16:uniqueId val="{00000011-8923-A046-B310-030AF67D542D}"/>
              </c:ext>
            </c:extLst>
          </c:dPt>
          <c:dPt>
            <c:idx val="20"/>
            <c:marker>
              <c:symbol val="none"/>
            </c:marker>
            <c:bubble3D val="0"/>
            <c:spPr>
              <a:ln w="111125" cap="rnd">
                <a:solidFill>
                  <a:srgbClr val="00B050"/>
                </a:solidFill>
                <a:round/>
              </a:ln>
              <a:effectLst/>
            </c:spPr>
            <c:extLst>
              <c:ext xmlns:c16="http://schemas.microsoft.com/office/drawing/2014/chart" uri="{C3380CC4-5D6E-409C-BE32-E72D297353CC}">
                <c16:uniqueId val="{00000016-57AB-7841-9CCC-45FBF09D804D}"/>
              </c:ext>
            </c:extLst>
          </c:dPt>
          <c:dPt>
            <c:idx val="21"/>
            <c:marker>
              <c:symbol val="none"/>
            </c:marker>
            <c:bubble3D val="0"/>
            <c:spPr>
              <a:ln w="111125" cap="rnd">
                <a:solidFill>
                  <a:srgbClr val="00B050"/>
                </a:solidFill>
                <a:round/>
              </a:ln>
              <a:effectLst/>
            </c:spPr>
            <c:extLst>
              <c:ext xmlns:c16="http://schemas.microsoft.com/office/drawing/2014/chart" uri="{C3380CC4-5D6E-409C-BE32-E72D297353CC}">
                <c16:uniqueId val="{00000018-7490-426B-9372-50E9AE763566}"/>
              </c:ext>
            </c:extLst>
          </c:dPt>
          <c:dPt>
            <c:idx val="22"/>
            <c:marker>
              <c:symbol val="none"/>
            </c:marker>
            <c:bubble3D val="0"/>
            <c:spPr>
              <a:ln w="111125" cap="rnd">
                <a:solidFill>
                  <a:srgbClr val="00B050"/>
                </a:solidFill>
                <a:round/>
              </a:ln>
              <a:effectLst/>
            </c:spPr>
            <c:extLst>
              <c:ext xmlns:c16="http://schemas.microsoft.com/office/drawing/2014/chart" uri="{C3380CC4-5D6E-409C-BE32-E72D297353CC}">
                <c16:uniqueId val="{00000019-7490-426B-9372-50E9AE763566}"/>
              </c:ext>
            </c:extLst>
          </c:dPt>
          <c:dPt>
            <c:idx val="23"/>
            <c:marker>
              <c:symbol val="none"/>
            </c:marker>
            <c:bubble3D val="0"/>
            <c:spPr>
              <a:ln w="111125" cap="rnd">
                <a:solidFill>
                  <a:srgbClr val="00B050"/>
                </a:solidFill>
                <a:round/>
              </a:ln>
              <a:effectLst/>
            </c:spPr>
            <c:extLst>
              <c:ext xmlns:c16="http://schemas.microsoft.com/office/drawing/2014/chart" uri="{C3380CC4-5D6E-409C-BE32-E72D297353CC}">
                <c16:uniqueId val="{0000001A-7490-426B-9372-50E9AE763566}"/>
              </c:ext>
            </c:extLst>
          </c:dPt>
          <c:cat>
            <c:strRef>
              <c:f>Sheet1!$A$2:$A$25</c:f>
              <c:strCache>
                <c:ptCount val="24"/>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strCache>
            </c:strRef>
          </c:cat>
          <c:val>
            <c:numRef>
              <c:f>Sheet1!$B$2:$B$25</c:f>
              <c:numCache>
                <c:formatCode>General</c:formatCode>
                <c:ptCount val="24"/>
                <c:pt idx="0">
                  <c:v>3.7</c:v>
                </c:pt>
                <c:pt idx="1">
                  <c:v>3.6</c:v>
                </c:pt>
                <c:pt idx="2">
                  <c:v>3.5</c:v>
                </c:pt>
                <c:pt idx="3">
                  <c:v>3.8</c:v>
                </c:pt>
                <c:pt idx="4" formatCode="0.0">
                  <c:v>4.2</c:v>
                </c:pt>
                <c:pt idx="5" formatCode="0.0">
                  <c:v>4</c:v>
                </c:pt>
                <c:pt idx="6">
                  <c:v>3.9</c:v>
                </c:pt>
                <c:pt idx="7">
                  <c:v>3.9</c:v>
                </c:pt>
                <c:pt idx="8">
                  <c:v>4.3</c:v>
                </c:pt>
                <c:pt idx="9">
                  <c:v>4.5</c:v>
                </c:pt>
                <c:pt idx="10">
                  <c:v>4.5999999999999996</c:v>
                </c:pt>
                <c:pt idx="11">
                  <c:v>4.8</c:v>
                </c:pt>
                <c:pt idx="12">
                  <c:v>4.4000000000000004</c:v>
                </c:pt>
                <c:pt idx="13">
                  <c:v>4</c:v>
                </c:pt>
                <c:pt idx="14">
                  <c:v>3.7</c:v>
                </c:pt>
                <c:pt idx="15">
                  <c:v>3.7</c:v>
                </c:pt>
                <c:pt idx="16">
                  <c:v>3.5</c:v>
                </c:pt>
                <c:pt idx="17">
                  <c:v>3.2</c:v>
                </c:pt>
                <c:pt idx="18" formatCode="0.0">
                  <c:v>3</c:v>
                </c:pt>
                <c:pt idx="19" formatCode="0.0">
                  <c:v>3</c:v>
                </c:pt>
                <c:pt idx="20" formatCode="0.0">
                  <c:v>3</c:v>
                </c:pt>
                <c:pt idx="21" formatCode="0.0">
                  <c:v>3</c:v>
                </c:pt>
                <c:pt idx="22" formatCode="0.0">
                  <c:v>3</c:v>
                </c:pt>
                <c:pt idx="23" formatCode="0.0">
                  <c:v>3</c:v>
                </c:pt>
              </c:numCache>
            </c:numRef>
          </c:val>
          <c:smooth val="0"/>
          <c:extLst>
            <c:ext xmlns:c16="http://schemas.microsoft.com/office/drawing/2014/chart" uri="{C3380CC4-5D6E-409C-BE32-E72D297353CC}">
              <c16:uniqueId val="{0000000E-D3FD-124C-B7DC-AD384E5BBAE2}"/>
            </c:ext>
          </c:extLst>
        </c:ser>
        <c:dLbls>
          <c:showLegendKey val="0"/>
          <c:showVal val="0"/>
          <c:showCatName val="0"/>
          <c:showSerName val="0"/>
          <c:showPercent val="0"/>
          <c:showBubbleSize val="0"/>
        </c:dLbls>
        <c:smooth val="0"/>
        <c:axId val="1255984880"/>
        <c:axId val="1256534448"/>
      </c:lineChart>
      <c:catAx>
        <c:axId val="1255984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6534448"/>
        <c:crosses val="autoZero"/>
        <c:auto val="1"/>
        <c:lblAlgn val="ctr"/>
        <c:lblOffset val="100"/>
        <c:noMultiLvlLbl val="0"/>
      </c:catAx>
      <c:valAx>
        <c:axId val="1256534448"/>
        <c:scaling>
          <c:orientation val="minMax"/>
          <c:max val="5"/>
          <c:min val="2.5"/>
        </c:scaling>
        <c:delete val="1"/>
        <c:axPos val="l"/>
        <c:numFmt formatCode="General" sourceLinked="0"/>
        <c:majorTickMark val="out"/>
        <c:minorTickMark val="none"/>
        <c:tickLblPos val="nextTo"/>
        <c:crossAx val="1255984880"/>
        <c:crosses val="autoZero"/>
        <c:crossBetween val="between"/>
        <c:majorUnit val="0.5"/>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bg1"/>
                </a:solidFill>
                <a:latin typeface="Calibri" panose="020F0502020204030204" pitchFamily="34" charset="0"/>
                <a:ea typeface="Arial" charset="0"/>
                <a:cs typeface="Calibri" panose="020F050202020403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2C45A"/>
            </a:solidFill>
            <a:ln>
              <a:noFill/>
            </a:ln>
            <a:effectLst/>
          </c:spPr>
          <c:invertIfNegative val="0"/>
          <c:dLbls>
            <c:spPr>
              <a:solidFill>
                <a:srgbClr val="2F393F"/>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2021</c:v>
                </c:pt>
                <c:pt idx="1">
                  <c:v>2022</c:v>
                </c:pt>
                <c:pt idx="2">
                  <c:v>2023</c:v>
                </c:pt>
                <c:pt idx="3">
                  <c:v>2024</c:v>
                </c:pt>
                <c:pt idx="4">
                  <c:v>2025</c:v>
                </c:pt>
                <c:pt idx="5">
                  <c:v>2026</c:v>
                </c:pt>
              </c:numCache>
            </c:numRef>
          </c:cat>
          <c:val>
            <c:numRef>
              <c:f>Sheet1!$B$2:$B$7</c:f>
              <c:numCache>
                <c:formatCode>"$"#,##0_);[Red]\("$"#,##0\)</c:formatCode>
                <c:ptCount val="6"/>
                <c:pt idx="0">
                  <c:v>300000</c:v>
                </c:pt>
                <c:pt idx="1">
                  <c:v>313200</c:v>
                </c:pt>
                <c:pt idx="2">
                  <c:v>324162</c:v>
                </c:pt>
                <c:pt idx="3">
                  <c:v>333887</c:v>
                </c:pt>
                <c:pt idx="4">
                  <c:v>343903</c:v>
                </c:pt>
                <c:pt idx="5">
                  <c:v>354221</c:v>
                </c:pt>
              </c:numCache>
            </c:numRef>
          </c:val>
          <c:extLst>
            <c:ext xmlns:c16="http://schemas.microsoft.com/office/drawing/2014/chart" uri="{C3380CC4-5D6E-409C-BE32-E72D297353CC}">
              <c16:uniqueId val="{00000000-BB64-434C-857B-877E8EB23AC5}"/>
            </c:ext>
          </c:extLst>
        </c:ser>
        <c:dLbls>
          <c:showLegendKey val="0"/>
          <c:showVal val="0"/>
          <c:showCatName val="0"/>
          <c:showSerName val="0"/>
          <c:showPercent val="0"/>
          <c:showBubbleSize val="0"/>
        </c:dLbls>
        <c:gapWidth val="20"/>
        <c:overlap val="-27"/>
        <c:axId val="55340960"/>
        <c:axId val="55339296"/>
      </c:barChart>
      <c:catAx>
        <c:axId val="55340960"/>
        <c:scaling>
          <c:orientation val="minMax"/>
        </c:scaling>
        <c:delete val="0"/>
        <c:axPos val="b"/>
        <c:numFmt formatCode="General" sourceLinked="1"/>
        <c:majorTickMark val="none"/>
        <c:minorTickMark val="none"/>
        <c:tickLblPos val="nextTo"/>
        <c:spPr>
          <a:noFill/>
          <a:ln w="381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5339296"/>
        <c:crosses val="autoZero"/>
        <c:auto val="1"/>
        <c:lblAlgn val="ctr"/>
        <c:lblOffset val="100"/>
        <c:noMultiLvlLbl val="0"/>
      </c:catAx>
      <c:valAx>
        <c:axId val="55339296"/>
        <c:scaling>
          <c:orientation val="minMax"/>
          <c:max val="375000"/>
          <c:min val="200000"/>
        </c:scaling>
        <c:delete val="1"/>
        <c:axPos val="l"/>
        <c:majorGridlines>
          <c:spPr>
            <a:ln w="9525" cap="flat" cmpd="sng" algn="ctr">
              <a:solidFill>
                <a:schemeClr val="bg1">
                  <a:lumMod val="50000"/>
                </a:schemeClr>
              </a:solidFill>
              <a:round/>
            </a:ln>
            <a:effectLst/>
          </c:spPr>
        </c:majorGridlines>
        <c:numFmt formatCode="&quot;$&quot;#,##0_);[Red]\(&quot;$&quot;#,##0\)" sourceLinked="1"/>
        <c:majorTickMark val="out"/>
        <c:minorTickMark val="none"/>
        <c:tickLblPos val="nextTo"/>
        <c:crossAx val="5534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0.27394</cdr:x>
      <cdr:y>0.25046</cdr:y>
    </cdr:from>
    <cdr:to>
      <cdr:x>0.72075</cdr:x>
      <cdr:y>0.5</cdr:y>
    </cdr:to>
    <cdr:sp macro="" textlink="">
      <cdr:nvSpPr>
        <cdr:cNvPr id="2" name="TextBox 1">
          <a:extLst xmlns:a="http://schemas.openxmlformats.org/drawingml/2006/main">
            <a:ext uri="{FF2B5EF4-FFF2-40B4-BE49-F238E27FC236}">
              <a16:creationId xmlns:a16="http://schemas.microsoft.com/office/drawing/2014/main" id="{70187882-4DEB-4916-880A-8C895B29876F}"/>
            </a:ext>
          </a:extLst>
        </cdr:cNvPr>
        <cdr:cNvSpPr txBox="1"/>
      </cdr:nvSpPr>
      <cdr:spPr>
        <a:xfrm xmlns:a="http://schemas.openxmlformats.org/drawingml/2006/main">
          <a:off x="896986" y="596242"/>
          <a:ext cx="1463040" cy="5940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4400" dirty="0">
              <a:solidFill>
                <a:schemeClr val="bg1"/>
              </a:solidFill>
            </a:rPr>
            <a:t>48%</a:t>
          </a:r>
        </a:p>
      </cdr:txBody>
    </cdr:sp>
  </cdr:relSizeAnchor>
  <cdr:relSizeAnchor xmlns:cdr="http://schemas.openxmlformats.org/drawingml/2006/chartDrawing">
    <cdr:from>
      <cdr:x>0.26054</cdr:x>
      <cdr:y>0.47549</cdr:y>
    </cdr:from>
    <cdr:to>
      <cdr:x>0.73946</cdr:x>
      <cdr:y>0.5892</cdr:y>
    </cdr:to>
    <cdr:sp macro="" textlink="">
      <cdr:nvSpPr>
        <cdr:cNvPr id="3" name="TextBox 2">
          <a:extLst xmlns:a="http://schemas.openxmlformats.org/drawingml/2006/main">
            <a:ext uri="{FF2B5EF4-FFF2-40B4-BE49-F238E27FC236}">
              <a16:creationId xmlns:a16="http://schemas.microsoft.com/office/drawing/2014/main" id="{9A72DF38-D26E-48D9-B5A4-B97AD2BDEF77}"/>
            </a:ext>
          </a:extLst>
        </cdr:cNvPr>
        <cdr:cNvSpPr txBox="1"/>
      </cdr:nvSpPr>
      <cdr:spPr>
        <a:xfrm xmlns:a="http://schemas.openxmlformats.org/drawingml/2006/main">
          <a:off x="853123" y="1131938"/>
          <a:ext cx="1568178" cy="270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solidFill>
                <a:schemeClr val="bg1"/>
              </a:solidFill>
            </a:rPr>
            <a:t>Of Households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6E107-99A4-6649-BB4A-EE38EF1608B4}" type="datetimeFigureOut">
              <a:rPr lang="en-US" smtClean="0"/>
              <a:t>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80C27-5DCA-D546-B74B-51F5B0A11C7A}" type="slidenum">
              <a:rPr lang="en-US" smtClean="0"/>
              <a:t>‹#›</a:t>
            </a:fld>
            <a:endParaRPr lang="en-US"/>
          </a:p>
        </p:txBody>
      </p:sp>
    </p:spTree>
    <p:extLst>
      <p:ext uri="{BB962C8B-B14F-4D97-AF65-F5344CB8AC3E}">
        <p14:creationId xmlns:p14="http://schemas.microsoft.com/office/powerpoint/2010/main" val="414620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dirty="0">
                <a:solidFill>
                  <a:srgbClr val="FF0000"/>
                </a:solidFill>
              </a:rPr>
              <a:t>http://</a:t>
            </a:r>
            <a:r>
              <a:rPr lang="en-US" altLang="en-US" dirty="0" err="1">
                <a:solidFill>
                  <a:srgbClr val="FF0000"/>
                </a:solidFill>
              </a:rPr>
              <a:t>www.freddiemac.com</a:t>
            </a:r>
            <a:r>
              <a:rPr lang="en-US" altLang="en-US" dirty="0">
                <a:solidFill>
                  <a:srgbClr val="FF0000"/>
                </a:solidFill>
              </a:rPr>
              <a:t>/</a:t>
            </a:r>
            <a:r>
              <a:rPr lang="en-US" altLang="en-US" dirty="0" err="1">
                <a:solidFill>
                  <a:srgbClr val="FF0000"/>
                </a:solidFill>
              </a:rPr>
              <a:t>pmms</a:t>
            </a:r>
            <a:endParaRPr lang="en-US" altLang="en-US" dirty="0">
              <a:solidFill>
                <a:srgbClr val="FF0000"/>
              </a:solidFill>
            </a:endParaRPr>
          </a:p>
          <a:p>
            <a:r>
              <a:rPr lang="en-US" altLang="en-US" dirty="0"/>
              <a:t>http://</a:t>
            </a:r>
            <a:r>
              <a:rPr lang="en-US" altLang="en-US" dirty="0" err="1"/>
              <a:t>www.freddiemac.com</a:t>
            </a:r>
            <a:r>
              <a:rPr lang="en-US" altLang="en-US" dirty="0"/>
              <a:t>/</a:t>
            </a:r>
            <a:r>
              <a:rPr lang="en-US" altLang="en-US" dirty="0" err="1"/>
              <a:t>pmms</a:t>
            </a:r>
            <a:r>
              <a:rPr lang="en-US" altLang="en-US" dirty="0"/>
              <a:t>/</a:t>
            </a:r>
            <a:r>
              <a:rPr lang="en-US" altLang="en-US" dirty="0" err="1"/>
              <a:t>pmms_archives.html</a:t>
            </a:r>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ABAC0-D258-DB4E-A834-6A7807ABCA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764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https://www.nar.realtor/events/nar-real-estate-forecast-summit</a:t>
            </a:r>
          </a:p>
        </p:txBody>
      </p:sp>
      <p:sp>
        <p:nvSpPr>
          <p:cNvPr id="4" name="Slide Number Placeholder 3"/>
          <p:cNvSpPr>
            <a:spLocks noGrp="1"/>
          </p:cNvSpPr>
          <p:nvPr>
            <p:ph type="sldNum" sz="quarter" idx="5"/>
          </p:nvPr>
        </p:nvSpPr>
        <p:spPr/>
        <p:txBody>
          <a:bodyPr/>
          <a:lstStyle/>
          <a:p>
            <a:fld id="{3C6BE51E-EAE4-4A57-AD67-CE7A3479BC90}" type="slidenum">
              <a:rPr lang="en-US" smtClean="0"/>
              <a:t>15</a:t>
            </a:fld>
            <a:endParaRPr lang="en-US"/>
          </a:p>
        </p:txBody>
      </p:sp>
    </p:spTree>
    <p:extLst>
      <p:ext uri="{BB962C8B-B14F-4D97-AF65-F5344CB8AC3E}">
        <p14:creationId xmlns:p14="http://schemas.microsoft.com/office/powerpoint/2010/main" val="54003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https://realtybiznews.com/baby-boomers-downsizing-homes-but-upscaling-experiences-2/98759584/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4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https://www.nar.realtor/research-and-statistics/research-reports/highlights-from-the-profile-of-home-buyers-and-sellers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6BE51E-EAE4-4A57-AD67-CE7A3479B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61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https://www.mba.org/2020-press-releases/december/november-new-home-purchase-mortgage-applications-increased-347-percent</a:t>
            </a:r>
          </a:p>
        </p:txBody>
      </p:sp>
      <p:sp>
        <p:nvSpPr>
          <p:cNvPr id="4" name="Slide Number Placeholder 3"/>
          <p:cNvSpPr>
            <a:spLocks noGrp="1"/>
          </p:cNvSpPr>
          <p:nvPr>
            <p:ph type="sldNum" sz="quarter" idx="5"/>
          </p:nvPr>
        </p:nvSpPr>
        <p:spPr/>
        <p:txBody>
          <a:bodyPr/>
          <a:lstStyle/>
          <a:p>
            <a:fld id="{564A7694-F0F1-42C9-BC56-1663342B6C63}" type="slidenum">
              <a:rPr lang="en-US" smtClean="0"/>
              <a:t>20</a:t>
            </a:fld>
            <a:endParaRPr lang="en-US"/>
          </a:p>
        </p:txBody>
      </p:sp>
    </p:spTree>
    <p:extLst>
      <p:ext uri="{BB962C8B-B14F-4D97-AF65-F5344CB8AC3E}">
        <p14:creationId xmlns:p14="http://schemas.microsoft.com/office/powerpoint/2010/main" val="325853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https://www.nar.realtor/sites/default/files/documents/2020-generational-trends-report-03-05-2020.pdf</a:t>
            </a:r>
          </a:p>
        </p:txBody>
      </p:sp>
      <p:sp>
        <p:nvSpPr>
          <p:cNvPr id="4" name="Slide Number Placeholder 3"/>
          <p:cNvSpPr>
            <a:spLocks noGrp="1"/>
          </p:cNvSpPr>
          <p:nvPr>
            <p:ph type="sldNum" sz="quarter" idx="5"/>
          </p:nvPr>
        </p:nvSpPr>
        <p:spPr/>
        <p:txBody>
          <a:bodyPr/>
          <a:lstStyle/>
          <a:p>
            <a:fld id="{356ECE99-C115-4ECE-B8DD-36DC65EB6C44}" type="slidenum">
              <a:rPr lang="en-US" smtClean="0"/>
              <a:t>21</a:t>
            </a:fld>
            <a:endParaRPr lang="en-US"/>
          </a:p>
        </p:txBody>
      </p:sp>
    </p:spTree>
    <p:extLst>
      <p:ext uri="{BB962C8B-B14F-4D97-AF65-F5344CB8AC3E}">
        <p14:creationId xmlns:p14="http://schemas.microsoft.com/office/powerpoint/2010/main" val="165038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https://press.homes.com/pandemic-reshapes-homebuying-rental-decisions-homes-com-survey/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759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https://www.nar.realtor/newsroom/existing-home-sales-decrease-2-5-in-november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22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altLang="en-US" dirty="0">
                <a:solidFill>
                  <a:schemeClr val="tx1"/>
                </a:solidFill>
              </a:rPr>
              <a:t>http://www.freddiemac.com/research/forecast/20201014_quarterly_economic_forecast.page?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ABAC0-D258-DB4E-A834-6A7807ABCA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59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http://www.freddiemac.com/fmac-resources/research/pdf/202010-Forecast-03.pdf</a:t>
            </a:r>
          </a:p>
          <a:p>
            <a:r>
              <a:rPr lang="en-US" dirty="0"/>
              <a:t>https://news.move.com/2020-12-02-Realtor-com-R-2021-Housing-Forecast-Sellers-Will-Get-Top-Dollar-As-Buyers-Struggle-with-Affordabilityhttps://www.mortgagecalculator.net/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9A9EA2-0037-4CFD-8602-ECE2C0E274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98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https://www.bankrate.com/mortgages/mortgage-rate-forecast-for-january-2021/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34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https://www.forbes.com/sites/bradhunter/2020/12/12/homebuilders-take-note-45-say-they-would-move-if-they-could-work-remotely/?sh=2b4ef3883e9f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6BE51E-EAE4-4A57-AD67-CE7A3479B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94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https://pulsenomics.com/surveys/#home-price-expectations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9331B04-A3F7-1141-9E57-D9FFC82E6604}"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3346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https://pulsenomics.com/surveys/#home-price-expectations</a:t>
            </a:r>
          </a:p>
        </p:txBody>
      </p:sp>
      <p:sp>
        <p:nvSpPr>
          <p:cNvPr id="29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9331B04-A3F7-1141-9E57-D9FFC82E6604}"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93337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https://www.corelogic.com/insights-download/home-price-index.aspx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89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https://www.realtor.com/research/weekly-housing-trends-view-data-week-dec-12-2020/</a:t>
            </a:r>
          </a:p>
        </p:txBody>
      </p:sp>
      <p:sp>
        <p:nvSpPr>
          <p:cNvPr id="4" name="Slide Number Placeholder 3"/>
          <p:cNvSpPr>
            <a:spLocks noGrp="1"/>
          </p:cNvSpPr>
          <p:nvPr>
            <p:ph type="sldNum" sz="quarter" idx="5"/>
          </p:nvPr>
        </p:nvSpPr>
        <p:spPr/>
        <p:txBody>
          <a:bodyPr/>
          <a:lstStyle/>
          <a:p>
            <a:fld id="{564A7694-F0F1-42C9-BC56-1663342B6C63}" type="slidenum">
              <a:rPr lang="en-US" smtClean="0"/>
              <a:t>5</a:t>
            </a:fld>
            <a:endParaRPr lang="en-US"/>
          </a:p>
        </p:txBody>
      </p:sp>
    </p:spTree>
    <p:extLst>
      <p:ext uri="{BB962C8B-B14F-4D97-AF65-F5344CB8AC3E}">
        <p14:creationId xmlns:p14="http://schemas.microsoft.com/office/powerpoint/2010/main" val="290834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https://www.homeadvisor.com/r/wp-content/uploads/2020/12/DP6355-StateOfHomeSpending-2020-R4.pdf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7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https://www.fanniemae.com/media/37541/display</a:t>
            </a:r>
          </a:p>
          <a:p>
            <a:r>
              <a:rPr lang="en-US" dirty="0"/>
              <a:t>http://www.freddiemac.com/fmac-resources/research/pdf/202010-Forecast-03.pdf</a:t>
            </a:r>
          </a:p>
          <a:p>
            <a:r>
              <a:rPr lang="en-US" dirty="0"/>
              <a:t>http://zillow.mediaroom.com/2020-12-18-Home-Value-Growth-Breaks-Records-as-Rents-Stabilize</a:t>
            </a:r>
          </a:p>
          <a:p>
            <a:r>
              <a:rPr lang="en-US" dirty="0"/>
              <a:t>www.redfin.com/news/housing-market-predictions-2021/</a:t>
            </a:r>
          </a:p>
          <a:p>
            <a:r>
              <a:rPr lang="en-US" dirty="0"/>
              <a:t>https://www.mba.org/news-research-and-resources/research-and-economics/forecasts-and-commentary</a:t>
            </a:r>
          </a:p>
          <a:p>
            <a:r>
              <a:rPr lang="en-US" dirty="0"/>
              <a:t>https://cdn.nar.realtor/sites/default/files/documents/forecast-Q3-2020-us-economic-outlook-0-11-17-2020.pdf</a:t>
            </a:r>
          </a:p>
        </p:txBody>
      </p:sp>
      <p:sp>
        <p:nvSpPr>
          <p:cNvPr id="4" name="Slide Number Placeholder 3"/>
          <p:cNvSpPr>
            <a:spLocks noGrp="1"/>
          </p:cNvSpPr>
          <p:nvPr>
            <p:ph type="sldNum" sz="quarter" idx="5"/>
          </p:nvPr>
        </p:nvSpPr>
        <p:spPr/>
        <p:txBody>
          <a:bodyPr/>
          <a:lstStyle/>
          <a:p>
            <a:fld id="{564A7694-F0F1-42C9-BC56-1663342B6C63}" type="slidenum">
              <a:rPr lang="en-US" smtClean="0"/>
              <a:t>8</a:t>
            </a:fld>
            <a:endParaRPr lang="en-US"/>
          </a:p>
        </p:txBody>
      </p:sp>
    </p:spTree>
    <p:extLst>
      <p:ext uri="{BB962C8B-B14F-4D97-AF65-F5344CB8AC3E}">
        <p14:creationId xmlns:p14="http://schemas.microsoft.com/office/powerpoint/2010/main" val="181459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https://www.homeadvisor.com/r/wp-content/uploads/2020/12/DP6355-StateOfHomeSpending-2020-R4.pdf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6BE51E-EAE4-4A57-AD67-CE7A3479B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67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https://www.showingtime.com/blog/november-2020-showing-index-results/</a:t>
            </a:r>
          </a:p>
        </p:txBody>
      </p:sp>
      <p:sp>
        <p:nvSpPr>
          <p:cNvPr id="4" name="Slide Number Placeholder 3"/>
          <p:cNvSpPr>
            <a:spLocks noGrp="1"/>
          </p:cNvSpPr>
          <p:nvPr>
            <p:ph type="sldNum" sz="quarter" idx="5"/>
          </p:nvPr>
        </p:nvSpPr>
        <p:spPr/>
        <p:txBody>
          <a:bodyPr/>
          <a:lstStyle/>
          <a:p>
            <a:fld id="{564A7694-F0F1-42C9-BC56-1663342B6C63}" type="slidenum">
              <a:rPr lang="en-US" smtClean="0"/>
              <a:t>10</a:t>
            </a:fld>
            <a:endParaRPr lang="en-US"/>
          </a:p>
        </p:txBody>
      </p:sp>
    </p:spTree>
    <p:extLst>
      <p:ext uri="{BB962C8B-B14F-4D97-AF65-F5344CB8AC3E}">
        <p14:creationId xmlns:p14="http://schemas.microsoft.com/office/powerpoint/2010/main" val="145180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https://atlantaagentmagazine.com/2020/12/10/remote-workers-could-continue-to-drive-the-post-pandemic-market/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70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https://www.builderonline.com/design/consumer-trends/how-increased-work-from-home-opportunities-benefit-the-housing-market_o?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4A7694-F0F1-42C9-BC56-1663342B6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0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C4CD74-C135-2743-9439-56F7BC53D256}"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328972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4CD74-C135-2743-9439-56F7BC53D256}"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391276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4CD74-C135-2743-9439-56F7BC53D256}"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173552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4CD74-C135-2743-9439-56F7BC53D256}"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176452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C4CD74-C135-2743-9439-56F7BC53D256}"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275065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C4CD74-C135-2743-9439-56F7BC53D256}"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39339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C4CD74-C135-2743-9439-56F7BC53D256}" type="datetimeFigureOut">
              <a:rPr lang="en-US" smtClean="0"/>
              <a:t>1/12/21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77503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C4CD74-C135-2743-9439-56F7BC53D256}" type="datetimeFigureOut">
              <a:rPr lang="en-US" smtClean="0"/>
              <a:t>1/12/21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87782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4CD74-C135-2743-9439-56F7BC53D256}" type="datetimeFigureOut">
              <a:rPr lang="en-US" smtClean="0"/>
              <a:t>1/12/21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161728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D74-C135-2743-9439-56F7BC53D256}"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60157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4CD74-C135-2743-9439-56F7BC53D256}"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5C8A-892F-654A-85FA-29D8BCC75FE1}" type="slidenum">
              <a:rPr lang="en-US" smtClean="0"/>
              <a:t>‹#›</a:t>
            </a:fld>
            <a:endParaRPr lang="en-US"/>
          </a:p>
        </p:txBody>
      </p:sp>
    </p:spTree>
    <p:extLst>
      <p:ext uri="{BB962C8B-B14F-4D97-AF65-F5344CB8AC3E}">
        <p14:creationId xmlns:p14="http://schemas.microsoft.com/office/powerpoint/2010/main" val="60233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4CD74-C135-2743-9439-56F7BC53D256}" type="datetimeFigureOut">
              <a:rPr lang="en-US" smtClean="0"/>
              <a:t>1/12/21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65C8A-892F-654A-85FA-29D8BCC75FE1}" type="slidenum">
              <a:rPr lang="en-US" smtClean="0"/>
              <a:t>‹#›</a:t>
            </a:fld>
            <a:endParaRPr lang="en-US"/>
          </a:p>
        </p:txBody>
      </p:sp>
    </p:spTree>
    <p:extLst>
      <p:ext uri="{BB962C8B-B14F-4D97-AF65-F5344CB8AC3E}">
        <p14:creationId xmlns:p14="http://schemas.microsoft.com/office/powerpoint/2010/main" val="3651459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6B2CB458-56F5-214E-8C27-C34926750483}"/>
              </a:ext>
            </a:extLst>
          </p:cNvPr>
          <p:cNvPicPr>
            <a:picLocks noChangeAspect="1"/>
          </p:cNvPicPr>
          <p:nvPr/>
        </p:nvPicPr>
        <p:blipFill>
          <a:blip r:embed="rId2"/>
          <a:stretch>
            <a:fillRect/>
          </a:stretch>
        </p:blipFill>
        <p:spPr>
          <a:xfrm>
            <a:off x="4762" y="0"/>
            <a:ext cx="12182475" cy="6858000"/>
          </a:xfrm>
          <a:prstGeom prst="rect">
            <a:avLst/>
          </a:prstGeom>
        </p:spPr>
      </p:pic>
    </p:spTree>
    <p:extLst>
      <p:ext uri="{BB962C8B-B14F-4D97-AF65-F5344CB8AC3E}">
        <p14:creationId xmlns:p14="http://schemas.microsoft.com/office/powerpoint/2010/main" val="158426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29E617-D003-4535-892F-9939D98B88C9}"/>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ACA6037-856E-44EF-998C-E8DE4B944752}"/>
              </a:ext>
            </a:extLst>
          </p:cNvPr>
          <p:cNvSpPr/>
          <p:nvPr/>
        </p:nvSpPr>
        <p:spPr>
          <a:xfrm>
            <a:off x="1982482" y="390480"/>
            <a:ext cx="8329774" cy="2185214"/>
          </a:xfrm>
          <a:prstGeom prst="rect">
            <a:avLst/>
          </a:prstGeom>
        </p:spPr>
        <p:txBody>
          <a:bodyPr wrap="square">
            <a:spAutoFit/>
          </a:bodyPr>
          <a:lstStyle/>
          <a:p>
            <a:r>
              <a:rPr lang="en-US" sz="2800" spc="10" dirty="0">
                <a:solidFill>
                  <a:schemeClr val="bg1"/>
                </a:solidFill>
                <a:ea typeface="Times New Roman" panose="02020603050405020304" pitchFamily="18" charset="0"/>
              </a:rPr>
              <a:t>“Demand is still at unprecedented levels. With inventory continuing to be at historic lows across the U.S., we are likely to see this elevated level of demand into next year’s busy season.”</a:t>
            </a:r>
            <a:r>
              <a:rPr lang="en-US" i="1" spc="10" dirty="0">
                <a:solidFill>
                  <a:schemeClr val="bg1">
                    <a:lumMod val="75000"/>
                  </a:schemeClr>
                </a:solidFill>
                <a:ea typeface="Times New Roman" panose="02020603050405020304" pitchFamily="18" charset="0"/>
              </a:rPr>
              <a:t>- </a:t>
            </a:r>
            <a:r>
              <a:rPr lang="en-US" sz="2400" i="1" spc="10" dirty="0">
                <a:solidFill>
                  <a:schemeClr val="bg1">
                    <a:lumMod val="75000"/>
                  </a:schemeClr>
                </a:solidFill>
                <a:ea typeface="Times New Roman" panose="02020603050405020304" pitchFamily="18" charset="0"/>
              </a:rPr>
              <a:t>Daniil </a:t>
            </a:r>
            <a:r>
              <a:rPr lang="en-US" sz="2400" i="1" spc="10" dirty="0" err="1">
                <a:solidFill>
                  <a:schemeClr val="bg1">
                    <a:lumMod val="75000"/>
                  </a:schemeClr>
                </a:solidFill>
                <a:ea typeface="Times New Roman" panose="02020603050405020304" pitchFamily="18" charset="0"/>
              </a:rPr>
              <a:t>Cherkasskiy</a:t>
            </a:r>
            <a:r>
              <a:rPr lang="en-US" sz="2400" i="1" spc="10" dirty="0">
                <a:solidFill>
                  <a:schemeClr val="bg1">
                    <a:lumMod val="75000"/>
                  </a:schemeClr>
                </a:solidFill>
                <a:ea typeface="Times New Roman" panose="02020603050405020304" pitchFamily="18" charset="0"/>
              </a:rPr>
              <a:t>, ShowingTime Chief Analytics Officer</a:t>
            </a:r>
            <a:endParaRPr lang="en-US" sz="2400" i="1" dirty="0">
              <a:solidFill>
                <a:schemeClr val="bg1">
                  <a:lumMod val="75000"/>
                </a:schemeClr>
              </a:solidFill>
              <a:ea typeface="Calibri" panose="020F0502020204030204" pitchFamily="34" charset="0"/>
            </a:endParaRPr>
          </a:p>
        </p:txBody>
      </p:sp>
      <p:graphicFrame>
        <p:nvGraphicFramePr>
          <p:cNvPr id="6" name="Chart 5">
            <a:extLst>
              <a:ext uri="{FF2B5EF4-FFF2-40B4-BE49-F238E27FC236}">
                <a16:creationId xmlns:a16="http://schemas.microsoft.com/office/drawing/2014/main" id="{FDFF54A3-6E33-4AD5-ACF4-7FC9213A50F3}"/>
              </a:ext>
            </a:extLst>
          </p:cNvPr>
          <p:cNvGraphicFramePr/>
          <p:nvPr/>
        </p:nvGraphicFramePr>
        <p:xfrm>
          <a:off x="1863047" y="2414427"/>
          <a:ext cx="8568647" cy="42178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A3E2F4B-3BA0-43FA-92C0-DCF6D874AED7}"/>
              </a:ext>
            </a:extLst>
          </p:cNvPr>
          <p:cNvSpPr txBox="1"/>
          <p:nvPr/>
        </p:nvSpPr>
        <p:spPr>
          <a:xfrm>
            <a:off x="2856652" y="5234134"/>
            <a:ext cx="6478697" cy="523220"/>
          </a:xfrm>
          <a:prstGeom prst="rect">
            <a:avLst/>
          </a:prstGeom>
          <a:solidFill>
            <a:srgbClr val="FF8306"/>
          </a:solidFill>
          <a:ln>
            <a:solidFill>
              <a:schemeClr val="tx1"/>
            </a:solidFill>
          </a:ln>
          <a:effectLst>
            <a:outerShdw blurRad="50800" dist="38100" dir="18900000" algn="bl" rotWithShape="0">
              <a:prstClr val="black">
                <a:alpha val="40000"/>
              </a:prstClr>
            </a:outerShdw>
          </a:effectLst>
        </p:spPr>
        <p:txBody>
          <a:bodyPr wrap="none" rtlCol="0">
            <a:spAutoFit/>
          </a:bodyPr>
          <a:lstStyle/>
          <a:p>
            <a:r>
              <a:rPr lang="en-US" sz="2800" i="1" dirty="0">
                <a:solidFill>
                  <a:schemeClr val="bg1">
                    <a:lumMod val="85000"/>
                  </a:schemeClr>
                </a:solidFill>
              </a:rPr>
              <a:t>Year-Over-Year Increase in Showing Activity</a:t>
            </a:r>
          </a:p>
        </p:txBody>
      </p:sp>
    </p:spTree>
    <p:extLst>
      <p:ext uri="{BB962C8B-B14F-4D97-AF65-F5344CB8AC3E}">
        <p14:creationId xmlns:p14="http://schemas.microsoft.com/office/powerpoint/2010/main" val="350033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1B9AF-B2FA-3640-9725-42BBCFC8B6E3}"/>
              </a:ext>
            </a:extLst>
          </p:cNvPr>
          <p:cNvSpPr txBox="1"/>
          <p:nvPr/>
        </p:nvSpPr>
        <p:spPr>
          <a:xfrm>
            <a:off x="5094765" y="3105835"/>
            <a:ext cx="2002471" cy="646331"/>
          </a:xfrm>
          <a:prstGeom prst="rect">
            <a:avLst/>
          </a:prstGeom>
          <a:noFill/>
        </p:spPr>
        <p:txBody>
          <a:bodyPr wrap="none" rtlCol="0">
            <a:spAutoFit/>
          </a:bodyPr>
          <a:lstStyle/>
          <a:p>
            <a:r>
              <a:rPr lang="en-US" sz="3600" dirty="0"/>
              <a:t>Blog Slide</a:t>
            </a:r>
          </a:p>
        </p:txBody>
      </p:sp>
      <p:sp>
        <p:nvSpPr>
          <p:cNvPr id="6" name="Rectangle 5">
            <a:extLst>
              <a:ext uri="{FF2B5EF4-FFF2-40B4-BE49-F238E27FC236}">
                <a16:creationId xmlns:a16="http://schemas.microsoft.com/office/drawing/2014/main" id="{0BD70AE5-8013-E641-9291-E2F26FEBA4C2}"/>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535720-1D5B-5F4C-8238-CCC501D4605C}"/>
              </a:ext>
            </a:extLst>
          </p:cNvPr>
          <p:cNvSpPr txBox="1"/>
          <p:nvPr/>
        </p:nvSpPr>
        <p:spPr>
          <a:xfrm>
            <a:off x="5410662" y="1376069"/>
            <a:ext cx="6669825" cy="646331"/>
          </a:xfrm>
          <a:prstGeom prst="rect">
            <a:avLst/>
          </a:prstGeom>
          <a:noFill/>
        </p:spPr>
        <p:txBody>
          <a:bodyPr wrap="square" rtlCol="0">
            <a:spAutoFit/>
          </a:bodyPr>
          <a:lstStyle/>
          <a:p>
            <a:pPr algn="ctr"/>
            <a:r>
              <a:rPr lang="en-US" sz="3600" b="1" dirty="0">
                <a:solidFill>
                  <a:schemeClr val="accent2"/>
                </a:solidFill>
                <a:latin typeface="Oswald" pitchFamily="2" charset="77"/>
              </a:rPr>
              <a:t>SHARE WITH YOUR CLIENTS</a:t>
            </a:r>
          </a:p>
        </p:txBody>
      </p:sp>
      <p:sp>
        <p:nvSpPr>
          <p:cNvPr id="12" name="TextBox 11">
            <a:extLst>
              <a:ext uri="{FF2B5EF4-FFF2-40B4-BE49-F238E27FC236}">
                <a16:creationId xmlns:a16="http://schemas.microsoft.com/office/drawing/2014/main" id="{02071028-275E-BD41-B792-58C96A14941F}"/>
              </a:ext>
            </a:extLst>
          </p:cNvPr>
          <p:cNvSpPr txBox="1"/>
          <p:nvPr/>
        </p:nvSpPr>
        <p:spPr>
          <a:xfrm>
            <a:off x="6248862" y="2428973"/>
            <a:ext cx="5104937" cy="1938992"/>
          </a:xfrm>
          <a:prstGeom prst="rect">
            <a:avLst/>
          </a:prstGeom>
          <a:noFill/>
        </p:spPr>
        <p:txBody>
          <a:bodyPr wrap="square" rtlCol="0">
            <a:spAutoFit/>
          </a:bodyPr>
          <a:lstStyle/>
          <a:p>
            <a:r>
              <a:rPr lang="en-US" sz="3000" dirty="0">
                <a:solidFill>
                  <a:schemeClr val="bg1"/>
                </a:solidFill>
              </a:rPr>
              <a:t>Share a KCM personalized blog about the topic you want to cover and use the Bottom Line as your post caption. </a:t>
            </a:r>
          </a:p>
        </p:txBody>
      </p:sp>
      <p:pic>
        <p:nvPicPr>
          <p:cNvPr id="7" name="Picture 6" descr="Graphical user interface, application, website&#10;&#10;Description automatically generated">
            <a:extLst>
              <a:ext uri="{FF2B5EF4-FFF2-40B4-BE49-F238E27FC236}">
                <a16:creationId xmlns:a16="http://schemas.microsoft.com/office/drawing/2014/main" id="{58519007-F50B-C541-87CA-6AD1BD408AA8}"/>
              </a:ext>
            </a:extLst>
          </p:cNvPr>
          <p:cNvPicPr>
            <a:picLocks noChangeAspect="1"/>
          </p:cNvPicPr>
          <p:nvPr/>
        </p:nvPicPr>
        <p:blipFill>
          <a:blip r:embed="rId2"/>
          <a:stretch>
            <a:fillRect/>
          </a:stretch>
        </p:blipFill>
        <p:spPr>
          <a:xfrm>
            <a:off x="668709" y="262053"/>
            <a:ext cx="4447897" cy="6333893"/>
          </a:xfrm>
          <a:prstGeom prst="rect">
            <a:avLst/>
          </a:prstGeom>
        </p:spPr>
      </p:pic>
    </p:spTree>
    <p:extLst>
      <p:ext uri="{BB962C8B-B14F-4D97-AF65-F5344CB8AC3E}">
        <p14:creationId xmlns:p14="http://schemas.microsoft.com/office/powerpoint/2010/main" val="194854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3693D5-4668-3C44-AED6-DA96A087676C}"/>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3" name="Rectangle 2">
            <a:extLst>
              <a:ext uri="{FF2B5EF4-FFF2-40B4-BE49-F238E27FC236}">
                <a16:creationId xmlns:a16="http://schemas.microsoft.com/office/drawing/2014/main" id="{F498BFE9-FEFF-5A49-8EA5-1124F80EBA4C}"/>
              </a:ext>
            </a:extLst>
          </p:cNvPr>
          <p:cNvSpPr/>
          <p:nvPr/>
        </p:nvSpPr>
        <p:spPr>
          <a:xfrm>
            <a:off x="2120097" y="1823557"/>
            <a:ext cx="7951807" cy="3785652"/>
          </a:xfrm>
          <a:prstGeom prst="rect">
            <a:avLst/>
          </a:prstGeom>
        </p:spPr>
        <p:txBody>
          <a:bodyPr wrap="square">
            <a:spAutoFit/>
          </a:bodyPr>
          <a:lstStyle/>
          <a:p>
            <a:pPr fontAlgn="base">
              <a:buFont typeface="Arial" panose="020B0604020202020204" pitchFamily="34" charset="0"/>
              <a:buChar char="•"/>
            </a:pPr>
            <a:r>
              <a:rPr lang="en-US" sz="2400" b="1" cap="all" dirty="0">
                <a:solidFill>
                  <a:schemeClr val="bg2">
                    <a:lumMod val="90000"/>
                  </a:schemeClr>
                </a:solidFill>
                <a:latin typeface="Lato"/>
              </a:rPr>
              <a:t>Consumers are re-evaluating home</a:t>
            </a:r>
          </a:p>
          <a:p>
            <a:pPr fontAlgn="base"/>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rgbClr val="00B0F0"/>
                </a:solidFill>
                <a:latin typeface="Lato"/>
              </a:rPr>
              <a:t>Remote work has changed where people choose to live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New Construction gives sellers the ability to design their home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Low Mortgage rates make moving up a no brainer</a:t>
            </a:r>
          </a:p>
        </p:txBody>
      </p:sp>
      <p:sp>
        <p:nvSpPr>
          <p:cNvPr id="4" name="Rectangle 3">
            <a:extLst>
              <a:ext uri="{FF2B5EF4-FFF2-40B4-BE49-F238E27FC236}">
                <a16:creationId xmlns:a16="http://schemas.microsoft.com/office/drawing/2014/main" id="{4F0E94BD-8D0D-EA41-B2D4-96D8AC07405F}"/>
              </a:ext>
            </a:extLst>
          </p:cNvPr>
          <p:cNvSpPr/>
          <p:nvPr/>
        </p:nvSpPr>
        <p:spPr>
          <a:xfrm>
            <a:off x="0" y="448047"/>
            <a:ext cx="12192000" cy="8007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TRENDS THAT WILL BE THE KEY TO LISTING SUCCESS IN 2021</a:t>
            </a:r>
          </a:p>
        </p:txBody>
      </p:sp>
    </p:spTree>
    <p:extLst>
      <p:ext uri="{BB962C8B-B14F-4D97-AF65-F5344CB8AC3E}">
        <p14:creationId xmlns:p14="http://schemas.microsoft.com/office/powerpoint/2010/main" val="57730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5BF320-D7AE-D94A-85E2-E9D219547195}"/>
              </a:ext>
            </a:extLst>
          </p:cNvPr>
          <p:cNvSpPr/>
          <p:nvPr/>
        </p:nvSpPr>
        <p:spPr>
          <a:xfrm>
            <a:off x="0" y="-1"/>
            <a:ext cx="12192000" cy="6985591"/>
          </a:xfrm>
          <a:prstGeom prst="rect">
            <a:avLst/>
          </a:prstGeom>
          <a:solidFill>
            <a:srgbClr val="2F39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78C4BD3-1B7E-4B83-ADD9-6112A9E063D8}"/>
              </a:ext>
            </a:extLst>
          </p:cNvPr>
          <p:cNvGrpSpPr/>
          <p:nvPr/>
        </p:nvGrpSpPr>
        <p:grpSpPr>
          <a:xfrm>
            <a:off x="7948482" y="4284990"/>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2035628" y="459490"/>
            <a:ext cx="8120744" cy="3785652"/>
          </a:xfrm>
          <a:prstGeom prst="rect">
            <a:avLst/>
          </a:prstGeom>
          <a:noFill/>
        </p:spPr>
        <p:txBody>
          <a:bodyPr wrap="square">
            <a:spAutoFit/>
          </a:bodyPr>
          <a:lstStyle/>
          <a:p>
            <a:pPr>
              <a:defRPr/>
            </a:pPr>
            <a:r>
              <a:rPr lang="en-US" sz="4000" dirty="0">
                <a:solidFill>
                  <a:prstClr val="white"/>
                </a:solidFill>
                <a:latin typeface="Calibri" panose="020F0502020204030204"/>
              </a:rPr>
              <a:t>“The surge in the work-from-home population has </a:t>
            </a:r>
            <a:r>
              <a:rPr lang="en-US" sz="4000" dirty="0">
                <a:solidFill>
                  <a:srgbClr val="00B0F0"/>
                </a:solidFill>
                <a:latin typeface="Calibri" panose="020F0502020204030204"/>
              </a:rPr>
              <a:t>rewritten the playbook for many homebuying and rental decisions</a:t>
            </a:r>
            <a:r>
              <a:rPr lang="en-US" sz="4000" dirty="0">
                <a:solidFill>
                  <a:prstClr val="white"/>
                </a:solidFill>
                <a:latin typeface="Calibri" panose="020F0502020204030204"/>
              </a:rPr>
              <a:t>, from when and where to relocate, to what people are looking for in their next residence…”</a:t>
            </a:r>
          </a:p>
        </p:txBody>
      </p:sp>
      <p:sp>
        <p:nvSpPr>
          <p:cNvPr id="3" name="TextBox 2">
            <a:extLst>
              <a:ext uri="{FF2B5EF4-FFF2-40B4-BE49-F238E27FC236}">
                <a16:creationId xmlns:a16="http://schemas.microsoft.com/office/drawing/2014/main" id="{D83F714A-2317-42BA-BAE4-6672F0A1972A}"/>
              </a:ext>
            </a:extLst>
          </p:cNvPr>
          <p:cNvSpPr txBox="1"/>
          <p:nvPr/>
        </p:nvSpPr>
        <p:spPr>
          <a:xfrm>
            <a:off x="4636632" y="5060123"/>
            <a:ext cx="4572000" cy="892552"/>
          </a:xfrm>
          <a:prstGeom prst="rect">
            <a:avLst/>
          </a:prstGeom>
          <a:noFill/>
        </p:spPr>
        <p:txBody>
          <a:bodyPr wrap="square">
            <a:spAutoFit/>
          </a:bodyPr>
          <a:lstStyle/>
          <a:p>
            <a:pPr>
              <a:defRPr/>
            </a:pPr>
            <a:r>
              <a:rPr lang="en-US" sz="3200" dirty="0">
                <a:solidFill>
                  <a:prstClr val="white"/>
                </a:solidFill>
                <a:latin typeface="Calibri" panose="020F0502020204030204"/>
              </a:rPr>
              <a:t>David Mele</a:t>
            </a:r>
          </a:p>
          <a:p>
            <a:pPr>
              <a:defRPr/>
            </a:pPr>
            <a:r>
              <a:rPr lang="en-US" sz="2000" dirty="0">
                <a:solidFill>
                  <a:prstClr val="white"/>
                </a:solidFill>
                <a:latin typeface="Calibri" panose="020F0502020204030204"/>
              </a:rPr>
              <a:t>President at Homes.com</a:t>
            </a:r>
          </a:p>
        </p:txBody>
      </p:sp>
    </p:spTree>
    <p:extLst>
      <p:ext uri="{BB962C8B-B14F-4D97-AF65-F5344CB8AC3E}">
        <p14:creationId xmlns:p14="http://schemas.microsoft.com/office/powerpoint/2010/main" val="155895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6604DB-3F25-5C49-B001-64A05E6124B1}"/>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grpSp>
        <p:nvGrpSpPr>
          <p:cNvPr id="10" name="Group 9">
            <a:extLst>
              <a:ext uri="{FF2B5EF4-FFF2-40B4-BE49-F238E27FC236}">
                <a16:creationId xmlns:a16="http://schemas.microsoft.com/office/drawing/2014/main" id="{178C4BD3-1B7E-4B83-ADD9-6112A9E063D8}"/>
              </a:ext>
            </a:extLst>
          </p:cNvPr>
          <p:cNvGrpSpPr/>
          <p:nvPr/>
        </p:nvGrpSpPr>
        <p:grpSpPr>
          <a:xfrm>
            <a:off x="8495072" y="4332881"/>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1680755" y="301008"/>
            <a:ext cx="8813071" cy="4031873"/>
          </a:xfrm>
          <a:prstGeom prst="rect">
            <a:avLst/>
          </a:prstGeom>
          <a:noFill/>
        </p:spPr>
        <p:txBody>
          <a:bodyPr wrap="square">
            <a:spAutoFit/>
          </a:bodyPr>
          <a:lstStyle/>
          <a:p>
            <a:pPr>
              <a:defRPr/>
            </a:pPr>
            <a:r>
              <a:rPr lang="en-US" sz="3200" dirty="0">
                <a:solidFill>
                  <a:prstClr val="white"/>
                </a:solidFill>
                <a:latin typeface="Calibri" panose="020F0502020204030204"/>
              </a:rPr>
              <a:t>“E</a:t>
            </a:r>
            <a:r>
              <a:rPr lang="en-US" sz="3200" dirty="0" err="1">
                <a:solidFill>
                  <a:prstClr val="white"/>
                </a:solidFill>
                <a:latin typeface="Calibri" panose="020F0502020204030204"/>
              </a:rPr>
              <a:t>ven</a:t>
            </a:r>
            <a:r>
              <a:rPr lang="en-US" sz="3200" dirty="0">
                <a:solidFill>
                  <a:prstClr val="white"/>
                </a:solidFill>
                <a:latin typeface="Calibri" panose="020F0502020204030204"/>
              </a:rPr>
              <a:t> partial persistence of work-from-home options will expand buyer purchasing options. NAHB data shows </a:t>
            </a:r>
            <a:r>
              <a:rPr lang="en-US" sz="3200" dirty="0">
                <a:solidFill>
                  <a:srgbClr val="00B0F0"/>
                </a:solidFill>
                <a:latin typeface="Calibri" panose="020F0502020204030204"/>
              </a:rPr>
              <a:t>61% of workers believe they’ll be able to telecommute on at least a partial basis after a vaccine is deployed.</a:t>
            </a:r>
            <a:r>
              <a:rPr lang="en-US" sz="3200" dirty="0">
                <a:solidFill>
                  <a:prstClr val="white"/>
                </a:solidFill>
                <a:latin typeface="Calibri" panose="020F0502020204030204"/>
              </a:rPr>
              <a:t> And while less than one-third of the workforce has been working at home, any reduction in traffic reduces the commute time/cost for all workers.”</a:t>
            </a:r>
          </a:p>
        </p:txBody>
      </p:sp>
      <p:sp>
        <p:nvSpPr>
          <p:cNvPr id="11" name="TextBox 10">
            <a:extLst>
              <a:ext uri="{FF2B5EF4-FFF2-40B4-BE49-F238E27FC236}">
                <a16:creationId xmlns:a16="http://schemas.microsoft.com/office/drawing/2014/main" id="{8F88EAD4-C0ED-43DA-8732-8D44CC95F46D}"/>
              </a:ext>
            </a:extLst>
          </p:cNvPr>
          <p:cNvSpPr txBox="1"/>
          <p:nvPr/>
        </p:nvSpPr>
        <p:spPr>
          <a:xfrm>
            <a:off x="4225728" y="4984903"/>
            <a:ext cx="4572000" cy="1015663"/>
          </a:xfrm>
          <a:prstGeom prst="rect">
            <a:avLst/>
          </a:prstGeom>
          <a:noFill/>
        </p:spPr>
        <p:txBody>
          <a:bodyPr wrap="square">
            <a:spAutoFit/>
          </a:bodyPr>
          <a:lstStyle/>
          <a:p>
            <a:pPr>
              <a:defRPr/>
            </a:pPr>
            <a:r>
              <a:rPr lang="en-US" sz="2400" dirty="0">
                <a:solidFill>
                  <a:prstClr val="white"/>
                </a:solidFill>
                <a:latin typeface="Calibri" panose="020F0502020204030204"/>
              </a:rPr>
              <a:t>Robert Dietz</a:t>
            </a:r>
          </a:p>
          <a:p>
            <a:pPr>
              <a:defRPr/>
            </a:pPr>
            <a:r>
              <a:rPr lang="en-US" dirty="0">
                <a:solidFill>
                  <a:prstClr val="white"/>
                </a:solidFill>
                <a:latin typeface="Calibri" panose="020F0502020204030204"/>
              </a:rPr>
              <a:t>C</a:t>
            </a:r>
            <a:r>
              <a:rPr lang="en-US" dirty="0" err="1">
                <a:solidFill>
                  <a:prstClr val="white"/>
                </a:solidFill>
                <a:latin typeface="Calibri" panose="020F0502020204030204"/>
              </a:rPr>
              <a:t>hief</a:t>
            </a:r>
            <a:r>
              <a:rPr lang="en-US" dirty="0">
                <a:solidFill>
                  <a:prstClr val="white"/>
                </a:solidFill>
                <a:latin typeface="Calibri" panose="020F0502020204030204"/>
              </a:rPr>
              <a:t> Economist and S</a:t>
            </a:r>
            <a:r>
              <a:rPr lang="en-US" dirty="0" err="1">
                <a:solidFill>
                  <a:prstClr val="white"/>
                </a:solidFill>
                <a:latin typeface="Calibri" panose="020F0502020204030204"/>
              </a:rPr>
              <a:t>enior</a:t>
            </a:r>
            <a:r>
              <a:rPr lang="en-US" dirty="0">
                <a:solidFill>
                  <a:prstClr val="white"/>
                </a:solidFill>
                <a:latin typeface="Calibri" panose="020F0502020204030204"/>
              </a:rPr>
              <a:t> VP for </a:t>
            </a:r>
            <a:br>
              <a:rPr lang="en-US" dirty="0">
                <a:solidFill>
                  <a:prstClr val="white"/>
                </a:solidFill>
                <a:latin typeface="Calibri" panose="020F0502020204030204"/>
              </a:rPr>
            </a:br>
            <a:r>
              <a:rPr lang="en-US" dirty="0">
                <a:solidFill>
                  <a:prstClr val="white"/>
                </a:solidFill>
                <a:latin typeface="Calibri" panose="020F0502020204030204"/>
              </a:rPr>
              <a:t>Economics and Housing Policy for NAHB</a:t>
            </a:r>
          </a:p>
        </p:txBody>
      </p:sp>
    </p:spTree>
    <p:extLst>
      <p:ext uri="{BB962C8B-B14F-4D97-AF65-F5344CB8AC3E}">
        <p14:creationId xmlns:p14="http://schemas.microsoft.com/office/powerpoint/2010/main" val="75485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2C7A3B-4135-3B43-A38B-CD250803009E}"/>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7" name="TextBox 6">
            <a:extLst>
              <a:ext uri="{FF2B5EF4-FFF2-40B4-BE49-F238E27FC236}">
                <a16:creationId xmlns:a16="http://schemas.microsoft.com/office/drawing/2014/main" id="{687E2BC0-62DC-40A8-B39A-8BA552496689}"/>
              </a:ext>
            </a:extLst>
          </p:cNvPr>
          <p:cNvSpPr txBox="1"/>
          <p:nvPr/>
        </p:nvSpPr>
        <p:spPr>
          <a:xfrm>
            <a:off x="7664567" y="6393670"/>
            <a:ext cx="2884400" cy="276999"/>
          </a:xfrm>
          <a:prstGeom prst="rect">
            <a:avLst/>
          </a:prstGeom>
          <a:noFill/>
        </p:spPr>
        <p:txBody>
          <a:bodyPr wrap="square" rtlCol="0">
            <a:spAutoFit/>
          </a:bodyPr>
          <a:lstStyle/>
          <a:p>
            <a:r>
              <a:rPr lang="en-US" sz="1200" dirty="0">
                <a:solidFill>
                  <a:schemeClr val="bg1">
                    <a:lumMod val="85000"/>
                  </a:schemeClr>
                </a:solidFill>
              </a:rPr>
              <a:t>2020 NAR’s Real Estate Forecast Summit</a:t>
            </a:r>
          </a:p>
        </p:txBody>
      </p:sp>
      <p:sp>
        <p:nvSpPr>
          <p:cNvPr id="9" name="TextBox 8">
            <a:extLst>
              <a:ext uri="{FF2B5EF4-FFF2-40B4-BE49-F238E27FC236}">
                <a16:creationId xmlns:a16="http://schemas.microsoft.com/office/drawing/2014/main" id="{7D79DCFF-E24A-4B7B-AEF0-8EA3AD776E40}"/>
              </a:ext>
            </a:extLst>
          </p:cNvPr>
          <p:cNvSpPr txBox="1"/>
          <p:nvPr/>
        </p:nvSpPr>
        <p:spPr>
          <a:xfrm>
            <a:off x="1948543" y="187332"/>
            <a:ext cx="8294914" cy="707886"/>
          </a:xfrm>
          <a:prstGeom prst="rect">
            <a:avLst/>
          </a:prstGeom>
          <a:noFill/>
        </p:spPr>
        <p:txBody>
          <a:bodyPr wrap="square" rtlCol="0">
            <a:spAutoFit/>
          </a:bodyPr>
          <a:lstStyle/>
          <a:p>
            <a:pPr algn="ctr"/>
            <a:r>
              <a:rPr lang="en-US" sz="4000" dirty="0">
                <a:solidFill>
                  <a:schemeClr val="bg1"/>
                </a:solidFill>
              </a:rPr>
              <a:t>Consensus View of Work From Home</a:t>
            </a:r>
          </a:p>
        </p:txBody>
      </p:sp>
      <p:graphicFrame>
        <p:nvGraphicFramePr>
          <p:cNvPr id="8" name="Chart 7">
            <a:extLst>
              <a:ext uri="{FF2B5EF4-FFF2-40B4-BE49-F238E27FC236}">
                <a16:creationId xmlns:a16="http://schemas.microsoft.com/office/drawing/2014/main" id="{282C2BFF-3498-4005-8910-4AB9D6CD7905}"/>
              </a:ext>
            </a:extLst>
          </p:cNvPr>
          <p:cNvGraphicFramePr/>
          <p:nvPr>
            <p:extLst>
              <p:ext uri="{D42A27DB-BD31-4B8C-83A1-F6EECF244321}">
                <p14:modId xmlns:p14="http://schemas.microsoft.com/office/powerpoint/2010/main" val="2749941487"/>
              </p:ext>
            </p:extLst>
          </p:nvPr>
        </p:nvGraphicFramePr>
        <p:xfrm>
          <a:off x="1734671" y="752873"/>
          <a:ext cx="8722659" cy="50472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342E7AC-4696-42FC-8231-48C4475BC3C8}"/>
              </a:ext>
            </a:extLst>
          </p:cNvPr>
          <p:cNvSpPr txBox="1"/>
          <p:nvPr/>
        </p:nvSpPr>
        <p:spPr>
          <a:xfrm>
            <a:off x="6972051" y="5993559"/>
            <a:ext cx="3576917" cy="400110"/>
          </a:xfrm>
          <a:prstGeom prst="rect">
            <a:avLst/>
          </a:prstGeom>
          <a:noFill/>
        </p:spPr>
        <p:txBody>
          <a:bodyPr wrap="square" rtlCol="0">
            <a:spAutoFit/>
          </a:bodyPr>
          <a:lstStyle/>
          <a:p>
            <a:r>
              <a:rPr lang="en-US" sz="2000" dirty="0">
                <a:solidFill>
                  <a:srgbClr val="ED7D31"/>
                </a:solidFill>
              </a:rPr>
              <a:t>2020 Panel Consensus Forecast</a:t>
            </a:r>
          </a:p>
        </p:txBody>
      </p:sp>
      <p:sp>
        <p:nvSpPr>
          <p:cNvPr id="11" name="TextBox 10">
            <a:extLst>
              <a:ext uri="{FF2B5EF4-FFF2-40B4-BE49-F238E27FC236}">
                <a16:creationId xmlns:a16="http://schemas.microsoft.com/office/drawing/2014/main" id="{2F24FA4C-4E5F-4C5F-8F67-E89DA8D7998E}"/>
              </a:ext>
            </a:extLst>
          </p:cNvPr>
          <p:cNvSpPr txBox="1"/>
          <p:nvPr/>
        </p:nvSpPr>
        <p:spPr>
          <a:xfrm>
            <a:off x="6239436" y="895218"/>
            <a:ext cx="3881717" cy="369332"/>
          </a:xfrm>
          <a:prstGeom prst="rect">
            <a:avLst/>
          </a:prstGeom>
          <a:noFill/>
        </p:spPr>
        <p:txBody>
          <a:bodyPr wrap="square" rtlCol="0">
            <a:spAutoFit/>
          </a:bodyPr>
          <a:lstStyle/>
          <a:p>
            <a:r>
              <a:rPr lang="en-US" i="1" dirty="0">
                <a:solidFill>
                  <a:schemeClr val="bg1"/>
                </a:solidFill>
              </a:rPr>
              <a:t>Percent of workers working from home</a:t>
            </a:r>
          </a:p>
        </p:txBody>
      </p:sp>
    </p:spTree>
    <p:extLst>
      <p:ext uri="{BB962C8B-B14F-4D97-AF65-F5344CB8AC3E}">
        <p14:creationId xmlns:p14="http://schemas.microsoft.com/office/powerpoint/2010/main" val="79465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phone&#10;&#10;Description automatically generated with low confidence">
            <a:extLst>
              <a:ext uri="{FF2B5EF4-FFF2-40B4-BE49-F238E27FC236}">
                <a16:creationId xmlns:a16="http://schemas.microsoft.com/office/drawing/2014/main" id="{9A6268F9-B485-C24F-960D-B36536AD6232}"/>
              </a:ext>
            </a:extLst>
          </p:cNvPr>
          <p:cNvPicPr>
            <a:picLocks noChangeAspect="1"/>
          </p:cNvPicPr>
          <p:nvPr/>
        </p:nvPicPr>
        <p:blipFill>
          <a:blip r:embed="rId2"/>
          <a:stretch>
            <a:fillRect/>
          </a:stretch>
        </p:blipFill>
        <p:spPr>
          <a:xfrm>
            <a:off x="-341473" y="-90152"/>
            <a:ext cx="12743828" cy="6966626"/>
          </a:xfrm>
          <a:prstGeom prst="rect">
            <a:avLst/>
          </a:prstGeom>
        </p:spPr>
      </p:pic>
    </p:spTree>
    <p:extLst>
      <p:ext uri="{BB962C8B-B14F-4D97-AF65-F5344CB8AC3E}">
        <p14:creationId xmlns:p14="http://schemas.microsoft.com/office/powerpoint/2010/main" val="318539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3693D5-4668-3C44-AED6-DA96A087676C}"/>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3" name="Rectangle 2">
            <a:extLst>
              <a:ext uri="{FF2B5EF4-FFF2-40B4-BE49-F238E27FC236}">
                <a16:creationId xmlns:a16="http://schemas.microsoft.com/office/drawing/2014/main" id="{F498BFE9-FEFF-5A49-8EA5-1124F80EBA4C}"/>
              </a:ext>
            </a:extLst>
          </p:cNvPr>
          <p:cNvSpPr/>
          <p:nvPr/>
        </p:nvSpPr>
        <p:spPr>
          <a:xfrm>
            <a:off x="2120097" y="1823557"/>
            <a:ext cx="7951807" cy="3785652"/>
          </a:xfrm>
          <a:prstGeom prst="rect">
            <a:avLst/>
          </a:prstGeom>
        </p:spPr>
        <p:txBody>
          <a:bodyPr wrap="square">
            <a:spAutoFit/>
          </a:bodyPr>
          <a:lstStyle/>
          <a:p>
            <a:pPr fontAlgn="base">
              <a:buFont typeface="Arial" panose="020B0604020202020204" pitchFamily="34" charset="0"/>
              <a:buChar char="•"/>
            </a:pPr>
            <a:r>
              <a:rPr lang="en-US" sz="2400" b="1" cap="all" dirty="0">
                <a:solidFill>
                  <a:schemeClr val="bg2">
                    <a:lumMod val="90000"/>
                  </a:schemeClr>
                </a:solidFill>
                <a:latin typeface="Lato"/>
              </a:rPr>
              <a:t>Consumers are re-evaluating home</a:t>
            </a:r>
          </a:p>
          <a:p>
            <a:pPr fontAlgn="base"/>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Remote work has changed where people choose to live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rgbClr val="00B0F0"/>
                </a:solidFill>
                <a:latin typeface="Lato"/>
              </a:rPr>
              <a:t>New Construction gives sellers the ability to design their home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Low Mortgage rates make moving up a no brainer</a:t>
            </a:r>
          </a:p>
        </p:txBody>
      </p:sp>
      <p:sp>
        <p:nvSpPr>
          <p:cNvPr id="4" name="Rectangle 3">
            <a:extLst>
              <a:ext uri="{FF2B5EF4-FFF2-40B4-BE49-F238E27FC236}">
                <a16:creationId xmlns:a16="http://schemas.microsoft.com/office/drawing/2014/main" id="{4F0E94BD-8D0D-EA41-B2D4-96D8AC07405F}"/>
              </a:ext>
            </a:extLst>
          </p:cNvPr>
          <p:cNvSpPr/>
          <p:nvPr/>
        </p:nvSpPr>
        <p:spPr>
          <a:xfrm>
            <a:off x="0" y="492651"/>
            <a:ext cx="12192000" cy="8007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TRENDS THAT WILL BE THE KEY TO LISTING SUCCESS IN 2021</a:t>
            </a:r>
          </a:p>
        </p:txBody>
      </p:sp>
    </p:spTree>
    <p:extLst>
      <p:ext uri="{BB962C8B-B14F-4D97-AF65-F5344CB8AC3E}">
        <p14:creationId xmlns:p14="http://schemas.microsoft.com/office/powerpoint/2010/main" val="405393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C90B72-DB25-8E4C-857A-4A6CA61F76D5}"/>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78C4BD3-1B7E-4B83-ADD9-6112A9E063D8}"/>
              </a:ext>
            </a:extLst>
          </p:cNvPr>
          <p:cNvGrpSpPr/>
          <p:nvPr/>
        </p:nvGrpSpPr>
        <p:grpSpPr>
          <a:xfrm>
            <a:off x="8640038" y="4643282"/>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1680755" y="301008"/>
            <a:ext cx="8813071" cy="4524315"/>
          </a:xfrm>
          <a:prstGeom prst="rect">
            <a:avLst/>
          </a:prstGeom>
          <a:noFill/>
        </p:spPr>
        <p:txBody>
          <a:bodyPr wrap="square">
            <a:spAutoFit/>
          </a:bodyPr>
          <a:lstStyle/>
          <a:p>
            <a:pPr>
              <a:defRPr/>
            </a:pPr>
            <a:r>
              <a:rPr lang="en-US" sz="3600" dirty="0">
                <a:solidFill>
                  <a:prstClr val="white"/>
                </a:solidFill>
                <a:latin typeface="Calibri" panose="020F0502020204030204"/>
              </a:rPr>
              <a:t>“With </a:t>
            </a:r>
            <a:r>
              <a:rPr lang="en-US" sz="3600" dirty="0">
                <a:solidFill>
                  <a:srgbClr val="00B0F0"/>
                </a:solidFill>
                <a:latin typeface="Calibri" panose="020F0502020204030204"/>
              </a:rPr>
              <a:t>10,000 baby boomers turning 65 </a:t>
            </a:r>
            <a:r>
              <a:rPr lang="en-US" sz="3600" dirty="0">
                <a:solidFill>
                  <a:prstClr val="white"/>
                </a:solidFill>
                <a:latin typeface="Calibri" panose="020F0502020204030204"/>
              </a:rPr>
              <a:t>and migrating into retirement </a:t>
            </a:r>
            <a:r>
              <a:rPr lang="en-US" sz="3600" dirty="0">
                <a:solidFill>
                  <a:srgbClr val="00B0F0"/>
                </a:solidFill>
                <a:latin typeface="Calibri" panose="020F0502020204030204"/>
              </a:rPr>
              <a:t>every day </a:t>
            </a:r>
            <a:r>
              <a:rPr lang="en-US" sz="3600" dirty="0">
                <a:solidFill>
                  <a:prstClr val="white"/>
                </a:solidFill>
                <a:latin typeface="Calibri" panose="020F0502020204030204"/>
              </a:rPr>
              <a:t>through 2030, </a:t>
            </a:r>
            <a:r>
              <a:rPr lang="en-US" sz="3600" dirty="0">
                <a:solidFill>
                  <a:srgbClr val="00B0F0"/>
                </a:solidFill>
                <a:latin typeface="Calibri" panose="020F0502020204030204"/>
              </a:rPr>
              <a:t>their lifestyle choices strongly remain the second most powerful consumer economic force… </a:t>
            </a:r>
            <a:r>
              <a:rPr lang="en-US" sz="3600" dirty="0">
                <a:solidFill>
                  <a:prstClr val="white"/>
                </a:solidFill>
                <a:latin typeface="Calibri" panose="020F0502020204030204"/>
              </a:rPr>
              <a:t>As a result, retailers and home developers must adapt to the changing needs, desires, and demands of baby boomers for at least another decade.” </a:t>
            </a:r>
          </a:p>
        </p:txBody>
      </p:sp>
      <p:sp>
        <p:nvSpPr>
          <p:cNvPr id="11" name="TextBox 10">
            <a:extLst>
              <a:ext uri="{FF2B5EF4-FFF2-40B4-BE49-F238E27FC236}">
                <a16:creationId xmlns:a16="http://schemas.microsoft.com/office/drawing/2014/main" id="{8F88EAD4-C0ED-43DA-8732-8D44CC95F46D}"/>
              </a:ext>
            </a:extLst>
          </p:cNvPr>
          <p:cNvSpPr txBox="1"/>
          <p:nvPr/>
        </p:nvSpPr>
        <p:spPr>
          <a:xfrm>
            <a:off x="4575680" y="5246291"/>
            <a:ext cx="4572000" cy="461665"/>
          </a:xfrm>
          <a:prstGeom prst="rect">
            <a:avLst/>
          </a:prstGeom>
          <a:noFill/>
        </p:spPr>
        <p:txBody>
          <a:bodyPr wrap="square">
            <a:spAutoFit/>
          </a:bodyPr>
          <a:lstStyle/>
          <a:p>
            <a:pPr>
              <a:defRPr/>
            </a:pPr>
            <a:r>
              <a:rPr lang="en-US" sz="2400" dirty="0">
                <a:solidFill>
                  <a:prstClr val="white"/>
                </a:solidFill>
                <a:latin typeface="Calibri" panose="020F0502020204030204"/>
              </a:rPr>
              <a:t>Realty Biz News</a:t>
            </a:r>
          </a:p>
        </p:txBody>
      </p:sp>
    </p:spTree>
    <p:extLst>
      <p:ext uri="{BB962C8B-B14F-4D97-AF65-F5344CB8AC3E}">
        <p14:creationId xmlns:p14="http://schemas.microsoft.com/office/powerpoint/2010/main" val="177563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60C88F-3F27-0746-858A-3DF7A3654F9C}"/>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graphicFrame>
        <p:nvGraphicFramePr>
          <p:cNvPr id="7" name="Chart 6">
            <a:extLst>
              <a:ext uri="{FF2B5EF4-FFF2-40B4-BE49-F238E27FC236}">
                <a16:creationId xmlns:a16="http://schemas.microsoft.com/office/drawing/2014/main" id="{5B59543D-8481-4FB8-A1EA-C0A335693A9E}"/>
              </a:ext>
            </a:extLst>
          </p:cNvPr>
          <p:cNvGraphicFramePr/>
          <p:nvPr>
            <p:extLst>
              <p:ext uri="{D42A27DB-BD31-4B8C-83A1-F6EECF244321}">
                <p14:modId xmlns:p14="http://schemas.microsoft.com/office/powerpoint/2010/main" val="2106161736"/>
              </p:ext>
            </p:extLst>
          </p:nvPr>
        </p:nvGraphicFramePr>
        <p:xfrm>
          <a:off x="1846217" y="1301205"/>
          <a:ext cx="8438606" cy="4829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D4BEF07-8B0A-4796-828B-C3857C9FFFA2}"/>
              </a:ext>
            </a:extLst>
          </p:cNvPr>
          <p:cNvSpPr txBox="1"/>
          <p:nvPr/>
        </p:nvSpPr>
        <p:spPr>
          <a:xfrm>
            <a:off x="1846217" y="365761"/>
            <a:ext cx="8499566" cy="646331"/>
          </a:xfrm>
          <a:prstGeom prst="rect">
            <a:avLst/>
          </a:prstGeom>
          <a:noFill/>
        </p:spPr>
        <p:txBody>
          <a:bodyPr wrap="square" rtlCol="0">
            <a:spAutoFit/>
          </a:bodyPr>
          <a:lstStyle/>
          <a:p>
            <a:pPr algn="ctr">
              <a:defRPr/>
            </a:pPr>
            <a:r>
              <a:rPr lang="en-US" sz="3600" dirty="0">
                <a:solidFill>
                  <a:prstClr val="white"/>
                </a:solidFill>
                <a:latin typeface="Calibri" panose="020F0502020204030204"/>
              </a:rPr>
              <a:t>PURCHASED A NEW HOME BECAUSE…</a:t>
            </a:r>
          </a:p>
        </p:txBody>
      </p:sp>
      <p:sp>
        <p:nvSpPr>
          <p:cNvPr id="10" name="TextBox 9">
            <a:extLst>
              <a:ext uri="{FF2B5EF4-FFF2-40B4-BE49-F238E27FC236}">
                <a16:creationId xmlns:a16="http://schemas.microsoft.com/office/drawing/2014/main" id="{98F8F58C-E7FC-4A72-A0F6-747664F317E7}"/>
              </a:ext>
            </a:extLst>
          </p:cNvPr>
          <p:cNvSpPr txBox="1"/>
          <p:nvPr/>
        </p:nvSpPr>
        <p:spPr>
          <a:xfrm>
            <a:off x="7167154" y="6173726"/>
            <a:ext cx="3339737" cy="276999"/>
          </a:xfrm>
          <a:prstGeom prst="rect">
            <a:avLst/>
          </a:prstGeom>
          <a:noFill/>
        </p:spPr>
        <p:txBody>
          <a:bodyPr wrap="square">
            <a:spAutoFit/>
          </a:bodyPr>
          <a:lstStyle/>
          <a:p>
            <a:pPr>
              <a:defRPr/>
            </a:pPr>
            <a:r>
              <a:rPr lang="en-US" sz="1200" dirty="0">
                <a:solidFill>
                  <a:prstClr val="white">
                    <a:lumMod val="85000"/>
                  </a:prstClr>
                </a:solidFill>
                <a:latin typeface="Calibri" panose="020F0502020204030204"/>
              </a:rPr>
              <a:t>2020 Profile of Home Buyers and Sellers Report</a:t>
            </a:r>
          </a:p>
        </p:txBody>
      </p:sp>
      <p:sp>
        <p:nvSpPr>
          <p:cNvPr id="2" name="TextBox 1">
            <a:extLst>
              <a:ext uri="{FF2B5EF4-FFF2-40B4-BE49-F238E27FC236}">
                <a16:creationId xmlns:a16="http://schemas.microsoft.com/office/drawing/2014/main" id="{1A2E7ADE-99E1-4D55-9C56-E664B9BBC1B2}"/>
              </a:ext>
            </a:extLst>
          </p:cNvPr>
          <p:cNvSpPr txBox="1"/>
          <p:nvPr/>
        </p:nvSpPr>
        <p:spPr>
          <a:xfrm>
            <a:off x="7653196" y="1104523"/>
            <a:ext cx="2209046" cy="338554"/>
          </a:xfrm>
          <a:prstGeom prst="rect">
            <a:avLst/>
          </a:prstGeom>
          <a:noFill/>
        </p:spPr>
        <p:txBody>
          <a:bodyPr wrap="square" rtlCol="0">
            <a:spAutoFit/>
          </a:bodyPr>
          <a:lstStyle/>
          <a:p>
            <a:r>
              <a:rPr lang="en-US" sz="1600" i="1" dirty="0">
                <a:solidFill>
                  <a:schemeClr val="bg1"/>
                </a:solidFill>
              </a:rPr>
              <a:t>Percent of Respondents</a:t>
            </a:r>
          </a:p>
        </p:txBody>
      </p:sp>
    </p:spTree>
    <p:extLst>
      <p:ext uri="{BB962C8B-B14F-4D97-AF65-F5344CB8AC3E}">
        <p14:creationId xmlns:p14="http://schemas.microsoft.com/office/powerpoint/2010/main" val="215323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in front of a window&#10;&#10;Description automatically generated">
            <a:extLst>
              <a:ext uri="{FF2B5EF4-FFF2-40B4-BE49-F238E27FC236}">
                <a16:creationId xmlns:a16="http://schemas.microsoft.com/office/drawing/2014/main" id="{49043D1D-E572-475D-9060-A93DABF18E27}"/>
              </a:ext>
            </a:extLst>
          </p:cNvPr>
          <p:cNvPicPr>
            <a:picLocks noChangeAspect="1"/>
          </p:cNvPicPr>
          <p:nvPr/>
        </p:nvPicPr>
        <p:blipFill rotWithShape="1">
          <a:blip r:embed="rId2">
            <a:extLst>
              <a:ext uri="{28A0092B-C50C-407E-A947-70E740481C1C}">
                <a14:useLocalDpi xmlns:a14="http://schemas.microsoft.com/office/drawing/2010/main" val="0"/>
              </a:ext>
            </a:extLst>
          </a:blip>
          <a:srcRect l="8773" r="2226" b="-2"/>
          <a:stretch/>
        </p:blipFill>
        <p:spPr>
          <a:xfrm>
            <a:off x="0" y="-1142999"/>
            <a:ext cx="12192000" cy="9144000"/>
          </a:xfrm>
          <a:prstGeom prst="rect">
            <a:avLst/>
          </a:prstGeom>
        </p:spPr>
      </p:pic>
      <p:sp>
        <p:nvSpPr>
          <p:cNvPr id="4" name="Rectangle 3">
            <a:extLst>
              <a:ext uri="{FF2B5EF4-FFF2-40B4-BE49-F238E27FC236}">
                <a16:creationId xmlns:a16="http://schemas.microsoft.com/office/drawing/2014/main" id="{B5B7CCCF-6105-49B1-8D16-1A667791A0A1}"/>
              </a:ext>
            </a:extLst>
          </p:cNvPr>
          <p:cNvSpPr/>
          <p:nvPr/>
        </p:nvSpPr>
        <p:spPr>
          <a:xfrm>
            <a:off x="6830709" y="3734093"/>
            <a:ext cx="3709553" cy="1375542"/>
          </a:xfrm>
          <a:prstGeom prst="rect">
            <a:avLst/>
          </a:prstGeom>
        </p:spPr>
        <p:txBody>
          <a:bodyPr vert="horz" lIns="91440" tIns="45720" rIns="91440" bIns="45720" rtlCol="0" anchor="b">
            <a:normAutofit/>
          </a:bodyPr>
          <a:lstStyle/>
          <a:p>
            <a:pPr algn="ctr">
              <a:lnSpc>
                <a:spcPct val="90000"/>
              </a:lnSpc>
              <a:spcAft>
                <a:spcPts val="600"/>
              </a:spcAft>
            </a:pPr>
            <a:endParaRPr lang="en-US" sz="2000" i="1" dirty="0">
              <a:latin typeface="+mj-lt"/>
              <a:ea typeface="+mj-ea"/>
              <a:cs typeface="+mj-cs"/>
            </a:endParaRPr>
          </a:p>
        </p:txBody>
      </p:sp>
      <p:sp>
        <p:nvSpPr>
          <p:cNvPr id="8" name="Rectangle 7">
            <a:extLst>
              <a:ext uri="{FF2B5EF4-FFF2-40B4-BE49-F238E27FC236}">
                <a16:creationId xmlns:a16="http://schemas.microsoft.com/office/drawing/2014/main" id="{78C7000A-6186-2348-A0BA-06358DA6ABC1}"/>
              </a:ext>
            </a:extLst>
          </p:cNvPr>
          <p:cNvSpPr/>
          <p:nvPr/>
        </p:nvSpPr>
        <p:spPr>
          <a:xfrm>
            <a:off x="7515922" y="-1142999"/>
            <a:ext cx="4676078" cy="8447048"/>
          </a:xfrm>
          <a:prstGeom prst="rect">
            <a:avLst/>
          </a:prstGeom>
          <a:solidFill>
            <a:srgbClr val="E7E6E6">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A40737-D83B-40B7-A89E-FBAF5B746E17}"/>
              </a:ext>
            </a:extLst>
          </p:cNvPr>
          <p:cNvSpPr/>
          <p:nvPr/>
        </p:nvSpPr>
        <p:spPr>
          <a:xfrm>
            <a:off x="7796561" y="1330139"/>
            <a:ext cx="4114800" cy="3194721"/>
          </a:xfrm>
          <a:prstGeom prst="rect">
            <a:avLst/>
          </a:prstGeom>
          <a:ln>
            <a:noFill/>
          </a:ln>
        </p:spPr>
        <p:txBody>
          <a:bodyPr wrap="square">
            <a:spAutoFit/>
          </a:bodyPr>
          <a:lstStyle/>
          <a:p>
            <a:pPr algn="ctr">
              <a:lnSpc>
                <a:spcPct val="90000"/>
              </a:lnSpc>
              <a:spcAft>
                <a:spcPts val="600"/>
              </a:spcAft>
            </a:pPr>
            <a:r>
              <a:rPr lang="en-US" sz="2800" b="1" dirty="0"/>
              <a:t>“When getting help with money, whether it’s insurance, real estate or investments, you should always look for someone with the heart of a teacher, not the heart of a salesman.”</a:t>
            </a:r>
          </a:p>
        </p:txBody>
      </p:sp>
      <p:sp>
        <p:nvSpPr>
          <p:cNvPr id="7" name="TextBox 6">
            <a:extLst>
              <a:ext uri="{FF2B5EF4-FFF2-40B4-BE49-F238E27FC236}">
                <a16:creationId xmlns:a16="http://schemas.microsoft.com/office/drawing/2014/main" id="{CF85EAAB-2F16-4C00-9F21-BD62D6CD867D}"/>
              </a:ext>
            </a:extLst>
          </p:cNvPr>
          <p:cNvSpPr txBox="1"/>
          <p:nvPr/>
        </p:nvSpPr>
        <p:spPr>
          <a:xfrm>
            <a:off x="8543666" y="4817247"/>
            <a:ext cx="2673552" cy="584775"/>
          </a:xfrm>
          <a:prstGeom prst="rect">
            <a:avLst/>
          </a:prstGeom>
          <a:noFill/>
        </p:spPr>
        <p:txBody>
          <a:bodyPr wrap="none" rtlCol="0">
            <a:spAutoFit/>
          </a:bodyPr>
          <a:lstStyle/>
          <a:p>
            <a:r>
              <a:rPr lang="en-US" sz="3200" b="1" dirty="0"/>
              <a:t>- Dave Ramsey</a:t>
            </a:r>
          </a:p>
        </p:txBody>
      </p:sp>
    </p:spTree>
    <p:extLst>
      <p:ext uri="{BB962C8B-B14F-4D97-AF65-F5344CB8AC3E}">
        <p14:creationId xmlns:p14="http://schemas.microsoft.com/office/powerpoint/2010/main" val="364392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97B103-BB79-154C-8209-27128EFB28A4}"/>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3" name="Rectangle 2">
            <a:extLst>
              <a:ext uri="{FF2B5EF4-FFF2-40B4-BE49-F238E27FC236}">
                <a16:creationId xmlns:a16="http://schemas.microsoft.com/office/drawing/2014/main" id="{EACA6037-856E-44EF-998C-E8DE4B944752}"/>
              </a:ext>
            </a:extLst>
          </p:cNvPr>
          <p:cNvSpPr/>
          <p:nvPr/>
        </p:nvSpPr>
        <p:spPr>
          <a:xfrm>
            <a:off x="1852774" y="306055"/>
            <a:ext cx="8621821" cy="3970318"/>
          </a:xfrm>
          <a:prstGeom prst="rect">
            <a:avLst/>
          </a:prstGeom>
        </p:spPr>
        <p:txBody>
          <a:bodyPr wrap="square">
            <a:spAutoFit/>
          </a:bodyPr>
          <a:lstStyle/>
          <a:p>
            <a:r>
              <a:rPr lang="en-US" sz="4200" spc="10" dirty="0">
                <a:solidFill>
                  <a:schemeClr val="bg1"/>
                </a:solidFill>
                <a:ea typeface="Times New Roman" panose="02020603050405020304" pitchFamily="18" charset="0"/>
              </a:rPr>
              <a:t>“New home sales activity, both mortgage applications and home sales, </a:t>
            </a:r>
            <a:r>
              <a:rPr lang="en-US" sz="4200" spc="10" dirty="0">
                <a:solidFill>
                  <a:srgbClr val="00B0F0"/>
                </a:solidFill>
                <a:ea typeface="Times New Roman" panose="02020603050405020304" pitchFamily="18" charset="0"/>
              </a:rPr>
              <a:t>ran at a pace considerably ahead of 2019</a:t>
            </a:r>
            <a:r>
              <a:rPr lang="en-US" sz="4200" spc="10" dirty="0">
                <a:solidFill>
                  <a:schemeClr val="bg1"/>
                </a:solidFill>
                <a:ea typeface="Times New Roman" panose="02020603050405020304" pitchFamily="18" charset="0"/>
              </a:rPr>
              <a:t>, showing the ongoing strong growth in housing demand and new residential construction.”</a:t>
            </a:r>
            <a:endParaRPr lang="en-US" sz="4200" dirty="0">
              <a:solidFill>
                <a:srgbClr val="00B0F0"/>
              </a:solidFill>
              <a:ea typeface="Calibri" panose="020F0502020204030204" pitchFamily="34" charset="0"/>
            </a:endParaRPr>
          </a:p>
        </p:txBody>
      </p:sp>
      <p:sp>
        <p:nvSpPr>
          <p:cNvPr id="12" name="TextBox 11">
            <a:extLst>
              <a:ext uri="{FF2B5EF4-FFF2-40B4-BE49-F238E27FC236}">
                <a16:creationId xmlns:a16="http://schemas.microsoft.com/office/drawing/2014/main" id="{02C5E280-04B8-FD44-9875-082A5AA7E344}"/>
              </a:ext>
            </a:extLst>
          </p:cNvPr>
          <p:cNvSpPr txBox="1"/>
          <p:nvPr/>
        </p:nvSpPr>
        <p:spPr>
          <a:xfrm>
            <a:off x="3505955" y="4842599"/>
            <a:ext cx="4777882" cy="923330"/>
          </a:xfrm>
          <a:prstGeom prst="rect">
            <a:avLst/>
          </a:prstGeom>
          <a:noFill/>
        </p:spPr>
        <p:txBody>
          <a:bodyPr wrap="square" rtlCol="0">
            <a:spAutoFit/>
          </a:bodyPr>
          <a:lstStyle/>
          <a:p>
            <a:r>
              <a:rPr lang="en-US" sz="3600" dirty="0">
                <a:solidFill>
                  <a:schemeClr val="bg1"/>
                </a:solidFill>
              </a:rPr>
              <a:t>Joel Kan</a:t>
            </a:r>
          </a:p>
          <a:p>
            <a:r>
              <a:rPr lang="en-US" dirty="0">
                <a:solidFill>
                  <a:schemeClr val="bg1"/>
                </a:solidFill>
              </a:rPr>
              <a:t>MBA’s AVP of Economic and Industry Forecasting</a:t>
            </a:r>
          </a:p>
        </p:txBody>
      </p:sp>
      <p:grpSp>
        <p:nvGrpSpPr>
          <p:cNvPr id="10" name="Group 9">
            <a:extLst>
              <a:ext uri="{FF2B5EF4-FFF2-40B4-BE49-F238E27FC236}">
                <a16:creationId xmlns:a16="http://schemas.microsoft.com/office/drawing/2014/main" id="{178C4BD3-1B7E-4B83-ADD9-6112A9E063D8}"/>
              </a:ext>
            </a:extLst>
          </p:cNvPr>
          <p:cNvGrpSpPr/>
          <p:nvPr/>
        </p:nvGrpSpPr>
        <p:grpSpPr>
          <a:xfrm>
            <a:off x="8504670" y="4276373"/>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Tree>
    <p:extLst>
      <p:ext uri="{BB962C8B-B14F-4D97-AF65-F5344CB8AC3E}">
        <p14:creationId xmlns:p14="http://schemas.microsoft.com/office/powerpoint/2010/main" val="369052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23451E-ABB0-8A4E-8723-8C1205907A17}"/>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382C67-191A-4D1E-B7A3-3CEC9D68A728}"/>
              </a:ext>
            </a:extLst>
          </p:cNvPr>
          <p:cNvSpPr txBox="1"/>
          <p:nvPr/>
        </p:nvSpPr>
        <p:spPr>
          <a:xfrm>
            <a:off x="6810103" y="6318907"/>
            <a:ext cx="3653246" cy="276999"/>
          </a:xfrm>
          <a:prstGeom prst="rect">
            <a:avLst/>
          </a:prstGeom>
          <a:noFill/>
        </p:spPr>
        <p:txBody>
          <a:bodyPr wrap="square">
            <a:spAutoFit/>
          </a:bodyPr>
          <a:lstStyle/>
          <a:p>
            <a:r>
              <a:rPr lang="en-US" sz="1200" dirty="0">
                <a:solidFill>
                  <a:schemeClr val="bg1">
                    <a:lumMod val="85000"/>
                  </a:schemeClr>
                </a:solidFill>
              </a:rPr>
              <a:t>2020 NAR Home Buyer and Seller Generational Trends</a:t>
            </a:r>
          </a:p>
        </p:txBody>
      </p:sp>
      <p:sp>
        <p:nvSpPr>
          <p:cNvPr id="4" name="TextBox 3">
            <a:extLst>
              <a:ext uri="{FF2B5EF4-FFF2-40B4-BE49-F238E27FC236}">
                <a16:creationId xmlns:a16="http://schemas.microsoft.com/office/drawing/2014/main" id="{5E7948F1-36A5-49C5-9496-693F5734A7E3}"/>
              </a:ext>
            </a:extLst>
          </p:cNvPr>
          <p:cNvSpPr txBox="1"/>
          <p:nvPr/>
        </p:nvSpPr>
        <p:spPr>
          <a:xfrm>
            <a:off x="2151017" y="400594"/>
            <a:ext cx="8038012" cy="923330"/>
          </a:xfrm>
          <a:prstGeom prst="rect">
            <a:avLst/>
          </a:prstGeom>
          <a:noFill/>
        </p:spPr>
        <p:txBody>
          <a:bodyPr wrap="square" rtlCol="0">
            <a:spAutoFit/>
          </a:bodyPr>
          <a:lstStyle/>
          <a:p>
            <a:pPr algn="ctr"/>
            <a:r>
              <a:rPr lang="en-US" sz="5400" dirty="0">
                <a:solidFill>
                  <a:schemeClr val="bg1"/>
                </a:solidFill>
              </a:rPr>
              <a:t>Why New Homes Purchased</a:t>
            </a:r>
          </a:p>
        </p:txBody>
      </p:sp>
      <p:graphicFrame>
        <p:nvGraphicFramePr>
          <p:cNvPr id="7" name="Chart 6">
            <a:extLst>
              <a:ext uri="{FF2B5EF4-FFF2-40B4-BE49-F238E27FC236}">
                <a16:creationId xmlns:a16="http://schemas.microsoft.com/office/drawing/2014/main" id="{310AF3FA-5310-43D2-AC66-717662C0065A}"/>
              </a:ext>
            </a:extLst>
          </p:cNvPr>
          <p:cNvGraphicFramePr/>
          <p:nvPr/>
        </p:nvGraphicFramePr>
        <p:xfrm>
          <a:off x="1802675" y="1118326"/>
          <a:ext cx="8586651" cy="5093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2687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C671CD-3DC2-E74D-A269-A511F45DAB3D}"/>
              </a:ext>
            </a:extLst>
          </p:cNvPr>
          <p:cNvSpPr/>
          <p:nvPr/>
        </p:nvSpPr>
        <p:spPr>
          <a:xfrm>
            <a:off x="0" y="26126"/>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grpSp>
        <p:nvGrpSpPr>
          <p:cNvPr id="10" name="Group 9">
            <a:extLst>
              <a:ext uri="{FF2B5EF4-FFF2-40B4-BE49-F238E27FC236}">
                <a16:creationId xmlns:a16="http://schemas.microsoft.com/office/drawing/2014/main" id="{178C4BD3-1B7E-4B83-ADD9-6112A9E063D8}"/>
              </a:ext>
            </a:extLst>
          </p:cNvPr>
          <p:cNvGrpSpPr/>
          <p:nvPr/>
        </p:nvGrpSpPr>
        <p:grpSpPr>
          <a:xfrm>
            <a:off x="7783899" y="4720464"/>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1962402" y="379971"/>
            <a:ext cx="8077201" cy="4708981"/>
          </a:xfrm>
          <a:prstGeom prst="rect">
            <a:avLst/>
          </a:prstGeom>
          <a:noFill/>
        </p:spPr>
        <p:txBody>
          <a:bodyPr wrap="square">
            <a:spAutoFit/>
          </a:bodyPr>
          <a:lstStyle/>
          <a:p>
            <a:pPr>
              <a:defRPr/>
            </a:pPr>
            <a:r>
              <a:rPr lang="en-US" sz="3000" dirty="0">
                <a:solidFill>
                  <a:schemeClr val="bg1"/>
                </a:solidFill>
                <a:latin typeface="Calibri" panose="020F0502020204030204"/>
              </a:rPr>
              <a:t>“Home feature preferences have shifted substantially during the pandemic, with 78% of real estate professionals citing client </a:t>
            </a:r>
            <a:r>
              <a:rPr lang="en-US" sz="3000" dirty="0">
                <a:solidFill>
                  <a:srgbClr val="00B0F0"/>
                </a:solidFill>
                <a:latin typeface="Calibri" panose="020F0502020204030204"/>
              </a:rPr>
              <a:t>requests for home offices</a:t>
            </a:r>
            <a:r>
              <a:rPr lang="en-US" sz="3000" dirty="0">
                <a:solidFill>
                  <a:schemeClr val="bg1"/>
                </a:solidFill>
                <a:latin typeface="Calibri" panose="020F0502020204030204"/>
              </a:rPr>
              <a:t> as the #1 change followed by </a:t>
            </a:r>
            <a:r>
              <a:rPr lang="en-US" sz="3000" dirty="0">
                <a:solidFill>
                  <a:srgbClr val="00B0F0"/>
                </a:solidFill>
                <a:latin typeface="Calibri" panose="020F0502020204030204"/>
              </a:rPr>
              <a:t>larger square footage</a:t>
            </a:r>
            <a:r>
              <a:rPr lang="en-US" sz="3000" dirty="0">
                <a:solidFill>
                  <a:schemeClr val="bg1"/>
                </a:solidFill>
                <a:latin typeface="Calibri" panose="020F0502020204030204"/>
              </a:rPr>
              <a:t> (57%), </a:t>
            </a:r>
            <a:r>
              <a:rPr lang="en-US" sz="3000" dirty="0">
                <a:solidFill>
                  <a:srgbClr val="00B0F0"/>
                </a:solidFill>
                <a:latin typeface="Calibri" panose="020F0502020204030204"/>
              </a:rPr>
              <a:t>outdoor recreational spaces </a:t>
            </a:r>
            <a:r>
              <a:rPr lang="en-US" sz="3000" dirty="0">
                <a:solidFill>
                  <a:schemeClr val="bg1"/>
                </a:solidFill>
                <a:latin typeface="Calibri" panose="020F0502020204030204"/>
              </a:rPr>
              <a:t>such as pools, hot tubs and decks (45%) and </a:t>
            </a:r>
            <a:r>
              <a:rPr lang="en-US" sz="3000" dirty="0">
                <a:solidFill>
                  <a:srgbClr val="00B0F0"/>
                </a:solidFill>
                <a:latin typeface="Calibri" panose="020F0502020204030204"/>
              </a:rPr>
              <a:t>upgraded kitchens </a:t>
            </a:r>
            <a:r>
              <a:rPr lang="en-US" sz="3000" dirty="0">
                <a:solidFill>
                  <a:schemeClr val="bg1"/>
                </a:solidFill>
                <a:latin typeface="Calibri" panose="020F0502020204030204"/>
              </a:rPr>
              <a:t>(44%). These adjustments illustrate the effect of today’s work-from-home and e-learning needs on creating a practical and comfortable living environment.”</a:t>
            </a:r>
          </a:p>
        </p:txBody>
      </p:sp>
      <p:sp>
        <p:nvSpPr>
          <p:cNvPr id="9" name="TextBox 8">
            <a:extLst>
              <a:ext uri="{FF2B5EF4-FFF2-40B4-BE49-F238E27FC236}">
                <a16:creationId xmlns:a16="http://schemas.microsoft.com/office/drawing/2014/main" id="{F667F17F-3901-4383-A66E-1A88F08B007D}"/>
              </a:ext>
            </a:extLst>
          </p:cNvPr>
          <p:cNvSpPr txBox="1"/>
          <p:nvPr/>
        </p:nvSpPr>
        <p:spPr>
          <a:xfrm>
            <a:off x="4887535" y="5661899"/>
            <a:ext cx="4572000" cy="461665"/>
          </a:xfrm>
          <a:prstGeom prst="rect">
            <a:avLst/>
          </a:prstGeom>
          <a:noFill/>
        </p:spPr>
        <p:txBody>
          <a:bodyPr wrap="square">
            <a:spAutoFit/>
          </a:bodyPr>
          <a:lstStyle/>
          <a:p>
            <a:pPr>
              <a:defRPr/>
            </a:pPr>
            <a:r>
              <a:rPr lang="en-US" sz="2400" dirty="0">
                <a:solidFill>
                  <a:prstClr val="white"/>
                </a:solidFill>
                <a:latin typeface="Calibri" panose="020F0502020204030204"/>
              </a:rPr>
              <a:t>Homes.com</a:t>
            </a:r>
          </a:p>
        </p:txBody>
      </p:sp>
    </p:spTree>
    <p:extLst>
      <p:ext uri="{BB962C8B-B14F-4D97-AF65-F5344CB8AC3E}">
        <p14:creationId xmlns:p14="http://schemas.microsoft.com/office/powerpoint/2010/main" val="390558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3693D5-4668-3C44-AED6-DA96A087676C}"/>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3" name="Rectangle 2">
            <a:extLst>
              <a:ext uri="{FF2B5EF4-FFF2-40B4-BE49-F238E27FC236}">
                <a16:creationId xmlns:a16="http://schemas.microsoft.com/office/drawing/2014/main" id="{F498BFE9-FEFF-5A49-8EA5-1124F80EBA4C}"/>
              </a:ext>
            </a:extLst>
          </p:cNvPr>
          <p:cNvSpPr/>
          <p:nvPr/>
        </p:nvSpPr>
        <p:spPr>
          <a:xfrm>
            <a:off x="2120097" y="1823557"/>
            <a:ext cx="7951807" cy="3785652"/>
          </a:xfrm>
          <a:prstGeom prst="rect">
            <a:avLst/>
          </a:prstGeom>
        </p:spPr>
        <p:txBody>
          <a:bodyPr wrap="square">
            <a:spAutoFit/>
          </a:bodyPr>
          <a:lstStyle/>
          <a:p>
            <a:pPr fontAlgn="base">
              <a:buFont typeface="Arial" panose="020B0604020202020204" pitchFamily="34" charset="0"/>
              <a:buChar char="•"/>
            </a:pPr>
            <a:r>
              <a:rPr lang="en-US" sz="2400" b="1" cap="all" dirty="0">
                <a:solidFill>
                  <a:schemeClr val="bg2">
                    <a:lumMod val="90000"/>
                  </a:schemeClr>
                </a:solidFill>
                <a:latin typeface="Lato"/>
              </a:rPr>
              <a:t>Consumers are re-evaluating home</a:t>
            </a:r>
          </a:p>
          <a:p>
            <a:pPr fontAlgn="base"/>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Remote work has changed where people choose to live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New Construction gives sellers the ability to design their home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rgbClr val="00B0F0"/>
                </a:solidFill>
                <a:latin typeface="Lato"/>
              </a:rPr>
              <a:t>Low Mortgage rates make moving up a no brainer</a:t>
            </a:r>
          </a:p>
        </p:txBody>
      </p:sp>
      <p:sp>
        <p:nvSpPr>
          <p:cNvPr id="4" name="Rectangle 3">
            <a:extLst>
              <a:ext uri="{FF2B5EF4-FFF2-40B4-BE49-F238E27FC236}">
                <a16:creationId xmlns:a16="http://schemas.microsoft.com/office/drawing/2014/main" id="{4F0E94BD-8D0D-EA41-B2D4-96D8AC07405F}"/>
              </a:ext>
            </a:extLst>
          </p:cNvPr>
          <p:cNvSpPr/>
          <p:nvPr/>
        </p:nvSpPr>
        <p:spPr>
          <a:xfrm>
            <a:off x="-100361" y="448047"/>
            <a:ext cx="12411307" cy="8007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TRENDS THAT WILL BE THE KEY TO LISTING SUCCESS IN 2021</a:t>
            </a:r>
          </a:p>
        </p:txBody>
      </p:sp>
    </p:spTree>
    <p:extLst>
      <p:ext uri="{BB962C8B-B14F-4D97-AF65-F5344CB8AC3E}">
        <p14:creationId xmlns:p14="http://schemas.microsoft.com/office/powerpoint/2010/main" val="92023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3622AC-6C44-E641-ADDC-534552710BE9}"/>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grpSp>
        <p:nvGrpSpPr>
          <p:cNvPr id="10" name="Group 9">
            <a:extLst>
              <a:ext uri="{FF2B5EF4-FFF2-40B4-BE49-F238E27FC236}">
                <a16:creationId xmlns:a16="http://schemas.microsoft.com/office/drawing/2014/main" id="{178C4BD3-1B7E-4B83-ADD9-6112A9E063D8}"/>
              </a:ext>
            </a:extLst>
          </p:cNvPr>
          <p:cNvGrpSpPr/>
          <p:nvPr/>
        </p:nvGrpSpPr>
        <p:grpSpPr>
          <a:xfrm>
            <a:off x="8640038" y="4643282"/>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1928948" y="301008"/>
            <a:ext cx="8077201" cy="4401205"/>
          </a:xfrm>
          <a:prstGeom prst="rect">
            <a:avLst/>
          </a:prstGeom>
          <a:noFill/>
        </p:spPr>
        <p:txBody>
          <a:bodyPr wrap="square">
            <a:spAutoFit/>
          </a:bodyPr>
          <a:lstStyle/>
          <a:p>
            <a:pPr>
              <a:defRPr/>
            </a:pPr>
            <a:r>
              <a:rPr lang="en-US" sz="4000" dirty="0">
                <a:solidFill>
                  <a:schemeClr val="bg1"/>
                </a:solidFill>
                <a:latin typeface="Calibri" panose="020F0502020204030204"/>
              </a:rPr>
              <a:t>“Housing affordability, which </a:t>
            </a:r>
            <a:br>
              <a:rPr lang="en-US" sz="4000" dirty="0">
                <a:solidFill>
                  <a:schemeClr val="bg1"/>
                </a:solidFill>
                <a:latin typeface="Calibri" panose="020F0502020204030204"/>
              </a:rPr>
            </a:br>
            <a:r>
              <a:rPr lang="en-US" sz="4000" dirty="0">
                <a:solidFill>
                  <a:schemeClr val="bg1"/>
                </a:solidFill>
                <a:latin typeface="Calibri" panose="020F0502020204030204"/>
              </a:rPr>
              <a:t>had greatly benefitted from falling mortgage rates, are now being challenged due to record-high home prices… </a:t>
            </a:r>
            <a:r>
              <a:rPr lang="en-US" sz="4000" dirty="0">
                <a:solidFill>
                  <a:srgbClr val="00B0F0"/>
                </a:solidFill>
                <a:latin typeface="Calibri" panose="020F0502020204030204"/>
              </a:rPr>
              <a:t>That could place strain on some potential consumers, particularly first-time buyers</a:t>
            </a:r>
            <a:r>
              <a:rPr lang="en-US" sz="4000" dirty="0">
                <a:solidFill>
                  <a:schemeClr val="bg1"/>
                </a:solidFill>
                <a:latin typeface="Calibri" panose="020F0502020204030204"/>
              </a:rPr>
              <a:t>.”</a:t>
            </a:r>
          </a:p>
        </p:txBody>
      </p:sp>
      <p:sp>
        <p:nvSpPr>
          <p:cNvPr id="9" name="TextBox 8">
            <a:extLst>
              <a:ext uri="{FF2B5EF4-FFF2-40B4-BE49-F238E27FC236}">
                <a16:creationId xmlns:a16="http://schemas.microsoft.com/office/drawing/2014/main" id="{F667F17F-3901-4383-A66E-1A88F08B007D}"/>
              </a:ext>
            </a:extLst>
          </p:cNvPr>
          <p:cNvSpPr txBox="1"/>
          <p:nvPr/>
        </p:nvSpPr>
        <p:spPr>
          <a:xfrm>
            <a:off x="4932737" y="5313897"/>
            <a:ext cx="4572000" cy="738664"/>
          </a:xfrm>
          <a:prstGeom prst="rect">
            <a:avLst/>
          </a:prstGeom>
          <a:noFill/>
        </p:spPr>
        <p:txBody>
          <a:bodyPr wrap="square">
            <a:spAutoFit/>
          </a:bodyPr>
          <a:lstStyle/>
          <a:p>
            <a:pPr>
              <a:defRPr/>
            </a:pPr>
            <a:r>
              <a:rPr lang="en-US" sz="2400" dirty="0">
                <a:solidFill>
                  <a:prstClr val="white"/>
                </a:solidFill>
                <a:latin typeface="Calibri" panose="020F0502020204030204"/>
              </a:rPr>
              <a:t>Lawrence Yun</a:t>
            </a:r>
          </a:p>
          <a:p>
            <a:pPr>
              <a:defRPr/>
            </a:pPr>
            <a:r>
              <a:rPr lang="en-US" dirty="0">
                <a:solidFill>
                  <a:prstClr val="white"/>
                </a:solidFill>
                <a:latin typeface="Calibri" panose="020F0502020204030204"/>
              </a:rPr>
              <a:t>Chief Economist at NAR</a:t>
            </a:r>
          </a:p>
        </p:txBody>
      </p:sp>
    </p:spTree>
    <p:extLst>
      <p:ext uri="{BB962C8B-B14F-4D97-AF65-F5344CB8AC3E}">
        <p14:creationId xmlns:p14="http://schemas.microsoft.com/office/powerpoint/2010/main" val="125180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CEAA3F-372A-7749-8780-2BE8B66C85D9}"/>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p:nvPr>
            <p:extLst>
              <p:ext uri="{D42A27DB-BD31-4B8C-83A1-F6EECF244321}">
                <p14:modId xmlns:p14="http://schemas.microsoft.com/office/powerpoint/2010/main" val="3450216393"/>
              </p:ext>
            </p:extLst>
          </p:nvPr>
        </p:nvGraphicFramePr>
        <p:xfrm>
          <a:off x="1663148" y="866274"/>
          <a:ext cx="8928652" cy="552101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2"/>
          <p:cNvSpPr>
            <a:spLocks noChangeArrowheads="1"/>
          </p:cNvSpPr>
          <p:nvPr/>
        </p:nvSpPr>
        <p:spPr bwMode="auto">
          <a:xfrm>
            <a:off x="4953000" y="6515100"/>
            <a:ext cx="5638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defTabSz="914400">
              <a:spcBef>
                <a:spcPct val="0"/>
              </a:spcBef>
              <a:buNone/>
              <a:defRPr/>
            </a:pPr>
            <a:r>
              <a:rPr lang="en-US" altLang="en-US" sz="1100" dirty="0">
                <a:solidFill>
                  <a:srgbClr val="A6A6A6"/>
                </a:solidFill>
                <a:latin typeface="Calibri Regular"/>
              </a:rPr>
              <a:t>Freddie Mac</a:t>
            </a:r>
          </a:p>
        </p:txBody>
      </p:sp>
      <p:sp>
        <p:nvSpPr>
          <p:cNvPr id="3" name="Rectangle 12"/>
          <p:cNvSpPr>
            <a:spLocks noChangeArrowheads="1"/>
          </p:cNvSpPr>
          <p:nvPr/>
        </p:nvSpPr>
        <p:spPr bwMode="auto">
          <a:xfrm>
            <a:off x="1828801" y="199256"/>
            <a:ext cx="5069305"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None/>
              <a:defRPr/>
            </a:pPr>
            <a:r>
              <a:rPr lang="en-US" altLang="en-US" sz="5400" dirty="0">
                <a:solidFill>
                  <a:schemeClr val="bg1"/>
                </a:solidFill>
                <a:latin typeface="Calibri" panose="020F0502020204030204" pitchFamily="34" charset="0"/>
                <a:cs typeface="Calibri" panose="020F0502020204030204" pitchFamily="34" charset="0"/>
              </a:rPr>
              <a:t>Mortgage Rates</a:t>
            </a:r>
          </a:p>
          <a:p>
            <a:pPr defTabSz="914400">
              <a:spcBef>
                <a:spcPct val="0"/>
              </a:spcBef>
              <a:buNone/>
              <a:defRPr/>
            </a:pPr>
            <a:r>
              <a:rPr lang="en-US" altLang="en-US" sz="4800" dirty="0">
                <a:solidFill>
                  <a:schemeClr val="bg1"/>
                </a:solidFill>
                <a:latin typeface="Calibri" panose="020F0502020204030204" pitchFamily="34" charset="0"/>
                <a:cs typeface="Calibri" panose="020F0502020204030204" pitchFamily="34" charset="0"/>
              </a:rPr>
              <a:t>Freddie Mac </a:t>
            </a:r>
          </a:p>
          <a:p>
            <a:pPr defTabSz="914400">
              <a:spcBef>
                <a:spcPct val="0"/>
              </a:spcBef>
              <a:buNone/>
              <a:defRPr/>
            </a:pPr>
            <a:r>
              <a:rPr lang="en-US" altLang="en-US" sz="2800" dirty="0">
                <a:solidFill>
                  <a:schemeClr val="bg1"/>
                </a:solidFill>
                <a:latin typeface="Calibri" panose="020F0502020204030204" pitchFamily="34" charset="0"/>
                <a:cs typeface="Calibri" panose="020F0502020204030204" pitchFamily="34" charset="0"/>
              </a:rPr>
              <a:t>30-Year Fixed Rate</a:t>
            </a:r>
            <a:endParaRPr lang="en-US" altLang="en-US" sz="2000" dirty="0">
              <a:solidFill>
                <a:schemeClr val="bg1"/>
              </a:solidFill>
              <a:latin typeface="Calibri" panose="020F0502020204030204" pitchFamily="34" charset="0"/>
              <a:cs typeface="Calibri" panose="020F0502020204030204" pitchFamily="34" charset="0"/>
            </a:endParaRPr>
          </a:p>
        </p:txBody>
      </p:sp>
      <p:sp>
        <p:nvSpPr>
          <p:cNvPr id="4" name="TextBox 5"/>
          <p:cNvSpPr txBox="1">
            <a:spLocks noChangeArrowheads="1"/>
          </p:cNvSpPr>
          <p:nvPr/>
        </p:nvSpPr>
        <p:spPr bwMode="auto">
          <a:xfrm>
            <a:off x="7883612" y="1876632"/>
            <a:ext cx="26452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a:spcBef>
                <a:spcPct val="0"/>
              </a:spcBef>
              <a:buNone/>
              <a:defRPr/>
            </a:pPr>
            <a:r>
              <a:rPr lang="en-US" altLang="en-US" sz="3600" b="1" dirty="0">
                <a:solidFill>
                  <a:srgbClr val="ED7D31"/>
                </a:solidFill>
                <a:latin typeface="Calibri" panose="020F0502020204030204" pitchFamily="34" charset="0"/>
                <a:cs typeface="Calibri" panose="020F0502020204030204" pitchFamily="34" charset="0"/>
              </a:rPr>
              <a:t>- Actual</a:t>
            </a:r>
          </a:p>
          <a:p>
            <a:pPr defTabSz="914400">
              <a:spcBef>
                <a:spcPct val="0"/>
              </a:spcBef>
              <a:buNone/>
              <a:defRPr/>
            </a:pPr>
            <a:r>
              <a:rPr lang="en-US" altLang="en-US" sz="3600" b="1" dirty="0">
                <a:solidFill>
                  <a:srgbClr val="00B050"/>
                </a:solidFill>
                <a:latin typeface="Calibri" panose="020F0502020204030204" pitchFamily="34" charset="0"/>
                <a:cs typeface="Calibri" panose="020F0502020204030204" pitchFamily="34" charset="0"/>
              </a:rPr>
              <a:t>- Projected</a:t>
            </a:r>
          </a:p>
        </p:txBody>
      </p:sp>
      <p:sp>
        <p:nvSpPr>
          <p:cNvPr id="16" name="TextBox 6">
            <a:extLst>
              <a:ext uri="{FF2B5EF4-FFF2-40B4-BE49-F238E27FC236}">
                <a16:creationId xmlns:a16="http://schemas.microsoft.com/office/drawing/2014/main" id="{1030E961-68E5-470F-969C-F3B410766BD2}"/>
              </a:ext>
            </a:extLst>
          </p:cNvPr>
          <p:cNvSpPr txBox="1">
            <a:spLocks noChangeArrowheads="1"/>
          </p:cNvSpPr>
          <p:nvPr/>
        </p:nvSpPr>
        <p:spPr bwMode="auto">
          <a:xfrm>
            <a:off x="2560271" y="3981089"/>
            <a:ext cx="915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a:spcBef>
                <a:spcPct val="0"/>
              </a:spcBef>
              <a:buNone/>
              <a:defRPr/>
            </a:pPr>
            <a:r>
              <a:rPr lang="en-US" altLang="en-US" sz="2800" b="1" dirty="0">
                <a:solidFill>
                  <a:srgbClr val="ED7D31"/>
                </a:solidFill>
                <a:latin typeface="Calibri" panose="020F0502020204030204" pitchFamily="34" charset="0"/>
                <a:cs typeface="Calibri" panose="020F0502020204030204" pitchFamily="34" charset="0"/>
              </a:rPr>
              <a:t>2016</a:t>
            </a:r>
          </a:p>
        </p:txBody>
      </p:sp>
      <p:sp>
        <p:nvSpPr>
          <p:cNvPr id="17" name="TextBox 7">
            <a:extLst>
              <a:ext uri="{FF2B5EF4-FFF2-40B4-BE49-F238E27FC236}">
                <a16:creationId xmlns:a16="http://schemas.microsoft.com/office/drawing/2014/main" id="{5A870D57-63F3-4087-ADC1-FAAA8F398C9D}"/>
              </a:ext>
            </a:extLst>
          </p:cNvPr>
          <p:cNvSpPr txBox="1">
            <a:spLocks noChangeArrowheads="1"/>
          </p:cNvSpPr>
          <p:nvPr/>
        </p:nvSpPr>
        <p:spPr bwMode="auto">
          <a:xfrm>
            <a:off x="4178368" y="3219966"/>
            <a:ext cx="915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a:spcBef>
                <a:spcPct val="0"/>
              </a:spcBef>
              <a:buNone/>
              <a:defRPr/>
            </a:pPr>
            <a:r>
              <a:rPr lang="en-US" altLang="en-US" sz="2800" b="1" dirty="0">
                <a:solidFill>
                  <a:srgbClr val="ED7D31"/>
                </a:solidFill>
                <a:latin typeface="Calibri" panose="020F0502020204030204" pitchFamily="34" charset="0"/>
                <a:cs typeface="Calibri" panose="020F0502020204030204" pitchFamily="34" charset="0"/>
              </a:rPr>
              <a:t>2017</a:t>
            </a:r>
            <a:endParaRPr lang="en-US" altLang="en-US" sz="2400" b="1" dirty="0">
              <a:solidFill>
                <a:srgbClr val="ED7D31"/>
              </a:solidFill>
              <a:latin typeface="Calibri" panose="020F0502020204030204" pitchFamily="34" charset="0"/>
              <a:cs typeface="Calibri" panose="020F0502020204030204" pitchFamily="34" charset="0"/>
            </a:endParaRPr>
          </a:p>
        </p:txBody>
      </p:sp>
      <p:sp>
        <p:nvSpPr>
          <p:cNvPr id="18" name="TextBox 7">
            <a:extLst>
              <a:ext uri="{FF2B5EF4-FFF2-40B4-BE49-F238E27FC236}">
                <a16:creationId xmlns:a16="http://schemas.microsoft.com/office/drawing/2014/main" id="{08131DBF-6CF2-41E5-ABB1-96FED6694906}"/>
              </a:ext>
            </a:extLst>
          </p:cNvPr>
          <p:cNvSpPr txBox="1">
            <a:spLocks noChangeArrowheads="1"/>
          </p:cNvSpPr>
          <p:nvPr/>
        </p:nvSpPr>
        <p:spPr bwMode="auto">
          <a:xfrm>
            <a:off x="5257088" y="2092082"/>
            <a:ext cx="915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a:spcBef>
                <a:spcPct val="0"/>
              </a:spcBef>
              <a:buNone/>
              <a:defRPr/>
            </a:pPr>
            <a:r>
              <a:rPr lang="en-US" altLang="en-US" sz="2800" b="1" dirty="0">
                <a:solidFill>
                  <a:srgbClr val="ED7D31"/>
                </a:solidFill>
                <a:latin typeface="Calibri" panose="020F0502020204030204" pitchFamily="34" charset="0"/>
                <a:cs typeface="Calibri" panose="020F0502020204030204" pitchFamily="34" charset="0"/>
              </a:rPr>
              <a:t>2018</a:t>
            </a:r>
            <a:endParaRPr lang="en-US" altLang="en-US" sz="2400" b="1" dirty="0">
              <a:solidFill>
                <a:srgbClr val="ED7D31"/>
              </a:solidFill>
              <a:latin typeface="Calibri" panose="020F0502020204030204" pitchFamily="34" charset="0"/>
              <a:cs typeface="Calibri" panose="020F0502020204030204" pitchFamily="34" charset="0"/>
            </a:endParaRPr>
          </a:p>
        </p:txBody>
      </p:sp>
      <p:sp>
        <p:nvSpPr>
          <p:cNvPr id="19" name="TextBox 7">
            <a:extLst>
              <a:ext uri="{FF2B5EF4-FFF2-40B4-BE49-F238E27FC236}">
                <a16:creationId xmlns:a16="http://schemas.microsoft.com/office/drawing/2014/main" id="{51D467C9-0A58-4E1E-A9B0-C3CCF3907AA5}"/>
              </a:ext>
            </a:extLst>
          </p:cNvPr>
          <p:cNvSpPr txBox="1">
            <a:spLocks noChangeArrowheads="1"/>
          </p:cNvSpPr>
          <p:nvPr/>
        </p:nvSpPr>
        <p:spPr bwMode="auto">
          <a:xfrm>
            <a:off x="6311324" y="1276474"/>
            <a:ext cx="915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a:spcBef>
                <a:spcPct val="0"/>
              </a:spcBef>
              <a:buNone/>
              <a:defRPr/>
            </a:pPr>
            <a:r>
              <a:rPr lang="en-US" altLang="en-US" sz="2800" b="1" dirty="0">
                <a:solidFill>
                  <a:srgbClr val="ED7D31"/>
                </a:solidFill>
                <a:latin typeface="Calibri" panose="020F0502020204030204" pitchFamily="34" charset="0"/>
                <a:cs typeface="Calibri" panose="020F0502020204030204" pitchFamily="34" charset="0"/>
              </a:rPr>
              <a:t>2019</a:t>
            </a:r>
            <a:endParaRPr lang="en-US" altLang="en-US" sz="2400" b="1" dirty="0">
              <a:solidFill>
                <a:srgbClr val="ED7D31"/>
              </a:solidFill>
              <a:latin typeface="Calibri" panose="020F0502020204030204" pitchFamily="34" charset="0"/>
              <a:cs typeface="Calibri" panose="020F0502020204030204" pitchFamily="34" charset="0"/>
            </a:endParaRPr>
          </a:p>
        </p:txBody>
      </p:sp>
      <p:sp>
        <p:nvSpPr>
          <p:cNvPr id="20" name="TextBox 7">
            <a:extLst>
              <a:ext uri="{FF2B5EF4-FFF2-40B4-BE49-F238E27FC236}">
                <a16:creationId xmlns:a16="http://schemas.microsoft.com/office/drawing/2014/main" id="{2289582A-6434-46E3-A1CC-FD43234A6EC7}"/>
              </a:ext>
            </a:extLst>
          </p:cNvPr>
          <p:cNvSpPr txBox="1">
            <a:spLocks noChangeArrowheads="1"/>
          </p:cNvSpPr>
          <p:nvPr/>
        </p:nvSpPr>
        <p:spPr bwMode="auto">
          <a:xfrm>
            <a:off x="7883611" y="3401257"/>
            <a:ext cx="915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a:spcBef>
                <a:spcPct val="0"/>
              </a:spcBef>
              <a:buNone/>
              <a:defRPr/>
            </a:pPr>
            <a:r>
              <a:rPr lang="en-US" altLang="en-US" sz="2800" b="1" dirty="0">
                <a:solidFill>
                  <a:srgbClr val="ED7D31"/>
                </a:solidFill>
                <a:latin typeface="Calibri" panose="020F0502020204030204" pitchFamily="34" charset="0"/>
                <a:cs typeface="Calibri" panose="020F0502020204030204" pitchFamily="34" charset="0"/>
              </a:rPr>
              <a:t>2020</a:t>
            </a:r>
            <a:endParaRPr lang="en-US" altLang="en-US" sz="2400" b="1" dirty="0">
              <a:solidFill>
                <a:srgbClr val="ED7D31"/>
              </a:solidFill>
              <a:latin typeface="Calibri" panose="020F0502020204030204" pitchFamily="34" charset="0"/>
              <a:cs typeface="Calibri" panose="020F0502020204030204" pitchFamily="34" charset="0"/>
            </a:endParaRPr>
          </a:p>
        </p:txBody>
      </p:sp>
      <p:sp>
        <p:nvSpPr>
          <p:cNvPr id="11" name="TextBox 7">
            <a:extLst>
              <a:ext uri="{FF2B5EF4-FFF2-40B4-BE49-F238E27FC236}">
                <a16:creationId xmlns:a16="http://schemas.microsoft.com/office/drawing/2014/main" id="{8984C6CE-39B3-4E66-BA49-DB553640E1A9}"/>
              </a:ext>
            </a:extLst>
          </p:cNvPr>
          <p:cNvSpPr txBox="1">
            <a:spLocks noChangeArrowheads="1"/>
          </p:cNvSpPr>
          <p:nvPr/>
        </p:nvSpPr>
        <p:spPr bwMode="auto">
          <a:xfrm>
            <a:off x="9314682" y="4927402"/>
            <a:ext cx="1018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a:spcBef>
                <a:spcPct val="0"/>
              </a:spcBef>
              <a:buNone/>
              <a:defRPr/>
            </a:pPr>
            <a:r>
              <a:rPr lang="en-US" altLang="en-US" b="1" dirty="0">
                <a:solidFill>
                  <a:srgbClr val="00B050"/>
                </a:solidFill>
                <a:latin typeface="Calibri" panose="020F0502020204030204" pitchFamily="34" charset="0"/>
                <a:cs typeface="Calibri" panose="020F0502020204030204" pitchFamily="34" charset="0"/>
              </a:rPr>
              <a:t>2021</a:t>
            </a:r>
            <a:endParaRPr lang="en-US" altLang="en-US" sz="2800" b="1" dirty="0">
              <a:solidFill>
                <a:srgbClr val="00B050"/>
              </a:solidFill>
              <a:latin typeface="Calibri" panose="020F0502020204030204" pitchFamily="34" charset="0"/>
              <a:cs typeface="Calibri" panose="020F050202020403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1A48705E-EE81-5F46-BD9D-C35D3BF707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875" y="6468253"/>
            <a:ext cx="1907625" cy="264823"/>
          </a:xfrm>
          <a:prstGeom prst="rect">
            <a:avLst/>
          </a:prstGeom>
        </p:spPr>
      </p:pic>
    </p:spTree>
    <p:extLst>
      <p:ext uri="{BB962C8B-B14F-4D97-AF65-F5344CB8AC3E}">
        <p14:creationId xmlns:p14="http://schemas.microsoft.com/office/powerpoint/2010/main" val="41826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a:extLst>
              <a:ext uri="{FF2B5EF4-FFF2-40B4-BE49-F238E27FC236}">
                <a16:creationId xmlns:a16="http://schemas.microsoft.com/office/drawing/2014/main" id="{A66B9A5B-1E19-4AE7-ADCB-3B6A5E810831}"/>
              </a:ext>
            </a:extLst>
          </p:cNvPr>
          <p:cNvPicPr>
            <a:picLocks noChangeAspect="1"/>
          </p:cNvPicPr>
          <p:nvPr/>
        </p:nvPicPr>
        <p:blipFill>
          <a:blip r:embed="rId3">
            <a:extLst>
              <a:ext uri="{28A0092B-C50C-407E-A947-70E740481C1C}">
                <a14:useLocalDpi xmlns:a14="http://schemas.microsoft.com/office/drawing/2010/main" val="0"/>
              </a:ext>
            </a:extLst>
          </a:blip>
          <a:srcRect l="31648"/>
          <a:stretch>
            <a:fillRect/>
          </a:stretch>
        </p:blipFill>
        <p:spPr bwMode="auto">
          <a:xfrm>
            <a:off x="1" y="2280426"/>
            <a:ext cx="12192000" cy="430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A68FDF4D-0DBB-426B-85DE-D573313012AB}"/>
              </a:ext>
            </a:extLst>
          </p:cNvPr>
          <p:cNvGraphicFramePr>
            <a:graphicFrameLocks noGrp="1"/>
          </p:cNvGraphicFramePr>
          <p:nvPr/>
        </p:nvGraphicFramePr>
        <p:xfrm>
          <a:off x="1827214" y="274639"/>
          <a:ext cx="8535987" cy="2401887"/>
        </p:xfrm>
        <a:graphic>
          <a:graphicData uri="http://schemas.openxmlformats.org/drawingml/2006/table">
            <a:tbl>
              <a:tblPr firstRow="1" bandRow="1">
                <a:tableStyleId>{5C22544A-7EE6-4342-B048-85BDC9FD1C3A}</a:tableStyleId>
              </a:tblPr>
              <a:tblGrid>
                <a:gridCol w="1966404">
                  <a:extLst>
                    <a:ext uri="{9D8B030D-6E8A-4147-A177-3AD203B41FA5}">
                      <a16:colId xmlns:a16="http://schemas.microsoft.com/office/drawing/2014/main" val="20000"/>
                    </a:ext>
                  </a:extLst>
                </a:gridCol>
                <a:gridCol w="2011097">
                  <a:extLst>
                    <a:ext uri="{9D8B030D-6E8A-4147-A177-3AD203B41FA5}">
                      <a16:colId xmlns:a16="http://schemas.microsoft.com/office/drawing/2014/main" val="20001"/>
                    </a:ext>
                  </a:extLst>
                </a:gridCol>
                <a:gridCol w="2424490">
                  <a:extLst>
                    <a:ext uri="{9D8B030D-6E8A-4147-A177-3AD203B41FA5}">
                      <a16:colId xmlns:a16="http://schemas.microsoft.com/office/drawing/2014/main" val="20002"/>
                    </a:ext>
                  </a:extLst>
                </a:gridCol>
                <a:gridCol w="2133996">
                  <a:extLst>
                    <a:ext uri="{9D8B030D-6E8A-4147-A177-3AD203B41FA5}">
                      <a16:colId xmlns:a16="http://schemas.microsoft.com/office/drawing/2014/main" val="20003"/>
                    </a:ext>
                  </a:extLst>
                </a:gridCol>
              </a:tblGrid>
              <a:tr h="800629">
                <a:tc>
                  <a:txBody>
                    <a:bodyPr/>
                    <a:lstStyle/>
                    <a:p>
                      <a:pPr algn="ctr"/>
                      <a:r>
                        <a:rPr lang="en-US" sz="2800" b="0" dirty="0">
                          <a:latin typeface="Arial" pitchFamily="34" charset="0"/>
                          <a:cs typeface="Arial" pitchFamily="34" charset="0"/>
                        </a:rPr>
                        <a:t>Date</a:t>
                      </a:r>
                    </a:p>
                  </a:txBody>
                  <a:tcPr marL="91448" marR="91448" marT="45706" marB="4570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ADEF"/>
                    </a:solidFill>
                  </a:tcPr>
                </a:tc>
                <a:tc>
                  <a:txBody>
                    <a:bodyPr/>
                    <a:lstStyle/>
                    <a:p>
                      <a:pPr algn="ctr"/>
                      <a:r>
                        <a:rPr lang="en-US" sz="2800" b="0" dirty="0">
                          <a:latin typeface="Arial" pitchFamily="34" charset="0"/>
                          <a:cs typeface="Arial" pitchFamily="34" charset="0"/>
                        </a:rPr>
                        <a:t>Mortgage</a:t>
                      </a:r>
                    </a:p>
                  </a:txBody>
                  <a:tcPr marL="91448" marR="91448" marT="45706" marB="4570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ADEF"/>
                    </a:solidFill>
                  </a:tcPr>
                </a:tc>
                <a:tc>
                  <a:txBody>
                    <a:bodyPr/>
                    <a:lstStyle/>
                    <a:p>
                      <a:pPr algn="ctr"/>
                      <a:r>
                        <a:rPr lang="en-US" sz="2800" b="0" dirty="0">
                          <a:latin typeface="Arial" pitchFamily="34" charset="0"/>
                          <a:cs typeface="Arial" pitchFamily="34" charset="0"/>
                        </a:rPr>
                        <a:t>Interest Rate</a:t>
                      </a:r>
                    </a:p>
                  </a:txBody>
                  <a:tcPr marL="91448" marR="91448" marT="45706" marB="4570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ADEF"/>
                    </a:solidFill>
                  </a:tcPr>
                </a:tc>
                <a:tc>
                  <a:txBody>
                    <a:bodyPr/>
                    <a:lstStyle/>
                    <a:p>
                      <a:pPr algn="ctr"/>
                      <a:r>
                        <a:rPr lang="en-US" sz="2800" b="0" dirty="0">
                          <a:latin typeface="Arial" pitchFamily="34" charset="0"/>
                          <a:cs typeface="Arial" pitchFamily="34" charset="0"/>
                        </a:rPr>
                        <a:t>P&amp;I*</a:t>
                      </a:r>
                    </a:p>
                  </a:txBody>
                  <a:tcPr marL="91448" marR="91448" marT="45706" marB="4570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CADEF"/>
                    </a:solidFill>
                  </a:tcPr>
                </a:tc>
                <a:extLst>
                  <a:ext uri="{0D108BD9-81ED-4DB2-BD59-A6C34878D82A}">
                    <a16:rowId xmlns:a16="http://schemas.microsoft.com/office/drawing/2014/main" val="10000"/>
                  </a:ext>
                </a:extLst>
              </a:tr>
              <a:tr h="800629">
                <a:tc>
                  <a:txBody>
                    <a:bodyPr/>
                    <a:lstStyle/>
                    <a:p>
                      <a:pPr algn="ctr"/>
                      <a:r>
                        <a:rPr lang="en-US" sz="2800" b="0" dirty="0">
                          <a:solidFill>
                            <a:schemeClr val="tx1">
                              <a:lumMod val="65000"/>
                              <a:lumOff val="35000"/>
                            </a:schemeClr>
                          </a:solidFill>
                          <a:latin typeface="Arial" pitchFamily="34" charset="0"/>
                          <a:cs typeface="Arial" pitchFamily="34" charset="0"/>
                        </a:rPr>
                        <a:t>Today</a:t>
                      </a:r>
                    </a:p>
                  </a:txBody>
                  <a:tcPr marL="91448" marR="91448" marT="45706" marB="45706"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b="0" dirty="0">
                          <a:solidFill>
                            <a:schemeClr val="tx1">
                              <a:lumMod val="65000"/>
                              <a:lumOff val="35000"/>
                            </a:schemeClr>
                          </a:solidFill>
                          <a:latin typeface="Arial" pitchFamily="34" charset="0"/>
                          <a:cs typeface="Arial" pitchFamily="34" charset="0"/>
                        </a:rPr>
                        <a:t>$300,000</a:t>
                      </a:r>
                    </a:p>
                  </a:txBody>
                  <a:tcPr marL="91448" marR="91448" marT="45706" marB="4570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b="0" dirty="0">
                          <a:solidFill>
                            <a:schemeClr val="tx1">
                              <a:lumMod val="65000"/>
                              <a:lumOff val="35000"/>
                            </a:schemeClr>
                          </a:solidFill>
                          <a:latin typeface="Arial" pitchFamily="34" charset="0"/>
                          <a:cs typeface="Arial" pitchFamily="34" charset="0"/>
                        </a:rPr>
                        <a:t>2.7%</a:t>
                      </a:r>
                    </a:p>
                  </a:txBody>
                  <a:tcPr marL="91448" marR="91448" marT="45706" marB="45706"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b="0" dirty="0">
                          <a:solidFill>
                            <a:schemeClr val="tx1">
                              <a:lumMod val="65000"/>
                              <a:lumOff val="35000"/>
                            </a:schemeClr>
                          </a:solidFill>
                          <a:latin typeface="Arial" pitchFamily="34" charset="0"/>
                          <a:cs typeface="Arial" pitchFamily="34" charset="0"/>
                        </a:rPr>
                        <a:t>$1,216.79</a:t>
                      </a:r>
                    </a:p>
                  </a:txBody>
                  <a:tcPr marL="91448" marR="91448" marT="45706" marB="45706"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0629">
                <a:tc>
                  <a:txBody>
                    <a:bodyPr/>
                    <a:lstStyle/>
                    <a:p>
                      <a:pPr algn="ctr"/>
                      <a:r>
                        <a:rPr lang="en-US" sz="2800" b="0" dirty="0">
                          <a:solidFill>
                            <a:schemeClr val="tx1">
                              <a:lumMod val="65000"/>
                              <a:lumOff val="35000"/>
                            </a:schemeClr>
                          </a:solidFill>
                          <a:latin typeface="Arial" pitchFamily="34" charset="0"/>
                          <a:cs typeface="Arial" pitchFamily="34" charset="0"/>
                        </a:rPr>
                        <a:t>2021 4Q</a:t>
                      </a:r>
                    </a:p>
                  </a:txBody>
                  <a:tcPr marL="91448" marR="91448" marT="45706" marB="45706"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b="0" dirty="0">
                          <a:solidFill>
                            <a:schemeClr val="tx1">
                              <a:lumMod val="65000"/>
                              <a:lumOff val="35000"/>
                            </a:schemeClr>
                          </a:solidFill>
                          <a:latin typeface="Arial" pitchFamily="34" charset="0"/>
                          <a:cs typeface="Arial" pitchFamily="34" charset="0"/>
                        </a:rPr>
                        <a:t>$317,100**</a:t>
                      </a:r>
                    </a:p>
                  </a:txBody>
                  <a:tcPr marL="91448" marR="91448" marT="45706" marB="4570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b="0" dirty="0">
                          <a:solidFill>
                            <a:schemeClr val="tx1">
                              <a:lumMod val="65000"/>
                              <a:lumOff val="35000"/>
                            </a:schemeClr>
                          </a:solidFill>
                          <a:latin typeface="Arial" pitchFamily="34" charset="0"/>
                          <a:cs typeface="Arial" pitchFamily="34" charset="0"/>
                        </a:rPr>
                        <a:t>3.4%**</a:t>
                      </a:r>
                    </a:p>
                  </a:txBody>
                  <a:tcPr marL="91448" marR="91448" marT="45706" marB="45706"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b="0" dirty="0">
                          <a:solidFill>
                            <a:schemeClr val="tx1">
                              <a:lumMod val="65000"/>
                              <a:lumOff val="35000"/>
                            </a:schemeClr>
                          </a:solidFill>
                          <a:latin typeface="Arial" pitchFamily="34" charset="0"/>
                          <a:cs typeface="Arial" pitchFamily="34" charset="0"/>
                        </a:rPr>
                        <a:t>$1,406</a:t>
                      </a:r>
                    </a:p>
                  </a:txBody>
                  <a:tcPr marL="91448" marR="91448" marT="45706" marB="45706"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C2C895BB-133F-416F-9F33-E36341D38525}"/>
              </a:ext>
            </a:extLst>
          </p:cNvPr>
          <p:cNvGraphicFramePr>
            <a:graphicFrameLocks noGrp="1"/>
          </p:cNvGraphicFramePr>
          <p:nvPr/>
        </p:nvGraphicFramePr>
        <p:xfrm>
          <a:off x="1826981" y="2644790"/>
          <a:ext cx="8561387" cy="1584324"/>
        </p:xfrm>
        <a:graphic>
          <a:graphicData uri="http://schemas.openxmlformats.org/drawingml/2006/table">
            <a:tbl>
              <a:tblPr firstRow="1" bandRow="1">
                <a:tableStyleId>{5C22544A-7EE6-4342-B048-85BDC9FD1C3A}</a:tableStyleId>
              </a:tblPr>
              <a:tblGrid>
                <a:gridCol w="1972255">
                  <a:extLst>
                    <a:ext uri="{9D8B030D-6E8A-4147-A177-3AD203B41FA5}">
                      <a16:colId xmlns:a16="http://schemas.microsoft.com/office/drawing/2014/main" val="20000"/>
                    </a:ext>
                  </a:extLst>
                </a:gridCol>
                <a:gridCol w="2017081">
                  <a:extLst>
                    <a:ext uri="{9D8B030D-6E8A-4147-A177-3AD203B41FA5}">
                      <a16:colId xmlns:a16="http://schemas.microsoft.com/office/drawing/2014/main" val="20001"/>
                    </a:ext>
                  </a:extLst>
                </a:gridCol>
                <a:gridCol w="2431704">
                  <a:extLst>
                    <a:ext uri="{9D8B030D-6E8A-4147-A177-3AD203B41FA5}">
                      <a16:colId xmlns:a16="http://schemas.microsoft.com/office/drawing/2014/main" val="20002"/>
                    </a:ext>
                  </a:extLst>
                </a:gridCol>
                <a:gridCol w="2140347">
                  <a:extLst>
                    <a:ext uri="{9D8B030D-6E8A-4147-A177-3AD203B41FA5}">
                      <a16:colId xmlns:a16="http://schemas.microsoft.com/office/drawing/2014/main" val="20003"/>
                    </a:ext>
                  </a:extLst>
                </a:gridCol>
              </a:tblGrid>
              <a:tr h="792162">
                <a:tc>
                  <a:txBody>
                    <a:bodyPr/>
                    <a:lstStyle/>
                    <a:p>
                      <a:pPr algn="ctr"/>
                      <a:endParaRPr lang="en-US" sz="2800" dirty="0">
                        <a:latin typeface="Arial" panose="020B0604020202020204" pitchFamily="34" charset="0"/>
                        <a:cs typeface="Arial" panose="020B0604020202020204" pitchFamily="34" charset="0"/>
                      </a:endParaRPr>
                    </a:p>
                  </a:txBody>
                  <a:tcPr marL="91430" marR="91430" marT="45671" marB="4567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DEF"/>
                    </a:solidFill>
                  </a:tcPr>
                </a:tc>
                <a:tc>
                  <a:txBody>
                    <a:bodyPr/>
                    <a:lstStyle/>
                    <a:p>
                      <a:pPr algn="ctr"/>
                      <a:endParaRPr lang="en-US" sz="2800" dirty="0">
                        <a:latin typeface="Arial" panose="020B0604020202020204" pitchFamily="34" charset="0"/>
                        <a:cs typeface="Arial" panose="020B0604020202020204" pitchFamily="34" charset="0"/>
                      </a:endParaRPr>
                    </a:p>
                  </a:txBody>
                  <a:tcPr marL="91430" marR="91430" marT="45671" marB="4567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DEF"/>
                    </a:solidFill>
                  </a:tcPr>
                </a:tc>
                <a:tc>
                  <a:txBody>
                    <a:bodyPr/>
                    <a:lstStyle/>
                    <a:p>
                      <a:pPr algn="ctr"/>
                      <a:endParaRPr lang="en-US" sz="2800" dirty="0">
                        <a:latin typeface="Arial" panose="020B0604020202020204" pitchFamily="34" charset="0"/>
                        <a:cs typeface="Arial" panose="020B0604020202020204" pitchFamily="34" charset="0"/>
                      </a:endParaRPr>
                    </a:p>
                  </a:txBody>
                  <a:tcPr marL="91430" marR="91430" marT="45671" marB="4567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DEF"/>
                    </a:solidFill>
                  </a:tcPr>
                </a:tc>
                <a:tc>
                  <a:txBody>
                    <a:bodyPr/>
                    <a:lstStyle/>
                    <a:p>
                      <a:pPr algn="ctr"/>
                      <a:r>
                        <a:rPr lang="en-US" sz="2800" b="0" dirty="0">
                          <a:latin typeface="Arial" panose="020B0604020202020204" pitchFamily="34" charset="0"/>
                          <a:cs typeface="Arial" panose="020B0604020202020204" pitchFamily="34" charset="0"/>
                        </a:rPr>
                        <a:t>$189.21</a:t>
                      </a:r>
                    </a:p>
                  </a:txBody>
                  <a:tcPr marL="91430" marR="91430" marT="45671" marB="4567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DEF"/>
                    </a:solidFill>
                  </a:tcPr>
                </a:tc>
                <a:extLst>
                  <a:ext uri="{0D108BD9-81ED-4DB2-BD59-A6C34878D82A}">
                    <a16:rowId xmlns:a16="http://schemas.microsoft.com/office/drawing/2014/main" val="10000"/>
                  </a:ext>
                </a:extLst>
              </a:tr>
              <a:tr h="792162">
                <a:tc>
                  <a:txBody>
                    <a:bodyPr/>
                    <a:lstStyle/>
                    <a:p>
                      <a:pPr algn="ctr"/>
                      <a:endParaRPr lang="en-US" sz="2800" dirty="0">
                        <a:latin typeface="Arial" panose="020B0604020202020204" pitchFamily="34" charset="0"/>
                        <a:cs typeface="Arial" panose="020B0604020202020204" pitchFamily="34" charset="0"/>
                      </a:endParaRPr>
                    </a:p>
                  </a:txBody>
                  <a:tcPr marL="91430" marR="91430" marT="45671" marB="45671"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8700"/>
                    </a:solidFill>
                  </a:tcPr>
                </a:tc>
                <a:tc>
                  <a:txBody>
                    <a:bodyPr/>
                    <a:lstStyle/>
                    <a:p>
                      <a:pPr algn="ctr"/>
                      <a:endParaRPr lang="en-US" sz="2800" dirty="0">
                        <a:latin typeface="Arial" panose="020B0604020202020204" pitchFamily="34" charset="0"/>
                        <a:cs typeface="Arial" panose="020B0604020202020204" pitchFamily="34" charset="0"/>
                      </a:endParaRPr>
                    </a:p>
                  </a:txBody>
                  <a:tcPr marL="91430" marR="91430" marT="45671" marB="45671"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8700"/>
                    </a:solidFill>
                  </a:tcPr>
                </a:tc>
                <a:tc>
                  <a:txBody>
                    <a:bodyPr/>
                    <a:lstStyle/>
                    <a:p>
                      <a:pPr algn="ctr"/>
                      <a:endParaRPr lang="en-US" sz="2800" dirty="0">
                        <a:latin typeface="Arial" panose="020B0604020202020204" pitchFamily="34" charset="0"/>
                        <a:cs typeface="Arial" panose="020B0604020202020204" pitchFamily="34" charset="0"/>
                      </a:endParaRPr>
                    </a:p>
                  </a:txBody>
                  <a:tcPr marL="91430" marR="91430" marT="45671" marB="45671"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8700"/>
                    </a:solidFill>
                  </a:tcPr>
                </a:tc>
                <a:tc>
                  <a:txBody>
                    <a:bodyPr/>
                    <a:lstStyle/>
                    <a:p>
                      <a:pPr algn="ctr"/>
                      <a:r>
                        <a:rPr lang="en-US" sz="2800" b="1" dirty="0">
                          <a:solidFill>
                            <a:schemeClr val="bg1"/>
                          </a:solidFill>
                          <a:latin typeface="Arial" panose="020B0604020202020204" pitchFamily="34" charset="0"/>
                          <a:cs typeface="Arial" panose="020B0604020202020204" pitchFamily="34" charset="0"/>
                        </a:rPr>
                        <a:t>$68,115.60</a:t>
                      </a:r>
                    </a:p>
                  </a:txBody>
                  <a:tcPr marL="91430" marR="91430" marT="45671" marB="45671"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8700"/>
                    </a:solidFill>
                  </a:tcPr>
                </a:tc>
                <a:extLst>
                  <a:ext uri="{0D108BD9-81ED-4DB2-BD59-A6C34878D82A}">
                    <a16:rowId xmlns:a16="http://schemas.microsoft.com/office/drawing/2014/main" val="2915558438"/>
                  </a:ext>
                </a:extLst>
              </a:tr>
            </a:tbl>
          </a:graphicData>
        </a:graphic>
      </p:graphicFrame>
      <p:sp>
        <p:nvSpPr>
          <p:cNvPr id="10" name="TextBox 6">
            <a:extLst>
              <a:ext uri="{FF2B5EF4-FFF2-40B4-BE49-F238E27FC236}">
                <a16:creationId xmlns:a16="http://schemas.microsoft.com/office/drawing/2014/main" id="{99556D7E-D1F1-43B4-80E0-F028809E64A5}"/>
              </a:ext>
            </a:extLst>
          </p:cNvPr>
          <p:cNvSpPr txBox="1">
            <a:spLocks noChangeArrowheads="1"/>
          </p:cNvSpPr>
          <p:nvPr/>
        </p:nvSpPr>
        <p:spPr bwMode="auto">
          <a:xfrm>
            <a:off x="3812614" y="2810074"/>
            <a:ext cx="4372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None/>
              <a:defRPr/>
            </a:pPr>
            <a:r>
              <a:rPr lang="en-US" altLang="en-US" sz="2400" dirty="0">
                <a:solidFill>
                  <a:prstClr val="white"/>
                </a:solidFill>
                <a:latin typeface="Arial" panose="020B0604020202020204" pitchFamily="34" charset="0"/>
              </a:rPr>
              <a:t>Difference in Monthly Payment</a:t>
            </a:r>
          </a:p>
        </p:txBody>
      </p:sp>
      <p:sp>
        <p:nvSpPr>
          <p:cNvPr id="11" name="TextBox 10">
            <a:extLst>
              <a:ext uri="{FF2B5EF4-FFF2-40B4-BE49-F238E27FC236}">
                <a16:creationId xmlns:a16="http://schemas.microsoft.com/office/drawing/2014/main" id="{7A416959-1921-436D-B924-1C67E9160B12}"/>
              </a:ext>
            </a:extLst>
          </p:cNvPr>
          <p:cNvSpPr txBox="1">
            <a:spLocks noChangeArrowheads="1"/>
          </p:cNvSpPr>
          <p:nvPr/>
        </p:nvSpPr>
        <p:spPr bwMode="auto">
          <a:xfrm>
            <a:off x="1937870" y="3608296"/>
            <a:ext cx="6247288" cy="461665"/>
          </a:xfrm>
          <a:prstGeom prst="rect">
            <a:avLst/>
          </a:prstGeom>
          <a:solidFill>
            <a:srgbClr val="FD8700"/>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None/>
              <a:defRPr/>
            </a:pPr>
            <a:r>
              <a:rPr lang="en-US" altLang="en-US" sz="2400" dirty="0">
                <a:solidFill>
                  <a:prstClr val="white"/>
                </a:solidFill>
                <a:latin typeface="Arial" panose="020B0604020202020204" pitchFamily="34" charset="0"/>
              </a:rPr>
              <a:t>The difference in the life of the loan (30 Yrs.)</a:t>
            </a:r>
          </a:p>
        </p:txBody>
      </p:sp>
      <p:sp>
        <p:nvSpPr>
          <p:cNvPr id="12" name="Rectangle 2">
            <a:extLst>
              <a:ext uri="{FF2B5EF4-FFF2-40B4-BE49-F238E27FC236}">
                <a16:creationId xmlns:a16="http://schemas.microsoft.com/office/drawing/2014/main" id="{371D97C1-3240-47D3-85CB-1CD5034C3233}"/>
              </a:ext>
            </a:extLst>
          </p:cNvPr>
          <p:cNvSpPr>
            <a:spLocks noChangeArrowheads="1"/>
          </p:cNvSpPr>
          <p:nvPr/>
        </p:nvSpPr>
        <p:spPr bwMode="auto">
          <a:xfrm>
            <a:off x="1816933" y="4245367"/>
            <a:ext cx="3765681" cy="307777"/>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defRPr/>
            </a:pPr>
            <a:r>
              <a:rPr lang="en-US" altLang="en-US" sz="1400" i="1" dirty="0">
                <a:solidFill>
                  <a:prstClr val="black">
                    <a:lumMod val="65000"/>
                    <a:lumOff val="35000"/>
                  </a:prstClr>
                </a:solidFill>
                <a:latin typeface="Arial" charset="0"/>
                <a:ea typeface="ＭＳ Ｐゴシック" panose="020B0600070205080204" pitchFamily="34" charset="-128"/>
              </a:rPr>
              <a:t>*Principal and Interest Payment </a:t>
            </a:r>
          </a:p>
        </p:txBody>
      </p:sp>
      <p:sp>
        <p:nvSpPr>
          <p:cNvPr id="13" name="Rectangle 2">
            <a:extLst>
              <a:ext uri="{FF2B5EF4-FFF2-40B4-BE49-F238E27FC236}">
                <a16:creationId xmlns:a16="http://schemas.microsoft.com/office/drawing/2014/main" id="{7D4CE0E9-6B17-4445-9114-28BDA7DE2474}"/>
              </a:ext>
            </a:extLst>
          </p:cNvPr>
          <p:cNvSpPr>
            <a:spLocks noChangeArrowheads="1"/>
          </p:cNvSpPr>
          <p:nvPr/>
        </p:nvSpPr>
        <p:spPr bwMode="auto">
          <a:xfrm>
            <a:off x="5875546" y="4229114"/>
            <a:ext cx="4603254" cy="523220"/>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defRPr/>
            </a:pPr>
            <a:r>
              <a:rPr lang="en-US" altLang="en-US" sz="1400" i="1" dirty="0">
                <a:solidFill>
                  <a:srgbClr val="595959"/>
                </a:solidFill>
                <a:latin typeface="Arial" charset="0"/>
                <a:ea typeface="ＭＳ Ｐゴシック" panose="020B0600070205080204" pitchFamily="34" charset="-128"/>
              </a:rPr>
              <a:t>** 2021 Mortgage Rate and Home Price </a:t>
            </a:r>
          </a:p>
          <a:p>
            <a:pPr algn="ctr">
              <a:spcBef>
                <a:spcPct val="0"/>
              </a:spcBef>
              <a:buNone/>
              <a:defRPr/>
            </a:pPr>
            <a:r>
              <a:rPr lang="en-US" altLang="en-US" sz="1400" i="1" dirty="0">
                <a:solidFill>
                  <a:srgbClr val="595959"/>
                </a:solidFill>
                <a:latin typeface="Arial" charset="0"/>
                <a:ea typeface="ＭＳ Ｐゴシック" panose="020B0600070205080204" pitchFamily="34" charset="-128"/>
              </a:rPr>
              <a:t>increase of 5.7% forecasted by realtor.com</a:t>
            </a:r>
          </a:p>
        </p:txBody>
      </p:sp>
      <p:sp>
        <p:nvSpPr>
          <p:cNvPr id="3" name="Rectangle 2">
            <a:extLst>
              <a:ext uri="{FF2B5EF4-FFF2-40B4-BE49-F238E27FC236}">
                <a16:creationId xmlns:a16="http://schemas.microsoft.com/office/drawing/2014/main" id="{3D9D7324-9384-364A-98D4-E01510222820}"/>
              </a:ext>
            </a:extLst>
          </p:cNvPr>
          <p:cNvSpPr/>
          <p:nvPr/>
        </p:nvSpPr>
        <p:spPr>
          <a:xfrm>
            <a:off x="0" y="6518085"/>
            <a:ext cx="12192000" cy="33991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B69B13B2-774C-9F49-B3DF-D0F263573FD8}"/>
              </a:ext>
            </a:extLst>
          </p:cNvPr>
          <p:cNvPicPr>
            <a:picLocks noChangeAspect="1"/>
          </p:cNvPicPr>
          <p:nvPr/>
        </p:nvPicPr>
        <p:blipFill>
          <a:blip r:embed="rId4"/>
          <a:stretch>
            <a:fillRect/>
          </a:stretch>
        </p:blipFill>
        <p:spPr>
          <a:xfrm>
            <a:off x="367323" y="6557485"/>
            <a:ext cx="2000738" cy="268967"/>
          </a:xfrm>
          <a:prstGeom prst="rect">
            <a:avLst/>
          </a:prstGeom>
        </p:spPr>
      </p:pic>
    </p:spTree>
    <p:extLst>
      <p:ext uri="{BB962C8B-B14F-4D97-AF65-F5344CB8AC3E}">
        <p14:creationId xmlns:p14="http://schemas.microsoft.com/office/powerpoint/2010/main" val="245527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4638F6-E427-724C-A556-0F01257FF3B6}"/>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78C4BD3-1B7E-4B83-ADD9-6112A9E063D8}"/>
              </a:ext>
            </a:extLst>
          </p:cNvPr>
          <p:cNvGrpSpPr/>
          <p:nvPr/>
        </p:nvGrpSpPr>
        <p:grpSpPr>
          <a:xfrm>
            <a:off x="8528526" y="4464863"/>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2057399" y="522323"/>
            <a:ext cx="8077201" cy="3785652"/>
          </a:xfrm>
          <a:prstGeom prst="rect">
            <a:avLst/>
          </a:prstGeom>
          <a:noFill/>
        </p:spPr>
        <p:txBody>
          <a:bodyPr wrap="square">
            <a:spAutoFit/>
          </a:bodyPr>
          <a:lstStyle/>
          <a:p>
            <a:pPr>
              <a:defRPr/>
            </a:pPr>
            <a:r>
              <a:rPr lang="en-US" sz="4000" dirty="0">
                <a:solidFill>
                  <a:schemeClr val="bg1"/>
                </a:solidFill>
                <a:latin typeface="Calibri" panose="020F0502020204030204"/>
              </a:rPr>
              <a:t>“If you’ve found a home that fits </a:t>
            </a:r>
            <a:br>
              <a:rPr lang="en-US" sz="4000" dirty="0">
                <a:solidFill>
                  <a:schemeClr val="bg1"/>
                </a:solidFill>
                <a:latin typeface="Calibri" panose="020F0502020204030204"/>
              </a:rPr>
            </a:br>
            <a:r>
              <a:rPr lang="en-US" sz="4000" dirty="0">
                <a:solidFill>
                  <a:schemeClr val="bg1"/>
                </a:solidFill>
                <a:latin typeface="Calibri" panose="020F0502020204030204"/>
              </a:rPr>
              <a:t>your needs at a price you can afford, </a:t>
            </a:r>
            <a:r>
              <a:rPr lang="en-US" sz="4000" dirty="0">
                <a:solidFill>
                  <a:srgbClr val="00B0F0"/>
                </a:solidFill>
                <a:latin typeface="Calibri" panose="020F0502020204030204"/>
              </a:rPr>
              <a:t>it might be better to act now </a:t>
            </a:r>
            <a:r>
              <a:rPr lang="en-US" sz="4000" dirty="0">
                <a:solidFill>
                  <a:schemeClr val="bg1"/>
                </a:solidFill>
                <a:latin typeface="Calibri" panose="020F0502020204030204"/>
              </a:rPr>
              <a:t>rather than wait for future rate declines that may never come and a future that likely holds very tight inventory.”</a:t>
            </a:r>
          </a:p>
        </p:txBody>
      </p:sp>
      <p:sp>
        <p:nvSpPr>
          <p:cNvPr id="9" name="TextBox 8">
            <a:extLst>
              <a:ext uri="{FF2B5EF4-FFF2-40B4-BE49-F238E27FC236}">
                <a16:creationId xmlns:a16="http://schemas.microsoft.com/office/drawing/2014/main" id="{F667F17F-3901-4383-A66E-1A88F08B007D}"/>
              </a:ext>
            </a:extLst>
          </p:cNvPr>
          <p:cNvSpPr txBox="1"/>
          <p:nvPr/>
        </p:nvSpPr>
        <p:spPr>
          <a:xfrm>
            <a:off x="4370694" y="5165715"/>
            <a:ext cx="4572000" cy="738664"/>
          </a:xfrm>
          <a:prstGeom prst="rect">
            <a:avLst/>
          </a:prstGeom>
          <a:noFill/>
        </p:spPr>
        <p:txBody>
          <a:bodyPr wrap="square">
            <a:spAutoFit/>
          </a:bodyPr>
          <a:lstStyle/>
          <a:p>
            <a:pPr>
              <a:defRPr/>
            </a:pPr>
            <a:r>
              <a:rPr lang="en-US" sz="2400" dirty="0">
                <a:solidFill>
                  <a:prstClr val="white"/>
                </a:solidFill>
                <a:latin typeface="Calibri" panose="020F0502020204030204"/>
              </a:rPr>
              <a:t>Len </a:t>
            </a:r>
            <a:r>
              <a:rPr lang="en-US" sz="2400" dirty="0" err="1">
                <a:solidFill>
                  <a:prstClr val="white"/>
                </a:solidFill>
                <a:latin typeface="Calibri" panose="020F0502020204030204"/>
              </a:rPr>
              <a:t>Keifer</a:t>
            </a:r>
            <a:r>
              <a:rPr lang="en-US" sz="2400" dirty="0">
                <a:solidFill>
                  <a:prstClr val="white"/>
                </a:solidFill>
                <a:latin typeface="Calibri" panose="020F0502020204030204"/>
              </a:rPr>
              <a:t>, </a:t>
            </a:r>
          </a:p>
          <a:p>
            <a:pPr>
              <a:defRPr/>
            </a:pPr>
            <a:r>
              <a:rPr lang="en-US" dirty="0">
                <a:solidFill>
                  <a:prstClr val="white"/>
                </a:solidFill>
                <a:latin typeface="Calibri" panose="020F0502020204030204"/>
              </a:rPr>
              <a:t>D</a:t>
            </a:r>
            <a:r>
              <a:rPr lang="en-US" dirty="0" err="1">
                <a:solidFill>
                  <a:prstClr val="white"/>
                </a:solidFill>
                <a:latin typeface="Calibri" panose="020F0502020204030204"/>
              </a:rPr>
              <a:t>eputy</a:t>
            </a:r>
            <a:r>
              <a:rPr lang="en-US" dirty="0">
                <a:solidFill>
                  <a:prstClr val="white"/>
                </a:solidFill>
                <a:latin typeface="Calibri" panose="020F0502020204030204"/>
              </a:rPr>
              <a:t> C</a:t>
            </a:r>
            <a:r>
              <a:rPr lang="en-US" dirty="0" err="1">
                <a:solidFill>
                  <a:prstClr val="white"/>
                </a:solidFill>
                <a:latin typeface="Calibri" panose="020F0502020204030204"/>
              </a:rPr>
              <a:t>hief</a:t>
            </a:r>
            <a:r>
              <a:rPr lang="en-US" dirty="0">
                <a:solidFill>
                  <a:prstClr val="white"/>
                </a:solidFill>
                <a:latin typeface="Calibri" panose="020F0502020204030204"/>
              </a:rPr>
              <a:t> Economist for Freddie Mac </a:t>
            </a:r>
          </a:p>
        </p:txBody>
      </p:sp>
    </p:spTree>
    <p:extLst>
      <p:ext uri="{BB962C8B-B14F-4D97-AF65-F5344CB8AC3E}">
        <p14:creationId xmlns:p14="http://schemas.microsoft.com/office/powerpoint/2010/main" val="4262013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FD89F8-E6A8-4AEC-8847-B57798B5D2A7}"/>
              </a:ext>
            </a:extLst>
          </p:cNvPr>
          <p:cNvSpPr/>
          <p:nvPr/>
        </p:nvSpPr>
        <p:spPr>
          <a:xfrm>
            <a:off x="0" y="0"/>
            <a:ext cx="12192000" cy="6858000"/>
          </a:xfrm>
          <a:prstGeom prst="rect">
            <a:avLst/>
          </a:prstGeom>
          <a:solidFill>
            <a:srgbClr val="2F39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A73FEFB6-672D-4350-9052-50260FA6335D}"/>
              </a:ext>
            </a:extLst>
          </p:cNvPr>
          <p:cNvSpPr>
            <a:spLocks noChangeArrowheads="1"/>
          </p:cNvSpPr>
          <p:nvPr/>
        </p:nvSpPr>
        <p:spPr bwMode="auto">
          <a:xfrm>
            <a:off x="7495696" y="6325211"/>
            <a:ext cx="2971800" cy="276999"/>
          </a:xfrm>
          <a:prstGeom prst="rect">
            <a:avLst/>
          </a:prstGeom>
          <a:noFill/>
          <a:ln w="9525">
            <a:noFill/>
            <a:miter lim="800000"/>
            <a:headEnd/>
            <a:tailEnd/>
          </a:ln>
        </p:spPr>
        <p:txBody>
          <a:bodyPr>
            <a:spAutoFit/>
          </a:bodyPr>
          <a:lstStyle/>
          <a:p>
            <a:pPr algn="r" eaLnBrk="1" hangingPunct="1">
              <a:defRPr/>
            </a:pPr>
            <a:r>
              <a:rPr lang="en-US" sz="1200" dirty="0">
                <a:solidFill>
                  <a:schemeClr val="bg1">
                    <a:lumMod val="65000"/>
                  </a:schemeClr>
                </a:solidFill>
                <a:latin typeface="Calibri Regular"/>
                <a:cs typeface="Calibri" panose="020F0502020204030204" pitchFamily="34" charset="0"/>
              </a:rPr>
              <a:t>Home Price Expectation Survey 2020 4Q</a:t>
            </a:r>
          </a:p>
        </p:txBody>
      </p:sp>
      <p:graphicFrame>
        <p:nvGraphicFramePr>
          <p:cNvPr id="6" name="Chart 5">
            <a:extLst>
              <a:ext uri="{FF2B5EF4-FFF2-40B4-BE49-F238E27FC236}">
                <a16:creationId xmlns:a16="http://schemas.microsoft.com/office/drawing/2014/main" id="{6C7ECC5D-BE0B-448D-987C-C4D17D07670F}"/>
              </a:ext>
            </a:extLst>
          </p:cNvPr>
          <p:cNvGraphicFramePr/>
          <p:nvPr/>
        </p:nvGraphicFramePr>
        <p:xfrm>
          <a:off x="1999742" y="1637414"/>
          <a:ext cx="8317384" cy="468779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7A2DF62-9A13-4BA2-93D3-766DD4C28B16}"/>
              </a:ext>
            </a:extLst>
          </p:cNvPr>
          <p:cNvSpPr/>
          <p:nvPr/>
        </p:nvSpPr>
        <p:spPr>
          <a:xfrm>
            <a:off x="5587152" y="626827"/>
            <a:ext cx="4800600" cy="830997"/>
          </a:xfrm>
          <a:prstGeom prst="rect">
            <a:avLst/>
          </a:prstGeom>
        </p:spPr>
        <p:txBody>
          <a:bodyPr>
            <a:spAutoFit/>
          </a:bodyPr>
          <a:lstStyle/>
          <a:p>
            <a:pPr algn="ctr">
              <a:defRPr/>
            </a:pPr>
            <a:r>
              <a:rPr lang="en-US" sz="1600" dirty="0">
                <a:solidFill>
                  <a:schemeClr val="bg1"/>
                </a:solidFill>
                <a:latin typeface="Calibri"/>
                <a:cs typeface="Calibri" panose="020F0502020204030204" pitchFamily="34" charset="0"/>
              </a:rPr>
              <a:t>potential growth in household wealth over the next </a:t>
            </a:r>
            <a:br>
              <a:rPr lang="en-US" sz="1600" dirty="0">
                <a:solidFill>
                  <a:schemeClr val="bg1"/>
                </a:solidFill>
                <a:latin typeface="Calibri"/>
                <a:cs typeface="Calibri" panose="020F0502020204030204" pitchFamily="34" charset="0"/>
              </a:rPr>
            </a:br>
            <a:r>
              <a:rPr lang="en-US" sz="1600" dirty="0">
                <a:solidFill>
                  <a:schemeClr val="bg1"/>
                </a:solidFill>
                <a:latin typeface="Calibri"/>
                <a:cs typeface="Calibri" panose="020F0502020204030204" pitchFamily="34" charset="0"/>
              </a:rPr>
              <a:t>five years based solely on increased home equity </a:t>
            </a:r>
          </a:p>
          <a:p>
            <a:pPr algn="ctr">
              <a:defRPr/>
            </a:pPr>
            <a:r>
              <a:rPr lang="en-US" sz="1600" dirty="0">
                <a:solidFill>
                  <a:schemeClr val="bg1"/>
                </a:solidFill>
                <a:latin typeface="Calibri"/>
                <a:cs typeface="Calibri" panose="020F0502020204030204" pitchFamily="34" charset="0"/>
              </a:rPr>
              <a:t>if you purchase a $300K home in January 2021  </a:t>
            </a:r>
          </a:p>
        </p:txBody>
      </p:sp>
      <p:sp>
        <p:nvSpPr>
          <p:cNvPr id="11" name="TextBox 10">
            <a:extLst>
              <a:ext uri="{FF2B5EF4-FFF2-40B4-BE49-F238E27FC236}">
                <a16:creationId xmlns:a16="http://schemas.microsoft.com/office/drawing/2014/main" id="{0AF95361-238C-4833-9E48-B4DDF4044A4B}"/>
              </a:ext>
            </a:extLst>
          </p:cNvPr>
          <p:cNvSpPr txBox="1"/>
          <p:nvPr/>
        </p:nvSpPr>
        <p:spPr>
          <a:xfrm>
            <a:off x="2633740" y="5051310"/>
            <a:ext cx="7049388" cy="353943"/>
          </a:xfrm>
          <a:prstGeom prst="rect">
            <a:avLst/>
          </a:prstGeom>
          <a:solidFill>
            <a:srgbClr val="0CADEF"/>
          </a:solidFill>
          <a:ln>
            <a:solidFill>
              <a:schemeClr val="tx1"/>
            </a:solidFill>
          </a:ln>
          <a:effectLst>
            <a:outerShdw blurRad="50800" dist="38100" dir="18900000" algn="bl" rotWithShape="0">
              <a:prstClr val="black">
                <a:alpha val="40000"/>
              </a:prstClr>
            </a:outerShdw>
          </a:effectLst>
        </p:spPr>
        <p:txBody>
          <a:bodyPr wrap="square">
            <a:spAutoFit/>
          </a:bodyPr>
          <a:lstStyle/>
          <a:p>
            <a:pPr algn="ctr">
              <a:defRPr/>
            </a:pPr>
            <a:r>
              <a:rPr lang="en-US" sz="1700" i="1" dirty="0">
                <a:solidFill>
                  <a:schemeClr val="bg1"/>
                </a:solidFill>
                <a:latin typeface="Calibri" panose="020F0502020204030204" pitchFamily="34" charset="0"/>
                <a:cs typeface="Calibri" panose="020F0502020204030204" pitchFamily="34" charset="0"/>
              </a:rPr>
              <a:t>Based on price appreciation projected by the Home Price Expectation Survey  </a:t>
            </a:r>
          </a:p>
        </p:txBody>
      </p:sp>
      <p:sp>
        <p:nvSpPr>
          <p:cNvPr id="12" name="TextBox 2">
            <a:extLst>
              <a:ext uri="{FF2B5EF4-FFF2-40B4-BE49-F238E27FC236}">
                <a16:creationId xmlns:a16="http://schemas.microsoft.com/office/drawing/2014/main" id="{543311F7-747D-4490-95FD-F3D3B834D462}"/>
              </a:ext>
            </a:extLst>
          </p:cNvPr>
          <p:cNvSpPr txBox="1">
            <a:spLocks noChangeArrowheads="1"/>
          </p:cNvSpPr>
          <p:nvPr/>
        </p:nvSpPr>
        <p:spPr bwMode="auto">
          <a:xfrm>
            <a:off x="1874875" y="319049"/>
            <a:ext cx="3900427"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8800" dirty="0">
                <a:solidFill>
                  <a:schemeClr val="bg1"/>
                </a:solidFill>
                <a:latin typeface="Calibri Regular"/>
              </a:rPr>
              <a:t>$54,221</a:t>
            </a:r>
          </a:p>
        </p:txBody>
      </p:sp>
    </p:spTree>
    <p:extLst>
      <p:ext uri="{BB962C8B-B14F-4D97-AF65-F5344CB8AC3E}">
        <p14:creationId xmlns:p14="http://schemas.microsoft.com/office/powerpoint/2010/main" val="2496096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1B9AF-B2FA-3640-9725-42BBCFC8B6E3}"/>
              </a:ext>
            </a:extLst>
          </p:cNvPr>
          <p:cNvSpPr txBox="1"/>
          <p:nvPr/>
        </p:nvSpPr>
        <p:spPr>
          <a:xfrm>
            <a:off x="5094765" y="3105835"/>
            <a:ext cx="2002471" cy="646331"/>
          </a:xfrm>
          <a:prstGeom prst="rect">
            <a:avLst/>
          </a:prstGeom>
          <a:noFill/>
        </p:spPr>
        <p:txBody>
          <a:bodyPr wrap="none" rtlCol="0">
            <a:spAutoFit/>
          </a:bodyPr>
          <a:lstStyle/>
          <a:p>
            <a:r>
              <a:rPr lang="en-US" sz="3600" dirty="0"/>
              <a:t>Blog Slide</a:t>
            </a:r>
          </a:p>
        </p:txBody>
      </p:sp>
      <p:sp>
        <p:nvSpPr>
          <p:cNvPr id="6" name="Rectangle 5">
            <a:extLst>
              <a:ext uri="{FF2B5EF4-FFF2-40B4-BE49-F238E27FC236}">
                <a16:creationId xmlns:a16="http://schemas.microsoft.com/office/drawing/2014/main" id="{0BD70AE5-8013-E641-9291-E2F26FEBA4C2}"/>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535720-1D5B-5F4C-8238-CCC501D4605C}"/>
              </a:ext>
            </a:extLst>
          </p:cNvPr>
          <p:cNvSpPr txBox="1"/>
          <p:nvPr/>
        </p:nvSpPr>
        <p:spPr>
          <a:xfrm>
            <a:off x="5631366" y="1520786"/>
            <a:ext cx="6560634" cy="646331"/>
          </a:xfrm>
          <a:prstGeom prst="rect">
            <a:avLst/>
          </a:prstGeom>
          <a:noFill/>
        </p:spPr>
        <p:txBody>
          <a:bodyPr wrap="square" rtlCol="0">
            <a:spAutoFit/>
          </a:bodyPr>
          <a:lstStyle/>
          <a:p>
            <a:pPr algn="ctr"/>
            <a:r>
              <a:rPr lang="en-US" sz="3600" b="1" dirty="0">
                <a:solidFill>
                  <a:schemeClr val="accent2"/>
                </a:solidFill>
                <a:latin typeface="Oswald" pitchFamily="2" charset="77"/>
              </a:rPr>
              <a:t> SHARE WITH YOUR CLIENTS</a:t>
            </a:r>
          </a:p>
        </p:txBody>
      </p:sp>
      <p:sp>
        <p:nvSpPr>
          <p:cNvPr id="12" name="TextBox 11">
            <a:extLst>
              <a:ext uri="{FF2B5EF4-FFF2-40B4-BE49-F238E27FC236}">
                <a16:creationId xmlns:a16="http://schemas.microsoft.com/office/drawing/2014/main" id="{02071028-275E-BD41-B792-58C96A14941F}"/>
              </a:ext>
            </a:extLst>
          </p:cNvPr>
          <p:cNvSpPr txBox="1"/>
          <p:nvPr/>
        </p:nvSpPr>
        <p:spPr>
          <a:xfrm>
            <a:off x="6459912" y="2542788"/>
            <a:ext cx="5104937" cy="1938992"/>
          </a:xfrm>
          <a:prstGeom prst="rect">
            <a:avLst/>
          </a:prstGeom>
          <a:noFill/>
        </p:spPr>
        <p:txBody>
          <a:bodyPr wrap="square" rtlCol="0">
            <a:spAutoFit/>
          </a:bodyPr>
          <a:lstStyle/>
          <a:p>
            <a:r>
              <a:rPr lang="en-US" sz="3000" dirty="0">
                <a:solidFill>
                  <a:schemeClr val="bg1"/>
                </a:solidFill>
              </a:rPr>
              <a:t>Highlight low mortgage rates with a KCM social media graphic for your Instagram feed or story. </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D0D0D1D4-0D52-AE48-A62B-A2CB13FE0EBF}"/>
              </a:ext>
            </a:extLst>
          </p:cNvPr>
          <p:cNvPicPr>
            <a:picLocks noChangeAspect="1"/>
          </p:cNvPicPr>
          <p:nvPr/>
        </p:nvPicPr>
        <p:blipFill>
          <a:blip r:embed="rId2"/>
          <a:stretch>
            <a:fillRect/>
          </a:stretch>
        </p:blipFill>
        <p:spPr>
          <a:xfrm>
            <a:off x="-602164" y="-576437"/>
            <a:ext cx="7441218" cy="7587125"/>
          </a:xfrm>
          <a:prstGeom prst="rect">
            <a:avLst/>
          </a:prstGeom>
        </p:spPr>
      </p:pic>
    </p:spTree>
    <p:extLst>
      <p:ext uri="{BB962C8B-B14F-4D97-AF65-F5344CB8AC3E}">
        <p14:creationId xmlns:p14="http://schemas.microsoft.com/office/powerpoint/2010/main" val="238444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F740C6-0138-BC44-8299-9A19035877FD}"/>
              </a:ext>
            </a:extLst>
          </p:cNvPr>
          <p:cNvSpPr/>
          <p:nvPr/>
        </p:nvSpPr>
        <p:spPr>
          <a:xfrm>
            <a:off x="-103031" y="1"/>
            <a:ext cx="12469733" cy="6985591"/>
          </a:xfrm>
          <a:prstGeom prst="rect">
            <a:avLst/>
          </a:prstGeom>
          <a:solidFill>
            <a:srgbClr val="2F39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3551BEBC-4439-4EEB-B518-9FC7D2BD99CA}"/>
              </a:ext>
            </a:extLst>
          </p:cNvPr>
          <p:cNvGraphicFramePr/>
          <p:nvPr>
            <p:extLst>
              <p:ext uri="{D42A27DB-BD31-4B8C-83A1-F6EECF244321}">
                <p14:modId xmlns:p14="http://schemas.microsoft.com/office/powerpoint/2010/main" val="2255347055"/>
              </p:ext>
            </p:extLst>
          </p:nvPr>
        </p:nvGraphicFramePr>
        <p:xfrm>
          <a:off x="1911669" y="407503"/>
          <a:ext cx="8666004" cy="600569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8991600" y="6293437"/>
            <a:ext cx="1524000" cy="261610"/>
          </a:xfrm>
          <a:prstGeom prst="rect">
            <a:avLst/>
          </a:prstGeom>
          <a:noFill/>
          <a:ln w="9525">
            <a:noFill/>
            <a:miter lim="800000"/>
            <a:headEnd/>
            <a:tailEnd/>
          </a:ln>
        </p:spPr>
        <p:txBody>
          <a:bodyPr wrap="square">
            <a:spAutoFit/>
          </a:bodyPr>
          <a:lstStyle/>
          <a:p>
            <a:pPr algn="r" defTabSz="914400">
              <a:defRPr/>
            </a:pPr>
            <a:r>
              <a:rPr lang="en-US" sz="1100" dirty="0">
                <a:solidFill>
                  <a:prstClr val="white">
                    <a:lumMod val="65000"/>
                  </a:prstClr>
                </a:solidFill>
                <a:latin typeface="Calibri Regular"/>
                <a:cs typeface="Arial" panose="020B0604020202020204" pitchFamily="34" charset="0"/>
              </a:rPr>
              <a:t>Freddie Mac</a:t>
            </a:r>
          </a:p>
        </p:txBody>
      </p:sp>
      <p:sp>
        <p:nvSpPr>
          <p:cNvPr id="7" name="Rectangle 12">
            <a:extLst>
              <a:ext uri="{FF2B5EF4-FFF2-40B4-BE49-F238E27FC236}">
                <a16:creationId xmlns:a16="http://schemas.microsoft.com/office/drawing/2014/main" id="{38F37691-096C-4540-82F4-F577320E7CE5}"/>
              </a:ext>
            </a:extLst>
          </p:cNvPr>
          <p:cNvSpPr>
            <a:spLocks noChangeArrowheads="1"/>
          </p:cNvSpPr>
          <p:nvPr/>
        </p:nvSpPr>
        <p:spPr bwMode="auto">
          <a:xfrm>
            <a:off x="3877849" y="521387"/>
            <a:ext cx="6402482"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None/>
              <a:defRPr/>
            </a:pPr>
            <a:r>
              <a:rPr lang="en-US" altLang="en-US" sz="4800" dirty="0">
                <a:solidFill>
                  <a:prstClr val="white"/>
                </a:solidFill>
                <a:cs typeface="Calibri" panose="020F0502020204030204" pitchFamily="34" charset="0"/>
              </a:rPr>
              <a:t>Mortgage Rates</a:t>
            </a:r>
          </a:p>
          <a:p>
            <a:pPr algn="r">
              <a:spcBef>
                <a:spcPct val="0"/>
              </a:spcBef>
              <a:buNone/>
              <a:defRPr/>
            </a:pPr>
            <a:r>
              <a:rPr lang="en-US" altLang="en-US" sz="4800" dirty="0">
                <a:solidFill>
                  <a:srgbClr val="00B050"/>
                </a:solidFill>
                <a:cs typeface="Calibri" panose="020F0502020204030204" pitchFamily="34" charset="0"/>
              </a:rPr>
              <a:t>The Last 12 Months</a:t>
            </a:r>
          </a:p>
          <a:p>
            <a:pPr algn="r">
              <a:spcBef>
                <a:spcPct val="0"/>
              </a:spcBef>
              <a:buNone/>
              <a:defRPr/>
            </a:pPr>
            <a:endParaRPr lang="en-US" altLang="en-US" sz="800" dirty="0">
              <a:solidFill>
                <a:prstClr val="white"/>
              </a:solidFill>
              <a:cs typeface="Calibri" panose="020F0502020204030204" pitchFamily="34" charset="0"/>
            </a:endParaRPr>
          </a:p>
          <a:p>
            <a:pPr algn="r">
              <a:spcBef>
                <a:spcPct val="0"/>
              </a:spcBef>
              <a:buNone/>
              <a:defRPr/>
            </a:pPr>
            <a:r>
              <a:rPr lang="en-US" altLang="en-US" sz="2400" dirty="0">
                <a:solidFill>
                  <a:schemeClr val="bg1">
                    <a:lumMod val="95000"/>
                  </a:schemeClr>
                </a:solidFill>
                <a:cs typeface="Calibri" panose="020F0502020204030204" pitchFamily="34" charset="0"/>
              </a:rPr>
              <a:t>Freddie Mac 30-Year Fixed Rate</a:t>
            </a:r>
            <a:endParaRPr lang="en-US" altLang="en-US" sz="2000" dirty="0">
              <a:solidFill>
                <a:schemeClr val="bg1">
                  <a:lumMod val="95000"/>
                </a:schemeClr>
              </a:solidFill>
              <a:cs typeface="Calibri" panose="020F0502020204030204" pitchFamily="34" charset="0"/>
            </a:endParaRPr>
          </a:p>
        </p:txBody>
      </p:sp>
      <p:sp>
        <p:nvSpPr>
          <p:cNvPr id="2" name="TextBox 1">
            <a:extLst>
              <a:ext uri="{FF2B5EF4-FFF2-40B4-BE49-F238E27FC236}">
                <a16:creationId xmlns:a16="http://schemas.microsoft.com/office/drawing/2014/main" id="{6375D549-2260-ED41-B3EA-3B95305D92CD}"/>
              </a:ext>
            </a:extLst>
          </p:cNvPr>
          <p:cNvSpPr txBox="1"/>
          <p:nvPr/>
        </p:nvSpPr>
        <p:spPr>
          <a:xfrm>
            <a:off x="9257819" y="5401628"/>
            <a:ext cx="1524001" cy="646331"/>
          </a:xfrm>
          <a:prstGeom prst="rect">
            <a:avLst/>
          </a:prstGeom>
          <a:noFill/>
        </p:spPr>
        <p:txBody>
          <a:bodyPr wrap="square" rtlCol="0">
            <a:spAutoFit/>
          </a:bodyPr>
          <a:lstStyle/>
          <a:p>
            <a:r>
              <a:rPr lang="en-US" sz="3600" dirty="0">
                <a:solidFill>
                  <a:srgbClr val="00B050"/>
                </a:solidFill>
              </a:rPr>
              <a:t>2.65%</a:t>
            </a:r>
          </a:p>
        </p:txBody>
      </p:sp>
    </p:spTree>
    <p:extLst>
      <p:ext uri="{BB962C8B-B14F-4D97-AF65-F5344CB8AC3E}">
        <p14:creationId xmlns:p14="http://schemas.microsoft.com/office/powerpoint/2010/main" val="311132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3693D5-4668-3C44-AED6-DA96A087676C}"/>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3" name="Rectangle 2">
            <a:extLst>
              <a:ext uri="{FF2B5EF4-FFF2-40B4-BE49-F238E27FC236}">
                <a16:creationId xmlns:a16="http://schemas.microsoft.com/office/drawing/2014/main" id="{F498BFE9-FEFF-5A49-8EA5-1124F80EBA4C}"/>
              </a:ext>
            </a:extLst>
          </p:cNvPr>
          <p:cNvSpPr/>
          <p:nvPr/>
        </p:nvSpPr>
        <p:spPr>
          <a:xfrm>
            <a:off x="2004928" y="1696839"/>
            <a:ext cx="8182144" cy="4524315"/>
          </a:xfrm>
          <a:prstGeom prst="rect">
            <a:avLst/>
          </a:prstGeom>
        </p:spPr>
        <p:txBody>
          <a:bodyPr wrap="square">
            <a:spAutoFit/>
          </a:bodyPr>
          <a:lstStyle/>
          <a:p>
            <a:pPr fontAlgn="base">
              <a:buFont typeface="Arial" panose="020B0604020202020204" pitchFamily="34" charset="0"/>
              <a:buChar char="•"/>
            </a:pPr>
            <a:r>
              <a:rPr lang="en-US" sz="2400" b="1" cap="all" dirty="0">
                <a:solidFill>
                  <a:schemeClr val="bg2">
                    <a:lumMod val="90000"/>
                  </a:schemeClr>
                </a:solidFill>
                <a:latin typeface="Lato"/>
              </a:rPr>
              <a:t>Consumers are re-evaluating home</a:t>
            </a:r>
          </a:p>
          <a:p>
            <a:pPr fontAlgn="base"/>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Remote work has changed where people choose to live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New Construction gives sellers the ability to design their home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Low Mortgage rates make moving up a no brainer</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r>
              <a:rPr lang="en-US" sz="2400" b="1" cap="all" dirty="0">
                <a:solidFill>
                  <a:srgbClr val="00B0F0"/>
                </a:solidFill>
                <a:latin typeface="Lato"/>
              </a:rPr>
              <a:t>**HOW FORBEARANCE WILL IMPACT LISTINGS IN 2021</a:t>
            </a:r>
          </a:p>
        </p:txBody>
      </p:sp>
      <p:sp>
        <p:nvSpPr>
          <p:cNvPr id="4" name="Rectangle 3">
            <a:extLst>
              <a:ext uri="{FF2B5EF4-FFF2-40B4-BE49-F238E27FC236}">
                <a16:creationId xmlns:a16="http://schemas.microsoft.com/office/drawing/2014/main" id="{4F0E94BD-8D0D-EA41-B2D4-96D8AC07405F}"/>
              </a:ext>
            </a:extLst>
          </p:cNvPr>
          <p:cNvSpPr/>
          <p:nvPr/>
        </p:nvSpPr>
        <p:spPr>
          <a:xfrm>
            <a:off x="1524000" y="448047"/>
            <a:ext cx="9052560" cy="8007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TRENDS THAT WILL BE THE KEY TO LISTING SUCCESS IN 2021</a:t>
            </a:r>
          </a:p>
        </p:txBody>
      </p:sp>
    </p:spTree>
    <p:extLst>
      <p:ext uri="{BB962C8B-B14F-4D97-AF65-F5344CB8AC3E}">
        <p14:creationId xmlns:p14="http://schemas.microsoft.com/office/powerpoint/2010/main" val="1420837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FD89F8-E6A8-4AEC-8847-B57798B5D2A7}"/>
              </a:ext>
            </a:extLst>
          </p:cNvPr>
          <p:cNvSpPr/>
          <p:nvPr/>
        </p:nvSpPr>
        <p:spPr>
          <a:xfrm>
            <a:off x="0" y="-1"/>
            <a:ext cx="12192000" cy="6985591"/>
          </a:xfrm>
          <a:prstGeom prst="rect">
            <a:avLst/>
          </a:prstGeom>
          <a:solidFill>
            <a:srgbClr val="2F39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A73FEFB6-672D-4350-9052-50260FA6335D}"/>
              </a:ext>
            </a:extLst>
          </p:cNvPr>
          <p:cNvSpPr>
            <a:spLocks noChangeArrowheads="1"/>
          </p:cNvSpPr>
          <p:nvPr/>
        </p:nvSpPr>
        <p:spPr bwMode="auto">
          <a:xfrm>
            <a:off x="7614255" y="6305386"/>
            <a:ext cx="2971800" cy="276999"/>
          </a:xfrm>
          <a:prstGeom prst="rect">
            <a:avLst/>
          </a:prstGeom>
          <a:noFill/>
          <a:ln w="9525">
            <a:noFill/>
            <a:miter lim="800000"/>
            <a:headEnd/>
            <a:tailEnd/>
          </a:ln>
        </p:spPr>
        <p:txBody>
          <a:bodyPr>
            <a:spAutoFit/>
          </a:bodyPr>
          <a:lstStyle/>
          <a:p>
            <a:pPr algn="r" eaLnBrk="1" hangingPunct="1">
              <a:defRPr/>
            </a:pPr>
            <a:r>
              <a:rPr lang="en-US" sz="1200" dirty="0">
                <a:solidFill>
                  <a:schemeClr val="bg1">
                    <a:lumMod val="65000"/>
                  </a:schemeClr>
                </a:solidFill>
                <a:latin typeface="Calibri Regular"/>
                <a:cs typeface="Calibri" panose="020F0502020204030204" pitchFamily="34" charset="0"/>
              </a:rPr>
              <a:t>Home Price Expectation Survey 2020 4Q</a:t>
            </a:r>
          </a:p>
        </p:txBody>
      </p:sp>
      <p:graphicFrame>
        <p:nvGraphicFramePr>
          <p:cNvPr id="6" name="Chart 5">
            <a:extLst>
              <a:ext uri="{FF2B5EF4-FFF2-40B4-BE49-F238E27FC236}">
                <a16:creationId xmlns:a16="http://schemas.microsoft.com/office/drawing/2014/main" id="{99ED1978-2934-46D1-AF16-5DDE8DC46B11}"/>
              </a:ext>
            </a:extLst>
          </p:cNvPr>
          <p:cNvGraphicFramePr/>
          <p:nvPr>
            <p:extLst>
              <p:ext uri="{D42A27DB-BD31-4B8C-83A1-F6EECF244321}">
                <p14:modId xmlns:p14="http://schemas.microsoft.com/office/powerpoint/2010/main" val="131000214"/>
              </p:ext>
            </p:extLst>
          </p:nvPr>
        </p:nvGraphicFramePr>
        <p:xfrm>
          <a:off x="2188535" y="1194821"/>
          <a:ext cx="7814930" cy="53015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9901C97-8E9C-4C45-A1A3-4D0FF290B486}"/>
              </a:ext>
            </a:extLst>
          </p:cNvPr>
          <p:cNvSpPr txBox="1"/>
          <p:nvPr/>
        </p:nvSpPr>
        <p:spPr>
          <a:xfrm>
            <a:off x="1524000" y="340818"/>
            <a:ext cx="9144000" cy="830997"/>
          </a:xfrm>
          <a:prstGeom prst="rect">
            <a:avLst/>
          </a:prstGeom>
          <a:noFill/>
        </p:spPr>
        <p:txBody>
          <a:bodyPr wrap="square">
            <a:spAutoFit/>
          </a:bodyPr>
          <a:lstStyle/>
          <a:p>
            <a:pPr algn="ctr"/>
            <a:r>
              <a:rPr lang="en-US" sz="2400" i="1" dirty="0">
                <a:solidFill>
                  <a:schemeClr val="bg1"/>
                </a:solidFill>
              </a:rPr>
              <a:t>For each of the following possible post-forbearance outcomes, what percentage of these 2.7 million homeowners do you estimate will...</a:t>
            </a:r>
          </a:p>
        </p:txBody>
      </p:sp>
      <p:grpSp>
        <p:nvGrpSpPr>
          <p:cNvPr id="13" name="Group 12">
            <a:extLst>
              <a:ext uri="{FF2B5EF4-FFF2-40B4-BE49-F238E27FC236}">
                <a16:creationId xmlns:a16="http://schemas.microsoft.com/office/drawing/2014/main" id="{FE77029E-6913-4437-9D87-A9AFDC497C0D}"/>
              </a:ext>
            </a:extLst>
          </p:cNvPr>
          <p:cNvGrpSpPr/>
          <p:nvPr/>
        </p:nvGrpSpPr>
        <p:grpSpPr>
          <a:xfrm>
            <a:off x="6150042" y="2879868"/>
            <a:ext cx="2083981" cy="1862325"/>
            <a:chOff x="4626041" y="3124426"/>
            <a:chExt cx="2083981" cy="1862325"/>
          </a:xfrm>
        </p:grpSpPr>
        <p:sp>
          <p:nvSpPr>
            <p:cNvPr id="12" name="TextBox 11">
              <a:extLst>
                <a:ext uri="{FF2B5EF4-FFF2-40B4-BE49-F238E27FC236}">
                  <a16:creationId xmlns:a16="http://schemas.microsoft.com/office/drawing/2014/main" id="{F9AB6082-60ED-4303-8213-8EAC548CBE2E}"/>
                </a:ext>
              </a:extLst>
            </p:cNvPr>
            <p:cNvSpPr txBox="1"/>
            <p:nvPr/>
          </p:nvSpPr>
          <p:spPr>
            <a:xfrm>
              <a:off x="4626041" y="3909533"/>
              <a:ext cx="2083981" cy="1077218"/>
            </a:xfrm>
            <a:prstGeom prst="rect">
              <a:avLst/>
            </a:prstGeom>
            <a:noFill/>
          </p:spPr>
          <p:txBody>
            <a:bodyPr wrap="square">
              <a:spAutoFit/>
            </a:bodyPr>
            <a:lstStyle/>
            <a:p>
              <a:pPr algn="ctr"/>
              <a:r>
                <a:rPr lang="en-US" sz="1600" dirty="0">
                  <a:solidFill>
                    <a:schemeClr val="bg1"/>
                  </a:solidFill>
                </a:rPr>
                <a:t>Resume their mortgage payments and stay in their home for at least 1 year</a:t>
              </a:r>
            </a:p>
          </p:txBody>
        </p:sp>
        <p:sp>
          <p:nvSpPr>
            <p:cNvPr id="11" name="TextBox 10">
              <a:extLst>
                <a:ext uri="{FF2B5EF4-FFF2-40B4-BE49-F238E27FC236}">
                  <a16:creationId xmlns:a16="http://schemas.microsoft.com/office/drawing/2014/main" id="{5C6DE985-DFCA-4A46-9ED3-C3287B0EBCAD}"/>
                </a:ext>
              </a:extLst>
            </p:cNvPr>
            <p:cNvSpPr txBox="1"/>
            <p:nvPr/>
          </p:nvSpPr>
          <p:spPr>
            <a:xfrm>
              <a:off x="4976977" y="3124426"/>
              <a:ext cx="1382110" cy="923330"/>
            </a:xfrm>
            <a:prstGeom prst="rect">
              <a:avLst/>
            </a:prstGeom>
            <a:noFill/>
          </p:spPr>
          <p:txBody>
            <a:bodyPr wrap="none" rtlCol="0">
              <a:spAutoFit/>
            </a:bodyPr>
            <a:lstStyle/>
            <a:p>
              <a:r>
                <a:rPr lang="en-US" sz="5400" dirty="0">
                  <a:solidFill>
                    <a:schemeClr val="bg1"/>
                  </a:solidFill>
                </a:rPr>
                <a:t>58%</a:t>
              </a:r>
            </a:p>
          </p:txBody>
        </p:sp>
      </p:grpSp>
      <p:grpSp>
        <p:nvGrpSpPr>
          <p:cNvPr id="15" name="Group 14">
            <a:extLst>
              <a:ext uri="{FF2B5EF4-FFF2-40B4-BE49-F238E27FC236}">
                <a16:creationId xmlns:a16="http://schemas.microsoft.com/office/drawing/2014/main" id="{B58007E3-21C0-4783-9998-347F13CBF699}"/>
              </a:ext>
            </a:extLst>
          </p:cNvPr>
          <p:cNvGrpSpPr/>
          <p:nvPr/>
        </p:nvGrpSpPr>
        <p:grpSpPr>
          <a:xfrm>
            <a:off x="3683227" y="3649360"/>
            <a:ext cx="2083981" cy="1470606"/>
            <a:chOff x="4626041" y="3124426"/>
            <a:chExt cx="2083981" cy="1470606"/>
          </a:xfrm>
        </p:grpSpPr>
        <p:sp>
          <p:nvSpPr>
            <p:cNvPr id="16" name="TextBox 15">
              <a:extLst>
                <a:ext uri="{FF2B5EF4-FFF2-40B4-BE49-F238E27FC236}">
                  <a16:creationId xmlns:a16="http://schemas.microsoft.com/office/drawing/2014/main" id="{D7CD94C4-ECFA-40F3-A776-D322C86EFE9B}"/>
                </a:ext>
              </a:extLst>
            </p:cNvPr>
            <p:cNvSpPr txBox="1"/>
            <p:nvPr/>
          </p:nvSpPr>
          <p:spPr>
            <a:xfrm>
              <a:off x="4626041" y="3856368"/>
              <a:ext cx="2083981" cy="738664"/>
            </a:xfrm>
            <a:prstGeom prst="rect">
              <a:avLst/>
            </a:prstGeom>
            <a:noFill/>
          </p:spPr>
          <p:txBody>
            <a:bodyPr wrap="square">
              <a:spAutoFit/>
            </a:bodyPr>
            <a:lstStyle/>
            <a:p>
              <a:pPr algn="ctr"/>
              <a:r>
                <a:rPr lang="en-US" sz="1400" dirty="0">
                  <a:solidFill>
                    <a:schemeClr val="bg1"/>
                  </a:solidFill>
                </a:rPr>
                <a:t>List their home within </a:t>
              </a:r>
            </a:p>
            <a:p>
              <a:pPr algn="ctr"/>
              <a:r>
                <a:rPr lang="en-US" sz="1400" dirty="0">
                  <a:solidFill>
                    <a:schemeClr val="bg1"/>
                  </a:solidFill>
                </a:rPr>
                <a:t>1 year of exiting forbearance</a:t>
              </a:r>
            </a:p>
          </p:txBody>
        </p:sp>
        <p:sp>
          <p:nvSpPr>
            <p:cNvPr id="17" name="TextBox 16">
              <a:extLst>
                <a:ext uri="{FF2B5EF4-FFF2-40B4-BE49-F238E27FC236}">
                  <a16:creationId xmlns:a16="http://schemas.microsoft.com/office/drawing/2014/main" id="{19565C62-9A43-4DCB-98F2-D703FA81F2A1}"/>
                </a:ext>
              </a:extLst>
            </p:cNvPr>
            <p:cNvSpPr txBox="1"/>
            <p:nvPr/>
          </p:nvSpPr>
          <p:spPr>
            <a:xfrm>
              <a:off x="5062041" y="3124426"/>
              <a:ext cx="1250663" cy="830997"/>
            </a:xfrm>
            <a:prstGeom prst="rect">
              <a:avLst/>
            </a:prstGeom>
            <a:noFill/>
          </p:spPr>
          <p:txBody>
            <a:bodyPr wrap="none" rtlCol="0">
              <a:spAutoFit/>
            </a:bodyPr>
            <a:lstStyle/>
            <a:p>
              <a:r>
                <a:rPr lang="en-US" sz="4800" dirty="0">
                  <a:solidFill>
                    <a:schemeClr val="bg1"/>
                  </a:solidFill>
                </a:rPr>
                <a:t>24%</a:t>
              </a:r>
            </a:p>
          </p:txBody>
        </p:sp>
      </p:grpSp>
      <p:grpSp>
        <p:nvGrpSpPr>
          <p:cNvPr id="18" name="Group 17">
            <a:extLst>
              <a:ext uri="{FF2B5EF4-FFF2-40B4-BE49-F238E27FC236}">
                <a16:creationId xmlns:a16="http://schemas.microsoft.com/office/drawing/2014/main" id="{0A4B1702-759F-49E4-BFE5-FF6F0D163601}"/>
              </a:ext>
            </a:extLst>
          </p:cNvPr>
          <p:cNvGrpSpPr/>
          <p:nvPr/>
        </p:nvGrpSpPr>
        <p:grpSpPr>
          <a:xfrm>
            <a:off x="3954438" y="1738586"/>
            <a:ext cx="2083981" cy="1374788"/>
            <a:chOff x="4434647" y="3127911"/>
            <a:chExt cx="2083981" cy="1374788"/>
          </a:xfrm>
        </p:grpSpPr>
        <p:sp>
          <p:nvSpPr>
            <p:cNvPr id="19" name="TextBox 18">
              <a:extLst>
                <a:ext uri="{FF2B5EF4-FFF2-40B4-BE49-F238E27FC236}">
                  <a16:creationId xmlns:a16="http://schemas.microsoft.com/office/drawing/2014/main" id="{9E24CD70-23B7-48D1-9BDA-ED474A7BD117}"/>
                </a:ext>
              </a:extLst>
            </p:cNvPr>
            <p:cNvSpPr txBox="1"/>
            <p:nvPr/>
          </p:nvSpPr>
          <p:spPr>
            <a:xfrm>
              <a:off x="4434647" y="3856368"/>
              <a:ext cx="2083981" cy="646331"/>
            </a:xfrm>
            <a:prstGeom prst="rect">
              <a:avLst/>
            </a:prstGeom>
            <a:noFill/>
          </p:spPr>
          <p:txBody>
            <a:bodyPr wrap="square">
              <a:spAutoFit/>
            </a:bodyPr>
            <a:lstStyle/>
            <a:p>
              <a:pPr algn="r"/>
              <a:r>
                <a:rPr lang="en-US" sz="1200" dirty="0">
                  <a:solidFill>
                    <a:schemeClr val="bg1"/>
                  </a:solidFill>
                </a:rPr>
                <a:t>Receive a foreclosure </a:t>
              </a:r>
            </a:p>
            <a:p>
              <a:pPr algn="r"/>
              <a:r>
                <a:rPr lang="en-US" sz="1200" dirty="0">
                  <a:solidFill>
                    <a:schemeClr val="bg1"/>
                  </a:solidFill>
                </a:rPr>
                <a:t>notice within 1 year </a:t>
              </a:r>
            </a:p>
            <a:p>
              <a:pPr algn="r"/>
              <a:r>
                <a:rPr lang="en-US" sz="1200" dirty="0">
                  <a:solidFill>
                    <a:schemeClr val="bg1"/>
                  </a:solidFill>
                </a:rPr>
                <a:t>of exiting forbearance</a:t>
              </a:r>
            </a:p>
          </p:txBody>
        </p:sp>
        <p:sp>
          <p:nvSpPr>
            <p:cNvPr id="20" name="TextBox 19">
              <a:extLst>
                <a:ext uri="{FF2B5EF4-FFF2-40B4-BE49-F238E27FC236}">
                  <a16:creationId xmlns:a16="http://schemas.microsoft.com/office/drawing/2014/main" id="{150D38FD-4C7A-4AB7-B0F9-0477C939F9AE}"/>
                </a:ext>
              </a:extLst>
            </p:cNvPr>
            <p:cNvSpPr txBox="1"/>
            <p:nvPr/>
          </p:nvSpPr>
          <p:spPr>
            <a:xfrm>
              <a:off x="5177515" y="3127911"/>
              <a:ext cx="1250663" cy="830997"/>
            </a:xfrm>
            <a:prstGeom prst="rect">
              <a:avLst/>
            </a:prstGeom>
            <a:noFill/>
          </p:spPr>
          <p:txBody>
            <a:bodyPr wrap="none" rtlCol="0">
              <a:spAutoFit/>
            </a:bodyPr>
            <a:lstStyle/>
            <a:p>
              <a:r>
                <a:rPr lang="en-US" sz="4800" dirty="0">
                  <a:solidFill>
                    <a:schemeClr val="bg1"/>
                  </a:solidFill>
                </a:rPr>
                <a:t>18%</a:t>
              </a:r>
            </a:p>
          </p:txBody>
        </p:sp>
      </p:grpSp>
      <p:sp>
        <p:nvSpPr>
          <p:cNvPr id="14" name="TextBox 13">
            <a:extLst>
              <a:ext uri="{FF2B5EF4-FFF2-40B4-BE49-F238E27FC236}">
                <a16:creationId xmlns:a16="http://schemas.microsoft.com/office/drawing/2014/main" id="{8959A02C-5E92-4D35-B5B2-325D7A6F1FF7}"/>
              </a:ext>
            </a:extLst>
          </p:cNvPr>
          <p:cNvSpPr txBox="1"/>
          <p:nvPr/>
        </p:nvSpPr>
        <p:spPr>
          <a:xfrm>
            <a:off x="5267353" y="3166539"/>
            <a:ext cx="797013" cy="369332"/>
          </a:xfrm>
          <a:prstGeom prst="rect">
            <a:avLst/>
          </a:prstGeom>
          <a:noFill/>
        </p:spPr>
        <p:txBody>
          <a:bodyPr wrap="none" rtlCol="0">
            <a:spAutoFit/>
          </a:bodyPr>
          <a:lstStyle/>
          <a:p>
            <a:r>
              <a:rPr lang="en-US" dirty="0">
                <a:solidFill>
                  <a:schemeClr val="bg1"/>
                </a:solidFill>
              </a:rPr>
              <a:t>(486K)</a:t>
            </a:r>
          </a:p>
        </p:txBody>
      </p:sp>
      <p:sp>
        <p:nvSpPr>
          <p:cNvPr id="22" name="TextBox 21">
            <a:extLst>
              <a:ext uri="{FF2B5EF4-FFF2-40B4-BE49-F238E27FC236}">
                <a16:creationId xmlns:a16="http://schemas.microsoft.com/office/drawing/2014/main" id="{DAA996E3-AECA-48A0-899B-E4E3938059D6}"/>
              </a:ext>
            </a:extLst>
          </p:cNvPr>
          <p:cNvSpPr txBox="1"/>
          <p:nvPr/>
        </p:nvSpPr>
        <p:spPr>
          <a:xfrm>
            <a:off x="4284479" y="5119966"/>
            <a:ext cx="797013" cy="369332"/>
          </a:xfrm>
          <a:prstGeom prst="rect">
            <a:avLst/>
          </a:prstGeom>
          <a:noFill/>
        </p:spPr>
        <p:txBody>
          <a:bodyPr wrap="none" rtlCol="0">
            <a:spAutoFit/>
          </a:bodyPr>
          <a:lstStyle/>
          <a:p>
            <a:r>
              <a:rPr lang="en-US" dirty="0">
                <a:solidFill>
                  <a:schemeClr val="bg1"/>
                </a:solidFill>
              </a:rPr>
              <a:t>(648K)</a:t>
            </a:r>
          </a:p>
        </p:txBody>
      </p:sp>
      <p:sp>
        <p:nvSpPr>
          <p:cNvPr id="23" name="TextBox 22">
            <a:extLst>
              <a:ext uri="{FF2B5EF4-FFF2-40B4-BE49-F238E27FC236}">
                <a16:creationId xmlns:a16="http://schemas.microsoft.com/office/drawing/2014/main" id="{A405F1FF-06E5-402D-A605-EC64506AC5F7}"/>
              </a:ext>
            </a:extLst>
          </p:cNvPr>
          <p:cNvSpPr txBox="1"/>
          <p:nvPr/>
        </p:nvSpPr>
        <p:spPr>
          <a:xfrm>
            <a:off x="6697792" y="4772079"/>
            <a:ext cx="931665" cy="369332"/>
          </a:xfrm>
          <a:prstGeom prst="rect">
            <a:avLst/>
          </a:prstGeom>
          <a:noFill/>
        </p:spPr>
        <p:txBody>
          <a:bodyPr wrap="none" rtlCol="0">
            <a:spAutoFit/>
          </a:bodyPr>
          <a:lstStyle/>
          <a:p>
            <a:r>
              <a:rPr lang="en-US" dirty="0">
                <a:solidFill>
                  <a:schemeClr val="bg1"/>
                </a:solidFill>
              </a:rPr>
              <a:t>(1.57M)</a:t>
            </a:r>
          </a:p>
        </p:txBody>
      </p:sp>
      <p:pic>
        <p:nvPicPr>
          <p:cNvPr id="21" name="Picture 20" descr="A picture containing drawing&#10;&#10;Description automatically generated">
            <a:extLst>
              <a:ext uri="{FF2B5EF4-FFF2-40B4-BE49-F238E27FC236}">
                <a16:creationId xmlns:a16="http://schemas.microsoft.com/office/drawing/2014/main" id="{2BDBF515-38EA-9448-ADCC-2F0F94AE14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5945" y="6212616"/>
            <a:ext cx="1907625" cy="264823"/>
          </a:xfrm>
          <a:prstGeom prst="rect">
            <a:avLst/>
          </a:prstGeom>
        </p:spPr>
      </p:pic>
    </p:spTree>
    <p:extLst>
      <p:ext uri="{BB962C8B-B14F-4D97-AF65-F5344CB8AC3E}">
        <p14:creationId xmlns:p14="http://schemas.microsoft.com/office/powerpoint/2010/main" val="33275102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23D391-6899-0A47-8035-D1EB21B5D95E}"/>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78C4BD3-1B7E-4B83-ADD9-6112A9E063D8}"/>
              </a:ext>
            </a:extLst>
          </p:cNvPr>
          <p:cNvGrpSpPr/>
          <p:nvPr/>
        </p:nvGrpSpPr>
        <p:grpSpPr>
          <a:xfrm>
            <a:off x="8640038" y="4230688"/>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1928948" y="547033"/>
            <a:ext cx="8077201" cy="3785652"/>
          </a:xfrm>
          <a:prstGeom prst="rect">
            <a:avLst/>
          </a:prstGeom>
          <a:noFill/>
        </p:spPr>
        <p:txBody>
          <a:bodyPr wrap="square">
            <a:spAutoFit/>
          </a:bodyPr>
          <a:lstStyle/>
          <a:p>
            <a:pPr>
              <a:defRPr/>
            </a:pPr>
            <a:r>
              <a:rPr lang="en-US" sz="3000" dirty="0">
                <a:solidFill>
                  <a:schemeClr val="bg1"/>
                </a:solidFill>
                <a:latin typeface="Calibri" panose="020F0502020204030204"/>
              </a:rPr>
              <a:t>“The housing market performed remarkably well in 2020 despite the volatile economic state. While we can expect to see lingering effects of COVID-19 resurgences and subsequent shutdowns in the early months of 2021, </a:t>
            </a:r>
            <a:r>
              <a:rPr lang="en-US" sz="3000" dirty="0">
                <a:solidFill>
                  <a:srgbClr val="00B0F0"/>
                </a:solidFill>
                <a:latin typeface="Calibri" panose="020F0502020204030204"/>
              </a:rPr>
              <a:t>vaccine distributions and stimulus actions should revitalize economic activity and keep home purchase demand and home price growth strong.”</a:t>
            </a:r>
          </a:p>
        </p:txBody>
      </p:sp>
      <p:sp>
        <p:nvSpPr>
          <p:cNvPr id="9" name="TextBox 8">
            <a:extLst>
              <a:ext uri="{FF2B5EF4-FFF2-40B4-BE49-F238E27FC236}">
                <a16:creationId xmlns:a16="http://schemas.microsoft.com/office/drawing/2014/main" id="{F667F17F-3901-4383-A66E-1A88F08B007D}"/>
              </a:ext>
            </a:extLst>
          </p:cNvPr>
          <p:cNvSpPr txBox="1"/>
          <p:nvPr/>
        </p:nvSpPr>
        <p:spPr>
          <a:xfrm>
            <a:off x="4999284" y="4913206"/>
            <a:ext cx="4572000" cy="738664"/>
          </a:xfrm>
          <a:prstGeom prst="rect">
            <a:avLst/>
          </a:prstGeom>
          <a:noFill/>
        </p:spPr>
        <p:txBody>
          <a:bodyPr wrap="square">
            <a:spAutoFit/>
          </a:bodyPr>
          <a:lstStyle/>
          <a:p>
            <a:pPr>
              <a:defRPr/>
            </a:pPr>
            <a:r>
              <a:rPr lang="en-US" sz="2400" dirty="0">
                <a:solidFill>
                  <a:prstClr val="white"/>
                </a:solidFill>
                <a:latin typeface="Calibri" panose="020F0502020204030204"/>
              </a:rPr>
              <a:t>Frank Martell</a:t>
            </a:r>
          </a:p>
          <a:p>
            <a:pPr>
              <a:defRPr/>
            </a:pPr>
            <a:r>
              <a:rPr lang="en-US" dirty="0">
                <a:solidFill>
                  <a:prstClr val="white"/>
                </a:solidFill>
                <a:latin typeface="Calibri" panose="020F0502020204030204"/>
              </a:rPr>
              <a:t>President and CEO of CoreLogic</a:t>
            </a:r>
          </a:p>
        </p:txBody>
      </p:sp>
    </p:spTree>
    <p:extLst>
      <p:ext uri="{BB962C8B-B14F-4D97-AF65-F5344CB8AC3E}">
        <p14:creationId xmlns:p14="http://schemas.microsoft.com/office/powerpoint/2010/main" val="310739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5B337A-CEC5-5149-BC00-C83CD4E1B325}"/>
              </a:ext>
            </a:extLst>
          </p:cNvPr>
          <p:cNvSpPr/>
          <p:nvPr/>
        </p:nvSpPr>
        <p:spPr>
          <a:xfrm>
            <a:off x="0" y="1"/>
            <a:ext cx="12192000" cy="6985591"/>
          </a:xfrm>
          <a:prstGeom prst="rect">
            <a:avLst/>
          </a:prstGeom>
          <a:solidFill>
            <a:srgbClr val="2F39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6A11BA9-021E-4CC8-8944-283A89EE657E}"/>
              </a:ext>
            </a:extLst>
          </p:cNvPr>
          <p:cNvSpPr txBox="1"/>
          <p:nvPr/>
        </p:nvSpPr>
        <p:spPr>
          <a:xfrm>
            <a:off x="2128618" y="225748"/>
            <a:ext cx="7879842" cy="4671684"/>
          </a:xfrm>
          <a:prstGeom prst="rect">
            <a:avLst/>
          </a:prstGeom>
        </p:spPr>
        <p:txBody>
          <a:bodyPr vert="horz" lIns="91440" tIns="45720" rIns="91440" bIns="45720" rtlCol="0" anchor="b">
            <a:noAutofit/>
          </a:bodyPr>
          <a:lstStyle/>
          <a:p>
            <a:pPr defTabSz="914400">
              <a:lnSpc>
                <a:spcPct val="90000"/>
              </a:lnSpc>
              <a:spcBef>
                <a:spcPct val="0"/>
              </a:spcBef>
              <a:spcAft>
                <a:spcPts val="600"/>
              </a:spcAft>
              <a:defRPr/>
            </a:pPr>
            <a:r>
              <a:rPr lang="en-US" sz="6000" dirty="0">
                <a:solidFill>
                  <a:prstClr val="white"/>
                </a:solidFill>
                <a:latin typeface="Calibri Light" panose="020F0302020204030204"/>
              </a:rPr>
              <a:t>“One in five people who moved within the past year cited </a:t>
            </a:r>
            <a:r>
              <a:rPr lang="en-US" sz="6000" dirty="0">
                <a:solidFill>
                  <a:srgbClr val="00B0F0"/>
                </a:solidFill>
                <a:latin typeface="Calibri Light" panose="020F0302020204030204"/>
              </a:rPr>
              <a:t>“remote working”</a:t>
            </a:r>
            <a:r>
              <a:rPr lang="en-US" sz="6000" dirty="0">
                <a:solidFill>
                  <a:prstClr val="white"/>
                </a:solidFill>
                <a:latin typeface="Calibri Light" panose="020F0302020204030204"/>
              </a:rPr>
              <a:t> as the reason they moved.”</a:t>
            </a:r>
            <a:endParaRPr lang="en-US" sz="6000" b="1" dirty="0">
              <a:solidFill>
                <a:prstClr val="white"/>
              </a:solidFill>
              <a:latin typeface="Calibri Light" panose="020F0302020204030204"/>
            </a:endParaRPr>
          </a:p>
        </p:txBody>
      </p:sp>
      <p:grpSp>
        <p:nvGrpSpPr>
          <p:cNvPr id="11" name="Group 10">
            <a:extLst>
              <a:ext uri="{FF2B5EF4-FFF2-40B4-BE49-F238E27FC236}">
                <a16:creationId xmlns:a16="http://schemas.microsoft.com/office/drawing/2014/main" id="{EA65FF98-31AB-AB46-BCAA-5E2849EFDD7A}"/>
              </a:ext>
            </a:extLst>
          </p:cNvPr>
          <p:cNvGrpSpPr/>
          <p:nvPr/>
        </p:nvGrpSpPr>
        <p:grpSpPr>
          <a:xfrm>
            <a:off x="8348396" y="4385705"/>
            <a:ext cx="1834556" cy="1667685"/>
            <a:chOff x="5922499" y="3249637"/>
            <a:chExt cx="2771335" cy="2700998"/>
          </a:xfrm>
          <a:solidFill>
            <a:schemeClr val="tx1"/>
          </a:solidFill>
        </p:grpSpPr>
        <p:sp>
          <p:nvSpPr>
            <p:cNvPr id="12" name="Speech Bubble: Oval 7">
              <a:extLst>
                <a:ext uri="{FF2B5EF4-FFF2-40B4-BE49-F238E27FC236}">
                  <a16:creationId xmlns:a16="http://schemas.microsoft.com/office/drawing/2014/main" id="{0433B6D0-333D-FF4A-8374-FE4010A7BD2A}"/>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38165673-8A21-0347-95AB-D0CF490E4779}"/>
                </a:ext>
              </a:extLst>
            </p:cNvPr>
            <p:cNvGrpSpPr/>
            <p:nvPr/>
          </p:nvGrpSpPr>
          <p:grpSpPr>
            <a:xfrm>
              <a:off x="6998677" y="3787727"/>
              <a:ext cx="618978" cy="1744394"/>
              <a:chOff x="6914271" y="3854544"/>
              <a:chExt cx="618978" cy="1744394"/>
            </a:xfrm>
            <a:grpFill/>
          </p:grpSpPr>
          <p:sp>
            <p:nvSpPr>
              <p:cNvPr id="14" name="Trapezoid 13">
                <a:extLst>
                  <a:ext uri="{FF2B5EF4-FFF2-40B4-BE49-F238E27FC236}">
                    <a16:creationId xmlns:a16="http://schemas.microsoft.com/office/drawing/2014/main" id="{7A5663C4-6E2B-3643-9057-5B8E7F0BD814}"/>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15" name="Oval 14">
                <a:extLst>
                  <a:ext uri="{FF2B5EF4-FFF2-40B4-BE49-F238E27FC236}">
                    <a16:creationId xmlns:a16="http://schemas.microsoft.com/office/drawing/2014/main" id="{30727F53-2781-DD43-8E23-E012BCC6857E}"/>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16" name="TextBox 15">
            <a:extLst>
              <a:ext uri="{FF2B5EF4-FFF2-40B4-BE49-F238E27FC236}">
                <a16:creationId xmlns:a16="http://schemas.microsoft.com/office/drawing/2014/main" id="{CE182F1B-2507-8242-BD02-4AAF1745D4A4}"/>
              </a:ext>
            </a:extLst>
          </p:cNvPr>
          <p:cNvSpPr txBox="1"/>
          <p:nvPr/>
        </p:nvSpPr>
        <p:spPr>
          <a:xfrm>
            <a:off x="6068540" y="5123180"/>
            <a:ext cx="2076995" cy="707886"/>
          </a:xfrm>
          <a:prstGeom prst="rect">
            <a:avLst/>
          </a:prstGeom>
          <a:noFill/>
        </p:spPr>
        <p:txBody>
          <a:bodyPr wrap="square" rtlCol="0">
            <a:spAutoFit/>
          </a:bodyPr>
          <a:lstStyle/>
          <a:p>
            <a:r>
              <a:rPr lang="en-US" sz="4000" b="1" dirty="0">
                <a:solidFill>
                  <a:prstClr val="white"/>
                </a:solidFill>
                <a:latin typeface="Calibri Light" panose="020F0302020204030204"/>
              </a:rPr>
              <a:t>- Forbes</a:t>
            </a:r>
            <a:endParaRPr lang="en-US" sz="4000" dirty="0"/>
          </a:p>
        </p:txBody>
      </p:sp>
    </p:spTree>
    <p:extLst>
      <p:ext uri="{BB962C8B-B14F-4D97-AF65-F5344CB8AC3E}">
        <p14:creationId xmlns:p14="http://schemas.microsoft.com/office/powerpoint/2010/main" val="216734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6C1F4A-C3B0-AB48-9D63-020569EEC705}"/>
              </a:ext>
            </a:extLst>
          </p:cNvPr>
          <p:cNvSpPr/>
          <p:nvPr/>
        </p:nvSpPr>
        <p:spPr>
          <a:xfrm>
            <a:off x="-1" y="1"/>
            <a:ext cx="12350839" cy="6985591"/>
          </a:xfrm>
          <a:prstGeom prst="rect">
            <a:avLst/>
          </a:prstGeom>
          <a:solidFill>
            <a:srgbClr val="2F39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C46430E9-EF4E-4FE7-B729-13C9EC8D602E}"/>
              </a:ext>
            </a:extLst>
          </p:cNvPr>
          <p:cNvGraphicFramePr/>
          <p:nvPr/>
        </p:nvGraphicFramePr>
        <p:xfrm>
          <a:off x="1852773" y="1397000"/>
          <a:ext cx="8373438" cy="47366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19E0E87-29E2-4F4D-8C47-BAC66B8AC78C}"/>
              </a:ext>
            </a:extLst>
          </p:cNvPr>
          <p:cNvSpPr txBox="1"/>
          <p:nvPr/>
        </p:nvSpPr>
        <p:spPr>
          <a:xfrm>
            <a:off x="9435101" y="6369978"/>
            <a:ext cx="946926" cy="307777"/>
          </a:xfrm>
          <a:prstGeom prst="rect">
            <a:avLst/>
          </a:prstGeom>
          <a:noFill/>
        </p:spPr>
        <p:txBody>
          <a:bodyPr wrap="none" rtlCol="0">
            <a:spAutoFit/>
          </a:bodyPr>
          <a:lstStyle/>
          <a:p>
            <a:pPr algn="r"/>
            <a:r>
              <a:rPr lang="en-US" sz="1400" dirty="0">
                <a:solidFill>
                  <a:schemeClr val="bg1">
                    <a:lumMod val="75000"/>
                  </a:schemeClr>
                </a:solidFill>
              </a:rPr>
              <a:t>move.com</a:t>
            </a:r>
          </a:p>
        </p:txBody>
      </p:sp>
      <p:sp>
        <p:nvSpPr>
          <p:cNvPr id="6" name="TextBox 5">
            <a:extLst>
              <a:ext uri="{FF2B5EF4-FFF2-40B4-BE49-F238E27FC236}">
                <a16:creationId xmlns:a16="http://schemas.microsoft.com/office/drawing/2014/main" id="{6B3C8C24-19A6-4592-8491-2D5C15C29D59}"/>
              </a:ext>
            </a:extLst>
          </p:cNvPr>
          <p:cNvSpPr txBox="1"/>
          <p:nvPr/>
        </p:nvSpPr>
        <p:spPr>
          <a:xfrm>
            <a:off x="1524000" y="370386"/>
            <a:ext cx="9144000" cy="769441"/>
          </a:xfrm>
          <a:prstGeom prst="rect">
            <a:avLst/>
          </a:prstGeom>
          <a:noFill/>
        </p:spPr>
        <p:txBody>
          <a:bodyPr wrap="square" rtlCol="0">
            <a:spAutoFit/>
          </a:bodyPr>
          <a:lstStyle/>
          <a:p>
            <a:pPr algn="ctr"/>
            <a:r>
              <a:rPr lang="en-US" sz="4400" dirty="0">
                <a:solidFill>
                  <a:schemeClr val="bg1"/>
                </a:solidFill>
              </a:rPr>
              <a:t>Year-Over-Year Change in Listings</a:t>
            </a:r>
          </a:p>
        </p:txBody>
      </p:sp>
      <p:pic>
        <p:nvPicPr>
          <p:cNvPr id="8" name="Picture 7" descr="A picture containing drawing&#10;&#10;Description automatically generated">
            <a:extLst>
              <a:ext uri="{FF2B5EF4-FFF2-40B4-BE49-F238E27FC236}">
                <a16:creationId xmlns:a16="http://schemas.microsoft.com/office/drawing/2014/main" id="{AB2649A2-7F22-BD47-AAC6-C741F15DF3E8}"/>
              </a:ext>
            </a:extLst>
          </p:cNvPr>
          <p:cNvPicPr>
            <a:picLocks noChangeAspect="1"/>
          </p:cNvPicPr>
          <p:nvPr/>
        </p:nvPicPr>
        <p:blipFill>
          <a:blip r:embed="rId4"/>
          <a:stretch>
            <a:fillRect/>
          </a:stretch>
        </p:blipFill>
        <p:spPr>
          <a:xfrm>
            <a:off x="1739760" y="6419638"/>
            <a:ext cx="1907625" cy="264823"/>
          </a:xfrm>
          <a:prstGeom prst="rect">
            <a:avLst/>
          </a:prstGeom>
        </p:spPr>
      </p:pic>
    </p:spTree>
    <p:extLst>
      <p:ext uri="{BB962C8B-B14F-4D97-AF65-F5344CB8AC3E}">
        <p14:creationId xmlns:p14="http://schemas.microsoft.com/office/powerpoint/2010/main" val="107876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3693D5-4668-3C44-AED6-DA96A087676C}"/>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3" name="Rectangle 2">
            <a:extLst>
              <a:ext uri="{FF2B5EF4-FFF2-40B4-BE49-F238E27FC236}">
                <a16:creationId xmlns:a16="http://schemas.microsoft.com/office/drawing/2014/main" id="{F498BFE9-FEFF-5A49-8EA5-1124F80EBA4C}"/>
              </a:ext>
            </a:extLst>
          </p:cNvPr>
          <p:cNvSpPr/>
          <p:nvPr/>
        </p:nvSpPr>
        <p:spPr>
          <a:xfrm>
            <a:off x="2120097" y="1823557"/>
            <a:ext cx="7951807" cy="3785652"/>
          </a:xfrm>
          <a:prstGeom prst="rect">
            <a:avLst/>
          </a:prstGeom>
        </p:spPr>
        <p:txBody>
          <a:bodyPr wrap="square">
            <a:spAutoFit/>
          </a:bodyPr>
          <a:lstStyle/>
          <a:p>
            <a:pPr fontAlgn="base">
              <a:buFont typeface="Arial" panose="020B0604020202020204" pitchFamily="34" charset="0"/>
              <a:buChar char="•"/>
            </a:pPr>
            <a:r>
              <a:rPr lang="en-US" sz="2400" b="1" cap="all" dirty="0">
                <a:solidFill>
                  <a:srgbClr val="00B0F0"/>
                </a:solidFill>
                <a:latin typeface="Lato"/>
              </a:rPr>
              <a:t>Consumers are re-evaluating home</a:t>
            </a:r>
          </a:p>
          <a:p>
            <a:pPr fontAlgn="base"/>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Remote work has changed where people choose to live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New Construction gives sellers the ability to design their home</a:t>
            </a:r>
          </a:p>
          <a:p>
            <a:pPr fontAlgn="base">
              <a:buFont typeface="Arial" panose="020B0604020202020204" pitchFamily="34" charset="0"/>
              <a:buChar char="•"/>
            </a:pPr>
            <a:endParaRPr lang="en-US" sz="2400" b="1" cap="all" dirty="0">
              <a:solidFill>
                <a:schemeClr val="bg2">
                  <a:lumMod val="90000"/>
                </a:schemeClr>
              </a:solidFill>
              <a:latin typeface="Lato"/>
            </a:endParaRPr>
          </a:p>
          <a:p>
            <a:pPr fontAlgn="base">
              <a:buFont typeface="Arial" panose="020B0604020202020204" pitchFamily="34" charset="0"/>
              <a:buChar char="•"/>
            </a:pPr>
            <a:r>
              <a:rPr lang="en-US" sz="2400" b="1" cap="all" dirty="0">
                <a:solidFill>
                  <a:schemeClr val="bg2">
                    <a:lumMod val="90000"/>
                  </a:schemeClr>
                </a:solidFill>
                <a:latin typeface="Lato"/>
              </a:rPr>
              <a:t>Low Mortgage rates make moving up a no brainer</a:t>
            </a:r>
          </a:p>
        </p:txBody>
      </p:sp>
      <p:sp>
        <p:nvSpPr>
          <p:cNvPr id="4" name="Rectangle 3">
            <a:extLst>
              <a:ext uri="{FF2B5EF4-FFF2-40B4-BE49-F238E27FC236}">
                <a16:creationId xmlns:a16="http://schemas.microsoft.com/office/drawing/2014/main" id="{4F0E94BD-8D0D-EA41-B2D4-96D8AC07405F}"/>
              </a:ext>
            </a:extLst>
          </p:cNvPr>
          <p:cNvSpPr/>
          <p:nvPr/>
        </p:nvSpPr>
        <p:spPr>
          <a:xfrm>
            <a:off x="-90152" y="448047"/>
            <a:ext cx="12389476" cy="80074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TRENDS THAT WILL BE THE KEY TO LISTING SUCCESS IN 2021</a:t>
            </a:r>
          </a:p>
        </p:txBody>
      </p:sp>
    </p:spTree>
    <p:extLst>
      <p:ext uri="{BB962C8B-B14F-4D97-AF65-F5344CB8AC3E}">
        <p14:creationId xmlns:p14="http://schemas.microsoft.com/office/powerpoint/2010/main" val="174405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5C8BDD-14B4-404F-8649-BCEEAFE1FF51}"/>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grpSp>
        <p:nvGrpSpPr>
          <p:cNvPr id="10" name="Group 9">
            <a:extLst>
              <a:ext uri="{FF2B5EF4-FFF2-40B4-BE49-F238E27FC236}">
                <a16:creationId xmlns:a16="http://schemas.microsoft.com/office/drawing/2014/main" id="{178C4BD3-1B7E-4B83-ADD9-6112A9E063D8}"/>
              </a:ext>
            </a:extLst>
          </p:cNvPr>
          <p:cNvGrpSpPr/>
          <p:nvPr/>
        </p:nvGrpSpPr>
        <p:grpSpPr>
          <a:xfrm>
            <a:off x="8096534" y="4410549"/>
            <a:ext cx="1834556" cy="1667685"/>
            <a:chOff x="5922499" y="3249637"/>
            <a:chExt cx="2771335" cy="2700998"/>
          </a:xfrm>
          <a:solidFill>
            <a:schemeClr val="tx1"/>
          </a:solidFill>
        </p:grpSpPr>
        <p:sp>
          <p:nvSpPr>
            <p:cNvPr id="17" name="Speech Bubble: Oval 7">
              <a:extLst>
                <a:ext uri="{FF2B5EF4-FFF2-40B4-BE49-F238E27FC236}">
                  <a16:creationId xmlns:a16="http://schemas.microsoft.com/office/drawing/2014/main" id="{91B346D9-1716-4FAC-B72E-012A7AD76DB4}"/>
                </a:ext>
              </a:extLst>
            </p:cNvPr>
            <p:cNvSpPr/>
            <p:nvPr/>
          </p:nvSpPr>
          <p:spPr>
            <a:xfrm>
              <a:off x="5922499" y="3249637"/>
              <a:ext cx="2771335" cy="2700998"/>
            </a:xfrm>
            <a:prstGeom prst="wedgeEllipseCallout">
              <a:avLst>
                <a:gd name="adj1" fmla="val 36048"/>
                <a:gd name="adj2" fmla="val 67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8" name="Group 17">
              <a:extLst>
                <a:ext uri="{FF2B5EF4-FFF2-40B4-BE49-F238E27FC236}">
                  <a16:creationId xmlns:a16="http://schemas.microsoft.com/office/drawing/2014/main" id="{91603D85-B850-4863-97C8-08DF1610CFAA}"/>
                </a:ext>
              </a:extLst>
            </p:cNvPr>
            <p:cNvGrpSpPr/>
            <p:nvPr/>
          </p:nvGrpSpPr>
          <p:grpSpPr>
            <a:xfrm>
              <a:off x="6998677" y="3787727"/>
              <a:ext cx="618978" cy="1744394"/>
              <a:chOff x="6914271" y="3854544"/>
              <a:chExt cx="618978" cy="1744394"/>
            </a:xfrm>
            <a:grpFill/>
          </p:grpSpPr>
          <p:sp>
            <p:nvSpPr>
              <p:cNvPr id="19" name="Trapezoid 18">
                <a:extLst>
                  <a:ext uri="{FF2B5EF4-FFF2-40B4-BE49-F238E27FC236}">
                    <a16:creationId xmlns:a16="http://schemas.microsoft.com/office/drawing/2014/main" id="{3890D175-21D2-4C60-8B3F-70AE389D540E}"/>
                  </a:ext>
                </a:extLst>
              </p:cNvPr>
              <p:cNvSpPr/>
              <p:nvPr/>
            </p:nvSpPr>
            <p:spPr>
              <a:xfrm rot="10800000">
                <a:off x="6914271" y="3854544"/>
                <a:ext cx="618978" cy="1280160"/>
              </a:xfrm>
              <a:prstGeom prst="trapezoid">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11893"/>
                  </a:solidFill>
                  <a:latin typeface="Calibri" panose="020F0502020204030204"/>
                </a:endParaRPr>
              </a:p>
            </p:txBody>
          </p:sp>
          <p:sp>
            <p:nvSpPr>
              <p:cNvPr id="20" name="Oval 19">
                <a:extLst>
                  <a:ext uri="{FF2B5EF4-FFF2-40B4-BE49-F238E27FC236}">
                    <a16:creationId xmlns:a16="http://schemas.microsoft.com/office/drawing/2014/main" id="{86391B27-CF17-47A4-BF47-2FC8CEB0BBBB}"/>
                  </a:ext>
                </a:extLst>
              </p:cNvPr>
              <p:cNvSpPr/>
              <p:nvPr/>
            </p:nvSpPr>
            <p:spPr>
              <a:xfrm>
                <a:off x="7076049" y="5275382"/>
                <a:ext cx="337624" cy="323556"/>
              </a:xfrm>
              <a:prstGeom prst="ellipse">
                <a:avLst/>
              </a:prstGeom>
              <a:solidFill>
                <a:srgbClr val="2F39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grpSp>
      <p:sp>
        <p:nvSpPr>
          <p:cNvPr id="2" name="TextBox 1">
            <a:extLst>
              <a:ext uri="{FF2B5EF4-FFF2-40B4-BE49-F238E27FC236}">
                <a16:creationId xmlns:a16="http://schemas.microsoft.com/office/drawing/2014/main" id="{32BF4D18-1911-48F1-B6FC-A4F4DA5EB8F7}"/>
              </a:ext>
            </a:extLst>
          </p:cNvPr>
          <p:cNvSpPr txBox="1"/>
          <p:nvPr/>
        </p:nvSpPr>
        <p:spPr>
          <a:xfrm>
            <a:off x="2057399" y="644827"/>
            <a:ext cx="8077201" cy="3785652"/>
          </a:xfrm>
          <a:prstGeom prst="rect">
            <a:avLst/>
          </a:prstGeom>
          <a:noFill/>
        </p:spPr>
        <p:txBody>
          <a:bodyPr wrap="square">
            <a:spAutoFit/>
          </a:bodyPr>
          <a:lstStyle/>
          <a:p>
            <a:pPr>
              <a:defRPr/>
            </a:pPr>
            <a:r>
              <a:rPr lang="en-US" sz="4000" dirty="0">
                <a:solidFill>
                  <a:schemeClr val="bg1"/>
                </a:solidFill>
                <a:latin typeface="Calibri" panose="020F0502020204030204"/>
              </a:rPr>
              <a:t>“We asked homeowners whether COVID-19 and the time at home has caused them to notice more issues, imperfections, or areas in need of maintenance or improvement in their homes. </a:t>
            </a:r>
            <a:r>
              <a:rPr lang="en-US" sz="4000" dirty="0">
                <a:solidFill>
                  <a:srgbClr val="00B0F0"/>
                </a:solidFill>
                <a:latin typeface="Calibri" panose="020F0502020204030204"/>
              </a:rPr>
              <a:t>Nearly 64% said yes</a:t>
            </a:r>
            <a:r>
              <a:rPr lang="en-US" sz="4000" dirty="0">
                <a:solidFill>
                  <a:schemeClr val="bg1"/>
                </a:solidFill>
                <a:latin typeface="Calibri" panose="020F0502020204030204"/>
              </a:rPr>
              <a:t>.”</a:t>
            </a:r>
          </a:p>
        </p:txBody>
      </p:sp>
      <p:sp>
        <p:nvSpPr>
          <p:cNvPr id="9" name="TextBox 8">
            <a:extLst>
              <a:ext uri="{FF2B5EF4-FFF2-40B4-BE49-F238E27FC236}">
                <a16:creationId xmlns:a16="http://schemas.microsoft.com/office/drawing/2014/main" id="{F667F17F-3901-4383-A66E-1A88F08B007D}"/>
              </a:ext>
            </a:extLst>
          </p:cNvPr>
          <p:cNvSpPr txBox="1"/>
          <p:nvPr/>
        </p:nvSpPr>
        <p:spPr>
          <a:xfrm>
            <a:off x="5810534" y="5182574"/>
            <a:ext cx="4572000" cy="461665"/>
          </a:xfrm>
          <a:prstGeom prst="rect">
            <a:avLst/>
          </a:prstGeom>
          <a:noFill/>
        </p:spPr>
        <p:txBody>
          <a:bodyPr wrap="square">
            <a:spAutoFit/>
          </a:bodyPr>
          <a:lstStyle/>
          <a:p>
            <a:pPr>
              <a:defRPr/>
            </a:pPr>
            <a:r>
              <a:rPr lang="en-US" sz="2400" dirty="0">
                <a:solidFill>
                  <a:prstClr val="white"/>
                </a:solidFill>
                <a:latin typeface="Calibri" panose="020F0502020204030204"/>
              </a:rPr>
              <a:t>Home Advisor</a:t>
            </a:r>
          </a:p>
        </p:txBody>
      </p:sp>
    </p:spTree>
    <p:extLst>
      <p:ext uri="{BB962C8B-B14F-4D97-AF65-F5344CB8AC3E}">
        <p14:creationId xmlns:p14="http://schemas.microsoft.com/office/powerpoint/2010/main" val="266670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32D77-A33C-DF4C-9B7C-B4EBF57A0D15}"/>
              </a:ext>
            </a:extLst>
          </p:cNvPr>
          <p:cNvSpPr/>
          <p:nvPr/>
        </p:nvSpPr>
        <p:spPr>
          <a:xfrm>
            <a:off x="-90152" y="0"/>
            <a:ext cx="12282152"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graphicFrame>
        <p:nvGraphicFramePr>
          <p:cNvPr id="2" name="Table 2">
            <a:extLst>
              <a:ext uri="{FF2B5EF4-FFF2-40B4-BE49-F238E27FC236}">
                <a16:creationId xmlns:a16="http://schemas.microsoft.com/office/drawing/2014/main" id="{20438A6D-7759-48E5-BF1F-875995F4B561}"/>
              </a:ext>
            </a:extLst>
          </p:cNvPr>
          <p:cNvGraphicFramePr>
            <a:graphicFrameLocks noGrp="1"/>
          </p:cNvGraphicFramePr>
          <p:nvPr>
            <p:extLst>
              <p:ext uri="{D42A27DB-BD31-4B8C-83A1-F6EECF244321}">
                <p14:modId xmlns:p14="http://schemas.microsoft.com/office/powerpoint/2010/main" val="1651415365"/>
              </p:ext>
            </p:extLst>
          </p:nvPr>
        </p:nvGraphicFramePr>
        <p:xfrm>
          <a:off x="1957732" y="2194055"/>
          <a:ext cx="8276535" cy="3524291"/>
        </p:xfrm>
        <a:graphic>
          <a:graphicData uri="http://schemas.openxmlformats.org/drawingml/2006/table">
            <a:tbl>
              <a:tblPr firstRow="1" bandRow="1">
                <a:tableStyleId>{5C22544A-7EE6-4342-B048-85BDC9FD1C3A}</a:tableStyleId>
              </a:tblPr>
              <a:tblGrid>
                <a:gridCol w="2758845">
                  <a:extLst>
                    <a:ext uri="{9D8B030D-6E8A-4147-A177-3AD203B41FA5}">
                      <a16:colId xmlns:a16="http://schemas.microsoft.com/office/drawing/2014/main" val="4273656854"/>
                    </a:ext>
                  </a:extLst>
                </a:gridCol>
                <a:gridCol w="2758845">
                  <a:extLst>
                    <a:ext uri="{9D8B030D-6E8A-4147-A177-3AD203B41FA5}">
                      <a16:colId xmlns:a16="http://schemas.microsoft.com/office/drawing/2014/main" val="1736742136"/>
                    </a:ext>
                  </a:extLst>
                </a:gridCol>
                <a:gridCol w="2758845">
                  <a:extLst>
                    <a:ext uri="{9D8B030D-6E8A-4147-A177-3AD203B41FA5}">
                      <a16:colId xmlns:a16="http://schemas.microsoft.com/office/drawing/2014/main" val="3726634610"/>
                    </a:ext>
                  </a:extLst>
                </a:gridCol>
              </a:tblGrid>
              <a:tr h="911486">
                <a:tc>
                  <a:txBody>
                    <a:bodyPr/>
                    <a:lstStyle/>
                    <a:p>
                      <a:pPr algn="ctr"/>
                      <a:r>
                        <a:rPr lang="en-US" sz="4000" dirty="0"/>
                        <a:t>Forecast</a:t>
                      </a:r>
                    </a:p>
                  </a:txBody>
                  <a:tcPr anchor="ctr">
                    <a:solidFill>
                      <a:srgbClr val="FD8700"/>
                    </a:solidFill>
                  </a:tcPr>
                </a:tc>
                <a:tc>
                  <a:txBody>
                    <a:bodyPr/>
                    <a:lstStyle/>
                    <a:p>
                      <a:pPr algn="ctr"/>
                      <a:r>
                        <a:rPr lang="en-US" sz="4000" dirty="0"/>
                        <a:t>2020</a:t>
                      </a:r>
                    </a:p>
                  </a:txBody>
                  <a:tcPr anchor="ctr">
                    <a:solidFill>
                      <a:srgbClr val="FD8700"/>
                    </a:solidFill>
                  </a:tcPr>
                </a:tc>
                <a:tc>
                  <a:txBody>
                    <a:bodyPr/>
                    <a:lstStyle/>
                    <a:p>
                      <a:pPr algn="ctr"/>
                      <a:r>
                        <a:rPr lang="en-US" sz="4000" dirty="0"/>
                        <a:t>2021</a:t>
                      </a:r>
                    </a:p>
                  </a:txBody>
                  <a:tcPr anchor="ctr">
                    <a:solidFill>
                      <a:srgbClr val="FD8700"/>
                    </a:solidFill>
                  </a:tcPr>
                </a:tc>
                <a:extLst>
                  <a:ext uri="{0D108BD9-81ED-4DB2-BD59-A6C34878D82A}">
                    <a16:rowId xmlns:a16="http://schemas.microsoft.com/office/drawing/2014/main" val="2318946830"/>
                  </a:ext>
                </a:extLst>
              </a:tr>
              <a:tr h="870935">
                <a:tc>
                  <a:txBody>
                    <a:bodyPr/>
                    <a:lstStyle/>
                    <a:p>
                      <a:pPr algn="ctr"/>
                      <a:r>
                        <a:rPr lang="en-US" sz="3200" dirty="0"/>
                        <a:t>Fannie Mae</a:t>
                      </a:r>
                    </a:p>
                  </a:txBody>
                  <a:tcPr anchor="ctr">
                    <a:solidFill>
                      <a:schemeClr val="bg1">
                        <a:lumMod val="95000"/>
                      </a:schemeClr>
                    </a:solidFill>
                  </a:tcPr>
                </a:tc>
                <a:tc>
                  <a:txBody>
                    <a:bodyPr/>
                    <a:lstStyle/>
                    <a:p>
                      <a:pPr algn="ctr"/>
                      <a:r>
                        <a:rPr lang="en-US" sz="3200" dirty="0"/>
                        <a:t>6.48M</a:t>
                      </a:r>
                    </a:p>
                  </a:txBody>
                  <a:tcPr anchor="ctr">
                    <a:solidFill>
                      <a:schemeClr val="bg1">
                        <a:lumMod val="95000"/>
                      </a:schemeClr>
                    </a:solidFill>
                  </a:tcPr>
                </a:tc>
                <a:tc>
                  <a:txBody>
                    <a:bodyPr/>
                    <a:lstStyle/>
                    <a:p>
                      <a:pPr algn="ctr"/>
                      <a:r>
                        <a:rPr lang="en-US" sz="3200" dirty="0"/>
                        <a:t>6.66M</a:t>
                      </a:r>
                    </a:p>
                  </a:txBody>
                  <a:tcPr anchor="ctr">
                    <a:solidFill>
                      <a:schemeClr val="bg1">
                        <a:lumMod val="95000"/>
                      </a:schemeClr>
                    </a:solidFill>
                  </a:tcPr>
                </a:tc>
                <a:extLst>
                  <a:ext uri="{0D108BD9-81ED-4DB2-BD59-A6C34878D82A}">
                    <a16:rowId xmlns:a16="http://schemas.microsoft.com/office/drawing/2014/main" val="3949742454"/>
                  </a:ext>
                </a:extLst>
              </a:tr>
              <a:tr h="870935">
                <a:tc>
                  <a:txBody>
                    <a:bodyPr/>
                    <a:lstStyle/>
                    <a:p>
                      <a:pPr algn="ctr"/>
                      <a:r>
                        <a:rPr lang="en-US" sz="3200" dirty="0"/>
                        <a:t>NAR</a:t>
                      </a:r>
                    </a:p>
                  </a:txBody>
                  <a:tcPr anchor="ctr">
                    <a:solidFill>
                      <a:schemeClr val="accent2">
                        <a:lumMod val="20000"/>
                        <a:lumOff val="80000"/>
                      </a:schemeClr>
                    </a:solidFill>
                  </a:tcPr>
                </a:tc>
                <a:tc>
                  <a:txBody>
                    <a:bodyPr/>
                    <a:lstStyle/>
                    <a:p>
                      <a:pPr algn="ctr"/>
                      <a:r>
                        <a:rPr lang="en-US" sz="3200" dirty="0"/>
                        <a:t>6.34M</a:t>
                      </a:r>
                    </a:p>
                  </a:txBody>
                  <a:tcPr anchor="ctr">
                    <a:solidFill>
                      <a:schemeClr val="accent2">
                        <a:lumMod val="20000"/>
                        <a:lumOff val="80000"/>
                      </a:schemeClr>
                    </a:solidFill>
                  </a:tcPr>
                </a:tc>
                <a:tc>
                  <a:txBody>
                    <a:bodyPr/>
                    <a:lstStyle/>
                    <a:p>
                      <a:pPr algn="ctr"/>
                      <a:r>
                        <a:rPr lang="en-US" sz="3200" dirty="0"/>
                        <a:t>7.06M</a:t>
                      </a:r>
                    </a:p>
                  </a:txBody>
                  <a:tcPr anchor="ctr">
                    <a:solidFill>
                      <a:schemeClr val="accent2">
                        <a:lumMod val="20000"/>
                        <a:lumOff val="80000"/>
                      </a:schemeClr>
                    </a:solidFill>
                  </a:tcPr>
                </a:tc>
                <a:extLst>
                  <a:ext uri="{0D108BD9-81ED-4DB2-BD59-A6C34878D82A}">
                    <a16:rowId xmlns:a16="http://schemas.microsoft.com/office/drawing/2014/main" val="3644623127"/>
                  </a:ext>
                </a:extLst>
              </a:tr>
              <a:tr h="870935">
                <a:tc>
                  <a:txBody>
                    <a:bodyPr/>
                    <a:lstStyle/>
                    <a:p>
                      <a:pPr algn="ctr"/>
                      <a:r>
                        <a:rPr lang="en-US" sz="3200" dirty="0"/>
                        <a:t>MBA</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a:t>6.42M</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a:t>7.17M</a:t>
                      </a:r>
                    </a:p>
                  </a:txBody>
                  <a:tcPr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4014551"/>
                  </a:ext>
                </a:extLst>
              </a:tr>
            </a:tbl>
          </a:graphicData>
        </a:graphic>
      </p:graphicFrame>
      <p:sp>
        <p:nvSpPr>
          <p:cNvPr id="3" name="TextBox 2">
            <a:extLst>
              <a:ext uri="{FF2B5EF4-FFF2-40B4-BE49-F238E27FC236}">
                <a16:creationId xmlns:a16="http://schemas.microsoft.com/office/drawing/2014/main" id="{BD831D2B-CCCE-41BC-AF1F-505834FFAC39}"/>
              </a:ext>
            </a:extLst>
          </p:cNvPr>
          <p:cNvSpPr txBox="1"/>
          <p:nvPr/>
        </p:nvSpPr>
        <p:spPr>
          <a:xfrm>
            <a:off x="1523999" y="426019"/>
            <a:ext cx="9144000" cy="1015663"/>
          </a:xfrm>
          <a:prstGeom prst="rect">
            <a:avLst/>
          </a:prstGeom>
          <a:noFill/>
        </p:spPr>
        <p:txBody>
          <a:bodyPr wrap="square" rtlCol="0">
            <a:spAutoFit/>
          </a:bodyPr>
          <a:lstStyle/>
          <a:p>
            <a:pPr algn="ctr"/>
            <a:r>
              <a:rPr lang="en-US" sz="6000" dirty="0">
                <a:solidFill>
                  <a:schemeClr val="bg1"/>
                </a:solidFill>
              </a:rPr>
              <a:t>Transaction Forecasts</a:t>
            </a:r>
          </a:p>
        </p:txBody>
      </p:sp>
    </p:spTree>
    <p:extLst>
      <p:ext uri="{BB962C8B-B14F-4D97-AF65-F5344CB8AC3E}">
        <p14:creationId xmlns:p14="http://schemas.microsoft.com/office/powerpoint/2010/main" val="425666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D050688-F7EB-0643-87B6-8263CBF27770}"/>
              </a:ext>
            </a:extLst>
          </p:cNvPr>
          <p:cNvSpPr/>
          <p:nvPr/>
        </p:nvSpPr>
        <p:spPr>
          <a:xfrm>
            <a:off x="0" y="0"/>
            <a:ext cx="12192000" cy="6858000"/>
          </a:xfrm>
          <a:prstGeom prst="rect">
            <a:avLst/>
          </a:prstGeom>
          <a:solidFill>
            <a:srgbClr val="2F3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4" name="TextBox 3">
            <a:extLst>
              <a:ext uri="{FF2B5EF4-FFF2-40B4-BE49-F238E27FC236}">
                <a16:creationId xmlns:a16="http://schemas.microsoft.com/office/drawing/2014/main" id="{9D37497D-5248-4B9A-9157-45C2ADC8DEFE}"/>
              </a:ext>
            </a:extLst>
          </p:cNvPr>
          <p:cNvSpPr txBox="1"/>
          <p:nvPr/>
        </p:nvSpPr>
        <p:spPr>
          <a:xfrm>
            <a:off x="1602377" y="340532"/>
            <a:ext cx="8926286" cy="646331"/>
          </a:xfrm>
          <a:prstGeom prst="rect">
            <a:avLst/>
          </a:prstGeom>
          <a:noFill/>
        </p:spPr>
        <p:txBody>
          <a:bodyPr wrap="square" rtlCol="0">
            <a:spAutoFit/>
          </a:bodyPr>
          <a:lstStyle/>
          <a:p>
            <a:pPr algn="ctr">
              <a:defRPr/>
            </a:pPr>
            <a:r>
              <a:rPr lang="en-US" sz="3600" dirty="0">
                <a:solidFill>
                  <a:prstClr val="white"/>
                </a:solidFill>
                <a:latin typeface="Calibri" panose="020F0502020204030204"/>
              </a:rPr>
              <a:t>Vacation Budget Spent On Home Services</a:t>
            </a:r>
          </a:p>
        </p:txBody>
      </p:sp>
      <p:graphicFrame>
        <p:nvGraphicFramePr>
          <p:cNvPr id="13" name="Chart 12">
            <a:extLst>
              <a:ext uri="{FF2B5EF4-FFF2-40B4-BE49-F238E27FC236}">
                <a16:creationId xmlns:a16="http://schemas.microsoft.com/office/drawing/2014/main" id="{DFA74871-6B7A-450A-B79A-76012F164561}"/>
              </a:ext>
            </a:extLst>
          </p:cNvPr>
          <p:cNvGraphicFramePr/>
          <p:nvPr/>
        </p:nvGraphicFramePr>
        <p:xfrm>
          <a:off x="4458788" y="1171363"/>
          <a:ext cx="3274424" cy="2380583"/>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a:extLst>
              <a:ext uri="{FF2B5EF4-FFF2-40B4-BE49-F238E27FC236}">
                <a16:creationId xmlns:a16="http://schemas.microsoft.com/office/drawing/2014/main" id="{0863720E-DD94-4099-9BDB-0C8D64EE1CA3}"/>
              </a:ext>
            </a:extLst>
          </p:cNvPr>
          <p:cNvGrpSpPr/>
          <p:nvPr/>
        </p:nvGrpSpPr>
        <p:grpSpPr>
          <a:xfrm>
            <a:off x="3369357" y="4375750"/>
            <a:ext cx="2038667" cy="1998348"/>
            <a:chOff x="1845356" y="4348855"/>
            <a:chExt cx="2038667" cy="1998348"/>
          </a:xfrm>
          <a:solidFill>
            <a:srgbClr val="0070C0"/>
          </a:solidFill>
        </p:grpSpPr>
        <p:sp>
          <p:nvSpPr>
            <p:cNvPr id="5" name="Oval 4">
              <a:extLst>
                <a:ext uri="{FF2B5EF4-FFF2-40B4-BE49-F238E27FC236}">
                  <a16:creationId xmlns:a16="http://schemas.microsoft.com/office/drawing/2014/main" id="{5DDD2819-198B-4048-8847-B3584AD65683}"/>
                </a:ext>
              </a:extLst>
            </p:cNvPr>
            <p:cNvSpPr/>
            <p:nvPr/>
          </p:nvSpPr>
          <p:spPr>
            <a:xfrm>
              <a:off x="1845356" y="4348855"/>
              <a:ext cx="2038667" cy="19983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4" name="TextBox 13">
              <a:extLst>
                <a:ext uri="{FF2B5EF4-FFF2-40B4-BE49-F238E27FC236}">
                  <a16:creationId xmlns:a16="http://schemas.microsoft.com/office/drawing/2014/main" id="{742E8DFD-E62E-4EBF-A37B-5960857ECF6F}"/>
                </a:ext>
              </a:extLst>
            </p:cNvPr>
            <p:cNvSpPr txBox="1"/>
            <p:nvPr/>
          </p:nvSpPr>
          <p:spPr>
            <a:xfrm>
              <a:off x="2202836" y="4386031"/>
              <a:ext cx="1323703" cy="830997"/>
            </a:xfrm>
            <a:prstGeom prst="rect">
              <a:avLst/>
            </a:prstGeom>
            <a:noFill/>
          </p:spPr>
          <p:txBody>
            <a:bodyPr wrap="square" rtlCol="0">
              <a:spAutoFit/>
            </a:bodyPr>
            <a:lstStyle/>
            <a:p>
              <a:pPr algn="ctr">
                <a:defRPr/>
              </a:pPr>
              <a:r>
                <a:rPr lang="en-US" sz="4800" dirty="0">
                  <a:solidFill>
                    <a:prstClr val="white"/>
                  </a:solidFill>
                  <a:latin typeface="Calibri" panose="020F0502020204030204"/>
                </a:rPr>
                <a:t>40%</a:t>
              </a:r>
            </a:p>
          </p:txBody>
        </p:sp>
        <p:sp>
          <p:nvSpPr>
            <p:cNvPr id="15" name="TextBox 14">
              <a:extLst>
                <a:ext uri="{FF2B5EF4-FFF2-40B4-BE49-F238E27FC236}">
                  <a16:creationId xmlns:a16="http://schemas.microsoft.com/office/drawing/2014/main" id="{B166044D-AFD8-4828-9C55-40AB2162346F}"/>
                </a:ext>
              </a:extLst>
            </p:cNvPr>
            <p:cNvSpPr txBox="1"/>
            <p:nvPr/>
          </p:nvSpPr>
          <p:spPr>
            <a:xfrm>
              <a:off x="1884593" y="5040464"/>
              <a:ext cx="1991041" cy="646331"/>
            </a:xfrm>
            <a:prstGeom prst="rect">
              <a:avLst/>
            </a:prstGeom>
            <a:noFill/>
          </p:spPr>
          <p:txBody>
            <a:bodyPr wrap="square" rtlCol="0">
              <a:spAutoFit/>
            </a:bodyPr>
            <a:lstStyle/>
            <a:p>
              <a:pPr algn="ctr">
                <a:defRPr/>
              </a:pPr>
              <a:r>
                <a:rPr lang="en-US" dirty="0">
                  <a:solidFill>
                    <a:prstClr val="white"/>
                  </a:solidFill>
                  <a:latin typeface="Calibri" panose="020F0502020204030204"/>
                </a:rPr>
                <a:t>More Home</a:t>
              </a:r>
            </a:p>
            <a:p>
              <a:pPr algn="ctr">
                <a:defRPr/>
              </a:pPr>
              <a:r>
                <a:rPr lang="en-US" dirty="0">
                  <a:solidFill>
                    <a:prstClr val="white"/>
                  </a:solidFill>
                  <a:latin typeface="Calibri" panose="020F0502020204030204"/>
                </a:rPr>
                <a:t>Entertaining</a:t>
              </a:r>
            </a:p>
          </p:txBody>
        </p:sp>
      </p:grpSp>
      <p:grpSp>
        <p:nvGrpSpPr>
          <p:cNvPr id="17" name="Group 16">
            <a:extLst>
              <a:ext uri="{FF2B5EF4-FFF2-40B4-BE49-F238E27FC236}">
                <a16:creationId xmlns:a16="http://schemas.microsoft.com/office/drawing/2014/main" id="{F9AA9DB8-018F-46B2-9995-82580AC80751}"/>
              </a:ext>
            </a:extLst>
          </p:cNvPr>
          <p:cNvGrpSpPr/>
          <p:nvPr/>
        </p:nvGrpSpPr>
        <p:grpSpPr>
          <a:xfrm>
            <a:off x="6896225" y="4366785"/>
            <a:ext cx="2047056" cy="1998348"/>
            <a:chOff x="1836967" y="4348855"/>
            <a:chExt cx="2047056" cy="1998348"/>
          </a:xfrm>
        </p:grpSpPr>
        <p:sp>
          <p:nvSpPr>
            <p:cNvPr id="18" name="Oval 17">
              <a:extLst>
                <a:ext uri="{FF2B5EF4-FFF2-40B4-BE49-F238E27FC236}">
                  <a16:creationId xmlns:a16="http://schemas.microsoft.com/office/drawing/2014/main" id="{4270B8EF-13E8-48D9-800F-F87C20C49AE4}"/>
                </a:ext>
              </a:extLst>
            </p:cNvPr>
            <p:cNvSpPr/>
            <p:nvPr/>
          </p:nvSpPr>
          <p:spPr>
            <a:xfrm>
              <a:off x="1845356" y="4348855"/>
              <a:ext cx="2038667" cy="199834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9" name="TextBox 18">
              <a:extLst>
                <a:ext uri="{FF2B5EF4-FFF2-40B4-BE49-F238E27FC236}">
                  <a16:creationId xmlns:a16="http://schemas.microsoft.com/office/drawing/2014/main" id="{FAF8A257-C92A-41E7-8B43-920B74974DA0}"/>
                </a:ext>
              </a:extLst>
            </p:cNvPr>
            <p:cNvSpPr txBox="1"/>
            <p:nvPr/>
          </p:nvSpPr>
          <p:spPr>
            <a:xfrm>
              <a:off x="2190946" y="4386030"/>
              <a:ext cx="1323703" cy="830997"/>
            </a:xfrm>
            <a:prstGeom prst="rect">
              <a:avLst/>
            </a:prstGeom>
            <a:noFill/>
          </p:spPr>
          <p:txBody>
            <a:bodyPr wrap="square" rtlCol="0">
              <a:spAutoFit/>
            </a:bodyPr>
            <a:lstStyle/>
            <a:p>
              <a:pPr algn="ctr">
                <a:defRPr/>
              </a:pPr>
              <a:r>
                <a:rPr lang="en-US" sz="4800" dirty="0">
                  <a:solidFill>
                    <a:prstClr val="white"/>
                  </a:solidFill>
                  <a:latin typeface="Calibri" panose="020F0502020204030204"/>
                </a:rPr>
                <a:t>27%</a:t>
              </a:r>
            </a:p>
          </p:txBody>
        </p:sp>
        <p:sp>
          <p:nvSpPr>
            <p:cNvPr id="20" name="TextBox 19">
              <a:extLst>
                <a:ext uri="{FF2B5EF4-FFF2-40B4-BE49-F238E27FC236}">
                  <a16:creationId xmlns:a16="http://schemas.microsoft.com/office/drawing/2014/main" id="{787A7DA6-5F75-4C42-8434-F3827C2F8971}"/>
                </a:ext>
              </a:extLst>
            </p:cNvPr>
            <p:cNvSpPr txBox="1"/>
            <p:nvPr/>
          </p:nvSpPr>
          <p:spPr>
            <a:xfrm>
              <a:off x="1836967" y="5040463"/>
              <a:ext cx="2038667" cy="646331"/>
            </a:xfrm>
            <a:prstGeom prst="rect">
              <a:avLst/>
            </a:prstGeom>
            <a:noFill/>
          </p:spPr>
          <p:txBody>
            <a:bodyPr wrap="square" rtlCol="0">
              <a:spAutoFit/>
            </a:bodyPr>
            <a:lstStyle/>
            <a:p>
              <a:pPr algn="ctr">
                <a:defRPr/>
              </a:pPr>
              <a:r>
                <a:rPr lang="en-US" dirty="0">
                  <a:solidFill>
                    <a:prstClr val="white"/>
                  </a:solidFill>
                  <a:latin typeface="Calibri" panose="020F0502020204030204"/>
                </a:rPr>
                <a:t>More Outdoor Living</a:t>
              </a:r>
            </a:p>
          </p:txBody>
        </p:sp>
      </p:grpSp>
      <p:cxnSp>
        <p:nvCxnSpPr>
          <p:cNvPr id="22" name="Straight Connector 21">
            <a:extLst>
              <a:ext uri="{FF2B5EF4-FFF2-40B4-BE49-F238E27FC236}">
                <a16:creationId xmlns:a16="http://schemas.microsoft.com/office/drawing/2014/main" id="{163A9ABC-1334-4F18-9982-2202C696C5FF}"/>
              </a:ext>
            </a:extLst>
          </p:cNvPr>
          <p:cNvCxnSpPr>
            <a:cxnSpLocks/>
          </p:cNvCxnSpPr>
          <p:nvPr/>
        </p:nvCxnSpPr>
        <p:spPr>
          <a:xfrm>
            <a:off x="4263181" y="3788229"/>
            <a:ext cx="3677498"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AD7D85-3E7A-4FE0-A811-66E2BCFD129D}"/>
              </a:ext>
            </a:extLst>
          </p:cNvPr>
          <p:cNvCxnSpPr/>
          <p:nvPr/>
        </p:nvCxnSpPr>
        <p:spPr>
          <a:xfrm>
            <a:off x="4263181" y="3788230"/>
            <a:ext cx="0" cy="452845"/>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7E8ABE4-BD0A-4668-BFC5-75AAEE759AF8}"/>
              </a:ext>
            </a:extLst>
          </p:cNvPr>
          <p:cNvCxnSpPr/>
          <p:nvPr/>
        </p:nvCxnSpPr>
        <p:spPr>
          <a:xfrm>
            <a:off x="7922752" y="3788230"/>
            <a:ext cx="0" cy="452845"/>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36385B-77E4-4D74-8813-619B9AC54D2A}"/>
              </a:ext>
            </a:extLst>
          </p:cNvPr>
          <p:cNvCxnSpPr/>
          <p:nvPr/>
        </p:nvCxnSpPr>
        <p:spPr>
          <a:xfrm>
            <a:off x="6096000" y="3516085"/>
            <a:ext cx="0" cy="272144"/>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6" name="Graphic 5" descr="Popcorn with solid fill">
            <a:extLst>
              <a:ext uri="{FF2B5EF4-FFF2-40B4-BE49-F238E27FC236}">
                <a16:creationId xmlns:a16="http://schemas.microsoft.com/office/drawing/2014/main" id="{25B79827-7D01-4273-BA02-4FE4C9C3A8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2284" y="5648404"/>
            <a:ext cx="652807" cy="652807"/>
          </a:xfrm>
          <a:prstGeom prst="rect">
            <a:avLst/>
          </a:prstGeom>
        </p:spPr>
      </p:pic>
      <p:pic>
        <p:nvPicPr>
          <p:cNvPr id="12" name="Graphic 11" descr="Flower with solid fill">
            <a:extLst>
              <a:ext uri="{FF2B5EF4-FFF2-40B4-BE49-F238E27FC236}">
                <a16:creationId xmlns:a16="http://schemas.microsoft.com/office/drawing/2014/main" id="{D817755A-5160-4DA1-AB07-8E9E8ECDF8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1355" y="5648318"/>
            <a:ext cx="622794" cy="622794"/>
          </a:xfrm>
          <a:prstGeom prst="rect">
            <a:avLst/>
          </a:prstGeom>
        </p:spPr>
      </p:pic>
      <p:sp>
        <p:nvSpPr>
          <p:cNvPr id="27" name="TextBox 26">
            <a:extLst>
              <a:ext uri="{FF2B5EF4-FFF2-40B4-BE49-F238E27FC236}">
                <a16:creationId xmlns:a16="http://schemas.microsoft.com/office/drawing/2014/main" id="{77E973D7-FDBF-420C-857E-2765E7CA4054}"/>
              </a:ext>
            </a:extLst>
          </p:cNvPr>
          <p:cNvSpPr txBox="1"/>
          <p:nvPr/>
        </p:nvSpPr>
        <p:spPr>
          <a:xfrm>
            <a:off x="9056669" y="6378968"/>
            <a:ext cx="2690949" cy="276999"/>
          </a:xfrm>
          <a:prstGeom prst="rect">
            <a:avLst/>
          </a:prstGeom>
          <a:noFill/>
        </p:spPr>
        <p:txBody>
          <a:bodyPr wrap="square">
            <a:spAutoFit/>
          </a:bodyPr>
          <a:lstStyle/>
          <a:p>
            <a:pPr>
              <a:defRPr/>
            </a:pPr>
            <a:r>
              <a:rPr lang="en-US" sz="1200" dirty="0">
                <a:solidFill>
                  <a:prstClr val="white">
                    <a:lumMod val="75000"/>
                  </a:prstClr>
                </a:solidFill>
                <a:latin typeface="Calibri" panose="020F0502020204030204"/>
              </a:rPr>
              <a:t>2020 State Of Home Spending Report</a:t>
            </a:r>
          </a:p>
        </p:txBody>
      </p:sp>
    </p:spTree>
    <p:extLst>
      <p:ext uri="{BB962C8B-B14F-4D97-AF65-F5344CB8AC3E}">
        <p14:creationId xmlns:p14="http://schemas.microsoft.com/office/powerpoint/2010/main" val="2365363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98CB5A22DA994BB053711C06AA3CBB" ma:contentTypeVersion="6" ma:contentTypeDescription="Create a new document." ma:contentTypeScope="" ma:versionID="683087814cc84fadd549b051996ca2af">
  <xsd:schema xmlns:xsd="http://www.w3.org/2001/XMLSchema" xmlns:xs="http://www.w3.org/2001/XMLSchema" xmlns:p="http://schemas.microsoft.com/office/2006/metadata/properties" xmlns:ns2="ec878e9e-97e8-4393-8361-0e9b22077435" targetNamespace="http://schemas.microsoft.com/office/2006/metadata/properties" ma:root="true" ma:fieldsID="6ac0e1c5d97e6c6020d73b19aa413da2" ns2:_="">
    <xsd:import namespace="ec878e9e-97e8-4393-8361-0e9b220774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878e9e-97e8-4393-8361-0e9b22077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7F086D-4FC5-4DFD-95CE-48DDB49C9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878e9e-97e8-4393-8361-0e9b22077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E2C745-E690-4669-8107-D95CFB949D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9C82AD-E678-4A57-857C-AE86B58DD1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449</TotalTime>
  <Words>1653</Words>
  <Application>Microsoft Macintosh PowerPoint</Application>
  <PresentationFormat>Widescreen</PresentationFormat>
  <Paragraphs>232</Paragraphs>
  <Slides>32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Calibri Regular</vt:lpstr>
      <vt:lpstr>Lato</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Childers</dc:creator>
  <cp:lastModifiedBy>Samantha Edall</cp:lastModifiedBy>
  <cp:revision>27</cp:revision>
  <dcterms:created xsi:type="dcterms:W3CDTF">2021-01-11T01:53:06Z</dcterms:created>
  <dcterms:modified xsi:type="dcterms:W3CDTF">2021-01-12T21:37:13Z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0x0101004298CB5A22DA994BB053711C06AA3CBB</vt:lpwstr>
  </property>
</Properties>
</file>