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1333" r:id="rId2"/>
    <p:sldId id="263" r:id="rId3"/>
    <p:sldId id="1236" r:id="rId4"/>
    <p:sldId id="1234" r:id="rId5"/>
    <p:sldId id="1235" r:id="rId6"/>
    <p:sldId id="1325" r:id="rId7"/>
    <p:sldId id="1315" r:id="rId8"/>
    <p:sldId id="132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55"/>
  </p:normalViewPr>
  <p:slideViewPr>
    <p:cSldViewPr snapToGrid="0" snapToObjects="1">
      <p:cViewPr varScale="1">
        <p:scale>
          <a:sx n="110" d="100"/>
          <a:sy n="110" d="100"/>
        </p:scale>
        <p:origin x="1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0882913607649618E-2"/>
          <c:w val="1"/>
          <c:h val="0.88301323990826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8D95-44E2-8759-5991DAA4251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D95-44E2-8759-5991DAA42513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8D95-44E2-8759-5991DAA42513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D95-44E2-8759-5991DAA42513}"/>
              </c:ext>
            </c:extLst>
          </c:dPt>
          <c:dPt>
            <c:idx val="6"/>
            <c:invertIfNegative val="0"/>
            <c:bubble3D val="0"/>
            <c:spPr>
              <a:solidFill>
                <a:srgbClr val="72C45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8D95-44E2-8759-5991DAA42513}"/>
              </c:ext>
            </c:extLst>
          </c:dPt>
          <c:dPt>
            <c:idx val="7"/>
            <c:invertIfNegative val="0"/>
            <c:bubble3D val="0"/>
            <c:spPr>
              <a:solidFill>
                <a:srgbClr val="72C45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D95-44E2-8759-5991DAA42513}"/>
              </c:ext>
            </c:extLst>
          </c:dPt>
          <c:dPt>
            <c:idx val="8"/>
            <c:invertIfNegative val="0"/>
            <c:bubble3D val="0"/>
            <c:spPr>
              <a:solidFill>
                <a:srgbClr val="72C45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D95-44E2-8759-5991DAA42513}"/>
              </c:ext>
            </c:extLst>
          </c:dPt>
          <c:dPt>
            <c:idx val="9"/>
            <c:invertIfNegative val="0"/>
            <c:bubble3D val="0"/>
            <c:spPr>
              <a:solidFill>
                <a:srgbClr val="72C45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D95-44E2-8759-5991DAA42513}"/>
              </c:ext>
            </c:extLst>
          </c:dPt>
          <c:dPt>
            <c:idx val="10"/>
            <c:invertIfNegative val="0"/>
            <c:bubble3D val="0"/>
            <c:spPr>
              <a:solidFill>
                <a:srgbClr val="72C45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B6EB-413F-BFE0-D964FB5970F4}"/>
              </c:ext>
            </c:extLst>
          </c:dPt>
          <c:dPt>
            <c:idx val="11"/>
            <c:invertIfNegative val="0"/>
            <c:bubble3D val="0"/>
            <c:spPr>
              <a:solidFill>
                <a:srgbClr val="72C45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6EB-4D62-A81D-CAF3BF593D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Leisure &amp; Hospitality</c:v>
                </c:pt>
                <c:pt idx="1">
                  <c:v>Private Education </c:v>
                </c:pt>
                <c:pt idx="2">
                  <c:v>Government</c:v>
                </c:pt>
                <c:pt idx="3">
                  <c:v>Other Services </c:v>
                </c:pt>
                <c:pt idx="4">
                  <c:v>Financial Activities</c:v>
                </c:pt>
                <c:pt idx="5">
                  <c:v>Mining </c:v>
                </c:pt>
                <c:pt idx="6">
                  <c:v>Wholesale Trade</c:v>
                </c:pt>
                <c:pt idx="7">
                  <c:v>Manufacturing</c:v>
                </c:pt>
                <c:pt idx="8">
                  <c:v>Health Care</c:v>
                </c:pt>
                <c:pt idx="9">
                  <c:v>Transportation</c:v>
                </c:pt>
                <c:pt idx="10">
                  <c:v>Construction</c:v>
                </c:pt>
                <c:pt idx="11">
                  <c:v>Retail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-498000</c:v>
                </c:pt>
                <c:pt idx="1">
                  <c:v>-63000</c:v>
                </c:pt>
                <c:pt idx="2">
                  <c:v>-45000</c:v>
                </c:pt>
                <c:pt idx="3">
                  <c:v>-22000</c:v>
                </c:pt>
                <c:pt idx="4">
                  <c:v>0</c:v>
                </c:pt>
                <c:pt idx="5">
                  <c:v>0</c:v>
                </c:pt>
                <c:pt idx="6">
                  <c:v>25000</c:v>
                </c:pt>
                <c:pt idx="7">
                  <c:v>38000</c:v>
                </c:pt>
                <c:pt idx="8">
                  <c:v>39000</c:v>
                </c:pt>
                <c:pt idx="9">
                  <c:v>47000</c:v>
                </c:pt>
                <c:pt idx="10">
                  <c:v>51000</c:v>
                </c:pt>
                <c:pt idx="11">
                  <c:v>121000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95-44E2-8759-5991DAA4251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-27"/>
        <c:axId val="894925951"/>
        <c:axId val="533493631"/>
      </c:barChart>
      <c:catAx>
        <c:axId val="894925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493631"/>
        <c:crosses val="autoZero"/>
        <c:auto val="1"/>
        <c:lblAlgn val="ctr"/>
        <c:lblOffset val="100"/>
        <c:noMultiLvlLbl val="0"/>
      </c:catAx>
      <c:valAx>
        <c:axId val="533493631"/>
        <c:scaling>
          <c:orientation val="minMax"/>
          <c:max val="150000.00000000009"/>
          <c:min val="-500000"/>
        </c:scaling>
        <c:delete val="1"/>
        <c:axPos val="l"/>
        <c:numFmt formatCode="#,##0" sourceLinked="1"/>
        <c:majorTickMark val="out"/>
        <c:minorTickMark val="none"/>
        <c:tickLblPos val="nextTo"/>
        <c:crossAx val="8949259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FF830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04-423E-9943-F92AE928B2A8}"/>
              </c:ext>
            </c:extLst>
          </c:dPt>
          <c:dPt>
            <c:idx val="12"/>
            <c:invertIfNegative val="0"/>
            <c:bubble3D val="0"/>
            <c:spPr>
              <a:solidFill>
                <a:srgbClr val="FF830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33-40AE-B120-1C8AEDCE0ED0}"/>
              </c:ext>
            </c:extLst>
          </c:dPt>
          <c:dPt>
            <c:idx val="13"/>
            <c:invertIfNegative val="0"/>
            <c:bubble3D val="0"/>
            <c:spPr>
              <a:solidFill>
                <a:srgbClr val="FF830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E56-4F27-9124-82970E4AA4D0}"/>
              </c:ext>
            </c:extLst>
          </c:dPt>
          <c:dPt>
            <c:idx val="14"/>
            <c:invertIfNegative val="0"/>
            <c:bubble3D val="0"/>
            <c:spPr>
              <a:solidFill>
                <a:srgbClr val="FF830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7C3-4B08-A592-38019C63315B}"/>
              </c:ext>
            </c:extLst>
          </c:dPt>
          <c:dPt>
            <c:idx val="15"/>
            <c:invertIfNegative val="0"/>
            <c:bubble3D val="0"/>
            <c:spPr>
              <a:solidFill>
                <a:srgbClr val="FF830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F87-4C91-A2AB-2F7D161BFF82}"/>
              </c:ext>
            </c:extLst>
          </c:dPt>
          <c:dPt>
            <c:idx val="16"/>
            <c:invertIfNegative val="0"/>
            <c:bubble3D val="0"/>
            <c:spPr>
              <a:solidFill>
                <a:srgbClr val="FF830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0A5-4C20-BD3B-7B4DA087A0CF}"/>
              </c:ext>
            </c:extLst>
          </c:dPt>
          <c:dPt>
            <c:idx val="17"/>
            <c:invertIfNegative val="0"/>
            <c:bubble3D val="0"/>
            <c:spPr>
              <a:solidFill>
                <a:srgbClr val="FF830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656-45C8-BD69-D73680C330DE}"/>
              </c:ext>
            </c:extLst>
          </c:dPt>
          <c:dPt>
            <c:idx val="18"/>
            <c:invertIfNegative val="0"/>
            <c:bubble3D val="0"/>
            <c:spPr>
              <a:solidFill>
                <a:srgbClr val="FF830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E9C-40E5-A27F-D77DB4B86824}"/>
              </c:ext>
            </c:extLst>
          </c:dPt>
          <c:dPt>
            <c:idx val="19"/>
            <c:invertIfNegative val="0"/>
            <c:bubble3D val="0"/>
            <c:spPr>
              <a:solidFill>
                <a:srgbClr val="0CADE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BAB-4294-A231-A723224DB6D9}"/>
              </c:ext>
            </c:extLst>
          </c:dPt>
          <c:dPt>
            <c:idx val="20"/>
            <c:invertIfNegative val="0"/>
            <c:bubble3D val="0"/>
            <c:spPr>
              <a:solidFill>
                <a:srgbClr val="0CADE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178-4649-A6F3-595523C19F41}"/>
              </c:ext>
            </c:extLst>
          </c:dPt>
          <c:dPt>
            <c:idx val="21"/>
            <c:invertIfNegative val="0"/>
            <c:bubble3D val="0"/>
            <c:spPr>
              <a:solidFill>
                <a:srgbClr val="0CADE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9EC-488B-A8CC-D3BE9EAFB476}"/>
              </c:ext>
            </c:extLst>
          </c:dPt>
          <c:dPt>
            <c:idx val="22"/>
            <c:invertIfNegative val="0"/>
            <c:bubble3D val="0"/>
            <c:spPr>
              <a:solidFill>
                <a:srgbClr val="0CADE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EDD9-49C3-9FF3-D05E8357342F}"/>
              </c:ext>
            </c:extLst>
          </c:dPt>
          <c:dPt>
            <c:idx val="23"/>
            <c:invertIfNegative val="0"/>
            <c:bubble3D val="0"/>
            <c:spPr>
              <a:solidFill>
                <a:srgbClr val="0CADE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896B-4C27-8880-DF8DEB71F137}"/>
              </c:ext>
            </c:extLst>
          </c:dPt>
          <c:dPt>
            <c:idx val="24"/>
            <c:invertIfNegative val="0"/>
            <c:bubble3D val="0"/>
            <c:spPr>
              <a:solidFill>
                <a:srgbClr val="0CADE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515D-40DD-88D8-8C6A149163D7}"/>
              </c:ext>
            </c:extLst>
          </c:dPt>
          <c:dPt>
            <c:idx val="25"/>
            <c:invertIfNegative val="0"/>
            <c:bubble3D val="0"/>
            <c:spPr>
              <a:solidFill>
                <a:srgbClr val="0CADE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36AC-4B7F-87C2-012BE2D12AD1}"/>
              </c:ext>
            </c:extLst>
          </c:dPt>
          <c:dPt>
            <c:idx val="26"/>
            <c:invertIfNegative val="0"/>
            <c:bubble3D val="0"/>
            <c:spPr>
              <a:solidFill>
                <a:srgbClr val="0CADE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00A2-43FC-B1CC-EA1E6A0F0485}"/>
              </c:ext>
            </c:extLst>
          </c:dPt>
          <c:dPt>
            <c:idx val="27"/>
            <c:invertIfNegative val="0"/>
            <c:bubble3D val="0"/>
            <c:spPr>
              <a:solidFill>
                <a:srgbClr val="0CADE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4AAC-475B-ACEB-B0E2954AAD2F}"/>
              </c:ext>
            </c:extLst>
          </c:dPt>
          <c:dPt>
            <c:idx val="28"/>
            <c:invertIfNegative val="0"/>
            <c:bubble3D val="0"/>
            <c:spPr>
              <a:solidFill>
                <a:srgbClr val="0CADE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A4ED-46B1-9094-2966C6258809}"/>
              </c:ext>
            </c:extLst>
          </c:dPt>
          <c:dPt>
            <c:idx val="29"/>
            <c:invertIfNegative val="0"/>
            <c:bubble3D val="0"/>
            <c:spPr>
              <a:solidFill>
                <a:srgbClr val="0CADE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E6FC-4F85-916E-FAC82B60A35B}"/>
              </c:ext>
            </c:extLst>
          </c:dPt>
          <c:dPt>
            <c:idx val="30"/>
            <c:invertIfNegative val="0"/>
            <c:bubble3D val="0"/>
            <c:spPr>
              <a:solidFill>
                <a:srgbClr val="0CADE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E93E-4E9B-ABE1-40037229F431}"/>
              </c:ext>
            </c:extLst>
          </c:dPt>
          <c:dPt>
            <c:idx val="31"/>
            <c:invertIfNegative val="0"/>
            <c:bubble3D val="0"/>
            <c:spPr>
              <a:solidFill>
                <a:srgbClr val="0CADE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E93E-4E9B-ABE1-40037229F4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Sheet1!$A$2:$A$33</c:f>
              <c:strCache>
                <c:ptCount val="32"/>
                <c:pt idx="0">
                  <c:v>5/29</c:v>
                </c:pt>
                <c:pt idx="1">
                  <c:v>6/5</c:v>
                </c:pt>
                <c:pt idx="2">
                  <c:v>6/12</c:v>
                </c:pt>
                <c:pt idx="3">
                  <c:v>6/19</c:v>
                </c:pt>
                <c:pt idx="4">
                  <c:v>6/26</c:v>
                </c:pt>
                <c:pt idx="5">
                  <c:v>7/3</c:v>
                </c:pt>
                <c:pt idx="6">
                  <c:v>7/10</c:v>
                </c:pt>
                <c:pt idx="7">
                  <c:v>7/17</c:v>
                </c:pt>
                <c:pt idx="8">
                  <c:v>7/24</c:v>
                </c:pt>
                <c:pt idx="9">
                  <c:v>7/31</c:v>
                </c:pt>
                <c:pt idx="10">
                  <c:v>8/7</c:v>
                </c:pt>
                <c:pt idx="11">
                  <c:v>8/14</c:v>
                </c:pt>
                <c:pt idx="12">
                  <c:v>8/21</c:v>
                </c:pt>
                <c:pt idx="13">
                  <c:v>8/28</c:v>
                </c:pt>
                <c:pt idx="14">
                  <c:v>9/4</c:v>
                </c:pt>
                <c:pt idx="15">
                  <c:v>9/11</c:v>
                </c:pt>
                <c:pt idx="16">
                  <c:v>9/18</c:v>
                </c:pt>
                <c:pt idx="17">
                  <c:v>9/25</c:v>
                </c:pt>
                <c:pt idx="18">
                  <c:v>10/2</c:v>
                </c:pt>
                <c:pt idx="19">
                  <c:v>10/8</c:v>
                </c:pt>
                <c:pt idx="20">
                  <c:v>10/15</c:v>
                </c:pt>
                <c:pt idx="21">
                  <c:v>10/22</c:v>
                </c:pt>
                <c:pt idx="22">
                  <c:v>10/29</c:v>
                </c:pt>
                <c:pt idx="23">
                  <c:v>11/6</c:v>
                </c:pt>
                <c:pt idx="24">
                  <c:v>11/13</c:v>
                </c:pt>
                <c:pt idx="25">
                  <c:v>11/20</c:v>
                </c:pt>
                <c:pt idx="26">
                  <c:v>11/27</c:v>
                </c:pt>
                <c:pt idx="27">
                  <c:v>12/4</c:v>
                </c:pt>
                <c:pt idx="28">
                  <c:v>12/11</c:v>
                </c:pt>
                <c:pt idx="29">
                  <c:v>12/18</c:v>
                </c:pt>
                <c:pt idx="30">
                  <c:v>12/25</c:v>
                </c:pt>
                <c:pt idx="31">
                  <c:v>1/1/2020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4.76</c:v>
                </c:pt>
                <c:pt idx="1">
                  <c:v>4.7300000000000004</c:v>
                </c:pt>
                <c:pt idx="2">
                  <c:v>4.66</c:v>
                </c:pt>
                <c:pt idx="3">
                  <c:v>4.5999999999999996</c:v>
                </c:pt>
                <c:pt idx="4">
                  <c:v>4.68</c:v>
                </c:pt>
                <c:pt idx="5">
                  <c:v>4.58</c:v>
                </c:pt>
                <c:pt idx="6">
                  <c:v>4.1399999999999997</c:v>
                </c:pt>
                <c:pt idx="7">
                  <c:v>4.12</c:v>
                </c:pt>
                <c:pt idx="8">
                  <c:v>4.12</c:v>
                </c:pt>
                <c:pt idx="9">
                  <c:v>4.0999999999999996</c:v>
                </c:pt>
                <c:pt idx="10">
                  <c:v>4</c:v>
                </c:pt>
                <c:pt idx="11">
                  <c:v>3.93</c:v>
                </c:pt>
                <c:pt idx="12">
                  <c:v>3.93</c:v>
                </c:pt>
                <c:pt idx="13">
                  <c:v>3.93</c:v>
                </c:pt>
                <c:pt idx="14">
                  <c:v>3.8</c:v>
                </c:pt>
                <c:pt idx="15">
                  <c:v>3.72</c:v>
                </c:pt>
                <c:pt idx="16">
                  <c:v>3.69</c:v>
                </c:pt>
                <c:pt idx="17">
                  <c:v>3.59</c:v>
                </c:pt>
                <c:pt idx="18">
                  <c:v>3.62</c:v>
                </c:pt>
                <c:pt idx="19">
                  <c:v>2.97</c:v>
                </c:pt>
                <c:pt idx="20">
                  <c:v>2.99</c:v>
                </c:pt>
                <c:pt idx="21">
                  <c:v>2.97</c:v>
                </c:pt>
                <c:pt idx="22">
                  <c:v>3.01</c:v>
                </c:pt>
                <c:pt idx="23">
                  <c:v>2.86</c:v>
                </c:pt>
                <c:pt idx="24">
                  <c:v>2.74</c:v>
                </c:pt>
                <c:pt idx="25">
                  <c:v>2.77</c:v>
                </c:pt>
                <c:pt idx="26">
                  <c:v>2.79</c:v>
                </c:pt>
                <c:pt idx="27">
                  <c:v>2.76</c:v>
                </c:pt>
                <c:pt idx="28">
                  <c:v>2.75</c:v>
                </c:pt>
                <c:pt idx="29">
                  <c:v>2.79</c:v>
                </c:pt>
                <c:pt idx="30">
                  <c:v>2.8</c:v>
                </c:pt>
                <c:pt idx="31">
                  <c:v>2.83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C8-4F42-99B2-282BD21129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1564973072"/>
        <c:axId val="1795519584"/>
      </c:barChart>
      <c:catAx>
        <c:axId val="156497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5519584"/>
        <c:crosses val="autoZero"/>
        <c:auto val="1"/>
        <c:lblAlgn val="ctr"/>
        <c:lblOffset val="100"/>
        <c:noMultiLvlLbl val="0"/>
      </c:catAx>
      <c:valAx>
        <c:axId val="1795519584"/>
        <c:scaling>
          <c:orientation val="minMax"/>
          <c:max val="5"/>
          <c:min val="2"/>
        </c:scaling>
        <c:delete val="1"/>
        <c:axPos val="l"/>
        <c:numFmt formatCode="General" sourceLinked="1"/>
        <c:majorTickMark val="out"/>
        <c:minorTickMark val="none"/>
        <c:tickLblPos val="nextTo"/>
        <c:crossAx val="1564973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717634620288079E-2"/>
          <c:y val="3.0913686022948379E-2"/>
          <c:w val="0.96682762614577089"/>
          <c:h val="0.82140587896910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Total</c:v>
                </c:pt>
              </c:strCache>
            </c:strRef>
          </c:tx>
          <c:spPr>
            <a:solidFill>
              <a:srgbClr val="FD8700"/>
            </a:solidFill>
            <a:ln w="127000"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D8700"/>
              </a:solidFill>
              <a:ln w="127000" cap="rnd">
                <a:noFill/>
                <a:round/>
                <a:tailEnd type="triangle"/>
              </a:ln>
              <a:effectLst/>
            </c:spPr>
            <c:extLst>
              <c:ext xmlns:c16="http://schemas.microsoft.com/office/drawing/2014/chart" uri="{C3380CC4-5D6E-409C-BE32-E72D297353CC}">
                <c16:uniqueId val="{00000006-BCEE-44AA-9419-8C809CA16560}"/>
              </c:ext>
            </c:extLst>
          </c:dPt>
          <c:dPt>
            <c:idx val="4"/>
            <c:invertIfNegative val="0"/>
            <c:bubble3D val="0"/>
            <c:spPr>
              <a:solidFill>
                <a:srgbClr val="0CADEF"/>
              </a:solidFill>
              <a:ln w="1270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5A7-4077-A371-457AB6D310C3}"/>
              </c:ext>
            </c:extLst>
          </c:dPt>
          <c:dPt>
            <c:idx val="5"/>
            <c:invertIfNegative val="0"/>
            <c:bubble3D val="0"/>
            <c:spPr>
              <a:solidFill>
                <a:srgbClr val="0CADEF"/>
              </a:solidFill>
              <a:ln w="1270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4FC-4A96-AC79-4164A99FDB05}"/>
              </c:ext>
            </c:extLst>
          </c:dPt>
          <c:dPt>
            <c:idx val="6"/>
            <c:invertIfNegative val="0"/>
            <c:bubble3D val="0"/>
            <c:spPr>
              <a:solidFill>
                <a:srgbClr val="0CADEF"/>
              </a:solidFill>
              <a:ln w="1270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5E6-4C58-9A31-A9CFAA43D7C3}"/>
              </c:ext>
            </c:extLst>
          </c:dPt>
          <c:dPt>
            <c:idx val="7"/>
            <c:invertIfNegative val="0"/>
            <c:bubble3D val="0"/>
            <c:spPr>
              <a:solidFill>
                <a:srgbClr val="0CADEF"/>
              </a:solidFill>
              <a:ln w="1270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C7E-4CB6-AE03-2C2025F8501E}"/>
              </c:ext>
            </c:extLst>
          </c:dPt>
          <c:dPt>
            <c:idx val="8"/>
            <c:invertIfNegative val="0"/>
            <c:bubble3D val="0"/>
            <c:spPr>
              <a:solidFill>
                <a:srgbClr val="0CADEF"/>
              </a:solidFill>
              <a:ln w="1270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466-4227-A33B-06BFB7BF2066}"/>
              </c:ext>
            </c:extLst>
          </c:dPt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04-403C-B0BC-3946D71FD4A8}"/>
                </c:ext>
              </c:extLst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04-403C-B0BC-3946D71FD4A8}"/>
                </c:ext>
              </c:extLst>
            </c:dLbl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04-403C-B0BC-3946D71FD4A8}"/>
                </c:ext>
              </c:extLst>
            </c:dLbl>
            <c:dLbl>
              <c:idx val="3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CEE-44AA-9419-8C809CA16560}"/>
                </c:ext>
              </c:extLst>
            </c:dLbl>
            <c:dLbl>
              <c:idx val="4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A7-4077-A371-457AB6D310C3}"/>
                </c:ext>
              </c:extLst>
            </c:dLbl>
            <c:dLbl>
              <c:idx val="5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FC-4A96-AC79-4164A99FDB05}"/>
                </c:ext>
              </c:extLst>
            </c:dLbl>
            <c:dLbl>
              <c:idx val="6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E6-4C58-9A31-A9CFAA43D7C3}"/>
                </c:ext>
              </c:extLst>
            </c:dLbl>
            <c:dLbl>
              <c:idx val="7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7E-4CB6-AE03-2C2025F8501E}"/>
                </c:ext>
              </c:extLst>
            </c:dLbl>
            <c:dLbl>
              <c:idx val="8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66-4227-A33B-06BFB7BF20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May 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  <c:pt idx="4">
                  <c:v>September</c:v>
                </c:pt>
                <c:pt idx="5">
                  <c:v>October</c:v>
                </c:pt>
                <c:pt idx="6">
                  <c:v>November</c:v>
                </c:pt>
                <c:pt idx="7">
                  <c:v>December</c:v>
                </c:pt>
                <c:pt idx="8">
                  <c:v>January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8.4699999999999998E-2</c:v>
                </c:pt>
                <c:pt idx="1">
                  <c:v>8.3900000000000002E-2</c:v>
                </c:pt>
                <c:pt idx="2">
                  <c:v>7.7399999999999997E-2</c:v>
                </c:pt>
                <c:pt idx="3" formatCode="0.0%">
                  <c:v>7.1999999999999995E-2</c:v>
                </c:pt>
                <c:pt idx="4">
                  <c:v>6.8699999999999997E-2</c:v>
                </c:pt>
                <c:pt idx="5">
                  <c:v>5.8299999999999998E-2</c:v>
                </c:pt>
                <c:pt idx="6">
                  <c:v>5.4800000000000001E-2</c:v>
                </c:pt>
                <c:pt idx="7">
                  <c:v>5.5300000000000002E-2</c:v>
                </c:pt>
                <c:pt idx="8">
                  <c:v>5.5300000000000002E-2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EE-44AA-9419-8C809CA1656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1617202576"/>
        <c:axId val="1695661344"/>
      </c:barChart>
      <c:catAx>
        <c:axId val="161720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9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5661344"/>
        <c:crosses val="autoZero"/>
        <c:auto val="1"/>
        <c:lblAlgn val="ctr"/>
        <c:lblOffset val="100"/>
        <c:noMultiLvlLbl val="0"/>
      </c:catAx>
      <c:valAx>
        <c:axId val="1695661344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crossAx val="1617202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755895276219898E-2"/>
          <c:y val="3.0913686022948379E-2"/>
          <c:w val="0.92178939170762442"/>
          <c:h val="0.821405878969103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Total</c:v>
                </c:pt>
              </c:strCache>
            </c:strRef>
          </c:tx>
          <c:spPr>
            <a:ln w="127000" cap="rnd">
              <a:solidFill>
                <a:srgbClr val="72C45A"/>
              </a:solidFill>
              <a:round/>
            </a:ln>
            <a:effectLst/>
          </c:spPr>
          <c:marker>
            <c:symbol val="none"/>
          </c:marker>
          <c:dPt>
            <c:idx val="3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06-BCEE-44AA-9419-8C809CA16560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0B-BC99-4702-AEAF-C0DA4695C9B8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13-DD94-49D2-9D08-3F488E76966F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1B-B78C-40B3-BEAD-E23C440DE52A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23-4792-4B16-8F61-C4E69D7545E7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127000" cap="rnd">
                <a:solidFill>
                  <a:srgbClr val="72C45A"/>
                </a:solidFill>
                <a:round/>
                <a:tailEnd type="triangle"/>
              </a:ln>
              <a:effectLst/>
            </c:spPr>
            <c:extLst>
              <c:ext xmlns:c16="http://schemas.microsoft.com/office/drawing/2014/chart" uri="{C3380CC4-5D6E-409C-BE32-E72D297353CC}">
                <c16:uniqueId val="{0000002B-9F2C-48B8-9271-02CF29554EFE}"/>
              </c:ext>
            </c:extLst>
          </c:dPt>
          <c:cat>
            <c:strRef>
              <c:f>Sheet1!$A$2:$A$10</c:f>
              <c:strCache>
                <c:ptCount val="9"/>
                <c:pt idx="0">
                  <c:v>May 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  <c:pt idx="4">
                  <c:v>September</c:v>
                </c:pt>
                <c:pt idx="5">
                  <c:v>October</c:v>
                </c:pt>
                <c:pt idx="6">
                  <c:v>November </c:v>
                </c:pt>
                <c:pt idx="7">
                  <c:v>December</c:v>
                </c:pt>
                <c:pt idx="8">
                  <c:v>January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8.4699999999999998E-2</c:v>
                </c:pt>
                <c:pt idx="1">
                  <c:v>8.3900000000000002E-2</c:v>
                </c:pt>
                <c:pt idx="2">
                  <c:v>7.7399999999999997E-2</c:v>
                </c:pt>
                <c:pt idx="3" formatCode="0.0%">
                  <c:v>7.1999999999999995E-2</c:v>
                </c:pt>
                <c:pt idx="4">
                  <c:v>6.8699999999999997E-2</c:v>
                </c:pt>
                <c:pt idx="5">
                  <c:v>5.8299999999999998E-2</c:v>
                </c:pt>
                <c:pt idx="6">
                  <c:v>5.4800000000000001E-2</c:v>
                </c:pt>
                <c:pt idx="7">
                  <c:v>5.5300000000000002E-2</c:v>
                </c:pt>
                <c:pt idx="8">
                  <c:v>5.5300000000000002E-2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BCEE-44AA-9419-8C809CA165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Fannie/Freddie</c:v>
                </c:pt>
              </c:strCache>
            </c:strRef>
          </c:tx>
          <c:spPr>
            <a:ln w="76200" cap="rnd">
              <a:solidFill>
                <a:srgbClr val="FD8700"/>
              </a:solidFill>
              <a:round/>
            </a:ln>
            <a:effectLst/>
          </c:spPr>
          <c:marker>
            <c:symbol val="none"/>
          </c:marker>
          <c:dPt>
            <c:idx val="3"/>
            <c:marker>
              <c:symbol val="none"/>
            </c:marker>
            <c:bubble3D val="0"/>
            <c:spPr>
              <a:ln w="76200" cap="rnd">
                <a:solidFill>
                  <a:srgbClr val="FD8700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05-BCEE-44AA-9419-8C809CA16560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76200" cap="rnd">
                <a:solidFill>
                  <a:srgbClr val="FD8700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0C-BC99-4702-AEAF-C0DA4695C9B8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76200" cap="rnd">
                <a:solidFill>
                  <a:srgbClr val="FD8700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14-DD94-49D2-9D08-3F488E76966F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76200" cap="rnd">
                <a:solidFill>
                  <a:srgbClr val="FD8700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1C-B78C-40B3-BEAD-E23C440DE52A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76200" cap="rnd">
                <a:solidFill>
                  <a:srgbClr val="FD8700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24-4792-4B16-8F61-C4E69D7545E7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76200" cap="rnd">
                <a:solidFill>
                  <a:srgbClr val="FD8700"/>
                </a:solidFill>
                <a:round/>
                <a:tailEnd type="triangle"/>
              </a:ln>
              <a:effectLst/>
            </c:spPr>
            <c:extLst>
              <c:ext xmlns:c16="http://schemas.microsoft.com/office/drawing/2014/chart" uri="{C3380CC4-5D6E-409C-BE32-E72D297353CC}">
                <c16:uniqueId val="{0000002C-9F2C-48B8-9271-02CF29554EFE}"/>
              </c:ext>
            </c:extLst>
          </c:dPt>
          <c:cat>
            <c:strRef>
              <c:f>Sheet1!$A$2:$A$10</c:f>
              <c:strCache>
                <c:ptCount val="9"/>
                <c:pt idx="0">
                  <c:v>May 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  <c:pt idx="4">
                  <c:v>September</c:v>
                </c:pt>
                <c:pt idx="5">
                  <c:v>October</c:v>
                </c:pt>
                <c:pt idx="6">
                  <c:v>November </c:v>
                </c:pt>
                <c:pt idx="7">
                  <c:v>December</c:v>
                </c:pt>
                <c:pt idx="8">
                  <c:v>January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6.2600000000000003E-2</c:v>
                </c:pt>
                <c:pt idx="1">
                  <c:v>6.1699999999999998E-2</c:v>
                </c:pt>
                <c:pt idx="2">
                  <c:v>5.4899999999999997E-2</c:v>
                </c:pt>
                <c:pt idx="3">
                  <c:v>4.8800000000000003E-2</c:v>
                </c:pt>
                <c:pt idx="4">
                  <c:v>4.4600000000000001E-2</c:v>
                </c:pt>
                <c:pt idx="5">
                  <c:v>3.6600000000000001E-2</c:v>
                </c:pt>
                <c:pt idx="6">
                  <c:v>3.3500000000000002E-2</c:v>
                </c:pt>
                <c:pt idx="7">
                  <c:v>3.2599999999999997E-2</c:v>
                </c:pt>
                <c:pt idx="8">
                  <c:v>3.2399999999999998E-2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BCEE-44AA-9419-8C809CA165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GinnieMae</c:v>
                </c:pt>
              </c:strCache>
            </c:strRef>
          </c:tx>
          <c:spPr>
            <a:ln w="76200" cap="rnd">
              <a:solidFill>
                <a:srgbClr val="0CADEF"/>
              </a:solidFill>
              <a:round/>
              <a:tailEnd type="none"/>
            </a:ln>
            <a:effectLst/>
          </c:spPr>
          <c:marker>
            <c:symbol val="none"/>
          </c:marker>
          <c:dPt>
            <c:idx val="3"/>
            <c:marker>
              <c:symbol val="none"/>
            </c:marker>
            <c:bubble3D val="0"/>
            <c:spPr>
              <a:ln w="76200" cap="rnd">
                <a:solidFill>
                  <a:srgbClr val="0CADEF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08-BCEE-44AA-9419-8C809CA16560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76200" cap="rnd">
                <a:solidFill>
                  <a:srgbClr val="0CADEF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0A-BC99-4702-AEAF-C0DA4695C9B8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76200" cap="rnd">
                <a:solidFill>
                  <a:srgbClr val="0CADEF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12-DD94-49D2-9D08-3F488E76966F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76200" cap="rnd">
                <a:solidFill>
                  <a:srgbClr val="0CADEF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1A-B78C-40B3-BEAD-E23C440DE52A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76200" cap="rnd">
                <a:solidFill>
                  <a:srgbClr val="0CADEF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22-4792-4B16-8F61-C4E69D7545E7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76200" cap="rnd">
                <a:solidFill>
                  <a:srgbClr val="0CADEF"/>
                </a:solidFill>
                <a:round/>
                <a:tailEnd type="triangle"/>
              </a:ln>
              <a:effectLst/>
            </c:spPr>
            <c:extLst>
              <c:ext xmlns:c16="http://schemas.microsoft.com/office/drawing/2014/chart" uri="{C3380CC4-5D6E-409C-BE32-E72D297353CC}">
                <c16:uniqueId val="{0000002A-9F2C-48B8-9271-02CF29554EFE}"/>
              </c:ext>
            </c:extLst>
          </c:dPt>
          <c:cat>
            <c:strRef>
              <c:f>Sheet1!$A$2:$A$10</c:f>
              <c:strCache>
                <c:ptCount val="9"/>
                <c:pt idx="0">
                  <c:v>May 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  <c:pt idx="4">
                  <c:v>September</c:v>
                </c:pt>
                <c:pt idx="5">
                  <c:v>October</c:v>
                </c:pt>
                <c:pt idx="6">
                  <c:v>November </c:v>
                </c:pt>
                <c:pt idx="7">
                  <c:v>December</c:v>
                </c:pt>
                <c:pt idx="8">
                  <c:v>January</c:v>
                </c:pt>
              </c:strCache>
            </c:strRef>
          </c:cat>
          <c:val>
            <c:numRef>
              <c:f>Sheet1!$D$2:$D$10</c:f>
              <c:numCache>
                <c:formatCode>0.00%</c:formatCode>
                <c:ptCount val="9"/>
                <c:pt idx="0">
                  <c:v>0.1183</c:v>
                </c:pt>
                <c:pt idx="1">
                  <c:v>0.1172</c:v>
                </c:pt>
                <c:pt idx="2">
                  <c:v>0.1027</c:v>
                </c:pt>
                <c:pt idx="3">
                  <c:v>9.5799999999999996E-2</c:v>
                </c:pt>
                <c:pt idx="4">
                  <c:v>9.1499999999999998E-2</c:v>
                </c:pt>
                <c:pt idx="5">
                  <c:v>8.1299999999999997E-2</c:v>
                </c:pt>
                <c:pt idx="6">
                  <c:v>7.7299999999999994E-2</c:v>
                </c:pt>
                <c:pt idx="7">
                  <c:v>7.8700000000000006E-2</c:v>
                </c:pt>
                <c:pt idx="8">
                  <c:v>7.9200000000000007E-2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BCEE-44AA-9419-8C809CA1656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Private Label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3"/>
            <c:marker>
              <c:symbol val="none"/>
            </c:marker>
            <c:bubble3D val="0"/>
            <c:spPr>
              <a:ln w="76200" cap="rnd">
                <a:solidFill>
                  <a:srgbClr val="FF0000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07-BCEE-44AA-9419-8C809CA16560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76200" cap="rnd">
                <a:solidFill>
                  <a:srgbClr val="FF0000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09-BC99-4702-AEAF-C0DA4695C9B8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76200" cap="rnd">
                <a:solidFill>
                  <a:srgbClr val="FF0000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11-DD94-49D2-9D08-3F488E76966F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76200" cap="rnd">
                <a:solidFill>
                  <a:srgbClr val="FF0000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19-B78C-40B3-BEAD-E23C440DE52A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76200" cap="rnd">
                <a:solidFill>
                  <a:srgbClr val="FF0000"/>
                </a:solidFill>
                <a:round/>
                <a:tailEnd type="none"/>
              </a:ln>
              <a:effectLst/>
            </c:spPr>
            <c:extLst>
              <c:ext xmlns:c16="http://schemas.microsoft.com/office/drawing/2014/chart" uri="{C3380CC4-5D6E-409C-BE32-E72D297353CC}">
                <c16:uniqueId val="{00000021-4792-4B16-8F61-C4E69D7545E7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76200" cap="rnd">
                <a:solidFill>
                  <a:srgbClr val="FF0000"/>
                </a:solidFill>
                <a:round/>
                <a:tailEnd type="triangle"/>
              </a:ln>
              <a:effectLst/>
            </c:spPr>
            <c:extLst>
              <c:ext xmlns:c16="http://schemas.microsoft.com/office/drawing/2014/chart" uri="{C3380CC4-5D6E-409C-BE32-E72D297353CC}">
                <c16:uniqueId val="{00000029-9F2C-48B8-9271-02CF29554EFE}"/>
              </c:ext>
            </c:extLst>
          </c:dPt>
          <c:cat>
            <c:strRef>
              <c:f>Sheet1!$A$2:$A$10</c:f>
              <c:strCache>
                <c:ptCount val="9"/>
                <c:pt idx="0">
                  <c:v>May 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  <c:pt idx="4">
                  <c:v>September</c:v>
                </c:pt>
                <c:pt idx="5">
                  <c:v>October</c:v>
                </c:pt>
                <c:pt idx="6">
                  <c:v>November </c:v>
                </c:pt>
                <c:pt idx="7">
                  <c:v>December</c:v>
                </c:pt>
                <c:pt idx="8">
                  <c:v>January</c:v>
                </c:pt>
              </c:strCache>
            </c:strRef>
          </c:cat>
          <c:val>
            <c:numRef>
              <c:f>Sheet1!$E$2:$E$10</c:f>
              <c:numCache>
                <c:formatCode>0.0%</c:formatCode>
                <c:ptCount val="9"/>
                <c:pt idx="0">
                  <c:v>0.107</c:v>
                </c:pt>
                <c:pt idx="1">
                  <c:v>0.108</c:v>
                </c:pt>
                <c:pt idx="2" formatCode="0.00%">
                  <c:v>0.1053</c:v>
                </c:pt>
                <c:pt idx="3" formatCode="0.00%">
                  <c:v>0.10440000000000001</c:v>
                </c:pt>
                <c:pt idx="4" formatCode="0.00%">
                  <c:v>0.1052</c:v>
                </c:pt>
                <c:pt idx="5" formatCode="0.00%">
                  <c:v>8.8200000000000001E-2</c:v>
                </c:pt>
                <c:pt idx="6" formatCode="0.00%">
                  <c:v>8.48E-2</c:v>
                </c:pt>
                <c:pt idx="7" formatCode="0.00%">
                  <c:v>8.8900000000000007E-2</c:v>
                </c:pt>
                <c:pt idx="8" formatCode="0.00%">
                  <c:v>8.8700000000000001E-2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BCEE-44AA-9419-8C809CA16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7202576"/>
        <c:axId val="1695661344"/>
      </c:lineChart>
      <c:catAx>
        <c:axId val="161720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bg1">
                <a:lumMod val="9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5661344"/>
        <c:crosses val="autoZero"/>
        <c:auto val="1"/>
        <c:lblAlgn val="ctr"/>
        <c:lblOffset val="100"/>
        <c:noMultiLvlLbl val="0"/>
      </c:catAx>
      <c:valAx>
        <c:axId val="1695661344"/>
        <c:scaling>
          <c:orientation val="minMax"/>
          <c:min val="1.0000000000000002E-2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720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915037653826697E-2"/>
          <c:y val="1.7993255224550222E-2"/>
          <c:w val="0.88849774394398295"/>
          <c:h val="6.3949803149606299E-2"/>
        </c:manualLayout>
      </c:layout>
      <c:overlay val="0"/>
      <c:spPr>
        <a:solidFill>
          <a:srgbClr val="2F393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2F2-4C90-B597-631D0C294CA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F2-4C90-B597-631D0C294CAE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2F2-4C90-B597-631D0C294CAE}"/>
              </c:ext>
            </c:extLst>
          </c:dPt>
          <c:cat>
            <c:strRef>
              <c:f>Sheet1!$A$2:$A$4</c:f>
              <c:strCache>
                <c:ptCount val="3"/>
                <c:pt idx="0">
                  <c:v>Resume their mortgage payments and stay in their home for at least 1 year</c:v>
                </c:pt>
                <c:pt idx="1">
                  <c:v>List their home within 1 year of exiting forbearance</c:v>
                </c:pt>
                <c:pt idx="2">
                  <c:v>Receive a forclosure notice within 1 year of exiting forbearance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0.24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F2-4C90-B597-631D0C294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2FD14-DB89-224E-92F1-A36EA9FAB8D7}" type="datetimeFigureOut">
              <a:rPr lang="en-US" smtClean="0"/>
              <a:t>1/11/21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024DF-E88A-7E44-BE45-F5D9C888D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1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https://www.corelogic.com/blog/2020/12/one-third-of-forbearance-loans-have-not-made-payment-since-may.aspx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05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https://www.bls.gov/news.release/pdf/empsit.pdf</a:t>
            </a:r>
          </a:p>
          <a:p>
            <a:r>
              <a:rPr lang="en-US" dirty="0"/>
              <a:t>https://economics.cmail19.com/t/ViewEmail/d/86F72442EA56A4BB2540EF23F30FEDED/5323CD85A2087AFD22947492D9797BBC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C44F5A-5136-4D7C-AFD9-C37F51CB1B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90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https://www.blackknightinc.com/blog-posts/2-8-million-in-forbearance-heading-into-last-week-of-2020/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79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https://www.mba.org/news-research-and-resources/newsroom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1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https://www.mba.org/news-research-and-resources/newsroom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36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www.blackknightinc.com/blog-posts/as-inland-markets-start-to-mimic-coastal-home-price-trends-potential-warning-signs-emerge/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18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libri" charset="0"/>
              </a:rPr>
              <a:t>https://pulsenomics.com/surveys/#home-price-expectations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331B04-A3F7-1141-9E57-D9FFC82E660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ＭＳ Ｐゴシック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430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https://blog.firstam.com/economics/will-record-equity-levels-prevent-a-foreclosure-tsunami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87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4A6C-4ADA-9245-BBF0-1B49E3D9F676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BD70-63B7-EA4E-BA85-F86CD10A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0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4A6C-4ADA-9245-BBF0-1B49E3D9F676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BD70-63B7-EA4E-BA85-F86CD10A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4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4A6C-4ADA-9245-BBF0-1B49E3D9F676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BD70-63B7-EA4E-BA85-F86CD10A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8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4A6C-4ADA-9245-BBF0-1B49E3D9F676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BD70-63B7-EA4E-BA85-F86CD10A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8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4A6C-4ADA-9245-BBF0-1B49E3D9F676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BD70-63B7-EA4E-BA85-F86CD10A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0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4A6C-4ADA-9245-BBF0-1B49E3D9F676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BD70-63B7-EA4E-BA85-F86CD10A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7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4A6C-4ADA-9245-BBF0-1B49E3D9F676}" type="datetimeFigureOut">
              <a:rPr lang="en-US" smtClean="0"/>
              <a:t>1/11/21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BD70-63B7-EA4E-BA85-F86CD10A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7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4A6C-4ADA-9245-BBF0-1B49E3D9F676}" type="datetimeFigureOut">
              <a:rPr lang="en-US" smtClean="0"/>
              <a:t>1/11/21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BD70-63B7-EA4E-BA85-F86CD10A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9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4A6C-4ADA-9245-BBF0-1B49E3D9F676}" type="datetimeFigureOut">
              <a:rPr lang="en-US" smtClean="0"/>
              <a:t>1/11/21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BD70-63B7-EA4E-BA85-F86CD10A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0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4A6C-4ADA-9245-BBF0-1B49E3D9F676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BD70-63B7-EA4E-BA85-F86CD10A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5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4A6C-4ADA-9245-BBF0-1B49E3D9F676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BD70-63B7-EA4E-BA85-F86CD10A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1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F4A6C-4ADA-9245-BBF0-1B49E3D9F676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0BD70-63B7-EA4E-BA85-F86CD10A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48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A6037-856E-44EF-998C-E8DE4B944752}"/>
              </a:ext>
            </a:extLst>
          </p:cNvPr>
          <p:cNvSpPr/>
          <p:nvPr/>
        </p:nvSpPr>
        <p:spPr>
          <a:xfrm>
            <a:off x="369870" y="343292"/>
            <a:ext cx="84145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“A distributional analysis of forborne loans’ payment status reveals that nearly </a:t>
            </a:r>
            <a:r>
              <a:rPr lang="en-US" sz="4000" spc="10" dirty="0">
                <a:solidFill>
                  <a:srgbClr val="FD8700"/>
                </a:solidFill>
                <a:ea typeface="Times New Roman" panose="02020603050405020304" pitchFamily="18" charset="0"/>
              </a:rPr>
              <a:t>more than one third (39.1%) of all forborne loans are now 150+ days behind</a:t>
            </a:r>
            <a:r>
              <a:rPr lang="en-US" sz="40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 payment, while as many as </a:t>
            </a:r>
            <a:r>
              <a:rPr lang="en-US" sz="4000" spc="10" dirty="0">
                <a:solidFill>
                  <a:srgbClr val="FD8700"/>
                </a:solidFill>
                <a:ea typeface="Times New Roman" panose="02020603050405020304" pitchFamily="18" charset="0"/>
              </a:rPr>
              <a:t>1-in-4 (25.5%) are 180+ days past due</a:t>
            </a:r>
            <a:r>
              <a:rPr lang="en-US" sz="40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.”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5E280-04B8-FD44-9875-082A5AA7E344}"/>
              </a:ext>
            </a:extLst>
          </p:cNvPr>
          <p:cNvSpPr txBox="1"/>
          <p:nvPr/>
        </p:nvSpPr>
        <p:spPr>
          <a:xfrm>
            <a:off x="3064533" y="4904678"/>
            <a:ext cx="33391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Yanling</a:t>
            </a:r>
            <a:r>
              <a:rPr lang="en-US" sz="3600" dirty="0">
                <a:solidFill>
                  <a:schemeClr val="bg1"/>
                </a:solidFill>
              </a:rPr>
              <a:t> Mayer</a:t>
            </a:r>
          </a:p>
          <a:p>
            <a:r>
              <a:rPr lang="en-US" dirty="0">
                <a:solidFill>
                  <a:schemeClr val="bg1"/>
                </a:solidFill>
              </a:rPr>
              <a:t>Principal Economist, CoreLogic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0019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98DA113-E851-4FE6-BB57-3C6965DCB4F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7AC7F62-487B-4D38-917C-E299A01220DD}"/>
              </a:ext>
            </a:extLst>
          </p:cNvPr>
          <p:cNvGraphicFramePr/>
          <p:nvPr/>
        </p:nvGraphicFramePr>
        <p:xfrm>
          <a:off x="390418" y="554805"/>
          <a:ext cx="8476180" cy="6030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9EB86CB4-9028-4003-803E-822AE69F6141}"/>
              </a:ext>
            </a:extLst>
          </p:cNvPr>
          <p:cNvSpPr txBox="1"/>
          <p:nvPr/>
        </p:nvSpPr>
        <p:spPr>
          <a:xfrm>
            <a:off x="6327096" y="6384831"/>
            <a:ext cx="281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U.S. Bureau of Labor Statistics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0AC142-4E4F-4CC4-B618-86B03287B44B}"/>
              </a:ext>
            </a:extLst>
          </p:cNvPr>
          <p:cNvSpPr/>
          <p:nvPr/>
        </p:nvSpPr>
        <p:spPr>
          <a:xfrm>
            <a:off x="4985800" y="3066014"/>
            <a:ext cx="1847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C69B94-E2F8-40E0-8E18-6D0116D19AE3}"/>
              </a:ext>
            </a:extLst>
          </p:cNvPr>
          <p:cNvSpPr txBox="1"/>
          <p:nvPr/>
        </p:nvSpPr>
        <p:spPr>
          <a:xfrm>
            <a:off x="4386238" y="1345852"/>
            <a:ext cx="184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AF625B-8A92-40F3-8696-7315098BA294}"/>
              </a:ext>
            </a:extLst>
          </p:cNvPr>
          <p:cNvSpPr txBox="1"/>
          <p:nvPr/>
        </p:nvSpPr>
        <p:spPr>
          <a:xfrm>
            <a:off x="0" y="328321"/>
            <a:ext cx="723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Economy </a:t>
            </a:r>
            <a:r>
              <a:rPr lang="en-US" sz="4400" dirty="0">
                <a:solidFill>
                  <a:srgbClr val="FF0000"/>
                </a:solidFill>
              </a:rPr>
              <a:t>LOST</a:t>
            </a:r>
            <a:r>
              <a:rPr lang="en-US" sz="4400" dirty="0">
                <a:solidFill>
                  <a:schemeClr val="bg1"/>
                </a:solidFill>
              </a:rPr>
              <a:t> 140,000 Jobs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704D8D-47AA-4D65-9ED8-5EF28A2E62F4}"/>
              </a:ext>
            </a:extLst>
          </p:cNvPr>
          <p:cNvSpPr txBox="1"/>
          <p:nvPr/>
        </p:nvSpPr>
        <p:spPr>
          <a:xfrm>
            <a:off x="4104526" y="2431471"/>
            <a:ext cx="46490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Employment gains/losses by sector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D6D181-6EC9-4AD7-9D64-D715CB9630FE}"/>
              </a:ext>
            </a:extLst>
          </p:cNvPr>
          <p:cNvSpPr txBox="1"/>
          <p:nvPr/>
        </p:nvSpPr>
        <p:spPr>
          <a:xfrm>
            <a:off x="1520574" y="3338900"/>
            <a:ext cx="723300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“</a:t>
            </a:r>
            <a:r>
              <a:rPr lang="en-US" sz="2400" i="1" dirty="0">
                <a:solidFill>
                  <a:schemeClr val="bg1"/>
                </a:solidFill>
              </a:rPr>
              <a:t>December’s numbers were disappointing but the losses were concentrated in the leisure and hospitality sector. That suggests two things: Consumer caution and government restrictions related to Covid-19 are battering restaurants, bars, hotels, casinos and other businesses that pack people together. Until the pandemic is under control, those industries will struggle.“ - </a:t>
            </a:r>
            <a:r>
              <a:rPr lang="en-US" sz="2400" dirty="0">
                <a:solidFill>
                  <a:schemeClr val="bg1"/>
                </a:solidFill>
              </a:rPr>
              <a:t>WSJ</a:t>
            </a:r>
          </a:p>
        </p:txBody>
      </p:sp>
    </p:spTree>
    <p:extLst>
      <p:ext uri="{BB962C8B-B14F-4D97-AF65-F5344CB8AC3E}">
        <p14:creationId xmlns:p14="http://schemas.microsoft.com/office/powerpoint/2010/main" val="111029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912F8AA-150D-4D7B-8897-5FF6F6050085}"/>
              </a:ext>
            </a:extLst>
          </p:cNvPr>
          <p:cNvGraphicFramePr/>
          <p:nvPr/>
        </p:nvGraphicFramePr>
        <p:xfrm>
          <a:off x="452063" y="359596"/>
          <a:ext cx="8301519" cy="5825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8874E72-DE27-49E1-8F45-CF884314384C}"/>
              </a:ext>
            </a:extLst>
          </p:cNvPr>
          <p:cNvSpPr txBox="1"/>
          <p:nvPr/>
        </p:nvSpPr>
        <p:spPr>
          <a:xfrm>
            <a:off x="6163362" y="6285439"/>
            <a:ext cx="2750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 defTabSz="342900">
              <a:defRPr/>
            </a:pPr>
            <a:r>
              <a:rPr lang="en-US" sz="1400" dirty="0">
                <a:solidFill>
                  <a:prstClr val="white">
                    <a:lumMod val="50000"/>
                  </a:prstClr>
                </a:solidFill>
              </a:rPr>
              <a:t>McDash Flash Forbearance Tracker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E9B20C-16F4-4FFE-B775-5F3D4DBFFCB8}"/>
              </a:ext>
            </a:extLst>
          </p:cNvPr>
          <p:cNvSpPr/>
          <p:nvPr/>
        </p:nvSpPr>
        <p:spPr>
          <a:xfrm>
            <a:off x="2476072" y="534761"/>
            <a:ext cx="6667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-nova"/>
              </a:rPr>
              <a:t>The number of mortgages</a:t>
            </a:r>
            <a:r>
              <a:rPr lang="en-US" sz="2800" b="1" dirty="0">
                <a:solidFill>
                  <a:schemeClr val="bg1"/>
                </a:solidFill>
                <a:latin typeface="proxima-nova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proxima-nova"/>
              </a:rPr>
              <a:t>in</a:t>
            </a:r>
            <a:r>
              <a:rPr lang="en-US" sz="2800" b="1" dirty="0">
                <a:solidFill>
                  <a:schemeClr val="bg1"/>
                </a:solidFill>
                <a:latin typeface="proxima-nova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proxima-nova"/>
              </a:rPr>
              <a:t>active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roxima-nova"/>
              </a:rPr>
              <a:t>forbearance is increasing slightly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64A886-C587-46F8-A057-E0DAB0498AFE}"/>
              </a:ext>
            </a:extLst>
          </p:cNvPr>
          <p:cNvSpPr txBox="1"/>
          <p:nvPr/>
        </p:nvSpPr>
        <p:spPr>
          <a:xfrm>
            <a:off x="7094437" y="1725354"/>
            <a:ext cx="1236236" cy="400110"/>
          </a:xfrm>
          <a:prstGeom prst="rect">
            <a:avLst/>
          </a:prstGeom>
          <a:solidFill>
            <a:srgbClr val="2F393F"/>
          </a:solidFill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bg1">
                    <a:lumMod val="75000"/>
                  </a:schemeClr>
                </a:solidFill>
              </a:rPr>
              <a:t>in millions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EB649A4-4F4D-4D33-A48E-D00F512175F9}"/>
              </a:ext>
            </a:extLst>
          </p:cNvPr>
          <p:cNvCxnSpPr/>
          <p:nvPr/>
        </p:nvCxnSpPr>
        <p:spPr>
          <a:xfrm flipV="1">
            <a:off x="7972746" y="4582274"/>
            <a:ext cx="554805" cy="174661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774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D1C11F-003E-BD45-9D75-8099C42E0B9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CA060DD-F66C-4CD1-B275-4FB5E7620CAC}"/>
              </a:ext>
            </a:extLst>
          </p:cNvPr>
          <p:cNvGraphicFramePr/>
          <p:nvPr/>
        </p:nvGraphicFramePr>
        <p:xfrm>
          <a:off x="366021" y="1212351"/>
          <a:ext cx="8459479" cy="5239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83A5EC7-127D-443A-A46A-6E21EA0DE156}"/>
              </a:ext>
            </a:extLst>
          </p:cNvPr>
          <p:cNvSpPr txBox="1"/>
          <p:nvPr/>
        </p:nvSpPr>
        <p:spPr>
          <a:xfrm>
            <a:off x="8201948" y="6247587"/>
            <a:ext cx="63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MBA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5F70AF-4055-4AA1-87DC-2960DDF0909C}"/>
              </a:ext>
            </a:extLst>
          </p:cNvPr>
          <p:cNvSpPr txBox="1"/>
          <p:nvPr/>
        </p:nvSpPr>
        <p:spPr>
          <a:xfrm>
            <a:off x="0" y="390601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Percentage of Overall Forbearances</a:t>
            </a:r>
          </a:p>
        </p:txBody>
      </p:sp>
    </p:spTree>
    <p:extLst>
      <p:ext uri="{BB962C8B-B14F-4D97-AF65-F5344CB8AC3E}">
        <p14:creationId xmlns:p14="http://schemas.microsoft.com/office/powerpoint/2010/main" val="70094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BEE9D1E-7358-244C-B21C-42463DDE7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CA060DD-F66C-4CD1-B275-4FB5E7620CAC}"/>
              </a:ext>
            </a:extLst>
          </p:cNvPr>
          <p:cNvGraphicFramePr/>
          <p:nvPr/>
        </p:nvGraphicFramePr>
        <p:xfrm>
          <a:off x="554803" y="1396999"/>
          <a:ext cx="8003569" cy="5055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83A5EC7-127D-443A-A46A-6E21EA0DE156}"/>
              </a:ext>
            </a:extLst>
          </p:cNvPr>
          <p:cNvSpPr txBox="1"/>
          <p:nvPr/>
        </p:nvSpPr>
        <p:spPr>
          <a:xfrm>
            <a:off x="8201948" y="6247587"/>
            <a:ext cx="63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MBA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5F70AF-4055-4AA1-87DC-2960DDF0909C}"/>
              </a:ext>
            </a:extLst>
          </p:cNvPr>
          <p:cNvSpPr txBox="1"/>
          <p:nvPr/>
        </p:nvSpPr>
        <p:spPr>
          <a:xfrm>
            <a:off x="0" y="421423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Percentage of Forbearances Decreasing</a:t>
            </a:r>
          </a:p>
        </p:txBody>
      </p:sp>
    </p:spTree>
    <p:extLst>
      <p:ext uri="{BB962C8B-B14F-4D97-AF65-F5344CB8AC3E}">
        <p14:creationId xmlns:p14="http://schemas.microsoft.com/office/powerpoint/2010/main" val="120966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A6037-856E-44EF-998C-E8DE4B944752}"/>
              </a:ext>
            </a:extLst>
          </p:cNvPr>
          <p:cNvSpPr/>
          <p:nvPr/>
        </p:nvSpPr>
        <p:spPr>
          <a:xfrm>
            <a:off x="369870" y="343292"/>
            <a:ext cx="841453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“We may very well see </a:t>
            </a:r>
            <a:r>
              <a:rPr lang="en-US" sz="4000" spc="10" dirty="0">
                <a:solidFill>
                  <a:srgbClr val="FD8700"/>
                </a:solidFill>
                <a:ea typeface="Times New Roman" panose="02020603050405020304" pitchFamily="18" charset="0"/>
              </a:rPr>
              <a:t>a meaningful increase in the number of homes listed </a:t>
            </a:r>
            <a:r>
              <a:rPr lang="en-US" sz="40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for sale as these borrowers choose to sell at what is arguably an intermediate top in the market and </a:t>
            </a:r>
            <a:r>
              <a:rPr lang="en-US" sz="4000" spc="10" dirty="0">
                <a:solidFill>
                  <a:srgbClr val="FD8700"/>
                </a:solidFill>
                <a:ea typeface="Times New Roman" panose="02020603050405020304" pitchFamily="18" charset="0"/>
              </a:rPr>
              <a:t>downsize to more affordable homes</a:t>
            </a:r>
            <a:r>
              <a:rPr lang="en-US" sz="40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 rather than face foreclosure.”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5E280-04B8-FD44-9875-082A5AA7E344}"/>
              </a:ext>
            </a:extLst>
          </p:cNvPr>
          <p:cNvSpPr txBox="1"/>
          <p:nvPr/>
        </p:nvSpPr>
        <p:spPr>
          <a:xfrm>
            <a:off x="3215811" y="5206456"/>
            <a:ext cx="33391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Michael </a:t>
            </a:r>
            <a:r>
              <a:rPr lang="en-US" sz="3600" dirty="0" err="1">
                <a:solidFill>
                  <a:schemeClr val="bg1"/>
                </a:solidFill>
              </a:rPr>
              <a:t>Sklarz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President at Collateral Analytics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2500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FD89F8-E6A8-4AEC-8847-B57798B5D2A7}"/>
              </a:ext>
            </a:extLst>
          </p:cNvPr>
          <p:cNvSpPr/>
          <p:nvPr/>
        </p:nvSpPr>
        <p:spPr>
          <a:xfrm>
            <a:off x="0" y="-1"/>
            <a:ext cx="9144000" cy="6985591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73FEFB6-672D-4350-9052-50260FA63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1696" y="6442173"/>
            <a:ext cx="2971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 Regular"/>
                <a:ea typeface="+mn-ea"/>
                <a:cs typeface="Calibri" panose="020F0502020204030204" pitchFamily="34" charset="0"/>
              </a:rPr>
              <a:t>Home Price Expectation Survey 2020 4Q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9ED1978-2934-46D1-AF16-5DDE8DC46B11}"/>
              </a:ext>
            </a:extLst>
          </p:cNvPr>
          <p:cNvGraphicFramePr/>
          <p:nvPr/>
        </p:nvGraphicFramePr>
        <p:xfrm>
          <a:off x="680484" y="1290670"/>
          <a:ext cx="7814930" cy="530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9901C97-8E9C-4C45-A1A3-4D0FF290B486}"/>
              </a:ext>
            </a:extLst>
          </p:cNvPr>
          <p:cNvSpPr txBox="1"/>
          <p:nvPr/>
        </p:nvSpPr>
        <p:spPr>
          <a:xfrm>
            <a:off x="0" y="340817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</a:rPr>
              <a:t>For each of the following possible post-forbearance outcomes, what percentage of these 2.7 million homeowners do you estimate will...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E77029E-6913-4437-9D87-A9AFDC497C0D}"/>
              </a:ext>
            </a:extLst>
          </p:cNvPr>
          <p:cNvGrpSpPr/>
          <p:nvPr/>
        </p:nvGrpSpPr>
        <p:grpSpPr>
          <a:xfrm>
            <a:off x="4626041" y="2879867"/>
            <a:ext cx="2083981" cy="1862325"/>
            <a:chOff x="4626041" y="3124426"/>
            <a:chExt cx="2083981" cy="186232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AB6082-60ED-4303-8213-8EAC548CBE2E}"/>
                </a:ext>
              </a:extLst>
            </p:cNvPr>
            <p:cNvSpPr txBox="1"/>
            <p:nvPr/>
          </p:nvSpPr>
          <p:spPr>
            <a:xfrm>
              <a:off x="4626041" y="3909533"/>
              <a:ext cx="2083981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Resume their mortgage payments and stay in their home for at least 1 year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C6DE985-DFCA-4A46-9ED3-C3287B0EBCAD}"/>
                </a:ext>
              </a:extLst>
            </p:cNvPr>
            <p:cNvSpPr txBox="1"/>
            <p:nvPr/>
          </p:nvSpPr>
          <p:spPr>
            <a:xfrm>
              <a:off x="4976977" y="3124426"/>
              <a:ext cx="138211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bg1"/>
                  </a:solidFill>
                </a:rPr>
                <a:t>58%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58007E3-21C0-4783-9998-347F13CBF699}"/>
              </a:ext>
            </a:extLst>
          </p:cNvPr>
          <p:cNvGrpSpPr/>
          <p:nvPr/>
        </p:nvGrpSpPr>
        <p:grpSpPr>
          <a:xfrm>
            <a:off x="2159226" y="3649360"/>
            <a:ext cx="2083981" cy="1470606"/>
            <a:chOff x="4626041" y="3124426"/>
            <a:chExt cx="2083981" cy="147060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CD94C4-ECFA-40F3-A776-D322C86EFE9B}"/>
                </a:ext>
              </a:extLst>
            </p:cNvPr>
            <p:cNvSpPr txBox="1"/>
            <p:nvPr/>
          </p:nvSpPr>
          <p:spPr>
            <a:xfrm>
              <a:off x="4626041" y="3856368"/>
              <a:ext cx="2083981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List their home within 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1 year of exiting forbearance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9565C62-9A43-4DCB-98F2-D703FA81F2A1}"/>
                </a:ext>
              </a:extLst>
            </p:cNvPr>
            <p:cNvSpPr txBox="1"/>
            <p:nvPr/>
          </p:nvSpPr>
          <p:spPr>
            <a:xfrm>
              <a:off x="5062041" y="3124426"/>
              <a:ext cx="12506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24%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A4B1702-759F-49E4-BFE5-FF6F0D163601}"/>
              </a:ext>
            </a:extLst>
          </p:cNvPr>
          <p:cNvGrpSpPr/>
          <p:nvPr/>
        </p:nvGrpSpPr>
        <p:grpSpPr>
          <a:xfrm>
            <a:off x="2430437" y="1738586"/>
            <a:ext cx="2083981" cy="1374788"/>
            <a:chOff x="4434647" y="3127911"/>
            <a:chExt cx="2083981" cy="137478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24CD70-23B7-48D1-9BDA-ED474A7BD117}"/>
                </a:ext>
              </a:extLst>
            </p:cNvPr>
            <p:cNvSpPr txBox="1"/>
            <p:nvPr/>
          </p:nvSpPr>
          <p:spPr>
            <a:xfrm>
              <a:off x="4434647" y="3856368"/>
              <a:ext cx="208398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1200" dirty="0">
                  <a:solidFill>
                    <a:schemeClr val="bg1"/>
                  </a:solidFill>
                </a:rPr>
                <a:t>Receive a foreclosure </a:t>
              </a:r>
            </a:p>
            <a:p>
              <a:pPr algn="r"/>
              <a:r>
                <a:rPr lang="en-US" sz="1200" dirty="0">
                  <a:solidFill>
                    <a:schemeClr val="bg1"/>
                  </a:solidFill>
                </a:rPr>
                <a:t>notice within 1 year </a:t>
              </a:r>
            </a:p>
            <a:p>
              <a:pPr algn="r"/>
              <a:r>
                <a:rPr lang="en-US" sz="1200" dirty="0">
                  <a:solidFill>
                    <a:schemeClr val="bg1"/>
                  </a:solidFill>
                </a:rPr>
                <a:t>of exiting forbearance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50D38FD-4C7A-4AB7-B0F9-0477C939F9AE}"/>
                </a:ext>
              </a:extLst>
            </p:cNvPr>
            <p:cNvSpPr txBox="1"/>
            <p:nvPr/>
          </p:nvSpPr>
          <p:spPr>
            <a:xfrm>
              <a:off x="5177515" y="3127911"/>
              <a:ext cx="12506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18%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959A02C-5E92-4D35-B5B2-325D7A6F1FF7}"/>
              </a:ext>
            </a:extLst>
          </p:cNvPr>
          <p:cNvSpPr txBox="1"/>
          <p:nvPr/>
        </p:nvSpPr>
        <p:spPr>
          <a:xfrm>
            <a:off x="3743352" y="3166539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(486K)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AA996E3-AECA-48A0-899B-E4E3938059D6}"/>
              </a:ext>
            </a:extLst>
          </p:cNvPr>
          <p:cNvSpPr txBox="1"/>
          <p:nvPr/>
        </p:nvSpPr>
        <p:spPr>
          <a:xfrm>
            <a:off x="2760478" y="5119966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(648K)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05F1FF-06E5-402D-A605-EC64506AC5F7}"/>
              </a:ext>
            </a:extLst>
          </p:cNvPr>
          <p:cNvSpPr txBox="1"/>
          <p:nvPr/>
        </p:nvSpPr>
        <p:spPr>
          <a:xfrm>
            <a:off x="5173791" y="4772079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(1.57M)</a:t>
            </a:r>
          </a:p>
        </p:txBody>
      </p:sp>
    </p:spTree>
    <p:extLst>
      <p:ext uri="{BB962C8B-B14F-4D97-AF65-F5344CB8AC3E}">
        <p14:creationId xmlns:p14="http://schemas.microsoft.com/office/powerpoint/2010/main" val="377663675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29E617-D003-4535-892F-9939D98B88C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CA6037-856E-44EF-998C-E8DE4B944752}"/>
              </a:ext>
            </a:extLst>
          </p:cNvPr>
          <p:cNvSpPr/>
          <p:nvPr/>
        </p:nvSpPr>
        <p:spPr>
          <a:xfrm>
            <a:off x="369869" y="343292"/>
            <a:ext cx="847617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“The foreclosure process is based on two steps. First, </a:t>
            </a:r>
          </a:p>
          <a:p>
            <a:r>
              <a:rPr lang="en-US" sz="28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the homeowner suffers an adverse economic shock… leading to the homeowner becoming delinquent on their mortgage. However, delinquency by itself is not enough to send a mortgage into foreclosure. </a:t>
            </a:r>
            <a:r>
              <a:rPr lang="en-US" sz="2800" spc="10" dirty="0">
                <a:solidFill>
                  <a:srgbClr val="FD8700"/>
                </a:solidFill>
                <a:ea typeface="Times New Roman" panose="02020603050405020304" pitchFamily="18" charset="0"/>
              </a:rPr>
              <a:t>With enough equity, a homeowner has the option of selling their home, or tapping into their equity through a refinance, to help weather the economic shock</a:t>
            </a:r>
            <a:r>
              <a:rPr lang="en-US" sz="28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. It is a lack of sufficient equity, the second component of the dual trigger, that causes a serious delinquency </a:t>
            </a:r>
          </a:p>
          <a:p>
            <a:r>
              <a:rPr lang="en-US" sz="2800" spc="10" dirty="0">
                <a:solidFill>
                  <a:schemeClr val="bg1"/>
                </a:solidFill>
                <a:ea typeface="Times New Roman" panose="02020603050405020304" pitchFamily="18" charset="0"/>
              </a:rPr>
              <a:t>to become a foreclosure.”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C5E280-04B8-FD44-9875-082A5AA7E344}"/>
              </a:ext>
            </a:extLst>
          </p:cNvPr>
          <p:cNvSpPr txBox="1"/>
          <p:nvPr/>
        </p:nvSpPr>
        <p:spPr>
          <a:xfrm>
            <a:off x="2778149" y="5391122"/>
            <a:ext cx="4179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Odeta </a:t>
            </a:r>
            <a:r>
              <a:rPr lang="en-US" sz="3600" dirty="0" err="1">
                <a:solidFill>
                  <a:schemeClr val="bg1"/>
                </a:solidFill>
              </a:rPr>
              <a:t>Kushi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First American’s Deputy Chief Economist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8C4BD3-1B7E-4B83-ADD9-6112A9E063D8}"/>
              </a:ext>
            </a:extLst>
          </p:cNvPr>
          <p:cNvGrpSpPr/>
          <p:nvPr/>
        </p:nvGrpSpPr>
        <p:grpSpPr>
          <a:xfrm>
            <a:off x="7116038" y="4643281"/>
            <a:ext cx="1834556" cy="1667685"/>
            <a:chOff x="5922499" y="3249637"/>
            <a:chExt cx="2771335" cy="2700998"/>
          </a:xfrm>
          <a:solidFill>
            <a:schemeClr val="tx1"/>
          </a:solidFill>
        </p:grpSpPr>
        <p:sp>
          <p:nvSpPr>
            <p:cNvPr id="17" name="Speech Bubble: Oval 7">
              <a:extLst>
                <a:ext uri="{FF2B5EF4-FFF2-40B4-BE49-F238E27FC236}">
                  <a16:creationId xmlns:a16="http://schemas.microsoft.com/office/drawing/2014/main" id="{91B346D9-1716-4FAC-B72E-012A7AD76DB4}"/>
                </a:ext>
              </a:extLst>
            </p:cNvPr>
            <p:cNvSpPr/>
            <p:nvPr/>
          </p:nvSpPr>
          <p:spPr>
            <a:xfrm>
              <a:off x="5922499" y="3249637"/>
              <a:ext cx="2771335" cy="2700998"/>
            </a:xfrm>
            <a:prstGeom prst="wedgeEllipseCallout">
              <a:avLst>
                <a:gd name="adj1" fmla="val 36048"/>
                <a:gd name="adj2" fmla="val 6726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1603D85-B850-4863-97C8-08DF1610CFAA}"/>
                </a:ext>
              </a:extLst>
            </p:cNvPr>
            <p:cNvGrpSpPr/>
            <p:nvPr/>
          </p:nvGrpSpPr>
          <p:grpSpPr>
            <a:xfrm>
              <a:off x="6998677" y="3787727"/>
              <a:ext cx="618978" cy="1744394"/>
              <a:chOff x="6914271" y="3854544"/>
              <a:chExt cx="618978" cy="1744394"/>
            </a:xfrm>
            <a:grpFill/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3890D175-21D2-4C60-8B3F-70AE389D540E}"/>
                  </a:ext>
                </a:extLst>
              </p:cNvPr>
              <p:cNvSpPr/>
              <p:nvPr/>
            </p:nvSpPr>
            <p:spPr>
              <a:xfrm rot="10800000">
                <a:off x="6914271" y="3854544"/>
                <a:ext cx="618978" cy="1280160"/>
              </a:xfrm>
              <a:prstGeom prst="trapezoid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1189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86391B27-CF17-47A4-BF47-2FC8CEB0BBBB}"/>
                  </a:ext>
                </a:extLst>
              </p:cNvPr>
              <p:cNvSpPr/>
              <p:nvPr/>
            </p:nvSpPr>
            <p:spPr>
              <a:xfrm>
                <a:off x="7076049" y="5275382"/>
                <a:ext cx="337624" cy="323556"/>
              </a:xfrm>
              <a:prstGeom prst="ellipse">
                <a:avLst/>
              </a:prstGeom>
              <a:solidFill>
                <a:srgbClr val="2F393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1503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521</Words>
  <Application>Microsoft Macintosh PowerPoint</Application>
  <PresentationFormat>On-screen Show (4:3)</PresentationFormat>
  <Paragraphs>63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Calibri Regular</vt:lpstr>
      <vt:lpstr>proxima-nova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Childers</dc:creator>
  <cp:lastModifiedBy>David Childers</cp:lastModifiedBy>
  <cp:revision>4</cp:revision>
  <dcterms:created xsi:type="dcterms:W3CDTF">2021-01-09T17:39:24Z</dcterms:created>
  <dcterms:modified xsi:type="dcterms:W3CDTF">2021-01-11T16:28:28Z</dcterms:modified>
</cp:coreProperties>
</file>