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1187" r:id="rId2"/>
    <p:sldId id="1210" r:id="rId3"/>
    <p:sldId id="1212" r:id="rId4"/>
    <p:sldId id="1211" r:id="rId5"/>
    <p:sldId id="1198" r:id="rId6"/>
    <p:sldId id="12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41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CADE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8E7-4369-91B0-D19463C89105}"/>
              </c:ext>
            </c:extLst>
          </c:dPt>
          <c:dPt>
            <c:idx val="1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E7-4369-91B0-D19463C89105}"/>
              </c:ext>
            </c:extLst>
          </c:dPt>
          <c:dPt>
            <c:idx val="2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A1-41D9-BEC4-81D8DBEF84D1}"/>
              </c:ext>
            </c:extLst>
          </c:dPt>
          <c:dLbls>
            <c:spPr>
              <a:solidFill>
                <a:srgbClr val="31394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Since 1991</c:v>
                </c:pt>
                <c:pt idx="1">
                  <c:v>Since 2012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3.7999999999999999E-2</c:v>
                </c:pt>
                <c:pt idx="1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7-4369-91B0-D19463C89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680742736"/>
        <c:axId val="951815552"/>
      </c:barChart>
      <c:catAx>
        <c:axId val="68074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1815552"/>
        <c:crosses val="autoZero"/>
        <c:auto val="1"/>
        <c:lblAlgn val="ctr"/>
        <c:lblOffset val="100"/>
        <c:noMultiLvlLbl val="0"/>
      </c:catAx>
      <c:valAx>
        <c:axId val="951815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8074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13171080887617E-2"/>
          <c:y val="4.7046998031496062E-2"/>
          <c:w val="0.92094571701264616"/>
          <c:h val="0.8771712066397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72C45A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Today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56F2-4305-ABB6-35C6F5C60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Historic Appreciation (3.8%)</c:v>
                </c:pt>
              </c:strCache>
            </c:strRef>
          </c:tx>
          <c:spPr>
            <a:solidFill>
              <a:srgbClr val="FF8306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Today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137</c:v>
                </c:pt>
                <c:pt idx="1">
                  <c:v>142</c:v>
                </c:pt>
                <c:pt idx="2">
                  <c:v>148</c:v>
                </c:pt>
                <c:pt idx="3">
                  <c:v>153</c:v>
                </c:pt>
                <c:pt idx="4">
                  <c:v>159</c:v>
                </c:pt>
                <c:pt idx="5">
                  <c:v>165</c:v>
                </c:pt>
                <c:pt idx="6">
                  <c:v>171</c:v>
                </c:pt>
                <c:pt idx="7">
                  <c:v>178</c:v>
                </c:pt>
                <c:pt idx="8">
                  <c:v>185</c:v>
                </c:pt>
                <c:pt idx="9">
                  <c:v>192</c:v>
                </c:pt>
                <c:pt idx="10">
                  <c:v>199</c:v>
                </c:pt>
                <c:pt idx="11">
                  <c:v>206</c:v>
                </c:pt>
                <c:pt idx="12">
                  <c:v>214</c:v>
                </c:pt>
                <c:pt idx="13">
                  <c:v>222</c:v>
                </c:pt>
                <c:pt idx="14">
                  <c:v>231</c:v>
                </c:pt>
                <c:pt idx="15">
                  <c:v>240</c:v>
                </c:pt>
                <c:pt idx="16">
                  <c:v>249</c:v>
                </c:pt>
                <c:pt idx="17">
                  <c:v>258</c:v>
                </c:pt>
                <c:pt idx="18">
                  <c:v>268</c:v>
                </c:pt>
                <c:pt idx="19">
                  <c:v>278</c:v>
                </c:pt>
                <c:pt idx="20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2-4305-ABB6-35C6F5C60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69482240"/>
        <c:axId val="270073856"/>
      </c:barChart>
      <c:catAx>
        <c:axId val="2694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</a:defRPr>
            </a:pPr>
            <a:endParaRPr lang="en-US"/>
          </a:p>
        </c:txPr>
        <c:crossAx val="270073856"/>
        <c:crosses val="autoZero"/>
        <c:auto val="1"/>
        <c:lblAlgn val="ctr"/>
        <c:lblOffset val="100"/>
        <c:noMultiLvlLbl val="0"/>
      </c:catAx>
      <c:valAx>
        <c:axId val="270073856"/>
        <c:scaling>
          <c:orientation val="minMax"/>
          <c:max val="320"/>
          <c:min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6948224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9.0667979002624674E-2"/>
          <c:y val="9.1000009966030596E-2"/>
          <c:w val="0.66387747554282983"/>
          <c:h val="0.17230159570914397"/>
        </c:manualLayout>
      </c:layout>
      <c:overlay val="0"/>
      <c:txPr>
        <a:bodyPr/>
        <a:lstStyle/>
        <a:p>
          <a:pPr>
            <a:defRPr sz="3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13171080887617E-2"/>
          <c:y val="4.7046998031496062E-2"/>
          <c:w val="0.92094571701264616"/>
          <c:h val="0.8771712066397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72C45A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Today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137</c:v>
                </c:pt>
                <c:pt idx="1">
                  <c:v>142</c:v>
                </c:pt>
                <c:pt idx="2">
                  <c:v>156</c:v>
                </c:pt>
                <c:pt idx="3">
                  <c:v>167</c:v>
                </c:pt>
                <c:pt idx="4">
                  <c:v>179</c:v>
                </c:pt>
                <c:pt idx="5">
                  <c:v>197</c:v>
                </c:pt>
                <c:pt idx="6">
                  <c:v>217</c:v>
                </c:pt>
                <c:pt idx="7">
                  <c:v>211</c:v>
                </c:pt>
                <c:pt idx="8">
                  <c:v>200</c:v>
                </c:pt>
                <c:pt idx="9">
                  <c:v>165</c:v>
                </c:pt>
                <c:pt idx="10">
                  <c:v>165</c:v>
                </c:pt>
                <c:pt idx="11">
                  <c:v>158</c:v>
                </c:pt>
                <c:pt idx="12">
                  <c:v>155</c:v>
                </c:pt>
                <c:pt idx="13">
                  <c:v>171</c:v>
                </c:pt>
                <c:pt idx="14">
                  <c:v>208</c:v>
                </c:pt>
                <c:pt idx="15">
                  <c:v>222</c:v>
                </c:pt>
                <c:pt idx="16">
                  <c:v>233</c:v>
                </c:pt>
                <c:pt idx="17">
                  <c:v>247</c:v>
                </c:pt>
                <c:pt idx="18">
                  <c:v>255</c:v>
                </c:pt>
                <c:pt idx="19">
                  <c:v>275</c:v>
                </c:pt>
                <c:pt idx="20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2-4305-ABB6-35C6F5C604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Historic Appreciation (3.8%)</c:v>
                </c:pt>
              </c:strCache>
            </c:strRef>
          </c:tx>
          <c:spPr>
            <a:solidFill>
              <a:srgbClr val="FF8306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Today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137</c:v>
                </c:pt>
                <c:pt idx="1">
                  <c:v>142</c:v>
                </c:pt>
                <c:pt idx="2">
                  <c:v>148</c:v>
                </c:pt>
                <c:pt idx="3">
                  <c:v>153</c:v>
                </c:pt>
                <c:pt idx="4">
                  <c:v>159</c:v>
                </c:pt>
                <c:pt idx="5">
                  <c:v>165</c:v>
                </c:pt>
                <c:pt idx="6">
                  <c:v>171</c:v>
                </c:pt>
                <c:pt idx="7">
                  <c:v>178</c:v>
                </c:pt>
                <c:pt idx="8">
                  <c:v>185</c:v>
                </c:pt>
                <c:pt idx="9">
                  <c:v>192</c:v>
                </c:pt>
                <c:pt idx="10">
                  <c:v>199</c:v>
                </c:pt>
                <c:pt idx="11">
                  <c:v>206</c:v>
                </c:pt>
                <c:pt idx="12">
                  <c:v>214</c:v>
                </c:pt>
                <c:pt idx="13">
                  <c:v>222</c:v>
                </c:pt>
                <c:pt idx="14">
                  <c:v>231</c:v>
                </c:pt>
                <c:pt idx="15">
                  <c:v>240</c:v>
                </c:pt>
                <c:pt idx="16">
                  <c:v>249</c:v>
                </c:pt>
                <c:pt idx="17">
                  <c:v>258</c:v>
                </c:pt>
                <c:pt idx="18">
                  <c:v>268</c:v>
                </c:pt>
                <c:pt idx="19">
                  <c:v>278</c:v>
                </c:pt>
                <c:pt idx="20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F2-4305-ABB6-35C6F5C60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69482240"/>
        <c:axId val="270073856"/>
      </c:barChart>
      <c:catAx>
        <c:axId val="2694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</a:defRPr>
            </a:pPr>
            <a:endParaRPr lang="en-US"/>
          </a:p>
        </c:txPr>
        <c:crossAx val="270073856"/>
        <c:crosses val="autoZero"/>
        <c:auto val="1"/>
        <c:lblAlgn val="ctr"/>
        <c:lblOffset val="100"/>
        <c:noMultiLvlLbl val="0"/>
      </c:catAx>
      <c:valAx>
        <c:axId val="270073856"/>
        <c:scaling>
          <c:orientation val="minMax"/>
          <c:max val="320"/>
          <c:min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6948224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9.0667979002624674E-2"/>
          <c:y val="9.1000009966030596E-2"/>
          <c:w val="0.66387747554282983"/>
          <c:h val="0.17230159570914397"/>
        </c:manualLayout>
      </c:layout>
      <c:overlay val="0"/>
      <c:txPr>
        <a:bodyPr/>
        <a:lstStyle/>
        <a:p>
          <a:pPr>
            <a:defRPr sz="32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79516477611791E-2"/>
          <c:y val="2.6690937883970235E-2"/>
          <c:w val="0.86144626137362357"/>
          <c:h val="0.927786866010378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Inventory</c:v>
                </c:pt>
              </c:strCache>
            </c:strRef>
          </c:tx>
          <c:spPr>
            <a:ln w="76200" cap="rnd">
              <a:solidFill>
                <a:srgbClr val="FF8306"/>
              </a:solidFill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Sheet1!$A$2:$A$131</c:f>
              <c:numCache>
                <c:formatCode>General</c:formatCode>
                <c:ptCount val="130"/>
                <c:pt idx="0" formatCode="0">
                  <c:v>2010</c:v>
                </c:pt>
                <c:pt idx="12" formatCode="0">
                  <c:v>2011</c:v>
                </c:pt>
                <c:pt idx="24" formatCode="0">
                  <c:v>2012</c:v>
                </c:pt>
                <c:pt idx="36" formatCode="0">
                  <c:v>2013</c:v>
                </c:pt>
                <c:pt idx="48" formatCode="0">
                  <c:v>2014</c:v>
                </c:pt>
                <c:pt idx="60" formatCode="0">
                  <c:v>2015</c:v>
                </c:pt>
                <c:pt idx="72" formatCode="0">
                  <c:v>2016</c:v>
                </c:pt>
                <c:pt idx="84" formatCode="0">
                  <c:v>2017</c:v>
                </c:pt>
                <c:pt idx="96" formatCode="0">
                  <c:v>2018</c:v>
                </c:pt>
                <c:pt idx="108" formatCode="0">
                  <c:v>2019</c:v>
                </c:pt>
                <c:pt idx="120" formatCode="0">
                  <c:v>2020</c:v>
                </c:pt>
              </c:numCache>
            </c:numRef>
          </c:cat>
          <c:val>
            <c:numRef>
              <c:f>Sheet1!$B$2:$B$131</c:f>
              <c:numCache>
                <c:formatCode>0.0</c:formatCode>
                <c:ptCount val="130"/>
                <c:pt idx="0">
                  <c:v>7.9</c:v>
                </c:pt>
                <c:pt idx="1">
                  <c:v>8.4</c:v>
                </c:pt>
                <c:pt idx="2">
                  <c:v>8.3000000000000007</c:v>
                </c:pt>
                <c:pt idx="3">
                  <c:v>8.5</c:v>
                </c:pt>
                <c:pt idx="4">
                  <c:v>8.1</c:v>
                </c:pt>
                <c:pt idx="5">
                  <c:v>8.9</c:v>
                </c:pt>
                <c:pt idx="6">
                  <c:v>11.9</c:v>
                </c:pt>
                <c:pt idx="7">
                  <c:v>11.5</c:v>
                </c:pt>
                <c:pt idx="8">
                  <c:v>10.7</c:v>
                </c:pt>
                <c:pt idx="9">
                  <c:v>10.3</c:v>
                </c:pt>
                <c:pt idx="10">
                  <c:v>9.4</c:v>
                </c:pt>
                <c:pt idx="11">
                  <c:v>8.5</c:v>
                </c:pt>
                <c:pt idx="12">
                  <c:v>7.9</c:v>
                </c:pt>
                <c:pt idx="13">
                  <c:v>8.6999999999999993</c:v>
                </c:pt>
                <c:pt idx="14">
                  <c:v>8.5</c:v>
                </c:pt>
                <c:pt idx="15">
                  <c:v>9.1999999999999993</c:v>
                </c:pt>
                <c:pt idx="16">
                  <c:v>9.1</c:v>
                </c:pt>
                <c:pt idx="17">
                  <c:v>9</c:v>
                </c:pt>
                <c:pt idx="18">
                  <c:v>9.1</c:v>
                </c:pt>
                <c:pt idx="19">
                  <c:v>8.3000000000000007</c:v>
                </c:pt>
                <c:pt idx="20">
                  <c:v>8</c:v>
                </c:pt>
                <c:pt idx="21">
                  <c:v>7.6</c:v>
                </c:pt>
                <c:pt idx="22">
                  <c:v>7.2</c:v>
                </c:pt>
                <c:pt idx="23">
                  <c:v>6.4</c:v>
                </c:pt>
                <c:pt idx="24">
                  <c:v>6.2</c:v>
                </c:pt>
                <c:pt idx="25">
                  <c:v>6.3</c:v>
                </c:pt>
                <c:pt idx="26">
                  <c:v>6.2</c:v>
                </c:pt>
                <c:pt idx="27">
                  <c:v>6.5</c:v>
                </c:pt>
                <c:pt idx="28">
                  <c:v>6.4</c:v>
                </c:pt>
                <c:pt idx="29">
                  <c:v>6.4</c:v>
                </c:pt>
                <c:pt idx="30">
                  <c:v>6.4</c:v>
                </c:pt>
                <c:pt idx="31">
                  <c:v>6.1</c:v>
                </c:pt>
                <c:pt idx="32">
                  <c:v>5.5</c:v>
                </c:pt>
                <c:pt idx="33">
                  <c:v>5.3</c:v>
                </c:pt>
                <c:pt idx="34">
                  <c:v>4.8</c:v>
                </c:pt>
                <c:pt idx="35">
                  <c:v>4.5</c:v>
                </c:pt>
                <c:pt idx="36">
                  <c:v>4.3</c:v>
                </c:pt>
                <c:pt idx="37">
                  <c:v>4.5</c:v>
                </c:pt>
                <c:pt idx="38">
                  <c:v>4.5999999999999996</c:v>
                </c:pt>
                <c:pt idx="39">
                  <c:v>5.0999999999999996</c:v>
                </c:pt>
                <c:pt idx="40">
                  <c:v>5</c:v>
                </c:pt>
                <c:pt idx="41">
                  <c:v>5.0999999999999996</c:v>
                </c:pt>
                <c:pt idx="42">
                  <c:v>5.0999999999999996</c:v>
                </c:pt>
                <c:pt idx="43">
                  <c:v>5</c:v>
                </c:pt>
                <c:pt idx="44">
                  <c:v>5.0999999999999996</c:v>
                </c:pt>
                <c:pt idx="45">
                  <c:v>5</c:v>
                </c:pt>
                <c:pt idx="46">
                  <c:v>5</c:v>
                </c:pt>
                <c:pt idx="47">
                  <c:v>4.5999999999999996</c:v>
                </c:pt>
                <c:pt idx="48">
                  <c:v>4.7</c:v>
                </c:pt>
                <c:pt idx="49">
                  <c:v>4.8</c:v>
                </c:pt>
                <c:pt idx="50">
                  <c:v>5</c:v>
                </c:pt>
                <c:pt idx="51">
                  <c:v>5.6</c:v>
                </c:pt>
                <c:pt idx="52">
                  <c:v>5.5</c:v>
                </c:pt>
                <c:pt idx="53">
                  <c:v>5.6</c:v>
                </c:pt>
                <c:pt idx="54">
                  <c:v>5.7</c:v>
                </c:pt>
                <c:pt idx="55">
                  <c:v>5.6</c:v>
                </c:pt>
                <c:pt idx="56">
                  <c:v>5.5</c:v>
                </c:pt>
                <c:pt idx="57">
                  <c:v>5.3</c:v>
                </c:pt>
                <c:pt idx="58">
                  <c:v>5</c:v>
                </c:pt>
                <c:pt idx="59">
                  <c:v>4.4000000000000004</c:v>
                </c:pt>
                <c:pt idx="60">
                  <c:v>4.5</c:v>
                </c:pt>
                <c:pt idx="61">
                  <c:v>4.5</c:v>
                </c:pt>
                <c:pt idx="62">
                  <c:v>4.5999999999999996</c:v>
                </c:pt>
                <c:pt idx="63">
                  <c:v>5.2</c:v>
                </c:pt>
                <c:pt idx="64">
                  <c:v>5.2</c:v>
                </c:pt>
                <c:pt idx="65">
                  <c:v>5</c:v>
                </c:pt>
                <c:pt idx="66">
                  <c:v>5</c:v>
                </c:pt>
                <c:pt idx="67">
                  <c:v>5.0999999999999996</c:v>
                </c:pt>
                <c:pt idx="68">
                  <c:v>4.9000000000000004</c:v>
                </c:pt>
                <c:pt idx="69">
                  <c:v>4.8</c:v>
                </c:pt>
                <c:pt idx="70">
                  <c:v>5.0999999999999996</c:v>
                </c:pt>
                <c:pt idx="71">
                  <c:v>3.9</c:v>
                </c:pt>
                <c:pt idx="72">
                  <c:v>4</c:v>
                </c:pt>
                <c:pt idx="73">
                  <c:v>4.3</c:v>
                </c:pt>
                <c:pt idx="74">
                  <c:v>4.4000000000000004</c:v>
                </c:pt>
                <c:pt idx="75">
                  <c:v>4.5999999999999996</c:v>
                </c:pt>
                <c:pt idx="76">
                  <c:v>4.7</c:v>
                </c:pt>
                <c:pt idx="77">
                  <c:v>4.5999999999999996</c:v>
                </c:pt>
                <c:pt idx="78">
                  <c:v>4.7</c:v>
                </c:pt>
                <c:pt idx="79">
                  <c:v>4.5</c:v>
                </c:pt>
                <c:pt idx="80">
                  <c:v>4.5</c:v>
                </c:pt>
                <c:pt idx="81">
                  <c:v>4.3</c:v>
                </c:pt>
                <c:pt idx="82">
                  <c:v>4</c:v>
                </c:pt>
                <c:pt idx="83">
                  <c:v>3.6</c:v>
                </c:pt>
                <c:pt idx="84">
                  <c:v>3.6</c:v>
                </c:pt>
                <c:pt idx="85">
                  <c:v>3.8</c:v>
                </c:pt>
                <c:pt idx="86">
                  <c:v>3.8</c:v>
                </c:pt>
                <c:pt idx="87">
                  <c:v>4.2</c:v>
                </c:pt>
                <c:pt idx="88">
                  <c:v>4.2</c:v>
                </c:pt>
                <c:pt idx="89">
                  <c:v>4.2</c:v>
                </c:pt>
                <c:pt idx="90">
                  <c:v>4.3</c:v>
                </c:pt>
                <c:pt idx="91">
                  <c:v>4.0999999999999996</c:v>
                </c:pt>
                <c:pt idx="92">
                  <c:v>4.2</c:v>
                </c:pt>
                <c:pt idx="93">
                  <c:v>3.9</c:v>
                </c:pt>
                <c:pt idx="94">
                  <c:v>3.5</c:v>
                </c:pt>
                <c:pt idx="95">
                  <c:v>3.2</c:v>
                </c:pt>
                <c:pt idx="96">
                  <c:v>3.4</c:v>
                </c:pt>
                <c:pt idx="97">
                  <c:v>3.4</c:v>
                </c:pt>
                <c:pt idx="98">
                  <c:v>3.5</c:v>
                </c:pt>
                <c:pt idx="99">
                  <c:v>4</c:v>
                </c:pt>
                <c:pt idx="100">
                  <c:v>4.0999999999999996</c:v>
                </c:pt>
                <c:pt idx="101">
                  <c:v>4.3</c:v>
                </c:pt>
                <c:pt idx="102">
                  <c:v>4.3</c:v>
                </c:pt>
                <c:pt idx="103">
                  <c:v>4.3</c:v>
                </c:pt>
                <c:pt idx="104">
                  <c:v>4.4000000000000004</c:v>
                </c:pt>
                <c:pt idx="105">
                  <c:v>4.3</c:v>
                </c:pt>
                <c:pt idx="106">
                  <c:v>3.9</c:v>
                </c:pt>
                <c:pt idx="107">
                  <c:v>3.7</c:v>
                </c:pt>
                <c:pt idx="108">
                  <c:v>3.8</c:v>
                </c:pt>
                <c:pt idx="109">
                  <c:v>3.6</c:v>
                </c:pt>
                <c:pt idx="110">
                  <c:v>3.8</c:v>
                </c:pt>
                <c:pt idx="111">
                  <c:v>4.2</c:v>
                </c:pt>
                <c:pt idx="112">
                  <c:v>4.3</c:v>
                </c:pt>
                <c:pt idx="113">
                  <c:v>4.3</c:v>
                </c:pt>
                <c:pt idx="114">
                  <c:v>4.2</c:v>
                </c:pt>
                <c:pt idx="115">
                  <c:v>4</c:v>
                </c:pt>
                <c:pt idx="116">
                  <c:v>4</c:v>
                </c:pt>
                <c:pt idx="117">
                  <c:v>3.9</c:v>
                </c:pt>
                <c:pt idx="118">
                  <c:v>3.7</c:v>
                </c:pt>
                <c:pt idx="119">
                  <c:v>3</c:v>
                </c:pt>
                <c:pt idx="120">
                  <c:v>3.1</c:v>
                </c:pt>
                <c:pt idx="121">
                  <c:v>3</c:v>
                </c:pt>
                <c:pt idx="122">
                  <c:v>3.4</c:v>
                </c:pt>
                <c:pt idx="123">
                  <c:v>4</c:v>
                </c:pt>
                <c:pt idx="124">
                  <c:v>4.8</c:v>
                </c:pt>
                <c:pt idx="125">
                  <c:v>3.9</c:v>
                </c:pt>
                <c:pt idx="126">
                  <c:v>3.1</c:v>
                </c:pt>
                <c:pt idx="127">
                  <c:v>3</c:v>
                </c:pt>
                <c:pt idx="128">
                  <c:v>2.7</c:v>
                </c:pt>
                <c:pt idx="129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11-264D-B517-A9F33AEE3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845215"/>
        <c:axId val="412846895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  Home Prices</c:v>
                </c:pt>
              </c:strCache>
            </c:strRef>
          </c:tx>
          <c:spPr>
            <a:ln w="76200" cap="rnd">
              <a:solidFill>
                <a:srgbClr val="72C45A"/>
              </a:solidFill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Sheet1!$A$2:$A$131</c:f>
              <c:numCache>
                <c:formatCode>General</c:formatCode>
                <c:ptCount val="130"/>
                <c:pt idx="0" formatCode="0">
                  <c:v>2010</c:v>
                </c:pt>
                <c:pt idx="12" formatCode="0">
                  <c:v>2011</c:v>
                </c:pt>
                <c:pt idx="24" formatCode="0">
                  <c:v>2012</c:v>
                </c:pt>
                <c:pt idx="36" formatCode="0">
                  <c:v>2013</c:v>
                </c:pt>
                <c:pt idx="48" formatCode="0">
                  <c:v>2014</c:v>
                </c:pt>
                <c:pt idx="60" formatCode="0">
                  <c:v>2015</c:v>
                </c:pt>
                <c:pt idx="72" formatCode="0">
                  <c:v>2016</c:v>
                </c:pt>
                <c:pt idx="84" formatCode="0">
                  <c:v>2017</c:v>
                </c:pt>
                <c:pt idx="96" formatCode="0">
                  <c:v>2018</c:v>
                </c:pt>
                <c:pt idx="108" formatCode="0">
                  <c:v>2019</c:v>
                </c:pt>
                <c:pt idx="120" formatCode="0">
                  <c:v>2020</c:v>
                </c:pt>
              </c:numCache>
            </c:numRef>
          </c:cat>
          <c:val>
            <c:numRef>
              <c:f>Sheet1!$C$2:$C$131</c:f>
              <c:numCache>
                <c:formatCode>#,##0_);\(#,##0\)</c:formatCode>
                <c:ptCount val="130"/>
                <c:pt idx="0">
                  <c:v>164900</c:v>
                </c:pt>
                <c:pt idx="1">
                  <c:v>164600</c:v>
                </c:pt>
                <c:pt idx="2">
                  <c:v>169600</c:v>
                </c:pt>
                <c:pt idx="3">
                  <c:v>172300</c:v>
                </c:pt>
                <c:pt idx="4">
                  <c:v>174600</c:v>
                </c:pt>
                <c:pt idx="5">
                  <c:v>182900</c:v>
                </c:pt>
                <c:pt idx="6">
                  <c:v>182100</c:v>
                </c:pt>
                <c:pt idx="7">
                  <c:v>177300</c:v>
                </c:pt>
                <c:pt idx="8">
                  <c:v>171400</c:v>
                </c:pt>
                <c:pt idx="9">
                  <c:v>170600</c:v>
                </c:pt>
                <c:pt idx="10">
                  <c:v>170200</c:v>
                </c:pt>
                <c:pt idx="11">
                  <c:v>168800</c:v>
                </c:pt>
                <c:pt idx="12">
                  <c:v>157900</c:v>
                </c:pt>
                <c:pt idx="13">
                  <c:v>156100</c:v>
                </c:pt>
                <c:pt idx="14">
                  <c:v>159800</c:v>
                </c:pt>
                <c:pt idx="15">
                  <c:v>161100</c:v>
                </c:pt>
                <c:pt idx="16">
                  <c:v>169300</c:v>
                </c:pt>
                <c:pt idx="17">
                  <c:v>175600</c:v>
                </c:pt>
                <c:pt idx="18">
                  <c:v>171200</c:v>
                </c:pt>
                <c:pt idx="19">
                  <c:v>171200</c:v>
                </c:pt>
                <c:pt idx="20">
                  <c:v>165300</c:v>
                </c:pt>
                <c:pt idx="21">
                  <c:v>160800</c:v>
                </c:pt>
                <c:pt idx="22">
                  <c:v>164000</c:v>
                </c:pt>
                <c:pt idx="23">
                  <c:v>162200</c:v>
                </c:pt>
                <c:pt idx="24">
                  <c:v>154600</c:v>
                </c:pt>
                <c:pt idx="25">
                  <c:v>155600</c:v>
                </c:pt>
                <c:pt idx="26">
                  <c:v>164800</c:v>
                </c:pt>
                <c:pt idx="27">
                  <c:v>173700</c:v>
                </c:pt>
                <c:pt idx="28">
                  <c:v>180300</c:v>
                </c:pt>
                <c:pt idx="29">
                  <c:v>188800</c:v>
                </c:pt>
                <c:pt idx="30">
                  <c:v>187800</c:v>
                </c:pt>
                <c:pt idx="31">
                  <c:v>184800</c:v>
                </c:pt>
                <c:pt idx="32">
                  <c:v>178300</c:v>
                </c:pt>
                <c:pt idx="33">
                  <c:v>176900</c:v>
                </c:pt>
                <c:pt idx="34">
                  <c:v>179400</c:v>
                </c:pt>
                <c:pt idx="35">
                  <c:v>180200</c:v>
                </c:pt>
                <c:pt idx="36">
                  <c:v>170600</c:v>
                </c:pt>
                <c:pt idx="37">
                  <c:v>173200</c:v>
                </c:pt>
                <c:pt idx="38">
                  <c:v>184000</c:v>
                </c:pt>
                <c:pt idx="39">
                  <c:v>191800</c:v>
                </c:pt>
                <c:pt idx="40">
                  <c:v>203100</c:v>
                </c:pt>
                <c:pt idx="41">
                  <c:v>213900</c:v>
                </c:pt>
                <c:pt idx="42">
                  <c:v>212400</c:v>
                </c:pt>
                <c:pt idx="43">
                  <c:v>209700</c:v>
                </c:pt>
                <c:pt idx="44">
                  <c:v>198500</c:v>
                </c:pt>
                <c:pt idx="45">
                  <c:v>197500</c:v>
                </c:pt>
                <c:pt idx="46">
                  <c:v>195500</c:v>
                </c:pt>
                <c:pt idx="47">
                  <c:v>197700</c:v>
                </c:pt>
                <c:pt idx="48">
                  <c:v>188000</c:v>
                </c:pt>
                <c:pt idx="49">
                  <c:v>188300</c:v>
                </c:pt>
                <c:pt idx="50">
                  <c:v>196700</c:v>
                </c:pt>
                <c:pt idx="51">
                  <c:v>201500</c:v>
                </c:pt>
                <c:pt idx="52">
                  <c:v>212000</c:v>
                </c:pt>
                <c:pt idx="53">
                  <c:v>222000</c:v>
                </c:pt>
                <c:pt idx="54">
                  <c:v>221600</c:v>
                </c:pt>
                <c:pt idx="55">
                  <c:v>218400</c:v>
                </c:pt>
                <c:pt idx="56">
                  <c:v>209100</c:v>
                </c:pt>
                <c:pt idx="57">
                  <c:v>207500</c:v>
                </c:pt>
                <c:pt idx="58">
                  <c:v>207200</c:v>
                </c:pt>
                <c:pt idx="59">
                  <c:v>208100</c:v>
                </c:pt>
                <c:pt idx="60">
                  <c:v>197600</c:v>
                </c:pt>
                <c:pt idx="61">
                  <c:v>201900</c:v>
                </c:pt>
                <c:pt idx="62">
                  <c:v>210700</c:v>
                </c:pt>
                <c:pt idx="63">
                  <c:v>218700</c:v>
                </c:pt>
                <c:pt idx="64">
                  <c:v>228900</c:v>
                </c:pt>
                <c:pt idx="65">
                  <c:v>236300</c:v>
                </c:pt>
                <c:pt idx="66">
                  <c:v>231800</c:v>
                </c:pt>
                <c:pt idx="67">
                  <c:v>228500</c:v>
                </c:pt>
                <c:pt idx="68">
                  <c:v>221700</c:v>
                </c:pt>
                <c:pt idx="69">
                  <c:v>219100</c:v>
                </c:pt>
                <c:pt idx="70">
                  <c:v>220100</c:v>
                </c:pt>
                <c:pt idx="71">
                  <c:v>223200</c:v>
                </c:pt>
                <c:pt idx="72">
                  <c:v>213700</c:v>
                </c:pt>
                <c:pt idx="73">
                  <c:v>212000</c:v>
                </c:pt>
                <c:pt idx="74">
                  <c:v>221400</c:v>
                </c:pt>
                <c:pt idx="75">
                  <c:v>230900</c:v>
                </c:pt>
                <c:pt idx="76">
                  <c:v>238900</c:v>
                </c:pt>
                <c:pt idx="77">
                  <c:v>247700</c:v>
                </c:pt>
                <c:pt idx="78">
                  <c:v>243200</c:v>
                </c:pt>
                <c:pt idx="79">
                  <c:v>240000</c:v>
                </c:pt>
                <c:pt idx="80">
                  <c:v>235200</c:v>
                </c:pt>
                <c:pt idx="81">
                  <c:v>234000</c:v>
                </c:pt>
                <c:pt idx="82">
                  <c:v>234400</c:v>
                </c:pt>
                <c:pt idx="83">
                  <c:v>233200</c:v>
                </c:pt>
                <c:pt idx="84">
                  <c:v>227300</c:v>
                </c:pt>
                <c:pt idx="85">
                  <c:v>228200</c:v>
                </c:pt>
                <c:pt idx="86">
                  <c:v>236600</c:v>
                </c:pt>
                <c:pt idx="87">
                  <c:v>245000</c:v>
                </c:pt>
                <c:pt idx="88">
                  <c:v>252500</c:v>
                </c:pt>
                <c:pt idx="89">
                  <c:v>263300</c:v>
                </c:pt>
                <c:pt idx="90">
                  <c:v>258100</c:v>
                </c:pt>
                <c:pt idx="91">
                  <c:v>253100</c:v>
                </c:pt>
                <c:pt idx="92">
                  <c:v>247600</c:v>
                </c:pt>
                <c:pt idx="93">
                  <c:v>246000</c:v>
                </c:pt>
                <c:pt idx="94">
                  <c:v>247200</c:v>
                </c:pt>
                <c:pt idx="95">
                  <c:v>246500</c:v>
                </c:pt>
                <c:pt idx="96">
                  <c:v>240800</c:v>
                </c:pt>
                <c:pt idx="97">
                  <c:v>240800</c:v>
                </c:pt>
                <c:pt idx="98">
                  <c:v>249800</c:v>
                </c:pt>
                <c:pt idx="99">
                  <c:v>257900</c:v>
                </c:pt>
                <c:pt idx="100">
                  <c:v>265100</c:v>
                </c:pt>
                <c:pt idx="101">
                  <c:v>273800</c:v>
                </c:pt>
                <c:pt idx="102">
                  <c:v>269300</c:v>
                </c:pt>
                <c:pt idx="103">
                  <c:v>265600</c:v>
                </c:pt>
                <c:pt idx="104">
                  <c:v>256900</c:v>
                </c:pt>
                <c:pt idx="105">
                  <c:v>255100</c:v>
                </c:pt>
                <c:pt idx="106">
                  <c:v>257400</c:v>
                </c:pt>
                <c:pt idx="107">
                  <c:v>254700</c:v>
                </c:pt>
                <c:pt idx="108">
                  <c:v>249400</c:v>
                </c:pt>
                <c:pt idx="109">
                  <c:v>250100</c:v>
                </c:pt>
                <c:pt idx="110" formatCode="#,##0">
                  <c:v>259700</c:v>
                </c:pt>
                <c:pt idx="111" formatCode="#,##0">
                  <c:v>267000</c:v>
                </c:pt>
                <c:pt idx="112" formatCode="#,##0">
                  <c:v>278200</c:v>
                </c:pt>
                <c:pt idx="113" formatCode="#,##0">
                  <c:v>285400</c:v>
                </c:pt>
                <c:pt idx="114" formatCode="#,##0">
                  <c:v>280400</c:v>
                </c:pt>
                <c:pt idx="115" formatCode="#,##0">
                  <c:v>278800</c:v>
                </c:pt>
                <c:pt idx="116" formatCode="#,##0">
                  <c:v>271500</c:v>
                </c:pt>
                <c:pt idx="117" formatCode="#,##0">
                  <c:v>271100</c:v>
                </c:pt>
                <c:pt idx="118" formatCode="#,##0">
                  <c:v>271300</c:v>
                </c:pt>
                <c:pt idx="119" formatCode="#,##0">
                  <c:v>274500</c:v>
                </c:pt>
                <c:pt idx="120" formatCode="#,##0">
                  <c:v>266200</c:v>
                </c:pt>
                <c:pt idx="121" formatCode="#,##0">
                  <c:v>270400</c:v>
                </c:pt>
                <c:pt idx="122" formatCode="#,##0">
                  <c:v>280700</c:v>
                </c:pt>
                <c:pt idx="123" formatCode="#,##0">
                  <c:v>286700</c:v>
                </c:pt>
                <c:pt idx="124" formatCode="#,##0">
                  <c:v>283600</c:v>
                </c:pt>
                <c:pt idx="125" formatCode="#,##0">
                  <c:v>294500</c:v>
                </c:pt>
                <c:pt idx="126" formatCode="#,##0">
                  <c:v>305500</c:v>
                </c:pt>
                <c:pt idx="127" formatCode="#,##0">
                  <c:v>310400</c:v>
                </c:pt>
                <c:pt idx="128" formatCode="#,##0">
                  <c:v>311800</c:v>
                </c:pt>
                <c:pt idx="129" formatCode="#,##0">
                  <c:v>313000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11-264D-B517-A9F33AEE3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490687"/>
        <c:axId val="423396959"/>
      </c:lineChart>
      <c:catAx>
        <c:axId val="412845215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46895"/>
        <c:crosses val="autoZero"/>
        <c:auto val="1"/>
        <c:lblAlgn val="ctr"/>
        <c:lblOffset val="100"/>
        <c:noMultiLvlLbl val="0"/>
      </c:catAx>
      <c:valAx>
        <c:axId val="412846895"/>
        <c:scaling>
          <c:orientation val="minMax"/>
          <c:max val="12"/>
          <c:min val="2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45215"/>
        <c:crosses val="autoZero"/>
        <c:crossBetween val="between"/>
      </c:valAx>
      <c:valAx>
        <c:axId val="423396959"/>
        <c:scaling>
          <c:orientation val="minMax"/>
          <c:max val="325000"/>
          <c:min val="0"/>
        </c:scaling>
        <c:delete val="0"/>
        <c:axPos val="r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490687"/>
        <c:crosses val="max"/>
        <c:crossBetween val="between"/>
        <c:majorUnit val="25000"/>
      </c:valAx>
      <c:catAx>
        <c:axId val="423490687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42339695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14461492436493"/>
          <c:y val="5.7601556017766856E-2"/>
          <c:w val="0.26600190037879745"/>
          <c:h val="0.16585840415949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E138-BAE0-0348-92FF-C1B58656E9A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3B402-1B55-544A-AFE1-2D899C71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https://www.spglobal.com/spdji/en/documents/indexnews/announcements/20201124-1264559/1264559_cshomeprice-release-1124.pdf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4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https://www.fhfa.gov/AboutUs/Reports/ReportDocuments/2020Q3_HPI.pdf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8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https://ycharts.com/indicators/sales_price_of_existing_homes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E01901-9640-7E40-9D2A-D951FF7BC1C1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94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https://ycharts.com/indicators/sales_price_of_existing_homes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E01901-9640-7E40-9D2A-D951FF7BC1C1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32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nar.realtor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4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https://magazine.realtor/news-and-commentary/feature/article/2020/11/the-double-edged-housing-boom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0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3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E05F-DD02-DE47-8C6B-01E218D659ED}" type="datetimeFigureOut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FC0A6-87D9-1149-BA41-4C0DA26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3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450135" y="364342"/>
            <a:ext cx="82520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</a:t>
            </a:r>
            <a:r>
              <a:rPr lang="en-US" sz="3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Housing prices were notably – I am tempted to say ‘very’ – strong in September. </a:t>
            </a:r>
            <a:r>
              <a:rPr lang="en-US" sz="3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The National Composite Index (NCI) </a:t>
            </a:r>
            <a:r>
              <a:rPr lang="en-US" sz="3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gained 7.0% relative to its level a year ago</a:t>
            </a:r>
            <a:r>
              <a:rPr lang="en-US" sz="3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…</a:t>
            </a:r>
          </a:p>
          <a:p>
            <a:endParaRPr lang="en-US" sz="800" spc="1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r>
              <a:rPr lang="en-US" sz="3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Our three monthly readings since June of this year have all shown </a:t>
            </a:r>
            <a:r>
              <a:rPr lang="en-US" sz="34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accelerating growth in home prices, and September’s results are quite strong</a:t>
            </a:r>
            <a:r>
              <a:rPr lang="en-US" sz="34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476571" y="5206456"/>
            <a:ext cx="4263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Craig J. Lazzara</a:t>
            </a:r>
          </a:p>
          <a:p>
            <a:r>
              <a:rPr lang="en-US" dirty="0">
                <a:solidFill>
                  <a:schemeClr val="bg1"/>
                </a:solidFill>
              </a:rPr>
              <a:t>Managing Director, S&amp;P Dow Jones Indices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508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EC686AD-FC85-FE42-8447-7E8DC154202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A338A0-29D2-4961-A86D-4C2E62080F78}"/>
              </a:ext>
            </a:extLst>
          </p:cNvPr>
          <p:cNvGraphicFramePr/>
          <p:nvPr/>
        </p:nvGraphicFramePr>
        <p:xfrm>
          <a:off x="441790" y="1140431"/>
          <a:ext cx="8239874" cy="517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B7826D-5D28-47EC-B31D-5245296EB937}"/>
              </a:ext>
            </a:extLst>
          </p:cNvPr>
          <p:cNvSpPr txBox="1"/>
          <p:nvPr/>
        </p:nvSpPr>
        <p:spPr>
          <a:xfrm>
            <a:off x="-10273" y="355333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Compound Annual House Price Appreciation Rate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4326CD-9FC3-4E98-8AAB-47ED03BB7F23}"/>
              </a:ext>
            </a:extLst>
          </p:cNvPr>
          <p:cNvSpPr txBox="1"/>
          <p:nvPr/>
        </p:nvSpPr>
        <p:spPr>
          <a:xfrm>
            <a:off x="6899098" y="6365040"/>
            <a:ext cx="1782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FHFA HPI</a:t>
            </a:r>
          </a:p>
        </p:txBody>
      </p:sp>
    </p:spTree>
    <p:extLst>
      <p:ext uri="{BB962C8B-B14F-4D97-AF65-F5344CB8AC3E}">
        <p14:creationId xmlns:p14="http://schemas.microsoft.com/office/powerpoint/2010/main" val="256736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D1A6D4-0A70-8B49-893C-B46790C7AC2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/>
          <p:cNvGraphicFramePr/>
          <p:nvPr/>
        </p:nvGraphicFramePr>
        <p:xfrm>
          <a:off x="381000" y="1066800"/>
          <a:ext cx="8382000" cy="541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7410"/>
          <p:cNvSpPr txBox="1"/>
          <p:nvPr/>
        </p:nvSpPr>
        <p:spPr>
          <a:xfrm>
            <a:off x="8478576" y="6381619"/>
            <a:ext cx="56457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E309D-C28E-4CCF-BD1F-6D8802CAEC9C}"/>
              </a:ext>
            </a:extLst>
          </p:cNvPr>
          <p:cNvSpPr txBox="1"/>
          <p:nvPr/>
        </p:nvSpPr>
        <p:spPr>
          <a:xfrm>
            <a:off x="6062990" y="99804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thousands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45680B-AFDA-4E43-9EEB-1C0EA0A3ABBF}"/>
              </a:ext>
            </a:extLst>
          </p:cNvPr>
          <p:cNvCxnSpPr/>
          <p:nvPr/>
        </p:nvCxnSpPr>
        <p:spPr>
          <a:xfrm>
            <a:off x="945222" y="6051479"/>
            <a:ext cx="781777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0FACA00-6DC0-4EC1-AE75-2C78043D2B5A}"/>
              </a:ext>
            </a:extLst>
          </p:cNvPr>
          <p:cNvSpPr/>
          <p:nvPr/>
        </p:nvSpPr>
        <p:spPr>
          <a:xfrm>
            <a:off x="1366463" y="1592494"/>
            <a:ext cx="1643865" cy="421172"/>
          </a:xfrm>
          <a:prstGeom prst="rect">
            <a:avLst/>
          </a:prstGeom>
          <a:solidFill>
            <a:srgbClr val="313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FA2A00-444F-4827-AFE7-A5A8D3301BF8}"/>
              </a:ext>
            </a:extLst>
          </p:cNvPr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 Existing Home Median Sales Price</a:t>
            </a:r>
          </a:p>
        </p:txBody>
      </p:sp>
    </p:spTree>
    <p:extLst>
      <p:ext uri="{BB962C8B-B14F-4D97-AF65-F5344CB8AC3E}">
        <p14:creationId xmlns:p14="http://schemas.microsoft.com/office/powerpoint/2010/main" val="346024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9F8C16-0039-9C49-BCF8-439F23AE660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/>
          <p:cNvGraphicFramePr/>
          <p:nvPr/>
        </p:nvGraphicFramePr>
        <p:xfrm>
          <a:off x="381000" y="1066800"/>
          <a:ext cx="8382000" cy="541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 Existing Home Median Sales Price</a:t>
            </a:r>
          </a:p>
        </p:txBody>
      </p:sp>
      <p:sp>
        <p:nvSpPr>
          <p:cNvPr id="4" name="TextBox 17410"/>
          <p:cNvSpPr txBox="1"/>
          <p:nvPr/>
        </p:nvSpPr>
        <p:spPr>
          <a:xfrm>
            <a:off x="8478576" y="6381619"/>
            <a:ext cx="56457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9E309D-C28E-4CCF-BD1F-6D8802CAEC9C}"/>
              </a:ext>
            </a:extLst>
          </p:cNvPr>
          <p:cNvSpPr txBox="1"/>
          <p:nvPr/>
        </p:nvSpPr>
        <p:spPr>
          <a:xfrm>
            <a:off x="6062990" y="99804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thousands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45680B-AFDA-4E43-9EEB-1C0EA0A3ABBF}"/>
              </a:ext>
            </a:extLst>
          </p:cNvPr>
          <p:cNvCxnSpPr/>
          <p:nvPr/>
        </p:nvCxnSpPr>
        <p:spPr>
          <a:xfrm>
            <a:off x="945222" y="6051479"/>
            <a:ext cx="781777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0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 dir="r"/>
      </p:transition>
    </mc:Choice>
    <mc:Fallback xmlns="">
      <p:transition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756376-D315-D449-9B65-BCF4C5A6107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F23D69-5840-8E48-A7E4-F76CFC0DF092}"/>
              </a:ext>
            </a:extLst>
          </p:cNvPr>
          <p:cNvGraphicFramePr/>
          <p:nvPr/>
        </p:nvGraphicFramePr>
        <p:xfrm>
          <a:off x="112889" y="1109609"/>
          <a:ext cx="8918222" cy="529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4499531-6AC5-744A-99DD-444911590D55}"/>
              </a:ext>
            </a:extLst>
          </p:cNvPr>
          <p:cNvSpPr txBox="1"/>
          <p:nvPr/>
        </p:nvSpPr>
        <p:spPr>
          <a:xfrm>
            <a:off x="0" y="24643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Inventory &amp; Home Prices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2010 - Today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D4F754-60CE-3E4F-81EA-25F1CB05A8A8}"/>
              </a:ext>
            </a:extLst>
          </p:cNvPr>
          <p:cNvSpPr txBox="1"/>
          <p:nvPr/>
        </p:nvSpPr>
        <p:spPr>
          <a:xfrm>
            <a:off x="4572000" y="3215873"/>
            <a:ext cx="3452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supply of  inventory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goes down, prices go up</a:t>
            </a:r>
          </a:p>
        </p:txBody>
      </p:sp>
    </p:spTree>
    <p:extLst>
      <p:ext uri="{BB962C8B-B14F-4D97-AF65-F5344CB8AC3E}">
        <p14:creationId xmlns:p14="http://schemas.microsoft.com/office/powerpoint/2010/main" val="93962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328773" y="343292"/>
            <a:ext cx="862182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“Such a frenzy of activity, reminiscent of 2006, raises questions about a bubble and the potential for a painful crash. The answer: </a:t>
            </a:r>
            <a:r>
              <a:rPr lang="en-US" sz="27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There’s no comparison</a:t>
            </a:r>
            <a:r>
              <a:rPr lang="en-US" sz="27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Back in 2006, dubious adjustable-rate mortgages taxed many buyers’ budgets. Some loans didn’t even require income documentation. Today, buyers are taking out 30-year </a:t>
            </a:r>
          </a:p>
          <a:p>
            <a:r>
              <a:rPr lang="en-US" sz="27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fixed-rate mortgages. Fourteen years ago, </a:t>
            </a:r>
            <a:r>
              <a:rPr lang="en-US" sz="27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there were 3.8 million homes listed for sale, and home builders were putting up about 2 million new units</a:t>
            </a:r>
            <a:r>
              <a:rPr lang="en-US" sz="27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Now, inventory is only about </a:t>
            </a:r>
            <a:r>
              <a:rPr lang="en-US" sz="2700" spc="10" dirty="0">
                <a:solidFill>
                  <a:srgbClr val="00B0F0"/>
                </a:solidFill>
                <a:ea typeface="Times New Roman" panose="02020603050405020304" pitchFamily="18" charset="0"/>
              </a:rPr>
              <a:t>1.5 million homes, and home builders are underproducing relative to historical averages</a:t>
            </a:r>
            <a:r>
              <a:rPr lang="en-US" sz="27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476571" y="5206456"/>
            <a:ext cx="419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Lawrence Yun</a:t>
            </a:r>
          </a:p>
          <a:p>
            <a:r>
              <a:rPr lang="en-US" dirty="0">
                <a:solidFill>
                  <a:schemeClr val="bg1"/>
                </a:solidFill>
              </a:rPr>
              <a:t>NAR’s Chief Economist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943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330</Words>
  <Application>Microsoft Macintosh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David Childers</cp:lastModifiedBy>
  <cp:revision>1</cp:revision>
  <dcterms:created xsi:type="dcterms:W3CDTF">2020-12-07T13:42:58Z</dcterms:created>
  <dcterms:modified xsi:type="dcterms:W3CDTF">2020-12-07T13:43:26Z</dcterms:modified>
</cp:coreProperties>
</file>