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32" r:id="rId2"/>
  </p:sldMasterIdLst>
  <p:notesMasterIdLst>
    <p:notesMasterId r:id="rId11"/>
  </p:notesMasterIdLst>
  <p:sldIdLst>
    <p:sldId id="1076" r:id="rId3"/>
    <p:sldId id="1068" r:id="rId4"/>
    <p:sldId id="256" r:id="rId5"/>
    <p:sldId id="1070" r:id="rId6"/>
    <p:sldId id="1071" r:id="rId7"/>
    <p:sldId id="1073" r:id="rId8"/>
    <p:sldId id="107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Harney" initials="SH" lastIdx="1" clrIdx="0">
    <p:extLst>
      <p:ext uri="{19B8F6BF-5375-455C-9EA6-DF929625EA0E}">
        <p15:presenceInfo xmlns:p15="http://schemas.microsoft.com/office/powerpoint/2012/main" userId="S::steve@keepingcurrentmatters.com::db54f538-87f3-46c5-a1a8-6b769dee0b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6"/>
    <a:srgbClr val="0CADEF"/>
    <a:srgbClr val="72C45A"/>
    <a:srgbClr val="FD8700"/>
    <a:srgbClr val="CBD5D8"/>
    <a:srgbClr val="2F393F"/>
    <a:srgbClr val="FF5D5D"/>
    <a:srgbClr val="33485F"/>
    <a:srgbClr val="F4EE00"/>
    <a:srgbClr val="2C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93730" autoAdjust="0"/>
  </p:normalViewPr>
  <p:slideViewPr>
    <p:cSldViewPr snapToGrid="0">
      <p:cViewPr varScale="1">
        <p:scale>
          <a:sx n="103" d="100"/>
          <a:sy n="103" d="100"/>
        </p:scale>
        <p:origin x="17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5-4343-B92A-26F748D1CE4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FE5-4343-B92A-26F748D1CE4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E5-4343-B92A-26F748D1CE4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FE5-4343-B92A-26F748D1CE4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E5-4343-B92A-26F748D1CE4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E5-4343-B92A-26F748D1CE4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4E9-4BC9-934F-2F4A051F6A5C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D-F4E9-4BC9-934F-2F4A051F6A5C}"/>
              </c:ext>
            </c:extLst>
          </c:dPt>
          <c:cat>
            <c:strRef>
              <c:f>Sheet1!$A$2:$A$10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75</c:v>
                </c:pt>
                <c:pt idx="1">
                  <c:v>74</c:v>
                </c:pt>
                <c:pt idx="2">
                  <c:v>72</c:v>
                </c:pt>
                <c:pt idx="3">
                  <c:v>30</c:v>
                </c:pt>
                <c:pt idx="4">
                  <c:v>37</c:v>
                </c:pt>
                <c:pt idx="5">
                  <c:v>58</c:v>
                </c:pt>
                <c:pt idx="6">
                  <c:v>72</c:v>
                </c:pt>
                <c:pt idx="7">
                  <c:v>78</c:v>
                </c:pt>
                <c:pt idx="8">
                  <c:v>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FE5-4343-B92A-26F748D1C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0480352"/>
        <c:axId val="1016816240"/>
      </c:lineChart>
      <c:catAx>
        <c:axId val="14104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816240"/>
        <c:crosses val="autoZero"/>
        <c:auto val="1"/>
        <c:lblAlgn val="ctr"/>
        <c:lblOffset val="100"/>
        <c:noMultiLvlLbl val="0"/>
      </c:catAx>
      <c:valAx>
        <c:axId val="1016816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8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16516516516516E-2"/>
          <c:y val="0"/>
          <c:w val="0.96696696696696693"/>
          <c:h val="0.9074028136905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DC-4922-8097-83BE3CCBA2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DC-4922-8097-83BE3CCBA2F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7DC-4922-8097-83BE3CCBA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1360000</c:v>
                </c:pt>
                <c:pt idx="1">
                  <c:v>1340000</c:v>
                </c:pt>
                <c:pt idx="2">
                  <c:v>1300000</c:v>
                </c:pt>
                <c:pt idx="3">
                  <c:v>1270000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C-4922-8097-83BE3CCBA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1521152"/>
        <c:axId val="122164352"/>
      </c:barChart>
      <c:catAx>
        <c:axId val="1115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n-US"/>
          </a:p>
        </c:txPr>
        <c:crossAx val="122164352"/>
        <c:crosses val="autoZero"/>
        <c:auto val="1"/>
        <c:lblAlgn val="ctr"/>
        <c:lblOffset val="100"/>
        <c:noMultiLvlLbl val="0"/>
      </c:catAx>
      <c:valAx>
        <c:axId val="122164352"/>
        <c:scaling>
          <c:orientation val="minMax"/>
          <c:max val="1400000"/>
          <c:min val="1200000"/>
        </c:scaling>
        <c:delete val="1"/>
        <c:axPos val="l"/>
        <c:numFmt formatCode="#,##0" sourceLinked="1"/>
        <c:majorTickMark val="out"/>
        <c:minorTickMark val="none"/>
        <c:tickLblPos val="nextTo"/>
        <c:crossAx val="11152115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84751447758494E-2"/>
          <c:y val="3.5861578849631939E-2"/>
          <c:w val="0.92074130265282794"/>
          <c:h val="0.800031478998478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January 2020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</c:v>
                </c:pt>
                <c:pt idx="11">
                  <c:v>Aug</c:v>
                </c:pt>
                <c:pt idx="12">
                  <c:v>Sept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3.9</c:v>
                </c:pt>
                <c:pt idx="1">
                  <c:v>3.9</c:v>
                </c:pt>
                <c:pt idx="2" formatCode="0">
                  <c:v>3.9</c:v>
                </c:pt>
                <c:pt idx="3">
                  <c:v>3.6</c:v>
                </c:pt>
                <c:pt idx="4" formatCode="General">
                  <c:v>3.5</c:v>
                </c:pt>
                <c:pt idx="5" formatCode="General">
                  <c:v>3.2</c:v>
                </c:pt>
                <c:pt idx="6" formatCode="General">
                  <c:v>3.6</c:v>
                </c:pt>
                <c:pt idx="7" formatCode="General">
                  <c:v>3.9</c:v>
                </c:pt>
                <c:pt idx="8" formatCode="General">
                  <c:v>4.5</c:v>
                </c:pt>
                <c:pt idx="9" formatCode="General">
                  <c:v>3.7</c:v>
                </c:pt>
                <c:pt idx="10" formatCode="General">
                  <c:v>4.0999999999999996</c:v>
                </c:pt>
                <c:pt idx="11" formatCode="General">
                  <c:v>2.8</c:v>
                </c:pt>
                <c:pt idx="12" formatCode="General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922-463D-9D25-5C40AAC29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3945968"/>
        <c:axId val="553955152"/>
      </c:lineChart>
      <c:catAx>
        <c:axId val="55394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55152"/>
        <c:crosses val="autoZero"/>
        <c:auto val="1"/>
        <c:lblAlgn val="ctr"/>
        <c:lblOffset val="100"/>
        <c:noMultiLvlLbl val="0"/>
      </c:catAx>
      <c:valAx>
        <c:axId val="553955152"/>
        <c:scaling>
          <c:orientation val="minMax"/>
          <c:max val="4.5999999999999996"/>
          <c:min val="2.5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4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01D0-008A-4365-9EC2-2C2D771BDB04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A7694-F0F1-42C9-BC56-1663342B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2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https://www.nahb.org/news-and-economics/industry-news/Press-Releases/2020/09/Builder-Confidence-Soars-to-an-All-Time-High-Lumber-Risks-Remain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1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https://www.census.gov/construction/nrc/pdf/newresconst.pdf</a:t>
            </a:r>
          </a:p>
          <a:p>
            <a:r>
              <a:rPr lang="en-US" altLang="en-US" dirty="0"/>
              <a:t>https://www.gettyimages.com/detail/photo/architect-engineer-and-head-constructor-working-on-royalty-free-image/984342158?adppopup=true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AB372-1CCA-4D1E-A6FC-68C7B121DC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3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https://cdn.nar.realtor/sites/default/files/documents/ehs-08-2020-single-family-only-2020-09-22.pdf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945FA-8432-4B2E-A6F8-3B60D8ECD0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5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https://cdn.nar.realtor/sites/default/files/documents/ehs-08-2020-supplemental-data-2020-09-22.pdf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945FA-8432-4B2E-A6F8-3B60D8ECD0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4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32A-53E3-4CE7-8CE8-9257370F2A23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EE2-4B4F-4A87-8F1D-925D39A7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26BA7-1CA5-4E72-A331-441D5608E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668DA-F12E-486F-BD7C-A28435BA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6BA7-1CA5-4E72-A331-441D5608E6C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668DA-F12E-486F-BD7C-A28435BAA68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21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A32A-53E3-4CE7-8CE8-9257370F2A23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CEE2-4B4F-4A87-8F1D-925D39A7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6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4B72-77D0-8640-95AB-3F4AE43E9154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5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DEC26-D847-254E-A557-B08203C627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ACA6E9AF-5BA9-AA47-AD92-A6F787AE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45"/>
            <a:ext cx="9144000" cy="65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EDFF0-8B07-3440-BB9A-060C86738BAA}"/>
              </a:ext>
            </a:extLst>
          </p:cNvPr>
          <p:cNvSpPr txBox="1"/>
          <p:nvPr/>
        </p:nvSpPr>
        <p:spPr>
          <a:xfrm>
            <a:off x="492886" y="673071"/>
            <a:ext cx="8173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5 Things Every Seller Wants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64961-9F17-3545-BAFC-17EF57F7EFF6}"/>
              </a:ext>
            </a:extLst>
          </p:cNvPr>
          <p:cNvSpPr txBox="1"/>
          <p:nvPr/>
        </p:nvSpPr>
        <p:spPr>
          <a:xfrm>
            <a:off x="543067" y="1743589"/>
            <a:ext cx="85083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 To get their house </a:t>
            </a:r>
            <a:r>
              <a:rPr lang="en-US" sz="3600" b="1" dirty="0">
                <a:solidFill>
                  <a:srgbClr val="FF8306"/>
                </a:solidFill>
              </a:rPr>
              <a:t>sold</a:t>
            </a:r>
            <a:br>
              <a:rPr lang="en-US" sz="1200" b="1" dirty="0">
                <a:solidFill>
                  <a:srgbClr val="FF8306"/>
                </a:solidFill>
              </a:rPr>
            </a:br>
            <a:endParaRPr lang="en-US" sz="1200" b="1" dirty="0">
              <a:solidFill>
                <a:srgbClr val="FF8306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 To sell it for the </a:t>
            </a:r>
            <a:r>
              <a:rPr lang="en-US" sz="3600" b="1" dirty="0">
                <a:solidFill>
                  <a:srgbClr val="FF8306"/>
                </a:solidFill>
              </a:rPr>
              <a:t>highest possible price</a:t>
            </a:r>
            <a:br>
              <a:rPr lang="en-US" sz="1200" b="1" dirty="0">
                <a:solidFill>
                  <a:srgbClr val="FF8306"/>
                </a:solidFill>
              </a:rPr>
            </a:br>
            <a:endParaRPr lang="en-US" sz="1200" b="1" dirty="0">
              <a:solidFill>
                <a:srgbClr val="FF8306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 To sell it in the </a:t>
            </a:r>
            <a:r>
              <a:rPr lang="en-US" sz="3600" b="1" dirty="0">
                <a:solidFill>
                  <a:srgbClr val="FF8306"/>
                </a:solidFill>
              </a:rPr>
              <a:t>least amount of time</a:t>
            </a:r>
            <a:br>
              <a:rPr lang="en-US" sz="1200" b="1" dirty="0">
                <a:solidFill>
                  <a:srgbClr val="FF8306"/>
                </a:solidFill>
              </a:rPr>
            </a:br>
            <a:endParaRPr lang="en-US" sz="1200" b="1" dirty="0">
              <a:solidFill>
                <a:srgbClr val="FF8306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 To sell it </a:t>
            </a:r>
            <a:r>
              <a:rPr lang="en-US" sz="3600" b="1" dirty="0">
                <a:solidFill>
                  <a:srgbClr val="FF8306"/>
                </a:solidFill>
              </a:rPr>
              <a:t>without any hassles</a:t>
            </a:r>
            <a:br>
              <a:rPr lang="en-US" sz="1200" b="1" dirty="0">
                <a:solidFill>
                  <a:srgbClr val="FF8306"/>
                </a:solidFill>
              </a:rPr>
            </a:br>
            <a:endParaRPr lang="en-US" sz="1200" b="1" dirty="0">
              <a:solidFill>
                <a:srgbClr val="FF8306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 To make a </a:t>
            </a:r>
            <a:r>
              <a:rPr lang="en-US" sz="3600" b="1" dirty="0">
                <a:solidFill>
                  <a:srgbClr val="FF8306"/>
                </a:solidFill>
              </a:rPr>
              <a:t>conveniently timed move</a:t>
            </a:r>
          </a:p>
        </p:txBody>
      </p:sp>
    </p:spTree>
    <p:extLst>
      <p:ext uri="{BB962C8B-B14F-4D97-AF65-F5344CB8AC3E}">
        <p14:creationId xmlns:p14="http://schemas.microsoft.com/office/powerpoint/2010/main" val="157451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7D6A21-7A1A-4A8A-AD85-AFEFFAED5279}"/>
              </a:ext>
            </a:extLst>
          </p:cNvPr>
          <p:cNvGraphicFramePr/>
          <p:nvPr/>
        </p:nvGraphicFramePr>
        <p:xfrm>
          <a:off x="308225" y="1458929"/>
          <a:ext cx="7935531" cy="482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3B80D9-AA84-49DA-A9D6-DEDBC2E0A962}"/>
              </a:ext>
            </a:extLst>
          </p:cNvPr>
          <p:cNvSpPr txBox="1"/>
          <p:nvPr/>
        </p:nvSpPr>
        <p:spPr>
          <a:xfrm>
            <a:off x="8243756" y="636997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NAHB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7356C-7466-4912-BA5C-CB71B30FDE31}"/>
              </a:ext>
            </a:extLst>
          </p:cNvPr>
          <p:cNvSpPr txBox="1"/>
          <p:nvPr/>
        </p:nvSpPr>
        <p:spPr>
          <a:xfrm>
            <a:off x="647272" y="4759756"/>
            <a:ext cx="8393986" cy="923330"/>
          </a:xfrm>
          <a:prstGeom prst="rect">
            <a:avLst/>
          </a:prstGeom>
          <a:solidFill>
            <a:srgbClr val="2F393F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>
                    <a:lumMod val="85000"/>
                  </a:schemeClr>
                </a:solidFill>
              </a:rPr>
              <a:t>NAHB Housing Market Index</a:t>
            </a:r>
          </a:p>
          <a:p>
            <a:endParaRPr lang="en-US" sz="600" u="sng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 survey of NAHB members who rate market conditions for the sale of new homes at the present 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time and in the next six months as well as the traffic of prospective buyers of new homes.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00EB1-DBB2-4FA9-BBEA-829FB69494E3}"/>
              </a:ext>
            </a:extLst>
          </p:cNvPr>
          <p:cNvSpPr txBox="1"/>
          <p:nvPr/>
        </p:nvSpPr>
        <p:spPr>
          <a:xfrm>
            <a:off x="0" y="33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Builder Confidence Sets Record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6B02A-0789-4D87-8E67-E1A34B1A8B0B}"/>
              </a:ext>
            </a:extLst>
          </p:cNvPr>
          <p:cNvSpPr txBox="1"/>
          <p:nvPr/>
        </p:nvSpPr>
        <p:spPr>
          <a:xfrm>
            <a:off x="7771489" y="1458929"/>
            <a:ext cx="1348574" cy="1631216"/>
          </a:xfrm>
          <a:prstGeom prst="rect">
            <a:avLst/>
          </a:prstGeom>
          <a:solidFill>
            <a:srgbClr val="2F393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83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is highest index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ever recorded</a:t>
            </a:r>
          </a:p>
        </p:txBody>
      </p:sp>
    </p:spTree>
    <p:extLst>
      <p:ext uri="{BB962C8B-B14F-4D97-AF65-F5344CB8AC3E}">
        <p14:creationId xmlns:p14="http://schemas.microsoft.com/office/powerpoint/2010/main" val="235188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7B93CF-2BBD-4733-A5E4-47439DA8C9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9941" y="1530655"/>
            <a:ext cx="80241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charset="0"/>
              </a:rPr>
              <a:t>The supply of listings will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8306"/>
                </a:solidFill>
                <a:effectLst/>
                <a:uLnTx/>
                <a:uFillTx/>
                <a:latin typeface="Calibri"/>
                <a:cs typeface="Arial" charset="0"/>
              </a:rPr>
              <a:t>increase substantially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8306"/>
                </a:solidFill>
                <a:effectLst/>
                <a:uLnTx/>
                <a:uFillTx/>
                <a:latin typeface="Calibri"/>
                <a:cs typeface="Arial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cs typeface="Arial" charset="0"/>
              </a:rPr>
              <a:t>entering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charset="0"/>
              </a:rPr>
              <a:t> the new year (including new construction), which could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8306"/>
                </a:solidFill>
                <a:effectLst/>
                <a:uLnTx/>
                <a:uFillTx/>
                <a:latin typeface="Calibri"/>
                <a:cs typeface="Arial" charset="0"/>
              </a:rPr>
              <a:t>lower the </a:t>
            </a:r>
            <a:b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8306"/>
                </a:solidFill>
                <a:effectLst/>
                <a:uLnTx/>
                <a:uFillTx/>
                <a:latin typeface="Calibri"/>
                <a:cs typeface="Arial" charset="0"/>
              </a:rPr>
            </a:b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8306"/>
                </a:solidFill>
                <a:effectLst/>
                <a:uLnTx/>
                <a:uFillTx/>
                <a:latin typeface="Calibri"/>
                <a:cs typeface="Arial" charset="0"/>
              </a:rPr>
              <a:t>demand for your house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charset="0"/>
              </a:rPr>
              <a:t>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774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#1 reason 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to wait:</a:t>
            </a:r>
          </a:p>
        </p:txBody>
      </p:sp>
    </p:spTree>
    <p:extLst>
      <p:ext uri="{BB962C8B-B14F-4D97-AF65-F5344CB8AC3E}">
        <p14:creationId xmlns:p14="http://schemas.microsoft.com/office/powerpoint/2010/main" val="18036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311739"/>
            <a:ext cx="9147175" cy="1546261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2147299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900" name="Group 8"/>
          <p:cNvGrpSpPr>
            <a:grpSpLocks/>
          </p:cNvGrpSpPr>
          <p:nvPr/>
        </p:nvGrpSpPr>
        <p:grpSpPr bwMode="auto">
          <a:xfrm>
            <a:off x="0" y="296236"/>
            <a:ext cx="9067800" cy="1509697"/>
            <a:chOff x="606366" y="235522"/>
            <a:chExt cx="8080434" cy="1510093"/>
          </a:xfrm>
        </p:grpSpPr>
        <p:sp>
          <p:nvSpPr>
            <p:cNvPr id="80903" name="TextBox 6"/>
            <p:cNvSpPr txBox="1">
              <a:spLocks noChangeArrowheads="1"/>
            </p:cNvSpPr>
            <p:nvPr/>
          </p:nvSpPr>
          <p:spPr bwMode="auto">
            <a:xfrm>
              <a:off x="606366" y="235522"/>
              <a:ext cx="8080434" cy="83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Q: When do most listings</a:t>
              </a:r>
              <a:endPara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80904" name="Rectangle 7"/>
            <p:cNvSpPr>
              <a:spLocks noChangeArrowheads="1"/>
            </p:cNvSpPr>
            <p:nvPr/>
          </p:nvSpPr>
          <p:spPr bwMode="auto">
            <a:xfrm>
              <a:off x="2081142" y="914400"/>
              <a:ext cx="6469855" cy="83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come to the market? </a:t>
              </a:r>
            </a:p>
          </p:txBody>
        </p:sp>
      </p:grpSp>
      <p:sp>
        <p:nvSpPr>
          <p:cNvPr id="80901" name="TextBox 12"/>
          <p:cNvSpPr txBox="1">
            <a:spLocks noChangeArrowheads="1"/>
          </p:cNvSpPr>
          <p:nvPr/>
        </p:nvSpPr>
        <p:spPr bwMode="auto">
          <a:xfrm>
            <a:off x="0" y="5654387"/>
            <a:ext cx="9147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A: The 2</a:t>
            </a:r>
            <a:r>
              <a:rPr kumimoji="0" lang="en-US" alt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nd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quarter of each year</a:t>
            </a:r>
          </a:p>
        </p:txBody>
      </p:sp>
      <p:pic>
        <p:nvPicPr>
          <p:cNvPr id="8090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2340797"/>
            <a:ext cx="8839200" cy="288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3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141C24-DB15-6543-AC9D-530622B16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"/>
          <a:stretch/>
        </p:blipFill>
        <p:spPr>
          <a:xfrm>
            <a:off x="0" y="-12357"/>
            <a:ext cx="9144000" cy="6879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406" y="4705507"/>
            <a:ext cx="6572250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596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Home Sales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14D25-A5C8-49F1-9687-CFAD8E5F48D4}"/>
              </a:ext>
            </a:extLst>
          </p:cNvPr>
          <p:cNvSpPr/>
          <p:nvPr/>
        </p:nvSpPr>
        <p:spPr>
          <a:xfrm>
            <a:off x="407393" y="5489366"/>
            <a:ext cx="7092529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 </a:t>
            </a:r>
            <a:r>
              <a:rPr lang="en-US" sz="3200" noProof="0" dirty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over last year</a:t>
            </a:r>
          </a:p>
        </p:txBody>
      </p:sp>
    </p:spTree>
    <p:extLst>
      <p:ext uri="{BB962C8B-B14F-4D97-AF65-F5344CB8AC3E}">
        <p14:creationId xmlns:p14="http://schemas.microsoft.com/office/powerpoint/2010/main" val="55228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B67F6A-BABF-459F-AA46-D3969F4DDB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57808" y="203983"/>
          <a:ext cx="8507896" cy="645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8702" y="466358"/>
            <a:ext cx="399147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Inventory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99565-A393-4877-8BD1-603E2041B13D}"/>
              </a:ext>
            </a:extLst>
          </p:cNvPr>
          <p:cNvSpPr txBox="1"/>
          <p:nvPr/>
        </p:nvSpPr>
        <p:spPr>
          <a:xfrm>
            <a:off x="5702829" y="1289453"/>
            <a:ext cx="302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Homes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006666-555E-4BC0-9FE3-8E294CDB47FD}"/>
              </a:ext>
            </a:extLst>
          </p:cNvPr>
          <p:cNvCxnSpPr/>
          <p:nvPr/>
        </p:nvCxnSpPr>
        <p:spPr>
          <a:xfrm>
            <a:off x="606175" y="6061753"/>
            <a:ext cx="80241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3D7BF5-69B7-4A5D-B2A4-AE4CB4938544}"/>
              </a:ext>
            </a:extLst>
          </p:cNvPr>
          <p:cNvSpPr txBox="1"/>
          <p:nvPr/>
        </p:nvSpPr>
        <p:spPr>
          <a:xfrm>
            <a:off x="8353663" y="6377018"/>
            <a:ext cx="5084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92700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FCCFED-9F51-4717-B69C-4AC79DCE8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6100" y="353743"/>
            <a:ext cx="7271799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>
                <a:solidFill>
                  <a:schemeClr val="bg1"/>
                </a:solidFill>
                <a:cs typeface="Arial" charset="0"/>
              </a:rPr>
              <a:t>Inventory Levels - Months Supply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57CCB3-E791-45EA-8DC0-64D103790277}"/>
              </a:ext>
            </a:extLst>
          </p:cNvPr>
          <p:cNvGraphicFramePr/>
          <p:nvPr/>
        </p:nvGraphicFramePr>
        <p:xfrm>
          <a:off x="159026" y="1031338"/>
          <a:ext cx="8632446" cy="569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9CDE3D1-95CE-42F7-B08B-7CC47BACA493}"/>
              </a:ext>
            </a:extLst>
          </p:cNvPr>
          <p:cNvGrpSpPr/>
          <p:nvPr/>
        </p:nvGrpSpPr>
        <p:grpSpPr>
          <a:xfrm>
            <a:off x="3287730" y="3552289"/>
            <a:ext cx="1581124" cy="1334020"/>
            <a:chOff x="5171389" y="3938954"/>
            <a:chExt cx="3784350" cy="16459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EB34E3-E575-44DD-AC84-DA1AAC2D2E19}"/>
                </a:ext>
              </a:extLst>
            </p:cNvPr>
            <p:cNvSpPr txBox="1"/>
            <p:nvPr/>
          </p:nvSpPr>
          <p:spPr>
            <a:xfrm>
              <a:off x="5171389" y="4938286"/>
              <a:ext cx="3784350" cy="37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srgbClr val="FF8306"/>
                  </a:solidFill>
                  <a:latin typeface="Calibri" panose="020F0502020204030204"/>
                </a:rPr>
                <a:t>Sweet Spot</a:t>
              </a: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DDC20369-EB66-4FE8-8AA9-A94D49F2B8F8}"/>
                </a:ext>
              </a:extLst>
            </p:cNvPr>
            <p:cNvSpPr/>
            <p:nvPr/>
          </p:nvSpPr>
          <p:spPr>
            <a:xfrm>
              <a:off x="5171389" y="3938954"/>
              <a:ext cx="3784350" cy="1645920"/>
            </a:xfrm>
            <a:prstGeom prst="donut">
              <a:avLst>
                <a:gd name="adj" fmla="val 5911"/>
              </a:avLst>
            </a:prstGeom>
            <a:solidFill>
              <a:srgbClr val="FF8306"/>
            </a:solidFill>
            <a:ln>
              <a:solidFill>
                <a:srgbClr val="FF83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39318B-8368-4E3D-9A24-11FD5120DEE6}"/>
              </a:ext>
            </a:extLst>
          </p:cNvPr>
          <p:cNvSpPr txBox="1"/>
          <p:nvPr/>
        </p:nvSpPr>
        <p:spPr>
          <a:xfrm>
            <a:off x="8353663" y="6377018"/>
            <a:ext cx="5084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charset="0"/>
              </a:rPr>
              <a:t>NAR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6C2EF-A0CC-4708-8A9B-1793D7CE3330}"/>
              </a:ext>
            </a:extLst>
          </p:cNvPr>
          <p:cNvSpPr txBox="1"/>
          <p:nvPr/>
        </p:nvSpPr>
        <p:spPr>
          <a:xfrm>
            <a:off x="936100" y="985433"/>
            <a:ext cx="3340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2C45A"/>
                </a:solidFill>
              </a:rPr>
              <a:t>Existing Homes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4A329-108D-4BAC-8489-732281F726F0}"/>
              </a:ext>
            </a:extLst>
          </p:cNvPr>
          <p:cNvGrpSpPr/>
          <p:nvPr/>
        </p:nvGrpSpPr>
        <p:grpSpPr>
          <a:xfrm>
            <a:off x="7111424" y="4149919"/>
            <a:ext cx="1839074" cy="1472779"/>
            <a:chOff x="5171389" y="3938954"/>
            <a:chExt cx="4142560" cy="16459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604879-E841-4CB7-9400-40C50D073106}"/>
                </a:ext>
              </a:extLst>
            </p:cNvPr>
            <p:cNvSpPr txBox="1"/>
            <p:nvPr/>
          </p:nvSpPr>
          <p:spPr>
            <a:xfrm>
              <a:off x="5529599" y="4259934"/>
              <a:ext cx="3784350" cy="72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b="1" dirty="0">
                  <a:solidFill>
                    <a:srgbClr val="FF8306"/>
                  </a:solidFill>
                  <a:latin typeface="Calibri" panose="020F0502020204030204"/>
                </a:rPr>
                <a:t>Sweeter</a:t>
              </a:r>
            </a:p>
            <a:p>
              <a:pPr algn="ctr" defTabSz="342900"/>
              <a:r>
                <a:rPr lang="en-US" b="1" dirty="0">
                  <a:solidFill>
                    <a:srgbClr val="FF8306"/>
                  </a:solidFill>
                  <a:latin typeface="Calibri" panose="020F0502020204030204"/>
                </a:rPr>
                <a:t>Spot</a:t>
              </a: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5855B8E9-05B4-4079-8E6A-00D6D0577378}"/>
                </a:ext>
              </a:extLst>
            </p:cNvPr>
            <p:cNvSpPr/>
            <p:nvPr/>
          </p:nvSpPr>
          <p:spPr>
            <a:xfrm>
              <a:off x="5171389" y="3938954"/>
              <a:ext cx="3784350" cy="1645920"/>
            </a:xfrm>
            <a:prstGeom prst="donut">
              <a:avLst>
                <a:gd name="adj" fmla="val 5911"/>
              </a:avLst>
            </a:prstGeom>
            <a:solidFill>
              <a:srgbClr val="FF8306"/>
            </a:solidFill>
            <a:ln>
              <a:solidFill>
                <a:srgbClr val="FF83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34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12596</TotalTime>
  <Words>279</Words>
  <Application>Microsoft Macintosh PowerPoint</Application>
  <PresentationFormat>On-screen Show (4:3)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SLIDES</dc:title>
  <dc:creator>Steve Harney</dc:creator>
  <cp:lastModifiedBy>David Childers</cp:lastModifiedBy>
  <cp:revision>920</cp:revision>
  <cp:lastPrinted>2020-10-09T22:30:13Z</cp:lastPrinted>
  <dcterms:created xsi:type="dcterms:W3CDTF">2020-04-16T21:08:46Z</dcterms:created>
  <dcterms:modified xsi:type="dcterms:W3CDTF">2020-10-13T18:01:36Z</dcterms:modified>
</cp:coreProperties>
</file>