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782" r:id="rId2"/>
    <p:sldId id="779" r:id="rId3"/>
    <p:sldId id="3049" r:id="rId4"/>
    <p:sldId id="3344" r:id="rId5"/>
    <p:sldId id="883" r:id="rId6"/>
    <p:sldId id="904" r:id="rId7"/>
    <p:sldId id="846" r:id="rId8"/>
    <p:sldId id="849" r:id="rId9"/>
    <p:sldId id="9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261"/>
  </p:normalViewPr>
  <p:slideViewPr>
    <p:cSldViewPr snapToGrid="0" snapToObjects="1">
      <p:cViewPr varScale="1">
        <p:scale>
          <a:sx n="96" d="100"/>
          <a:sy n="96" d="100"/>
        </p:scale>
        <p:origin x="14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2C45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94A-4A01-B80D-42C67E7004F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F94A-4A01-B80D-42C67E7004F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94A-4A01-B80D-42C67E7004F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24E-457F-B998-D520900B700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4E-457F-B998-D520900B7009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24E-457F-B998-D520900B7009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4E-457F-B998-D520900B7009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4E-457F-B998-D520900B7009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B6-764C-A948-548ADDAC24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E48-4A1C-80AB-777FB9DA345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53A3-4C29-8E78-AD56DFE3732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032D-4929-8CC6-577E3DEA5107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94A-4A01-B80D-42C67E7004F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5ABC-4257-A30C-4A2A75F85BDF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2D47-47FD-A9FC-A67B07E1239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BC81-4A9B-815E-B9956864780C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BC81-4A9B-815E-B9956864780C}"/>
              </c:ext>
            </c:extLst>
          </c:dPt>
          <c:cat>
            <c:strRef>
              <c:f>Sheet1!$A$2:$A$24</c:f>
              <c:strCache>
                <c:ptCount val="23"/>
                <c:pt idx="0">
                  <c:v>1/12</c:v>
                </c:pt>
                <c:pt idx="1">
                  <c:v>1/21</c:v>
                </c:pt>
                <c:pt idx="2">
                  <c:v>2/4</c:v>
                </c:pt>
                <c:pt idx="3">
                  <c:v>2/18</c:v>
                </c:pt>
                <c:pt idx="4">
                  <c:v>3/3</c:v>
                </c:pt>
                <c:pt idx="5">
                  <c:v>3/17</c:v>
                </c:pt>
                <c:pt idx="6">
                  <c:v>3/31</c:v>
                </c:pt>
                <c:pt idx="7">
                  <c:v>4/14</c:v>
                </c:pt>
                <c:pt idx="8">
                  <c:v>4/28</c:v>
                </c:pt>
                <c:pt idx="9">
                  <c:v>5/5</c:v>
                </c:pt>
                <c:pt idx="10">
                  <c:v>5/19</c:v>
                </c:pt>
                <c:pt idx="11">
                  <c:v>6/2</c:v>
                </c:pt>
                <c:pt idx="12">
                  <c:v>6/9</c:v>
                </c:pt>
                <c:pt idx="13">
                  <c:v>6/16</c:v>
                </c:pt>
                <c:pt idx="14">
                  <c:v>6/23</c:v>
                </c:pt>
                <c:pt idx="15">
                  <c:v>6/30</c:v>
                </c:pt>
                <c:pt idx="16">
                  <c:v>7/7</c:v>
                </c:pt>
                <c:pt idx="17">
                  <c:v>7/14</c:v>
                </c:pt>
                <c:pt idx="18">
                  <c:v>7/21</c:v>
                </c:pt>
                <c:pt idx="19">
                  <c:v>7/28</c:v>
                </c:pt>
                <c:pt idx="20">
                  <c:v>8/4</c:v>
                </c:pt>
                <c:pt idx="21">
                  <c:v>8/11</c:v>
                </c:pt>
                <c:pt idx="22">
                  <c:v>8/18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0</c:v>
                </c:pt>
                <c:pt idx="1">
                  <c:v>7.1</c:v>
                </c:pt>
                <c:pt idx="2">
                  <c:v>8.6999999999999993</c:v>
                </c:pt>
                <c:pt idx="3">
                  <c:v>16.100000000000001</c:v>
                </c:pt>
                <c:pt idx="4">
                  <c:v>22</c:v>
                </c:pt>
                <c:pt idx="5">
                  <c:v>10.4</c:v>
                </c:pt>
                <c:pt idx="6">
                  <c:v>-45.4</c:v>
                </c:pt>
                <c:pt idx="7">
                  <c:v>-45.3</c:v>
                </c:pt>
                <c:pt idx="8">
                  <c:v>-17.5</c:v>
                </c:pt>
                <c:pt idx="9">
                  <c:v>-2.6</c:v>
                </c:pt>
                <c:pt idx="10">
                  <c:v>25.6</c:v>
                </c:pt>
                <c:pt idx="11">
                  <c:v>36.5</c:v>
                </c:pt>
                <c:pt idx="12">
                  <c:v>43.9</c:v>
                </c:pt>
                <c:pt idx="13">
                  <c:v>50.4</c:v>
                </c:pt>
                <c:pt idx="14">
                  <c:v>43.7</c:v>
                </c:pt>
                <c:pt idx="15">
                  <c:v>47</c:v>
                </c:pt>
                <c:pt idx="16">
                  <c:v>27</c:v>
                </c:pt>
                <c:pt idx="17">
                  <c:v>49.7</c:v>
                </c:pt>
                <c:pt idx="18">
                  <c:v>46.8</c:v>
                </c:pt>
                <c:pt idx="19">
                  <c:v>43.5</c:v>
                </c:pt>
                <c:pt idx="20">
                  <c:v>37.4</c:v>
                </c:pt>
                <c:pt idx="21">
                  <c:v>41.8</c:v>
                </c:pt>
                <c:pt idx="22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E-457F-B998-D520900B7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575180240"/>
        <c:axId val="486346544"/>
      </c:barChart>
      <c:catAx>
        <c:axId val="57518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46544"/>
        <c:crosses val="autoZero"/>
        <c:auto val="1"/>
        <c:lblAlgn val="ctr"/>
        <c:lblOffset val="100"/>
        <c:noMultiLvlLbl val="0"/>
      </c:catAx>
      <c:valAx>
        <c:axId val="486346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18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2C45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FD1-A44F-95B0-3613C74BDFB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1-A44F-95B0-3613C74BDFB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55-48A8-820F-A1D03590FFA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55-48A8-820F-A1D03590FFA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82C-4501-A7B8-4CE521F327B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82C-4501-A7B8-4CE521F327B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82C-4501-A7B8-4CE521F327B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82C-4501-A7B8-4CE521F327B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82C-4501-A7B8-4CE521F327B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CA2-2D49-8F8E-D9119CCF178B}"/>
              </c:ext>
            </c:extLst>
          </c:dPt>
          <c:dPt>
            <c:idx val="12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155-48A8-820F-A1D03590FFAE}"/>
              </c:ext>
            </c:extLst>
          </c:dPt>
          <c:dPt>
            <c:idx val="13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155-48A8-820F-A1D03590FFAE}"/>
              </c:ext>
            </c:extLst>
          </c:dPt>
          <c:dPt>
            <c:idx val="17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155-48A8-820F-A1D03590FFAE}"/>
              </c:ext>
            </c:extLst>
          </c:dPt>
          <c:cat>
            <c:strRef>
              <c:f>Sheet1!$A$2:$A$25</c:f>
              <c:strCache>
                <c:ptCount val="24"/>
                <c:pt idx="0">
                  <c:v>3/11</c:v>
                </c:pt>
                <c:pt idx="1">
                  <c:v>3/18</c:v>
                </c:pt>
                <c:pt idx="2">
                  <c:v>3/25</c:v>
                </c:pt>
                <c:pt idx="3">
                  <c:v>4/1</c:v>
                </c:pt>
                <c:pt idx="4">
                  <c:v>4/8</c:v>
                </c:pt>
                <c:pt idx="5">
                  <c:v>4/15</c:v>
                </c:pt>
                <c:pt idx="6">
                  <c:v>4/22</c:v>
                </c:pt>
                <c:pt idx="7">
                  <c:v>4/29</c:v>
                </c:pt>
                <c:pt idx="8">
                  <c:v>5/6</c:v>
                </c:pt>
                <c:pt idx="9">
                  <c:v>5/13</c:v>
                </c:pt>
                <c:pt idx="10">
                  <c:v>5/20</c:v>
                </c:pt>
                <c:pt idx="11">
                  <c:v>5/27</c:v>
                </c:pt>
                <c:pt idx="12">
                  <c:v>6/3</c:v>
                </c:pt>
                <c:pt idx="13">
                  <c:v>6/10</c:v>
                </c:pt>
                <c:pt idx="14">
                  <c:v>6/17</c:v>
                </c:pt>
                <c:pt idx="15">
                  <c:v>6/24</c:v>
                </c:pt>
                <c:pt idx="16">
                  <c:v>7/1</c:v>
                </c:pt>
                <c:pt idx="17">
                  <c:v>7/8</c:v>
                </c:pt>
                <c:pt idx="18">
                  <c:v>7/15</c:v>
                </c:pt>
                <c:pt idx="19">
                  <c:v>7/22</c:v>
                </c:pt>
                <c:pt idx="20">
                  <c:v>7/29</c:v>
                </c:pt>
                <c:pt idx="21">
                  <c:v>8/5</c:v>
                </c:pt>
                <c:pt idx="22">
                  <c:v>8/12</c:v>
                </c:pt>
                <c:pt idx="23">
                  <c:v>8/19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24"/>
                <c:pt idx="0">
                  <c:v>0.12</c:v>
                </c:pt>
                <c:pt idx="1">
                  <c:v>0.11</c:v>
                </c:pt>
                <c:pt idx="2">
                  <c:v>-0.1</c:v>
                </c:pt>
                <c:pt idx="3">
                  <c:v>-0.25</c:v>
                </c:pt>
                <c:pt idx="4">
                  <c:v>-0.35</c:v>
                </c:pt>
                <c:pt idx="5">
                  <c:v>-0.3</c:v>
                </c:pt>
                <c:pt idx="6">
                  <c:v>-0.2</c:v>
                </c:pt>
                <c:pt idx="7">
                  <c:v>-0.19</c:v>
                </c:pt>
                <c:pt idx="8">
                  <c:v>-0.1</c:v>
                </c:pt>
                <c:pt idx="9">
                  <c:v>-0.01</c:v>
                </c:pt>
                <c:pt idx="10">
                  <c:v>0.1</c:v>
                </c:pt>
                <c:pt idx="11">
                  <c:v>0.15</c:v>
                </c:pt>
                <c:pt idx="12">
                  <c:v>0.19</c:v>
                </c:pt>
                <c:pt idx="13">
                  <c:v>0.24</c:v>
                </c:pt>
                <c:pt idx="14">
                  <c:v>0.21</c:v>
                </c:pt>
                <c:pt idx="15">
                  <c:v>0.18</c:v>
                </c:pt>
                <c:pt idx="16">
                  <c:v>0.15</c:v>
                </c:pt>
                <c:pt idx="17">
                  <c:v>0.33</c:v>
                </c:pt>
                <c:pt idx="18">
                  <c:v>0.16</c:v>
                </c:pt>
                <c:pt idx="19">
                  <c:v>0.19</c:v>
                </c:pt>
                <c:pt idx="20">
                  <c:v>0.21</c:v>
                </c:pt>
                <c:pt idx="21">
                  <c:v>0.22</c:v>
                </c:pt>
                <c:pt idx="22">
                  <c:v>0.22</c:v>
                </c:pt>
                <c:pt idx="2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1-A44F-95B0-3613C74BD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717010096"/>
        <c:axId val="716959584"/>
      </c:barChart>
      <c:dateAx>
        <c:axId val="71701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959584"/>
        <c:crosses val="autoZero"/>
        <c:auto val="0"/>
        <c:lblOffset val="100"/>
        <c:baseTimeUnit val="days"/>
      </c:dateAx>
      <c:valAx>
        <c:axId val="7169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01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25511864356774E-2"/>
          <c:y val="4.4703248031496064E-2"/>
          <c:w val="0.92813894645155059"/>
          <c:h val="0.871838090551181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0" cap="rnd">
              <a:solidFill>
                <a:srgbClr val="0CADEF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B37C-457A-87C7-78BC6521135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B37C-457A-87C7-78BC6521135D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B37C-457A-87C7-78BC6521135D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B37C-457A-87C7-78BC6521135D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C-457A-87C7-78BC6521135D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37C-457A-87C7-78BC6521135D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7C-457A-87C7-78BC6521135D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37C-457A-87C7-78BC6521135D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7C-457A-87C7-78BC6521135D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37C-457A-87C7-78BC6521135D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7C-457A-87C7-78BC6521135D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B37C-457A-87C7-78BC6521135D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4-B37C-457A-87C7-78BC6521135D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37C-457A-87C7-78BC6521135D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B37C-457A-87C7-78BC6521135D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37C-457A-87C7-78BC6521135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B37C-457A-87C7-78BC6521135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7C-457A-87C7-78BC6521135D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27000" cap="rnd">
                <a:solidFill>
                  <a:srgbClr val="92D05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4-F3BE-464B-944E-9B22A73A7EC9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6-17CD-467F-B839-20AAF1EFB738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8-2669-4E26-825E-BD85CBC29130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A-E4F4-4E04-80AA-10C4E6DF9BE8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C-3C86-403B-A383-75555506257F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F-41E7-4C3B-A765-AAA8DEF77CD5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31-BEBE-4733-A7C0-D01BC17AA261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33-1C40-4711-B224-D853CCAF7EA7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35-393C-4B24-A974-10B27A0FFA06}"/>
              </c:ext>
            </c:extLst>
          </c:dPt>
          <c:dPt>
            <c:idx val="28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37-850F-4A71-AD5E-6374CA94F56A}"/>
              </c:ext>
            </c:extLst>
          </c:dPt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7C-457A-87C7-78BC6521135D}"/>
                </c:ext>
              </c:extLst>
            </c:dLbl>
            <c:dLbl>
              <c:idx val="13"/>
              <c:layout>
                <c:manualLayout>
                  <c:x val="-7.4256996136612269E-2"/>
                  <c:y val="8.353993887099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7C-457A-87C7-78BC6521135D}"/>
                </c:ext>
              </c:extLst>
            </c:dLbl>
            <c:dLbl>
              <c:idx val="28"/>
              <c:layout>
                <c:manualLayout>
                  <c:x val="0"/>
                  <c:y val="-9.9201045157543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850F-4A71-AD5E-6374CA94F56A}"/>
                </c:ext>
              </c:extLst>
            </c:dLbl>
            <c:spPr>
              <a:solidFill>
                <a:srgbClr val="2F393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Sheet1!$A$2:$A$30</c:f>
              <c:strCache>
                <c:ptCount val="27"/>
                <c:pt idx="0">
                  <c:v>2/1</c:v>
                </c:pt>
                <c:pt idx="5">
                  <c:v>3/7</c:v>
                </c:pt>
                <c:pt idx="9">
                  <c:v>4/4</c:v>
                </c:pt>
                <c:pt idx="13">
                  <c:v>5/2</c:v>
                </c:pt>
                <c:pt idx="18">
                  <c:v>6/6</c:v>
                </c:pt>
                <c:pt idx="22">
                  <c:v>7/4</c:v>
                </c:pt>
                <c:pt idx="26">
                  <c:v>8/1</c:v>
                </c:pt>
              </c:strCache>
            </c:str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100</c:v>
                </c:pt>
                <c:pt idx="1">
                  <c:v>101.5</c:v>
                </c:pt>
                <c:pt idx="2">
                  <c:v>100.5</c:v>
                </c:pt>
                <c:pt idx="3">
                  <c:v>102.9</c:v>
                </c:pt>
                <c:pt idx="4">
                  <c:v>103.9</c:v>
                </c:pt>
                <c:pt idx="5">
                  <c:v>106.5</c:v>
                </c:pt>
                <c:pt idx="6">
                  <c:v>104</c:v>
                </c:pt>
                <c:pt idx="7">
                  <c:v>98.3</c:v>
                </c:pt>
                <c:pt idx="8">
                  <c:v>91.6</c:v>
                </c:pt>
                <c:pt idx="9">
                  <c:v>90.5</c:v>
                </c:pt>
                <c:pt idx="10">
                  <c:v>84.7</c:v>
                </c:pt>
                <c:pt idx="11">
                  <c:v>84.6</c:v>
                </c:pt>
                <c:pt idx="12">
                  <c:v>83.2</c:v>
                </c:pt>
                <c:pt idx="13">
                  <c:v>83.1</c:v>
                </c:pt>
                <c:pt idx="14">
                  <c:v>86</c:v>
                </c:pt>
                <c:pt idx="15">
                  <c:v>86.1</c:v>
                </c:pt>
                <c:pt idx="16">
                  <c:v>89.2</c:v>
                </c:pt>
                <c:pt idx="17">
                  <c:v>87.8</c:v>
                </c:pt>
                <c:pt idx="18">
                  <c:v>88.8</c:v>
                </c:pt>
                <c:pt idx="19">
                  <c:v>90</c:v>
                </c:pt>
                <c:pt idx="20">
                  <c:v>92</c:v>
                </c:pt>
                <c:pt idx="21">
                  <c:v>95.8</c:v>
                </c:pt>
                <c:pt idx="22">
                  <c:v>97.8</c:v>
                </c:pt>
                <c:pt idx="23">
                  <c:v>98.5</c:v>
                </c:pt>
                <c:pt idx="24">
                  <c:v>101</c:v>
                </c:pt>
                <c:pt idx="25">
                  <c:v>103.7</c:v>
                </c:pt>
                <c:pt idx="26">
                  <c:v>103.8</c:v>
                </c:pt>
                <c:pt idx="27">
                  <c:v>105.6</c:v>
                </c:pt>
                <c:pt idx="28">
                  <c:v>104.8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37C-457A-87C7-78BC65211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356735"/>
        <c:axId val="396293519"/>
      </c:lineChart>
      <c:catAx>
        <c:axId val="38135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93519"/>
        <c:crosses val="autoZero"/>
        <c:auto val="1"/>
        <c:lblAlgn val="ctr"/>
        <c:lblOffset val="100"/>
        <c:noMultiLvlLbl val="0"/>
      </c:catAx>
      <c:valAx>
        <c:axId val="396293519"/>
        <c:scaling>
          <c:orientation val="minMax"/>
          <c:min val="70"/>
        </c:scaling>
        <c:delete val="0"/>
        <c:axPos val="l"/>
        <c:majorGridlines>
          <c:spPr>
            <a:ln w="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5673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270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E5-4343-B92A-26F748D1CE4B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27000" cap="rnd">
                <a:solidFill>
                  <a:srgbClr val="FFC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1FE5-4343-B92A-26F748D1CE4B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E5-4343-B92A-26F748D1CE4B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1FE5-4343-B92A-26F748D1CE4B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E5-4343-B92A-26F748D1CE4B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E5-4343-B92A-26F748D1CE4B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FC-454F-8863-F0F7BA5F4435}"/>
              </c:ext>
            </c:extLst>
          </c:dPt>
          <c:cat>
            <c:strRef>
              <c:f>Sheet1!$A$2:$A$9</c:f>
              <c:strCache>
                <c:ptCount val="8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75</c:v>
                </c:pt>
                <c:pt idx="1">
                  <c:v>74</c:v>
                </c:pt>
                <c:pt idx="2">
                  <c:v>72</c:v>
                </c:pt>
                <c:pt idx="3">
                  <c:v>30</c:v>
                </c:pt>
                <c:pt idx="4">
                  <c:v>37</c:v>
                </c:pt>
                <c:pt idx="5">
                  <c:v>58</c:v>
                </c:pt>
                <c:pt idx="6">
                  <c:v>72</c:v>
                </c:pt>
                <c:pt idx="7">
                  <c:v>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FE5-4343-B92A-26F748D1C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0480352"/>
        <c:axId val="1016816240"/>
      </c:lineChart>
      <c:catAx>
        <c:axId val="14104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6816240"/>
        <c:crosses val="autoZero"/>
        <c:auto val="1"/>
        <c:lblAlgn val="ctr"/>
        <c:lblOffset val="100"/>
        <c:noMultiLvlLbl val="0"/>
      </c:catAx>
      <c:valAx>
        <c:axId val="10168162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4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EFC95-B760-2844-82A4-218306A1C15B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2098F-5ABB-F44A-ACE2-DA0A5FFE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blackknightinc.com/wp-content/uploads/2020/07/BKI_MM_Jun2020_Report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https://www.showingtime.com/impact-of-coronavirus/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4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https://www.mba.org/news-research-and-resources/newsroom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9BC8B-CB52-4542-BBF1-7477726E6F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http://www.mortgagenewsdaily.com/08032020_black_knight_mortgage_monitor.asp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A7694-F0F1-42C9-BC56-1663342B6C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26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https://www.nar.realtor/newsroom/metro-home-prices-grow-in-96-of-metro-areas-in-second-quarter-of-2020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A7694-F0F1-42C9-BC56-1663342B6C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40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https://cdn.blackknightinc.com/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DD566-A64A-8C44-AFFB-7D073C032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https://news.move.com/2020-08-20-Realtor-com-R-Weekly-Recovery-Report-Listing-Prices-Surprise-with-Fastest-Growth-Since-January-2018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6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https://www.realtor.com/research/housing-market-recovery-index/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62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http://nahbnow.com/2020/08/builder-confidence-matches-all-time-high-on-record-traffic/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2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https://magazine.realtor/daily-news/2020/08/18/builders-and-agents-necessary-allies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3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0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6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1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0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6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7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5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FCA1-C0CC-8A4B-87CB-D80A7FB25879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CF1E-68D6-6845-AF7D-EF6D511A1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A5E749-57DE-492B-BD78-6F6D19B49A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A4DD33F-7D2E-4C9D-9071-E3CA53EEB9ED}"/>
              </a:ext>
            </a:extLst>
          </p:cNvPr>
          <p:cNvGraphicFramePr/>
          <p:nvPr/>
        </p:nvGraphicFramePr>
        <p:xfrm>
          <a:off x="400691" y="380145"/>
          <a:ext cx="8435083" cy="590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89F6862-F37B-40D6-8A1B-83E1408425CA}"/>
              </a:ext>
            </a:extLst>
          </p:cNvPr>
          <p:cNvSpPr/>
          <p:nvPr/>
        </p:nvSpPr>
        <p:spPr>
          <a:xfrm>
            <a:off x="565084" y="5681610"/>
            <a:ext cx="8352884" cy="338554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bg1">
                    <a:lumMod val="75000"/>
                  </a:schemeClr>
                </a:solidFill>
                <a:latin typeface="Open Sans"/>
              </a:rPr>
              <a:t>Weekly showings normalized to the first calendar week of January, 7-day moving average. 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85F25F-A80E-453E-9293-1DC5E9706EC7}"/>
              </a:ext>
            </a:extLst>
          </p:cNvPr>
          <p:cNvSpPr/>
          <p:nvPr/>
        </p:nvSpPr>
        <p:spPr>
          <a:xfrm>
            <a:off x="3883636" y="4419185"/>
            <a:ext cx="4695289" cy="584775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Showings in North America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DF3EB8-6FFB-4813-AACE-736F4F376CF0}"/>
              </a:ext>
            </a:extLst>
          </p:cNvPr>
          <p:cNvSpPr txBox="1"/>
          <p:nvPr/>
        </p:nvSpPr>
        <p:spPr>
          <a:xfrm>
            <a:off x="7751367" y="6369787"/>
            <a:ext cx="1166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ShowingTime</a:t>
            </a:r>
          </a:p>
        </p:txBody>
      </p:sp>
    </p:spTree>
    <p:extLst>
      <p:ext uri="{BB962C8B-B14F-4D97-AF65-F5344CB8AC3E}">
        <p14:creationId xmlns:p14="http://schemas.microsoft.com/office/powerpoint/2010/main" val="178526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942696-8086-41E8-857A-91A03CE1F76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F9FC703-12B0-D64D-811B-4DB2D91E49D3}"/>
              </a:ext>
            </a:extLst>
          </p:cNvPr>
          <p:cNvGraphicFramePr/>
          <p:nvPr/>
        </p:nvGraphicFramePr>
        <p:xfrm>
          <a:off x="513709" y="1777429"/>
          <a:ext cx="8250148" cy="421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0297F6-F4B0-7244-871B-3D3E0E2B66C1}"/>
              </a:ext>
            </a:extLst>
          </p:cNvPr>
          <p:cNvSpPr txBox="1"/>
          <p:nvPr/>
        </p:nvSpPr>
        <p:spPr>
          <a:xfrm>
            <a:off x="0" y="236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Purchase Applications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4DE95-2288-4212-9F9A-A1D1262421AC}"/>
              </a:ext>
            </a:extLst>
          </p:cNvPr>
          <p:cNvSpPr txBox="1"/>
          <p:nvPr/>
        </p:nvSpPr>
        <p:spPr>
          <a:xfrm flipH="1">
            <a:off x="0" y="106730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2C45A"/>
                </a:solidFill>
              </a:rPr>
              <a:t>Year-Over-Year Difference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68CFF-7833-4A56-BE6F-4A58DF757F53}"/>
              </a:ext>
            </a:extLst>
          </p:cNvPr>
          <p:cNvSpPr txBox="1"/>
          <p:nvPr/>
        </p:nvSpPr>
        <p:spPr>
          <a:xfrm>
            <a:off x="6441897" y="4754365"/>
            <a:ext cx="2031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seasonally adjusted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EF47E-AC5F-4ED8-969F-36A2965918DC}"/>
              </a:ext>
            </a:extLst>
          </p:cNvPr>
          <p:cNvSpPr txBox="1"/>
          <p:nvPr/>
        </p:nvSpPr>
        <p:spPr>
          <a:xfrm>
            <a:off x="8332342" y="6313914"/>
            <a:ext cx="53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MBA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18446-C051-4591-940B-4F4E90603168}"/>
              </a:ext>
            </a:extLst>
          </p:cNvPr>
          <p:cNvSpPr txBox="1"/>
          <p:nvPr/>
        </p:nvSpPr>
        <p:spPr>
          <a:xfrm>
            <a:off x="4956754" y="3270023"/>
            <a:ext cx="3181833" cy="338554"/>
          </a:xfrm>
          <a:prstGeom prst="rect">
            <a:avLst/>
          </a:prstGeom>
          <a:solidFill>
            <a:srgbClr val="72C45A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14 straight weeks of Y-O-Y increases</a:t>
            </a:r>
          </a:p>
        </p:txBody>
      </p:sp>
    </p:spTree>
    <p:extLst>
      <p:ext uri="{BB962C8B-B14F-4D97-AF65-F5344CB8AC3E}">
        <p14:creationId xmlns:p14="http://schemas.microsoft.com/office/powerpoint/2010/main" val="216410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39B6CD-2883-5745-B630-627A13184B0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2BF4D18-1911-48F1-B6FC-A4F4DA5EB8F7}"/>
              </a:ext>
            </a:extLst>
          </p:cNvPr>
          <p:cNvSpPr txBox="1"/>
          <p:nvPr/>
        </p:nvSpPr>
        <p:spPr>
          <a:xfrm>
            <a:off x="404947" y="301007"/>
            <a:ext cx="80772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“Those shopping for a home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afford 10 percent more home than they could have one year ago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while keeping their monthly payment unchanged.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translates into nearly $32,000 more buying power</a:t>
            </a: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.”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34209-5541-4CD4-ADA7-A8947B1FB99E}"/>
              </a:ext>
            </a:extLst>
          </p:cNvPr>
          <p:cNvSpPr txBox="1"/>
          <p:nvPr/>
        </p:nvSpPr>
        <p:spPr>
          <a:xfrm>
            <a:off x="2187837" y="524629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Black Knight/Mortgage News Daily</a:t>
            </a:r>
          </a:p>
        </p:txBody>
      </p:sp>
    </p:spTree>
    <p:extLst>
      <p:ext uri="{BB962C8B-B14F-4D97-AF65-F5344CB8AC3E}">
        <p14:creationId xmlns:p14="http://schemas.microsoft.com/office/powerpoint/2010/main" val="106819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4DCD54-6E2D-E943-8951-618F7E30172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2BF4D18-1911-48F1-B6FC-A4F4DA5EB8F7}"/>
              </a:ext>
            </a:extLst>
          </p:cNvPr>
          <p:cNvSpPr txBox="1"/>
          <p:nvPr/>
        </p:nvSpPr>
        <p:spPr>
          <a:xfrm>
            <a:off x="404947" y="301007"/>
            <a:ext cx="80772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“Although housing prices have consistently moved higher, when the favorable mortgage rates are factored in, </a:t>
            </a:r>
            <a:r>
              <a:rPr lang="en-US" sz="4000" dirty="0">
                <a:solidFill>
                  <a:srgbClr val="00B0F0"/>
                </a:solidFill>
              </a:rPr>
              <a:t>an overall home purchase was more affordable in 2020’s second quarter compared to one year ago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F714A-2317-42BA-BAE4-6672F0A1972A}"/>
              </a:ext>
            </a:extLst>
          </p:cNvPr>
          <p:cNvSpPr txBox="1"/>
          <p:nvPr/>
        </p:nvSpPr>
        <p:spPr>
          <a:xfrm>
            <a:off x="2157547" y="5040815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Lawrence Yun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Chief Economist at NAR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93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538907-C764-D243-A322-4C94841C53C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0E434-2CAE-7340-B023-3CE0EFA360D3}"/>
              </a:ext>
            </a:extLst>
          </p:cNvPr>
          <p:cNvSpPr txBox="1"/>
          <p:nvPr/>
        </p:nvSpPr>
        <p:spPr>
          <a:xfrm>
            <a:off x="8054788" y="6474891"/>
            <a:ext cx="9547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Black Knight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35A4524-E014-4DF5-848F-0C59A54F2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9" y="1"/>
            <a:ext cx="887505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67E403-EE3D-4D34-839E-DA0BE8155FF6}"/>
              </a:ext>
            </a:extLst>
          </p:cNvPr>
          <p:cNvSpPr txBox="1"/>
          <p:nvPr/>
        </p:nvSpPr>
        <p:spPr>
          <a:xfrm>
            <a:off x="687678" y="83245"/>
            <a:ext cx="776864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Last Time Housing Was This Affordable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by State</a:t>
            </a:r>
            <a:endParaRPr lang="en-US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3FADCF-4419-E44F-9203-62C6F609F80F}"/>
              </a:ext>
            </a:extLst>
          </p:cNvPr>
          <p:cNvSpPr txBox="1"/>
          <p:nvPr/>
        </p:nvSpPr>
        <p:spPr>
          <a:xfrm>
            <a:off x="8003713" y="6331832"/>
            <a:ext cx="1073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Black Knight</a:t>
            </a:r>
          </a:p>
        </p:txBody>
      </p:sp>
    </p:spTree>
    <p:extLst>
      <p:ext uri="{BB962C8B-B14F-4D97-AF65-F5344CB8AC3E}">
        <p14:creationId xmlns:p14="http://schemas.microsoft.com/office/powerpoint/2010/main" val="294413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2270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4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With supply and demand moving in opposite directions, sellers are clearly gaining the upper hand in the market as buyer competition builds up and </a:t>
            </a:r>
            <a:r>
              <a:rPr lang="en-US" sz="4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prices gain momentum going into the fall</a:t>
            </a:r>
            <a:r>
              <a:rPr lang="en-US" sz="4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  <a:endParaRPr lang="en-US" sz="36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421486" y="4852232"/>
            <a:ext cx="3082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Javier </a:t>
            </a:r>
            <a:r>
              <a:rPr lang="en-US" sz="3600" dirty="0" err="1">
                <a:solidFill>
                  <a:schemeClr val="bg1"/>
                </a:solidFill>
              </a:rPr>
              <a:t>Vivas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Director of Economic Research at </a:t>
            </a:r>
            <a:r>
              <a:rPr lang="en-US" dirty="0" err="1">
                <a:solidFill>
                  <a:schemeClr val="bg1"/>
                </a:solidFill>
              </a:rPr>
              <a:t>realtor.com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59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CD3AD4-8DCD-4CBE-9C9B-0249F663D52F}"/>
              </a:ext>
            </a:extLst>
          </p:cNvPr>
          <p:cNvCxnSpPr>
            <a:cxnSpLocks/>
          </p:cNvCxnSpPr>
          <p:nvPr/>
        </p:nvCxnSpPr>
        <p:spPr>
          <a:xfrm>
            <a:off x="963208" y="2563178"/>
            <a:ext cx="7461601" cy="0"/>
          </a:xfrm>
          <a:prstGeom prst="line">
            <a:avLst/>
          </a:prstGeom>
          <a:ln w="63500">
            <a:solidFill>
              <a:srgbClr val="0CADE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7A0846-73E8-4C0A-A2A5-81D405B34FC8}"/>
              </a:ext>
            </a:extLst>
          </p:cNvPr>
          <p:cNvGraphicFramePr/>
          <p:nvPr/>
        </p:nvGraphicFramePr>
        <p:xfrm>
          <a:off x="404540" y="1243174"/>
          <a:ext cx="8112736" cy="500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3BA3C99-21E3-4E23-8AB3-7431256E40AE}"/>
              </a:ext>
            </a:extLst>
          </p:cNvPr>
          <p:cNvSpPr txBox="1"/>
          <p:nvPr/>
        </p:nvSpPr>
        <p:spPr>
          <a:xfrm>
            <a:off x="3338091" y="2193846"/>
            <a:ext cx="271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0CADEF"/>
                </a:solidFill>
              </a:rPr>
              <a:t>February 1</a:t>
            </a:r>
            <a:r>
              <a:rPr lang="en-US" baseline="30000" dirty="0">
                <a:solidFill>
                  <a:srgbClr val="0CADEF"/>
                </a:solidFill>
              </a:rPr>
              <a:t>st</a:t>
            </a:r>
            <a:r>
              <a:rPr lang="en-US" dirty="0">
                <a:solidFill>
                  <a:srgbClr val="0CADEF"/>
                </a:solidFill>
              </a:rPr>
              <a:t> Baseline = 100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43DEFE-E535-487B-823B-D8DBEE6E7669}"/>
              </a:ext>
            </a:extLst>
          </p:cNvPr>
          <p:cNvSpPr/>
          <p:nvPr/>
        </p:nvSpPr>
        <p:spPr>
          <a:xfrm>
            <a:off x="0" y="36527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Housing Market’s Recovery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E8F258-DA24-4A8C-AA28-CED54FF09EC8}"/>
              </a:ext>
            </a:extLst>
          </p:cNvPr>
          <p:cNvSpPr txBox="1"/>
          <p:nvPr/>
        </p:nvSpPr>
        <p:spPr>
          <a:xfrm>
            <a:off x="8008771" y="6367964"/>
            <a:ext cx="1017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realtor.com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8785E8-E03C-4948-B09C-F4BF2E4EEFF3}"/>
              </a:ext>
            </a:extLst>
          </p:cNvPr>
          <p:cNvSpPr txBox="1"/>
          <p:nvPr/>
        </p:nvSpPr>
        <p:spPr>
          <a:xfrm>
            <a:off x="5684284" y="4362085"/>
            <a:ext cx="3055177" cy="1200329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4 components: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Demand, Supply Price &amp; Time on Market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528DD5-F3BF-4E10-8236-B8CE9625E23D}"/>
              </a:ext>
            </a:extLst>
          </p:cNvPr>
          <p:cNvSpPr txBox="1"/>
          <p:nvPr/>
        </p:nvSpPr>
        <p:spPr>
          <a:xfrm>
            <a:off x="963208" y="5407774"/>
            <a:ext cx="3204247" cy="369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bg1">
                    <a:lumMod val="75000"/>
                  </a:schemeClr>
                </a:solidFill>
              </a:rPr>
              <a:t>Housing Market Recovery Index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707452-6E62-FC44-B70E-12EB57DD7AE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7D6A21-7A1A-4A8A-AD85-AFEFFAED5279}"/>
              </a:ext>
            </a:extLst>
          </p:cNvPr>
          <p:cNvGraphicFramePr/>
          <p:nvPr/>
        </p:nvGraphicFramePr>
        <p:xfrm>
          <a:off x="308225" y="1458929"/>
          <a:ext cx="8465905" cy="482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3B80D9-AA84-49DA-A9D6-DEDBC2E0A962}"/>
              </a:ext>
            </a:extLst>
          </p:cNvPr>
          <p:cNvSpPr txBox="1"/>
          <p:nvPr/>
        </p:nvSpPr>
        <p:spPr>
          <a:xfrm>
            <a:off x="8243756" y="636997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NAHB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67356C-7466-4912-BA5C-CB71B30FDE31}"/>
              </a:ext>
            </a:extLst>
          </p:cNvPr>
          <p:cNvSpPr txBox="1"/>
          <p:nvPr/>
        </p:nvSpPr>
        <p:spPr>
          <a:xfrm>
            <a:off x="647272" y="4615920"/>
            <a:ext cx="8393986" cy="923330"/>
          </a:xfrm>
          <a:prstGeom prst="rect">
            <a:avLst/>
          </a:prstGeom>
          <a:solidFill>
            <a:srgbClr val="2F393F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chemeClr val="bg1">
                    <a:lumMod val="85000"/>
                  </a:schemeClr>
                </a:solidFill>
              </a:rPr>
              <a:t>NAHB Housing Market Index</a:t>
            </a:r>
          </a:p>
          <a:p>
            <a:endParaRPr lang="en-US" sz="600" u="sng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A survey of NAHB members who rate market conditions for the sale of new homes at the present </a:t>
            </a:r>
          </a:p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time and in the next six months as well as the traffic of prospective buyers of new homes.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000EB1-DBB2-4FA9-BBEA-829FB69494E3}"/>
              </a:ext>
            </a:extLst>
          </p:cNvPr>
          <p:cNvSpPr txBox="1"/>
          <p:nvPr/>
        </p:nvSpPr>
        <p:spPr>
          <a:xfrm>
            <a:off x="0" y="33958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Builder Confidence Rebounding!!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F73ED-1F84-4E0A-97EA-AC27A91C336F}"/>
              </a:ext>
            </a:extLst>
          </p:cNvPr>
          <p:cNvSpPr txBox="1"/>
          <p:nvPr/>
        </p:nvSpPr>
        <p:spPr>
          <a:xfrm>
            <a:off x="6249477" y="1325367"/>
            <a:ext cx="2812327" cy="646331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78 - Highest reading in the </a:t>
            </a:r>
          </a:p>
          <a:p>
            <a:r>
              <a:rPr lang="en-US" dirty="0">
                <a:solidFill>
                  <a:schemeClr val="bg1"/>
                </a:solidFill>
              </a:rPr>
              <a:t>35-year history of the series</a:t>
            </a:r>
          </a:p>
        </p:txBody>
      </p:sp>
    </p:spTree>
    <p:extLst>
      <p:ext uri="{BB962C8B-B14F-4D97-AF65-F5344CB8AC3E}">
        <p14:creationId xmlns:p14="http://schemas.microsoft.com/office/powerpoint/2010/main" val="287036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1345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“More home </a:t>
            </a:r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builders are reportedly looking to build long-term relationships with real estate professionals</a:t>
            </a:r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Builders realize they need real estate pros to bring qualified home shoppers to their builder’s sales offices. And as resale inventory remains tight, </a:t>
            </a:r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agents are realizing they need builders to give their buyers </a:t>
            </a:r>
          </a:p>
          <a:p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more options</a:t>
            </a:r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 </a:t>
            </a:r>
            <a:endParaRPr lang="en-US" sz="36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698888" y="5521670"/>
            <a:ext cx="282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realtor.com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636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966</TotalTime>
  <Words>427</Words>
  <Application>Microsoft Macintosh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Caety James</cp:lastModifiedBy>
  <cp:revision>9</cp:revision>
  <dcterms:created xsi:type="dcterms:W3CDTF">2020-08-20T19:30:03Z</dcterms:created>
  <dcterms:modified xsi:type="dcterms:W3CDTF">2020-08-24T14:31:22Z</dcterms:modified>
</cp:coreProperties>
</file>