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766" r:id="rId2"/>
    <p:sldId id="811" r:id="rId3"/>
    <p:sldId id="820" r:id="rId4"/>
    <p:sldId id="297" r:id="rId5"/>
    <p:sldId id="711" r:id="rId6"/>
    <p:sldId id="782" r:id="rId7"/>
    <p:sldId id="779" r:id="rId8"/>
    <p:sldId id="792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8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4"/>
    <p:restoredTop sz="91080"/>
  </p:normalViewPr>
  <p:slideViewPr>
    <p:cSldViewPr snapToGrid="0" snapToObjects="1">
      <p:cViewPr varScale="1">
        <p:scale>
          <a:sx n="100" d="100"/>
          <a:sy n="100" d="100"/>
        </p:scale>
        <p:origin x="20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979797503120509E-2"/>
          <c:y val="3.4375000000000003E-2"/>
          <c:w val="0.96703703791094575"/>
          <c:h val="0.93125000000000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4983164585933757E-3"/>
                  <c:y val="4.69562245721194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2F1-43F9-92C4-792E380AA8B9}"/>
                </c:ext>
              </c:extLst>
            </c:dLbl>
            <c:dLbl>
              <c:idx val="2"/>
              <c:layout>
                <c:manualLayout>
                  <c:x val="-1.4983164585934308E-3"/>
                  <c:y val="5.22493332785392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522893567621265E-2"/>
                      <c:h val="7.530675675967962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2F1-43F9-92C4-792E380AA8B9}"/>
                </c:ext>
              </c:extLst>
            </c:dLbl>
            <c:spPr>
              <a:solidFill>
                <a:srgbClr val="2F393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January 1st</c:v>
                </c:pt>
                <c:pt idx="1">
                  <c:v>February 1st</c:v>
                </c:pt>
                <c:pt idx="2">
                  <c:v>March 1st</c:v>
                </c:pt>
                <c:pt idx="3">
                  <c:v>April 1st</c:v>
                </c:pt>
                <c:pt idx="4">
                  <c:v>May 1st</c:v>
                </c:pt>
                <c:pt idx="5">
                  <c:v>June 1st</c:v>
                </c:pt>
                <c:pt idx="6">
                  <c:v>July 1st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 formatCode="0%">
                  <c:v>0</c:v>
                </c:pt>
                <c:pt idx="1">
                  <c:v>-2E-3</c:v>
                </c:pt>
                <c:pt idx="2">
                  <c:v>-4.0000000000000001E-3</c:v>
                </c:pt>
                <c:pt idx="3">
                  <c:v>-0.317</c:v>
                </c:pt>
                <c:pt idx="4">
                  <c:v>-0.1925</c:v>
                </c:pt>
                <c:pt idx="5">
                  <c:v>-0.113</c:v>
                </c:pt>
                <c:pt idx="6">
                  <c:v>-8.5999999999999993E-2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F1-43F9-92C4-792E380AA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1785016368"/>
        <c:axId val="1784427088"/>
      </c:barChart>
      <c:catAx>
        <c:axId val="178501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4427088"/>
        <c:crosses val="autoZero"/>
        <c:auto val="1"/>
        <c:lblAlgn val="ctr"/>
        <c:lblOffset val="100"/>
        <c:noMultiLvlLbl val="0"/>
      </c:catAx>
      <c:valAx>
        <c:axId val="17844270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785016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931687075245568E-2"/>
          <c:y val="3.0147196871769751E-2"/>
          <c:w val="0.54568274396564098"/>
          <c:h val="0.9397056062564604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Groceries</c:v>
                </c:pt>
              </c:strCache>
            </c:strRef>
          </c:tx>
          <c:spPr>
            <a:ln w="76200" cap="rnd">
              <a:solidFill>
                <a:srgbClr val="F4EE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1/1</c:v>
                </c:pt>
                <c:pt idx="1">
                  <c:v>2/1</c:v>
                </c:pt>
                <c:pt idx="2">
                  <c:v>3/1</c:v>
                </c:pt>
                <c:pt idx="3">
                  <c:v>4/1</c:v>
                </c:pt>
                <c:pt idx="4">
                  <c:v>5/1</c:v>
                </c:pt>
                <c:pt idx="5">
                  <c:v>6/1</c:v>
                </c:pt>
                <c:pt idx="6">
                  <c:v>7/1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 formatCode="General">
                  <c:v>0</c:v>
                </c:pt>
                <c:pt idx="1">
                  <c:v>0.02</c:v>
                </c:pt>
                <c:pt idx="2" formatCode="0.0%">
                  <c:v>7.8E-2</c:v>
                </c:pt>
                <c:pt idx="3" formatCode="0.0%">
                  <c:v>8.6999999999999994E-2</c:v>
                </c:pt>
                <c:pt idx="4" formatCode="0.0%">
                  <c:v>0.20499999999999999</c:v>
                </c:pt>
                <c:pt idx="5" formatCode="0.0%">
                  <c:v>0.10100000000000001</c:v>
                </c:pt>
                <c:pt idx="6" formatCode="0.0%">
                  <c:v>8.2000000000000003E-2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1A-4C7F-B897-00191F4BFED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Apparel &amp; General </c:v>
                </c:pt>
              </c:strCache>
            </c:strRef>
          </c:tx>
          <c:spPr>
            <a:ln w="76200" cap="rnd">
              <a:solidFill>
                <a:srgbClr val="72C45A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27F-4787-99B8-185151B4D4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1/1</c:v>
                </c:pt>
                <c:pt idx="1">
                  <c:v>2/1</c:v>
                </c:pt>
                <c:pt idx="2">
                  <c:v>3/1</c:v>
                </c:pt>
                <c:pt idx="3">
                  <c:v>4/1</c:v>
                </c:pt>
                <c:pt idx="4">
                  <c:v>5/1</c:v>
                </c:pt>
                <c:pt idx="5">
                  <c:v>6/1</c:v>
                </c:pt>
                <c:pt idx="6">
                  <c:v>7/1</c:v>
                </c:pt>
              </c:strCache>
            </c:strRef>
          </c:cat>
          <c:val>
            <c:numRef>
              <c:f>Sheet1!$C$2:$C$8</c:f>
              <c:numCache>
                <c:formatCode>0.0%</c:formatCode>
                <c:ptCount val="7"/>
                <c:pt idx="0" formatCode="General">
                  <c:v>0</c:v>
                </c:pt>
                <c:pt idx="1">
                  <c:v>2.3E-2</c:v>
                </c:pt>
                <c:pt idx="2">
                  <c:v>2.3E-2</c:v>
                </c:pt>
                <c:pt idx="3">
                  <c:v>-0.51400000000000001</c:v>
                </c:pt>
                <c:pt idx="4">
                  <c:v>-0.32600000000000001</c:v>
                </c:pt>
                <c:pt idx="5">
                  <c:v>-0.17100000000000001</c:v>
                </c:pt>
                <c:pt idx="6">
                  <c:v>-4.2000000000000003E-2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D1A-4C7F-B897-00191F4BFED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Health Care</c:v>
                </c:pt>
              </c:strCache>
            </c:strRef>
          </c:tx>
          <c:spPr>
            <a:ln w="76200" cap="rnd">
              <a:solidFill>
                <a:srgbClr val="0CADEF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64-41F9-98D3-DCE08AEF7D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1/1</c:v>
                </c:pt>
                <c:pt idx="1">
                  <c:v>2/1</c:v>
                </c:pt>
                <c:pt idx="2">
                  <c:v>3/1</c:v>
                </c:pt>
                <c:pt idx="3">
                  <c:v>4/1</c:v>
                </c:pt>
                <c:pt idx="4">
                  <c:v>5/1</c:v>
                </c:pt>
                <c:pt idx="5">
                  <c:v>6/1</c:v>
                </c:pt>
                <c:pt idx="6">
                  <c:v>7/1</c:v>
                </c:pt>
              </c:strCache>
            </c:strRef>
          </c:cat>
          <c:val>
            <c:numRef>
              <c:f>Sheet1!$D$2:$D$8</c:f>
              <c:numCache>
                <c:formatCode>0.0%</c:formatCode>
                <c:ptCount val="7"/>
                <c:pt idx="0" formatCode="General">
                  <c:v>0</c:v>
                </c:pt>
                <c:pt idx="1">
                  <c:v>-5.0000000000000001E-3</c:v>
                </c:pt>
                <c:pt idx="2">
                  <c:v>-2.5999999999999999E-2</c:v>
                </c:pt>
                <c:pt idx="3">
                  <c:v>-0.55700000000000005</c:v>
                </c:pt>
                <c:pt idx="4">
                  <c:v>-0.49399999999999999</c:v>
                </c:pt>
                <c:pt idx="5">
                  <c:v>-0.21</c:v>
                </c:pt>
                <c:pt idx="6">
                  <c:v>-0.13200000000000001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D1A-4C7F-B897-00191F4BFED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Restaurants &amp; Hotels</c:v>
                </c:pt>
              </c:strCache>
            </c:strRef>
          </c:tx>
          <c:spPr>
            <a:ln w="76200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6.0592929139158362E-3"/>
                  <c:y val="-6.851527752900885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431876147364842E-2"/>
                      <c:h val="7.3038436057514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F64-41F9-98D3-DCE08AEF7D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1/1</c:v>
                </c:pt>
                <c:pt idx="1">
                  <c:v>2/1</c:v>
                </c:pt>
                <c:pt idx="2">
                  <c:v>3/1</c:v>
                </c:pt>
                <c:pt idx="3">
                  <c:v>4/1</c:v>
                </c:pt>
                <c:pt idx="4">
                  <c:v>5/1</c:v>
                </c:pt>
                <c:pt idx="5">
                  <c:v>6/1</c:v>
                </c:pt>
                <c:pt idx="6">
                  <c:v>7/1</c:v>
                </c:pt>
              </c:strCache>
            </c:strRef>
          </c:cat>
          <c:val>
            <c:numRef>
              <c:f>Sheet1!$E$2:$E$8</c:f>
              <c:numCache>
                <c:formatCode>0.0%</c:formatCode>
                <c:ptCount val="7"/>
                <c:pt idx="0" formatCode="General">
                  <c:v>0</c:v>
                </c:pt>
                <c:pt idx="1">
                  <c:v>2E-3</c:v>
                </c:pt>
                <c:pt idx="2">
                  <c:v>-2.8000000000000001E-2</c:v>
                </c:pt>
                <c:pt idx="3">
                  <c:v>-0.66700000000000004</c:v>
                </c:pt>
                <c:pt idx="4">
                  <c:v>-0.56499999999999995</c:v>
                </c:pt>
                <c:pt idx="5">
                  <c:v>-0.40300000000000002</c:v>
                </c:pt>
                <c:pt idx="6">
                  <c:v>-0.33500000000000002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D1A-4C7F-B897-00191F4BFED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Arts &amp; Entertainment2</c:v>
                </c:pt>
              </c:strCache>
            </c:strRef>
          </c:tx>
          <c:spPr>
            <a:ln w="76200" cap="rnd">
              <a:solidFill>
                <a:srgbClr val="FD87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1/1</c:v>
                </c:pt>
                <c:pt idx="1">
                  <c:v>2/1</c:v>
                </c:pt>
                <c:pt idx="2">
                  <c:v>3/1</c:v>
                </c:pt>
                <c:pt idx="3">
                  <c:v>4/1</c:v>
                </c:pt>
                <c:pt idx="4">
                  <c:v>5/1</c:v>
                </c:pt>
                <c:pt idx="5">
                  <c:v>6/1</c:v>
                </c:pt>
                <c:pt idx="6">
                  <c:v>7/1</c:v>
                </c:pt>
              </c:strCache>
            </c:strRef>
          </c:cat>
          <c:val>
            <c:numRef>
              <c:f>Sheet1!$F$2:$F$8</c:f>
              <c:numCache>
                <c:formatCode>0.0%</c:formatCode>
                <c:ptCount val="7"/>
                <c:pt idx="0" formatCode="General">
                  <c:v>0</c:v>
                </c:pt>
                <c:pt idx="1">
                  <c:v>-1.6E-2</c:v>
                </c:pt>
                <c:pt idx="2">
                  <c:v>-8.5999999999999993E-2</c:v>
                </c:pt>
                <c:pt idx="3">
                  <c:v>-0.72699999999999998</c:v>
                </c:pt>
                <c:pt idx="4">
                  <c:v>-0.72099999999999997</c:v>
                </c:pt>
                <c:pt idx="5">
                  <c:v>-0.52400000000000002</c:v>
                </c:pt>
                <c:pt idx="6">
                  <c:v>-0.48599999999999999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D1A-4C7F-B897-00191F4BFEDC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 Transportation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7.076405930266916E-4"/>
                  <c:y val="-5.481308522139954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D1A-4C7F-B897-00191F4BFE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1/1</c:v>
                </c:pt>
                <c:pt idx="1">
                  <c:v>2/1</c:v>
                </c:pt>
                <c:pt idx="2">
                  <c:v>3/1</c:v>
                </c:pt>
                <c:pt idx="3">
                  <c:v>4/1</c:v>
                </c:pt>
                <c:pt idx="4">
                  <c:v>5/1</c:v>
                </c:pt>
                <c:pt idx="5">
                  <c:v>6/1</c:v>
                </c:pt>
                <c:pt idx="6">
                  <c:v>7/1</c:v>
                </c:pt>
              </c:strCache>
            </c:strRef>
          </c:cat>
          <c:val>
            <c:numRef>
              <c:f>Sheet1!$G$2:$G$8</c:f>
              <c:numCache>
                <c:formatCode>0%</c:formatCode>
                <c:ptCount val="7"/>
                <c:pt idx="0" formatCode="General">
                  <c:v>0</c:v>
                </c:pt>
                <c:pt idx="1">
                  <c:v>-0.02</c:v>
                </c:pt>
                <c:pt idx="2" formatCode="0.0%">
                  <c:v>-0.113</c:v>
                </c:pt>
                <c:pt idx="3" formatCode="0.0%">
                  <c:v>-0.68400000000000005</c:v>
                </c:pt>
                <c:pt idx="4" formatCode="0.0%">
                  <c:v>-0.67100000000000004</c:v>
                </c:pt>
                <c:pt idx="5" formatCode="0.0%">
                  <c:v>-0.55100000000000005</c:v>
                </c:pt>
                <c:pt idx="6" formatCode="0.0%">
                  <c:v>-0.48199999999999998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D1A-4C7F-B897-00191F4BFE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0462671"/>
        <c:axId val="562054159"/>
      </c:lineChart>
      <c:catAx>
        <c:axId val="420462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2054159"/>
        <c:crosses val="autoZero"/>
        <c:auto val="1"/>
        <c:lblAlgn val="ctr"/>
        <c:lblOffset val="100"/>
        <c:noMultiLvlLbl val="0"/>
      </c:catAx>
      <c:valAx>
        <c:axId val="56205415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420462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584826045015542"/>
          <c:y val="0.32075995717545058"/>
          <c:w val="0.30825581753901726"/>
          <c:h val="0.359696622592075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26E-4128-B9CC-4B3292600100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26E-4128-B9CC-4B32926001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CF-4D2D-AC48-4406F10AAAD8}"/>
              </c:ext>
            </c:extLst>
          </c:dPt>
          <c:dLbls>
            <c:dLbl>
              <c:idx val="0"/>
              <c:layout>
                <c:manualLayout>
                  <c:x val="1.1168829760211538E-2"/>
                  <c:y val="-0.107732275832907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6E-4128-B9CC-4B32926001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 change</c:v>
                </c:pt>
                <c:pt idx="1">
                  <c:v>Looking to buy sooner</c:v>
                </c:pt>
                <c:pt idx="2">
                  <c:v>Looking to buy later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0.63</c:v>
                </c:pt>
                <c:pt idx="1">
                  <c:v>0.25</c:v>
                </c:pt>
                <c:pt idx="2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6E-4128-B9CC-4B3292600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2C45A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F94A-4A01-B80D-42C67E7004F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4-F94A-4A01-B80D-42C67E7004F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F94A-4A01-B80D-42C67E7004F9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F24E-457F-B998-D520900B7009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24E-457F-B998-D520900B7009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24E-457F-B998-D520900B7009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24E-457F-B998-D520900B7009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24E-457F-B998-D520900B7009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2B6-764C-A948-548ADDAC244A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3E48-4A1C-80AB-777FB9DA3457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53A3-4C29-8E78-AD56DFE37322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032D-4929-8CC6-577E3DEA5107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2-F94A-4A01-B80D-42C67E7004F9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A-5ABC-4257-A30C-4A2A75F85BDF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C-2D47-47FD-A9FC-A67B07E1239A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F-BC81-4A9B-815E-B9956864780C}"/>
              </c:ext>
            </c:extLst>
          </c:dPt>
          <c:dPt>
            <c:idx val="1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E-BC81-4A9B-815E-B9956864780C}"/>
              </c:ext>
            </c:extLst>
          </c:dPt>
          <c:cat>
            <c:strRef>
              <c:f>Sheet1!$A$2:$A$20</c:f>
              <c:strCache>
                <c:ptCount val="19"/>
                <c:pt idx="0">
                  <c:v>1/12</c:v>
                </c:pt>
                <c:pt idx="1">
                  <c:v>1/21</c:v>
                </c:pt>
                <c:pt idx="2">
                  <c:v>2/4</c:v>
                </c:pt>
                <c:pt idx="3">
                  <c:v>2/18</c:v>
                </c:pt>
                <c:pt idx="4">
                  <c:v>3/3</c:v>
                </c:pt>
                <c:pt idx="5">
                  <c:v>3/17</c:v>
                </c:pt>
                <c:pt idx="6">
                  <c:v>3/31</c:v>
                </c:pt>
                <c:pt idx="7">
                  <c:v>4/14</c:v>
                </c:pt>
                <c:pt idx="8">
                  <c:v>4/28</c:v>
                </c:pt>
                <c:pt idx="9">
                  <c:v>5/5</c:v>
                </c:pt>
                <c:pt idx="10">
                  <c:v>5/19</c:v>
                </c:pt>
                <c:pt idx="11">
                  <c:v>6/2</c:v>
                </c:pt>
                <c:pt idx="12">
                  <c:v>6/9</c:v>
                </c:pt>
                <c:pt idx="13">
                  <c:v>6/16</c:v>
                </c:pt>
                <c:pt idx="14">
                  <c:v>6/23</c:v>
                </c:pt>
                <c:pt idx="15">
                  <c:v>6/30</c:v>
                </c:pt>
                <c:pt idx="16">
                  <c:v>7/7</c:v>
                </c:pt>
                <c:pt idx="17">
                  <c:v>7/14</c:v>
                </c:pt>
                <c:pt idx="18">
                  <c:v>7/21</c:v>
                </c:pt>
              </c:strCache>
            </c:str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0</c:v>
                </c:pt>
                <c:pt idx="1">
                  <c:v>7.1</c:v>
                </c:pt>
                <c:pt idx="2">
                  <c:v>8.6999999999999993</c:v>
                </c:pt>
                <c:pt idx="3">
                  <c:v>16.100000000000001</c:v>
                </c:pt>
                <c:pt idx="4">
                  <c:v>22</c:v>
                </c:pt>
                <c:pt idx="5">
                  <c:v>10.4</c:v>
                </c:pt>
                <c:pt idx="6">
                  <c:v>-45.4</c:v>
                </c:pt>
                <c:pt idx="7">
                  <c:v>-45.3</c:v>
                </c:pt>
                <c:pt idx="8">
                  <c:v>-17.5</c:v>
                </c:pt>
                <c:pt idx="9">
                  <c:v>-2.6</c:v>
                </c:pt>
                <c:pt idx="10">
                  <c:v>25.6</c:v>
                </c:pt>
                <c:pt idx="11">
                  <c:v>36.5</c:v>
                </c:pt>
                <c:pt idx="12">
                  <c:v>43.9</c:v>
                </c:pt>
                <c:pt idx="13">
                  <c:v>50.4</c:v>
                </c:pt>
                <c:pt idx="14">
                  <c:v>43.7</c:v>
                </c:pt>
                <c:pt idx="15">
                  <c:v>47</c:v>
                </c:pt>
                <c:pt idx="16">
                  <c:v>27</c:v>
                </c:pt>
                <c:pt idx="17">
                  <c:v>49.7</c:v>
                </c:pt>
                <c:pt idx="18">
                  <c:v>46.8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4E-457F-B998-D520900B70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7"/>
        <c:axId val="575180240"/>
        <c:axId val="486346544"/>
      </c:barChart>
      <c:catAx>
        <c:axId val="57518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346544"/>
        <c:crosses val="autoZero"/>
        <c:auto val="1"/>
        <c:lblAlgn val="ctr"/>
        <c:lblOffset val="100"/>
        <c:noMultiLvlLbl val="0"/>
      </c:catAx>
      <c:valAx>
        <c:axId val="4863465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75180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2C45A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72C45A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EFD1-A44F-95B0-3613C74BDFB8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FD1-A44F-95B0-3613C74BDFB8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55-48A8-820F-A1D03590FFAE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155-48A8-820F-A1D03590FFAE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82C-4501-A7B8-4CE521F327B0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282C-4501-A7B8-4CE521F327B0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82C-4501-A7B8-4CE521F327B0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282C-4501-A7B8-4CE521F327B0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282C-4501-A7B8-4CE521F327B0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DCA2-2D49-8F8E-D9119CCF178B}"/>
              </c:ext>
            </c:extLst>
          </c:dPt>
          <c:dPt>
            <c:idx val="12"/>
            <c:invertIfNegative val="0"/>
            <c:bubble3D val="0"/>
            <c:spPr>
              <a:solidFill>
                <a:srgbClr val="72C45A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D155-48A8-820F-A1D03590FFAE}"/>
              </c:ext>
            </c:extLst>
          </c:dPt>
          <c:dPt>
            <c:idx val="13"/>
            <c:invertIfNegative val="0"/>
            <c:bubble3D val="0"/>
            <c:spPr>
              <a:solidFill>
                <a:srgbClr val="72C45A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D155-48A8-820F-A1D03590FFAE}"/>
              </c:ext>
            </c:extLst>
          </c:dPt>
          <c:dPt>
            <c:idx val="17"/>
            <c:invertIfNegative val="0"/>
            <c:bubble3D val="0"/>
            <c:spPr>
              <a:solidFill>
                <a:srgbClr val="72C45A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D155-48A8-820F-A1D03590FFAE}"/>
              </c:ext>
            </c:extLst>
          </c:dPt>
          <c:cat>
            <c:strRef>
              <c:f>Sheet1!$A$2:$A$21</c:f>
              <c:strCache>
                <c:ptCount val="20"/>
                <c:pt idx="0">
                  <c:v>3/11</c:v>
                </c:pt>
                <c:pt idx="1">
                  <c:v>3/18</c:v>
                </c:pt>
                <c:pt idx="2">
                  <c:v>3/25</c:v>
                </c:pt>
                <c:pt idx="3">
                  <c:v>4/1</c:v>
                </c:pt>
                <c:pt idx="4">
                  <c:v>4/8</c:v>
                </c:pt>
                <c:pt idx="5">
                  <c:v>4/15</c:v>
                </c:pt>
                <c:pt idx="6">
                  <c:v>4/22</c:v>
                </c:pt>
                <c:pt idx="7">
                  <c:v>4/29</c:v>
                </c:pt>
                <c:pt idx="8">
                  <c:v>5/6</c:v>
                </c:pt>
                <c:pt idx="9">
                  <c:v>5/13</c:v>
                </c:pt>
                <c:pt idx="10">
                  <c:v>5/20</c:v>
                </c:pt>
                <c:pt idx="11">
                  <c:v>5/27</c:v>
                </c:pt>
                <c:pt idx="12">
                  <c:v>6/3</c:v>
                </c:pt>
                <c:pt idx="13">
                  <c:v>6/10</c:v>
                </c:pt>
                <c:pt idx="14">
                  <c:v>6/17</c:v>
                </c:pt>
                <c:pt idx="15">
                  <c:v>6/24</c:v>
                </c:pt>
                <c:pt idx="16">
                  <c:v>7/1</c:v>
                </c:pt>
                <c:pt idx="17">
                  <c:v>7/8</c:v>
                </c:pt>
                <c:pt idx="18">
                  <c:v>7/15</c:v>
                </c:pt>
                <c:pt idx="19">
                  <c:v>7/22</c:v>
                </c:pt>
              </c:strCache>
            </c:strRef>
          </c:cat>
          <c:val>
            <c:numRef>
              <c:f>Sheet1!$B$2:$B$21</c:f>
              <c:numCache>
                <c:formatCode>0%</c:formatCode>
                <c:ptCount val="20"/>
                <c:pt idx="0">
                  <c:v>0.12</c:v>
                </c:pt>
                <c:pt idx="1">
                  <c:v>0.11</c:v>
                </c:pt>
                <c:pt idx="2">
                  <c:v>-0.1</c:v>
                </c:pt>
                <c:pt idx="3">
                  <c:v>-0.25</c:v>
                </c:pt>
                <c:pt idx="4">
                  <c:v>-0.35</c:v>
                </c:pt>
                <c:pt idx="5">
                  <c:v>-0.3</c:v>
                </c:pt>
                <c:pt idx="6">
                  <c:v>-0.2</c:v>
                </c:pt>
                <c:pt idx="7">
                  <c:v>-0.19</c:v>
                </c:pt>
                <c:pt idx="8">
                  <c:v>-0.1</c:v>
                </c:pt>
                <c:pt idx="9">
                  <c:v>-0.01</c:v>
                </c:pt>
                <c:pt idx="10">
                  <c:v>0.1</c:v>
                </c:pt>
                <c:pt idx="11">
                  <c:v>0.15</c:v>
                </c:pt>
                <c:pt idx="12">
                  <c:v>0.19</c:v>
                </c:pt>
                <c:pt idx="13">
                  <c:v>0.24</c:v>
                </c:pt>
                <c:pt idx="14">
                  <c:v>0.21</c:v>
                </c:pt>
                <c:pt idx="15">
                  <c:v>0.18</c:v>
                </c:pt>
                <c:pt idx="16">
                  <c:v>0.15</c:v>
                </c:pt>
                <c:pt idx="17">
                  <c:v>0.33</c:v>
                </c:pt>
                <c:pt idx="18">
                  <c:v>0.16</c:v>
                </c:pt>
                <c:pt idx="19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D1-A44F-95B0-3613C74BDF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7"/>
        <c:axId val="717010096"/>
        <c:axId val="716959584"/>
      </c:barChart>
      <c:dateAx>
        <c:axId val="717010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38100" cap="flat" cmpd="sng" algn="ctr">
            <a:solidFill>
              <a:schemeClr val="bg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959584"/>
        <c:crosses val="autoZero"/>
        <c:auto val="0"/>
        <c:lblOffset val="100"/>
        <c:baseTimeUnit val="days"/>
      </c:dateAx>
      <c:valAx>
        <c:axId val="716959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7010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325511864356774E-2"/>
          <c:y val="4.4703248031496064E-2"/>
          <c:w val="0.92813894645155059"/>
          <c:h val="0.8718380905511811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127000" cap="rnd">
              <a:solidFill>
                <a:srgbClr val="0CADEF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B37C-457A-87C7-78BC6521135D}"/>
              </c:ext>
            </c:extLst>
          </c:dPt>
          <c:dPt>
            <c:idx val="2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0-B37C-457A-87C7-78BC6521135D}"/>
              </c:ext>
            </c:extLst>
          </c:dPt>
          <c:dPt>
            <c:idx val="3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B37C-457A-87C7-78BC6521135D}"/>
              </c:ext>
            </c:extLst>
          </c:dPt>
          <c:dPt>
            <c:idx val="4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B37C-457A-87C7-78BC6521135D}"/>
              </c:ext>
            </c:extLst>
          </c:dPt>
          <c:dPt>
            <c:idx val="5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  <a:tailEnd type="triangle"/>
              </a:ln>
              <a:effectLst/>
            </c:spPr>
            <c:extLst>
              <c:ext xmlns:c16="http://schemas.microsoft.com/office/drawing/2014/chart" uri="{C3380CC4-5D6E-409C-BE32-E72D297353CC}">
                <c16:uniqueId val="{00000003-B37C-457A-87C7-78BC6521135D}"/>
              </c:ext>
            </c:extLst>
          </c:dPt>
          <c:dPt>
            <c:idx val="6"/>
            <c:marker>
              <c:symbol val="none"/>
            </c:marker>
            <c:bubble3D val="0"/>
            <c:spPr>
              <a:ln w="1270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B37C-457A-87C7-78BC6521135D}"/>
              </c:ext>
            </c:extLst>
          </c:dPt>
          <c:dPt>
            <c:idx val="7"/>
            <c:marker>
              <c:symbol val="none"/>
            </c:marker>
            <c:bubble3D val="0"/>
            <c:spPr>
              <a:ln w="1270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B37C-457A-87C7-78BC6521135D}"/>
              </c:ext>
            </c:extLst>
          </c:dPt>
          <c:dPt>
            <c:idx val="8"/>
            <c:marker>
              <c:symbol val="none"/>
            </c:marker>
            <c:bubble3D val="0"/>
            <c:spPr>
              <a:ln w="1270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B37C-457A-87C7-78BC6521135D}"/>
              </c:ext>
            </c:extLst>
          </c:dPt>
          <c:dPt>
            <c:idx val="9"/>
            <c:marker>
              <c:symbol val="none"/>
            </c:marker>
            <c:bubble3D val="0"/>
            <c:spPr>
              <a:ln w="1270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B37C-457A-87C7-78BC6521135D}"/>
              </c:ext>
            </c:extLst>
          </c:dPt>
          <c:dPt>
            <c:idx val="10"/>
            <c:marker>
              <c:symbol val="none"/>
            </c:marker>
            <c:bubble3D val="0"/>
            <c:spPr>
              <a:ln w="1270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B37C-457A-87C7-78BC6521135D}"/>
              </c:ext>
            </c:extLst>
          </c:dPt>
          <c:dPt>
            <c:idx val="11"/>
            <c:marker>
              <c:symbol val="none"/>
            </c:marker>
            <c:bubble3D val="0"/>
            <c:spPr>
              <a:ln w="1270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B37C-457A-87C7-78BC6521135D}"/>
              </c:ext>
            </c:extLst>
          </c:dPt>
          <c:dPt>
            <c:idx val="12"/>
            <c:marker>
              <c:symbol val="none"/>
            </c:marker>
            <c:bubble3D val="0"/>
            <c:spPr>
              <a:ln w="1270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B37C-457A-87C7-78BC6521135D}"/>
              </c:ext>
            </c:extLst>
          </c:dPt>
          <c:dPt>
            <c:idx val="13"/>
            <c:marker>
              <c:symbol val="none"/>
            </c:marker>
            <c:bubble3D val="0"/>
            <c:spPr>
              <a:ln w="127000" cap="rnd">
                <a:solidFill>
                  <a:srgbClr val="FF0000"/>
                </a:solidFill>
                <a:round/>
                <a:tailEnd type="triangle"/>
              </a:ln>
              <a:effectLst/>
            </c:spPr>
            <c:extLst>
              <c:ext xmlns:c16="http://schemas.microsoft.com/office/drawing/2014/chart" uri="{C3380CC4-5D6E-409C-BE32-E72D297353CC}">
                <c16:uniqueId val="{00000004-B37C-457A-87C7-78BC6521135D}"/>
              </c:ext>
            </c:extLst>
          </c:dPt>
          <c:dPt>
            <c:idx val="14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B37C-457A-87C7-78BC6521135D}"/>
              </c:ext>
            </c:extLst>
          </c:dPt>
          <c:dPt>
            <c:idx val="15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2-B37C-457A-87C7-78BC6521135D}"/>
              </c:ext>
            </c:extLst>
          </c:dPt>
          <c:dPt>
            <c:idx val="16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B37C-457A-87C7-78BC6521135D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4-B37C-457A-87C7-78BC6521135D}"/>
              </c:ext>
            </c:extLst>
          </c:dPt>
          <c:dPt>
            <c:idx val="18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05-B37C-457A-87C7-78BC6521135D}"/>
              </c:ext>
            </c:extLst>
          </c:dPt>
          <c:dPt>
            <c:idx val="19"/>
            <c:marker>
              <c:symbol val="none"/>
            </c:marker>
            <c:bubble3D val="0"/>
            <c:spPr>
              <a:ln w="127000" cap="rnd">
                <a:solidFill>
                  <a:srgbClr val="92D050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24-F3BE-464B-944E-9B22A73A7EC9}"/>
              </c:ext>
            </c:extLst>
          </c:dPt>
          <c:dPt>
            <c:idx val="20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26-17CD-467F-B839-20AAF1EFB738}"/>
              </c:ext>
            </c:extLst>
          </c:dPt>
          <c:dPt>
            <c:idx val="21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28-2669-4E26-825E-BD85CBC29130}"/>
              </c:ext>
            </c:extLst>
          </c:dPt>
          <c:dPt>
            <c:idx val="22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2A-E4F4-4E04-80AA-10C4E6DF9BE8}"/>
              </c:ext>
            </c:extLst>
          </c:dPt>
          <c:dPt>
            <c:idx val="23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2C-3C86-403B-A383-75555506257F}"/>
              </c:ext>
            </c:extLst>
          </c:dPt>
          <c:dPt>
            <c:idx val="24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  <a:tailEnd type="triangle"/>
              </a:ln>
              <a:effectLst/>
            </c:spPr>
            <c:extLst>
              <c:ext xmlns:c16="http://schemas.microsoft.com/office/drawing/2014/chart" uri="{C3380CC4-5D6E-409C-BE32-E72D297353CC}">
                <c16:uniqueId val="{0000002F-41E7-4C3B-A765-AAA8DEF77CD5}"/>
              </c:ext>
            </c:extLst>
          </c:dPt>
          <c:dLbls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7C-457A-87C7-78BC6521135D}"/>
                </c:ext>
              </c:extLst>
            </c:dLbl>
            <c:dLbl>
              <c:idx val="13"/>
              <c:layout>
                <c:manualLayout>
                  <c:x val="-7.4256996136612269E-2"/>
                  <c:y val="8.353993887099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37C-457A-87C7-78BC6521135D}"/>
                </c:ext>
              </c:extLst>
            </c:dLbl>
            <c:dLbl>
              <c:idx val="2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41E7-4C3B-A765-AAA8DEF77CD5}"/>
                </c:ext>
              </c:extLst>
            </c:dLbl>
            <c:spPr>
              <a:solidFill>
                <a:srgbClr val="2F393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Sheet1!$A$2:$A$26</c:f>
              <c:strCache>
                <c:ptCount val="25"/>
                <c:pt idx="0">
                  <c:v>2/1</c:v>
                </c:pt>
                <c:pt idx="1">
                  <c:v>2/8</c:v>
                </c:pt>
                <c:pt idx="2">
                  <c:v>2/15</c:v>
                </c:pt>
                <c:pt idx="3">
                  <c:v>2/22</c:v>
                </c:pt>
                <c:pt idx="4">
                  <c:v>2/29</c:v>
                </c:pt>
                <c:pt idx="5">
                  <c:v>3/7</c:v>
                </c:pt>
                <c:pt idx="6">
                  <c:v>3/14</c:v>
                </c:pt>
                <c:pt idx="7">
                  <c:v>3/21</c:v>
                </c:pt>
                <c:pt idx="8">
                  <c:v>3/28</c:v>
                </c:pt>
                <c:pt idx="9">
                  <c:v>4/4</c:v>
                </c:pt>
                <c:pt idx="10">
                  <c:v>4/11</c:v>
                </c:pt>
                <c:pt idx="11">
                  <c:v>4/18</c:v>
                </c:pt>
                <c:pt idx="12">
                  <c:v>4/25</c:v>
                </c:pt>
                <c:pt idx="13">
                  <c:v>5/2</c:v>
                </c:pt>
                <c:pt idx="14">
                  <c:v>5/9</c:v>
                </c:pt>
                <c:pt idx="15">
                  <c:v>5/16</c:v>
                </c:pt>
                <c:pt idx="16">
                  <c:v>5/23</c:v>
                </c:pt>
                <c:pt idx="17">
                  <c:v>5/30</c:v>
                </c:pt>
                <c:pt idx="18">
                  <c:v>6/6</c:v>
                </c:pt>
                <c:pt idx="19">
                  <c:v>6/13</c:v>
                </c:pt>
                <c:pt idx="20">
                  <c:v>6/20</c:v>
                </c:pt>
                <c:pt idx="21">
                  <c:v>6/27</c:v>
                </c:pt>
                <c:pt idx="22">
                  <c:v>7/4</c:v>
                </c:pt>
                <c:pt idx="23">
                  <c:v>7/11</c:v>
                </c:pt>
                <c:pt idx="24">
                  <c:v>7/18</c:v>
                </c:pt>
              </c:strCache>
            </c:str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100</c:v>
                </c:pt>
                <c:pt idx="1">
                  <c:v>101.5</c:v>
                </c:pt>
                <c:pt idx="2">
                  <c:v>100.5</c:v>
                </c:pt>
                <c:pt idx="3">
                  <c:v>102.9</c:v>
                </c:pt>
                <c:pt idx="4">
                  <c:v>103.9</c:v>
                </c:pt>
                <c:pt idx="5">
                  <c:v>106.5</c:v>
                </c:pt>
                <c:pt idx="6">
                  <c:v>104</c:v>
                </c:pt>
                <c:pt idx="7">
                  <c:v>98.3</c:v>
                </c:pt>
                <c:pt idx="8">
                  <c:v>91.6</c:v>
                </c:pt>
                <c:pt idx="9">
                  <c:v>90.5</c:v>
                </c:pt>
                <c:pt idx="10">
                  <c:v>84.7</c:v>
                </c:pt>
                <c:pt idx="11">
                  <c:v>84.6</c:v>
                </c:pt>
                <c:pt idx="12">
                  <c:v>83.2</c:v>
                </c:pt>
                <c:pt idx="13">
                  <c:v>83.1</c:v>
                </c:pt>
                <c:pt idx="14">
                  <c:v>86</c:v>
                </c:pt>
                <c:pt idx="15">
                  <c:v>86.1</c:v>
                </c:pt>
                <c:pt idx="16">
                  <c:v>89.2</c:v>
                </c:pt>
                <c:pt idx="17">
                  <c:v>87.8</c:v>
                </c:pt>
                <c:pt idx="18">
                  <c:v>88.8</c:v>
                </c:pt>
                <c:pt idx="19">
                  <c:v>90</c:v>
                </c:pt>
                <c:pt idx="20">
                  <c:v>92</c:v>
                </c:pt>
                <c:pt idx="21">
                  <c:v>95.8</c:v>
                </c:pt>
                <c:pt idx="22">
                  <c:v>97.8</c:v>
                </c:pt>
                <c:pt idx="23">
                  <c:v>98.5</c:v>
                </c:pt>
                <c:pt idx="24">
                  <c:v>101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B37C-457A-87C7-78BC652113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1356735"/>
        <c:axId val="396293519"/>
      </c:lineChart>
      <c:catAx>
        <c:axId val="381356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293519"/>
        <c:crosses val="autoZero"/>
        <c:auto val="1"/>
        <c:lblAlgn val="ctr"/>
        <c:lblOffset val="100"/>
        <c:noMultiLvlLbl val="0"/>
      </c:catAx>
      <c:valAx>
        <c:axId val="396293519"/>
        <c:scaling>
          <c:orientation val="minMax"/>
          <c:min val="70"/>
        </c:scaling>
        <c:delete val="0"/>
        <c:axPos val="l"/>
        <c:majorGridlines>
          <c:spPr>
            <a:ln w="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356735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E24AD-B919-5E40-A8D3-A941BB7FF729}" type="datetimeFigureOut">
              <a:rPr lang="en-US" smtClean="0"/>
              <a:t>7/27/20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B7DE0-A2E1-6E4E-A1E2-DF691FA8D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0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www.morganstanley.com</a:t>
            </a:r>
            <a:r>
              <a:rPr lang="en-US" dirty="0"/>
              <a:t>/ideas/global-economy-midyear-outlook-2020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A7694-F0F1-42C9-BC56-1663342B6C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84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https://www.tracktherecovery.org/</a:t>
            </a:r>
          </a:p>
          <a:p>
            <a:r>
              <a:rPr lang="en-US" dirty="0"/>
              <a:t>https://opportunityinsights.org/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A7694-F0F1-42C9-BC56-1663342B6C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45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https://www.tracktherecovery.org/</a:t>
            </a:r>
          </a:p>
          <a:p>
            <a:r>
              <a:rPr lang="en-US" dirty="0"/>
              <a:t>https://opportunityinsights.org/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A7694-F0F1-42C9-BC56-1663342B6C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53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https://www.realtor.com/research/home-buying-2020-consumer-preferences-post-covid/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6BE51E-EAE4-4A57-AD67-CE7A3479BC9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9225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https://www.wsj.com/articles/wsj-survey-strong-u-s-recovery-depends-on-effective-covid-19-response-11594303200(subscription required)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A7694-F0F1-42C9-BC56-1663342B6C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42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https://www.showingtime.com/impact-of-coronavirus/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A7694-F0F1-42C9-BC56-1663342B6C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31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https://www.mba.org/news-research-and-resources/newsroom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9BC8B-CB52-4542-BBF1-7477726E6FB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42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http://nahbnow.com/2020/07/builder-confidence-rallies-to-pre-pandemic-level-in-july/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A7694-F0F1-42C9-BC56-1663342B6C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91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https://news.move.com/2020-07-23-Realtor-com-R-Weekly-Recovery-Report-U-S-Housing-Market-has-Recovered-from-the-Initial-Shock-of-COVID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A7694-F0F1-42C9-BC56-1663342B6C6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769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B077-3ECC-6449-BC64-F27EE2054945}" type="datetimeFigureOut">
              <a:rPr lang="en-US" smtClean="0"/>
              <a:t>7/27/20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A44F-0907-604B-B31E-79FE64334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01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B077-3ECC-6449-BC64-F27EE2054945}" type="datetimeFigureOut">
              <a:rPr lang="en-US" smtClean="0"/>
              <a:t>7/27/20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A44F-0907-604B-B31E-79FE64334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1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B077-3ECC-6449-BC64-F27EE2054945}" type="datetimeFigureOut">
              <a:rPr lang="en-US" smtClean="0"/>
              <a:t>7/27/20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A44F-0907-604B-B31E-79FE64334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3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B077-3ECC-6449-BC64-F27EE2054945}" type="datetimeFigureOut">
              <a:rPr lang="en-US" smtClean="0"/>
              <a:t>7/27/20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A44F-0907-604B-B31E-79FE64334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0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B077-3ECC-6449-BC64-F27EE2054945}" type="datetimeFigureOut">
              <a:rPr lang="en-US" smtClean="0"/>
              <a:t>7/27/20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A44F-0907-604B-B31E-79FE64334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44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B077-3ECC-6449-BC64-F27EE2054945}" type="datetimeFigureOut">
              <a:rPr lang="en-US" smtClean="0"/>
              <a:t>7/27/20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A44F-0907-604B-B31E-79FE64334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0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B077-3ECC-6449-BC64-F27EE2054945}" type="datetimeFigureOut">
              <a:rPr lang="en-US" smtClean="0"/>
              <a:t>7/27/20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A44F-0907-604B-B31E-79FE64334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49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B077-3ECC-6449-BC64-F27EE2054945}" type="datetimeFigureOut">
              <a:rPr lang="en-US" smtClean="0"/>
              <a:t>7/27/20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A44F-0907-604B-B31E-79FE64334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1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B077-3ECC-6449-BC64-F27EE2054945}" type="datetimeFigureOut">
              <a:rPr lang="en-US" smtClean="0"/>
              <a:t>7/27/20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A44F-0907-604B-B31E-79FE64334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04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B077-3ECC-6449-BC64-F27EE2054945}" type="datetimeFigureOut">
              <a:rPr lang="en-US" smtClean="0"/>
              <a:t>7/27/20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A44F-0907-604B-B31E-79FE64334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92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B077-3ECC-6449-BC64-F27EE2054945}" type="datetimeFigureOut">
              <a:rPr lang="en-US" smtClean="0"/>
              <a:t>7/27/20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A44F-0907-604B-B31E-79FE64334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2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6B077-3ECC-6449-BC64-F27EE2054945}" type="datetimeFigureOut">
              <a:rPr lang="en-US" smtClean="0"/>
              <a:t>7/27/20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0A44F-0907-604B-B31E-79FE64334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1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29E617-D003-4535-892F-9939D98B88C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CA6037-856E-44EF-998C-E8DE4B944752}"/>
              </a:ext>
            </a:extLst>
          </p:cNvPr>
          <p:cNvSpPr/>
          <p:nvPr/>
        </p:nvSpPr>
        <p:spPr>
          <a:xfrm>
            <a:off x="542726" y="644826"/>
            <a:ext cx="860127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“We believe this will be a sharper but shorter recession, and recent upside surprises in growth data and policy action </a:t>
            </a:r>
            <a:r>
              <a:rPr lang="en-US" sz="4000" i="1" dirty="0">
                <a:solidFill>
                  <a:srgbClr val="00B0F0"/>
                </a:solidFill>
              </a:rPr>
              <a:t>have increased our confidence that this will be a deep V-shaped recovery</a:t>
            </a:r>
            <a:r>
              <a:rPr lang="en-US" sz="4000" i="1" dirty="0">
                <a:solidFill>
                  <a:schemeClr val="bg1"/>
                </a:solidFill>
              </a:rPr>
              <a:t>.”</a:t>
            </a:r>
            <a:endParaRPr lang="en-US" sz="4000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C5E280-04B8-FD44-9875-082A5AA7E344}"/>
              </a:ext>
            </a:extLst>
          </p:cNvPr>
          <p:cNvSpPr txBox="1"/>
          <p:nvPr/>
        </p:nvSpPr>
        <p:spPr>
          <a:xfrm>
            <a:off x="2926892" y="4842599"/>
            <a:ext cx="4112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Chetan </a:t>
            </a:r>
            <a:r>
              <a:rPr lang="en-US" sz="3600" dirty="0" err="1">
                <a:solidFill>
                  <a:schemeClr val="bg1"/>
                </a:solidFill>
              </a:rPr>
              <a:t>Ahya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</a:p>
          <a:p>
            <a:r>
              <a:rPr lang="en-US" b="1" dirty="0">
                <a:solidFill>
                  <a:schemeClr val="bg1"/>
                </a:solidFill>
              </a:rPr>
              <a:t>Morgan Stanley's Chief Global Economist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8C4BD3-1B7E-4B83-ADD9-6112A9E063D8}"/>
              </a:ext>
            </a:extLst>
          </p:cNvPr>
          <p:cNvGrpSpPr/>
          <p:nvPr/>
        </p:nvGrpSpPr>
        <p:grpSpPr>
          <a:xfrm>
            <a:off x="7116038" y="4643281"/>
            <a:ext cx="1834556" cy="1667685"/>
            <a:chOff x="5922499" y="3249637"/>
            <a:chExt cx="2771335" cy="2700998"/>
          </a:xfrm>
          <a:solidFill>
            <a:schemeClr val="tx1"/>
          </a:solidFill>
        </p:grpSpPr>
        <p:sp>
          <p:nvSpPr>
            <p:cNvPr id="17" name="Speech Bubble: Oval 7">
              <a:extLst>
                <a:ext uri="{FF2B5EF4-FFF2-40B4-BE49-F238E27FC236}">
                  <a16:creationId xmlns:a16="http://schemas.microsoft.com/office/drawing/2014/main" id="{91B346D9-1716-4FAC-B72E-012A7AD76DB4}"/>
                </a:ext>
              </a:extLst>
            </p:cNvPr>
            <p:cNvSpPr/>
            <p:nvPr/>
          </p:nvSpPr>
          <p:spPr>
            <a:xfrm>
              <a:off x="5922499" y="3249637"/>
              <a:ext cx="2771335" cy="2700998"/>
            </a:xfrm>
            <a:prstGeom prst="wedgeEllipseCallout">
              <a:avLst>
                <a:gd name="adj1" fmla="val 36048"/>
                <a:gd name="adj2" fmla="val 6726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1603D85-B850-4863-97C8-08DF1610CFAA}"/>
                </a:ext>
              </a:extLst>
            </p:cNvPr>
            <p:cNvGrpSpPr/>
            <p:nvPr/>
          </p:nvGrpSpPr>
          <p:grpSpPr>
            <a:xfrm>
              <a:off x="6998677" y="3787727"/>
              <a:ext cx="618978" cy="1744394"/>
              <a:chOff x="6914271" y="3854544"/>
              <a:chExt cx="618978" cy="1744394"/>
            </a:xfrm>
            <a:grpFill/>
          </p:grpSpPr>
          <p:sp>
            <p:nvSpPr>
              <p:cNvPr id="19" name="Trapezoid 18">
                <a:extLst>
                  <a:ext uri="{FF2B5EF4-FFF2-40B4-BE49-F238E27FC236}">
                    <a16:creationId xmlns:a16="http://schemas.microsoft.com/office/drawing/2014/main" id="{3890D175-21D2-4C60-8B3F-70AE389D540E}"/>
                  </a:ext>
                </a:extLst>
              </p:cNvPr>
              <p:cNvSpPr/>
              <p:nvPr/>
            </p:nvSpPr>
            <p:spPr>
              <a:xfrm rot="10800000">
                <a:off x="6914271" y="3854544"/>
                <a:ext cx="618978" cy="1280160"/>
              </a:xfrm>
              <a:prstGeom prst="trapezoid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11893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86391B27-CF17-47A4-BF47-2FC8CEB0BBBB}"/>
                  </a:ext>
                </a:extLst>
              </p:cNvPr>
              <p:cNvSpPr/>
              <p:nvPr/>
            </p:nvSpPr>
            <p:spPr>
              <a:xfrm>
                <a:off x="7076049" y="5275382"/>
                <a:ext cx="337624" cy="323556"/>
              </a:xfrm>
              <a:prstGeom prst="ellipse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62833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A834894-C5DC-1946-A89A-4A5207971D9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BEC7F1D-B0CB-468A-923F-2AA1D1FA35D1}"/>
              </a:ext>
            </a:extLst>
          </p:cNvPr>
          <p:cNvGraphicFramePr/>
          <p:nvPr/>
        </p:nvGraphicFramePr>
        <p:xfrm>
          <a:off x="318499" y="1571947"/>
          <a:ext cx="8476180" cy="4623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C1BF5C6-8FF9-499D-A2D4-BA9107857872}"/>
              </a:ext>
            </a:extLst>
          </p:cNvPr>
          <p:cNvSpPr txBox="1"/>
          <p:nvPr/>
        </p:nvSpPr>
        <p:spPr>
          <a:xfrm>
            <a:off x="-154112" y="339517"/>
            <a:ext cx="929811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In the United States, total spending by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all consumers as compared to 1/1/2020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76C702-9000-45A8-AF4E-AF40FC05EA18}"/>
              </a:ext>
            </a:extLst>
          </p:cNvPr>
          <p:cNvSpPr txBox="1"/>
          <p:nvPr/>
        </p:nvSpPr>
        <p:spPr>
          <a:xfrm>
            <a:off x="6945330" y="5609689"/>
            <a:ext cx="16850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Opportunity Insights</a:t>
            </a:r>
          </a:p>
        </p:txBody>
      </p:sp>
    </p:spTree>
    <p:extLst>
      <p:ext uri="{BB962C8B-B14F-4D97-AF65-F5344CB8AC3E}">
        <p14:creationId xmlns:p14="http://schemas.microsoft.com/office/powerpoint/2010/main" val="3050883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489A95-F030-2F42-96E9-FCF53A38CCE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76C702-9000-45A8-AF4E-AF40FC05EA18}"/>
              </a:ext>
            </a:extLst>
          </p:cNvPr>
          <p:cNvSpPr txBox="1"/>
          <p:nvPr/>
        </p:nvSpPr>
        <p:spPr>
          <a:xfrm>
            <a:off x="6822040" y="5950980"/>
            <a:ext cx="16850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Opportunity Insights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6C19755-D83E-40D1-9FC3-B213DE546F0B}"/>
              </a:ext>
            </a:extLst>
          </p:cNvPr>
          <p:cNvGraphicFramePr/>
          <p:nvPr/>
        </p:nvGraphicFramePr>
        <p:xfrm>
          <a:off x="523982" y="627321"/>
          <a:ext cx="8237246" cy="5879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C1BF5C6-8FF9-499D-A2D4-BA9107857872}"/>
              </a:ext>
            </a:extLst>
          </p:cNvPr>
          <p:cNvSpPr txBox="1"/>
          <p:nvPr/>
        </p:nvSpPr>
        <p:spPr>
          <a:xfrm>
            <a:off x="0" y="254461"/>
            <a:ext cx="9144000" cy="1077218"/>
          </a:xfrm>
          <a:prstGeom prst="rect">
            <a:avLst/>
          </a:prstGeom>
          <a:solidFill>
            <a:srgbClr val="2F393F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In the United States, total spending by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all consumers as compared to 1/1/2020</a:t>
            </a:r>
          </a:p>
        </p:txBody>
      </p:sp>
    </p:spTree>
    <p:extLst>
      <p:ext uri="{BB962C8B-B14F-4D97-AF65-F5344CB8AC3E}">
        <p14:creationId xmlns:p14="http://schemas.microsoft.com/office/powerpoint/2010/main" val="2411427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2A0EFF-5BC2-F446-A3D3-2F24699625F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3AF86B1-94C6-48A7-B795-AC85E10BAA4E}"/>
              </a:ext>
            </a:extLst>
          </p:cNvPr>
          <p:cNvGraphicFramePr/>
          <p:nvPr/>
        </p:nvGraphicFramePr>
        <p:xfrm>
          <a:off x="1337929" y="1746373"/>
          <a:ext cx="6822559" cy="4597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3835A3B-90EC-4CAB-A6AF-D34A891BB0D1}"/>
              </a:ext>
            </a:extLst>
          </p:cNvPr>
          <p:cNvSpPr txBox="1"/>
          <p:nvPr/>
        </p:nvSpPr>
        <p:spPr>
          <a:xfrm>
            <a:off x="210880" y="404258"/>
            <a:ext cx="8722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Shelter-in-Place Impact on Savings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B5914F-1B5D-4DF4-8027-42B9FF6FAF5E}"/>
              </a:ext>
            </a:extLst>
          </p:cNvPr>
          <p:cNvSpPr txBox="1"/>
          <p:nvPr/>
        </p:nvSpPr>
        <p:spPr>
          <a:xfrm>
            <a:off x="6770203" y="3650439"/>
            <a:ext cx="2041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Calibri" panose="020F0502020204030204"/>
              </a:rPr>
              <a:t>Yes, I’m saving more money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6240F7-B384-4442-8CB1-72D0B18A1A62}"/>
              </a:ext>
            </a:extLst>
          </p:cNvPr>
          <p:cNvSpPr txBox="1"/>
          <p:nvPr/>
        </p:nvSpPr>
        <p:spPr>
          <a:xfrm>
            <a:off x="686763" y="3841953"/>
            <a:ext cx="25136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No, I’m earning the same, but 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I’m spending 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more money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61EAF8-2A98-4583-A488-C38807E9F508}"/>
              </a:ext>
            </a:extLst>
          </p:cNvPr>
          <p:cNvSpPr txBox="1"/>
          <p:nvPr/>
        </p:nvSpPr>
        <p:spPr>
          <a:xfrm>
            <a:off x="662208" y="1707607"/>
            <a:ext cx="4208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Calibri" panose="020F0502020204030204"/>
              </a:rPr>
              <a:t>No, I’m spending less, but </a:t>
            </a:r>
            <a:br>
              <a:rPr lang="en-US" sz="2400" dirty="0">
                <a:solidFill>
                  <a:prstClr val="white"/>
                </a:solidFill>
                <a:latin typeface="Calibri" panose="020F0502020204030204"/>
              </a:rPr>
            </a:br>
            <a:r>
              <a:rPr lang="en-US" sz="2400" dirty="0">
                <a:solidFill>
                  <a:prstClr val="white"/>
                </a:solidFill>
                <a:latin typeface="Calibri" panose="020F0502020204030204"/>
              </a:rPr>
              <a:t>my income has dropped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2C693D-2059-4443-83D9-67D680D2EE3F}"/>
              </a:ext>
            </a:extLst>
          </p:cNvPr>
          <p:cNvSpPr txBox="1"/>
          <p:nvPr/>
        </p:nvSpPr>
        <p:spPr>
          <a:xfrm>
            <a:off x="7623544" y="6343881"/>
            <a:ext cx="10738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Realtor.com</a:t>
            </a:r>
          </a:p>
        </p:txBody>
      </p:sp>
    </p:spTree>
    <p:extLst>
      <p:ext uri="{BB962C8B-B14F-4D97-AF65-F5344CB8AC3E}">
        <p14:creationId xmlns:p14="http://schemas.microsoft.com/office/powerpoint/2010/main" val="693004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29E617-D003-4535-892F-9939D98B88C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CA6037-856E-44EF-998C-E8DE4B944752}"/>
              </a:ext>
            </a:extLst>
          </p:cNvPr>
          <p:cNvSpPr/>
          <p:nvPr/>
        </p:nvSpPr>
        <p:spPr>
          <a:xfrm>
            <a:off x="479032" y="343292"/>
            <a:ext cx="8185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“</a:t>
            </a:r>
            <a:r>
              <a:rPr lang="en-US" sz="3600" spc="10" dirty="0">
                <a:solidFill>
                  <a:srgbClr val="00B0F0"/>
                </a:solidFill>
                <a:ea typeface="Times New Roman" panose="02020603050405020304" pitchFamily="18" charset="0"/>
              </a:rPr>
              <a:t>A strong economic recovery depends on effective and sustained containment of Covid-19</a:t>
            </a:r>
            <a:r>
              <a:rPr lang="en-US" sz="36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, economists said in the latest monthly survey by The Wall Street Journal, with 91% of business and academic economists agreeing ‘somewhat’ or ‘strongly’ that economic recovery depends on containing the pandemic.”</a:t>
            </a:r>
            <a:endParaRPr lang="en-US" sz="3600" dirty="0">
              <a:solidFill>
                <a:srgbClr val="00B0F0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C5E280-04B8-FD44-9875-082A5AA7E344}"/>
              </a:ext>
            </a:extLst>
          </p:cNvPr>
          <p:cNvSpPr txBox="1"/>
          <p:nvPr/>
        </p:nvSpPr>
        <p:spPr>
          <a:xfrm>
            <a:off x="2383605" y="5370722"/>
            <a:ext cx="3796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Wall Street Journal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8C4BD3-1B7E-4B83-ADD9-6112A9E063D8}"/>
              </a:ext>
            </a:extLst>
          </p:cNvPr>
          <p:cNvGrpSpPr/>
          <p:nvPr/>
        </p:nvGrpSpPr>
        <p:grpSpPr>
          <a:xfrm>
            <a:off x="7116038" y="4643281"/>
            <a:ext cx="1834556" cy="1667685"/>
            <a:chOff x="5922499" y="3249637"/>
            <a:chExt cx="2771335" cy="2700998"/>
          </a:xfrm>
          <a:solidFill>
            <a:schemeClr val="tx1"/>
          </a:solidFill>
        </p:grpSpPr>
        <p:sp>
          <p:nvSpPr>
            <p:cNvPr id="17" name="Speech Bubble: Oval 7">
              <a:extLst>
                <a:ext uri="{FF2B5EF4-FFF2-40B4-BE49-F238E27FC236}">
                  <a16:creationId xmlns:a16="http://schemas.microsoft.com/office/drawing/2014/main" id="{91B346D9-1716-4FAC-B72E-012A7AD76DB4}"/>
                </a:ext>
              </a:extLst>
            </p:cNvPr>
            <p:cNvSpPr/>
            <p:nvPr/>
          </p:nvSpPr>
          <p:spPr>
            <a:xfrm>
              <a:off x="5922499" y="3249637"/>
              <a:ext cx="2771335" cy="2700998"/>
            </a:xfrm>
            <a:prstGeom prst="wedgeEllipseCallout">
              <a:avLst>
                <a:gd name="adj1" fmla="val 36048"/>
                <a:gd name="adj2" fmla="val 6726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1603D85-B850-4863-97C8-08DF1610CFAA}"/>
                </a:ext>
              </a:extLst>
            </p:cNvPr>
            <p:cNvGrpSpPr/>
            <p:nvPr/>
          </p:nvGrpSpPr>
          <p:grpSpPr>
            <a:xfrm>
              <a:off x="6998677" y="3787727"/>
              <a:ext cx="618978" cy="1744394"/>
              <a:chOff x="6914271" y="3854544"/>
              <a:chExt cx="618978" cy="1744394"/>
            </a:xfrm>
            <a:grpFill/>
          </p:grpSpPr>
          <p:sp>
            <p:nvSpPr>
              <p:cNvPr id="19" name="Trapezoid 18">
                <a:extLst>
                  <a:ext uri="{FF2B5EF4-FFF2-40B4-BE49-F238E27FC236}">
                    <a16:creationId xmlns:a16="http://schemas.microsoft.com/office/drawing/2014/main" id="{3890D175-21D2-4C60-8B3F-70AE389D540E}"/>
                  </a:ext>
                </a:extLst>
              </p:cNvPr>
              <p:cNvSpPr/>
              <p:nvPr/>
            </p:nvSpPr>
            <p:spPr>
              <a:xfrm rot="10800000">
                <a:off x="6914271" y="3854544"/>
                <a:ext cx="618978" cy="1280160"/>
              </a:xfrm>
              <a:prstGeom prst="trapezoid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11893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86391B27-CF17-47A4-BF47-2FC8CEB0BBBB}"/>
                  </a:ext>
                </a:extLst>
              </p:cNvPr>
              <p:cNvSpPr/>
              <p:nvPr/>
            </p:nvSpPr>
            <p:spPr>
              <a:xfrm>
                <a:off x="7076049" y="5275382"/>
                <a:ext cx="337624" cy="323556"/>
              </a:xfrm>
              <a:prstGeom prst="ellipse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63701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A5E749-57DE-492B-BD78-6F6D19B49A93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A4DD33F-7D2E-4C9D-9071-E3CA53EEB9ED}"/>
              </a:ext>
            </a:extLst>
          </p:cNvPr>
          <p:cNvGraphicFramePr/>
          <p:nvPr/>
        </p:nvGraphicFramePr>
        <p:xfrm>
          <a:off x="400691" y="380145"/>
          <a:ext cx="8435083" cy="5907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C89F6862-F37B-40D6-8A1B-83E1408425CA}"/>
              </a:ext>
            </a:extLst>
          </p:cNvPr>
          <p:cNvSpPr/>
          <p:nvPr/>
        </p:nvSpPr>
        <p:spPr>
          <a:xfrm>
            <a:off x="5661061" y="4783472"/>
            <a:ext cx="3082248" cy="830997"/>
          </a:xfrm>
          <a:prstGeom prst="rect">
            <a:avLst/>
          </a:prstGeom>
          <a:solidFill>
            <a:srgbClr val="2F393F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Open Sans"/>
              </a:rPr>
              <a:t>Weekly showings normalized </a:t>
            </a:r>
          </a:p>
          <a:p>
            <a:r>
              <a:rPr lang="en-US" sz="1600" dirty="0">
                <a:solidFill>
                  <a:schemeClr val="bg1"/>
                </a:solidFill>
                <a:latin typeface="Open Sans"/>
              </a:rPr>
              <a:t>to the first calendar week of </a:t>
            </a:r>
          </a:p>
          <a:p>
            <a:r>
              <a:rPr lang="en-US" sz="1600" dirty="0">
                <a:solidFill>
                  <a:schemeClr val="bg1"/>
                </a:solidFill>
                <a:latin typeface="Open Sans"/>
              </a:rPr>
              <a:t>January</a:t>
            </a:r>
            <a:r>
              <a:rPr lang="en-US" sz="1600" u="sng" dirty="0">
                <a:solidFill>
                  <a:schemeClr val="bg1"/>
                </a:solidFill>
                <a:latin typeface="Open Sans"/>
              </a:rPr>
              <a:t>,</a:t>
            </a:r>
            <a:r>
              <a:rPr lang="en-US" sz="1600" dirty="0">
                <a:solidFill>
                  <a:schemeClr val="bg1"/>
                </a:solidFill>
                <a:latin typeface="Open Sans"/>
              </a:rPr>
              <a:t> 7-day moving average. 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85F25F-A80E-453E-9293-1DC5E9706EC7}"/>
              </a:ext>
            </a:extLst>
          </p:cNvPr>
          <p:cNvSpPr/>
          <p:nvPr/>
        </p:nvSpPr>
        <p:spPr>
          <a:xfrm>
            <a:off x="698644" y="699940"/>
            <a:ext cx="4695289" cy="584775"/>
          </a:xfrm>
          <a:prstGeom prst="rect">
            <a:avLst/>
          </a:prstGeom>
          <a:solidFill>
            <a:srgbClr val="2F393F"/>
          </a:solidFill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Showings in North America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DF3EB8-6FFB-4813-AACE-736F4F376CF0}"/>
              </a:ext>
            </a:extLst>
          </p:cNvPr>
          <p:cNvSpPr txBox="1"/>
          <p:nvPr/>
        </p:nvSpPr>
        <p:spPr>
          <a:xfrm>
            <a:off x="7388839" y="6309232"/>
            <a:ext cx="1446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ShowingTime</a:t>
            </a:r>
          </a:p>
        </p:txBody>
      </p:sp>
    </p:spTree>
    <p:extLst>
      <p:ext uri="{BB962C8B-B14F-4D97-AF65-F5344CB8AC3E}">
        <p14:creationId xmlns:p14="http://schemas.microsoft.com/office/powerpoint/2010/main" val="2240652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9942696-8086-41E8-857A-91A03CE1F76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F9FC703-12B0-D64D-811B-4DB2D91E49D3}"/>
              </a:ext>
            </a:extLst>
          </p:cNvPr>
          <p:cNvGraphicFramePr/>
          <p:nvPr/>
        </p:nvGraphicFramePr>
        <p:xfrm>
          <a:off x="513709" y="1777429"/>
          <a:ext cx="8250148" cy="4213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D0297F6-F4B0-7244-871B-3D3E0E2B66C1}"/>
              </a:ext>
            </a:extLst>
          </p:cNvPr>
          <p:cNvSpPr txBox="1"/>
          <p:nvPr/>
        </p:nvSpPr>
        <p:spPr>
          <a:xfrm>
            <a:off x="0" y="236309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Purchase Applications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64DE95-2288-4212-9F9A-A1D1262421AC}"/>
              </a:ext>
            </a:extLst>
          </p:cNvPr>
          <p:cNvSpPr txBox="1"/>
          <p:nvPr/>
        </p:nvSpPr>
        <p:spPr>
          <a:xfrm flipH="1">
            <a:off x="0" y="106730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72C45A"/>
                </a:solidFill>
              </a:rPr>
              <a:t>Year-Over-Year Difference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F68CFF-7833-4A56-BE6F-4A58DF757F53}"/>
              </a:ext>
            </a:extLst>
          </p:cNvPr>
          <p:cNvSpPr txBox="1"/>
          <p:nvPr/>
        </p:nvSpPr>
        <p:spPr>
          <a:xfrm>
            <a:off x="6441897" y="4754365"/>
            <a:ext cx="2031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seasonally adjusted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0EF47E-AC5F-4ED8-969F-36A2965918DC}"/>
              </a:ext>
            </a:extLst>
          </p:cNvPr>
          <p:cNvSpPr txBox="1"/>
          <p:nvPr/>
        </p:nvSpPr>
        <p:spPr>
          <a:xfrm>
            <a:off x="8332342" y="6313914"/>
            <a:ext cx="5388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MBA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718446-C051-4591-940B-4F4E90603168}"/>
              </a:ext>
            </a:extLst>
          </p:cNvPr>
          <p:cNvSpPr txBox="1"/>
          <p:nvPr/>
        </p:nvSpPr>
        <p:spPr>
          <a:xfrm>
            <a:off x="5213609" y="3362489"/>
            <a:ext cx="3181833" cy="338554"/>
          </a:xfrm>
          <a:prstGeom prst="rect">
            <a:avLst/>
          </a:prstGeom>
          <a:solidFill>
            <a:srgbClr val="72C45A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10 straight weeks of Y-O-Y increases</a:t>
            </a:r>
          </a:p>
        </p:txBody>
      </p:sp>
    </p:spTree>
    <p:extLst>
      <p:ext uri="{BB962C8B-B14F-4D97-AF65-F5344CB8AC3E}">
        <p14:creationId xmlns:p14="http://schemas.microsoft.com/office/powerpoint/2010/main" val="3510852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29E617-D003-4535-892F-9939D98B88C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CA6037-856E-44EF-998C-E8DE4B944752}"/>
              </a:ext>
            </a:extLst>
          </p:cNvPr>
          <p:cNvSpPr/>
          <p:nvPr/>
        </p:nvSpPr>
        <p:spPr>
          <a:xfrm>
            <a:off x="475179" y="413000"/>
            <a:ext cx="816909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“Builder confidence in the market for newly-built single-family homes jumped 14 points to 72 in July, according to the latest NAHB/Wells Fargo Housing Market Index (HMI) released today. </a:t>
            </a:r>
            <a:r>
              <a:rPr lang="en-US" sz="3600" spc="10" dirty="0">
                <a:solidFill>
                  <a:srgbClr val="00B0F0"/>
                </a:solidFill>
                <a:ea typeface="Times New Roman" panose="02020603050405020304" pitchFamily="18" charset="0"/>
              </a:rPr>
              <a:t>The HMI now stands at the solid pre-pandemic reading in March before the outbreak</a:t>
            </a:r>
            <a:r>
              <a:rPr lang="en-US" sz="3600" spc="10" dirty="0">
                <a:solidFill>
                  <a:srgbClr val="FD8700"/>
                </a:solidFill>
                <a:ea typeface="Times New Roman" panose="02020603050405020304" pitchFamily="18" charset="0"/>
              </a:rPr>
              <a:t> </a:t>
            </a:r>
            <a:r>
              <a:rPr lang="en-US" sz="36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affected much of the nation.”</a:t>
            </a:r>
            <a:endParaRPr lang="en-US" sz="3600" dirty="0">
              <a:solidFill>
                <a:srgbClr val="00B0F0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C5E280-04B8-FD44-9875-082A5AA7E344}"/>
              </a:ext>
            </a:extLst>
          </p:cNvPr>
          <p:cNvSpPr txBox="1"/>
          <p:nvPr/>
        </p:nvSpPr>
        <p:spPr>
          <a:xfrm>
            <a:off x="4982441" y="5251326"/>
            <a:ext cx="1342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NAHB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8C4BD3-1B7E-4B83-ADD9-6112A9E063D8}"/>
              </a:ext>
            </a:extLst>
          </p:cNvPr>
          <p:cNvGrpSpPr/>
          <p:nvPr/>
        </p:nvGrpSpPr>
        <p:grpSpPr>
          <a:xfrm>
            <a:off x="7116038" y="4643281"/>
            <a:ext cx="1834556" cy="1667685"/>
            <a:chOff x="5922499" y="3249637"/>
            <a:chExt cx="2771335" cy="2700998"/>
          </a:xfrm>
          <a:solidFill>
            <a:schemeClr val="tx1"/>
          </a:solidFill>
        </p:grpSpPr>
        <p:sp>
          <p:nvSpPr>
            <p:cNvPr id="17" name="Speech Bubble: Oval 7">
              <a:extLst>
                <a:ext uri="{FF2B5EF4-FFF2-40B4-BE49-F238E27FC236}">
                  <a16:creationId xmlns:a16="http://schemas.microsoft.com/office/drawing/2014/main" id="{91B346D9-1716-4FAC-B72E-012A7AD76DB4}"/>
                </a:ext>
              </a:extLst>
            </p:cNvPr>
            <p:cNvSpPr/>
            <p:nvPr/>
          </p:nvSpPr>
          <p:spPr>
            <a:xfrm>
              <a:off x="5922499" y="3249637"/>
              <a:ext cx="2771335" cy="2700998"/>
            </a:xfrm>
            <a:prstGeom prst="wedgeEllipseCallout">
              <a:avLst>
                <a:gd name="adj1" fmla="val 36048"/>
                <a:gd name="adj2" fmla="val 6726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1603D85-B850-4863-97C8-08DF1610CFAA}"/>
                </a:ext>
              </a:extLst>
            </p:cNvPr>
            <p:cNvGrpSpPr/>
            <p:nvPr/>
          </p:nvGrpSpPr>
          <p:grpSpPr>
            <a:xfrm>
              <a:off x="6998677" y="3787727"/>
              <a:ext cx="618978" cy="1744394"/>
              <a:chOff x="6914271" y="3854544"/>
              <a:chExt cx="618978" cy="1744394"/>
            </a:xfrm>
            <a:grpFill/>
          </p:grpSpPr>
          <p:sp>
            <p:nvSpPr>
              <p:cNvPr id="19" name="Trapezoid 18">
                <a:extLst>
                  <a:ext uri="{FF2B5EF4-FFF2-40B4-BE49-F238E27FC236}">
                    <a16:creationId xmlns:a16="http://schemas.microsoft.com/office/drawing/2014/main" id="{3890D175-21D2-4C60-8B3F-70AE389D540E}"/>
                  </a:ext>
                </a:extLst>
              </p:cNvPr>
              <p:cNvSpPr/>
              <p:nvPr/>
            </p:nvSpPr>
            <p:spPr>
              <a:xfrm rot="10800000">
                <a:off x="6914271" y="3854544"/>
                <a:ext cx="618978" cy="1280160"/>
              </a:xfrm>
              <a:prstGeom prst="trapezoid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11893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86391B27-CF17-47A4-BF47-2FC8CEB0BBBB}"/>
                  </a:ext>
                </a:extLst>
              </p:cNvPr>
              <p:cNvSpPr/>
              <p:nvPr/>
            </p:nvSpPr>
            <p:spPr>
              <a:xfrm>
                <a:off x="7076049" y="5275382"/>
                <a:ext cx="337624" cy="323556"/>
              </a:xfrm>
              <a:prstGeom prst="ellipse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52279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29E617-D003-4535-892F-9939D98B88C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3CD3AD4-8DCD-4CBE-9C9B-0249F663D52F}"/>
              </a:ext>
            </a:extLst>
          </p:cNvPr>
          <p:cNvCxnSpPr>
            <a:cxnSpLocks/>
          </p:cNvCxnSpPr>
          <p:nvPr/>
        </p:nvCxnSpPr>
        <p:spPr>
          <a:xfrm>
            <a:off x="976045" y="2754373"/>
            <a:ext cx="7699191" cy="0"/>
          </a:xfrm>
          <a:prstGeom prst="line">
            <a:avLst/>
          </a:prstGeom>
          <a:ln w="63500">
            <a:solidFill>
              <a:srgbClr val="0CADE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27A0846-73E8-4C0A-A2A5-81D405B34FC8}"/>
              </a:ext>
            </a:extLst>
          </p:cNvPr>
          <p:cNvGraphicFramePr/>
          <p:nvPr/>
        </p:nvGraphicFramePr>
        <p:xfrm>
          <a:off x="404539" y="1521189"/>
          <a:ext cx="8270697" cy="4726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E3BA3C99-21E3-4E23-8AB3-7431256E40AE}"/>
              </a:ext>
            </a:extLst>
          </p:cNvPr>
          <p:cNvSpPr txBox="1"/>
          <p:nvPr/>
        </p:nvSpPr>
        <p:spPr>
          <a:xfrm>
            <a:off x="3918010" y="2306340"/>
            <a:ext cx="2711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rgbClr val="0CADEF"/>
                </a:solidFill>
              </a:rPr>
              <a:t>February 1</a:t>
            </a:r>
            <a:r>
              <a:rPr lang="en-US" baseline="30000" dirty="0">
                <a:solidFill>
                  <a:srgbClr val="0CADEF"/>
                </a:solidFill>
              </a:rPr>
              <a:t>st</a:t>
            </a:r>
            <a:r>
              <a:rPr lang="en-US" dirty="0">
                <a:solidFill>
                  <a:srgbClr val="0CADEF"/>
                </a:solidFill>
              </a:rPr>
              <a:t> Baseline = 100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A43DEFE-E535-487B-823B-D8DBEE6E7669}"/>
              </a:ext>
            </a:extLst>
          </p:cNvPr>
          <p:cNvSpPr/>
          <p:nvPr/>
        </p:nvSpPr>
        <p:spPr>
          <a:xfrm>
            <a:off x="0" y="36527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The Housing Market Recovery Index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8E8F258-DA24-4A8C-AA28-CED54FF09EC8}"/>
              </a:ext>
            </a:extLst>
          </p:cNvPr>
          <p:cNvSpPr txBox="1"/>
          <p:nvPr/>
        </p:nvSpPr>
        <p:spPr>
          <a:xfrm>
            <a:off x="7541832" y="6247587"/>
            <a:ext cx="1297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realtor.com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8785E8-E03C-4948-B09C-F4BF2E4EEFF3}"/>
              </a:ext>
            </a:extLst>
          </p:cNvPr>
          <p:cNvSpPr txBox="1"/>
          <p:nvPr/>
        </p:nvSpPr>
        <p:spPr>
          <a:xfrm>
            <a:off x="976045" y="3987558"/>
            <a:ext cx="2815119" cy="1631216"/>
          </a:xfrm>
          <a:prstGeom prst="rect">
            <a:avLst/>
          </a:prstGeom>
          <a:solidFill>
            <a:srgbClr val="2F393F"/>
          </a:solidFill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chemeClr val="bg1"/>
                </a:solidFill>
              </a:rPr>
              <a:t>Combines 4 components:</a:t>
            </a:r>
          </a:p>
          <a:p>
            <a:r>
              <a:rPr lang="en-US" sz="2000" i="1" dirty="0">
                <a:solidFill>
                  <a:schemeClr val="bg1"/>
                </a:solidFill>
              </a:rPr>
              <a:t>1. Demand</a:t>
            </a:r>
          </a:p>
          <a:p>
            <a:r>
              <a:rPr lang="en-US" sz="2000" i="1" dirty="0">
                <a:solidFill>
                  <a:schemeClr val="bg1"/>
                </a:solidFill>
              </a:rPr>
              <a:t>2. Supply</a:t>
            </a:r>
          </a:p>
          <a:p>
            <a:r>
              <a:rPr lang="en-US" sz="2000" i="1" dirty="0">
                <a:solidFill>
                  <a:schemeClr val="bg1"/>
                </a:solidFill>
              </a:rPr>
              <a:t>3. Price</a:t>
            </a:r>
          </a:p>
          <a:p>
            <a:r>
              <a:rPr lang="en-US" sz="2000" i="1" dirty="0">
                <a:solidFill>
                  <a:schemeClr val="bg1"/>
                </a:solidFill>
              </a:rPr>
              <a:t>4. Time on the market </a:t>
            </a:r>
          </a:p>
        </p:txBody>
      </p:sp>
    </p:spTree>
    <p:extLst>
      <p:ext uri="{BB962C8B-B14F-4D97-AF65-F5344CB8AC3E}">
        <p14:creationId xmlns:p14="http://schemas.microsoft.com/office/powerpoint/2010/main" val="533136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555</TotalTime>
  <Words>408</Words>
  <Application>Microsoft Macintosh PowerPoint</Application>
  <PresentationFormat>On-screen Show (4:3)</PresentationFormat>
  <Paragraphs>60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Childers</dc:creator>
  <cp:lastModifiedBy>David Childers</cp:lastModifiedBy>
  <cp:revision>14</cp:revision>
  <dcterms:created xsi:type="dcterms:W3CDTF">2020-07-23T17:14:46Z</dcterms:created>
  <dcterms:modified xsi:type="dcterms:W3CDTF">2020-07-27T12:05:49Z</dcterms:modified>
</cp:coreProperties>
</file>