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711" r:id="rId2"/>
    <p:sldId id="724" r:id="rId3"/>
    <p:sldId id="776" r:id="rId4"/>
    <p:sldId id="693" r:id="rId5"/>
    <p:sldId id="744" r:id="rId6"/>
    <p:sldId id="756" r:id="rId7"/>
    <p:sldId id="760" r:id="rId8"/>
    <p:sldId id="764" r:id="rId9"/>
    <p:sldId id="7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2"/>
    <p:restoredTop sz="92521"/>
  </p:normalViewPr>
  <p:slideViewPr>
    <p:cSldViewPr snapToGrid="0" snapToObjects="1">
      <p:cViewPr varScale="1">
        <p:scale>
          <a:sx n="72" d="100"/>
          <a:sy n="72" d="100"/>
        </p:scale>
        <p:origin x="1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6348413574626E-2"/>
          <c:y val="2.8563927582980563E-2"/>
          <c:w val="0.96583612417798526"/>
          <c:h val="0.858954310801703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Chicago</c:v>
                </c:pt>
                <c:pt idx="1">
                  <c:v>Indianapolis</c:v>
                </c:pt>
                <c:pt idx="2">
                  <c:v>Cleveland</c:v>
                </c:pt>
                <c:pt idx="3">
                  <c:v>Orlando</c:v>
                </c:pt>
                <c:pt idx="4">
                  <c:v>Cincinnati</c:v>
                </c:pt>
                <c:pt idx="5">
                  <c:v>Portland</c:v>
                </c:pt>
                <c:pt idx="6">
                  <c:v>St. Louis</c:v>
                </c:pt>
                <c:pt idx="7">
                  <c:v>Detroit</c:v>
                </c:pt>
                <c:pt idx="8">
                  <c:v>D.C.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0.45900000000000002</c:v>
                </c:pt>
                <c:pt idx="1">
                  <c:v>0.40500000000000003</c:v>
                </c:pt>
                <c:pt idx="2" formatCode="0%">
                  <c:v>0.33</c:v>
                </c:pt>
                <c:pt idx="3">
                  <c:v>0.25600000000000001</c:v>
                </c:pt>
                <c:pt idx="4" formatCode="0%">
                  <c:v>0.24</c:v>
                </c:pt>
                <c:pt idx="5">
                  <c:v>0.23100000000000001</c:v>
                </c:pt>
                <c:pt idx="6">
                  <c:v>0.221</c:v>
                </c:pt>
                <c:pt idx="7">
                  <c:v>0.215</c:v>
                </c:pt>
                <c:pt idx="8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C-42B1-B2C1-C3C6D116B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933643599"/>
        <c:axId val="1113431567"/>
      </c:barChart>
      <c:catAx>
        <c:axId val="93364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431567"/>
        <c:crosses val="autoZero"/>
        <c:auto val="1"/>
        <c:lblAlgn val="ctr"/>
        <c:lblOffset val="100"/>
        <c:noMultiLvlLbl val="0"/>
      </c:catAx>
      <c:valAx>
        <c:axId val="111343156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933643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141C-CD48-7B48-B0F6-10840A81AEE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DF6A-79C1-6C45-BC56-F5416006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https://www.wsj.com/articles/wsj-survey-strong-u-s-recovery-depends-on-effective-covid-19-response-11594303200(subscription required)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1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https://www.realtor.com/research/top-consumer-home-features-coronavirus/</a:t>
            </a:r>
          </a:p>
          <a:p>
            <a:r>
              <a:rPr lang="en-US" dirty="0"/>
              <a:t>https://3xlsey17pnzh3nf35w1wwnug-wpengine.netdna-ssl.com/wp-content/uploads/2020/06/real-estate-top-agent-insights-for-q2-2020.pdf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17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https://blog.firstam.com/economics/millennial-homeownership-delayed-but-not-denied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http://zillow.mediaroom.com/index.php?s=28775&amp;item=137617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9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https://www.realestateconsulting.com/the-great-american-move/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19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https://www.realestateconsulting.com/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6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https://www.cnbc.com/2020/07/13/homebuilders-just-saw-the-strongest-june-sales-since-the-last-housing-boom.html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3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https://www.cnbc.com/2020/07/13/robert-shiller-warns-that-urban-home-prices-could-decline.html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9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88EE-397D-1847-B501-7E13ED71FEB4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EBFE-1194-4349-BC75-2693E590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9032" y="343292"/>
            <a:ext cx="8185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A strong economic recovery depends on effective and sustained containment of Covid-19</a:t>
            </a:r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, economists said in the latest monthly survey by The Wall Street Journal, with 91% of business and academic economists agreeing ‘somewhat’ or ‘strongly’ that economic recovery depends on containing the pandemic.”</a:t>
            </a:r>
            <a:endParaRPr lang="en-US" sz="36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383605" y="5370722"/>
            <a:ext cx="3796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Wall Street Journal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330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 Urban        Suburban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DA265D8-97D6-AF4F-9342-9346594E119B}"/>
              </a:ext>
            </a:extLst>
          </p:cNvPr>
          <p:cNvSpPr/>
          <p:nvPr/>
        </p:nvSpPr>
        <p:spPr>
          <a:xfrm>
            <a:off x="3692324" y="3197506"/>
            <a:ext cx="879676" cy="57583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3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3724E9D-E775-47DA-B3DA-99EED079D60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538BA1-F628-463A-AF64-1505671BBA6D}"/>
              </a:ext>
            </a:extLst>
          </p:cNvPr>
          <p:cNvSpPr txBox="1"/>
          <p:nvPr/>
        </p:nvSpPr>
        <p:spPr>
          <a:xfrm>
            <a:off x="438857" y="420364"/>
            <a:ext cx="410232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April Survey </a:t>
            </a:r>
          </a:p>
          <a:p>
            <a:endParaRPr lang="en-US" sz="1000" u="sng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00B0F0"/>
                </a:solidFill>
              </a:rPr>
              <a:t>What they said they need in their next home:</a:t>
            </a:r>
          </a:p>
          <a:p>
            <a:endParaRPr lang="en-US" sz="7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More interior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More outdoor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Updated kitchen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Better technology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108748-CE0D-413E-8FF1-225150E90E61}"/>
              </a:ext>
            </a:extLst>
          </p:cNvPr>
          <p:cNvSpPr txBox="1"/>
          <p:nvPr/>
        </p:nvSpPr>
        <p:spPr>
          <a:xfrm>
            <a:off x="5041679" y="420364"/>
            <a:ext cx="4102321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July Survey </a:t>
            </a:r>
          </a:p>
          <a:p>
            <a:endParaRPr lang="en-US" sz="1000" u="sng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00B0F0"/>
                </a:solidFill>
              </a:rPr>
              <a:t>Top 4 reasons people are actually moving:</a:t>
            </a:r>
          </a:p>
          <a:p>
            <a:endParaRPr lang="en-US" sz="7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1. More interior space</a:t>
            </a:r>
          </a:p>
          <a:p>
            <a:r>
              <a:rPr lang="en-US" sz="3600" dirty="0">
                <a:solidFill>
                  <a:schemeClr val="bg1"/>
                </a:solidFill>
              </a:rPr>
              <a:t>2. Desire to own </a:t>
            </a:r>
          </a:p>
          <a:p>
            <a:r>
              <a:rPr lang="en-US" sz="3600" dirty="0">
                <a:solidFill>
                  <a:schemeClr val="bg1"/>
                </a:solidFill>
              </a:rPr>
              <a:t>3. Move from city        to suburbs</a:t>
            </a:r>
          </a:p>
          <a:p>
            <a:r>
              <a:rPr lang="en-US" sz="3600" dirty="0">
                <a:solidFill>
                  <a:schemeClr val="bg1"/>
                </a:solidFill>
              </a:rPr>
              <a:t>4. More outdoor</a:t>
            </a:r>
            <a:r>
              <a:rPr lang="en-US" sz="4000" dirty="0">
                <a:solidFill>
                  <a:schemeClr val="bg1"/>
                </a:solidFill>
              </a:rPr>
              <a:t> space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DDDB57-434D-4170-A2F4-7ED4D50E64B9}"/>
              </a:ext>
            </a:extLst>
          </p:cNvPr>
          <p:cNvCxnSpPr>
            <a:stCxn id="22" idx="0"/>
            <a:endCxn id="22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rgbClr val="FD87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8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103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“As we navigate the unprecedented impact of COVID-19, home has taken on added significance and there are signs that </a:t>
            </a:r>
            <a:r>
              <a:rPr lang="en-US" sz="42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homeownership remains one of the main tenants of the American Dream</a:t>
            </a:r>
            <a:r>
              <a:rPr lang="en-US" sz="42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  <a:endParaRPr lang="en-US" sz="42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781259" y="4975515"/>
            <a:ext cx="362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Mark Fleming</a:t>
            </a:r>
          </a:p>
          <a:p>
            <a:r>
              <a:rPr lang="en-US" dirty="0">
                <a:solidFill>
                  <a:schemeClr val="bg1"/>
                </a:solidFill>
              </a:rPr>
              <a:t>First American’s Chief Economist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704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6CE036-0431-6145-8EAC-4E80D735E9D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1A890B-BBCA-4313-89E8-C9B91164F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7103504"/>
              </p:ext>
            </p:extLst>
          </p:nvPr>
        </p:nvGraphicFramePr>
        <p:xfrm>
          <a:off x="268418" y="1286540"/>
          <a:ext cx="8535246" cy="4890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D07188-35D5-462A-8E6D-5F73EE04306E}"/>
              </a:ext>
            </a:extLst>
          </p:cNvPr>
          <p:cNvSpPr txBox="1"/>
          <p:nvPr/>
        </p:nvSpPr>
        <p:spPr>
          <a:xfrm>
            <a:off x="1" y="385281"/>
            <a:ext cx="907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Surge in Urban High-End Listings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D7F8D-6CC5-413D-B7CD-50792644840B}"/>
              </a:ext>
            </a:extLst>
          </p:cNvPr>
          <p:cNvSpPr txBox="1"/>
          <p:nvPr/>
        </p:nvSpPr>
        <p:spPr>
          <a:xfrm>
            <a:off x="4212800" y="2194899"/>
            <a:ext cx="4390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Month-Over-Month Increase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2BD03B-4D50-47B2-B9D6-40FACB667295}"/>
              </a:ext>
            </a:extLst>
          </p:cNvPr>
          <p:cNvSpPr txBox="1"/>
          <p:nvPr/>
        </p:nvSpPr>
        <p:spPr>
          <a:xfrm>
            <a:off x="8102818" y="6247587"/>
            <a:ext cx="73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Zillow</a:t>
            </a:r>
          </a:p>
        </p:txBody>
      </p:sp>
    </p:spTree>
    <p:extLst>
      <p:ext uri="{BB962C8B-B14F-4D97-AF65-F5344CB8AC3E}">
        <p14:creationId xmlns:p14="http://schemas.microsoft.com/office/powerpoint/2010/main" val="212702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1962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“As states, cities, and counties around the country slowly reopen, </a:t>
            </a:r>
            <a:r>
              <a:rPr lang="en-US" sz="32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we predict The Great American Move</a:t>
            </a:r>
            <a:r>
              <a:rPr lang="en-US" sz="32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For safety reasons, financial prospects, life change improvements, personal comfort, and employment, we expect a surge in household and business relocations over the </a:t>
            </a:r>
            <a:r>
              <a:rPr lang="en-US" sz="32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next few months that will provide new, strategic opportunities for the real estate market</a:t>
            </a:r>
            <a:r>
              <a:rPr lang="en-US" sz="32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  <a:endParaRPr lang="en-US" sz="32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406405" y="5206456"/>
            <a:ext cx="4516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John Burns Consulting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718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571550" y="395964"/>
            <a:ext cx="8185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“The trend is accelerating faster than anyone could have predicted. </a:t>
            </a:r>
            <a:r>
              <a:rPr lang="en-US" sz="5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The need for more space is driving suburban migration</a:t>
            </a:r>
            <a:r>
              <a:rPr lang="en-US" sz="5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  <a:endParaRPr lang="en-US" sz="54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406405" y="5206456"/>
            <a:ext cx="4516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John Burns Consulting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696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2167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“Most recently, we’re really seeing a pickup in folks saying </a:t>
            </a:r>
            <a:r>
              <a:rPr lang="en-US" sz="4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they want more rural or suburban locations</a:t>
            </a:r>
            <a:r>
              <a:rPr lang="en-US" sz="4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Initially, there was a lot of talk about that, but </a:t>
            </a:r>
            <a:r>
              <a:rPr lang="en-US" sz="4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it’s really coming through our buyers today</a:t>
            </a:r>
            <a:r>
              <a:rPr lang="en-US" sz="4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  <a:endParaRPr lang="en-US" sz="44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688614" y="5029344"/>
            <a:ext cx="282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Sheryl Palmer </a:t>
            </a:r>
            <a:r>
              <a:rPr lang="en-US" dirty="0">
                <a:solidFill>
                  <a:schemeClr val="bg1"/>
                </a:solidFill>
              </a:rPr>
              <a:t>CEO of Taylor Morrison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422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357794" y="920889"/>
            <a:ext cx="860127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3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“I think there’s a risk that home prices in </a:t>
            </a:r>
            <a:r>
              <a:rPr lang="en-US" sz="63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urban areas</a:t>
            </a:r>
            <a:r>
              <a:rPr lang="en-US" sz="63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 may decline.”</a:t>
            </a:r>
            <a:endParaRPr lang="en-US" sz="63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031068" y="4842599"/>
            <a:ext cx="3256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Robert Shiller</a:t>
            </a:r>
          </a:p>
          <a:p>
            <a:r>
              <a:rPr lang="en-US" dirty="0">
                <a:solidFill>
                  <a:schemeClr val="bg1"/>
                </a:solidFill>
              </a:rPr>
              <a:t>Nobel Prize-winning economist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537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445</Words>
  <Application>Microsoft Macintosh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Shannah Ferrante</cp:lastModifiedBy>
  <cp:revision>2</cp:revision>
  <dcterms:created xsi:type="dcterms:W3CDTF">2020-07-20T01:38:04Z</dcterms:created>
  <dcterms:modified xsi:type="dcterms:W3CDTF">2020-07-20T13:46:50Z</dcterms:modified>
</cp:coreProperties>
</file>