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3375" r:id="rId2"/>
    <p:sldId id="258" r:id="rId3"/>
    <p:sldId id="3217" r:id="rId4"/>
    <p:sldId id="3267" r:id="rId5"/>
    <p:sldId id="259" r:id="rId6"/>
    <p:sldId id="3374" r:id="rId7"/>
    <p:sldId id="3376" r:id="rId8"/>
    <p:sldId id="279" r:id="rId9"/>
    <p:sldId id="3377" r:id="rId10"/>
    <p:sldId id="3213" r:id="rId11"/>
    <p:sldId id="25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08"/>
    <p:restoredTop sz="95735"/>
  </p:normalViewPr>
  <p:slideViewPr>
    <p:cSldViewPr snapToGrid="0" snapToObjects="1">
      <p:cViewPr varScale="1">
        <p:scale>
          <a:sx n="87" d="100"/>
          <a:sy n="87" d="100"/>
        </p:scale>
        <p:origin x="15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830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CAD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D91-4818-B2F3-B149D41FF26B}"/>
              </c:ext>
            </c:extLst>
          </c:dPt>
          <c:dPt>
            <c:idx val="1"/>
            <c:invertIfNegative val="0"/>
            <c:bubble3D val="0"/>
            <c:spPr>
              <a:solidFill>
                <a:srgbClr val="0CAD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D91-4818-B2F3-B149D41FF26B}"/>
              </c:ext>
            </c:extLst>
          </c:dPt>
          <c:dPt>
            <c:idx val="2"/>
            <c:invertIfNegative val="0"/>
            <c:bubble3D val="0"/>
            <c:spPr>
              <a:solidFill>
                <a:srgbClr val="FF830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D91-4818-B2F3-B149D41FF26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 'Nike Swoosh' Shaped</c:v>
                </c:pt>
                <c:pt idx="1">
                  <c:v> 'V' Shaped</c:v>
                </c:pt>
                <c:pt idx="2">
                  <c:v> 'W' Shaped</c:v>
                </c:pt>
                <c:pt idx="3">
                  <c:v> 'U' Shaped</c:v>
                </c:pt>
                <c:pt idx="4">
                  <c:v> 'L' Shaped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 formatCode="0%">
                  <c:v>0.69</c:v>
                </c:pt>
                <c:pt idx="1">
                  <c:v>0.13800000000000001</c:v>
                </c:pt>
                <c:pt idx="2">
                  <c:v>8.5999999999999993E-2</c:v>
                </c:pt>
                <c:pt idx="3">
                  <c:v>6.9000000000000006E-2</c:v>
                </c:pt>
                <c:pt idx="4">
                  <c:v>1.7000000000000001E-2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91-4818-B2F3-B149D41FF2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965782079"/>
        <c:axId val="558803919"/>
      </c:barChart>
      <c:catAx>
        <c:axId val="965782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8803919"/>
        <c:crosses val="autoZero"/>
        <c:auto val="1"/>
        <c:lblAlgn val="ctr"/>
        <c:lblOffset val="100"/>
        <c:noMultiLvlLbl val="0"/>
      </c:catAx>
      <c:valAx>
        <c:axId val="558803919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9657820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830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CAD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D91-4818-B2F3-B149D41FF26B}"/>
              </c:ext>
            </c:extLst>
          </c:dPt>
          <c:dPt>
            <c:idx val="1"/>
            <c:invertIfNegative val="0"/>
            <c:bubble3D val="0"/>
            <c:spPr>
              <a:solidFill>
                <a:srgbClr val="0CAD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D91-4818-B2F3-B149D41FF26B}"/>
              </c:ext>
            </c:extLst>
          </c:dPt>
          <c:dPt>
            <c:idx val="2"/>
            <c:invertIfNegative val="0"/>
            <c:bubble3D val="0"/>
            <c:spPr>
              <a:solidFill>
                <a:srgbClr val="0CAD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D91-4818-B2F3-B149D41FF26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Has Already Begun</c:v>
                </c:pt>
                <c:pt idx="1">
                  <c:v>2020 3rd Quarter</c:v>
                </c:pt>
                <c:pt idx="2">
                  <c:v>2020 4th Quarter</c:v>
                </c:pt>
                <c:pt idx="3">
                  <c:v>Later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0.22800000000000001</c:v>
                </c:pt>
                <c:pt idx="1">
                  <c:v>0.68400000000000005</c:v>
                </c:pt>
                <c:pt idx="2">
                  <c:v>1.7999999999999999E-2</c:v>
                </c:pt>
                <c:pt idx="3">
                  <c:v>7.0999999999999994E-2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91-4818-B2F3-B149D41FF2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965782079"/>
        <c:axId val="558803919"/>
      </c:barChart>
      <c:catAx>
        <c:axId val="965782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8803919"/>
        <c:crosses val="autoZero"/>
        <c:auto val="1"/>
        <c:lblAlgn val="ctr"/>
        <c:lblOffset val="100"/>
        <c:noMultiLvlLbl val="0"/>
      </c:catAx>
      <c:valAx>
        <c:axId val="558803919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9657820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830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CAD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D91-4818-B2F3-B149D41FF26B}"/>
              </c:ext>
            </c:extLst>
          </c:dPt>
          <c:dPt>
            <c:idx val="1"/>
            <c:invertIfNegative val="0"/>
            <c:bubble3D val="0"/>
            <c:spPr>
              <a:solidFill>
                <a:srgbClr val="0CAD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D91-4818-B2F3-B149D41FF26B}"/>
              </c:ext>
            </c:extLst>
          </c:dPt>
          <c:dPt>
            <c:idx val="2"/>
            <c:invertIfNegative val="0"/>
            <c:bubble3D val="0"/>
            <c:spPr>
              <a:solidFill>
                <a:srgbClr val="0CAD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D91-4818-B2F3-B149D41FF26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&gt; 30% Equity</c:v>
                </c:pt>
                <c:pt idx="1">
                  <c:v>20-30% Equity</c:v>
                </c:pt>
                <c:pt idx="2">
                  <c:v>10%-20% Equity</c:v>
                </c:pt>
                <c:pt idx="3">
                  <c:v>0%-10% Equity</c:v>
                </c:pt>
                <c:pt idx="4">
                  <c:v>Negative Equity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0.59</c:v>
                </c:pt>
                <c:pt idx="1">
                  <c:v>0.18</c:v>
                </c:pt>
                <c:pt idx="2">
                  <c:v>0.13</c:v>
                </c:pt>
                <c:pt idx="3">
                  <c:v>0.09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91-4818-B2F3-B149D41FF2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965782079"/>
        <c:axId val="558803919"/>
      </c:barChart>
      <c:catAx>
        <c:axId val="965782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8803919"/>
        <c:crosses val="autoZero"/>
        <c:auto val="1"/>
        <c:lblAlgn val="ctr"/>
        <c:lblOffset val="100"/>
        <c:noMultiLvlLbl val="0"/>
      </c:catAx>
      <c:valAx>
        <c:axId val="558803919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9657820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590196028065743E-2"/>
          <c:y val="2.9686460402788106E-2"/>
          <c:w val="0.96481960794386856"/>
          <c:h val="0.85406225316621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Cummulative New Filings</c:v>
                </c:pt>
              </c:strCache>
            </c:strRef>
          </c:tx>
          <c:spPr>
            <a:solidFill>
              <a:srgbClr val="FF8306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2F393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3/21</c:v>
                </c:pt>
                <c:pt idx="1">
                  <c:v>3/28</c:v>
                </c:pt>
                <c:pt idx="2">
                  <c:v>4/4</c:v>
                </c:pt>
                <c:pt idx="3">
                  <c:v>4/11</c:v>
                </c:pt>
                <c:pt idx="4">
                  <c:v>4/18</c:v>
                </c:pt>
                <c:pt idx="5">
                  <c:v>4/25</c:v>
                </c:pt>
                <c:pt idx="6">
                  <c:v>5/2</c:v>
                </c:pt>
                <c:pt idx="7">
                  <c:v>5/9</c:v>
                </c:pt>
                <c:pt idx="8">
                  <c:v>5/16</c:v>
                </c:pt>
                <c:pt idx="9">
                  <c:v>5/23</c:v>
                </c:pt>
                <c:pt idx="10">
                  <c:v>5/30</c:v>
                </c:pt>
                <c:pt idx="11">
                  <c:v>6/6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3.3</c:v>
                </c:pt>
                <c:pt idx="1">
                  <c:v>10.199999999999999</c:v>
                </c:pt>
                <c:pt idx="2">
                  <c:v>16.8</c:v>
                </c:pt>
                <c:pt idx="3">
                  <c:v>22</c:v>
                </c:pt>
                <c:pt idx="4">
                  <c:v>26.4</c:v>
                </c:pt>
                <c:pt idx="5">
                  <c:v>30.3</c:v>
                </c:pt>
                <c:pt idx="6">
                  <c:v>33.5</c:v>
                </c:pt>
                <c:pt idx="7">
                  <c:v>36.200000000000003</c:v>
                </c:pt>
                <c:pt idx="8">
                  <c:v>38.6</c:v>
                </c:pt>
                <c:pt idx="9">
                  <c:v>40.700000000000003</c:v>
                </c:pt>
                <c:pt idx="10">
                  <c:v>42.5</c:v>
                </c:pt>
                <c:pt idx="11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F7-4690-A378-AFA724EC74C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Currently Collecting UI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3/21</c:v>
                </c:pt>
                <c:pt idx="1">
                  <c:v>3/28</c:v>
                </c:pt>
                <c:pt idx="2">
                  <c:v>4/4</c:v>
                </c:pt>
                <c:pt idx="3">
                  <c:v>4/11</c:v>
                </c:pt>
                <c:pt idx="4">
                  <c:v>4/18</c:v>
                </c:pt>
                <c:pt idx="5">
                  <c:v>4/25</c:v>
                </c:pt>
                <c:pt idx="6">
                  <c:v>5/2</c:v>
                </c:pt>
                <c:pt idx="7">
                  <c:v>5/9</c:v>
                </c:pt>
                <c:pt idx="8">
                  <c:v>5/16</c:v>
                </c:pt>
                <c:pt idx="9">
                  <c:v>5/23</c:v>
                </c:pt>
                <c:pt idx="10">
                  <c:v>5/30</c:v>
                </c:pt>
                <c:pt idx="11">
                  <c:v>6/6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3.1</c:v>
                </c:pt>
                <c:pt idx="1">
                  <c:v>7.4</c:v>
                </c:pt>
                <c:pt idx="2">
                  <c:v>11.9</c:v>
                </c:pt>
                <c:pt idx="3">
                  <c:v>15.8</c:v>
                </c:pt>
                <c:pt idx="4">
                  <c:v>18</c:v>
                </c:pt>
                <c:pt idx="5">
                  <c:v>22.4</c:v>
                </c:pt>
                <c:pt idx="6">
                  <c:v>22.5</c:v>
                </c:pt>
                <c:pt idx="7">
                  <c:v>24.9</c:v>
                </c:pt>
                <c:pt idx="8">
                  <c:v>21.1</c:v>
                </c:pt>
                <c:pt idx="9">
                  <c:v>21</c:v>
                </c:pt>
                <c:pt idx="10">
                  <c:v>20.9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F7-4690-A378-AFA724EC74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207737632"/>
        <c:axId val="1163333680"/>
      </c:barChart>
      <c:catAx>
        <c:axId val="1207737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3333680"/>
        <c:crosses val="autoZero"/>
        <c:auto val="1"/>
        <c:lblAlgn val="ctr"/>
        <c:lblOffset val="100"/>
        <c:noMultiLvlLbl val="0"/>
      </c:catAx>
      <c:valAx>
        <c:axId val="11633336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207737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0628784662255645E-2"/>
          <c:y val="5.8930741906074238E-2"/>
          <c:w val="0.5485821823527901"/>
          <c:h val="0.16813089214208374"/>
        </c:manualLayout>
      </c:layout>
      <c:overlay val="0"/>
      <c:spPr>
        <a:solidFill>
          <a:srgbClr val="2F393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827313690534679E-2"/>
          <c:y val="0"/>
          <c:w val="0.96434537261893061"/>
          <c:h val="0.8442126440185784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Unemployment Rate</c:v>
                </c:pt>
              </c:strCache>
            </c:strRef>
          </c:tx>
          <c:spPr>
            <a:solidFill>
              <a:srgbClr val="0CADEF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F45F092-0ED6-4ADB-B232-DAD15DD6AF03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470-43EB-BDF3-288809B7DE6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3.5%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B470-43EB-BDF3-288809B7DE6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4.4%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B470-43EB-BDF3-288809B7DE6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14.7%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B470-43EB-BDF3-288809B7DE6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13.3%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B470-43EB-BDF3-288809B7DE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3.6</c:v>
                </c:pt>
                <c:pt idx="1">
                  <c:v>3.5</c:v>
                </c:pt>
                <c:pt idx="2">
                  <c:v>4.4000000000000004</c:v>
                </c:pt>
                <c:pt idx="3">
                  <c:v>14.7</c:v>
                </c:pt>
                <c:pt idx="4">
                  <c:v>13.3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70-43EB-BDF3-288809B7DE6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Misclassification Error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2">
                  <c:v>1</c:v>
                </c:pt>
                <c:pt idx="3">
                  <c:v>5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70-43EB-BDF3-288809B7DE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800536191"/>
        <c:axId val="1642778479"/>
      </c:barChart>
      <c:catAx>
        <c:axId val="1800536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2778479"/>
        <c:crosses val="autoZero"/>
        <c:auto val="1"/>
        <c:lblAlgn val="ctr"/>
        <c:lblOffset val="100"/>
        <c:noMultiLvlLbl val="0"/>
      </c:catAx>
      <c:valAx>
        <c:axId val="164277847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00536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2785935691507085E-2"/>
          <c:y val="0.18803274080433774"/>
          <c:w val="0.48325074748382207"/>
          <c:h val="0.205131097798993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E6A91-4BFA-F74A-A9F1-ABC300E51ED5}" type="datetimeFigureOut">
              <a:rPr lang="en-US" smtClean="0"/>
              <a:t>6/17/20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2F142-324A-AC49-85FE-86A86457B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89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https://www.cnbc.com/2020/06/16/us-retail-sales-may-2020.html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A7694-F0F1-42C9-BC56-1663342B6C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4874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www.washingtonpost.com/business/2020/06/05/may-2020-jobs-report-misclassification-error/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A7694-F0F1-42C9-BC56-1663342B6C6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3092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Wall Street Journal, in an email to subscribers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A7694-F0F1-42C9-BC56-1663342B6C6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706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https://www.wsj.com/articles/signs-of-a-v-shaped-early-stage-economic-recovery-emerge-11592040600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44F5A-5136-4D7C-AFD9-C37F51CB1B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61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https://www.wsj.com/graphics/econsurvey/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A7694-F0F1-42C9-BC56-1663342B6C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50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https://www.wsj.com/graphics/econsurvey/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A7694-F0F1-42C9-BC56-1663342B6C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1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http://eyeonhousing.org/2020/06/builder-confidence-surges-in-june/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A7694-F0F1-42C9-BC56-1663342B6C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78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https://cdn.blackknightinc.com/wp-content/uploads/2020/06/BKI_MM_Apr2020_Report.pdf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A7694-F0F1-42C9-BC56-1663342B6C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584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https://cdn.blackknightinc.com/wp-content/uploads/2020/06/BKI_MM_Apr2020_Report.pdf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A7694-F0F1-42C9-BC56-1663342B6C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49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file:///C:/Users/Steve%20Harney/AppData/Local/Microsoft/Windows/INetCache/Content.Outlook/VM0A22XH/data.pdf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A7694-F0F1-42C9-BC56-1663342B6C6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79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A7694-F0F1-42C9-BC56-1663342B6C6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24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BC496-40B6-2A41-B973-59A3B65FACF7}" type="datetimeFigureOut">
              <a:rPr lang="en-US" smtClean="0"/>
              <a:t>6/17/20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F07E-ED1E-8E4D-B157-7757A3442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290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BC496-40B6-2A41-B973-59A3B65FACF7}" type="datetimeFigureOut">
              <a:rPr lang="en-US" smtClean="0"/>
              <a:t>6/17/20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F07E-ED1E-8E4D-B157-7757A3442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777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BC496-40B6-2A41-B973-59A3B65FACF7}" type="datetimeFigureOut">
              <a:rPr lang="en-US" smtClean="0"/>
              <a:t>6/17/20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F07E-ED1E-8E4D-B157-7757A3442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08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BC496-40B6-2A41-B973-59A3B65FACF7}" type="datetimeFigureOut">
              <a:rPr lang="en-US" smtClean="0"/>
              <a:t>6/17/20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F07E-ED1E-8E4D-B157-7757A3442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303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BC496-40B6-2A41-B973-59A3B65FACF7}" type="datetimeFigureOut">
              <a:rPr lang="en-US" smtClean="0"/>
              <a:t>6/17/20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F07E-ED1E-8E4D-B157-7757A3442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22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BC496-40B6-2A41-B973-59A3B65FACF7}" type="datetimeFigureOut">
              <a:rPr lang="en-US" smtClean="0"/>
              <a:t>6/17/20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F07E-ED1E-8E4D-B157-7757A3442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746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BC496-40B6-2A41-B973-59A3B65FACF7}" type="datetimeFigureOut">
              <a:rPr lang="en-US" smtClean="0"/>
              <a:t>6/17/20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F07E-ED1E-8E4D-B157-7757A3442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003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BC496-40B6-2A41-B973-59A3B65FACF7}" type="datetimeFigureOut">
              <a:rPr lang="en-US" smtClean="0"/>
              <a:t>6/17/20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F07E-ED1E-8E4D-B157-7757A3442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7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BC496-40B6-2A41-B973-59A3B65FACF7}" type="datetimeFigureOut">
              <a:rPr lang="en-US" smtClean="0"/>
              <a:t>6/17/20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F07E-ED1E-8E4D-B157-7757A3442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181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BC496-40B6-2A41-B973-59A3B65FACF7}" type="datetimeFigureOut">
              <a:rPr lang="en-US" smtClean="0"/>
              <a:t>6/17/20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F07E-ED1E-8E4D-B157-7757A3442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745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BC496-40B6-2A41-B973-59A3B65FACF7}" type="datetimeFigureOut">
              <a:rPr lang="en-US" smtClean="0"/>
              <a:t>6/17/20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F07E-ED1E-8E4D-B157-7757A3442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18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BC496-40B6-2A41-B973-59A3B65FACF7}" type="datetimeFigureOut">
              <a:rPr lang="en-US" smtClean="0"/>
              <a:t>6/17/20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8F07E-ED1E-8E4D-B157-7757A3442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97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29E617-D003-4535-892F-9939D98B88C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CA6037-856E-44EF-998C-E8DE4B944752}"/>
              </a:ext>
            </a:extLst>
          </p:cNvPr>
          <p:cNvSpPr/>
          <p:nvPr/>
        </p:nvSpPr>
        <p:spPr>
          <a:xfrm>
            <a:off x="475179" y="413000"/>
            <a:ext cx="847541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spc="10" dirty="0">
                <a:solidFill>
                  <a:schemeClr val="bg1"/>
                </a:solidFill>
                <a:ea typeface="Times New Roman" panose="02020603050405020304" pitchFamily="18" charset="0"/>
              </a:rPr>
              <a:t>“Retail sales shattered already-lofty expectations for May as consumers freed from the coronavirus-induced lockdowns began shopping again.</a:t>
            </a:r>
          </a:p>
          <a:p>
            <a:r>
              <a:rPr lang="en-US" sz="4400" spc="10" dirty="0">
                <a:solidFill>
                  <a:srgbClr val="FD8700"/>
                </a:solidFill>
                <a:ea typeface="Times New Roman" panose="02020603050405020304" pitchFamily="18" charset="0"/>
              </a:rPr>
              <a:t>The 17.7% headline gain…beat the 8% estimate from economists </a:t>
            </a:r>
            <a:r>
              <a:rPr lang="en-US" sz="4400" spc="10" dirty="0">
                <a:solidFill>
                  <a:schemeClr val="bg1"/>
                </a:solidFill>
                <a:ea typeface="Times New Roman" panose="02020603050405020304" pitchFamily="18" charset="0"/>
              </a:rPr>
              <a:t>surveyed by Dow Jones.”</a:t>
            </a:r>
            <a:endParaRPr lang="en-US" sz="4400" dirty="0">
              <a:solidFill>
                <a:srgbClr val="00B0F0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C5E280-04B8-FD44-9875-082A5AA7E344}"/>
              </a:ext>
            </a:extLst>
          </p:cNvPr>
          <p:cNvSpPr txBox="1"/>
          <p:nvPr/>
        </p:nvSpPr>
        <p:spPr>
          <a:xfrm>
            <a:off x="5095982" y="5529621"/>
            <a:ext cx="1458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CNBC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A668DC8-6346-4143-AF8B-FEFE84E79688}"/>
              </a:ext>
            </a:extLst>
          </p:cNvPr>
          <p:cNvGrpSpPr/>
          <p:nvPr/>
        </p:nvGrpSpPr>
        <p:grpSpPr>
          <a:xfrm>
            <a:off x="7116038" y="4643281"/>
            <a:ext cx="1834556" cy="1667685"/>
            <a:chOff x="5922499" y="3249637"/>
            <a:chExt cx="2771335" cy="2700998"/>
          </a:xfrm>
          <a:solidFill>
            <a:schemeClr val="tx1"/>
          </a:solidFill>
        </p:grpSpPr>
        <p:sp>
          <p:nvSpPr>
            <p:cNvPr id="17" name="Speech Bubble: Oval 7">
              <a:extLst>
                <a:ext uri="{FF2B5EF4-FFF2-40B4-BE49-F238E27FC236}">
                  <a16:creationId xmlns:a16="http://schemas.microsoft.com/office/drawing/2014/main" id="{7A682CC2-8FBA-4374-BDB7-E4D222B084F6}"/>
                </a:ext>
              </a:extLst>
            </p:cNvPr>
            <p:cNvSpPr/>
            <p:nvPr/>
          </p:nvSpPr>
          <p:spPr>
            <a:xfrm>
              <a:off x="5922499" y="3249637"/>
              <a:ext cx="2771335" cy="2700998"/>
            </a:xfrm>
            <a:prstGeom prst="wedgeEllipseCallout">
              <a:avLst>
                <a:gd name="adj1" fmla="val 36048"/>
                <a:gd name="adj2" fmla="val 6726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95F298A-FD43-4990-8555-A36039E60C7A}"/>
                </a:ext>
              </a:extLst>
            </p:cNvPr>
            <p:cNvGrpSpPr/>
            <p:nvPr/>
          </p:nvGrpSpPr>
          <p:grpSpPr>
            <a:xfrm>
              <a:off x="6998677" y="3787727"/>
              <a:ext cx="618978" cy="1744394"/>
              <a:chOff x="6914271" y="3854544"/>
              <a:chExt cx="618978" cy="1744394"/>
            </a:xfrm>
            <a:grpFill/>
          </p:grpSpPr>
          <p:sp>
            <p:nvSpPr>
              <p:cNvPr id="19" name="Trapezoid 18">
                <a:extLst>
                  <a:ext uri="{FF2B5EF4-FFF2-40B4-BE49-F238E27FC236}">
                    <a16:creationId xmlns:a16="http://schemas.microsoft.com/office/drawing/2014/main" id="{CF199DE6-FBC5-4F11-8E33-DA5D9EE0AA15}"/>
                  </a:ext>
                </a:extLst>
              </p:cNvPr>
              <p:cNvSpPr/>
              <p:nvPr/>
            </p:nvSpPr>
            <p:spPr>
              <a:xfrm rot="10800000">
                <a:off x="6914271" y="3854544"/>
                <a:ext cx="618978" cy="1280160"/>
              </a:xfrm>
              <a:prstGeom prst="trapezoid">
                <a:avLst/>
              </a:prstGeom>
              <a:solidFill>
                <a:srgbClr val="2F393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1189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0F22BD4F-271A-4C73-A6C8-BBF5CACAB1B0}"/>
                  </a:ext>
                </a:extLst>
              </p:cNvPr>
              <p:cNvSpPr/>
              <p:nvPr/>
            </p:nvSpPr>
            <p:spPr>
              <a:xfrm>
                <a:off x="7076049" y="5275382"/>
                <a:ext cx="337624" cy="323556"/>
              </a:xfrm>
              <a:prstGeom prst="ellipse">
                <a:avLst/>
              </a:prstGeom>
              <a:solidFill>
                <a:srgbClr val="2F393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39826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29E617-D003-4535-892F-9939D98B88C9}"/>
              </a:ext>
            </a:extLst>
          </p:cNvPr>
          <p:cNvSpPr/>
          <p:nvPr/>
        </p:nvSpPr>
        <p:spPr>
          <a:xfrm>
            <a:off x="13965" y="0"/>
            <a:ext cx="9144000" cy="68580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DF59E8-5691-4DE8-8C95-4FF82D2AC870}"/>
              </a:ext>
            </a:extLst>
          </p:cNvPr>
          <p:cNvSpPr txBox="1"/>
          <p:nvPr/>
        </p:nvSpPr>
        <p:spPr>
          <a:xfrm>
            <a:off x="8504110" y="6308556"/>
            <a:ext cx="4395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BLS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3B69F0-A1F4-44B1-B0F8-5D489ED0E418}"/>
              </a:ext>
            </a:extLst>
          </p:cNvPr>
          <p:cNvSpPr txBox="1"/>
          <p:nvPr/>
        </p:nvSpPr>
        <p:spPr>
          <a:xfrm>
            <a:off x="349322" y="294095"/>
            <a:ext cx="85429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Unemployment Rate Improved</a:t>
            </a:r>
          </a:p>
          <a:p>
            <a:pPr algn="ctr"/>
            <a:r>
              <a:rPr lang="en-US" sz="4000" i="1" dirty="0">
                <a:solidFill>
                  <a:schemeClr val="bg1"/>
                </a:solidFill>
              </a:rPr>
              <a:t>even with the correction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6B9940A-0E78-47A9-BFB0-8C719DD03C65}"/>
              </a:ext>
            </a:extLst>
          </p:cNvPr>
          <p:cNvGraphicFramePr/>
          <p:nvPr/>
        </p:nvGraphicFramePr>
        <p:xfrm>
          <a:off x="667820" y="1582220"/>
          <a:ext cx="7836290" cy="4592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5A9EBEC-BA1D-4EFC-A2E9-30BB834E12CC}"/>
              </a:ext>
            </a:extLst>
          </p:cNvPr>
          <p:cNvSpPr txBox="1"/>
          <p:nvPr/>
        </p:nvSpPr>
        <p:spPr>
          <a:xfrm>
            <a:off x="4171800" y="4089229"/>
            <a:ext cx="898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5.4%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6C5284-3930-4A91-BC0B-5A6C4BC1471C}"/>
              </a:ext>
            </a:extLst>
          </p:cNvPr>
          <p:cNvSpPr txBox="1"/>
          <p:nvPr/>
        </p:nvSpPr>
        <p:spPr>
          <a:xfrm>
            <a:off x="7098224" y="2387432"/>
            <a:ext cx="1080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16.3%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C89D93-FD07-4FDD-BE9F-A08AF6844CC7}"/>
              </a:ext>
            </a:extLst>
          </p:cNvPr>
          <p:cNvSpPr txBox="1"/>
          <p:nvPr/>
        </p:nvSpPr>
        <p:spPr>
          <a:xfrm>
            <a:off x="5555387" y="1874486"/>
            <a:ext cx="1080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19.7%</a:t>
            </a:r>
          </a:p>
        </p:txBody>
      </p:sp>
    </p:spTree>
    <p:extLst>
      <p:ext uri="{BB962C8B-B14F-4D97-AF65-F5344CB8AC3E}">
        <p14:creationId xmlns:p14="http://schemas.microsoft.com/office/powerpoint/2010/main" val="3299893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29E617-D003-4535-892F-9939D98B88C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CA6037-856E-44EF-998C-E8DE4B944752}"/>
              </a:ext>
            </a:extLst>
          </p:cNvPr>
          <p:cNvSpPr/>
          <p:nvPr/>
        </p:nvSpPr>
        <p:spPr>
          <a:xfrm>
            <a:off x="403261" y="413000"/>
            <a:ext cx="839322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spc="10" dirty="0">
                <a:solidFill>
                  <a:schemeClr val="bg1"/>
                </a:solidFill>
                <a:ea typeface="Times New Roman" panose="02020603050405020304" pitchFamily="18" charset="0"/>
              </a:rPr>
              <a:t>“Employers added 2.5 million jobs, </a:t>
            </a:r>
            <a:r>
              <a:rPr lang="en-US" sz="4800" spc="10" dirty="0">
                <a:solidFill>
                  <a:srgbClr val="FD8700"/>
                </a:solidFill>
                <a:ea typeface="Times New Roman" panose="02020603050405020304" pitchFamily="18" charset="0"/>
              </a:rPr>
              <a:t>blowing Wall Street expectations out of the water</a:t>
            </a:r>
            <a:r>
              <a:rPr lang="en-US" sz="4800" spc="10" dirty="0">
                <a:solidFill>
                  <a:schemeClr val="bg1"/>
                </a:solidFill>
                <a:ea typeface="Times New Roman" panose="02020603050405020304" pitchFamily="18" charset="0"/>
              </a:rPr>
              <a:t>: Economists had forecast a loss of 8.3 million jobs.”</a:t>
            </a:r>
          </a:p>
          <a:p>
            <a:endParaRPr lang="en-US" sz="4400" dirty="0">
              <a:solidFill>
                <a:srgbClr val="00B0F0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C5E280-04B8-FD44-9875-082A5AA7E344}"/>
              </a:ext>
            </a:extLst>
          </p:cNvPr>
          <p:cNvSpPr txBox="1"/>
          <p:nvPr/>
        </p:nvSpPr>
        <p:spPr>
          <a:xfrm>
            <a:off x="4517477" y="4863734"/>
            <a:ext cx="2106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WSJ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25AD1CF-7426-2C4C-A45B-C4F158B6E408}"/>
              </a:ext>
            </a:extLst>
          </p:cNvPr>
          <p:cNvGrpSpPr/>
          <p:nvPr/>
        </p:nvGrpSpPr>
        <p:grpSpPr>
          <a:xfrm>
            <a:off x="7033845" y="4445391"/>
            <a:ext cx="1834556" cy="1667685"/>
            <a:chOff x="5922499" y="3249637"/>
            <a:chExt cx="2771335" cy="2700998"/>
          </a:xfrm>
          <a:solidFill>
            <a:schemeClr val="tx1"/>
          </a:solidFill>
        </p:grpSpPr>
        <p:sp>
          <p:nvSpPr>
            <p:cNvPr id="13" name="Speech Bubble: Oval 7">
              <a:extLst>
                <a:ext uri="{FF2B5EF4-FFF2-40B4-BE49-F238E27FC236}">
                  <a16:creationId xmlns:a16="http://schemas.microsoft.com/office/drawing/2014/main" id="{2390EBA7-F5F0-A840-9920-F621A18300F9}"/>
                </a:ext>
              </a:extLst>
            </p:cNvPr>
            <p:cNvSpPr/>
            <p:nvPr/>
          </p:nvSpPr>
          <p:spPr>
            <a:xfrm>
              <a:off x="5922499" y="3249637"/>
              <a:ext cx="2771335" cy="2700998"/>
            </a:xfrm>
            <a:prstGeom prst="wedgeEllipseCallout">
              <a:avLst>
                <a:gd name="adj1" fmla="val 36048"/>
                <a:gd name="adj2" fmla="val 6726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1196ABD-4DEA-1C4C-97EB-91676DE3F86C}"/>
                </a:ext>
              </a:extLst>
            </p:cNvPr>
            <p:cNvGrpSpPr/>
            <p:nvPr/>
          </p:nvGrpSpPr>
          <p:grpSpPr>
            <a:xfrm>
              <a:off x="6998677" y="3787727"/>
              <a:ext cx="618978" cy="1744394"/>
              <a:chOff x="6914271" y="3854544"/>
              <a:chExt cx="618978" cy="1744394"/>
            </a:xfrm>
            <a:grpFill/>
          </p:grpSpPr>
          <p:sp>
            <p:nvSpPr>
              <p:cNvPr id="15" name="Trapezoid 14">
                <a:extLst>
                  <a:ext uri="{FF2B5EF4-FFF2-40B4-BE49-F238E27FC236}">
                    <a16:creationId xmlns:a16="http://schemas.microsoft.com/office/drawing/2014/main" id="{88A73824-DF0C-9C4F-A57B-7C18F9497D98}"/>
                  </a:ext>
                </a:extLst>
              </p:cNvPr>
              <p:cNvSpPr/>
              <p:nvPr/>
            </p:nvSpPr>
            <p:spPr>
              <a:xfrm rot="10800000">
                <a:off x="6914271" y="3854544"/>
                <a:ext cx="618978" cy="1280160"/>
              </a:xfrm>
              <a:prstGeom prst="trapezoid">
                <a:avLst/>
              </a:prstGeom>
              <a:solidFill>
                <a:srgbClr val="2F393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1189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6F15EA49-91FF-2640-A10D-C90388AD32C1}"/>
                  </a:ext>
                </a:extLst>
              </p:cNvPr>
              <p:cNvSpPr/>
              <p:nvPr/>
            </p:nvSpPr>
            <p:spPr>
              <a:xfrm>
                <a:off x="7076049" y="5275382"/>
                <a:ext cx="337624" cy="323556"/>
              </a:xfrm>
              <a:prstGeom prst="ellipse">
                <a:avLst/>
              </a:prstGeom>
              <a:solidFill>
                <a:srgbClr val="2F393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33283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DE13AB2-DCBE-4354-A811-D8F0075DABD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CD4E65C-5591-4170-BCE4-03F400532F1E}"/>
              </a:ext>
            </a:extLst>
          </p:cNvPr>
          <p:cNvGrpSpPr/>
          <p:nvPr/>
        </p:nvGrpSpPr>
        <p:grpSpPr>
          <a:xfrm>
            <a:off x="739739" y="0"/>
            <a:ext cx="7664521" cy="6858000"/>
            <a:chOff x="0" y="0"/>
            <a:chExt cx="7664521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CE58228-578D-4307-8E3D-42B6C3B0E4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079" t="8903" r="27597" b="6204"/>
            <a:stretch/>
          </p:blipFill>
          <p:spPr>
            <a:xfrm>
              <a:off x="0" y="0"/>
              <a:ext cx="7664521" cy="6858000"/>
            </a:xfrm>
            <a:prstGeom prst="rect">
              <a:avLst/>
            </a:prstGeom>
          </p:spPr>
        </p:pic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ED9C13EA-49D5-4919-A875-6A4AE292CC1D}"/>
                </a:ext>
              </a:extLst>
            </p:cNvPr>
            <p:cNvSpPr/>
            <p:nvPr/>
          </p:nvSpPr>
          <p:spPr>
            <a:xfrm>
              <a:off x="410966" y="770562"/>
              <a:ext cx="7006976" cy="359595"/>
            </a:xfrm>
            <a:prstGeom prst="frame">
              <a:avLst>
                <a:gd name="adj1" fmla="val 2857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9BDA8FBD-60A3-4501-847E-AD85180FE1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73329" y="6637105"/>
              <a:ext cx="1489753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9402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A5E749-57DE-492B-BD78-6F6D19B49A9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DF3EB8-6FFB-4813-AACE-736F4F376CF0}"/>
              </a:ext>
            </a:extLst>
          </p:cNvPr>
          <p:cNvSpPr txBox="1"/>
          <p:nvPr/>
        </p:nvSpPr>
        <p:spPr>
          <a:xfrm>
            <a:off x="8272416" y="6247587"/>
            <a:ext cx="567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WSJ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32C6035-03A3-4DE0-812D-356888F3606F}"/>
              </a:ext>
            </a:extLst>
          </p:cNvPr>
          <p:cNvGraphicFramePr/>
          <p:nvPr/>
        </p:nvGraphicFramePr>
        <p:xfrm>
          <a:off x="523981" y="241081"/>
          <a:ext cx="8013843" cy="6241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F4398DE-709E-4D0D-99F6-5A77FCA94CC3}"/>
              </a:ext>
            </a:extLst>
          </p:cNvPr>
          <p:cNvSpPr txBox="1"/>
          <p:nvPr/>
        </p:nvSpPr>
        <p:spPr>
          <a:xfrm>
            <a:off x="2481209" y="724597"/>
            <a:ext cx="63597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82.8% of Economists Surveyed by WSJ say the Recovery Will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be in the Form of a ‘V’ Shape </a:t>
            </a:r>
          </a:p>
          <a:p>
            <a:pPr algn="ctr"/>
            <a:endParaRPr lang="en-US" sz="800" dirty="0">
              <a:solidFill>
                <a:schemeClr val="bg1"/>
              </a:solidFill>
            </a:endParaRPr>
          </a:p>
          <a:p>
            <a:pPr algn="ctr"/>
            <a:r>
              <a:rPr lang="en-US" sz="2800" i="1" dirty="0">
                <a:solidFill>
                  <a:schemeClr val="bg1"/>
                </a:solidFill>
              </a:rPr>
              <a:t>(‘Nike Swoosh’ or a Traditional ‘V’)</a:t>
            </a:r>
          </a:p>
        </p:txBody>
      </p:sp>
    </p:spTree>
    <p:extLst>
      <p:ext uri="{BB962C8B-B14F-4D97-AF65-F5344CB8AC3E}">
        <p14:creationId xmlns:p14="http://schemas.microsoft.com/office/powerpoint/2010/main" val="893614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A5E749-57DE-492B-BD78-6F6D19B49A9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DF3EB8-6FFB-4813-AACE-736F4F376CF0}"/>
              </a:ext>
            </a:extLst>
          </p:cNvPr>
          <p:cNvSpPr txBox="1"/>
          <p:nvPr/>
        </p:nvSpPr>
        <p:spPr>
          <a:xfrm>
            <a:off x="8272416" y="6247587"/>
            <a:ext cx="567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WSJ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32C6035-03A3-4DE0-812D-356888F3606F}"/>
              </a:ext>
            </a:extLst>
          </p:cNvPr>
          <p:cNvGraphicFramePr/>
          <p:nvPr/>
        </p:nvGraphicFramePr>
        <p:xfrm>
          <a:off x="523981" y="400692"/>
          <a:ext cx="8013843" cy="6082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F4398DE-709E-4D0D-99F6-5A77FCA94CC3}"/>
              </a:ext>
            </a:extLst>
          </p:cNvPr>
          <p:cNvSpPr txBox="1"/>
          <p:nvPr/>
        </p:nvSpPr>
        <p:spPr>
          <a:xfrm>
            <a:off x="4702352" y="769594"/>
            <a:ext cx="39863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91.2% of Economists Surveyed by WSJ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say the Recovery is Already Underway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or Will be Soon</a:t>
            </a:r>
          </a:p>
        </p:txBody>
      </p:sp>
    </p:spTree>
    <p:extLst>
      <p:ext uri="{BB962C8B-B14F-4D97-AF65-F5344CB8AC3E}">
        <p14:creationId xmlns:p14="http://schemas.microsoft.com/office/powerpoint/2010/main" val="465162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29E617-D003-4535-892F-9939D98B88C9}"/>
              </a:ext>
            </a:extLst>
          </p:cNvPr>
          <p:cNvSpPr/>
          <p:nvPr/>
        </p:nvSpPr>
        <p:spPr>
          <a:xfrm>
            <a:off x="0" y="-11873"/>
            <a:ext cx="9144000" cy="68580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CA6037-856E-44EF-998C-E8DE4B944752}"/>
              </a:ext>
            </a:extLst>
          </p:cNvPr>
          <p:cNvSpPr/>
          <p:nvPr/>
        </p:nvSpPr>
        <p:spPr>
          <a:xfrm>
            <a:off x="475179" y="413000"/>
            <a:ext cx="8185936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spc="10" dirty="0">
                <a:solidFill>
                  <a:schemeClr val="bg1"/>
                </a:solidFill>
                <a:ea typeface="Times New Roman" panose="02020603050405020304" pitchFamily="18" charset="0"/>
              </a:rPr>
              <a:t>“In a sign that </a:t>
            </a:r>
            <a:r>
              <a:rPr lang="en-US" sz="3500" spc="10" dirty="0">
                <a:solidFill>
                  <a:srgbClr val="FD8700"/>
                </a:solidFill>
                <a:ea typeface="Times New Roman" panose="02020603050405020304" pitchFamily="18" charset="0"/>
              </a:rPr>
              <a:t>housing stands poised to lead a post-pandemic economic recovery</a:t>
            </a:r>
            <a:r>
              <a:rPr lang="en-US" sz="3500" spc="10" dirty="0">
                <a:solidFill>
                  <a:schemeClr val="bg1"/>
                </a:solidFill>
                <a:ea typeface="Times New Roman" panose="02020603050405020304" pitchFamily="18" charset="0"/>
              </a:rPr>
              <a:t>, builder confidence in the market for newly-built single-family homes jumped 21 points to 58 in June, according to the latest National Association of Home Builders/ Wells Fargo Housing Market Index.”</a:t>
            </a:r>
            <a:endParaRPr lang="en-US" sz="3500" dirty="0">
              <a:solidFill>
                <a:srgbClr val="00B0F0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C5E280-04B8-FD44-9875-082A5AA7E344}"/>
              </a:ext>
            </a:extLst>
          </p:cNvPr>
          <p:cNvSpPr txBox="1"/>
          <p:nvPr/>
        </p:nvSpPr>
        <p:spPr>
          <a:xfrm>
            <a:off x="4865740" y="4978999"/>
            <a:ext cx="1376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NAHB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58D2A8C-972A-487B-AE81-BC502973F361}"/>
              </a:ext>
            </a:extLst>
          </p:cNvPr>
          <p:cNvGrpSpPr/>
          <p:nvPr/>
        </p:nvGrpSpPr>
        <p:grpSpPr>
          <a:xfrm>
            <a:off x="7116038" y="4643281"/>
            <a:ext cx="1834556" cy="1667685"/>
            <a:chOff x="5922499" y="3249637"/>
            <a:chExt cx="2771335" cy="2700998"/>
          </a:xfrm>
          <a:solidFill>
            <a:schemeClr val="tx1"/>
          </a:solidFill>
        </p:grpSpPr>
        <p:sp>
          <p:nvSpPr>
            <p:cNvPr id="17" name="Speech Bubble: Oval 7">
              <a:extLst>
                <a:ext uri="{FF2B5EF4-FFF2-40B4-BE49-F238E27FC236}">
                  <a16:creationId xmlns:a16="http://schemas.microsoft.com/office/drawing/2014/main" id="{2F3DA616-3F65-40A3-AE19-FA32CA11AFB8}"/>
                </a:ext>
              </a:extLst>
            </p:cNvPr>
            <p:cNvSpPr/>
            <p:nvPr/>
          </p:nvSpPr>
          <p:spPr>
            <a:xfrm>
              <a:off x="5922499" y="3249637"/>
              <a:ext cx="2771335" cy="2700998"/>
            </a:xfrm>
            <a:prstGeom prst="wedgeEllipseCallout">
              <a:avLst>
                <a:gd name="adj1" fmla="val 36048"/>
                <a:gd name="adj2" fmla="val 6726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E6784A1-5583-437D-B88B-C11166A94572}"/>
                </a:ext>
              </a:extLst>
            </p:cNvPr>
            <p:cNvGrpSpPr/>
            <p:nvPr/>
          </p:nvGrpSpPr>
          <p:grpSpPr>
            <a:xfrm>
              <a:off x="6998677" y="3787727"/>
              <a:ext cx="618978" cy="1744394"/>
              <a:chOff x="6914271" y="3854544"/>
              <a:chExt cx="618978" cy="1744394"/>
            </a:xfrm>
            <a:grpFill/>
          </p:grpSpPr>
          <p:sp>
            <p:nvSpPr>
              <p:cNvPr id="19" name="Trapezoid 18">
                <a:extLst>
                  <a:ext uri="{FF2B5EF4-FFF2-40B4-BE49-F238E27FC236}">
                    <a16:creationId xmlns:a16="http://schemas.microsoft.com/office/drawing/2014/main" id="{47D88BDA-169C-4AB1-A304-9034C1A1DB79}"/>
                  </a:ext>
                </a:extLst>
              </p:cNvPr>
              <p:cNvSpPr/>
              <p:nvPr/>
            </p:nvSpPr>
            <p:spPr>
              <a:xfrm rot="10800000">
                <a:off x="6914271" y="3854544"/>
                <a:ext cx="618978" cy="1280160"/>
              </a:xfrm>
              <a:prstGeom prst="trapezoid">
                <a:avLst/>
              </a:prstGeom>
              <a:solidFill>
                <a:srgbClr val="2F393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1189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4A715F4F-74ED-48CC-A519-EB057C1C74F1}"/>
                  </a:ext>
                </a:extLst>
              </p:cNvPr>
              <p:cNvSpPr/>
              <p:nvPr/>
            </p:nvSpPr>
            <p:spPr>
              <a:xfrm>
                <a:off x="7076049" y="5275382"/>
                <a:ext cx="337624" cy="323556"/>
              </a:xfrm>
              <a:prstGeom prst="ellipse">
                <a:avLst/>
              </a:prstGeom>
              <a:solidFill>
                <a:srgbClr val="2F393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19353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A5E749-57DE-492B-BD78-6F6D19B49A9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DF3EB8-6FFB-4813-AACE-736F4F376CF0}"/>
              </a:ext>
            </a:extLst>
          </p:cNvPr>
          <p:cNvSpPr txBox="1"/>
          <p:nvPr/>
        </p:nvSpPr>
        <p:spPr>
          <a:xfrm>
            <a:off x="7514517" y="6247587"/>
            <a:ext cx="1325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Black Knight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32C6035-03A3-4DE0-812D-356888F3606F}"/>
              </a:ext>
            </a:extLst>
          </p:cNvPr>
          <p:cNvGraphicFramePr/>
          <p:nvPr/>
        </p:nvGraphicFramePr>
        <p:xfrm>
          <a:off x="523981" y="241081"/>
          <a:ext cx="8013843" cy="5923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1965862-F2DD-413C-88F0-6EC788CDAD1B}"/>
              </a:ext>
            </a:extLst>
          </p:cNvPr>
          <p:cNvSpPr txBox="1"/>
          <p:nvPr/>
        </p:nvSpPr>
        <p:spPr>
          <a:xfrm>
            <a:off x="3174715" y="693506"/>
            <a:ext cx="5157626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Of all active forbearances which are past due on their mortgage payment, 90% have at least 10% equity in their home. </a:t>
            </a:r>
          </a:p>
        </p:txBody>
      </p:sp>
    </p:spTree>
    <p:extLst>
      <p:ext uri="{BB962C8B-B14F-4D97-AF65-F5344CB8AC3E}">
        <p14:creationId xmlns:p14="http://schemas.microsoft.com/office/powerpoint/2010/main" val="92721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A5E749-57DE-492B-BD78-6F6D19B49A9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DF3EB8-6FFB-4813-AACE-736F4F376CF0}"/>
              </a:ext>
            </a:extLst>
          </p:cNvPr>
          <p:cNvSpPr txBox="1"/>
          <p:nvPr/>
        </p:nvSpPr>
        <p:spPr>
          <a:xfrm>
            <a:off x="3930557" y="5121405"/>
            <a:ext cx="2463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</a:rPr>
              <a:t>Black Knight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A0B7B0-2FD8-4F70-8050-6DADBEC1C72F}"/>
              </a:ext>
            </a:extLst>
          </p:cNvPr>
          <p:cNvSpPr/>
          <p:nvPr/>
        </p:nvSpPr>
        <p:spPr>
          <a:xfrm>
            <a:off x="631860" y="450571"/>
            <a:ext cx="793678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“The high level of equity provides options for homeowners, policymakers, mortgage investors and servicers in helping to </a:t>
            </a:r>
            <a:r>
              <a:rPr lang="en-US" sz="4400" dirty="0">
                <a:solidFill>
                  <a:srgbClr val="00B0F0"/>
                </a:solidFill>
              </a:rPr>
              <a:t>avoid downstream foreclosure activity and default-related losses</a:t>
            </a:r>
            <a:r>
              <a:rPr lang="en-US" sz="4400" dirty="0">
                <a:solidFill>
                  <a:schemeClr val="bg1"/>
                </a:solidFill>
              </a:rPr>
              <a:t>.”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7671AE6-229F-49CA-9A1A-4317662D520F}"/>
              </a:ext>
            </a:extLst>
          </p:cNvPr>
          <p:cNvGrpSpPr/>
          <p:nvPr/>
        </p:nvGrpSpPr>
        <p:grpSpPr>
          <a:xfrm>
            <a:off x="7033845" y="4445391"/>
            <a:ext cx="1834556" cy="1667685"/>
            <a:chOff x="5922499" y="3249637"/>
            <a:chExt cx="2771335" cy="2700998"/>
          </a:xfrm>
          <a:solidFill>
            <a:schemeClr val="tx1"/>
          </a:solidFill>
        </p:grpSpPr>
        <p:sp>
          <p:nvSpPr>
            <p:cNvPr id="9" name="Speech Bubble: Oval 7">
              <a:extLst>
                <a:ext uri="{FF2B5EF4-FFF2-40B4-BE49-F238E27FC236}">
                  <a16:creationId xmlns:a16="http://schemas.microsoft.com/office/drawing/2014/main" id="{4C63AD52-0F5A-45B1-9410-405F3D4DF525}"/>
                </a:ext>
              </a:extLst>
            </p:cNvPr>
            <p:cNvSpPr/>
            <p:nvPr/>
          </p:nvSpPr>
          <p:spPr>
            <a:xfrm>
              <a:off x="5922499" y="3249637"/>
              <a:ext cx="2771335" cy="2700998"/>
            </a:xfrm>
            <a:prstGeom prst="wedgeEllipseCallout">
              <a:avLst>
                <a:gd name="adj1" fmla="val 36048"/>
                <a:gd name="adj2" fmla="val 6726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038834F-7556-41C6-9DA6-E46666FB40D5}"/>
                </a:ext>
              </a:extLst>
            </p:cNvPr>
            <p:cNvGrpSpPr/>
            <p:nvPr/>
          </p:nvGrpSpPr>
          <p:grpSpPr>
            <a:xfrm>
              <a:off x="6998677" y="3787727"/>
              <a:ext cx="618978" cy="1744394"/>
              <a:chOff x="6914271" y="3854544"/>
              <a:chExt cx="618978" cy="1744394"/>
            </a:xfrm>
            <a:grpFill/>
          </p:grpSpPr>
          <p:sp>
            <p:nvSpPr>
              <p:cNvPr id="12" name="Trapezoid 11">
                <a:extLst>
                  <a:ext uri="{FF2B5EF4-FFF2-40B4-BE49-F238E27FC236}">
                    <a16:creationId xmlns:a16="http://schemas.microsoft.com/office/drawing/2014/main" id="{57040990-B0E8-4342-BF04-0CD7811BFDED}"/>
                  </a:ext>
                </a:extLst>
              </p:cNvPr>
              <p:cNvSpPr/>
              <p:nvPr/>
            </p:nvSpPr>
            <p:spPr>
              <a:xfrm rot="10800000">
                <a:off x="6914271" y="3854544"/>
                <a:ext cx="618978" cy="1280160"/>
              </a:xfrm>
              <a:prstGeom prst="trapezoid">
                <a:avLst/>
              </a:prstGeom>
              <a:solidFill>
                <a:srgbClr val="2F393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1189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CDFDDE33-4DF4-4FE1-B597-867820BE8414}"/>
                  </a:ext>
                </a:extLst>
              </p:cNvPr>
              <p:cNvSpPr/>
              <p:nvPr/>
            </p:nvSpPr>
            <p:spPr>
              <a:xfrm>
                <a:off x="7076049" y="5275382"/>
                <a:ext cx="337624" cy="323556"/>
              </a:xfrm>
              <a:prstGeom prst="ellipse">
                <a:avLst/>
              </a:prstGeom>
              <a:solidFill>
                <a:srgbClr val="2F393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70199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29E617-D003-4535-892F-9939D98B88C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631F452-F77B-4DA8-A978-D2B34E9C34A8}"/>
              </a:ext>
            </a:extLst>
          </p:cNvPr>
          <p:cNvGraphicFramePr/>
          <p:nvPr/>
        </p:nvGraphicFramePr>
        <p:xfrm>
          <a:off x="308225" y="852329"/>
          <a:ext cx="8568647" cy="5599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204AE79-5F0B-4ADB-B05F-2C44ABE4DD87}"/>
              </a:ext>
            </a:extLst>
          </p:cNvPr>
          <p:cNvSpPr txBox="1"/>
          <p:nvPr/>
        </p:nvSpPr>
        <p:spPr>
          <a:xfrm>
            <a:off x="7291760" y="6452171"/>
            <a:ext cx="17186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Department of Labor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004912-E910-4CDC-81A7-379118B9087D}"/>
              </a:ext>
            </a:extLst>
          </p:cNvPr>
          <p:cNvSpPr txBox="1"/>
          <p:nvPr/>
        </p:nvSpPr>
        <p:spPr>
          <a:xfrm>
            <a:off x="0" y="26755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A Complete Look at Unemployment Numbers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D1665F-1322-4B23-AAA9-B45C2DBC7F51}"/>
              </a:ext>
            </a:extLst>
          </p:cNvPr>
          <p:cNvSpPr txBox="1"/>
          <p:nvPr/>
        </p:nvSpPr>
        <p:spPr>
          <a:xfrm>
            <a:off x="545722" y="2914017"/>
            <a:ext cx="1670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chemeClr val="bg1">
                    <a:lumMod val="85000"/>
                  </a:schemeClr>
                </a:solidFill>
              </a:rPr>
              <a:t>in millions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D5074F-3B94-284A-A6AA-2488F2CA2BC8}"/>
              </a:ext>
            </a:extLst>
          </p:cNvPr>
          <p:cNvSpPr txBox="1"/>
          <p:nvPr/>
        </p:nvSpPr>
        <p:spPr>
          <a:xfrm>
            <a:off x="8343671" y="5498926"/>
            <a:ext cx="4278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CADEF"/>
                </a:solidFill>
              </a:rPr>
              <a:t>N/A</a:t>
            </a:r>
          </a:p>
        </p:txBody>
      </p:sp>
    </p:spTree>
    <p:extLst>
      <p:ext uri="{BB962C8B-B14F-4D97-AF65-F5344CB8AC3E}">
        <p14:creationId xmlns:p14="http://schemas.microsoft.com/office/powerpoint/2010/main" val="962606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29E617-D003-4535-892F-9939D98B88C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CA6037-856E-44EF-998C-E8DE4B944752}"/>
              </a:ext>
            </a:extLst>
          </p:cNvPr>
          <p:cNvSpPr/>
          <p:nvPr/>
        </p:nvSpPr>
        <p:spPr>
          <a:xfrm>
            <a:off x="520664" y="1332035"/>
            <a:ext cx="8350322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spc="10" dirty="0">
                <a:solidFill>
                  <a:schemeClr val="bg1"/>
                </a:solidFill>
                <a:ea typeface="Times New Roman" panose="02020603050405020304" pitchFamily="18" charset="0"/>
              </a:rPr>
              <a:t>Some people who should have been classified as </a:t>
            </a:r>
            <a:r>
              <a:rPr lang="en-US" sz="3600" spc="10" dirty="0">
                <a:solidFill>
                  <a:srgbClr val="FD8700"/>
                </a:solidFill>
                <a:ea typeface="Times New Roman" panose="02020603050405020304" pitchFamily="18" charset="0"/>
              </a:rPr>
              <a:t>“temporarily unemployed” </a:t>
            </a:r>
            <a:r>
              <a:rPr lang="en-US" sz="3600" spc="10" dirty="0">
                <a:solidFill>
                  <a:schemeClr val="bg1"/>
                </a:solidFill>
                <a:ea typeface="Times New Roman" panose="02020603050405020304" pitchFamily="18" charset="0"/>
              </a:rPr>
              <a:t>during the shutdown were instead misclassified as employed, but </a:t>
            </a:r>
            <a:r>
              <a:rPr lang="en-US" sz="3600" spc="10" dirty="0">
                <a:solidFill>
                  <a:srgbClr val="FD8700"/>
                </a:solidFill>
                <a:ea typeface="Times New Roman" panose="02020603050405020304" pitchFamily="18" charset="0"/>
              </a:rPr>
              <a:t>“absent” </a:t>
            </a:r>
            <a:r>
              <a:rPr lang="en-US" sz="3600" spc="10" dirty="0">
                <a:solidFill>
                  <a:schemeClr val="bg1"/>
                </a:solidFill>
                <a:ea typeface="Times New Roman" panose="02020603050405020304" pitchFamily="18" charset="0"/>
              </a:rPr>
              <a:t>for </a:t>
            </a:r>
            <a:r>
              <a:rPr lang="en-US" sz="3600" spc="10" dirty="0">
                <a:solidFill>
                  <a:srgbClr val="FD8700"/>
                </a:solidFill>
                <a:ea typeface="Times New Roman" panose="02020603050405020304" pitchFamily="18" charset="0"/>
              </a:rPr>
              <a:t>“other reasons.”</a:t>
            </a:r>
            <a:endParaRPr lang="en-US" sz="3600" spc="10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endParaRPr lang="en-US" sz="900" spc="10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  <a:p>
            <a:r>
              <a:rPr lang="en-US" sz="3600" dirty="0">
                <a:solidFill>
                  <a:srgbClr val="FD8700"/>
                </a:solidFill>
                <a:ea typeface="Calibri" panose="020F0502020204030204" pitchFamily="34" charset="0"/>
              </a:rPr>
              <a:t>“Other reasons”</a:t>
            </a:r>
            <a:r>
              <a:rPr lang="en-US" sz="3600" dirty="0">
                <a:solidFill>
                  <a:schemeClr val="bg1"/>
                </a:solidFill>
                <a:ea typeface="Calibri" panose="020F0502020204030204" pitchFamily="34" charset="0"/>
              </a:rPr>
              <a:t> are usually people taking a leave to go on vacation, serve on jury duty, or take care of a child or relative. </a:t>
            </a:r>
            <a:endParaRPr lang="en-US" sz="3600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E8F33-6E32-44D2-96AF-43BDE5EC120B}"/>
              </a:ext>
            </a:extLst>
          </p:cNvPr>
          <p:cNvSpPr txBox="1"/>
          <p:nvPr/>
        </p:nvSpPr>
        <p:spPr>
          <a:xfrm>
            <a:off x="444464" y="392685"/>
            <a:ext cx="78350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Explanation of “Misclassification”</a:t>
            </a:r>
          </a:p>
        </p:txBody>
      </p:sp>
    </p:spTree>
    <p:extLst>
      <p:ext uri="{BB962C8B-B14F-4D97-AF65-F5344CB8AC3E}">
        <p14:creationId xmlns:p14="http://schemas.microsoft.com/office/powerpoint/2010/main" val="4255835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</TotalTime>
  <Words>489</Words>
  <Application>Microsoft Macintosh PowerPoint</Application>
  <PresentationFormat>On-screen Show (4:3)</PresentationFormat>
  <Paragraphs>60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Childers</dc:creator>
  <cp:lastModifiedBy>Shannah Ferrante</cp:lastModifiedBy>
  <cp:revision>4</cp:revision>
  <dcterms:created xsi:type="dcterms:W3CDTF">2020-06-17T12:16:24Z</dcterms:created>
  <dcterms:modified xsi:type="dcterms:W3CDTF">2020-06-17T14:49:25Z</dcterms:modified>
</cp:coreProperties>
</file>