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90" r:id="rId2"/>
    <p:sldId id="3209" r:id="rId3"/>
    <p:sldId id="31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402776160"/>
        <c:axId val="402777144"/>
      </c:barChart>
      <c:catAx>
        <c:axId val="4027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777144"/>
        <c:crosses val="autoZero"/>
        <c:auto val="1"/>
        <c:lblAlgn val="ctr"/>
        <c:lblOffset val="100"/>
        <c:noMultiLvlLbl val="0"/>
      </c:catAx>
      <c:valAx>
        <c:axId val="402777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277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0" cap="rnd">
              <a:solidFill>
                <a:srgbClr val="00B0F0"/>
              </a:solidFill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127000" cap="rnd">
                <a:solidFill>
                  <a:srgbClr val="00B0F0"/>
                </a:solidFill>
                <a:round/>
                <a:tailEnd type="triangle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DB0-47F3-8193-2607163C8B7E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DB0-47F3-8193-2607163C8B7E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0DB0-47F3-8193-2607163C8B7E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DB0-47F3-8193-2607163C8B7E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0DB0-47F3-8193-2607163C8B7E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DB0-47F3-8193-2607163C8B7E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0DB0-47F3-8193-2607163C8B7E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DB0-47F3-8193-2607163C8B7E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0DB0-47F3-8193-2607163C8B7E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0DB0-47F3-8193-2607163C8B7E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0DB0-47F3-8193-2607163C8B7E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  <a:tailEnd type="triangle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0DB0-47F3-8193-2607163C8B7E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127000" cap="rnd">
                <a:solidFill>
                  <a:srgbClr val="00B0F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1C5-1045-80DF-23FCB21FC8E3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127000" cap="rnd">
                <a:solidFill>
                  <a:srgbClr val="00B0F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1C5-1045-80DF-23FCB21FC8E3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127000" cap="rnd">
                <a:solidFill>
                  <a:srgbClr val="00B0F0"/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C5-1045-80DF-23FCB21FC8E3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127000" cap="rnd">
                <a:solidFill>
                  <a:srgbClr val="00B0F0"/>
                </a:solidFill>
                <a:round/>
                <a:tailEnd type="triangle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1C5-1045-80DF-23FCB21FC8E3}"/>
              </c:ext>
            </c:extLst>
          </c:dPt>
          <c:dLbls>
            <c:delete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65.099999999999994</c:v>
                </c:pt>
                <c:pt idx="1">
                  <c:v>65.400000000000006</c:v>
                </c:pt>
                <c:pt idx="2">
                  <c:v>65.900000000000006</c:v>
                </c:pt>
                <c:pt idx="3">
                  <c:v>66.7</c:v>
                </c:pt>
                <c:pt idx="4">
                  <c:v>67.099999999999994</c:v>
                </c:pt>
                <c:pt idx="5">
                  <c:v>67.5</c:v>
                </c:pt>
                <c:pt idx="6">
                  <c:v>67.8</c:v>
                </c:pt>
                <c:pt idx="7">
                  <c:v>68</c:v>
                </c:pt>
                <c:pt idx="8">
                  <c:v>68.599999999999994</c:v>
                </c:pt>
                <c:pt idx="9">
                  <c:v>69.099999999999994</c:v>
                </c:pt>
                <c:pt idx="10">
                  <c:v>68.5</c:v>
                </c:pt>
                <c:pt idx="11">
                  <c:v>68.400000000000006</c:v>
                </c:pt>
                <c:pt idx="12">
                  <c:v>67.8</c:v>
                </c:pt>
                <c:pt idx="13">
                  <c:v>67.3</c:v>
                </c:pt>
                <c:pt idx="14">
                  <c:v>67.099999999999994</c:v>
                </c:pt>
                <c:pt idx="15">
                  <c:v>66.400000000000006</c:v>
                </c:pt>
                <c:pt idx="16">
                  <c:v>65.400000000000006</c:v>
                </c:pt>
                <c:pt idx="17">
                  <c:v>65</c:v>
                </c:pt>
                <c:pt idx="18">
                  <c:v>64.8</c:v>
                </c:pt>
                <c:pt idx="19">
                  <c:v>63.7</c:v>
                </c:pt>
                <c:pt idx="20">
                  <c:v>63.5</c:v>
                </c:pt>
                <c:pt idx="21">
                  <c:v>63.6</c:v>
                </c:pt>
                <c:pt idx="22">
                  <c:v>64.2</c:v>
                </c:pt>
                <c:pt idx="23">
                  <c:v>64.2</c:v>
                </c:pt>
                <c:pt idx="24">
                  <c:v>65.3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8DB-4E73-BB88-18903714314F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64398208"/>
        <c:axId val="364396896"/>
      </c:lineChart>
      <c:catAx>
        <c:axId val="36439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96896"/>
        <c:crosses val="autoZero"/>
        <c:auto val="1"/>
        <c:lblAlgn val="ctr"/>
        <c:lblOffset val="100"/>
        <c:noMultiLvlLbl val="0"/>
      </c:catAx>
      <c:valAx>
        <c:axId val="364396896"/>
        <c:scaling>
          <c:orientation val="minMax"/>
          <c:min val="6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9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DDB31-7353-274D-BEF2-2AE4D8E99345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88895-E62E-1142-9236-4854AF0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2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https://info.bankofamerica.com/homebuyers-report/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A7694-F0F1-42C9-BC56-1663342B6C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90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https://www.census.gov/housing/hvs/files/currenthvspress.pdf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BDA980-D333-284A-BF59-16285F4B93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9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6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6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3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410C-6133-964D-8B7E-64539F4C424E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924A-CEF9-804D-AF4E-99EE3062A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D47689-DBE4-9942-8CEC-46A0814937C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2ABBB6-8D0A-4933-8FCE-D90AECBDF570}"/>
              </a:ext>
            </a:extLst>
          </p:cNvPr>
          <p:cNvSpPr/>
          <p:nvPr/>
        </p:nvSpPr>
        <p:spPr>
          <a:xfrm>
            <a:off x="4924860" y="3622667"/>
            <a:ext cx="39248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79%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believed owning a home has changed them </a:t>
            </a:r>
          </a:p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better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8A62DD-9E29-4F95-8125-B657250A7980}"/>
              </a:ext>
            </a:extLst>
          </p:cNvPr>
          <p:cNvSpPr/>
          <p:nvPr/>
        </p:nvSpPr>
        <p:spPr>
          <a:xfrm>
            <a:off x="5101592" y="496122"/>
            <a:ext cx="3571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93%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said owning a home made them happier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D4F100-BB3C-4CA6-8ABB-7F8F8B30A698}"/>
              </a:ext>
            </a:extLst>
          </p:cNvPr>
          <p:cNvSpPr/>
          <p:nvPr/>
        </p:nvSpPr>
        <p:spPr>
          <a:xfrm>
            <a:off x="294254" y="3622667"/>
            <a:ext cx="412360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88%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agreed that buying a home is the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“best decision </a:t>
            </a:r>
          </a:p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have ever made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74A3E9-0316-42A1-A66A-7490811FFB4B}"/>
              </a:ext>
            </a:extLst>
          </p:cNvPr>
          <p:cNvCxnSpPr>
            <a:cxnSpLocks/>
          </p:cNvCxnSpPr>
          <p:nvPr/>
        </p:nvCxnSpPr>
        <p:spPr>
          <a:xfrm flipH="1">
            <a:off x="4600135" y="309489"/>
            <a:ext cx="1" cy="62460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48FAC1-9A7A-4BEC-B8C2-4A5F030448A4}"/>
              </a:ext>
            </a:extLst>
          </p:cNvPr>
          <p:cNvCxnSpPr>
            <a:cxnSpLocks/>
          </p:cNvCxnSpPr>
          <p:nvPr/>
        </p:nvCxnSpPr>
        <p:spPr>
          <a:xfrm>
            <a:off x="478302" y="3429000"/>
            <a:ext cx="824366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9F8AD5-E8E0-4FDE-B910-40476DD15AAB}"/>
              </a:ext>
            </a:extLst>
          </p:cNvPr>
          <p:cNvSpPr txBox="1"/>
          <p:nvPr/>
        </p:nvSpPr>
        <p:spPr>
          <a:xfrm>
            <a:off x="453848" y="529233"/>
            <a:ext cx="3804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Non-Financial 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Homeownership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955E83-8376-477C-8074-8C465D388970}"/>
              </a:ext>
            </a:extLst>
          </p:cNvPr>
          <p:cNvSpPr txBox="1"/>
          <p:nvPr/>
        </p:nvSpPr>
        <p:spPr>
          <a:xfrm>
            <a:off x="2602768" y="3031223"/>
            <a:ext cx="1906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i="1" dirty="0">
                <a:solidFill>
                  <a:schemeClr val="bg1">
                    <a:lumMod val="85000"/>
                  </a:schemeClr>
                </a:solidFill>
              </a:rPr>
              <a:t>Concentrix Analytics Survey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778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5138BA1-4056-9A4B-BDA7-8E95DE0194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D7CF2C8-011C-C04E-8AD6-478E31C008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483"/>
            <a:ext cx="9144000" cy="68535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818CC7-E707-D14F-98F6-0897A35B54A3}"/>
              </a:ext>
            </a:extLst>
          </p:cNvPr>
          <p:cNvSpPr/>
          <p:nvPr/>
        </p:nvSpPr>
        <p:spPr>
          <a:xfrm>
            <a:off x="5457825" y="963193"/>
            <a:ext cx="2774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Financial Investment</a:t>
            </a:r>
            <a:r>
              <a:rPr lang="en-US" sz="28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: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Opportunity to grow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your assets &amp; wealth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F2AAC6-5FAC-8547-838B-F7FCA40E5504}"/>
              </a:ext>
            </a:extLst>
          </p:cNvPr>
          <p:cNvSpPr txBox="1"/>
          <p:nvPr/>
        </p:nvSpPr>
        <p:spPr>
          <a:xfrm>
            <a:off x="824861" y="4221143"/>
            <a:ext cx="2374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Accomplishment: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Reflection of your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efforts &amp; success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CDCCF-60A7-2645-A136-70311142357D}"/>
              </a:ext>
            </a:extLst>
          </p:cNvPr>
          <p:cNvSpPr txBox="1"/>
          <p:nvPr/>
        </p:nvSpPr>
        <p:spPr>
          <a:xfrm>
            <a:off x="615325" y="993971"/>
            <a:ext cx="3315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Physical Comforts: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Amenities &amp; features that enhance daily experiences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531B8-9DF7-DD45-AA0F-24EEF9513BDE}"/>
              </a:ext>
            </a:extLst>
          </p:cNvPr>
          <p:cNvSpPr txBox="1"/>
          <p:nvPr/>
        </p:nvSpPr>
        <p:spPr>
          <a:xfrm>
            <a:off x="5361645" y="4221143"/>
            <a:ext cx="2839239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Personal Expression: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Ability to display your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unique personality,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desire &amp; interests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B358A6-5F0C-3548-B874-93B99CB876FD}"/>
              </a:ext>
            </a:extLst>
          </p:cNvPr>
          <p:cNvSpPr txBox="1"/>
          <p:nvPr/>
        </p:nvSpPr>
        <p:spPr>
          <a:xfrm>
            <a:off x="1797041" y="2952954"/>
            <a:ext cx="554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AEEF"/>
                </a:solidFill>
                <a:latin typeface="Oswald" charset="0"/>
                <a:ea typeface="Oswald" charset="0"/>
                <a:cs typeface="Oswald" charset="0"/>
              </a:rPr>
              <a:t>Privacy: </a:t>
            </a:r>
            <a:r>
              <a:rPr lang="en-US" sz="240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Having a space that is solely your own</a:t>
            </a:r>
          </a:p>
        </p:txBody>
      </p:sp>
    </p:spTree>
    <p:extLst>
      <p:ext uri="{BB962C8B-B14F-4D97-AF65-F5344CB8AC3E}">
        <p14:creationId xmlns:p14="http://schemas.microsoft.com/office/powerpoint/2010/main" val="324097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7DB615B-E172-F948-B9D9-6A2E685FF13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2DD9A0-80CE-4C35-9C0B-AFFD0741274A}"/>
              </a:ext>
            </a:extLst>
          </p:cNvPr>
          <p:cNvGraphicFramePr/>
          <p:nvPr/>
        </p:nvGraphicFramePr>
        <p:xfrm>
          <a:off x="344774" y="289919"/>
          <a:ext cx="8304551" cy="106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2C47CF7-9656-4825-9909-65D4152863A2}"/>
              </a:ext>
            </a:extLst>
          </p:cNvPr>
          <p:cNvSpPr/>
          <p:nvPr/>
        </p:nvSpPr>
        <p:spPr>
          <a:xfrm>
            <a:off x="0" y="28991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U.S. Homeownership % Rates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5AB8C4-5B7E-4DD9-A706-D52F9A63F840}"/>
              </a:ext>
            </a:extLst>
          </p:cNvPr>
          <p:cNvGraphicFramePr/>
          <p:nvPr/>
        </p:nvGraphicFramePr>
        <p:xfrm>
          <a:off x="344774" y="1695236"/>
          <a:ext cx="8574143" cy="464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53723C6-2EFD-D34F-AA7C-4B2A0892768D}"/>
              </a:ext>
            </a:extLst>
          </p:cNvPr>
          <p:cNvSpPr txBox="1"/>
          <p:nvPr/>
        </p:nvSpPr>
        <p:spPr>
          <a:xfrm>
            <a:off x="7148319" y="1140484"/>
            <a:ext cx="1495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Q1 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6C1DD-4B47-43ED-98F3-673391FB9D3D}"/>
              </a:ext>
            </a:extLst>
          </p:cNvPr>
          <p:cNvSpPr txBox="1"/>
          <p:nvPr/>
        </p:nvSpPr>
        <p:spPr>
          <a:xfrm>
            <a:off x="8010757" y="6474501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E3A08-C0A0-4EB8-A67A-2A327A772C11}"/>
              </a:ext>
            </a:extLst>
          </p:cNvPr>
          <p:cNvSpPr txBox="1"/>
          <p:nvPr/>
        </p:nvSpPr>
        <p:spPr>
          <a:xfrm>
            <a:off x="618599" y="4602821"/>
            <a:ext cx="947695" cy="461665"/>
          </a:xfrm>
          <a:prstGeom prst="rect">
            <a:avLst/>
          </a:prstGeom>
          <a:solidFill>
            <a:srgbClr val="31394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65.1%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7C2562-7966-4865-A8F1-E4920CA8A470}"/>
              </a:ext>
            </a:extLst>
          </p:cNvPr>
          <p:cNvSpPr txBox="1"/>
          <p:nvPr/>
        </p:nvSpPr>
        <p:spPr>
          <a:xfrm>
            <a:off x="3288169" y="1657828"/>
            <a:ext cx="947695" cy="461665"/>
          </a:xfrm>
          <a:prstGeom prst="rect">
            <a:avLst/>
          </a:prstGeom>
          <a:solidFill>
            <a:srgbClr val="31394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69.1%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AB448-D99B-4696-B599-2D111B80AB18}"/>
              </a:ext>
            </a:extLst>
          </p:cNvPr>
          <p:cNvSpPr txBox="1"/>
          <p:nvPr/>
        </p:nvSpPr>
        <p:spPr>
          <a:xfrm>
            <a:off x="6781382" y="5320301"/>
            <a:ext cx="947695" cy="461665"/>
          </a:xfrm>
          <a:prstGeom prst="rect">
            <a:avLst/>
          </a:prstGeom>
          <a:solidFill>
            <a:srgbClr val="31394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63.5%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E43A7E-320A-4262-A7F3-5BA9F64FCA9A}"/>
              </a:ext>
            </a:extLst>
          </p:cNvPr>
          <p:cNvSpPr txBox="1"/>
          <p:nvPr/>
        </p:nvSpPr>
        <p:spPr>
          <a:xfrm>
            <a:off x="7971222" y="3717536"/>
            <a:ext cx="947695" cy="461665"/>
          </a:xfrm>
          <a:prstGeom prst="rect">
            <a:avLst/>
          </a:prstGeom>
          <a:solidFill>
            <a:srgbClr val="31394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65.3%</a:t>
            </a:r>
          </a:p>
        </p:txBody>
      </p:sp>
    </p:spTree>
    <p:extLst>
      <p:ext uri="{BB962C8B-B14F-4D97-AF65-F5344CB8AC3E}">
        <p14:creationId xmlns:p14="http://schemas.microsoft.com/office/powerpoint/2010/main" val="267700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144</Words>
  <Application>Microsoft Macintosh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Oswald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David Childers</cp:lastModifiedBy>
  <cp:revision>5</cp:revision>
  <dcterms:created xsi:type="dcterms:W3CDTF">2020-05-31T23:53:53Z</dcterms:created>
  <dcterms:modified xsi:type="dcterms:W3CDTF">2020-06-01T11:29:02Z</dcterms:modified>
</cp:coreProperties>
</file>