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325" r:id="rId2"/>
    <p:sldId id="256" r:id="rId3"/>
    <p:sldId id="324" r:id="rId4"/>
    <p:sldId id="258" r:id="rId5"/>
    <p:sldId id="323" r:id="rId6"/>
    <p:sldId id="269" r:id="rId7"/>
    <p:sldId id="328" r:id="rId8"/>
    <p:sldId id="277" r:id="rId9"/>
    <p:sldId id="321" r:id="rId10"/>
    <p:sldId id="329" r:id="rId11"/>
    <p:sldId id="299" r:id="rId12"/>
    <p:sldId id="266" r:id="rId13"/>
    <p:sldId id="319" r:id="rId14"/>
    <p:sldId id="267" r:id="rId15"/>
    <p:sldId id="320" r:id="rId16"/>
    <p:sldId id="330" r:id="rId17"/>
    <p:sldId id="263" r:id="rId18"/>
    <p:sldId id="260" r:id="rId19"/>
    <p:sldId id="261" r:id="rId20"/>
    <p:sldId id="257" r:id="rId21"/>
    <p:sldId id="326" r:id="rId22"/>
    <p:sldId id="327" r:id="rId23"/>
    <p:sldId id="3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0C6F0E68-4BA5-3541-888F-A292726F17C1}">
          <p14:sldIdLst>
            <p14:sldId id="325"/>
            <p14:sldId id="256"/>
            <p14:sldId id="324"/>
            <p14:sldId id="258"/>
            <p14:sldId id="323"/>
            <p14:sldId id="269"/>
            <p14:sldId id="328"/>
            <p14:sldId id="277"/>
            <p14:sldId id="321"/>
            <p14:sldId id="329"/>
            <p14:sldId id="299"/>
            <p14:sldId id="266"/>
            <p14:sldId id="319"/>
            <p14:sldId id="267"/>
            <p14:sldId id="320"/>
            <p14:sldId id="330"/>
            <p14:sldId id="263"/>
            <p14:sldId id="260"/>
            <p14:sldId id="261"/>
            <p14:sldId id="257"/>
            <p14:sldId id="326"/>
            <p14:sldId id="327"/>
            <p14:sldId id="3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B9F6"/>
    <a:srgbClr val="F39144"/>
    <a:srgbClr val="00458E"/>
    <a:srgbClr val="DCE7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89" autoAdjust="0"/>
    <p:restoredTop sz="94571" autoAdjust="0"/>
  </p:normalViewPr>
  <p:slideViewPr>
    <p:cSldViewPr snapToGrid="0">
      <p:cViewPr varScale="1">
        <p:scale>
          <a:sx n="124" d="100"/>
          <a:sy n="124" d="100"/>
        </p:scale>
        <p:origin x="208" y="504"/>
      </p:cViewPr>
      <p:guideLst>
        <p:guide orient="horz" pos="2160"/>
        <p:guide pos="3840"/>
      </p:guideLst>
    </p:cSldViewPr>
  </p:slideViewPr>
  <p:outlineViewPr>
    <p:cViewPr>
      <p:scale>
        <a:sx n="33" d="100"/>
        <a:sy n="33" d="100"/>
      </p:scale>
      <p:origin x="0" y="-1350"/>
    </p:cViewPr>
  </p:outlineViewPr>
  <p:notesTextViewPr>
    <p:cViewPr>
      <p:scale>
        <a:sx n="1" d="1"/>
        <a:sy n="1" d="1"/>
      </p:scale>
      <p:origin x="0" y="0"/>
    </p:cViewPr>
  </p:notesTextViewPr>
  <p:notesViewPr>
    <p:cSldViewPr snapToGrid="0">
      <p:cViewPr varScale="1">
        <p:scale>
          <a:sx n="55" d="100"/>
          <a:sy n="55" d="100"/>
        </p:scale>
        <p:origin x="301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A0D215-C23F-4C4B-AECE-CCEF9487F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ID"/>
              <a:t>blah</a:t>
            </a:r>
          </a:p>
        </p:txBody>
      </p:sp>
      <p:sp>
        <p:nvSpPr>
          <p:cNvPr id="3" name="Date Placeholder 2">
            <a:extLst>
              <a:ext uri="{FF2B5EF4-FFF2-40B4-BE49-F238E27FC236}">
                <a16:creationId xmlns:a16="http://schemas.microsoft.com/office/drawing/2014/main" id="{C05729BA-28C3-4948-9B7A-3E26075DF4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4FFE10-8B7F-4DCF-B56A-E3B93743E4DB}" type="datetimeFigureOut">
              <a:rPr lang="en-ID" smtClean="0"/>
              <a:t>05/05/20</a:t>
            </a:fld>
            <a:endParaRPr lang="en-ID"/>
          </a:p>
        </p:txBody>
      </p:sp>
      <p:sp>
        <p:nvSpPr>
          <p:cNvPr id="4" name="Footer Placeholder 3">
            <a:extLst>
              <a:ext uri="{FF2B5EF4-FFF2-40B4-BE49-F238E27FC236}">
                <a16:creationId xmlns:a16="http://schemas.microsoft.com/office/drawing/2014/main" id="{924D9601-5ABA-4014-85F4-C403A274DD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8DE8C1BD-B5FA-4D50-9D88-A3BE013AE2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523470-7171-435D-AD0C-B073EE6A0E08}" type="slidenum">
              <a:rPr lang="en-ID" smtClean="0"/>
              <a:t>‹#›</a:t>
            </a:fld>
            <a:endParaRPr lang="en-ID"/>
          </a:p>
        </p:txBody>
      </p:sp>
    </p:spTree>
    <p:extLst>
      <p:ext uri="{BB962C8B-B14F-4D97-AF65-F5344CB8AC3E}">
        <p14:creationId xmlns:p14="http://schemas.microsoft.com/office/powerpoint/2010/main" val="132094292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ID"/>
              <a:t>blah</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E87FB-C528-4148-B850-B41E1A0A59E6}" type="datetimeFigureOut">
              <a:rPr lang="en-ID" smtClean="0"/>
              <a:t>05/05/20</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D9351-4AAC-442D-BD19-D876561D2C82}" type="slidenum">
              <a:rPr lang="en-ID" smtClean="0"/>
              <a:t>‹#›</a:t>
            </a:fld>
            <a:endParaRPr lang="en-ID"/>
          </a:p>
        </p:txBody>
      </p:sp>
    </p:spTree>
    <p:extLst>
      <p:ext uri="{BB962C8B-B14F-4D97-AF65-F5344CB8AC3E}">
        <p14:creationId xmlns:p14="http://schemas.microsoft.com/office/powerpoint/2010/main" val="140340406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5226AB-C30A-430E-8304-21573F19F11E}"/>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Freeform 5">
            <a:extLst>
              <a:ext uri="{FF2B5EF4-FFF2-40B4-BE49-F238E27FC236}">
                <a16:creationId xmlns:a16="http://schemas.microsoft.com/office/drawing/2014/main" id="{88F39499-BB7C-4CD7-BEF7-90CDE30FA782}"/>
              </a:ext>
            </a:extLst>
          </p:cNvPr>
          <p:cNvSpPr>
            <a:spLocks/>
          </p:cNvSpPr>
          <p:nvPr userDrawn="1"/>
        </p:nvSpPr>
        <p:spPr bwMode="auto">
          <a:xfrm>
            <a:off x="5670550" y="2187575"/>
            <a:ext cx="127000" cy="204788"/>
          </a:xfrm>
          <a:custGeom>
            <a:avLst/>
            <a:gdLst>
              <a:gd name="T0" fmla="*/ 80 w 80"/>
              <a:gd name="T1" fmla="*/ 64 h 129"/>
              <a:gd name="T2" fmla="*/ 80 w 80"/>
              <a:gd name="T3" fmla="*/ 64 h 129"/>
              <a:gd name="T4" fmla="*/ 67 w 80"/>
              <a:gd name="T5" fmla="*/ 65 h 129"/>
              <a:gd name="T6" fmla="*/ 58 w 80"/>
              <a:gd name="T7" fmla="*/ 66 h 129"/>
              <a:gd name="T8" fmla="*/ 54 w 80"/>
              <a:gd name="T9" fmla="*/ 68 h 129"/>
              <a:gd name="T10" fmla="*/ 51 w 80"/>
              <a:gd name="T11" fmla="*/ 69 h 129"/>
              <a:gd name="T12" fmla="*/ 47 w 80"/>
              <a:gd name="T13" fmla="*/ 72 h 129"/>
              <a:gd name="T14" fmla="*/ 45 w 80"/>
              <a:gd name="T15" fmla="*/ 74 h 129"/>
              <a:gd name="T16" fmla="*/ 44 w 80"/>
              <a:gd name="T17" fmla="*/ 79 h 129"/>
              <a:gd name="T18" fmla="*/ 42 w 80"/>
              <a:gd name="T19" fmla="*/ 83 h 129"/>
              <a:gd name="T20" fmla="*/ 41 w 80"/>
              <a:gd name="T21" fmla="*/ 94 h 129"/>
              <a:gd name="T22" fmla="*/ 40 w 80"/>
              <a:gd name="T23" fmla="*/ 109 h 129"/>
              <a:gd name="T24" fmla="*/ 40 w 80"/>
              <a:gd name="T25" fmla="*/ 129 h 129"/>
              <a:gd name="T26" fmla="*/ 40 w 80"/>
              <a:gd name="T27" fmla="*/ 129 h 129"/>
              <a:gd name="T28" fmla="*/ 39 w 80"/>
              <a:gd name="T29" fmla="*/ 109 h 129"/>
              <a:gd name="T30" fmla="*/ 39 w 80"/>
              <a:gd name="T31" fmla="*/ 94 h 129"/>
              <a:gd name="T32" fmla="*/ 37 w 80"/>
              <a:gd name="T33" fmla="*/ 83 h 129"/>
              <a:gd name="T34" fmla="*/ 36 w 80"/>
              <a:gd name="T35" fmla="*/ 79 h 129"/>
              <a:gd name="T36" fmla="*/ 34 w 80"/>
              <a:gd name="T37" fmla="*/ 74 h 129"/>
              <a:gd name="T38" fmla="*/ 32 w 80"/>
              <a:gd name="T39" fmla="*/ 72 h 129"/>
              <a:gd name="T40" fmla="*/ 30 w 80"/>
              <a:gd name="T41" fmla="*/ 69 h 129"/>
              <a:gd name="T42" fmla="*/ 27 w 80"/>
              <a:gd name="T43" fmla="*/ 68 h 129"/>
              <a:gd name="T44" fmla="*/ 23 w 80"/>
              <a:gd name="T45" fmla="*/ 66 h 129"/>
              <a:gd name="T46" fmla="*/ 13 w 80"/>
              <a:gd name="T47" fmla="*/ 65 h 129"/>
              <a:gd name="T48" fmla="*/ 0 w 80"/>
              <a:gd name="T49" fmla="*/ 64 h 129"/>
              <a:gd name="T50" fmla="*/ 0 w 80"/>
              <a:gd name="T51" fmla="*/ 64 h 129"/>
              <a:gd name="T52" fmla="*/ 13 w 80"/>
              <a:gd name="T53" fmla="*/ 64 h 129"/>
              <a:gd name="T54" fmla="*/ 23 w 80"/>
              <a:gd name="T55" fmla="*/ 62 h 129"/>
              <a:gd name="T56" fmla="*/ 27 w 80"/>
              <a:gd name="T57" fmla="*/ 61 h 129"/>
              <a:gd name="T58" fmla="*/ 30 w 80"/>
              <a:gd name="T59" fmla="*/ 59 h 129"/>
              <a:gd name="T60" fmla="*/ 32 w 80"/>
              <a:gd name="T61" fmla="*/ 57 h 129"/>
              <a:gd name="T62" fmla="*/ 34 w 80"/>
              <a:gd name="T63" fmla="*/ 54 h 129"/>
              <a:gd name="T64" fmla="*/ 36 w 80"/>
              <a:gd name="T65" fmla="*/ 50 h 129"/>
              <a:gd name="T66" fmla="*/ 37 w 80"/>
              <a:gd name="T67" fmla="*/ 46 h 129"/>
              <a:gd name="T68" fmla="*/ 39 w 80"/>
              <a:gd name="T69" fmla="*/ 34 h 129"/>
              <a:gd name="T70" fmla="*/ 39 w 80"/>
              <a:gd name="T71" fmla="*/ 19 h 129"/>
              <a:gd name="T72" fmla="*/ 40 w 80"/>
              <a:gd name="T73" fmla="*/ 0 h 129"/>
              <a:gd name="T74" fmla="*/ 40 w 80"/>
              <a:gd name="T75" fmla="*/ 0 h 129"/>
              <a:gd name="T76" fmla="*/ 40 w 80"/>
              <a:gd name="T77" fmla="*/ 19 h 129"/>
              <a:gd name="T78" fmla="*/ 41 w 80"/>
              <a:gd name="T79" fmla="*/ 34 h 129"/>
              <a:gd name="T80" fmla="*/ 42 w 80"/>
              <a:gd name="T81" fmla="*/ 46 h 129"/>
              <a:gd name="T82" fmla="*/ 44 w 80"/>
              <a:gd name="T83" fmla="*/ 50 h 129"/>
              <a:gd name="T84" fmla="*/ 45 w 80"/>
              <a:gd name="T85" fmla="*/ 54 h 129"/>
              <a:gd name="T86" fmla="*/ 47 w 80"/>
              <a:gd name="T87" fmla="*/ 57 h 129"/>
              <a:gd name="T88" fmla="*/ 51 w 80"/>
              <a:gd name="T89" fmla="*/ 59 h 129"/>
              <a:gd name="T90" fmla="*/ 54 w 80"/>
              <a:gd name="T91" fmla="*/ 61 h 129"/>
              <a:gd name="T92" fmla="*/ 58 w 80"/>
              <a:gd name="T93" fmla="*/ 62 h 129"/>
              <a:gd name="T94" fmla="*/ 67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7" y="65"/>
                </a:lnTo>
                <a:lnTo>
                  <a:pt x="58" y="66"/>
                </a:lnTo>
                <a:lnTo>
                  <a:pt x="54" y="68"/>
                </a:lnTo>
                <a:lnTo>
                  <a:pt x="51" y="69"/>
                </a:lnTo>
                <a:lnTo>
                  <a:pt x="47" y="72"/>
                </a:lnTo>
                <a:lnTo>
                  <a:pt x="45" y="74"/>
                </a:lnTo>
                <a:lnTo>
                  <a:pt x="44" y="79"/>
                </a:lnTo>
                <a:lnTo>
                  <a:pt x="42" y="83"/>
                </a:lnTo>
                <a:lnTo>
                  <a:pt x="41" y="94"/>
                </a:lnTo>
                <a:lnTo>
                  <a:pt x="40" y="109"/>
                </a:lnTo>
                <a:lnTo>
                  <a:pt x="40" y="129"/>
                </a:lnTo>
                <a:lnTo>
                  <a:pt x="40" y="129"/>
                </a:lnTo>
                <a:lnTo>
                  <a:pt x="39" y="109"/>
                </a:lnTo>
                <a:lnTo>
                  <a:pt x="39" y="94"/>
                </a:lnTo>
                <a:lnTo>
                  <a:pt x="37" y="83"/>
                </a:lnTo>
                <a:lnTo>
                  <a:pt x="36" y="79"/>
                </a:lnTo>
                <a:lnTo>
                  <a:pt x="34" y="74"/>
                </a:lnTo>
                <a:lnTo>
                  <a:pt x="32" y="72"/>
                </a:lnTo>
                <a:lnTo>
                  <a:pt x="30" y="69"/>
                </a:lnTo>
                <a:lnTo>
                  <a:pt x="27" y="68"/>
                </a:lnTo>
                <a:lnTo>
                  <a:pt x="23" y="66"/>
                </a:lnTo>
                <a:lnTo>
                  <a:pt x="13" y="65"/>
                </a:lnTo>
                <a:lnTo>
                  <a:pt x="0" y="64"/>
                </a:lnTo>
                <a:lnTo>
                  <a:pt x="0" y="64"/>
                </a:lnTo>
                <a:lnTo>
                  <a:pt x="13" y="64"/>
                </a:lnTo>
                <a:lnTo>
                  <a:pt x="23" y="62"/>
                </a:lnTo>
                <a:lnTo>
                  <a:pt x="27" y="61"/>
                </a:lnTo>
                <a:lnTo>
                  <a:pt x="30" y="59"/>
                </a:lnTo>
                <a:lnTo>
                  <a:pt x="32" y="57"/>
                </a:lnTo>
                <a:lnTo>
                  <a:pt x="34" y="54"/>
                </a:lnTo>
                <a:lnTo>
                  <a:pt x="36" y="50"/>
                </a:lnTo>
                <a:lnTo>
                  <a:pt x="37" y="46"/>
                </a:lnTo>
                <a:lnTo>
                  <a:pt x="39" y="34"/>
                </a:lnTo>
                <a:lnTo>
                  <a:pt x="39" y="19"/>
                </a:lnTo>
                <a:lnTo>
                  <a:pt x="40" y="0"/>
                </a:lnTo>
                <a:lnTo>
                  <a:pt x="40" y="0"/>
                </a:lnTo>
                <a:lnTo>
                  <a:pt x="40" y="19"/>
                </a:lnTo>
                <a:lnTo>
                  <a:pt x="41" y="34"/>
                </a:lnTo>
                <a:lnTo>
                  <a:pt x="42" y="46"/>
                </a:lnTo>
                <a:lnTo>
                  <a:pt x="44" y="50"/>
                </a:lnTo>
                <a:lnTo>
                  <a:pt x="45" y="54"/>
                </a:lnTo>
                <a:lnTo>
                  <a:pt x="47" y="57"/>
                </a:lnTo>
                <a:lnTo>
                  <a:pt x="51" y="59"/>
                </a:lnTo>
                <a:lnTo>
                  <a:pt x="54" y="61"/>
                </a:lnTo>
                <a:lnTo>
                  <a:pt x="58" y="62"/>
                </a:lnTo>
                <a:lnTo>
                  <a:pt x="67"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 name="Freeform 6">
            <a:extLst>
              <a:ext uri="{FF2B5EF4-FFF2-40B4-BE49-F238E27FC236}">
                <a16:creationId xmlns:a16="http://schemas.microsoft.com/office/drawing/2014/main" id="{8E6ADB7A-FAC5-4B40-A43C-8873E56CCC43}"/>
              </a:ext>
            </a:extLst>
          </p:cNvPr>
          <p:cNvSpPr>
            <a:spLocks/>
          </p:cNvSpPr>
          <p:nvPr userDrawn="1"/>
        </p:nvSpPr>
        <p:spPr bwMode="auto">
          <a:xfrm>
            <a:off x="4498975" y="2792413"/>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7 w 80"/>
              <a:gd name="T13" fmla="*/ 73 h 129"/>
              <a:gd name="T14" fmla="*/ 45 w 80"/>
              <a:gd name="T15" fmla="*/ 76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4 w 80"/>
              <a:gd name="T37" fmla="*/ 76 h 129"/>
              <a:gd name="T38" fmla="*/ 32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7 w 80"/>
              <a:gd name="T57" fmla="*/ 62 h 129"/>
              <a:gd name="T58" fmla="*/ 30 w 80"/>
              <a:gd name="T59" fmla="*/ 60 h 129"/>
              <a:gd name="T60" fmla="*/ 32 w 80"/>
              <a:gd name="T61" fmla="*/ 57 h 129"/>
              <a:gd name="T62" fmla="*/ 34 w 80"/>
              <a:gd name="T63" fmla="*/ 54 h 129"/>
              <a:gd name="T64" fmla="*/ 36 w 80"/>
              <a:gd name="T65" fmla="*/ 50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0 h 129"/>
              <a:gd name="T84" fmla="*/ 45 w 80"/>
              <a:gd name="T85" fmla="*/ 54 h 129"/>
              <a:gd name="T86" fmla="*/ 47 w 80"/>
              <a:gd name="T87" fmla="*/ 57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7" y="73"/>
                </a:lnTo>
                <a:lnTo>
                  <a:pt x="45" y="76"/>
                </a:lnTo>
                <a:lnTo>
                  <a:pt x="44" y="79"/>
                </a:lnTo>
                <a:lnTo>
                  <a:pt x="43" y="83"/>
                </a:lnTo>
                <a:lnTo>
                  <a:pt x="41" y="94"/>
                </a:lnTo>
                <a:lnTo>
                  <a:pt x="40" y="110"/>
                </a:lnTo>
                <a:lnTo>
                  <a:pt x="40" y="129"/>
                </a:lnTo>
                <a:lnTo>
                  <a:pt x="40" y="129"/>
                </a:lnTo>
                <a:lnTo>
                  <a:pt x="40" y="110"/>
                </a:lnTo>
                <a:lnTo>
                  <a:pt x="39" y="94"/>
                </a:lnTo>
                <a:lnTo>
                  <a:pt x="37" y="83"/>
                </a:lnTo>
                <a:lnTo>
                  <a:pt x="36" y="79"/>
                </a:lnTo>
                <a:lnTo>
                  <a:pt x="34" y="76"/>
                </a:lnTo>
                <a:lnTo>
                  <a:pt x="32" y="73"/>
                </a:lnTo>
                <a:lnTo>
                  <a:pt x="30" y="70"/>
                </a:lnTo>
                <a:lnTo>
                  <a:pt x="27" y="69"/>
                </a:lnTo>
                <a:lnTo>
                  <a:pt x="22" y="67"/>
                </a:lnTo>
                <a:lnTo>
                  <a:pt x="13" y="66"/>
                </a:lnTo>
                <a:lnTo>
                  <a:pt x="0" y="65"/>
                </a:lnTo>
                <a:lnTo>
                  <a:pt x="0" y="65"/>
                </a:lnTo>
                <a:lnTo>
                  <a:pt x="13" y="65"/>
                </a:lnTo>
                <a:lnTo>
                  <a:pt x="22" y="63"/>
                </a:lnTo>
                <a:lnTo>
                  <a:pt x="27" y="62"/>
                </a:lnTo>
                <a:lnTo>
                  <a:pt x="30" y="60"/>
                </a:lnTo>
                <a:lnTo>
                  <a:pt x="32" y="57"/>
                </a:lnTo>
                <a:lnTo>
                  <a:pt x="34" y="54"/>
                </a:lnTo>
                <a:lnTo>
                  <a:pt x="36" y="50"/>
                </a:lnTo>
                <a:lnTo>
                  <a:pt x="37" y="46"/>
                </a:lnTo>
                <a:lnTo>
                  <a:pt x="39" y="35"/>
                </a:lnTo>
                <a:lnTo>
                  <a:pt x="40" y="20"/>
                </a:lnTo>
                <a:lnTo>
                  <a:pt x="40" y="0"/>
                </a:lnTo>
                <a:lnTo>
                  <a:pt x="40" y="0"/>
                </a:lnTo>
                <a:lnTo>
                  <a:pt x="40" y="20"/>
                </a:lnTo>
                <a:lnTo>
                  <a:pt x="41" y="35"/>
                </a:lnTo>
                <a:lnTo>
                  <a:pt x="43" y="46"/>
                </a:lnTo>
                <a:lnTo>
                  <a:pt x="44" y="50"/>
                </a:lnTo>
                <a:lnTo>
                  <a:pt x="45" y="54"/>
                </a:lnTo>
                <a:lnTo>
                  <a:pt x="47" y="57"/>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 name="Freeform 7">
            <a:extLst>
              <a:ext uri="{FF2B5EF4-FFF2-40B4-BE49-F238E27FC236}">
                <a16:creationId xmlns:a16="http://schemas.microsoft.com/office/drawing/2014/main" id="{BBCC9AA2-7B28-432E-A982-03DE1F7550DB}"/>
              </a:ext>
            </a:extLst>
          </p:cNvPr>
          <p:cNvSpPr>
            <a:spLocks/>
          </p:cNvSpPr>
          <p:nvPr userDrawn="1"/>
        </p:nvSpPr>
        <p:spPr bwMode="auto">
          <a:xfrm>
            <a:off x="1797050" y="4389438"/>
            <a:ext cx="127000" cy="204788"/>
          </a:xfrm>
          <a:custGeom>
            <a:avLst/>
            <a:gdLst>
              <a:gd name="T0" fmla="*/ 80 w 80"/>
              <a:gd name="T1" fmla="*/ 65 h 129"/>
              <a:gd name="T2" fmla="*/ 80 w 80"/>
              <a:gd name="T3" fmla="*/ 65 h 129"/>
              <a:gd name="T4" fmla="*/ 67 w 80"/>
              <a:gd name="T5" fmla="*/ 66 h 129"/>
              <a:gd name="T6" fmla="*/ 58 w 80"/>
              <a:gd name="T7" fmla="*/ 67 h 129"/>
              <a:gd name="T8" fmla="*/ 54 w 80"/>
              <a:gd name="T9" fmla="*/ 68 h 129"/>
              <a:gd name="T10" fmla="*/ 51 w 80"/>
              <a:gd name="T11" fmla="*/ 70 h 129"/>
              <a:gd name="T12" fmla="*/ 47 w 80"/>
              <a:gd name="T13" fmla="*/ 72 h 129"/>
              <a:gd name="T14" fmla="*/ 45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2 w 80"/>
              <a:gd name="T39" fmla="*/ 72 h 129"/>
              <a:gd name="T40" fmla="*/ 30 w 80"/>
              <a:gd name="T41" fmla="*/ 70 h 129"/>
              <a:gd name="T42" fmla="*/ 27 w 80"/>
              <a:gd name="T43" fmla="*/ 68 h 129"/>
              <a:gd name="T44" fmla="*/ 23 w 80"/>
              <a:gd name="T45" fmla="*/ 67 h 129"/>
              <a:gd name="T46" fmla="*/ 14 w 80"/>
              <a:gd name="T47" fmla="*/ 66 h 129"/>
              <a:gd name="T48" fmla="*/ 0 w 80"/>
              <a:gd name="T49" fmla="*/ 65 h 129"/>
              <a:gd name="T50" fmla="*/ 0 w 80"/>
              <a:gd name="T51" fmla="*/ 65 h 129"/>
              <a:gd name="T52" fmla="*/ 14 w 80"/>
              <a:gd name="T53" fmla="*/ 64 h 129"/>
              <a:gd name="T54" fmla="*/ 23 w 80"/>
              <a:gd name="T55" fmla="*/ 63 h 129"/>
              <a:gd name="T56" fmla="*/ 27 w 80"/>
              <a:gd name="T57" fmla="*/ 62 h 129"/>
              <a:gd name="T58" fmla="*/ 30 w 80"/>
              <a:gd name="T59" fmla="*/ 59 h 129"/>
              <a:gd name="T60" fmla="*/ 32 w 80"/>
              <a:gd name="T61" fmla="*/ 57 h 129"/>
              <a:gd name="T62" fmla="*/ 35 w 80"/>
              <a:gd name="T63" fmla="*/ 54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5 w 80"/>
              <a:gd name="T85" fmla="*/ 54 h 129"/>
              <a:gd name="T86" fmla="*/ 47 w 80"/>
              <a:gd name="T87" fmla="*/ 57 h 129"/>
              <a:gd name="T88" fmla="*/ 51 w 80"/>
              <a:gd name="T89" fmla="*/ 59 h 129"/>
              <a:gd name="T90" fmla="*/ 54 w 80"/>
              <a:gd name="T91" fmla="*/ 62 h 129"/>
              <a:gd name="T92" fmla="*/ 58 w 80"/>
              <a:gd name="T93" fmla="*/ 63 h 129"/>
              <a:gd name="T94" fmla="*/ 67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8" y="67"/>
                </a:lnTo>
                <a:lnTo>
                  <a:pt x="54" y="68"/>
                </a:lnTo>
                <a:lnTo>
                  <a:pt x="51" y="70"/>
                </a:lnTo>
                <a:lnTo>
                  <a:pt x="47" y="72"/>
                </a:lnTo>
                <a:lnTo>
                  <a:pt x="45"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2" y="72"/>
                </a:lnTo>
                <a:lnTo>
                  <a:pt x="30" y="70"/>
                </a:lnTo>
                <a:lnTo>
                  <a:pt x="27" y="68"/>
                </a:lnTo>
                <a:lnTo>
                  <a:pt x="23" y="67"/>
                </a:lnTo>
                <a:lnTo>
                  <a:pt x="14" y="66"/>
                </a:lnTo>
                <a:lnTo>
                  <a:pt x="0" y="65"/>
                </a:lnTo>
                <a:lnTo>
                  <a:pt x="0" y="65"/>
                </a:lnTo>
                <a:lnTo>
                  <a:pt x="14" y="64"/>
                </a:lnTo>
                <a:lnTo>
                  <a:pt x="23" y="63"/>
                </a:lnTo>
                <a:lnTo>
                  <a:pt x="27" y="62"/>
                </a:lnTo>
                <a:lnTo>
                  <a:pt x="30" y="59"/>
                </a:lnTo>
                <a:lnTo>
                  <a:pt x="32" y="57"/>
                </a:lnTo>
                <a:lnTo>
                  <a:pt x="35" y="54"/>
                </a:lnTo>
                <a:lnTo>
                  <a:pt x="36" y="50"/>
                </a:lnTo>
                <a:lnTo>
                  <a:pt x="37" y="46"/>
                </a:lnTo>
                <a:lnTo>
                  <a:pt x="39" y="35"/>
                </a:lnTo>
                <a:lnTo>
                  <a:pt x="40" y="19"/>
                </a:lnTo>
                <a:lnTo>
                  <a:pt x="40" y="0"/>
                </a:lnTo>
                <a:lnTo>
                  <a:pt x="40" y="0"/>
                </a:lnTo>
                <a:lnTo>
                  <a:pt x="40" y="19"/>
                </a:lnTo>
                <a:lnTo>
                  <a:pt x="41" y="35"/>
                </a:lnTo>
                <a:lnTo>
                  <a:pt x="43" y="46"/>
                </a:lnTo>
                <a:lnTo>
                  <a:pt x="44" y="50"/>
                </a:lnTo>
                <a:lnTo>
                  <a:pt x="45" y="54"/>
                </a:lnTo>
                <a:lnTo>
                  <a:pt x="47" y="57"/>
                </a:lnTo>
                <a:lnTo>
                  <a:pt x="51" y="59"/>
                </a:lnTo>
                <a:lnTo>
                  <a:pt x="54" y="62"/>
                </a:lnTo>
                <a:lnTo>
                  <a:pt x="58" y="63"/>
                </a:lnTo>
                <a:lnTo>
                  <a:pt x="67"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 name="Freeform 8">
            <a:extLst>
              <a:ext uri="{FF2B5EF4-FFF2-40B4-BE49-F238E27FC236}">
                <a16:creationId xmlns:a16="http://schemas.microsoft.com/office/drawing/2014/main" id="{468B87BD-D887-45B5-B97F-2AACACBDD456}"/>
              </a:ext>
            </a:extLst>
          </p:cNvPr>
          <p:cNvSpPr>
            <a:spLocks/>
          </p:cNvSpPr>
          <p:nvPr userDrawn="1"/>
        </p:nvSpPr>
        <p:spPr bwMode="auto">
          <a:xfrm>
            <a:off x="566738" y="5346700"/>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5 w 80"/>
              <a:gd name="T15" fmla="*/ 76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6 h 129"/>
              <a:gd name="T38" fmla="*/ 33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1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1 h 129"/>
              <a:gd name="T84" fmla="*/ 45 w 80"/>
              <a:gd name="T85" fmla="*/ 54 h 129"/>
              <a:gd name="T86" fmla="*/ 48 w 80"/>
              <a:gd name="T87" fmla="*/ 57 h 129"/>
              <a:gd name="T88" fmla="*/ 50 w 80"/>
              <a:gd name="T89" fmla="*/ 59 h 129"/>
              <a:gd name="T90" fmla="*/ 53 w 80"/>
              <a:gd name="T91" fmla="*/ 61 h 129"/>
              <a:gd name="T92" fmla="*/ 57 w 80"/>
              <a:gd name="T93" fmla="*/ 62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5" y="76"/>
                </a:lnTo>
                <a:lnTo>
                  <a:pt x="44" y="79"/>
                </a:lnTo>
                <a:lnTo>
                  <a:pt x="43" y="83"/>
                </a:lnTo>
                <a:lnTo>
                  <a:pt x="41" y="94"/>
                </a:lnTo>
                <a:lnTo>
                  <a:pt x="40" y="110"/>
                </a:lnTo>
                <a:lnTo>
                  <a:pt x="40" y="129"/>
                </a:lnTo>
                <a:lnTo>
                  <a:pt x="40" y="129"/>
                </a:lnTo>
                <a:lnTo>
                  <a:pt x="40" y="110"/>
                </a:lnTo>
                <a:lnTo>
                  <a:pt x="39" y="94"/>
                </a:lnTo>
                <a:lnTo>
                  <a:pt x="37" y="83"/>
                </a:lnTo>
                <a:lnTo>
                  <a:pt x="36" y="79"/>
                </a:lnTo>
                <a:lnTo>
                  <a:pt x="35" y="76"/>
                </a:lnTo>
                <a:lnTo>
                  <a:pt x="33" y="73"/>
                </a:lnTo>
                <a:lnTo>
                  <a:pt x="30" y="70"/>
                </a:lnTo>
                <a:lnTo>
                  <a:pt x="27" y="69"/>
                </a:lnTo>
                <a:lnTo>
                  <a:pt x="22" y="67"/>
                </a:lnTo>
                <a:lnTo>
                  <a:pt x="13" y="66"/>
                </a:lnTo>
                <a:lnTo>
                  <a:pt x="0" y="65"/>
                </a:lnTo>
                <a:lnTo>
                  <a:pt x="0" y="65"/>
                </a:lnTo>
                <a:lnTo>
                  <a:pt x="13" y="65"/>
                </a:lnTo>
                <a:lnTo>
                  <a:pt x="22" y="62"/>
                </a:lnTo>
                <a:lnTo>
                  <a:pt x="27" y="61"/>
                </a:lnTo>
                <a:lnTo>
                  <a:pt x="30" y="59"/>
                </a:lnTo>
                <a:lnTo>
                  <a:pt x="33" y="57"/>
                </a:lnTo>
                <a:lnTo>
                  <a:pt x="35" y="54"/>
                </a:lnTo>
                <a:lnTo>
                  <a:pt x="36" y="51"/>
                </a:lnTo>
                <a:lnTo>
                  <a:pt x="37" y="46"/>
                </a:lnTo>
                <a:lnTo>
                  <a:pt x="39" y="35"/>
                </a:lnTo>
                <a:lnTo>
                  <a:pt x="40" y="19"/>
                </a:lnTo>
                <a:lnTo>
                  <a:pt x="40" y="0"/>
                </a:lnTo>
                <a:lnTo>
                  <a:pt x="40" y="0"/>
                </a:lnTo>
                <a:lnTo>
                  <a:pt x="40" y="19"/>
                </a:lnTo>
                <a:lnTo>
                  <a:pt x="41" y="35"/>
                </a:lnTo>
                <a:lnTo>
                  <a:pt x="43" y="46"/>
                </a:lnTo>
                <a:lnTo>
                  <a:pt x="44" y="51"/>
                </a:lnTo>
                <a:lnTo>
                  <a:pt x="45" y="54"/>
                </a:lnTo>
                <a:lnTo>
                  <a:pt x="48" y="57"/>
                </a:lnTo>
                <a:lnTo>
                  <a:pt x="50" y="59"/>
                </a:lnTo>
                <a:lnTo>
                  <a:pt x="53" y="61"/>
                </a:lnTo>
                <a:lnTo>
                  <a:pt x="57" y="62"/>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 name="Freeform 9">
            <a:extLst>
              <a:ext uri="{FF2B5EF4-FFF2-40B4-BE49-F238E27FC236}">
                <a16:creationId xmlns:a16="http://schemas.microsoft.com/office/drawing/2014/main" id="{CD9792BF-F3B0-4D3E-B1B5-1740BDFC722F}"/>
              </a:ext>
            </a:extLst>
          </p:cNvPr>
          <p:cNvSpPr>
            <a:spLocks/>
          </p:cNvSpPr>
          <p:nvPr userDrawn="1"/>
        </p:nvSpPr>
        <p:spPr bwMode="auto">
          <a:xfrm>
            <a:off x="0" y="4646613"/>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5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3 w 80"/>
              <a:gd name="T39" fmla="*/ 73 h 129"/>
              <a:gd name="T40" fmla="*/ 30 w 80"/>
              <a:gd name="T41" fmla="*/ 70 h 129"/>
              <a:gd name="T42" fmla="*/ 27 w 80"/>
              <a:gd name="T43" fmla="*/ 69 h 129"/>
              <a:gd name="T44" fmla="*/ 23 w 80"/>
              <a:gd name="T45" fmla="*/ 67 h 129"/>
              <a:gd name="T46" fmla="*/ 13 w 80"/>
              <a:gd name="T47" fmla="*/ 66 h 129"/>
              <a:gd name="T48" fmla="*/ 0 w 80"/>
              <a:gd name="T49" fmla="*/ 65 h 129"/>
              <a:gd name="T50" fmla="*/ 0 w 80"/>
              <a:gd name="T51" fmla="*/ 65 h 129"/>
              <a:gd name="T52" fmla="*/ 13 w 80"/>
              <a:gd name="T53" fmla="*/ 65 h 129"/>
              <a:gd name="T54" fmla="*/ 23 w 80"/>
              <a:gd name="T55" fmla="*/ 63 h 129"/>
              <a:gd name="T56" fmla="*/ 27 w 80"/>
              <a:gd name="T57" fmla="*/ 62 h 129"/>
              <a:gd name="T58" fmla="*/ 30 w 80"/>
              <a:gd name="T59" fmla="*/ 59 h 129"/>
              <a:gd name="T60" fmla="*/ 33 w 80"/>
              <a:gd name="T61" fmla="*/ 57 h 129"/>
              <a:gd name="T62" fmla="*/ 35 w 80"/>
              <a:gd name="T63" fmla="*/ 54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5 w 80"/>
              <a:gd name="T85" fmla="*/ 54 h 129"/>
              <a:gd name="T86" fmla="*/ 48 w 80"/>
              <a:gd name="T87" fmla="*/ 57 h 129"/>
              <a:gd name="T88" fmla="*/ 50 w 80"/>
              <a:gd name="T89" fmla="*/ 59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5"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3" y="73"/>
                </a:lnTo>
                <a:lnTo>
                  <a:pt x="30" y="70"/>
                </a:lnTo>
                <a:lnTo>
                  <a:pt x="27" y="69"/>
                </a:lnTo>
                <a:lnTo>
                  <a:pt x="23" y="67"/>
                </a:lnTo>
                <a:lnTo>
                  <a:pt x="13" y="66"/>
                </a:lnTo>
                <a:lnTo>
                  <a:pt x="0" y="65"/>
                </a:lnTo>
                <a:lnTo>
                  <a:pt x="0" y="65"/>
                </a:lnTo>
                <a:lnTo>
                  <a:pt x="13" y="65"/>
                </a:lnTo>
                <a:lnTo>
                  <a:pt x="23" y="63"/>
                </a:lnTo>
                <a:lnTo>
                  <a:pt x="27" y="62"/>
                </a:lnTo>
                <a:lnTo>
                  <a:pt x="30" y="59"/>
                </a:lnTo>
                <a:lnTo>
                  <a:pt x="33" y="57"/>
                </a:lnTo>
                <a:lnTo>
                  <a:pt x="35" y="54"/>
                </a:lnTo>
                <a:lnTo>
                  <a:pt x="36" y="50"/>
                </a:lnTo>
                <a:lnTo>
                  <a:pt x="37" y="46"/>
                </a:lnTo>
                <a:lnTo>
                  <a:pt x="39" y="35"/>
                </a:lnTo>
                <a:lnTo>
                  <a:pt x="40" y="19"/>
                </a:lnTo>
                <a:lnTo>
                  <a:pt x="40" y="0"/>
                </a:lnTo>
                <a:lnTo>
                  <a:pt x="40" y="0"/>
                </a:lnTo>
                <a:lnTo>
                  <a:pt x="40" y="19"/>
                </a:lnTo>
                <a:lnTo>
                  <a:pt x="41" y="35"/>
                </a:lnTo>
                <a:lnTo>
                  <a:pt x="43" y="46"/>
                </a:lnTo>
                <a:lnTo>
                  <a:pt x="44" y="50"/>
                </a:lnTo>
                <a:lnTo>
                  <a:pt x="45" y="54"/>
                </a:lnTo>
                <a:lnTo>
                  <a:pt x="48" y="57"/>
                </a:lnTo>
                <a:lnTo>
                  <a:pt x="50" y="59"/>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 name="Freeform 10">
            <a:extLst>
              <a:ext uri="{FF2B5EF4-FFF2-40B4-BE49-F238E27FC236}">
                <a16:creationId xmlns:a16="http://schemas.microsoft.com/office/drawing/2014/main" id="{14439E01-1AB6-4D62-8C6C-8164D6D80CDE}"/>
              </a:ext>
            </a:extLst>
          </p:cNvPr>
          <p:cNvSpPr>
            <a:spLocks/>
          </p:cNvSpPr>
          <p:nvPr userDrawn="1"/>
        </p:nvSpPr>
        <p:spPr bwMode="auto">
          <a:xfrm>
            <a:off x="6789738" y="4176713"/>
            <a:ext cx="127000" cy="204788"/>
          </a:xfrm>
          <a:custGeom>
            <a:avLst/>
            <a:gdLst>
              <a:gd name="T0" fmla="*/ 80 w 80"/>
              <a:gd name="T1" fmla="*/ 64 h 129"/>
              <a:gd name="T2" fmla="*/ 80 w 80"/>
              <a:gd name="T3" fmla="*/ 64 h 129"/>
              <a:gd name="T4" fmla="*/ 68 w 80"/>
              <a:gd name="T5" fmla="*/ 65 h 129"/>
              <a:gd name="T6" fmla="*/ 57 w 80"/>
              <a:gd name="T7" fmla="*/ 66 h 129"/>
              <a:gd name="T8" fmla="*/ 53 w 80"/>
              <a:gd name="T9" fmla="*/ 68 h 129"/>
              <a:gd name="T10" fmla="*/ 50 w 80"/>
              <a:gd name="T11" fmla="*/ 69 h 129"/>
              <a:gd name="T12" fmla="*/ 48 w 80"/>
              <a:gd name="T13" fmla="*/ 72 h 129"/>
              <a:gd name="T14" fmla="*/ 46 w 80"/>
              <a:gd name="T15" fmla="*/ 76 h 129"/>
              <a:gd name="T16" fmla="*/ 44 w 80"/>
              <a:gd name="T17" fmla="*/ 79 h 129"/>
              <a:gd name="T18" fmla="*/ 43 w 80"/>
              <a:gd name="T19" fmla="*/ 83 h 129"/>
              <a:gd name="T20" fmla="*/ 41 w 80"/>
              <a:gd name="T21" fmla="*/ 94 h 129"/>
              <a:gd name="T22" fmla="*/ 41 w 80"/>
              <a:gd name="T23" fmla="*/ 109 h 129"/>
              <a:gd name="T24" fmla="*/ 40 w 80"/>
              <a:gd name="T25" fmla="*/ 129 h 129"/>
              <a:gd name="T26" fmla="*/ 40 w 80"/>
              <a:gd name="T27" fmla="*/ 129 h 129"/>
              <a:gd name="T28" fmla="*/ 40 w 80"/>
              <a:gd name="T29" fmla="*/ 109 h 129"/>
              <a:gd name="T30" fmla="*/ 39 w 80"/>
              <a:gd name="T31" fmla="*/ 94 h 129"/>
              <a:gd name="T32" fmla="*/ 38 w 80"/>
              <a:gd name="T33" fmla="*/ 83 h 129"/>
              <a:gd name="T34" fmla="*/ 36 w 80"/>
              <a:gd name="T35" fmla="*/ 79 h 129"/>
              <a:gd name="T36" fmla="*/ 35 w 80"/>
              <a:gd name="T37" fmla="*/ 76 h 129"/>
              <a:gd name="T38" fmla="*/ 33 w 80"/>
              <a:gd name="T39" fmla="*/ 72 h 129"/>
              <a:gd name="T40" fmla="*/ 30 w 80"/>
              <a:gd name="T41" fmla="*/ 69 h 129"/>
              <a:gd name="T42" fmla="*/ 27 w 80"/>
              <a:gd name="T43" fmla="*/ 68 h 129"/>
              <a:gd name="T44" fmla="*/ 22 w 80"/>
              <a:gd name="T45" fmla="*/ 66 h 129"/>
              <a:gd name="T46" fmla="*/ 13 w 80"/>
              <a:gd name="T47" fmla="*/ 65 h 129"/>
              <a:gd name="T48" fmla="*/ 0 w 80"/>
              <a:gd name="T49" fmla="*/ 64 h 129"/>
              <a:gd name="T50" fmla="*/ 0 w 80"/>
              <a:gd name="T51" fmla="*/ 64 h 129"/>
              <a:gd name="T52" fmla="*/ 13 w 80"/>
              <a:gd name="T53" fmla="*/ 64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1 w 80"/>
              <a:gd name="T77" fmla="*/ 19 h 129"/>
              <a:gd name="T78" fmla="*/ 41 w 80"/>
              <a:gd name="T79" fmla="*/ 35 h 129"/>
              <a:gd name="T80" fmla="*/ 43 w 80"/>
              <a:gd name="T81" fmla="*/ 46 h 129"/>
              <a:gd name="T82" fmla="*/ 44 w 80"/>
              <a:gd name="T83" fmla="*/ 50 h 129"/>
              <a:gd name="T84" fmla="*/ 46 w 80"/>
              <a:gd name="T85" fmla="*/ 54 h 129"/>
              <a:gd name="T86" fmla="*/ 48 w 80"/>
              <a:gd name="T87" fmla="*/ 57 h 129"/>
              <a:gd name="T88" fmla="*/ 50 w 80"/>
              <a:gd name="T89" fmla="*/ 59 h 129"/>
              <a:gd name="T90" fmla="*/ 53 w 80"/>
              <a:gd name="T91" fmla="*/ 61 h 129"/>
              <a:gd name="T92" fmla="*/ 57 w 80"/>
              <a:gd name="T93" fmla="*/ 62 h 129"/>
              <a:gd name="T94" fmla="*/ 68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8" y="65"/>
                </a:lnTo>
                <a:lnTo>
                  <a:pt x="57" y="66"/>
                </a:lnTo>
                <a:lnTo>
                  <a:pt x="53" y="68"/>
                </a:lnTo>
                <a:lnTo>
                  <a:pt x="50" y="69"/>
                </a:lnTo>
                <a:lnTo>
                  <a:pt x="48" y="72"/>
                </a:lnTo>
                <a:lnTo>
                  <a:pt x="46" y="76"/>
                </a:lnTo>
                <a:lnTo>
                  <a:pt x="44" y="79"/>
                </a:lnTo>
                <a:lnTo>
                  <a:pt x="43" y="83"/>
                </a:lnTo>
                <a:lnTo>
                  <a:pt x="41" y="94"/>
                </a:lnTo>
                <a:lnTo>
                  <a:pt x="41" y="109"/>
                </a:lnTo>
                <a:lnTo>
                  <a:pt x="40" y="129"/>
                </a:lnTo>
                <a:lnTo>
                  <a:pt x="40" y="129"/>
                </a:lnTo>
                <a:lnTo>
                  <a:pt x="40" y="109"/>
                </a:lnTo>
                <a:lnTo>
                  <a:pt x="39" y="94"/>
                </a:lnTo>
                <a:lnTo>
                  <a:pt x="38" y="83"/>
                </a:lnTo>
                <a:lnTo>
                  <a:pt x="36" y="79"/>
                </a:lnTo>
                <a:lnTo>
                  <a:pt x="35" y="76"/>
                </a:lnTo>
                <a:lnTo>
                  <a:pt x="33" y="72"/>
                </a:lnTo>
                <a:lnTo>
                  <a:pt x="30" y="69"/>
                </a:lnTo>
                <a:lnTo>
                  <a:pt x="27" y="68"/>
                </a:lnTo>
                <a:lnTo>
                  <a:pt x="22" y="66"/>
                </a:lnTo>
                <a:lnTo>
                  <a:pt x="13" y="65"/>
                </a:lnTo>
                <a:lnTo>
                  <a:pt x="0" y="64"/>
                </a:lnTo>
                <a:lnTo>
                  <a:pt x="0" y="64"/>
                </a:lnTo>
                <a:lnTo>
                  <a:pt x="13" y="64"/>
                </a:lnTo>
                <a:lnTo>
                  <a:pt x="22" y="62"/>
                </a:lnTo>
                <a:lnTo>
                  <a:pt x="27" y="61"/>
                </a:lnTo>
                <a:lnTo>
                  <a:pt x="30" y="59"/>
                </a:lnTo>
                <a:lnTo>
                  <a:pt x="33" y="57"/>
                </a:lnTo>
                <a:lnTo>
                  <a:pt x="35" y="54"/>
                </a:lnTo>
                <a:lnTo>
                  <a:pt x="36" y="50"/>
                </a:lnTo>
                <a:lnTo>
                  <a:pt x="38" y="46"/>
                </a:lnTo>
                <a:lnTo>
                  <a:pt x="39" y="35"/>
                </a:lnTo>
                <a:lnTo>
                  <a:pt x="40" y="19"/>
                </a:lnTo>
                <a:lnTo>
                  <a:pt x="40" y="0"/>
                </a:lnTo>
                <a:lnTo>
                  <a:pt x="40" y="0"/>
                </a:lnTo>
                <a:lnTo>
                  <a:pt x="41" y="19"/>
                </a:lnTo>
                <a:lnTo>
                  <a:pt x="41" y="35"/>
                </a:lnTo>
                <a:lnTo>
                  <a:pt x="43" y="46"/>
                </a:lnTo>
                <a:lnTo>
                  <a:pt x="44" y="50"/>
                </a:lnTo>
                <a:lnTo>
                  <a:pt x="46" y="54"/>
                </a:lnTo>
                <a:lnTo>
                  <a:pt x="48" y="57"/>
                </a:lnTo>
                <a:lnTo>
                  <a:pt x="50" y="59"/>
                </a:lnTo>
                <a:lnTo>
                  <a:pt x="53" y="61"/>
                </a:lnTo>
                <a:lnTo>
                  <a:pt x="57" y="62"/>
                </a:lnTo>
                <a:lnTo>
                  <a:pt x="68"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 name="Freeform 11">
            <a:extLst>
              <a:ext uri="{FF2B5EF4-FFF2-40B4-BE49-F238E27FC236}">
                <a16:creationId xmlns:a16="http://schemas.microsoft.com/office/drawing/2014/main" id="{18F55B1E-3581-4AF1-A22D-BB39D81B191D}"/>
              </a:ext>
            </a:extLst>
          </p:cNvPr>
          <p:cNvSpPr>
            <a:spLocks/>
          </p:cNvSpPr>
          <p:nvPr userDrawn="1"/>
        </p:nvSpPr>
        <p:spPr bwMode="auto">
          <a:xfrm>
            <a:off x="3575050" y="4781550"/>
            <a:ext cx="127000" cy="204788"/>
          </a:xfrm>
          <a:custGeom>
            <a:avLst/>
            <a:gdLst>
              <a:gd name="T0" fmla="*/ 80 w 80"/>
              <a:gd name="T1" fmla="*/ 65 h 129"/>
              <a:gd name="T2" fmla="*/ 80 w 80"/>
              <a:gd name="T3" fmla="*/ 65 h 129"/>
              <a:gd name="T4" fmla="*/ 67 w 80"/>
              <a:gd name="T5" fmla="*/ 66 h 129"/>
              <a:gd name="T6" fmla="*/ 58 w 80"/>
              <a:gd name="T7" fmla="*/ 67 h 129"/>
              <a:gd name="T8" fmla="*/ 54 w 80"/>
              <a:gd name="T9" fmla="*/ 69 h 129"/>
              <a:gd name="T10" fmla="*/ 51 w 80"/>
              <a:gd name="T11" fmla="*/ 71 h 129"/>
              <a:gd name="T12" fmla="*/ 47 w 80"/>
              <a:gd name="T13" fmla="*/ 73 h 129"/>
              <a:gd name="T14" fmla="*/ 45 w 80"/>
              <a:gd name="T15" fmla="*/ 76 h 129"/>
              <a:gd name="T16" fmla="*/ 44 w 80"/>
              <a:gd name="T17" fmla="*/ 79 h 129"/>
              <a:gd name="T18" fmla="*/ 43 w 80"/>
              <a:gd name="T19" fmla="*/ 84 h 129"/>
              <a:gd name="T20" fmla="*/ 41 w 80"/>
              <a:gd name="T21" fmla="*/ 95 h 129"/>
              <a:gd name="T22" fmla="*/ 40 w 80"/>
              <a:gd name="T23" fmla="*/ 110 h 129"/>
              <a:gd name="T24" fmla="*/ 40 w 80"/>
              <a:gd name="T25" fmla="*/ 129 h 129"/>
              <a:gd name="T26" fmla="*/ 40 w 80"/>
              <a:gd name="T27" fmla="*/ 129 h 129"/>
              <a:gd name="T28" fmla="*/ 40 w 80"/>
              <a:gd name="T29" fmla="*/ 110 h 129"/>
              <a:gd name="T30" fmla="*/ 39 w 80"/>
              <a:gd name="T31" fmla="*/ 95 h 129"/>
              <a:gd name="T32" fmla="*/ 37 w 80"/>
              <a:gd name="T33" fmla="*/ 84 h 129"/>
              <a:gd name="T34" fmla="*/ 36 w 80"/>
              <a:gd name="T35" fmla="*/ 79 h 129"/>
              <a:gd name="T36" fmla="*/ 34 w 80"/>
              <a:gd name="T37" fmla="*/ 76 h 129"/>
              <a:gd name="T38" fmla="*/ 32 w 80"/>
              <a:gd name="T39" fmla="*/ 73 h 129"/>
              <a:gd name="T40" fmla="*/ 30 w 80"/>
              <a:gd name="T41" fmla="*/ 71 h 129"/>
              <a:gd name="T42" fmla="*/ 27 w 80"/>
              <a:gd name="T43" fmla="*/ 69 h 129"/>
              <a:gd name="T44" fmla="*/ 23 w 80"/>
              <a:gd name="T45" fmla="*/ 67 h 129"/>
              <a:gd name="T46" fmla="*/ 14 w 80"/>
              <a:gd name="T47" fmla="*/ 66 h 129"/>
              <a:gd name="T48" fmla="*/ 0 w 80"/>
              <a:gd name="T49" fmla="*/ 65 h 129"/>
              <a:gd name="T50" fmla="*/ 0 w 80"/>
              <a:gd name="T51" fmla="*/ 65 h 129"/>
              <a:gd name="T52" fmla="*/ 14 w 80"/>
              <a:gd name="T53" fmla="*/ 65 h 129"/>
              <a:gd name="T54" fmla="*/ 23 w 80"/>
              <a:gd name="T55" fmla="*/ 63 h 129"/>
              <a:gd name="T56" fmla="*/ 27 w 80"/>
              <a:gd name="T57" fmla="*/ 62 h 129"/>
              <a:gd name="T58" fmla="*/ 30 w 80"/>
              <a:gd name="T59" fmla="*/ 60 h 129"/>
              <a:gd name="T60" fmla="*/ 32 w 80"/>
              <a:gd name="T61" fmla="*/ 58 h 129"/>
              <a:gd name="T62" fmla="*/ 34 w 80"/>
              <a:gd name="T63" fmla="*/ 54 h 129"/>
              <a:gd name="T64" fmla="*/ 36 w 80"/>
              <a:gd name="T65" fmla="*/ 51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1 h 129"/>
              <a:gd name="T84" fmla="*/ 45 w 80"/>
              <a:gd name="T85" fmla="*/ 54 h 129"/>
              <a:gd name="T86" fmla="*/ 47 w 80"/>
              <a:gd name="T87" fmla="*/ 58 h 129"/>
              <a:gd name="T88" fmla="*/ 51 w 80"/>
              <a:gd name="T89" fmla="*/ 60 h 129"/>
              <a:gd name="T90" fmla="*/ 54 w 80"/>
              <a:gd name="T91" fmla="*/ 62 h 129"/>
              <a:gd name="T92" fmla="*/ 58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8" y="67"/>
                </a:lnTo>
                <a:lnTo>
                  <a:pt x="54" y="69"/>
                </a:lnTo>
                <a:lnTo>
                  <a:pt x="51" y="71"/>
                </a:lnTo>
                <a:lnTo>
                  <a:pt x="47" y="73"/>
                </a:lnTo>
                <a:lnTo>
                  <a:pt x="45" y="76"/>
                </a:lnTo>
                <a:lnTo>
                  <a:pt x="44" y="79"/>
                </a:lnTo>
                <a:lnTo>
                  <a:pt x="43" y="84"/>
                </a:lnTo>
                <a:lnTo>
                  <a:pt x="41" y="95"/>
                </a:lnTo>
                <a:lnTo>
                  <a:pt x="40" y="110"/>
                </a:lnTo>
                <a:lnTo>
                  <a:pt x="40" y="129"/>
                </a:lnTo>
                <a:lnTo>
                  <a:pt x="40" y="129"/>
                </a:lnTo>
                <a:lnTo>
                  <a:pt x="40" y="110"/>
                </a:lnTo>
                <a:lnTo>
                  <a:pt x="39" y="95"/>
                </a:lnTo>
                <a:lnTo>
                  <a:pt x="37" y="84"/>
                </a:lnTo>
                <a:lnTo>
                  <a:pt x="36" y="79"/>
                </a:lnTo>
                <a:lnTo>
                  <a:pt x="34" y="76"/>
                </a:lnTo>
                <a:lnTo>
                  <a:pt x="32" y="73"/>
                </a:lnTo>
                <a:lnTo>
                  <a:pt x="30" y="71"/>
                </a:lnTo>
                <a:lnTo>
                  <a:pt x="27" y="69"/>
                </a:lnTo>
                <a:lnTo>
                  <a:pt x="23" y="67"/>
                </a:lnTo>
                <a:lnTo>
                  <a:pt x="14" y="66"/>
                </a:lnTo>
                <a:lnTo>
                  <a:pt x="0" y="65"/>
                </a:lnTo>
                <a:lnTo>
                  <a:pt x="0" y="65"/>
                </a:lnTo>
                <a:lnTo>
                  <a:pt x="14" y="65"/>
                </a:lnTo>
                <a:lnTo>
                  <a:pt x="23" y="63"/>
                </a:lnTo>
                <a:lnTo>
                  <a:pt x="27" y="62"/>
                </a:lnTo>
                <a:lnTo>
                  <a:pt x="30" y="60"/>
                </a:lnTo>
                <a:lnTo>
                  <a:pt x="32" y="58"/>
                </a:lnTo>
                <a:lnTo>
                  <a:pt x="34" y="54"/>
                </a:lnTo>
                <a:lnTo>
                  <a:pt x="36" y="51"/>
                </a:lnTo>
                <a:lnTo>
                  <a:pt x="37" y="46"/>
                </a:lnTo>
                <a:lnTo>
                  <a:pt x="39" y="35"/>
                </a:lnTo>
                <a:lnTo>
                  <a:pt x="40" y="20"/>
                </a:lnTo>
                <a:lnTo>
                  <a:pt x="40" y="0"/>
                </a:lnTo>
                <a:lnTo>
                  <a:pt x="40" y="0"/>
                </a:lnTo>
                <a:lnTo>
                  <a:pt x="40" y="20"/>
                </a:lnTo>
                <a:lnTo>
                  <a:pt x="41" y="35"/>
                </a:lnTo>
                <a:lnTo>
                  <a:pt x="43" y="46"/>
                </a:lnTo>
                <a:lnTo>
                  <a:pt x="44" y="51"/>
                </a:lnTo>
                <a:lnTo>
                  <a:pt x="45" y="54"/>
                </a:lnTo>
                <a:lnTo>
                  <a:pt x="47" y="58"/>
                </a:lnTo>
                <a:lnTo>
                  <a:pt x="51" y="60"/>
                </a:lnTo>
                <a:lnTo>
                  <a:pt x="54" y="62"/>
                </a:lnTo>
                <a:lnTo>
                  <a:pt x="58"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 name="Freeform 12">
            <a:extLst>
              <a:ext uri="{FF2B5EF4-FFF2-40B4-BE49-F238E27FC236}">
                <a16:creationId xmlns:a16="http://schemas.microsoft.com/office/drawing/2014/main" id="{3BF2A4A0-35A0-413F-8375-03347A98226E}"/>
              </a:ext>
            </a:extLst>
          </p:cNvPr>
          <p:cNvSpPr>
            <a:spLocks/>
          </p:cNvSpPr>
          <p:nvPr userDrawn="1"/>
        </p:nvSpPr>
        <p:spPr bwMode="auto">
          <a:xfrm>
            <a:off x="5237163" y="5402263"/>
            <a:ext cx="127000" cy="204788"/>
          </a:xfrm>
          <a:custGeom>
            <a:avLst/>
            <a:gdLst>
              <a:gd name="T0" fmla="*/ 80 w 80"/>
              <a:gd name="T1" fmla="*/ 64 h 129"/>
              <a:gd name="T2" fmla="*/ 80 w 80"/>
              <a:gd name="T3" fmla="*/ 64 h 129"/>
              <a:gd name="T4" fmla="*/ 68 w 80"/>
              <a:gd name="T5" fmla="*/ 65 h 129"/>
              <a:gd name="T6" fmla="*/ 58 w 80"/>
              <a:gd name="T7" fmla="*/ 66 h 129"/>
              <a:gd name="T8" fmla="*/ 55 w 80"/>
              <a:gd name="T9" fmla="*/ 69 h 129"/>
              <a:gd name="T10" fmla="*/ 52 w 80"/>
              <a:gd name="T11" fmla="*/ 70 h 129"/>
              <a:gd name="T12" fmla="*/ 49 w 80"/>
              <a:gd name="T13" fmla="*/ 73 h 129"/>
              <a:gd name="T14" fmla="*/ 47 w 80"/>
              <a:gd name="T15" fmla="*/ 75 h 129"/>
              <a:gd name="T16" fmla="*/ 45 w 80"/>
              <a:gd name="T17" fmla="*/ 79 h 129"/>
              <a:gd name="T18" fmla="*/ 44 w 80"/>
              <a:gd name="T19" fmla="*/ 83 h 129"/>
              <a:gd name="T20" fmla="*/ 43 w 80"/>
              <a:gd name="T21" fmla="*/ 94 h 129"/>
              <a:gd name="T22" fmla="*/ 42 w 80"/>
              <a:gd name="T23" fmla="*/ 110 h 129"/>
              <a:gd name="T24" fmla="*/ 40 w 80"/>
              <a:gd name="T25" fmla="*/ 129 h 129"/>
              <a:gd name="T26" fmla="*/ 40 w 80"/>
              <a:gd name="T27" fmla="*/ 129 h 129"/>
              <a:gd name="T28" fmla="*/ 40 w 80"/>
              <a:gd name="T29" fmla="*/ 110 h 129"/>
              <a:gd name="T30" fmla="*/ 39 w 80"/>
              <a:gd name="T31" fmla="*/ 94 h 129"/>
              <a:gd name="T32" fmla="*/ 38 w 80"/>
              <a:gd name="T33" fmla="*/ 83 h 129"/>
              <a:gd name="T34" fmla="*/ 37 w 80"/>
              <a:gd name="T35" fmla="*/ 79 h 129"/>
              <a:gd name="T36" fmla="*/ 35 w 80"/>
              <a:gd name="T37" fmla="*/ 75 h 129"/>
              <a:gd name="T38" fmla="*/ 33 w 80"/>
              <a:gd name="T39" fmla="*/ 73 h 129"/>
              <a:gd name="T40" fmla="*/ 30 w 80"/>
              <a:gd name="T41" fmla="*/ 70 h 129"/>
              <a:gd name="T42" fmla="*/ 27 w 80"/>
              <a:gd name="T43" fmla="*/ 69 h 129"/>
              <a:gd name="T44" fmla="*/ 24 w 80"/>
              <a:gd name="T45" fmla="*/ 66 h 129"/>
              <a:gd name="T46" fmla="*/ 14 w 80"/>
              <a:gd name="T47" fmla="*/ 65 h 129"/>
              <a:gd name="T48" fmla="*/ 0 w 80"/>
              <a:gd name="T49" fmla="*/ 64 h 129"/>
              <a:gd name="T50" fmla="*/ 0 w 80"/>
              <a:gd name="T51" fmla="*/ 64 h 129"/>
              <a:gd name="T52" fmla="*/ 14 w 80"/>
              <a:gd name="T53" fmla="*/ 64 h 129"/>
              <a:gd name="T54" fmla="*/ 24 w 80"/>
              <a:gd name="T55" fmla="*/ 62 h 129"/>
              <a:gd name="T56" fmla="*/ 27 w 80"/>
              <a:gd name="T57" fmla="*/ 61 h 129"/>
              <a:gd name="T58" fmla="*/ 30 w 80"/>
              <a:gd name="T59" fmla="*/ 59 h 129"/>
              <a:gd name="T60" fmla="*/ 33 w 80"/>
              <a:gd name="T61" fmla="*/ 57 h 129"/>
              <a:gd name="T62" fmla="*/ 35 w 80"/>
              <a:gd name="T63" fmla="*/ 54 h 129"/>
              <a:gd name="T64" fmla="*/ 37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2 w 80"/>
              <a:gd name="T77" fmla="*/ 19 h 129"/>
              <a:gd name="T78" fmla="*/ 43 w 80"/>
              <a:gd name="T79" fmla="*/ 35 h 129"/>
              <a:gd name="T80" fmla="*/ 44 w 80"/>
              <a:gd name="T81" fmla="*/ 46 h 129"/>
              <a:gd name="T82" fmla="*/ 45 w 80"/>
              <a:gd name="T83" fmla="*/ 50 h 129"/>
              <a:gd name="T84" fmla="*/ 47 w 80"/>
              <a:gd name="T85" fmla="*/ 54 h 129"/>
              <a:gd name="T86" fmla="*/ 49 w 80"/>
              <a:gd name="T87" fmla="*/ 57 h 129"/>
              <a:gd name="T88" fmla="*/ 52 w 80"/>
              <a:gd name="T89" fmla="*/ 59 h 129"/>
              <a:gd name="T90" fmla="*/ 55 w 80"/>
              <a:gd name="T91" fmla="*/ 61 h 129"/>
              <a:gd name="T92" fmla="*/ 58 w 80"/>
              <a:gd name="T93" fmla="*/ 62 h 129"/>
              <a:gd name="T94" fmla="*/ 68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8" y="65"/>
                </a:lnTo>
                <a:lnTo>
                  <a:pt x="58" y="66"/>
                </a:lnTo>
                <a:lnTo>
                  <a:pt x="55" y="69"/>
                </a:lnTo>
                <a:lnTo>
                  <a:pt x="52" y="70"/>
                </a:lnTo>
                <a:lnTo>
                  <a:pt x="49" y="73"/>
                </a:lnTo>
                <a:lnTo>
                  <a:pt x="47" y="75"/>
                </a:lnTo>
                <a:lnTo>
                  <a:pt x="45" y="79"/>
                </a:lnTo>
                <a:lnTo>
                  <a:pt x="44" y="83"/>
                </a:lnTo>
                <a:lnTo>
                  <a:pt x="43" y="94"/>
                </a:lnTo>
                <a:lnTo>
                  <a:pt x="42" y="110"/>
                </a:lnTo>
                <a:lnTo>
                  <a:pt x="40" y="129"/>
                </a:lnTo>
                <a:lnTo>
                  <a:pt x="40" y="129"/>
                </a:lnTo>
                <a:lnTo>
                  <a:pt x="40" y="110"/>
                </a:lnTo>
                <a:lnTo>
                  <a:pt x="39" y="94"/>
                </a:lnTo>
                <a:lnTo>
                  <a:pt x="38" y="83"/>
                </a:lnTo>
                <a:lnTo>
                  <a:pt x="37" y="79"/>
                </a:lnTo>
                <a:lnTo>
                  <a:pt x="35" y="75"/>
                </a:lnTo>
                <a:lnTo>
                  <a:pt x="33" y="73"/>
                </a:lnTo>
                <a:lnTo>
                  <a:pt x="30" y="70"/>
                </a:lnTo>
                <a:lnTo>
                  <a:pt x="27" y="69"/>
                </a:lnTo>
                <a:lnTo>
                  <a:pt x="24" y="66"/>
                </a:lnTo>
                <a:lnTo>
                  <a:pt x="14" y="65"/>
                </a:lnTo>
                <a:lnTo>
                  <a:pt x="0" y="64"/>
                </a:lnTo>
                <a:lnTo>
                  <a:pt x="0" y="64"/>
                </a:lnTo>
                <a:lnTo>
                  <a:pt x="14" y="64"/>
                </a:lnTo>
                <a:lnTo>
                  <a:pt x="24" y="62"/>
                </a:lnTo>
                <a:lnTo>
                  <a:pt x="27" y="61"/>
                </a:lnTo>
                <a:lnTo>
                  <a:pt x="30" y="59"/>
                </a:lnTo>
                <a:lnTo>
                  <a:pt x="33" y="57"/>
                </a:lnTo>
                <a:lnTo>
                  <a:pt x="35" y="54"/>
                </a:lnTo>
                <a:lnTo>
                  <a:pt x="37" y="50"/>
                </a:lnTo>
                <a:lnTo>
                  <a:pt x="38" y="46"/>
                </a:lnTo>
                <a:lnTo>
                  <a:pt x="39" y="35"/>
                </a:lnTo>
                <a:lnTo>
                  <a:pt x="40" y="19"/>
                </a:lnTo>
                <a:lnTo>
                  <a:pt x="40" y="0"/>
                </a:lnTo>
                <a:lnTo>
                  <a:pt x="40" y="0"/>
                </a:lnTo>
                <a:lnTo>
                  <a:pt x="42" y="19"/>
                </a:lnTo>
                <a:lnTo>
                  <a:pt x="43" y="35"/>
                </a:lnTo>
                <a:lnTo>
                  <a:pt x="44" y="46"/>
                </a:lnTo>
                <a:lnTo>
                  <a:pt x="45" y="50"/>
                </a:lnTo>
                <a:lnTo>
                  <a:pt x="47" y="54"/>
                </a:lnTo>
                <a:lnTo>
                  <a:pt x="49" y="57"/>
                </a:lnTo>
                <a:lnTo>
                  <a:pt x="52" y="59"/>
                </a:lnTo>
                <a:lnTo>
                  <a:pt x="55" y="61"/>
                </a:lnTo>
                <a:lnTo>
                  <a:pt x="58" y="62"/>
                </a:lnTo>
                <a:lnTo>
                  <a:pt x="68"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 name="Freeform 13">
            <a:extLst>
              <a:ext uri="{FF2B5EF4-FFF2-40B4-BE49-F238E27FC236}">
                <a16:creationId xmlns:a16="http://schemas.microsoft.com/office/drawing/2014/main" id="{2C1F5687-D653-4498-B010-42F7B4CCE26D}"/>
              </a:ext>
            </a:extLst>
          </p:cNvPr>
          <p:cNvSpPr>
            <a:spLocks/>
          </p:cNvSpPr>
          <p:nvPr userDrawn="1"/>
        </p:nvSpPr>
        <p:spPr bwMode="auto">
          <a:xfrm>
            <a:off x="7539038" y="1250950"/>
            <a:ext cx="127000" cy="204788"/>
          </a:xfrm>
          <a:custGeom>
            <a:avLst/>
            <a:gdLst>
              <a:gd name="T0" fmla="*/ 80 w 80"/>
              <a:gd name="T1" fmla="*/ 65 h 129"/>
              <a:gd name="T2" fmla="*/ 80 w 80"/>
              <a:gd name="T3" fmla="*/ 65 h 129"/>
              <a:gd name="T4" fmla="*/ 66 w 80"/>
              <a:gd name="T5" fmla="*/ 65 h 129"/>
              <a:gd name="T6" fmla="*/ 57 w 80"/>
              <a:gd name="T7" fmla="*/ 67 h 129"/>
              <a:gd name="T8" fmla="*/ 53 w 80"/>
              <a:gd name="T9" fmla="*/ 68 h 129"/>
              <a:gd name="T10" fmla="*/ 50 w 80"/>
              <a:gd name="T11" fmla="*/ 70 h 129"/>
              <a:gd name="T12" fmla="*/ 48 w 80"/>
              <a:gd name="T13" fmla="*/ 72 h 129"/>
              <a:gd name="T14" fmla="*/ 46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3 w 80"/>
              <a:gd name="T39" fmla="*/ 72 h 129"/>
              <a:gd name="T40" fmla="*/ 29 w 80"/>
              <a:gd name="T41" fmla="*/ 70 h 129"/>
              <a:gd name="T42" fmla="*/ 26 w 80"/>
              <a:gd name="T43" fmla="*/ 68 h 129"/>
              <a:gd name="T44" fmla="*/ 22 w 80"/>
              <a:gd name="T45" fmla="*/ 67 h 129"/>
              <a:gd name="T46" fmla="*/ 13 w 80"/>
              <a:gd name="T47" fmla="*/ 65 h 129"/>
              <a:gd name="T48" fmla="*/ 0 w 80"/>
              <a:gd name="T49" fmla="*/ 65 h 129"/>
              <a:gd name="T50" fmla="*/ 0 w 80"/>
              <a:gd name="T51" fmla="*/ 65 h 129"/>
              <a:gd name="T52" fmla="*/ 13 w 80"/>
              <a:gd name="T53" fmla="*/ 64 h 129"/>
              <a:gd name="T54" fmla="*/ 22 w 80"/>
              <a:gd name="T55" fmla="*/ 63 h 129"/>
              <a:gd name="T56" fmla="*/ 26 w 80"/>
              <a:gd name="T57" fmla="*/ 60 h 129"/>
              <a:gd name="T58" fmla="*/ 29 w 80"/>
              <a:gd name="T59" fmla="*/ 59 h 129"/>
              <a:gd name="T60" fmla="*/ 33 w 80"/>
              <a:gd name="T61" fmla="*/ 56 h 129"/>
              <a:gd name="T62" fmla="*/ 35 w 80"/>
              <a:gd name="T63" fmla="*/ 53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6 w 80"/>
              <a:gd name="T85" fmla="*/ 53 h 129"/>
              <a:gd name="T86" fmla="*/ 48 w 80"/>
              <a:gd name="T87" fmla="*/ 56 h 129"/>
              <a:gd name="T88" fmla="*/ 50 w 80"/>
              <a:gd name="T89" fmla="*/ 59 h 129"/>
              <a:gd name="T90" fmla="*/ 53 w 80"/>
              <a:gd name="T91" fmla="*/ 60 h 129"/>
              <a:gd name="T92" fmla="*/ 57 w 80"/>
              <a:gd name="T93" fmla="*/ 63 h 129"/>
              <a:gd name="T94" fmla="*/ 66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6" y="65"/>
                </a:lnTo>
                <a:lnTo>
                  <a:pt x="57" y="67"/>
                </a:lnTo>
                <a:lnTo>
                  <a:pt x="53" y="68"/>
                </a:lnTo>
                <a:lnTo>
                  <a:pt x="50" y="70"/>
                </a:lnTo>
                <a:lnTo>
                  <a:pt x="48" y="72"/>
                </a:lnTo>
                <a:lnTo>
                  <a:pt x="46"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3" y="72"/>
                </a:lnTo>
                <a:lnTo>
                  <a:pt x="29" y="70"/>
                </a:lnTo>
                <a:lnTo>
                  <a:pt x="26" y="68"/>
                </a:lnTo>
                <a:lnTo>
                  <a:pt x="22" y="67"/>
                </a:lnTo>
                <a:lnTo>
                  <a:pt x="13" y="65"/>
                </a:lnTo>
                <a:lnTo>
                  <a:pt x="0" y="65"/>
                </a:lnTo>
                <a:lnTo>
                  <a:pt x="0" y="65"/>
                </a:lnTo>
                <a:lnTo>
                  <a:pt x="13" y="64"/>
                </a:lnTo>
                <a:lnTo>
                  <a:pt x="22" y="63"/>
                </a:lnTo>
                <a:lnTo>
                  <a:pt x="26" y="60"/>
                </a:lnTo>
                <a:lnTo>
                  <a:pt x="29" y="59"/>
                </a:lnTo>
                <a:lnTo>
                  <a:pt x="33" y="56"/>
                </a:lnTo>
                <a:lnTo>
                  <a:pt x="35" y="53"/>
                </a:lnTo>
                <a:lnTo>
                  <a:pt x="36" y="50"/>
                </a:lnTo>
                <a:lnTo>
                  <a:pt x="37" y="46"/>
                </a:lnTo>
                <a:lnTo>
                  <a:pt x="39" y="35"/>
                </a:lnTo>
                <a:lnTo>
                  <a:pt x="40" y="19"/>
                </a:lnTo>
                <a:lnTo>
                  <a:pt x="40" y="0"/>
                </a:lnTo>
                <a:lnTo>
                  <a:pt x="40" y="0"/>
                </a:lnTo>
                <a:lnTo>
                  <a:pt x="40" y="19"/>
                </a:lnTo>
                <a:lnTo>
                  <a:pt x="41" y="35"/>
                </a:lnTo>
                <a:lnTo>
                  <a:pt x="43" y="46"/>
                </a:lnTo>
                <a:lnTo>
                  <a:pt x="44" y="50"/>
                </a:lnTo>
                <a:lnTo>
                  <a:pt x="46" y="53"/>
                </a:lnTo>
                <a:lnTo>
                  <a:pt x="48" y="56"/>
                </a:lnTo>
                <a:lnTo>
                  <a:pt x="50" y="59"/>
                </a:lnTo>
                <a:lnTo>
                  <a:pt x="53" y="60"/>
                </a:lnTo>
                <a:lnTo>
                  <a:pt x="57" y="63"/>
                </a:lnTo>
                <a:lnTo>
                  <a:pt x="66"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 name="Freeform 14">
            <a:extLst>
              <a:ext uri="{FF2B5EF4-FFF2-40B4-BE49-F238E27FC236}">
                <a16:creationId xmlns:a16="http://schemas.microsoft.com/office/drawing/2014/main" id="{4F7FCC27-29B0-463D-A7FA-466DC4E2CD79}"/>
              </a:ext>
            </a:extLst>
          </p:cNvPr>
          <p:cNvSpPr>
            <a:spLocks/>
          </p:cNvSpPr>
          <p:nvPr userDrawn="1"/>
        </p:nvSpPr>
        <p:spPr bwMode="auto">
          <a:xfrm>
            <a:off x="8716963" y="3392488"/>
            <a:ext cx="125413" cy="206375"/>
          </a:xfrm>
          <a:custGeom>
            <a:avLst/>
            <a:gdLst>
              <a:gd name="T0" fmla="*/ 79 w 79"/>
              <a:gd name="T1" fmla="*/ 65 h 130"/>
              <a:gd name="T2" fmla="*/ 79 w 79"/>
              <a:gd name="T3" fmla="*/ 65 h 130"/>
              <a:gd name="T4" fmla="*/ 67 w 79"/>
              <a:gd name="T5" fmla="*/ 66 h 130"/>
              <a:gd name="T6" fmla="*/ 57 w 79"/>
              <a:gd name="T7" fmla="*/ 67 h 130"/>
              <a:gd name="T8" fmla="*/ 54 w 79"/>
              <a:gd name="T9" fmla="*/ 68 h 130"/>
              <a:gd name="T10" fmla="*/ 51 w 79"/>
              <a:gd name="T11" fmla="*/ 70 h 130"/>
              <a:gd name="T12" fmla="*/ 47 w 79"/>
              <a:gd name="T13" fmla="*/ 72 h 130"/>
              <a:gd name="T14" fmla="*/ 45 w 79"/>
              <a:gd name="T15" fmla="*/ 75 h 130"/>
              <a:gd name="T16" fmla="*/ 43 w 79"/>
              <a:gd name="T17" fmla="*/ 79 h 130"/>
              <a:gd name="T18" fmla="*/ 42 w 79"/>
              <a:gd name="T19" fmla="*/ 83 h 130"/>
              <a:gd name="T20" fmla="*/ 41 w 79"/>
              <a:gd name="T21" fmla="*/ 95 h 130"/>
              <a:gd name="T22" fmla="*/ 40 w 79"/>
              <a:gd name="T23" fmla="*/ 110 h 130"/>
              <a:gd name="T24" fmla="*/ 39 w 79"/>
              <a:gd name="T25" fmla="*/ 130 h 130"/>
              <a:gd name="T26" fmla="*/ 39 w 79"/>
              <a:gd name="T27" fmla="*/ 130 h 130"/>
              <a:gd name="T28" fmla="*/ 39 w 79"/>
              <a:gd name="T29" fmla="*/ 110 h 130"/>
              <a:gd name="T30" fmla="*/ 38 w 79"/>
              <a:gd name="T31" fmla="*/ 95 h 130"/>
              <a:gd name="T32" fmla="*/ 37 w 79"/>
              <a:gd name="T33" fmla="*/ 83 h 130"/>
              <a:gd name="T34" fmla="*/ 36 w 79"/>
              <a:gd name="T35" fmla="*/ 79 h 130"/>
              <a:gd name="T36" fmla="*/ 34 w 79"/>
              <a:gd name="T37" fmla="*/ 75 h 130"/>
              <a:gd name="T38" fmla="*/ 32 w 79"/>
              <a:gd name="T39" fmla="*/ 72 h 130"/>
              <a:gd name="T40" fmla="*/ 29 w 79"/>
              <a:gd name="T41" fmla="*/ 70 h 130"/>
              <a:gd name="T42" fmla="*/ 26 w 79"/>
              <a:gd name="T43" fmla="*/ 68 h 130"/>
              <a:gd name="T44" fmla="*/ 23 w 79"/>
              <a:gd name="T45" fmla="*/ 67 h 130"/>
              <a:gd name="T46" fmla="*/ 13 w 79"/>
              <a:gd name="T47" fmla="*/ 66 h 130"/>
              <a:gd name="T48" fmla="*/ 0 w 79"/>
              <a:gd name="T49" fmla="*/ 65 h 130"/>
              <a:gd name="T50" fmla="*/ 0 w 79"/>
              <a:gd name="T51" fmla="*/ 65 h 130"/>
              <a:gd name="T52" fmla="*/ 13 w 79"/>
              <a:gd name="T53" fmla="*/ 65 h 130"/>
              <a:gd name="T54" fmla="*/ 23 w 79"/>
              <a:gd name="T55" fmla="*/ 63 h 130"/>
              <a:gd name="T56" fmla="*/ 26 w 79"/>
              <a:gd name="T57" fmla="*/ 62 h 130"/>
              <a:gd name="T58" fmla="*/ 29 w 79"/>
              <a:gd name="T59" fmla="*/ 60 h 130"/>
              <a:gd name="T60" fmla="*/ 32 w 79"/>
              <a:gd name="T61" fmla="*/ 58 h 130"/>
              <a:gd name="T62" fmla="*/ 34 w 79"/>
              <a:gd name="T63" fmla="*/ 55 h 130"/>
              <a:gd name="T64" fmla="*/ 36 w 79"/>
              <a:gd name="T65" fmla="*/ 51 h 130"/>
              <a:gd name="T66" fmla="*/ 37 w 79"/>
              <a:gd name="T67" fmla="*/ 47 h 130"/>
              <a:gd name="T68" fmla="*/ 38 w 79"/>
              <a:gd name="T69" fmla="*/ 35 h 130"/>
              <a:gd name="T70" fmla="*/ 39 w 79"/>
              <a:gd name="T71" fmla="*/ 20 h 130"/>
              <a:gd name="T72" fmla="*/ 39 w 79"/>
              <a:gd name="T73" fmla="*/ 0 h 130"/>
              <a:gd name="T74" fmla="*/ 39 w 79"/>
              <a:gd name="T75" fmla="*/ 0 h 130"/>
              <a:gd name="T76" fmla="*/ 40 w 79"/>
              <a:gd name="T77" fmla="*/ 20 h 130"/>
              <a:gd name="T78" fmla="*/ 41 w 79"/>
              <a:gd name="T79" fmla="*/ 35 h 130"/>
              <a:gd name="T80" fmla="*/ 42 w 79"/>
              <a:gd name="T81" fmla="*/ 47 h 130"/>
              <a:gd name="T82" fmla="*/ 43 w 79"/>
              <a:gd name="T83" fmla="*/ 51 h 130"/>
              <a:gd name="T84" fmla="*/ 45 w 79"/>
              <a:gd name="T85" fmla="*/ 55 h 130"/>
              <a:gd name="T86" fmla="*/ 47 w 79"/>
              <a:gd name="T87" fmla="*/ 58 h 130"/>
              <a:gd name="T88" fmla="*/ 51 w 79"/>
              <a:gd name="T89" fmla="*/ 60 h 130"/>
              <a:gd name="T90" fmla="*/ 54 w 79"/>
              <a:gd name="T91" fmla="*/ 62 h 130"/>
              <a:gd name="T92" fmla="*/ 57 w 79"/>
              <a:gd name="T93" fmla="*/ 63 h 130"/>
              <a:gd name="T94" fmla="*/ 67 w 79"/>
              <a:gd name="T95" fmla="*/ 65 h 130"/>
              <a:gd name="T96" fmla="*/ 79 w 79"/>
              <a:gd name="T97" fmla="*/ 65 h 130"/>
              <a:gd name="T98" fmla="*/ 79 w 79"/>
              <a:gd name="T9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30">
                <a:moveTo>
                  <a:pt x="79" y="65"/>
                </a:moveTo>
                <a:lnTo>
                  <a:pt x="79" y="65"/>
                </a:lnTo>
                <a:lnTo>
                  <a:pt x="67" y="66"/>
                </a:lnTo>
                <a:lnTo>
                  <a:pt x="57" y="67"/>
                </a:lnTo>
                <a:lnTo>
                  <a:pt x="54" y="68"/>
                </a:lnTo>
                <a:lnTo>
                  <a:pt x="51" y="70"/>
                </a:lnTo>
                <a:lnTo>
                  <a:pt x="47" y="72"/>
                </a:lnTo>
                <a:lnTo>
                  <a:pt x="45" y="75"/>
                </a:lnTo>
                <a:lnTo>
                  <a:pt x="43" y="79"/>
                </a:lnTo>
                <a:lnTo>
                  <a:pt x="42" y="83"/>
                </a:lnTo>
                <a:lnTo>
                  <a:pt x="41" y="95"/>
                </a:lnTo>
                <a:lnTo>
                  <a:pt x="40" y="110"/>
                </a:lnTo>
                <a:lnTo>
                  <a:pt x="39" y="130"/>
                </a:lnTo>
                <a:lnTo>
                  <a:pt x="39" y="130"/>
                </a:lnTo>
                <a:lnTo>
                  <a:pt x="39" y="110"/>
                </a:lnTo>
                <a:lnTo>
                  <a:pt x="38" y="95"/>
                </a:lnTo>
                <a:lnTo>
                  <a:pt x="37" y="83"/>
                </a:lnTo>
                <a:lnTo>
                  <a:pt x="36" y="79"/>
                </a:lnTo>
                <a:lnTo>
                  <a:pt x="34" y="75"/>
                </a:lnTo>
                <a:lnTo>
                  <a:pt x="32" y="72"/>
                </a:lnTo>
                <a:lnTo>
                  <a:pt x="29" y="70"/>
                </a:lnTo>
                <a:lnTo>
                  <a:pt x="26" y="68"/>
                </a:lnTo>
                <a:lnTo>
                  <a:pt x="23" y="67"/>
                </a:lnTo>
                <a:lnTo>
                  <a:pt x="13" y="66"/>
                </a:lnTo>
                <a:lnTo>
                  <a:pt x="0" y="65"/>
                </a:lnTo>
                <a:lnTo>
                  <a:pt x="0" y="65"/>
                </a:lnTo>
                <a:lnTo>
                  <a:pt x="13" y="65"/>
                </a:lnTo>
                <a:lnTo>
                  <a:pt x="23" y="63"/>
                </a:lnTo>
                <a:lnTo>
                  <a:pt x="26" y="62"/>
                </a:lnTo>
                <a:lnTo>
                  <a:pt x="29" y="60"/>
                </a:lnTo>
                <a:lnTo>
                  <a:pt x="32" y="58"/>
                </a:lnTo>
                <a:lnTo>
                  <a:pt x="34" y="55"/>
                </a:lnTo>
                <a:lnTo>
                  <a:pt x="36" y="51"/>
                </a:lnTo>
                <a:lnTo>
                  <a:pt x="37" y="47"/>
                </a:lnTo>
                <a:lnTo>
                  <a:pt x="38" y="35"/>
                </a:lnTo>
                <a:lnTo>
                  <a:pt x="39" y="20"/>
                </a:lnTo>
                <a:lnTo>
                  <a:pt x="39" y="0"/>
                </a:lnTo>
                <a:lnTo>
                  <a:pt x="39" y="0"/>
                </a:lnTo>
                <a:lnTo>
                  <a:pt x="40" y="20"/>
                </a:lnTo>
                <a:lnTo>
                  <a:pt x="41" y="35"/>
                </a:lnTo>
                <a:lnTo>
                  <a:pt x="42" y="47"/>
                </a:lnTo>
                <a:lnTo>
                  <a:pt x="43" y="51"/>
                </a:lnTo>
                <a:lnTo>
                  <a:pt x="45" y="55"/>
                </a:lnTo>
                <a:lnTo>
                  <a:pt x="47" y="58"/>
                </a:lnTo>
                <a:lnTo>
                  <a:pt x="51" y="60"/>
                </a:lnTo>
                <a:lnTo>
                  <a:pt x="54" y="62"/>
                </a:lnTo>
                <a:lnTo>
                  <a:pt x="57" y="63"/>
                </a:lnTo>
                <a:lnTo>
                  <a:pt x="67"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 name="Freeform 15">
            <a:extLst>
              <a:ext uri="{FF2B5EF4-FFF2-40B4-BE49-F238E27FC236}">
                <a16:creationId xmlns:a16="http://schemas.microsoft.com/office/drawing/2014/main" id="{E4FAB4E7-13F5-4470-9E81-A14DD05FA017}"/>
              </a:ext>
            </a:extLst>
          </p:cNvPr>
          <p:cNvSpPr>
            <a:spLocks/>
          </p:cNvSpPr>
          <p:nvPr userDrawn="1"/>
        </p:nvSpPr>
        <p:spPr bwMode="auto">
          <a:xfrm>
            <a:off x="9625013" y="4781550"/>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1 h 129"/>
              <a:gd name="T12" fmla="*/ 48 w 80"/>
              <a:gd name="T13" fmla="*/ 73 h 129"/>
              <a:gd name="T14" fmla="*/ 46 w 80"/>
              <a:gd name="T15" fmla="*/ 76 h 129"/>
              <a:gd name="T16" fmla="*/ 44 w 80"/>
              <a:gd name="T17" fmla="*/ 79 h 129"/>
              <a:gd name="T18" fmla="*/ 43 w 80"/>
              <a:gd name="T19" fmla="*/ 84 h 129"/>
              <a:gd name="T20" fmla="*/ 41 w 80"/>
              <a:gd name="T21" fmla="*/ 95 h 129"/>
              <a:gd name="T22" fmla="*/ 41 w 80"/>
              <a:gd name="T23" fmla="*/ 110 h 129"/>
              <a:gd name="T24" fmla="*/ 40 w 80"/>
              <a:gd name="T25" fmla="*/ 129 h 129"/>
              <a:gd name="T26" fmla="*/ 40 w 80"/>
              <a:gd name="T27" fmla="*/ 129 h 129"/>
              <a:gd name="T28" fmla="*/ 40 w 80"/>
              <a:gd name="T29" fmla="*/ 110 h 129"/>
              <a:gd name="T30" fmla="*/ 39 w 80"/>
              <a:gd name="T31" fmla="*/ 95 h 129"/>
              <a:gd name="T32" fmla="*/ 38 w 80"/>
              <a:gd name="T33" fmla="*/ 84 h 129"/>
              <a:gd name="T34" fmla="*/ 35 w 80"/>
              <a:gd name="T35" fmla="*/ 79 h 129"/>
              <a:gd name="T36" fmla="*/ 34 w 80"/>
              <a:gd name="T37" fmla="*/ 76 h 129"/>
              <a:gd name="T38" fmla="*/ 32 w 80"/>
              <a:gd name="T39" fmla="*/ 73 h 129"/>
              <a:gd name="T40" fmla="*/ 29 w 80"/>
              <a:gd name="T41" fmla="*/ 71 h 129"/>
              <a:gd name="T42" fmla="*/ 26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6 w 80"/>
              <a:gd name="T57" fmla="*/ 62 h 129"/>
              <a:gd name="T58" fmla="*/ 29 w 80"/>
              <a:gd name="T59" fmla="*/ 60 h 129"/>
              <a:gd name="T60" fmla="*/ 32 w 80"/>
              <a:gd name="T61" fmla="*/ 58 h 129"/>
              <a:gd name="T62" fmla="*/ 34 w 80"/>
              <a:gd name="T63" fmla="*/ 54 h 129"/>
              <a:gd name="T64" fmla="*/ 35 w 80"/>
              <a:gd name="T65" fmla="*/ 51 h 129"/>
              <a:gd name="T66" fmla="*/ 38 w 80"/>
              <a:gd name="T67" fmla="*/ 46 h 129"/>
              <a:gd name="T68" fmla="*/ 39 w 80"/>
              <a:gd name="T69" fmla="*/ 35 h 129"/>
              <a:gd name="T70" fmla="*/ 40 w 80"/>
              <a:gd name="T71" fmla="*/ 20 h 129"/>
              <a:gd name="T72" fmla="*/ 40 w 80"/>
              <a:gd name="T73" fmla="*/ 0 h 129"/>
              <a:gd name="T74" fmla="*/ 40 w 80"/>
              <a:gd name="T75" fmla="*/ 0 h 129"/>
              <a:gd name="T76" fmla="*/ 41 w 80"/>
              <a:gd name="T77" fmla="*/ 20 h 129"/>
              <a:gd name="T78" fmla="*/ 41 w 80"/>
              <a:gd name="T79" fmla="*/ 35 h 129"/>
              <a:gd name="T80" fmla="*/ 43 w 80"/>
              <a:gd name="T81" fmla="*/ 46 h 129"/>
              <a:gd name="T82" fmla="*/ 44 w 80"/>
              <a:gd name="T83" fmla="*/ 51 h 129"/>
              <a:gd name="T84" fmla="*/ 46 w 80"/>
              <a:gd name="T85" fmla="*/ 54 h 129"/>
              <a:gd name="T86" fmla="*/ 48 w 80"/>
              <a:gd name="T87" fmla="*/ 58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1"/>
                </a:lnTo>
                <a:lnTo>
                  <a:pt x="48" y="73"/>
                </a:lnTo>
                <a:lnTo>
                  <a:pt x="46" y="76"/>
                </a:lnTo>
                <a:lnTo>
                  <a:pt x="44" y="79"/>
                </a:lnTo>
                <a:lnTo>
                  <a:pt x="43" y="84"/>
                </a:lnTo>
                <a:lnTo>
                  <a:pt x="41" y="95"/>
                </a:lnTo>
                <a:lnTo>
                  <a:pt x="41" y="110"/>
                </a:lnTo>
                <a:lnTo>
                  <a:pt x="40" y="129"/>
                </a:lnTo>
                <a:lnTo>
                  <a:pt x="40" y="129"/>
                </a:lnTo>
                <a:lnTo>
                  <a:pt x="40" y="110"/>
                </a:lnTo>
                <a:lnTo>
                  <a:pt x="39" y="95"/>
                </a:lnTo>
                <a:lnTo>
                  <a:pt x="38" y="84"/>
                </a:lnTo>
                <a:lnTo>
                  <a:pt x="35" y="79"/>
                </a:lnTo>
                <a:lnTo>
                  <a:pt x="34" y="76"/>
                </a:lnTo>
                <a:lnTo>
                  <a:pt x="32" y="73"/>
                </a:lnTo>
                <a:lnTo>
                  <a:pt x="29" y="71"/>
                </a:lnTo>
                <a:lnTo>
                  <a:pt x="26" y="69"/>
                </a:lnTo>
                <a:lnTo>
                  <a:pt x="22" y="67"/>
                </a:lnTo>
                <a:lnTo>
                  <a:pt x="13" y="66"/>
                </a:lnTo>
                <a:lnTo>
                  <a:pt x="0" y="65"/>
                </a:lnTo>
                <a:lnTo>
                  <a:pt x="0" y="65"/>
                </a:lnTo>
                <a:lnTo>
                  <a:pt x="13" y="65"/>
                </a:lnTo>
                <a:lnTo>
                  <a:pt x="22" y="63"/>
                </a:lnTo>
                <a:lnTo>
                  <a:pt x="26" y="62"/>
                </a:lnTo>
                <a:lnTo>
                  <a:pt x="29" y="60"/>
                </a:lnTo>
                <a:lnTo>
                  <a:pt x="32" y="58"/>
                </a:lnTo>
                <a:lnTo>
                  <a:pt x="34" y="54"/>
                </a:lnTo>
                <a:lnTo>
                  <a:pt x="35" y="51"/>
                </a:lnTo>
                <a:lnTo>
                  <a:pt x="38" y="46"/>
                </a:lnTo>
                <a:lnTo>
                  <a:pt x="39" y="35"/>
                </a:lnTo>
                <a:lnTo>
                  <a:pt x="40" y="20"/>
                </a:lnTo>
                <a:lnTo>
                  <a:pt x="40" y="0"/>
                </a:lnTo>
                <a:lnTo>
                  <a:pt x="40" y="0"/>
                </a:lnTo>
                <a:lnTo>
                  <a:pt x="41" y="20"/>
                </a:lnTo>
                <a:lnTo>
                  <a:pt x="41" y="35"/>
                </a:lnTo>
                <a:lnTo>
                  <a:pt x="43" y="46"/>
                </a:lnTo>
                <a:lnTo>
                  <a:pt x="44" y="51"/>
                </a:lnTo>
                <a:lnTo>
                  <a:pt x="46" y="54"/>
                </a:lnTo>
                <a:lnTo>
                  <a:pt x="48" y="58"/>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 name="Freeform 16">
            <a:extLst>
              <a:ext uri="{FF2B5EF4-FFF2-40B4-BE49-F238E27FC236}">
                <a16:creationId xmlns:a16="http://schemas.microsoft.com/office/drawing/2014/main" id="{91D96448-BEDE-4F1C-8B3B-4030D2B3D427}"/>
              </a:ext>
            </a:extLst>
          </p:cNvPr>
          <p:cNvSpPr>
            <a:spLocks/>
          </p:cNvSpPr>
          <p:nvPr userDrawn="1"/>
        </p:nvSpPr>
        <p:spPr bwMode="auto">
          <a:xfrm>
            <a:off x="11996738" y="5299075"/>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6 w 80"/>
              <a:gd name="T15" fmla="*/ 75 h 129"/>
              <a:gd name="T16" fmla="*/ 44 w 80"/>
              <a:gd name="T17" fmla="*/ 79 h 129"/>
              <a:gd name="T18" fmla="*/ 43 w 80"/>
              <a:gd name="T19" fmla="*/ 83 h 129"/>
              <a:gd name="T20" fmla="*/ 41 w 80"/>
              <a:gd name="T21" fmla="*/ 95 h 129"/>
              <a:gd name="T22" fmla="*/ 40 w 80"/>
              <a:gd name="T23" fmla="*/ 110 h 129"/>
              <a:gd name="T24" fmla="*/ 40 w 80"/>
              <a:gd name="T25" fmla="*/ 129 h 129"/>
              <a:gd name="T26" fmla="*/ 40 w 80"/>
              <a:gd name="T27" fmla="*/ 129 h 129"/>
              <a:gd name="T28" fmla="*/ 40 w 80"/>
              <a:gd name="T29" fmla="*/ 110 h 129"/>
              <a:gd name="T30" fmla="*/ 39 w 80"/>
              <a:gd name="T31" fmla="*/ 95 h 129"/>
              <a:gd name="T32" fmla="*/ 37 w 80"/>
              <a:gd name="T33" fmla="*/ 83 h 129"/>
              <a:gd name="T34" fmla="*/ 36 w 80"/>
              <a:gd name="T35" fmla="*/ 79 h 129"/>
              <a:gd name="T36" fmla="*/ 35 w 80"/>
              <a:gd name="T37" fmla="*/ 75 h 129"/>
              <a:gd name="T38" fmla="*/ 33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7 w 80"/>
              <a:gd name="T57" fmla="*/ 62 h 129"/>
              <a:gd name="T58" fmla="*/ 30 w 80"/>
              <a:gd name="T59" fmla="*/ 60 h 129"/>
              <a:gd name="T60" fmla="*/ 33 w 80"/>
              <a:gd name="T61" fmla="*/ 58 h 129"/>
              <a:gd name="T62" fmla="*/ 35 w 80"/>
              <a:gd name="T63" fmla="*/ 55 h 129"/>
              <a:gd name="T64" fmla="*/ 36 w 80"/>
              <a:gd name="T65" fmla="*/ 50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0 h 129"/>
              <a:gd name="T84" fmla="*/ 46 w 80"/>
              <a:gd name="T85" fmla="*/ 55 h 129"/>
              <a:gd name="T86" fmla="*/ 48 w 80"/>
              <a:gd name="T87" fmla="*/ 58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6" y="75"/>
                </a:lnTo>
                <a:lnTo>
                  <a:pt x="44" y="79"/>
                </a:lnTo>
                <a:lnTo>
                  <a:pt x="43" y="83"/>
                </a:lnTo>
                <a:lnTo>
                  <a:pt x="41" y="95"/>
                </a:lnTo>
                <a:lnTo>
                  <a:pt x="40" y="110"/>
                </a:lnTo>
                <a:lnTo>
                  <a:pt x="40" y="129"/>
                </a:lnTo>
                <a:lnTo>
                  <a:pt x="40" y="129"/>
                </a:lnTo>
                <a:lnTo>
                  <a:pt x="40" y="110"/>
                </a:lnTo>
                <a:lnTo>
                  <a:pt x="39" y="95"/>
                </a:lnTo>
                <a:lnTo>
                  <a:pt x="37" y="83"/>
                </a:lnTo>
                <a:lnTo>
                  <a:pt x="36" y="79"/>
                </a:lnTo>
                <a:lnTo>
                  <a:pt x="35" y="75"/>
                </a:lnTo>
                <a:lnTo>
                  <a:pt x="33" y="73"/>
                </a:lnTo>
                <a:lnTo>
                  <a:pt x="30" y="70"/>
                </a:lnTo>
                <a:lnTo>
                  <a:pt x="27" y="69"/>
                </a:lnTo>
                <a:lnTo>
                  <a:pt x="22" y="67"/>
                </a:lnTo>
                <a:lnTo>
                  <a:pt x="13" y="66"/>
                </a:lnTo>
                <a:lnTo>
                  <a:pt x="0" y="65"/>
                </a:lnTo>
                <a:lnTo>
                  <a:pt x="0" y="65"/>
                </a:lnTo>
                <a:lnTo>
                  <a:pt x="13" y="65"/>
                </a:lnTo>
                <a:lnTo>
                  <a:pt x="22" y="63"/>
                </a:lnTo>
                <a:lnTo>
                  <a:pt x="27" y="62"/>
                </a:lnTo>
                <a:lnTo>
                  <a:pt x="30" y="60"/>
                </a:lnTo>
                <a:lnTo>
                  <a:pt x="33" y="58"/>
                </a:lnTo>
                <a:lnTo>
                  <a:pt x="35" y="55"/>
                </a:lnTo>
                <a:lnTo>
                  <a:pt x="36" y="50"/>
                </a:lnTo>
                <a:lnTo>
                  <a:pt x="37" y="46"/>
                </a:lnTo>
                <a:lnTo>
                  <a:pt x="39" y="35"/>
                </a:lnTo>
                <a:lnTo>
                  <a:pt x="40" y="20"/>
                </a:lnTo>
                <a:lnTo>
                  <a:pt x="40" y="0"/>
                </a:lnTo>
                <a:lnTo>
                  <a:pt x="40" y="0"/>
                </a:lnTo>
                <a:lnTo>
                  <a:pt x="40" y="20"/>
                </a:lnTo>
                <a:lnTo>
                  <a:pt x="41" y="35"/>
                </a:lnTo>
                <a:lnTo>
                  <a:pt x="43" y="46"/>
                </a:lnTo>
                <a:lnTo>
                  <a:pt x="44" y="50"/>
                </a:lnTo>
                <a:lnTo>
                  <a:pt x="46" y="55"/>
                </a:lnTo>
                <a:lnTo>
                  <a:pt x="48" y="58"/>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 name="Freeform 17">
            <a:extLst>
              <a:ext uri="{FF2B5EF4-FFF2-40B4-BE49-F238E27FC236}">
                <a16:creationId xmlns:a16="http://schemas.microsoft.com/office/drawing/2014/main" id="{262F2505-EE1A-456A-94F9-E6C39B347788}"/>
              </a:ext>
            </a:extLst>
          </p:cNvPr>
          <p:cNvSpPr>
            <a:spLocks/>
          </p:cNvSpPr>
          <p:nvPr userDrawn="1"/>
        </p:nvSpPr>
        <p:spPr bwMode="auto">
          <a:xfrm>
            <a:off x="10618788" y="3797300"/>
            <a:ext cx="125413" cy="204788"/>
          </a:xfrm>
          <a:custGeom>
            <a:avLst/>
            <a:gdLst>
              <a:gd name="T0" fmla="*/ 79 w 79"/>
              <a:gd name="T1" fmla="*/ 64 h 129"/>
              <a:gd name="T2" fmla="*/ 79 w 79"/>
              <a:gd name="T3" fmla="*/ 64 h 129"/>
              <a:gd name="T4" fmla="*/ 67 w 79"/>
              <a:gd name="T5" fmla="*/ 64 h 129"/>
              <a:gd name="T6" fmla="*/ 57 w 79"/>
              <a:gd name="T7" fmla="*/ 66 h 129"/>
              <a:gd name="T8" fmla="*/ 54 w 79"/>
              <a:gd name="T9" fmla="*/ 67 h 129"/>
              <a:gd name="T10" fmla="*/ 50 w 79"/>
              <a:gd name="T11" fmla="*/ 69 h 129"/>
              <a:gd name="T12" fmla="*/ 47 w 79"/>
              <a:gd name="T13" fmla="*/ 72 h 129"/>
              <a:gd name="T14" fmla="*/ 45 w 79"/>
              <a:gd name="T15" fmla="*/ 75 h 129"/>
              <a:gd name="T16" fmla="*/ 43 w 79"/>
              <a:gd name="T17" fmla="*/ 79 h 129"/>
              <a:gd name="T18" fmla="*/ 42 w 79"/>
              <a:gd name="T19" fmla="*/ 83 h 129"/>
              <a:gd name="T20" fmla="*/ 41 w 79"/>
              <a:gd name="T21" fmla="*/ 94 h 129"/>
              <a:gd name="T22" fmla="*/ 40 w 79"/>
              <a:gd name="T23" fmla="*/ 109 h 129"/>
              <a:gd name="T24" fmla="*/ 39 w 79"/>
              <a:gd name="T25" fmla="*/ 129 h 129"/>
              <a:gd name="T26" fmla="*/ 39 w 79"/>
              <a:gd name="T27" fmla="*/ 129 h 129"/>
              <a:gd name="T28" fmla="*/ 39 w 79"/>
              <a:gd name="T29" fmla="*/ 109 h 129"/>
              <a:gd name="T30" fmla="*/ 38 w 79"/>
              <a:gd name="T31" fmla="*/ 94 h 129"/>
              <a:gd name="T32" fmla="*/ 37 w 79"/>
              <a:gd name="T33" fmla="*/ 83 h 129"/>
              <a:gd name="T34" fmla="*/ 36 w 79"/>
              <a:gd name="T35" fmla="*/ 79 h 129"/>
              <a:gd name="T36" fmla="*/ 34 w 79"/>
              <a:gd name="T37" fmla="*/ 75 h 129"/>
              <a:gd name="T38" fmla="*/ 32 w 79"/>
              <a:gd name="T39" fmla="*/ 72 h 129"/>
              <a:gd name="T40" fmla="*/ 29 w 79"/>
              <a:gd name="T41" fmla="*/ 69 h 129"/>
              <a:gd name="T42" fmla="*/ 26 w 79"/>
              <a:gd name="T43" fmla="*/ 67 h 129"/>
              <a:gd name="T44" fmla="*/ 23 w 79"/>
              <a:gd name="T45" fmla="*/ 66 h 129"/>
              <a:gd name="T46" fmla="*/ 13 w 79"/>
              <a:gd name="T47" fmla="*/ 64 h 129"/>
              <a:gd name="T48" fmla="*/ 0 w 79"/>
              <a:gd name="T49" fmla="*/ 64 h 129"/>
              <a:gd name="T50" fmla="*/ 0 w 79"/>
              <a:gd name="T51" fmla="*/ 64 h 129"/>
              <a:gd name="T52" fmla="*/ 13 w 79"/>
              <a:gd name="T53" fmla="*/ 63 h 129"/>
              <a:gd name="T54" fmla="*/ 23 w 79"/>
              <a:gd name="T55" fmla="*/ 62 h 129"/>
              <a:gd name="T56" fmla="*/ 26 w 79"/>
              <a:gd name="T57" fmla="*/ 61 h 129"/>
              <a:gd name="T58" fmla="*/ 29 w 79"/>
              <a:gd name="T59" fmla="*/ 59 h 129"/>
              <a:gd name="T60" fmla="*/ 32 w 79"/>
              <a:gd name="T61" fmla="*/ 57 h 129"/>
              <a:gd name="T62" fmla="*/ 34 w 79"/>
              <a:gd name="T63" fmla="*/ 54 h 129"/>
              <a:gd name="T64" fmla="*/ 36 w 79"/>
              <a:gd name="T65" fmla="*/ 50 h 129"/>
              <a:gd name="T66" fmla="*/ 37 w 79"/>
              <a:gd name="T67" fmla="*/ 46 h 129"/>
              <a:gd name="T68" fmla="*/ 38 w 79"/>
              <a:gd name="T69" fmla="*/ 35 h 129"/>
              <a:gd name="T70" fmla="*/ 39 w 79"/>
              <a:gd name="T71" fmla="*/ 19 h 129"/>
              <a:gd name="T72" fmla="*/ 39 w 79"/>
              <a:gd name="T73" fmla="*/ 0 h 129"/>
              <a:gd name="T74" fmla="*/ 39 w 79"/>
              <a:gd name="T75" fmla="*/ 0 h 129"/>
              <a:gd name="T76" fmla="*/ 40 w 79"/>
              <a:gd name="T77" fmla="*/ 19 h 129"/>
              <a:gd name="T78" fmla="*/ 41 w 79"/>
              <a:gd name="T79" fmla="*/ 35 h 129"/>
              <a:gd name="T80" fmla="*/ 42 w 79"/>
              <a:gd name="T81" fmla="*/ 46 h 129"/>
              <a:gd name="T82" fmla="*/ 43 w 79"/>
              <a:gd name="T83" fmla="*/ 50 h 129"/>
              <a:gd name="T84" fmla="*/ 45 w 79"/>
              <a:gd name="T85" fmla="*/ 54 h 129"/>
              <a:gd name="T86" fmla="*/ 47 w 79"/>
              <a:gd name="T87" fmla="*/ 57 h 129"/>
              <a:gd name="T88" fmla="*/ 50 w 79"/>
              <a:gd name="T89" fmla="*/ 59 h 129"/>
              <a:gd name="T90" fmla="*/ 54 w 79"/>
              <a:gd name="T91" fmla="*/ 61 h 129"/>
              <a:gd name="T92" fmla="*/ 57 w 79"/>
              <a:gd name="T93" fmla="*/ 62 h 129"/>
              <a:gd name="T94" fmla="*/ 67 w 79"/>
              <a:gd name="T95" fmla="*/ 63 h 129"/>
              <a:gd name="T96" fmla="*/ 79 w 79"/>
              <a:gd name="T97" fmla="*/ 64 h 129"/>
              <a:gd name="T98" fmla="*/ 79 w 79"/>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9">
                <a:moveTo>
                  <a:pt x="79" y="64"/>
                </a:moveTo>
                <a:lnTo>
                  <a:pt x="79" y="64"/>
                </a:lnTo>
                <a:lnTo>
                  <a:pt x="67" y="64"/>
                </a:lnTo>
                <a:lnTo>
                  <a:pt x="57" y="66"/>
                </a:lnTo>
                <a:lnTo>
                  <a:pt x="54" y="67"/>
                </a:lnTo>
                <a:lnTo>
                  <a:pt x="50" y="69"/>
                </a:lnTo>
                <a:lnTo>
                  <a:pt x="47" y="72"/>
                </a:lnTo>
                <a:lnTo>
                  <a:pt x="45" y="75"/>
                </a:lnTo>
                <a:lnTo>
                  <a:pt x="43" y="79"/>
                </a:lnTo>
                <a:lnTo>
                  <a:pt x="42" y="83"/>
                </a:lnTo>
                <a:lnTo>
                  <a:pt x="41" y="94"/>
                </a:lnTo>
                <a:lnTo>
                  <a:pt x="40" y="109"/>
                </a:lnTo>
                <a:lnTo>
                  <a:pt x="39" y="129"/>
                </a:lnTo>
                <a:lnTo>
                  <a:pt x="39" y="129"/>
                </a:lnTo>
                <a:lnTo>
                  <a:pt x="39" y="109"/>
                </a:lnTo>
                <a:lnTo>
                  <a:pt x="38" y="94"/>
                </a:lnTo>
                <a:lnTo>
                  <a:pt x="37" y="83"/>
                </a:lnTo>
                <a:lnTo>
                  <a:pt x="36" y="79"/>
                </a:lnTo>
                <a:lnTo>
                  <a:pt x="34" y="75"/>
                </a:lnTo>
                <a:lnTo>
                  <a:pt x="32" y="72"/>
                </a:lnTo>
                <a:lnTo>
                  <a:pt x="29" y="69"/>
                </a:lnTo>
                <a:lnTo>
                  <a:pt x="26" y="67"/>
                </a:lnTo>
                <a:lnTo>
                  <a:pt x="23" y="66"/>
                </a:lnTo>
                <a:lnTo>
                  <a:pt x="13" y="64"/>
                </a:lnTo>
                <a:lnTo>
                  <a:pt x="0" y="64"/>
                </a:lnTo>
                <a:lnTo>
                  <a:pt x="0" y="64"/>
                </a:lnTo>
                <a:lnTo>
                  <a:pt x="13" y="63"/>
                </a:lnTo>
                <a:lnTo>
                  <a:pt x="23" y="62"/>
                </a:lnTo>
                <a:lnTo>
                  <a:pt x="26" y="61"/>
                </a:lnTo>
                <a:lnTo>
                  <a:pt x="29" y="59"/>
                </a:lnTo>
                <a:lnTo>
                  <a:pt x="32" y="57"/>
                </a:lnTo>
                <a:lnTo>
                  <a:pt x="34" y="54"/>
                </a:lnTo>
                <a:lnTo>
                  <a:pt x="36" y="50"/>
                </a:lnTo>
                <a:lnTo>
                  <a:pt x="37" y="46"/>
                </a:lnTo>
                <a:lnTo>
                  <a:pt x="38" y="35"/>
                </a:lnTo>
                <a:lnTo>
                  <a:pt x="39" y="19"/>
                </a:lnTo>
                <a:lnTo>
                  <a:pt x="39" y="0"/>
                </a:lnTo>
                <a:lnTo>
                  <a:pt x="39" y="0"/>
                </a:lnTo>
                <a:lnTo>
                  <a:pt x="40" y="19"/>
                </a:lnTo>
                <a:lnTo>
                  <a:pt x="41" y="35"/>
                </a:lnTo>
                <a:lnTo>
                  <a:pt x="42" y="46"/>
                </a:lnTo>
                <a:lnTo>
                  <a:pt x="43" y="50"/>
                </a:lnTo>
                <a:lnTo>
                  <a:pt x="45" y="54"/>
                </a:lnTo>
                <a:lnTo>
                  <a:pt x="47" y="57"/>
                </a:lnTo>
                <a:lnTo>
                  <a:pt x="50" y="59"/>
                </a:lnTo>
                <a:lnTo>
                  <a:pt x="54" y="61"/>
                </a:lnTo>
                <a:lnTo>
                  <a:pt x="57" y="62"/>
                </a:lnTo>
                <a:lnTo>
                  <a:pt x="67" y="63"/>
                </a:lnTo>
                <a:lnTo>
                  <a:pt x="79" y="64"/>
                </a:lnTo>
                <a:lnTo>
                  <a:pt x="79"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 name="Freeform 18">
            <a:extLst>
              <a:ext uri="{FF2B5EF4-FFF2-40B4-BE49-F238E27FC236}">
                <a16:creationId xmlns:a16="http://schemas.microsoft.com/office/drawing/2014/main" id="{E49A3F9D-457F-4A24-9122-ADB1FA7029FB}"/>
              </a:ext>
            </a:extLst>
          </p:cNvPr>
          <p:cNvSpPr>
            <a:spLocks/>
          </p:cNvSpPr>
          <p:nvPr userDrawn="1"/>
        </p:nvSpPr>
        <p:spPr bwMode="auto">
          <a:xfrm>
            <a:off x="11933238" y="1997075"/>
            <a:ext cx="127000" cy="204788"/>
          </a:xfrm>
          <a:custGeom>
            <a:avLst/>
            <a:gdLst>
              <a:gd name="T0" fmla="*/ 80 w 80"/>
              <a:gd name="T1" fmla="*/ 64 h 129"/>
              <a:gd name="T2" fmla="*/ 80 w 80"/>
              <a:gd name="T3" fmla="*/ 64 h 129"/>
              <a:gd name="T4" fmla="*/ 67 w 80"/>
              <a:gd name="T5" fmla="*/ 65 h 129"/>
              <a:gd name="T6" fmla="*/ 57 w 80"/>
              <a:gd name="T7" fmla="*/ 66 h 129"/>
              <a:gd name="T8" fmla="*/ 53 w 80"/>
              <a:gd name="T9" fmla="*/ 67 h 129"/>
              <a:gd name="T10" fmla="*/ 50 w 80"/>
              <a:gd name="T11" fmla="*/ 69 h 129"/>
              <a:gd name="T12" fmla="*/ 48 w 80"/>
              <a:gd name="T13" fmla="*/ 72 h 129"/>
              <a:gd name="T14" fmla="*/ 46 w 80"/>
              <a:gd name="T15" fmla="*/ 74 h 129"/>
              <a:gd name="T16" fmla="*/ 44 w 80"/>
              <a:gd name="T17" fmla="*/ 79 h 129"/>
              <a:gd name="T18" fmla="*/ 43 w 80"/>
              <a:gd name="T19" fmla="*/ 83 h 129"/>
              <a:gd name="T20" fmla="*/ 41 w 80"/>
              <a:gd name="T21" fmla="*/ 94 h 129"/>
              <a:gd name="T22" fmla="*/ 40 w 80"/>
              <a:gd name="T23" fmla="*/ 109 h 129"/>
              <a:gd name="T24" fmla="*/ 40 w 80"/>
              <a:gd name="T25" fmla="*/ 129 h 129"/>
              <a:gd name="T26" fmla="*/ 40 w 80"/>
              <a:gd name="T27" fmla="*/ 129 h 129"/>
              <a:gd name="T28" fmla="*/ 40 w 80"/>
              <a:gd name="T29" fmla="*/ 109 h 129"/>
              <a:gd name="T30" fmla="*/ 39 w 80"/>
              <a:gd name="T31" fmla="*/ 94 h 129"/>
              <a:gd name="T32" fmla="*/ 38 w 80"/>
              <a:gd name="T33" fmla="*/ 83 h 129"/>
              <a:gd name="T34" fmla="*/ 36 w 80"/>
              <a:gd name="T35" fmla="*/ 79 h 129"/>
              <a:gd name="T36" fmla="*/ 35 w 80"/>
              <a:gd name="T37" fmla="*/ 74 h 129"/>
              <a:gd name="T38" fmla="*/ 33 w 80"/>
              <a:gd name="T39" fmla="*/ 72 h 129"/>
              <a:gd name="T40" fmla="*/ 30 w 80"/>
              <a:gd name="T41" fmla="*/ 69 h 129"/>
              <a:gd name="T42" fmla="*/ 27 w 80"/>
              <a:gd name="T43" fmla="*/ 67 h 129"/>
              <a:gd name="T44" fmla="*/ 22 w 80"/>
              <a:gd name="T45" fmla="*/ 66 h 129"/>
              <a:gd name="T46" fmla="*/ 13 w 80"/>
              <a:gd name="T47" fmla="*/ 65 h 129"/>
              <a:gd name="T48" fmla="*/ 0 w 80"/>
              <a:gd name="T49" fmla="*/ 64 h 129"/>
              <a:gd name="T50" fmla="*/ 0 w 80"/>
              <a:gd name="T51" fmla="*/ 64 h 129"/>
              <a:gd name="T52" fmla="*/ 13 w 80"/>
              <a:gd name="T53" fmla="*/ 64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6 w 80"/>
              <a:gd name="T85" fmla="*/ 54 h 129"/>
              <a:gd name="T86" fmla="*/ 48 w 80"/>
              <a:gd name="T87" fmla="*/ 57 h 129"/>
              <a:gd name="T88" fmla="*/ 50 w 80"/>
              <a:gd name="T89" fmla="*/ 59 h 129"/>
              <a:gd name="T90" fmla="*/ 53 w 80"/>
              <a:gd name="T91" fmla="*/ 61 h 129"/>
              <a:gd name="T92" fmla="*/ 57 w 80"/>
              <a:gd name="T93" fmla="*/ 62 h 129"/>
              <a:gd name="T94" fmla="*/ 67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7" y="65"/>
                </a:lnTo>
                <a:lnTo>
                  <a:pt x="57" y="66"/>
                </a:lnTo>
                <a:lnTo>
                  <a:pt x="53" y="67"/>
                </a:lnTo>
                <a:lnTo>
                  <a:pt x="50" y="69"/>
                </a:lnTo>
                <a:lnTo>
                  <a:pt x="48" y="72"/>
                </a:lnTo>
                <a:lnTo>
                  <a:pt x="46" y="74"/>
                </a:lnTo>
                <a:lnTo>
                  <a:pt x="44" y="79"/>
                </a:lnTo>
                <a:lnTo>
                  <a:pt x="43" y="83"/>
                </a:lnTo>
                <a:lnTo>
                  <a:pt x="41" y="94"/>
                </a:lnTo>
                <a:lnTo>
                  <a:pt x="40" y="109"/>
                </a:lnTo>
                <a:lnTo>
                  <a:pt x="40" y="129"/>
                </a:lnTo>
                <a:lnTo>
                  <a:pt x="40" y="129"/>
                </a:lnTo>
                <a:lnTo>
                  <a:pt x="40" y="109"/>
                </a:lnTo>
                <a:lnTo>
                  <a:pt x="39" y="94"/>
                </a:lnTo>
                <a:lnTo>
                  <a:pt x="38" y="83"/>
                </a:lnTo>
                <a:lnTo>
                  <a:pt x="36" y="79"/>
                </a:lnTo>
                <a:lnTo>
                  <a:pt x="35" y="74"/>
                </a:lnTo>
                <a:lnTo>
                  <a:pt x="33" y="72"/>
                </a:lnTo>
                <a:lnTo>
                  <a:pt x="30" y="69"/>
                </a:lnTo>
                <a:lnTo>
                  <a:pt x="27" y="67"/>
                </a:lnTo>
                <a:lnTo>
                  <a:pt x="22" y="66"/>
                </a:lnTo>
                <a:lnTo>
                  <a:pt x="13" y="65"/>
                </a:lnTo>
                <a:lnTo>
                  <a:pt x="0" y="64"/>
                </a:lnTo>
                <a:lnTo>
                  <a:pt x="0" y="64"/>
                </a:lnTo>
                <a:lnTo>
                  <a:pt x="13" y="64"/>
                </a:lnTo>
                <a:lnTo>
                  <a:pt x="22" y="62"/>
                </a:lnTo>
                <a:lnTo>
                  <a:pt x="27" y="61"/>
                </a:lnTo>
                <a:lnTo>
                  <a:pt x="30" y="59"/>
                </a:lnTo>
                <a:lnTo>
                  <a:pt x="33" y="57"/>
                </a:lnTo>
                <a:lnTo>
                  <a:pt x="35" y="54"/>
                </a:lnTo>
                <a:lnTo>
                  <a:pt x="36" y="50"/>
                </a:lnTo>
                <a:lnTo>
                  <a:pt x="38" y="46"/>
                </a:lnTo>
                <a:lnTo>
                  <a:pt x="39" y="35"/>
                </a:lnTo>
                <a:lnTo>
                  <a:pt x="40" y="19"/>
                </a:lnTo>
                <a:lnTo>
                  <a:pt x="40" y="0"/>
                </a:lnTo>
                <a:lnTo>
                  <a:pt x="40" y="0"/>
                </a:lnTo>
                <a:lnTo>
                  <a:pt x="40" y="19"/>
                </a:lnTo>
                <a:lnTo>
                  <a:pt x="41" y="35"/>
                </a:lnTo>
                <a:lnTo>
                  <a:pt x="43" y="46"/>
                </a:lnTo>
                <a:lnTo>
                  <a:pt x="44" y="50"/>
                </a:lnTo>
                <a:lnTo>
                  <a:pt x="46" y="54"/>
                </a:lnTo>
                <a:lnTo>
                  <a:pt x="48" y="57"/>
                </a:lnTo>
                <a:lnTo>
                  <a:pt x="50" y="59"/>
                </a:lnTo>
                <a:lnTo>
                  <a:pt x="53" y="61"/>
                </a:lnTo>
                <a:lnTo>
                  <a:pt x="57" y="62"/>
                </a:lnTo>
                <a:lnTo>
                  <a:pt x="67"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 name="Freeform 19">
            <a:extLst>
              <a:ext uri="{FF2B5EF4-FFF2-40B4-BE49-F238E27FC236}">
                <a16:creationId xmlns:a16="http://schemas.microsoft.com/office/drawing/2014/main" id="{4A9E9CAF-B5BF-40D1-AE04-B7E3C943A2E5}"/>
              </a:ext>
            </a:extLst>
          </p:cNvPr>
          <p:cNvSpPr>
            <a:spLocks/>
          </p:cNvSpPr>
          <p:nvPr userDrawn="1"/>
        </p:nvSpPr>
        <p:spPr bwMode="auto">
          <a:xfrm>
            <a:off x="9726613" y="2689225"/>
            <a:ext cx="125413" cy="206375"/>
          </a:xfrm>
          <a:custGeom>
            <a:avLst/>
            <a:gdLst>
              <a:gd name="T0" fmla="*/ 79 w 79"/>
              <a:gd name="T1" fmla="*/ 65 h 130"/>
              <a:gd name="T2" fmla="*/ 79 w 79"/>
              <a:gd name="T3" fmla="*/ 65 h 130"/>
              <a:gd name="T4" fmla="*/ 67 w 79"/>
              <a:gd name="T5" fmla="*/ 66 h 130"/>
              <a:gd name="T6" fmla="*/ 57 w 79"/>
              <a:gd name="T7" fmla="*/ 67 h 130"/>
              <a:gd name="T8" fmla="*/ 54 w 79"/>
              <a:gd name="T9" fmla="*/ 69 h 130"/>
              <a:gd name="T10" fmla="*/ 50 w 79"/>
              <a:gd name="T11" fmla="*/ 70 h 130"/>
              <a:gd name="T12" fmla="*/ 47 w 79"/>
              <a:gd name="T13" fmla="*/ 73 h 130"/>
              <a:gd name="T14" fmla="*/ 45 w 79"/>
              <a:gd name="T15" fmla="*/ 76 h 130"/>
              <a:gd name="T16" fmla="*/ 43 w 79"/>
              <a:gd name="T17" fmla="*/ 79 h 130"/>
              <a:gd name="T18" fmla="*/ 42 w 79"/>
              <a:gd name="T19" fmla="*/ 84 h 130"/>
              <a:gd name="T20" fmla="*/ 41 w 79"/>
              <a:gd name="T21" fmla="*/ 95 h 130"/>
              <a:gd name="T22" fmla="*/ 40 w 79"/>
              <a:gd name="T23" fmla="*/ 110 h 130"/>
              <a:gd name="T24" fmla="*/ 39 w 79"/>
              <a:gd name="T25" fmla="*/ 130 h 130"/>
              <a:gd name="T26" fmla="*/ 39 w 79"/>
              <a:gd name="T27" fmla="*/ 130 h 130"/>
              <a:gd name="T28" fmla="*/ 39 w 79"/>
              <a:gd name="T29" fmla="*/ 110 h 130"/>
              <a:gd name="T30" fmla="*/ 38 w 79"/>
              <a:gd name="T31" fmla="*/ 95 h 130"/>
              <a:gd name="T32" fmla="*/ 37 w 79"/>
              <a:gd name="T33" fmla="*/ 84 h 130"/>
              <a:gd name="T34" fmla="*/ 36 w 79"/>
              <a:gd name="T35" fmla="*/ 79 h 130"/>
              <a:gd name="T36" fmla="*/ 34 w 79"/>
              <a:gd name="T37" fmla="*/ 76 h 130"/>
              <a:gd name="T38" fmla="*/ 32 w 79"/>
              <a:gd name="T39" fmla="*/ 73 h 130"/>
              <a:gd name="T40" fmla="*/ 29 w 79"/>
              <a:gd name="T41" fmla="*/ 70 h 130"/>
              <a:gd name="T42" fmla="*/ 26 w 79"/>
              <a:gd name="T43" fmla="*/ 69 h 130"/>
              <a:gd name="T44" fmla="*/ 23 w 79"/>
              <a:gd name="T45" fmla="*/ 67 h 130"/>
              <a:gd name="T46" fmla="*/ 12 w 79"/>
              <a:gd name="T47" fmla="*/ 66 h 130"/>
              <a:gd name="T48" fmla="*/ 0 w 79"/>
              <a:gd name="T49" fmla="*/ 65 h 130"/>
              <a:gd name="T50" fmla="*/ 0 w 79"/>
              <a:gd name="T51" fmla="*/ 65 h 130"/>
              <a:gd name="T52" fmla="*/ 12 w 79"/>
              <a:gd name="T53" fmla="*/ 65 h 130"/>
              <a:gd name="T54" fmla="*/ 23 w 79"/>
              <a:gd name="T55" fmla="*/ 63 h 130"/>
              <a:gd name="T56" fmla="*/ 26 w 79"/>
              <a:gd name="T57" fmla="*/ 62 h 130"/>
              <a:gd name="T58" fmla="*/ 29 w 79"/>
              <a:gd name="T59" fmla="*/ 60 h 130"/>
              <a:gd name="T60" fmla="*/ 32 w 79"/>
              <a:gd name="T61" fmla="*/ 58 h 130"/>
              <a:gd name="T62" fmla="*/ 34 w 79"/>
              <a:gd name="T63" fmla="*/ 55 h 130"/>
              <a:gd name="T64" fmla="*/ 36 w 79"/>
              <a:gd name="T65" fmla="*/ 51 h 130"/>
              <a:gd name="T66" fmla="*/ 37 w 79"/>
              <a:gd name="T67" fmla="*/ 47 h 130"/>
              <a:gd name="T68" fmla="*/ 38 w 79"/>
              <a:gd name="T69" fmla="*/ 35 h 130"/>
              <a:gd name="T70" fmla="*/ 39 w 79"/>
              <a:gd name="T71" fmla="*/ 20 h 130"/>
              <a:gd name="T72" fmla="*/ 39 w 79"/>
              <a:gd name="T73" fmla="*/ 0 h 130"/>
              <a:gd name="T74" fmla="*/ 39 w 79"/>
              <a:gd name="T75" fmla="*/ 0 h 130"/>
              <a:gd name="T76" fmla="*/ 40 w 79"/>
              <a:gd name="T77" fmla="*/ 20 h 130"/>
              <a:gd name="T78" fmla="*/ 41 w 79"/>
              <a:gd name="T79" fmla="*/ 35 h 130"/>
              <a:gd name="T80" fmla="*/ 42 w 79"/>
              <a:gd name="T81" fmla="*/ 47 h 130"/>
              <a:gd name="T82" fmla="*/ 43 w 79"/>
              <a:gd name="T83" fmla="*/ 51 h 130"/>
              <a:gd name="T84" fmla="*/ 45 w 79"/>
              <a:gd name="T85" fmla="*/ 55 h 130"/>
              <a:gd name="T86" fmla="*/ 47 w 79"/>
              <a:gd name="T87" fmla="*/ 58 h 130"/>
              <a:gd name="T88" fmla="*/ 50 w 79"/>
              <a:gd name="T89" fmla="*/ 60 h 130"/>
              <a:gd name="T90" fmla="*/ 54 w 79"/>
              <a:gd name="T91" fmla="*/ 62 h 130"/>
              <a:gd name="T92" fmla="*/ 57 w 79"/>
              <a:gd name="T93" fmla="*/ 63 h 130"/>
              <a:gd name="T94" fmla="*/ 67 w 79"/>
              <a:gd name="T95" fmla="*/ 65 h 130"/>
              <a:gd name="T96" fmla="*/ 79 w 79"/>
              <a:gd name="T97" fmla="*/ 65 h 130"/>
              <a:gd name="T98" fmla="*/ 79 w 79"/>
              <a:gd name="T9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30">
                <a:moveTo>
                  <a:pt x="79" y="65"/>
                </a:moveTo>
                <a:lnTo>
                  <a:pt x="79" y="65"/>
                </a:lnTo>
                <a:lnTo>
                  <a:pt x="67" y="66"/>
                </a:lnTo>
                <a:lnTo>
                  <a:pt x="57" y="67"/>
                </a:lnTo>
                <a:lnTo>
                  <a:pt x="54" y="69"/>
                </a:lnTo>
                <a:lnTo>
                  <a:pt x="50" y="70"/>
                </a:lnTo>
                <a:lnTo>
                  <a:pt x="47" y="73"/>
                </a:lnTo>
                <a:lnTo>
                  <a:pt x="45" y="76"/>
                </a:lnTo>
                <a:lnTo>
                  <a:pt x="43" y="79"/>
                </a:lnTo>
                <a:lnTo>
                  <a:pt x="42" y="84"/>
                </a:lnTo>
                <a:lnTo>
                  <a:pt x="41" y="95"/>
                </a:lnTo>
                <a:lnTo>
                  <a:pt x="40" y="110"/>
                </a:lnTo>
                <a:lnTo>
                  <a:pt x="39" y="130"/>
                </a:lnTo>
                <a:lnTo>
                  <a:pt x="39" y="130"/>
                </a:lnTo>
                <a:lnTo>
                  <a:pt x="39" y="110"/>
                </a:lnTo>
                <a:lnTo>
                  <a:pt x="38" y="95"/>
                </a:lnTo>
                <a:lnTo>
                  <a:pt x="37" y="84"/>
                </a:lnTo>
                <a:lnTo>
                  <a:pt x="36" y="79"/>
                </a:lnTo>
                <a:lnTo>
                  <a:pt x="34" y="76"/>
                </a:lnTo>
                <a:lnTo>
                  <a:pt x="32" y="73"/>
                </a:lnTo>
                <a:lnTo>
                  <a:pt x="29" y="70"/>
                </a:lnTo>
                <a:lnTo>
                  <a:pt x="26" y="69"/>
                </a:lnTo>
                <a:lnTo>
                  <a:pt x="23" y="67"/>
                </a:lnTo>
                <a:lnTo>
                  <a:pt x="12" y="66"/>
                </a:lnTo>
                <a:lnTo>
                  <a:pt x="0" y="65"/>
                </a:lnTo>
                <a:lnTo>
                  <a:pt x="0" y="65"/>
                </a:lnTo>
                <a:lnTo>
                  <a:pt x="12" y="65"/>
                </a:lnTo>
                <a:lnTo>
                  <a:pt x="23" y="63"/>
                </a:lnTo>
                <a:lnTo>
                  <a:pt x="26" y="62"/>
                </a:lnTo>
                <a:lnTo>
                  <a:pt x="29" y="60"/>
                </a:lnTo>
                <a:lnTo>
                  <a:pt x="32" y="58"/>
                </a:lnTo>
                <a:lnTo>
                  <a:pt x="34" y="55"/>
                </a:lnTo>
                <a:lnTo>
                  <a:pt x="36" y="51"/>
                </a:lnTo>
                <a:lnTo>
                  <a:pt x="37" y="47"/>
                </a:lnTo>
                <a:lnTo>
                  <a:pt x="38" y="35"/>
                </a:lnTo>
                <a:lnTo>
                  <a:pt x="39" y="20"/>
                </a:lnTo>
                <a:lnTo>
                  <a:pt x="39" y="0"/>
                </a:lnTo>
                <a:lnTo>
                  <a:pt x="39" y="0"/>
                </a:lnTo>
                <a:lnTo>
                  <a:pt x="40" y="20"/>
                </a:lnTo>
                <a:lnTo>
                  <a:pt x="41" y="35"/>
                </a:lnTo>
                <a:lnTo>
                  <a:pt x="42" y="47"/>
                </a:lnTo>
                <a:lnTo>
                  <a:pt x="43" y="51"/>
                </a:lnTo>
                <a:lnTo>
                  <a:pt x="45" y="55"/>
                </a:lnTo>
                <a:lnTo>
                  <a:pt x="47" y="58"/>
                </a:lnTo>
                <a:lnTo>
                  <a:pt x="50" y="60"/>
                </a:lnTo>
                <a:lnTo>
                  <a:pt x="54" y="62"/>
                </a:lnTo>
                <a:lnTo>
                  <a:pt x="57" y="63"/>
                </a:lnTo>
                <a:lnTo>
                  <a:pt x="67"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 name="Freeform 20">
            <a:extLst>
              <a:ext uri="{FF2B5EF4-FFF2-40B4-BE49-F238E27FC236}">
                <a16:creationId xmlns:a16="http://schemas.microsoft.com/office/drawing/2014/main" id="{3F53A6BA-D936-4C6E-96F9-8B8E53ED8271}"/>
              </a:ext>
            </a:extLst>
          </p:cNvPr>
          <p:cNvSpPr>
            <a:spLocks/>
          </p:cNvSpPr>
          <p:nvPr userDrawn="1"/>
        </p:nvSpPr>
        <p:spPr bwMode="auto">
          <a:xfrm>
            <a:off x="11088688" y="1250950"/>
            <a:ext cx="127000" cy="204788"/>
          </a:xfrm>
          <a:custGeom>
            <a:avLst/>
            <a:gdLst>
              <a:gd name="T0" fmla="*/ 80 w 80"/>
              <a:gd name="T1" fmla="*/ 65 h 129"/>
              <a:gd name="T2" fmla="*/ 80 w 80"/>
              <a:gd name="T3" fmla="*/ 65 h 129"/>
              <a:gd name="T4" fmla="*/ 66 w 80"/>
              <a:gd name="T5" fmla="*/ 65 h 129"/>
              <a:gd name="T6" fmla="*/ 57 w 80"/>
              <a:gd name="T7" fmla="*/ 67 h 129"/>
              <a:gd name="T8" fmla="*/ 53 w 80"/>
              <a:gd name="T9" fmla="*/ 68 h 129"/>
              <a:gd name="T10" fmla="*/ 50 w 80"/>
              <a:gd name="T11" fmla="*/ 70 h 129"/>
              <a:gd name="T12" fmla="*/ 47 w 80"/>
              <a:gd name="T13" fmla="*/ 72 h 129"/>
              <a:gd name="T14" fmla="*/ 45 w 80"/>
              <a:gd name="T15" fmla="*/ 75 h 129"/>
              <a:gd name="T16" fmla="*/ 44 w 80"/>
              <a:gd name="T17" fmla="*/ 79 h 129"/>
              <a:gd name="T18" fmla="*/ 42 w 80"/>
              <a:gd name="T19" fmla="*/ 83 h 129"/>
              <a:gd name="T20" fmla="*/ 41 w 80"/>
              <a:gd name="T21" fmla="*/ 94 h 129"/>
              <a:gd name="T22" fmla="*/ 40 w 80"/>
              <a:gd name="T23" fmla="*/ 110 h 129"/>
              <a:gd name="T24" fmla="*/ 40 w 80"/>
              <a:gd name="T25" fmla="*/ 129 h 129"/>
              <a:gd name="T26" fmla="*/ 40 w 80"/>
              <a:gd name="T27" fmla="*/ 129 h 129"/>
              <a:gd name="T28" fmla="*/ 39 w 80"/>
              <a:gd name="T29" fmla="*/ 110 h 129"/>
              <a:gd name="T30" fmla="*/ 39 w 80"/>
              <a:gd name="T31" fmla="*/ 94 h 129"/>
              <a:gd name="T32" fmla="*/ 37 w 80"/>
              <a:gd name="T33" fmla="*/ 83 h 129"/>
              <a:gd name="T34" fmla="*/ 36 w 80"/>
              <a:gd name="T35" fmla="*/ 79 h 129"/>
              <a:gd name="T36" fmla="*/ 33 w 80"/>
              <a:gd name="T37" fmla="*/ 75 h 129"/>
              <a:gd name="T38" fmla="*/ 31 w 80"/>
              <a:gd name="T39" fmla="*/ 72 h 129"/>
              <a:gd name="T40" fmla="*/ 29 w 80"/>
              <a:gd name="T41" fmla="*/ 70 h 129"/>
              <a:gd name="T42" fmla="*/ 26 w 80"/>
              <a:gd name="T43" fmla="*/ 68 h 129"/>
              <a:gd name="T44" fmla="*/ 22 w 80"/>
              <a:gd name="T45" fmla="*/ 67 h 129"/>
              <a:gd name="T46" fmla="*/ 12 w 80"/>
              <a:gd name="T47" fmla="*/ 65 h 129"/>
              <a:gd name="T48" fmla="*/ 0 w 80"/>
              <a:gd name="T49" fmla="*/ 65 h 129"/>
              <a:gd name="T50" fmla="*/ 0 w 80"/>
              <a:gd name="T51" fmla="*/ 65 h 129"/>
              <a:gd name="T52" fmla="*/ 12 w 80"/>
              <a:gd name="T53" fmla="*/ 64 h 129"/>
              <a:gd name="T54" fmla="*/ 22 w 80"/>
              <a:gd name="T55" fmla="*/ 63 h 129"/>
              <a:gd name="T56" fmla="*/ 26 w 80"/>
              <a:gd name="T57" fmla="*/ 60 h 129"/>
              <a:gd name="T58" fmla="*/ 29 w 80"/>
              <a:gd name="T59" fmla="*/ 59 h 129"/>
              <a:gd name="T60" fmla="*/ 31 w 80"/>
              <a:gd name="T61" fmla="*/ 56 h 129"/>
              <a:gd name="T62" fmla="*/ 33 w 80"/>
              <a:gd name="T63" fmla="*/ 53 h 129"/>
              <a:gd name="T64" fmla="*/ 36 w 80"/>
              <a:gd name="T65" fmla="*/ 50 h 129"/>
              <a:gd name="T66" fmla="*/ 37 w 80"/>
              <a:gd name="T67" fmla="*/ 46 h 129"/>
              <a:gd name="T68" fmla="*/ 39 w 80"/>
              <a:gd name="T69" fmla="*/ 35 h 129"/>
              <a:gd name="T70" fmla="*/ 39 w 80"/>
              <a:gd name="T71" fmla="*/ 19 h 129"/>
              <a:gd name="T72" fmla="*/ 40 w 80"/>
              <a:gd name="T73" fmla="*/ 0 h 129"/>
              <a:gd name="T74" fmla="*/ 40 w 80"/>
              <a:gd name="T75" fmla="*/ 0 h 129"/>
              <a:gd name="T76" fmla="*/ 40 w 80"/>
              <a:gd name="T77" fmla="*/ 19 h 129"/>
              <a:gd name="T78" fmla="*/ 41 w 80"/>
              <a:gd name="T79" fmla="*/ 35 h 129"/>
              <a:gd name="T80" fmla="*/ 42 w 80"/>
              <a:gd name="T81" fmla="*/ 46 h 129"/>
              <a:gd name="T82" fmla="*/ 44 w 80"/>
              <a:gd name="T83" fmla="*/ 50 h 129"/>
              <a:gd name="T84" fmla="*/ 45 w 80"/>
              <a:gd name="T85" fmla="*/ 53 h 129"/>
              <a:gd name="T86" fmla="*/ 47 w 80"/>
              <a:gd name="T87" fmla="*/ 56 h 129"/>
              <a:gd name="T88" fmla="*/ 50 w 80"/>
              <a:gd name="T89" fmla="*/ 59 h 129"/>
              <a:gd name="T90" fmla="*/ 53 w 80"/>
              <a:gd name="T91" fmla="*/ 60 h 129"/>
              <a:gd name="T92" fmla="*/ 57 w 80"/>
              <a:gd name="T93" fmla="*/ 63 h 129"/>
              <a:gd name="T94" fmla="*/ 66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6" y="65"/>
                </a:lnTo>
                <a:lnTo>
                  <a:pt x="57" y="67"/>
                </a:lnTo>
                <a:lnTo>
                  <a:pt x="53" y="68"/>
                </a:lnTo>
                <a:lnTo>
                  <a:pt x="50" y="70"/>
                </a:lnTo>
                <a:lnTo>
                  <a:pt x="47" y="72"/>
                </a:lnTo>
                <a:lnTo>
                  <a:pt x="45" y="75"/>
                </a:lnTo>
                <a:lnTo>
                  <a:pt x="44" y="79"/>
                </a:lnTo>
                <a:lnTo>
                  <a:pt x="42" y="83"/>
                </a:lnTo>
                <a:lnTo>
                  <a:pt x="41" y="94"/>
                </a:lnTo>
                <a:lnTo>
                  <a:pt x="40" y="110"/>
                </a:lnTo>
                <a:lnTo>
                  <a:pt x="40" y="129"/>
                </a:lnTo>
                <a:lnTo>
                  <a:pt x="40" y="129"/>
                </a:lnTo>
                <a:lnTo>
                  <a:pt x="39" y="110"/>
                </a:lnTo>
                <a:lnTo>
                  <a:pt x="39" y="94"/>
                </a:lnTo>
                <a:lnTo>
                  <a:pt x="37" y="83"/>
                </a:lnTo>
                <a:lnTo>
                  <a:pt x="36" y="79"/>
                </a:lnTo>
                <a:lnTo>
                  <a:pt x="33" y="75"/>
                </a:lnTo>
                <a:lnTo>
                  <a:pt x="31" y="72"/>
                </a:lnTo>
                <a:lnTo>
                  <a:pt x="29" y="70"/>
                </a:lnTo>
                <a:lnTo>
                  <a:pt x="26" y="68"/>
                </a:lnTo>
                <a:lnTo>
                  <a:pt x="22" y="67"/>
                </a:lnTo>
                <a:lnTo>
                  <a:pt x="12" y="65"/>
                </a:lnTo>
                <a:lnTo>
                  <a:pt x="0" y="65"/>
                </a:lnTo>
                <a:lnTo>
                  <a:pt x="0" y="65"/>
                </a:lnTo>
                <a:lnTo>
                  <a:pt x="12" y="64"/>
                </a:lnTo>
                <a:lnTo>
                  <a:pt x="22" y="63"/>
                </a:lnTo>
                <a:lnTo>
                  <a:pt x="26" y="60"/>
                </a:lnTo>
                <a:lnTo>
                  <a:pt x="29" y="59"/>
                </a:lnTo>
                <a:lnTo>
                  <a:pt x="31" y="56"/>
                </a:lnTo>
                <a:lnTo>
                  <a:pt x="33" y="53"/>
                </a:lnTo>
                <a:lnTo>
                  <a:pt x="36" y="50"/>
                </a:lnTo>
                <a:lnTo>
                  <a:pt x="37" y="46"/>
                </a:lnTo>
                <a:lnTo>
                  <a:pt x="39" y="35"/>
                </a:lnTo>
                <a:lnTo>
                  <a:pt x="39" y="19"/>
                </a:lnTo>
                <a:lnTo>
                  <a:pt x="40" y="0"/>
                </a:lnTo>
                <a:lnTo>
                  <a:pt x="40" y="0"/>
                </a:lnTo>
                <a:lnTo>
                  <a:pt x="40" y="19"/>
                </a:lnTo>
                <a:lnTo>
                  <a:pt x="41" y="35"/>
                </a:lnTo>
                <a:lnTo>
                  <a:pt x="42" y="46"/>
                </a:lnTo>
                <a:lnTo>
                  <a:pt x="44" y="50"/>
                </a:lnTo>
                <a:lnTo>
                  <a:pt x="45" y="53"/>
                </a:lnTo>
                <a:lnTo>
                  <a:pt x="47" y="56"/>
                </a:lnTo>
                <a:lnTo>
                  <a:pt x="50" y="59"/>
                </a:lnTo>
                <a:lnTo>
                  <a:pt x="53" y="60"/>
                </a:lnTo>
                <a:lnTo>
                  <a:pt x="57" y="63"/>
                </a:lnTo>
                <a:lnTo>
                  <a:pt x="66"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 name="Freeform 21">
            <a:extLst>
              <a:ext uri="{FF2B5EF4-FFF2-40B4-BE49-F238E27FC236}">
                <a16:creationId xmlns:a16="http://schemas.microsoft.com/office/drawing/2014/main" id="{9D92B188-929C-476F-9896-A1D001805C41}"/>
              </a:ext>
            </a:extLst>
          </p:cNvPr>
          <p:cNvSpPr>
            <a:spLocks/>
          </p:cNvSpPr>
          <p:nvPr userDrawn="1"/>
        </p:nvSpPr>
        <p:spPr bwMode="auto">
          <a:xfrm>
            <a:off x="11733213" y="3182938"/>
            <a:ext cx="125413" cy="204788"/>
          </a:xfrm>
          <a:custGeom>
            <a:avLst/>
            <a:gdLst>
              <a:gd name="T0" fmla="*/ 79 w 79"/>
              <a:gd name="T1" fmla="*/ 65 h 129"/>
              <a:gd name="T2" fmla="*/ 79 w 79"/>
              <a:gd name="T3" fmla="*/ 65 h 129"/>
              <a:gd name="T4" fmla="*/ 66 w 79"/>
              <a:gd name="T5" fmla="*/ 66 h 129"/>
              <a:gd name="T6" fmla="*/ 56 w 79"/>
              <a:gd name="T7" fmla="*/ 67 h 129"/>
              <a:gd name="T8" fmla="*/ 53 w 79"/>
              <a:gd name="T9" fmla="*/ 69 h 129"/>
              <a:gd name="T10" fmla="*/ 50 w 79"/>
              <a:gd name="T11" fmla="*/ 70 h 129"/>
              <a:gd name="T12" fmla="*/ 47 w 79"/>
              <a:gd name="T13" fmla="*/ 73 h 129"/>
              <a:gd name="T14" fmla="*/ 45 w 79"/>
              <a:gd name="T15" fmla="*/ 76 h 129"/>
              <a:gd name="T16" fmla="*/ 43 w 79"/>
              <a:gd name="T17" fmla="*/ 79 h 129"/>
              <a:gd name="T18" fmla="*/ 42 w 79"/>
              <a:gd name="T19" fmla="*/ 83 h 129"/>
              <a:gd name="T20" fmla="*/ 41 w 79"/>
              <a:gd name="T21" fmla="*/ 95 h 129"/>
              <a:gd name="T22" fmla="*/ 40 w 79"/>
              <a:gd name="T23" fmla="*/ 110 h 129"/>
              <a:gd name="T24" fmla="*/ 39 w 79"/>
              <a:gd name="T25" fmla="*/ 129 h 129"/>
              <a:gd name="T26" fmla="*/ 39 w 79"/>
              <a:gd name="T27" fmla="*/ 129 h 129"/>
              <a:gd name="T28" fmla="*/ 39 w 79"/>
              <a:gd name="T29" fmla="*/ 110 h 129"/>
              <a:gd name="T30" fmla="*/ 38 w 79"/>
              <a:gd name="T31" fmla="*/ 95 h 129"/>
              <a:gd name="T32" fmla="*/ 37 w 79"/>
              <a:gd name="T33" fmla="*/ 83 h 129"/>
              <a:gd name="T34" fmla="*/ 36 w 79"/>
              <a:gd name="T35" fmla="*/ 79 h 129"/>
              <a:gd name="T36" fmla="*/ 34 w 79"/>
              <a:gd name="T37" fmla="*/ 76 h 129"/>
              <a:gd name="T38" fmla="*/ 32 w 79"/>
              <a:gd name="T39" fmla="*/ 73 h 129"/>
              <a:gd name="T40" fmla="*/ 28 w 79"/>
              <a:gd name="T41" fmla="*/ 70 h 129"/>
              <a:gd name="T42" fmla="*/ 25 w 79"/>
              <a:gd name="T43" fmla="*/ 69 h 129"/>
              <a:gd name="T44" fmla="*/ 22 w 79"/>
              <a:gd name="T45" fmla="*/ 67 h 129"/>
              <a:gd name="T46" fmla="*/ 12 w 79"/>
              <a:gd name="T47" fmla="*/ 66 h 129"/>
              <a:gd name="T48" fmla="*/ 0 w 79"/>
              <a:gd name="T49" fmla="*/ 65 h 129"/>
              <a:gd name="T50" fmla="*/ 0 w 79"/>
              <a:gd name="T51" fmla="*/ 65 h 129"/>
              <a:gd name="T52" fmla="*/ 12 w 79"/>
              <a:gd name="T53" fmla="*/ 65 h 129"/>
              <a:gd name="T54" fmla="*/ 22 w 79"/>
              <a:gd name="T55" fmla="*/ 63 h 129"/>
              <a:gd name="T56" fmla="*/ 25 w 79"/>
              <a:gd name="T57" fmla="*/ 62 h 129"/>
              <a:gd name="T58" fmla="*/ 28 w 79"/>
              <a:gd name="T59" fmla="*/ 60 h 129"/>
              <a:gd name="T60" fmla="*/ 32 w 79"/>
              <a:gd name="T61" fmla="*/ 58 h 129"/>
              <a:gd name="T62" fmla="*/ 34 w 79"/>
              <a:gd name="T63" fmla="*/ 55 h 129"/>
              <a:gd name="T64" fmla="*/ 36 w 79"/>
              <a:gd name="T65" fmla="*/ 50 h 129"/>
              <a:gd name="T66" fmla="*/ 37 w 79"/>
              <a:gd name="T67" fmla="*/ 46 h 129"/>
              <a:gd name="T68" fmla="*/ 38 w 79"/>
              <a:gd name="T69" fmla="*/ 35 h 129"/>
              <a:gd name="T70" fmla="*/ 39 w 79"/>
              <a:gd name="T71" fmla="*/ 20 h 129"/>
              <a:gd name="T72" fmla="*/ 39 w 79"/>
              <a:gd name="T73" fmla="*/ 0 h 129"/>
              <a:gd name="T74" fmla="*/ 39 w 79"/>
              <a:gd name="T75" fmla="*/ 0 h 129"/>
              <a:gd name="T76" fmla="*/ 40 w 79"/>
              <a:gd name="T77" fmla="*/ 20 h 129"/>
              <a:gd name="T78" fmla="*/ 41 w 79"/>
              <a:gd name="T79" fmla="*/ 35 h 129"/>
              <a:gd name="T80" fmla="*/ 42 w 79"/>
              <a:gd name="T81" fmla="*/ 46 h 129"/>
              <a:gd name="T82" fmla="*/ 43 w 79"/>
              <a:gd name="T83" fmla="*/ 50 h 129"/>
              <a:gd name="T84" fmla="*/ 45 w 79"/>
              <a:gd name="T85" fmla="*/ 55 h 129"/>
              <a:gd name="T86" fmla="*/ 47 w 79"/>
              <a:gd name="T87" fmla="*/ 58 h 129"/>
              <a:gd name="T88" fmla="*/ 50 w 79"/>
              <a:gd name="T89" fmla="*/ 60 h 129"/>
              <a:gd name="T90" fmla="*/ 53 w 79"/>
              <a:gd name="T91" fmla="*/ 62 h 129"/>
              <a:gd name="T92" fmla="*/ 56 w 79"/>
              <a:gd name="T93" fmla="*/ 63 h 129"/>
              <a:gd name="T94" fmla="*/ 66 w 79"/>
              <a:gd name="T95" fmla="*/ 65 h 129"/>
              <a:gd name="T96" fmla="*/ 79 w 79"/>
              <a:gd name="T97" fmla="*/ 65 h 129"/>
              <a:gd name="T98" fmla="*/ 79 w 79"/>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9">
                <a:moveTo>
                  <a:pt x="79" y="65"/>
                </a:moveTo>
                <a:lnTo>
                  <a:pt x="79" y="65"/>
                </a:lnTo>
                <a:lnTo>
                  <a:pt x="66" y="66"/>
                </a:lnTo>
                <a:lnTo>
                  <a:pt x="56" y="67"/>
                </a:lnTo>
                <a:lnTo>
                  <a:pt x="53" y="69"/>
                </a:lnTo>
                <a:lnTo>
                  <a:pt x="50" y="70"/>
                </a:lnTo>
                <a:lnTo>
                  <a:pt x="47" y="73"/>
                </a:lnTo>
                <a:lnTo>
                  <a:pt x="45" y="76"/>
                </a:lnTo>
                <a:lnTo>
                  <a:pt x="43" y="79"/>
                </a:lnTo>
                <a:lnTo>
                  <a:pt x="42" y="83"/>
                </a:lnTo>
                <a:lnTo>
                  <a:pt x="41" y="95"/>
                </a:lnTo>
                <a:lnTo>
                  <a:pt x="40" y="110"/>
                </a:lnTo>
                <a:lnTo>
                  <a:pt x="39" y="129"/>
                </a:lnTo>
                <a:lnTo>
                  <a:pt x="39" y="129"/>
                </a:lnTo>
                <a:lnTo>
                  <a:pt x="39" y="110"/>
                </a:lnTo>
                <a:lnTo>
                  <a:pt x="38" y="95"/>
                </a:lnTo>
                <a:lnTo>
                  <a:pt x="37" y="83"/>
                </a:lnTo>
                <a:lnTo>
                  <a:pt x="36" y="79"/>
                </a:lnTo>
                <a:lnTo>
                  <a:pt x="34" y="76"/>
                </a:lnTo>
                <a:lnTo>
                  <a:pt x="32" y="73"/>
                </a:lnTo>
                <a:lnTo>
                  <a:pt x="28" y="70"/>
                </a:lnTo>
                <a:lnTo>
                  <a:pt x="25" y="69"/>
                </a:lnTo>
                <a:lnTo>
                  <a:pt x="22" y="67"/>
                </a:lnTo>
                <a:lnTo>
                  <a:pt x="12" y="66"/>
                </a:lnTo>
                <a:lnTo>
                  <a:pt x="0" y="65"/>
                </a:lnTo>
                <a:lnTo>
                  <a:pt x="0" y="65"/>
                </a:lnTo>
                <a:lnTo>
                  <a:pt x="12" y="65"/>
                </a:lnTo>
                <a:lnTo>
                  <a:pt x="22" y="63"/>
                </a:lnTo>
                <a:lnTo>
                  <a:pt x="25" y="62"/>
                </a:lnTo>
                <a:lnTo>
                  <a:pt x="28" y="60"/>
                </a:lnTo>
                <a:lnTo>
                  <a:pt x="32" y="58"/>
                </a:lnTo>
                <a:lnTo>
                  <a:pt x="34" y="55"/>
                </a:lnTo>
                <a:lnTo>
                  <a:pt x="36" y="50"/>
                </a:lnTo>
                <a:lnTo>
                  <a:pt x="37" y="46"/>
                </a:lnTo>
                <a:lnTo>
                  <a:pt x="38" y="35"/>
                </a:lnTo>
                <a:lnTo>
                  <a:pt x="39" y="20"/>
                </a:lnTo>
                <a:lnTo>
                  <a:pt x="39" y="0"/>
                </a:lnTo>
                <a:lnTo>
                  <a:pt x="39" y="0"/>
                </a:lnTo>
                <a:lnTo>
                  <a:pt x="40" y="20"/>
                </a:lnTo>
                <a:lnTo>
                  <a:pt x="41" y="35"/>
                </a:lnTo>
                <a:lnTo>
                  <a:pt x="42" y="46"/>
                </a:lnTo>
                <a:lnTo>
                  <a:pt x="43" y="50"/>
                </a:lnTo>
                <a:lnTo>
                  <a:pt x="45" y="55"/>
                </a:lnTo>
                <a:lnTo>
                  <a:pt x="47" y="58"/>
                </a:lnTo>
                <a:lnTo>
                  <a:pt x="50" y="60"/>
                </a:lnTo>
                <a:lnTo>
                  <a:pt x="53" y="62"/>
                </a:lnTo>
                <a:lnTo>
                  <a:pt x="56" y="63"/>
                </a:lnTo>
                <a:lnTo>
                  <a:pt x="66"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 name="Freeform 22">
            <a:extLst>
              <a:ext uri="{FF2B5EF4-FFF2-40B4-BE49-F238E27FC236}">
                <a16:creationId xmlns:a16="http://schemas.microsoft.com/office/drawing/2014/main" id="{DF21AFF7-FD85-40C7-9D5F-020A58D3CED0}"/>
              </a:ext>
            </a:extLst>
          </p:cNvPr>
          <p:cNvSpPr>
            <a:spLocks/>
          </p:cNvSpPr>
          <p:nvPr userDrawn="1"/>
        </p:nvSpPr>
        <p:spPr bwMode="auto">
          <a:xfrm>
            <a:off x="11152188" y="5291138"/>
            <a:ext cx="195263" cy="315913"/>
          </a:xfrm>
          <a:custGeom>
            <a:avLst/>
            <a:gdLst>
              <a:gd name="T0" fmla="*/ 123 w 123"/>
              <a:gd name="T1" fmla="*/ 100 h 199"/>
              <a:gd name="T2" fmla="*/ 123 w 123"/>
              <a:gd name="T3" fmla="*/ 100 h 199"/>
              <a:gd name="T4" fmla="*/ 102 w 123"/>
              <a:gd name="T5" fmla="*/ 101 h 199"/>
              <a:gd name="T6" fmla="*/ 94 w 123"/>
              <a:gd name="T7" fmla="*/ 102 h 199"/>
              <a:gd name="T8" fmla="*/ 88 w 123"/>
              <a:gd name="T9" fmla="*/ 103 h 199"/>
              <a:gd name="T10" fmla="*/ 82 w 123"/>
              <a:gd name="T11" fmla="*/ 105 h 199"/>
              <a:gd name="T12" fmla="*/ 77 w 123"/>
              <a:gd name="T13" fmla="*/ 108 h 199"/>
              <a:gd name="T14" fmla="*/ 72 w 123"/>
              <a:gd name="T15" fmla="*/ 112 h 199"/>
              <a:gd name="T16" fmla="*/ 69 w 123"/>
              <a:gd name="T17" fmla="*/ 116 h 199"/>
              <a:gd name="T18" fmla="*/ 67 w 123"/>
              <a:gd name="T19" fmla="*/ 122 h 199"/>
              <a:gd name="T20" fmla="*/ 65 w 123"/>
              <a:gd name="T21" fmla="*/ 128 h 199"/>
              <a:gd name="T22" fmla="*/ 63 w 123"/>
              <a:gd name="T23" fmla="*/ 136 h 199"/>
              <a:gd name="T24" fmla="*/ 62 w 123"/>
              <a:gd name="T25" fmla="*/ 146 h 199"/>
              <a:gd name="T26" fmla="*/ 61 w 123"/>
              <a:gd name="T27" fmla="*/ 169 h 199"/>
              <a:gd name="T28" fmla="*/ 61 w 123"/>
              <a:gd name="T29" fmla="*/ 199 h 199"/>
              <a:gd name="T30" fmla="*/ 61 w 123"/>
              <a:gd name="T31" fmla="*/ 199 h 199"/>
              <a:gd name="T32" fmla="*/ 60 w 123"/>
              <a:gd name="T33" fmla="*/ 169 h 199"/>
              <a:gd name="T34" fmla="*/ 59 w 123"/>
              <a:gd name="T35" fmla="*/ 146 h 199"/>
              <a:gd name="T36" fmla="*/ 58 w 123"/>
              <a:gd name="T37" fmla="*/ 136 h 199"/>
              <a:gd name="T38" fmla="*/ 57 w 123"/>
              <a:gd name="T39" fmla="*/ 128 h 199"/>
              <a:gd name="T40" fmla="*/ 55 w 123"/>
              <a:gd name="T41" fmla="*/ 122 h 199"/>
              <a:gd name="T42" fmla="*/ 52 w 123"/>
              <a:gd name="T43" fmla="*/ 116 h 199"/>
              <a:gd name="T44" fmla="*/ 49 w 123"/>
              <a:gd name="T45" fmla="*/ 112 h 199"/>
              <a:gd name="T46" fmla="*/ 45 w 123"/>
              <a:gd name="T47" fmla="*/ 108 h 199"/>
              <a:gd name="T48" fmla="*/ 40 w 123"/>
              <a:gd name="T49" fmla="*/ 105 h 199"/>
              <a:gd name="T50" fmla="*/ 34 w 123"/>
              <a:gd name="T51" fmla="*/ 103 h 199"/>
              <a:gd name="T52" fmla="*/ 27 w 123"/>
              <a:gd name="T53" fmla="*/ 102 h 199"/>
              <a:gd name="T54" fmla="*/ 19 w 123"/>
              <a:gd name="T55" fmla="*/ 101 h 199"/>
              <a:gd name="T56" fmla="*/ 0 w 123"/>
              <a:gd name="T57" fmla="*/ 100 h 199"/>
              <a:gd name="T58" fmla="*/ 0 w 123"/>
              <a:gd name="T59" fmla="*/ 100 h 199"/>
              <a:gd name="T60" fmla="*/ 19 w 123"/>
              <a:gd name="T61" fmla="*/ 100 h 199"/>
              <a:gd name="T62" fmla="*/ 27 w 123"/>
              <a:gd name="T63" fmla="*/ 99 h 199"/>
              <a:gd name="T64" fmla="*/ 34 w 123"/>
              <a:gd name="T65" fmla="*/ 96 h 199"/>
              <a:gd name="T66" fmla="*/ 40 w 123"/>
              <a:gd name="T67" fmla="*/ 94 h 199"/>
              <a:gd name="T68" fmla="*/ 45 w 123"/>
              <a:gd name="T69" fmla="*/ 92 h 199"/>
              <a:gd name="T70" fmla="*/ 49 w 123"/>
              <a:gd name="T71" fmla="*/ 88 h 199"/>
              <a:gd name="T72" fmla="*/ 52 w 123"/>
              <a:gd name="T73" fmla="*/ 84 h 199"/>
              <a:gd name="T74" fmla="*/ 55 w 123"/>
              <a:gd name="T75" fmla="*/ 78 h 199"/>
              <a:gd name="T76" fmla="*/ 57 w 123"/>
              <a:gd name="T77" fmla="*/ 72 h 199"/>
              <a:gd name="T78" fmla="*/ 58 w 123"/>
              <a:gd name="T79" fmla="*/ 64 h 199"/>
              <a:gd name="T80" fmla="*/ 59 w 123"/>
              <a:gd name="T81" fmla="*/ 54 h 199"/>
              <a:gd name="T82" fmla="*/ 60 w 123"/>
              <a:gd name="T83" fmla="*/ 31 h 199"/>
              <a:gd name="T84" fmla="*/ 61 w 123"/>
              <a:gd name="T85" fmla="*/ 0 h 199"/>
              <a:gd name="T86" fmla="*/ 61 w 123"/>
              <a:gd name="T87" fmla="*/ 0 h 199"/>
              <a:gd name="T88" fmla="*/ 61 w 123"/>
              <a:gd name="T89" fmla="*/ 31 h 199"/>
              <a:gd name="T90" fmla="*/ 62 w 123"/>
              <a:gd name="T91" fmla="*/ 54 h 199"/>
              <a:gd name="T92" fmla="*/ 63 w 123"/>
              <a:gd name="T93" fmla="*/ 64 h 199"/>
              <a:gd name="T94" fmla="*/ 65 w 123"/>
              <a:gd name="T95" fmla="*/ 72 h 199"/>
              <a:gd name="T96" fmla="*/ 67 w 123"/>
              <a:gd name="T97" fmla="*/ 78 h 199"/>
              <a:gd name="T98" fmla="*/ 69 w 123"/>
              <a:gd name="T99" fmla="*/ 84 h 199"/>
              <a:gd name="T100" fmla="*/ 72 w 123"/>
              <a:gd name="T101" fmla="*/ 88 h 199"/>
              <a:gd name="T102" fmla="*/ 77 w 123"/>
              <a:gd name="T103" fmla="*/ 92 h 199"/>
              <a:gd name="T104" fmla="*/ 82 w 123"/>
              <a:gd name="T105" fmla="*/ 94 h 199"/>
              <a:gd name="T106" fmla="*/ 88 w 123"/>
              <a:gd name="T107" fmla="*/ 96 h 199"/>
              <a:gd name="T108" fmla="*/ 94 w 123"/>
              <a:gd name="T109" fmla="*/ 99 h 199"/>
              <a:gd name="T110" fmla="*/ 102 w 123"/>
              <a:gd name="T111" fmla="*/ 100 h 199"/>
              <a:gd name="T112" fmla="*/ 123 w 123"/>
              <a:gd name="T113" fmla="*/ 100 h 199"/>
              <a:gd name="T114" fmla="*/ 123 w 123"/>
              <a:gd name="T11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100"/>
                </a:moveTo>
                <a:lnTo>
                  <a:pt x="123" y="100"/>
                </a:lnTo>
                <a:lnTo>
                  <a:pt x="102" y="101"/>
                </a:lnTo>
                <a:lnTo>
                  <a:pt x="94" y="102"/>
                </a:lnTo>
                <a:lnTo>
                  <a:pt x="88" y="103"/>
                </a:lnTo>
                <a:lnTo>
                  <a:pt x="82" y="105"/>
                </a:lnTo>
                <a:lnTo>
                  <a:pt x="77" y="108"/>
                </a:lnTo>
                <a:lnTo>
                  <a:pt x="72" y="112"/>
                </a:lnTo>
                <a:lnTo>
                  <a:pt x="69" y="116"/>
                </a:lnTo>
                <a:lnTo>
                  <a:pt x="67" y="122"/>
                </a:lnTo>
                <a:lnTo>
                  <a:pt x="65" y="128"/>
                </a:lnTo>
                <a:lnTo>
                  <a:pt x="63" y="136"/>
                </a:lnTo>
                <a:lnTo>
                  <a:pt x="62" y="146"/>
                </a:lnTo>
                <a:lnTo>
                  <a:pt x="61" y="169"/>
                </a:lnTo>
                <a:lnTo>
                  <a:pt x="61" y="199"/>
                </a:lnTo>
                <a:lnTo>
                  <a:pt x="61" y="199"/>
                </a:lnTo>
                <a:lnTo>
                  <a:pt x="60" y="169"/>
                </a:lnTo>
                <a:lnTo>
                  <a:pt x="59" y="146"/>
                </a:lnTo>
                <a:lnTo>
                  <a:pt x="58" y="136"/>
                </a:lnTo>
                <a:lnTo>
                  <a:pt x="57" y="128"/>
                </a:lnTo>
                <a:lnTo>
                  <a:pt x="55" y="122"/>
                </a:lnTo>
                <a:lnTo>
                  <a:pt x="52" y="116"/>
                </a:lnTo>
                <a:lnTo>
                  <a:pt x="49" y="112"/>
                </a:lnTo>
                <a:lnTo>
                  <a:pt x="45" y="108"/>
                </a:lnTo>
                <a:lnTo>
                  <a:pt x="40" y="105"/>
                </a:lnTo>
                <a:lnTo>
                  <a:pt x="34" y="103"/>
                </a:lnTo>
                <a:lnTo>
                  <a:pt x="27" y="102"/>
                </a:lnTo>
                <a:lnTo>
                  <a:pt x="19" y="101"/>
                </a:lnTo>
                <a:lnTo>
                  <a:pt x="0" y="100"/>
                </a:lnTo>
                <a:lnTo>
                  <a:pt x="0" y="100"/>
                </a:lnTo>
                <a:lnTo>
                  <a:pt x="19" y="100"/>
                </a:lnTo>
                <a:lnTo>
                  <a:pt x="27" y="99"/>
                </a:lnTo>
                <a:lnTo>
                  <a:pt x="34" y="96"/>
                </a:lnTo>
                <a:lnTo>
                  <a:pt x="40" y="94"/>
                </a:lnTo>
                <a:lnTo>
                  <a:pt x="45" y="92"/>
                </a:lnTo>
                <a:lnTo>
                  <a:pt x="49" y="88"/>
                </a:lnTo>
                <a:lnTo>
                  <a:pt x="52" y="84"/>
                </a:lnTo>
                <a:lnTo>
                  <a:pt x="55" y="78"/>
                </a:lnTo>
                <a:lnTo>
                  <a:pt x="57" y="72"/>
                </a:lnTo>
                <a:lnTo>
                  <a:pt x="58" y="64"/>
                </a:lnTo>
                <a:lnTo>
                  <a:pt x="59" y="54"/>
                </a:lnTo>
                <a:lnTo>
                  <a:pt x="60" y="31"/>
                </a:lnTo>
                <a:lnTo>
                  <a:pt x="61" y="0"/>
                </a:lnTo>
                <a:lnTo>
                  <a:pt x="61" y="0"/>
                </a:lnTo>
                <a:lnTo>
                  <a:pt x="61" y="31"/>
                </a:lnTo>
                <a:lnTo>
                  <a:pt x="62" y="54"/>
                </a:lnTo>
                <a:lnTo>
                  <a:pt x="63" y="64"/>
                </a:lnTo>
                <a:lnTo>
                  <a:pt x="65" y="72"/>
                </a:lnTo>
                <a:lnTo>
                  <a:pt x="67" y="78"/>
                </a:lnTo>
                <a:lnTo>
                  <a:pt x="69" y="84"/>
                </a:lnTo>
                <a:lnTo>
                  <a:pt x="72" y="88"/>
                </a:lnTo>
                <a:lnTo>
                  <a:pt x="77" y="92"/>
                </a:lnTo>
                <a:lnTo>
                  <a:pt x="82" y="94"/>
                </a:lnTo>
                <a:lnTo>
                  <a:pt x="88" y="96"/>
                </a:lnTo>
                <a:lnTo>
                  <a:pt x="94" y="99"/>
                </a:lnTo>
                <a:lnTo>
                  <a:pt x="102" y="100"/>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 name="Freeform 23">
            <a:extLst>
              <a:ext uri="{FF2B5EF4-FFF2-40B4-BE49-F238E27FC236}">
                <a16:creationId xmlns:a16="http://schemas.microsoft.com/office/drawing/2014/main" id="{07DA844F-3316-4A93-8410-77EBE7CC1355}"/>
              </a:ext>
            </a:extLst>
          </p:cNvPr>
          <p:cNvSpPr>
            <a:spLocks/>
          </p:cNvSpPr>
          <p:nvPr userDrawn="1"/>
        </p:nvSpPr>
        <p:spPr bwMode="auto">
          <a:xfrm>
            <a:off x="6146800" y="4986338"/>
            <a:ext cx="195263" cy="315913"/>
          </a:xfrm>
          <a:custGeom>
            <a:avLst/>
            <a:gdLst>
              <a:gd name="T0" fmla="*/ 123 w 123"/>
              <a:gd name="T1" fmla="*/ 100 h 199"/>
              <a:gd name="T2" fmla="*/ 123 w 123"/>
              <a:gd name="T3" fmla="*/ 100 h 199"/>
              <a:gd name="T4" fmla="*/ 102 w 123"/>
              <a:gd name="T5" fmla="*/ 101 h 199"/>
              <a:gd name="T6" fmla="*/ 95 w 123"/>
              <a:gd name="T7" fmla="*/ 102 h 199"/>
              <a:gd name="T8" fmla="*/ 88 w 123"/>
              <a:gd name="T9" fmla="*/ 104 h 199"/>
              <a:gd name="T10" fmla="*/ 82 w 123"/>
              <a:gd name="T11" fmla="*/ 106 h 199"/>
              <a:gd name="T12" fmla="*/ 77 w 123"/>
              <a:gd name="T13" fmla="*/ 108 h 199"/>
              <a:gd name="T14" fmla="*/ 73 w 123"/>
              <a:gd name="T15" fmla="*/ 112 h 199"/>
              <a:gd name="T16" fmla="*/ 70 w 123"/>
              <a:gd name="T17" fmla="*/ 116 h 199"/>
              <a:gd name="T18" fmla="*/ 67 w 123"/>
              <a:gd name="T19" fmla="*/ 122 h 199"/>
              <a:gd name="T20" fmla="*/ 65 w 123"/>
              <a:gd name="T21" fmla="*/ 128 h 199"/>
              <a:gd name="T22" fmla="*/ 63 w 123"/>
              <a:gd name="T23" fmla="*/ 137 h 199"/>
              <a:gd name="T24" fmla="*/ 62 w 123"/>
              <a:gd name="T25" fmla="*/ 146 h 199"/>
              <a:gd name="T26" fmla="*/ 61 w 123"/>
              <a:gd name="T27" fmla="*/ 170 h 199"/>
              <a:gd name="T28" fmla="*/ 61 w 123"/>
              <a:gd name="T29" fmla="*/ 199 h 199"/>
              <a:gd name="T30" fmla="*/ 61 w 123"/>
              <a:gd name="T31" fmla="*/ 199 h 199"/>
              <a:gd name="T32" fmla="*/ 60 w 123"/>
              <a:gd name="T33" fmla="*/ 170 h 199"/>
              <a:gd name="T34" fmla="*/ 59 w 123"/>
              <a:gd name="T35" fmla="*/ 146 h 199"/>
              <a:gd name="T36" fmla="*/ 58 w 123"/>
              <a:gd name="T37" fmla="*/ 137 h 199"/>
              <a:gd name="T38" fmla="*/ 57 w 123"/>
              <a:gd name="T39" fmla="*/ 128 h 199"/>
              <a:gd name="T40" fmla="*/ 55 w 123"/>
              <a:gd name="T41" fmla="*/ 122 h 199"/>
              <a:gd name="T42" fmla="*/ 52 w 123"/>
              <a:gd name="T43" fmla="*/ 116 h 199"/>
              <a:gd name="T44" fmla="*/ 49 w 123"/>
              <a:gd name="T45" fmla="*/ 112 h 199"/>
              <a:gd name="T46" fmla="*/ 45 w 123"/>
              <a:gd name="T47" fmla="*/ 108 h 199"/>
              <a:gd name="T48" fmla="*/ 41 w 123"/>
              <a:gd name="T49" fmla="*/ 106 h 199"/>
              <a:gd name="T50" fmla="*/ 35 w 123"/>
              <a:gd name="T51" fmla="*/ 104 h 199"/>
              <a:gd name="T52" fmla="*/ 27 w 123"/>
              <a:gd name="T53" fmla="*/ 102 h 199"/>
              <a:gd name="T54" fmla="*/ 19 w 123"/>
              <a:gd name="T55" fmla="*/ 101 h 199"/>
              <a:gd name="T56" fmla="*/ 0 w 123"/>
              <a:gd name="T57" fmla="*/ 100 h 199"/>
              <a:gd name="T58" fmla="*/ 0 w 123"/>
              <a:gd name="T59" fmla="*/ 100 h 199"/>
              <a:gd name="T60" fmla="*/ 19 w 123"/>
              <a:gd name="T61" fmla="*/ 100 h 199"/>
              <a:gd name="T62" fmla="*/ 27 w 123"/>
              <a:gd name="T63" fmla="*/ 99 h 199"/>
              <a:gd name="T64" fmla="*/ 35 w 123"/>
              <a:gd name="T65" fmla="*/ 97 h 199"/>
              <a:gd name="T66" fmla="*/ 41 w 123"/>
              <a:gd name="T67" fmla="*/ 95 h 199"/>
              <a:gd name="T68" fmla="*/ 45 w 123"/>
              <a:gd name="T69" fmla="*/ 93 h 199"/>
              <a:gd name="T70" fmla="*/ 49 w 123"/>
              <a:gd name="T71" fmla="*/ 89 h 199"/>
              <a:gd name="T72" fmla="*/ 52 w 123"/>
              <a:gd name="T73" fmla="*/ 84 h 199"/>
              <a:gd name="T74" fmla="*/ 55 w 123"/>
              <a:gd name="T75" fmla="*/ 78 h 199"/>
              <a:gd name="T76" fmla="*/ 57 w 123"/>
              <a:gd name="T77" fmla="*/ 72 h 199"/>
              <a:gd name="T78" fmla="*/ 58 w 123"/>
              <a:gd name="T79" fmla="*/ 64 h 199"/>
              <a:gd name="T80" fmla="*/ 59 w 123"/>
              <a:gd name="T81" fmla="*/ 55 h 199"/>
              <a:gd name="T82" fmla="*/ 60 w 123"/>
              <a:gd name="T83" fmla="*/ 31 h 199"/>
              <a:gd name="T84" fmla="*/ 61 w 123"/>
              <a:gd name="T85" fmla="*/ 0 h 199"/>
              <a:gd name="T86" fmla="*/ 61 w 123"/>
              <a:gd name="T87" fmla="*/ 0 h 199"/>
              <a:gd name="T88" fmla="*/ 61 w 123"/>
              <a:gd name="T89" fmla="*/ 31 h 199"/>
              <a:gd name="T90" fmla="*/ 62 w 123"/>
              <a:gd name="T91" fmla="*/ 55 h 199"/>
              <a:gd name="T92" fmla="*/ 63 w 123"/>
              <a:gd name="T93" fmla="*/ 64 h 199"/>
              <a:gd name="T94" fmla="*/ 65 w 123"/>
              <a:gd name="T95" fmla="*/ 72 h 199"/>
              <a:gd name="T96" fmla="*/ 67 w 123"/>
              <a:gd name="T97" fmla="*/ 78 h 199"/>
              <a:gd name="T98" fmla="*/ 70 w 123"/>
              <a:gd name="T99" fmla="*/ 84 h 199"/>
              <a:gd name="T100" fmla="*/ 73 w 123"/>
              <a:gd name="T101" fmla="*/ 89 h 199"/>
              <a:gd name="T102" fmla="*/ 77 w 123"/>
              <a:gd name="T103" fmla="*/ 93 h 199"/>
              <a:gd name="T104" fmla="*/ 82 w 123"/>
              <a:gd name="T105" fmla="*/ 95 h 199"/>
              <a:gd name="T106" fmla="*/ 88 w 123"/>
              <a:gd name="T107" fmla="*/ 97 h 199"/>
              <a:gd name="T108" fmla="*/ 95 w 123"/>
              <a:gd name="T109" fmla="*/ 99 h 199"/>
              <a:gd name="T110" fmla="*/ 102 w 123"/>
              <a:gd name="T111" fmla="*/ 100 h 199"/>
              <a:gd name="T112" fmla="*/ 123 w 123"/>
              <a:gd name="T113" fmla="*/ 100 h 199"/>
              <a:gd name="T114" fmla="*/ 123 w 123"/>
              <a:gd name="T11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100"/>
                </a:moveTo>
                <a:lnTo>
                  <a:pt x="123" y="100"/>
                </a:lnTo>
                <a:lnTo>
                  <a:pt x="102" y="101"/>
                </a:lnTo>
                <a:lnTo>
                  <a:pt x="95" y="102"/>
                </a:lnTo>
                <a:lnTo>
                  <a:pt x="88" y="104"/>
                </a:lnTo>
                <a:lnTo>
                  <a:pt x="82" y="106"/>
                </a:lnTo>
                <a:lnTo>
                  <a:pt x="77" y="108"/>
                </a:lnTo>
                <a:lnTo>
                  <a:pt x="73" y="112"/>
                </a:lnTo>
                <a:lnTo>
                  <a:pt x="70" y="116"/>
                </a:lnTo>
                <a:lnTo>
                  <a:pt x="67" y="122"/>
                </a:lnTo>
                <a:lnTo>
                  <a:pt x="65" y="128"/>
                </a:lnTo>
                <a:lnTo>
                  <a:pt x="63" y="137"/>
                </a:lnTo>
                <a:lnTo>
                  <a:pt x="62" y="146"/>
                </a:lnTo>
                <a:lnTo>
                  <a:pt x="61" y="170"/>
                </a:lnTo>
                <a:lnTo>
                  <a:pt x="61" y="199"/>
                </a:lnTo>
                <a:lnTo>
                  <a:pt x="61" y="199"/>
                </a:lnTo>
                <a:lnTo>
                  <a:pt x="60" y="170"/>
                </a:lnTo>
                <a:lnTo>
                  <a:pt x="59" y="146"/>
                </a:lnTo>
                <a:lnTo>
                  <a:pt x="58" y="137"/>
                </a:lnTo>
                <a:lnTo>
                  <a:pt x="57" y="128"/>
                </a:lnTo>
                <a:lnTo>
                  <a:pt x="55" y="122"/>
                </a:lnTo>
                <a:lnTo>
                  <a:pt x="52" y="116"/>
                </a:lnTo>
                <a:lnTo>
                  <a:pt x="49" y="112"/>
                </a:lnTo>
                <a:lnTo>
                  <a:pt x="45" y="108"/>
                </a:lnTo>
                <a:lnTo>
                  <a:pt x="41" y="106"/>
                </a:lnTo>
                <a:lnTo>
                  <a:pt x="35" y="104"/>
                </a:lnTo>
                <a:lnTo>
                  <a:pt x="27" y="102"/>
                </a:lnTo>
                <a:lnTo>
                  <a:pt x="19" y="101"/>
                </a:lnTo>
                <a:lnTo>
                  <a:pt x="0" y="100"/>
                </a:lnTo>
                <a:lnTo>
                  <a:pt x="0" y="100"/>
                </a:lnTo>
                <a:lnTo>
                  <a:pt x="19" y="100"/>
                </a:lnTo>
                <a:lnTo>
                  <a:pt x="27" y="99"/>
                </a:lnTo>
                <a:lnTo>
                  <a:pt x="35" y="97"/>
                </a:lnTo>
                <a:lnTo>
                  <a:pt x="41" y="95"/>
                </a:lnTo>
                <a:lnTo>
                  <a:pt x="45" y="93"/>
                </a:lnTo>
                <a:lnTo>
                  <a:pt x="49" y="89"/>
                </a:lnTo>
                <a:lnTo>
                  <a:pt x="52" y="84"/>
                </a:lnTo>
                <a:lnTo>
                  <a:pt x="55" y="78"/>
                </a:lnTo>
                <a:lnTo>
                  <a:pt x="57" y="72"/>
                </a:lnTo>
                <a:lnTo>
                  <a:pt x="58" y="64"/>
                </a:lnTo>
                <a:lnTo>
                  <a:pt x="59" y="55"/>
                </a:lnTo>
                <a:lnTo>
                  <a:pt x="60" y="31"/>
                </a:lnTo>
                <a:lnTo>
                  <a:pt x="61" y="0"/>
                </a:lnTo>
                <a:lnTo>
                  <a:pt x="61" y="0"/>
                </a:lnTo>
                <a:lnTo>
                  <a:pt x="61" y="31"/>
                </a:lnTo>
                <a:lnTo>
                  <a:pt x="62" y="55"/>
                </a:lnTo>
                <a:lnTo>
                  <a:pt x="63" y="64"/>
                </a:lnTo>
                <a:lnTo>
                  <a:pt x="65" y="72"/>
                </a:lnTo>
                <a:lnTo>
                  <a:pt x="67" y="78"/>
                </a:lnTo>
                <a:lnTo>
                  <a:pt x="70" y="84"/>
                </a:lnTo>
                <a:lnTo>
                  <a:pt x="73" y="89"/>
                </a:lnTo>
                <a:lnTo>
                  <a:pt x="77" y="93"/>
                </a:lnTo>
                <a:lnTo>
                  <a:pt x="82" y="95"/>
                </a:lnTo>
                <a:lnTo>
                  <a:pt x="88" y="97"/>
                </a:lnTo>
                <a:lnTo>
                  <a:pt x="95" y="99"/>
                </a:lnTo>
                <a:lnTo>
                  <a:pt x="102" y="100"/>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 name="Freeform 24">
            <a:extLst>
              <a:ext uri="{FF2B5EF4-FFF2-40B4-BE49-F238E27FC236}">
                <a16:creationId xmlns:a16="http://schemas.microsoft.com/office/drawing/2014/main" id="{0BEEF375-7F58-403B-A36D-D302CE677E7A}"/>
              </a:ext>
            </a:extLst>
          </p:cNvPr>
          <p:cNvSpPr>
            <a:spLocks/>
          </p:cNvSpPr>
          <p:nvPr userDrawn="1"/>
        </p:nvSpPr>
        <p:spPr bwMode="auto">
          <a:xfrm>
            <a:off x="2370138" y="4902200"/>
            <a:ext cx="195263" cy="315913"/>
          </a:xfrm>
          <a:custGeom>
            <a:avLst/>
            <a:gdLst>
              <a:gd name="T0" fmla="*/ 123 w 123"/>
              <a:gd name="T1" fmla="*/ 99 h 199"/>
              <a:gd name="T2" fmla="*/ 123 w 123"/>
              <a:gd name="T3" fmla="*/ 99 h 199"/>
              <a:gd name="T4" fmla="*/ 103 w 123"/>
              <a:gd name="T5" fmla="*/ 100 h 199"/>
              <a:gd name="T6" fmla="*/ 95 w 123"/>
              <a:gd name="T7" fmla="*/ 102 h 199"/>
              <a:gd name="T8" fmla="*/ 89 w 123"/>
              <a:gd name="T9" fmla="*/ 103 h 199"/>
              <a:gd name="T10" fmla="*/ 82 w 123"/>
              <a:gd name="T11" fmla="*/ 105 h 199"/>
              <a:gd name="T12" fmla="*/ 77 w 123"/>
              <a:gd name="T13" fmla="*/ 108 h 199"/>
              <a:gd name="T14" fmla="*/ 73 w 123"/>
              <a:gd name="T15" fmla="*/ 111 h 199"/>
              <a:gd name="T16" fmla="*/ 70 w 123"/>
              <a:gd name="T17" fmla="*/ 116 h 199"/>
              <a:gd name="T18" fmla="*/ 68 w 123"/>
              <a:gd name="T19" fmla="*/ 121 h 199"/>
              <a:gd name="T20" fmla="*/ 66 w 123"/>
              <a:gd name="T21" fmla="*/ 128 h 199"/>
              <a:gd name="T22" fmla="*/ 64 w 123"/>
              <a:gd name="T23" fmla="*/ 136 h 199"/>
              <a:gd name="T24" fmla="*/ 63 w 123"/>
              <a:gd name="T25" fmla="*/ 146 h 199"/>
              <a:gd name="T26" fmla="*/ 62 w 123"/>
              <a:gd name="T27" fmla="*/ 169 h 199"/>
              <a:gd name="T28" fmla="*/ 62 w 123"/>
              <a:gd name="T29" fmla="*/ 199 h 199"/>
              <a:gd name="T30" fmla="*/ 62 w 123"/>
              <a:gd name="T31" fmla="*/ 199 h 199"/>
              <a:gd name="T32" fmla="*/ 61 w 123"/>
              <a:gd name="T33" fmla="*/ 169 h 199"/>
              <a:gd name="T34" fmla="*/ 60 w 123"/>
              <a:gd name="T35" fmla="*/ 146 h 199"/>
              <a:gd name="T36" fmla="*/ 59 w 123"/>
              <a:gd name="T37" fmla="*/ 136 h 199"/>
              <a:gd name="T38" fmla="*/ 58 w 123"/>
              <a:gd name="T39" fmla="*/ 128 h 199"/>
              <a:gd name="T40" fmla="*/ 56 w 123"/>
              <a:gd name="T41" fmla="*/ 121 h 199"/>
              <a:gd name="T42" fmla="*/ 53 w 123"/>
              <a:gd name="T43" fmla="*/ 116 h 199"/>
              <a:gd name="T44" fmla="*/ 50 w 123"/>
              <a:gd name="T45" fmla="*/ 111 h 199"/>
              <a:gd name="T46" fmla="*/ 45 w 123"/>
              <a:gd name="T47" fmla="*/ 108 h 199"/>
              <a:gd name="T48" fmla="*/ 41 w 123"/>
              <a:gd name="T49" fmla="*/ 105 h 199"/>
              <a:gd name="T50" fmla="*/ 35 w 123"/>
              <a:gd name="T51" fmla="*/ 103 h 199"/>
              <a:gd name="T52" fmla="*/ 28 w 123"/>
              <a:gd name="T53" fmla="*/ 102 h 199"/>
              <a:gd name="T54" fmla="*/ 20 w 123"/>
              <a:gd name="T55" fmla="*/ 100 h 199"/>
              <a:gd name="T56" fmla="*/ 0 w 123"/>
              <a:gd name="T57" fmla="*/ 99 h 199"/>
              <a:gd name="T58" fmla="*/ 0 w 123"/>
              <a:gd name="T59" fmla="*/ 99 h 199"/>
              <a:gd name="T60" fmla="*/ 20 w 123"/>
              <a:gd name="T61" fmla="*/ 98 h 199"/>
              <a:gd name="T62" fmla="*/ 28 w 123"/>
              <a:gd name="T63" fmla="*/ 97 h 199"/>
              <a:gd name="T64" fmla="*/ 35 w 123"/>
              <a:gd name="T65" fmla="*/ 96 h 199"/>
              <a:gd name="T66" fmla="*/ 41 w 123"/>
              <a:gd name="T67" fmla="*/ 94 h 199"/>
              <a:gd name="T68" fmla="*/ 45 w 123"/>
              <a:gd name="T69" fmla="*/ 91 h 199"/>
              <a:gd name="T70" fmla="*/ 50 w 123"/>
              <a:gd name="T71" fmla="*/ 88 h 199"/>
              <a:gd name="T72" fmla="*/ 53 w 123"/>
              <a:gd name="T73" fmla="*/ 83 h 199"/>
              <a:gd name="T74" fmla="*/ 56 w 123"/>
              <a:gd name="T75" fmla="*/ 78 h 199"/>
              <a:gd name="T76" fmla="*/ 58 w 123"/>
              <a:gd name="T77" fmla="*/ 71 h 199"/>
              <a:gd name="T78" fmla="*/ 59 w 123"/>
              <a:gd name="T79" fmla="*/ 63 h 199"/>
              <a:gd name="T80" fmla="*/ 60 w 123"/>
              <a:gd name="T81" fmla="*/ 53 h 199"/>
              <a:gd name="T82" fmla="*/ 61 w 123"/>
              <a:gd name="T83" fmla="*/ 31 h 199"/>
              <a:gd name="T84" fmla="*/ 62 w 123"/>
              <a:gd name="T85" fmla="*/ 0 h 199"/>
              <a:gd name="T86" fmla="*/ 62 w 123"/>
              <a:gd name="T87" fmla="*/ 0 h 199"/>
              <a:gd name="T88" fmla="*/ 62 w 123"/>
              <a:gd name="T89" fmla="*/ 31 h 199"/>
              <a:gd name="T90" fmla="*/ 63 w 123"/>
              <a:gd name="T91" fmla="*/ 53 h 199"/>
              <a:gd name="T92" fmla="*/ 64 w 123"/>
              <a:gd name="T93" fmla="*/ 63 h 199"/>
              <a:gd name="T94" fmla="*/ 66 w 123"/>
              <a:gd name="T95" fmla="*/ 71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9 w 123"/>
              <a:gd name="T107" fmla="*/ 96 h 199"/>
              <a:gd name="T108" fmla="*/ 95 w 123"/>
              <a:gd name="T109" fmla="*/ 97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5" y="102"/>
                </a:lnTo>
                <a:lnTo>
                  <a:pt x="89" y="103"/>
                </a:lnTo>
                <a:lnTo>
                  <a:pt x="82" y="105"/>
                </a:lnTo>
                <a:lnTo>
                  <a:pt x="77" y="108"/>
                </a:lnTo>
                <a:lnTo>
                  <a:pt x="73" y="111"/>
                </a:lnTo>
                <a:lnTo>
                  <a:pt x="70" y="116"/>
                </a:lnTo>
                <a:lnTo>
                  <a:pt x="68" y="121"/>
                </a:lnTo>
                <a:lnTo>
                  <a:pt x="66" y="128"/>
                </a:lnTo>
                <a:lnTo>
                  <a:pt x="64" y="136"/>
                </a:lnTo>
                <a:lnTo>
                  <a:pt x="63" y="146"/>
                </a:lnTo>
                <a:lnTo>
                  <a:pt x="62" y="169"/>
                </a:lnTo>
                <a:lnTo>
                  <a:pt x="62" y="199"/>
                </a:lnTo>
                <a:lnTo>
                  <a:pt x="62" y="199"/>
                </a:lnTo>
                <a:lnTo>
                  <a:pt x="61" y="169"/>
                </a:lnTo>
                <a:lnTo>
                  <a:pt x="60" y="146"/>
                </a:lnTo>
                <a:lnTo>
                  <a:pt x="59" y="136"/>
                </a:lnTo>
                <a:lnTo>
                  <a:pt x="58" y="128"/>
                </a:lnTo>
                <a:lnTo>
                  <a:pt x="56" y="121"/>
                </a:lnTo>
                <a:lnTo>
                  <a:pt x="53" y="116"/>
                </a:lnTo>
                <a:lnTo>
                  <a:pt x="50" y="111"/>
                </a:lnTo>
                <a:lnTo>
                  <a:pt x="45" y="108"/>
                </a:lnTo>
                <a:lnTo>
                  <a:pt x="41" y="105"/>
                </a:lnTo>
                <a:lnTo>
                  <a:pt x="35" y="103"/>
                </a:lnTo>
                <a:lnTo>
                  <a:pt x="28" y="102"/>
                </a:lnTo>
                <a:lnTo>
                  <a:pt x="20" y="100"/>
                </a:lnTo>
                <a:lnTo>
                  <a:pt x="0" y="99"/>
                </a:lnTo>
                <a:lnTo>
                  <a:pt x="0" y="99"/>
                </a:lnTo>
                <a:lnTo>
                  <a:pt x="20" y="98"/>
                </a:lnTo>
                <a:lnTo>
                  <a:pt x="28" y="97"/>
                </a:lnTo>
                <a:lnTo>
                  <a:pt x="35" y="96"/>
                </a:lnTo>
                <a:lnTo>
                  <a:pt x="41" y="94"/>
                </a:lnTo>
                <a:lnTo>
                  <a:pt x="45" y="91"/>
                </a:lnTo>
                <a:lnTo>
                  <a:pt x="50" y="88"/>
                </a:lnTo>
                <a:lnTo>
                  <a:pt x="53" y="83"/>
                </a:lnTo>
                <a:lnTo>
                  <a:pt x="56" y="78"/>
                </a:lnTo>
                <a:lnTo>
                  <a:pt x="58" y="71"/>
                </a:lnTo>
                <a:lnTo>
                  <a:pt x="59" y="63"/>
                </a:lnTo>
                <a:lnTo>
                  <a:pt x="60" y="53"/>
                </a:lnTo>
                <a:lnTo>
                  <a:pt x="61" y="31"/>
                </a:lnTo>
                <a:lnTo>
                  <a:pt x="62" y="0"/>
                </a:lnTo>
                <a:lnTo>
                  <a:pt x="62" y="0"/>
                </a:lnTo>
                <a:lnTo>
                  <a:pt x="62" y="31"/>
                </a:lnTo>
                <a:lnTo>
                  <a:pt x="63" y="53"/>
                </a:lnTo>
                <a:lnTo>
                  <a:pt x="64" y="63"/>
                </a:lnTo>
                <a:lnTo>
                  <a:pt x="66" y="71"/>
                </a:lnTo>
                <a:lnTo>
                  <a:pt x="68" y="78"/>
                </a:lnTo>
                <a:lnTo>
                  <a:pt x="70" y="83"/>
                </a:lnTo>
                <a:lnTo>
                  <a:pt x="73" y="88"/>
                </a:lnTo>
                <a:lnTo>
                  <a:pt x="77" y="91"/>
                </a:lnTo>
                <a:lnTo>
                  <a:pt x="82" y="94"/>
                </a:lnTo>
                <a:lnTo>
                  <a:pt x="89" y="96"/>
                </a:lnTo>
                <a:lnTo>
                  <a:pt x="95" y="97"/>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 name="Freeform 25">
            <a:extLst>
              <a:ext uri="{FF2B5EF4-FFF2-40B4-BE49-F238E27FC236}">
                <a16:creationId xmlns:a16="http://schemas.microsoft.com/office/drawing/2014/main" id="{E23701BD-73C2-4DD6-869F-D8EE63AC6C8E}"/>
              </a:ext>
            </a:extLst>
          </p:cNvPr>
          <p:cNvSpPr>
            <a:spLocks/>
          </p:cNvSpPr>
          <p:nvPr userDrawn="1"/>
        </p:nvSpPr>
        <p:spPr bwMode="auto">
          <a:xfrm>
            <a:off x="9247188" y="4176713"/>
            <a:ext cx="195263" cy="315913"/>
          </a:xfrm>
          <a:custGeom>
            <a:avLst/>
            <a:gdLst>
              <a:gd name="T0" fmla="*/ 123 w 123"/>
              <a:gd name="T1" fmla="*/ 99 h 199"/>
              <a:gd name="T2" fmla="*/ 123 w 123"/>
              <a:gd name="T3" fmla="*/ 99 h 199"/>
              <a:gd name="T4" fmla="*/ 102 w 123"/>
              <a:gd name="T5" fmla="*/ 100 h 199"/>
              <a:gd name="T6" fmla="*/ 94 w 123"/>
              <a:gd name="T7" fmla="*/ 101 h 199"/>
              <a:gd name="T8" fmla="*/ 88 w 123"/>
              <a:gd name="T9" fmla="*/ 102 h 199"/>
              <a:gd name="T10" fmla="*/ 82 w 123"/>
              <a:gd name="T11" fmla="*/ 104 h 199"/>
              <a:gd name="T12" fmla="*/ 77 w 123"/>
              <a:gd name="T13" fmla="*/ 107 h 199"/>
              <a:gd name="T14" fmla="*/ 72 w 123"/>
              <a:gd name="T15" fmla="*/ 110 h 199"/>
              <a:gd name="T16" fmla="*/ 69 w 123"/>
              <a:gd name="T17" fmla="*/ 116 h 199"/>
              <a:gd name="T18" fmla="*/ 67 w 123"/>
              <a:gd name="T19" fmla="*/ 121 h 199"/>
              <a:gd name="T20" fmla="*/ 65 w 123"/>
              <a:gd name="T21" fmla="*/ 128 h 199"/>
              <a:gd name="T22" fmla="*/ 63 w 123"/>
              <a:gd name="T23" fmla="*/ 136 h 199"/>
              <a:gd name="T24" fmla="*/ 62 w 123"/>
              <a:gd name="T25" fmla="*/ 145 h 199"/>
              <a:gd name="T26" fmla="*/ 61 w 123"/>
              <a:gd name="T27" fmla="*/ 169 h 199"/>
              <a:gd name="T28" fmla="*/ 61 w 123"/>
              <a:gd name="T29" fmla="*/ 199 h 199"/>
              <a:gd name="T30" fmla="*/ 61 w 123"/>
              <a:gd name="T31" fmla="*/ 199 h 199"/>
              <a:gd name="T32" fmla="*/ 60 w 123"/>
              <a:gd name="T33" fmla="*/ 169 h 199"/>
              <a:gd name="T34" fmla="*/ 59 w 123"/>
              <a:gd name="T35" fmla="*/ 145 h 199"/>
              <a:gd name="T36" fmla="*/ 58 w 123"/>
              <a:gd name="T37" fmla="*/ 136 h 199"/>
              <a:gd name="T38" fmla="*/ 57 w 123"/>
              <a:gd name="T39" fmla="*/ 128 h 199"/>
              <a:gd name="T40" fmla="*/ 55 w 123"/>
              <a:gd name="T41" fmla="*/ 121 h 199"/>
              <a:gd name="T42" fmla="*/ 52 w 123"/>
              <a:gd name="T43" fmla="*/ 116 h 199"/>
              <a:gd name="T44" fmla="*/ 49 w 123"/>
              <a:gd name="T45" fmla="*/ 110 h 199"/>
              <a:gd name="T46" fmla="*/ 45 w 123"/>
              <a:gd name="T47" fmla="*/ 107 h 199"/>
              <a:gd name="T48" fmla="*/ 41 w 123"/>
              <a:gd name="T49" fmla="*/ 104 h 199"/>
              <a:gd name="T50" fmla="*/ 34 w 123"/>
              <a:gd name="T51" fmla="*/ 102 h 199"/>
              <a:gd name="T52" fmla="*/ 27 w 123"/>
              <a:gd name="T53" fmla="*/ 101 h 199"/>
              <a:gd name="T54" fmla="*/ 19 w 123"/>
              <a:gd name="T55" fmla="*/ 100 h 199"/>
              <a:gd name="T56" fmla="*/ 0 w 123"/>
              <a:gd name="T57" fmla="*/ 99 h 199"/>
              <a:gd name="T58" fmla="*/ 0 w 123"/>
              <a:gd name="T59" fmla="*/ 99 h 199"/>
              <a:gd name="T60" fmla="*/ 19 w 123"/>
              <a:gd name="T61" fmla="*/ 98 h 199"/>
              <a:gd name="T62" fmla="*/ 27 w 123"/>
              <a:gd name="T63" fmla="*/ 97 h 199"/>
              <a:gd name="T64" fmla="*/ 34 w 123"/>
              <a:gd name="T65" fmla="*/ 96 h 199"/>
              <a:gd name="T66" fmla="*/ 41 w 123"/>
              <a:gd name="T67" fmla="*/ 94 h 199"/>
              <a:gd name="T68" fmla="*/ 45 w 123"/>
              <a:gd name="T69" fmla="*/ 91 h 199"/>
              <a:gd name="T70" fmla="*/ 49 w 123"/>
              <a:gd name="T71" fmla="*/ 88 h 199"/>
              <a:gd name="T72" fmla="*/ 52 w 123"/>
              <a:gd name="T73" fmla="*/ 83 h 199"/>
              <a:gd name="T74" fmla="*/ 55 w 123"/>
              <a:gd name="T75" fmla="*/ 78 h 199"/>
              <a:gd name="T76" fmla="*/ 57 w 123"/>
              <a:gd name="T77" fmla="*/ 70 h 199"/>
              <a:gd name="T78" fmla="*/ 58 w 123"/>
              <a:gd name="T79" fmla="*/ 62 h 199"/>
              <a:gd name="T80" fmla="*/ 59 w 123"/>
              <a:gd name="T81" fmla="*/ 53 h 199"/>
              <a:gd name="T82" fmla="*/ 60 w 123"/>
              <a:gd name="T83" fmla="*/ 30 h 199"/>
              <a:gd name="T84" fmla="*/ 61 w 123"/>
              <a:gd name="T85" fmla="*/ 0 h 199"/>
              <a:gd name="T86" fmla="*/ 61 w 123"/>
              <a:gd name="T87" fmla="*/ 0 h 199"/>
              <a:gd name="T88" fmla="*/ 61 w 123"/>
              <a:gd name="T89" fmla="*/ 30 h 199"/>
              <a:gd name="T90" fmla="*/ 62 w 123"/>
              <a:gd name="T91" fmla="*/ 53 h 199"/>
              <a:gd name="T92" fmla="*/ 63 w 123"/>
              <a:gd name="T93" fmla="*/ 62 h 199"/>
              <a:gd name="T94" fmla="*/ 65 w 123"/>
              <a:gd name="T95" fmla="*/ 70 h 199"/>
              <a:gd name="T96" fmla="*/ 67 w 123"/>
              <a:gd name="T97" fmla="*/ 78 h 199"/>
              <a:gd name="T98" fmla="*/ 69 w 123"/>
              <a:gd name="T99" fmla="*/ 83 h 199"/>
              <a:gd name="T100" fmla="*/ 72 w 123"/>
              <a:gd name="T101" fmla="*/ 88 h 199"/>
              <a:gd name="T102" fmla="*/ 77 w 123"/>
              <a:gd name="T103" fmla="*/ 91 h 199"/>
              <a:gd name="T104" fmla="*/ 82 w 123"/>
              <a:gd name="T105" fmla="*/ 94 h 199"/>
              <a:gd name="T106" fmla="*/ 88 w 123"/>
              <a:gd name="T107" fmla="*/ 96 h 199"/>
              <a:gd name="T108" fmla="*/ 94 w 123"/>
              <a:gd name="T109" fmla="*/ 97 h 199"/>
              <a:gd name="T110" fmla="*/ 102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2" y="100"/>
                </a:lnTo>
                <a:lnTo>
                  <a:pt x="94" y="101"/>
                </a:lnTo>
                <a:lnTo>
                  <a:pt x="88" y="102"/>
                </a:lnTo>
                <a:lnTo>
                  <a:pt x="82" y="104"/>
                </a:lnTo>
                <a:lnTo>
                  <a:pt x="77" y="107"/>
                </a:lnTo>
                <a:lnTo>
                  <a:pt x="72" y="110"/>
                </a:lnTo>
                <a:lnTo>
                  <a:pt x="69" y="116"/>
                </a:lnTo>
                <a:lnTo>
                  <a:pt x="67" y="121"/>
                </a:lnTo>
                <a:lnTo>
                  <a:pt x="65" y="128"/>
                </a:lnTo>
                <a:lnTo>
                  <a:pt x="63" y="136"/>
                </a:lnTo>
                <a:lnTo>
                  <a:pt x="62" y="145"/>
                </a:lnTo>
                <a:lnTo>
                  <a:pt x="61" y="169"/>
                </a:lnTo>
                <a:lnTo>
                  <a:pt x="61" y="199"/>
                </a:lnTo>
                <a:lnTo>
                  <a:pt x="61" y="199"/>
                </a:lnTo>
                <a:lnTo>
                  <a:pt x="60" y="169"/>
                </a:lnTo>
                <a:lnTo>
                  <a:pt x="59" y="145"/>
                </a:lnTo>
                <a:lnTo>
                  <a:pt x="58" y="136"/>
                </a:lnTo>
                <a:lnTo>
                  <a:pt x="57" y="128"/>
                </a:lnTo>
                <a:lnTo>
                  <a:pt x="55" y="121"/>
                </a:lnTo>
                <a:lnTo>
                  <a:pt x="52" y="116"/>
                </a:lnTo>
                <a:lnTo>
                  <a:pt x="49" y="110"/>
                </a:lnTo>
                <a:lnTo>
                  <a:pt x="45" y="107"/>
                </a:lnTo>
                <a:lnTo>
                  <a:pt x="41" y="104"/>
                </a:lnTo>
                <a:lnTo>
                  <a:pt x="34" y="102"/>
                </a:lnTo>
                <a:lnTo>
                  <a:pt x="27" y="101"/>
                </a:lnTo>
                <a:lnTo>
                  <a:pt x="19" y="100"/>
                </a:lnTo>
                <a:lnTo>
                  <a:pt x="0" y="99"/>
                </a:lnTo>
                <a:lnTo>
                  <a:pt x="0" y="99"/>
                </a:lnTo>
                <a:lnTo>
                  <a:pt x="19" y="98"/>
                </a:lnTo>
                <a:lnTo>
                  <a:pt x="27" y="97"/>
                </a:lnTo>
                <a:lnTo>
                  <a:pt x="34" y="96"/>
                </a:lnTo>
                <a:lnTo>
                  <a:pt x="41" y="94"/>
                </a:lnTo>
                <a:lnTo>
                  <a:pt x="45" y="91"/>
                </a:lnTo>
                <a:lnTo>
                  <a:pt x="49" y="88"/>
                </a:lnTo>
                <a:lnTo>
                  <a:pt x="52" y="83"/>
                </a:lnTo>
                <a:lnTo>
                  <a:pt x="55" y="78"/>
                </a:lnTo>
                <a:lnTo>
                  <a:pt x="57" y="70"/>
                </a:lnTo>
                <a:lnTo>
                  <a:pt x="58" y="62"/>
                </a:lnTo>
                <a:lnTo>
                  <a:pt x="59" y="53"/>
                </a:lnTo>
                <a:lnTo>
                  <a:pt x="60" y="30"/>
                </a:lnTo>
                <a:lnTo>
                  <a:pt x="61" y="0"/>
                </a:lnTo>
                <a:lnTo>
                  <a:pt x="61" y="0"/>
                </a:lnTo>
                <a:lnTo>
                  <a:pt x="61" y="30"/>
                </a:lnTo>
                <a:lnTo>
                  <a:pt x="62" y="53"/>
                </a:lnTo>
                <a:lnTo>
                  <a:pt x="63" y="62"/>
                </a:lnTo>
                <a:lnTo>
                  <a:pt x="65" y="70"/>
                </a:lnTo>
                <a:lnTo>
                  <a:pt x="67" y="78"/>
                </a:lnTo>
                <a:lnTo>
                  <a:pt x="69" y="83"/>
                </a:lnTo>
                <a:lnTo>
                  <a:pt x="72" y="88"/>
                </a:lnTo>
                <a:lnTo>
                  <a:pt x="77" y="91"/>
                </a:lnTo>
                <a:lnTo>
                  <a:pt x="82" y="94"/>
                </a:lnTo>
                <a:lnTo>
                  <a:pt x="88" y="96"/>
                </a:lnTo>
                <a:lnTo>
                  <a:pt x="94" y="97"/>
                </a:lnTo>
                <a:lnTo>
                  <a:pt x="102"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 name="Freeform 26">
            <a:extLst>
              <a:ext uri="{FF2B5EF4-FFF2-40B4-BE49-F238E27FC236}">
                <a16:creationId xmlns:a16="http://schemas.microsoft.com/office/drawing/2014/main" id="{7794E438-2847-4DA8-B561-DB263812C9F1}"/>
              </a:ext>
            </a:extLst>
          </p:cNvPr>
          <p:cNvSpPr>
            <a:spLocks/>
          </p:cNvSpPr>
          <p:nvPr userDrawn="1"/>
        </p:nvSpPr>
        <p:spPr bwMode="auto">
          <a:xfrm>
            <a:off x="10858500" y="2635250"/>
            <a:ext cx="195263" cy="315913"/>
          </a:xfrm>
          <a:custGeom>
            <a:avLst/>
            <a:gdLst>
              <a:gd name="T0" fmla="*/ 123 w 123"/>
              <a:gd name="T1" fmla="*/ 99 h 199"/>
              <a:gd name="T2" fmla="*/ 123 w 123"/>
              <a:gd name="T3" fmla="*/ 99 h 199"/>
              <a:gd name="T4" fmla="*/ 103 w 123"/>
              <a:gd name="T5" fmla="*/ 100 h 199"/>
              <a:gd name="T6" fmla="*/ 94 w 123"/>
              <a:gd name="T7" fmla="*/ 101 h 199"/>
              <a:gd name="T8" fmla="*/ 88 w 123"/>
              <a:gd name="T9" fmla="*/ 102 h 199"/>
              <a:gd name="T10" fmla="*/ 82 w 123"/>
              <a:gd name="T11" fmla="*/ 104 h 199"/>
              <a:gd name="T12" fmla="*/ 77 w 123"/>
              <a:gd name="T13" fmla="*/ 107 h 199"/>
              <a:gd name="T14" fmla="*/ 73 w 123"/>
              <a:gd name="T15" fmla="*/ 111 h 199"/>
              <a:gd name="T16" fmla="*/ 70 w 123"/>
              <a:gd name="T17" fmla="*/ 115 h 199"/>
              <a:gd name="T18" fmla="*/ 68 w 123"/>
              <a:gd name="T19" fmla="*/ 121 h 199"/>
              <a:gd name="T20" fmla="*/ 66 w 123"/>
              <a:gd name="T21" fmla="*/ 128 h 199"/>
              <a:gd name="T22" fmla="*/ 64 w 123"/>
              <a:gd name="T23" fmla="*/ 136 h 199"/>
              <a:gd name="T24" fmla="*/ 63 w 123"/>
              <a:gd name="T25" fmla="*/ 145 h 199"/>
              <a:gd name="T26" fmla="*/ 62 w 123"/>
              <a:gd name="T27" fmla="*/ 169 h 199"/>
              <a:gd name="T28" fmla="*/ 62 w 123"/>
              <a:gd name="T29" fmla="*/ 199 h 199"/>
              <a:gd name="T30" fmla="*/ 62 w 123"/>
              <a:gd name="T31" fmla="*/ 199 h 199"/>
              <a:gd name="T32" fmla="*/ 61 w 123"/>
              <a:gd name="T33" fmla="*/ 169 h 199"/>
              <a:gd name="T34" fmla="*/ 59 w 123"/>
              <a:gd name="T35" fmla="*/ 145 h 199"/>
              <a:gd name="T36" fmla="*/ 58 w 123"/>
              <a:gd name="T37" fmla="*/ 136 h 199"/>
              <a:gd name="T38" fmla="*/ 57 w 123"/>
              <a:gd name="T39" fmla="*/ 128 h 199"/>
              <a:gd name="T40" fmla="*/ 55 w 123"/>
              <a:gd name="T41" fmla="*/ 121 h 199"/>
              <a:gd name="T42" fmla="*/ 52 w 123"/>
              <a:gd name="T43" fmla="*/ 115 h 199"/>
              <a:gd name="T44" fmla="*/ 49 w 123"/>
              <a:gd name="T45" fmla="*/ 111 h 199"/>
              <a:gd name="T46" fmla="*/ 45 w 123"/>
              <a:gd name="T47" fmla="*/ 107 h 199"/>
              <a:gd name="T48" fmla="*/ 40 w 123"/>
              <a:gd name="T49" fmla="*/ 104 h 199"/>
              <a:gd name="T50" fmla="*/ 35 w 123"/>
              <a:gd name="T51" fmla="*/ 102 h 199"/>
              <a:gd name="T52" fmla="*/ 28 w 123"/>
              <a:gd name="T53" fmla="*/ 101 h 199"/>
              <a:gd name="T54" fmla="*/ 19 w 123"/>
              <a:gd name="T55" fmla="*/ 100 h 199"/>
              <a:gd name="T56" fmla="*/ 0 w 123"/>
              <a:gd name="T57" fmla="*/ 99 h 199"/>
              <a:gd name="T58" fmla="*/ 0 w 123"/>
              <a:gd name="T59" fmla="*/ 99 h 199"/>
              <a:gd name="T60" fmla="*/ 19 w 123"/>
              <a:gd name="T61" fmla="*/ 98 h 199"/>
              <a:gd name="T62" fmla="*/ 28 w 123"/>
              <a:gd name="T63" fmla="*/ 98 h 199"/>
              <a:gd name="T64" fmla="*/ 35 w 123"/>
              <a:gd name="T65" fmla="*/ 96 h 199"/>
              <a:gd name="T66" fmla="*/ 40 w 123"/>
              <a:gd name="T67" fmla="*/ 94 h 199"/>
              <a:gd name="T68" fmla="*/ 45 w 123"/>
              <a:gd name="T69" fmla="*/ 91 h 199"/>
              <a:gd name="T70" fmla="*/ 49 w 123"/>
              <a:gd name="T71" fmla="*/ 88 h 199"/>
              <a:gd name="T72" fmla="*/ 52 w 123"/>
              <a:gd name="T73" fmla="*/ 83 h 199"/>
              <a:gd name="T74" fmla="*/ 55 w 123"/>
              <a:gd name="T75" fmla="*/ 78 h 199"/>
              <a:gd name="T76" fmla="*/ 57 w 123"/>
              <a:gd name="T77" fmla="*/ 70 h 199"/>
              <a:gd name="T78" fmla="*/ 58 w 123"/>
              <a:gd name="T79" fmla="*/ 63 h 199"/>
              <a:gd name="T80" fmla="*/ 59 w 123"/>
              <a:gd name="T81" fmla="*/ 53 h 199"/>
              <a:gd name="T82" fmla="*/ 61 w 123"/>
              <a:gd name="T83" fmla="*/ 30 h 199"/>
              <a:gd name="T84" fmla="*/ 62 w 123"/>
              <a:gd name="T85" fmla="*/ 0 h 199"/>
              <a:gd name="T86" fmla="*/ 62 w 123"/>
              <a:gd name="T87" fmla="*/ 0 h 199"/>
              <a:gd name="T88" fmla="*/ 62 w 123"/>
              <a:gd name="T89" fmla="*/ 30 h 199"/>
              <a:gd name="T90" fmla="*/ 63 w 123"/>
              <a:gd name="T91" fmla="*/ 53 h 199"/>
              <a:gd name="T92" fmla="*/ 64 w 123"/>
              <a:gd name="T93" fmla="*/ 63 h 199"/>
              <a:gd name="T94" fmla="*/ 66 w 123"/>
              <a:gd name="T95" fmla="*/ 70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8 w 123"/>
              <a:gd name="T107" fmla="*/ 96 h 199"/>
              <a:gd name="T108" fmla="*/ 94 w 123"/>
              <a:gd name="T109" fmla="*/ 98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4" y="101"/>
                </a:lnTo>
                <a:lnTo>
                  <a:pt x="88" y="102"/>
                </a:lnTo>
                <a:lnTo>
                  <a:pt x="82" y="104"/>
                </a:lnTo>
                <a:lnTo>
                  <a:pt x="77" y="107"/>
                </a:lnTo>
                <a:lnTo>
                  <a:pt x="73" y="111"/>
                </a:lnTo>
                <a:lnTo>
                  <a:pt x="70" y="115"/>
                </a:lnTo>
                <a:lnTo>
                  <a:pt x="68" y="121"/>
                </a:lnTo>
                <a:lnTo>
                  <a:pt x="66" y="128"/>
                </a:lnTo>
                <a:lnTo>
                  <a:pt x="64" y="136"/>
                </a:lnTo>
                <a:lnTo>
                  <a:pt x="63" y="145"/>
                </a:lnTo>
                <a:lnTo>
                  <a:pt x="62" y="169"/>
                </a:lnTo>
                <a:lnTo>
                  <a:pt x="62" y="199"/>
                </a:lnTo>
                <a:lnTo>
                  <a:pt x="62" y="199"/>
                </a:lnTo>
                <a:lnTo>
                  <a:pt x="61" y="169"/>
                </a:lnTo>
                <a:lnTo>
                  <a:pt x="59" y="145"/>
                </a:lnTo>
                <a:lnTo>
                  <a:pt x="58" y="136"/>
                </a:lnTo>
                <a:lnTo>
                  <a:pt x="57" y="128"/>
                </a:lnTo>
                <a:lnTo>
                  <a:pt x="55" y="121"/>
                </a:lnTo>
                <a:lnTo>
                  <a:pt x="52" y="115"/>
                </a:lnTo>
                <a:lnTo>
                  <a:pt x="49" y="111"/>
                </a:lnTo>
                <a:lnTo>
                  <a:pt x="45" y="107"/>
                </a:lnTo>
                <a:lnTo>
                  <a:pt x="40" y="104"/>
                </a:lnTo>
                <a:lnTo>
                  <a:pt x="35" y="102"/>
                </a:lnTo>
                <a:lnTo>
                  <a:pt x="28" y="101"/>
                </a:lnTo>
                <a:lnTo>
                  <a:pt x="19" y="100"/>
                </a:lnTo>
                <a:lnTo>
                  <a:pt x="0" y="99"/>
                </a:lnTo>
                <a:lnTo>
                  <a:pt x="0" y="99"/>
                </a:lnTo>
                <a:lnTo>
                  <a:pt x="19" y="98"/>
                </a:lnTo>
                <a:lnTo>
                  <a:pt x="28" y="98"/>
                </a:lnTo>
                <a:lnTo>
                  <a:pt x="35" y="96"/>
                </a:lnTo>
                <a:lnTo>
                  <a:pt x="40" y="94"/>
                </a:lnTo>
                <a:lnTo>
                  <a:pt x="45" y="91"/>
                </a:lnTo>
                <a:lnTo>
                  <a:pt x="49" y="88"/>
                </a:lnTo>
                <a:lnTo>
                  <a:pt x="52" y="83"/>
                </a:lnTo>
                <a:lnTo>
                  <a:pt x="55" y="78"/>
                </a:lnTo>
                <a:lnTo>
                  <a:pt x="57" y="70"/>
                </a:lnTo>
                <a:lnTo>
                  <a:pt x="58" y="63"/>
                </a:lnTo>
                <a:lnTo>
                  <a:pt x="59" y="53"/>
                </a:lnTo>
                <a:lnTo>
                  <a:pt x="61" y="30"/>
                </a:lnTo>
                <a:lnTo>
                  <a:pt x="62" y="0"/>
                </a:lnTo>
                <a:lnTo>
                  <a:pt x="62" y="0"/>
                </a:lnTo>
                <a:lnTo>
                  <a:pt x="62" y="30"/>
                </a:lnTo>
                <a:lnTo>
                  <a:pt x="63" y="53"/>
                </a:lnTo>
                <a:lnTo>
                  <a:pt x="64" y="63"/>
                </a:lnTo>
                <a:lnTo>
                  <a:pt x="66" y="70"/>
                </a:lnTo>
                <a:lnTo>
                  <a:pt x="68" y="78"/>
                </a:lnTo>
                <a:lnTo>
                  <a:pt x="70" y="83"/>
                </a:lnTo>
                <a:lnTo>
                  <a:pt x="73" y="88"/>
                </a:lnTo>
                <a:lnTo>
                  <a:pt x="77" y="91"/>
                </a:lnTo>
                <a:lnTo>
                  <a:pt x="82" y="94"/>
                </a:lnTo>
                <a:lnTo>
                  <a:pt x="88" y="96"/>
                </a:lnTo>
                <a:lnTo>
                  <a:pt x="94" y="98"/>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 name="Freeform 27">
            <a:extLst>
              <a:ext uri="{FF2B5EF4-FFF2-40B4-BE49-F238E27FC236}">
                <a16:creationId xmlns:a16="http://schemas.microsoft.com/office/drawing/2014/main" id="{29DB557B-8B29-4228-A697-1A82CAAFE525}"/>
              </a:ext>
            </a:extLst>
          </p:cNvPr>
          <p:cNvSpPr>
            <a:spLocks/>
          </p:cNvSpPr>
          <p:nvPr userDrawn="1"/>
        </p:nvSpPr>
        <p:spPr bwMode="auto">
          <a:xfrm>
            <a:off x="9950450" y="1511300"/>
            <a:ext cx="195263" cy="314325"/>
          </a:xfrm>
          <a:custGeom>
            <a:avLst/>
            <a:gdLst>
              <a:gd name="T0" fmla="*/ 123 w 123"/>
              <a:gd name="T1" fmla="*/ 100 h 198"/>
              <a:gd name="T2" fmla="*/ 123 w 123"/>
              <a:gd name="T3" fmla="*/ 100 h 198"/>
              <a:gd name="T4" fmla="*/ 102 w 123"/>
              <a:gd name="T5" fmla="*/ 100 h 198"/>
              <a:gd name="T6" fmla="*/ 94 w 123"/>
              <a:gd name="T7" fmla="*/ 101 h 198"/>
              <a:gd name="T8" fmla="*/ 88 w 123"/>
              <a:gd name="T9" fmla="*/ 103 h 198"/>
              <a:gd name="T10" fmla="*/ 82 w 123"/>
              <a:gd name="T11" fmla="*/ 105 h 198"/>
              <a:gd name="T12" fmla="*/ 77 w 123"/>
              <a:gd name="T13" fmla="*/ 107 h 198"/>
              <a:gd name="T14" fmla="*/ 73 w 123"/>
              <a:gd name="T15" fmla="*/ 111 h 198"/>
              <a:gd name="T16" fmla="*/ 69 w 123"/>
              <a:gd name="T17" fmla="*/ 115 h 198"/>
              <a:gd name="T18" fmla="*/ 67 w 123"/>
              <a:gd name="T19" fmla="*/ 121 h 198"/>
              <a:gd name="T20" fmla="*/ 65 w 123"/>
              <a:gd name="T21" fmla="*/ 127 h 198"/>
              <a:gd name="T22" fmla="*/ 63 w 123"/>
              <a:gd name="T23" fmla="*/ 135 h 198"/>
              <a:gd name="T24" fmla="*/ 62 w 123"/>
              <a:gd name="T25" fmla="*/ 145 h 198"/>
              <a:gd name="T26" fmla="*/ 61 w 123"/>
              <a:gd name="T27" fmla="*/ 168 h 198"/>
              <a:gd name="T28" fmla="*/ 61 w 123"/>
              <a:gd name="T29" fmla="*/ 198 h 198"/>
              <a:gd name="T30" fmla="*/ 61 w 123"/>
              <a:gd name="T31" fmla="*/ 198 h 198"/>
              <a:gd name="T32" fmla="*/ 60 w 123"/>
              <a:gd name="T33" fmla="*/ 168 h 198"/>
              <a:gd name="T34" fmla="*/ 59 w 123"/>
              <a:gd name="T35" fmla="*/ 145 h 198"/>
              <a:gd name="T36" fmla="*/ 58 w 123"/>
              <a:gd name="T37" fmla="*/ 135 h 198"/>
              <a:gd name="T38" fmla="*/ 57 w 123"/>
              <a:gd name="T39" fmla="*/ 127 h 198"/>
              <a:gd name="T40" fmla="*/ 55 w 123"/>
              <a:gd name="T41" fmla="*/ 121 h 198"/>
              <a:gd name="T42" fmla="*/ 52 w 123"/>
              <a:gd name="T43" fmla="*/ 115 h 198"/>
              <a:gd name="T44" fmla="*/ 49 w 123"/>
              <a:gd name="T45" fmla="*/ 111 h 198"/>
              <a:gd name="T46" fmla="*/ 45 w 123"/>
              <a:gd name="T47" fmla="*/ 107 h 198"/>
              <a:gd name="T48" fmla="*/ 41 w 123"/>
              <a:gd name="T49" fmla="*/ 105 h 198"/>
              <a:gd name="T50" fmla="*/ 35 w 123"/>
              <a:gd name="T51" fmla="*/ 103 h 198"/>
              <a:gd name="T52" fmla="*/ 27 w 123"/>
              <a:gd name="T53" fmla="*/ 101 h 198"/>
              <a:gd name="T54" fmla="*/ 19 w 123"/>
              <a:gd name="T55" fmla="*/ 100 h 198"/>
              <a:gd name="T56" fmla="*/ 0 w 123"/>
              <a:gd name="T57" fmla="*/ 100 h 198"/>
              <a:gd name="T58" fmla="*/ 0 w 123"/>
              <a:gd name="T59" fmla="*/ 100 h 198"/>
              <a:gd name="T60" fmla="*/ 19 w 123"/>
              <a:gd name="T61" fmla="*/ 99 h 198"/>
              <a:gd name="T62" fmla="*/ 27 w 123"/>
              <a:gd name="T63" fmla="*/ 97 h 198"/>
              <a:gd name="T64" fmla="*/ 35 w 123"/>
              <a:gd name="T65" fmla="*/ 95 h 198"/>
              <a:gd name="T66" fmla="*/ 41 w 123"/>
              <a:gd name="T67" fmla="*/ 93 h 198"/>
              <a:gd name="T68" fmla="*/ 45 w 123"/>
              <a:gd name="T69" fmla="*/ 91 h 198"/>
              <a:gd name="T70" fmla="*/ 49 w 123"/>
              <a:gd name="T71" fmla="*/ 87 h 198"/>
              <a:gd name="T72" fmla="*/ 52 w 123"/>
              <a:gd name="T73" fmla="*/ 83 h 198"/>
              <a:gd name="T74" fmla="*/ 55 w 123"/>
              <a:gd name="T75" fmla="*/ 77 h 198"/>
              <a:gd name="T76" fmla="*/ 57 w 123"/>
              <a:gd name="T77" fmla="*/ 71 h 198"/>
              <a:gd name="T78" fmla="*/ 58 w 123"/>
              <a:gd name="T79" fmla="*/ 63 h 198"/>
              <a:gd name="T80" fmla="*/ 59 w 123"/>
              <a:gd name="T81" fmla="*/ 53 h 198"/>
              <a:gd name="T82" fmla="*/ 60 w 123"/>
              <a:gd name="T83" fmla="*/ 30 h 198"/>
              <a:gd name="T84" fmla="*/ 61 w 123"/>
              <a:gd name="T85" fmla="*/ 0 h 198"/>
              <a:gd name="T86" fmla="*/ 61 w 123"/>
              <a:gd name="T87" fmla="*/ 0 h 198"/>
              <a:gd name="T88" fmla="*/ 61 w 123"/>
              <a:gd name="T89" fmla="*/ 30 h 198"/>
              <a:gd name="T90" fmla="*/ 62 w 123"/>
              <a:gd name="T91" fmla="*/ 53 h 198"/>
              <a:gd name="T92" fmla="*/ 63 w 123"/>
              <a:gd name="T93" fmla="*/ 63 h 198"/>
              <a:gd name="T94" fmla="*/ 65 w 123"/>
              <a:gd name="T95" fmla="*/ 71 h 198"/>
              <a:gd name="T96" fmla="*/ 67 w 123"/>
              <a:gd name="T97" fmla="*/ 77 h 198"/>
              <a:gd name="T98" fmla="*/ 69 w 123"/>
              <a:gd name="T99" fmla="*/ 83 h 198"/>
              <a:gd name="T100" fmla="*/ 73 w 123"/>
              <a:gd name="T101" fmla="*/ 87 h 198"/>
              <a:gd name="T102" fmla="*/ 77 w 123"/>
              <a:gd name="T103" fmla="*/ 91 h 198"/>
              <a:gd name="T104" fmla="*/ 82 w 123"/>
              <a:gd name="T105" fmla="*/ 93 h 198"/>
              <a:gd name="T106" fmla="*/ 88 w 123"/>
              <a:gd name="T107" fmla="*/ 95 h 198"/>
              <a:gd name="T108" fmla="*/ 94 w 123"/>
              <a:gd name="T109" fmla="*/ 97 h 198"/>
              <a:gd name="T110" fmla="*/ 102 w 123"/>
              <a:gd name="T111" fmla="*/ 99 h 198"/>
              <a:gd name="T112" fmla="*/ 123 w 123"/>
              <a:gd name="T113" fmla="*/ 100 h 198"/>
              <a:gd name="T114" fmla="*/ 123 w 123"/>
              <a:gd name="T115" fmla="*/ 10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8">
                <a:moveTo>
                  <a:pt x="123" y="100"/>
                </a:moveTo>
                <a:lnTo>
                  <a:pt x="123" y="100"/>
                </a:lnTo>
                <a:lnTo>
                  <a:pt x="102" y="100"/>
                </a:lnTo>
                <a:lnTo>
                  <a:pt x="94" y="101"/>
                </a:lnTo>
                <a:lnTo>
                  <a:pt x="88" y="103"/>
                </a:lnTo>
                <a:lnTo>
                  <a:pt x="82" y="105"/>
                </a:lnTo>
                <a:lnTo>
                  <a:pt x="77" y="107"/>
                </a:lnTo>
                <a:lnTo>
                  <a:pt x="73" y="111"/>
                </a:lnTo>
                <a:lnTo>
                  <a:pt x="69" y="115"/>
                </a:lnTo>
                <a:lnTo>
                  <a:pt x="67" y="121"/>
                </a:lnTo>
                <a:lnTo>
                  <a:pt x="65" y="127"/>
                </a:lnTo>
                <a:lnTo>
                  <a:pt x="63" y="135"/>
                </a:lnTo>
                <a:lnTo>
                  <a:pt x="62" y="145"/>
                </a:lnTo>
                <a:lnTo>
                  <a:pt x="61" y="168"/>
                </a:lnTo>
                <a:lnTo>
                  <a:pt x="61" y="198"/>
                </a:lnTo>
                <a:lnTo>
                  <a:pt x="61" y="198"/>
                </a:lnTo>
                <a:lnTo>
                  <a:pt x="60" y="168"/>
                </a:lnTo>
                <a:lnTo>
                  <a:pt x="59" y="145"/>
                </a:lnTo>
                <a:lnTo>
                  <a:pt x="58" y="135"/>
                </a:lnTo>
                <a:lnTo>
                  <a:pt x="57" y="127"/>
                </a:lnTo>
                <a:lnTo>
                  <a:pt x="55" y="121"/>
                </a:lnTo>
                <a:lnTo>
                  <a:pt x="52" y="115"/>
                </a:lnTo>
                <a:lnTo>
                  <a:pt x="49" y="111"/>
                </a:lnTo>
                <a:lnTo>
                  <a:pt x="45" y="107"/>
                </a:lnTo>
                <a:lnTo>
                  <a:pt x="41" y="105"/>
                </a:lnTo>
                <a:lnTo>
                  <a:pt x="35" y="103"/>
                </a:lnTo>
                <a:lnTo>
                  <a:pt x="27" y="101"/>
                </a:lnTo>
                <a:lnTo>
                  <a:pt x="19" y="100"/>
                </a:lnTo>
                <a:lnTo>
                  <a:pt x="0" y="100"/>
                </a:lnTo>
                <a:lnTo>
                  <a:pt x="0" y="100"/>
                </a:lnTo>
                <a:lnTo>
                  <a:pt x="19" y="99"/>
                </a:lnTo>
                <a:lnTo>
                  <a:pt x="27" y="97"/>
                </a:lnTo>
                <a:lnTo>
                  <a:pt x="35" y="95"/>
                </a:lnTo>
                <a:lnTo>
                  <a:pt x="41" y="93"/>
                </a:lnTo>
                <a:lnTo>
                  <a:pt x="45" y="91"/>
                </a:lnTo>
                <a:lnTo>
                  <a:pt x="49" y="87"/>
                </a:lnTo>
                <a:lnTo>
                  <a:pt x="52" y="83"/>
                </a:lnTo>
                <a:lnTo>
                  <a:pt x="55" y="77"/>
                </a:lnTo>
                <a:lnTo>
                  <a:pt x="57" y="71"/>
                </a:lnTo>
                <a:lnTo>
                  <a:pt x="58" y="63"/>
                </a:lnTo>
                <a:lnTo>
                  <a:pt x="59" y="53"/>
                </a:lnTo>
                <a:lnTo>
                  <a:pt x="60" y="30"/>
                </a:lnTo>
                <a:lnTo>
                  <a:pt x="61" y="0"/>
                </a:lnTo>
                <a:lnTo>
                  <a:pt x="61" y="0"/>
                </a:lnTo>
                <a:lnTo>
                  <a:pt x="61" y="30"/>
                </a:lnTo>
                <a:lnTo>
                  <a:pt x="62" y="53"/>
                </a:lnTo>
                <a:lnTo>
                  <a:pt x="63" y="63"/>
                </a:lnTo>
                <a:lnTo>
                  <a:pt x="65" y="71"/>
                </a:lnTo>
                <a:lnTo>
                  <a:pt x="67" y="77"/>
                </a:lnTo>
                <a:lnTo>
                  <a:pt x="69" y="83"/>
                </a:lnTo>
                <a:lnTo>
                  <a:pt x="73" y="87"/>
                </a:lnTo>
                <a:lnTo>
                  <a:pt x="77" y="91"/>
                </a:lnTo>
                <a:lnTo>
                  <a:pt x="82" y="93"/>
                </a:lnTo>
                <a:lnTo>
                  <a:pt x="88" y="95"/>
                </a:lnTo>
                <a:lnTo>
                  <a:pt x="94" y="97"/>
                </a:lnTo>
                <a:lnTo>
                  <a:pt x="102" y="99"/>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 name="Freeform 28">
            <a:extLst>
              <a:ext uri="{FF2B5EF4-FFF2-40B4-BE49-F238E27FC236}">
                <a16:creationId xmlns:a16="http://schemas.microsoft.com/office/drawing/2014/main" id="{C622AAF0-96E9-4FF0-B21D-092491023789}"/>
              </a:ext>
            </a:extLst>
          </p:cNvPr>
          <p:cNvSpPr>
            <a:spLocks/>
          </p:cNvSpPr>
          <p:nvPr userDrawn="1"/>
        </p:nvSpPr>
        <p:spPr bwMode="auto">
          <a:xfrm>
            <a:off x="11996738" y="3860800"/>
            <a:ext cx="195263" cy="315913"/>
          </a:xfrm>
          <a:custGeom>
            <a:avLst/>
            <a:gdLst>
              <a:gd name="T0" fmla="*/ 123 w 123"/>
              <a:gd name="T1" fmla="*/ 99 h 199"/>
              <a:gd name="T2" fmla="*/ 123 w 123"/>
              <a:gd name="T3" fmla="*/ 99 h 199"/>
              <a:gd name="T4" fmla="*/ 104 w 123"/>
              <a:gd name="T5" fmla="*/ 100 h 199"/>
              <a:gd name="T6" fmla="*/ 95 w 123"/>
              <a:gd name="T7" fmla="*/ 101 h 199"/>
              <a:gd name="T8" fmla="*/ 88 w 123"/>
              <a:gd name="T9" fmla="*/ 102 h 199"/>
              <a:gd name="T10" fmla="*/ 82 w 123"/>
              <a:gd name="T11" fmla="*/ 104 h 199"/>
              <a:gd name="T12" fmla="*/ 77 w 123"/>
              <a:gd name="T13" fmla="*/ 107 h 199"/>
              <a:gd name="T14" fmla="*/ 74 w 123"/>
              <a:gd name="T15" fmla="*/ 112 h 199"/>
              <a:gd name="T16" fmla="*/ 70 w 123"/>
              <a:gd name="T17" fmla="*/ 116 h 199"/>
              <a:gd name="T18" fmla="*/ 68 w 123"/>
              <a:gd name="T19" fmla="*/ 122 h 199"/>
              <a:gd name="T20" fmla="*/ 66 w 123"/>
              <a:gd name="T21" fmla="*/ 128 h 199"/>
              <a:gd name="T22" fmla="*/ 65 w 123"/>
              <a:gd name="T23" fmla="*/ 136 h 199"/>
              <a:gd name="T24" fmla="*/ 64 w 123"/>
              <a:gd name="T25" fmla="*/ 145 h 199"/>
              <a:gd name="T26" fmla="*/ 62 w 123"/>
              <a:gd name="T27" fmla="*/ 169 h 199"/>
              <a:gd name="T28" fmla="*/ 61 w 123"/>
              <a:gd name="T29" fmla="*/ 199 h 199"/>
              <a:gd name="T30" fmla="*/ 61 w 123"/>
              <a:gd name="T31" fmla="*/ 199 h 199"/>
              <a:gd name="T32" fmla="*/ 60 w 123"/>
              <a:gd name="T33" fmla="*/ 169 h 199"/>
              <a:gd name="T34" fmla="*/ 59 w 123"/>
              <a:gd name="T35" fmla="*/ 145 h 199"/>
              <a:gd name="T36" fmla="*/ 58 w 123"/>
              <a:gd name="T37" fmla="*/ 136 h 199"/>
              <a:gd name="T38" fmla="*/ 57 w 123"/>
              <a:gd name="T39" fmla="*/ 128 h 199"/>
              <a:gd name="T40" fmla="*/ 55 w 123"/>
              <a:gd name="T41" fmla="*/ 122 h 199"/>
              <a:gd name="T42" fmla="*/ 53 w 123"/>
              <a:gd name="T43" fmla="*/ 116 h 199"/>
              <a:gd name="T44" fmla="*/ 49 w 123"/>
              <a:gd name="T45" fmla="*/ 112 h 199"/>
              <a:gd name="T46" fmla="*/ 46 w 123"/>
              <a:gd name="T47" fmla="*/ 107 h 199"/>
              <a:gd name="T48" fmla="*/ 41 w 123"/>
              <a:gd name="T49" fmla="*/ 104 h 199"/>
              <a:gd name="T50" fmla="*/ 35 w 123"/>
              <a:gd name="T51" fmla="*/ 102 h 199"/>
              <a:gd name="T52" fmla="*/ 28 w 123"/>
              <a:gd name="T53" fmla="*/ 101 h 199"/>
              <a:gd name="T54" fmla="*/ 20 w 123"/>
              <a:gd name="T55" fmla="*/ 100 h 199"/>
              <a:gd name="T56" fmla="*/ 0 w 123"/>
              <a:gd name="T57" fmla="*/ 99 h 199"/>
              <a:gd name="T58" fmla="*/ 0 w 123"/>
              <a:gd name="T59" fmla="*/ 99 h 199"/>
              <a:gd name="T60" fmla="*/ 20 w 123"/>
              <a:gd name="T61" fmla="*/ 99 h 199"/>
              <a:gd name="T62" fmla="*/ 28 w 123"/>
              <a:gd name="T63" fmla="*/ 98 h 199"/>
              <a:gd name="T64" fmla="*/ 35 w 123"/>
              <a:gd name="T65" fmla="*/ 96 h 199"/>
              <a:gd name="T66" fmla="*/ 41 w 123"/>
              <a:gd name="T67" fmla="*/ 94 h 199"/>
              <a:gd name="T68" fmla="*/ 46 w 123"/>
              <a:gd name="T69" fmla="*/ 91 h 199"/>
              <a:gd name="T70" fmla="*/ 49 w 123"/>
              <a:gd name="T71" fmla="*/ 88 h 199"/>
              <a:gd name="T72" fmla="*/ 53 w 123"/>
              <a:gd name="T73" fmla="*/ 84 h 199"/>
              <a:gd name="T74" fmla="*/ 55 w 123"/>
              <a:gd name="T75" fmla="*/ 78 h 199"/>
              <a:gd name="T76" fmla="*/ 57 w 123"/>
              <a:gd name="T77" fmla="*/ 72 h 199"/>
              <a:gd name="T78" fmla="*/ 58 w 123"/>
              <a:gd name="T79" fmla="*/ 63 h 199"/>
              <a:gd name="T80" fmla="*/ 59 w 123"/>
              <a:gd name="T81" fmla="*/ 54 h 199"/>
              <a:gd name="T82" fmla="*/ 60 w 123"/>
              <a:gd name="T83" fmla="*/ 30 h 199"/>
              <a:gd name="T84" fmla="*/ 61 w 123"/>
              <a:gd name="T85" fmla="*/ 0 h 199"/>
              <a:gd name="T86" fmla="*/ 61 w 123"/>
              <a:gd name="T87" fmla="*/ 0 h 199"/>
              <a:gd name="T88" fmla="*/ 62 w 123"/>
              <a:gd name="T89" fmla="*/ 30 h 199"/>
              <a:gd name="T90" fmla="*/ 64 w 123"/>
              <a:gd name="T91" fmla="*/ 54 h 199"/>
              <a:gd name="T92" fmla="*/ 65 w 123"/>
              <a:gd name="T93" fmla="*/ 63 h 199"/>
              <a:gd name="T94" fmla="*/ 66 w 123"/>
              <a:gd name="T95" fmla="*/ 72 h 199"/>
              <a:gd name="T96" fmla="*/ 68 w 123"/>
              <a:gd name="T97" fmla="*/ 78 h 199"/>
              <a:gd name="T98" fmla="*/ 70 w 123"/>
              <a:gd name="T99" fmla="*/ 84 h 199"/>
              <a:gd name="T100" fmla="*/ 74 w 123"/>
              <a:gd name="T101" fmla="*/ 88 h 199"/>
              <a:gd name="T102" fmla="*/ 77 w 123"/>
              <a:gd name="T103" fmla="*/ 91 h 199"/>
              <a:gd name="T104" fmla="*/ 82 w 123"/>
              <a:gd name="T105" fmla="*/ 94 h 199"/>
              <a:gd name="T106" fmla="*/ 88 w 123"/>
              <a:gd name="T107" fmla="*/ 96 h 199"/>
              <a:gd name="T108" fmla="*/ 95 w 123"/>
              <a:gd name="T109" fmla="*/ 98 h 199"/>
              <a:gd name="T110" fmla="*/ 104 w 123"/>
              <a:gd name="T111" fmla="*/ 99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4" y="100"/>
                </a:lnTo>
                <a:lnTo>
                  <a:pt x="95" y="101"/>
                </a:lnTo>
                <a:lnTo>
                  <a:pt x="88" y="102"/>
                </a:lnTo>
                <a:lnTo>
                  <a:pt x="82" y="104"/>
                </a:lnTo>
                <a:lnTo>
                  <a:pt x="77" y="107"/>
                </a:lnTo>
                <a:lnTo>
                  <a:pt x="74" y="112"/>
                </a:lnTo>
                <a:lnTo>
                  <a:pt x="70" y="116"/>
                </a:lnTo>
                <a:lnTo>
                  <a:pt x="68" y="122"/>
                </a:lnTo>
                <a:lnTo>
                  <a:pt x="66" y="128"/>
                </a:lnTo>
                <a:lnTo>
                  <a:pt x="65" y="136"/>
                </a:lnTo>
                <a:lnTo>
                  <a:pt x="64" y="145"/>
                </a:lnTo>
                <a:lnTo>
                  <a:pt x="62" y="169"/>
                </a:lnTo>
                <a:lnTo>
                  <a:pt x="61" y="199"/>
                </a:lnTo>
                <a:lnTo>
                  <a:pt x="61" y="199"/>
                </a:lnTo>
                <a:lnTo>
                  <a:pt x="60" y="169"/>
                </a:lnTo>
                <a:lnTo>
                  <a:pt x="59" y="145"/>
                </a:lnTo>
                <a:lnTo>
                  <a:pt x="58" y="136"/>
                </a:lnTo>
                <a:lnTo>
                  <a:pt x="57" y="128"/>
                </a:lnTo>
                <a:lnTo>
                  <a:pt x="55" y="122"/>
                </a:lnTo>
                <a:lnTo>
                  <a:pt x="53" y="116"/>
                </a:lnTo>
                <a:lnTo>
                  <a:pt x="49" y="112"/>
                </a:lnTo>
                <a:lnTo>
                  <a:pt x="46" y="107"/>
                </a:lnTo>
                <a:lnTo>
                  <a:pt x="41" y="104"/>
                </a:lnTo>
                <a:lnTo>
                  <a:pt x="35" y="102"/>
                </a:lnTo>
                <a:lnTo>
                  <a:pt x="28" y="101"/>
                </a:lnTo>
                <a:lnTo>
                  <a:pt x="20" y="100"/>
                </a:lnTo>
                <a:lnTo>
                  <a:pt x="0" y="99"/>
                </a:lnTo>
                <a:lnTo>
                  <a:pt x="0" y="99"/>
                </a:lnTo>
                <a:lnTo>
                  <a:pt x="20" y="99"/>
                </a:lnTo>
                <a:lnTo>
                  <a:pt x="28" y="98"/>
                </a:lnTo>
                <a:lnTo>
                  <a:pt x="35" y="96"/>
                </a:lnTo>
                <a:lnTo>
                  <a:pt x="41" y="94"/>
                </a:lnTo>
                <a:lnTo>
                  <a:pt x="46" y="91"/>
                </a:lnTo>
                <a:lnTo>
                  <a:pt x="49" y="88"/>
                </a:lnTo>
                <a:lnTo>
                  <a:pt x="53" y="84"/>
                </a:lnTo>
                <a:lnTo>
                  <a:pt x="55" y="78"/>
                </a:lnTo>
                <a:lnTo>
                  <a:pt x="57" y="72"/>
                </a:lnTo>
                <a:lnTo>
                  <a:pt x="58" y="63"/>
                </a:lnTo>
                <a:lnTo>
                  <a:pt x="59" y="54"/>
                </a:lnTo>
                <a:lnTo>
                  <a:pt x="60" y="30"/>
                </a:lnTo>
                <a:lnTo>
                  <a:pt x="61" y="0"/>
                </a:lnTo>
                <a:lnTo>
                  <a:pt x="61" y="0"/>
                </a:lnTo>
                <a:lnTo>
                  <a:pt x="62" y="30"/>
                </a:lnTo>
                <a:lnTo>
                  <a:pt x="64" y="54"/>
                </a:lnTo>
                <a:lnTo>
                  <a:pt x="65" y="63"/>
                </a:lnTo>
                <a:lnTo>
                  <a:pt x="66" y="72"/>
                </a:lnTo>
                <a:lnTo>
                  <a:pt x="68" y="78"/>
                </a:lnTo>
                <a:lnTo>
                  <a:pt x="70" y="84"/>
                </a:lnTo>
                <a:lnTo>
                  <a:pt x="74" y="88"/>
                </a:lnTo>
                <a:lnTo>
                  <a:pt x="77" y="91"/>
                </a:lnTo>
                <a:lnTo>
                  <a:pt x="82" y="94"/>
                </a:lnTo>
                <a:lnTo>
                  <a:pt x="88" y="96"/>
                </a:lnTo>
                <a:lnTo>
                  <a:pt x="95" y="98"/>
                </a:lnTo>
                <a:lnTo>
                  <a:pt x="104" y="99"/>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 name="Freeform 29">
            <a:extLst>
              <a:ext uri="{FF2B5EF4-FFF2-40B4-BE49-F238E27FC236}">
                <a16:creationId xmlns:a16="http://schemas.microsoft.com/office/drawing/2014/main" id="{3E15A59E-AD77-4C27-87CB-B9D0FA7C2CAF}"/>
              </a:ext>
            </a:extLst>
          </p:cNvPr>
          <p:cNvSpPr>
            <a:spLocks/>
          </p:cNvSpPr>
          <p:nvPr userDrawn="1"/>
        </p:nvSpPr>
        <p:spPr bwMode="auto">
          <a:xfrm>
            <a:off x="4845050" y="3741738"/>
            <a:ext cx="195263" cy="315913"/>
          </a:xfrm>
          <a:custGeom>
            <a:avLst/>
            <a:gdLst>
              <a:gd name="T0" fmla="*/ 123 w 123"/>
              <a:gd name="T1" fmla="*/ 99 h 199"/>
              <a:gd name="T2" fmla="*/ 123 w 123"/>
              <a:gd name="T3" fmla="*/ 99 h 199"/>
              <a:gd name="T4" fmla="*/ 103 w 123"/>
              <a:gd name="T5" fmla="*/ 100 h 199"/>
              <a:gd name="T6" fmla="*/ 96 w 123"/>
              <a:gd name="T7" fmla="*/ 101 h 199"/>
              <a:gd name="T8" fmla="*/ 89 w 123"/>
              <a:gd name="T9" fmla="*/ 102 h 199"/>
              <a:gd name="T10" fmla="*/ 82 w 123"/>
              <a:gd name="T11" fmla="*/ 104 h 199"/>
              <a:gd name="T12" fmla="*/ 77 w 123"/>
              <a:gd name="T13" fmla="*/ 108 h 199"/>
              <a:gd name="T14" fmla="*/ 73 w 123"/>
              <a:gd name="T15" fmla="*/ 111 h 199"/>
              <a:gd name="T16" fmla="*/ 70 w 123"/>
              <a:gd name="T17" fmla="*/ 116 h 199"/>
              <a:gd name="T18" fmla="*/ 68 w 123"/>
              <a:gd name="T19" fmla="*/ 121 h 199"/>
              <a:gd name="T20" fmla="*/ 66 w 123"/>
              <a:gd name="T21" fmla="*/ 128 h 199"/>
              <a:gd name="T22" fmla="*/ 65 w 123"/>
              <a:gd name="T23" fmla="*/ 136 h 199"/>
              <a:gd name="T24" fmla="*/ 64 w 123"/>
              <a:gd name="T25" fmla="*/ 145 h 199"/>
              <a:gd name="T26" fmla="*/ 62 w 123"/>
              <a:gd name="T27" fmla="*/ 168 h 199"/>
              <a:gd name="T28" fmla="*/ 62 w 123"/>
              <a:gd name="T29" fmla="*/ 199 h 199"/>
              <a:gd name="T30" fmla="*/ 62 w 123"/>
              <a:gd name="T31" fmla="*/ 199 h 199"/>
              <a:gd name="T32" fmla="*/ 61 w 123"/>
              <a:gd name="T33" fmla="*/ 168 h 199"/>
              <a:gd name="T34" fmla="*/ 60 w 123"/>
              <a:gd name="T35" fmla="*/ 145 h 199"/>
              <a:gd name="T36" fmla="*/ 59 w 123"/>
              <a:gd name="T37" fmla="*/ 136 h 199"/>
              <a:gd name="T38" fmla="*/ 58 w 123"/>
              <a:gd name="T39" fmla="*/ 128 h 199"/>
              <a:gd name="T40" fmla="*/ 56 w 123"/>
              <a:gd name="T41" fmla="*/ 121 h 199"/>
              <a:gd name="T42" fmla="*/ 54 w 123"/>
              <a:gd name="T43" fmla="*/ 116 h 199"/>
              <a:gd name="T44" fmla="*/ 50 w 123"/>
              <a:gd name="T45" fmla="*/ 111 h 199"/>
              <a:gd name="T46" fmla="*/ 45 w 123"/>
              <a:gd name="T47" fmla="*/ 108 h 199"/>
              <a:gd name="T48" fmla="*/ 41 w 123"/>
              <a:gd name="T49" fmla="*/ 104 h 199"/>
              <a:gd name="T50" fmla="*/ 35 w 123"/>
              <a:gd name="T51" fmla="*/ 102 h 199"/>
              <a:gd name="T52" fmla="*/ 28 w 123"/>
              <a:gd name="T53" fmla="*/ 101 h 199"/>
              <a:gd name="T54" fmla="*/ 20 w 123"/>
              <a:gd name="T55" fmla="*/ 100 h 199"/>
              <a:gd name="T56" fmla="*/ 0 w 123"/>
              <a:gd name="T57" fmla="*/ 99 h 199"/>
              <a:gd name="T58" fmla="*/ 0 w 123"/>
              <a:gd name="T59" fmla="*/ 99 h 199"/>
              <a:gd name="T60" fmla="*/ 20 w 123"/>
              <a:gd name="T61" fmla="*/ 98 h 199"/>
              <a:gd name="T62" fmla="*/ 28 w 123"/>
              <a:gd name="T63" fmla="*/ 97 h 199"/>
              <a:gd name="T64" fmla="*/ 35 w 123"/>
              <a:gd name="T65" fmla="*/ 96 h 199"/>
              <a:gd name="T66" fmla="*/ 41 w 123"/>
              <a:gd name="T67" fmla="*/ 94 h 199"/>
              <a:gd name="T68" fmla="*/ 45 w 123"/>
              <a:gd name="T69" fmla="*/ 91 h 199"/>
              <a:gd name="T70" fmla="*/ 50 w 123"/>
              <a:gd name="T71" fmla="*/ 88 h 199"/>
              <a:gd name="T72" fmla="*/ 54 w 123"/>
              <a:gd name="T73" fmla="*/ 83 h 199"/>
              <a:gd name="T74" fmla="*/ 56 w 123"/>
              <a:gd name="T75" fmla="*/ 78 h 199"/>
              <a:gd name="T76" fmla="*/ 58 w 123"/>
              <a:gd name="T77" fmla="*/ 71 h 199"/>
              <a:gd name="T78" fmla="*/ 59 w 123"/>
              <a:gd name="T79" fmla="*/ 62 h 199"/>
              <a:gd name="T80" fmla="*/ 60 w 123"/>
              <a:gd name="T81" fmla="*/ 53 h 199"/>
              <a:gd name="T82" fmla="*/ 61 w 123"/>
              <a:gd name="T83" fmla="*/ 30 h 199"/>
              <a:gd name="T84" fmla="*/ 62 w 123"/>
              <a:gd name="T85" fmla="*/ 0 h 199"/>
              <a:gd name="T86" fmla="*/ 62 w 123"/>
              <a:gd name="T87" fmla="*/ 0 h 199"/>
              <a:gd name="T88" fmla="*/ 62 w 123"/>
              <a:gd name="T89" fmla="*/ 30 h 199"/>
              <a:gd name="T90" fmla="*/ 64 w 123"/>
              <a:gd name="T91" fmla="*/ 53 h 199"/>
              <a:gd name="T92" fmla="*/ 65 w 123"/>
              <a:gd name="T93" fmla="*/ 62 h 199"/>
              <a:gd name="T94" fmla="*/ 66 w 123"/>
              <a:gd name="T95" fmla="*/ 71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9 w 123"/>
              <a:gd name="T107" fmla="*/ 96 h 199"/>
              <a:gd name="T108" fmla="*/ 96 w 123"/>
              <a:gd name="T109" fmla="*/ 97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6" y="101"/>
                </a:lnTo>
                <a:lnTo>
                  <a:pt x="89" y="102"/>
                </a:lnTo>
                <a:lnTo>
                  <a:pt x="82" y="104"/>
                </a:lnTo>
                <a:lnTo>
                  <a:pt x="77" y="108"/>
                </a:lnTo>
                <a:lnTo>
                  <a:pt x="73" y="111"/>
                </a:lnTo>
                <a:lnTo>
                  <a:pt x="70" y="116"/>
                </a:lnTo>
                <a:lnTo>
                  <a:pt x="68" y="121"/>
                </a:lnTo>
                <a:lnTo>
                  <a:pt x="66" y="128"/>
                </a:lnTo>
                <a:lnTo>
                  <a:pt x="65" y="136"/>
                </a:lnTo>
                <a:lnTo>
                  <a:pt x="64" y="145"/>
                </a:lnTo>
                <a:lnTo>
                  <a:pt x="62" y="168"/>
                </a:lnTo>
                <a:lnTo>
                  <a:pt x="62" y="199"/>
                </a:lnTo>
                <a:lnTo>
                  <a:pt x="62" y="199"/>
                </a:lnTo>
                <a:lnTo>
                  <a:pt x="61" y="168"/>
                </a:lnTo>
                <a:lnTo>
                  <a:pt x="60" y="145"/>
                </a:lnTo>
                <a:lnTo>
                  <a:pt x="59" y="136"/>
                </a:lnTo>
                <a:lnTo>
                  <a:pt x="58" y="128"/>
                </a:lnTo>
                <a:lnTo>
                  <a:pt x="56" y="121"/>
                </a:lnTo>
                <a:lnTo>
                  <a:pt x="54" y="116"/>
                </a:lnTo>
                <a:lnTo>
                  <a:pt x="50" y="111"/>
                </a:lnTo>
                <a:lnTo>
                  <a:pt x="45" y="108"/>
                </a:lnTo>
                <a:lnTo>
                  <a:pt x="41" y="104"/>
                </a:lnTo>
                <a:lnTo>
                  <a:pt x="35" y="102"/>
                </a:lnTo>
                <a:lnTo>
                  <a:pt x="28" y="101"/>
                </a:lnTo>
                <a:lnTo>
                  <a:pt x="20" y="100"/>
                </a:lnTo>
                <a:lnTo>
                  <a:pt x="0" y="99"/>
                </a:lnTo>
                <a:lnTo>
                  <a:pt x="0" y="99"/>
                </a:lnTo>
                <a:lnTo>
                  <a:pt x="20" y="98"/>
                </a:lnTo>
                <a:lnTo>
                  <a:pt x="28" y="97"/>
                </a:lnTo>
                <a:lnTo>
                  <a:pt x="35" y="96"/>
                </a:lnTo>
                <a:lnTo>
                  <a:pt x="41" y="94"/>
                </a:lnTo>
                <a:lnTo>
                  <a:pt x="45" y="91"/>
                </a:lnTo>
                <a:lnTo>
                  <a:pt x="50" y="88"/>
                </a:lnTo>
                <a:lnTo>
                  <a:pt x="54" y="83"/>
                </a:lnTo>
                <a:lnTo>
                  <a:pt x="56" y="78"/>
                </a:lnTo>
                <a:lnTo>
                  <a:pt x="58" y="71"/>
                </a:lnTo>
                <a:lnTo>
                  <a:pt x="59" y="62"/>
                </a:lnTo>
                <a:lnTo>
                  <a:pt x="60" y="53"/>
                </a:lnTo>
                <a:lnTo>
                  <a:pt x="61" y="30"/>
                </a:lnTo>
                <a:lnTo>
                  <a:pt x="62" y="0"/>
                </a:lnTo>
                <a:lnTo>
                  <a:pt x="62" y="0"/>
                </a:lnTo>
                <a:lnTo>
                  <a:pt x="62" y="30"/>
                </a:lnTo>
                <a:lnTo>
                  <a:pt x="64" y="53"/>
                </a:lnTo>
                <a:lnTo>
                  <a:pt x="65" y="62"/>
                </a:lnTo>
                <a:lnTo>
                  <a:pt x="66" y="71"/>
                </a:lnTo>
                <a:lnTo>
                  <a:pt x="68" y="78"/>
                </a:lnTo>
                <a:lnTo>
                  <a:pt x="70" y="83"/>
                </a:lnTo>
                <a:lnTo>
                  <a:pt x="73" y="88"/>
                </a:lnTo>
                <a:lnTo>
                  <a:pt x="77" y="91"/>
                </a:lnTo>
                <a:lnTo>
                  <a:pt x="82" y="94"/>
                </a:lnTo>
                <a:lnTo>
                  <a:pt x="89" y="96"/>
                </a:lnTo>
                <a:lnTo>
                  <a:pt x="96" y="97"/>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 name="Freeform 30">
            <a:extLst>
              <a:ext uri="{FF2B5EF4-FFF2-40B4-BE49-F238E27FC236}">
                <a16:creationId xmlns:a16="http://schemas.microsoft.com/office/drawing/2014/main" id="{F74565AF-10EE-4406-A760-C927A9CC38C8}"/>
              </a:ext>
            </a:extLst>
          </p:cNvPr>
          <p:cNvSpPr>
            <a:spLocks/>
          </p:cNvSpPr>
          <p:nvPr userDrawn="1"/>
        </p:nvSpPr>
        <p:spPr bwMode="auto">
          <a:xfrm>
            <a:off x="4279900" y="1354138"/>
            <a:ext cx="193675" cy="315913"/>
          </a:xfrm>
          <a:custGeom>
            <a:avLst/>
            <a:gdLst>
              <a:gd name="T0" fmla="*/ 122 w 122"/>
              <a:gd name="T1" fmla="*/ 99 h 199"/>
              <a:gd name="T2" fmla="*/ 122 w 122"/>
              <a:gd name="T3" fmla="*/ 99 h 199"/>
              <a:gd name="T4" fmla="*/ 103 w 122"/>
              <a:gd name="T5" fmla="*/ 99 h 199"/>
              <a:gd name="T6" fmla="*/ 95 w 122"/>
              <a:gd name="T7" fmla="*/ 100 h 199"/>
              <a:gd name="T8" fmla="*/ 88 w 122"/>
              <a:gd name="T9" fmla="*/ 102 h 199"/>
              <a:gd name="T10" fmla="*/ 82 w 122"/>
              <a:gd name="T11" fmla="*/ 104 h 199"/>
              <a:gd name="T12" fmla="*/ 77 w 122"/>
              <a:gd name="T13" fmla="*/ 106 h 199"/>
              <a:gd name="T14" fmla="*/ 73 w 122"/>
              <a:gd name="T15" fmla="*/ 110 h 199"/>
              <a:gd name="T16" fmla="*/ 70 w 122"/>
              <a:gd name="T17" fmla="*/ 114 h 199"/>
              <a:gd name="T18" fmla="*/ 67 w 122"/>
              <a:gd name="T19" fmla="*/ 121 h 199"/>
              <a:gd name="T20" fmla="*/ 65 w 122"/>
              <a:gd name="T21" fmla="*/ 127 h 199"/>
              <a:gd name="T22" fmla="*/ 64 w 122"/>
              <a:gd name="T23" fmla="*/ 135 h 199"/>
              <a:gd name="T24" fmla="*/ 63 w 122"/>
              <a:gd name="T25" fmla="*/ 144 h 199"/>
              <a:gd name="T26" fmla="*/ 62 w 122"/>
              <a:gd name="T27" fmla="*/ 168 h 199"/>
              <a:gd name="T28" fmla="*/ 61 w 122"/>
              <a:gd name="T29" fmla="*/ 199 h 199"/>
              <a:gd name="T30" fmla="*/ 61 w 122"/>
              <a:gd name="T31" fmla="*/ 199 h 199"/>
              <a:gd name="T32" fmla="*/ 61 w 122"/>
              <a:gd name="T33" fmla="*/ 168 h 199"/>
              <a:gd name="T34" fmla="*/ 60 w 122"/>
              <a:gd name="T35" fmla="*/ 144 h 199"/>
              <a:gd name="T36" fmla="*/ 59 w 122"/>
              <a:gd name="T37" fmla="*/ 135 h 199"/>
              <a:gd name="T38" fmla="*/ 57 w 122"/>
              <a:gd name="T39" fmla="*/ 127 h 199"/>
              <a:gd name="T40" fmla="*/ 56 w 122"/>
              <a:gd name="T41" fmla="*/ 121 h 199"/>
              <a:gd name="T42" fmla="*/ 53 w 122"/>
              <a:gd name="T43" fmla="*/ 114 h 199"/>
              <a:gd name="T44" fmla="*/ 50 w 122"/>
              <a:gd name="T45" fmla="*/ 110 h 199"/>
              <a:gd name="T46" fmla="*/ 46 w 122"/>
              <a:gd name="T47" fmla="*/ 106 h 199"/>
              <a:gd name="T48" fmla="*/ 40 w 122"/>
              <a:gd name="T49" fmla="*/ 104 h 199"/>
              <a:gd name="T50" fmla="*/ 34 w 122"/>
              <a:gd name="T51" fmla="*/ 102 h 199"/>
              <a:gd name="T52" fmla="*/ 28 w 122"/>
              <a:gd name="T53" fmla="*/ 100 h 199"/>
              <a:gd name="T54" fmla="*/ 20 w 122"/>
              <a:gd name="T55" fmla="*/ 99 h 199"/>
              <a:gd name="T56" fmla="*/ 0 w 122"/>
              <a:gd name="T57" fmla="*/ 99 h 199"/>
              <a:gd name="T58" fmla="*/ 0 w 122"/>
              <a:gd name="T59" fmla="*/ 99 h 199"/>
              <a:gd name="T60" fmla="*/ 20 w 122"/>
              <a:gd name="T61" fmla="*/ 98 h 199"/>
              <a:gd name="T62" fmla="*/ 28 w 122"/>
              <a:gd name="T63" fmla="*/ 97 h 199"/>
              <a:gd name="T64" fmla="*/ 34 w 122"/>
              <a:gd name="T65" fmla="*/ 96 h 199"/>
              <a:gd name="T66" fmla="*/ 40 w 122"/>
              <a:gd name="T67" fmla="*/ 94 h 199"/>
              <a:gd name="T68" fmla="*/ 46 w 122"/>
              <a:gd name="T69" fmla="*/ 91 h 199"/>
              <a:gd name="T70" fmla="*/ 50 w 122"/>
              <a:gd name="T71" fmla="*/ 87 h 199"/>
              <a:gd name="T72" fmla="*/ 53 w 122"/>
              <a:gd name="T73" fmla="*/ 83 h 199"/>
              <a:gd name="T74" fmla="*/ 56 w 122"/>
              <a:gd name="T75" fmla="*/ 77 h 199"/>
              <a:gd name="T76" fmla="*/ 57 w 122"/>
              <a:gd name="T77" fmla="*/ 70 h 199"/>
              <a:gd name="T78" fmla="*/ 59 w 122"/>
              <a:gd name="T79" fmla="*/ 62 h 199"/>
              <a:gd name="T80" fmla="*/ 60 w 122"/>
              <a:gd name="T81" fmla="*/ 53 h 199"/>
              <a:gd name="T82" fmla="*/ 61 w 122"/>
              <a:gd name="T83" fmla="*/ 29 h 199"/>
              <a:gd name="T84" fmla="*/ 61 w 122"/>
              <a:gd name="T85" fmla="*/ 0 h 199"/>
              <a:gd name="T86" fmla="*/ 61 w 122"/>
              <a:gd name="T87" fmla="*/ 0 h 199"/>
              <a:gd name="T88" fmla="*/ 62 w 122"/>
              <a:gd name="T89" fmla="*/ 29 h 199"/>
              <a:gd name="T90" fmla="*/ 63 w 122"/>
              <a:gd name="T91" fmla="*/ 53 h 199"/>
              <a:gd name="T92" fmla="*/ 64 w 122"/>
              <a:gd name="T93" fmla="*/ 62 h 199"/>
              <a:gd name="T94" fmla="*/ 65 w 122"/>
              <a:gd name="T95" fmla="*/ 70 h 199"/>
              <a:gd name="T96" fmla="*/ 67 w 122"/>
              <a:gd name="T97" fmla="*/ 77 h 199"/>
              <a:gd name="T98" fmla="*/ 70 w 122"/>
              <a:gd name="T99" fmla="*/ 83 h 199"/>
              <a:gd name="T100" fmla="*/ 73 w 122"/>
              <a:gd name="T101" fmla="*/ 87 h 199"/>
              <a:gd name="T102" fmla="*/ 77 w 122"/>
              <a:gd name="T103" fmla="*/ 91 h 199"/>
              <a:gd name="T104" fmla="*/ 82 w 122"/>
              <a:gd name="T105" fmla="*/ 94 h 199"/>
              <a:gd name="T106" fmla="*/ 88 w 122"/>
              <a:gd name="T107" fmla="*/ 96 h 199"/>
              <a:gd name="T108" fmla="*/ 95 w 122"/>
              <a:gd name="T109" fmla="*/ 97 h 199"/>
              <a:gd name="T110" fmla="*/ 103 w 122"/>
              <a:gd name="T111" fmla="*/ 98 h 199"/>
              <a:gd name="T112" fmla="*/ 122 w 122"/>
              <a:gd name="T113" fmla="*/ 99 h 199"/>
              <a:gd name="T114" fmla="*/ 122 w 122"/>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 h="199">
                <a:moveTo>
                  <a:pt x="122" y="99"/>
                </a:moveTo>
                <a:lnTo>
                  <a:pt x="122" y="99"/>
                </a:lnTo>
                <a:lnTo>
                  <a:pt x="103" y="99"/>
                </a:lnTo>
                <a:lnTo>
                  <a:pt x="95" y="100"/>
                </a:lnTo>
                <a:lnTo>
                  <a:pt x="88" y="102"/>
                </a:lnTo>
                <a:lnTo>
                  <a:pt x="82" y="104"/>
                </a:lnTo>
                <a:lnTo>
                  <a:pt x="77" y="106"/>
                </a:lnTo>
                <a:lnTo>
                  <a:pt x="73" y="110"/>
                </a:lnTo>
                <a:lnTo>
                  <a:pt x="70" y="114"/>
                </a:lnTo>
                <a:lnTo>
                  <a:pt x="67" y="121"/>
                </a:lnTo>
                <a:lnTo>
                  <a:pt x="65" y="127"/>
                </a:lnTo>
                <a:lnTo>
                  <a:pt x="64" y="135"/>
                </a:lnTo>
                <a:lnTo>
                  <a:pt x="63" y="144"/>
                </a:lnTo>
                <a:lnTo>
                  <a:pt x="62" y="168"/>
                </a:lnTo>
                <a:lnTo>
                  <a:pt x="61" y="199"/>
                </a:lnTo>
                <a:lnTo>
                  <a:pt x="61" y="199"/>
                </a:lnTo>
                <a:lnTo>
                  <a:pt x="61" y="168"/>
                </a:lnTo>
                <a:lnTo>
                  <a:pt x="60" y="144"/>
                </a:lnTo>
                <a:lnTo>
                  <a:pt x="59" y="135"/>
                </a:lnTo>
                <a:lnTo>
                  <a:pt x="57" y="127"/>
                </a:lnTo>
                <a:lnTo>
                  <a:pt x="56" y="121"/>
                </a:lnTo>
                <a:lnTo>
                  <a:pt x="53" y="114"/>
                </a:lnTo>
                <a:lnTo>
                  <a:pt x="50" y="110"/>
                </a:lnTo>
                <a:lnTo>
                  <a:pt x="46" y="106"/>
                </a:lnTo>
                <a:lnTo>
                  <a:pt x="40" y="104"/>
                </a:lnTo>
                <a:lnTo>
                  <a:pt x="34" y="102"/>
                </a:lnTo>
                <a:lnTo>
                  <a:pt x="28" y="100"/>
                </a:lnTo>
                <a:lnTo>
                  <a:pt x="20" y="99"/>
                </a:lnTo>
                <a:lnTo>
                  <a:pt x="0" y="99"/>
                </a:lnTo>
                <a:lnTo>
                  <a:pt x="0" y="99"/>
                </a:lnTo>
                <a:lnTo>
                  <a:pt x="20" y="98"/>
                </a:lnTo>
                <a:lnTo>
                  <a:pt x="28" y="97"/>
                </a:lnTo>
                <a:lnTo>
                  <a:pt x="34" y="96"/>
                </a:lnTo>
                <a:lnTo>
                  <a:pt x="40" y="94"/>
                </a:lnTo>
                <a:lnTo>
                  <a:pt x="46" y="91"/>
                </a:lnTo>
                <a:lnTo>
                  <a:pt x="50" y="87"/>
                </a:lnTo>
                <a:lnTo>
                  <a:pt x="53" y="83"/>
                </a:lnTo>
                <a:lnTo>
                  <a:pt x="56" y="77"/>
                </a:lnTo>
                <a:lnTo>
                  <a:pt x="57" y="70"/>
                </a:lnTo>
                <a:lnTo>
                  <a:pt x="59" y="62"/>
                </a:lnTo>
                <a:lnTo>
                  <a:pt x="60" y="53"/>
                </a:lnTo>
                <a:lnTo>
                  <a:pt x="61" y="29"/>
                </a:lnTo>
                <a:lnTo>
                  <a:pt x="61" y="0"/>
                </a:lnTo>
                <a:lnTo>
                  <a:pt x="61" y="0"/>
                </a:lnTo>
                <a:lnTo>
                  <a:pt x="62" y="29"/>
                </a:lnTo>
                <a:lnTo>
                  <a:pt x="63" y="53"/>
                </a:lnTo>
                <a:lnTo>
                  <a:pt x="64" y="62"/>
                </a:lnTo>
                <a:lnTo>
                  <a:pt x="65" y="70"/>
                </a:lnTo>
                <a:lnTo>
                  <a:pt x="67" y="77"/>
                </a:lnTo>
                <a:lnTo>
                  <a:pt x="70" y="83"/>
                </a:lnTo>
                <a:lnTo>
                  <a:pt x="73" y="87"/>
                </a:lnTo>
                <a:lnTo>
                  <a:pt x="77" y="91"/>
                </a:lnTo>
                <a:lnTo>
                  <a:pt x="82" y="94"/>
                </a:lnTo>
                <a:lnTo>
                  <a:pt x="88" y="96"/>
                </a:lnTo>
                <a:lnTo>
                  <a:pt x="95" y="97"/>
                </a:lnTo>
                <a:lnTo>
                  <a:pt x="103" y="98"/>
                </a:lnTo>
                <a:lnTo>
                  <a:pt x="122" y="99"/>
                </a:lnTo>
                <a:lnTo>
                  <a:pt x="122"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4" name="Freeform 31">
            <a:extLst>
              <a:ext uri="{FF2B5EF4-FFF2-40B4-BE49-F238E27FC236}">
                <a16:creationId xmlns:a16="http://schemas.microsoft.com/office/drawing/2014/main" id="{2ED917B4-01AA-4250-8CB8-70A28AA7A2B4}"/>
              </a:ext>
            </a:extLst>
          </p:cNvPr>
          <p:cNvSpPr>
            <a:spLocks/>
          </p:cNvSpPr>
          <p:nvPr userDrawn="1"/>
        </p:nvSpPr>
        <p:spPr bwMode="auto">
          <a:xfrm>
            <a:off x="8207375" y="2132013"/>
            <a:ext cx="195263" cy="315913"/>
          </a:xfrm>
          <a:custGeom>
            <a:avLst/>
            <a:gdLst>
              <a:gd name="T0" fmla="*/ 123 w 123"/>
              <a:gd name="T1" fmla="*/ 99 h 199"/>
              <a:gd name="T2" fmla="*/ 123 w 123"/>
              <a:gd name="T3" fmla="*/ 99 h 199"/>
              <a:gd name="T4" fmla="*/ 104 w 123"/>
              <a:gd name="T5" fmla="*/ 100 h 199"/>
              <a:gd name="T6" fmla="*/ 96 w 123"/>
              <a:gd name="T7" fmla="*/ 101 h 199"/>
              <a:gd name="T8" fmla="*/ 88 w 123"/>
              <a:gd name="T9" fmla="*/ 102 h 199"/>
              <a:gd name="T10" fmla="*/ 82 w 123"/>
              <a:gd name="T11" fmla="*/ 104 h 199"/>
              <a:gd name="T12" fmla="*/ 77 w 123"/>
              <a:gd name="T13" fmla="*/ 107 h 199"/>
              <a:gd name="T14" fmla="*/ 74 w 123"/>
              <a:gd name="T15" fmla="*/ 112 h 199"/>
              <a:gd name="T16" fmla="*/ 70 w 123"/>
              <a:gd name="T17" fmla="*/ 116 h 199"/>
              <a:gd name="T18" fmla="*/ 68 w 123"/>
              <a:gd name="T19" fmla="*/ 121 h 199"/>
              <a:gd name="T20" fmla="*/ 66 w 123"/>
              <a:gd name="T21" fmla="*/ 128 h 199"/>
              <a:gd name="T22" fmla="*/ 65 w 123"/>
              <a:gd name="T23" fmla="*/ 136 h 199"/>
              <a:gd name="T24" fmla="*/ 64 w 123"/>
              <a:gd name="T25" fmla="*/ 145 h 199"/>
              <a:gd name="T26" fmla="*/ 63 w 123"/>
              <a:gd name="T27" fmla="*/ 169 h 199"/>
              <a:gd name="T28" fmla="*/ 62 w 123"/>
              <a:gd name="T29" fmla="*/ 199 h 199"/>
              <a:gd name="T30" fmla="*/ 62 w 123"/>
              <a:gd name="T31" fmla="*/ 199 h 199"/>
              <a:gd name="T32" fmla="*/ 62 w 123"/>
              <a:gd name="T33" fmla="*/ 169 h 199"/>
              <a:gd name="T34" fmla="*/ 60 w 123"/>
              <a:gd name="T35" fmla="*/ 145 h 199"/>
              <a:gd name="T36" fmla="*/ 59 w 123"/>
              <a:gd name="T37" fmla="*/ 136 h 199"/>
              <a:gd name="T38" fmla="*/ 58 w 123"/>
              <a:gd name="T39" fmla="*/ 128 h 199"/>
              <a:gd name="T40" fmla="*/ 56 w 123"/>
              <a:gd name="T41" fmla="*/ 121 h 199"/>
              <a:gd name="T42" fmla="*/ 54 w 123"/>
              <a:gd name="T43" fmla="*/ 116 h 199"/>
              <a:gd name="T44" fmla="*/ 51 w 123"/>
              <a:gd name="T45" fmla="*/ 112 h 199"/>
              <a:gd name="T46" fmla="*/ 46 w 123"/>
              <a:gd name="T47" fmla="*/ 107 h 199"/>
              <a:gd name="T48" fmla="*/ 41 w 123"/>
              <a:gd name="T49" fmla="*/ 104 h 199"/>
              <a:gd name="T50" fmla="*/ 35 w 123"/>
              <a:gd name="T51" fmla="*/ 102 h 199"/>
              <a:gd name="T52" fmla="*/ 28 w 123"/>
              <a:gd name="T53" fmla="*/ 101 h 199"/>
              <a:gd name="T54" fmla="*/ 21 w 123"/>
              <a:gd name="T55" fmla="*/ 100 h 199"/>
              <a:gd name="T56" fmla="*/ 0 w 123"/>
              <a:gd name="T57" fmla="*/ 99 h 199"/>
              <a:gd name="T58" fmla="*/ 0 w 123"/>
              <a:gd name="T59" fmla="*/ 99 h 199"/>
              <a:gd name="T60" fmla="*/ 21 w 123"/>
              <a:gd name="T61" fmla="*/ 98 h 199"/>
              <a:gd name="T62" fmla="*/ 28 w 123"/>
              <a:gd name="T63" fmla="*/ 97 h 199"/>
              <a:gd name="T64" fmla="*/ 35 w 123"/>
              <a:gd name="T65" fmla="*/ 96 h 199"/>
              <a:gd name="T66" fmla="*/ 41 w 123"/>
              <a:gd name="T67" fmla="*/ 94 h 199"/>
              <a:gd name="T68" fmla="*/ 46 w 123"/>
              <a:gd name="T69" fmla="*/ 91 h 199"/>
              <a:gd name="T70" fmla="*/ 51 w 123"/>
              <a:gd name="T71" fmla="*/ 88 h 199"/>
              <a:gd name="T72" fmla="*/ 54 w 123"/>
              <a:gd name="T73" fmla="*/ 83 h 199"/>
              <a:gd name="T74" fmla="*/ 56 w 123"/>
              <a:gd name="T75" fmla="*/ 78 h 199"/>
              <a:gd name="T76" fmla="*/ 58 w 123"/>
              <a:gd name="T77" fmla="*/ 71 h 199"/>
              <a:gd name="T78" fmla="*/ 59 w 123"/>
              <a:gd name="T79" fmla="*/ 63 h 199"/>
              <a:gd name="T80" fmla="*/ 60 w 123"/>
              <a:gd name="T81" fmla="*/ 53 h 199"/>
              <a:gd name="T82" fmla="*/ 62 w 123"/>
              <a:gd name="T83" fmla="*/ 31 h 199"/>
              <a:gd name="T84" fmla="*/ 62 w 123"/>
              <a:gd name="T85" fmla="*/ 0 h 199"/>
              <a:gd name="T86" fmla="*/ 62 w 123"/>
              <a:gd name="T87" fmla="*/ 0 h 199"/>
              <a:gd name="T88" fmla="*/ 63 w 123"/>
              <a:gd name="T89" fmla="*/ 31 h 199"/>
              <a:gd name="T90" fmla="*/ 64 w 123"/>
              <a:gd name="T91" fmla="*/ 53 h 199"/>
              <a:gd name="T92" fmla="*/ 65 w 123"/>
              <a:gd name="T93" fmla="*/ 63 h 199"/>
              <a:gd name="T94" fmla="*/ 66 w 123"/>
              <a:gd name="T95" fmla="*/ 71 h 199"/>
              <a:gd name="T96" fmla="*/ 68 w 123"/>
              <a:gd name="T97" fmla="*/ 78 h 199"/>
              <a:gd name="T98" fmla="*/ 70 w 123"/>
              <a:gd name="T99" fmla="*/ 83 h 199"/>
              <a:gd name="T100" fmla="*/ 74 w 123"/>
              <a:gd name="T101" fmla="*/ 88 h 199"/>
              <a:gd name="T102" fmla="*/ 77 w 123"/>
              <a:gd name="T103" fmla="*/ 91 h 199"/>
              <a:gd name="T104" fmla="*/ 82 w 123"/>
              <a:gd name="T105" fmla="*/ 94 h 199"/>
              <a:gd name="T106" fmla="*/ 88 w 123"/>
              <a:gd name="T107" fmla="*/ 96 h 199"/>
              <a:gd name="T108" fmla="*/ 96 w 123"/>
              <a:gd name="T109" fmla="*/ 97 h 199"/>
              <a:gd name="T110" fmla="*/ 104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4" y="100"/>
                </a:lnTo>
                <a:lnTo>
                  <a:pt x="96" y="101"/>
                </a:lnTo>
                <a:lnTo>
                  <a:pt x="88" y="102"/>
                </a:lnTo>
                <a:lnTo>
                  <a:pt x="82" y="104"/>
                </a:lnTo>
                <a:lnTo>
                  <a:pt x="77" y="107"/>
                </a:lnTo>
                <a:lnTo>
                  <a:pt x="74" y="112"/>
                </a:lnTo>
                <a:lnTo>
                  <a:pt x="70" y="116"/>
                </a:lnTo>
                <a:lnTo>
                  <a:pt x="68" y="121"/>
                </a:lnTo>
                <a:lnTo>
                  <a:pt x="66" y="128"/>
                </a:lnTo>
                <a:lnTo>
                  <a:pt x="65" y="136"/>
                </a:lnTo>
                <a:lnTo>
                  <a:pt x="64" y="145"/>
                </a:lnTo>
                <a:lnTo>
                  <a:pt x="63" y="169"/>
                </a:lnTo>
                <a:lnTo>
                  <a:pt x="62" y="199"/>
                </a:lnTo>
                <a:lnTo>
                  <a:pt x="62" y="199"/>
                </a:lnTo>
                <a:lnTo>
                  <a:pt x="62" y="169"/>
                </a:lnTo>
                <a:lnTo>
                  <a:pt x="60" y="145"/>
                </a:lnTo>
                <a:lnTo>
                  <a:pt x="59" y="136"/>
                </a:lnTo>
                <a:lnTo>
                  <a:pt x="58" y="128"/>
                </a:lnTo>
                <a:lnTo>
                  <a:pt x="56" y="121"/>
                </a:lnTo>
                <a:lnTo>
                  <a:pt x="54" y="116"/>
                </a:lnTo>
                <a:lnTo>
                  <a:pt x="51" y="112"/>
                </a:lnTo>
                <a:lnTo>
                  <a:pt x="46" y="107"/>
                </a:lnTo>
                <a:lnTo>
                  <a:pt x="41" y="104"/>
                </a:lnTo>
                <a:lnTo>
                  <a:pt x="35" y="102"/>
                </a:lnTo>
                <a:lnTo>
                  <a:pt x="28" y="101"/>
                </a:lnTo>
                <a:lnTo>
                  <a:pt x="21" y="100"/>
                </a:lnTo>
                <a:lnTo>
                  <a:pt x="0" y="99"/>
                </a:lnTo>
                <a:lnTo>
                  <a:pt x="0" y="99"/>
                </a:lnTo>
                <a:lnTo>
                  <a:pt x="21" y="98"/>
                </a:lnTo>
                <a:lnTo>
                  <a:pt x="28" y="97"/>
                </a:lnTo>
                <a:lnTo>
                  <a:pt x="35" y="96"/>
                </a:lnTo>
                <a:lnTo>
                  <a:pt x="41" y="94"/>
                </a:lnTo>
                <a:lnTo>
                  <a:pt x="46" y="91"/>
                </a:lnTo>
                <a:lnTo>
                  <a:pt x="51" y="88"/>
                </a:lnTo>
                <a:lnTo>
                  <a:pt x="54" y="83"/>
                </a:lnTo>
                <a:lnTo>
                  <a:pt x="56" y="78"/>
                </a:lnTo>
                <a:lnTo>
                  <a:pt x="58" y="71"/>
                </a:lnTo>
                <a:lnTo>
                  <a:pt x="59" y="63"/>
                </a:lnTo>
                <a:lnTo>
                  <a:pt x="60" y="53"/>
                </a:lnTo>
                <a:lnTo>
                  <a:pt x="62" y="31"/>
                </a:lnTo>
                <a:lnTo>
                  <a:pt x="62" y="0"/>
                </a:lnTo>
                <a:lnTo>
                  <a:pt x="62" y="0"/>
                </a:lnTo>
                <a:lnTo>
                  <a:pt x="63" y="31"/>
                </a:lnTo>
                <a:lnTo>
                  <a:pt x="64" y="53"/>
                </a:lnTo>
                <a:lnTo>
                  <a:pt x="65" y="63"/>
                </a:lnTo>
                <a:lnTo>
                  <a:pt x="66" y="71"/>
                </a:lnTo>
                <a:lnTo>
                  <a:pt x="68" y="78"/>
                </a:lnTo>
                <a:lnTo>
                  <a:pt x="70" y="83"/>
                </a:lnTo>
                <a:lnTo>
                  <a:pt x="74" y="88"/>
                </a:lnTo>
                <a:lnTo>
                  <a:pt x="77" y="91"/>
                </a:lnTo>
                <a:lnTo>
                  <a:pt x="82" y="94"/>
                </a:lnTo>
                <a:lnTo>
                  <a:pt x="88" y="96"/>
                </a:lnTo>
                <a:lnTo>
                  <a:pt x="96" y="97"/>
                </a:lnTo>
                <a:lnTo>
                  <a:pt x="104"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5" name="Freeform 5">
            <a:extLst>
              <a:ext uri="{FF2B5EF4-FFF2-40B4-BE49-F238E27FC236}">
                <a16:creationId xmlns:a16="http://schemas.microsoft.com/office/drawing/2014/main" id="{F3349C78-EAC9-4E30-A212-03698566CA9B}"/>
              </a:ext>
            </a:extLst>
          </p:cNvPr>
          <p:cNvSpPr>
            <a:spLocks/>
          </p:cNvSpPr>
          <p:nvPr userDrawn="1"/>
        </p:nvSpPr>
        <p:spPr bwMode="auto">
          <a:xfrm>
            <a:off x="453" y="6063048"/>
            <a:ext cx="12220575" cy="1276159"/>
          </a:xfrm>
          <a:custGeom>
            <a:avLst/>
            <a:gdLst>
              <a:gd name="T0" fmla="*/ 15120 w 15360"/>
              <a:gd name="T1" fmla="*/ 355 h 1604"/>
              <a:gd name="T2" fmla="*/ 14945 w 15360"/>
              <a:gd name="T3" fmla="*/ 685 h 1604"/>
              <a:gd name="T4" fmla="*/ 14700 w 15360"/>
              <a:gd name="T5" fmla="*/ 645 h 1604"/>
              <a:gd name="T6" fmla="*/ 14406 w 15360"/>
              <a:gd name="T7" fmla="*/ 702 h 1604"/>
              <a:gd name="T8" fmla="*/ 14097 w 15360"/>
              <a:gd name="T9" fmla="*/ 576 h 1604"/>
              <a:gd name="T10" fmla="*/ 13905 w 15360"/>
              <a:gd name="T11" fmla="*/ 518 h 1604"/>
              <a:gd name="T12" fmla="*/ 13603 w 15360"/>
              <a:gd name="T13" fmla="*/ 384 h 1604"/>
              <a:gd name="T14" fmla="*/ 13286 w 15360"/>
              <a:gd name="T15" fmla="*/ 386 h 1604"/>
              <a:gd name="T16" fmla="*/ 12966 w 15360"/>
              <a:gd name="T17" fmla="*/ 545 h 1604"/>
              <a:gd name="T18" fmla="*/ 12753 w 15360"/>
              <a:gd name="T19" fmla="*/ 608 h 1604"/>
              <a:gd name="T20" fmla="*/ 12543 w 15360"/>
              <a:gd name="T21" fmla="*/ 660 h 1604"/>
              <a:gd name="T22" fmla="*/ 12365 w 15360"/>
              <a:gd name="T23" fmla="*/ 746 h 1604"/>
              <a:gd name="T24" fmla="*/ 12119 w 15360"/>
              <a:gd name="T25" fmla="*/ 562 h 1604"/>
              <a:gd name="T26" fmla="*/ 11848 w 15360"/>
              <a:gd name="T27" fmla="*/ 401 h 1604"/>
              <a:gd name="T28" fmla="*/ 11616 w 15360"/>
              <a:gd name="T29" fmla="*/ 276 h 1604"/>
              <a:gd name="T30" fmla="*/ 11249 w 15360"/>
              <a:gd name="T31" fmla="*/ 29 h 1604"/>
              <a:gd name="T32" fmla="*/ 10840 w 15360"/>
              <a:gd name="T33" fmla="*/ 29 h 1604"/>
              <a:gd name="T34" fmla="*/ 10476 w 15360"/>
              <a:gd name="T35" fmla="*/ 271 h 1604"/>
              <a:gd name="T36" fmla="*/ 10308 w 15360"/>
              <a:gd name="T37" fmla="*/ 401 h 1604"/>
              <a:gd name="T38" fmla="*/ 10107 w 15360"/>
              <a:gd name="T39" fmla="*/ 495 h 1604"/>
              <a:gd name="T40" fmla="*/ 9836 w 15360"/>
              <a:gd name="T41" fmla="*/ 537 h 1604"/>
              <a:gd name="T42" fmla="*/ 9494 w 15360"/>
              <a:gd name="T43" fmla="*/ 622 h 1604"/>
              <a:gd name="T44" fmla="*/ 9264 w 15360"/>
              <a:gd name="T45" fmla="*/ 489 h 1604"/>
              <a:gd name="T46" fmla="*/ 9072 w 15360"/>
              <a:gd name="T47" fmla="*/ 491 h 1604"/>
              <a:gd name="T48" fmla="*/ 8886 w 15360"/>
              <a:gd name="T49" fmla="*/ 424 h 1604"/>
              <a:gd name="T50" fmla="*/ 8605 w 15360"/>
              <a:gd name="T51" fmla="*/ 290 h 1604"/>
              <a:gd name="T52" fmla="*/ 8304 w 15360"/>
              <a:gd name="T53" fmla="*/ 311 h 1604"/>
              <a:gd name="T54" fmla="*/ 8028 w 15360"/>
              <a:gd name="T55" fmla="*/ 505 h 1604"/>
              <a:gd name="T56" fmla="*/ 7770 w 15360"/>
              <a:gd name="T57" fmla="*/ 539 h 1604"/>
              <a:gd name="T58" fmla="*/ 7532 w 15360"/>
              <a:gd name="T59" fmla="*/ 578 h 1604"/>
              <a:gd name="T60" fmla="*/ 7356 w 15360"/>
              <a:gd name="T61" fmla="*/ 464 h 1604"/>
              <a:gd name="T62" fmla="*/ 7150 w 15360"/>
              <a:gd name="T63" fmla="*/ 445 h 1604"/>
              <a:gd name="T64" fmla="*/ 6914 w 15360"/>
              <a:gd name="T65" fmla="*/ 554 h 1604"/>
              <a:gd name="T66" fmla="*/ 6678 w 15360"/>
              <a:gd name="T67" fmla="*/ 647 h 1604"/>
              <a:gd name="T68" fmla="*/ 6384 w 15360"/>
              <a:gd name="T69" fmla="*/ 679 h 1604"/>
              <a:gd name="T70" fmla="*/ 6257 w 15360"/>
              <a:gd name="T71" fmla="*/ 581 h 1604"/>
              <a:gd name="T72" fmla="*/ 6075 w 15360"/>
              <a:gd name="T73" fmla="*/ 522 h 1604"/>
              <a:gd name="T74" fmla="*/ 5885 w 15360"/>
              <a:gd name="T75" fmla="*/ 401 h 1604"/>
              <a:gd name="T76" fmla="*/ 5530 w 15360"/>
              <a:gd name="T77" fmla="*/ 228 h 1604"/>
              <a:gd name="T78" fmla="*/ 5121 w 15360"/>
              <a:gd name="T79" fmla="*/ 267 h 1604"/>
              <a:gd name="T80" fmla="*/ 4758 w 15360"/>
              <a:gd name="T81" fmla="*/ 568 h 1604"/>
              <a:gd name="T82" fmla="*/ 4441 w 15360"/>
              <a:gd name="T83" fmla="*/ 547 h 1604"/>
              <a:gd name="T84" fmla="*/ 4143 w 15360"/>
              <a:gd name="T85" fmla="*/ 570 h 1604"/>
              <a:gd name="T86" fmla="*/ 3905 w 15360"/>
              <a:gd name="T87" fmla="*/ 723 h 1604"/>
              <a:gd name="T88" fmla="*/ 3686 w 15360"/>
              <a:gd name="T89" fmla="*/ 725 h 1604"/>
              <a:gd name="T90" fmla="*/ 3469 w 15360"/>
              <a:gd name="T91" fmla="*/ 835 h 1604"/>
              <a:gd name="T92" fmla="*/ 3256 w 15360"/>
              <a:gd name="T93" fmla="*/ 923 h 1604"/>
              <a:gd name="T94" fmla="*/ 3009 w 15360"/>
              <a:gd name="T95" fmla="*/ 885 h 1604"/>
              <a:gd name="T96" fmla="*/ 2828 w 15360"/>
              <a:gd name="T97" fmla="*/ 683 h 1604"/>
              <a:gd name="T98" fmla="*/ 2600 w 15360"/>
              <a:gd name="T99" fmla="*/ 556 h 1604"/>
              <a:gd name="T100" fmla="*/ 2298 w 15360"/>
              <a:gd name="T101" fmla="*/ 388 h 1604"/>
              <a:gd name="T102" fmla="*/ 2026 w 15360"/>
              <a:gd name="T103" fmla="*/ 378 h 1604"/>
              <a:gd name="T104" fmla="*/ 1730 w 15360"/>
              <a:gd name="T105" fmla="*/ 512 h 1604"/>
              <a:gd name="T106" fmla="*/ 1507 w 15360"/>
              <a:gd name="T107" fmla="*/ 846 h 1604"/>
              <a:gd name="T108" fmla="*/ 1252 w 15360"/>
              <a:gd name="T109" fmla="*/ 800 h 1604"/>
              <a:gd name="T110" fmla="*/ 1008 w 15360"/>
              <a:gd name="T111" fmla="*/ 835 h 1604"/>
              <a:gd name="T112" fmla="*/ 732 w 15360"/>
              <a:gd name="T113" fmla="*/ 775 h 1604"/>
              <a:gd name="T114" fmla="*/ 369 w 15360"/>
              <a:gd name="T115" fmla="*/ 554 h 1604"/>
              <a:gd name="T116" fmla="*/ 52 w 15360"/>
              <a:gd name="T117" fmla="*/ 558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60" h="1604">
                <a:moveTo>
                  <a:pt x="15360" y="192"/>
                </a:moveTo>
                <a:lnTo>
                  <a:pt x="15360" y="192"/>
                </a:lnTo>
                <a:lnTo>
                  <a:pt x="15322" y="209"/>
                </a:lnTo>
                <a:lnTo>
                  <a:pt x="15285" y="228"/>
                </a:lnTo>
                <a:lnTo>
                  <a:pt x="15249" y="249"/>
                </a:lnTo>
                <a:lnTo>
                  <a:pt x="15214" y="272"/>
                </a:lnTo>
                <a:lnTo>
                  <a:pt x="15181" y="299"/>
                </a:lnTo>
                <a:lnTo>
                  <a:pt x="15151" y="326"/>
                </a:lnTo>
                <a:lnTo>
                  <a:pt x="15120" y="355"/>
                </a:lnTo>
                <a:lnTo>
                  <a:pt x="15093" y="386"/>
                </a:lnTo>
                <a:lnTo>
                  <a:pt x="15066" y="418"/>
                </a:lnTo>
                <a:lnTo>
                  <a:pt x="15043" y="453"/>
                </a:lnTo>
                <a:lnTo>
                  <a:pt x="15022" y="487"/>
                </a:lnTo>
                <a:lnTo>
                  <a:pt x="15001" y="526"/>
                </a:lnTo>
                <a:lnTo>
                  <a:pt x="14984" y="562"/>
                </a:lnTo>
                <a:lnTo>
                  <a:pt x="14968" y="602"/>
                </a:lnTo>
                <a:lnTo>
                  <a:pt x="14955" y="643"/>
                </a:lnTo>
                <a:lnTo>
                  <a:pt x="14945" y="685"/>
                </a:lnTo>
                <a:lnTo>
                  <a:pt x="14945" y="685"/>
                </a:lnTo>
                <a:lnTo>
                  <a:pt x="14916" y="675"/>
                </a:lnTo>
                <a:lnTo>
                  <a:pt x="14886" y="668"/>
                </a:lnTo>
                <a:lnTo>
                  <a:pt x="14857" y="660"/>
                </a:lnTo>
                <a:lnTo>
                  <a:pt x="14826" y="654"/>
                </a:lnTo>
                <a:lnTo>
                  <a:pt x="14794" y="650"/>
                </a:lnTo>
                <a:lnTo>
                  <a:pt x="14763" y="647"/>
                </a:lnTo>
                <a:lnTo>
                  <a:pt x="14732" y="645"/>
                </a:lnTo>
                <a:lnTo>
                  <a:pt x="14700" y="645"/>
                </a:lnTo>
                <a:lnTo>
                  <a:pt x="14700" y="645"/>
                </a:lnTo>
                <a:lnTo>
                  <a:pt x="14661" y="647"/>
                </a:lnTo>
                <a:lnTo>
                  <a:pt x="14623" y="649"/>
                </a:lnTo>
                <a:lnTo>
                  <a:pt x="14584" y="652"/>
                </a:lnTo>
                <a:lnTo>
                  <a:pt x="14548" y="660"/>
                </a:lnTo>
                <a:lnTo>
                  <a:pt x="14511" y="668"/>
                </a:lnTo>
                <a:lnTo>
                  <a:pt x="14475" y="677"/>
                </a:lnTo>
                <a:lnTo>
                  <a:pt x="14440" y="689"/>
                </a:lnTo>
                <a:lnTo>
                  <a:pt x="14406" y="702"/>
                </a:lnTo>
                <a:lnTo>
                  <a:pt x="14406" y="702"/>
                </a:lnTo>
                <a:lnTo>
                  <a:pt x="14373" y="675"/>
                </a:lnTo>
                <a:lnTo>
                  <a:pt x="14340" y="650"/>
                </a:lnTo>
                <a:lnTo>
                  <a:pt x="14304" y="627"/>
                </a:lnTo>
                <a:lnTo>
                  <a:pt x="14266" y="610"/>
                </a:lnTo>
                <a:lnTo>
                  <a:pt x="14225" y="595"/>
                </a:lnTo>
                <a:lnTo>
                  <a:pt x="14183" y="585"/>
                </a:lnTo>
                <a:lnTo>
                  <a:pt x="14141" y="579"/>
                </a:lnTo>
                <a:lnTo>
                  <a:pt x="14097" y="576"/>
                </a:lnTo>
                <a:lnTo>
                  <a:pt x="14097" y="576"/>
                </a:lnTo>
                <a:lnTo>
                  <a:pt x="14068" y="578"/>
                </a:lnTo>
                <a:lnTo>
                  <a:pt x="14041" y="579"/>
                </a:lnTo>
                <a:lnTo>
                  <a:pt x="14014" y="583"/>
                </a:lnTo>
                <a:lnTo>
                  <a:pt x="13987" y="589"/>
                </a:lnTo>
                <a:lnTo>
                  <a:pt x="13987" y="589"/>
                </a:lnTo>
                <a:lnTo>
                  <a:pt x="13960" y="564"/>
                </a:lnTo>
                <a:lnTo>
                  <a:pt x="13933" y="541"/>
                </a:lnTo>
                <a:lnTo>
                  <a:pt x="13905" y="518"/>
                </a:lnTo>
                <a:lnTo>
                  <a:pt x="13874" y="497"/>
                </a:lnTo>
                <a:lnTo>
                  <a:pt x="13843" y="478"/>
                </a:lnTo>
                <a:lnTo>
                  <a:pt x="13812" y="460"/>
                </a:lnTo>
                <a:lnTo>
                  <a:pt x="13780" y="443"/>
                </a:lnTo>
                <a:lnTo>
                  <a:pt x="13745" y="428"/>
                </a:lnTo>
                <a:lnTo>
                  <a:pt x="13713" y="414"/>
                </a:lnTo>
                <a:lnTo>
                  <a:pt x="13676" y="403"/>
                </a:lnTo>
                <a:lnTo>
                  <a:pt x="13642" y="391"/>
                </a:lnTo>
                <a:lnTo>
                  <a:pt x="13603" y="384"/>
                </a:lnTo>
                <a:lnTo>
                  <a:pt x="13567" y="378"/>
                </a:lnTo>
                <a:lnTo>
                  <a:pt x="13528" y="372"/>
                </a:lnTo>
                <a:lnTo>
                  <a:pt x="13490" y="370"/>
                </a:lnTo>
                <a:lnTo>
                  <a:pt x="13452" y="368"/>
                </a:lnTo>
                <a:lnTo>
                  <a:pt x="13452" y="368"/>
                </a:lnTo>
                <a:lnTo>
                  <a:pt x="13409" y="370"/>
                </a:lnTo>
                <a:lnTo>
                  <a:pt x="13367" y="372"/>
                </a:lnTo>
                <a:lnTo>
                  <a:pt x="13327" y="378"/>
                </a:lnTo>
                <a:lnTo>
                  <a:pt x="13286" y="386"/>
                </a:lnTo>
                <a:lnTo>
                  <a:pt x="13246" y="397"/>
                </a:lnTo>
                <a:lnTo>
                  <a:pt x="13208" y="409"/>
                </a:lnTo>
                <a:lnTo>
                  <a:pt x="13169" y="422"/>
                </a:lnTo>
                <a:lnTo>
                  <a:pt x="13133" y="437"/>
                </a:lnTo>
                <a:lnTo>
                  <a:pt x="13098" y="457"/>
                </a:lnTo>
                <a:lnTo>
                  <a:pt x="13064" y="476"/>
                </a:lnTo>
                <a:lnTo>
                  <a:pt x="13029" y="497"/>
                </a:lnTo>
                <a:lnTo>
                  <a:pt x="12996" y="520"/>
                </a:lnTo>
                <a:lnTo>
                  <a:pt x="12966" y="545"/>
                </a:lnTo>
                <a:lnTo>
                  <a:pt x="12937" y="570"/>
                </a:lnTo>
                <a:lnTo>
                  <a:pt x="12908" y="599"/>
                </a:lnTo>
                <a:lnTo>
                  <a:pt x="12881" y="627"/>
                </a:lnTo>
                <a:lnTo>
                  <a:pt x="12881" y="627"/>
                </a:lnTo>
                <a:lnTo>
                  <a:pt x="12851" y="618"/>
                </a:lnTo>
                <a:lnTo>
                  <a:pt x="12818" y="612"/>
                </a:lnTo>
                <a:lnTo>
                  <a:pt x="12785" y="608"/>
                </a:lnTo>
                <a:lnTo>
                  <a:pt x="12753" y="608"/>
                </a:lnTo>
                <a:lnTo>
                  <a:pt x="12753" y="608"/>
                </a:lnTo>
                <a:lnTo>
                  <a:pt x="12728" y="608"/>
                </a:lnTo>
                <a:lnTo>
                  <a:pt x="12703" y="610"/>
                </a:lnTo>
                <a:lnTo>
                  <a:pt x="12678" y="614"/>
                </a:lnTo>
                <a:lnTo>
                  <a:pt x="12655" y="618"/>
                </a:lnTo>
                <a:lnTo>
                  <a:pt x="12632" y="624"/>
                </a:lnTo>
                <a:lnTo>
                  <a:pt x="12609" y="631"/>
                </a:lnTo>
                <a:lnTo>
                  <a:pt x="12586" y="641"/>
                </a:lnTo>
                <a:lnTo>
                  <a:pt x="12564" y="650"/>
                </a:lnTo>
                <a:lnTo>
                  <a:pt x="12543" y="660"/>
                </a:lnTo>
                <a:lnTo>
                  <a:pt x="12522" y="672"/>
                </a:lnTo>
                <a:lnTo>
                  <a:pt x="12503" y="685"/>
                </a:lnTo>
                <a:lnTo>
                  <a:pt x="12484" y="698"/>
                </a:lnTo>
                <a:lnTo>
                  <a:pt x="12467" y="714"/>
                </a:lnTo>
                <a:lnTo>
                  <a:pt x="12449" y="729"/>
                </a:lnTo>
                <a:lnTo>
                  <a:pt x="12432" y="744"/>
                </a:lnTo>
                <a:lnTo>
                  <a:pt x="12417" y="762"/>
                </a:lnTo>
                <a:lnTo>
                  <a:pt x="12417" y="762"/>
                </a:lnTo>
                <a:lnTo>
                  <a:pt x="12365" y="746"/>
                </a:lnTo>
                <a:lnTo>
                  <a:pt x="12311" y="735"/>
                </a:lnTo>
                <a:lnTo>
                  <a:pt x="12255" y="725"/>
                </a:lnTo>
                <a:lnTo>
                  <a:pt x="12200" y="721"/>
                </a:lnTo>
                <a:lnTo>
                  <a:pt x="12200" y="721"/>
                </a:lnTo>
                <a:lnTo>
                  <a:pt x="12188" y="687"/>
                </a:lnTo>
                <a:lnTo>
                  <a:pt x="12175" y="654"/>
                </a:lnTo>
                <a:lnTo>
                  <a:pt x="12159" y="622"/>
                </a:lnTo>
                <a:lnTo>
                  <a:pt x="12140" y="591"/>
                </a:lnTo>
                <a:lnTo>
                  <a:pt x="12119" y="562"/>
                </a:lnTo>
                <a:lnTo>
                  <a:pt x="12096" y="535"/>
                </a:lnTo>
                <a:lnTo>
                  <a:pt x="12071" y="510"/>
                </a:lnTo>
                <a:lnTo>
                  <a:pt x="12044" y="487"/>
                </a:lnTo>
                <a:lnTo>
                  <a:pt x="12015" y="466"/>
                </a:lnTo>
                <a:lnTo>
                  <a:pt x="11985" y="449"/>
                </a:lnTo>
                <a:lnTo>
                  <a:pt x="11952" y="432"/>
                </a:lnTo>
                <a:lnTo>
                  <a:pt x="11919" y="418"/>
                </a:lnTo>
                <a:lnTo>
                  <a:pt x="11885" y="409"/>
                </a:lnTo>
                <a:lnTo>
                  <a:pt x="11848" y="401"/>
                </a:lnTo>
                <a:lnTo>
                  <a:pt x="11812" y="395"/>
                </a:lnTo>
                <a:lnTo>
                  <a:pt x="11773" y="393"/>
                </a:lnTo>
                <a:lnTo>
                  <a:pt x="11773" y="393"/>
                </a:lnTo>
                <a:lnTo>
                  <a:pt x="11733" y="395"/>
                </a:lnTo>
                <a:lnTo>
                  <a:pt x="11695" y="401"/>
                </a:lnTo>
                <a:lnTo>
                  <a:pt x="11695" y="401"/>
                </a:lnTo>
                <a:lnTo>
                  <a:pt x="11672" y="357"/>
                </a:lnTo>
                <a:lnTo>
                  <a:pt x="11645" y="315"/>
                </a:lnTo>
                <a:lnTo>
                  <a:pt x="11616" y="276"/>
                </a:lnTo>
                <a:lnTo>
                  <a:pt x="11583" y="238"/>
                </a:lnTo>
                <a:lnTo>
                  <a:pt x="11549" y="203"/>
                </a:lnTo>
                <a:lnTo>
                  <a:pt x="11512" y="169"/>
                </a:lnTo>
                <a:lnTo>
                  <a:pt x="11472" y="140"/>
                </a:lnTo>
                <a:lnTo>
                  <a:pt x="11432" y="111"/>
                </a:lnTo>
                <a:lnTo>
                  <a:pt x="11388" y="86"/>
                </a:lnTo>
                <a:lnTo>
                  <a:pt x="11343" y="63"/>
                </a:lnTo>
                <a:lnTo>
                  <a:pt x="11297" y="46"/>
                </a:lnTo>
                <a:lnTo>
                  <a:pt x="11249" y="29"/>
                </a:lnTo>
                <a:lnTo>
                  <a:pt x="11199" y="17"/>
                </a:lnTo>
                <a:lnTo>
                  <a:pt x="11149" y="8"/>
                </a:lnTo>
                <a:lnTo>
                  <a:pt x="11098" y="2"/>
                </a:lnTo>
                <a:lnTo>
                  <a:pt x="11044" y="0"/>
                </a:lnTo>
                <a:lnTo>
                  <a:pt x="11044" y="0"/>
                </a:lnTo>
                <a:lnTo>
                  <a:pt x="10992" y="2"/>
                </a:lnTo>
                <a:lnTo>
                  <a:pt x="10940" y="8"/>
                </a:lnTo>
                <a:lnTo>
                  <a:pt x="10890" y="17"/>
                </a:lnTo>
                <a:lnTo>
                  <a:pt x="10840" y="29"/>
                </a:lnTo>
                <a:lnTo>
                  <a:pt x="10792" y="44"/>
                </a:lnTo>
                <a:lnTo>
                  <a:pt x="10746" y="63"/>
                </a:lnTo>
                <a:lnTo>
                  <a:pt x="10702" y="84"/>
                </a:lnTo>
                <a:lnTo>
                  <a:pt x="10660" y="109"/>
                </a:lnTo>
                <a:lnTo>
                  <a:pt x="10618" y="136"/>
                </a:lnTo>
                <a:lnTo>
                  <a:pt x="10579" y="167"/>
                </a:lnTo>
                <a:lnTo>
                  <a:pt x="10543" y="200"/>
                </a:lnTo>
                <a:lnTo>
                  <a:pt x="10508" y="234"/>
                </a:lnTo>
                <a:lnTo>
                  <a:pt x="10476" y="271"/>
                </a:lnTo>
                <a:lnTo>
                  <a:pt x="10447" y="311"/>
                </a:lnTo>
                <a:lnTo>
                  <a:pt x="10420" y="351"/>
                </a:lnTo>
                <a:lnTo>
                  <a:pt x="10395" y="395"/>
                </a:lnTo>
                <a:lnTo>
                  <a:pt x="10395" y="395"/>
                </a:lnTo>
                <a:lnTo>
                  <a:pt x="10387" y="393"/>
                </a:lnTo>
                <a:lnTo>
                  <a:pt x="10387" y="393"/>
                </a:lnTo>
                <a:lnTo>
                  <a:pt x="10360" y="395"/>
                </a:lnTo>
                <a:lnTo>
                  <a:pt x="10333" y="397"/>
                </a:lnTo>
                <a:lnTo>
                  <a:pt x="10308" y="401"/>
                </a:lnTo>
                <a:lnTo>
                  <a:pt x="10284" y="407"/>
                </a:lnTo>
                <a:lnTo>
                  <a:pt x="10259" y="413"/>
                </a:lnTo>
                <a:lnTo>
                  <a:pt x="10236" y="420"/>
                </a:lnTo>
                <a:lnTo>
                  <a:pt x="10212" y="430"/>
                </a:lnTo>
                <a:lnTo>
                  <a:pt x="10189" y="441"/>
                </a:lnTo>
                <a:lnTo>
                  <a:pt x="10168" y="453"/>
                </a:lnTo>
                <a:lnTo>
                  <a:pt x="10147" y="464"/>
                </a:lnTo>
                <a:lnTo>
                  <a:pt x="10126" y="480"/>
                </a:lnTo>
                <a:lnTo>
                  <a:pt x="10107" y="495"/>
                </a:lnTo>
                <a:lnTo>
                  <a:pt x="10088" y="510"/>
                </a:lnTo>
                <a:lnTo>
                  <a:pt x="10070" y="528"/>
                </a:lnTo>
                <a:lnTo>
                  <a:pt x="10053" y="547"/>
                </a:lnTo>
                <a:lnTo>
                  <a:pt x="10038" y="564"/>
                </a:lnTo>
                <a:lnTo>
                  <a:pt x="10038" y="564"/>
                </a:lnTo>
                <a:lnTo>
                  <a:pt x="9990" y="553"/>
                </a:lnTo>
                <a:lnTo>
                  <a:pt x="9940" y="545"/>
                </a:lnTo>
                <a:lnTo>
                  <a:pt x="9888" y="539"/>
                </a:lnTo>
                <a:lnTo>
                  <a:pt x="9836" y="537"/>
                </a:lnTo>
                <a:lnTo>
                  <a:pt x="9836" y="537"/>
                </a:lnTo>
                <a:lnTo>
                  <a:pt x="9790" y="539"/>
                </a:lnTo>
                <a:lnTo>
                  <a:pt x="9746" y="543"/>
                </a:lnTo>
                <a:lnTo>
                  <a:pt x="9702" y="549"/>
                </a:lnTo>
                <a:lnTo>
                  <a:pt x="9658" y="558"/>
                </a:lnTo>
                <a:lnTo>
                  <a:pt x="9615" y="572"/>
                </a:lnTo>
                <a:lnTo>
                  <a:pt x="9573" y="585"/>
                </a:lnTo>
                <a:lnTo>
                  <a:pt x="9533" y="602"/>
                </a:lnTo>
                <a:lnTo>
                  <a:pt x="9494" y="622"/>
                </a:lnTo>
                <a:lnTo>
                  <a:pt x="9494" y="622"/>
                </a:lnTo>
                <a:lnTo>
                  <a:pt x="9462" y="591"/>
                </a:lnTo>
                <a:lnTo>
                  <a:pt x="9427" y="562"/>
                </a:lnTo>
                <a:lnTo>
                  <a:pt x="9391" y="539"/>
                </a:lnTo>
                <a:lnTo>
                  <a:pt x="9350" y="518"/>
                </a:lnTo>
                <a:lnTo>
                  <a:pt x="9329" y="510"/>
                </a:lnTo>
                <a:lnTo>
                  <a:pt x="9308" y="503"/>
                </a:lnTo>
                <a:lnTo>
                  <a:pt x="9287" y="495"/>
                </a:lnTo>
                <a:lnTo>
                  <a:pt x="9264" y="489"/>
                </a:lnTo>
                <a:lnTo>
                  <a:pt x="9241" y="485"/>
                </a:lnTo>
                <a:lnTo>
                  <a:pt x="9218" y="484"/>
                </a:lnTo>
                <a:lnTo>
                  <a:pt x="9195" y="482"/>
                </a:lnTo>
                <a:lnTo>
                  <a:pt x="9172" y="480"/>
                </a:lnTo>
                <a:lnTo>
                  <a:pt x="9172" y="480"/>
                </a:lnTo>
                <a:lnTo>
                  <a:pt x="9147" y="482"/>
                </a:lnTo>
                <a:lnTo>
                  <a:pt x="9120" y="484"/>
                </a:lnTo>
                <a:lnTo>
                  <a:pt x="9097" y="487"/>
                </a:lnTo>
                <a:lnTo>
                  <a:pt x="9072" y="491"/>
                </a:lnTo>
                <a:lnTo>
                  <a:pt x="9049" y="497"/>
                </a:lnTo>
                <a:lnTo>
                  <a:pt x="9026" y="505"/>
                </a:lnTo>
                <a:lnTo>
                  <a:pt x="9003" y="514"/>
                </a:lnTo>
                <a:lnTo>
                  <a:pt x="8980" y="524"/>
                </a:lnTo>
                <a:lnTo>
                  <a:pt x="8980" y="524"/>
                </a:lnTo>
                <a:lnTo>
                  <a:pt x="8959" y="497"/>
                </a:lnTo>
                <a:lnTo>
                  <a:pt x="8936" y="470"/>
                </a:lnTo>
                <a:lnTo>
                  <a:pt x="8913" y="447"/>
                </a:lnTo>
                <a:lnTo>
                  <a:pt x="8886" y="424"/>
                </a:lnTo>
                <a:lnTo>
                  <a:pt x="8859" y="401"/>
                </a:lnTo>
                <a:lnTo>
                  <a:pt x="8832" y="382"/>
                </a:lnTo>
                <a:lnTo>
                  <a:pt x="8801" y="363"/>
                </a:lnTo>
                <a:lnTo>
                  <a:pt x="8772" y="345"/>
                </a:lnTo>
                <a:lnTo>
                  <a:pt x="8740" y="332"/>
                </a:lnTo>
                <a:lnTo>
                  <a:pt x="8707" y="318"/>
                </a:lnTo>
                <a:lnTo>
                  <a:pt x="8675" y="307"/>
                </a:lnTo>
                <a:lnTo>
                  <a:pt x="8640" y="297"/>
                </a:lnTo>
                <a:lnTo>
                  <a:pt x="8605" y="290"/>
                </a:lnTo>
                <a:lnTo>
                  <a:pt x="8569" y="284"/>
                </a:lnTo>
                <a:lnTo>
                  <a:pt x="8534" y="280"/>
                </a:lnTo>
                <a:lnTo>
                  <a:pt x="8496" y="280"/>
                </a:lnTo>
                <a:lnTo>
                  <a:pt x="8496" y="280"/>
                </a:lnTo>
                <a:lnTo>
                  <a:pt x="8456" y="280"/>
                </a:lnTo>
                <a:lnTo>
                  <a:pt x="8417" y="284"/>
                </a:lnTo>
                <a:lnTo>
                  <a:pt x="8379" y="292"/>
                </a:lnTo>
                <a:lnTo>
                  <a:pt x="8340" y="299"/>
                </a:lnTo>
                <a:lnTo>
                  <a:pt x="8304" y="311"/>
                </a:lnTo>
                <a:lnTo>
                  <a:pt x="8268" y="324"/>
                </a:lnTo>
                <a:lnTo>
                  <a:pt x="8233" y="340"/>
                </a:lnTo>
                <a:lnTo>
                  <a:pt x="8198" y="359"/>
                </a:lnTo>
                <a:lnTo>
                  <a:pt x="8168" y="378"/>
                </a:lnTo>
                <a:lnTo>
                  <a:pt x="8137" y="399"/>
                </a:lnTo>
                <a:lnTo>
                  <a:pt x="8106" y="422"/>
                </a:lnTo>
                <a:lnTo>
                  <a:pt x="8079" y="449"/>
                </a:lnTo>
                <a:lnTo>
                  <a:pt x="8052" y="476"/>
                </a:lnTo>
                <a:lnTo>
                  <a:pt x="8028" y="505"/>
                </a:lnTo>
                <a:lnTo>
                  <a:pt x="8004" y="533"/>
                </a:lnTo>
                <a:lnTo>
                  <a:pt x="7985" y="566"/>
                </a:lnTo>
                <a:lnTo>
                  <a:pt x="7985" y="566"/>
                </a:lnTo>
                <a:lnTo>
                  <a:pt x="7941" y="553"/>
                </a:lnTo>
                <a:lnTo>
                  <a:pt x="7897" y="545"/>
                </a:lnTo>
                <a:lnTo>
                  <a:pt x="7851" y="539"/>
                </a:lnTo>
                <a:lnTo>
                  <a:pt x="7805" y="537"/>
                </a:lnTo>
                <a:lnTo>
                  <a:pt x="7805" y="537"/>
                </a:lnTo>
                <a:lnTo>
                  <a:pt x="7770" y="539"/>
                </a:lnTo>
                <a:lnTo>
                  <a:pt x="7736" y="541"/>
                </a:lnTo>
                <a:lnTo>
                  <a:pt x="7703" y="545"/>
                </a:lnTo>
                <a:lnTo>
                  <a:pt x="7670" y="553"/>
                </a:lnTo>
                <a:lnTo>
                  <a:pt x="7638" y="560"/>
                </a:lnTo>
                <a:lnTo>
                  <a:pt x="7607" y="570"/>
                </a:lnTo>
                <a:lnTo>
                  <a:pt x="7576" y="583"/>
                </a:lnTo>
                <a:lnTo>
                  <a:pt x="7548" y="595"/>
                </a:lnTo>
                <a:lnTo>
                  <a:pt x="7548" y="595"/>
                </a:lnTo>
                <a:lnTo>
                  <a:pt x="7532" y="578"/>
                </a:lnTo>
                <a:lnTo>
                  <a:pt x="7515" y="562"/>
                </a:lnTo>
                <a:lnTo>
                  <a:pt x="7498" y="547"/>
                </a:lnTo>
                <a:lnTo>
                  <a:pt x="7480" y="531"/>
                </a:lnTo>
                <a:lnTo>
                  <a:pt x="7461" y="518"/>
                </a:lnTo>
                <a:lnTo>
                  <a:pt x="7442" y="505"/>
                </a:lnTo>
                <a:lnTo>
                  <a:pt x="7421" y="493"/>
                </a:lnTo>
                <a:lnTo>
                  <a:pt x="7400" y="482"/>
                </a:lnTo>
                <a:lnTo>
                  <a:pt x="7379" y="472"/>
                </a:lnTo>
                <a:lnTo>
                  <a:pt x="7356" y="464"/>
                </a:lnTo>
                <a:lnTo>
                  <a:pt x="7332" y="457"/>
                </a:lnTo>
                <a:lnTo>
                  <a:pt x="7309" y="451"/>
                </a:lnTo>
                <a:lnTo>
                  <a:pt x="7286" y="447"/>
                </a:lnTo>
                <a:lnTo>
                  <a:pt x="7261" y="443"/>
                </a:lnTo>
                <a:lnTo>
                  <a:pt x="7236" y="441"/>
                </a:lnTo>
                <a:lnTo>
                  <a:pt x="7212" y="439"/>
                </a:lnTo>
                <a:lnTo>
                  <a:pt x="7212" y="439"/>
                </a:lnTo>
                <a:lnTo>
                  <a:pt x="7181" y="441"/>
                </a:lnTo>
                <a:lnTo>
                  <a:pt x="7150" y="445"/>
                </a:lnTo>
                <a:lnTo>
                  <a:pt x="7121" y="449"/>
                </a:lnTo>
                <a:lnTo>
                  <a:pt x="7092" y="457"/>
                </a:lnTo>
                <a:lnTo>
                  <a:pt x="7064" y="466"/>
                </a:lnTo>
                <a:lnTo>
                  <a:pt x="7037" y="476"/>
                </a:lnTo>
                <a:lnTo>
                  <a:pt x="7010" y="489"/>
                </a:lnTo>
                <a:lnTo>
                  <a:pt x="6985" y="503"/>
                </a:lnTo>
                <a:lnTo>
                  <a:pt x="6960" y="518"/>
                </a:lnTo>
                <a:lnTo>
                  <a:pt x="6937" y="535"/>
                </a:lnTo>
                <a:lnTo>
                  <a:pt x="6914" y="554"/>
                </a:lnTo>
                <a:lnTo>
                  <a:pt x="6895" y="576"/>
                </a:lnTo>
                <a:lnTo>
                  <a:pt x="6876" y="597"/>
                </a:lnTo>
                <a:lnTo>
                  <a:pt x="6856" y="620"/>
                </a:lnTo>
                <a:lnTo>
                  <a:pt x="6841" y="643"/>
                </a:lnTo>
                <a:lnTo>
                  <a:pt x="6826" y="668"/>
                </a:lnTo>
                <a:lnTo>
                  <a:pt x="6826" y="668"/>
                </a:lnTo>
                <a:lnTo>
                  <a:pt x="6778" y="658"/>
                </a:lnTo>
                <a:lnTo>
                  <a:pt x="6728" y="650"/>
                </a:lnTo>
                <a:lnTo>
                  <a:pt x="6678" y="647"/>
                </a:lnTo>
                <a:lnTo>
                  <a:pt x="6628" y="645"/>
                </a:lnTo>
                <a:lnTo>
                  <a:pt x="6628" y="645"/>
                </a:lnTo>
                <a:lnTo>
                  <a:pt x="6591" y="645"/>
                </a:lnTo>
                <a:lnTo>
                  <a:pt x="6557" y="649"/>
                </a:lnTo>
                <a:lnTo>
                  <a:pt x="6520" y="650"/>
                </a:lnTo>
                <a:lnTo>
                  <a:pt x="6486" y="656"/>
                </a:lnTo>
                <a:lnTo>
                  <a:pt x="6451" y="664"/>
                </a:lnTo>
                <a:lnTo>
                  <a:pt x="6419" y="672"/>
                </a:lnTo>
                <a:lnTo>
                  <a:pt x="6384" y="679"/>
                </a:lnTo>
                <a:lnTo>
                  <a:pt x="6351" y="691"/>
                </a:lnTo>
                <a:lnTo>
                  <a:pt x="6351" y="691"/>
                </a:lnTo>
                <a:lnTo>
                  <a:pt x="6342" y="672"/>
                </a:lnTo>
                <a:lnTo>
                  <a:pt x="6330" y="654"/>
                </a:lnTo>
                <a:lnTo>
                  <a:pt x="6317" y="639"/>
                </a:lnTo>
                <a:lnTo>
                  <a:pt x="6303" y="622"/>
                </a:lnTo>
                <a:lnTo>
                  <a:pt x="6290" y="608"/>
                </a:lnTo>
                <a:lnTo>
                  <a:pt x="6273" y="593"/>
                </a:lnTo>
                <a:lnTo>
                  <a:pt x="6257" y="581"/>
                </a:lnTo>
                <a:lnTo>
                  <a:pt x="6240" y="570"/>
                </a:lnTo>
                <a:lnTo>
                  <a:pt x="6221" y="558"/>
                </a:lnTo>
                <a:lnTo>
                  <a:pt x="6202" y="549"/>
                </a:lnTo>
                <a:lnTo>
                  <a:pt x="6182" y="541"/>
                </a:lnTo>
                <a:lnTo>
                  <a:pt x="6161" y="535"/>
                </a:lnTo>
                <a:lnTo>
                  <a:pt x="6140" y="530"/>
                </a:lnTo>
                <a:lnTo>
                  <a:pt x="6119" y="526"/>
                </a:lnTo>
                <a:lnTo>
                  <a:pt x="6098" y="524"/>
                </a:lnTo>
                <a:lnTo>
                  <a:pt x="6075" y="522"/>
                </a:lnTo>
                <a:lnTo>
                  <a:pt x="6075" y="522"/>
                </a:lnTo>
                <a:lnTo>
                  <a:pt x="6056" y="524"/>
                </a:lnTo>
                <a:lnTo>
                  <a:pt x="6036" y="524"/>
                </a:lnTo>
                <a:lnTo>
                  <a:pt x="6000" y="531"/>
                </a:lnTo>
                <a:lnTo>
                  <a:pt x="6000" y="531"/>
                </a:lnTo>
                <a:lnTo>
                  <a:pt x="5975" y="497"/>
                </a:lnTo>
                <a:lnTo>
                  <a:pt x="5946" y="462"/>
                </a:lnTo>
                <a:lnTo>
                  <a:pt x="5916" y="432"/>
                </a:lnTo>
                <a:lnTo>
                  <a:pt x="5885" y="401"/>
                </a:lnTo>
                <a:lnTo>
                  <a:pt x="5850" y="372"/>
                </a:lnTo>
                <a:lnTo>
                  <a:pt x="5816" y="347"/>
                </a:lnTo>
                <a:lnTo>
                  <a:pt x="5779" y="322"/>
                </a:lnTo>
                <a:lnTo>
                  <a:pt x="5741" y="301"/>
                </a:lnTo>
                <a:lnTo>
                  <a:pt x="5700" y="282"/>
                </a:lnTo>
                <a:lnTo>
                  <a:pt x="5660" y="265"/>
                </a:lnTo>
                <a:lnTo>
                  <a:pt x="5618" y="249"/>
                </a:lnTo>
                <a:lnTo>
                  <a:pt x="5574" y="238"/>
                </a:lnTo>
                <a:lnTo>
                  <a:pt x="5530" y="228"/>
                </a:lnTo>
                <a:lnTo>
                  <a:pt x="5484" y="221"/>
                </a:lnTo>
                <a:lnTo>
                  <a:pt x="5437" y="217"/>
                </a:lnTo>
                <a:lnTo>
                  <a:pt x="5391" y="215"/>
                </a:lnTo>
                <a:lnTo>
                  <a:pt x="5391" y="215"/>
                </a:lnTo>
                <a:lnTo>
                  <a:pt x="5334" y="217"/>
                </a:lnTo>
                <a:lnTo>
                  <a:pt x="5278" y="223"/>
                </a:lnTo>
                <a:lnTo>
                  <a:pt x="5224" y="234"/>
                </a:lnTo>
                <a:lnTo>
                  <a:pt x="5171" y="248"/>
                </a:lnTo>
                <a:lnTo>
                  <a:pt x="5121" y="267"/>
                </a:lnTo>
                <a:lnTo>
                  <a:pt x="5071" y="288"/>
                </a:lnTo>
                <a:lnTo>
                  <a:pt x="5023" y="313"/>
                </a:lnTo>
                <a:lnTo>
                  <a:pt x="4977" y="340"/>
                </a:lnTo>
                <a:lnTo>
                  <a:pt x="4934" y="372"/>
                </a:lnTo>
                <a:lnTo>
                  <a:pt x="4894" y="405"/>
                </a:lnTo>
                <a:lnTo>
                  <a:pt x="4856" y="443"/>
                </a:lnTo>
                <a:lnTo>
                  <a:pt x="4819" y="482"/>
                </a:lnTo>
                <a:lnTo>
                  <a:pt x="4787" y="524"/>
                </a:lnTo>
                <a:lnTo>
                  <a:pt x="4758" y="568"/>
                </a:lnTo>
                <a:lnTo>
                  <a:pt x="4731" y="616"/>
                </a:lnTo>
                <a:lnTo>
                  <a:pt x="4708" y="664"/>
                </a:lnTo>
                <a:lnTo>
                  <a:pt x="4708" y="664"/>
                </a:lnTo>
                <a:lnTo>
                  <a:pt x="4668" y="635"/>
                </a:lnTo>
                <a:lnTo>
                  <a:pt x="4627" y="610"/>
                </a:lnTo>
                <a:lnTo>
                  <a:pt x="4583" y="589"/>
                </a:lnTo>
                <a:lnTo>
                  <a:pt x="4537" y="572"/>
                </a:lnTo>
                <a:lnTo>
                  <a:pt x="4491" y="556"/>
                </a:lnTo>
                <a:lnTo>
                  <a:pt x="4441" y="547"/>
                </a:lnTo>
                <a:lnTo>
                  <a:pt x="4391" y="539"/>
                </a:lnTo>
                <a:lnTo>
                  <a:pt x="4339" y="537"/>
                </a:lnTo>
                <a:lnTo>
                  <a:pt x="4339" y="537"/>
                </a:lnTo>
                <a:lnTo>
                  <a:pt x="4305" y="537"/>
                </a:lnTo>
                <a:lnTo>
                  <a:pt x="4272" y="541"/>
                </a:lnTo>
                <a:lnTo>
                  <a:pt x="4239" y="545"/>
                </a:lnTo>
                <a:lnTo>
                  <a:pt x="4207" y="553"/>
                </a:lnTo>
                <a:lnTo>
                  <a:pt x="4174" y="560"/>
                </a:lnTo>
                <a:lnTo>
                  <a:pt x="4143" y="570"/>
                </a:lnTo>
                <a:lnTo>
                  <a:pt x="4115" y="581"/>
                </a:lnTo>
                <a:lnTo>
                  <a:pt x="4084" y="595"/>
                </a:lnTo>
                <a:lnTo>
                  <a:pt x="4055" y="608"/>
                </a:lnTo>
                <a:lnTo>
                  <a:pt x="4028" y="624"/>
                </a:lnTo>
                <a:lnTo>
                  <a:pt x="4001" y="641"/>
                </a:lnTo>
                <a:lnTo>
                  <a:pt x="3976" y="660"/>
                </a:lnTo>
                <a:lnTo>
                  <a:pt x="3951" y="681"/>
                </a:lnTo>
                <a:lnTo>
                  <a:pt x="3926" y="702"/>
                </a:lnTo>
                <a:lnTo>
                  <a:pt x="3905" y="723"/>
                </a:lnTo>
                <a:lnTo>
                  <a:pt x="3884" y="748"/>
                </a:lnTo>
                <a:lnTo>
                  <a:pt x="3884" y="748"/>
                </a:lnTo>
                <a:lnTo>
                  <a:pt x="3850" y="737"/>
                </a:lnTo>
                <a:lnTo>
                  <a:pt x="3817" y="729"/>
                </a:lnTo>
                <a:lnTo>
                  <a:pt x="3780" y="723"/>
                </a:lnTo>
                <a:lnTo>
                  <a:pt x="3744" y="721"/>
                </a:lnTo>
                <a:lnTo>
                  <a:pt x="3744" y="721"/>
                </a:lnTo>
                <a:lnTo>
                  <a:pt x="3715" y="723"/>
                </a:lnTo>
                <a:lnTo>
                  <a:pt x="3686" y="725"/>
                </a:lnTo>
                <a:lnTo>
                  <a:pt x="3660" y="731"/>
                </a:lnTo>
                <a:lnTo>
                  <a:pt x="3633" y="739"/>
                </a:lnTo>
                <a:lnTo>
                  <a:pt x="3606" y="746"/>
                </a:lnTo>
                <a:lnTo>
                  <a:pt x="3581" y="758"/>
                </a:lnTo>
                <a:lnTo>
                  <a:pt x="3556" y="769"/>
                </a:lnTo>
                <a:lnTo>
                  <a:pt x="3533" y="785"/>
                </a:lnTo>
                <a:lnTo>
                  <a:pt x="3510" y="800"/>
                </a:lnTo>
                <a:lnTo>
                  <a:pt x="3491" y="817"/>
                </a:lnTo>
                <a:lnTo>
                  <a:pt x="3469" y="835"/>
                </a:lnTo>
                <a:lnTo>
                  <a:pt x="3452" y="854"/>
                </a:lnTo>
                <a:lnTo>
                  <a:pt x="3435" y="875"/>
                </a:lnTo>
                <a:lnTo>
                  <a:pt x="3420" y="898"/>
                </a:lnTo>
                <a:lnTo>
                  <a:pt x="3404" y="921"/>
                </a:lnTo>
                <a:lnTo>
                  <a:pt x="3393" y="946"/>
                </a:lnTo>
                <a:lnTo>
                  <a:pt x="3393" y="946"/>
                </a:lnTo>
                <a:lnTo>
                  <a:pt x="3348" y="934"/>
                </a:lnTo>
                <a:lnTo>
                  <a:pt x="3302" y="927"/>
                </a:lnTo>
                <a:lnTo>
                  <a:pt x="3256" y="923"/>
                </a:lnTo>
                <a:lnTo>
                  <a:pt x="3210" y="921"/>
                </a:lnTo>
                <a:lnTo>
                  <a:pt x="3210" y="921"/>
                </a:lnTo>
                <a:lnTo>
                  <a:pt x="3162" y="923"/>
                </a:lnTo>
                <a:lnTo>
                  <a:pt x="3116" y="927"/>
                </a:lnTo>
                <a:lnTo>
                  <a:pt x="3072" y="934"/>
                </a:lnTo>
                <a:lnTo>
                  <a:pt x="3026" y="946"/>
                </a:lnTo>
                <a:lnTo>
                  <a:pt x="3026" y="946"/>
                </a:lnTo>
                <a:lnTo>
                  <a:pt x="3020" y="915"/>
                </a:lnTo>
                <a:lnTo>
                  <a:pt x="3009" y="885"/>
                </a:lnTo>
                <a:lnTo>
                  <a:pt x="2997" y="856"/>
                </a:lnTo>
                <a:lnTo>
                  <a:pt x="2982" y="829"/>
                </a:lnTo>
                <a:lnTo>
                  <a:pt x="2966" y="804"/>
                </a:lnTo>
                <a:lnTo>
                  <a:pt x="2947" y="779"/>
                </a:lnTo>
                <a:lnTo>
                  <a:pt x="2926" y="756"/>
                </a:lnTo>
                <a:lnTo>
                  <a:pt x="2905" y="735"/>
                </a:lnTo>
                <a:lnTo>
                  <a:pt x="2880" y="716"/>
                </a:lnTo>
                <a:lnTo>
                  <a:pt x="2855" y="698"/>
                </a:lnTo>
                <a:lnTo>
                  <a:pt x="2828" y="683"/>
                </a:lnTo>
                <a:lnTo>
                  <a:pt x="2799" y="672"/>
                </a:lnTo>
                <a:lnTo>
                  <a:pt x="2769" y="660"/>
                </a:lnTo>
                <a:lnTo>
                  <a:pt x="2738" y="652"/>
                </a:lnTo>
                <a:lnTo>
                  <a:pt x="2707" y="649"/>
                </a:lnTo>
                <a:lnTo>
                  <a:pt x="2675" y="645"/>
                </a:lnTo>
                <a:lnTo>
                  <a:pt x="2675" y="645"/>
                </a:lnTo>
                <a:lnTo>
                  <a:pt x="2652" y="614"/>
                </a:lnTo>
                <a:lnTo>
                  <a:pt x="2627" y="585"/>
                </a:lnTo>
                <a:lnTo>
                  <a:pt x="2600" y="556"/>
                </a:lnTo>
                <a:lnTo>
                  <a:pt x="2571" y="531"/>
                </a:lnTo>
                <a:lnTo>
                  <a:pt x="2542" y="507"/>
                </a:lnTo>
                <a:lnTo>
                  <a:pt x="2511" y="484"/>
                </a:lnTo>
                <a:lnTo>
                  <a:pt x="2479" y="462"/>
                </a:lnTo>
                <a:lnTo>
                  <a:pt x="2444" y="443"/>
                </a:lnTo>
                <a:lnTo>
                  <a:pt x="2410" y="426"/>
                </a:lnTo>
                <a:lnTo>
                  <a:pt x="2375" y="413"/>
                </a:lnTo>
                <a:lnTo>
                  <a:pt x="2337" y="399"/>
                </a:lnTo>
                <a:lnTo>
                  <a:pt x="2298" y="388"/>
                </a:lnTo>
                <a:lnTo>
                  <a:pt x="2260" y="380"/>
                </a:lnTo>
                <a:lnTo>
                  <a:pt x="2220" y="374"/>
                </a:lnTo>
                <a:lnTo>
                  <a:pt x="2179" y="370"/>
                </a:lnTo>
                <a:lnTo>
                  <a:pt x="2139" y="368"/>
                </a:lnTo>
                <a:lnTo>
                  <a:pt x="2139" y="368"/>
                </a:lnTo>
                <a:lnTo>
                  <a:pt x="2110" y="368"/>
                </a:lnTo>
                <a:lnTo>
                  <a:pt x="2081" y="370"/>
                </a:lnTo>
                <a:lnTo>
                  <a:pt x="2052" y="374"/>
                </a:lnTo>
                <a:lnTo>
                  <a:pt x="2026" y="378"/>
                </a:lnTo>
                <a:lnTo>
                  <a:pt x="1997" y="384"/>
                </a:lnTo>
                <a:lnTo>
                  <a:pt x="1970" y="389"/>
                </a:lnTo>
                <a:lnTo>
                  <a:pt x="1945" y="397"/>
                </a:lnTo>
                <a:lnTo>
                  <a:pt x="1918" y="407"/>
                </a:lnTo>
                <a:lnTo>
                  <a:pt x="1893" y="416"/>
                </a:lnTo>
                <a:lnTo>
                  <a:pt x="1866" y="428"/>
                </a:lnTo>
                <a:lnTo>
                  <a:pt x="1818" y="451"/>
                </a:lnTo>
                <a:lnTo>
                  <a:pt x="1772" y="480"/>
                </a:lnTo>
                <a:lnTo>
                  <a:pt x="1730" y="512"/>
                </a:lnTo>
                <a:lnTo>
                  <a:pt x="1688" y="547"/>
                </a:lnTo>
                <a:lnTo>
                  <a:pt x="1651" y="585"/>
                </a:lnTo>
                <a:lnTo>
                  <a:pt x="1617" y="627"/>
                </a:lnTo>
                <a:lnTo>
                  <a:pt x="1586" y="672"/>
                </a:lnTo>
                <a:lnTo>
                  <a:pt x="1559" y="718"/>
                </a:lnTo>
                <a:lnTo>
                  <a:pt x="1534" y="767"/>
                </a:lnTo>
                <a:lnTo>
                  <a:pt x="1524" y="792"/>
                </a:lnTo>
                <a:lnTo>
                  <a:pt x="1515" y="819"/>
                </a:lnTo>
                <a:lnTo>
                  <a:pt x="1507" y="846"/>
                </a:lnTo>
                <a:lnTo>
                  <a:pt x="1500" y="873"/>
                </a:lnTo>
                <a:lnTo>
                  <a:pt x="1500" y="873"/>
                </a:lnTo>
                <a:lnTo>
                  <a:pt x="1467" y="856"/>
                </a:lnTo>
                <a:lnTo>
                  <a:pt x="1434" y="840"/>
                </a:lnTo>
                <a:lnTo>
                  <a:pt x="1400" y="829"/>
                </a:lnTo>
                <a:lnTo>
                  <a:pt x="1363" y="817"/>
                </a:lnTo>
                <a:lnTo>
                  <a:pt x="1327" y="810"/>
                </a:lnTo>
                <a:lnTo>
                  <a:pt x="1290" y="804"/>
                </a:lnTo>
                <a:lnTo>
                  <a:pt x="1252" y="800"/>
                </a:lnTo>
                <a:lnTo>
                  <a:pt x="1213" y="798"/>
                </a:lnTo>
                <a:lnTo>
                  <a:pt x="1213" y="798"/>
                </a:lnTo>
                <a:lnTo>
                  <a:pt x="1187" y="798"/>
                </a:lnTo>
                <a:lnTo>
                  <a:pt x="1160" y="800"/>
                </a:lnTo>
                <a:lnTo>
                  <a:pt x="1133" y="804"/>
                </a:lnTo>
                <a:lnTo>
                  <a:pt x="1108" y="808"/>
                </a:lnTo>
                <a:lnTo>
                  <a:pt x="1081" y="814"/>
                </a:lnTo>
                <a:lnTo>
                  <a:pt x="1056" y="819"/>
                </a:lnTo>
                <a:lnTo>
                  <a:pt x="1008" y="835"/>
                </a:lnTo>
                <a:lnTo>
                  <a:pt x="960" y="856"/>
                </a:lnTo>
                <a:lnTo>
                  <a:pt x="916" y="879"/>
                </a:lnTo>
                <a:lnTo>
                  <a:pt x="874" y="906"/>
                </a:lnTo>
                <a:lnTo>
                  <a:pt x="833" y="936"/>
                </a:lnTo>
                <a:lnTo>
                  <a:pt x="833" y="936"/>
                </a:lnTo>
                <a:lnTo>
                  <a:pt x="812" y="894"/>
                </a:lnTo>
                <a:lnTo>
                  <a:pt x="789" y="852"/>
                </a:lnTo>
                <a:lnTo>
                  <a:pt x="762" y="812"/>
                </a:lnTo>
                <a:lnTo>
                  <a:pt x="732" y="775"/>
                </a:lnTo>
                <a:lnTo>
                  <a:pt x="699" y="741"/>
                </a:lnTo>
                <a:lnTo>
                  <a:pt x="664" y="706"/>
                </a:lnTo>
                <a:lnTo>
                  <a:pt x="628" y="677"/>
                </a:lnTo>
                <a:lnTo>
                  <a:pt x="589" y="649"/>
                </a:lnTo>
                <a:lnTo>
                  <a:pt x="549" y="624"/>
                </a:lnTo>
                <a:lnTo>
                  <a:pt x="507" y="602"/>
                </a:lnTo>
                <a:lnTo>
                  <a:pt x="463" y="583"/>
                </a:lnTo>
                <a:lnTo>
                  <a:pt x="417" y="566"/>
                </a:lnTo>
                <a:lnTo>
                  <a:pt x="369" y="554"/>
                </a:lnTo>
                <a:lnTo>
                  <a:pt x="321" y="545"/>
                </a:lnTo>
                <a:lnTo>
                  <a:pt x="271" y="539"/>
                </a:lnTo>
                <a:lnTo>
                  <a:pt x="219" y="537"/>
                </a:lnTo>
                <a:lnTo>
                  <a:pt x="219" y="537"/>
                </a:lnTo>
                <a:lnTo>
                  <a:pt x="190" y="537"/>
                </a:lnTo>
                <a:lnTo>
                  <a:pt x="161" y="539"/>
                </a:lnTo>
                <a:lnTo>
                  <a:pt x="134" y="543"/>
                </a:lnTo>
                <a:lnTo>
                  <a:pt x="106" y="547"/>
                </a:lnTo>
                <a:lnTo>
                  <a:pt x="52" y="558"/>
                </a:lnTo>
                <a:lnTo>
                  <a:pt x="0" y="574"/>
                </a:lnTo>
                <a:lnTo>
                  <a:pt x="0" y="1604"/>
                </a:lnTo>
                <a:lnTo>
                  <a:pt x="15360" y="1604"/>
                </a:lnTo>
                <a:lnTo>
                  <a:pt x="1536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D"/>
          </a:p>
        </p:txBody>
      </p:sp>
      <p:sp>
        <p:nvSpPr>
          <p:cNvPr id="497" name="Rectangle 20488">
            <a:extLst>
              <a:ext uri="{FF2B5EF4-FFF2-40B4-BE49-F238E27FC236}">
                <a16:creationId xmlns:a16="http://schemas.microsoft.com/office/drawing/2014/main" id="{AB455F55-03E8-49DC-954F-42286752A7E4}"/>
              </a:ext>
            </a:extLst>
          </p:cNvPr>
          <p:cNvSpPr>
            <a:spLocks noChangeArrowheads="1"/>
          </p:cNvSpPr>
          <p:nvPr userDrawn="1"/>
        </p:nvSpPr>
        <p:spPr bwMode="auto">
          <a:xfrm>
            <a:off x="8072438" y="39465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8" name="Freeform 20489">
            <a:extLst>
              <a:ext uri="{FF2B5EF4-FFF2-40B4-BE49-F238E27FC236}">
                <a16:creationId xmlns:a16="http://schemas.microsoft.com/office/drawing/2014/main" id="{7DECFA1E-12E3-46D9-8A9A-985F6E92A8FA}"/>
              </a:ext>
            </a:extLst>
          </p:cNvPr>
          <p:cNvSpPr>
            <a:spLocks/>
          </p:cNvSpPr>
          <p:nvPr userDrawn="1"/>
        </p:nvSpPr>
        <p:spPr bwMode="auto">
          <a:xfrm>
            <a:off x="8072438" y="3946525"/>
            <a:ext cx="76200" cy="0"/>
          </a:xfrm>
          <a:custGeom>
            <a:avLst/>
            <a:gdLst>
              <a:gd name="T0" fmla="*/ 48 w 48"/>
              <a:gd name="T1" fmla="*/ 48 w 48"/>
              <a:gd name="T2" fmla="*/ 48 w 48"/>
              <a:gd name="T3" fmla="*/ 48 w 48"/>
              <a:gd name="T4" fmla="*/ 0 w 48"/>
              <a:gd name="T5" fmla="*/ 0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48" y="0"/>
                </a:lnTo>
                <a:lnTo>
                  <a:pt x="48" y="0"/>
                </a:lnTo>
                <a:lnTo>
                  <a:pt x="48" y="0"/>
                </a:lnTo>
                <a:lnTo>
                  <a:pt x="0" y="0"/>
                </a:lnTo>
                <a:lnTo>
                  <a:pt x="0"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9" name="Freeform 20490">
            <a:extLst>
              <a:ext uri="{FF2B5EF4-FFF2-40B4-BE49-F238E27FC236}">
                <a16:creationId xmlns:a16="http://schemas.microsoft.com/office/drawing/2014/main" id="{C7DA69C8-4963-4972-8417-17F2175DEEBC}"/>
              </a:ext>
            </a:extLst>
          </p:cNvPr>
          <p:cNvSpPr>
            <a:spLocks/>
          </p:cNvSpPr>
          <p:nvPr userDrawn="1"/>
        </p:nvSpPr>
        <p:spPr bwMode="auto">
          <a:xfrm>
            <a:off x="8072438" y="39465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0" name="Freeform 20491">
            <a:extLst>
              <a:ext uri="{FF2B5EF4-FFF2-40B4-BE49-F238E27FC236}">
                <a16:creationId xmlns:a16="http://schemas.microsoft.com/office/drawing/2014/main" id="{8E2734EC-4C5A-4825-A06D-E030B322B337}"/>
              </a:ext>
            </a:extLst>
          </p:cNvPr>
          <p:cNvSpPr>
            <a:spLocks/>
          </p:cNvSpPr>
          <p:nvPr userDrawn="1"/>
        </p:nvSpPr>
        <p:spPr bwMode="auto">
          <a:xfrm>
            <a:off x="8072438" y="39465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2" name="Freeform 20493">
            <a:extLst>
              <a:ext uri="{FF2B5EF4-FFF2-40B4-BE49-F238E27FC236}">
                <a16:creationId xmlns:a16="http://schemas.microsoft.com/office/drawing/2014/main" id="{D3665F13-DAEB-40D7-9F1D-562DA772CB05}"/>
              </a:ext>
            </a:extLst>
          </p:cNvPr>
          <p:cNvSpPr>
            <a:spLocks/>
          </p:cNvSpPr>
          <p:nvPr userDrawn="1"/>
        </p:nvSpPr>
        <p:spPr bwMode="auto">
          <a:xfrm>
            <a:off x="8724901" y="3997325"/>
            <a:ext cx="74613" cy="38100"/>
          </a:xfrm>
          <a:custGeom>
            <a:avLst/>
            <a:gdLst>
              <a:gd name="T0" fmla="*/ 24 w 47"/>
              <a:gd name="T1" fmla="*/ 0 h 24"/>
              <a:gd name="T2" fmla="*/ 24 w 47"/>
              <a:gd name="T3" fmla="*/ 0 h 24"/>
              <a:gd name="T4" fmla="*/ 29 w 47"/>
              <a:gd name="T5" fmla="*/ 0 h 24"/>
              <a:gd name="T6" fmla="*/ 33 w 47"/>
              <a:gd name="T7" fmla="*/ 2 h 24"/>
              <a:gd name="T8" fmla="*/ 37 w 47"/>
              <a:gd name="T9" fmla="*/ 4 h 24"/>
              <a:gd name="T10" fmla="*/ 41 w 47"/>
              <a:gd name="T11" fmla="*/ 7 h 24"/>
              <a:gd name="T12" fmla="*/ 43 w 47"/>
              <a:gd name="T13" fmla="*/ 11 h 24"/>
              <a:gd name="T14" fmla="*/ 46 w 47"/>
              <a:gd name="T15" fmla="*/ 15 h 24"/>
              <a:gd name="T16" fmla="*/ 47 w 47"/>
              <a:gd name="T17" fmla="*/ 18 h 24"/>
              <a:gd name="T18" fmla="*/ 47 w 47"/>
              <a:gd name="T19" fmla="*/ 24 h 24"/>
              <a:gd name="T20" fmla="*/ 0 w 47"/>
              <a:gd name="T21" fmla="*/ 24 h 24"/>
              <a:gd name="T22" fmla="*/ 0 w 47"/>
              <a:gd name="T23" fmla="*/ 24 h 24"/>
              <a:gd name="T24" fmla="*/ 0 w 47"/>
              <a:gd name="T25" fmla="*/ 18 h 24"/>
              <a:gd name="T26" fmla="*/ 2 w 47"/>
              <a:gd name="T27" fmla="*/ 15 h 24"/>
              <a:gd name="T28" fmla="*/ 4 w 47"/>
              <a:gd name="T29" fmla="*/ 11 h 24"/>
              <a:gd name="T30" fmla="*/ 7 w 47"/>
              <a:gd name="T31" fmla="*/ 7 h 24"/>
              <a:gd name="T32" fmla="*/ 11 w 47"/>
              <a:gd name="T33" fmla="*/ 4 h 24"/>
              <a:gd name="T34" fmla="*/ 15 w 47"/>
              <a:gd name="T35" fmla="*/ 2 h 24"/>
              <a:gd name="T36" fmla="*/ 19 w 47"/>
              <a:gd name="T37" fmla="*/ 0 h 24"/>
              <a:gd name="T38" fmla="*/ 24 w 4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4">
                <a:moveTo>
                  <a:pt x="24" y="0"/>
                </a:moveTo>
                <a:lnTo>
                  <a:pt x="24" y="0"/>
                </a:lnTo>
                <a:lnTo>
                  <a:pt x="29" y="0"/>
                </a:lnTo>
                <a:lnTo>
                  <a:pt x="33" y="2"/>
                </a:lnTo>
                <a:lnTo>
                  <a:pt x="37" y="4"/>
                </a:lnTo>
                <a:lnTo>
                  <a:pt x="41" y="7"/>
                </a:lnTo>
                <a:lnTo>
                  <a:pt x="43" y="11"/>
                </a:lnTo>
                <a:lnTo>
                  <a:pt x="46" y="15"/>
                </a:lnTo>
                <a:lnTo>
                  <a:pt x="47" y="18"/>
                </a:lnTo>
                <a:lnTo>
                  <a:pt x="47" y="24"/>
                </a:lnTo>
                <a:lnTo>
                  <a:pt x="0" y="24"/>
                </a:lnTo>
                <a:lnTo>
                  <a:pt x="0" y="24"/>
                </a:lnTo>
                <a:lnTo>
                  <a:pt x="0" y="18"/>
                </a:lnTo>
                <a:lnTo>
                  <a:pt x="2" y="15"/>
                </a:lnTo>
                <a:lnTo>
                  <a:pt x="4" y="11"/>
                </a:lnTo>
                <a:lnTo>
                  <a:pt x="7" y="7"/>
                </a:lnTo>
                <a:lnTo>
                  <a:pt x="11" y="4"/>
                </a:lnTo>
                <a:lnTo>
                  <a:pt x="15" y="2"/>
                </a:lnTo>
                <a:lnTo>
                  <a:pt x="19"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3" name="Freeform 20494">
            <a:extLst>
              <a:ext uri="{FF2B5EF4-FFF2-40B4-BE49-F238E27FC236}">
                <a16:creationId xmlns:a16="http://schemas.microsoft.com/office/drawing/2014/main" id="{5141EB24-5486-4F47-88CD-72CE48EF9B47}"/>
              </a:ext>
            </a:extLst>
          </p:cNvPr>
          <p:cNvSpPr>
            <a:spLocks noEditPoints="1"/>
          </p:cNvSpPr>
          <p:nvPr userDrawn="1"/>
        </p:nvSpPr>
        <p:spPr bwMode="auto">
          <a:xfrm>
            <a:off x="8724901" y="4035425"/>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4" name="Rectangle 20495">
            <a:extLst>
              <a:ext uri="{FF2B5EF4-FFF2-40B4-BE49-F238E27FC236}">
                <a16:creationId xmlns:a16="http://schemas.microsoft.com/office/drawing/2014/main" id="{4D024F8B-7894-4BD9-BFDB-98685EB34507}"/>
              </a:ext>
            </a:extLst>
          </p:cNvPr>
          <p:cNvSpPr>
            <a:spLocks noChangeArrowheads="1"/>
          </p:cNvSpPr>
          <p:nvPr userDrawn="1"/>
        </p:nvSpPr>
        <p:spPr bwMode="auto">
          <a:xfrm>
            <a:off x="8724901" y="40354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5" name="Freeform 20496">
            <a:extLst>
              <a:ext uri="{FF2B5EF4-FFF2-40B4-BE49-F238E27FC236}">
                <a16:creationId xmlns:a16="http://schemas.microsoft.com/office/drawing/2014/main" id="{4F046C59-A422-4185-8C0B-FDCEE70BFFC6}"/>
              </a:ext>
            </a:extLst>
          </p:cNvPr>
          <p:cNvSpPr>
            <a:spLocks/>
          </p:cNvSpPr>
          <p:nvPr userDrawn="1"/>
        </p:nvSpPr>
        <p:spPr bwMode="auto">
          <a:xfrm>
            <a:off x="8724901" y="4035425"/>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6" name="Freeform 20497">
            <a:extLst>
              <a:ext uri="{FF2B5EF4-FFF2-40B4-BE49-F238E27FC236}">
                <a16:creationId xmlns:a16="http://schemas.microsoft.com/office/drawing/2014/main" id="{44214B48-56CD-4AD2-887F-B5A23FCB25FB}"/>
              </a:ext>
            </a:extLst>
          </p:cNvPr>
          <p:cNvSpPr>
            <a:spLocks/>
          </p:cNvSpPr>
          <p:nvPr userDrawn="1"/>
        </p:nvSpPr>
        <p:spPr bwMode="auto">
          <a:xfrm>
            <a:off x="8724901" y="40354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7" name="Freeform 20498">
            <a:extLst>
              <a:ext uri="{FF2B5EF4-FFF2-40B4-BE49-F238E27FC236}">
                <a16:creationId xmlns:a16="http://schemas.microsoft.com/office/drawing/2014/main" id="{CA92F476-3C60-474C-BEA1-53EA6554C170}"/>
              </a:ext>
            </a:extLst>
          </p:cNvPr>
          <p:cNvSpPr>
            <a:spLocks/>
          </p:cNvSpPr>
          <p:nvPr userDrawn="1"/>
        </p:nvSpPr>
        <p:spPr bwMode="auto">
          <a:xfrm>
            <a:off x="8724901" y="40354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9" name="Freeform 20500">
            <a:extLst>
              <a:ext uri="{FF2B5EF4-FFF2-40B4-BE49-F238E27FC236}">
                <a16:creationId xmlns:a16="http://schemas.microsoft.com/office/drawing/2014/main" id="{384996FD-2989-4C28-8385-003AB81903C5}"/>
              </a:ext>
            </a:extLst>
          </p:cNvPr>
          <p:cNvSpPr>
            <a:spLocks/>
          </p:cNvSpPr>
          <p:nvPr userDrawn="1"/>
        </p:nvSpPr>
        <p:spPr bwMode="auto">
          <a:xfrm>
            <a:off x="8855076" y="3905250"/>
            <a:ext cx="74613" cy="36513"/>
          </a:xfrm>
          <a:custGeom>
            <a:avLst/>
            <a:gdLst>
              <a:gd name="T0" fmla="*/ 24 w 47"/>
              <a:gd name="T1" fmla="*/ 0 h 23"/>
              <a:gd name="T2" fmla="*/ 24 w 47"/>
              <a:gd name="T3" fmla="*/ 0 h 23"/>
              <a:gd name="T4" fmla="*/ 29 w 47"/>
              <a:gd name="T5" fmla="*/ 0 h 23"/>
              <a:gd name="T6" fmla="*/ 33 w 47"/>
              <a:gd name="T7" fmla="*/ 1 h 23"/>
              <a:gd name="T8" fmla="*/ 37 w 47"/>
              <a:gd name="T9" fmla="*/ 4 h 23"/>
              <a:gd name="T10" fmla="*/ 41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3 w 47"/>
              <a:gd name="T27" fmla="*/ 14 h 23"/>
              <a:gd name="T28" fmla="*/ 4 w 47"/>
              <a:gd name="T29" fmla="*/ 10 h 23"/>
              <a:gd name="T30" fmla="*/ 7 w 47"/>
              <a:gd name="T31" fmla="*/ 6 h 23"/>
              <a:gd name="T32" fmla="*/ 11 w 47"/>
              <a:gd name="T33" fmla="*/ 4 h 23"/>
              <a:gd name="T34" fmla="*/ 15 w 47"/>
              <a:gd name="T35" fmla="*/ 1 h 23"/>
              <a:gd name="T36" fmla="*/ 20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9" y="0"/>
                </a:lnTo>
                <a:lnTo>
                  <a:pt x="33" y="1"/>
                </a:lnTo>
                <a:lnTo>
                  <a:pt x="37" y="4"/>
                </a:lnTo>
                <a:lnTo>
                  <a:pt x="41" y="6"/>
                </a:lnTo>
                <a:lnTo>
                  <a:pt x="43" y="10"/>
                </a:lnTo>
                <a:lnTo>
                  <a:pt x="46" y="14"/>
                </a:lnTo>
                <a:lnTo>
                  <a:pt x="47" y="18"/>
                </a:lnTo>
                <a:lnTo>
                  <a:pt x="47" y="23"/>
                </a:lnTo>
                <a:lnTo>
                  <a:pt x="0" y="23"/>
                </a:lnTo>
                <a:lnTo>
                  <a:pt x="0" y="23"/>
                </a:lnTo>
                <a:lnTo>
                  <a:pt x="0" y="18"/>
                </a:lnTo>
                <a:lnTo>
                  <a:pt x="3" y="14"/>
                </a:lnTo>
                <a:lnTo>
                  <a:pt x="4" y="10"/>
                </a:lnTo>
                <a:lnTo>
                  <a:pt x="7" y="6"/>
                </a:lnTo>
                <a:lnTo>
                  <a:pt x="11" y="4"/>
                </a:lnTo>
                <a:lnTo>
                  <a:pt x="15" y="1"/>
                </a:lnTo>
                <a:lnTo>
                  <a:pt x="20"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0" name="Freeform 20501">
            <a:extLst>
              <a:ext uri="{FF2B5EF4-FFF2-40B4-BE49-F238E27FC236}">
                <a16:creationId xmlns:a16="http://schemas.microsoft.com/office/drawing/2014/main" id="{E3B7047F-FB98-412C-980D-5AC67CF9CFAA}"/>
              </a:ext>
            </a:extLst>
          </p:cNvPr>
          <p:cNvSpPr>
            <a:spLocks noEditPoints="1"/>
          </p:cNvSpPr>
          <p:nvPr userDrawn="1"/>
        </p:nvSpPr>
        <p:spPr bwMode="auto">
          <a:xfrm>
            <a:off x="8855076" y="3941763"/>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1" name="Rectangle 20502">
            <a:extLst>
              <a:ext uri="{FF2B5EF4-FFF2-40B4-BE49-F238E27FC236}">
                <a16:creationId xmlns:a16="http://schemas.microsoft.com/office/drawing/2014/main" id="{2A04A826-54E7-4F03-8A0C-FD833C3DDA5F}"/>
              </a:ext>
            </a:extLst>
          </p:cNvPr>
          <p:cNvSpPr>
            <a:spLocks noChangeArrowheads="1"/>
          </p:cNvSpPr>
          <p:nvPr userDrawn="1"/>
        </p:nvSpPr>
        <p:spPr bwMode="auto">
          <a:xfrm>
            <a:off x="8855076" y="3941763"/>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2" name="Freeform 20503">
            <a:extLst>
              <a:ext uri="{FF2B5EF4-FFF2-40B4-BE49-F238E27FC236}">
                <a16:creationId xmlns:a16="http://schemas.microsoft.com/office/drawing/2014/main" id="{7F620DC1-173B-42F7-89A1-B054562EA885}"/>
              </a:ext>
            </a:extLst>
          </p:cNvPr>
          <p:cNvSpPr>
            <a:spLocks/>
          </p:cNvSpPr>
          <p:nvPr userDrawn="1"/>
        </p:nvSpPr>
        <p:spPr bwMode="auto">
          <a:xfrm>
            <a:off x="8855076" y="3941763"/>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3" name="Freeform 20504">
            <a:extLst>
              <a:ext uri="{FF2B5EF4-FFF2-40B4-BE49-F238E27FC236}">
                <a16:creationId xmlns:a16="http://schemas.microsoft.com/office/drawing/2014/main" id="{18699F62-7DD2-4474-AD07-C8C570F884BE}"/>
              </a:ext>
            </a:extLst>
          </p:cNvPr>
          <p:cNvSpPr>
            <a:spLocks/>
          </p:cNvSpPr>
          <p:nvPr userDrawn="1"/>
        </p:nvSpPr>
        <p:spPr bwMode="auto">
          <a:xfrm>
            <a:off x="8855076" y="39417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4" name="Freeform 20505">
            <a:extLst>
              <a:ext uri="{FF2B5EF4-FFF2-40B4-BE49-F238E27FC236}">
                <a16:creationId xmlns:a16="http://schemas.microsoft.com/office/drawing/2014/main" id="{D760DAE0-8C3B-4392-BD8E-D6CDA6650B98}"/>
              </a:ext>
            </a:extLst>
          </p:cNvPr>
          <p:cNvSpPr>
            <a:spLocks/>
          </p:cNvSpPr>
          <p:nvPr userDrawn="1"/>
        </p:nvSpPr>
        <p:spPr bwMode="auto">
          <a:xfrm>
            <a:off x="8855076" y="39417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6" name="Freeform 20507">
            <a:extLst>
              <a:ext uri="{FF2B5EF4-FFF2-40B4-BE49-F238E27FC236}">
                <a16:creationId xmlns:a16="http://schemas.microsoft.com/office/drawing/2014/main" id="{09C9A5AF-8BC0-4092-8B90-8112F14A8788}"/>
              </a:ext>
            </a:extLst>
          </p:cNvPr>
          <p:cNvSpPr>
            <a:spLocks/>
          </p:cNvSpPr>
          <p:nvPr userDrawn="1"/>
        </p:nvSpPr>
        <p:spPr bwMode="auto">
          <a:xfrm>
            <a:off x="8994776" y="3940175"/>
            <a:ext cx="73025" cy="36513"/>
          </a:xfrm>
          <a:custGeom>
            <a:avLst/>
            <a:gdLst>
              <a:gd name="T0" fmla="*/ 23 w 46"/>
              <a:gd name="T1" fmla="*/ 0 h 23"/>
              <a:gd name="T2" fmla="*/ 23 w 46"/>
              <a:gd name="T3" fmla="*/ 0 h 23"/>
              <a:gd name="T4" fmla="*/ 28 w 46"/>
              <a:gd name="T5" fmla="*/ 0 h 23"/>
              <a:gd name="T6" fmla="*/ 32 w 46"/>
              <a:gd name="T7" fmla="*/ 1 h 23"/>
              <a:gd name="T8" fmla="*/ 36 w 46"/>
              <a:gd name="T9" fmla="*/ 4 h 23"/>
              <a:gd name="T10" fmla="*/ 40 w 46"/>
              <a:gd name="T11" fmla="*/ 6 h 23"/>
              <a:gd name="T12" fmla="*/ 43 w 46"/>
              <a:gd name="T13" fmla="*/ 10 h 23"/>
              <a:gd name="T14" fmla="*/ 45 w 46"/>
              <a:gd name="T15" fmla="*/ 14 h 23"/>
              <a:gd name="T16" fmla="*/ 46 w 46"/>
              <a:gd name="T17" fmla="*/ 18 h 23"/>
              <a:gd name="T18" fmla="*/ 46 w 46"/>
              <a:gd name="T19" fmla="*/ 23 h 23"/>
              <a:gd name="T20" fmla="*/ 0 w 46"/>
              <a:gd name="T21" fmla="*/ 23 h 23"/>
              <a:gd name="T22" fmla="*/ 0 w 46"/>
              <a:gd name="T23" fmla="*/ 23 h 23"/>
              <a:gd name="T24" fmla="*/ 0 w 46"/>
              <a:gd name="T25" fmla="*/ 18 h 23"/>
              <a:gd name="T26" fmla="*/ 1 w 46"/>
              <a:gd name="T27" fmla="*/ 14 h 23"/>
              <a:gd name="T28" fmla="*/ 3 w 46"/>
              <a:gd name="T29" fmla="*/ 10 h 23"/>
              <a:gd name="T30" fmla="*/ 6 w 46"/>
              <a:gd name="T31" fmla="*/ 6 h 23"/>
              <a:gd name="T32" fmla="*/ 10 w 46"/>
              <a:gd name="T33" fmla="*/ 4 h 23"/>
              <a:gd name="T34" fmla="*/ 14 w 46"/>
              <a:gd name="T35" fmla="*/ 1 h 23"/>
              <a:gd name="T36" fmla="*/ 18 w 46"/>
              <a:gd name="T37" fmla="*/ 0 h 23"/>
              <a:gd name="T38" fmla="*/ 23 w 46"/>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23">
                <a:moveTo>
                  <a:pt x="23" y="0"/>
                </a:moveTo>
                <a:lnTo>
                  <a:pt x="23" y="0"/>
                </a:lnTo>
                <a:lnTo>
                  <a:pt x="28" y="0"/>
                </a:lnTo>
                <a:lnTo>
                  <a:pt x="32" y="1"/>
                </a:lnTo>
                <a:lnTo>
                  <a:pt x="36" y="4"/>
                </a:lnTo>
                <a:lnTo>
                  <a:pt x="40" y="6"/>
                </a:lnTo>
                <a:lnTo>
                  <a:pt x="43" y="10"/>
                </a:lnTo>
                <a:lnTo>
                  <a:pt x="45" y="14"/>
                </a:lnTo>
                <a:lnTo>
                  <a:pt x="46" y="18"/>
                </a:lnTo>
                <a:lnTo>
                  <a:pt x="46" y="23"/>
                </a:lnTo>
                <a:lnTo>
                  <a:pt x="0" y="23"/>
                </a:lnTo>
                <a:lnTo>
                  <a:pt x="0" y="23"/>
                </a:lnTo>
                <a:lnTo>
                  <a:pt x="0" y="18"/>
                </a:lnTo>
                <a:lnTo>
                  <a:pt x="1" y="14"/>
                </a:lnTo>
                <a:lnTo>
                  <a:pt x="3"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7" name="Freeform 20508">
            <a:extLst>
              <a:ext uri="{FF2B5EF4-FFF2-40B4-BE49-F238E27FC236}">
                <a16:creationId xmlns:a16="http://schemas.microsoft.com/office/drawing/2014/main" id="{D573E973-30B3-4E14-BA7B-98B8BC9902F6}"/>
              </a:ext>
            </a:extLst>
          </p:cNvPr>
          <p:cNvSpPr>
            <a:spLocks noEditPoints="1"/>
          </p:cNvSpPr>
          <p:nvPr userDrawn="1"/>
        </p:nvSpPr>
        <p:spPr bwMode="auto">
          <a:xfrm>
            <a:off x="8994776" y="3976688"/>
            <a:ext cx="73025" cy="0"/>
          </a:xfrm>
          <a:custGeom>
            <a:avLst/>
            <a:gdLst>
              <a:gd name="T0" fmla="*/ 0 w 46"/>
              <a:gd name="T1" fmla="*/ 0 w 46"/>
              <a:gd name="T2" fmla="*/ 0 w 46"/>
              <a:gd name="T3" fmla="*/ 0 w 46"/>
              <a:gd name="T4" fmla="*/ 0 w 46"/>
              <a:gd name="T5" fmla="*/ 46 w 46"/>
              <a:gd name="T6" fmla="*/ 46 w 46"/>
              <a:gd name="T7" fmla="*/ 46 w 46"/>
              <a:gd name="T8" fmla="*/ 46 w 46"/>
              <a:gd name="T9" fmla="*/ 0 w 46"/>
              <a:gd name="T10" fmla="*/ 0 w 46"/>
              <a:gd name="T11" fmla="*/ 46 w 46"/>
              <a:gd name="T12" fmla="*/ 46 w 4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6">
                <a:moveTo>
                  <a:pt x="0" y="0"/>
                </a:moveTo>
                <a:lnTo>
                  <a:pt x="0" y="0"/>
                </a:lnTo>
                <a:lnTo>
                  <a:pt x="0" y="0"/>
                </a:lnTo>
                <a:lnTo>
                  <a:pt x="0" y="0"/>
                </a:lnTo>
                <a:lnTo>
                  <a:pt x="0" y="0"/>
                </a:lnTo>
                <a:close/>
                <a:moveTo>
                  <a:pt x="46" y="0"/>
                </a:moveTo>
                <a:lnTo>
                  <a:pt x="46" y="0"/>
                </a:lnTo>
                <a:lnTo>
                  <a:pt x="46" y="0"/>
                </a:lnTo>
                <a:lnTo>
                  <a:pt x="46" y="0"/>
                </a:lnTo>
                <a:lnTo>
                  <a:pt x="0" y="0"/>
                </a:lnTo>
                <a:lnTo>
                  <a:pt x="0" y="0"/>
                </a:lnTo>
                <a:lnTo>
                  <a:pt x="46" y="0"/>
                </a:lnTo>
                <a:lnTo>
                  <a:pt x="46"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8" name="Rectangle 20509">
            <a:extLst>
              <a:ext uri="{FF2B5EF4-FFF2-40B4-BE49-F238E27FC236}">
                <a16:creationId xmlns:a16="http://schemas.microsoft.com/office/drawing/2014/main" id="{37360CC3-6B57-4881-8152-FEBB4CB11CEF}"/>
              </a:ext>
            </a:extLst>
          </p:cNvPr>
          <p:cNvSpPr>
            <a:spLocks noChangeArrowheads="1"/>
          </p:cNvSpPr>
          <p:nvPr userDrawn="1"/>
        </p:nvSpPr>
        <p:spPr bwMode="auto">
          <a:xfrm>
            <a:off x="8994776" y="397668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9" name="Freeform 20510">
            <a:extLst>
              <a:ext uri="{FF2B5EF4-FFF2-40B4-BE49-F238E27FC236}">
                <a16:creationId xmlns:a16="http://schemas.microsoft.com/office/drawing/2014/main" id="{21789818-8573-47D6-8BAD-020C61FCBF80}"/>
              </a:ext>
            </a:extLst>
          </p:cNvPr>
          <p:cNvSpPr>
            <a:spLocks/>
          </p:cNvSpPr>
          <p:nvPr userDrawn="1"/>
        </p:nvSpPr>
        <p:spPr bwMode="auto">
          <a:xfrm>
            <a:off x="8994776" y="3976688"/>
            <a:ext cx="73025" cy="0"/>
          </a:xfrm>
          <a:custGeom>
            <a:avLst/>
            <a:gdLst>
              <a:gd name="T0" fmla="*/ 46 w 46"/>
              <a:gd name="T1" fmla="*/ 46 w 46"/>
              <a:gd name="T2" fmla="*/ 46 w 46"/>
              <a:gd name="T3" fmla="*/ 46 w 46"/>
              <a:gd name="T4" fmla="*/ 0 w 46"/>
              <a:gd name="T5" fmla="*/ 0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46" y="0"/>
                </a:lnTo>
                <a:lnTo>
                  <a:pt x="46" y="0"/>
                </a:lnTo>
                <a:lnTo>
                  <a:pt x="46" y="0"/>
                </a:lnTo>
                <a:lnTo>
                  <a:pt x="0" y="0"/>
                </a:lnTo>
                <a:lnTo>
                  <a:pt x="0"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0" name="Freeform 20511">
            <a:extLst>
              <a:ext uri="{FF2B5EF4-FFF2-40B4-BE49-F238E27FC236}">
                <a16:creationId xmlns:a16="http://schemas.microsoft.com/office/drawing/2014/main" id="{DE78ED80-FF73-4A86-AF58-7C9A8DB68AF4}"/>
              </a:ext>
            </a:extLst>
          </p:cNvPr>
          <p:cNvSpPr>
            <a:spLocks/>
          </p:cNvSpPr>
          <p:nvPr userDrawn="1"/>
        </p:nvSpPr>
        <p:spPr bwMode="auto">
          <a:xfrm>
            <a:off x="8994776" y="39766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1" name="Freeform 20512">
            <a:extLst>
              <a:ext uri="{FF2B5EF4-FFF2-40B4-BE49-F238E27FC236}">
                <a16:creationId xmlns:a16="http://schemas.microsoft.com/office/drawing/2014/main" id="{26224263-B45E-4A57-9619-661ECEF9EDE2}"/>
              </a:ext>
            </a:extLst>
          </p:cNvPr>
          <p:cNvSpPr>
            <a:spLocks/>
          </p:cNvSpPr>
          <p:nvPr userDrawn="1"/>
        </p:nvSpPr>
        <p:spPr bwMode="auto">
          <a:xfrm>
            <a:off x="8994776" y="39766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3" name="Freeform 20514">
            <a:extLst>
              <a:ext uri="{FF2B5EF4-FFF2-40B4-BE49-F238E27FC236}">
                <a16:creationId xmlns:a16="http://schemas.microsoft.com/office/drawing/2014/main" id="{7C7503B9-74A5-4DA4-84A9-F33FA2EB8CD1}"/>
              </a:ext>
            </a:extLst>
          </p:cNvPr>
          <p:cNvSpPr>
            <a:spLocks/>
          </p:cNvSpPr>
          <p:nvPr userDrawn="1"/>
        </p:nvSpPr>
        <p:spPr bwMode="auto">
          <a:xfrm>
            <a:off x="9134476" y="4022725"/>
            <a:ext cx="74613" cy="36513"/>
          </a:xfrm>
          <a:custGeom>
            <a:avLst/>
            <a:gdLst>
              <a:gd name="T0" fmla="*/ 24 w 47"/>
              <a:gd name="T1" fmla="*/ 0 h 23"/>
              <a:gd name="T2" fmla="*/ 24 w 47"/>
              <a:gd name="T3" fmla="*/ 0 h 23"/>
              <a:gd name="T4" fmla="*/ 27 w 47"/>
              <a:gd name="T5" fmla="*/ 0 h 23"/>
              <a:gd name="T6" fmla="*/ 33 w 47"/>
              <a:gd name="T7" fmla="*/ 1 h 23"/>
              <a:gd name="T8" fmla="*/ 37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7 w 47"/>
              <a:gd name="T31" fmla="*/ 6 h 23"/>
              <a:gd name="T32" fmla="*/ 11 w 47"/>
              <a:gd name="T33" fmla="*/ 4 h 23"/>
              <a:gd name="T34" fmla="*/ 14 w 47"/>
              <a:gd name="T35" fmla="*/ 1 h 23"/>
              <a:gd name="T36" fmla="*/ 18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7" y="0"/>
                </a:lnTo>
                <a:lnTo>
                  <a:pt x="33" y="1"/>
                </a:lnTo>
                <a:lnTo>
                  <a:pt x="37" y="4"/>
                </a:lnTo>
                <a:lnTo>
                  <a:pt x="40" y="6"/>
                </a:lnTo>
                <a:lnTo>
                  <a:pt x="43" y="10"/>
                </a:lnTo>
                <a:lnTo>
                  <a:pt x="46" y="14"/>
                </a:lnTo>
                <a:lnTo>
                  <a:pt x="47" y="18"/>
                </a:lnTo>
                <a:lnTo>
                  <a:pt x="47" y="23"/>
                </a:lnTo>
                <a:lnTo>
                  <a:pt x="0" y="23"/>
                </a:lnTo>
                <a:lnTo>
                  <a:pt x="0" y="23"/>
                </a:lnTo>
                <a:lnTo>
                  <a:pt x="0" y="18"/>
                </a:lnTo>
                <a:lnTo>
                  <a:pt x="1" y="14"/>
                </a:lnTo>
                <a:lnTo>
                  <a:pt x="4" y="10"/>
                </a:lnTo>
                <a:lnTo>
                  <a:pt x="7" y="6"/>
                </a:lnTo>
                <a:lnTo>
                  <a:pt x="11" y="4"/>
                </a:lnTo>
                <a:lnTo>
                  <a:pt x="14" y="1"/>
                </a:lnTo>
                <a:lnTo>
                  <a:pt x="18"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4" name="Freeform 20515">
            <a:extLst>
              <a:ext uri="{FF2B5EF4-FFF2-40B4-BE49-F238E27FC236}">
                <a16:creationId xmlns:a16="http://schemas.microsoft.com/office/drawing/2014/main" id="{9B96AFB2-2ACC-489E-8BB0-971ABD8D9CB0}"/>
              </a:ext>
            </a:extLst>
          </p:cNvPr>
          <p:cNvSpPr>
            <a:spLocks noEditPoints="1"/>
          </p:cNvSpPr>
          <p:nvPr userDrawn="1"/>
        </p:nvSpPr>
        <p:spPr bwMode="auto">
          <a:xfrm>
            <a:off x="9134476" y="4059238"/>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5" name="Rectangle 20516">
            <a:extLst>
              <a:ext uri="{FF2B5EF4-FFF2-40B4-BE49-F238E27FC236}">
                <a16:creationId xmlns:a16="http://schemas.microsoft.com/office/drawing/2014/main" id="{14CC04F5-778A-4031-AE18-203A8190C8F3}"/>
              </a:ext>
            </a:extLst>
          </p:cNvPr>
          <p:cNvSpPr>
            <a:spLocks noChangeArrowheads="1"/>
          </p:cNvSpPr>
          <p:nvPr userDrawn="1"/>
        </p:nvSpPr>
        <p:spPr bwMode="auto">
          <a:xfrm>
            <a:off x="9134476" y="40592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6" name="Freeform 20517">
            <a:extLst>
              <a:ext uri="{FF2B5EF4-FFF2-40B4-BE49-F238E27FC236}">
                <a16:creationId xmlns:a16="http://schemas.microsoft.com/office/drawing/2014/main" id="{7ECBFE7B-41DC-4857-9239-4D207E8009EA}"/>
              </a:ext>
            </a:extLst>
          </p:cNvPr>
          <p:cNvSpPr>
            <a:spLocks/>
          </p:cNvSpPr>
          <p:nvPr userDrawn="1"/>
        </p:nvSpPr>
        <p:spPr bwMode="auto">
          <a:xfrm>
            <a:off x="9134476" y="4059238"/>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7" name="Freeform 20518">
            <a:extLst>
              <a:ext uri="{FF2B5EF4-FFF2-40B4-BE49-F238E27FC236}">
                <a16:creationId xmlns:a16="http://schemas.microsoft.com/office/drawing/2014/main" id="{7B07F2D5-165A-401A-8B14-1714FE13B242}"/>
              </a:ext>
            </a:extLst>
          </p:cNvPr>
          <p:cNvSpPr>
            <a:spLocks/>
          </p:cNvSpPr>
          <p:nvPr userDrawn="1"/>
        </p:nvSpPr>
        <p:spPr bwMode="auto">
          <a:xfrm>
            <a:off x="9134476" y="40592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8" name="Freeform 20519">
            <a:extLst>
              <a:ext uri="{FF2B5EF4-FFF2-40B4-BE49-F238E27FC236}">
                <a16:creationId xmlns:a16="http://schemas.microsoft.com/office/drawing/2014/main" id="{6F23D7F5-C156-40B8-B390-84B37388D925}"/>
              </a:ext>
            </a:extLst>
          </p:cNvPr>
          <p:cNvSpPr>
            <a:spLocks/>
          </p:cNvSpPr>
          <p:nvPr userDrawn="1"/>
        </p:nvSpPr>
        <p:spPr bwMode="auto">
          <a:xfrm>
            <a:off x="9134476" y="40592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0" name="Freeform 20521">
            <a:extLst>
              <a:ext uri="{FF2B5EF4-FFF2-40B4-BE49-F238E27FC236}">
                <a16:creationId xmlns:a16="http://schemas.microsoft.com/office/drawing/2014/main" id="{3E76C419-DAB9-489F-9B5F-1F1B899C9840}"/>
              </a:ext>
            </a:extLst>
          </p:cNvPr>
          <p:cNvSpPr>
            <a:spLocks/>
          </p:cNvSpPr>
          <p:nvPr userDrawn="1"/>
        </p:nvSpPr>
        <p:spPr bwMode="auto">
          <a:xfrm>
            <a:off x="8202613" y="4002088"/>
            <a:ext cx="74613" cy="36513"/>
          </a:xfrm>
          <a:custGeom>
            <a:avLst/>
            <a:gdLst>
              <a:gd name="T0" fmla="*/ 23 w 47"/>
              <a:gd name="T1" fmla="*/ 0 h 23"/>
              <a:gd name="T2" fmla="*/ 23 w 47"/>
              <a:gd name="T3" fmla="*/ 0 h 23"/>
              <a:gd name="T4" fmla="*/ 29 w 47"/>
              <a:gd name="T5" fmla="*/ 0 h 23"/>
              <a:gd name="T6" fmla="*/ 33 w 47"/>
              <a:gd name="T7" fmla="*/ 1 h 23"/>
              <a:gd name="T8" fmla="*/ 36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6 w 47"/>
              <a:gd name="T31" fmla="*/ 6 h 23"/>
              <a:gd name="T32" fmla="*/ 10 w 47"/>
              <a:gd name="T33" fmla="*/ 4 h 23"/>
              <a:gd name="T34" fmla="*/ 14 w 47"/>
              <a:gd name="T35" fmla="*/ 1 h 23"/>
              <a:gd name="T36" fmla="*/ 18 w 47"/>
              <a:gd name="T37" fmla="*/ 0 h 23"/>
              <a:gd name="T38" fmla="*/ 23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3" y="0"/>
                </a:moveTo>
                <a:lnTo>
                  <a:pt x="23" y="0"/>
                </a:lnTo>
                <a:lnTo>
                  <a:pt x="29" y="0"/>
                </a:lnTo>
                <a:lnTo>
                  <a:pt x="33" y="1"/>
                </a:lnTo>
                <a:lnTo>
                  <a:pt x="36" y="4"/>
                </a:lnTo>
                <a:lnTo>
                  <a:pt x="40" y="6"/>
                </a:lnTo>
                <a:lnTo>
                  <a:pt x="43" y="10"/>
                </a:lnTo>
                <a:lnTo>
                  <a:pt x="46" y="14"/>
                </a:lnTo>
                <a:lnTo>
                  <a:pt x="47" y="18"/>
                </a:lnTo>
                <a:lnTo>
                  <a:pt x="47" y="23"/>
                </a:lnTo>
                <a:lnTo>
                  <a:pt x="0" y="23"/>
                </a:lnTo>
                <a:lnTo>
                  <a:pt x="0" y="23"/>
                </a:lnTo>
                <a:lnTo>
                  <a:pt x="0" y="18"/>
                </a:lnTo>
                <a:lnTo>
                  <a:pt x="1" y="14"/>
                </a:lnTo>
                <a:lnTo>
                  <a:pt x="4"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1" name="Freeform 20522">
            <a:extLst>
              <a:ext uri="{FF2B5EF4-FFF2-40B4-BE49-F238E27FC236}">
                <a16:creationId xmlns:a16="http://schemas.microsoft.com/office/drawing/2014/main" id="{891C72CA-BE84-4944-88CC-69A897C2DC23}"/>
              </a:ext>
            </a:extLst>
          </p:cNvPr>
          <p:cNvSpPr>
            <a:spLocks noEditPoints="1"/>
          </p:cNvSpPr>
          <p:nvPr userDrawn="1"/>
        </p:nvSpPr>
        <p:spPr bwMode="auto">
          <a:xfrm>
            <a:off x="8202613" y="4038600"/>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2" name="Rectangle 20523">
            <a:extLst>
              <a:ext uri="{FF2B5EF4-FFF2-40B4-BE49-F238E27FC236}">
                <a16:creationId xmlns:a16="http://schemas.microsoft.com/office/drawing/2014/main" id="{1B626AA2-3679-4059-ADD8-9A5605F09B0E}"/>
              </a:ext>
            </a:extLst>
          </p:cNvPr>
          <p:cNvSpPr>
            <a:spLocks noChangeArrowheads="1"/>
          </p:cNvSpPr>
          <p:nvPr userDrawn="1"/>
        </p:nvSpPr>
        <p:spPr bwMode="auto">
          <a:xfrm>
            <a:off x="8202613" y="403860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3" name="Freeform 20524">
            <a:extLst>
              <a:ext uri="{FF2B5EF4-FFF2-40B4-BE49-F238E27FC236}">
                <a16:creationId xmlns:a16="http://schemas.microsoft.com/office/drawing/2014/main" id="{31500C77-F04E-423A-9298-458A52856A83}"/>
              </a:ext>
            </a:extLst>
          </p:cNvPr>
          <p:cNvSpPr>
            <a:spLocks/>
          </p:cNvSpPr>
          <p:nvPr userDrawn="1"/>
        </p:nvSpPr>
        <p:spPr bwMode="auto">
          <a:xfrm>
            <a:off x="8202613" y="4038600"/>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4" name="Freeform 20525">
            <a:extLst>
              <a:ext uri="{FF2B5EF4-FFF2-40B4-BE49-F238E27FC236}">
                <a16:creationId xmlns:a16="http://schemas.microsoft.com/office/drawing/2014/main" id="{61E2A9F7-A2CF-4899-A343-9DDF63E3D881}"/>
              </a:ext>
            </a:extLst>
          </p:cNvPr>
          <p:cNvSpPr>
            <a:spLocks/>
          </p:cNvSpPr>
          <p:nvPr userDrawn="1"/>
        </p:nvSpPr>
        <p:spPr bwMode="auto">
          <a:xfrm>
            <a:off x="8202613" y="40386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5" name="Freeform 20526">
            <a:extLst>
              <a:ext uri="{FF2B5EF4-FFF2-40B4-BE49-F238E27FC236}">
                <a16:creationId xmlns:a16="http://schemas.microsoft.com/office/drawing/2014/main" id="{FBC8BD54-5EEF-482D-834D-07597E4A00FB}"/>
              </a:ext>
            </a:extLst>
          </p:cNvPr>
          <p:cNvSpPr>
            <a:spLocks/>
          </p:cNvSpPr>
          <p:nvPr userDrawn="1"/>
        </p:nvSpPr>
        <p:spPr bwMode="auto">
          <a:xfrm>
            <a:off x="8202613" y="40386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53" name="Freeform 20545">
            <a:extLst>
              <a:ext uri="{FF2B5EF4-FFF2-40B4-BE49-F238E27FC236}">
                <a16:creationId xmlns:a16="http://schemas.microsoft.com/office/drawing/2014/main" id="{6ADB4687-D5C5-47B0-8E8C-065190556A5D}"/>
              </a:ext>
            </a:extLst>
          </p:cNvPr>
          <p:cNvSpPr>
            <a:spLocks/>
          </p:cNvSpPr>
          <p:nvPr userDrawn="1"/>
        </p:nvSpPr>
        <p:spPr bwMode="auto">
          <a:xfrm>
            <a:off x="9818688" y="5068888"/>
            <a:ext cx="0" cy="25400"/>
          </a:xfrm>
          <a:custGeom>
            <a:avLst/>
            <a:gdLst>
              <a:gd name="T0" fmla="*/ 16 h 16"/>
              <a:gd name="T1" fmla="*/ 0 h 16"/>
              <a:gd name="T2" fmla="*/ 16 h 16"/>
            </a:gdLst>
            <a:ahLst/>
            <a:cxnLst>
              <a:cxn ang="0">
                <a:pos x="0" y="T0"/>
              </a:cxn>
              <a:cxn ang="0">
                <a:pos x="0" y="T1"/>
              </a:cxn>
              <a:cxn ang="0">
                <a:pos x="0" y="T2"/>
              </a:cxn>
            </a:cxnLst>
            <a:rect l="0" t="0" r="r" b="b"/>
            <a:pathLst>
              <a:path h="16">
                <a:moveTo>
                  <a:pt x="0" y="16"/>
                </a:moveTo>
                <a:lnTo>
                  <a:pt x="0" y="0"/>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Tree>
    <p:extLst>
      <p:ext uri="{BB962C8B-B14F-4D97-AF65-F5344CB8AC3E}">
        <p14:creationId xmlns:p14="http://schemas.microsoft.com/office/powerpoint/2010/main" val="4248401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5E90-CC12-458A-BCD5-B63E929BE857}"/>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7CBB9E20-0202-4FB2-A710-12C263FF3268}"/>
              </a:ext>
            </a:extLst>
          </p:cNvPr>
          <p:cNvSpPr>
            <a:spLocks noGrp="1"/>
          </p:cNvSpPr>
          <p:nvPr>
            <p:ph type="dt" sz="half" idx="10"/>
          </p:nvPr>
        </p:nvSpPr>
        <p:spPr/>
        <p:txBody>
          <a:bodyPr/>
          <a:lstStyle/>
          <a:p>
            <a:fld id="{AADB28F0-6149-42CF-885C-81F807E27351}" type="datetimeFigureOut">
              <a:rPr lang="en-ID" smtClean="0"/>
              <a:t>05/05/20</a:t>
            </a:fld>
            <a:endParaRPr lang="en-ID"/>
          </a:p>
        </p:txBody>
      </p:sp>
      <p:sp>
        <p:nvSpPr>
          <p:cNvPr id="4" name="Footer Placeholder 3">
            <a:extLst>
              <a:ext uri="{FF2B5EF4-FFF2-40B4-BE49-F238E27FC236}">
                <a16:creationId xmlns:a16="http://schemas.microsoft.com/office/drawing/2014/main" id="{3EAA4A65-31A8-4358-93E5-94B4F2FF9C72}"/>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63CD901E-1BD1-4F2A-BDBA-EBDE42B5253A}"/>
              </a:ext>
            </a:extLst>
          </p:cNvPr>
          <p:cNvSpPr>
            <a:spLocks noGrp="1"/>
          </p:cNvSpPr>
          <p:nvPr>
            <p:ph type="sldNum" sz="quarter" idx="12"/>
          </p:nvPr>
        </p:nvSpPr>
        <p:spPr/>
        <p:txBody>
          <a:bodyPr/>
          <a:lstStyle/>
          <a:p>
            <a:fld id="{E2B3B185-4943-4955-AD8F-7C535040C65E}" type="slidenum">
              <a:rPr lang="en-ID" smtClean="0"/>
              <a:t>‹#›</a:t>
            </a:fld>
            <a:endParaRPr lang="en-ID"/>
          </a:p>
        </p:txBody>
      </p:sp>
    </p:spTree>
    <p:extLst>
      <p:ext uri="{BB962C8B-B14F-4D97-AF65-F5344CB8AC3E}">
        <p14:creationId xmlns:p14="http://schemas.microsoft.com/office/powerpoint/2010/main" val="1322335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7EF2A4-9CA7-401D-810C-C46F76C3D1EA}"/>
              </a:ext>
            </a:extLst>
          </p:cNvPr>
          <p:cNvSpPr>
            <a:spLocks noGrp="1"/>
          </p:cNvSpPr>
          <p:nvPr>
            <p:ph type="dt" sz="half" idx="10"/>
          </p:nvPr>
        </p:nvSpPr>
        <p:spPr/>
        <p:txBody>
          <a:bodyPr/>
          <a:lstStyle/>
          <a:p>
            <a:fld id="{AADB28F0-6149-42CF-885C-81F807E27351}" type="datetimeFigureOut">
              <a:rPr lang="en-ID" smtClean="0"/>
              <a:t>05/05/20</a:t>
            </a:fld>
            <a:endParaRPr lang="en-ID"/>
          </a:p>
        </p:txBody>
      </p:sp>
      <p:sp>
        <p:nvSpPr>
          <p:cNvPr id="3" name="Footer Placeholder 2">
            <a:extLst>
              <a:ext uri="{FF2B5EF4-FFF2-40B4-BE49-F238E27FC236}">
                <a16:creationId xmlns:a16="http://schemas.microsoft.com/office/drawing/2014/main" id="{32EA71B6-FE05-493C-BFDE-87105C80E8E8}"/>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CE0672E7-CBDC-48E7-9E7D-212638A8687D}"/>
              </a:ext>
            </a:extLst>
          </p:cNvPr>
          <p:cNvSpPr>
            <a:spLocks noGrp="1"/>
          </p:cNvSpPr>
          <p:nvPr>
            <p:ph type="sldNum" sz="quarter" idx="12"/>
          </p:nvPr>
        </p:nvSpPr>
        <p:spPr/>
        <p:txBody>
          <a:bodyPr/>
          <a:lstStyle/>
          <a:p>
            <a:fld id="{E2B3B185-4943-4955-AD8F-7C535040C65E}" type="slidenum">
              <a:rPr lang="en-ID" smtClean="0"/>
              <a:t>‹#›</a:t>
            </a:fld>
            <a:endParaRPr lang="en-ID"/>
          </a:p>
        </p:txBody>
      </p:sp>
    </p:spTree>
    <p:extLst>
      <p:ext uri="{BB962C8B-B14F-4D97-AF65-F5344CB8AC3E}">
        <p14:creationId xmlns:p14="http://schemas.microsoft.com/office/powerpoint/2010/main" val="3145702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2B959623-8233-4F0B-8396-6492E0D7E40B}"/>
              </a:ext>
            </a:extLst>
          </p:cNvPr>
          <p:cNvSpPr>
            <a:spLocks noGrp="1"/>
          </p:cNvSpPr>
          <p:nvPr>
            <p:ph type="pic" sz="quarter" idx="13"/>
          </p:nvPr>
        </p:nvSpPr>
        <p:spPr>
          <a:xfrm>
            <a:off x="0" y="0"/>
            <a:ext cx="12192000" cy="6858000"/>
          </a:xfrm>
        </p:spPr>
        <p:txBody>
          <a:bodyPr/>
          <a:lstStyle/>
          <a:p>
            <a:endParaRPr lang="en-ID"/>
          </a:p>
        </p:txBody>
      </p:sp>
    </p:spTree>
    <p:extLst>
      <p:ext uri="{BB962C8B-B14F-4D97-AF65-F5344CB8AC3E}">
        <p14:creationId xmlns:p14="http://schemas.microsoft.com/office/powerpoint/2010/main" val="27578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44F15E-3ECA-455F-B15A-22D6101C94D4}"/>
              </a:ext>
            </a:extLst>
          </p:cNvPr>
          <p:cNvSpPr>
            <a:spLocks noGrp="1"/>
          </p:cNvSpPr>
          <p:nvPr>
            <p:ph type="pic" sz="quarter" idx="10"/>
          </p:nvPr>
        </p:nvSpPr>
        <p:spPr>
          <a:xfrm>
            <a:off x="0" y="0"/>
            <a:ext cx="12192000" cy="6858000"/>
          </a:xfrm>
        </p:spPr>
        <p:txBody>
          <a:bodyPr/>
          <a:lstStyle/>
          <a:p>
            <a:endParaRPr lang="en-ID"/>
          </a:p>
        </p:txBody>
      </p:sp>
      <p:sp>
        <p:nvSpPr>
          <p:cNvPr id="7" name="Picture Placeholder 5">
            <a:extLst>
              <a:ext uri="{FF2B5EF4-FFF2-40B4-BE49-F238E27FC236}">
                <a16:creationId xmlns:a16="http://schemas.microsoft.com/office/drawing/2014/main" id="{54025247-1FE6-4A62-9E68-5DB1B1E6851A}"/>
              </a:ext>
            </a:extLst>
          </p:cNvPr>
          <p:cNvSpPr>
            <a:spLocks noGrp="1"/>
          </p:cNvSpPr>
          <p:nvPr>
            <p:ph type="pic" sz="quarter" idx="11"/>
          </p:nvPr>
        </p:nvSpPr>
        <p:spPr>
          <a:xfrm>
            <a:off x="1276350" y="1457325"/>
            <a:ext cx="4248150" cy="3943350"/>
          </a:xfrm>
        </p:spPr>
        <p:txBody>
          <a:bodyPr/>
          <a:lstStyle/>
          <a:p>
            <a:endParaRPr lang="en-ID"/>
          </a:p>
        </p:txBody>
      </p:sp>
    </p:spTree>
    <p:extLst>
      <p:ext uri="{BB962C8B-B14F-4D97-AF65-F5344CB8AC3E}">
        <p14:creationId xmlns:p14="http://schemas.microsoft.com/office/powerpoint/2010/main" val="1215893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54025247-1FE6-4A62-9E68-5DB1B1E6851A}"/>
              </a:ext>
            </a:extLst>
          </p:cNvPr>
          <p:cNvSpPr>
            <a:spLocks noGrp="1"/>
          </p:cNvSpPr>
          <p:nvPr>
            <p:ph type="pic" sz="quarter" idx="11"/>
          </p:nvPr>
        </p:nvSpPr>
        <p:spPr>
          <a:xfrm>
            <a:off x="-3429000" y="242"/>
            <a:ext cx="6858000" cy="6857758"/>
          </a:xfrm>
          <a:prstGeom prst="diamond">
            <a:avLst/>
          </a:prstGeom>
        </p:spPr>
        <p:txBody>
          <a:bodyPr/>
          <a:lstStyle/>
          <a:p>
            <a:endParaRPr lang="en-ID"/>
          </a:p>
        </p:txBody>
      </p:sp>
    </p:spTree>
    <p:extLst>
      <p:ext uri="{BB962C8B-B14F-4D97-AF65-F5344CB8AC3E}">
        <p14:creationId xmlns:p14="http://schemas.microsoft.com/office/powerpoint/2010/main" val="3604021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FFB7701-BC40-4F89-A20B-AB335A5B9C2C}"/>
              </a:ext>
            </a:extLst>
          </p:cNvPr>
          <p:cNvSpPr>
            <a:spLocks noGrp="1"/>
          </p:cNvSpPr>
          <p:nvPr>
            <p:ph type="pic" sz="quarter" idx="10"/>
          </p:nvPr>
        </p:nvSpPr>
        <p:spPr>
          <a:xfrm>
            <a:off x="7753350" y="0"/>
            <a:ext cx="3467099" cy="6858000"/>
          </a:xfrm>
        </p:spPr>
        <p:txBody>
          <a:bodyPr/>
          <a:lstStyle/>
          <a:p>
            <a:endParaRPr lang="en-ID"/>
          </a:p>
        </p:txBody>
      </p:sp>
    </p:spTree>
    <p:extLst>
      <p:ext uri="{BB962C8B-B14F-4D97-AF65-F5344CB8AC3E}">
        <p14:creationId xmlns:p14="http://schemas.microsoft.com/office/powerpoint/2010/main" val="3546851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6C8596-D472-4106-AABC-B9E87A177605}"/>
              </a:ext>
            </a:extLst>
          </p:cNvPr>
          <p:cNvSpPr>
            <a:spLocks noGrp="1"/>
          </p:cNvSpPr>
          <p:nvPr>
            <p:ph type="pic" sz="quarter" idx="10"/>
          </p:nvPr>
        </p:nvSpPr>
        <p:spPr>
          <a:xfrm>
            <a:off x="4705350" y="1295400"/>
            <a:ext cx="2019300" cy="2019300"/>
          </a:xfrm>
        </p:spPr>
        <p:txBody>
          <a:bodyPr/>
          <a:lstStyle/>
          <a:p>
            <a:endParaRPr lang="en-ID"/>
          </a:p>
        </p:txBody>
      </p:sp>
      <p:sp>
        <p:nvSpPr>
          <p:cNvPr id="5" name="Picture Placeholder 3">
            <a:extLst>
              <a:ext uri="{FF2B5EF4-FFF2-40B4-BE49-F238E27FC236}">
                <a16:creationId xmlns:a16="http://schemas.microsoft.com/office/drawing/2014/main" id="{E34673FF-C4E6-4863-AF66-0309BC225265}"/>
              </a:ext>
            </a:extLst>
          </p:cNvPr>
          <p:cNvSpPr>
            <a:spLocks noGrp="1"/>
          </p:cNvSpPr>
          <p:nvPr>
            <p:ph type="pic" sz="quarter" idx="11"/>
          </p:nvPr>
        </p:nvSpPr>
        <p:spPr>
          <a:xfrm>
            <a:off x="7029450" y="1295400"/>
            <a:ext cx="2019300" cy="2019300"/>
          </a:xfrm>
        </p:spPr>
        <p:txBody>
          <a:bodyPr/>
          <a:lstStyle/>
          <a:p>
            <a:endParaRPr lang="en-ID"/>
          </a:p>
        </p:txBody>
      </p:sp>
      <p:sp>
        <p:nvSpPr>
          <p:cNvPr id="6" name="Picture Placeholder 3">
            <a:extLst>
              <a:ext uri="{FF2B5EF4-FFF2-40B4-BE49-F238E27FC236}">
                <a16:creationId xmlns:a16="http://schemas.microsoft.com/office/drawing/2014/main" id="{99B1B497-0C48-4309-9CCB-444CBBDA3D94}"/>
              </a:ext>
            </a:extLst>
          </p:cNvPr>
          <p:cNvSpPr>
            <a:spLocks noGrp="1"/>
          </p:cNvSpPr>
          <p:nvPr>
            <p:ph type="pic" sz="quarter" idx="12"/>
          </p:nvPr>
        </p:nvSpPr>
        <p:spPr>
          <a:xfrm>
            <a:off x="9353550" y="1295400"/>
            <a:ext cx="2019300" cy="2019300"/>
          </a:xfrm>
        </p:spPr>
        <p:txBody>
          <a:bodyPr/>
          <a:lstStyle/>
          <a:p>
            <a:endParaRPr lang="en-ID"/>
          </a:p>
        </p:txBody>
      </p:sp>
      <p:sp>
        <p:nvSpPr>
          <p:cNvPr id="7" name="Picture Placeholder 3">
            <a:extLst>
              <a:ext uri="{FF2B5EF4-FFF2-40B4-BE49-F238E27FC236}">
                <a16:creationId xmlns:a16="http://schemas.microsoft.com/office/drawing/2014/main" id="{632DBA0D-B572-4F1C-B065-130F74211D82}"/>
              </a:ext>
            </a:extLst>
          </p:cNvPr>
          <p:cNvSpPr>
            <a:spLocks noGrp="1"/>
          </p:cNvSpPr>
          <p:nvPr>
            <p:ph type="pic" sz="quarter" idx="13"/>
          </p:nvPr>
        </p:nvSpPr>
        <p:spPr>
          <a:xfrm>
            <a:off x="4705350" y="3619500"/>
            <a:ext cx="2019300" cy="2019300"/>
          </a:xfrm>
        </p:spPr>
        <p:txBody>
          <a:bodyPr/>
          <a:lstStyle/>
          <a:p>
            <a:endParaRPr lang="en-ID"/>
          </a:p>
        </p:txBody>
      </p:sp>
      <p:sp>
        <p:nvSpPr>
          <p:cNvPr id="8" name="Picture Placeholder 3">
            <a:extLst>
              <a:ext uri="{FF2B5EF4-FFF2-40B4-BE49-F238E27FC236}">
                <a16:creationId xmlns:a16="http://schemas.microsoft.com/office/drawing/2014/main" id="{8A8CD2CE-7D02-4966-BC4A-E9391558C4CE}"/>
              </a:ext>
            </a:extLst>
          </p:cNvPr>
          <p:cNvSpPr>
            <a:spLocks noGrp="1"/>
          </p:cNvSpPr>
          <p:nvPr>
            <p:ph type="pic" sz="quarter" idx="14"/>
          </p:nvPr>
        </p:nvSpPr>
        <p:spPr>
          <a:xfrm>
            <a:off x="7029450" y="3619500"/>
            <a:ext cx="2019300" cy="2019300"/>
          </a:xfrm>
        </p:spPr>
        <p:txBody>
          <a:bodyPr/>
          <a:lstStyle/>
          <a:p>
            <a:endParaRPr lang="en-ID"/>
          </a:p>
        </p:txBody>
      </p:sp>
      <p:sp>
        <p:nvSpPr>
          <p:cNvPr id="9" name="Picture Placeholder 3">
            <a:extLst>
              <a:ext uri="{FF2B5EF4-FFF2-40B4-BE49-F238E27FC236}">
                <a16:creationId xmlns:a16="http://schemas.microsoft.com/office/drawing/2014/main" id="{D1885CA9-3B0C-4ECE-91B5-EE4C8CBF0867}"/>
              </a:ext>
            </a:extLst>
          </p:cNvPr>
          <p:cNvSpPr>
            <a:spLocks noGrp="1"/>
          </p:cNvSpPr>
          <p:nvPr>
            <p:ph type="pic" sz="quarter" idx="15"/>
          </p:nvPr>
        </p:nvSpPr>
        <p:spPr>
          <a:xfrm>
            <a:off x="9353550" y="3619500"/>
            <a:ext cx="2019300" cy="2019300"/>
          </a:xfrm>
        </p:spPr>
        <p:txBody>
          <a:bodyPr/>
          <a:lstStyle/>
          <a:p>
            <a:endParaRPr lang="en-ID"/>
          </a:p>
        </p:txBody>
      </p:sp>
    </p:spTree>
    <p:extLst>
      <p:ext uri="{BB962C8B-B14F-4D97-AF65-F5344CB8AC3E}">
        <p14:creationId xmlns:p14="http://schemas.microsoft.com/office/powerpoint/2010/main" val="127890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6C8596-D472-4106-AABC-B9E87A177605}"/>
              </a:ext>
            </a:extLst>
          </p:cNvPr>
          <p:cNvSpPr>
            <a:spLocks noGrp="1"/>
          </p:cNvSpPr>
          <p:nvPr>
            <p:ph type="pic" sz="quarter" idx="10"/>
          </p:nvPr>
        </p:nvSpPr>
        <p:spPr>
          <a:xfrm>
            <a:off x="4076700" y="1409700"/>
            <a:ext cx="2019300" cy="2019300"/>
          </a:xfrm>
        </p:spPr>
        <p:txBody>
          <a:bodyPr/>
          <a:lstStyle/>
          <a:p>
            <a:endParaRPr lang="en-ID"/>
          </a:p>
        </p:txBody>
      </p:sp>
      <p:sp>
        <p:nvSpPr>
          <p:cNvPr id="10" name="Picture Placeholder 3">
            <a:extLst>
              <a:ext uri="{FF2B5EF4-FFF2-40B4-BE49-F238E27FC236}">
                <a16:creationId xmlns:a16="http://schemas.microsoft.com/office/drawing/2014/main" id="{ED868477-9F92-48A3-A0A1-69F1AA31E784}"/>
              </a:ext>
            </a:extLst>
          </p:cNvPr>
          <p:cNvSpPr>
            <a:spLocks noGrp="1"/>
          </p:cNvSpPr>
          <p:nvPr>
            <p:ph type="pic" sz="quarter" idx="11"/>
          </p:nvPr>
        </p:nvSpPr>
        <p:spPr>
          <a:xfrm>
            <a:off x="6096000" y="1409700"/>
            <a:ext cx="2019300" cy="2019300"/>
          </a:xfrm>
        </p:spPr>
        <p:txBody>
          <a:bodyPr/>
          <a:lstStyle/>
          <a:p>
            <a:endParaRPr lang="en-ID"/>
          </a:p>
        </p:txBody>
      </p:sp>
      <p:sp>
        <p:nvSpPr>
          <p:cNvPr id="11" name="Picture Placeholder 3">
            <a:extLst>
              <a:ext uri="{FF2B5EF4-FFF2-40B4-BE49-F238E27FC236}">
                <a16:creationId xmlns:a16="http://schemas.microsoft.com/office/drawing/2014/main" id="{56F6B4DB-C210-4549-A6AD-46F05D41081F}"/>
              </a:ext>
            </a:extLst>
          </p:cNvPr>
          <p:cNvSpPr>
            <a:spLocks noGrp="1"/>
          </p:cNvSpPr>
          <p:nvPr>
            <p:ph type="pic" sz="quarter" idx="12"/>
          </p:nvPr>
        </p:nvSpPr>
        <p:spPr>
          <a:xfrm>
            <a:off x="4076700" y="3429000"/>
            <a:ext cx="2019300" cy="2019300"/>
          </a:xfrm>
        </p:spPr>
        <p:txBody>
          <a:bodyPr/>
          <a:lstStyle/>
          <a:p>
            <a:endParaRPr lang="en-ID"/>
          </a:p>
        </p:txBody>
      </p:sp>
      <p:sp>
        <p:nvSpPr>
          <p:cNvPr id="12" name="Picture Placeholder 3">
            <a:extLst>
              <a:ext uri="{FF2B5EF4-FFF2-40B4-BE49-F238E27FC236}">
                <a16:creationId xmlns:a16="http://schemas.microsoft.com/office/drawing/2014/main" id="{AFDE0BC3-10F4-479A-9D8B-DC7F4188965B}"/>
              </a:ext>
            </a:extLst>
          </p:cNvPr>
          <p:cNvSpPr>
            <a:spLocks noGrp="1"/>
          </p:cNvSpPr>
          <p:nvPr>
            <p:ph type="pic" sz="quarter" idx="13"/>
          </p:nvPr>
        </p:nvSpPr>
        <p:spPr>
          <a:xfrm>
            <a:off x="6096000" y="3429000"/>
            <a:ext cx="2019300" cy="2019300"/>
          </a:xfrm>
        </p:spPr>
        <p:txBody>
          <a:bodyPr/>
          <a:lstStyle/>
          <a:p>
            <a:endParaRPr lang="en-ID"/>
          </a:p>
        </p:txBody>
      </p:sp>
    </p:spTree>
    <p:extLst>
      <p:ext uri="{BB962C8B-B14F-4D97-AF65-F5344CB8AC3E}">
        <p14:creationId xmlns:p14="http://schemas.microsoft.com/office/powerpoint/2010/main" val="1539473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5226AB-C30A-430E-8304-21573F19F11E}"/>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Freeform 5">
            <a:extLst>
              <a:ext uri="{FF2B5EF4-FFF2-40B4-BE49-F238E27FC236}">
                <a16:creationId xmlns:a16="http://schemas.microsoft.com/office/drawing/2014/main" id="{88F39499-BB7C-4CD7-BEF7-90CDE30FA782}"/>
              </a:ext>
            </a:extLst>
          </p:cNvPr>
          <p:cNvSpPr>
            <a:spLocks/>
          </p:cNvSpPr>
          <p:nvPr userDrawn="1"/>
        </p:nvSpPr>
        <p:spPr bwMode="auto">
          <a:xfrm>
            <a:off x="5670550" y="2187575"/>
            <a:ext cx="127000" cy="204788"/>
          </a:xfrm>
          <a:custGeom>
            <a:avLst/>
            <a:gdLst>
              <a:gd name="T0" fmla="*/ 80 w 80"/>
              <a:gd name="T1" fmla="*/ 64 h 129"/>
              <a:gd name="T2" fmla="*/ 80 w 80"/>
              <a:gd name="T3" fmla="*/ 64 h 129"/>
              <a:gd name="T4" fmla="*/ 67 w 80"/>
              <a:gd name="T5" fmla="*/ 65 h 129"/>
              <a:gd name="T6" fmla="*/ 58 w 80"/>
              <a:gd name="T7" fmla="*/ 66 h 129"/>
              <a:gd name="T8" fmla="*/ 54 w 80"/>
              <a:gd name="T9" fmla="*/ 68 h 129"/>
              <a:gd name="T10" fmla="*/ 51 w 80"/>
              <a:gd name="T11" fmla="*/ 69 h 129"/>
              <a:gd name="T12" fmla="*/ 47 w 80"/>
              <a:gd name="T13" fmla="*/ 72 h 129"/>
              <a:gd name="T14" fmla="*/ 45 w 80"/>
              <a:gd name="T15" fmla="*/ 74 h 129"/>
              <a:gd name="T16" fmla="*/ 44 w 80"/>
              <a:gd name="T17" fmla="*/ 79 h 129"/>
              <a:gd name="T18" fmla="*/ 42 w 80"/>
              <a:gd name="T19" fmla="*/ 83 h 129"/>
              <a:gd name="T20" fmla="*/ 41 w 80"/>
              <a:gd name="T21" fmla="*/ 94 h 129"/>
              <a:gd name="T22" fmla="*/ 40 w 80"/>
              <a:gd name="T23" fmla="*/ 109 h 129"/>
              <a:gd name="T24" fmla="*/ 40 w 80"/>
              <a:gd name="T25" fmla="*/ 129 h 129"/>
              <a:gd name="T26" fmla="*/ 40 w 80"/>
              <a:gd name="T27" fmla="*/ 129 h 129"/>
              <a:gd name="T28" fmla="*/ 39 w 80"/>
              <a:gd name="T29" fmla="*/ 109 h 129"/>
              <a:gd name="T30" fmla="*/ 39 w 80"/>
              <a:gd name="T31" fmla="*/ 94 h 129"/>
              <a:gd name="T32" fmla="*/ 37 w 80"/>
              <a:gd name="T33" fmla="*/ 83 h 129"/>
              <a:gd name="T34" fmla="*/ 36 w 80"/>
              <a:gd name="T35" fmla="*/ 79 h 129"/>
              <a:gd name="T36" fmla="*/ 34 w 80"/>
              <a:gd name="T37" fmla="*/ 74 h 129"/>
              <a:gd name="T38" fmla="*/ 32 w 80"/>
              <a:gd name="T39" fmla="*/ 72 h 129"/>
              <a:gd name="T40" fmla="*/ 30 w 80"/>
              <a:gd name="T41" fmla="*/ 69 h 129"/>
              <a:gd name="T42" fmla="*/ 27 w 80"/>
              <a:gd name="T43" fmla="*/ 68 h 129"/>
              <a:gd name="T44" fmla="*/ 23 w 80"/>
              <a:gd name="T45" fmla="*/ 66 h 129"/>
              <a:gd name="T46" fmla="*/ 13 w 80"/>
              <a:gd name="T47" fmla="*/ 65 h 129"/>
              <a:gd name="T48" fmla="*/ 0 w 80"/>
              <a:gd name="T49" fmla="*/ 64 h 129"/>
              <a:gd name="T50" fmla="*/ 0 w 80"/>
              <a:gd name="T51" fmla="*/ 64 h 129"/>
              <a:gd name="T52" fmla="*/ 13 w 80"/>
              <a:gd name="T53" fmla="*/ 64 h 129"/>
              <a:gd name="T54" fmla="*/ 23 w 80"/>
              <a:gd name="T55" fmla="*/ 62 h 129"/>
              <a:gd name="T56" fmla="*/ 27 w 80"/>
              <a:gd name="T57" fmla="*/ 61 h 129"/>
              <a:gd name="T58" fmla="*/ 30 w 80"/>
              <a:gd name="T59" fmla="*/ 59 h 129"/>
              <a:gd name="T60" fmla="*/ 32 w 80"/>
              <a:gd name="T61" fmla="*/ 57 h 129"/>
              <a:gd name="T62" fmla="*/ 34 w 80"/>
              <a:gd name="T63" fmla="*/ 54 h 129"/>
              <a:gd name="T64" fmla="*/ 36 w 80"/>
              <a:gd name="T65" fmla="*/ 50 h 129"/>
              <a:gd name="T66" fmla="*/ 37 w 80"/>
              <a:gd name="T67" fmla="*/ 46 h 129"/>
              <a:gd name="T68" fmla="*/ 39 w 80"/>
              <a:gd name="T69" fmla="*/ 34 h 129"/>
              <a:gd name="T70" fmla="*/ 39 w 80"/>
              <a:gd name="T71" fmla="*/ 19 h 129"/>
              <a:gd name="T72" fmla="*/ 40 w 80"/>
              <a:gd name="T73" fmla="*/ 0 h 129"/>
              <a:gd name="T74" fmla="*/ 40 w 80"/>
              <a:gd name="T75" fmla="*/ 0 h 129"/>
              <a:gd name="T76" fmla="*/ 40 w 80"/>
              <a:gd name="T77" fmla="*/ 19 h 129"/>
              <a:gd name="T78" fmla="*/ 41 w 80"/>
              <a:gd name="T79" fmla="*/ 34 h 129"/>
              <a:gd name="T80" fmla="*/ 42 w 80"/>
              <a:gd name="T81" fmla="*/ 46 h 129"/>
              <a:gd name="T82" fmla="*/ 44 w 80"/>
              <a:gd name="T83" fmla="*/ 50 h 129"/>
              <a:gd name="T84" fmla="*/ 45 w 80"/>
              <a:gd name="T85" fmla="*/ 54 h 129"/>
              <a:gd name="T86" fmla="*/ 47 w 80"/>
              <a:gd name="T87" fmla="*/ 57 h 129"/>
              <a:gd name="T88" fmla="*/ 51 w 80"/>
              <a:gd name="T89" fmla="*/ 59 h 129"/>
              <a:gd name="T90" fmla="*/ 54 w 80"/>
              <a:gd name="T91" fmla="*/ 61 h 129"/>
              <a:gd name="T92" fmla="*/ 58 w 80"/>
              <a:gd name="T93" fmla="*/ 62 h 129"/>
              <a:gd name="T94" fmla="*/ 67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7" y="65"/>
                </a:lnTo>
                <a:lnTo>
                  <a:pt x="58" y="66"/>
                </a:lnTo>
                <a:lnTo>
                  <a:pt x="54" y="68"/>
                </a:lnTo>
                <a:lnTo>
                  <a:pt x="51" y="69"/>
                </a:lnTo>
                <a:lnTo>
                  <a:pt x="47" y="72"/>
                </a:lnTo>
                <a:lnTo>
                  <a:pt x="45" y="74"/>
                </a:lnTo>
                <a:lnTo>
                  <a:pt x="44" y="79"/>
                </a:lnTo>
                <a:lnTo>
                  <a:pt x="42" y="83"/>
                </a:lnTo>
                <a:lnTo>
                  <a:pt x="41" y="94"/>
                </a:lnTo>
                <a:lnTo>
                  <a:pt x="40" y="109"/>
                </a:lnTo>
                <a:lnTo>
                  <a:pt x="40" y="129"/>
                </a:lnTo>
                <a:lnTo>
                  <a:pt x="40" y="129"/>
                </a:lnTo>
                <a:lnTo>
                  <a:pt x="39" y="109"/>
                </a:lnTo>
                <a:lnTo>
                  <a:pt x="39" y="94"/>
                </a:lnTo>
                <a:lnTo>
                  <a:pt x="37" y="83"/>
                </a:lnTo>
                <a:lnTo>
                  <a:pt x="36" y="79"/>
                </a:lnTo>
                <a:lnTo>
                  <a:pt x="34" y="74"/>
                </a:lnTo>
                <a:lnTo>
                  <a:pt x="32" y="72"/>
                </a:lnTo>
                <a:lnTo>
                  <a:pt x="30" y="69"/>
                </a:lnTo>
                <a:lnTo>
                  <a:pt x="27" y="68"/>
                </a:lnTo>
                <a:lnTo>
                  <a:pt x="23" y="66"/>
                </a:lnTo>
                <a:lnTo>
                  <a:pt x="13" y="65"/>
                </a:lnTo>
                <a:lnTo>
                  <a:pt x="0" y="64"/>
                </a:lnTo>
                <a:lnTo>
                  <a:pt x="0" y="64"/>
                </a:lnTo>
                <a:lnTo>
                  <a:pt x="13" y="64"/>
                </a:lnTo>
                <a:lnTo>
                  <a:pt x="23" y="62"/>
                </a:lnTo>
                <a:lnTo>
                  <a:pt x="27" y="61"/>
                </a:lnTo>
                <a:lnTo>
                  <a:pt x="30" y="59"/>
                </a:lnTo>
                <a:lnTo>
                  <a:pt x="32" y="57"/>
                </a:lnTo>
                <a:lnTo>
                  <a:pt x="34" y="54"/>
                </a:lnTo>
                <a:lnTo>
                  <a:pt x="36" y="50"/>
                </a:lnTo>
                <a:lnTo>
                  <a:pt x="37" y="46"/>
                </a:lnTo>
                <a:lnTo>
                  <a:pt x="39" y="34"/>
                </a:lnTo>
                <a:lnTo>
                  <a:pt x="39" y="19"/>
                </a:lnTo>
                <a:lnTo>
                  <a:pt x="40" y="0"/>
                </a:lnTo>
                <a:lnTo>
                  <a:pt x="40" y="0"/>
                </a:lnTo>
                <a:lnTo>
                  <a:pt x="40" y="19"/>
                </a:lnTo>
                <a:lnTo>
                  <a:pt x="41" y="34"/>
                </a:lnTo>
                <a:lnTo>
                  <a:pt x="42" y="46"/>
                </a:lnTo>
                <a:lnTo>
                  <a:pt x="44" y="50"/>
                </a:lnTo>
                <a:lnTo>
                  <a:pt x="45" y="54"/>
                </a:lnTo>
                <a:lnTo>
                  <a:pt x="47" y="57"/>
                </a:lnTo>
                <a:lnTo>
                  <a:pt x="51" y="59"/>
                </a:lnTo>
                <a:lnTo>
                  <a:pt x="54" y="61"/>
                </a:lnTo>
                <a:lnTo>
                  <a:pt x="58" y="62"/>
                </a:lnTo>
                <a:lnTo>
                  <a:pt x="67"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 name="Freeform 6">
            <a:extLst>
              <a:ext uri="{FF2B5EF4-FFF2-40B4-BE49-F238E27FC236}">
                <a16:creationId xmlns:a16="http://schemas.microsoft.com/office/drawing/2014/main" id="{8E6ADB7A-FAC5-4B40-A43C-8873E56CCC43}"/>
              </a:ext>
            </a:extLst>
          </p:cNvPr>
          <p:cNvSpPr>
            <a:spLocks/>
          </p:cNvSpPr>
          <p:nvPr userDrawn="1"/>
        </p:nvSpPr>
        <p:spPr bwMode="auto">
          <a:xfrm>
            <a:off x="4498975" y="2792413"/>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7 w 80"/>
              <a:gd name="T13" fmla="*/ 73 h 129"/>
              <a:gd name="T14" fmla="*/ 45 w 80"/>
              <a:gd name="T15" fmla="*/ 76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4 w 80"/>
              <a:gd name="T37" fmla="*/ 76 h 129"/>
              <a:gd name="T38" fmla="*/ 32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7 w 80"/>
              <a:gd name="T57" fmla="*/ 62 h 129"/>
              <a:gd name="T58" fmla="*/ 30 w 80"/>
              <a:gd name="T59" fmla="*/ 60 h 129"/>
              <a:gd name="T60" fmla="*/ 32 w 80"/>
              <a:gd name="T61" fmla="*/ 57 h 129"/>
              <a:gd name="T62" fmla="*/ 34 w 80"/>
              <a:gd name="T63" fmla="*/ 54 h 129"/>
              <a:gd name="T64" fmla="*/ 36 w 80"/>
              <a:gd name="T65" fmla="*/ 50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0 h 129"/>
              <a:gd name="T84" fmla="*/ 45 w 80"/>
              <a:gd name="T85" fmla="*/ 54 h 129"/>
              <a:gd name="T86" fmla="*/ 47 w 80"/>
              <a:gd name="T87" fmla="*/ 57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7" y="73"/>
                </a:lnTo>
                <a:lnTo>
                  <a:pt x="45" y="76"/>
                </a:lnTo>
                <a:lnTo>
                  <a:pt x="44" y="79"/>
                </a:lnTo>
                <a:lnTo>
                  <a:pt x="43" y="83"/>
                </a:lnTo>
                <a:lnTo>
                  <a:pt x="41" y="94"/>
                </a:lnTo>
                <a:lnTo>
                  <a:pt x="40" y="110"/>
                </a:lnTo>
                <a:lnTo>
                  <a:pt x="40" y="129"/>
                </a:lnTo>
                <a:lnTo>
                  <a:pt x="40" y="129"/>
                </a:lnTo>
                <a:lnTo>
                  <a:pt x="40" y="110"/>
                </a:lnTo>
                <a:lnTo>
                  <a:pt x="39" y="94"/>
                </a:lnTo>
                <a:lnTo>
                  <a:pt x="37" y="83"/>
                </a:lnTo>
                <a:lnTo>
                  <a:pt x="36" y="79"/>
                </a:lnTo>
                <a:lnTo>
                  <a:pt x="34" y="76"/>
                </a:lnTo>
                <a:lnTo>
                  <a:pt x="32" y="73"/>
                </a:lnTo>
                <a:lnTo>
                  <a:pt x="30" y="70"/>
                </a:lnTo>
                <a:lnTo>
                  <a:pt x="27" y="69"/>
                </a:lnTo>
                <a:lnTo>
                  <a:pt x="22" y="67"/>
                </a:lnTo>
                <a:lnTo>
                  <a:pt x="13" y="66"/>
                </a:lnTo>
                <a:lnTo>
                  <a:pt x="0" y="65"/>
                </a:lnTo>
                <a:lnTo>
                  <a:pt x="0" y="65"/>
                </a:lnTo>
                <a:lnTo>
                  <a:pt x="13" y="65"/>
                </a:lnTo>
                <a:lnTo>
                  <a:pt x="22" y="63"/>
                </a:lnTo>
                <a:lnTo>
                  <a:pt x="27" y="62"/>
                </a:lnTo>
                <a:lnTo>
                  <a:pt x="30" y="60"/>
                </a:lnTo>
                <a:lnTo>
                  <a:pt x="32" y="57"/>
                </a:lnTo>
                <a:lnTo>
                  <a:pt x="34" y="54"/>
                </a:lnTo>
                <a:lnTo>
                  <a:pt x="36" y="50"/>
                </a:lnTo>
                <a:lnTo>
                  <a:pt x="37" y="46"/>
                </a:lnTo>
                <a:lnTo>
                  <a:pt x="39" y="35"/>
                </a:lnTo>
                <a:lnTo>
                  <a:pt x="40" y="20"/>
                </a:lnTo>
                <a:lnTo>
                  <a:pt x="40" y="0"/>
                </a:lnTo>
                <a:lnTo>
                  <a:pt x="40" y="0"/>
                </a:lnTo>
                <a:lnTo>
                  <a:pt x="40" y="20"/>
                </a:lnTo>
                <a:lnTo>
                  <a:pt x="41" y="35"/>
                </a:lnTo>
                <a:lnTo>
                  <a:pt x="43" y="46"/>
                </a:lnTo>
                <a:lnTo>
                  <a:pt x="44" y="50"/>
                </a:lnTo>
                <a:lnTo>
                  <a:pt x="45" y="54"/>
                </a:lnTo>
                <a:lnTo>
                  <a:pt x="47" y="57"/>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 name="Freeform 7">
            <a:extLst>
              <a:ext uri="{FF2B5EF4-FFF2-40B4-BE49-F238E27FC236}">
                <a16:creationId xmlns:a16="http://schemas.microsoft.com/office/drawing/2014/main" id="{BBCC9AA2-7B28-432E-A982-03DE1F7550DB}"/>
              </a:ext>
            </a:extLst>
          </p:cNvPr>
          <p:cNvSpPr>
            <a:spLocks/>
          </p:cNvSpPr>
          <p:nvPr userDrawn="1"/>
        </p:nvSpPr>
        <p:spPr bwMode="auto">
          <a:xfrm>
            <a:off x="1797050" y="4389438"/>
            <a:ext cx="127000" cy="204788"/>
          </a:xfrm>
          <a:custGeom>
            <a:avLst/>
            <a:gdLst>
              <a:gd name="T0" fmla="*/ 80 w 80"/>
              <a:gd name="T1" fmla="*/ 65 h 129"/>
              <a:gd name="T2" fmla="*/ 80 w 80"/>
              <a:gd name="T3" fmla="*/ 65 h 129"/>
              <a:gd name="T4" fmla="*/ 67 w 80"/>
              <a:gd name="T5" fmla="*/ 66 h 129"/>
              <a:gd name="T6" fmla="*/ 58 w 80"/>
              <a:gd name="T7" fmla="*/ 67 h 129"/>
              <a:gd name="T8" fmla="*/ 54 w 80"/>
              <a:gd name="T9" fmla="*/ 68 h 129"/>
              <a:gd name="T10" fmla="*/ 51 w 80"/>
              <a:gd name="T11" fmla="*/ 70 h 129"/>
              <a:gd name="T12" fmla="*/ 47 w 80"/>
              <a:gd name="T13" fmla="*/ 72 h 129"/>
              <a:gd name="T14" fmla="*/ 45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2 w 80"/>
              <a:gd name="T39" fmla="*/ 72 h 129"/>
              <a:gd name="T40" fmla="*/ 30 w 80"/>
              <a:gd name="T41" fmla="*/ 70 h 129"/>
              <a:gd name="T42" fmla="*/ 27 w 80"/>
              <a:gd name="T43" fmla="*/ 68 h 129"/>
              <a:gd name="T44" fmla="*/ 23 w 80"/>
              <a:gd name="T45" fmla="*/ 67 h 129"/>
              <a:gd name="T46" fmla="*/ 14 w 80"/>
              <a:gd name="T47" fmla="*/ 66 h 129"/>
              <a:gd name="T48" fmla="*/ 0 w 80"/>
              <a:gd name="T49" fmla="*/ 65 h 129"/>
              <a:gd name="T50" fmla="*/ 0 w 80"/>
              <a:gd name="T51" fmla="*/ 65 h 129"/>
              <a:gd name="T52" fmla="*/ 14 w 80"/>
              <a:gd name="T53" fmla="*/ 64 h 129"/>
              <a:gd name="T54" fmla="*/ 23 w 80"/>
              <a:gd name="T55" fmla="*/ 63 h 129"/>
              <a:gd name="T56" fmla="*/ 27 w 80"/>
              <a:gd name="T57" fmla="*/ 62 h 129"/>
              <a:gd name="T58" fmla="*/ 30 w 80"/>
              <a:gd name="T59" fmla="*/ 59 h 129"/>
              <a:gd name="T60" fmla="*/ 32 w 80"/>
              <a:gd name="T61" fmla="*/ 57 h 129"/>
              <a:gd name="T62" fmla="*/ 35 w 80"/>
              <a:gd name="T63" fmla="*/ 54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5 w 80"/>
              <a:gd name="T85" fmla="*/ 54 h 129"/>
              <a:gd name="T86" fmla="*/ 47 w 80"/>
              <a:gd name="T87" fmla="*/ 57 h 129"/>
              <a:gd name="T88" fmla="*/ 51 w 80"/>
              <a:gd name="T89" fmla="*/ 59 h 129"/>
              <a:gd name="T90" fmla="*/ 54 w 80"/>
              <a:gd name="T91" fmla="*/ 62 h 129"/>
              <a:gd name="T92" fmla="*/ 58 w 80"/>
              <a:gd name="T93" fmla="*/ 63 h 129"/>
              <a:gd name="T94" fmla="*/ 67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8" y="67"/>
                </a:lnTo>
                <a:lnTo>
                  <a:pt x="54" y="68"/>
                </a:lnTo>
                <a:lnTo>
                  <a:pt x="51" y="70"/>
                </a:lnTo>
                <a:lnTo>
                  <a:pt x="47" y="72"/>
                </a:lnTo>
                <a:lnTo>
                  <a:pt x="45"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2" y="72"/>
                </a:lnTo>
                <a:lnTo>
                  <a:pt x="30" y="70"/>
                </a:lnTo>
                <a:lnTo>
                  <a:pt x="27" y="68"/>
                </a:lnTo>
                <a:lnTo>
                  <a:pt x="23" y="67"/>
                </a:lnTo>
                <a:lnTo>
                  <a:pt x="14" y="66"/>
                </a:lnTo>
                <a:lnTo>
                  <a:pt x="0" y="65"/>
                </a:lnTo>
                <a:lnTo>
                  <a:pt x="0" y="65"/>
                </a:lnTo>
                <a:lnTo>
                  <a:pt x="14" y="64"/>
                </a:lnTo>
                <a:lnTo>
                  <a:pt x="23" y="63"/>
                </a:lnTo>
                <a:lnTo>
                  <a:pt x="27" y="62"/>
                </a:lnTo>
                <a:lnTo>
                  <a:pt x="30" y="59"/>
                </a:lnTo>
                <a:lnTo>
                  <a:pt x="32" y="57"/>
                </a:lnTo>
                <a:lnTo>
                  <a:pt x="35" y="54"/>
                </a:lnTo>
                <a:lnTo>
                  <a:pt x="36" y="50"/>
                </a:lnTo>
                <a:lnTo>
                  <a:pt x="37" y="46"/>
                </a:lnTo>
                <a:lnTo>
                  <a:pt x="39" y="35"/>
                </a:lnTo>
                <a:lnTo>
                  <a:pt x="40" y="19"/>
                </a:lnTo>
                <a:lnTo>
                  <a:pt x="40" y="0"/>
                </a:lnTo>
                <a:lnTo>
                  <a:pt x="40" y="0"/>
                </a:lnTo>
                <a:lnTo>
                  <a:pt x="40" y="19"/>
                </a:lnTo>
                <a:lnTo>
                  <a:pt x="41" y="35"/>
                </a:lnTo>
                <a:lnTo>
                  <a:pt x="43" y="46"/>
                </a:lnTo>
                <a:lnTo>
                  <a:pt x="44" y="50"/>
                </a:lnTo>
                <a:lnTo>
                  <a:pt x="45" y="54"/>
                </a:lnTo>
                <a:lnTo>
                  <a:pt x="47" y="57"/>
                </a:lnTo>
                <a:lnTo>
                  <a:pt x="51" y="59"/>
                </a:lnTo>
                <a:lnTo>
                  <a:pt x="54" y="62"/>
                </a:lnTo>
                <a:lnTo>
                  <a:pt x="58" y="63"/>
                </a:lnTo>
                <a:lnTo>
                  <a:pt x="67"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 name="Freeform 8">
            <a:extLst>
              <a:ext uri="{FF2B5EF4-FFF2-40B4-BE49-F238E27FC236}">
                <a16:creationId xmlns:a16="http://schemas.microsoft.com/office/drawing/2014/main" id="{468B87BD-D887-45B5-B97F-2AACACBDD456}"/>
              </a:ext>
            </a:extLst>
          </p:cNvPr>
          <p:cNvSpPr>
            <a:spLocks/>
          </p:cNvSpPr>
          <p:nvPr userDrawn="1"/>
        </p:nvSpPr>
        <p:spPr bwMode="auto">
          <a:xfrm>
            <a:off x="566738" y="5346700"/>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5 w 80"/>
              <a:gd name="T15" fmla="*/ 76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6 h 129"/>
              <a:gd name="T38" fmla="*/ 33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1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1 h 129"/>
              <a:gd name="T84" fmla="*/ 45 w 80"/>
              <a:gd name="T85" fmla="*/ 54 h 129"/>
              <a:gd name="T86" fmla="*/ 48 w 80"/>
              <a:gd name="T87" fmla="*/ 57 h 129"/>
              <a:gd name="T88" fmla="*/ 50 w 80"/>
              <a:gd name="T89" fmla="*/ 59 h 129"/>
              <a:gd name="T90" fmla="*/ 53 w 80"/>
              <a:gd name="T91" fmla="*/ 61 h 129"/>
              <a:gd name="T92" fmla="*/ 57 w 80"/>
              <a:gd name="T93" fmla="*/ 62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5" y="76"/>
                </a:lnTo>
                <a:lnTo>
                  <a:pt x="44" y="79"/>
                </a:lnTo>
                <a:lnTo>
                  <a:pt x="43" y="83"/>
                </a:lnTo>
                <a:lnTo>
                  <a:pt x="41" y="94"/>
                </a:lnTo>
                <a:lnTo>
                  <a:pt x="40" y="110"/>
                </a:lnTo>
                <a:lnTo>
                  <a:pt x="40" y="129"/>
                </a:lnTo>
                <a:lnTo>
                  <a:pt x="40" y="129"/>
                </a:lnTo>
                <a:lnTo>
                  <a:pt x="40" y="110"/>
                </a:lnTo>
                <a:lnTo>
                  <a:pt x="39" y="94"/>
                </a:lnTo>
                <a:lnTo>
                  <a:pt x="37" y="83"/>
                </a:lnTo>
                <a:lnTo>
                  <a:pt x="36" y="79"/>
                </a:lnTo>
                <a:lnTo>
                  <a:pt x="35" y="76"/>
                </a:lnTo>
                <a:lnTo>
                  <a:pt x="33" y="73"/>
                </a:lnTo>
                <a:lnTo>
                  <a:pt x="30" y="70"/>
                </a:lnTo>
                <a:lnTo>
                  <a:pt x="27" y="69"/>
                </a:lnTo>
                <a:lnTo>
                  <a:pt x="22" y="67"/>
                </a:lnTo>
                <a:lnTo>
                  <a:pt x="13" y="66"/>
                </a:lnTo>
                <a:lnTo>
                  <a:pt x="0" y="65"/>
                </a:lnTo>
                <a:lnTo>
                  <a:pt x="0" y="65"/>
                </a:lnTo>
                <a:lnTo>
                  <a:pt x="13" y="65"/>
                </a:lnTo>
                <a:lnTo>
                  <a:pt x="22" y="62"/>
                </a:lnTo>
                <a:lnTo>
                  <a:pt x="27" y="61"/>
                </a:lnTo>
                <a:lnTo>
                  <a:pt x="30" y="59"/>
                </a:lnTo>
                <a:lnTo>
                  <a:pt x="33" y="57"/>
                </a:lnTo>
                <a:lnTo>
                  <a:pt x="35" y="54"/>
                </a:lnTo>
                <a:lnTo>
                  <a:pt x="36" y="51"/>
                </a:lnTo>
                <a:lnTo>
                  <a:pt x="37" y="46"/>
                </a:lnTo>
                <a:lnTo>
                  <a:pt x="39" y="35"/>
                </a:lnTo>
                <a:lnTo>
                  <a:pt x="40" y="19"/>
                </a:lnTo>
                <a:lnTo>
                  <a:pt x="40" y="0"/>
                </a:lnTo>
                <a:lnTo>
                  <a:pt x="40" y="0"/>
                </a:lnTo>
                <a:lnTo>
                  <a:pt x="40" y="19"/>
                </a:lnTo>
                <a:lnTo>
                  <a:pt x="41" y="35"/>
                </a:lnTo>
                <a:lnTo>
                  <a:pt x="43" y="46"/>
                </a:lnTo>
                <a:lnTo>
                  <a:pt x="44" y="51"/>
                </a:lnTo>
                <a:lnTo>
                  <a:pt x="45" y="54"/>
                </a:lnTo>
                <a:lnTo>
                  <a:pt x="48" y="57"/>
                </a:lnTo>
                <a:lnTo>
                  <a:pt x="50" y="59"/>
                </a:lnTo>
                <a:lnTo>
                  <a:pt x="53" y="61"/>
                </a:lnTo>
                <a:lnTo>
                  <a:pt x="57" y="62"/>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 name="Freeform 9">
            <a:extLst>
              <a:ext uri="{FF2B5EF4-FFF2-40B4-BE49-F238E27FC236}">
                <a16:creationId xmlns:a16="http://schemas.microsoft.com/office/drawing/2014/main" id="{CD9792BF-F3B0-4D3E-B1B5-1740BDFC722F}"/>
              </a:ext>
            </a:extLst>
          </p:cNvPr>
          <p:cNvSpPr>
            <a:spLocks/>
          </p:cNvSpPr>
          <p:nvPr userDrawn="1"/>
        </p:nvSpPr>
        <p:spPr bwMode="auto">
          <a:xfrm>
            <a:off x="0" y="4646613"/>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5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3 w 80"/>
              <a:gd name="T39" fmla="*/ 73 h 129"/>
              <a:gd name="T40" fmla="*/ 30 w 80"/>
              <a:gd name="T41" fmla="*/ 70 h 129"/>
              <a:gd name="T42" fmla="*/ 27 w 80"/>
              <a:gd name="T43" fmla="*/ 69 h 129"/>
              <a:gd name="T44" fmla="*/ 23 w 80"/>
              <a:gd name="T45" fmla="*/ 67 h 129"/>
              <a:gd name="T46" fmla="*/ 13 w 80"/>
              <a:gd name="T47" fmla="*/ 66 h 129"/>
              <a:gd name="T48" fmla="*/ 0 w 80"/>
              <a:gd name="T49" fmla="*/ 65 h 129"/>
              <a:gd name="T50" fmla="*/ 0 w 80"/>
              <a:gd name="T51" fmla="*/ 65 h 129"/>
              <a:gd name="T52" fmla="*/ 13 w 80"/>
              <a:gd name="T53" fmla="*/ 65 h 129"/>
              <a:gd name="T54" fmla="*/ 23 w 80"/>
              <a:gd name="T55" fmla="*/ 63 h 129"/>
              <a:gd name="T56" fmla="*/ 27 w 80"/>
              <a:gd name="T57" fmla="*/ 62 h 129"/>
              <a:gd name="T58" fmla="*/ 30 w 80"/>
              <a:gd name="T59" fmla="*/ 59 h 129"/>
              <a:gd name="T60" fmla="*/ 33 w 80"/>
              <a:gd name="T61" fmla="*/ 57 h 129"/>
              <a:gd name="T62" fmla="*/ 35 w 80"/>
              <a:gd name="T63" fmla="*/ 54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5 w 80"/>
              <a:gd name="T85" fmla="*/ 54 h 129"/>
              <a:gd name="T86" fmla="*/ 48 w 80"/>
              <a:gd name="T87" fmla="*/ 57 h 129"/>
              <a:gd name="T88" fmla="*/ 50 w 80"/>
              <a:gd name="T89" fmla="*/ 59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5"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3" y="73"/>
                </a:lnTo>
                <a:lnTo>
                  <a:pt x="30" y="70"/>
                </a:lnTo>
                <a:lnTo>
                  <a:pt x="27" y="69"/>
                </a:lnTo>
                <a:lnTo>
                  <a:pt x="23" y="67"/>
                </a:lnTo>
                <a:lnTo>
                  <a:pt x="13" y="66"/>
                </a:lnTo>
                <a:lnTo>
                  <a:pt x="0" y="65"/>
                </a:lnTo>
                <a:lnTo>
                  <a:pt x="0" y="65"/>
                </a:lnTo>
                <a:lnTo>
                  <a:pt x="13" y="65"/>
                </a:lnTo>
                <a:lnTo>
                  <a:pt x="23" y="63"/>
                </a:lnTo>
                <a:lnTo>
                  <a:pt x="27" y="62"/>
                </a:lnTo>
                <a:lnTo>
                  <a:pt x="30" y="59"/>
                </a:lnTo>
                <a:lnTo>
                  <a:pt x="33" y="57"/>
                </a:lnTo>
                <a:lnTo>
                  <a:pt x="35" y="54"/>
                </a:lnTo>
                <a:lnTo>
                  <a:pt x="36" y="50"/>
                </a:lnTo>
                <a:lnTo>
                  <a:pt x="37" y="46"/>
                </a:lnTo>
                <a:lnTo>
                  <a:pt x="39" y="35"/>
                </a:lnTo>
                <a:lnTo>
                  <a:pt x="40" y="19"/>
                </a:lnTo>
                <a:lnTo>
                  <a:pt x="40" y="0"/>
                </a:lnTo>
                <a:lnTo>
                  <a:pt x="40" y="0"/>
                </a:lnTo>
                <a:lnTo>
                  <a:pt x="40" y="19"/>
                </a:lnTo>
                <a:lnTo>
                  <a:pt x="41" y="35"/>
                </a:lnTo>
                <a:lnTo>
                  <a:pt x="43" y="46"/>
                </a:lnTo>
                <a:lnTo>
                  <a:pt x="44" y="50"/>
                </a:lnTo>
                <a:lnTo>
                  <a:pt x="45" y="54"/>
                </a:lnTo>
                <a:lnTo>
                  <a:pt x="48" y="57"/>
                </a:lnTo>
                <a:lnTo>
                  <a:pt x="50" y="59"/>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 name="Freeform 10">
            <a:extLst>
              <a:ext uri="{FF2B5EF4-FFF2-40B4-BE49-F238E27FC236}">
                <a16:creationId xmlns:a16="http://schemas.microsoft.com/office/drawing/2014/main" id="{14439E01-1AB6-4D62-8C6C-8164D6D80CDE}"/>
              </a:ext>
            </a:extLst>
          </p:cNvPr>
          <p:cNvSpPr>
            <a:spLocks/>
          </p:cNvSpPr>
          <p:nvPr userDrawn="1"/>
        </p:nvSpPr>
        <p:spPr bwMode="auto">
          <a:xfrm>
            <a:off x="6789738" y="4176713"/>
            <a:ext cx="127000" cy="204788"/>
          </a:xfrm>
          <a:custGeom>
            <a:avLst/>
            <a:gdLst>
              <a:gd name="T0" fmla="*/ 80 w 80"/>
              <a:gd name="T1" fmla="*/ 64 h 129"/>
              <a:gd name="T2" fmla="*/ 80 w 80"/>
              <a:gd name="T3" fmla="*/ 64 h 129"/>
              <a:gd name="T4" fmla="*/ 68 w 80"/>
              <a:gd name="T5" fmla="*/ 65 h 129"/>
              <a:gd name="T6" fmla="*/ 57 w 80"/>
              <a:gd name="T7" fmla="*/ 66 h 129"/>
              <a:gd name="T8" fmla="*/ 53 w 80"/>
              <a:gd name="T9" fmla="*/ 68 h 129"/>
              <a:gd name="T10" fmla="*/ 50 w 80"/>
              <a:gd name="T11" fmla="*/ 69 h 129"/>
              <a:gd name="T12" fmla="*/ 48 w 80"/>
              <a:gd name="T13" fmla="*/ 72 h 129"/>
              <a:gd name="T14" fmla="*/ 46 w 80"/>
              <a:gd name="T15" fmla="*/ 76 h 129"/>
              <a:gd name="T16" fmla="*/ 44 w 80"/>
              <a:gd name="T17" fmla="*/ 79 h 129"/>
              <a:gd name="T18" fmla="*/ 43 w 80"/>
              <a:gd name="T19" fmla="*/ 83 h 129"/>
              <a:gd name="T20" fmla="*/ 41 w 80"/>
              <a:gd name="T21" fmla="*/ 94 h 129"/>
              <a:gd name="T22" fmla="*/ 41 w 80"/>
              <a:gd name="T23" fmla="*/ 109 h 129"/>
              <a:gd name="T24" fmla="*/ 40 w 80"/>
              <a:gd name="T25" fmla="*/ 129 h 129"/>
              <a:gd name="T26" fmla="*/ 40 w 80"/>
              <a:gd name="T27" fmla="*/ 129 h 129"/>
              <a:gd name="T28" fmla="*/ 40 w 80"/>
              <a:gd name="T29" fmla="*/ 109 h 129"/>
              <a:gd name="T30" fmla="*/ 39 w 80"/>
              <a:gd name="T31" fmla="*/ 94 h 129"/>
              <a:gd name="T32" fmla="*/ 38 w 80"/>
              <a:gd name="T33" fmla="*/ 83 h 129"/>
              <a:gd name="T34" fmla="*/ 36 w 80"/>
              <a:gd name="T35" fmla="*/ 79 h 129"/>
              <a:gd name="T36" fmla="*/ 35 w 80"/>
              <a:gd name="T37" fmla="*/ 76 h 129"/>
              <a:gd name="T38" fmla="*/ 33 w 80"/>
              <a:gd name="T39" fmla="*/ 72 h 129"/>
              <a:gd name="T40" fmla="*/ 30 w 80"/>
              <a:gd name="T41" fmla="*/ 69 h 129"/>
              <a:gd name="T42" fmla="*/ 27 w 80"/>
              <a:gd name="T43" fmla="*/ 68 h 129"/>
              <a:gd name="T44" fmla="*/ 22 w 80"/>
              <a:gd name="T45" fmla="*/ 66 h 129"/>
              <a:gd name="T46" fmla="*/ 13 w 80"/>
              <a:gd name="T47" fmla="*/ 65 h 129"/>
              <a:gd name="T48" fmla="*/ 0 w 80"/>
              <a:gd name="T49" fmla="*/ 64 h 129"/>
              <a:gd name="T50" fmla="*/ 0 w 80"/>
              <a:gd name="T51" fmla="*/ 64 h 129"/>
              <a:gd name="T52" fmla="*/ 13 w 80"/>
              <a:gd name="T53" fmla="*/ 64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1 w 80"/>
              <a:gd name="T77" fmla="*/ 19 h 129"/>
              <a:gd name="T78" fmla="*/ 41 w 80"/>
              <a:gd name="T79" fmla="*/ 35 h 129"/>
              <a:gd name="T80" fmla="*/ 43 w 80"/>
              <a:gd name="T81" fmla="*/ 46 h 129"/>
              <a:gd name="T82" fmla="*/ 44 w 80"/>
              <a:gd name="T83" fmla="*/ 50 h 129"/>
              <a:gd name="T84" fmla="*/ 46 w 80"/>
              <a:gd name="T85" fmla="*/ 54 h 129"/>
              <a:gd name="T86" fmla="*/ 48 w 80"/>
              <a:gd name="T87" fmla="*/ 57 h 129"/>
              <a:gd name="T88" fmla="*/ 50 w 80"/>
              <a:gd name="T89" fmla="*/ 59 h 129"/>
              <a:gd name="T90" fmla="*/ 53 w 80"/>
              <a:gd name="T91" fmla="*/ 61 h 129"/>
              <a:gd name="T92" fmla="*/ 57 w 80"/>
              <a:gd name="T93" fmla="*/ 62 h 129"/>
              <a:gd name="T94" fmla="*/ 68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8" y="65"/>
                </a:lnTo>
                <a:lnTo>
                  <a:pt x="57" y="66"/>
                </a:lnTo>
                <a:lnTo>
                  <a:pt x="53" y="68"/>
                </a:lnTo>
                <a:lnTo>
                  <a:pt x="50" y="69"/>
                </a:lnTo>
                <a:lnTo>
                  <a:pt x="48" y="72"/>
                </a:lnTo>
                <a:lnTo>
                  <a:pt x="46" y="76"/>
                </a:lnTo>
                <a:lnTo>
                  <a:pt x="44" y="79"/>
                </a:lnTo>
                <a:lnTo>
                  <a:pt x="43" y="83"/>
                </a:lnTo>
                <a:lnTo>
                  <a:pt x="41" y="94"/>
                </a:lnTo>
                <a:lnTo>
                  <a:pt x="41" y="109"/>
                </a:lnTo>
                <a:lnTo>
                  <a:pt x="40" y="129"/>
                </a:lnTo>
                <a:lnTo>
                  <a:pt x="40" y="129"/>
                </a:lnTo>
                <a:lnTo>
                  <a:pt x="40" y="109"/>
                </a:lnTo>
                <a:lnTo>
                  <a:pt x="39" y="94"/>
                </a:lnTo>
                <a:lnTo>
                  <a:pt x="38" y="83"/>
                </a:lnTo>
                <a:lnTo>
                  <a:pt x="36" y="79"/>
                </a:lnTo>
                <a:lnTo>
                  <a:pt x="35" y="76"/>
                </a:lnTo>
                <a:lnTo>
                  <a:pt x="33" y="72"/>
                </a:lnTo>
                <a:lnTo>
                  <a:pt x="30" y="69"/>
                </a:lnTo>
                <a:lnTo>
                  <a:pt x="27" y="68"/>
                </a:lnTo>
                <a:lnTo>
                  <a:pt x="22" y="66"/>
                </a:lnTo>
                <a:lnTo>
                  <a:pt x="13" y="65"/>
                </a:lnTo>
                <a:lnTo>
                  <a:pt x="0" y="64"/>
                </a:lnTo>
                <a:lnTo>
                  <a:pt x="0" y="64"/>
                </a:lnTo>
                <a:lnTo>
                  <a:pt x="13" y="64"/>
                </a:lnTo>
                <a:lnTo>
                  <a:pt x="22" y="62"/>
                </a:lnTo>
                <a:lnTo>
                  <a:pt x="27" y="61"/>
                </a:lnTo>
                <a:lnTo>
                  <a:pt x="30" y="59"/>
                </a:lnTo>
                <a:lnTo>
                  <a:pt x="33" y="57"/>
                </a:lnTo>
                <a:lnTo>
                  <a:pt x="35" y="54"/>
                </a:lnTo>
                <a:lnTo>
                  <a:pt x="36" y="50"/>
                </a:lnTo>
                <a:lnTo>
                  <a:pt x="38" y="46"/>
                </a:lnTo>
                <a:lnTo>
                  <a:pt x="39" y="35"/>
                </a:lnTo>
                <a:lnTo>
                  <a:pt x="40" y="19"/>
                </a:lnTo>
                <a:lnTo>
                  <a:pt x="40" y="0"/>
                </a:lnTo>
                <a:lnTo>
                  <a:pt x="40" y="0"/>
                </a:lnTo>
                <a:lnTo>
                  <a:pt x="41" y="19"/>
                </a:lnTo>
                <a:lnTo>
                  <a:pt x="41" y="35"/>
                </a:lnTo>
                <a:lnTo>
                  <a:pt x="43" y="46"/>
                </a:lnTo>
                <a:lnTo>
                  <a:pt x="44" y="50"/>
                </a:lnTo>
                <a:lnTo>
                  <a:pt x="46" y="54"/>
                </a:lnTo>
                <a:lnTo>
                  <a:pt x="48" y="57"/>
                </a:lnTo>
                <a:lnTo>
                  <a:pt x="50" y="59"/>
                </a:lnTo>
                <a:lnTo>
                  <a:pt x="53" y="61"/>
                </a:lnTo>
                <a:lnTo>
                  <a:pt x="57" y="62"/>
                </a:lnTo>
                <a:lnTo>
                  <a:pt x="68"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 name="Freeform 11">
            <a:extLst>
              <a:ext uri="{FF2B5EF4-FFF2-40B4-BE49-F238E27FC236}">
                <a16:creationId xmlns:a16="http://schemas.microsoft.com/office/drawing/2014/main" id="{18F55B1E-3581-4AF1-A22D-BB39D81B191D}"/>
              </a:ext>
            </a:extLst>
          </p:cNvPr>
          <p:cNvSpPr>
            <a:spLocks/>
          </p:cNvSpPr>
          <p:nvPr userDrawn="1"/>
        </p:nvSpPr>
        <p:spPr bwMode="auto">
          <a:xfrm>
            <a:off x="3575050" y="4781550"/>
            <a:ext cx="127000" cy="204788"/>
          </a:xfrm>
          <a:custGeom>
            <a:avLst/>
            <a:gdLst>
              <a:gd name="T0" fmla="*/ 80 w 80"/>
              <a:gd name="T1" fmla="*/ 65 h 129"/>
              <a:gd name="T2" fmla="*/ 80 w 80"/>
              <a:gd name="T3" fmla="*/ 65 h 129"/>
              <a:gd name="T4" fmla="*/ 67 w 80"/>
              <a:gd name="T5" fmla="*/ 66 h 129"/>
              <a:gd name="T6" fmla="*/ 58 w 80"/>
              <a:gd name="T7" fmla="*/ 67 h 129"/>
              <a:gd name="T8" fmla="*/ 54 w 80"/>
              <a:gd name="T9" fmla="*/ 69 h 129"/>
              <a:gd name="T10" fmla="*/ 51 w 80"/>
              <a:gd name="T11" fmla="*/ 71 h 129"/>
              <a:gd name="T12" fmla="*/ 47 w 80"/>
              <a:gd name="T13" fmla="*/ 73 h 129"/>
              <a:gd name="T14" fmla="*/ 45 w 80"/>
              <a:gd name="T15" fmla="*/ 76 h 129"/>
              <a:gd name="T16" fmla="*/ 44 w 80"/>
              <a:gd name="T17" fmla="*/ 79 h 129"/>
              <a:gd name="T18" fmla="*/ 43 w 80"/>
              <a:gd name="T19" fmla="*/ 84 h 129"/>
              <a:gd name="T20" fmla="*/ 41 w 80"/>
              <a:gd name="T21" fmla="*/ 95 h 129"/>
              <a:gd name="T22" fmla="*/ 40 w 80"/>
              <a:gd name="T23" fmla="*/ 110 h 129"/>
              <a:gd name="T24" fmla="*/ 40 w 80"/>
              <a:gd name="T25" fmla="*/ 129 h 129"/>
              <a:gd name="T26" fmla="*/ 40 w 80"/>
              <a:gd name="T27" fmla="*/ 129 h 129"/>
              <a:gd name="T28" fmla="*/ 40 w 80"/>
              <a:gd name="T29" fmla="*/ 110 h 129"/>
              <a:gd name="T30" fmla="*/ 39 w 80"/>
              <a:gd name="T31" fmla="*/ 95 h 129"/>
              <a:gd name="T32" fmla="*/ 37 w 80"/>
              <a:gd name="T33" fmla="*/ 84 h 129"/>
              <a:gd name="T34" fmla="*/ 36 w 80"/>
              <a:gd name="T35" fmla="*/ 79 h 129"/>
              <a:gd name="T36" fmla="*/ 34 w 80"/>
              <a:gd name="T37" fmla="*/ 76 h 129"/>
              <a:gd name="T38" fmla="*/ 32 w 80"/>
              <a:gd name="T39" fmla="*/ 73 h 129"/>
              <a:gd name="T40" fmla="*/ 30 w 80"/>
              <a:gd name="T41" fmla="*/ 71 h 129"/>
              <a:gd name="T42" fmla="*/ 27 w 80"/>
              <a:gd name="T43" fmla="*/ 69 h 129"/>
              <a:gd name="T44" fmla="*/ 23 w 80"/>
              <a:gd name="T45" fmla="*/ 67 h 129"/>
              <a:gd name="T46" fmla="*/ 14 w 80"/>
              <a:gd name="T47" fmla="*/ 66 h 129"/>
              <a:gd name="T48" fmla="*/ 0 w 80"/>
              <a:gd name="T49" fmla="*/ 65 h 129"/>
              <a:gd name="T50" fmla="*/ 0 w 80"/>
              <a:gd name="T51" fmla="*/ 65 h 129"/>
              <a:gd name="T52" fmla="*/ 14 w 80"/>
              <a:gd name="T53" fmla="*/ 65 h 129"/>
              <a:gd name="T54" fmla="*/ 23 w 80"/>
              <a:gd name="T55" fmla="*/ 63 h 129"/>
              <a:gd name="T56" fmla="*/ 27 w 80"/>
              <a:gd name="T57" fmla="*/ 62 h 129"/>
              <a:gd name="T58" fmla="*/ 30 w 80"/>
              <a:gd name="T59" fmla="*/ 60 h 129"/>
              <a:gd name="T60" fmla="*/ 32 w 80"/>
              <a:gd name="T61" fmla="*/ 58 h 129"/>
              <a:gd name="T62" fmla="*/ 34 w 80"/>
              <a:gd name="T63" fmla="*/ 54 h 129"/>
              <a:gd name="T64" fmla="*/ 36 w 80"/>
              <a:gd name="T65" fmla="*/ 51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1 h 129"/>
              <a:gd name="T84" fmla="*/ 45 w 80"/>
              <a:gd name="T85" fmla="*/ 54 h 129"/>
              <a:gd name="T86" fmla="*/ 47 w 80"/>
              <a:gd name="T87" fmla="*/ 58 h 129"/>
              <a:gd name="T88" fmla="*/ 51 w 80"/>
              <a:gd name="T89" fmla="*/ 60 h 129"/>
              <a:gd name="T90" fmla="*/ 54 w 80"/>
              <a:gd name="T91" fmla="*/ 62 h 129"/>
              <a:gd name="T92" fmla="*/ 58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8" y="67"/>
                </a:lnTo>
                <a:lnTo>
                  <a:pt x="54" y="69"/>
                </a:lnTo>
                <a:lnTo>
                  <a:pt x="51" y="71"/>
                </a:lnTo>
                <a:lnTo>
                  <a:pt x="47" y="73"/>
                </a:lnTo>
                <a:lnTo>
                  <a:pt x="45" y="76"/>
                </a:lnTo>
                <a:lnTo>
                  <a:pt x="44" y="79"/>
                </a:lnTo>
                <a:lnTo>
                  <a:pt x="43" y="84"/>
                </a:lnTo>
                <a:lnTo>
                  <a:pt x="41" y="95"/>
                </a:lnTo>
                <a:lnTo>
                  <a:pt x="40" y="110"/>
                </a:lnTo>
                <a:lnTo>
                  <a:pt x="40" y="129"/>
                </a:lnTo>
                <a:lnTo>
                  <a:pt x="40" y="129"/>
                </a:lnTo>
                <a:lnTo>
                  <a:pt x="40" y="110"/>
                </a:lnTo>
                <a:lnTo>
                  <a:pt x="39" y="95"/>
                </a:lnTo>
                <a:lnTo>
                  <a:pt x="37" y="84"/>
                </a:lnTo>
                <a:lnTo>
                  <a:pt x="36" y="79"/>
                </a:lnTo>
                <a:lnTo>
                  <a:pt x="34" y="76"/>
                </a:lnTo>
                <a:lnTo>
                  <a:pt x="32" y="73"/>
                </a:lnTo>
                <a:lnTo>
                  <a:pt x="30" y="71"/>
                </a:lnTo>
                <a:lnTo>
                  <a:pt x="27" y="69"/>
                </a:lnTo>
                <a:lnTo>
                  <a:pt x="23" y="67"/>
                </a:lnTo>
                <a:lnTo>
                  <a:pt x="14" y="66"/>
                </a:lnTo>
                <a:lnTo>
                  <a:pt x="0" y="65"/>
                </a:lnTo>
                <a:lnTo>
                  <a:pt x="0" y="65"/>
                </a:lnTo>
                <a:lnTo>
                  <a:pt x="14" y="65"/>
                </a:lnTo>
                <a:lnTo>
                  <a:pt x="23" y="63"/>
                </a:lnTo>
                <a:lnTo>
                  <a:pt x="27" y="62"/>
                </a:lnTo>
                <a:lnTo>
                  <a:pt x="30" y="60"/>
                </a:lnTo>
                <a:lnTo>
                  <a:pt x="32" y="58"/>
                </a:lnTo>
                <a:lnTo>
                  <a:pt x="34" y="54"/>
                </a:lnTo>
                <a:lnTo>
                  <a:pt x="36" y="51"/>
                </a:lnTo>
                <a:lnTo>
                  <a:pt x="37" y="46"/>
                </a:lnTo>
                <a:lnTo>
                  <a:pt x="39" y="35"/>
                </a:lnTo>
                <a:lnTo>
                  <a:pt x="40" y="20"/>
                </a:lnTo>
                <a:lnTo>
                  <a:pt x="40" y="0"/>
                </a:lnTo>
                <a:lnTo>
                  <a:pt x="40" y="0"/>
                </a:lnTo>
                <a:lnTo>
                  <a:pt x="40" y="20"/>
                </a:lnTo>
                <a:lnTo>
                  <a:pt x="41" y="35"/>
                </a:lnTo>
                <a:lnTo>
                  <a:pt x="43" y="46"/>
                </a:lnTo>
                <a:lnTo>
                  <a:pt x="44" y="51"/>
                </a:lnTo>
                <a:lnTo>
                  <a:pt x="45" y="54"/>
                </a:lnTo>
                <a:lnTo>
                  <a:pt x="47" y="58"/>
                </a:lnTo>
                <a:lnTo>
                  <a:pt x="51" y="60"/>
                </a:lnTo>
                <a:lnTo>
                  <a:pt x="54" y="62"/>
                </a:lnTo>
                <a:lnTo>
                  <a:pt x="58"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 name="Freeform 12">
            <a:extLst>
              <a:ext uri="{FF2B5EF4-FFF2-40B4-BE49-F238E27FC236}">
                <a16:creationId xmlns:a16="http://schemas.microsoft.com/office/drawing/2014/main" id="{3BF2A4A0-35A0-413F-8375-03347A98226E}"/>
              </a:ext>
            </a:extLst>
          </p:cNvPr>
          <p:cNvSpPr>
            <a:spLocks/>
          </p:cNvSpPr>
          <p:nvPr userDrawn="1"/>
        </p:nvSpPr>
        <p:spPr bwMode="auto">
          <a:xfrm>
            <a:off x="5237163" y="5402263"/>
            <a:ext cx="127000" cy="204788"/>
          </a:xfrm>
          <a:custGeom>
            <a:avLst/>
            <a:gdLst>
              <a:gd name="T0" fmla="*/ 80 w 80"/>
              <a:gd name="T1" fmla="*/ 64 h 129"/>
              <a:gd name="T2" fmla="*/ 80 w 80"/>
              <a:gd name="T3" fmla="*/ 64 h 129"/>
              <a:gd name="T4" fmla="*/ 68 w 80"/>
              <a:gd name="T5" fmla="*/ 65 h 129"/>
              <a:gd name="T6" fmla="*/ 58 w 80"/>
              <a:gd name="T7" fmla="*/ 66 h 129"/>
              <a:gd name="T8" fmla="*/ 55 w 80"/>
              <a:gd name="T9" fmla="*/ 69 h 129"/>
              <a:gd name="T10" fmla="*/ 52 w 80"/>
              <a:gd name="T11" fmla="*/ 70 h 129"/>
              <a:gd name="T12" fmla="*/ 49 w 80"/>
              <a:gd name="T13" fmla="*/ 73 h 129"/>
              <a:gd name="T14" fmla="*/ 47 w 80"/>
              <a:gd name="T15" fmla="*/ 75 h 129"/>
              <a:gd name="T16" fmla="*/ 45 w 80"/>
              <a:gd name="T17" fmla="*/ 79 h 129"/>
              <a:gd name="T18" fmla="*/ 44 w 80"/>
              <a:gd name="T19" fmla="*/ 83 h 129"/>
              <a:gd name="T20" fmla="*/ 43 w 80"/>
              <a:gd name="T21" fmla="*/ 94 h 129"/>
              <a:gd name="T22" fmla="*/ 42 w 80"/>
              <a:gd name="T23" fmla="*/ 110 h 129"/>
              <a:gd name="T24" fmla="*/ 40 w 80"/>
              <a:gd name="T25" fmla="*/ 129 h 129"/>
              <a:gd name="T26" fmla="*/ 40 w 80"/>
              <a:gd name="T27" fmla="*/ 129 h 129"/>
              <a:gd name="T28" fmla="*/ 40 w 80"/>
              <a:gd name="T29" fmla="*/ 110 h 129"/>
              <a:gd name="T30" fmla="*/ 39 w 80"/>
              <a:gd name="T31" fmla="*/ 94 h 129"/>
              <a:gd name="T32" fmla="*/ 38 w 80"/>
              <a:gd name="T33" fmla="*/ 83 h 129"/>
              <a:gd name="T34" fmla="*/ 37 w 80"/>
              <a:gd name="T35" fmla="*/ 79 h 129"/>
              <a:gd name="T36" fmla="*/ 35 w 80"/>
              <a:gd name="T37" fmla="*/ 75 h 129"/>
              <a:gd name="T38" fmla="*/ 33 w 80"/>
              <a:gd name="T39" fmla="*/ 73 h 129"/>
              <a:gd name="T40" fmla="*/ 30 w 80"/>
              <a:gd name="T41" fmla="*/ 70 h 129"/>
              <a:gd name="T42" fmla="*/ 27 w 80"/>
              <a:gd name="T43" fmla="*/ 69 h 129"/>
              <a:gd name="T44" fmla="*/ 24 w 80"/>
              <a:gd name="T45" fmla="*/ 66 h 129"/>
              <a:gd name="T46" fmla="*/ 14 w 80"/>
              <a:gd name="T47" fmla="*/ 65 h 129"/>
              <a:gd name="T48" fmla="*/ 0 w 80"/>
              <a:gd name="T49" fmla="*/ 64 h 129"/>
              <a:gd name="T50" fmla="*/ 0 w 80"/>
              <a:gd name="T51" fmla="*/ 64 h 129"/>
              <a:gd name="T52" fmla="*/ 14 w 80"/>
              <a:gd name="T53" fmla="*/ 64 h 129"/>
              <a:gd name="T54" fmla="*/ 24 w 80"/>
              <a:gd name="T55" fmla="*/ 62 h 129"/>
              <a:gd name="T56" fmla="*/ 27 w 80"/>
              <a:gd name="T57" fmla="*/ 61 h 129"/>
              <a:gd name="T58" fmla="*/ 30 w 80"/>
              <a:gd name="T59" fmla="*/ 59 h 129"/>
              <a:gd name="T60" fmla="*/ 33 w 80"/>
              <a:gd name="T61" fmla="*/ 57 h 129"/>
              <a:gd name="T62" fmla="*/ 35 w 80"/>
              <a:gd name="T63" fmla="*/ 54 h 129"/>
              <a:gd name="T64" fmla="*/ 37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2 w 80"/>
              <a:gd name="T77" fmla="*/ 19 h 129"/>
              <a:gd name="T78" fmla="*/ 43 w 80"/>
              <a:gd name="T79" fmla="*/ 35 h 129"/>
              <a:gd name="T80" fmla="*/ 44 w 80"/>
              <a:gd name="T81" fmla="*/ 46 h 129"/>
              <a:gd name="T82" fmla="*/ 45 w 80"/>
              <a:gd name="T83" fmla="*/ 50 h 129"/>
              <a:gd name="T84" fmla="*/ 47 w 80"/>
              <a:gd name="T85" fmla="*/ 54 h 129"/>
              <a:gd name="T86" fmla="*/ 49 w 80"/>
              <a:gd name="T87" fmla="*/ 57 h 129"/>
              <a:gd name="T88" fmla="*/ 52 w 80"/>
              <a:gd name="T89" fmla="*/ 59 h 129"/>
              <a:gd name="T90" fmla="*/ 55 w 80"/>
              <a:gd name="T91" fmla="*/ 61 h 129"/>
              <a:gd name="T92" fmla="*/ 58 w 80"/>
              <a:gd name="T93" fmla="*/ 62 h 129"/>
              <a:gd name="T94" fmla="*/ 68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8" y="65"/>
                </a:lnTo>
                <a:lnTo>
                  <a:pt x="58" y="66"/>
                </a:lnTo>
                <a:lnTo>
                  <a:pt x="55" y="69"/>
                </a:lnTo>
                <a:lnTo>
                  <a:pt x="52" y="70"/>
                </a:lnTo>
                <a:lnTo>
                  <a:pt x="49" y="73"/>
                </a:lnTo>
                <a:lnTo>
                  <a:pt x="47" y="75"/>
                </a:lnTo>
                <a:lnTo>
                  <a:pt x="45" y="79"/>
                </a:lnTo>
                <a:lnTo>
                  <a:pt x="44" y="83"/>
                </a:lnTo>
                <a:lnTo>
                  <a:pt x="43" y="94"/>
                </a:lnTo>
                <a:lnTo>
                  <a:pt x="42" y="110"/>
                </a:lnTo>
                <a:lnTo>
                  <a:pt x="40" y="129"/>
                </a:lnTo>
                <a:lnTo>
                  <a:pt x="40" y="129"/>
                </a:lnTo>
                <a:lnTo>
                  <a:pt x="40" y="110"/>
                </a:lnTo>
                <a:lnTo>
                  <a:pt x="39" y="94"/>
                </a:lnTo>
                <a:lnTo>
                  <a:pt x="38" y="83"/>
                </a:lnTo>
                <a:lnTo>
                  <a:pt x="37" y="79"/>
                </a:lnTo>
                <a:lnTo>
                  <a:pt x="35" y="75"/>
                </a:lnTo>
                <a:lnTo>
                  <a:pt x="33" y="73"/>
                </a:lnTo>
                <a:lnTo>
                  <a:pt x="30" y="70"/>
                </a:lnTo>
                <a:lnTo>
                  <a:pt x="27" y="69"/>
                </a:lnTo>
                <a:lnTo>
                  <a:pt x="24" y="66"/>
                </a:lnTo>
                <a:lnTo>
                  <a:pt x="14" y="65"/>
                </a:lnTo>
                <a:lnTo>
                  <a:pt x="0" y="64"/>
                </a:lnTo>
                <a:lnTo>
                  <a:pt x="0" y="64"/>
                </a:lnTo>
                <a:lnTo>
                  <a:pt x="14" y="64"/>
                </a:lnTo>
                <a:lnTo>
                  <a:pt x="24" y="62"/>
                </a:lnTo>
                <a:lnTo>
                  <a:pt x="27" y="61"/>
                </a:lnTo>
                <a:lnTo>
                  <a:pt x="30" y="59"/>
                </a:lnTo>
                <a:lnTo>
                  <a:pt x="33" y="57"/>
                </a:lnTo>
                <a:lnTo>
                  <a:pt x="35" y="54"/>
                </a:lnTo>
                <a:lnTo>
                  <a:pt x="37" y="50"/>
                </a:lnTo>
                <a:lnTo>
                  <a:pt x="38" y="46"/>
                </a:lnTo>
                <a:lnTo>
                  <a:pt x="39" y="35"/>
                </a:lnTo>
                <a:lnTo>
                  <a:pt x="40" y="19"/>
                </a:lnTo>
                <a:lnTo>
                  <a:pt x="40" y="0"/>
                </a:lnTo>
                <a:lnTo>
                  <a:pt x="40" y="0"/>
                </a:lnTo>
                <a:lnTo>
                  <a:pt x="42" y="19"/>
                </a:lnTo>
                <a:lnTo>
                  <a:pt x="43" y="35"/>
                </a:lnTo>
                <a:lnTo>
                  <a:pt x="44" y="46"/>
                </a:lnTo>
                <a:lnTo>
                  <a:pt x="45" y="50"/>
                </a:lnTo>
                <a:lnTo>
                  <a:pt x="47" y="54"/>
                </a:lnTo>
                <a:lnTo>
                  <a:pt x="49" y="57"/>
                </a:lnTo>
                <a:lnTo>
                  <a:pt x="52" y="59"/>
                </a:lnTo>
                <a:lnTo>
                  <a:pt x="55" y="61"/>
                </a:lnTo>
                <a:lnTo>
                  <a:pt x="58" y="62"/>
                </a:lnTo>
                <a:lnTo>
                  <a:pt x="68"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 name="Freeform 13">
            <a:extLst>
              <a:ext uri="{FF2B5EF4-FFF2-40B4-BE49-F238E27FC236}">
                <a16:creationId xmlns:a16="http://schemas.microsoft.com/office/drawing/2014/main" id="{2C1F5687-D653-4498-B010-42F7B4CCE26D}"/>
              </a:ext>
            </a:extLst>
          </p:cNvPr>
          <p:cNvSpPr>
            <a:spLocks/>
          </p:cNvSpPr>
          <p:nvPr userDrawn="1"/>
        </p:nvSpPr>
        <p:spPr bwMode="auto">
          <a:xfrm>
            <a:off x="7539038" y="1250950"/>
            <a:ext cx="127000" cy="204788"/>
          </a:xfrm>
          <a:custGeom>
            <a:avLst/>
            <a:gdLst>
              <a:gd name="T0" fmla="*/ 80 w 80"/>
              <a:gd name="T1" fmla="*/ 65 h 129"/>
              <a:gd name="T2" fmla="*/ 80 w 80"/>
              <a:gd name="T3" fmla="*/ 65 h 129"/>
              <a:gd name="T4" fmla="*/ 66 w 80"/>
              <a:gd name="T5" fmla="*/ 65 h 129"/>
              <a:gd name="T6" fmla="*/ 57 w 80"/>
              <a:gd name="T7" fmla="*/ 67 h 129"/>
              <a:gd name="T8" fmla="*/ 53 w 80"/>
              <a:gd name="T9" fmla="*/ 68 h 129"/>
              <a:gd name="T10" fmla="*/ 50 w 80"/>
              <a:gd name="T11" fmla="*/ 70 h 129"/>
              <a:gd name="T12" fmla="*/ 48 w 80"/>
              <a:gd name="T13" fmla="*/ 72 h 129"/>
              <a:gd name="T14" fmla="*/ 46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3 w 80"/>
              <a:gd name="T39" fmla="*/ 72 h 129"/>
              <a:gd name="T40" fmla="*/ 29 w 80"/>
              <a:gd name="T41" fmla="*/ 70 h 129"/>
              <a:gd name="T42" fmla="*/ 26 w 80"/>
              <a:gd name="T43" fmla="*/ 68 h 129"/>
              <a:gd name="T44" fmla="*/ 22 w 80"/>
              <a:gd name="T45" fmla="*/ 67 h 129"/>
              <a:gd name="T46" fmla="*/ 13 w 80"/>
              <a:gd name="T47" fmla="*/ 65 h 129"/>
              <a:gd name="T48" fmla="*/ 0 w 80"/>
              <a:gd name="T49" fmla="*/ 65 h 129"/>
              <a:gd name="T50" fmla="*/ 0 w 80"/>
              <a:gd name="T51" fmla="*/ 65 h 129"/>
              <a:gd name="T52" fmla="*/ 13 w 80"/>
              <a:gd name="T53" fmla="*/ 64 h 129"/>
              <a:gd name="T54" fmla="*/ 22 w 80"/>
              <a:gd name="T55" fmla="*/ 63 h 129"/>
              <a:gd name="T56" fmla="*/ 26 w 80"/>
              <a:gd name="T57" fmla="*/ 60 h 129"/>
              <a:gd name="T58" fmla="*/ 29 w 80"/>
              <a:gd name="T59" fmla="*/ 59 h 129"/>
              <a:gd name="T60" fmla="*/ 33 w 80"/>
              <a:gd name="T61" fmla="*/ 56 h 129"/>
              <a:gd name="T62" fmla="*/ 35 w 80"/>
              <a:gd name="T63" fmla="*/ 53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6 w 80"/>
              <a:gd name="T85" fmla="*/ 53 h 129"/>
              <a:gd name="T86" fmla="*/ 48 w 80"/>
              <a:gd name="T87" fmla="*/ 56 h 129"/>
              <a:gd name="T88" fmla="*/ 50 w 80"/>
              <a:gd name="T89" fmla="*/ 59 h 129"/>
              <a:gd name="T90" fmla="*/ 53 w 80"/>
              <a:gd name="T91" fmla="*/ 60 h 129"/>
              <a:gd name="T92" fmla="*/ 57 w 80"/>
              <a:gd name="T93" fmla="*/ 63 h 129"/>
              <a:gd name="T94" fmla="*/ 66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6" y="65"/>
                </a:lnTo>
                <a:lnTo>
                  <a:pt x="57" y="67"/>
                </a:lnTo>
                <a:lnTo>
                  <a:pt x="53" y="68"/>
                </a:lnTo>
                <a:lnTo>
                  <a:pt x="50" y="70"/>
                </a:lnTo>
                <a:lnTo>
                  <a:pt x="48" y="72"/>
                </a:lnTo>
                <a:lnTo>
                  <a:pt x="46"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3" y="72"/>
                </a:lnTo>
                <a:lnTo>
                  <a:pt x="29" y="70"/>
                </a:lnTo>
                <a:lnTo>
                  <a:pt x="26" y="68"/>
                </a:lnTo>
                <a:lnTo>
                  <a:pt x="22" y="67"/>
                </a:lnTo>
                <a:lnTo>
                  <a:pt x="13" y="65"/>
                </a:lnTo>
                <a:lnTo>
                  <a:pt x="0" y="65"/>
                </a:lnTo>
                <a:lnTo>
                  <a:pt x="0" y="65"/>
                </a:lnTo>
                <a:lnTo>
                  <a:pt x="13" y="64"/>
                </a:lnTo>
                <a:lnTo>
                  <a:pt x="22" y="63"/>
                </a:lnTo>
                <a:lnTo>
                  <a:pt x="26" y="60"/>
                </a:lnTo>
                <a:lnTo>
                  <a:pt x="29" y="59"/>
                </a:lnTo>
                <a:lnTo>
                  <a:pt x="33" y="56"/>
                </a:lnTo>
                <a:lnTo>
                  <a:pt x="35" y="53"/>
                </a:lnTo>
                <a:lnTo>
                  <a:pt x="36" y="50"/>
                </a:lnTo>
                <a:lnTo>
                  <a:pt x="37" y="46"/>
                </a:lnTo>
                <a:lnTo>
                  <a:pt x="39" y="35"/>
                </a:lnTo>
                <a:lnTo>
                  <a:pt x="40" y="19"/>
                </a:lnTo>
                <a:lnTo>
                  <a:pt x="40" y="0"/>
                </a:lnTo>
                <a:lnTo>
                  <a:pt x="40" y="0"/>
                </a:lnTo>
                <a:lnTo>
                  <a:pt x="40" y="19"/>
                </a:lnTo>
                <a:lnTo>
                  <a:pt x="41" y="35"/>
                </a:lnTo>
                <a:lnTo>
                  <a:pt x="43" y="46"/>
                </a:lnTo>
                <a:lnTo>
                  <a:pt x="44" y="50"/>
                </a:lnTo>
                <a:lnTo>
                  <a:pt x="46" y="53"/>
                </a:lnTo>
                <a:lnTo>
                  <a:pt x="48" y="56"/>
                </a:lnTo>
                <a:lnTo>
                  <a:pt x="50" y="59"/>
                </a:lnTo>
                <a:lnTo>
                  <a:pt x="53" y="60"/>
                </a:lnTo>
                <a:lnTo>
                  <a:pt x="57" y="63"/>
                </a:lnTo>
                <a:lnTo>
                  <a:pt x="66"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 name="Freeform 14">
            <a:extLst>
              <a:ext uri="{FF2B5EF4-FFF2-40B4-BE49-F238E27FC236}">
                <a16:creationId xmlns:a16="http://schemas.microsoft.com/office/drawing/2014/main" id="{4F7FCC27-29B0-463D-A7FA-466DC4E2CD79}"/>
              </a:ext>
            </a:extLst>
          </p:cNvPr>
          <p:cNvSpPr>
            <a:spLocks/>
          </p:cNvSpPr>
          <p:nvPr userDrawn="1"/>
        </p:nvSpPr>
        <p:spPr bwMode="auto">
          <a:xfrm>
            <a:off x="8716963" y="3392488"/>
            <a:ext cx="125413" cy="206375"/>
          </a:xfrm>
          <a:custGeom>
            <a:avLst/>
            <a:gdLst>
              <a:gd name="T0" fmla="*/ 79 w 79"/>
              <a:gd name="T1" fmla="*/ 65 h 130"/>
              <a:gd name="T2" fmla="*/ 79 w 79"/>
              <a:gd name="T3" fmla="*/ 65 h 130"/>
              <a:gd name="T4" fmla="*/ 67 w 79"/>
              <a:gd name="T5" fmla="*/ 66 h 130"/>
              <a:gd name="T6" fmla="*/ 57 w 79"/>
              <a:gd name="T7" fmla="*/ 67 h 130"/>
              <a:gd name="T8" fmla="*/ 54 w 79"/>
              <a:gd name="T9" fmla="*/ 68 h 130"/>
              <a:gd name="T10" fmla="*/ 51 w 79"/>
              <a:gd name="T11" fmla="*/ 70 h 130"/>
              <a:gd name="T12" fmla="*/ 47 w 79"/>
              <a:gd name="T13" fmla="*/ 72 h 130"/>
              <a:gd name="T14" fmla="*/ 45 w 79"/>
              <a:gd name="T15" fmla="*/ 75 h 130"/>
              <a:gd name="T16" fmla="*/ 43 w 79"/>
              <a:gd name="T17" fmla="*/ 79 h 130"/>
              <a:gd name="T18" fmla="*/ 42 w 79"/>
              <a:gd name="T19" fmla="*/ 83 h 130"/>
              <a:gd name="T20" fmla="*/ 41 w 79"/>
              <a:gd name="T21" fmla="*/ 95 h 130"/>
              <a:gd name="T22" fmla="*/ 40 w 79"/>
              <a:gd name="T23" fmla="*/ 110 h 130"/>
              <a:gd name="T24" fmla="*/ 39 w 79"/>
              <a:gd name="T25" fmla="*/ 130 h 130"/>
              <a:gd name="T26" fmla="*/ 39 w 79"/>
              <a:gd name="T27" fmla="*/ 130 h 130"/>
              <a:gd name="T28" fmla="*/ 39 w 79"/>
              <a:gd name="T29" fmla="*/ 110 h 130"/>
              <a:gd name="T30" fmla="*/ 38 w 79"/>
              <a:gd name="T31" fmla="*/ 95 h 130"/>
              <a:gd name="T32" fmla="*/ 37 w 79"/>
              <a:gd name="T33" fmla="*/ 83 h 130"/>
              <a:gd name="T34" fmla="*/ 36 w 79"/>
              <a:gd name="T35" fmla="*/ 79 h 130"/>
              <a:gd name="T36" fmla="*/ 34 w 79"/>
              <a:gd name="T37" fmla="*/ 75 h 130"/>
              <a:gd name="T38" fmla="*/ 32 w 79"/>
              <a:gd name="T39" fmla="*/ 72 h 130"/>
              <a:gd name="T40" fmla="*/ 29 w 79"/>
              <a:gd name="T41" fmla="*/ 70 h 130"/>
              <a:gd name="T42" fmla="*/ 26 w 79"/>
              <a:gd name="T43" fmla="*/ 68 h 130"/>
              <a:gd name="T44" fmla="*/ 23 w 79"/>
              <a:gd name="T45" fmla="*/ 67 h 130"/>
              <a:gd name="T46" fmla="*/ 13 w 79"/>
              <a:gd name="T47" fmla="*/ 66 h 130"/>
              <a:gd name="T48" fmla="*/ 0 w 79"/>
              <a:gd name="T49" fmla="*/ 65 h 130"/>
              <a:gd name="T50" fmla="*/ 0 w 79"/>
              <a:gd name="T51" fmla="*/ 65 h 130"/>
              <a:gd name="T52" fmla="*/ 13 w 79"/>
              <a:gd name="T53" fmla="*/ 65 h 130"/>
              <a:gd name="T54" fmla="*/ 23 w 79"/>
              <a:gd name="T55" fmla="*/ 63 h 130"/>
              <a:gd name="T56" fmla="*/ 26 w 79"/>
              <a:gd name="T57" fmla="*/ 62 h 130"/>
              <a:gd name="T58" fmla="*/ 29 w 79"/>
              <a:gd name="T59" fmla="*/ 60 h 130"/>
              <a:gd name="T60" fmla="*/ 32 w 79"/>
              <a:gd name="T61" fmla="*/ 58 h 130"/>
              <a:gd name="T62" fmla="*/ 34 w 79"/>
              <a:gd name="T63" fmla="*/ 55 h 130"/>
              <a:gd name="T64" fmla="*/ 36 w 79"/>
              <a:gd name="T65" fmla="*/ 51 h 130"/>
              <a:gd name="T66" fmla="*/ 37 w 79"/>
              <a:gd name="T67" fmla="*/ 47 h 130"/>
              <a:gd name="T68" fmla="*/ 38 w 79"/>
              <a:gd name="T69" fmla="*/ 35 h 130"/>
              <a:gd name="T70" fmla="*/ 39 w 79"/>
              <a:gd name="T71" fmla="*/ 20 h 130"/>
              <a:gd name="T72" fmla="*/ 39 w 79"/>
              <a:gd name="T73" fmla="*/ 0 h 130"/>
              <a:gd name="T74" fmla="*/ 39 w 79"/>
              <a:gd name="T75" fmla="*/ 0 h 130"/>
              <a:gd name="T76" fmla="*/ 40 w 79"/>
              <a:gd name="T77" fmla="*/ 20 h 130"/>
              <a:gd name="T78" fmla="*/ 41 w 79"/>
              <a:gd name="T79" fmla="*/ 35 h 130"/>
              <a:gd name="T80" fmla="*/ 42 w 79"/>
              <a:gd name="T81" fmla="*/ 47 h 130"/>
              <a:gd name="T82" fmla="*/ 43 w 79"/>
              <a:gd name="T83" fmla="*/ 51 h 130"/>
              <a:gd name="T84" fmla="*/ 45 w 79"/>
              <a:gd name="T85" fmla="*/ 55 h 130"/>
              <a:gd name="T86" fmla="*/ 47 w 79"/>
              <a:gd name="T87" fmla="*/ 58 h 130"/>
              <a:gd name="T88" fmla="*/ 51 w 79"/>
              <a:gd name="T89" fmla="*/ 60 h 130"/>
              <a:gd name="T90" fmla="*/ 54 w 79"/>
              <a:gd name="T91" fmla="*/ 62 h 130"/>
              <a:gd name="T92" fmla="*/ 57 w 79"/>
              <a:gd name="T93" fmla="*/ 63 h 130"/>
              <a:gd name="T94" fmla="*/ 67 w 79"/>
              <a:gd name="T95" fmla="*/ 65 h 130"/>
              <a:gd name="T96" fmla="*/ 79 w 79"/>
              <a:gd name="T97" fmla="*/ 65 h 130"/>
              <a:gd name="T98" fmla="*/ 79 w 79"/>
              <a:gd name="T9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30">
                <a:moveTo>
                  <a:pt x="79" y="65"/>
                </a:moveTo>
                <a:lnTo>
                  <a:pt x="79" y="65"/>
                </a:lnTo>
                <a:lnTo>
                  <a:pt x="67" y="66"/>
                </a:lnTo>
                <a:lnTo>
                  <a:pt x="57" y="67"/>
                </a:lnTo>
                <a:lnTo>
                  <a:pt x="54" y="68"/>
                </a:lnTo>
                <a:lnTo>
                  <a:pt x="51" y="70"/>
                </a:lnTo>
                <a:lnTo>
                  <a:pt x="47" y="72"/>
                </a:lnTo>
                <a:lnTo>
                  <a:pt x="45" y="75"/>
                </a:lnTo>
                <a:lnTo>
                  <a:pt x="43" y="79"/>
                </a:lnTo>
                <a:lnTo>
                  <a:pt x="42" y="83"/>
                </a:lnTo>
                <a:lnTo>
                  <a:pt x="41" y="95"/>
                </a:lnTo>
                <a:lnTo>
                  <a:pt x="40" y="110"/>
                </a:lnTo>
                <a:lnTo>
                  <a:pt x="39" y="130"/>
                </a:lnTo>
                <a:lnTo>
                  <a:pt x="39" y="130"/>
                </a:lnTo>
                <a:lnTo>
                  <a:pt x="39" y="110"/>
                </a:lnTo>
                <a:lnTo>
                  <a:pt x="38" y="95"/>
                </a:lnTo>
                <a:lnTo>
                  <a:pt x="37" y="83"/>
                </a:lnTo>
                <a:lnTo>
                  <a:pt x="36" y="79"/>
                </a:lnTo>
                <a:lnTo>
                  <a:pt x="34" y="75"/>
                </a:lnTo>
                <a:lnTo>
                  <a:pt x="32" y="72"/>
                </a:lnTo>
                <a:lnTo>
                  <a:pt x="29" y="70"/>
                </a:lnTo>
                <a:lnTo>
                  <a:pt x="26" y="68"/>
                </a:lnTo>
                <a:lnTo>
                  <a:pt x="23" y="67"/>
                </a:lnTo>
                <a:lnTo>
                  <a:pt x="13" y="66"/>
                </a:lnTo>
                <a:lnTo>
                  <a:pt x="0" y="65"/>
                </a:lnTo>
                <a:lnTo>
                  <a:pt x="0" y="65"/>
                </a:lnTo>
                <a:lnTo>
                  <a:pt x="13" y="65"/>
                </a:lnTo>
                <a:lnTo>
                  <a:pt x="23" y="63"/>
                </a:lnTo>
                <a:lnTo>
                  <a:pt x="26" y="62"/>
                </a:lnTo>
                <a:lnTo>
                  <a:pt x="29" y="60"/>
                </a:lnTo>
                <a:lnTo>
                  <a:pt x="32" y="58"/>
                </a:lnTo>
                <a:lnTo>
                  <a:pt x="34" y="55"/>
                </a:lnTo>
                <a:lnTo>
                  <a:pt x="36" y="51"/>
                </a:lnTo>
                <a:lnTo>
                  <a:pt x="37" y="47"/>
                </a:lnTo>
                <a:lnTo>
                  <a:pt x="38" y="35"/>
                </a:lnTo>
                <a:lnTo>
                  <a:pt x="39" y="20"/>
                </a:lnTo>
                <a:lnTo>
                  <a:pt x="39" y="0"/>
                </a:lnTo>
                <a:lnTo>
                  <a:pt x="39" y="0"/>
                </a:lnTo>
                <a:lnTo>
                  <a:pt x="40" y="20"/>
                </a:lnTo>
                <a:lnTo>
                  <a:pt x="41" y="35"/>
                </a:lnTo>
                <a:lnTo>
                  <a:pt x="42" y="47"/>
                </a:lnTo>
                <a:lnTo>
                  <a:pt x="43" y="51"/>
                </a:lnTo>
                <a:lnTo>
                  <a:pt x="45" y="55"/>
                </a:lnTo>
                <a:lnTo>
                  <a:pt x="47" y="58"/>
                </a:lnTo>
                <a:lnTo>
                  <a:pt x="51" y="60"/>
                </a:lnTo>
                <a:lnTo>
                  <a:pt x="54" y="62"/>
                </a:lnTo>
                <a:lnTo>
                  <a:pt x="57" y="63"/>
                </a:lnTo>
                <a:lnTo>
                  <a:pt x="67"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 name="Freeform 15">
            <a:extLst>
              <a:ext uri="{FF2B5EF4-FFF2-40B4-BE49-F238E27FC236}">
                <a16:creationId xmlns:a16="http://schemas.microsoft.com/office/drawing/2014/main" id="{E4FAB4E7-13F5-4470-9E81-A14DD05FA017}"/>
              </a:ext>
            </a:extLst>
          </p:cNvPr>
          <p:cNvSpPr>
            <a:spLocks/>
          </p:cNvSpPr>
          <p:nvPr userDrawn="1"/>
        </p:nvSpPr>
        <p:spPr bwMode="auto">
          <a:xfrm>
            <a:off x="9625013" y="4781550"/>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1 h 129"/>
              <a:gd name="T12" fmla="*/ 48 w 80"/>
              <a:gd name="T13" fmla="*/ 73 h 129"/>
              <a:gd name="T14" fmla="*/ 46 w 80"/>
              <a:gd name="T15" fmla="*/ 76 h 129"/>
              <a:gd name="T16" fmla="*/ 44 w 80"/>
              <a:gd name="T17" fmla="*/ 79 h 129"/>
              <a:gd name="T18" fmla="*/ 43 w 80"/>
              <a:gd name="T19" fmla="*/ 84 h 129"/>
              <a:gd name="T20" fmla="*/ 41 w 80"/>
              <a:gd name="T21" fmla="*/ 95 h 129"/>
              <a:gd name="T22" fmla="*/ 41 w 80"/>
              <a:gd name="T23" fmla="*/ 110 h 129"/>
              <a:gd name="T24" fmla="*/ 40 w 80"/>
              <a:gd name="T25" fmla="*/ 129 h 129"/>
              <a:gd name="T26" fmla="*/ 40 w 80"/>
              <a:gd name="T27" fmla="*/ 129 h 129"/>
              <a:gd name="T28" fmla="*/ 40 w 80"/>
              <a:gd name="T29" fmla="*/ 110 h 129"/>
              <a:gd name="T30" fmla="*/ 39 w 80"/>
              <a:gd name="T31" fmla="*/ 95 h 129"/>
              <a:gd name="T32" fmla="*/ 38 w 80"/>
              <a:gd name="T33" fmla="*/ 84 h 129"/>
              <a:gd name="T34" fmla="*/ 35 w 80"/>
              <a:gd name="T35" fmla="*/ 79 h 129"/>
              <a:gd name="T36" fmla="*/ 34 w 80"/>
              <a:gd name="T37" fmla="*/ 76 h 129"/>
              <a:gd name="T38" fmla="*/ 32 w 80"/>
              <a:gd name="T39" fmla="*/ 73 h 129"/>
              <a:gd name="T40" fmla="*/ 29 w 80"/>
              <a:gd name="T41" fmla="*/ 71 h 129"/>
              <a:gd name="T42" fmla="*/ 26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6 w 80"/>
              <a:gd name="T57" fmla="*/ 62 h 129"/>
              <a:gd name="T58" fmla="*/ 29 w 80"/>
              <a:gd name="T59" fmla="*/ 60 h 129"/>
              <a:gd name="T60" fmla="*/ 32 w 80"/>
              <a:gd name="T61" fmla="*/ 58 h 129"/>
              <a:gd name="T62" fmla="*/ 34 w 80"/>
              <a:gd name="T63" fmla="*/ 54 h 129"/>
              <a:gd name="T64" fmla="*/ 35 w 80"/>
              <a:gd name="T65" fmla="*/ 51 h 129"/>
              <a:gd name="T66" fmla="*/ 38 w 80"/>
              <a:gd name="T67" fmla="*/ 46 h 129"/>
              <a:gd name="T68" fmla="*/ 39 w 80"/>
              <a:gd name="T69" fmla="*/ 35 h 129"/>
              <a:gd name="T70" fmla="*/ 40 w 80"/>
              <a:gd name="T71" fmla="*/ 20 h 129"/>
              <a:gd name="T72" fmla="*/ 40 w 80"/>
              <a:gd name="T73" fmla="*/ 0 h 129"/>
              <a:gd name="T74" fmla="*/ 40 w 80"/>
              <a:gd name="T75" fmla="*/ 0 h 129"/>
              <a:gd name="T76" fmla="*/ 41 w 80"/>
              <a:gd name="T77" fmla="*/ 20 h 129"/>
              <a:gd name="T78" fmla="*/ 41 w 80"/>
              <a:gd name="T79" fmla="*/ 35 h 129"/>
              <a:gd name="T80" fmla="*/ 43 w 80"/>
              <a:gd name="T81" fmla="*/ 46 h 129"/>
              <a:gd name="T82" fmla="*/ 44 w 80"/>
              <a:gd name="T83" fmla="*/ 51 h 129"/>
              <a:gd name="T84" fmla="*/ 46 w 80"/>
              <a:gd name="T85" fmla="*/ 54 h 129"/>
              <a:gd name="T86" fmla="*/ 48 w 80"/>
              <a:gd name="T87" fmla="*/ 58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1"/>
                </a:lnTo>
                <a:lnTo>
                  <a:pt x="48" y="73"/>
                </a:lnTo>
                <a:lnTo>
                  <a:pt x="46" y="76"/>
                </a:lnTo>
                <a:lnTo>
                  <a:pt x="44" y="79"/>
                </a:lnTo>
                <a:lnTo>
                  <a:pt x="43" y="84"/>
                </a:lnTo>
                <a:lnTo>
                  <a:pt x="41" y="95"/>
                </a:lnTo>
                <a:lnTo>
                  <a:pt x="41" y="110"/>
                </a:lnTo>
                <a:lnTo>
                  <a:pt x="40" y="129"/>
                </a:lnTo>
                <a:lnTo>
                  <a:pt x="40" y="129"/>
                </a:lnTo>
                <a:lnTo>
                  <a:pt x="40" y="110"/>
                </a:lnTo>
                <a:lnTo>
                  <a:pt x="39" y="95"/>
                </a:lnTo>
                <a:lnTo>
                  <a:pt x="38" y="84"/>
                </a:lnTo>
                <a:lnTo>
                  <a:pt x="35" y="79"/>
                </a:lnTo>
                <a:lnTo>
                  <a:pt x="34" y="76"/>
                </a:lnTo>
                <a:lnTo>
                  <a:pt x="32" y="73"/>
                </a:lnTo>
                <a:lnTo>
                  <a:pt x="29" y="71"/>
                </a:lnTo>
                <a:lnTo>
                  <a:pt x="26" y="69"/>
                </a:lnTo>
                <a:lnTo>
                  <a:pt x="22" y="67"/>
                </a:lnTo>
                <a:lnTo>
                  <a:pt x="13" y="66"/>
                </a:lnTo>
                <a:lnTo>
                  <a:pt x="0" y="65"/>
                </a:lnTo>
                <a:lnTo>
                  <a:pt x="0" y="65"/>
                </a:lnTo>
                <a:lnTo>
                  <a:pt x="13" y="65"/>
                </a:lnTo>
                <a:lnTo>
                  <a:pt x="22" y="63"/>
                </a:lnTo>
                <a:lnTo>
                  <a:pt x="26" y="62"/>
                </a:lnTo>
                <a:lnTo>
                  <a:pt x="29" y="60"/>
                </a:lnTo>
                <a:lnTo>
                  <a:pt x="32" y="58"/>
                </a:lnTo>
                <a:lnTo>
                  <a:pt x="34" y="54"/>
                </a:lnTo>
                <a:lnTo>
                  <a:pt x="35" y="51"/>
                </a:lnTo>
                <a:lnTo>
                  <a:pt x="38" y="46"/>
                </a:lnTo>
                <a:lnTo>
                  <a:pt x="39" y="35"/>
                </a:lnTo>
                <a:lnTo>
                  <a:pt x="40" y="20"/>
                </a:lnTo>
                <a:lnTo>
                  <a:pt x="40" y="0"/>
                </a:lnTo>
                <a:lnTo>
                  <a:pt x="40" y="0"/>
                </a:lnTo>
                <a:lnTo>
                  <a:pt x="41" y="20"/>
                </a:lnTo>
                <a:lnTo>
                  <a:pt x="41" y="35"/>
                </a:lnTo>
                <a:lnTo>
                  <a:pt x="43" y="46"/>
                </a:lnTo>
                <a:lnTo>
                  <a:pt x="44" y="51"/>
                </a:lnTo>
                <a:lnTo>
                  <a:pt x="46" y="54"/>
                </a:lnTo>
                <a:lnTo>
                  <a:pt x="48" y="58"/>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 name="Freeform 16">
            <a:extLst>
              <a:ext uri="{FF2B5EF4-FFF2-40B4-BE49-F238E27FC236}">
                <a16:creationId xmlns:a16="http://schemas.microsoft.com/office/drawing/2014/main" id="{91D96448-BEDE-4F1C-8B3B-4030D2B3D427}"/>
              </a:ext>
            </a:extLst>
          </p:cNvPr>
          <p:cNvSpPr>
            <a:spLocks/>
          </p:cNvSpPr>
          <p:nvPr userDrawn="1"/>
        </p:nvSpPr>
        <p:spPr bwMode="auto">
          <a:xfrm>
            <a:off x="11996738" y="5299075"/>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6 w 80"/>
              <a:gd name="T15" fmla="*/ 75 h 129"/>
              <a:gd name="T16" fmla="*/ 44 w 80"/>
              <a:gd name="T17" fmla="*/ 79 h 129"/>
              <a:gd name="T18" fmla="*/ 43 w 80"/>
              <a:gd name="T19" fmla="*/ 83 h 129"/>
              <a:gd name="T20" fmla="*/ 41 w 80"/>
              <a:gd name="T21" fmla="*/ 95 h 129"/>
              <a:gd name="T22" fmla="*/ 40 w 80"/>
              <a:gd name="T23" fmla="*/ 110 h 129"/>
              <a:gd name="T24" fmla="*/ 40 w 80"/>
              <a:gd name="T25" fmla="*/ 129 h 129"/>
              <a:gd name="T26" fmla="*/ 40 w 80"/>
              <a:gd name="T27" fmla="*/ 129 h 129"/>
              <a:gd name="T28" fmla="*/ 40 w 80"/>
              <a:gd name="T29" fmla="*/ 110 h 129"/>
              <a:gd name="T30" fmla="*/ 39 w 80"/>
              <a:gd name="T31" fmla="*/ 95 h 129"/>
              <a:gd name="T32" fmla="*/ 37 w 80"/>
              <a:gd name="T33" fmla="*/ 83 h 129"/>
              <a:gd name="T34" fmla="*/ 36 w 80"/>
              <a:gd name="T35" fmla="*/ 79 h 129"/>
              <a:gd name="T36" fmla="*/ 35 w 80"/>
              <a:gd name="T37" fmla="*/ 75 h 129"/>
              <a:gd name="T38" fmla="*/ 33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7 w 80"/>
              <a:gd name="T57" fmla="*/ 62 h 129"/>
              <a:gd name="T58" fmla="*/ 30 w 80"/>
              <a:gd name="T59" fmla="*/ 60 h 129"/>
              <a:gd name="T60" fmla="*/ 33 w 80"/>
              <a:gd name="T61" fmla="*/ 58 h 129"/>
              <a:gd name="T62" fmla="*/ 35 w 80"/>
              <a:gd name="T63" fmla="*/ 55 h 129"/>
              <a:gd name="T64" fmla="*/ 36 w 80"/>
              <a:gd name="T65" fmla="*/ 50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0 h 129"/>
              <a:gd name="T84" fmla="*/ 46 w 80"/>
              <a:gd name="T85" fmla="*/ 55 h 129"/>
              <a:gd name="T86" fmla="*/ 48 w 80"/>
              <a:gd name="T87" fmla="*/ 58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6" y="75"/>
                </a:lnTo>
                <a:lnTo>
                  <a:pt x="44" y="79"/>
                </a:lnTo>
                <a:lnTo>
                  <a:pt x="43" y="83"/>
                </a:lnTo>
                <a:lnTo>
                  <a:pt x="41" y="95"/>
                </a:lnTo>
                <a:lnTo>
                  <a:pt x="40" y="110"/>
                </a:lnTo>
                <a:lnTo>
                  <a:pt x="40" y="129"/>
                </a:lnTo>
                <a:lnTo>
                  <a:pt x="40" y="129"/>
                </a:lnTo>
                <a:lnTo>
                  <a:pt x="40" y="110"/>
                </a:lnTo>
                <a:lnTo>
                  <a:pt x="39" y="95"/>
                </a:lnTo>
                <a:lnTo>
                  <a:pt x="37" y="83"/>
                </a:lnTo>
                <a:lnTo>
                  <a:pt x="36" y="79"/>
                </a:lnTo>
                <a:lnTo>
                  <a:pt x="35" y="75"/>
                </a:lnTo>
                <a:lnTo>
                  <a:pt x="33" y="73"/>
                </a:lnTo>
                <a:lnTo>
                  <a:pt x="30" y="70"/>
                </a:lnTo>
                <a:lnTo>
                  <a:pt x="27" y="69"/>
                </a:lnTo>
                <a:lnTo>
                  <a:pt x="22" y="67"/>
                </a:lnTo>
                <a:lnTo>
                  <a:pt x="13" y="66"/>
                </a:lnTo>
                <a:lnTo>
                  <a:pt x="0" y="65"/>
                </a:lnTo>
                <a:lnTo>
                  <a:pt x="0" y="65"/>
                </a:lnTo>
                <a:lnTo>
                  <a:pt x="13" y="65"/>
                </a:lnTo>
                <a:lnTo>
                  <a:pt x="22" y="63"/>
                </a:lnTo>
                <a:lnTo>
                  <a:pt x="27" y="62"/>
                </a:lnTo>
                <a:lnTo>
                  <a:pt x="30" y="60"/>
                </a:lnTo>
                <a:lnTo>
                  <a:pt x="33" y="58"/>
                </a:lnTo>
                <a:lnTo>
                  <a:pt x="35" y="55"/>
                </a:lnTo>
                <a:lnTo>
                  <a:pt x="36" y="50"/>
                </a:lnTo>
                <a:lnTo>
                  <a:pt x="37" y="46"/>
                </a:lnTo>
                <a:lnTo>
                  <a:pt x="39" y="35"/>
                </a:lnTo>
                <a:lnTo>
                  <a:pt x="40" y="20"/>
                </a:lnTo>
                <a:lnTo>
                  <a:pt x="40" y="0"/>
                </a:lnTo>
                <a:lnTo>
                  <a:pt x="40" y="0"/>
                </a:lnTo>
                <a:lnTo>
                  <a:pt x="40" y="20"/>
                </a:lnTo>
                <a:lnTo>
                  <a:pt x="41" y="35"/>
                </a:lnTo>
                <a:lnTo>
                  <a:pt x="43" y="46"/>
                </a:lnTo>
                <a:lnTo>
                  <a:pt x="44" y="50"/>
                </a:lnTo>
                <a:lnTo>
                  <a:pt x="46" y="55"/>
                </a:lnTo>
                <a:lnTo>
                  <a:pt x="48" y="58"/>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 name="Freeform 17">
            <a:extLst>
              <a:ext uri="{FF2B5EF4-FFF2-40B4-BE49-F238E27FC236}">
                <a16:creationId xmlns:a16="http://schemas.microsoft.com/office/drawing/2014/main" id="{262F2505-EE1A-456A-94F9-E6C39B347788}"/>
              </a:ext>
            </a:extLst>
          </p:cNvPr>
          <p:cNvSpPr>
            <a:spLocks/>
          </p:cNvSpPr>
          <p:nvPr userDrawn="1"/>
        </p:nvSpPr>
        <p:spPr bwMode="auto">
          <a:xfrm>
            <a:off x="10618788" y="3797300"/>
            <a:ext cx="125413" cy="204788"/>
          </a:xfrm>
          <a:custGeom>
            <a:avLst/>
            <a:gdLst>
              <a:gd name="T0" fmla="*/ 79 w 79"/>
              <a:gd name="T1" fmla="*/ 64 h 129"/>
              <a:gd name="T2" fmla="*/ 79 w 79"/>
              <a:gd name="T3" fmla="*/ 64 h 129"/>
              <a:gd name="T4" fmla="*/ 67 w 79"/>
              <a:gd name="T5" fmla="*/ 64 h 129"/>
              <a:gd name="T6" fmla="*/ 57 w 79"/>
              <a:gd name="T7" fmla="*/ 66 h 129"/>
              <a:gd name="T8" fmla="*/ 54 w 79"/>
              <a:gd name="T9" fmla="*/ 67 h 129"/>
              <a:gd name="T10" fmla="*/ 50 w 79"/>
              <a:gd name="T11" fmla="*/ 69 h 129"/>
              <a:gd name="T12" fmla="*/ 47 w 79"/>
              <a:gd name="T13" fmla="*/ 72 h 129"/>
              <a:gd name="T14" fmla="*/ 45 w 79"/>
              <a:gd name="T15" fmla="*/ 75 h 129"/>
              <a:gd name="T16" fmla="*/ 43 w 79"/>
              <a:gd name="T17" fmla="*/ 79 h 129"/>
              <a:gd name="T18" fmla="*/ 42 w 79"/>
              <a:gd name="T19" fmla="*/ 83 h 129"/>
              <a:gd name="T20" fmla="*/ 41 w 79"/>
              <a:gd name="T21" fmla="*/ 94 h 129"/>
              <a:gd name="T22" fmla="*/ 40 w 79"/>
              <a:gd name="T23" fmla="*/ 109 h 129"/>
              <a:gd name="T24" fmla="*/ 39 w 79"/>
              <a:gd name="T25" fmla="*/ 129 h 129"/>
              <a:gd name="T26" fmla="*/ 39 w 79"/>
              <a:gd name="T27" fmla="*/ 129 h 129"/>
              <a:gd name="T28" fmla="*/ 39 w 79"/>
              <a:gd name="T29" fmla="*/ 109 h 129"/>
              <a:gd name="T30" fmla="*/ 38 w 79"/>
              <a:gd name="T31" fmla="*/ 94 h 129"/>
              <a:gd name="T32" fmla="*/ 37 w 79"/>
              <a:gd name="T33" fmla="*/ 83 h 129"/>
              <a:gd name="T34" fmla="*/ 36 w 79"/>
              <a:gd name="T35" fmla="*/ 79 h 129"/>
              <a:gd name="T36" fmla="*/ 34 w 79"/>
              <a:gd name="T37" fmla="*/ 75 h 129"/>
              <a:gd name="T38" fmla="*/ 32 w 79"/>
              <a:gd name="T39" fmla="*/ 72 h 129"/>
              <a:gd name="T40" fmla="*/ 29 w 79"/>
              <a:gd name="T41" fmla="*/ 69 h 129"/>
              <a:gd name="T42" fmla="*/ 26 w 79"/>
              <a:gd name="T43" fmla="*/ 67 h 129"/>
              <a:gd name="T44" fmla="*/ 23 w 79"/>
              <a:gd name="T45" fmla="*/ 66 h 129"/>
              <a:gd name="T46" fmla="*/ 13 w 79"/>
              <a:gd name="T47" fmla="*/ 64 h 129"/>
              <a:gd name="T48" fmla="*/ 0 w 79"/>
              <a:gd name="T49" fmla="*/ 64 h 129"/>
              <a:gd name="T50" fmla="*/ 0 w 79"/>
              <a:gd name="T51" fmla="*/ 64 h 129"/>
              <a:gd name="T52" fmla="*/ 13 w 79"/>
              <a:gd name="T53" fmla="*/ 63 h 129"/>
              <a:gd name="T54" fmla="*/ 23 w 79"/>
              <a:gd name="T55" fmla="*/ 62 h 129"/>
              <a:gd name="T56" fmla="*/ 26 w 79"/>
              <a:gd name="T57" fmla="*/ 61 h 129"/>
              <a:gd name="T58" fmla="*/ 29 w 79"/>
              <a:gd name="T59" fmla="*/ 59 h 129"/>
              <a:gd name="T60" fmla="*/ 32 w 79"/>
              <a:gd name="T61" fmla="*/ 57 h 129"/>
              <a:gd name="T62" fmla="*/ 34 w 79"/>
              <a:gd name="T63" fmla="*/ 54 h 129"/>
              <a:gd name="T64" fmla="*/ 36 w 79"/>
              <a:gd name="T65" fmla="*/ 50 h 129"/>
              <a:gd name="T66" fmla="*/ 37 w 79"/>
              <a:gd name="T67" fmla="*/ 46 h 129"/>
              <a:gd name="T68" fmla="*/ 38 w 79"/>
              <a:gd name="T69" fmla="*/ 35 h 129"/>
              <a:gd name="T70" fmla="*/ 39 w 79"/>
              <a:gd name="T71" fmla="*/ 19 h 129"/>
              <a:gd name="T72" fmla="*/ 39 w 79"/>
              <a:gd name="T73" fmla="*/ 0 h 129"/>
              <a:gd name="T74" fmla="*/ 39 w 79"/>
              <a:gd name="T75" fmla="*/ 0 h 129"/>
              <a:gd name="T76" fmla="*/ 40 w 79"/>
              <a:gd name="T77" fmla="*/ 19 h 129"/>
              <a:gd name="T78" fmla="*/ 41 w 79"/>
              <a:gd name="T79" fmla="*/ 35 h 129"/>
              <a:gd name="T80" fmla="*/ 42 w 79"/>
              <a:gd name="T81" fmla="*/ 46 h 129"/>
              <a:gd name="T82" fmla="*/ 43 w 79"/>
              <a:gd name="T83" fmla="*/ 50 h 129"/>
              <a:gd name="T84" fmla="*/ 45 w 79"/>
              <a:gd name="T85" fmla="*/ 54 h 129"/>
              <a:gd name="T86" fmla="*/ 47 w 79"/>
              <a:gd name="T87" fmla="*/ 57 h 129"/>
              <a:gd name="T88" fmla="*/ 50 w 79"/>
              <a:gd name="T89" fmla="*/ 59 h 129"/>
              <a:gd name="T90" fmla="*/ 54 w 79"/>
              <a:gd name="T91" fmla="*/ 61 h 129"/>
              <a:gd name="T92" fmla="*/ 57 w 79"/>
              <a:gd name="T93" fmla="*/ 62 h 129"/>
              <a:gd name="T94" fmla="*/ 67 w 79"/>
              <a:gd name="T95" fmla="*/ 63 h 129"/>
              <a:gd name="T96" fmla="*/ 79 w 79"/>
              <a:gd name="T97" fmla="*/ 64 h 129"/>
              <a:gd name="T98" fmla="*/ 79 w 79"/>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9">
                <a:moveTo>
                  <a:pt x="79" y="64"/>
                </a:moveTo>
                <a:lnTo>
                  <a:pt x="79" y="64"/>
                </a:lnTo>
                <a:lnTo>
                  <a:pt x="67" y="64"/>
                </a:lnTo>
                <a:lnTo>
                  <a:pt x="57" y="66"/>
                </a:lnTo>
                <a:lnTo>
                  <a:pt x="54" y="67"/>
                </a:lnTo>
                <a:lnTo>
                  <a:pt x="50" y="69"/>
                </a:lnTo>
                <a:lnTo>
                  <a:pt x="47" y="72"/>
                </a:lnTo>
                <a:lnTo>
                  <a:pt x="45" y="75"/>
                </a:lnTo>
                <a:lnTo>
                  <a:pt x="43" y="79"/>
                </a:lnTo>
                <a:lnTo>
                  <a:pt x="42" y="83"/>
                </a:lnTo>
                <a:lnTo>
                  <a:pt x="41" y="94"/>
                </a:lnTo>
                <a:lnTo>
                  <a:pt x="40" y="109"/>
                </a:lnTo>
                <a:lnTo>
                  <a:pt x="39" y="129"/>
                </a:lnTo>
                <a:lnTo>
                  <a:pt x="39" y="129"/>
                </a:lnTo>
                <a:lnTo>
                  <a:pt x="39" y="109"/>
                </a:lnTo>
                <a:lnTo>
                  <a:pt x="38" y="94"/>
                </a:lnTo>
                <a:lnTo>
                  <a:pt x="37" y="83"/>
                </a:lnTo>
                <a:lnTo>
                  <a:pt x="36" y="79"/>
                </a:lnTo>
                <a:lnTo>
                  <a:pt x="34" y="75"/>
                </a:lnTo>
                <a:lnTo>
                  <a:pt x="32" y="72"/>
                </a:lnTo>
                <a:lnTo>
                  <a:pt x="29" y="69"/>
                </a:lnTo>
                <a:lnTo>
                  <a:pt x="26" y="67"/>
                </a:lnTo>
                <a:lnTo>
                  <a:pt x="23" y="66"/>
                </a:lnTo>
                <a:lnTo>
                  <a:pt x="13" y="64"/>
                </a:lnTo>
                <a:lnTo>
                  <a:pt x="0" y="64"/>
                </a:lnTo>
                <a:lnTo>
                  <a:pt x="0" y="64"/>
                </a:lnTo>
                <a:lnTo>
                  <a:pt x="13" y="63"/>
                </a:lnTo>
                <a:lnTo>
                  <a:pt x="23" y="62"/>
                </a:lnTo>
                <a:lnTo>
                  <a:pt x="26" y="61"/>
                </a:lnTo>
                <a:lnTo>
                  <a:pt x="29" y="59"/>
                </a:lnTo>
                <a:lnTo>
                  <a:pt x="32" y="57"/>
                </a:lnTo>
                <a:lnTo>
                  <a:pt x="34" y="54"/>
                </a:lnTo>
                <a:lnTo>
                  <a:pt x="36" y="50"/>
                </a:lnTo>
                <a:lnTo>
                  <a:pt x="37" y="46"/>
                </a:lnTo>
                <a:lnTo>
                  <a:pt x="38" y="35"/>
                </a:lnTo>
                <a:lnTo>
                  <a:pt x="39" y="19"/>
                </a:lnTo>
                <a:lnTo>
                  <a:pt x="39" y="0"/>
                </a:lnTo>
                <a:lnTo>
                  <a:pt x="39" y="0"/>
                </a:lnTo>
                <a:lnTo>
                  <a:pt x="40" y="19"/>
                </a:lnTo>
                <a:lnTo>
                  <a:pt x="41" y="35"/>
                </a:lnTo>
                <a:lnTo>
                  <a:pt x="42" y="46"/>
                </a:lnTo>
                <a:lnTo>
                  <a:pt x="43" y="50"/>
                </a:lnTo>
                <a:lnTo>
                  <a:pt x="45" y="54"/>
                </a:lnTo>
                <a:lnTo>
                  <a:pt x="47" y="57"/>
                </a:lnTo>
                <a:lnTo>
                  <a:pt x="50" y="59"/>
                </a:lnTo>
                <a:lnTo>
                  <a:pt x="54" y="61"/>
                </a:lnTo>
                <a:lnTo>
                  <a:pt x="57" y="62"/>
                </a:lnTo>
                <a:lnTo>
                  <a:pt x="67" y="63"/>
                </a:lnTo>
                <a:lnTo>
                  <a:pt x="79" y="64"/>
                </a:lnTo>
                <a:lnTo>
                  <a:pt x="79"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 name="Freeform 18">
            <a:extLst>
              <a:ext uri="{FF2B5EF4-FFF2-40B4-BE49-F238E27FC236}">
                <a16:creationId xmlns:a16="http://schemas.microsoft.com/office/drawing/2014/main" id="{E49A3F9D-457F-4A24-9122-ADB1FA7029FB}"/>
              </a:ext>
            </a:extLst>
          </p:cNvPr>
          <p:cNvSpPr>
            <a:spLocks/>
          </p:cNvSpPr>
          <p:nvPr userDrawn="1"/>
        </p:nvSpPr>
        <p:spPr bwMode="auto">
          <a:xfrm>
            <a:off x="11933238" y="1997075"/>
            <a:ext cx="127000" cy="204788"/>
          </a:xfrm>
          <a:custGeom>
            <a:avLst/>
            <a:gdLst>
              <a:gd name="T0" fmla="*/ 80 w 80"/>
              <a:gd name="T1" fmla="*/ 64 h 129"/>
              <a:gd name="T2" fmla="*/ 80 w 80"/>
              <a:gd name="T3" fmla="*/ 64 h 129"/>
              <a:gd name="T4" fmla="*/ 67 w 80"/>
              <a:gd name="T5" fmla="*/ 65 h 129"/>
              <a:gd name="T6" fmla="*/ 57 w 80"/>
              <a:gd name="T7" fmla="*/ 66 h 129"/>
              <a:gd name="T8" fmla="*/ 53 w 80"/>
              <a:gd name="T9" fmla="*/ 67 h 129"/>
              <a:gd name="T10" fmla="*/ 50 w 80"/>
              <a:gd name="T11" fmla="*/ 69 h 129"/>
              <a:gd name="T12" fmla="*/ 48 w 80"/>
              <a:gd name="T13" fmla="*/ 72 h 129"/>
              <a:gd name="T14" fmla="*/ 46 w 80"/>
              <a:gd name="T15" fmla="*/ 74 h 129"/>
              <a:gd name="T16" fmla="*/ 44 w 80"/>
              <a:gd name="T17" fmla="*/ 79 h 129"/>
              <a:gd name="T18" fmla="*/ 43 w 80"/>
              <a:gd name="T19" fmla="*/ 83 h 129"/>
              <a:gd name="T20" fmla="*/ 41 w 80"/>
              <a:gd name="T21" fmla="*/ 94 h 129"/>
              <a:gd name="T22" fmla="*/ 40 w 80"/>
              <a:gd name="T23" fmla="*/ 109 h 129"/>
              <a:gd name="T24" fmla="*/ 40 w 80"/>
              <a:gd name="T25" fmla="*/ 129 h 129"/>
              <a:gd name="T26" fmla="*/ 40 w 80"/>
              <a:gd name="T27" fmla="*/ 129 h 129"/>
              <a:gd name="T28" fmla="*/ 40 w 80"/>
              <a:gd name="T29" fmla="*/ 109 h 129"/>
              <a:gd name="T30" fmla="*/ 39 w 80"/>
              <a:gd name="T31" fmla="*/ 94 h 129"/>
              <a:gd name="T32" fmla="*/ 38 w 80"/>
              <a:gd name="T33" fmla="*/ 83 h 129"/>
              <a:gd name="T34" fmla="*/ 36 w 80"/>
              <a:gd name="T35" fmla="*/ 79 h 129"/>
              <a:gd name="T36" fmla="*/ 35 w 80"/>
              <a:gd name="T37" fmla="*/ 74 h 129"/>
              <a:gd name="T38" fmla="*/ 33 w 80"/>
              <a:gd name="T39" fmla="*/ 72 h 129"/>
              <a:gd name="T40" fmla="*/ 30 w 80"/>
              <a:gd name="T41" fmla="*/ 69 h 129"/>
              <a:gd name="T42" fmla="*/ 27 w 80"/>
              <a:gd name="T43" fmla="*/ 67 h 129"/>
              <a:gd name="T44" fmla="*/ 22 w 80"/>
              <a:gd name="T45" fmla="*/ 66 h 129"/>
              <a:gd name="T46" fmla="*/ 13 w 80"/>
              <a:gd name="T47" fmla="*/ 65 h 129"/>
              <a:gd name="T48" fmla="*/ 0 w 80"/>
              <a:gd name="T49" fmla="*/ 64 h 129"/>
              <a:gd name="T50" fmla="*/ 0 w 80"/>
              <a:gd name="T51" fmla="*/ 64 h 129"/>
              <a:gd name="T52" fmla="*/ 13 w 80"/>
              <a:gd name="T53" fmla="*/ 64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6 w 80"/>
              <a:gd name="T85" fmla="*/ 54 h 129"/>
              <a:gd name="T86" fmla="*/ 48 w 80"/>
              <a:gd name="T87" fmla="*/ 57 h 129"/>
              <a:gd name="T88" fmla="*/ 50 w 80"/>
              <a:gd name="T89" fmla="*/ 59 h 129"/>
              <a:gd name="T90" fmla="*/ 53 w 80"/>
              <a:gd name="T91" fmla="*/ 61 h 129"/>
              <a:gd name="T92" fmla="*/ 57 w 80"/>
              <a:gd name="T93" fmla="*/ 62 h 129"/>
              <a:gd name="T94" fmla="*/ 67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7" y="65"/>
                </a:lnTo>
                <a:lnTo>
                  <a:pt x="57" y="66"/>
                </a:lnTo>
                <a:lnTo>
                  <a:pt x="53" y="67"/>
                </a:lnTo>
                <a:lnTo>
                  <a:pt x="50" y="69"/>
                </a:lnTo>
                <a:lnTo>
                  <a:pt x="48" y="72"/>
                </a:lnTo>
                <a:lnTo>
                  <a:pt x="46" y="74"/>
                </a:lnTo>
                <a:lnTo>
                  <a:pt x="44" y="79"/>
                </a:lnTo>
                <a:lnTo>
                  <a:pt x="43" y="83"/>
                </a:lnTo>
                <a:lnTo>
                  <a:pt x="41" y="94"/>
                </a:lnTo>
                <a:lnTo>
                  <a:pt x="40" y="109"/>
                </a:lnTo>
                <a:lnTo>
                  <a:pt x="40" y="129"/>
                </a:lnTo>
                <a:lnTo>
                  <a:pt x="40" y="129"/>
                </a:lnTo>
                <a:lnTo>
                  <a:pt x="40" y="109"/>
                </a:lnTo>
                <a:lnTo>
                  <a:pt x="39" y="94"/>
                </a:lnTo>
                <a:lnTo>
                  <a:pt x="38" y="83"/>
                </a:lnTo>
                <a:lnTo>
                  <a:pt x="36" y="79"/>
                </a:lnTo>
                <a:lnTo>
                  <a:pt x="35" y="74"/>
                </a:lnTo>
                <a:lnTo>
                  <a:pt x="33" y="72"/>
                </a:lnTo>
                <a:lnTo>
                  <a:pt x="30" y="69"/>
                </a:lnTo>
                <a:lnTo>
                  <a:pt x="27" y="67"/>
                </a:lnTo>
                <a:lnTo>
                  <a:pt x="22" y="66"/>
                </a:lnTo>
                <a:lnTo>
                  <a:pt x="13" y="65"/>
                </a:lnTo>
                <a:lnTo>
                  <a:pt x="0" y="64"/>
                </a:lnTo>
                <a:lnTo>
                  <a:pt x="0" y="64"/>
                </a:lnTo>
                <a:lnTo>
                  <a:pt x="13" y="64"/>
                </a:lnTo>
                <a:lnTo>
                  <a:pt x="22" y="62"/>
                </a:lnTo>
                <a:lnTo>
                  <a:pt x="27" y="61"/>
                </a:lnTo>
                <a:lnTo>
                  <a:pt x="30" y="59"/>
                </a:lnTo>
                <a:lnTo>
                  <a:pt x="33" y="57"/>
                </a:lnTo>
                <a:lnTo>
                  <a:pt x="35" y="54"/>
                </a:lnTo>
                <a:lnTo>
                  <a:pt x="36" y="50"/>
                </a:lnTo>
                <a:lnTo>
                  <a:pt x="38" y="46"/>
                </a:lnTo>
                <a:lnTo>
                  <a:pt x="39" y="35"/>
                </a:lnTo>
                <a:lnTo>
                  <a:pt x="40" y="19"/>
                </a:lnTo>
                <a:lnTo>
                  <a:pt x="40" y="0"/>
                </a:lnTo>
                <a:lnTo>
                  <a:pt x="40" y="0"/>
                </a:lnTo>
                <a:lnTo>
                  <a:pt x="40" y="19"/>
                </a:lnTo>
                <a:lnTo>
                  <a:pt x="41" y="35"/>
                </a:lnTo>
                <a:lnTo>
                  <a:pt x="43" y="46"/>
                </a:lnTo>
                <a:lnTo>
                  <a:pt x="44" y="50"/>
                </a:lnTo>
                <a:lnTo>
                  <a:pt x="46" y="54"/>
                </a:lnTo>
                <a:lnTo>
                  <a:pt x="48" y="57"/>
                </a:lnTo>
                <a:lnTo>
                  <a:pt x="50" y="59"/>
                </a:lnTo>
                <a:lnTo>
                  <a:pt x="53" y="61"/>
                </a:lnTo>
                <a:lnTo>
                  <a:pt x="57" y="62"/>
                </a:lnTo>
                <a:lnTo>
                  <a:pt x="67"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 name="Freeform 19">
            <a:extLst>
              <a:ext uri="{FF2B5EF4-FFF2-40B4-BE49-F238E27FC236}">
                <a16:creationId xmlns:a16="http://schemas.microsoft.com/office/drawing/2014/main" id="{4A9E9CAF-B5BF-40D1-AE04-B7E3C943A2E5}"/>
              </a:ext>
            </a:extLst>
          </p:cNvPr>
          <p:cNvSpPr>
            <a:spLocks/>
          </p:cNvSpPr>
          <p:nvPr userDrawn="1"/>
        </p:nvSpPr>
        <p:spPr bwMode="auto">
          <a:xfrm>
            <a:off x="9726613" y="2689225"/>
            <a:ext cx="125413" cy="206375"/>
          </a:xfrm>
          <a:custGeom>
            <a:avLst/>
            <a:gdLst>
              <a:gd name="T0" fmla="*/ 79 w 79"/>
              <a:gd name="T1" fmla="*/ 65 h 130"/>
              <a:gd name="T2" fmla="*/ 79 w 79"/>
              <a:gd name="T3" fmla="*/ 65 h 130"/>
              <a:gd name="T4" fmla="*/ 67 w 79"/>
              <a:gd name="T5" fmla="*/ 66 h 130"/>
              <a:gd name="T6" fmla="*/ 57 w 79"/>
              <a:gd name="T7" fmla="*/ 67 h 130"/>
              <a:gd name="T8" fmla="*/ 54 w 79"/>
              <a:gd name="T9" fmla="*/ 69 h 130"/>
              <a:gd name="T10" fmla="*/ 50 w 79"/>
              <a:gd name="T11" fmla="*/ 70 h 130"/>
              <a:gd name="T12" fmla="*/ 47 w 79"/>
              <a:gd name="T13" fmla="*/ 73 h 130"/>
              <a:gd name="T14" fmla="*/ 45 w 79"/>
              <a:gd name="T15" fmla="*/ 76 h 130"/>
              <a:gd name="T16" fmla="*/ 43 w 79"/>
              <a:gd name="T17" fmla="*/ 79 h 130"/>
              <a:gd name="T18" fmla="*/ 42 w 79"/>
              <a:gd name="T19" fmla="*/ 84 h 130"/>
              <a:gd name="T20" fmla="*/ 41 w 79"/>
              <a:gd name="T21" fmla="*/ 95 h 130"/>
              <a:gd name="T22" fmla="*/ 40 w 79"/>
              <a:gd name="T23" fmla="*/ 110 h 130"/>
              <a:gd name="T24" fmla="*/ 39 w 79"/>
              <a:gd name="T25" fmla="*/ 130 h 130"/>
              <a:gd name="T26" fmla="*/ 39 w 79"/>
              <a:gd name="T27" fmla="*/ 130 h 130"/>
              <a:gd name="T28" fmla="*/ 39 w 79"/>
              <a:gd name="T29" fmla="*/ 110 h 130"/>
              <a:gd name="T30" fmla="*/ 38 w 79"/>
              <a:gd name="T31" fmla="*/ 95 h 130"/>
              <a:gd name="T32" fmla="*/ 37 w 79"/>
              <a:gd name="T33" fmla="*/ 84 h 130"/>
              <a:gd name="T34" fmla="*/ 36 w 79"/>
              <a:gd name="T35" fmla="*/ 79 h 130"/>
              <a:gd name="T36" fmla="*/ 34 w 79"/>
              <a:gd name="T37" fmla="*/ 76 h 130"/>
              <a:gd name="T38" fmla="*/ 32 w 79"/>
              <a:gd name="T39" fmla="*/ 73 h 130"/>
              <a:gd name="T40" fmla="*/ 29 w 79"/>
              <a:gd name="T41" fmla="*/ 70 h 130"/>
              <a:gd name="T42" fmla="*/ 26 w 79"/>
              <a:gd name="T43" fmla="*/ 69 h 130"/>
              <a:gd name="T44" fmla="*/ 23 w 79"/>
              <a:gd name="T45" fmla="*/ 67 h 130"/>
              <a:gd name="T46" fmla="*/ 12 w 79"/>
              <a:gd name="T47" fmla="*/ 66 h 130"/>
              <a:gd name="T48" fmla="*/ 0 w 79"/>
              <a:gd name="T49" fmla="*/ 65 h 130"/>
              <a:gd name="T50" fmla="*/ 0 w 79"/>
              <a:gd name="T51" fmla="*/ 65 h 130"/>
              <a:gd name="T52" fmla="*/ 12 w 79"/>
              <a:gd name="T53" fmla="*/ 65 h 130"/>
              <a:gd name="T54" fmla="*/ 23 w 79"/>
              <a:gd name="T55" fmla="*/ 63 h 130"/>
              <a:gd name="T56" fmla="*/ 26 w 79"/>
              <a:gd name="T57" fmla="*/ 62 h 130"/>
              <a:gd name="T58" fmla="*/ 29 w 79"/>
              <a:gd name="T59" fmla="*/ 60 h 130"/>
              <a:gd name="T60" fmla="*/ 32 w 79"/>
              <a:gd name="T61" fmla="*/ 58 h 130"/>
              <a:gd name="T62" fmla="*/ 34 w 79"/>
              <a:gd name="T63" fmla="*/ 55 h 130"/>
              <a:gd name="T64" fmla="*/ 36 w 79"/>
              <a:gd name="T65" fmla="*/ 51 h 130"/>
              <a:gd name="T66" fmla="*/ 37 w 79"/>
              <a:gd name="T67" fmla="*/ 47 h 130"/>
              <a:gd name="T68" fmla="*/ 38 w 79"/>
              <a:gd name="T69" fmla="*/ 35 h 130"/>
              <a:gd name="T70" fmla="*/ 39 w 79"/>
              <a:gd name="T71" fmla="*/ 20 h 130"/>
              <a:gd name="T72" fmla="*/ 39 w 79"/>
              <a:gd name="T73" fmla="*/ 0 h 130"/>
              <a:gd name="T74" fmla="*/ 39 w 79"/>
              <a:gd name="T75" fmla="*/ 0 h 130"/>
              <a:gd name="T76" fmla="*/ 40 w 79"/>
              <a:gd name="T77" fmla="*/ 20 h 130"/>
              <a:gd name="T78" fmla="*/ 41 w 79"/>
              <a:gd name="T79" fmla="*/ 35 h 130"/>
              <a:gd name="T80" fmla="*/ 42 w 79"/>
              <a:gd name="T81" fmla="*/ 47 h 130"/>
              <a:gd name="T82" fmla="*/ 43 w 79"/>
              <a:gd name="T83" fmla="*/ 51 h 130"/>
              <a:gd name="T84" fmla="*/ 45 w 79"/>
              <a:gd name="T85" fmla="*/ 55 h 130"/>
              <a:gd name="T86" fmla="*/ 47 w 79"/>
              <a:gd name="T87" fmla="*/ 58 h 130"/>
              <a:gd name="T88" fmla="*/ 50 w 79"/>
              <a:gd name="T89" fmla="*/ 60 h 130"/>
              <a:gd name="T90" fmla="*/ 54 w 79"/>
              <a:gd name="T91" fmla="*/ 62 h 130"/>
              <a:gd name="T92" fmla="*/ 57 w 79"/>
              <a:gd name="T93" fmla="*/ 63 h 130"/>
              <a:gd name="T94" fmla="*/ 67 w 79"/>
              <a:gd name="T95" fmla="*/ 65 h 130"/>
              <a:gd name="T96" fmla="*/ 79 w 79"/>
              <a:gd name="T97" fmla="*/ 65 h 130"/>
              <a:gd name="T98" fmla="*/ 79 w 79"/>
              <a:gd name="T9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30">
                <a:moveTo>
                  <a:pt x="79" y="65"/>
                </a:moveTo>
                <a:lnTo>
                  <a:pt x="79" y="65"/>
                </a:lnTo>
                <a:lnTo>
                  <a:pt x="67" y="66"/>
                </a:lnTo>
                <a:lnTo>
                  <a:pt x="57" y="67"/>
                </a:lnTo>
                <a:lnTo>
                  <a:pt x="54" y="69"/>
                </a:lnTo>
                <a:lnTo>
                  <a:pt x="50" y="70"/>
                </a:lnTo>
                <a:lnTo>
                  <a:pt x="47" y="73"/>
                </a:lnTo>
                <a:lnTo>
                  <a:pt x="45" y="76"/>
                </a:lnTo>
                <a:lnTo>
                  <a:pt x="43" y="79"/>
                </a:lnTo>
                <a:lnTo>
                  <a:pt x="42" y="84"/>
                </a:lnTo>
                <a:lnTo>
                  <a:pt x="41" y="95"/>
                </a:lnTo>
                <a:lnTo>
                  <a:pt x="40" y="110"/>
                </a:lnTo>
                <a:lnTo>
                  <a:pt x="39" y="130"/>
                </a:lnTo>
                <a:lnTo>
                  <a:pt x="39" y="130"/>
                </a:lnTo>
                <a:lnTo>
                  <a:pt x="39" y="110"/>
                </a:lnTo>
                <a:lnTo>
                  <a:pt x="38" y="95"/>
                </a:lnTo>
                <a:lnTo>
                  <a:pt x="37" y="84"/>
                </a:lnTo>
                <a:lnTo>
                  <a:pt x="36" y="79"/>
                </a:lnTo>
                <a:lnTo>
                  <a:pt x="34" y="76"/>
                </a:lnTo>
                <a:lnTo>
                  <a:pt x="32" y="73"/>
                </a:lnTo>
                <a:lnTo>
                  <a:pt x="29" y="70"/>
                </a:lnTo>
                <a:lnTo>
                  <a:pt x="26" y="69"/>
                </a:lnTo>
                <a:lnTo>
                  <a:pt x="23" y="67"/>
                </a:lnTo>
                <a:lnTo>
                  <a:pt x="12" y="66"/>
                </a:lnTo>
                <a:lnTo>
                  <a:pt x="0" y="65"/>
                </a:lnTo>
                <a:lnTo>
                  <a:pt x="0" y="65"/>
                </a:lnTo>
                <a:lnTo>
                  <a:pt x="12" y="65"/>
                </a:lnTo>
                <a:lnTo>
                  <a:pt x="23" y="63"/>
                </a:lnTo>
                <a:lnTo>
                  <a:pt x="26" y="62"/>
                </a:lnTo>
                <a:lnTo>
                  <a:pt x="29" y="60"/>
                </a:lnTo>
                <a:lnTo>
                  <a:pt x="32" y="58"/>
                </a:lnTo>
                <a:lnTo>
                  <a:pt x="34" y="55"/>
                </a:lnTo>
                <a:lnTo>
                  <a:pt x="36" y="51"/>
                </a:lnTo>
                <a:lnTo>
                  <a:pt x="37" y="47"/>
                </a:lnTo>
                <a:lnTo>
                  <a:pt x="38" y="35"/>
                </a:lnTo>
                <a:lnTo>
                  <a:pt x="39" y="20"/>
                </a:lnTo>
                <a:lnTo>
                  <a:pt x="39" y="0"/>
                </a:lnTo>
                <a:lnTo>
                  <a:pt x="39" y="0"/>
                </a:lnTo>
                <a:lnTo>
                  <a:pt x="40" y="20"/>
                </a:lnTo>
                <a:lnTo>
                  <a:pt x="41" y="35"/>
                </a:lnTo>
                <a:lnTo>
                  <a:pt x="42" y="47"/>
                </a:lnTo>
                <a:lnTo>
                  <a:pt x="43" y="51"/>
                </a:lnTo>
                <a:lnTo>
                  <a:pt x="45" y="55"/>
                </a:lnTo>
                <a:lnTo>
                  <a:pt x="47" y="58"/>
                </a:lnTo>
                <a:lnTo>
                  <a:pt x="50" y="60"/>
                </a:lnTo>
                <a:lnTo>
                  <a:pt x="54" y="62"/>
                </a:lnTo>
                <a:lnTo>
                  <a:pt x="57" y="63"/>
                </a:lnTo>
                <a:lnTo>
                  <a:pt x="67"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 name="Freeform 20">
            <a:extLst>
              <a:ext uri="{FF2B5EF4-FFF2-40B4-BE49-F238E27FC236}">
                <a16:creationId xmlns:a16="http://schemas.microsoft.com/office/drawing/2014/main" id="{3F53A6BA-D936-4C6E-96F9-8B8E53ED8271}"/>
              </a:ext>
            </a:extLst>
          </p:cNvPr>
          <p:cNvSpPr>
            <a:spLocks/>
          </p:cNvSpPr>
          <p:nvPr userDrawn="1"/>
        </p:nvSpPr>
        <p:spPr bwMode="auto">
          <a:xfrm>
            <a:off x="11088688" y="1250950"/>
            <a:ext cx="127000" cy="204788"/>
          </a:xfrm>
          <a:custGeom>
            <a:avLst/>
            <a:gdLst>
              <a:gd name="T0" fmla="*/ 80 w 80"/>
              <a:gd name="T1" fmla="*/ 65 h 129"/>
              <a:gd name="T2" fmla="*/ 80 w 80"/>
              <a:gd name="T3" fmla="*/ 65 h 129"/>
              <a:gd name="T4" fmla="*/ 66 w 80"/>
              <a:gd name="T5" fmla="*/ 65 h 129"/>
              <a:gd name="T6" fmla="*/ 57 w 80"/>
              <a:gd name="T7" fmla="*/ 67 h 129"/>
              <a:gd name="T8" fmla="*/ 53 w 80"/>
              <a:gd name="T9" fmla="*/ 68 h 129"/>
              <a:gd name="T10" fmla="*/ 50 w 80"/>
              <a:gd name="T11" fmla="*/ 70 h 129"/>
              <a:gd name="T12" fmla="*/ 47 w 80"/>
              <a:gd name="T13" fmla="*/ 72 h 129"/>
              <a:gd name="T14" fmla="*/ 45 w 80"/>
              <a:gd name="T15" fmla="*/ 75 h 129"/>
              <a:gd name="T16" fmla="*/ 44 w 80"/>
              <a:gd name="T17" fmla="*/ 79 h 129"/>
              <a:gd name="T18" fmla="*/ 42 w 80"/>
              <a:gd name="T19" fmla="*/ 83 h 129"/>
              <a:gd name="T20" fmla="*/ 41 w 80"/>
              <a:gd name="T21" fmla="*/ 94 h 129"/>
              <a:gd name="T22" fmla="*/ 40 w 80"/>
              <a:gd name="T23" fmla="*/ 110 h 129"/>
              <a:gd name="T24" fmla="*/ 40 w 80"/>
              <a:gd name="T25" fmla="*/ 129 h 129"/>
              <a:gd name="T26" fmla="*/ 40 w 80"/>
              <a:gd name="T27" fmla="*/ 129 h 129"/>
              <a:gd name="T28" fmla="*/ 39 w 80"/>
              <a:gd name="T29" fmla="*/ 110 h 129"/>
              <a:gd name="T30" fmla="*/ 39 w 80"/>
              <a:gd name="T31" fmla="*/ 94 h 129"/>
              <a:gd name="T32" fmla="*/ 37 w 80"/>
              <a:gd name="T33" fmla="*/ 83 h 129"/>
              <a:gd name="T34" fmla="*/ 36 w 80"/>
              <a:gd name="T35" fmla="*/ 79 h 129"/>
              <a:gd name="T36" fmla="*/ 33 w 80"/>
              <a:gd name="T37" fmla="*/ 75 h 129"/>
              <a:gd name="T38" fmla="*/ 31 w 80"/>
              <a:gd name="T39" fmla="*/ 72 h 129"/>
              <a:gd name="T40" fmla="*/ 29 w 80"/>
              <a:gd name="T41" fmla="*/ 70 h 129"/>
              <a:gd name="T42" fmla="*/ 26 w 80"/>
              <a:gd name="T43" fmla="*/ 68 h 129"/>
              <a:gd name="T44" fmla="*/ 22 w 80"/>
              <a:gd name="T45" fmla="*/ 67 h 129"/>
              <a:gd name="T46" fmla="*/ 12 w 80"/>
              <a:gd name="T47" fmla="*/ 65 h 129"/>
              <a:gd name="T48" fmla="*/ 0 w 80"/>
              <a:gd name="T49" fmla="*/ 65 h 129"/>
              <a:gd name="T50" fmla="*/ 0 w 80"/>
              <a:gd name="T51" fmla="*/ 65 h 129"/>
              <a:gd name="T52" fmla="*/ 12 w 80"/>
              <a:gd name="T53" fmla="*/ 64 h 129"/>
              <a:gd name="T54" fmla="*/ 22 w 80"/>
              <a:gd name="T55" fmla="*/ 63 h 129"/>
              <a:gd name="T56" fmla="*/ 26 w 80"/>
              <a:gd name="T57" fmla="*/ 60 h 129"/>
              <a:gd name="T58" fmla="*/ 29 w 80"/>
              <a:gd name="T59" fmla="*/ 59 h 129"/>
              <a:gd name="T60" fmla="*/ 31 w 80"/>
              <a:gd name="T61" fmla="*/ 56 h 129"/>
              <a:gd name="T62" fmla="*/ 33 w 80"/>
              <a:gd name="T63" fmla="*/ 53 h 129"/>
              <a:gd name="T64" fmla="*/ 36 w 80"/>
              <a:gd name="T65" fmla="*/ 50 h 129"/>
              <a:gd name="T66" fmla="*/ 37 w 80"/>
              <a:gd name="T67" fmla="*/ 46 h 129"/>
              <a:gd name="T68" fmla="*/ 39 w 80"/>
              <a:gd name="T69" fmla="*/ 35 h 129"/>
              <a:gd name="T70" fmla="*/ 39 w 80"/>
              <a:gd name="T71" fmla="*/ 19 h 129"/>
              <a:gd name="T72" fmla="*/ 40 w 80"/>
              <a:gd name="T73" fmla="*/ 0 h 129"/>
              <a:gd name="T74" fmla="*/ 40 w 80"/>
              <a:gd name="T75" fmla="*/ 0 h 129"/>
              <a:gd name="T76" fmla="*/ 40 w 80"/>
              <a:gd name="T77" fmla="*/ 19 h 129"/>
              <a:gd name="T78" fmla="*/ 41 w 80"/>
              <a:gd name="T79" fmla="*/ 35 h 129"/>
              <a:gd name="T80" fmla="*/ 42 w 80"/>
              <a:gd name="T81" fmla="*/ 46 h 129"/>
              <a:gd name="T82" fmla="*/ 44 w 80"/>
              <a:gd name="T83" fmla="*/ 50 h 129"/>
              <a:gd name="T84" fmla="*/ 45 w 80"/>
              <a:gd name="T85" fmla="*/ 53 h 129"/>
              <a:gd name="T86" fmla="*/ 47 w 80"/>
              <a:gd name="T87" fmla="*/ 56 h 129"/>
              <a:gd name="T88" fmla="*/ 50 w 80"/>
              <a:gd name="T89" fmla="*/ 59 h 129"/>
              <a:gd name="T90" fmla="*/ 53 w 80"/>
              <a:gd name="T91" fmla="*/ 60 h 129"/>
              <a:gd name="T92" fmla="*/ 57 w 80"/>
              <a:gd name="T93" fmla="*/ 63 h 129"/>
              <a:gd name="T94" fmla="*/ 66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6" y="65"/>
                </a:lnTo>
                <a:lnTo>
                  <a:pt x="57" y="67"/>
                </a:lnTo>
                <a:lnTo>
                  <a:pt x="53" y="68"/>
                </a:lnTo>
                <a:lnTo>
                  <a:pt x="50" y="70"/>
                </a:lnTo>
                <a:lnTo>
                  <a:pt x="47" y="72"/>
                </a:lnTo>
                <a:lnTo>
                  <a:pt x="45" y="75"/>
                </a:lnTo>
                <a:lnTo>
                  <a:pt x="44" y="79"/>
                </a:lnTo>
                <a:lnTo>
                  <a:pt x="42" y="83"/>
                </a:lnTo>
                <a:lnTo>
                  <a:pt x="41" y="94"/>
                </a:lnTo>
                <a:lnTo>
                  <a:pt x="40" y="110"/>
                </a:lnTo>
                <a:lnTo>
                  <a:pt x="40" y="129"/>
                </a:lnTo>
                <a:lnTo>
                  <a:pt x="40" y="129"/>
                </a:lnTo>
                <a:lnTo>
                  <a:pt x="39" y="110"/>
                </a:lnTo>
                <a:lnTo>
                  <a:pt x="39" y="94"/>
                </a:lnTo>
                <a:lnTo>
                  <a:pt x="37" y="83"/>
                </a:lnTo>
                <a:lnTo>
                  <a:pt x="36" y="79"/>
                </a:lnTo>
                <a:lnTo>
                  <a:pt x="33" y="75"/>
                </a:lnTo>
                <a:lnTo>
                  <a:pt x="31" y="72"/>
                </a:lnTo>
                <a:lnTo>
                  <a:pt x="29" y="70"/>
                </a:lnTo>
                <a:lnTo>
                  <a:pt x="26" y="68"/>
                </a:lnTo>
                <a:lnTo>
                  <a:pt x="22" y="67"/>
                </a:lnTo>
                <a:lnTo>
                  <a:pt x="12" y="65"/>
                </a:lnTo>
                <a:lnTo>
                  <a:pt x="0" y="65"/>
                </a:lnTo>
                <a:lnTo>
                  <a:pt x="0" y="65"/>
                </a:lnTo>
                <a:lnTo>
                  <a:pt x="12" y="64"/>
                </a:lnTo>
                <a:lnTo>
                  <a:pt x="22" y="63"/>
                </a:lnTo>
                <a:lnTo>
                  <a:pt x="26" y="60"/>
                </a:lnTo>
                <a:lnTo>
                  <a:pt x="29" y="59"/>
                </a:lnTo>
                <a:lnTo>
                  <a:pt x="31" y="56"/>
                </a:lnTo>
                <a:lnTo>
                  <a:pt x="33" y="53"/>
                </a:lnTo>
                <a:lnTo>
                  <a:pt x="36" y="50"/>
                </a:lnTo>
                <a:lnTo>
                  <a:pt x="37" y="46"/>
                </a:lnTo>
                <a:lnTo>
                  <a:pt x="39" y="35"/>
                </a:lnTo>
                <a:lnTo>
                  <a:pt x="39" y="19"/>
                </a:lnTo>
                <a:lnTo>
                  <a:pt x="40" y="0"/>
                </a:lnTo>
                <a:lnTo>
                  <a:pt x="40" y="0"/>
                </a:lnTo>
                <a:lnTo>
                  <a:pt x="40" y="19"/>
                </a:lnTo>
                <a:lnTo>
                  <a:pt x="41" y="35"/>
                </a:lnTo>
                <a:lnTo>
                  <a:pt x="42" y="46"/>
                </a:lnTo>
                <a:lnTo>
                  <a:pt x="44" y="50"/>
                </a:lnTo>
                <a:lnTo>
                  <a:pt x="45" y="53"/>
                </a:lnTo>
                <a:lnTo>
                  <a:pt x="47" y="56"/>
                </a:lnTo>
                <a:lnTo>
                  <a:pt x="50" y="59"/>
                </a:lnTo>
                <a:lnTo>
                  <a:pt x="53" y="60"/>
                </a:lnTo>
                <a:lnTo>
                  <a:pt x="57" y="63"/>
                </a:lnTo>
                <a:lnTo>
                  <a:pt x="66"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 name="Freeform 21">
            <a:extLst>
              <a:ext uri="{FF2B5EF4-FFF2-40B4-BE49-F238E27FC236}">
                <a16:creationId xmlns:a16="http://schemas.microsoft.com/office/drawing/2014/main" id="{9D92B188-929C-476F-9896-A1D001805C41}"/>
              </a:ext>
            </a:extLst>
          </p:cNvPr>
          <p:cNvSpPr>
            <a:spLocks/>
          </p:cNvSpPr>
          <p:nvPr userDrawn="1"/>
        </p:nvSpPr>
        <p:spPr bwMode="auto">
          <a:xfrm>
            <a:off x="11733213" y="3182938"/>
            <a:ext cx="125413" cy="204788"/>
          </a:xfrm>
          <a:custGeom>
            <a:avLst/>
            <a:gdLst>
              <a:gd name="T0" fmla="*/ 79 w 79"/>
              <a:gd name="T1" fmla="*/ 65 h 129"/>
              <a:gd name="T2" fmla="*/ 79 w 79"/>
              <a:gd name="T3" fmla="*/ 65 h 129"/>
              <a:gd name="T4" fmla="*/ 66 w 79"/>
              <a:gd name="T5" fmla="*/ 66 h 129"/>
              <a:gd name="T6" fmla="*/ 56 w 79"/>
              <a:gd name="T7" fmla="*/ 67 h 129"/>
              <a:gd name="T8" fmla="*/ 53 w 79"/>
              <a:gd name="T9" fmla="*/ 69 h 129"/>
              <a:gd name="T10" fmla="*/ 50 w 79"/>
              <a:gd name="T11" fmla="*/ 70 h 129"/>
              <a:gd name="T12" fmla="*/ 47 w 79"/>
              <a:gd name="T13" fmla="*/ 73 h 129"/>
              <a:gd name="T14" fmla="*/ 45 w 79"/>
              <a:gd name="T15" fmla="*/ 76 h 129"/>
              <a:gd name="T16" fmla="*/ 43 w 79"/>
              <a:gd name="T17" fmla="*/ 79 h 129"/>
              <a:gd name="T18" fmla="*/ 42 w 79"/>
              <a:gd name="T19" fmla="*/ 83 h 129"/>
              <a:gd name="T20" fmla="*/ 41 w 79"/>
              <a:gd name="T21" fmla="*/ 95 h 129"/>
              <a:gd name="T22" fmla="*/ 40 w 79"/>
              <a:gd name="T23" fmla="*/ 110 h 129"/>
              <a:gd name="T24" fmla="*/ 39 w 79"/>
              <a:gd name="T25" fmla="*/ 129 h 129"/>
              <a:gd name="T26" fmla="*/ 39 w 79"/>
              <a:gd name="T27" fmla="*/ 129 h 129"/>
              <a:gd name="T28" fmla="*/ 39 w 79"/>
              <a:gd name="T29" fmla="*/ 110 h 129"/>
              <a:gd name="T30" fmla="*/ 38 w 79"/>
              <a:gd name="T31" fmla="*/ 95 h 129"/>
              <a:gd name="T32" fmla="*/ 37 w 79"/>
              <a:gd name="T33" fmla="*/ 83 h 129"/>
              <a:gd name="T34" fmla="*/ 36 w 79"/>
              <a:gd name="T35" fmla="*/ 79 h 129"/>
              <a:gd name="T36" fmla="*/ 34 w 79"/>
              <a:gd name="T37" fmla="*/ 76 h 129"/>
              <a:gd name="T38" fmla="*/ 32 w 79"/>
              <a:gd name="T39" fmla="*/ 73 h 129"/>
              <a:gd name="T40" fmla="*/ 28 w 79"/>
              <a:gd name="T41" fmla="*/ 70 h 129"/>
              <a:gd name="T42" fmla="*/ 25 w 79"/>
              <a:gd name="T43" fmla="*/ 69 h 129"/>
              <a:gd name="T44" fmla="*/ 22 w 79"/>
              <a:gd name="T45" fmla="*/ 67 h 129"/>
              <a:gd name="T46" fmla="*/ 12 w 79"/>
              <a:gd name="T47" fmla="*/ 66 h 129"/>
              <a:gd name="T48" fmla="*/ 0 w 79"/>
              <a:gd name="T49" fmla="*/ 65 h 129"/>
              <a:gd name="T50" fmla="*/ 0 w 79"/>
              <a:gd name="T51" fmla="*/ 65 h 129"/>
              <a:gd name="T52" fmla="*/ 12 w 79"/>
              <a:gd name="T53" fmla="*/ 65 h 129"/>
              <a:gd name="T54" fmla="*/ 22 w 79"/>
              <a:gd name="T55" fmla="*/ 63 h 129"/>
              <a:gd name="T56" fmla="*/ 25 w 79"/>
              <a:gd name="T57" fmla="*/ 62 h 129"/>
              <a:gd name="T58" fmla="*/ 28 w 79"/>
              <a:gd name="T59" fmla="*/ 60 h 129"/>
              <a:gd name="T60" fmla="*/ 32 w 79"/>
              <a:gd name="T61" fmla="*/ 58 h 129"/>
              <a:gd name="T62" fmla="*/ 34 w 79"/>
              <a:gd name="T63" fmla="*/ 55 h 129"/>
              <a:gd name="T64" fmla="*/ 36 w 79"/>
              <a:gd name="T65" fmla="*/ 50 h 129"/>
              <a:gd name="T66" fmla="*/ 37 w 79"/>
              <a:gd name="T67" fmla="*/ 46 h 129"/>
              <a:gd name="T68" fmla="*/ 38 w 79"/>
              <a:gd name="T69" fmla="*/ 35 h 129"/>
              <a:gd name="T70" fmla="*/ 39 w 79"/>
              <a:gd name="T71" fmla="*/ 20 h 129"/>
              <a:gd name="T72" fmla="*/ 39 w 79"/>
              <a:gd name="T73" fmla="*/ 0 h 129"/>
              <a:gd name="T74" fmla="*/ 39 w 79"/>
              <a:gd name="T75" fmla="*/ 0 h 129"/>
              <a:gd name="T76" fmla="*/ 40 w 79"/>
              <a:gd name="T77" fmla="*/ 20 h 129"/>
              <a:gd name="T78" fmla="*/ 41 w 79"/>
              <a:gd name="T79" fmla="*/ 35 h 129"/>
              <a:gd name="T80" fmla="*/ 42 w 79"/>
              <a:gd name="T81" fmla="*/ 46 h 129"/>
              <a:gd name="T82" fmla="*/ 43 w 79"/>
              <a:gd name="T83" fmla="*/ 50 h 129"/>
              <a:gd name="T84" fmla="*/ 45 w 79"/>
              <a:gd name="T85" fmla="*/ 55 h 129"/>
              <a:gd name="T86" fmla="*/ 47 w 79"/>
              <a:gd name="T87" fmla="*/ 58 h 129"/>
              <a:gd name="T88" fmla="*/ 50 w 79"/>
              <a:gd name="T89" fmla="*/ 60 h 129"/>
              <a:gd name="T90" fmla="*/ 53 w 79"/>
              <a:gd name="T91" fmla="*/ 62 h 129"/>
              <a:gd name="T92" fmla="*/ 56 w 79"/>
              <a:gd name="T93" fmla="*/ 63 h 129"/>
              <a:gd name="T94" fmla="*/ 66 w 79"/>
              <a:gd name="T95" fmla="*/ 65 h 129"/>
              <a:gd name="T96" fmla="*/ 79 w 79"/>
              <a:gd name="T97" fmla="*/ 65 h 129"/>
              <a:gd name="T98" fmla="*/ 79 w 79"/>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9">
                <a:moveTo>
                  <a:pt x="79" y="65"/>
                </a:moveTo>
                <a:lnTo>
                  <a:pt x="79" y="65"/>
                </a:lnTo>
                <a:lnTo>
                  <a:pt x="66" y="66"/>
                </a:lnTo>
                <a:lnTo>
                  <a:pt x="56" y="67"/>
                </a:lnTo>
                <a:lnTo>
                  <a:pt x="53" y="69"/>
                </a:lnTo>
                <a:lnTo>
                  <a:pt x="50" y="70"/>
                </a:lnTo>
                <a:lnTo>
                  <a:pt x="47" y="73"/>
                </a:lnTo>
                <a:lnTo>
                  <a:pt x="45" y="76"/>
                </a:lnTo>
                <a:lnTo>
                  <a:pt x="43" y="79"/>
                </a:lnTo>
                <a:lnTo>
                  <a:pt x="42" y="83"/>
                </a:lnTo>
                <a:lnTo>
                  <a:pt x="41" y="95"/>
                </a:lnTo>
                <a:lnTo>
                  <a:pt x="40" y="110"/>
                </a:lnTo>
                <a:lnTo>
                  <a:pt x="39" y="129"/>
                </a:lnTo>
                <a:lnTo>
                  <a:pt x="39" y="129"/>
                </a:lnTo>
                <a:lnTo>
                  <a:pt x="39" y="110"/>
                </a:lnTo>
                <a:lnTo>
                  <a:pt x="38" y="95"/>
                </a:lnTo>
                <a:lnTo>
                  <a:pt x="37" y="83"/>
                </a:lnTo>
                <a:lnTo>
                  <a:pt x="36" y="79"/>
                </a:lnTo>
                <a:lnTo>
                  <a:pt x="34" y="76"/>
                </a:lnTo>
                <a:lnTo>
                  <a:pt x="32" y="73"/>
                </a:lnTo>
                <a:lnTo>
                  <a:pt x="28" y="70"/>
                </a:lnTo>
                <a:lnTo>
                  <a:pt x="25" y="69"/>
                </a:lnTo>
                <a:lnTo>
                  <a:pt x="22" y="67"/>
                </a:lnTo>
                <a:lnTo>
                  <a:pt x="12" y="66"/>
                </a:lnTo>
                <a:lnTo>
                  <a:pt x="0" y="65"/>
                </a:lnTo>
                <a:lnTo>
                  <a:pt x="0" y="65"/>
                </a:lnTo>
                <a:lnTo>
                  <a:pt x="12" y="65"/>
                </a:lnTo>
                <a:lnTo>
                  <a:pt x="22" y="63"/>
                </a:lnTo>
                <a:lnTo>
                  <a:pt x="25" y="62"/>
                </a:lnTo>
                <a:lnTo>
                  <a:pt x="28" y="60"/>
                </a:lnTo>
                <a:lnTo>
                  <a:pt x="32" y="58"/>
                </a:lnTo>
                <a:lnTo>
                  <a:pt x="34" y="55"/>
                </a:lnTo>
                <a:lnTo>
                  <a:pt x="36" y="50"/>
                </a:lnTo>
                <a:lnTo>
                  <a:pt x="37" y="46"/>
                </a:lnTo>
                <a:lnTo>
                  <a:pt x="38" y="35"/>
                </a:lnTo>
                <a:lnTo>
                  <a:pt x="39" y="20"/>
                </a:lnTo>
                <a:lnTo>
                  <a:pt x="39" y="0"/>
                </a:lnTo>
                <a:lnTo>
                  <a:pt x="39" y="0"/>
                </a:lnTo>
                <a:lnTo>
                  <a:pt x="40" y="20"/>
                </a:lnTo>
                <a:lnTo>
                  <a:pt x="41" y="35"/>
                </a:lnTo>
                <a:lnTo>
                  <a:pt x="42" y="46"/>
                </a:lnTo>
                <a:lnTo>
                  <a:pt x="43" y="50"/>
                </a:lnTo>
                <a:lnTo>
                  <a:pt x="45" y="55"/>
                </a:lnTo>
                <a:lnTo>
                  <a:pt x="47" y="58"/>
                </a:lnTo>
                <a:lnTo>
                  <a:pt x="50" y="60"/>
                </a:lnTo>
                <a:lnTo>
                  <a:pt x="53" y="62"/>
                </a:lnTo>
                <a:lnTo>
                  <a:pt x="56" y="63"/>
                </a:lnTo>
                <a:lnTo>
                  <a:pt x="66"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 name="Freeform 22">
            <a:extLst>
              <a:ext uri="{FF2B5EF4-FFF2-40B4-BE49-F238E27FC236}">
                <a16:creationId xmlns:a16="http://schemas.microsoft.com/office/drawing/2014/main" id="{DF21AFF7-FD85-40C7-9D5F-020A58D3CED0}"/>
              </a:ext>
            </a:extLst>
          </p:cNvPr>
          <p:cNvSpPr>
            <a:spLocks/>
          </p:cNvSpPr>
          <p:nvPr userDrawn="1"/>
        </p:nvSpPr>
        <p:spPr bwMode="auto">
          <a:xfrm>
            <a:off x="11152188" y="5291138"/>
            <a:ext cx="195263" cy="315913"/>
          </a:xfrm>
          <a:custGeom>
            <a:avLst/>
            <a:gdLst>
              <a:gd name="T0" fmla="*/ 123 w 123"/>
              <a:gd name="T1" fmla="*/ 100 h 199"/>
              <a:gd name="T2" fmla="*/ 123 w 123"/>
              <a:gd name="T3" fmla="*/ 100 h 199"/>
              <a:gd name="T4" fmla="*/ 102 w 123"/>
              <a:gd name="T5" fmla="*/ 101 h 199"/>
              <a:gd name="T6" fmla="*/ 94 w 123"/>
              <a:gd name="T7" fmla="*/ 102 h 199"/>
              <a:gd name="T8" fmla="*/ 88 w 123"/>
              <a:gd name="T9" fmla="*/ 103 h 199"/>
              <a:gd name="T10" fmla="*/ 82 w 123"/>
              <a:gd name="T11" fmla="*/ 105 h 199"/>
              <a:gd name="T12" fmla="*/ 77 w 123"/>
              <a:gd name="T13" fmla="*/ 108 h 199"/>
              <a:gd name="T14" fmla="*/ 72 w 123"/>
              <a:gd name="T15" fmla="*/ 112 h 199"/>
              <a:gd name="T16" fmla="*/ 69 w 123"/>
              <a:gd name="T17" fmla="*/ 116 h 199"/>
              <a:gd name="T18" fmla="*/ 67 w 123"/>
              <a:gd name="T19" fmla="*/ 122 h 199"/>
              <a:gd name="T20" fmla="*/ 65 w 123"/>
              <a:gd name="T21" fmla="*/ 128 h 199"/>
              <a:gd name="T22" fmla="*/ 63 w 123"/>
              <a:gd name="T23" fmla="*/ 136 h 199"/>
              <a:gd name="T24" fmla="*/ 62 w 123"/>
              <a:gd name="T25" fmla="*/ 146 h 199"/>
              <a:gd name="T26" fmla="*/ 61 w 123"/>
              <a:gd name="T27" fmla="*/ 169 h 199"/>
              <a:gd name="T28" fmla="*/ 61 w 123"/>
              <a:gd name="T29" fmla="*/ 199 h 199"/>
              <a:gd name="T30" fmla="*/ 61 w 123"/>
              <a:gd name="T31" fmla="*/ 199 h 199"/>
              <a:gd name="T32" fmla="*/ 60 w 123"/>
              <a:gd name="T33" fmla="*/ 169 h 199"/>
              <a:gd name="T34" fmla="*/ 59 w 123"/>
              <a:gd name="T35" fmla="*/ 146 h 199"/>
              <a:gd name="T36" fmla="*/ 58 w 123"/>
              <a:gd name="T37" fmla="*/ 136 h 199"/>
              <a:gd name="T38" fmla="*/ 57 w 123"/>
              <a:gd name="T39" fmla="*/ 128 h 199"/>
              <a:gd name="T40" fmla="*/ 55 w 123"/>
              <a:gd name="T41" fmla="*/ 122 h 199"/>
              <a:gd name="T42" fmla="*/ 52 w 123"/>
              <a:gd name="T43" fmla="*/ 116 h 199"/>
              <a:gd name="T44" fmla="*/ 49 w 123"/>
              <a:gd name="T45" fmla="*/ 112 h 199"/>
              <a:gd name="T46" fmla="*/ 45 w 123"/>
              <a:gd name="T47" fmla="*/ 108 h 199"/>
              <a:gd name="T48" fmla="*/ 40 w 123"/>
              <a:gd name="T49" fmla="*/ 105 h 199"/>
              <a:gd name="T50" fmla="*/ 34 w 123"/>
              <a:gd name="T51" fmla="*/ 103 h 199"/>
              <a:gd name="T52" fmla="*/ 27 w 123"/>
              <a:gd name="T53" fmla="*/ 102 h 199"/>
              <a:gd name="T54" fmla="*/ 19 w 123"/>
              <a:gd name="T55" fmla="*/ 101 h 199"/>
              <a:gd name="T56" fmla="*/ 0 w 123"/>
              <a:gd name="T57" fmla="*/ 100 h 199"/>
              <a:gd name="T58" fmla="*/ 0 w 123"/>
              <a:gd name="T59" fmla="*/ 100 h 199"/>
              <a:gd name="T60" fmla="*/ 19 w 123"/>
              <a:gd name="T61" fmla="*/ 100 h 199"/>
              <a:gd name="T62" fmla="*/ 27 w 123"/>
              <a:gd name="T63" fmla="*/ 99 h 199"/>
              <a:gd name="T64" fmla="*/ 34 w 123"/>
              <a:gd name="T65" fmla="*/ 96 h 199"/>
              <a:gd name="T66" fmla="*/ 40 w 123"/>
              <a:gd name="T67" fmla="*/ 94 h 199"/>
              <a:gd name="T68" fmla="*/ 45 w 123"/>
              <a:gd name="T69" fmla="*/ 92 h 199"/>
              <a:gd name="T70" fmla="*/ 49 w 123"/>
              <a:gd name="T71" fmla="*/ 88 h 199"/>
              <a:gd name="T72" fmla="*/ 52 w 123"/>
              <a:gd name="T73" fmla="*/ 84 h 199"/>
              <a:gd name="T74" fmla="*/ 55 w 123"/>
              <a:gd name="T75" fmla="*/ 78 h 199"/>
              <a:gd name="T76" fmla="*/ 57 w 123"/>
              <a:gd name="T77" fmla="*/ 72 h 199"/>
              <a:gd name="T78" fmla="*/ 58 w 123"/>
              <a:gd name="T79" fmla="*/ 64 h 199"/>
              <a:gd name="T80" fmla="*/ 59 w 123"/>
              <a:gd name="T81" fmla="*/ 54 h 199"/>
              <a:gd name="T82" fmla="*/ 60 w 123"/>
              <a:gd name="T83" fmla="*/ 31 h 199"/>
              <a:gd name="T84" fmla="*/ 61 w 123"/>
              <a:gd name="T85" fmla="*/ 0 h 199"/>
              <a:gd name="T86" fmla="*/ 61 w 123"/>
              <a:gd name="T87" fmla="*/ 0 h 199"/>
              <a:gd name="T88" fmla="*/ 61 w 123"/>
              <a:gd name="T89" fmla="*/ 31 h 199"/>
              <a:gd name="T90" fmla="*/ 62 w 123"/>
              <a:gd name="T91" fmla="*/ 54 h 199"/>
              <a:gd name="T92" fmla="*/ 63 w 123"/>
              <a:gd name="T93" fmla="*/ 64 h 199"/>
              <a:gd name="T94" fmla="*/ 65 w 123"/>
              <a:gd name="T95" fmla="*/ 72 h 199"/>
              <a:gd name="T96" fmla="*/ 67 w 123"/>
              <a:gd name="T97" fmla="*/ 78 h 199"/>
              <a:gd name="T98" fmla="*/ 69 w 123"/>
              <a:gd name="T99" fmla="*/ 84 h 199"/>
              <a:gd name="T100" fmla="*/ 72 w 123"/>
              <a:gd name="T101" fmla="*/ 88 h 199"/>
              <a:gd name="T102" fmla="*/ 77 w 123"/>
              <a:gd name="T103" fmla="*/ 92 h 199"/>
              <a:gd name="T104" fmla="*/ 82 w 123"/>
              <a:gd name="T105" fmla="*/ 94 h 199"/>
              <a:gd name="T106" fmla="*/ 88 w 123"/>
              <a:gd name="T107" fmla="*/ 96 h 199"/>
              <a:gd name="T108" fmla="*/ 94 w 123"/>
              <a:gd name="T109" fmla="*/ 99 h 199"/>
              <a:gd name="T110" fmla="*/ 102 w 123"/>
              <a:gd name="T111" fmla="*/ 100 h 199"/>
              <a:gd name="T112" fmla="*/ 123 w 123"/>
              <a:gd name="T113" fmla="*/ 100 h 199"/>
              <a:gd name="T114" fmla="*/ 123 w 123"/>
              <a:gd name="T11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100"/>
                </a:moveTo>
                <a:lnTo>
                  <a:pt x="123" y="100"/>
                </a:lnTo>
                <a:lnTo>
                  <a:pt x="102" y="101"/>
                </a:lnTo>
                <a:lnTo>
                  <a:pt x="94" y="102"/>
                </a:lnTo>
                <a:lnTo>
                  <a:pt x="88" y="103"/>
                </a:lnTo>
                <a:lnTo>
                  <a:pt x="82" y="105"/>
                </a:lnTo>
                <a:lnTo>
                  <a:pt x="77" y="108"/>
                </a:lnTo>
                <a:lnTo>
                  <a:pt x="72" y="112"/>
                </a:lnTo>
                <a:lnTo>
                  <a:pt x="69" y="116"/>
                </a:lnTo>
                <a:lnTo>
                  <a:pt x="67" y="122"/>
                </a:lnTo>
                <a:lnTo>
                  <a:pt x="65" y="128"/>
                </a:lnTo>
                <a:lnTo>
                  <a:pt x="63" y="136"/>
                </a:lnTo>
                <a:lnTo>
                  <a:pt x="62" y="146"/>
                </a:lnTo>
                <a:lnTo>
                  <a:pt x="61" y="169"/>
                </a:lnTo>
                <a:lnTo>
                  <a:pt x="61" y="199"/>
                </a:lnTo>
                <a:lnTo>
                  <a:pt x="61" y="199"/>
                </a:lnTo>
                <a:lnTo>
                  <a:pt x="60" y="169"/>
                </a:lnTo>
                <a:lnTo>
                  <a:pt x="59" y="146"/>
                </a:lnTo>
                <a:lnTo>
                  <a:pt x="58" y="136"/>
                </a:lnTo>
                <a:lnTo>
                  <a:pt x="57" y="128"/>
                </a:lnTo>
                <a:lnTo>
                  <a:pt x="55" y="122"/>
                </a:lnTo>
                <a:lnTo>
                  <a:pt x="52" y="116"/>
                </a:lnTo>
                <a:lnTo>
                  <a:pt x="49" y="112"/>
                </a:lnTo>
                <a:lnTo>
                  <a:pt x="45" y="108"/>
                </a:lnTo>
                <a:lnTo>
                  <a:pt x="40" y="105"/>
                </a:lnTo>
                <a:lnTo>
                  <a:pt x="34" y="103"/>
                </a:lnTo>
                <a:lnTo>
                  <a:pt x="27" y="102"/>
                </a:lnTo>
                <a:lnTo>
                  <a:pt x="19" y="101"/>
                </a:lnTo>
                <a:lnTo>
                  <a:pt x="0" y="100"/>
                </a:lnTo>
                <a:lnTo>
                  <a:pt x="0" y="100"/>
                </a:lnTo>
                <a:lnTo>
                  <a:pt x="19" y="100"/>
                </a:lnTo>
                <a:lnTo>
                  <a:pt x="27" y="99"/>
                </a:lnTo>
                <a:lnTo>
                  <a:pt x="34" y="96"/>
                </a:lnTo>
                <a:lnTo>
                  <a:pt x="40" y="94"/>
                </a:lnTo>
                <a:lnTo>
                  <a:pt x="45" y="92"/>
                </a:lnTo>
                <a:lnTo>
                  <a:pt x="49" y="88"/>
                </a:lnTo>
                <a:lnTo>
                  <a:pt x="52" y="84"/>
                </a:lnTo>
                <a:lnTo>
                  <a:pt x="55" y="78"/>
                </a:lnTo>
                <a:lnTo>
                  <a:pt x="57" y="72"/>
                </a:lnTo>
                <a:lnTo>
                  <a:pt x="58" y="64"/>
                </a:lnTo>
                <a:lnTo>
                  <a:pt x="59" y="54"/>
                </a:lnTo>
                <a:lnTo>
                  <a:pt x="60" y="31"/>
                </a:lnTo>
                <a:lnTo>
                  <a:pt x="61" y="0"/>
                </a:lnTo>
                <a:lnTo>
                  <a:pt x="61" y="0"/>
                </a:lnTo>
                <a:lnTo>
                  <a:pt x="61" y="31"/>
                </a:lnTo>
                <a:lnTo>
                  <a:pt x="62" y="54"/>
                </a:lnTo>
                <a:lnTo>
                  <a:pt x="63" y="64"/>
                </a:lnTo>
                <a:lnTo>
                  <a:pt x="65" y="72"/>
                </a:lnTo>
                <a:lnTo>
                  <a:pt x="67" y="78"/>
                </a:lnTo>
                <a:lnTo>
                  <a:pt x="69" y="84"/>
                </a:lnTo>
                <a:lnTo>
                  <a:pt x="72" y="88"/>
                </a:lnTo>
                <a:lnTo>
                  <a:pt x="77" y="92"/>
                </a:lnTo>
                <a:lnTo>
                  <a:pt x="82" y="94"/>
                </a:lnTo>
                <a:lnTo>
                  <a:pt x="88" y="96"/>
                </a:lnTo>
                <a:lnTo>
                  <a:pt x="94" y="99"/>
                </a:lnTo>
                <a:lnTo>
                  <a:pt x="102" y="100"/>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 name="Freeform 23">
            <a:extLst>
              <a:ext uri="{FF2B5EF4-FFF2-40B4-BE49-F238E27FC236}">
                <a16:creationId xmlns:a16="http://schemas.microsoft.com/office/drawing/2014/main" id="{07DA844F-3316-4A93-8410-77EBE7CC1355}"/>
              </a:ext>
            </a:extLst>
          </p:cNvPr>
          <p:cNvSpPr>
            <a:spLocks/>
          </p:cNvSpPr>
          <p:nvPr userDrawn="1"/>
        </p:nvSpPr>
        <p:spPr bwMode="auto">
          <a:xfrm>
            <a:off x="6146800" y="4986338"/>
            <a:ext cx="195263" cy="315913"/>
          </a:xfrm>
          <a:custGeom>
            <a:avLst/>
            <a:gdLst>
              <a:gd name="T0" fmla="*/ 123 w 123"/>
              <a:gd name="T1" fmla="*/ 100 h 199"/>
              <a:gd name="T2" fmla="*/ 123 w 123"/>
              <a:gd name="T3" fmla="*/ 100 h 199"/>
              <a:gd name="T4" fmla="*/ 102 w 123"/>
              <a:gd name="T5" fmla="*/ 101 h 199"/>
              <a:gd name="T6" fmla="*/ 95 w 123"/>
              <a:gd name="T7" fmla="*/ 102 h 199"/>
              <a:gd name="T8" fmla="*/ 88 w 123"/>
              <a:gd name="T9" fmla="*/ 104 h 199"/>
              <a:gd name="T10" fmla="*/ 82 w 123"/>
              <a:gd name="T11" fmla="*/ 106 h 199"/>
              <a:gd name="T12" fmla="*/ 77 w 123"/>
              <a:gd name="T13" fmla="*/ 108 h 199"/>
              <a:gd name="T14" fmla="*/ 73 w 123"/>
              <a:gd name="T15" fmla="*/ 112 h 199"/>
              <a:gd name="T16" fmla="*/ 70 w 123"/>
              <a:gd name="T17" fmla="*/ 116 h 199"/>
              <a:gd name="T18" fmla="*/ 67 w 123"/>
              <a:gd name="T19" fmla="*/ 122 h 199"/>
              <a:gd name="T20" fmla="*/ 65 w 123"/>
              <a:gd name="T21" fmla="*/ 128 h 199"/>
              <a:gd name="T22" fmla="*/ 63 w 123"/>
              <a:gd name="T23" fmla="*/ 137 h 199"/>
              <a:gd name="T24" fmla="*/ 62 w 123"/>
              <a:gd name="T25" fmla="*/ 146 h 199"/>
              <a:gd name="T26" fmla="*/ 61 w 123"/>
              <a:gd name="T27" fmla="*/ 170 h 199"/>
              <a:gd name="T28" fmla="*/ 61 w 123"/>
              <a:gd name="T29" fmla="*/ 199 h 199"/>
              <a:gd name="T30" fmla="*/ 61 w 123"/>
              <a:gd name="T31" fmla="*/ 199 h 199"/>
              <a:gd name="T32" fmla="*/ 60 w 123"/>
              <a:gd name="T33" fmla="*/ 170 h 199"/>
              <a:gd name="T34" fmla="*/ 59 w 123"/>
              <a:gd name="T35" fmla="*/ 146 h 199"/>
              <a:gd name="T36" fmla="*/ 58 w 123"/>
              <a:gd name="T37" fmla="*/ 137 h 199"/>
              <a:gd name="T38" fmla="*/ 57 w 123"/>
              <a:gd name="T39" fmla="*/ 128 h 199"/>
              <a:gd name="T40" fmla="*/ 55 w 123"/>
              <a:gd name="T41" fmla="*/ 122 h 199"/>
              <a:gd name="T42" fmla="*/ 52 w 123"/>
              <a:gd name="T43" fmla="*/ 116 h 199"/>
              <a:gd name="T44" fmla="*/ 49 w 123"/>
              <a:gd name="T45" fmla="*/ 112 h 199"/>
              <a:gd name="T46" fmla="*/ 45 w 123"/>
              <a:gd name="T47" fmla="*/ 108 h 199"/>
              <a:gd name="T48" fmla="*/ 41 w 123"/>
              <a:gd name="T49" fmla="*/ 106 h 199"/>
              <a:gd name="T50" fmla="*/ 35 w 123"/>
              <a:gd name="T51" fmla="*/ 104 h 199"/>
              <a:gd name="T52" fmla="*/ 27 w 123"/>
              <a:gd name="T53" fmla="*/ 102 h 199"/>
              <a:gd name="T54" fmla="*/ 19 w 123"/>
              <a:gd name="T55" fmla="*/ 101 h 199"/>
              <a:gd name="T56" fmla="*/ 0 w 123"/>
              <a:gd name="T57" fmla="*/ 100 h 199"/>
              <a:gd name="T58" fmla="*/ 0 w 123"/>
              <a:gd name="T59" fmla="*/ 100 h 199"/>
              <a:gd name="T60" fmla="*/ 19 w 123"/>
              <a:gd name="T61" fmla="*/ 100 h 199"/>
              <a:gd name="T62" fmla="*/ 27 w 123"/>
              <a:gd name="T63" fmla="*/ 99 h 199"/>
              <a:gd name="T64" fmla="*/ 35 w 123"/>
              <a:gd name="T65" fmla="*/ 97 h 199"/>
              <a:gd name="T66" fmla="*/ 41 w 123"/>
              <a:gd name="T67" fmla="*/ 95 h 199"/>
              <a:gd name="T68" fmla="*/ 45 w 123"/>
              <a:gd name="T69" fmla="*/ 93 h 199"/>
              <a:gd name="T70" fmla="*/ 49 w 123"/>
              <a:gd name="T71" fmla="*/ 89 h 199"/>
              <a:gd name="T72" fmla="*/ 52 w 123"/>
              <a:gd name="T73" fmla="*/ 84 h 199"/>
              <a:gd name="T74" fmla="*/ 55 w 123"/>
              <a:gd name="T75" fmla="*/ 78 h 199"/>
              <a:gd name="T76" fmla="*/ 57 w 123"/>
              <a:gd name="T77" fmla="*/ 72 h 199"/>
              <a:gd name="T78" fmla="*/ 58 w 123"/>
              <a:gd name="T79" fmla="*/ 64 h 199"/>
              <a:gd name="T80" fmla="*/ 59 w 123"/>
              <a:gd name="T81" fmla="*/ 55 h 199"/>
              <a:gd name="T82" fmla="*/ 60 w 123"/>
              <a:gd name="T83" fmla="*/ 31 h 199"/>
              <a:gd name="T84" fmla="*/ 61 w 123"/>
              <a:gd name="T85" fmla="*/ 0 h 199"/>
              <a:gd name="T86" fmla="*/ 61 w 123"/>
              <a:gd name="T87" fmla="*/ 0 h 199"/>
              <a:gd name="T88" fmla="*/ 61 w 123"/>
              <a:gd name="T89" fmla="*/ 31 h 199"/>
              <a:gd name="T90" fmla="*/ 62 w 123"/>
              <a:gd name="T91" fmla="*/ 55 h 199"/>
              <a:gd name="T92" fmla="*/ 63 w 123"/>
              <a:gd name="T93" fmla="*/ 64 h 199"/>
              <a:gd name="T94" fmla="*/ 65 w 123"/>
              <a:gd name="T95" fmla="*/ 72 h 199"/>
              <a:gd name="T96" fmla="*/ 67 w 123"/>
              <a:gd name="T97" fmla="*/ 78 h 199"/>
              <a:gd name="T98" fmla="*/ 70 w 123"/>
              <a:gd name="T99" fmla="*/ 84 h 199"/>
              <a:gd name="T100" fmla="*/ 73 w 123"/>
              <a:gd name="T101" fmla="*/ 89 h 199"/>
              <a:gd name="T102" fmla="*/ 77 w 123"/>
              <a:gd name="T103" fmla="*/ 93 h 199"/>
              <a:gd name="T104" fmla="*/ 82 w 123"/>
              <a:gd name="T105" fmla="*/ 95 h 199"/>
              <a:gd name="T106" fmla="*/ 88 w 123"/>
              <a:gd name="T107" fmla="*/ 97 h 199"/>
              <a:gd name="T108" fmla="*/ 95 w 123"/>
              <a:gd name="T109" fmla="*/ 99 h 199"/>
              <a:gd name="T110" fmla="*/ 102 w 123"/>
              <a:gd name="T111" fmla="*/ 100 h 199"/>
              <a:gd name="T112" fmla="*/ 123 w 123"/>
              <a:gd name="T113" fmla="*/ 100 h 199"/>
              <a:gd name="T114" fmla="*/ 123 w 123"/>
              <a:gd name="T11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100"/>
                </a:moveTo>
                <a:lnTo>
                  <a:pt x="123" y="100"/>
                </a:lnTo>
                <a:lnTo>
                  <a:pt x="102" y="101"/>
                </a:lnTo>
                <a:lnTo>
                  <a:pt x="95" y="102"/>
                </a:lnTo>
                <a:lnTo>
                  <a:pt x="88" y="104"/>
                </a:lnTo>
                <a:lnTo>
                  <a:pt x="82" y="106"/>
                </a:lnTo>
                <a:lnTo>
                  <a:pt x="77" y="108"/>
                </a:lnTo>
                <a:lnTo>
                  <a:pt x="73" y="112"/>
                </a:lnTo>
                <a:lnTo>
                  <a:pt x="70" y="116"/>
                </a:lnTo>
                <a:lnTo>
                  <a:pt x="67" y="122"/>
                </a:lnTo>
                <a:lnTo>
                  <a:pt x="65" y="128"/>
                </a:lnTo>
                <a:lnTo>
                  <a:pt x="63" y="137"/>
                </a:lnTo>
                <a:lnTo>
                  <a:pt x="62" y="146"/>
                </a:lnTo>
                <a:lnTo>
                  <a:pt x="61" y="170"/>
                </a:lnTo>
                <a:lnTo>
                  <a:pt x="61" y="199"/>
                </a:lnTo>
                <a:lnTo>
                  <a:pt x="61" y="199"/>
                </a:lnTo>
                <a:lnTo>
                  <a:pt x="60" y="170"/>
                </a:lnTo>
                <a:lnTo>
                  <a:pt x="59" y="146"/>
                </a:lnTo>
                <a:lnTo>
                  <a:pt x="58" y="137"/>
                </a:lnTo>
                <a:lnTo>
                  <a:pt x="57" y="128"/>
                </a:lnTo>
                <a:lnTo>
                  <a:pt x="55" y="122"/>
                </a:lnTo>
                <a:lnTo>
                  <a:pt x="52" y="116"/>
                </a:lnTo>
                <a:lnTo>
                  <a:pt x="49" y="112"/>
                </a:lnTo>
                <a:lnTo>
                  <a:pt x="45" y="108"/>
                </a:lnTo>
                <a:lnTo>
                  <a:pt x="41" y="106"/>
                </a:lnTo>
                <a:lnTo>
                  <a:pt x="35" y="104"/>
                </a:lnTo>
                <a:lnTo>
                  <a:pt x="27" y="102"/>
                </a:lnTo>
                <a:lnTo>
                  <a:pt x="19" y="101"/>
                </a:lnTo>
                <a:lnTo>
                  <a:pt x="0" y="100"/>
                </a:lnTo>
                <a:lnTo>
                  <a:pt x="0" y="100"/>
                </a:lnTo>
                <a:lnTo>
                  <a:pt x="19" y="100"/>
                </a:lnTo>
                <a:lnTo>
                  <a:pt x="27" y="99"/>
                </a:lnTo>
                <a:lnTo>
                  <a:pt x="35" y="97"/>
                </a:lnTo>
                <a:lnTo>
                  <a:pt x="41" y="95"/>
                </a:lnTo>
                <a:lnTo>
                  <a:pt x="45" y="93"/>
                </a:lnTo>
                <a:lnTo>
                  <a:pt x="49" y="89"/>
                </a:lnTo>
                <a:lnTo>
                  <a:pt x="52" y="84"/>
                </a:lnTo>
                <a:lnTo>
                  <a:pt x="55" y="78"/>
                </a:lnTo>
                <a:lnTo>
                  <a:pt x="57" y="72"/>
                </a:lnTo>
                <a:lnTo>
                  <a:pt x="58" y="64"/>
                </a:lnTo>
                <a:lnTo>
                  <a:pt x="59" y="55"/>
                </a:lnTo>
                <a:lnTo>
                  <a:pt x="60" y="31"/>
                </a:lnTo>
                <a:lnTo>
                  <a:pt x="61" y="0"/>
                </a:lnTo>
                <a:lnTo>
                  <a:pt x="61" y="0"/>
                </a:lnTo>
                <a:lnTo>
                  <a:pt x="61" y="31"/>
                </a:lnTo>
                <a:lnTo>
                  <a:pt x="62" y="55"/>
                </a:lnTo>
                <a:lnTo>
                  <a:pt x="63" y="64"/>
                </a:lnTo>
                <a:lnTo>
                  <a:pt x="65" y="72"/>
                </a:lnTo>
                <a:lnTo>
                  <a:pt x="67" y="78"/>
                </a:lnTo>
                <a:lnTo>
                  <a:pt x="70" y="84"/>
                </a:lnTo>
                <a:lnTo>
                  <a:pt x="73" y="89"/>
                </a:lnTo>
                <a:lnTo>
                  <a:pt x="77" y="93"/>
                </a:lnTo>
                <a:lnTo>
                  <a:pt x="82" y="95"/>
                </a:lnTo>
                <a:lnTo>
                  <a:pt x="88" y="97"/>
                </a:lnTo>
                <a:lnTo>
                  <a:pt x="95" y="99"/>
                </a:lnTo>
                <a:lnTo>
                  <a:pt x="102" y="100"/>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 name="Freeform 24">
            <a:extLst>
              <a:ext uri="{FF2B5EF4-FFF2-40B4-BE49-F238E27FC236}">
                <a16:creationId xmlns:a16="http://schemas.microsoft.com/office/drawing/2014/main" id="{0BEEF375-7F58-403B-A36D-D302CE677E7A}"/>
              </a:ext>
            </a:extLst>
          </p:cNvPr>
          <p:cNvSpPr>
            <a:spLocks/>
          </p:cNvSpPr>
          <p:nvPr userDrawn="1"/>
        </p:nvSpPr>
        <p:spPr bwMode="auto">
          <a:xfrm>
            <a:off x="2370138" y="4902200"/>
            <a:ext cx="195263" cy="315913"/>
          </a:xfrm>
          <a:custGeom>
            <a:avLst/>
            <a:gdLst>
              <a:gd name="T0" fmla="*/ 123 w 123"/>
              <a:gd name="T1" fmla="*/ 99 h 199"/>
              <a:gd name="T2" fmla="*/ 123 w 123"/>
              <a:gd name="T3" fmla="*/ 99 h 199"/>
              <a:gd name="T4" fmla="*/ 103 w 123"/>
              <a:gd name="T5" fmla="*/ 100 h 199"/>
              <a:gd name="T6" fmla="*/ 95 w 123"/>
              <a:gd name="T7" fmla="*/ 102 h 199"/>
              <a:gd name="T8" fmla="*/ 89 w 123"/>
              <a:gd name="T9" fmla="*/ 103 h 199"/>
              <a:gd name="T10" fmla="*/ 82 w 123"/>
              <a:gd name="T11" fmla="*/ 105 h 199"/>
              <a:gd name="T12" fmla="*/ 77 w 123"/>
              <a:gd name="T13" fmla="*/ 108 h 199"/>
              <a:gd name="T14" fmla="*/ 73 w 123"/>
              <a:gd name="T15" fmla="*/ 111 h 199"/>
              <a:gd name="T16" fmla="*/ 70 w 123"/>
              <a:gd name="T17" fmla="*/ 116 h 199"/>
              <a:gd name="T18" fmla="*/ 68 w 123"/>
              <a:gd name="T19" fmla="*/ 121 h 199"/>
              <a:gd name="T20" fmla="*/ 66 w 123"/>
              <a:gd name="T21" fmla="*/ 128 h 199"/>
              <a:gd name="T22" fmla="*/ 64 w 123"/>
              <a:gd name="T23" fmla="*/ 136 h 199"/>
              <a:gd name="T24" fmla="*/ 63 w 123"/>
              <a:gd name="T25" fmla="*/ 146 h 199"/>
              <a:gd name="T26" fmla="*/ 62 w 123"/>
              <a:gd name="T27" fmla="*/ 169 h 199"/>
              <a:gd name="T28" fmla="*/ 62 w 123"/>
              <a:gd name="T29" fmla="*/ 199 h 199"/>
              <a:gd name="T30" fmla="*/ 62 w 123"/>
              <a:gd name="T31" fmla="*/ 199 h 199"/>
              <a:gd name="T32" fmla="*/ 61 w 123"/>
              <a:gd name="T33" fmla="*/ 169 h 199"/>
              <a:gd name="T34" fmla="*/ 60 w 123"/>
              <a:gd name="T35" fmla="*/ 146 h 199"/>
              <a:gd name="T36" fmla="*/ 59 w 123"/>
              <a:gd name="T37" fmla="*/ 136 h 199"/>
              <a:gd name="T38" fmla="*/ 58 w 123"/>
              <a:gd name="T39" fmla="*/ 128 h 199"/>
              <a:gd name="T40" fmla="*/ 56 w 123"/>
              <a:gd name="T41" fmla="*/ 121 h 199"/>
              <a:gd name="T42" fmla="*/ 53 w 123"/>
              <a:gd name="T43" fmla="*/ 116 h 199"/>
              <a:gd name="T44" fmla="*/ 50 w 123"/>
              <a:gd name="T45" fmla="*/ 111 h 199"/>
              <a:gd name="T46" fmla="*/ 45 w 123"/>
              <a:gd name="T47" fmla="*/ 108 h 199"/>
              <a:gd name="T48" fmla="*/ 41 w 123"/>
              <a:gd name="T49" fmla="*/ 105 h 199"/>
              <a:gd name="T50" fmla="*/ 35 w 123"/>
              <a:gd name="T51" fmla="*/ 103 h 199"/>
              <a:gd name="T52" fmla="*/ 28 w 123"/>
              <a:gd name="T53" fmla="*/ 102 h 199"/>
              <a:gd name="T54" fmla="*/ 20 w 123"/>
              <a:gd name="T55" fmla="*/ 100 h 199"/>
              <a:gd name="T56" fmla="*/ 0 w 123"/>
              <a:gd name="T57" fmla="*/ 99 h 199"/>
              <a:gd name="T58" fmla="*/ 0 w 123"/>
              <a:gd name="T59" fmla="*/ 99 h 199"/>
              <a:gd name="T60" fmla="*/ 20 w 123"/>
              <a:gd name="T61" fmla="*/ 98 h 199"/>
              <a:gd name="T62" fmla="*/ 28 w 123"/>
              <a:gd name="T63" fmla="*/ 97 h 199"/>
              <a:gd name="T64" fmla="*/ 35 w 123"/>
              <a:gd name="T65" fmla="*/ 96 h 199"/>
              <a:gd name="T66" fmla="*/ 41 w 123"/>
              <a:gd name="T67" fmla="*/ 94 h 199"/>
              <a:gd name="T68" fmla="*/ 45 w 123"/>
              <a:gd name="T69" fmla="*/ 91 h 199"/>
              <a:gd name="T70" fmla="*/ 50 w 123"/>
              <a:gd name="T71" fmla="*/ 88 h 199"/>
              <a:gd name="T72" fmla="*/ 53 w 123"/>
              <a:gd name="T73" fmla="*/ 83 h 199"/>
              <a:gd name="T74" fmla="*/ 56 w 123"/>
              <a:gd name="T75" fmla="*/ 78 h 199"/>
              <a:gd name="T76" fmla="*/ 58 w 123"/>
              <a:gd name="T77" fmla="*/ 71 h 199"/>
              <a:gd name="T78" fmla="*/ 59 w 123"/>
              <a:gd name="T79" fmla="*/ 63 h 199"/>
              <a:gd name="T80" fmla="*/ 60 w 123"/>
              <a:gd name="T81" fmla="*/ 53 h 199"/>
              <a:gd name="T82" fmla="*/ 61 w 123"/>
              <a:gd name="T83" fmla="*/ 31 h 199"/>
              <a:gd name="T84" fmla="*/ 62 w 123"/>
              <a:gd name="T85" fmla="*/ 0 h 199"/>
              <a:gd name="T86" fmla="*/ 62 w 123"/>
              <a:gd name="T87" fmla="*/ 0 h 199"/>
              <a:gd name="T88" fmla="*/ 62 w 123"/>
              <a:gd name="T89" fmla="*/ 31 h 199"/>
              <a:gd name="T90" fmla="*/ 63 w 123"/>
              <a:gd name="T91" fmla="*/ 53 h 199"/>
              <a:gd name="T92" fmla="*/ 64 w 123"/>
              <a:gd name="T93" fmla="*/ 63 h 199"/>
              <a:gd name="T94" fmla="*/ 66 w 123"/>
              <a:gd name="T95" fmla="*/ 71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9 w 123"/>
              <a:gd name="T107" fmla="*/ 96 h 199"/>
              <a:gd name="T108" fmla="*/ 95 w 123"/>
              <a:gd name="T109" fmla="*/ 97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5" y="102"/>
                </a:lnTo>
                <a:lnTo>
                  <a:pt x="89" y="103"/>
                </a:lnTo>
                <a:lnTo>
                  <a:pt x="82" y="105"/>
                </a:lnTo>
                <a:lnTo>
                  <a:pt x="77" y="108"/>
                </a:lnTo>
                <a:lnTo>
                  <a:pt x="73" y="111"/>
                </a:lnTo>
                <a:lnTo>
                  <a:pt x="70" y="116"/>
                </a:lnTo>
                <a:lnTo>
                  <a:pt x="68" y="121"/>
                </a:lnTo>
                <a:lnTo>
                  <a:pt x="66" y="128"/>
                </a:lnTo>
                <a:lnTo>
                  <a:pt x="64" y="136"/>
                </a:lnTo>
                <a:lnTo>
                  <a:pt x="63" y="146"/>
                </a:lnTo>
                <a:lnTo>
                  <a:pt x="62" y="169"/>
                </a:lnTo>
                <a:lnTo>
                  <a:pt x="62" y="199"/>
                </a:lnTo>
                <a:lnTo>
                  <a:pt x="62" y="199"/>
                </a:lnTo>
                <a:lnTo>
                  <a:pt x="61" y="169"/>
                </a:lnTo>
                <a:lnTo>
                  <a:pt x="60" y="146"/>
                </a:lnTo>
                <a:lnTo>
                  <a:pt x="59" y="136"/>
                </a:lnTo>
                <a:lnTo>
                  <a:pt x="58" y="128"/>
                </a:lnTo>
                <a:lnTo>
                  <a:pt x="56" y="121"/>
                </a:lnTo>
                <a:lnTo>
                  <a:pt x="53" y="116"/>
                </a:lnTo>
                <a:lnTo>
                  <a:pt x="50" y="111"/>
                </a:lnTo>
                <a:lnTo>
                  <a:pt x="45" y="108"/>
                </a:lnTo>
                <a:lnTo>
                  <a:pt x="41" y="105"/>
                </a:lnTo>
                <a:lnTo>
                  <a:pt x="35" y="103"/>
                </a:lnTo>
                <a:lnTo>
                  <a:pt x="28" y="102"/>
                </a:lnTo>
                <a:lnTo>
                  <a:pt x="20" y="100"/>
                </a:lnTo>
                <a:lnTo>
                  <a:pt x="0" y="99"/>
                </a:lnTo>
                <a:lnTo>
                  <a:pt x="0" y="99"/>
                </a:lnTo>
                <a:lnTo>
                  <a:pt x="20" y="98"/>
                </a:lnTo>
                <a:lnTo>
                  <a:pt x="28" y="97"/>
                </a:lnTo>
                <a:lnTo>
                  <a:pt x="35" y="96"/>
                </a:lnTo>
                <a:lnTo>
                  <a:pt x="41" y="94"/>
                </a:lnTo>
                <a:lnTo>
                  <a:pt x="45" y="91"/>
                </a:lnTo>
                <a:lnTo>
                  <a:pt x="50" y="88"/>
                </a:lnTo>
                <a:lnTo>
                  <a:pt x="53" y="83"/>
                </a:lnTo>
                <a:lnTo>
                  <a:pt x="56" y="78"/>
                </a:lnTo>
                <a:lnTo>
                  <a:pt x="58" y="71"/>
                </a:lnTo>
                <a:lnTo>
                  <a:pt x="59" y="63"/>
                </a:lnTo>
                <a:lnTo>
                  <a:pt x="60" y="53"/>
                </a:lnTo>
                <a:lnTo>
                  <a:pt x="61" y="31"/>
                </a:lnTo>
                <a:lnTo>
                  <a:pt x="62" y="0"/>
                </a:lnTo>
                <a:lnTo>
                  <a:pt x="62" y="0"/>
                </a:lnTo>
                <a:lnTo>
                  <a:pt x="62" y="31"/>
                </a:lnTo>
                <a:lnTo>
                  <a:pt x="63" y="53"/>
                </a:lnTo>
                <a:lnTo>
                  <a:pt x="64" y="63"/>
                </a:lnTo>
                <a:lnTo>
                  <a:pt x="66" y="71"/>
                </a:lnTo>
                <a:lnTo>
                  <a:pt x="68" y="78"/>
                </a:lnTo>
                <a:lnTo>
                  <a:pt x="70" y="83"/>
                </a:lnTo>
                <a:lnTo>
                  <a:pt x="73" y="88"/>
                </a:lnTo>
                <a:lnTo>
                  <a:pt x="77" y="91"/>
                </a:lnTo>
                <a:lnTo>
                  <a:pt x="82" y="94"/>
                </a:lnTo>
                <a:lnTo>
                  <a:pt x="89" y="96"/>
                </a:lnTo>
                <a:lnTo>
                  <a:pt x="95" y="97"/>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 name="Freeform 25">
            <a:extLst>
              <a:ext uri="{FF2B5EF4-FFF2-40B4-BE49-F238E27FC236}">
                <a16:creationId xmlns:a16="http://schemas.microsoft.com/office/drawing/2014/main" id="{E23701BD-73C2-4DD6-869F-D8EE63AC6C8E}"/>
              </a:ext>
            </a:extLst>
          </p:cNvPr>
          <p:cNvSpPr>
            <a:spLocks/>
          </p:cNvSpPr>
          <p:nvPr userDrawn="1"/>
        </p:nvSpPr>
        <p:spPr bwMode="auto">
          <a:xfrm>
            <a:off x="9247188" y="4176713"/>
            <a:ext cx="195263" cy="315913"/>
          </a:xfrm>
          <a:custGeom>
            <a:avLst/>
            <a:gdLst>
              <a:gd name="T0" fmla="*/ 123 w 123"/>
              <a:gd name="T1" fmla="*/ 99 h 199"/>
              <a:gd name="T2" fmla="*/ 123 w 123"/>
              <a:gd name="T3" fmla="*/ 99 h 199"/>
              <a:gd name="T4" fmla="*/ 102 w 123"/>
              <a:gd name="T5" fmla="*/ 100 h 199"/>
              <a:gd name="T6" fmla="*/ 94 w 123"/>
              <a:gd name="T7" fmla="*/ 101 h 199"/>
              <a:gd name="T8" fmla="*/ 88 w 123"/>
              <a:gd name="T9" fmla="*/ 102 h 199"/>
              <a:gd name="T10" fmla="*/ 82 w 123"/>
              <a:gd name="T11" fmla="*/ 104 h 199"/>
              <a:gd name="T12" fmla="*/ 77 w 123"/>
              <a:gd name="T13" fmla="*/ 107 h 199"/>
              <a:gd name="T14" fmla="*/ 72 w 123"/>
              <a:gd name="T15" fmla="*/ 110 h 199"/>
              <a:gd name="T16" fmla="*/ 69 w 123"/>
              <a:gd name="T17" fmla="*/ 116 h 199"/>
              <a:gd name="T18" fmla="*/ 67 w 123"/>
              <a:gd name="T19" fmla="*/ 121 h 199"/>
              <a:gd name="T20" fmla="*/ 65 w 123"/>
              <a:gd name="T21" fmla="*/ 128 h 199"/>
              <a:gd name="T22" fmla="*/ 63 w 123"/>
              <a:gd name="T23" fmla="*/ 136 h 199"/>
              <a:gd name="T24" fmla="*/ 62 w 123"/>
              <a:gd name="T25" fmla="*/ 145 h 199"/>
              <a:gd name="T26" fmla="*/ 61 w 123"/>
              <a:gd name="T27" fmla="*/ 169 h 199"/>
              <a:gd name="T28" fmla="*/ 61 w 123"/>
              <a:gd name="T29" fmla="*/ 199 h 199"/>
              <a:gd name="T30" fmla="*/ 61 w 123"/>
              <a:gd name="T31" fmla="*/ 199 h 199"/>
              <a:gd name="T32" fmla="*/ 60 w 123"/>
              <a:gd name="T33" fmla="*/ 169 h 199"/>
              <a:gd name="T34" fmla="*/ 59 w 123"/>
              <a:gd name="T35" fmla="*/ 145 h 199"/>
              <a:gd name="T36" fmla="*/ 58 w 123"/>
              <a:gd name="T37" fmla="*/ 136 h 199"/>
              <a:gd name="T38" fmla="*/ 57 w 123"/>
              <a:gd name="T39" fmla="*/ 128 h 199"/>
              <a:gd name="T40" fmla="*/ 55 w 123"/>
              <a:gd name="T41" fmla="*/ 121 h 199"/>
              <a:gd name="T42" fmla="*/ 52 w 123"/>
              <a:gd name="T43" fmla="*/ 116 h 199"/>
              <a:gd name="T44" fmla="*/ 49 w 123"/>
              <a:gd name="T45" fmla="*/ 110 h 199"/>
              <a:gd name="T46" fmla="*/ 45 w 123"/>
              <a:gd name="T47" fmla="*/ 107 h 199"/>
              <a:gd name="T48" fmla="*/ 41 w 123"/>
              <a:gd name="T49" fmla="*/ 104 h 199"/>
              <a:gd name="T50" fmla="*/ 34 w 123"/>
              <a:gd name="T51" fmla="*/ 102 h 199"/>
              <a:gd name="T52" fmla="*/ 27 w 123"/>
              <a:gd name="T53" fmla="*/ 101 h 199"/>
              <a:gd name="T54" fmla="*/ 19 w 123"/>
              <a:gd name="T55" fmla="*/ 100 h 199"/>
              <a:gd name="T56" fmla="*/ 0 w 123"/>
              <a:gd name="T57" fmla="*/ 99 h 199"/>
              <a:gd name="T58" fmla="*/ 0 w 123"/>
              <a:gd name="T59" fmla="*/ 99 h 199"/>
              <a:gd name="T60" fmla="*/ 19 w 123"/>
              <a:gd name="T61" fmla="*/ 98 h 199"/>
              <a:gd name="T62" fmla="*/ 27 w 123"/>
              <a:gd name="T63" fmla="*/ 97 h 199"/>
              <a:gd name="T64" fmla="*/ 34 w 123"/>
              <a:gd name="T65" fmla="*/ 96 h 199"/>
              <a:gd name="T66" fmla="*/ 41 w 123"/>
              <a:gd name="T67" fmla="*/ 94 h 199"/>
              <a:gd name="T68" fmla="*/ 45 w 123"/>
              <a:gd name="T69" fmla="*/ 91 h 199"/>
              <a:gd name="T70" fmla="*/ 49 w 123"/>
              <a:gd name="T71" fmla="*/ 88 h 199"/>
              <a:gd name="T72" fmla="*/ 52 w 123"/>
              <a:gd name="T73" fmla="*/ 83 h 199"/>
              <a:gd name="T74" fmla="*/ 55 w 123"/>
              <a:gd name="T75" fmla="*/ 78 h 199"/>
              <a:gd name="T76" fmla="*/ 57 w 123"/>
              <a:gd name="T77" fmla="*/ 70 h 199"/>
              <a:gd name="T78" fmla="*/ 58 w 123"/>
              <a:gd name="T79" fmla="*/ 62 h 199"/>
              <a:gd name="T80" fmla="*/ 59 w 123"/>
              <a:gd name="T81" fmla="*/ 53 h 199"/>
              <a:gd name="T82" fmla="*/ 60 w 123"/>
              <a:gd name="T83" fmla="*/ 30 h 199"/>
              <a:gd name="T84" fmla="*/ 61 w 123"/>
              <a:gd name="T85" fmla="*/ 0 h 199"/>
              <a:gd name="T86" fmla="*/ 61 w 123"/>
              <a:gd name="T87" fmla="*/ 0 h 199"/>
              <a:gd name="T88" fmla="*/ 61 w 123"/>
              <a:gd name="T89" fmla="*/ 30 h 199"/>
              <a:gd name="T90" fmla="*/ 62 w 123"/>
              <a:gd name="T91" fmla="*/ 53 h 199"/>
              <a:gd name="T92" fmla="*/ 63 w 123"/>
              <a:gd name="T93" fmla="*/ 62 h 199"/>
              <a:gd name="T94" fmla="*/ 65 w 123"/>
              <a:gd name="T95" fmla="*/ 70 h 199"/>
              <a:gd name="T96" fmla="*/ 67 w 123"/>
              <a:gd name="T97" fmla="*/ 78 h 199"/>
              <a:gd name="T98" fmla="*/ 69 w 123"/>
              <a:gd name="T99" fmla="*/ 83 h 199"/>
              <a:gd name="T100" fmla="*/ 72 w 123"/>
              <a:gd name="T101" fmla="*/ 88 h 199"/>
              <a:gd name="T102" fmla="*/ 77 w 123"/>
              <a:gd name="T103" fmla="*/ 91 h 199"/>
              <a:gd name="T104" fmla="*/ 82 w 123"/>
              <a:gd name="T105" fmla="*/ 94 h 199"/>
              <a:gd name="T106" fmla="*/ 88 w 123"/>
              <a:gd name="T107" fmla="*/ 96 h 199"/>
              <a:gd name="T108" fmla="*/ 94 w 123"/>
              <a:gd name="T109" fmla="*/ 97 h 199"/>
              <a:gd name="T110" fmla="*/ 102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2" y="100"/>
                </a:lnTo>
                <a:lnTo>
                  <a:pt x="94" y="101"/>
                </a:lnTo>
                <a:lnTo>
                  <a:pt x="88" y="102"/>
                </a:lnTo>
                <a:lnTo>
                  <a:pt x="82" y="104"/>
                </a:lnTo>
                <a:lnTo>
                  <a:pt x="77" y="107"/>
                </a:lnTo>
                <a:lnTo>
                  <a:pt x="72" y="110"/>
                </a:lnTo>
                <a:lnTo>
                  <a:pt x="69" y="116"/>
                </a:lnTo>
                <a:lnTo>
                  <a:pt x="67" y="121"/>
                </a:lnTo>
                <a:lnTo>
                  <a:pt x="65" y="128"/>
                </a:lnTo>
                <a:lnTo>
                  <a:pt x="63" y="136"/>
                </a:lnTo>
                <a:lnTo>
                  <a:pt x="62" y="145"/>
                </a:lnTo>
                <a:lnTo>
                  <a:pt x="61" y="169"/>
                </a:lnTo>
                <a:lnTo>
                  <a:pt x="61" y="199"/>
                </a:lnTo>
                <a:lnTo>
                  <a:pt x="61" y="199"/>
                </a:lnTo>
                <a:lnTo>
                  <a:pt x="60" y="169"/>
                </a:lnTo>
                <a:lnTo>
                  <a:pt x="59" y="145"/>
                </a:lnTo>
                <a:lnTo>
                  <a:pt x="58" y="136"/>
                </a:lnTo>
                <a:lnTo>
                  <a:pt x="57" y="128"/>
                </a:lnTo>
                <a:lnTo>
                  <a:pt x="55" y="121"/>
                </a:lnTo>
                <a:lnTo>
                  <a:pt x="52" y="116"/>
                </a:lnTo>
                <a:lnTo>
                  <a:pt x="49" y="110"/>
                </a:lnTo>
                <a:lnTo>
                  <a:pt x="45" y="107"/>
                </a:lnTo>
                <a:lnTo>
                  <a:pt x="41" y="104"/>
                </a:lnTo>
                <a:lnTo>
                  <a:pt x="34" y="102"/>
                </a:lnTo>
                <a:lnTo>
                  <a:pt x="27" y="101"/>
                </a:lnTo>
                <a:lnTo>
                  <a:pt x="19" y="100"/>
                </a:lnTo>
                <a:lnTo>
                  <a:pt x="0" y="99"/>
                </a:lnTo>
                <a:lnTo>
                  <a:pt x="0" y="99"/>
                </a:lnTo>
                <a:lnTo>
                  <a:pt x="19" y="98"/>
                </a:lnTo>
                <a:lnTo>
                  <a:pt x="27" y="97"/>
                </a:lnTo>
                <a:lnTo>
                  <a:pt x="34" y="96"/>
                </a:lnTo>
                <a:lnTo>
                  <a:pt x="41" y="94"/>
                </a:lnTo>
                <a:lnTo>
                  <a:pt x="45" y="91"/>
                </a:lnTo>
                <a:lnTo>
                  <a:pt x="49" y="88"/>
                </a:lnTo>
                <a:lnTo>
                  <a:pt x="52" y="83"/>
                </a:lnTo>
                <a:lnTo>
                  <a:pt x="55" y="78"/>
                </a:lnTo>
                <a:lnTo>
                  <a:pt x="57" y="70"/>
                </a:lnTo>
                <a:lnTo>
                  <a:pt x="58" y="62"/>
                </a:lnTo>
                <a:lnTo>
                  <a:pt x="59" y="53"/>
                </a:lnTo>
                <a:lnTo>
                  <a:pt x="60" y="30"/>
                </a:lnTo>
                <a:lnTo>
                  <a:pt x="61" y="0"/>
                </a:lnTo>
                <a:lnTo>
                  <a:pt x="61" y="0"/>
                </a:lnTo>
                <a:lnTo>
                  <a:pt x="61" y="30"/>
                </a:lnTo>
                <a:lnTo>
                  <a:pt x="62" y="53"/>
                </a:lnTo>
                <a:lnTo>
                  <a:pt x="63" y="62"/>
                </a:lnTo>
                <a:lnTo>
                  <a:pt x="65" y="70"/>
                </a:lnTo>
                <a:lnTo>
                  <a:pt x="67" y="78"/>
                </a:lnTo>
                <a:lnTo>
                  <a:pt x="69" y="83"/>
                </a:lnTo>
                <a:lnTo>
                  <a:pt x="72" y="88"/>
                </a:lnTo>
                <a:lnTo>
                  <a:pt x="77" y="91"/>
                </a:lnTo>
                <a:lnTo>
                  <a:pt x="82" y="94"/>
                </a:lnTo>
                <a:lnTo>
                  <a:pt x="88" y="96"/>
                </a:lnTo>
                <a:lnTo>
                  <a:pt x="94" y="97"/>
                </a:lnTo>
                <a:lnTo>
                  <a:pt x="102"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 name="Freeform 26">
            <a:extLst>
              <a:ext uri="{FF2B5EF4-FFF2-40B4-BE49-F238E27FC236}">
                <a16:creationId xmlns:a16="http://schemas.microsoft.com/office/drawing/2014/main" id="{7794E438-2847-4DA8-B561-DB263812C9F1}"/>
              </a:ext>
            </a:extLst>
          </p:cNvPr>
          <p:cNvSpPr>
            <a:spLocks/>
          </p:cNvSpPr>
          <p:nvPr userDrawn="1"/>
        </p:nvSpPr>
        <p:spPr bwMode="auto">
          <a:xfrm>
            <a:off x="10858500" y="2635250"/>
            <a:ext cx="195263" cy="315913"/>
          </a:xfrm>
          <a:custGeom>
            <a:avLst/>
            <a:gdLst>
              <a:gd name="T0" fmla="*/ 123 w 123"/>
              <a:gd name="T1" fmla="*/ 99 h 199"/>
              <a:gd name="T2" fmla="*/ 123 w 123"/>
              <a:gd name="T3" fmla="*/ 99 h 199"/>
              <a:gd name="T4" fmla="*/ 103 w 123"/>
              <a:gd name="T5" fmla="*/ 100 h 199"/>
              <a:gd name="T6" fmla="*/ 94 w 123"/>
              <a:gd name="T7" fmla="*/ 101 h 199"/>
              <a:gd name="T8" fmla="*/ 88 w 123"/>
              <a:gd name="T9" fmla="*/ 102 h 199"/>
              <a:gd name="T10" fmla="*/ 82 w 123"/>
              <a:gd name="T11" fmla="*/ 104 h 199"/>
              <a:gd name="T12" fmla="*/ 77 w 123"/>
              <a:gd name="T13" fmla="*/ 107 h 199"/>
              <a:gd name="T14" fmla="*/ 73 w 123"/>
              <a:gd name="T15" fmla="*/ 111 h 199"/>
              <a:gd name="T16" fmla="*/ 70 w 123"/>
              <a:gd name="T17" fmla="*/ 115 h 199"/>
              <a:gd name="T18" fmla="*/ 68 w 123"/>
              <a:gd name="T19" fmla="*/ 121 h 199"/>
              <a:gd name="T20" fmla="*/ 66 w 123"/>
              <a:gd name="T21" fmla="*/ 128 h 199"/>
              <a:gd name="T22" fmla="*/ 64 w 123"/>
              <a:gd name="T23" fmla="*/ 136 h 199"/>
              <a:gd name="T24" fmla="*/ 63 w 123"/>
              <a:gd name="T25" fmla="*/ 145 h 199"/>
              <a:gd name="T26" fmla="*/ 62 w 123"/>
              <a:gd name="T27" fmla="*/ 169 h 199"/>
              <a:gd name="T28" fmla="*/ 62 w 123"/>
              <a:gd name="T29" fmla="*/ 199 h 199"/>
              <a:gd name="T30" fmla="*/ 62 w 123"/>
              <a:gd name="T31" fmla="*/ 199 h 199"/>
              <a:gd name="T32" fmla="*/ 61 w 123"/>
              <a:gd name="T33" fmla="*/ 169 h 199"/>
              <a:gd name="T34" fmla="*/ 59 w 123"/>
              <a:gd name="T35" fmla="*/ 145 h 199"/>
              <a:gd name="T36" fmla="*/ 58 w 123"/>
              <a:gd name="T37" fmla="*/ 136 h 199"/>
              <a:gd name="T38" fmla="*/ 57 w 123"/>
              <a:gd name="T39" fmla="*/ 128 h 199"/>
              <a:gd name="T40" fmla="*/ 55 w 123"/>
              <a:gd name="T41" fmla="*/ 121 h 199"/>
              <a:gd name="T42" fmla="*/ 52 w 123"/>
              <a:gd name="T43" fmla="*/ 115 h 199"/>
              <a:gd name="T44" fmla="*/ 49 w 123"/>
              <a:gd name="T45" fmla="*/ 111 h 199"/>
              <a:gd name="T46" fmla="*/ 45 w 123"/>
              <a:gd name="T47" fmla="*/ 107 h 199"/>
              <a:gd name="T48" fmla="*/ 40 w 123"/>
              <a:gd name="T49" fmla="*/ 104 h 199"/>
              <a:gd name="T50" fmla="*/ 35 w 123"/>
              <a:gd name="T51" fmla="*/ 102 h 199"/>
              <a:gd name="T52" fmla="*/ 28 w 123"/>
              <a:gd name="T53" fmla="*/ 101 h 199"/>
              <a:gd name="T54" fmla="*/ 19 w 123"/>
              <a:gd name="T55" fmla="*/ 100 h 199"/>
              <a:gd name="T56" fmla="*/ 0 w 123"/>
              <a:gd name="T57" fmla="*/ 99 h 199"/>
              <a:gd name="T58" fmla="*/ 0 w 123"/>
              <a:gd name="T59" fmla="*/ 99 h 199"/>
              <a:gd name="T60" fmla="*/ 19 w 123"/>
              <a:gd name="T61" fmla="*/ 98 h 199"/>
              <a:gd name="T62" fmla="*/ 28 w 123"/>
              <a:gd name="T63" fmla="*/ 98 h 199"/>
              <a:gd name="T64" fmla="*/ 35 w 123"/>
              <a:gd name="T65" fmla="*/ 96 h 199"/>
              <a:gd name="T66" fmla="*/ 40 w 123"/>
              <a:gd name="T67" fmla="*/ 94 h 199"/>
              <a:gd name="T68" fmla="*/ 45 w 123"/>
              <a:gd name="T69" fmla="*/ 91 h 199"/>
              <a:gd name="T70" fmla="*/ 49 w 123"/>
              <a:gd name="T71" fmla="*/ 88 h 199"/>
              <a:gd name="T72" fmla="*/ 52 w 123"/>
              <a:gd name="T73" fmla="*/ 83 h 199"/>
              <a:gd name="T74" fmla="*/ 55 w 123"/>
              <a:gd name="T75" fmla="*/ 78 h 199"/>
              <a:gd name="T76" fmla="*/ 57 w 123"/>
              <a:gd name="T77" fmla="*/ 70 h 199"/>
              <a:gd name="T78" fmla="*/ 58 w 123"/>
              <a:gd name="T79" fmla="*/ 63 h 199"/>
              <a:gd name="T80" fmla="*/ 59 w 123"/>
              <a:gd name="T81" fmla="*/ 53 h 199"/>
              <a:gd name="T82" fmla="*/ 61 w 123"/>
              <a:gd name="T83" fmla="*/ 30 h 199"/>
              <a:gd name="T84" fmla="*/ 62 w 123"/>
              <a:gd name="T85" fmla="*/ 0 h 199"/>
              <a:gd name="T86" fmla="*/ 62 w 123"/>
              <a:gd name="T87" fmla="*/ 0 h 199"/>
              <a:gd name="T88" fmla="*/ 62 w 123"/>
              <a:gd name="T89" fmla="*/ 30 h 199"/>
              <a:gd name="T90" fmla="*/ 63 w 123"/>
              <a:gd name="T91" fmla="*/ 53 h 199"/>
              <a:gd name="T92" fmla="*/ 64 w 123"/>
              <a:gd name="T93" fmla="*/ 63 h 199"/>
              <a:gd name="T94" fmla="*/ 66 w 123"/>
              <a:gd name="T95" fmla="*/ 70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8 w 123"/>
              <a:gd name="T107" fmla="*/ 96 h 199"/>
              <a:gd name="T108" fmla="*/ 94 w 123"/>
              <a:gd name="T109" fmla="*/ 98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4" y="101"/>
                </a:lnTo>
                <a:lnTo>
                  <a:pt x="88" y="102"/>
                </a:lnTo>
                <a:lnTo>
                  <a:pt x="82" y="104"/>
                </a:lnTo>
                <a:lnTo>
                  <a:pt x="77" y="107"/>
                </a:lnTo>
                <a:lnTo>
                  <a:pt x="73" y="111"/>
                </a:lnTo>
                <a:lnTo>
                  <a:pt x="70" y="115"/>
                </a:lnTo>
                <a:lnTo>
                  <a:pt x="68" y="121"/>
                </a:lnTo>
                <a:lnTo>
                  <a:pt x="66" y="128"/>
                </a:lnTo>
                <a:lnTo>
                  <a:pt x="64" y="136"/>
                </a:lnTo>
                <a:lnTo>
                  <a:pt x="63" y="145"/>
                </a:lnTo>
                <a:lnTo>
                  <a:pt x="62" y="169"/>
                </a:lnTo>
                <a:lnTo>
                  <a:pt x="62" y="199"/>
                </a:lnTo>
                <a:lnTo>
                  <a:pt x="62" y="199"/>
                </a:lnTo>
                <a:lnTo>
                  <a:pt x="61" y="169"/>
                </a:lnTo>
                <a:lnTo>
                  <a:pt x="59" y="145"/>
                </a:lnTo>
                <a:lnTo>
                  <a:pt x="58" y="136"/>
                </a:lnTo>
                <a:lnTo>
                  <a:pt x="57" y="128"/>
                </a:lnTo>
                <a:lnTo>
                  <a:pt x="55" y="121"/>
                </a:lnTo>
                <a:lnTo>
                  <a:pt x="52" y="115"/>
                </a:lnTo>
                <a:lnTo>
                  <a:pt x="49" y="111"/>
                </a:lnTo>
                <a:lnTo>
                  <a:pt x="45" y="107"/>
                </a:lnTo>
                <a:lnTo>
                  <a:pt x="40" y="104"/>
                </a:lnTo>
                <a:lnTo>
                  <a:pt x="35" y="102"/>
                </a:lnTo>
                <a:lnTo>
                  <a:pt x="28" y="101"/>
                </a:lnTo>
                <a:lnTo>
                  <a:pt x="19" y="100"/>
                </a:lnTo>
                <a:lnTo>
                  <a:pt x="0" y="99"/>
                </a:lnTo>
                <a:lnTo>
                  <a:pt x="0" y="99"/>
                </a:lnTo>
                <a:lnTo>
                  <a:pt x="19" y="98"/>
                </a:lnTo>
                <a:lnTo>
                  <a:pt x="28" y="98"/>
                </a:lnTo>
                <a:lnTo>
                  <a:pt x="35" y="96"/>
                </a:lnTo>
                <a:lnTo>
                  <a:pt x="40" y="94"/>
                </a:lnTo>
                <a:lnTo>
                  <a:pt x="45" y="91"/>
                </a:lnTo>
                <a:lnTo>
                  <a:pt x="49" y="88"/>
                </a:lnTo>
                <a:lnTo>
                  <a:pt x="52" y="83"/>
                </a:lnTo>
                <a:lnTo>
                  <a:pt x="55" y="78"/>
                </a:lnTo>
                <a:lnTo>
                  <a:pt x="57" y="70"/>
                </a:lnTo>
                <a:lnTo>
                  <a:pt x="58" y="63"/>
                </a:lnTo>
                <a:lnTo>
                  <a:pt x="59" y="53"/>
                </a:lnTo>
                <a:lnTo>
                  <a:pt x="61" y="30"/>
                </a:lnTo>
                <a:lnTo>
                  <a:pt x="62" y="0"/>
                </a:lnTo>
                <a:lnTo>
                  <a:pt x="62" y="0"/>
                </a:lnTo>
                <a:lnTo>
                  <a:pt x="62" y="30"/>
                </a:lnTo>
                <a:lnTo>
                  <a:pt x="63" y="53"/>
                </a:lnTo>
                <a:lnTo>
                  <a:pt x="64" y="63"/>
                </a:lnTo>
                <a:lnTo>
                  <a:pt x="66" y="70"/>
                </a:lnTo>
                <a:lnTo>
                  <a:pt x="68" y="78"/>
                </a:lnTo>
                <a:lnTo>
                  <a:pt x="70" y="83"/>
                </a:lnTo>
                <a:lnTo>
                  <a:pt x="73" y="88"/>
                </a:lnTo>
                <a:lnTo>
                  <a:pt x="77" y="91"/>
                </a:lnTo>
                <a:lnTo>
                  <a:pt x="82" y="94"/>
                </a:lnTo>
                <a:lnTo>
                  <a:pt x="88" y="96"/>
                </a:lnTo>
                <a:lnTo>
                  <a:pt x="94" y="98"/>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 name="Freeform 27">
            <a:extLst>
              <a:ext uri="{FF2B5EF4-FFF2-40B4-BE49-F238E27FC236}">
                <a16:creationId xmlns:a16="http://schemas.microsoft.com/office/drawing/2014/main" id="{29DB557B-8B29-4228-A697-1A82CAAFE525}"/>
              </a:ext>
            </a:extLst>
          </p:cNvPr>
          <p:cNvSpPr>
            <a:spLocks/>
          </p:cNvSpPr>
          <p:nvPr userDrawn="1"/>
        </p:nvSpPr>
        <p:spPr bwMode="auto">
          <a:xfrm>
            <a:off x="9950450" y="1511300"/>
            <a:ext cx="195263" cy="314325"/>
          </a:xfrm>
          <a:custGeom>
            <a:avLst/>
            <a:gdLst>
              <a:gd name="T0" fmla="*/ 123 w 123"/>
              <a:gd name="T1" fmla="*/ 100 h 198"/>
              <a:gd name="T2" fmla="*/ 123 w 123"/>
              <a:gd name="T3" fmla="*/ 100 h 198"/>
              <a:gd name="T4" fmla="*/ 102 w 123"/>
              <a:gd name="T5" fmla="*/ 100 h 198"/>
              <a:gd name="T6" fmla="*/ 94 w 123"/>
              <a:gd name="T7" fmla="*/ 101 h 198"/>
              <a:gd name="T8" fmla="*/ 88 w 123"/>
              <a:gd name="T9" fmla="*/ 103 h 198"/>
              <a:gd name="T10" fmla="*/ 82 w 123"/>
              <a:gd name="T11" fmla="*/ 105 h 198"/>
              <a:gd name="T12" fmla="*/ 77 w 123"/>
              <a:gd name="T13" fmla="*/ 107 h 198"/>
              <a:gd name="T14" fmla="*/ 73 w 123"/>
              <a:gd name="T15" fmla="*/ 111 h 198"/>
              <a:gd name="T16" fmla="*/ 69 w 123"/>
              <a:gd name="T17" fmla="*/ 115 h 198"/>
              <a:gd name="T18" fmla="*/ 67 w 123"/>
              <a:gd name="T19" fmla="*/ 121 h 198"/>
              <a:gd name="T20" fmla="*/ 65 w 123"/>
              <a:gd name="T21" fmla="*/ 127 h 198"/>
              <a:gd name="T22" fmla="*/ 63 w 123"/>
              <a:gd name="T23" fmla="*/ 135 h 198"/>
              <a:gd name="T24" fmla="*/ 62 w 123"/>
              <a:gd name="T25" fmla="*/ 145 h 198"/>
              <a:gd name="T26" fmla="*/ 61 w 123"/>
              <a:gd name="T27" fmla="*/ 168 h 198"/>
              <a:gd name="T28" fmla="*/ 61 w 123"/>
              <a:gd name="T29" fmla="*/ 198 h 198"/>
              <a:gd name="T30" fmla="*/ 61 w 123"/>
              <a:gd name="T31" fmla="*/ 198 h 198"/>
              <a:gd name="T32" fmla="*/ 60 w 123"/>
              <a:gd name="T33" fmla="*/ 168 h 198"/>
              <a:gd name="T34" fmla="*/ 59 w 123"/>
              <a:gd name="T35" fmla="*/ 145 h 198"/>
              <a:gd name="T36" fmla="*/ 58 w 123"/>
              <a:gd name="T37" fmla="*/ 135 h 198"/>
              <a:gd name="T38" fmla="*/ 57 w 123"/>
              <a:gd name="T39" fmla="*/ 127 h 198"/>
              <a:gd name="T40" fmla="*/ 55 w 123"/>
              <a:gd name="T41" fmla="*/ 121 h 198"/>
              <a:gd name="T42" fmla="*/ 52 w 123"/>
              <a:gd name="T43" fmla="*/ 115 h 198"/>
              <a:gd name="T44" fmla="*/ 49 w 123"/>
              <a:gd name="T45" fmla="*/ 111 h 198"/>
              <a:gd name="T46" fmla="*/ 45 w 123"/>
              <a:gd name="T47" fmla="*/ 107 h 198"/>
              <a:gd name="T48" fmla="*/ 41 w 123"/>
              <a:gd name="T49" fmla="*/ 105 h 198"/>
              <a:gd name="T50" fmla="*/ 35 w 123"/>
              <a:gd name="T51" fmla="*/ 103 h 198"/>
              <a:gd name="T52" fmla="*/ 27 w 123"/>
              <a:gd name="T53" fmla="*/ 101 h 198"/>
              <a:gd name="T54" fmla="*/ 19 w 123"/>
              <a:gd name="T55" fmla="*/ 100 h 198"/>
              <a:gd name="T56" fmla="*/ 0 w 123"/>
              <a:gd name="T57" fmla="*/ 100 h 198"/>
              <a:gd name="T58" fmla="*/ 0 w 123"/>
              <a:gd name="T59" fmla="*/ 100 h 198"/>
              <a:gd name="T60" fmla="*/ 19 w 123"/>
              <a:gd name="T61" fmla="*/ 99 h 198"/>
              <a:gd name="T62" fmla="*/ 27 w 123"/>
              <a:gd name="T63" fmla="*/ 97 h 198"/>
              <a:gd name="T64" fmla="*/ 35 w 123"/>
              <a:gd name="T65" fmla="*/ 95 h 198"/>
              <a:gd name="T66" fmla="*/ 41 w 123"/>
              <a:gd name="T67" fmla="*/ 93 h 198"/>
              <a:gd name="T68" fmla="*/ 45 w 123"/>
              <a:gd name="T69" fmla="*/ 91 h 198"/>
              <a:gd name="T70" fmla="*/ 49 w 123"/>
              <a:gd name="T71" fmla="*/ 87 h 198"/>
              <a:gd name="T72" fmla="*/ 52 w 123"/>
              <a:gd name="T73" fmla="*/ 83 h 198"/>
              <a:gd name="T74" fmla="*/ 55 w 123"/>
              <a:gd name="T75" fmla="*/ 77 h 198"/>
              <a:gd name="T76" fmla="*/ 57 w 123"/>
              <a:gd name="T77" fmla="*/ 71 h 198"/>
              <a:gd name="T78" fmla="*/ 58 w 123"/>
              <a:gd name="T79" fmla="*/ 63 h 198"/>
              <a:gd name="T80" fmla="*/ 59 w 123"/>
              <a:gd name="T81" fmla="*/ 53 h 198"/>
              <a:gd name="T82" fmla="*/ 60 w 123"/>
              <a:gd name="T83" fmla="*/ 30 h 198"/>
              <a:gd name="T84" fmla="*/ 61 w 123"/>
              <a:gd name="T85" fmla="*/ 0 h 198"/>
              <a:gd name="T86" fmla="*/ 61 w 123"/>
              <a:gd name="T87" fmla="*/ 0 h 198"/>
              <a:gd name="T88" fmla="*/ 61 w 123"/>
              <a:gd name="T89" fmla="*/ 30 h 198"/>
              <a:gd name="T90" fmla="*/ 62 w 123"/>
              <a:gd name="T91" fmla="*/ 53 h 198"/>
              <a:gd name="T92" fmla="*/ 63 w 123"/>
              <a:gd name="T93" fmla="*/ 63 h 198"/>
              <a:gd name="T94" fmla="*/ 65 w 123"/>
              <a:gd name="T95" fmla="*/ 71 h 198"/>
              <a:gd name="T96" fmla="*/ 67 w 123"/>
              <a:gd name="T97" fmla="*/ 77 h 198"/>
              <a:gd name="T98" fmla="*/ 69 w 123"/>
              <a:gd name="T99" fmla="*/ 83 h 198"/>
              <a:gd name="T100" fmla="*/ 73 w 123"/>
              <a:gd name="T101" fmla="*/ 87 h 198"/>
              <a:gd name="T102" fmla="*/ 77 w 123"/>
              <a:gd name="T103" fmla="*/ 91 h 198"/>
              <a:gd name="T104" fmla="*/ 82 w 123"/>
              <a:gd name="T105" fmla="*/ 93 h 198"/>
              <a:gd name="T106" fmla="*/ 88 w 123"/>
              <a:gd name="T107" fmla="*/ 95 h 198"/>
              <a:gd name="T108" fmla="*/ 94 w 123"/>
              <a:gd name="T109" fmla="*/ 97 h 198"/>
              <a:gd name="T110" fmla="*/ 102 w 123"/>
              <a:gd name="T111" fmla="*/ 99 h 198"/>
              <a:gd name="T112" fmla="*/ 123 w 123"/>
              <a:gd name="T113" fmla="*/ 100 h 198"/>
              <a:gd name="T114" fmla="*/ 123 w 123"/>
              <a:gd name="T115" fmla="*/ 10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8">
                <a:moveTo>
                  <a:pt x="123" y="100"/>
                </a:moveTo>
                <a:lnTo>
                  <a:pt x="123" y="100"/>
                </a:lnTo>
                <a:lnTo>
                  <a:pt x="102" y="100"/>
                </a:lnTo>
                <a:lnTo>
                  <a:pt x="94" y="101"/>
                </a:lnTo>
                <a:lnTo>
                  <a:pt x="88" y="103"/>
                </a:lnTo>
                <a:lnTo>
                  <a:pt x="82" y="105"/>
                </a:lnTo>
                <a:lnTo>
                  <a:pt x="77" y="107"/>
                </a:lnTo>
                <a:lnTo>
                  <a:pt x="73" y="111"/>
                </a:lnTo>
                <a:lnTo>
                  <a:pt x="69" y="115"/>
                </a:lnTo>
                <a:lnTo>
                  <a:pt x="67" y="121"/>
                </a:lnTo>
                <a:lnTo>
                  <a:pt x="65" y="127"/>
                </a:lnTo>
                <a:lnTo>
                  <a:pt x="63" y="135"/>
                </a:lnTo>
                <a:lnTo>
                  <a:pt x="62" y="145"/>
                </a:lnTo>
                <a:lnTo>
                  <a:pt x="61" y="168"/>
                </a:lnTo>
                <a:lnTo>
                  <a:pt x="61" y="198"/>
                </a:lnTo>
                <a:lnTo>
                  <a:pt x="61" y="198"/>
                </a:lnTo>
                <a:lnTo>
                  <a:pt x="60" y="168"/>
                </a:lnTo>
                <a:lnTo>
                  <a:pt x="59" y="145"/>
                </a:lnTo>
                <a:lnTo>
                  <a:pt x="58" y="135"/>
                </a:lnTo>
                <a:lnTo>
                  <a:pt x="57" y="127"/>
                </a:lnTo>
                <a:lnTo>
                  <a:pt x="55" y="121"/>
                </a:lnTo>
                <a:lnTo>
                  <a:pt x="52" y="115"/>
                </a:lnTo>
                <a:lnTo>
                  <a:pt x="49" y="111"/>
                </a:lnTo>
                <a:lnTo>
                  <a:pt x="45" y="107"/>
                </a:lnTo>
                <a:lnTo>
                  <a:pt x="41" y="105"/>
                </a:lnTo>
                <a:lnTo>
                  <a:pt x="35" y="103"/>
                </a:lnTo>
                <a:lnTo>
                  <a:pt x="27" y="101"/>
                </a:lnTo>
                <a:lnTo>
                  <a:pt x="19" y="100"/>
                </a:lnTo>
                <a:lnTo>
                  <a:pt x="0" y="100"/>
                </a:lnTo>
                <a:lnTo>
                  <a:pt x="0" y="100"/>
                </a:lnTo>
                <a:lnTo>
                  <a:pt x="19" y="99"/>
                </a:lnTo>
                <a:lnTo>
                  <a:pt x="27" y="97"/>
                </a:lnTo>
                <a:lnTo>
                  <a:pt x="35" y="95"/>
                </a:lnTo>
                <a:lnTo>
                  <a:pt x="41" y="93"/>
                </a:lnTo>
                <a:lnTo>
                  <a:pt x="45" y="91"/>
                </a:lnTo>
                <a:lnTo>
                  <a:pt x="49" y="87"/>
                </a:lnTo>
                <a:lnTo>
                  <a:pt x="52" y="83"/>
                </a:lnTo>
                <a:lnTo>
                  <a:pt x="55" y="77"/>
                </a:lnTo>
                <a:lnTo>
                  <a:pt x="57" y="71"/>
                </a:lnTo>
                <a:lnTo>
                  <a:pt x="58" y="63"/>
                </a:lnTo>
                <a:lnTo>
                  <a:pt x="59" y="53"/>
                </a:lnTo>
                <a:lnTo>
                  <a:pt x="60" y="30"/>
                </a:lnTo>
                <a:lnTo>
                  <a:pt x="61" y="0"/>
                </a:lnTo>
                <a:lnTo>
                  <a:pt x="61" y="0"/>
                </a:lnTo>
                <a:lnTo>
                  <a:pt x="61" y="30"/>
                </a:lnTo>
                <a:lnTo>
                  <a:pt x="62" y="53"/>
                </a:lnTo>
                <a:lnTo>
                  <a:pt x="63" y="63"/>
                </a:lnTo>
                <a:lnTo>
                  <a:pt x="65" y="71"/>
                </a:lnTo>
                <a:lnTo>
                  <a:pt x="67" y="77"/>
                </a:lnTo>
                <a:lnTo>
                  <a:pt x="69" y="83"/>
                </a:lnTo>
                <a:lnTo>
                  <a:pt x="73" y="87"/>
                </a:lnTo>
                <a:lnTo>
                  <a:pt x="77" y="91"/>
                </a:lnTo>
                <a:lnTo>
                  <a:pt x="82" y="93"/>
                </a:lnTo>
                <a:lnTo>
                  <a:pt x="88" y="95"/>
                </a:lnTo>
                <a:lnTo>
                  <a:pt x="94" y="97"/>
                </a:lnTo>
                <a:lnTo>
                  <a:pt x="102" y="99"/>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 name="Freeform 28">
            <a:extLst>
              <a:ext uri="{FF2B5EF4-FFF2-40B4-BE49-F238E27FC236}">
                <a16:creationId xmlns:a16="http://schemas.microsoft.com/office/drawing/2014/main" id="{C622AAF0-96E9-4FF0-B21D-092491023789}"/>
              </a:ext>
            </a:extLst>
          </p:cNvPr>
          <p:cNvSpPr>
            <a:spLocks/>
          </p:cNvSpPr>
          <p:nvPr userDrawn="1"/>
        </p:nvSpPr>
        <p:spPr bwMode="auto">
          <a:xfrm>
            <a:off x="11996738" y="3860800"/>
            <a:ext cx="195263" cy="315913"/>
          </a:xfrm>
          <a:custGeom>
            <a:avLst/>
            <a:gdLst>
              <a:gd name="T0" fmla="*/ 123 w 123"/>
              <a:gd name="T1" fmla="*/ 99 h 199"/>
              <a:gd name="T2" fmla="*/ 123 w 123"/>
              <a:gd name="T3" fmla="*/ 99 h 199"/>
              <a:gd name="T4" fmla="*/ 104 w 123"/>
              <a:gd name="T5" fmla="*/ 100 h 199"/>
              <a:gd name="T6" fmla="*/ 95 w 123"/>
              <a:gd name="T7" fmla="*/ 101 h 199"/>
              <a:gd name="T8" fmla="*/ 88 w 123"/>
              <a:gd name="T9" fmla="*/ 102 h 199"/>
              <a:gd name="T10" fmla="*/ 82 w 123"/>
              <a:gd name="T11" fmla="*/ 104 h 199"/>
              <a:gd name="T12" fmla="*/ 77 w 123"/>
              <a:gd name="T13" fmla="*/ 107 h 199"/>
              <a:gd name="T14" fmla="*/ 74 w 123"/>
              <a:gd name="T15" fmla="*/ 112 h 199"/>
              <a:gd name="T16" fmla="*/ 70 w 123"/>
              <a:gd name="T17" fmla="*/ 116 h 199"/>
              <a:gd name="T18" fmla="*/ 68 w 123"/>
              <a:gd name="T19" fmla="*/ 122 h 199"/>
              <a:gd name="T20" fmla="*/ 66 w 123"/>
              <a:gd name="T21" fmla="*/ 128 h 199"/>
              <a:gd name="T22" fmla="*/ 65 w 123"/>
              <a:gd name="T23" fmla="*/ 136 h 199"/>
              <a:gd name="T24" fmla="*/ 64 w 123"/>
              <a:gd name="T25" fmla="*/ 145 h 199"/>
              <a:gd name="T26" fmla="*/ 62 w 123"/>
              <a:gd name="T27" fmla="*/ 169 h 199"/>
              <a:gd name="T28" fmla="*/ 61 w 123"/>
              <a:gd name="T29" fmla="*/ 199 h 199"/>
              <a:gd name="T30" fmla="*/ 61 w 123"/>
              <a:gd name="T31" fmla="*/ 199 h 199"/>
              <a:gd name="T32" fmla="*/ 60 w 123"/>
              <a:gd name="T33" fmla="*/ 169 h 199"/>
              <a:gd name="T34" fmla="*/ 59 w 123"/>
              <a:gd name="T35" fmla="*/ 145 h 199"/>
              <a:gd name="T36" fmla="*/ 58 w 123"/>
              <a:gd name="T37" fmla="*/ 136 h 199"/>
              <a:gd name="T38" fmla="*/ 57 w 123"/>
              <a:gd name="T39" fmla="*/ 128 h 199"/>
              <a:gd name="T40" fmla="*/ 55 w 123"/>
              <a:gd name="T41" fmla="*/ 122 h 199"/>
              <a:gd name="T42" fmla="*/ 53 w 123"/>
              <a:gd name="T43" fmla="*/ 116 h 199"/>
              <a:gd name="T44" fmla="*/ 49 w 123"/>
              <a:gd name="T45" fmla="*/ 112 h 199"/>
              <a:gd name="T46" fmla="*/ 46 w 123"/>
              <a:gd name="T47" fmla="*/ 107 h 199"/>
              <a:gd name="T48" fmla="*/ 41 w 123"/>
              <a:gd name="T49" fmla="*/ 104 h 199"/>
              <a:gd name="T50" fmla="*/ 35 w 123"/>
              <a:gd name="T51" fmla="*/ 102 h 199"/>
              <a:gd name="T52" fmla="*/ 28 w 123"/>
              <a:gd name="T53" fmla="*/ 101 h 199"/>
              <a:gd name="T54" fmla="*/ 20 w 123"/>
              <a:gd name="T55" fmla="*/ 100 h 199"/>
              <a:gd name="T56" fmla="*/ 0 w 123"/>
              <a:gd name="T57" fmla="*/ 99 h 199"/>
              <a:gd name="T58" fmla="*/ 0 w 123"/>
              <a:gd name="T59" fmla="*/ 99 h 199"/>
              <a:gd name="T60" fmla="*/ 20 w 123"/>
              <a:gd name="T61" fmla="*/ 99 h 199"/>
              <a:gd name="T62" fmla="*/ 28 w 123"/>
              <a:gd name="T63" fmla="*/ 98 h 199"/>
              <a:gd name="T64" fmla="*/ 35 w 123"/>
              <a:gd name="T65" fmla="*/ 96 h 199"/>
              <a:gd name="T66" fmla="*/ 41 w 123"/>
              <a:gd name="T67" fmla="*/ 94 h 199"/>
              <a:gd name="T68" fmla="*/ 46 w 123"/>
              <a:gd name="T69" fmla="*/ 91 h 199"/>
              <a:gd name="T70" fmla="*/ 49 w 123"/>
              <a:gd name="T71" fmla="*/ 88 h 199"/>
              <a:gd name="T72" fmla="*/ 53 w 123"/>
              <a:gd name="T73" fmla="*/ 84 h 199"/>
              <a:gd name="T74" fmla="*/ 55 w 123"/>
              <a:gd name="T75" fmla="*/ 78 h 199"/>
              <a:gd name="T76" fmla="*/ 57 w 123"/>
              <a:gd name="T77" fmla="*/ 72 h 199"/>
              <a:gd name="T78" fmla="*/ 58 w 123"/>
              <a:gd name="T79" fmla="*/ 63 h 199"/>
              <a:gd name="T80" fmla="*/ 59 w 123"/>
              <a:gd name="T81" fmla="*/ 54 h 199"/>
              <a:gd name="T82" fmla="*/ 60 w 123"/>
              <a:gd name="T83" fmla="*/ 30 h 199"/>
              <a:gd name="T84" fmla="*/ 61 w 123"/>
              <a:gd name="T85" fmla="*/ 0 h 199"/>
              <a:gd name="T86" fmla="*/ 61 w 123"/>
              <a:gd name="T87" fmla="*/ 0 h 199"/>
              <a:gd name="T88" fmla="*/ 62 w 123"/>
              <a:gd name="T89" fmla="*/ 30 h 199"/>
              <a:gd name="T90" fmla="*/ 64 w 123"/>
              <a:gd name="T91" fmla="*/ 54 h 199"/>
              <a:gd name="T92" fmla="*/ 65 w 123"/>
              <a:gd name="T93" fmla="*/ 63 h 199"/>
              <a:gd name="T94" fmla="*/ 66 w 123"/>
              <a:gd name="T95" fmla="*/ 72 h 199"/>
              <a:gd name="T96" fmla="*/ 68 w 123"/>
              <a:gd name="T97" fmla="*/ 78 h 199"/>
              <a:gd name="T98" fmla="*/ 70 w 123"/>
              <a:gd name="T99" fmla="*/ 84 h 199"/>
              <a:gd name="T100" fmla="*/ 74 w 123"/>
              <a:gd name="T101" fmla="*/ 88 h 199"/>
              <a:gd name="T102" fmla="*/ 77 w 123"/>
              <a:gd name="T103" fmla="*/ 91 h 199"/>
              <a:gd name="T104" fmla="*/ 82 w 123"/>
              <a:gd name="T105" fmla="*/ 94 h 199"/>
              <a:gd name="T106" fmla="*/ 88 w 123"/>
              <a:gd name="T107" fmla="*/ 96 h 199"/>
              <a:gd name="T108" fmla="*/ 95 w 123"/>
              <a:gd name="T109" fmla="*/ 98 h 199"/>
              <a:gd name="T110" fmla="*/ 104 w 123"/>
              <a:gd name="T111" fmla="*/ 99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4" y="100"/>
                </a:lnTo>
                <a:lnTo>
                  <a:pt x="95" y="101"/>
                </a:lnTo>
                <a:lnTo>
                  <a:pt x="88" y="102"/>
                </a:lnTo>
                <a:lnTo>
                  <a:pt x="82" y="104"/>
                </a:lnTo>
                <a:lnTo>
                  <a:pt x="77" y="107"/>
                </a:lnTo>
                <a:lnTo>
                  <a:pt x="74" y="112"/>
                </a:lnTo>
                <a:lnTo>
                  <a:pt x="70" y="116"/>
                </a:lnTo>
                <a:lnTo>
                  <a:pt x="68" y="122"/>
                </a:lnTo>
                <a:lnTo>
                  <a:pt x="66" y="128"/>
                </a:lnTo>
                <a:lnTo>
                  <a:pt x="65" y="136"/>
                </a:lnTo>
                <a:lnTo>
                  <a:pt x="64" y="145"/>
                </a:lnTo>
                <a:lnTo>
                  <a:pt x="62" y="169"/>
                </a:lnTo>
                <a:lnTo>
                  <a:pt x="61" y="199"/>
                </a:lnTo>
                <a:lnTo>
                  <a:pt x="61" y="199"/>
                </a:lnTo>
                <a:lnTo>
                  <a:pt x="60" y="169"/>
                </a:lnTo>
                <a:lnTo>
                  <a:pt x="59" y="145"/>
                </a:lnTo>
                <a:lnTo>
                  <a:pt x="58" y="136"/>
                </a:lnTo>
                <a:lnTo>
                  <a:pt x="57" y="128"/>
                </a:lnTo>
                <a:lnTo>
                  <a:pt x="55" y="122"/>
                </a:lnTo>
                <a:lnTo>
                  <a:pt x="53" y="116"/>
                </a:lnTo>
                <a:lnTo>
                  <a:pt x="49" y="112"/>
                </a:lnTo>
                <a:lnTo>
                  <a:pt x="46" y="107"/>
                </a:lnTo>
                <a:lnTo>
                  <a:pt x="41" y="104"/>
                </a:lnTo>
                <a:lnTo>
                  <a:pt x="35" y="102"/>
                </a:lnTo>
                <a:lnTo>
                  <a:pt x="28" y="101"/>
                </a:lnTo>
                <a:lnTo>
                  <a:pt x="20" y="100"/>
                </a:lnTo>
                <a:lnTo>
                  <a:pt x="0" y="99"/>
                </a:lnTo>
                <a:lnTo>
                  <a:pt x="0" y="99"/>
                </a:lnTo>
                <a:lnTo>
                  <a:pt x="20" y="99"/>
                </a:lnTo>
                <a:lnTo>
                  <a:pt x="28" y="98"/>
                </a:lnTo>
                <a:lnTo>
                  <a:pt x="35" y="96"/>
                </a:lnTo>
                <a:lnTo>
                  <a:pt x="41" y="94"/>
                </a:lnTo>
                <a:lnTo>
                  <a:pt x="46" y="91"/>
                </a:lnTo>
                <a:lnTo>
                  <a:pt x="49" y="88"/>
                </a:lnTo>
                <a:lnTo>
                  <a:pt x="53" y="84"/>
                </a:lnTo>
                <a:lnTo>
                  <a:pt x="55" y="78"/>
                </a:lnTo>
                <a:lnTo>
                  <a:pt x="57" y="72"/>
                </a:lnTo>
                <a:lnTo>
                  <a:pt x="58" y="63"/>
                </a:lnTo>
                <a:lnTo>
                  <a:pt x="59" y="54"/>
                </a:lnTo>
                <a:lnTo>
                  <a:pt x="60" y="30"/>
                </a:lnTo>
                <a:lnTo>
                  <a:pt x="61" y="0"/>
                </a:lnTo>
                <a:lnTo>
                  <a:pt x="61" y="0"/>
                </a:lnTo>
                <a:lnTo>
                  <a:pt x="62" y="30"/>
                </a:lnTo>
                <a:lnTo>
                  <a:pt x="64" y="54"/>
                </a:lnTo>
                <a:lnTo>
                  <a:pt x="65" y="63"/>
                </a:lnTo>
                <a:lnTo>
                  <a:pt x="66" y="72"/>
                </a:lnTo>
                <a:lnTo>
                  <a:pt x="68" y="78"/>
                </a:lnTo>
                <a:lnTo>
                  <a:pt x="70" y="84"/>
                </a:lnTo>
                <a:lnTo>
                  <a:pt x="74" y="88"/>
                </a:lnTo>
                <a:lnTo>
                  <a:pt x="77" y="91"/>
                </a:lnTo>
                <a:lnTo>
                  <a:pt x="82" y="94"/>
                </a:lnTo>
                <a:lnTo>
                  <a:pt x="88" y="96"/>
                </a:lnTo>
                <a:lnTo>
                  <a:pt x="95" y="98"/>
                </a:lnTo>
                <a:lnTo>
                  <a:pt x="104" y="99"/>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 name="Freeform 29">
            <a:extLst>
              <a:ext uri="{FF2B5EF4-FFF2-40B4-BE49-F238E27FC236}">
                <a16:creationId xmlns:a16="http://schemas.microsoft.com/office/drawing/2014/main" id="{3E15A59E-AD77-4C27-87CB-B9D0FA7C2CAF}"/>
              </a:ext>
            </a:extLst>
          </p:cNvPr>
          <p:cNvSpPr>
            <a:spLocks/>
          </p:cNvSpPr>
          <p:nvPr userDrawn="1"/>
        </p:nvSpPr>
        <p:spPr bwMode="auto">
          <a:xfrm>
            <a:off x="4845050" y="3741738"/>
            <a:ext cx="195263" cy="315913"/>
          </a:xfrm>
          <a:custGeom>
            <a:avLst/>
            <a:gdLst>
              <a:gd name="T0" fmla="*/ 123 w 123"/>
              <a:gd name="T1" fmla="*/ 99 h 199"/>
              <a:gd name="T2" fmla="*/ 123 w 123"/>
              <a:gd name="T3" fmla="*/ 99 h 199"/>
              <a:gd name="T4" fmla="*/ 103 w 123"/>
              <a:gd name="T5" fmla="*/ 100 h 199"/>
              <a:gd name="T6" fmla="*/ 96 w 123"/>
              <a:gd name="T7" fmla="*/ 101 h 199"/>
              <a:gd name="T8" fmla="*/ 89 w 123"/>
              <a:gd name="T9" fmla="*/ 102 h 199"/>
              <a:gd name="T10" fmla="*/ 82 w 123"/>
              <a:gd name="T11" fmla="*/ 104 h 199"/>
              <a:gd name="T12" fmla="*/ 77 w 123"/>
              <a:gd name="T13" fmla="*/ 108 h 199"/>
              <a:gd name="T14" fmla="*/ 73 w 123"/>
              <a:gd name="T15" fmla="*/ 111 h 199"/>
              <a:gd name="T16" fmla="*/ 70 w 123"/>
              <a:gd name="T17" fmla="*/ 116 h 199"/>
              <a:gd name="T18" fmla="*/ 68 w 123"/>
              <a:gd name="T19" fmla="*/ 121 h 199"/>
              <a:gd name="T20" fmla="*/ 66 w 123"/>
              <a:gd name="T21" fmla="*/ 128 h 199"/>
              <a:gd name="T22" fmla="*/ 65 w 123"/>
              <a:gd name="T23" fmla="*/ 136 h 199"/>
              <a:gd name="T24" fmla="*/ 64 w 123"/>
              <a:gd name="T25" fmla="*/ 145 h 199"/>
              <a:gd name="T26" fmla="*/ 62 w 123"/>
              <a:gd name="T27" fmla="*/ 168 h 199"/>
              <a:gd name="T28" fmla="*/ 62 w 123"/>
              <a:gd name="T29" fmla="*/ 199 h 199"/>
              <a:gd name="T30" fmla="*/ 62 w 123"/>
              <a:gd name="T31" fmla="*/ 199 h 199"/>
              <a:gd name="T32" fmla="*/ 61 w 123"/>
              <a:gd name="T33" fmla="*/ 168 h 199"/>
              <a:gd name="T34" fmla="*/ 60 w 123"/>
              <a:gd name="T35" fmla="*/ 145 h 199"/>
              <a:gd name="T36" fmla="*/ 59 w 123"/>
              <a:gd name="T37" fmla="*/ 136 h 199"/>
              <a:gd name="T38" fmla="*/ 58 w 123"/>
              <a:gd name="T39" fmla="*/ 128 h 199"/>
              <a:gd name="T40" fmla="*/ 56 w 123"/>
              <a:gd name="T41" fmla="*/ 121 h 199"/>
              <a:gd name="T42" fmla="*/ 54 w 123"/>
              <a:gd name="T43" fmla="*/ 116 h 199"/>
              <a:gd name="T44" fmla="*/ 50 w 123"/>
              <a:gd name="T45" fmla="*/ 111 h 199"/>
              <a:gd name="T46" fmla="*/ 45 w 123"/>
              <a:gd name="T47" fmla="*/ 108 h 199"/>
              <a:gd name="T48" fmla="*/ 41 w 123"/>
              <a:gd name="T49" fmla="*/ 104 h 199"/>
              <a:gd name="T50" fmla="*/ 35 w 123"/>
              <a:gd name="T51" fmla="*/ 102 h 199"/>
              <a:gd name="T52" fmla="*/ 28 w 123"/>
              <a:gd name="T53" fmla="*/ 101 h 199"/>
              <a:gd name="T54" fmla="*/ 20 w 123"/>
              <a:gd name="T55" fmla="*/ 100 h 199"/>
              <a:gd name="T56" fmla="*/ 0 w 123"/>
              <a:gd name="T57" fmla="*/ 99 h 199"/>
              <a:gd name="T58" fmla="*/ 0 w 123"/>
              <a:gd name="T59" fmla="*/ 99 h 199"/>
              <a:gd name="T60" fmla="*/ 20 w 123"/>
              <a:gd name="T61" fmla="*/ 98 h 199"/>
              <a:gd name="T62" fmla="*/ 28 w 123"/>
              <a:gd name="T63" fmla="*/ 97 h 199"/>
              <a:gd name="T64" fmla="*/ 35 w 123"/>
              <a:gd name="T65" fmla="*/ 96 h 199"/>
              <a:gd name="T66" fmla="*/ 41 w 123"/>
              <a:gd name="T67" fmla="*/ 94 h 199"/>
              <a:gd name="T68" fmla="*/ 45 w 123"/>
              <a:gd name="T69" fmla="*/ 91 h 199"/>
              <a:gd name="T70" fmla="*/ 50 w 123"/>
              <a:gd name="T71" fmla="*/ 88 h 199"/>
              <a:gd name="T72" fmla="*/ 54 w 123"/>
              <a:gd name="T73" fmla="*/ 83 h 199"/>
              <a:gd name="T74" fmla="*/ 56 w 123"/>
              <a:gd name="T75" fmla="*/ 78 h 199"/>
              <a:gd name="T76" fmla="*/ 58 w 123"/>
              <a:gd name="T77" fmla="*/ 71 h 199"/>
              <a:gd name="T78" fmla="*/ 59 w 123"/>
              <a:gd name="T79" fmla="*/ 62 h 199"/>
              <a:gd name="T80" fmla="*/ 60 w 123"/>
              <a:gd name="T81" fmla="*/ 53 h 199"/>
              <a:gd name="T82" fmla="*/ 61 w 123"/>
              <a:gd name="T83" fmla="*/ 30 h 199"/>
              <a:gd name="T84" fmla="*/ 62 w 123"/>
              <a:gd name="T85" fmla="*/ 0 h 199"/>
              <a:gd name="T86" fmla="*/ 62 w 123"/>
              <a:gd name="T87" fmla="*/ 0 h 199"/>
              <a:gd name="T88" fmla="*/ 62 w 123"/>
              <a:gd name="T89" fmla="*/ 30 h 199"/>
              <a:gd name="T90" fmla="*/ 64 w 123"/>
              <a:gd name="T91" fmla="*/ 53 h 199"/>
              <a:gd name="T92" fmla="*/ 65 w 123"/>
              <a:gd name="T93" fmla="*/ 62 h 199"/>
              <a:gd name="T94" fmla="*/ 66 w 123"/>
              <a:gd name="T95" fmla="*/ 71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9 w 123"/>
              <a:gd name="T107" fmla="*/ 96 h 199"/>
              <a:gd name="T108" fmla="*/ 96 w 123"/>
              <a:gd name="T109" fmla="*/ 97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6" y="101"/>
                </a:lnTo>
                <a:lnTo>
                  <a:pt x="89" y="102"/>
                </a:lnTo>
                <a:lnTo>
                  <a:pt x="82" y="104"/>
                </a:lnTo>
                <a:lnTo>
                  <a:pt x="77" y="108"/>
                </a:lnTo>
                <a:lnTo>
                  <a:pt x="73" y="111"/>
                </a:lnTo>
                <a:lnTo>
                  <a:pt x="70" y="116"/>
                </a:lnTo>
                <a:lnTo>
                  <a:pt x="68" y="121"/>
                </a:lnTo>
                <a:lnTo>
                  <a:pt x="66" y="128"/>
                </a:lnTo>
                <a:lnTo>
                  <a:pt x="65" y="136"/>
                </a:lnTo>
                <a:lnTo>
                  <a:pt x="64" y="145"/>
                </a:lnTo>
                <a:lnTo>
                  <a:pt x="62" y="168"/>
                </a:lnTo>
                <a:lnTo>
                  <a:pt x="62" y="199"/>
                </a:lnTo>
                <a:lnTo>
                  <a:pt x="62" y="199"/>
                </a:lnTo>
                <a:lnTo>
                  <a:pt x="61" y="168"/>
                </a:lnTo>
                <a:lnTo>
                  <a:pt x="60" y="145"/>
                </a:lnTo>
                <a:lnTo>
                  <a:pt x="59" y="136"/>
                </a:lnTo>
                <a:lnTo>
                  <a:pt x="58" y="128"/>
                </a:lnTo>
                <a:lnTo>
                  <a:pt x="56" y="121"/>
                </a:lnTo>
                <a:lnTo>
                  <a:pt x="54" y="116"/>
                </a:lnTo>
                <a:lnTo>
                  <a:pt x="50" y="111"/>
                </a:lnTo>
                <a:lnTo>
                  <a:pt x="45" y="108"/>
                </a:lnTo>
                <a:lnTo>
                  <a:pt x="41" y="104"/>
                </a:lnTo>
                <a:lnTo>
                  <a:pt x="35" y="102"/>
                </a:lnTo>
                <a:lnTo>
                  <a:pt x="28" y="101"/>
                </a:lnTo>
                <a:lnTo>
                  <a:pt x="20" y="100"/>
                </a:lnTo>
                <a:lnTo>
                  <a:pt x="0" y="99"/>
                </a:lnTo>
                <a:lnTo>
                  <a:pt x="0" y="99"/>
                </a:lnTo>
                <a:lnTo>
                  <a:pt x="20" y="98"/>
                </a:lnTo>
                <a:lnTo>
                  <a:pt x="28" y="97"/>
                </a:lnTo>
                <a:lnTo>
                  <a:pt x="35" y="96"/>
                </a:lnTo>
                <a:lnTo>
                  <a:pt x="41" y="94"/>
                </a:lnTo>
                <a:lnTo>
                  <a:pt x="45" y="91"/>
                </a:lnTo>
                <a:lnTo>
                  <a:pt x="50" y="88"/>
                </a:lnTo>
                <a:lnTo>
                  <a:pt x="54" y="83"/>
                </a:lnTo>
                <a:lnTo>
                  <a:pt x="56" y="78"/>
                </a:lnTo>
                <a:lnTo>
                  <a:pt x="58" y="71"/>
                </a:lnTo>
                <a:lnTo>
                  <a:pt x="59" y="62"/>
                </a:lnTo>
                <a:lnTo>
                  <a:pt x="60" y="53"/>
                </a:lnTo>
                <a:lnTo>
                  <a:pt x="61" y="30"/>
                </a:lnTo>
                <a:lnTo>
                  <a:pt x="62" y="0"/>
                </a:lnTo>
                <a:lnTo>
                  <a:pt x="62" y="0"/>
                </a:lnTo>
                <a:lnTo>
                  <a:pt x="62" y="30"/>
                </a:lnTo>
                <a:lnTo>
                  <a:pt x="64" y="53"/>
                </a:lnTo>
                <a:lnTo>
                  <a:pt x="65" y="62"/>
                </a:lnTo>
                <a:lnTo>
                  <a:pt x="66" y="71"/>
                </a:lnTo>
                <a:lnTo>
                  <a:pt x="68" y="78"/>
                </a:lnTo>
                <a:lnTo>
                  <a:pt x="70" y="83"/>
                </a:lnTo>
                <a:lnTo>
                  <a:pt x="73" y="88"/>
                </a:lnTo>
                <a:lnTo>
                  <a:pt x="77" y="91"/>
                </a:lnTo>
                <a:lnTo>
                  <a:pt x="82" y="94"/>
                </a:lnTo>
                <a:lnTo>
                  <a:pt x="89" y="96"/>
                </a:lnTo>
                <a:lnTo>
                  <a:pt x="96" y="97"/>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 name="Freeform 30">
            <a:extLst>
              <a:ext uri="{FF2B5EF4-FFF2-40B4-BE49-F238E27FC236}">
                <a16:creationId xmlns:a16="http://schemas.microsoft.com/office/drawing/2014/main" id="{F74565AF-10EE-4406-A760-C927A9CC38C8}"/>
              </a:ext>
            </a:extLst>
          </p:cNvPr>
          <p:cNvSpPr>
            <a:spLocks/>
          </p:cNvSpPr>
          <p:nvPr userDrawn="1"/>
        </p:nvSpPr>
        <p:spPr bwMode="auto">
          <a:xfrm>
            <a:off x="4279900" y="1354138"/>
            <a:ext cx="193675" cy="315913"/>
          </a:xfrm>
          <a:custGeom>
            <a:avLst/>
            <a:gdLst>
              <a:gd name="T0" fmla="*/ 122 w 122"/>
              <a:gd name="T1" fmla="*/ 99 h 199"/>
              <a:gd name="T2" fmla="*/ 122 w 122"/>
              <a:gd name="T3" fmla="*/ 99 h 199"/>
              <a:gd name="T4" fmla="*/ 103 w 122"/>
              <a:gd name="T5" fmla="*/ 99 h 199"/>
              <a:gd name="T6" fmla="*/ 95 w 122"/>
              <a:gd name="T7" fmla="*/ 100 h 199"/>
              <a:gd name="T8" fmla="*/ 88 w 122"/>
              <a:gd name="T9" fmla="*/ 102 h 199"/>
              <a:gd name="T10" fmla="*/ 82 w 122"/>
              <a:gd name="T11" fmla="*/ 104 h 199"/>
              <a:gd name="T12" fmla="*/ 77 w 122"/>
              <a:gd name="T13" fmla="*/ 106 h 199"/>
              <a:gd name="T14" fmla="*/ 73 w 122"/>
              <a:gd name="T15" fmla="*/ 110 h 199"/>
              <a:gd name="T16" fmla="*/ 70 w 122"/>
              <a:gd name="T17" fmla="*/ 114 h 199"/>
              <a:gd name="T18" fmla="*/ 67 w 122"/>
              <a:gd name="T19" fmla="*/ 121 h 199"/>
              <a:gd name="T20" fmla="*/ 65 w 122"/>
              <a:gd name="T21" fmla="*/ 127 h 199"/>
              <a:gd name="T22" fmla="*/ 64 w 122"/>
              <a:gd name="T23" fmla="*/ 135 h 199"/>
              <a:gd name="T24" fmla="*/ 63 w 122"/>
              <a:gd name="T25" fmla="*/ 144 h 199"/>
              <a:gd name="T26" fmla="*/ 62 w 122"/>
              <a:gd name="T27" fmla="*/ 168 h 199"/>
              <a:gd name="T28" fmla="*/ 61 w 122"/>
              <a:gd name="T29" fmla="*/ 199 h 199"/>
              <a:gd name="T30" fmla="*/ 61 w 122"/>
              <a:gd name="T31" fmla="*/ 199 h 199"/>
              <a:gd name="T32" fmla="*/ 61 w 122"/>
              <a:gd name="T33" fmla="*/ 168 h 199"/>
              <a:gd name="T34" fmla="*/ 60 w 122"/>
              <a:gd name="T35" fmla="*/ 144 h 199"/>
              <a:gd name="T36" fmla="*/ 59 w 122"/>
              <a:gd name="T37" fmla="*/ 135 h 199"/>
              <a:gd name="T38" fmla="*/ 57 w 122"/>
              <a:gd name="T39" fmla="*/ 127 h 199"/>
              <a:gd name="T40" fmla="*/ 56 w 122"/>
              <a:gd name="T41" fmla="*/ 121 h 199"/>
              <a:gd name="T42" fmla="*/ 53 w 122"/>
              <a:gd name="T43" fmla="*/ 114 h 199"/>
              <a:gd name="T44" fmla="*/ 50 w 122"/>
              <a:gd name="T45" fmla="*/ 110 h 199"/>
              <a:gd name="T46" fmla="*/ 46 w 122"/>
              <a:gd name="T47" fmla="*/ 106 h 199"/>
              <a:gd name="T48" fmla="*/ 40 w 122"/>
              <a:gd name="T49" fmla="*/ 104 h 199"/>
              <a:gd name="T50" fmla="*/ 34 w 122"/>
              <a:gd name="T51" fmla="*/ 102 h 199"/>
              <a:gd name="T52" fmla="*/ 28 w 122"/>
              <a:gd name="T53" fmla="*/ 100 h 199"/>
              <a:gd name="T54" fmla="*/ 20 w 122"/>
              <a:gd name="T55" fmla="*/ 99 h 199"/>
              <a:gd name="T56" fmla="*/ 0 w 122"/>
              <a:gd name="T57" fmla="*/ 99 h 199"/>
              <a:gd name="T58" fmla="*/ 0 w 122"/>
              <a:gd name="T59" fmla="*/ 99 h 199"/>
              <a:gd name="T60" fmla="*/ 20 w 122"/>
              <a:gd name="T61" fmla="*/ 98 h 199"/>
              <a:gd name="T62" fmla="*/ 28 w 122"/>
              <a:gd name="T63" fmla="*/ 97 h 199"/>
              <a:gd name="T64" fmla="*/ 34 w 122"/>
              <a:gd name="T65" fmla="*/ 96 h 199"/>
              <a:gd name="T66" fmla="*/ 40 w 122"/>
              <a:gd name="T67" fmla="*/ 94 h 199"/>
              <a:gd name="T68" fmla="*/ 46 w 122"/>
              <a:gd name="T69" fmla="*/ 91 h 199"/>
              <a:gd name="T70" fmla="*/ 50 w 122"/>
              <a:gd name="T71" fmla="*/ 87 h 199"/>
              <a:gd name="T72" fmla="*/ 53 w 122"/>
              <a:gd name="T73" fmla="*/ 83 h 199"/>
              <a:gd name="T74" fmla="*/ 56 w 122"/>
              <a:gd name="T75" fmla="*/ 77 h 199"/>
              <a:gd name="T76" fmla="*/ 57 w 122"/>
              <a:gd name="T77" fmla="*/ 70 h 199"/>
              <a:gd name="T78" fmla="*/ 59 w 122"/>
              <a:gd name="T79" fmla="*/ 62 h 199"/>
              <a:gd name="T80" fmla="*/ 60 w 122"/>
              <a:gd name="T81" fmla="*/ 53 h 199"/>
              <a:gd name="T82" fmla="*/ 61 w 122"/>
              <a:gd name="T83" fmla="*/ 29 h 199"/>
              <a:gd name="T84" fmla="*/ 61 w 122"/>
              <a:gd name="T85" fmla="*/ 0 h 199"/>
              <a:gd name="T86" fmla="*/ 61 w 122"/>
              <a:gd name="T87" fmla="*/ 0 h 199"/>
              <a:gd name="T88" fmla="*/ 62 w 122"/>
              <a:gd name="T89" fmla="*/ 29 h 199"/>
              <a:gd name="T90" fmla="*/ 63 w 122"/>
              <a:gd name="T91" fmla="*/ 53 h 199"/>
              <a:gd name="T92" fmla="*/ 64 w 122"/>
              <a:gd name="T93" fmla="*/ 62 h 199"/>
              <a:gd name="T94" fmla="*/ 65 w 122"/>
              <a:gd name="T95" fmla="*/ 70 h 199"/>
              <a:gd name="T96" fmla="*/ 67 w 122"/>
              <a:gd name="T97" fmla="*/ 77 h 199"/>
              <a:gd name="T98" fmla="*/ 70 w 122"/>
              <a:gd name="T99" fmla="*/ 83 h 199"/>
              <a:gd name="T100" fmla="*/ 73 w 122"/>
              <a:gd name="T101" fmla="*/ 87 h 199"/>
              <a:gd name="T102" fmla="*/ 77 w 122"/>
              <a:gd name="T103" fmla="*/ 91 h 199"/>
              <a:gd name="T104" fmla="*/ 82 w 122"/>
              <a:gd name="T105" fmla="*/ 94 h 199"/>
              <a:gd name="T106" fmla="*/ 88 w 122"/>
              <a:gd name="T107" fmla="*/ 96 h 199"/>
              <a:gd name="T108" fmla="*/ 95 w 122"/>
              <a:gd name="T109" fmla="*/ 97 h 199"/>
              <a:gd name="T110" fmla="*/ 103 w 122"/>
              <a:gd name="T111" fmla="*/ 98 h 199"/>
              <a:gd name="T112" fmla="*/ 122 w 122"/>
              <a:gd name="T113" fmla="*/ 99 h 199"/>
              <a:gd name="T114" fmla="*/ 122 w 122"/>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 h="199">
                <a:moveTo>
                  <a:pt x="122" y="99"/>
                </a:moveTo>
                <a:lnTo>
                  <a:pt x="122" y="99"/>
                </a:lnTo>
                <a:lnTo>
                  <a:pt x="103" y="99"/>
                </a:lnTo>
                <a:lnTo>
                  <a:pt x="95" y="100"/>
                </a:lnTo>
                <a:lnTo>
                  <a:pt x="88" y="102"/>
                </a:lnTo>
                <a:lnTo>
                  <a:pt x="82" y="104"/>
                </a:lnTo>
                <a:lnTo>
                  <a:pt x="77" y="106"/>
                </a:lnTo>
                <a:lnTo>
                  <a:pt x="73" y="110"/>
                </a:lnTo>
                <a:lnTo>
                  <a:pt x="70" y="114"/>
                </a:lnTo>
                <a:lnTo>
                  <a:pt x="67" y="121"/>
                </a:lnTo>
                <a:lnTo>
                  <a:pt x="65" y="127"/>
                </a:lnTo>
                <a:lnTo>
                  <a:pt x="64" y="135"/>
                </a:lnTo>
                <a:lnTo>
                  <a:pt x="63" y="144"/>
                </a:lnTo>
                <a:lnTo>
                  <a:pt x="62" y="168"/>
                </a:lnTo>
                <a:lnTo>
                  <a:pt x="61" y="199"/>
                </a:lnTo>
                <a:lnTo>
                  <a:pt x="61" y="199"/>
                </a:lnTo>
                <a:lnTo>
                  <a:pt x="61" y="168"/>
                </a:lnTo>
                <a:lnTo>
                  <a:pt x="60" y="144"/>
                </a:lnTo>
                <a:lnTo>
                  <a:pt x="59" y="135"/>
                </a:lnTo>
                <a:lnTo>
                  <a:pt x="57" y="127"/>
                </a:lnTo>
                <a:lnTo>
                  <a:pt x="56" y="121"/>
                </a:lnTo>
                <a:lnTo>
                  <a:pt x="53" y="114"/>
                </a:lnTo>
                <a:lnTo>
                  <a:pt x="50" y="110"/>
                </a:lnTo>
                <a:lnTo>
                  <a:pt x="46" y="106"/>
                </a:lnTo>
                <a:lnTo>
                  <a:pt x="40" y="104"/>
                </a:lnTo>
                <a:lnTo>
                  <a:pt x="34" y="102"/>
                </a:lnTo>
                <a:lnTo>
                  <a:pt x="28" y="100"/>
                </a:lnTo>
                <a:lnTo>
                  <a:pt x="20" y="99"/>
                </a:lnTo>
                <a:lnTo>
                  <a:pt x="0" y="99"/>
                </a:lnTo>
                <a:lnTo>
                  <a:pt x="0" y="99"/>
                </a:lnTo>
                <a:lnTo>
                  <a:pt x="20" y="98"/>
                </a:lnTo>
                <a:lnTo>
                  <a:pt x="28" y="97"/>
                </a:lnTo>
                <a:lnTo>
                  <a:pt x="34" y="96"/>
                </a:lnTo>
                <a:lnTo>
                  <a:pt x="40" y="94"/>
                </a:lnTo>
                <a:lnTo>
                  <a:pt x="46" y="91"/>
                </a:lnTo>
                <a:lnTo>
                  <a:pt x="50" y="87"/>
                </a:lnTo>
                <a:lnTo>
                  <a:pt x="53" y="83"/>
                </a:lnTo>
                <a:lnTo>
                  <a:pt x="56" y="77"/>
                </a:lnTo>
                <a:lnTo>
                  <a:pt x="57" y="70"/>
                </a:lnTo>
                <a:lnTo>
                  <a:pt x="59" y="62"/>
                </a:lnTo>
                <a:lnTo>
                  <a:pt x="60" y="53"/>
                </a:lnTo>
                <a:lnTo>
                  <a:pt x="61" y="29"/>
                </a:lnTo>
                <a:lnTo>
                  <a:pt x="61" y="0"/>
                </a:lnTo>
                <a:lnTo>
                  <a:pt x="61" y="0"/>
                </a:lnTo>
                <a:lnTo>
                  <a:pt x="62" y="29"/>
                </a:lnTo>
                <a:lnTo>
                  <a:pt x="63" y="53"/>
                </a:lnTo>
                <a:lnTo>
                  <a:pt x="64" y="62"/>
                </a:lnTo>
                <a:lnTo>
                  <a:pt x="65" y="70"/>
                </a:lnTo>
                <a:lnTo>
                  <a:pt x="67" y="77"/>
                </a:lnTo>
                <a:lnTo>
                  <a:pt x="70" y="83"/>
                </a:lnTo>
                <a:lnTo>
                  <a:pt x="73" y="87"/>
                </a:lnTo>
                <a:lnTo>
                  <a:pt x="77" y="91"/>
                </a:lnTo>
                <a:lnTo>
                  <a:pt x="82" y="94"/>
                </a:lnTo>
                <a:lnTo>
                  <a:pt x="88" y="96"/>
                </a:lnTo>
                <a:lnTo>
                  <a:pt x="95" y="97"/>
                </a:lnTo>
                <a:lnTo>
                  <a:pt x="103" y="98"/>
                </a:lnTo>
                <a:lnTo>
                  <a:pt x="122" y="99"/>
                </a:lnTo>
                <a:lnTo>
                  <a:pt x="122"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4" name="Freeform 31">
            <a:extLst>
              <a:ext uri="{FF2B5EF4-FFF2-40B4-BE49-F238E27FC236}">
                <a16:creationId xmlns:a16="http://schemas.microsoft.com/office/drawing/2014/main" id="{2ED917B4-01AA-4250-8CB8-70A28AA7A2B4}"/>
              </a:ext>
            </a:extLst>
          </p:cNvPr>
          <p:cNvSpPr>
            <a:spLocks/>
          </p:cNvSpPr>
          <p:nvPr userDrawn="1"/>
        </p:nvSpPr>
        <p:spPr bwMode="auto">
          <a:xfrm>
            <a:off x="8207375" y="2132013"/>
            <a:ext cx="195263" cy="315913"/>
          </a:xfrm>
          <a:custGeom>
            <a:avLst/>
            <a:gdLst>
              <a:gd name="T0" fmla="*/ 123 w 123"/>
              <a:gd name="T1" fmla="*/ 99 h 199"/>
              <a:gd name="T2" fmla="*/ 123 w 123"/>
              <a:gd name="T3" fmla="*/ 99 h 199"/>
              <a:gd name="T4" fmla="*/ 104 w 123"/>
              <a:gd name="T5" fmla="*/ 100 h 199"/>
              <a:gd name="T6" fmla="*/ 96 w 123"/>
              <a:gd name="T7" fmla="*/ 101 h 199"/>
              <a:gd name="T8" fmla="*/ 88 w 123"/>
              <a:gd name="T9" fmla="*/ 102 h 199"/>
              <a:gd name="T10" fmla="*/ 82 w 123"/>
              <a:gd name="T11" fmla="*/ 104 h 199"/>
              <a:gd name="T12" fmla="*/ 77 w 123"/>
              <a:gd name="T13" fmla="*/ 107 h 199"/>
              <a:gd name="T14" fmla="*/ 74 w 123"/>
              <a:gd name="T15" fmla="*/ 112 h 199"/>
              <a:gd name="T16" fmla="*/ 70 w 123"/>
              <a:gd name="T17" fmla="*/ 116 h 199"/>
              <a:gd name="T18" fmla="*/ 68 w 123"/>
              <a:gd name="T19" fmla="*/ 121 h 199"/>
              <a:gd name="T20" fmla="*/ 66 w 123"/>
              <a:gd name="T21" fmla="*/ 128 h 199"/>
              <a:gd name="T22" fmla="*/ 65 w 123"/>
              <a:gd name="T23" fmla="*/ 136 h 199"/>
              <a:gd name="T24" fmla="*/ 64 w 123"/>
              <a:gd name="T25" fmla="*/ 145 h 199"/>
              <a:gd name="T26" fmla="*/ 63 w 123"/>
              <a:gd name="T27" fmla="*/ 169 h 199"/>
              <a:gd name="T28" fmla="*/ 62 w 123"/>
              <a:gd name="T29" fmla="*/ 199 h 199"/>
              <a:gd name="T30" fmla="*/ 62 w 123"/>
              <a:gd name="T31" fmla="*/ 199 h 199"/>
              <a:gd name="T32" fmla="*/ 62 w 123"/>
              <a:gd name="T33" fmla="*/ 169 h 199"/>
              <a:gd name="T34" fmla="*/ 60 w 123"/>
              <a:gd name="T35" fmla="*/ 145 h 199"/>
              <a:gd name="T36" fmla="*/ 59 w 123"/>
              <a:gd name="T37" fmla="*/ 136 h 199"/>
              <a:gd name="T38" fmla="*/ 58 w 123"/>
              <a:gd name="T39" fmla="*/ 128 h 199"/>
              <a:gd name="T40" fmla="*/ 56 w 123"/>
              <a:gd name="T41" fmla="*/ 121 h 199"/>
              <a:gd name="T42" fmla="*/ 54 w 123"/>
              <a:gd name="T43" fmla="*/ 116 h 199"/>
              <a:gd name="T44" fmla="*/ 51 w 123"/>
              <a:gd name="T45" fmla="*/ 112 h 199"/>
              <a:gd name="T46" fmla="*/ 46 w 123"/>
              <a:gd name="T47" fmla="*/ 107 h 199"/>
              <a:gd name="T48" fmla="*/ 41 w 123"/>
              <a:gd name="T49" fmla="*/ 104 h 199"/>
              <a:gd name="T50" fmla="*/ 35 w 123"/>
              <a:gd name="T51" fmla="*/ 102 h 199"/>
              <a:gd name="T52" fmla="*/ 28 w 123"/>
              <a:gd name="T53" fmla="*/ 101 h 199"/>
              <a:gd name="T54" fmla="*/ 21 w 123"/>
              <a:gd name="T55" fmla="*/ 100 h 199"/>
              <a:gd name="T56" fmla="*/ 0 w 123"/>
              <a:gd name="T57" fmla="*/ 99 h 199"/>
              <a:gd name="T58" fmla="*/ 0 w 123"/>
              <a:gd name="T59" fmla="*/ 99 h 199"/>
              <a:gd name="T60" fmla="*/ 21 w 123"/>
              <a:gd name="T61" fmla="*/ 98 h 199"/>
              <a:gd name="T62" fmla="*/ 28 w 123"/>
              <a:gd name="T63" fmla="*/ 97 h 199"/>
              <a:gd name="T64" fmla="*/ 35 w 123"/>
              <a:gd name="T65" fmla="*/ 96 h 199"/>
              <a:gd name="T66" fmla="*/ 41 w 123"/>
              <a:gd name="T67" fmla="*/ 94 h 199"/>
              <a:gd name="T68" fmla="*/ 46 w 123"/>
              <a:gd name="T69" fmla="*/ 91 h 199"/>
              <a:gd name="T70" fmla="*/ 51 w 123"/>
              <a:gd name="T71" fmla="*/ 88 h 199"/>
              <a:gd name="T72" fmla="*/ 54 w 123"/>
              <a:gd name="T73" fmla="*/ 83 h 199"/>
              <a:gd name="T74" fmla="*/ 56 w 123"/>
              <a:gd name="T75" fmla="*/ 78 h 199"/>
              <a:gd name="T76" fmla="*/ 58 w 123"/>
              <a:gd name="T77" fmla="*/ 71 h 199"/>
              <a:gd name="T78" fmla="*/ 59 w 123"/>
              <a:gd name="T79" fmla="*/ 63 h 199"/>
              <a:gd name="T80" fmla="*/ 60 w 123"/>
              <a:gd name="T81" fmla="*/ 53 h 199"/>
              <a:gd name="T82" fmla="*/ 62 w 123"/>
              <a:gd name="T83" fmla="*/ 31 h 199"/>
              <a:gd name="T84" fmla="*/ 62 w 123"/>
              <a:gd name="T85" fmla="*/ 0 h 199"/>
              <a:gd name="T86" fmla="*/ 62 w 123"/>
              <a:gd name="T87" fmla="*/ 0 h 199"/>
              <a:gd name="T88" fmla="*/ 63 w 123"/>
              <a:gd name="T89" fmla="*/ 31 h 199"/>
              <a:gd name="T90" fmla="*/ 64 w 123"/>
              <a:gd name="T91" fmla="*/ 53 h 199"/>
              <a:gd name="T92" fmla="*/ 65 w 123"/>
              <a:gd name="T93" fmla="*/ 63 h 199"/>
              <a:gd name="T94" fmla="*/ 66 w 123"/>
              <a:gd name="T95" fmla="*/ 71 h 199"/>
              <a:gd name="T96" fmla="*/ 68 w 123"/>
              <a:gd name="T97" fmla="*/ 78 h 199"/>
              <a:gd name="T98" fmla="*/ 70 w 123"/>
              <a:gd name="T99" fmla="*/ 83 h 199"/>
              <a:gd name="T100" fmla="*/ 74 w 123"/>
              <a:gd name="T101" fmla="*/ 88 h 199"/>
              <a:gd name="T102" fmla="*/ 77 w 123"/>
              <a:gd name="T103" fmla="*/ 91 h 199"/>
              <a:gd name="T104" fmla="*/ 82 w 123"/>
              <a:gd name="T105" fmla="*/ 94 h 199"/>
              <a:gd name="T106" fmla="*/ 88 w 123"/>
              <a:gd name="T107" fmla="*/ 96 h 199"/>
              <a:gd name="T108" fmla="*/ 96 w 123"/>
              <a:gd name="T109" fmla="*/ 97 h 199"/>
              <a:gd name="T110" fmla="*/ 104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4" y="100"/>
                </a:lnTo>
                <a:lnTo>
                  <a:pt x="96" y="101"/>
                </a:lnTo>
                <a:lnTo>
                  <a:pt x="88" y="102"/>
                </a:lnTo>
                <a:lnTo>
                  <a:pt x="82" y="104"/>
                </a:lnTo>
                <a:lnTo>
                  <a:pt x="77" y="107"/>
                </a:lnTo>
                <a:lnTo>
                  <a:pt x="74" y="112"/>
                </a:lnTo>
                <a:lnTo>
                  <a:pt x="70" y="116"/>
                </a:lnTo>
                <a:lnTo>
                  <a:pt x="68" y="121"/>
                </a:lnTo>
                <a:lnTo>
                  <a:pt x="66" y="128"/>
                </a:lnTo>
                <a:lnTo>
                  <a:pt x="65" y="136"/>
                </a:lnTo>
                <a:lnTo>
                  <a:pt x="64" y="145"/>
                </a:lnTo>
                <a:lnTo>
                  <a:pt x="63" y="169"/>
                </a:lnTo>
                <a:lnTo>
                  <a:pt x="62" y="199"/>
                </a:lnTo>
                <a:lnTo>
                  <a:pt x="62" y="199"/>
                </a:lnTo>
                <a:lnTo>
                  <a:pt x="62" y="169"/>
                </a:lnTo>
                <a:lnTo>
                  <a:pt x="60" y="145"/>
                </a:lnTo>
                <a:lnTo>
                  <a:pt x="59" y="136"/>
                </a:lnTo>
                <a:lnTo>
                  <a:pt x="58" y="128"/>
                </a:lnTo>
                <a:lnTo>
                  <a:pt x="56" y="121"/>
                </a:lnTo>
                <a:lnTo>
                  <a:pt x="54" y="116"/>
                </a:lnTo>
                <a:lnTo>
                  <a:pt x="51" y="112"/>
                </a:lnTo>
                <a:lnTo>
                  <a:pt x="46" y="107"/>
                </a:lnTo>
                <a:lnTo>
                  <a:pt x="41" y="104"/>
                </a:lnTo>
                <a:lnTo>
                  <a:pt x="35" y="102"/>
                </a:lnTo>
                <a:lnTo>
                  <a:pt x="28" y="101"/>
                </a:lnTo>
                <a:lnTo>
                  <a:pt x="21" y="100"/>
                </a:lnTo>
                <a:lnTo>
                  <a:pt x="0" y="99"/>
                </a:lnTo>
                <a:lnTo>
                  <a:pt x="0" y="99"/>
                </a:lnTo>
                <a:lnTo>
                  <a:pt x="21" y="98"/>
                </a:lnTo>
                <a:lnTo>
                  <a:pt x="28" y="97"/>
                </a:lnTo>
                <a:lnTo>
                  <a:pt x="35" y="96"/>
                </a:lnTo>
                <a:lnTo>
                  <a:pt x="41" y="94"/>
                </a:lnTo>
                <a:lnTo>
                  <a:pt x="46" y="91"/>
                </a:lnTo>
                <a:lnTo>
                  <a:pt x="51" y="88"/>
                </a:lnTo>
                <a:lnTo>
                  <a:pt x="54" y="83"/>
                </a:lnTo>
                <a:lnTo>
                  <a:pt x="56" y="78"/>
                </a:lnTo>
                <a:lnTo>
                  <a:pt x="58" y="71"/>
                </a:lnTo>
                <a:lnTo>
                  <a:pt x="59" y="63"/>
                </a:lnTo>
                <a:lnTo>
                  <a:pt x="60" y="53"/>
                </a:lnTo>
                <a:lnTo>
                  <a:pt x="62" y="31"/>
                </a:lnTo>
                <a:lnTo>
                  <a:pt x="62" y="0"/>
                </a:lnTo>
                <a:lnTo>
                  <a:pt x="62" y="0"/>
                </a:lnTo>
                <a:lnTo>
                  <a:pt x="63" y="31"/>
                </a:lnTo>
                <a:lnTo>
                  <a:pt x="64" y="53"/>
                </a:lnTo>
                <a:lnTo>
                  <a:pt x="65" y="63"/>
                </a:lnTo>
                <a:lnTo>
                  <a:pt x="66" y="71"/>
                </a:lnTo>
                <a:lnTo>
                  <a:pt x="68" y="78"/>
                </a:lnTo>
                <a:lnTo>
                  <a:pt x="70" y="83"/>
                </a:lnTo>
                <a:lnTo>
                  <a:pt x="74" y="88"/>
                </a:lnTo>
                <a:lnTo>
                  <a:pt x="77" y="91"/>
                </a:lnTo>
                <a:lnTo>
                  <a:pt x="82" y="94"/>
                </a:lnTo>
                <a:lnTo>
                  <a:pt x="88" y="96"/>
                </a:lnTo>
                <a:lnTo>
                  <a:pt x="96" y="97"/>
                </a:lnTo>
                <a:lnTo>
                  <a:pt x="104"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7" name="Rectangle 20488">
            <a:extLst>
              <a:ext uri="{FF2B5EF4-FFF2-40B4-BE49-F238E27FC236}">
                <a16:creationId xmlns:a16="http://schemas.microsoft.com/office/drawing/2014/main" id="{AB455F55-03E8-49DC-954F-42286752A7E4}"/>
              </a:ext>
            </a:extLst>
          </p:cNvPr>
          <p:cNvSpPr>
            <a:spLocks noChangeArrowheads="1"/>
          </p:cNvSpPr>
          <p:nvPr userDrawn="1"/>
        </p:nvSpPr>
        <p:spPr bwMode="auto">
          <a:xfrm>
            <a:off x="8072438" y="39465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8" name="Freeform 20489">
            <a:extLst>
              <a:ext uri="{FF2B5EF4-FFF2-40B4-BE49-F238E27FC236}">
                <a16:creationId xmlns:a16="http://schemas.microsoft.com/office/drawing/2014/main" id="{7DECFA1E-12E3-46D9-8A9A-985F6E92A8FA}"/>
              </a:ext>
            </a:extLst>
          </p:cNvPr>
          <p:cNvSpPr>
            <a:spLocks/>
          </p:cNvSpPr>
          <p:nvPr userDrawn="1"/>
        </p:nvSpPr>
        <p:spPr bwMode="auto">
          <a:xfrm>
            <a:off x="8072438" y="3946525"/>
            <a:ext cx="76200" cy="0"/>
          </a:xfrm>
          <a:custGeom>
            <a:avLst/>
            <a:gdLst>
              <a:gd name="T0" fmla="*/ 48 w 48"/>
              <a:gd name="T1" fmla="*/ 48 w 48"/>
              <a:gd name="T2" fmla="*/ 48 w 48"/>
              <a:gd name="T3" fmla="*/ 48 w 48"/>
              <a:gd name="T4" fmla="*/ 0 w 48"/>
              <a:gd name="T5" fmla="*/ 0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48" y="0"/>
                </a:lnTo>
                <a:lnTo>
                  <a:pt x="48" y="0"/>
                </a:lnTo>
                <a:lnTo>
                  <a:pt x="48" y="0"/>
                </a:lnTo>
                <a:lnTo>
                  <a:pt x="0" y="0"/>
                </a:lnTo>
                <a:lnTo>
                  <a:pt x="0"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9" name="Freeform 20490">
            <a:extLst>
              <a:ext uri="{FF2B5EF4-FFF2-40B4-BE49-F238E27FC236}">
                <a16:creationId xmlns:a16="http://schemas.microsoft.com/office/drawing/2014/main" id="{C7DA69C8-4963-4972-8417-17F2175DEEBC}"/>
              </a:ext>
            </a:extLst>
          </p:cNvPr>
          <p:cNvSpPr>
            <a:spLocks/>
          </p:cNvSpPr>
          <p:nvPr userDrawn="1"/>
        </p:nvSpPr>
        <p:spPr bwMode="auto">
          <a:xfrm>
            <a:off x="8072438" y="39465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0" name="Freeform 20491">
            <a:extLst>
              <a:ext uri="{FF2B5EF4-FFF2-40B4-BE49-F238E27FC236}">
                <a16:creationId xmlns:a16="http://schemas.microsoft.com/office/drawing/2014/main" id="{8E2734EC-4C5A-4825-A06D-E030B322B337}"/>
              </a:ext>
            </a:extLst>
          </p:cNvPr>
          <p:cNvSpPr>
            <a:spLocks/>
          </p:cNvSpPr>
          <p:nvPr userDrawn="1"/>
        </p:nvSpPr>
        <p:spPr bwMode="auto">
          <a:xfrm>
            <a:off x="8072438" y="39465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2" name="Freeform 20493">
            <a:extLst>
              <a:ext uri="{FF2B5EF4-FFF2-40B4-BE49-F238E27FC236}">
                <a16:creationId xmlns:a16="http://schemas.microsoft.com/office/drawing/2014/main" id="{D3665F13-DAEB-40D7-9F1D-562DA772CB05}"/>
              </a:ext>
            </a:extLst>
          </p:cNvPr>
          <p:cNvSpPr>
            <a:spLocks/>
          </p:cNvSpPr>
          <p:nvPr userDrawn="1"/>
        </p:nvSpPr>
        <p:spPr bwMode="auto">
          <a:xfrm>
            <a:off x="8724901" y="3997325"/>
            <a:ext cx="74613" cy="38100"/>
          </a:xfrm>
          <a:custGeom>
            <a:avLst/>
            <a:gdLst>
              <a:gd name="T0" fmla="*/ 24 w 47"/>
              <a:gd name="T1" fmla="*/ 0 h 24"/>
              <a:gd name="T2" fmla="*/ 24 w 47"/>
              <a:gd name="T3" fmla="*/ 0 h 24"/>
              <a:gd name="T4" fmla="*/ 29 w 47"/>
              <a:gd name="T5" fmla="*/ 0 h 24"/>
              <a:gd name="T6" fmla="*/ 33 w 47"/>
              <a:gd name="T7" fmla="*/ 2 h 24"/>
              <a:gd name="T8" fmla="*/ 37 w 47"/>
              <a:gd name="T9" fmla="*/ 4 h 24"/>
              <a:gd name="T10" fmla="*/ 41 w 47"/>
              <a:gd name="T11" fmla="*/ 7 h 24"/>
              <a:gd name="T12" fmla="*/ 43 w 47"/>
              <a:gd name="T13" fmla="*/ 11 h 24"/>
              <a:gd name="T14" fmla="*/ 46 w 47"/>
              <a:gd name="T15" fmla="*/ 15 h 24"/>
              <a:gd name="T16" fmla="*/ 47 w 47"/>
              <a:gd name="T17" fmla="*/ 18 h 24"/>
              <a:gd name="T18" fmla="*/ 47 w 47"/>
              <a:gd name="T19" fmla="*/ 24 h 24"/>
              <a:gd name="T20" fmla="*/ 0 w 47"/>
              <a:gd name="T21" fmla="*/ 24 h 24"/>
              <a:gd name="T22" fmla="*/ 0 w 47"/>
              <a:gd name="T23" fmla="*/ 24 h 24"/>
              <a:gd name="T24" fmla="*/ 0 w 47"/>
              <a:gd name="T25" fmla="*/ 18 h 24"/>
              <a:gd name="T26" fmla="*/ 2 w 47"/>
              <a:gd name="T27" fmla="*/ 15 h 24"/>
              <a:gd name="T28" fmla="*/ 4 w 47"/>
              <a:gd name="T29" fmla="*/ 11 h 24"/>
              <a:gd name="T30" fmla="*/ 7 w 47"/>
              <a:gd name="T31" fmla="*/ 7 h 24"/>
              <a:gd name="T32" fmla="*/ 11 w 47"/>
              <a:gd name="T33" fmla="*/ 4 h 24"/>
              <a:gd name="T34" fmla="*/ 15 w 47"/>
              <a:gd name="T35" fmla="*/ 2 h 24"/>
              <a:gd name="T36" fmla="*/ 19 w 47"/>
              <a:gd name="T37" fmla="*/ 0 h 24"/>
              <a:gd name="T38" fmla="*/ 24 w 4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4">
                <a:moveTo>
                  <a:pt x="24" y="0"/>
                </a:moveTo>
                <a:lnTo>
                  <a:pt x="24" y="0"/>
                </a:lnTo>
                <a:lnTo>
                  <a:pt x="29" y="0"/>
                </a:lnTo>
                <a:lnTo>
                  <a:pt x="33" y="2"/>
                </a:lnTo>
                <a:lnTo>
                  <a:pt x="37" y="4"/>
                </a:lnTo>
                <a:lnTo>
                  <a:pt x="41" y="7"/>
                </a:lnTo>
                <a:lnTo>
                  <a:pt x="43" y="11"/>
                </a:lnTo>
                <a:lnTo>
                  <a:pt x="46" y="15"/>
                </a:lnTo>
                <a:lnTo>
                  <a:pt x="47" y="18"/>
                </a:lnTo>
                <a:lnTo>
                  <a:pt x="47" y="24"/>
                </a:lnTo>
                <a:lnTo>
                  <a:pt x="0" y="24"/>
                </a:lnTo>
                <a:lnTo>
                  <a:pt x="0" y="24"/>
                </a:lnTo>
                <a:lnTo>
                  <a:pt x="0" y="18"/>
                </a:lnTo>
                <a:lnTo>
                  <a:pt x="2" y="15"/>
                </a:lnTo>
                <a:lnTo>
                  <a:pt x="4" y="11"/>
                </a:lnTo>
                <a:lnTo>
                  <a:pt x="7" y="7"/>
                </a:lnTo>
                <a:lnTo>
                  <a:pt x="11" y="4"/>
                </a:lnTo>
                <a:lnTo>
                  <a:pt x="15" y="2"/>
                </a:lnTo>
                <a:lnTo>
                  <a:pt x="19"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3" name="Freeform 20494">
            <a:extLst>
              <a:ext uri="{FF2B5EF4-FFF2-40B4-BE49-F238E27FC236}">
                <a16:creationId xmlns:a16="http://schemas.microsoft.com/office/drawing/2014/main" id="{5141EB24-5486-4F47-88CD-72CE48EF9B47}"/>
              </a:ext>
            </a:extLst>
          </p:cNvPr>
          <p:cNvSpPr>
            <a:spLocks noEditPoints="1"/>
          </p:cNvSpPr>
          <p:nvPr userDrawn="1"/>
        </p:nvSpPr>
        <p:spPr bwMode="auto">
          <a:xfrm>
            <a:off x="8724901" y="4035425"/>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4" name="Rectangle 20495">
            <a:extLst>
              <a:ext uri="{FF2B5EF4-FFF2-40B4-BE49-F238E27FC236}">
                <a16:creationId xmlns:a16="http://schemas.microsoft.com/office/drawing/2014/main" id="{4D024F8B-7894-4BD9-BFDB-98685EB34507}"/>
              </a:ext>
            </a:extLst>
          </p:cNvPr>
          <p:cNvSpPr>
            <a:spLocks noChangeArrowheads="1"/>
          </p:cNvSpPr>
          <p:nvPr userDrawn="1"/>
        </p:nvSpPr>
        <p:spPr bwMode="auto">
          <a:xfrm>
            <a:off x="8724901" y="40354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5" name="Freeform 20496">
            <a:extLst>
              <a:ext uri="{FF2B5EF4-FFF2-40B4-BE49-F238E27FC236}">
                <a16:creationId xmlns:a16="http://schemas.microsoft.com/office/drawing/2014/main" id="{4F046C59-A422-4185-8C0B-FDCEE70BFFC6}"/>
              </a:ext>
            </a:extLst>
          </p:cNvPr>
          <p:cNvSpPr>
            <a:spLocks/>
          </p:cNvSpPr>
          <p:nvPr userDrawn="1"/>
        </p:nvSpPr>
        <p:spPr bwMode="auto">
          <a:xfrm>
            <a:off x="8724901" y="4035425"/>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6" name="Freeform 20497">
            <a:extLst>
              <a:ext uri="{FF2B5EF4-FFF2-40B4-BE49-F238E27FC236}">
                <a16:creationId xmlns:a16="http://schemas.microsoft.com/office/drawing/2014/main" id="{44214B48-56CD-4AD2-887F-B5A23FCB25FB}"/>
              </a:ext>
            </a:extLst>
          </p:cNvPr>
          <p:cNvSpPr>
            <a:spLocks/>
          </p:cNvSpPr>
          <p:nvPr userDrawn="1"/>
        </p:nvSpPr>
        <p:spPr bwMode="auto">
          <a:xfrm>
            <a:off x="8724901" y="40354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7" name="Freeform 20498">
            <a:extLst>
              <a:ext uri="{FF2B5EF4-FFF2-40B4-BE49-F238E27FC236}">
                <a16:creationId xmlns:a16="http://schemas.microsoft.com/office/drawing/2014/main" id="{CA92F476-3C60-474C-BEA1-53EA6554C170}"/>
              </a:ext>
            </a:extLst>
          </p:cNvPr>
          <p:cNvSpPr>
            <a:spLocks/>
          </p:cNvSpPr>
          <p:nvPr userDrawn="1"/>
        </p:nvSpPr>
        <p:spPr bwMode="auto">
          <a:xfrm>
            <a:off x="8724901" y="40354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9" name="Freeform 20500">
            <a:extLst>
              <a:ext uri="{FF2B5EF4-FFF2-40B4-BE49-F238E27FC236}">
                <a16:creationId xmlns:a16="http://schemas.microsoft.com/office/drawing/2014/main" id="{384996FD-2989-4C28-8385-003AB81903C5}"/>
              </a:ext>
            </a:extLst>
          </p:cNvPr>
          <p:cNvSpPr>
            <a:spLocks/>
          </p:cNvSpPr>
          <p:nvPr userDrawn="1"/>
        </p:nvSpPr>
        <p:spPr bwMode="auto">
          <a:xfrm>
            <a:off x="8855076" y="3905250"/>
            <a:ext cx="74613" cy="36513"/>
          </a:xfrm>
          <a:custGeom>
            <a:avLst/>
            <a:gdLst>
              <a:gd name="T0" fmla="*/ 24 w 47"/>
              <a:gd name="T1" fmla="*/ 0 h 23"/>
              <a:gd name="T2" fmla="*/ 24 w 47"/>
              <a:gd name="T3" fmla="*/ 0 h 23"/>
              <a:gd name="T4" fmla="*/ 29 w 47"/>
              <a:gd name="T5" fmla="*/ 0 h 23"/>
              <a:gd name="T6" fmla="*/ 33 w 47"/>
              <a:gd name="T7" fmla="*/ 1 h 23"/>
              <a:gd name="T8" fmla="*/ 37 w 47"/>
              <a:gd name="T9" fmla="*/ 4 h 23"/>
              <a:gd name="T10" fmla="*/ 41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3 w 47"/>
              <a:gd name="T27" fmla="*/ 14 h 23"/>
              <a:gd name="T28" fmla="*/ 4 w 47"/>
              <a:gd name="T29" fmla="*/ 10 h 23"/>
              <a:gd name="T30" fmla="*/ 7 w 47"/>
              <a:gd name="T31" fmla="*/ 6 h 23"/>
              <a:gd name="T32" fmla="*/ 11 w 47"/>
              <a:gd name="T33" fmla="*/ 4 h 23"/>
              <a:gd name="T34" fmla="*/ 15 w 47"/>
              <a:gd name="T35" fmla="*/ 1 h 23"/>
              <a:gd name="T36" fmla="*/ 20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9" y="0"/>
                </a:lnTo>
                <a:lnTo>
                  <a:pt x="33" y="1"/>
                </a:lnTo>
                <a:lnTo>
                  <a:pt x="37" y="4"/>
                </a:lnTo>
                <a:lnTo>
                  <a:pt x="41" y="6"/>
                </a:lnTo>
                <a:lnTo>
                  <a:pt x="43" y="10"/>
                </a:lnTo>
                <a:lnTo>
                  <a:pt x="46" y="14"/>
                </a:lnTo>
                <a:lnTo>
                  <a:pt x="47" y="18"/>
                </a:lnTo>
                <a:lnTo>
                  <a:pt x="47" y="23"/>
                </a:lnTo>
                <a:lnTo>
                  <a:pt x="0" y="23"/>
                </a:lnTo>
                <a:lnTo>
                  <a:pt x="0" y="23"/>
                </a:lnTo>
                <a:lnTo>
                  <a:pt x="0" y="18"/>
                </a:lnTo>
                <a:lnTo>
                  <a:pt x="3" y="14"/>
                </a:lnTo>
                <a:lnTo>
                  <a:pt x="4" y="10"/>
                </a:lnTo>
                <a:lnTo>
                  <a:pt x="7" y="6"/>
                </a:lnTo>
                <a:lnTo>
                  <a:pt x="11" y="4"/>
                </a:lnTo>
                <a:lnTo>
                  <a:pt x="15" y="1"/>
                </a:lnTo>
                <a:lnTo>
                  <a:pt x="20"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0" name="Freeform 20501">
            <a:extLst>
              <a:ext uri="{FF2B5EF4-FFF2-40B4-BE49-F238E27FC236}">
                <a16:creationId xmlns:a16="http://schemas.microsoft.com/office/drawing/2014/main" id="{E3B7047F-FB98-412C-980D-5AC67CF9CFAA}"/>
              </a:ext>
            </a:extLst>
          </p:cNvPr>
          <p:cNvSpPr>
            <a:spLocks noEditPoints="1"/>
          </p:cNvSpPr>
          <p:nvPr userDrawn="1"/>
        </p:nvSpPr>
        <p:spPr bwMode="auto">
          <a:xfrm>
            <a:off x="8855076" y="3941763"/>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1" name="Rectangle 20502">
            <a:extLst>
              <a:ext uri="{FF2B5EF4-FFF2-40B4-BE49-F238E27FC236}">
                <a16:creationId xmlns:a16="http://schemas.microsoft.com/office/drawing/2014/main" id="{2A04A826-54E7-4F03-8A0C-FD833C3DDA5F}"/>
              </a:ext>
            </a:extLst>
          </p:cNvPr>
          <p:cNvSpPr>
            <a:spLocks noChangeArrowheads="1"/>
          </p:cNvSpPr>
          <p:nvPr userDrawn="1"/>
        </p:nvSpPr>
        <p:spPr bwMode="auto">
          <a:xfrm>
            <a:off x="8855076" y="3941763"/>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2" name="Freeform 20503">
            <a:extLst>
              <a:ext uri="{FF2B5EF4-FFF2-40B4-BE49-F238E27FC236}">
                <a16:creationId xmlns:a16="http://schemas.microsoft.com/office/drawing/2014/main" id="{7F620DC1-173B-42F7-89A1-B054562EA885}"/>
              </a:ext>
            </a:extLst>
          </p:cNvPr>
          <p:cNvSpPr>
            <a:spLocks/>
          </p:cNvSpPr>
          <p:nvPr userDrawn="1"/>
        </p:nvSpPr>
        <p:spPr bwMode="auto">
          <a:xfrm>
            <a:off x="8855076" y="3941763"/>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3" name="Freeform 20504">
            <a:extLst>
              <a:ext uri="{FF2B5EF4-FFF2-40B4-BE49-F238E27FC236}">
                <a16:creationId xmlns:a16="http://schemas.microsoft.com/office/drawing/2014/main" id="{18699F62-7DD2-4474-AD07-C8C570F884BE}"/>
              </a:ext>
            </a:extLst>
          </p:cNvPr>
          <p:cNvSpPr>
            <a:spLocks/>
          </p:cNvSpPr>
          <p:nvPr userDrawn="1"/>
        </p:nvSpPr>
        <p:spPr bwMode="auto">
          <a:xfrm>
            <a:off x="8855076" y="39417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4" name="Freeform 20505">
            <a:extLst>
              <a:ext uri="{FF2B5EF4-FFF2-40B4-BE49-F238E27FC236}">
                <a16:creationId xmlns:a16="http://schemas.microsoft.com/office/drawing/2014/main" id="{D760DAE0-8C3B-4392-BD8E-D6CDA6650B98}"/>
              </a:ext>
            </a:extLst>
          </p:cNvPr>
          <p:cNvSpPr>
            <a:spLocks/>
          </p:cNvSpPr>
          <p:nvPr userDrawn="1"/>
        </p:nvSpPr>
        <p:spPr bwMode="auto">
          <a:xfrm>
            <a:off x="8855076" y="39417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6" name="Freeform 20507">
            <a:extLst>
              <a:ext uri="{FF2B5EF4-FFF2-40B4-BE49-F238E27FC236}">
                <a16:creationId xmlns:a16="http://schemas.microsoft.com/office/drawing/2014/main" id="{09C9A5AF-8BC0-4092-8B90-8112F14A8788}"/>
              </a:ext>
            </a:extLst>
          </p:cNvPr>
          <p:cNvSpPr>
            <a:spLocks/>
          </p:cNvSpPr>
          <p:nvPr userDrawn="1"/>
        </p:nvSpPr>
        <p:spPr bwMode="auto">
          <a:xfrm>
            <a:off x="8994776" y="3940175"/>
            <a:ext cx="73025" cy="36513"/>
          </a:xfrm>
          <a:custGeom>
            <a:avLst/>
            <a:gdLst>
              <a:gd name="T0" fmla="*/ 23 w 46"/>
              <a:gd name="T1" fmla="*/ 0 h 23"/>
              <a:gd name="T2" fmla="*/ 23 w 46"/>
              <a:gd name="T3" fmla="*/ 0 h 23"/>
              <a:gd name="T4" fmla="*/ 28 w 46"/>
              <a:gd name="T5" fmla="*/ 0 h 23"/>
              <a:gd name="T6" fmla="*/ 32 w 46"/>
              <a:gd name="T7" fmla="*/ 1 h 23"/>
              <a:gd name="T8" fmla="*/ 36 w 46"/>
              <a:gd name="T9" fmla="*/ 4 h 23"/>
              <a:gd name="T10" fmla="*/ 40 w 46"/>
              <a:gd name="T11" fmla="*/ 6 h 23"/>
              <a:gd name="T12" fmla="*/ 43 w 46"/>
              <a:gd name="T13" fmla="*/ 10 h 23"/>
              <a:gd name="T14" fmla="*/ 45 w 46"/>
              <a:gd name="T15" fmla="*/ 14 h 23"/>
              <a:gd name="T16" fmla="*/ 46 w 46"/>
              <a:gd name="T17" fmla="*/ 18 h 23"/>
              <a:gd name="T18" fmla="*/ 46 w 46"/>
              <a:gd name="T19" fmla="*/ 23 h 23"/>
              <a:gd name="T20" fmla="*/ 0 w 46"/>
              <a:gd name="T21" fmla="*/ 23 h 23"/>
              <a:gd name="T22" fmla="*/ 0 w 46"/>
              <a:gd name="T23" fmla="*/ 23 h 23"/>
              <a:gd name="T24" fmla="*/ 0 w 46"/>
              <a:gd name="T25" fmla="*/ 18 h 23"/>
              <a:gd name="T26" fmla="*/ 1 w 46"/>
              <a:gd name="T27" fmla="*/ 14 h 23"/>
              <a:gd name="T28" fmla="*/ 3 w 46"/>
              <a:gd name="T29" fmla="*/ 10 h 23"/>
              <a:gd name="T30" fmla="*/ 6 w 46"/>
              <a:gd name="T31" fmla="*/ 6 h 23"/>
              <a:gd name="T32" fmla="*/ 10 w 46"/>
              <a:gd name="T33" fmla="*/ 4 h 23"/>
              <a:gd name="T34" fmla="*/ 14 w 46"/>
              <a:gd name="T35" fmla="*/ 1 h 23"/>
              <a:gd name="T36" fmla="*/ 18 w 46"/>
              <a:gd name="T37" fmla="*/ 0 h 23"/>
              <a:gd name="T38" fmla="*/ 23 w 46"/>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23">
                <a:moveTo>
                  <a:pt x="23" y="0"/>
                </a:moveTo>
                <a:lnTo>
                  <a:pt x="23" y="0"/>
                </a:lnTo>
                <a:lnTo>
                  <a:pt x="28" y="0"/>
                </a:lnTo>
                <a:lnTo>
                  <a:pt x="32" y="1"/>
                </a:lnTo>
                <a:lnTo>
                  <a:pt x="36" y="4"/>
                </a:lnTo>
                <a:lnTo>
                  <a:pt x="40" y="6"/>
                </a:lnTo>
                <a:lnTo>
                  <a:pt x="43" y="10"/>
                </a:lnTo>
                <a:lnTo>
                  <a:pt x="45" y="14"/>
                </a:lnTo>
                <a:lnTo>
                  <a:pt x="46" y="18"/>
                </a:lnTo>
                <a:lnTo>
                  <a:pt x="46" y="23"/>
                </a:lnTo>
                <a:lnTo>
                  <a:pt x="0" y="23"/>
                </a:lnTo>
                <a:lnTo>
                  <a:pt x="0" y="23"/>
                </a:lnTo>
                <a:lnTo>
                  <a:pt x="0" y="18"/>
                </a:lnTo>
                <a:lnTo>
                  <a:pt x="1" y="14"/>
                </a:lnTo>
                <a:lnTo>
                  <a:pt x="3"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7" name="Freeform 20508">
            <a:extLst>
              <a:ext uri="{FF2B5EF4-FFF2-40B4-BE49-F238E27FC236}">
                <a16:creationId xmlns:a16="http://schemas.microsoft.com/office/drawing/2014/main" id="{D573E973-30B3-4E14-BA7B-98B8BC9902F6}"/>
              </a:ext>
            </a:extLst>
          </p:cNvPr>
          <p:cNvSpPr>
            <a:spLocks noEditPoints="1"/>
          </p:cNvSpPr>
          <p:nvPr userDrawn="1"/>
        </p:nvSpPr>
        <p:spPr bwMode="auto">
          <a:xfrm>
            <a:off x="8994776" y="3976688"/>
            <a:ext cx="73025" cy="0"/>
          </a:xfrm>
          <a:custGeom>
            <a:avLst/>
            <a:gdLst>
              <a:gd name="T0" fmla="*/ 0 w 46"/>
              <a:gd name="T1" fmla="*/ 0 w 46"/>
              <a:gd name="T2" fmla="*/ 0 w 46"/>
              <a:gd name="T3" fmla="*/ 0 w 46"/>
              <a:gd name="T4" fmla="*/ 0 w 46"/>
              <a:gd name="T5" fmla="*/ 46 w 46"/>
              <a:gd name="T6" fmla="*/ 46 w 46"/>
              <a:gd name="T7" fmla="*/ 46 w 46"/>
              <a:gd name="T8" fmla="*/ 46 w 46"/>
              <a:gd name="T9" fmla="*/ 0 w 46"/>
              <a:gd name="T10" fmla="*/ 0 w 46"/>
              <a:gd name="T11" fmla="*/ 46 w 46"/>
              <a:gd name="T12" fmla="*/ 46 w 4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6">
                <a:moveTo>
                  <a:pt x="0" y="0"/>
                </a:moveTo>
                <a:lnTo>
                  <a:pt x="0" y="0"/>
                </a:lnTo>
                <a:lnTo>
                  <a:pt x="0" y="0"/>
                </a:lnTo>
                <a:lnTo>
                  <a:pt x="0" y="0"/>
                </a:lnTo>
                <a:lnTo>
                  <a:pt x="0" y="0"/>
                </a:lnTo>
                <a:close/>
                <a:moveTo>
                  <a:pt x="46" y="0"/>
                </a:moveTo>
                <a:lnTo>
                  <a:pt x="46" y="0"/>
                </a:lnTo>
                <a:lnTo>
                  <a:pt x="46" y="0"/>
                </a:lnTo>
                <a:lnTo>
                  <a:pt x="46" y="0"/>
                </a:lnTo>
                <a:lnTo>
                  <a:pt x="0" y="0"/>
                </a:lnTo>
                <a:lnTo>
                  <a:pt x="0" y="0"/>
                </a:lnTo>
                <a:lnTo>
                  <a:pt x="46" y="0"/>
                </a:lnTo>
                <a:lnTo>
                  <a:pt x="46"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8" name="Rectangle 20509">
            <a:extLst>
              <a:ext uri="{FF2B5EF4-FFF2-40B4-BE49-F238E27FC236}">
                <a16:creationId xmlns:a16="http://schemas.microsoft.com/office/drawing/2014/main" id="{37360CC3-6B57-4881-8152-FEBB4CB11CEF}"/>
              </a:ext>
            </a:extLst>
          </p:cNvPr>
          <p:cNvSpPr>
            <a:spLocks noChangeArrowheads="1"/>
          </p:cNvSpPr>
          <p:nvPr userDrawn="1"/>
        </p:nvSpPr>
        <p:spPr bwMode="auto">
          <a:xfrm>
            <a:off x="8994776" y="397668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9" name="Freeform 20510">
            <a:extLst>
              <a:ext uri="{FF2B5EF4-FFF2-40B4-BE49-F238E27FC236}">
                <a16:creationId xmlns:a16="http://schemas.microsoft.com/office/drawing/2014/main" id="{21789818-8573-47D6-8BAD-020C61FCBF80}"/>
              </a:ext>
            </a:extLst>
          </p:cNvPr>
          <p:cNvSpPr>
            <a:spLocks/>
          </p:cNvSpPr>
          <p:nvPr userDrawn="1"/>
        </p:nvSpPr>
        <p:spPr bwMode="auto">
          <a:xfrm>
            <a:off x="8994776" y="3976688"/>
            <a:ext cx="73025" cy="0"/>
          </a:xfrm>
          <a:custGeom>
            <a:avLst/>
            <a:gdLst>
              <a:gd name="T0" fmla="*/ 46 w 46"/>
              <a:gd name="T1" fmla="*/ 46 w 46"/>
              <a:gd name="T2" fmla="*/ 46 w 46"/>
              <a:gd name="T3" fmla="*/ 46 w 46"/>
              <a:gd name="T4" fmla="*/ 0 w 46"/>
              <a:gd name="T5" fmla="*/ 0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46" y="0"/>
                </a:lnTo>
                <a:lnTo>
                  <a:pt x="46" y="0"/>
                </a:lnTo>
                <a:lnTo>
                  <a:pt x="46" y="0"/>
                </a:lnTo>
                <a:lnTo>
                  <a:pt x="0" y="0"/>
                </a:lnTo>
                <a:lnTo>
                  <a:pt x="0"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0" name="Freeform 20511">
            <a:extLst>
              <a:ext uri="{FF2B5EF4-FFF2-40B4-BE49-F238E27FC236}">
                <a16:creationId xmlns:a16="http://schemas.microsoft.com/office/drawing/2014/main" id="{DE78ED80-FF73-4A86-AF58-7C9A8DB68AF4}"/>
              </a:ext>
            </a:extLst>
          </p:cNvPr>
          <p:cNvSpPr>
            <a:spLocks/>
          </p:cNvSpPr>
          <p:nvPr userDrawn="1"/>
        </p:nvSpPr>
        <p:spPr bwMode="auto">
          <a:xfrm>
            <a:off x="8994776" y="39766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1" name="Freeform 20512">
            <a:extLst>
              <a:ext uri="{FF2B5EF4-FFF2-40B4-BE49-F238E27FC236}">
                <a16:creationId xmlns:a16="http://schemas.microsoft.com/office/drawing/2014/main" id="{26224263-B45E-4A57-9619-661ECEF9EDE2}"/>
              </a:ext>
            </a:extLst>
          </p:cNvPr>
          <p:cNvSpPr>
            <a:spLocks/>
          </p:cNvSpPr>
          <p:nvPr userDrawn="1"/>
        </p:nvSpPr>
        <p:spPr bwMode="auto">
          <a:xfrm>
            <a:off x="8994776" y="39766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3" name="Freeform 20514">
            <a:extLst>
              <a:ext uri="{FF2B5EF4-FFF2-40B4-BE49-F238E27FC236}">
                <a16:creationId xmlns:a16="http://schemas.microsoft.com/office/drawing/2014/main" id="{7C7503B9-74A5-4DA4-84A9-F33FA2EB8CD1}"/>
              </a:ext>
            </a:extLst>
          </p:cNvPr>
          <p:cNvSpPr>
            <a:spLocks/>
          </p:cNvSpPr>
          <p:nvPr userDrawn="1"/>
        </p:nvSpPr>
        <p:spPr bwMode="auto">
          <a:xfrm>
            <a:off x="9134476" y="4022725"/>
            <a:ext cx="74613" cy="36513"/>
          </a:xfrm>
          <a:custGeom>
            <a:avLst/>
            <a:gdLst>
              <a:gd name="T0" fmla="*/ 24 w 47"/>
              <a:gd name="T1" fmla="*/ 0 h 23"/>
              <a:gd name="T2" fmla="*/ 24 w 47"/>
              <a:gd name="T3" fmla="*/ 0 h 23"/>
              <a:gd name="T4" fmla="*/ 27 w 47"/>
              <a:gd name="T5" fmla="*/ 0 h 23"/>
              <a:gd name="T6" fmla="*/ 33 w 47"/>
              <a:gd name="T7" fmla="*/ 1 h 23"/>
              <a:gd name="T8" fmla="*/ 37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7 w 47"/>
              <a:gd name="T31" fmla="*/ 6 h 23"/>
              <a:gd name="T32" fmla="*/ 11 w 47"/>
              <a:gd name="T33" fmla="*/ 4 h 23"/>
              <a:gd name="T34" fmla="*/ 14 w 47"/>
              <a:gd name="T35" fmla="*/ 1 h 23"/>
              <a:gd name="T36" fmla="*/ 18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7" y="0"/>
                </a:lnTo>
                <a:lnTo>
                  <a:pt x="33" y="1"/>
                </a:lnTo>
                <a:lnTo>
                  <a:pt x="37" y="4"/>
                </a:lnTo>
                <a:lnTo>
                  <a:pt x="40" y="6"/>
                </a:lnTo>
                <a:lnTo>
                  <a:pt x="43" y="10"/>
                </a:lnTo>
                <a:lnTo>
                  <a:pt x="46" y="14"/>
                </a:lnTo>
                <a:lnTo>
                  <a:pt x="47" y="18"/>
                </a:lnTo>
                <a:lnTo>
                  <a:pt x="47" y="23"/>
                </a:lnTo>
                <a:lnTo>
                  <a:pt x="0" y="23"/>
                </a:lnTo>
                <a:lnTo>
                  <a:pt x="0" y="23"/>
                </a:lnTo>
                <a:lnTo>
                  <a:pt x="0" y="18"/>
                </a:lnTo>
                <a:lnTo>
                  <a:pt x="1" y="14"/>
                </a:lnTo>
                <a:lnTo>
                  <a:pt x="4" y="10"/>
                </a:lnTo>
                <a:lnTo>
                  <a:pt x="7" y="6"/>
                </a:lnTo>
                <a:lnTo>
                  <a:pt x="11" y="4"/>
                </a:lnTo>
                <a:lnTo>
                  <a:pt x="14" y="1"/>
                </a:lnTo>
                <a:lnTo>
                  <a:pt x="18"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4" name="Freeform 20515">
            <a:extLst>
              <a:ext uri="{FF2B5EF4-FFF2-40B4-BE49-F238E27FC236}">
                <a16:creationId xmlns:a16="http://schemas.microsoft.com/office/drawing/2014/main" id="{9B96AFB2-2ACC-489E-8BB0-971ABD8D9CB0}"/>
              </a:ext>
            </a:extLst>
          </p:cNvPr>
          <p:cNvSpPr>
            <a:spLocks noEditPoints="1"/>
          </p:cNvSpPr>
          <p:nvPr userDrawn="1"/>
        </p:nvSpPr>
        <p:spPr bwMode="auto">
          <a:xfrm>
            <a:off x="9134476" y="4059238"/>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5" name="Rectangle 20516">
            <a:extLst>
              <a:ext uri="{FF2B5EF4-FFF2-40B4-BE49-F238E27FC236}">
                <a16:creationId xmlns:a16="http://schemas.microsoft.com/office/drawing/2014/main" id="{14CC04F5-778A-4031-AE18-203A8190C8F3}"/>
              </a:ext>
            </a:extLst>
          </p:cNvPr>
          <p:cNvSpPr>
            <a:spLocks noChangeArrowheads="1"/>
          </p:cNvSpPr>
          <p:nvPr userDrawn="1"/>
        </p:nvSpPr>
        <p:spPr bwMode="auto">
          <a:xfrm>
            <a:off x="9134476" y="40592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6" name="Freeform 20517">
            <a:extLst>
              <a:ext uri="{FF2B5EF4-FFF2-40B4-BE49-F238E27FC236}">
                <a16:creationId xmlns:a16="http://schemas.microsoft.com/office/drawing/2014/main" id="{7ECBFE7B-41DC-4857-9239-4D207E8009EA}"/>
              </a:ext>
            </a:extLst>
          </p:cNvPr>
          <p:cNvSpPr>
            <a:spLocks/>
          </p:cNvSpPr>
          <p:nvPr userDrawn="1"/>
        </p:nvSpPr>
        <p:spPr bwMode="auto">
          <a:xfrm>
            <a:off x="9134476" y="4059238"/>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7" name="Freeform 20518">
            <a:extLst>
              <a:ext uri="{FF2B5EF4-FFF2-40B4-BE49-F238E27FC236}">
                <a16:creationId xmlns:a16="http://schemas.microsoft.com/office/drawing/2014/main" id="{7B07F2D5-165A-401A-8B14-1714FE13B242}"/>
              </a:ext>
            </a:extLst>
          </p:cNvPr>
          <p:cNvSpPr>
            <a:spLocks/>
          </p:cNvSpPr>
          <p:nvPr userDrawn="1"/>
        </p:nvSpPr>
        <p:spPr bwMode="auto">
          <a:xfrm>
            <a:off x="9134476" y="40592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8" name="Freeform 20519">
            <a:extLst>
              <a:ext uri="{FF2B5EF4-FFF2-40B4-BE49-F238E27FC236}">
                <a16:creationId xmlns:a16="http://schemas.microsoft.com/office/drawing/2014/main" id="{6F23D7F5-C156-40B8-B390-84B37388D925}"/>
              </a:ext>
            </a:extLst>
          </p:cNvPr>
          <p:cNvSpPr>
            <a:spLocks/>
          </p:cNvSpPr>
          <p:nvPr userDrawn="1"/>
        </p:nvSpPr>
        <p:spPr bwMode="auto">
          <a:xfrm>
            <a:off x="9134476" y="40592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0" name="Freeform 20521">
            <a:extLst>
              <a:ext uri="{FF2B5EF4-FFF2-40B4-BE49-F238E27FC236}">
                <a16:creationId xmlns:a16="http://schemas.microsoft.com/office/drawing/2014/main" id="{3E76C419-DAB9-489F-9B5F-1F1B899C9840}"/>
              </a:ext>
            </a:extLst>
          </p:cNvPr>
          <p:cNvSpPr>
            <a:spLocks/>
          </p:cNvSpPr>
          <p:nvPr userDrawn="1"/>
        </p:nvSpPr>
        <p:spPr bwMode="auto">
          <a:xfrm>
            <a:off x="8202613" y="4002088"/>
            <a:ext cx="74613" cy="36513"/>
          </a:xfrm>
          <a:custGeom>
            <a:avLst/>
            <a:gdLst>
              <a:gd name="T0" fmla="*/ 23 w 47"/>
              <a:gd name="T1" fmla="*/ 0 h 23"/>
              <a:gd name="T2" fmla="*/ 23 w 47"/>
              <a:gd name="T3" fmla="*/ 0 h 23"/>
              <a:gd name="T4" fmla="*/ 29 w 47"/>
              <a:gd name="T5" fmla="*/ 0 h 23"/>
              <a:gd name="T6" fmla="*/ 33 w 47"/>
              <a:gd name="T7" fmla="*/ 1 h 23"/>
              <a:gd name="T8" fmla="*/ 36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6 w 47"/>
              <a:gd name="T31" fmla="*/ 6 h 23"/>
              <a:gd name="T32" fmla="*/ 10 w 47"/>
              <a:gd name="T33" fmla="*/ 4 h 23"/>
              <a:gd name="T34" fmla="*/ 14 w 47"/>
              <a:gd name="T35" fmla="*/ 1 h 23"/>
              <a:gd name="T36" fmla="*/ 18 w 47"/>
              <a:gd name="T37" fmla="*/ 0 h 23"/>
              <a:gd name="T38" fmla="*/ 23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3" y="0"/>
                </a:moveTo>
                <a:lnTo>
                  <a:pt x="23" y="0"/>
                </a:lnTo>
                <a:lnTo>
                  <a:pt x="29" y="0"/>
                </a:lnTo>
                <a:lnTo>
                  <a:pt x="33" y="1"/>
                </a:lnTo>
                <a:lnTo>
                  <a:pt x="36" y="4"/>
                </a:lnTo>
                <a:lnTo>
                  <a:pt x="40" y="6"/>
                </a:lnTo>
                <a:lnTo>
                  <a:pt x="43" y="10"/>
                </a:lnTo>
                <a:lnTo>
                  <a:pt x="46" y="14"/>
                </a:lnTo>
                <a:lnTo>
                  <a:pt x="47" y="18"/>
                </a:lnTo>
                <a:lnTo>
                  <a:pt x="47" y="23"/>
                </a:lnTo>
                <a:lnTo>
                  <a:pt x="0" y="23"/>
                </a:lnTo>
                <a:lnTo>
                  <a:pt x="0" y="23"/>
                </a:lnTo>
                <a:lnTo>
                  <a:pt x="0" y="18"/>
                </a:lnTo>
                <a:lnTo>
                  <a:pt x="1" y="14"/>
                </a:lnTo>
                <a:lnTo>
                  <a:pt x="4"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1" name="Freeform 20522">
            <a:extLst>
              <a:ext uri="{FF2B5EF4-FFF2-40B4-BE49-F238E27FC236}">
                <a16:creationId xmlns:a16="http://schemas.microsoft.com/office/drawing/2014/main" id="{891C72CA-BE84-4944-88CC-69A897C2DC23}"/>
              </a:ext>
            </a:extLst>
          </p:cNvPr>
          <p:cNvSpPr>
            <a:spLocks noEditPoints="1"/>
          </p:cNvSpPr>
          <p:nvPr userDrawn="1"/>
        </p:nvSpPr>
        <p:spPr bwMode="auto">
          <a:xfrm>
            <a:off x="8202613" y="4038600"/>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2" name="Rectangle 20523">
            <a:extLst>
              <a:ext uri="{FF2B5EF4-FFF2-40B4-BE49-F238E27FC236}">
                <a16:creationId xmlns:a16="http://schemas.microsoft.com/office/drawing/2014/main" id="{1B626AA2-3679-4059-ADD8-9A5605F09B0E}"/>
              </a:ext>
            </a:extLst>
          </p:cNvPr>
          <p:cNvSpPr>
            <a:spLocks noChangeArrowheads="1"/>
          </p:cNvSpPr>
          <p:nvPr userDrawn="1"/>
        </p:nvSpPr>
        <p:spPr bwMode="auto">
          <a:xfrm>
            <a:off x="8202613" y="403860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3" name="Freeform 20524">
            <a:extLst>
              <a:ext uri="{FF2B5EF4-FFF2-40B4-BE49-F238E27FC236}">
                <a16:creationId xmlns:a16="http://schemas.microsoft.com/office/drawing/2014/main" id="{31500C77-F04E-423A-9298-458A52856A83}"/>
              </a:ext>
            </a:extLst>
          </p:cNvPr>
          <p:cNvSpPr>
            <a:spLocks/>
          </p:cNvSpPr>
          <p:nvPr userDrawn="1"/>
        </p:nvSpPr>
        <p:spPr bwMode="auto">
          <a:xfrm>
            <a:off x="8202613" y="4038600"/>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4" name="Freeform 20525">
            <a:extLst>
              <a:ext uri="{FF2B5EF4-FFF2-40B4-BE49-F238E27FC236}">
                <a16:creationId xmlns:a16="http://schemas.microsoft.com/office/drawing/2014/main" id="{61E2A9F7-A2CF-4899-A343-9DDF63E3D881}"/>
              </a:ext>
            </a:extLst>
          </p:cNvPr>
          <p:cNvSpPr>
            <a:spLocks/>
          </p:cNvSpPr>
          <p:nvPr userDrawn="1"/>
        </p:nvSpPr>
        <p:spPr bwMode="auto">
          <a:xfrm>
            <a:off x="8202613" y="40386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5" name="Freeform 20526">
            <a:extLst>
              <a:ext uri="{FF2B5EF4-FFF2-40B4-BE49-F238E27FC236}">
                <a16:creationId xmlns:a16="http://schemas.microsoft.com/office/drawing/2014/main" id="{FBC8BD54-5EEF-482D-834D-07597E4A00FB}"/>
              </a:ext>
            </a:extLst>
          </p:cNvPr>
          <p:cNvSpPr>
            <a:spLocks/>
          </p:cNvSpPr>
          <p:nvPr userDrawn="1"/>
        </p:nvSpPr>
        <p:spPr bwMode="auto">
          <a:xfrm>
            <a:off x="8202613" y="40386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53" name="Freeform 20545">
            <a:extLst>
              <a:ext uri="{FF2B5EF4-FFF2-40B4-BE49-F238E27FC236}">
                <a16:creationId xmlns:a16="http://schemas.microsoft.com/office/drawing/2014/main" id="{6ADB4687-D5C5-47B0-8E8C-065190556A5D}"/>
              </a:ext>
            </a:extLst>
          </p:cNvPr>
          <p:cNvSpPr>
            <a:spLocks/>
          </p:cNvSpPr>
          <p:nvPr userDrawn="1"/>
        </p:nvSpPr>
        <p:spPr bwMode="auto">
          <a:xfrm>
            <a:off x="9818688" y="5068888"/>
            <a:ext cx="0" cy="25400"/>
          </a:xfrm>
          <a:custGeom>
            <a:avLst/>
            <a:gdLst>
              <a:gd name="T0" fmla="*/ 16 h 16"/>
              <a:gd name="T1" fmla="*/ 0 h 16"/>
              <a:gd name="T2" fmla="*/ 16 h 16"/>
            </a:gdLst>
            <a:ahLst/>
            <a:cxnLst>
              <a:cxn ang="0">
                <a:pos x="0" y="T0"/>
              </a:cxn>
              <a:cxn ang="0">
                <a:pos x="0" y="T1"/>
              </a:cxn>
              <a:cxn ang="0">
                <a:pos x="0" y="T2"/>
              </a:cxn>
            </a:cxnLst>
            <a:rect l="0" t="0" r="r" b="b"/>
            <a:pathLst>
              <a:path h="16">
                <a:moveTo>
                  <a:pt x="0" y="16"/>
                </a:moveTo>
                <a:lnTo>
                  <a:pt x="0" y="0"/>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65" name="Picture Placeholder 5">
            <a:extLst>
              <a:ext uri="{FF2B5EF4-FFF2-40B4-BE49-F238E27FC236}">
                <a16:creationId xmlns:a16="http://schemas.microsoft.com/office/drawing/2014/main" id="{A1210D82-9DB9-4787-9A10-4FAC78E67752}"/>
              </a:ext>
            </a:extLst>
          </p:cNvPr>
          <p:cNvSpPr>
            <a:spLocks noGrp="1"/>
          </p:cNvSpPr>
          <p:nvPr>
            <p:ph type="pic" sz="quarter" idx="11"/>
          </p:nvPr>
        </p:nvSpPr>
        <p:spPr>
          <a:xfrm>
            <a:off x="6291969" y="904876"/>
            <a:ext cx="4989688" cy="4989512"/>
          </a:xfrm>
          <a:prstGeom prst="diamond">
            <a:avLst/>
          </a:prstGeom>
        </p:spPr>
        <p:txBody>
          <a:bodyPr/>
          <a:lstStyle/>
          <a:p>
            <a:endParaRPr lang="en-ID"/>
          </a:p>
        </p:txBody>
      </p:sp>
    </p:spTree>
    <p:extLst>
      <p:ext uri="{BB962C8B-B14F-4D97-AF65-F5344CB8AC3E}">
        <p14:creationId xmlns:p14="http://schemas.microsoft.com/office/powerpoint/2010/main" val="1172627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23" name="Picture Placeholder 5">
            <a:extLst>
              <a:ext uri="{FF2B5EF4-FFF2-40B4-BE49-F238E27FC236}">
                <a16:creationId xmlns:a16="http://schemas.microsoft.com/office/drawing/2014/main" id="{AD212F03-5A35-46F3-B3E9-77F8F0962965}"/>
              </a:ext>
            </a:extLst>
          </p:cNvPr>
          <p:cNvSpPr>
            <a:spLocks noGrp="1"/>
          </p:cNvSpPr>
          <p:nvPr>
            <p:ph type="pic" sz="quarter" idx="14"/>
          </p:nvPr>
        </p:nvSpPr>
        <p:spPr>
          <a:xfrm>
            <a:off x="-1" y="1015243"/>
            <a:ext cx="3060000" cy="2413757"/>
          </a:xfrm>
        </p:spPr>
        <p:txBody>
          <a:bodyPr/>
          <a:lstStyle/>
          <a:p>
            <a:endParaRPr lang="en-ID"/>
          </a:p>
        </p:txBody>
      </p:sp>
      <p:sp>
        <p:nvSpPr>
          <p:cNvPr id="24" name="Picture Placeholder 5">
            <a:extLst>
              <a:ext uri="{FF2B5EF4-FFF2-40B4-BE49-F238E27FC236}">
                <a16:creationId xmlns:a16="http://schemas.microsoft.com/office/drawing/2014/main" id="{B71093C9-B67E-441F-8C54-13E2173E5230}"/>
              </a:ext>
            </a:extLst>
          </p:cNvPr>
          <p:cNvSpPr>
            <a:spLocks noGrp="1"/>
          </p:cNvSpPr>
          <p:nvPr>
            <p:ph type="pic" sz="quarter" idx="15"/>
          </p:nvPr>
        </p:nvSpPr>
        <p:spPr>
          <a:xfrm>
            <a:off x="3036000" y="1015243"/>
            <a:ext cx="3060000" cy="2413757"/>
          </a:xfrm>
        </p:spPr>
        <p:txBody>
          <a:bodyPr/>
          <a:lstStyle/>
          <a:p>
            <a:endParaRPr lang="en-ID"/>
          </a:p>
        </p:txBody>
      </p:sp>
      <p:sp>
        <p:nvSpPr>
          <p:cNvPr id="25" name="Picture Placeholder 5">
            <a:extLst>
              <a:ext uri="{FF2B5EF4-FFF2-40B4-BE49-F238E27FC236}">
                <a16:creationId xmlns:a16="http://schemas.microsoft.com/office/drawing/2014/main" id="{C31B08C7-2ADA-4712-B2A9-B16747EC65B2}"/>
              </a:ext>
            </a:extLst>
          </p:cNvPr>
          <p:cNvSpPr>
            <a:spLocks noGrp="1"/>
          </p:cNvSpPr>
          <p:nvPr>
            <p:ph type="pic" sz="quarter" idx="16"/>
          </p:nvPr>
        </p:nvSpPr>
        <p:spPr>
          <a:xfrm>
            <a:off x="6095999" y="1015243"/>
            <a:ext cx="3060000" cy="2413757"/>
          </a:xfrm>
        </p:spPr>
        <p:txBody>
          <a:bodyPr/>
          <a:lstStyle/>
          <a:p>
            <a:endParaRPr lang="en-ID"/>
          </a:p>
        </p:txBody>
      </p:sp>
      <p:sp>
        <p:nvSpPr>
          <p:cNvPr id="26" name="Picture Placeholder 5">
            <a:extLst>
              <a:ext uri="{FF2B5EF4-FFF2-40B4-BE49-F238E27FC236}">
                <a16:creationId xmlns:a16="http://schemas.microsoft.com/office/drawing/2014/main" id="{DD4423A0-52D7-4F7E-BADC-098CC4BC2B14}"/>
              </a:ext>
            </a:extLst>
          </p:cNvPr>
          <p:cNvSpPr>
            <a:spLocks noGrp="1"/>
          </p:cNvSpPr>
          <p:nvPr>
            <p:ph type="pic" sz="quarter" idx="17"/>
          </p:nvPr>
        </p:nvSpPr>
        <p:spPr>
          <a:xfrm>
            <a:off x="9132000" y="1015243"/>
            <a:ext cx="3060000" cy="2413757"/>
          </a:xfrm>
        </p:spPr>
        <p:txBody>
          <a:bodyPr/>
          <a:lstStyle/>
          <a:p>
            <a:endParaRPr lang="en-ID"/>
          </a:p>
        </p:txBody>
      </p:sp>
      <p:sp>
        <p:nvSpPr>
          <p:cNvPr id="27" name="Picture Placeholder 5">
            <a:extLst>
              <a:ext uri="{FF2B5EF4-FFF2-40B4-BE49-F238E27FC236}">
                <a16:creationId xmlns:a16="http://schemas.microsoft.com/office/drawing/2014/main" id="{28003DB0-E474-4412-A995-F2C567E9E6C9}"/>
              </a:ext>
            </a:extLst>
          </p:cNvPr>
          <p:cNvSpPr>
            <a:spLocks noGrp="1"/>
          </p:cNvSpPr>
          <p:nvPr>
            <p:ph type="pic" sz="quarter" idx="18"/>
          </p:nvPr>
        </p:nvSpPr>
        <p:spPr>
          <a:xfrm>
            <a:off x="-1" y="3429000"/>
            <a:ext cx="3060000" cy="2413757"/>
          </a:xfrm>
        </p:spPr>
        <p:txBody>
          <a:bodyPr/>
          <a:lstStyle/>
          <a:p>
            <a:endParaRPr lang="en-ID"/>
          </a:p>
        </p:txBody>
      </p:sp>
      <p:sp>
        <p:nvSpPr>
          <p:cNvPr id="28" name="Picture Placeholder 5">
            <a:extLst>
              <a:ext uri="{FF2B5EF4-FFF2-40B4-BE49-F238E27FC236}">
                <a16:creationId xmlns:a16="http://schemas.microsoft.com/office/drawing/2014/main" id="{BBBA9894-8D5E-4E2B-A56D-0F6CCB1CE4DC}"/>
              </a:ext>
            </a:extLst>
          </p:cNvPr>
          <p:cNvSpPr>
            <a:spLocks noGrp="1"/>
          </p:cNvSpPr>
          <p:nvPr>
            <p:ph type="pic" sz="quarter" idx="19"/>
          </p:nvPr>
        </p:nvSpPr>
        <p:spPr>
          <a:xfrm>
            <a:off x="3036000" y="3429000"/>
            <a:ext cx="3060000" cy="2413757"/>
          </a:xfrm>
        </p:spPr>
        <p:txBody>
          <a:bodyPr/>
          <a:lstStyle/>
          <a:p>
            <a:endParaRPr lang="en-ID"/>
          </a:p>
        </p:txBody>
      </p:sp>
      <p:sp>
        <p:nvSpPr>
          <p:cNvPr id="29" name="Picture Placeholder 5">
            <a:extLst>
              <a:ext uri="{FF2B5EF4-FFF2-40B4-BE49-F238E27FC236}">
                <a16:creationId xmlns:a16="http://schemas.microsoft.com/office/drawing/2014/main" id="{33AA90C9-78E2-4536-8DAE-8E6764A7D2FC}"/>
              </a:ext>
            </a:extLst>
          </p:cNvPr>
          <p:cNvSpPr>
            <a:spLocks noGrp="1"/>
          </p:cNvSpPr>
          <p:nvPr>
            <p:ph type="pic" sz="quarter" idx="20"/>
          </p:nvPr>
        </p:nvSpPr>
        <p:spPr>
          <a:xfrm>
            <a:off x="6095999" y="3429000"/>
            <a:ext cx="3060000" cy="2413757"/>
          </a:xfrm>
        </p:spPr>
        <p:txBody>
          <a:bodyPr/>
          <a:lstStyle/>
          <a:p>
            <a:endParaRPr lang="en-ID"/>
          </a:p>
        </p:txBody>
      </p:sp>
      <p:sp>
        <p:nvSpPr>
          <p:cNvPr id="30" name="Picture Placeholder 5">
            <a:extLst>
              <a:ext uri="{FF2B5EF4-FFF2-40B4-BE49-F238E27FC236}">
                <a16:creationId xmlns:a16="http://schemas.microsoft.com/office/drawing/2014/main" id="{9B66C16C-2F20-417A-8C9E-3CCFAFA1A3D4}"/>
              </a:ext>
            </a:extLst>
          </p:cNvPr>
          <p:cNvSpPr>
            <a:spLocks noGrp="1"/>
          </p:cNvSpPr>
          <p:nvPr>
            <p:ph type="pic" sz="quarter" idx="21"/>
          </p:nvPr>
        </p:nvSpPr>
        <p:spPr>
          <a:xfrm>
            <a:off x="9132000" y="3429000"/>
            <a:ext cx="3060000" cy="2413757"/>
          </a:xfrm>
        </p:spPr>
        <p:txBody>
          <a:bodyPr/>
          <a:lstStyle/>
          <a:p>
            <a:endParaRPr lang="en-ID"/>
          </a:p>
        </p:txBody>
      </p:sp>
    </p:spTree>
    <p:extLst>
      <p:ext uri="{BB962C8B-B14F-4D97-AF65-F5344CB8AC3E}">
        <p14:creationId xmlns:p14="http://schemas.microsoft.com/office/powerpoint/2010/main" val="367297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5226AB-C30A-430E-8304-21573F19F11E}"/>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Freeform 5">
            <a:extLst>
              <a:ext uri="{FF2B5EF4-FFF2-40B4-BE49-F238E27FC236}">
                <a16:creationId xmlns:a16="http://schemas.microsoft.com/office/drawing/2014/main" id="{88F39499-BB7C-4CD7-BEF7-90CDE30FA782}"/>
              </a:ext>
            </a:extLst>
          </p:cNvPr>
          <p:cNvSpPr>
            <a:spLocks/>
          </p:cNvSpPr>
          <p:nvPr userDrawn="1"/>
        </p:nvSpPr>
        <p:spPr bwMode="auto">
          <a:xfrm>
            <a:off x="5670550" y="2187575"/>
            <a:ext cx="127000" cy="204788"/>
          </a:xfrm>
          <a:custGeom>
            <a:avLst/>
            <a:gdLst>
              <a:gd name="T0" fmla="*/ 80 w 80"/>
              <a:gd name="T1" fmla="*/ 64 h 129"/>
              <a:gd name="T2" fmla="*/ 80 w 80"/>
              <a:gd name="T3" fmla="*/ 64 h 129"/>
              <a:gd name="T4" fmla="*/ 67 w 80"/>
              <a:gd name="T5" fmla="*/ 65 h 129"/>
              <a:gd name="T6" fmla="*/ 58 w 80"/>
              <a:gd name="T7" fmla="*/ 66 h 129"/>
              <a:gd name="T8" fmla="*/ 54 w 80"/>
              <a:gd name="T9" fmla="*/ 68 h 129"/>
              <a:gd name="T10" fmla="*/ 51 w 80"/>
              <a:gd name="T11" fmla="*/ 69 h 129"/>
              <a:gd name="T12" fmla="*/ 47 w 80"/>
              <a:gd name="T13" fmla="*/ 72 h 129"/>
              <a:gd name="T14" fmla="*/ 45 w 80"/>
              <a:gd name="T15" fmla="*/ 74 h 129"/>
              <a:gd name="T16" fmla="*/ 44 w 80"/>
              <a:gd name="T17" fmla="*/ 79 h 129"/>
              <a:gd name="T18" fmla="*/ 42 w 80"/>
              <a:gd name="T19" fmla="*/ 83 h 129"/>
              <a:gd name="T20" fmla="*/ 41 w 80"/>
              <a:gd name="T21" fmla="*/ 94 h 129"/>
              <a:gd name="T22" fmla="*/ 40 w 80"/>
              <a:gd name="T23" fmla="*/ 109 h 129"/>
              <a:gd name="T24" fmla="*/ 40 w 80"/>
              <a:gd name="T25" fmla="*/ 129 h 129"/>
              <a:gd name="T26" fmla="*/ 40 w 80"/>
              <a:gd name="T27" fmla="*/ 129 h 129"/>
              <a:gd name="T28" fmla="*/ 39 w 80"/>
              <a:gd name="T29" fmla="*/ 109 h 129"/>
              <a:gd name="T30" fmla="*/ 39 w 80"/>
              <a:gd name="T31" fmla="*/ 94 h 129"/>
              <a:gd name="T32" fmla="*/ 37 w 80"/>
              <a:gd name="T33" fmla="*/ 83 h 129"/>
              <a:gd name="T34" fmla="*/ 36 w 80"/>
              <a:gd name="T35" fmla="*/ 79 h 129"/>
              <a:gd name="T36" fmla="*/ 34 w 80"/>
              <a:gd name="T37" fmla="*/ 74 h 129"/>
              <a:gd name="T38" fmla="*/ 32 w 80"/>
              <a:gd name="T39" fmla="*/ 72 h 129"/>
              <a:gd name="T40" fmla="*/ 30 w 80"/>
              <a:gd name="T41" fmla="*/ 69 h 129"/>
              <a:gd name="T42" fmla="*/ 27 w 80"/>
              <a:gd name="T43" fmla="*/ 68 h 129"/>
              <a:gd name="T44" fmla="*/ 23 w 80"/>
              <a:gd name="T45" fmla="*/ 66 h 129"/>
              <a:gd name="T46" fmla="*/ 13 w 80"/>
              <a:gd name="T47" fmla="*/ 65 h 129"/>
              <a:gd name="T48" fmla="*/ 0 w 80"/>
              <a:gd name="T49" fmla="*/ 64 h 129"/>
              <a:gd name="T50" fmla="*/ 0 w 80"/>
              <a:gd name="T51" fmla="*/ 64 h 129"/>
              <a:gd name="T52" fmla="*/ 13 w 80"/>
              <a:gd name="T53" fmla="*/ 64 h 129"/>
              <a:gd name="T54" fmla="*/ 23 w 80"/>
              <a:gd name="T55" fmla="*/ 62 h 129"/>
              <a:gd name="T56" fmla="*/ 27 w 80"/>
              <a:gd name="T57" fmla="*/ 61 h 129"/>
              <a:gd name="T58" fmla="*/ 30 w 80"/>
              <a:gd name="T59" fmla="*/ 59 h 129"/>
              <a:gd name="T60" fmla="*/ 32 w 80"/>
              <a:gd name="T61" fmla="*/ 57 h 129"/>
              <a:gd name="T62" fmla="*/ 34 w 80"/>
              <a:gd name="T63" fmla="*/ 54 h 129"/>
              <a:gd name="T64" fmla="*/ 36 w 80"/>
              <a:gd name="T65" fmla="*/ 50 h 129"/>
              <a:gd name="T66" fmla="*/ 37 w 80"/>
              <a:gd name="T67" fmla="*/ 46 h 129"/>
              <a:gd name="T68" fmla="*/ 39 w 80"/>
              <a:gd name="T69" fmla="*/ 34 h 129"/>
              <a:gd name="T70" fmla="*/ 39 w 80"/>
              <a:gd name="T71" fmla="*/ 19 h 129"/>
              <a:gd name="T72" fmla="*/ 40 w 80"/>
              <a:gd name="T73" fmla="*/ 0 h 129"/>
              <a:gd name="T74" fmla="*/ 40 w 80"/>
              <a:gd name="T75" fmla="*/ 0 h 129"/>
              <a:gd name="T76" fmla="*/ 40 w 80"/>
              <a:gd name="T77" fmla="*/ 19 h 129"/>
              <a:gd name="T78" fmla="*/ 41 w 80"/>
              <a:gd name="T79" fmla="*/ 34 h 129"/>
              <a:gd name="T80" fmla="*/ 42 w 80"/>
              <a:gd name="T81" fmla="*/ 46 h 129"/>
              <a:gd name="T82" fmla="*/ 44 w 80"/>
              <a:gd name="T83" fmla="*/ 50 h 129"/>
              <a:gd name="T84" fmla="*/ 45 w 80"/>
              <a:gd name="T85" fmla="*/ 54 h 129"/>
              <a:gd name="T86" fmla="*/ 47 w 80"/>
              <a:gd name="T87" fmla="*/ 57 h 129"/>
              <a:gd name="T88" fmla="*/ 51 w 80"/>
              <a:gd name="T89" fmla="*/ 59 h 129"/>
              <a:gd name="T90" fmla="*/ 54 w 80"/>
              <a:gd name="T91" fmla="*/ 61 h 129"/>
              <a:gd name="T92" fmla="*/ 58 w 80"/>
              <a:gd name="T93" fmla="*/ 62 h 129"/>
              <a:gd name="T94" fmla="*/ 67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7" y="65"/>
                </a:lnTo>
                <a:lnTo>
                  <a:pt x="58" y="66"/>
                </a:lnTo>
                <a:lnTo>
                  <a:pt x="54" y="68"/>
                </a:lnTo>
                <a:lnTo>
                  <a:pt x="51" y="69"/>
                </a:lnTo>
                <a:lnTo>
                  <a:pt x="47" y="72"/>
                </a:lnTo>
                <a:lnTo>
                  <a:pt x="45" y="74"/>
                </a:lnTo>
                <a:lnTo>
                  <a:pt x="44" y="79"/>
                </a:lnTo>
                <a:lnTo>
                  <a:pt x="42" y="83"/>
                </a:lnTo>
                <a:lnTo>
                  <a:pt x="41" y="94"/>
                </a:lnTo>
                <a:lnTo>
                  <a:pt x="40" y="109"/>
                </a:lnTo>
                <a:lnTo>
                  <a:pt x="40" y="129"/>
                </a:lnTo>
                <a:lnTo>
                  <a:pt x="40" y="129"/>
                </a:lnTo>
                <a:lnTo>
                  <a:pt x="39" y="109"/>
                </a:lnTo>
                <a:lnTo>
                  <a:pt x="39" y="94"/>
                </a:lnTo>
                <a:lnTo>
                  <a:pt x="37" y="83"/>
                </a:lnTo>
                <a:lnTo>
                  <a:pt x="36" y="79"/>
                </a:lnTo>
                <a:lnTo>
                  <a:pt x="34" y="74"/>
                </a:lnTo>
                <a:lnTo>
                  <a:pt x="32" y="72"/>
                </a:lnTo>
                <a:lnTo>
                  <a:pt x="30" y="69"/>
                </a:lnTo>
                <a:lnTo>
                  <a:pt x="27" y="68"/>
                </a:lnTo>
                <a:lnTo>
                  <a:pt x="23" y="66"/>
                </a:lnTo>
                <a:lnTo>
                  <a:pt x="13" y="65"/>
                </a:lnTo>
                <a:lnTo>
                  <a:pt x="0" y="64"/>
                </a:lnTo>
                <a:lnTo>
                  <a:pt x="0" y="64"/>
                </a:lnTo>
                <a:lnTo>
                  <a:pt x="13" y="64"/>
                </a:lnTo>
                <a:lnTo>
                  <a:pt x="23" y="62"/>
                </a:lnTo>
                <a:lnTo>
                  <a:pt x="27" y="61"/>
                </a:lnTo>
                <a:lnTo>
                  <a:pt x="30" y="59"/>
                </a:lnTo>
                <a:lnTo>
                  <a:pt x="32" y="57"/>
                </a:lnTo>
                <a:lnTo>
                  <a:pt x="34" y="54"/>
                </a:lnTo>
                <a:lnTo>
                  <a:pt x="36" y="50"/>
                </a:lnTo>
                <a:lnTo>
                  <a:pt x="37" y="46"/>
                </a:lnTo>
                <a:lnTo>
                  <a:pt x="39" y="34"/>
                </a:lnTo>
                <a:lnTo>
                  <a:pt x="39" y="19"/>
                </a:lnTo>
                <a:lnTo>
                  <a:pt x="40" y="0"/>
                </a:lnTo>
                <a:lnTo>
                  <a:pt x="40" y="0"/>
                </a:lnTo>
                <a:lnTo>
                  <a:pt x="40" y="19"/>
                </a:lnTo>
                <a:lnTo>
                  <a:pt x="41" y="34"/>
                </a:lnTo>
                <a:lnTo>
                  <a:pt x="42" y="46"/>
                </a:lnTo>
                <a:lnTo>
                  <a:pt x="44" y="50"/>
                </a:lnTo>
                <a:lnTo>
                  <a:pt x="45" y="54"/>
                </a:lnTo>
                <a:lnTo>
                  <a:pt x="47" y="57"/>
                </a:lnTo>
                <a:lnTo>
                  <a:pt x="51" y="59"/>
                </a:lnTo>
                <a:lnTo>
                  <a:pt x="54" y="61"/>
                </a:lnTo>
                <a:lnTo>
                  <a:pt x="58" y="62"/>
                </a:lnTo>
                <a:lnTo>
                  <a:pt x="67"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 name="Freeform 6">
            <a:extLst>
              <a:ext uri="{FF2B5EF4-FFF2-40B4-BE49-F238E27FC236}">
                <a16:creationId xmlns:a16="http://schemas.microsoft.com/office/drawing/2014/main" id="{8E6ADB7A-FAC5-4B40-A43C-8873E56CCC43}"/>
              </a:ext>
            </a:extLst>
          </p:cNvPr>
          <p:cNvSpPr>
            <a:spLocks/>
          </p:cNvSpPr>
          <p:nvPr userDrawn="1"/>
        </p:nvSpPr>
        <p:spPr bwMode="auto">
          <a:xfrm>
            <a:off x="4498975" y="2792413"/>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7 w 80"/>
              <a:gd name="T13" fmla="*/ 73 h 129"/>
              <a:gd name="T14" fmla="*/ 45 w 80"/>
              <a:gd name="T15" fmla="*/ 76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4 w 80"/>
              <a:gd name="T37" fmla="*/ 76 h 129"/>
              <a:gd name="T38" fmla="*/ 32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7 w 80"/>
              <a:gd name="T57" fmla="*/ 62 h 129"/>
              <a:gd name="T58" fmla="*/ 30 w 80"/>
              <a:gd name="T59" fmla="*/ 60 h 129"/>
              <a:gd name="T60" fmla="*/ 32 w 80"/>
              <a:gd name="T61" fmla="*/ 57 h 129"/>
              <a:gd name="T62" fmla="*/ 34 w 80"/>
              <a:gd name="T63" fmla="*/ 54 h 129"/>
              <a:gd name="T64" fmla="*/ 36 w 80"/>
              <a:gd name="T65" fmla="*/ 50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0 h 129"/>
              <a:gd name="T84" fmla="*/ 45 w 80"/>
              <a:gd name="T85" fmla="*/ 54 h 129"/>
              <a:gd name="T86" fmla="*/ 47 w 80"/>
              <a:gd name="T87" fmla="*/ 57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7" y="73"/>
                </a:lnTo>
                <a:lnTo>
                  <a:pt x="45" y="76"/>
                </a:lnTo>
                <a:lnTo>
                  <a:pt x="44" y="79"/>
                </a:lnTo>
                <a:lnTo>
                  <a:pt x="43" y="83"/>
                </a:lnTo>
                <a:lnTo>
                  <a:pt x="41" y="94"/>
                </a:lnTo>
                <a:lnTo>
                  <a:pt x="40" y="110"/>
                </a:lnTo>
                <a:lnTo>
                  <a:pt x="40" y="129"/>
                </a:lnTo>
                <a:lnTo>
                  <a:pt x="40" y="129"/>
                </a:lnTo>
                <a:lnTo>
                  <a:pt x="40" y="110"/>
                </a:lnTo>
                <a:lnTo>
                  <a:pt x="39" y="94"/>
                </a:lnTo>
                <a:lnTo>
                  <a:pt x="37" y="83"/>
                </a:lnTo>
                <a:lnTo>
                  <a:pt x="36" y="79"/>
                </a:lnTo>
                <a:lnTo>
                  <a:pt x="34" y="76"/>
                </a:lnTo>
                <a:lnTo>
                  <a:pt x="32" y="73"/>
                </a:lnTo>
                <a:lnTo>
                  <a:pt x="30" y="70"/>
                </a:lnTo>
                <a:lnTo>
                  <a:pt x="27" y="69"/>
                </a:lnTo>
                <a:lnTo>
                  <a:pt x="22" y="67"/>
                </a:lnTo>
                <a:lnTo>
                  <a:pt x="13" y="66"/>
                </a:lnTo>
                <a:lnTo>
                  <a:pt x="0" y="65"/>
                </a:lnTo>
                <a:lnTo>
                  <a:pt x="0" y="65"/>
                </a:lnTo>
                <a:lnTo>
                  <a:pt x="13" y="65"/>
                </a:lnTo>
                <a:lnTo>
                  <a:pt x="22" y="63"/>
                </a:lnTo>
                <a:lnTo>
                  <a:pt x="27" y="62"/>
                </a:lnTo>
                <a:lnTo>
                  <a:pt x="30" y="60"/>
                </a:lnTo>
                <a:lnTo>
                  <a:pt x="32" y="57"/>
                </a:lnTo>
                <a:lnTo>
                  <a:pt x="34" y="54"/>
                </a:lnTo>
                <a:lnTo>
                  <a:pt x="36" y="50"/>
                </a:lnTo>
                <a:lnTo>
                  <a:pt x="37" y="46"/>
                </a:lnTo>
                <a:lnTo>
                  <a:pt x="39" y="35"/>
                </a:lnTo>
                <a:lnTo>
                  <a:pt x="40" y="20"/>
                </a:lnTo>
                <a:lnTo>
                  <a:pt x="40" y="0"/>
                </a:lnTo>
                <a:lnTo>
                  <a:pt x="40" y="0"/>
                </a:lnTo>
                <a:lnTo>
                  <a:pt x="40" y="20"/>
                </a:lnTo>
                <a:lnTo>
                  <a:pt x="41" y="35"/>
                </a:lnTo>
                <a:lnTo>
                  <a:pt x="43" y="46"/>
                </a:lnTo>
                <a:lnTo>
                  <a:pt x="44" y="50"/>
                </a:lnTo>
                <a:lnTo>
                  <a:pt x="45" y="54"/>
                </a:lnTo>
                <a:lnTo>
                  <a:pt x="47" y="57"/>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 name="Freeform 7">
            <a:extLst>
              <a:ext uri="{FF2B5EF4-FFF2-40B4-BE49-F238E27FC236}">
                <a16:creationId xmlns:a16="http://schemas.microsoft.com/office/drawing/2014/main" id="{BBCC9AA2-7B28-432E-A982-03DE1F7550DB}"/>
              </a:ext>
            </a:extLst>
          </p:cNvPr>
          <p:cNvSpPr>
            <a:spLocks/>
          </p:cNvSpPr>
          <p:nvPr userDrawn="1"/>
        </p:nvSpPr>
        <p:spPr bwMode="auto">
          <a:xfrm>
            <a:off x="1797050" y="4389438"/>
            <a:ext cx="127000" cy="204788"/>
          </a:xfrm>
          <a:custGeom>
            <a:avLst/>
            <a:gdLst>
              <a:gd name="T0" fmla="*/ 80 w 80"/>
              <a:gd name="T1" fmla="*/ 65 h 129"/>
              <a:gd name="T2" fmla="*/ 80 w 80"/>
              <a:gd name="T3" fmla="*/ 65 h 129"/>
              <a:gd name="T4" fmla="*/ 67 w 80"/>
              <a:gd name="T5" fmla="*/ 66 h 129"/>
              <a:gd name="T6" fmla="*/ 58 w 80"/>
              <a:gd name="T7" fmla="*/ 67 h 129"/>
              <a:gd name="T8" fmla="*/ 54 w 80"/>
              <a:gd name="T9" fmla="*/ 68 h 129"/>
              <a:gd name="T10" fmla="*/ 51 w 80"/>
              <a:gd name="T11" fmla="*/ 70 h 129"/>
              <a:gd name="T12" fmla="*/ 47 w 80"/>
              <a:gd name="T13" fmla="*/ 72 h 129"/>
              <a:gd name="T14" fmla="*/ 45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2 w 80"/>
              <a:gd name="T39" fmla="*/ 72 h 129"/>
              <a:gd name="T40" fmla="*/ 30 w 80"/>
              <a:gd name="T41" fmla="*/ 70 h 129"/>
              <a:gd name="T42" fmla="*/ 27 w 80"/>
              <a:gd name="T43" fmla="*/ 68 h 129"/>
              <a:gd name="T44" fmla="*/ 23 w 80"/>
              <a:gd name="T45" fmla="*/ 67 h 129"/>
              <a:gd name="T46" fmla="*/ 14 w 80"/>
              <a:gd name="T47" fmla="*/ 66 h 129"/>
              <a:gd name="T48" fmla="*/ 0 w 80"/>
              <a:gd name="T49" fmla="*/ 65 h 129"/>
              <a:gd name="T50" fmla="*/ 0 w 80"/>
              <a:gd name="T51" fmla="*/ 65 h 129"/>
              <a:gd name="T52" fmla="*/ 14 w 80"/>
              <a:gd name="T53" fmla="*/ 64 h 129"/>
              <a:gd name="T54" fmla="*/ 23 w 80"/>
              <a:gd name="T55" fmla="*/ 63 h 129"/>
              <a:gd name="T56" fmla="*/ 27 w 80"/>
              <a:gd name="T57" fmla="*/ 62 h 129"/>
              <a:gd name="T58" fmla="*/ 30 w 80"/>
              <a:gd name="T59" fmla="*/ 59 h 129"/>
              <a:gd name="T60" fmla="*/ 32 w 80"/>
              <a:gd name="T61" fmla="*/ 57 h 129"/>
              <a:gd name="T62" fmla="*/ 35 w 80"/>
              <a:gd name="T63" fmla="*/ 54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5 w 80"/>
              <a:gd name="T85" fmla="*/ 54 h 129"/>
              <a:gd name="T86" fmla="*/ 47 w 80"/>
              <a:gd name="T87" fmla="*/ 57 h 129"/>
              <a:gd name="T88" fmla="*/ 51 w 80"/>
              <a:gd name="T89" fmla="*/ 59 h 129"/>
              <a:gd name="T90" fmla="*/ 54 w 80"/>
              <a:gd name="T91" fmla="*/ 62 h 129"/>
              <a:gd name="T92" fmla="*/ 58 w 80"/>
              <a:gd name="T93" fmla="*/ 63 h 129"/>
              <a:gd name="T94" fmla="*/ 67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8" y="67"/>
                </a:lnTo>
                <a:lnTo>
                  <a:pt x="54" y="68"/>
                </a:lnTo>
                <a:lnTo>
                  <a:pt x="51" y="70"/>
                </a:lnTo>
                <a:lnTo>
                  <a:pt x="47" y="72"/>
                </a:lnTo>
                <a:lnTo>
                  <a:pt x="45"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2" y="72"/>
                </a:lnTo>
                <a:lnTo>
                  <a:pt x="30" y="70"/>
                </a:lnTo>
                <a:lnTo>
                  <a:pt x="27" y="68"/>
                </a:lnTo>
                <a:lnTo>
                  <a:pt x="23" y="67"/>
                </a:lnTo>
                <a:lnTo>
                  <a:pt x="14" y="66"/>
                </a:lnTo>
                <a:lnTo>
                  <a:pt x="0" y="65"/>
                </a:lnTo>
                <a:lnTo>
                  <a:pt x="0" y="65"/>
                </a:lnTo>
                <a:lnTo>
                  <a:pt x="14" y="64"/>
                </a:lnTo>
                <a:lnTo>
                  <a:pt x="23" y="63"/>
                </a:lnTo>
                <a:lnTo>
                  <a:pt x="27" y="62"/>
                </a:lnTo>
                <a:lnTo>
                  <a:pt x="30" y="59"/>
                </a:lnTo>
                <a:lnTo>
                  <a:pt x="32" y="57"/>
                </a:lnTo>
                <a:lnTo>
                  <a:pt x="35" y="54"/>
                </a:lnTo>
                <a:lnTo>
                  <a:pt x="36" y="50"/>
                </a:lnTo>
                <a:lnTo>
                  <a:pt x="37" y="46"/>
                </a:lnTo>
                <a:lnTo>
                  <a:pt x="39" y="35"/>
                </a:lnTo>
                <a:lnTo>
                  <a:pt x="40" y="19"/>
                </a:lnTo>
                <a:lnTo>
                  <a:pt x="40" y="0"/>
                </a:lnTo>
                <a:lnTo>
                  <a:pt x="40" y="0"/>
                </a:lnTo>
                <a:lnTo>
                  <a:pt x="40" y="19"/>
                </a:lnTo>
                <a:lnTo>
                  <a:pt x="41" y="35"/>
                </a:lnTo>
                <a:lnTo>
                  <a:pt x="43" y="46"/>
                </a:lnTo>
                <a:lnTo>
                  <a:pt x="44" y="50"/>
                </a:lnTo>
                <a:lnTo>
                  <a:pt x="45" y="54"/>
                </a:lnTo>
                <a:lnTo>
                  <a:pt x="47" y="57"/>
                </a:lnTo>
                <a:lnTo>
                  <a:pt x="51" y="59"/>
                </a:lnTo>
                <a:lnTo>
                  <a:pt x="54" y="62"/>
                </a:lnTo>
                <a:lnTo>
                  <a:pt x="58" y="63"/>
                </a:lnTo>
                <a:lnTo>
                  <a:pt x="67"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 name="Freeform 8">
            <a:extLst>
              <a:ext uri="{FF2B5EF4-FFF2-40B4-BE49-F238E27FC236}">
                <a16:creationId xmlns:a16="http://schemas.microsoft.com/office/drawing/2014/main" id="{468B87BD-D887-45B5-B97F-2AACACBDD456}"/>
              </a:ext>
            </a:extLst>
          </p:cNvPr>
          <p:cNvSpPr>
            <a:spLocks/>
          </p:cNvSpPr>
          <p:nvPr userDrawn="1"/>
        </p:nvSpPr>
        <p:spPr bwMode="auto">
          <a:xfrm>
            <a:off x="566738" y="5346700"/>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5 w 80"/>
              <a:gd name="T15" fmla="*/ 76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6 h 129"/>
              <a:gd name="T38" fmla="*/ 33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1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1 h 129"/>
              <a:gd name="T84" fmla="*/ 45 w 80"/>
              <a:gd name="T85" fmla="*/ 54 h 129"/>
              <a:gd name="T86" fmla="*/ 48 w 80"/>
              <a:gd name="T87" fmla="*/ 57 h 129"/>
              <a:gd name="T88" fmla="*/ 50 w 80"/>
              <a:gd name="T89" fmla="*/ 59 h 129"/>
              <a:gd name="T90" fmla="*/ 53 w 80"/>
              <a:gd name="T91" fmla="*/ 61 h 129"/>
              <a:gd name="T92" fmla="*/ 57 w 80"/>
              <a:gd name="T93" fmla="*/ 62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5" y="76"/>
                </a:lnTo>
                <a:lnTo>
                  <a:pt x="44" y="79"/>
                </a:lnTo>
                <a:lnTo>
                  <a:pt x="43" y="83"/>
                </a:lnTo>
                <a:lnTo>
                  <a:pt x="41" y="94"/>
                </a:lnTo>
                <a:lnTo>
                  <a:pt x="40" y="110"/>
                </a:lnTo>
                <a:lnTo>
                  <a:pt x="40" y="129"/>
                </a:lnTo>
                <a:lnTo>
                  <a:pt x="40" y="129"/>
                </a:lnTo>
                <a:lnTo>
                  <a:pt x="40" y="110"/>
                </a:lnTo>
                <a:lnTo>
                  <a:pt x="39" y="94"/>
                </a:lnTo>
                <a:lnTo>
                  <a:pt x="37" y="83"/>
                </a:lnTo>
                <a:lnTo>
                  <a:pt x="36" y="79"/>
                </a:lnTo>
                <a:lnTo>
                  <a:pt x="35" y="76"/>
                </a:lnTo>
                <a:lnTo>
                  <a:pt x="33" y="73"/>
                </a:lnTo>
                <a:lnTo>
                  <a:pt x="30" y="70"/>
                </a:lnTo>
                <a:lnTo>
                  <a:pt x="27" y="69"/>
                </a:lnTo>
                <a:lnTo>
                  <a:pt x="22" y="67"/>
                </a:lnTo>
                <a:lnTo>
                  <a:pt x="13" y="66"/>
                </a:lnTo>
                <a:lnTo>
                  <a:pt x="0" y="65"/>
                </a:lnTo>
                <a:lnTo>
                  <a:pt x="0" y="65"/>
                </a:lnTo>
                <a:lnTo>
                  <a:pt x="13" y="65"/>
                </a:lnTo>
                <a:lnTo>
                  <a:pt x="22" y="62"/>
                </a:lnTo>
                <a:lnTo>
                  <a:pt x="27" y="61"/>
                </a:lnTo>
                <a:lnTo>
                  <a:pt x="30" y="59"/>
                </a:lnTo>
                <a:lnTo>
                  <a:pt x="33" y="57"/>
                </a:lnTo>
                <a:lnTo>
                  <a:pt x="35" y="54"/>
                </a:lnTo>
                <a:lnTo>
                  <a:pt x="36" y="51"/>
                </a:lnTo>
                <a:lnTo>
                  <a:pt x="37" y="46"/>
                </a:lnTo>
                <a:lnTo>
                  <a:pt x="39" y="35"/>
                </a:lnTo>
                <a:lnTo>
                  <a:pt x="40" y="19"/>
                </a:lnTo>
                <a:lnTo>
                  <a:pt x="40" y="0"/>
                </a:lnTo>
                <a:lnTo>
                  <a:pt x="40" y="0"/>
                </a:lnTo>
                <a:lnTo>
                  <a:pt x="40" y="19"/>
                </a:lnTo>
                <a:lnTo>
                  <a:pt x="41" y="35"/>
                </a:lnTo>
                <a:lnTo>
                  <a:pt x="43" y="46"/>
                </a:lnTo>
                <a:lnTo>
                  <a:pt x="44" y="51"/>
                </a:lnTo>
                <a:lnTo>
                  <a:pt x="45" y="54"/>
                </a:lnTo>
                <a:lnTo>
                  <a:pt x="48" y="57"/>
                </a:lnTo>
                <a:lnTo>
                  <a:pt x="50" y="59"/>
                </a:lnTo>
                <a:lnTo>
                  <a:pt x="53" y="61"/>
                </a:lnTo>
                <a:lnTo>
                  <a:pt x="57" y="62"/>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 name="Freeform 9">
            <a:extLst>
              <a:ext uri="{FF2B5EF4-FFF2-40B4-BE49-F238E27FC236}">
                <a16:creationId xmlns:a16="http://schemas.microsoft.com/office/drawing/2014/main" id="{CD9792BF-F3B0-4D3E-B1B5-1740BDFC722F}"/>
              </a:ext>
            </a:extLst>
          </p:cNvPr>
          <p:cNvSpPr>
            <a:spLocks/>
          </p:cNvSpPr>
          <p:nvPr userDrawn="1"/>
        </p:nvSpPr>
        <p:spPr bwMode="auto">
          <a:xfrm>
            <a:off x="0" y="4646613"/>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5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3 w 80"/>
              <a:gd name="T39" fmla="*/ 73 h 129"/>
              <a:gd name="T40" fmla="*/ 30 w 80"/>
              <a:gd name="T41" fmla="*/ 70 h 129"/>
              <a:gd name="T42" fmla="*/ 27 w 80"/>
              <a:gd name="T43" fmla="*/ 69 h 129"/>
              <a:gd name="T44" fmla="*/ 23 w 80"/>
              <a:gd name="T45" fmla="*/ 67 h 129"/>
              <a:gd name="T46" fmla="*/ 13 w 80"/>
              <a:gd name="T47" fmla="*/ 66 h 129"/>
              <a:gd name="T48" fmla="*/ 0 w 80"/>
              <a:gd name="T49" fmla="*/ 65 h 129"/>
              <a:gd name="T50" fmla="*/ 0 w 80"/>
              <a:gd name="T51" fmla="*/ 65 h 129"/>
              <a:gd name="T52" fmla="*/ 13 w 80"/>
              <a:gd name="T53" fmla="*/ 65 h 129"/>
              <a:gd name="T54" fmla="*/ 23 w 80"/>
              <a:gd name="T55" fmla="*/ 63 h 129"/>
              <a:gd name="T56" fmla="*/ 27 w 80"/>
              <a:gd name="T57" fmla="*/ 62 h 129"/>
              <a:gd name="T58" fmla="*/ 30 w 80"/>
              <a:gd name="T59" fmla="*/ 59 h 129"/>
              <a:gd name="T60" fmla="*/ 33 w 80"/>
              <a:gd name="T61" fmla="*/ 57 h 129"/>
              <a:gd name="T62" fmla="*/ 35 w 80"/>
              <a:gd name="T63" fmla="*/ 54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5 w 80"/>
              <a:gd name="T85" fmla="*/ 54 h 129"/>
              <a:gd name="T86" fmla="*/ 48 w 80"/>
              <a:gd name="T87" fmla="*/ 57 h 129"/>
              <a:gd name="T88" fmla="*/ 50 w 80"/>
              <a:gd name="T89" fmla="*/ 59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5"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3" y="73"/>
                </a:lnTo>
                <a:lnTo>
                  <a:pt x="30" y="70"/>
                </a:lnTo>
                <a:lnTo>
                  <a:pt x="27" y="69"/>
                </a:lnTo>
                <a:lnTo>
                  <a:pt x="23" y="67"/>
                </a:lnTo>
                <a:lnTo>
                  <a:pt x="13" y="66"/>
                </a:lnTo>
                <a:lnTo>
                  <a:pt x="0" y="65"/>
                </a:lnTo>
                <a:lnTo>
                  <a:pt x="0" y="65"/>
                </a:lnTo>
                <a:lnTo>
                  <a:pt x="13" y="65"/>
                </a:lnTo>
                <a:lnTo>
                  <a:pt x="23" y="63"/>
                </a:lnTo>
                <a:lnTo>
                  <a:pt x="27" y="62"/>
                </a:lnTo>
                <a:lnTo>
                  <a:pt x="30" y="59"/>
                </a:lnTo>
                <a:lnTo>
                  <a:pt x="33" y="57"/>
                </a:lnTo>
                <a:lnTo>
                  <a:pt x="35" y="54"/>
                </a:lnTo>
                <a:lnTo>
                  <a:pt x="36" y="50"/>
                </a:lnTo>
                <a:lnTo>
                  <a:pt x="37" y="46"/>
                </a:lnTo>
                <a:lnTo>
                  <a:pt x="39" y="35"/>
                </a:lnTo>
                <a:lnTo>
                  <a:pt x="40" y="19"/>
                </a:lnTo>
                <a:lnTo>
                  <a:pt x="40" y="0"/>
                </a:lnTo>
                <a:lnTo>
                  <a:pt x="40" y="0"/>
                </a:lnTo>
                <a:lnTo>
                  <a:pt x="40" y="19"/>
                </a:lnTo>
                <a:lnTo>
                  <a:pt x="41" y="35"/>
                </a:lnTo>
                <a:lnTo>
                  <a:pt x="43" y="46"/>
                </a:lnTo>
                <a:lnTo>
                  <a:pt x="44" y="50"/>
                </a:lnTo>
                <a:lnTo>
                  <a:pt x="45" y="54"/>
                </a:lnTo>
                <a:lnTo>
                  <a:pt x="48" y="57"/>
                </a:lnTo>
                <a:lnTo>
                  <a:pt x="50" y="59"/>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 name="Freeform 10">
            <a:extLst>
              <a:ext uri="{FF2B5EF4-FFF2-40B4-BE49-F238E27FC236}">
                <a16:creationId xmlns:a16="http://schemas.microsoft.com/office/drawing/2014/main" id="{14439E01-1AB6-4D62-8C6C-8164D6D80CDE}"/>
              </a:ext>
            </a:extLst>
          </p:cNvPr>
          <p:cNvSpPr>
            <a:spLocks/>
          </p:cNvSpPr>
          <p:nvPr userDrawn="1"/>
        </p:nvSpPr>
        <p:spPr bwMode="auto">
          <a:xfrm>
            <a:off x="6789738" y="4176713"/>
            <a:ext cx="127000" cy="204788"/>
          </a:xfrm>
          <a:custGeom>
            <a:avLst/>
            <a:gdLst>
              <a:gd name="T0" fmla="*/ 80 w 80"/>
              <a:gd name="T1" fmla="*/ 64 h 129"/>
              <a:gd name="T2" fmla="*/ 80 w 80"/>
              <a:gd name="T3" fmla="*/ 64 h 129"/>
              <a:gd name="T4" fmla="*/ 68 w 80"/>
              <a:gd name="T5" fmla="*/ 65 h 129"/>
              <a:gd name="T6" fmla="*/ 57 w 80"/>
              <a:gd name="T7" fmla="*/ 66 h 129"/>
              <a:gd name="T8" fmla="*/ 53 w 80"/>
              <a:gd name="T9" fmla="*/ 68 h 129"/>
              <a:gd name="T10" fmla="*/ 50 w 80"/>
              <a:gd name="T11" fmla="*/ 69 h 129"/>
              <a:gd name="T12" fmla="*/ 48 w 80"/>
              <a:gd name="T13" fmla="*/ 72 h 129"/>
              <a:gd name="T14" fmla="*/ 46 w 80"/>
              <a:gd name="T15" fmla="*/ 76 h 129"/>
              <a:gd name="T16" fmla="*/ 44 w 80"/>
              <a:gd name="T17" fmla="*/ 79 h 129"/>
              <a:gd name="T18" fmla="*/ 43 w 80"/>
              <a:gd name="T19" fmla="*/ 83 h 129"/>
              <a:gd name="T20" fmla="*/ 41 w 80"/>
              <a:gd name="T21" fmla="*/ 94 h 129"/>
              <a:gd name="T22" fmla="*/ 41 w 80"/>
              <a:gd name="T23" fmla="*/ 109 h 129"/>
              <a:gd name="T24" fmla="*/ 40 w 80"/>
              <a:gd name="T25" fmla="*/ 129 h 129"/>
              <a:gd name="T26" fmla="*/ 40 w 80"/>
              <a:gd name="T27" fmla="*/ 129 h 129"/>
              <a:gd name="T28" fmla="*/ 40 w 80"/>
              <a:gd name="T29" fmla="*/ 109 h 129"/>
              <a:gd name="T30" fmla="*/ 39 w 80"/>
              <a:gd name="T31" fmla="*/ 94 h 129"/>
              <a:gd name="T32" fmla="*/ 38 w 80"/>
              <a:gd name="T33" fmla="*/ 83 h 129"/>
              <a:gd name="T34" fmla="*/ 36 w 80"/>
              <a:gd name="T35" fmla="*/ 79 h 129"/>
              <a:gd name="T36" fmla="*/ 35 w 80"/>
              <a:gd name="T37" fmla="*/ 76 h 129"/>
              <a:gd name="T38" fmla="*/ 33 w 80"/>
              <a:gd name="T39" fmla="*/ 72 h 129"/>
              <a:gd name="T40" fmla="*/ 30 w 80"/>
              <a:gd name="T41" fmla="*/ 69 h 129"/>
              <a:gd name="T42" fmla="*/ 27 w 80"/>
              <a:gd name="T43" fmla="*/ 68 h 129"/>
              <a:gd name="T44" fmla="*/ 22 w 80"/>
              <a:gd name="T45" fmla="*/ 66 h 129"/>
              <a:gd name="T46" fmla="*/ 13 w 80"/>
              <a:gd name="T47" fmla="*/ 65 h 129"/>
              <a:gd name="T48" fmla="*/ 0 w 80"/>
              <a:gd name="T49" fmla="*/ 64 h 129"/>
              <a:gd name="T50" fmla="*/ 0 w 80"/>
              <a:gd name="T51" fmla="*/ 64 h 129"/>
              <a:gd name="T52" fmla="*/ 13 w 80"/>
              <a:gd name="T53" fmla="*/ 64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1 w 80"/>
              <a:gd name="T77" fmla="*/ 19 h 129"/>
              <a:gd name="T78" fmla="*/ 41 w 80"/>
              <a:gd name="T79" fmla="*/ 35 h 129"/>
              <a:gd name="T80" fmla="*/ 43 w 80"/>
              <a:gd name="T81" fmla="*/ 46 h 129"/>
              <a:gd name="T82" fmla="*/ 44 w 80"/>
              <a:gd name="T83" fmla="*/ 50 h 129"/>
              <a:gd name="T84" fmla="*/ 46 w 80"/>
              <a:gd name="T85" fmla="*/ 54 h 129"/>
              <a:gd name="T86" fmla="*/ 48 w 80"/>
              <a:gd name="T87" fmla="*/ 57 h 129"/>
              <a:gd name="T88" fmla="*/ 50 w 80"/>
              <a:gd name="T89" fmla="*/ 59 h 129"/>
              <a:gd name="T90" fmla="*/ 53 w 80"/>
              <a:gd name="T91" fmla="*/ 61 h 129"/>
              <a:gd name="T92" fmla="*/ 57 w 80"/>
              <a:gd name="T93" fmla="*/ 62 h 129"/>
              <a:gd name="T94" fmla="*/ 68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8" y="65"/>
                </a:lnTo>
                <a:lnTo>
                  <a:pt x="57" y="66"/>
                </a:lnTo>
                <a:lnTo>
                  <a:pt x="53" y="68"/>
                </a:lnTo>
                <a:lnTo>
                  <a:pt x="50" y="69"/>
                </a:lnTo>
                <a:lnTo>
                  <a:pt x="48" y="72"/>
                </a:lnTo>
                <a:lnTo>
                  <a:pt x="46" y="76"/>
                </a:lnTo>
                <a:lnTo>
                  <a:pt x="44" y="79"/>
                </a:lnTo>
                <a:lnTo>
                  <a:pt x="43" y="83"/>
                </a:lnTo>
                <a:lnTo>
                  <a:pt x="41" y="94"/>
                </a:lnTo>
                <a:lnTo>
                  <a:pt x="41" y="109"/>
                </a:lnTo>
                <a:lnTo>
                  <a:pt x="40" y="129"/>
                </a:lnTo>
                <a:lnTo>
                  <a:pt x="40" y="129"/>
                </a:lnTo>
                <a:lnTo>
                  <a:pt x="40" y="109"/>
                </a:lnTo>
                <a:lnTo>
                  <a:pt x="39" y="94"/>
                </a:lnTo>
                <a:lnTo>
                  <a:pt x="38" y="83"/>
                </a:lnTo>
                <a:lnTo>
                  <a:pt x="36" y="79"/>
                </a:lnTo>
                <a:lnTo>
                  <a:pt x="35" y="76"/>
                </a:lnTo>
                <a:lnTo>
                  <a:pt x="33" y="72"/>
                </a:lnTo>
                <a:lnTo>
                  <a:pt x="30" y="69"/>
                </a:lnTo>
                <a:lnTo>
                  <a:pt x="27" y="68"/>
                </a:lnTo>
                <a:lnTo>
                  <a:pt x="22" y="66"/>
                </a:lnTo>
                <a:lnTo>
                  <a:pt x="13" y="65"/>
                </a:lnTo>
                <a:lnTo>
                  <a:pt x="0" y="64"/>
                </a:lnTo>
                <a:lnTo>
                  <a:pt x="0" y="64"/>
                </a:lnTo>
                <a:lnTo>
                  <a:pt x="13" y="64"/>
                </a:lnTo>
                <a:lnTo>
                  <a:pt x="22" y="62"/>
                </a:lnTo>
                <a:lnTo>
                  <a:pt x="27" y="61"/>
                </a:lnTo>
                <a:lnTo>
                  <a:pt x="30" y="59"/>
                </a:lnTo>
                <a:lnTo>
                  <a:pt x="33" y="57"/>
                </a:lnTo>
                <a:lnTo>
                  <a:pt x="35" y="54"/>
                </a:lnTo>
                <a:lnTo>
                  <a:pt x="36" y="50"/>
                </a:lnTo>
                <a:lnTo>
                  <a:pt x="38" y="46"/>
                </a:lnTo>
                <a:lnTo>
                  <a:pt x="39" y="35"/>
                </a:lnTo>
                <a:lnTo>
                  <a:pt x="40" y="19"/>
                </a:lnTo>
                <a:lnTo>
                  <a:pt x="40" y="0"/>
                </a:lnTo>
                <a:lnTo>
                  <a:pt x="40" y="0"/>
                </a:lnTo>
                <a:lnTo>
                  <a:pt x="41" y="19"/>
                </a:lnTo>
                <a:lnTo>
                  <a:pt x="41" y="35"/>
                </a:lnTo>
                <a:lnTo>
                  <a:pt x="43" y="46"/>
                </a:lnTo>
                <a:lnTo>
                  <a:pt x="44" y="50"/>
                </a:lnTo>
                <a:lnTo>
                  <a:pt x="46" y="54"/>
                </a:lnTo>
                <a:lnTo>
                  <a:pt x="48" y="57"/>
                </a:lnTo>
                <a:lnTo>
                  <a:pt x="50" y="59"/>
                </a:lnTo>
                <a:lnTo>
                  <a:pt x="53" y="61"/>
                </a:lnTo>
                <a:lnTo>
                  <a:pt x="57" y="62"/>
                </a:lnTo>
                <a:lnTo>
                  <a:pt x="68"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 name="Freeform 11">
            <a:extLst>
              <a:ext uri="{FF2B5EF4-FFF2-40B4-BE49-F238E27FC236}">
                <a16:creationId xmlns:a16="http://schemas.microsoft.com/office/drawing/2014/main" id="{18F55B1E-3581-4AF1-A22D-BB39D81B191D}"/>
              </a:ext>
            </a:extLst>
          </p:cNvPr>
          <p:cNvSpPr>
            <a:spLocks/>
          </p:cNvSpPr>
          <p:nvPr userDrawn="1"/>
        </p:nvSpPr>
        <p:spPr bwMode="auto">
          <a:xfrm>
            <a:off x="3575050" y="4781550"/>
            <a:ext cx="127000" cy="204788"/>
          </a:xfrm>
          <a:custGeom>
            <a:avLst/>
            <a:gdLst>
              <a:gd name="T0" fmla="*/ 80 w 80"/>
              <a:gd name="T1" fmla="*/ 65 h 129"/>
              <a:gd name="T2" fmla="*/ 80 w 80"/>
              <a:gd name="T3" fmla="*/ 65 h 129"/>
              <a:gd name="T4" fmla="*/ 67 w 80"/>
              <a:gd name="T5" fmla="*/ 66 h 129"/>
              <a:gd name="T6" fmla="*/ 58 w 80"/>
              <a:gd name="T7" fmla="*/ 67 h 129"/>
              <a:gd name="T8" fmla="*/ 54 w 80"/>
              <a:gd name="T9" fmla="*/ 69 h 129"/>
              <a:gd name="T10" fmla="*/ 51 w 80"/>
              <a:gd name="T11" fmla="*/ 71 h 129"/>
              <a:gd name="T12" fmla="*/ 47 w 80"/>
              <a:gd name="T13" fmla="*/ 73 h 129"/>
              <a:gd name="T14" fmla="*/ 45 w 80"/>
              <a:gd name="T15" fmla="*/ 76 h 129"/>
              <a:gd name="T16" fmla="*/ 44 w 80"/>
              <a:gd name="T17" fmla="*/ 79 h 129"/>
              <a:gd name="T18" fmla="*/ 43 w 80"/>
              <a:gd name="T19" fmla="*/ 84 h 129"/>
              <a:gd name="T20" fmla="*/ 41 w 80"/>
              <a:gd name="T21" fmla="*/ 95 h 129"/>
              <a:gd name="T22" fmla="*/ 40 w 80"/>
              <a:gd name="T23" fmla="*/ 110 h 129"/>
              <a:gd name="T24" fmla="*/ 40 w 80"/>
              <a:gd name="T25" fmla="*/ 129 h 129"/>
              <a:gd name="T26" fmla="*/ 40 w 80"/>
              <a:gd name="T27" fmla="*/ 129 h 129"/>
              <a:gd name="T28" fmla="*/ 40 w 80"/>
              <a:gd name="T29" fmla="*/ 110 h 129"/>
              <a:gd name="T30" fmla="*/ 39 w 80"/>
              <a:gd name="T31" fmla="*/ 95 h 129"/>
              <a:gd name="T32" fmla="*/ 37 w 80"/>
              <a:gd name="T33" fmla="*/ 84 h 129"/>
              <a:gd name="T34" fmla="*/ 36 w 80"/>
              <a:gd name="T35" fmla="*/ 79 h 129"/>
              <a:gd name="T36" fmla="*/ 34 w 80"/>
              <a:gd name="T37" fmla="*/ 76 h 129"/>
              <a:gd name="T38" fmla="*/ 32 w 80"/>
              <a:gd name="T39" fmla="*/ 73 h 129"/>
              <a:gd name="T40" fmla="*/ 30 w 80"/>
              <a:gd name="T41" fmla="*/ 71 h 129"/>
              <a:gd name="T42" fmla="*/ 27 w 80"/>
              <a:gd name="T43" fmla="*/ 69 h 129"/>
              <a:gd name="T44" fmla="*/ 23 w 80"/>
              <a:gd name="T45" fmla="*/ 67 h 129"/>
              <a:gd name="T46" fmla="*/ 14 w 80"/>
              <a:gd name="T47" fmla="*/ 66 h 129"/>
              <a:gd name="T48" fmla="*/ 0 w 80"/>
              <a:gd name="T49" fmla="*/ 65 h 129"/>
              <a:gd name="T50" fmla="*/ 0 w 80"/>
              <a:gd name="T51" fmla="*/ 65 h 129"/>
              <a:gd name="T52" fmla="*/ 14 w 80"/>
              <a:gd name="T53" fmla="*/ 65 h 129"/>
              <a:gd name="T54" fmla="*/ 23 w 80"/>
              <a:gd name="T55" fmla="*/ 63 h 129"/>
              <a:gd name="T56" fmla="*/ 27 w 80"/>
              <a:gd name="T57" fmla="*/ 62 h 129"/>
              <a:gd name="T58" fmla="*/ 30 w 80"/>
              <a:gd name="T59" fmla="*/ 60 h 129"/>
              <a:gd name="T60" fmla="*/ 32 w 80"/>
              <a:gd name="T61" fmla="*/ 58 h 129"/>
              <a:gd name="T62" fmla="*/ 34 w 80"/>
              <a:gd name="T63" fmla="*/ 54 h 129"/>
              <a:gd name="T64" fmla="*/ 36 w 80"/>
              <a:gd name="T65" fmla="*/ 51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1 h 129"/>
              <a:gd name="T84" fmla="*/ 45 w 80"/>
              <a:gd name="T85" fmla="*/ 54 h 129"/>
              <a:gd name="T86" fmla="*/ 47 w 80"/>
              <a:gd name="T87" fmla="*/ 58 h 129"/>
              <a:gd name="T88" fmla="*/ 51 w 80"/>
              <a:gd name="T89" fmla="*/ 60 h 129"/>
              <a:gd name="T90" fmla="*/ 54 w 80"/>
              <a:gd name="T91" fmla="*/ 62 h 129"/>
              <a:gd name="T92" fmla="*/ 58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8" y="67"/>
                </a:lnTo>
                <a:lnTo>
                  <a:pt x="54" y="69"/>
                </a:lnTo>
                <a:lnTo>
                  <a:pt x="51" y="71"/>
                </a:lnTo>
                <a:lnTo>
                  <a:pt x="47" y="73"/>
                </a:lnTo>
                <a:lnTo>
                  <a:pt x="45" y="76"/>
                </a:lnTo>
                <a:lnTo>
                  <a:pt x="44" y="79"/>
                </a:lnTo>
                <a:lnTo>
                  <a:pt x="43" y="84"/>
                </a:lnTo>
                <a:lnTo>
                  <a:pt x="41" y="95"/>
                </a:lnTo>
                <a:lnTo>
                  <a:pt x="40" y="110"/>
                </a:lnTo>
                <a:lnTo>
                  <a:pt x="40" y="129"/>
                </a:lnTo>
                <a:lnTo>
                  <a:pt x="40" y="129"/>
                </a:lnTo>
                <a:lnTo>
                  <a:pt x="40" y="110"/>
                </a:lnTo>
                <a:lnTo>
                  <a:pt x="39" y="95"/>
                </a:lnTo>
                <a:lnTo>
                  <a:pt x="37" y="84"/>
                </a:lnTo>
                <a:lnTo>
                  <a:pt x="36" y="79"/>
                </a:lnTo>
                <a:lnTo>
                  <a:pt x="34" y="76"/>
                </a:lnTo>
                <a:lnTo>
                  <a:pt x="32" y="73"/>
                </a:lnTo>
                <a:lnTo>
                  <a:pt x="30" y="71"/>
                </a:lnTo>
                <a:lnTo>
                  <a:pt x="27" y="69"/>
                </a:lnTo>
                <a:lnTo>
                  <a:pt x="23" y="67"/>
                </a:lnTo>
                <a:lnTo>
                  <a:pt x="14" y="66"/>
                </a:lnTo>
                <a:lnTo>
                  <a:pt x="0" y="65"/>
                </a:lnTo>
                <a:lnTo>
                  <a:pt x="0" y="65"/>
                </a:lnTo>
                <a:lnTo>
                  <a:pt x="14" y="65"/>
                </a:lnTo>
                <a:lnTo>
                  <a:pt x="23" y="63"/>
                </a:lnTo>
                <a:lnTo>
                  <a:pt x="27" y="62"/>
                </a:lnTo>
                <a:lnTo>
                  <a:pt x="30" y="60"/>
                </a:lnTo>
                <a:lnTo>
                  <a:pt x="32" y="58"/>
                </a:lnTo>
                <a:lnTo>
                  <a:pt x="34" y="54"/>
                </a:lnTo>
                <a:lnTo>
                  <a:pt x="36" y="51"/>
                </a:lnTo>
                <a:lnTo>
                  <a:pt x="37" y="46"/>
                </a:lnTo>
                <a:lnTo>
                  <a:pt x="39" y="35"/>
                </a:lnTo>
                <a:lnTo>
                  <a:pt x="40" y="20"/>
                </a:lnTo>
                <a:lnTo>
                  <a:pt x="40" y="0"/>
                </a:lnTo>
                <a:lnTo>
                  <a:pt x="40" y="0"/>
                </a:lnTo>
                <a:lnTo>
                  <a:pt x="40" y="20"/>
                </a:lnTo>
                <a:lnTo>
                  <a:pt x="41" y="35"/>
                </a:lnTo>
                <a:lnTo>
                  <a:pt x="43" y="46"/>
                </a:lnTo>
                <a:lnTo>
                  <a:pt x="44" y="51"/>
                </a:lnTo>
                <a:lnTo>
                  <a:pt x="45" y="54"/>
                </a:lnTo>
                <a:lnTo>
                  <a:pt x="47" y="58"/>
                </a:lnTo>
                <a:lnTo>
                  <a:pt x="51" y="60"/>
                </a:lnTo>
                <a:lnTo>
                  <a:pt x="54" y="62"/>
                </a:lnTo>
                <a:lnTo>
                  <a:pt x="58"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 name="Freeform 12">
            <a:extLst>
              <a:ext uri="{FF2B5EF4-FFF2-40B4-BE49-F238E27FC236}">
                <a16:creationId xmlns:a16="http://schemas.microsoft.com/office/drawing/2014/main" id="{3BF2A4A0-35A0-413F-8375-03347A98226E}"/>
              </a:ext>
            </a:extLst>
          </p:cNvPr>
          <p:cNvSpPr>
            <a:spLocks/>
          </p:cNvSpPr>
          <p:nvPr userDrawn="1"/>
        </p:nvSpPr>
        <p:spPr bwMode="auto">
          <a:xfrm>
            <a:off x="5237163" y="5402263"/>
            <a:ext cx="127000" cy="204788"/>
          </a:xfrm>
          <a:custGeom>
            <a:avLst/>
            <a:gdLst>
              <a:gd name="T0" fmla="*/ 80 w 80"/>
              <a:gd name="T1" fmla="*/ 64 h 129"/>
              <a:gd name="T2" fmla="*/ 80 w 80"/>
              <a:gd name="T3" fmla="*/ 64 h 129"/>
              <a:gd name="T4" fmla="*/ 68 w 80"/>
              <a:gd name="T5" fmla="*/ 65 h 129"/>
              <a:gd name="T6" fmla="*/ 58 w 80"/>
              <a:gd name="T7" fmla="*/ 66 h 129"/>
              <a:gd name="T8" fmla="*/ 55 w 80"/>
              <a:gd name="T9" fmla="*/ 69 h 129"/>
              <a:gd name="T10" fmla="*/ 52 w 80"/>
              <a:gd name="T11" fmla="*/ 70 h 129"/>
              <a:gd name="T12" fmla="*/ 49 w 80"/>
              <a:gd name="T13" fmla="*/ 73 h 129"/>
              <a:gd name="T14" fmla="*/ 47 w 80"/>
              <a:gd name="T15" fmla="*/ 75 h 129"/>
              <a:gd name="T16" fmla="*/ 45 w 80"/>
              <a:gd name="T17" fmla="*/ 79 h 129"/>
              <a:gd name="T18" fmla="*/ 44 w 80"/>
              <a:gd name="T19" fmla="*/ 83 h 129"/>
              <a:gd name="T20" fmla="*/ 43 w 80"/>
              <a:gd name="T21" fmla="*/ 94 h 129"/>
              <a:gd name="T22" fmla="*/ 42 w 80"/>
              <a:gd name="T23" fmla="*/ 110 h 129"/>
              <a:gd name="T24" fmla="*/ 40 w 80"/>
              <a:gd name="T25" fmla="*/ 129 h 129"/>
              <a:gd name="T26" fmla="*/ 40 w 80"/>
              <a:gd name="T27" fmla="*/ 129 h 129"/>
              <a:gd name="T28" fmla="*/ 40 w 80"/>
              <a:gd name="T29" fmla="*/ 110 h 129"/>
              <a:gd name="T30" fmla="*/ 39 w 80"/>
              <a:gd name="T31" fmla="*/ 94 h 129"/>
              <a:gd name="T32" fmla="*/ 38 w 80"/>
              <a:gd name="T33" fmla="*/ 83 h 129"/>
              <a:gd name="T34" fmla="*/ 37 w 80"/>
              <a:gd name="T35" fmla="*/ 79 h 129"/>
              <a:gd name="T36" fmla="*/ 35 w 80"/>
              <a:gd name="T37" fmla="*/ 75 h 129"/>
              <a:gd name="T38" fmla="*/ 33 w 80"/>
              <a:gd name="T39" fmla="*/ 73 h 129"/>
              <a:gd name="T40" fmla="*/ 30 w 80"/>
              <a:gd name="T41" fmla="*/ 70 h 129"/>
              <a:gd name="T42" fmla="*/ 27 w 80"/>
              <a:gd name="T43" fmla="*/ 69 h 129"/>
              <a:gd name="T44" fmla="*/ 24 w 80"/>
              <a:gd name="T45" fmla="*/ 66 h 129"/>
              <a:gd name="T46" fmla="*/ 14 w 80"/>
              <a:gd name="T47" fmla="*/ 65 h 129"/>
              <a:gd name="T48" fmla="*/ 0 w 80"/>
              <a:gd name="T49" fmla="*/ 64 h 129"/>
              <a:gd name="T50" fmla="*/ 0 w 80"/>
              <a:gd name="T51" fmla="*/ 64 h 129"/>
              <a:gd name="T52" fmla="*/ 14 w 80"/>
              <a:gd name="T53" fmla="*/ 64 h 129"/>
              <a:gd name="T54" fmla="*/ 24 w 80"/>
              <a:gd name="T55" fmla="*/ 62 h 129"/>
              <a:gd name="T56" fmla="*/ 27 w 80"/>
              <a:gd name="T57" fmla="*/ 61 h 129"/>
              <a:gd name="T58" fmla="*/ 30 w 80"/>
              <a:gd name="T59" fmla="*/ 59 h 129"/>
              <a:gd name="T60" fmla="*/ 33 w 80"/>
              <a:gd name="T61" fmla="*/ 57 h 129"/>
              <a:gd name="T62" fmla="*/ 35 w 80"/>
              <a:gd name="T63" fmla="*/ 54 h 129"/>
              <a:gd name="T64" fmla="*/ 37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2 w 80"/>
              <a:gd name="T77" fmla="*/ 19 h 129"/>
              <a:gd name="T78" fmla="*/ 43 w 80"/>
              <a:gd name="T79" fmla="*/ 35 h 129"/>
              <a:gd name="T80" fmla="*/ 44 w 80"/>
              <a:gd name="T81" fmla="*/ 46 h 129"/>
              <a:gd name="T82" fmla="*/ 45 w 80"/>
              <a:gd name="T83" fmla="*/ 50 h 129"/>
              <a:gd name="T84" fmla="*/ 47 w 80"/>
              <a:gd name="T85" fmla="*/ 54 h 129"/>
              <a:gd name="T86" fmla="*/ 49 w 80"/>
              <a:gd name="T87" fmla="*/ 57 h 129"/>
              <a:gd name="T88" fmla="*/ 52 w 80"/>
              <a:gd name="T89" fmla="*/ 59 h 129"/>
              <a:gd name="T90" fmla="*/ 55 w 80"/>
              <a:gd name="T91" fmla="*/ 61 h 129"/>
              <a:gd name="T92" fmla="*/ 58 w 80"/>
              <a:gd name="T93" fmla="*/ 62 h 129"/>
              <a:gd name="T94" fmla="*/ 68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8" y="65"/>
                </a:lnTo>
                <a:lnTo>
                  <a:pt x="58" y="66"/>
                </a:lnTo>
                <a:lnTo>
                  <a:pt x="55" y="69"/>
                </a:lnTo>
                <a:lnTo>
                  <a:pt x="52" y="70"/>
                </a:lnTo>
                <a:lnTo>
                  <a:pt x="49" y="73"/>
                </a:lnTo>
                <a:lnTo>
                  <a:pt x="47" y="75"/>
                </a:lnTo>
                <a:lnTo>
                  <a:pt x="45" y="79"/>
                </a:lnTo>
                <a:lnTo>
                  <a:pt x="44" y="83"/>
                </a:lnTo>
                <a:lnTo>
                  <a:pt x="43" y="94"/>
                </a:lnTo>
                <a:lnTo>
                  <a:pt x="42" y="110"/>
                </a:lnTo>
                <a:lnTo>
                  <a:pt x="40" y="129"/>
                </a:lnTo>
                <a:lnTo>
                  <a:pt x="40" y="129"/>
                </a:lnTo>
                <a:lnTo>
                  <a:pt x="40" y="110"/>
                </a:lnTo>
                <a:lnTo>
                  <a:pt x="39" y="94"/>
                </a:lnTo>
                <a:lnTo>
                  <a:pt x="38" y="83"/>
                </a:lnTo>
                <a:lnTo>
                  <a:pt x="37" y="79"/>
                </a:lnTo>
                <a:lnTo>
                  <a:pt x="35" y="75"/>
                </a:lnTo>
                <a:lnTo>
                  <a:pt x="33" y="73"/>
                </a:lnTo>
                <a:lnTo>
                  <a:pt x="30" y="70"/>
                </a:lnTo>
                <a:lnTo>
                  <a:pt x="27" y="69"/>
                </a:lnTo>
                <a:lnTo>
                  <a:pt x="24" y="66"/>
                </a:lnTo>
                <a:lnTo>
                  <a:pt x="14" y="65"/>
                </a:lnTo>
                <a:lnTo>
                  <a:pt x="0" y="64"/>
                </a:lnTo>
                <a:lnTo>
                  <a:pt x="0" y="64"/>
                </a:lnTo>
                <a:lnTo>
                  <a:pt x="14" y="64"/>
                </a:lnTo>
                <a:lnTo>
                  <a:pt x="24" y="62"/>
                </a:lnTo>
                <a:lnTo>
                  <a:pt x="27" y="61"/>
                </a:lnTo>
                <a:lnTo>
                  <a:pt x="30" y="59"/>
                </a:lnTo>
                <a:lnTo>
                  <a:pt x="33" y="57"/>
                </a:lnTo>
                <a:lnTo>
                  <a:pt x="35" y="54"/>
                </a:lnTo>
                <a:lnTo>
                  <a:pt x="37" y="50"/>
                </a:lnTo>
                <a:lnTo>
                  <a:pt x="38" y="46"/>
                </a:lnTo>
                <a:lnTo>
                  <a:pt x="39" y="35"/>
                </a:lnTo>
                <a:lnTo>
                  <a:pt x="40" y="19"/>
                </a:lnTo>
                <a:lnTo>
                  <a:pt x="40" y="0"/>
                </a:lnTo>
                <a:lnTo>
                  <a:pt x="40" y="0"/>
                </a:lnTo>
                <a:lnTo>
                  <a:pt x="42" y="19"/>
                </a:lnTo>
                <a:lnTo>
                  <a:pt x="43" y="35"/>
                </a:lnTo>
                <a:lnTo>
                  <a:pt x="44" y="46"/>
                </a:lnTo>
                <a:lnTo>
                  <a:pt x="45" y="50"/>
                </a:lnTo>
                <a:lnTo>
                  <a:pt x="47" y="54"/>
                </a:lnTo>
                <a:lnTo>
                  <a:pt x="49" y="57"/>
                </a:lnTo>
                <a:lnTo>
                  <a:pt x="52" y="59"/>
                </a:lnTo>
                <a:lnTo>
                  <a:pt x="55" y="61"/>
                </a:lnTo>
                <a:lnTo>
                  <a:pt x="58" y="62"/>
                </a:lnTo>
                <a:lnTo>
                  <a:pt x="68"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 name="Freeform 13">
            <a:extLst>
              <a:ext uri="{FF2B5EF4-FFF2-40B4-BE49-F238E27FC236}">
                <a16:creationId xmlns:a16="http://schemas.microsoft.com/office/drawing/2014/main" id="{2C1F5687-D653-4498-B010-42F7B4CCE26D}"/>
              </a:ext>
            </a:extLst>
          </p:cNvPr>
          <p:cNvSpPr>
            <a:spLocks/>
          </p:cNvSpPr>
          <p:nvPr userDrawn="1"/>
        </p:nvSpPr>
        <p:spPr bwMode="auto">
          <a:xfrm>
            <a:off x="7539038" y="1250950"/>
            <a:ext cx="127000" cy="204788"/>
          </a:xfrm>
          <a:custGeom>
            <a:avLst/>
            <a:gdLst>
              <a:gd name="T0" fmla="*/ 80 w 80"/>
              <a:gd name="T1" fmla="*/ 65 h 129"/>
              <a:gd name="T2" fmla="*/ 80 w 80"/>
              <a:gd name="T3" fmla="*/ 65 h 129"/>
              <a:gd name="T4" fmla="*/ 66 w 80"/>
              <a:gd name="T5" fmla="*/ 65 h 129"/>
              <a:gd name="T6" fmla="*/ 57 w 80"/>
              <a:gd name="T7" fmla="*/ 67 h 129"/>
              <a:gd name="T8" fmla="*/ 53 w 80"/>
              <a:gd name="T9" fmla="*/ 68 h 129"/>
              <a:gd name="T10" fmla="*/ 50 w 80"/>
              <a:gd name="T11" fmla="*/ 70 h 129"/>
              <a:gd name="T12" fmla="*/ 48 w 80"/>
              <a:gd name="T13" fmla="*/ 72 h 129"/>
              <a:gd name="T14" fmla="*/ 46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3 w 80"/>
              <a:gd name="T39" fmla="*/ 72 h 129"/>
              <a:gd name="T40" fmla="*/ 29 w 80"/>
              <a:gd name="T41" fmla="*/ 70 h 129"/>
              <a:gd name="T42" fmla="*/ 26 w 80"/>
              <a:gd name="T43" fmla="*/ 68 h 129"/>
              <a:gd name="T44" fmla="*/ 22 w 80"/>
              <a:gd name="T45" fmla="*/ 67 h 129"/>
              <a:gd name="T46" fmla="*/ 13 w 80"/>
              <a:gd name="T47" fmla="*/ 65 h 129"/>
              <a:gd name="T48" fmla="*/ 0 w 80"/>
              <a:gd name="T49" fmla="*/ 65 h 129"/>
              <a:gd name="T50" fmla="*/ 0 w 80"/>
              <a:gd name="T51" fmla="*/ 65 h 129"/>
              <a:gd name="T52" fmla="*/ 13 w 80"/>
              <a:gd name="T53" fmla="*/ 64 h 129"/>
              <a:gd name="T54" fmla="*/ 22 w 80"/>
              <a:gd name="T55" fmla="*/ 63 h 129"/>
              <a:gd name="T56" fmla="*/ 26 w 80"/>
              <a:gd name="T57" fmla="*/ 60 h 129"/>
              <a:gd name="T58" fmla="*/ 29 w 80"/>
              <a:gd name="T59" fmla="*/ 59 h 129"/>
              <a:gd name="T60" fmla="*/ 33 w 80"/>
              <a:gd name="T61" fmla="*/ 56 h 129"/>
              <a:gd name="T62" fmla="*/ 35 w 80"/>
              <a:gd name="T63" fmla="*/ 53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6 w 80"/>
              <a:gd name="T85" fmla="*/ 53 h 129"/>
              <a:gd name="T86" fmla="*/ 48 w 80"/>
              <a:gd name="T87" fmla="*/ 56 h 129"/>
              <a:gd name="T88" fmla="*/ 50 w 80"/>
              <a:gd name="T89" fmla="*/ 59 h 129"/>
              <a:gd name="T90" fmla="*/ 53 w 80"/>
              <a:gd name="T91" fmla="*/ 60 h 129"/>
              <a:gd name="T92" fmla="*/ 57 w 80"/>
              <a:gd name="T93" fmla="*/ 63 h 129"/>
              <a:gd name="T94" fmla="*/ 66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6" y="65"/>
                </a:lnTo>
                <a:lnTo>
                  <a:pt x="57" y="67"/>
                </a:lnTo>
                <a:lnTo>
                  <a:pt x="53" y="68"/>
                </a:lnTo>
                <a:lnTo>
                  <a:pt x="50" y="70"/>
                </a:lnTo>
                <a:lnTo>
                  <a:pt x="48" y="72"/>
                </a:lnTo>
                <a:lnTo>
                  <a:pt x="46"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3" y="72"/>
                </a:lnTo>
                <a:lnTo>
                  <a:pt x="29" y="70"/>
                </a:lnTo>
                <a:lnTo>
                  <a:pt x="26" y="68"/>
                </a:lnTo>
                <a:lnTo>
                  <a:pt x="22" y="67"/>
                </a:lnTo>
                <a:lnTo>
                  <a:pt x="13" y="65"/>
                </a:lnTo>
                <a:lnTo>
                  <a:pt x="0" y="65"/>
                </a:lnTo>
                <a:lnTo>
                  <a:pt x="0" y="65"/>
                </a:lnTo>
                <a:lnTo>
                  <a:pt x="13" y="64"/>
                </a:lnTo>
                <a:lnTo>
                  <a:pt x="22" y="63"/>
                </a:lnTo>
                <a:lnTo>
                  <a:pt x="26" y="60"/>
                </a:lnTo>
                <a:lnTo>
                  <a:pt x="29" y="59"/>
                </a:lnTo>
                <a:lnTo>
                  <a:pt x="33" y="56"/>
                </a:lnTo>
                <a:lnTo>
                  <a:pt x="35" y="53"/>
                </a:lnTo>
                <a:lnTo>
                  <a:pt x="36" y="50"/>
                </a:lnTo>
                <a:lnTo>
                  <a:pt x="37" y="46"/>
                </a:lnTo>
                <a:lnTo>
                  <a:pt x="39" y="35"/>
                </a:lnTo>
                <a:lnTo>
                  <a:pt x="40" y="19"/>
                </a:lnTo>
                <a:lnTo>
                  <a:pt x="40" y="0"/>
                </a:lnTo>
                <a:lnTo>
                  <a:pt x="40" y="0"/>
                </a:lnTo>
                <a:lnTo>
                  <a:pt x="40" y="19"/>
                </a:lnTo>
                <a:lnTo>
                  <a:pt x="41" y="35"/>
                </a:lnTo>
                <a:lnTo>
                  <a:pt x="43" y="46"/>
                </a:lnTo>
                <a:lnTo>
                  <a:pt x="44" y="50"/>
                </a:lnTo>
                <a:lnTo>
                  <a:pt x="46" y="53"/>
                </a:lnTo>
                <a:lnTo>
                  <a:pt x="48" y="56"/>
                </a:lnTo>
                <a:lnTo>
                  <a:pt x="50" y="59"/>
                </a:lnTo>
                <a:lnTo>
                  <a:pt x="53" y="60"/>
                </a:lnTo>
                <a:lnTo>
                  <a:pt x="57" y="63"/>
                </a:lnTo>
                <a:lnTo>
                  <a:pt x="66"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 name="Freeform 14">
            <a:extLst>
              <a:ext uri="{FF2B5EF4-FFF2-40B4-BE49-F238E27FC236}">
                <a16:creationId xmlns:a16="http://schemas.microsoft.com/office/drawing/2014/main" id="{4F7FCC27-29B0-463D-A7FA-466DC4E2CD79}"/>
              </a:ext>
            </a:extLst>
          </p:cNvPr>
          <p:cNvSpPr>
            <a:spLocks/>
          </p:cNvSpPr>
          <p:nvPr userDrawn="1"/>
        </p:nvSpPr>
        <p:spPr bwMode="auto">
          <a:xfrm>
            <a:off x="8716963" y="3392488"/>
            <a:ext cx="125413" cy="206375"/>
          </a:xfrm>
          <a:custGeom>
            <a:avLst/>
            <a:gdLst>
              <a:gd name="T0" fmla="*/ 79 w 79"/>
              <a:gd name="T1" fmla="*/ 65 h 130"/>
              <a:gd name="T2" fmla="*/ 79 w 79"/>
              <a:gd name="T3" fmla="*/ 65 h 130"/>
              <a:gd name="T4" fmla="*/ 67 w 79"/>
              <a:gd name="T5" fmla="*/ 66 h 130"/>
              <a:gd name="T6" fmla="*/ 57 w 79"/>
              <a:gd name="T7" fmla="*/ 67 h 130"/>
              <a:gd name="T8" fmla="*/ 54 w 79"/>
              <a:gd name="T9" fmla="*/ 68 h 130"/>
              <a:gd name="T10" fmla="*/ 51 w 79"/>
              <a:gd name="T11" fmla="*/ 70 h 130"/>
              <a:gd name="T12" fmla="*/ 47 w 79"/>
              <a:gd name="T13" fmla="*/ 72 h 130"/>
              <a:gd name="T14" fmla="*/ 45 w 79"/>
              <a:gd name="T15" fmla="*/ 75 h 130"/>
              <a:gd name="T16" fmla="*/ 43 w 79"/>
              <a:gd name="T17" fmla="*/ 79 h 130"/>
              <a:gd name="T18" fmla="*/ 42 w 79"/>
              <a:gd name="T19" fmla="*/ 83 h 130"/>
              <a:gd name="T20" fmla="*/ 41 w 79"/>
              <a:gd name="T21" fmla="*/ 95 h 130"/>
              <a:gd name="T22" fmla="*/ 40 w 79"/>
              <a:gd name="T23" fmla="*/ 110 h 130"/>
              <a:gd name="T24" fmla="*/ 39 w 79"/>
              <a:gd name="T25" fmla="*/ 130 h 130"/>
              <a:gd name="T26" fmla="*/ 39 w 79"/>
              <a:gd name="T27" fmla="*/ 130 h 130"/>
              <a:gd name="T28" fmla="*/ 39 w 79"/>
              <a:gd name="T29" fmla="*/ 110 h 130"/>
              <a:gd name="T30" fmla="*/ 38 w 79"/>
              <a:gd name="T31" fmla="*/ 95 h 130"/>
              <a:gd name="T32" fmla="*/ 37 w 79"/>
              <a:gd name="T33" fmla="*/ 83 h 130"/>
              <a:gd name="T34" fmla="*/ 36 w 79"/>
              <a:gd name="T35" fmla="*/ 79 h 130"/>
              <a:gd name="T36" fmla="*/ 34 w 79"/>
              <a:gd name="T37" fmla="*/ 75 h 130"/>
              <a:gd name="T38" fmla="*/ 32 w 79"/>
              <a:gd name="T39" fmla="*/ 72 h 130"/>
              <a:gd name="T40" fmla="*/ 29 w 79"/>
              <a:gd name="T41" fmla="*/ 70 h 130"/>
              <a:gd name="T42" fmla="*/ 26 w 79"/>
              <a:gd name="T43" fmla="*/ 68 h 130"/>
              <a:gd name="T44" fmla="*/ 23 w 79"/>
              <a:gd name="T45" fmla="*/ 67 h 130"/>
              <a:gd name="T46" fmla="*/ 13 w 79"/>
              <a:gd name="T47" fmla="*/ 66 h 130"/>
              <a:gd name="T48" fmla="*/ 0 w 79"/>
              <a:gd name="T49" fmla="*/ 65 h 130"/>
              <a:gd name="T50" fmla="*/ 0 w 79"/>
              <a:gd name="T51" fmla="*/ 65 h 130"/>
              <a:gd name="T52" fmla="*/ 13 w 79"/>
              <a:gd name="T53" fmla="*/ 65 h 130"/>
              <a:gd name="T54" fmla="*/ 23 w 79"/>
              <a:gd name="T55" fmla="*/ 63 h 130"/>
              <a:gd name="T56" fmla="*/ 26 w 79"/>
              <a:gd name="T57" fmla="*/ 62 h 130"/>
              <a:gd name="T58" fmla="*/ 29 w 79"/>
              <a:gd name="T59" fmla="*/ 60 h 130"/>
              <a:gd name="T60" fmla="*/ 32 w 79"/>
              <a:gd name="T61" fmla="*/ 58 h 130"/>
              <a:gd name="T62" fmla="*/ 34 w 79"/>
              <a:gd name="T63" fmla="*/ 55 h 130"/>
              <a:gd name="T64" fmla="*/ 36 w 79"/>
              <a:gd name="T65" fmla="*/ 51 h 130"/>
              <a:gd name="T66" fmla="*/ 37 w 79"/>
              <a:gd name="T67" fmla="*/ 47 h 130"/>
              <a:gd name="T68" fmla="*/ 38 w 79"/>
              <a:gd name="T69" fmla="*/ 35 h 130"/>
              <a:gd name="T70" fmla="*/ 39 w 79"/>
              <a:gd name="T71" fmla="*/ 20 h 130"/>
              <a:gd name="T72" fmla="*/ 39 w 79"/>
              <a:gd name="T73" fmla="*/ 0 h 130"/>
              <a:gd name="T74" fmla="*/ 39 w 79"/>
              <a:gd name="T75" fmla="*/ 0 h 130"/>
              <a:gd name="T76" fmla="*/ 40 w 79"/>
              <a:gd name="T77" fmla="*/ 20 h 130"/>
              <a:gd name="T78" fmla="*/ 41 w 79"/>
              <a:gd name="T79" fmla="*/ 35 h 130"/>
              <a:gd name="T80" fmla="*/ 42 w 79"/>
              <a:gd name="T81" fmla="*/ 47 h 130"/>
              <a:gd name="T82" fmla="*/ 43 w 79"/>
              <a:gd name="T83" fmla="*/ 51 h 130"/>
              <a:gd name="T84" fmla="*/ 45 w 79"/>
              <a:gd name="T85" fmla="*/ 55 h 130"/>
              <a:gd name="T86" fmla="*/ 47 w 79"/>
              <a:gd name="T87" fmla="*/ 58 h 130"/>
              <a:gd name="T88" fmla="*/ 51 w 79"/>
              <a:gd name="T89" fmla="*/ 60 h 130"/>
              <a:gd name="T90" fmla="*/ 54 w 79"/>
              <a:gd name="T91" fmla="*/ 62 h 130"/>
              <a:gd name="T92" fmla="*/ 57 w 79"/>
              <a:gd name="T93" fmla="*/ 63 h 130"/>
              <a:gd name="T94" fmla="*/ 67 w 79"/>
              <a:gd name="T95" fmla="*/ 65 h 130"/>
              <a:gd name="T96" fmla="*/ 79 w 79"/>
              <a:gd name="T97" fmla="*/ 65 h 130"/>
              <a:gd name="T98" fmla="*/ 79 w 79"/>
              <a:gd name="T9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30">
                <a:moveTo>
                  <a:pt x="79" y="65"/>
                </a:moveTo>
                <a:lnTo>
                  <a:pt x="79" y="65"/>
                </a:lnTo>
                <a:lnTo>
                  <a:pt x="67" y="66"/>
                </a:lnTo>
                <a:lnTo>
                  <a:pt x="57" y="67"/>
                </a:lnTo>
                <a:lnTo>
                  <a:pt x="54" y="68"/>
                </a:lnTo>
                <a:lnTo>
                  <a:pt x="51" y="70"/>
                </a:lnTo>
                <a:lnTo>
                  <a:pt x="47" y="72"/>
                </a:lnTo>
                <a:lnTo>
                  <a:pt x="45" y="75"/>
                </a:lnTo>
                <a:lnTo>
                  <a:pt x="43" y="79"/>
                </a:lnTo>
                <a:lnTo>
                  <a:pt x="42" y="83"/>
                </a:lnTo>
                <a:lnTo>
                  <a:pt x="41" y="95"/>
                </a:lnTo>
                <a:lnTo>
                  <a:pt x="40" y="110"/>
                </a:lnTo>
                <a:lnTo>
                  <a:pt x="39" y="130"/>
                </a:lnTo>
                <a:lnTo>
                  <a:pt x="39" y="130"/>
                </a:lnTo>
                <a:lnTo>
                  <a:pt x="39" y="110"/>
                </a:lnTo>
                <a:lnTo>
                  <a:pt x="38" y="95"/>
                </a:lnTo>
                <a:lnTo>
                  <a:pt x="37" y="83"/>
                </a:lnTo>
                <a:lnTo>
                  <a:pt x="36" y="79"/>
                </a:lnTo>
                <a:lnTo>
                  <a:pt x="34" y="75"/>
                </a:lnTo>
                <a:lnTo>
                  <a:pt x="32" y="72"/>
                </a:lnTo>
                <a:lnTo>
                  <a:pt x="29" y="70"/>
                </a:lnTo>
                <a:lnTo>
                  <a:pt x="26" y="68"/>
                </a:lnTo>
                <a:lnTo>
                  <a:pt x="23" y="67"/>
                </a:lnTo>
                <a:lnTo>
                  <a:pt x="13" y="66"/>
                </a:lnTo>
                <a:lnTo>
                  <a:pt x="0" y="65"/>
                </a:lnTo>
                <a:lnTo>
                  <a:pt x="0" y="65"/>
                </a:lnTo>
                <a:lnTo>
                  <a:pt x="13" y="65"/>
                </a:lnTo>
                <a:lnTo>
                  <a:pt x="23" y="63"/>
                </a:lnTo>
                <a:lnTo>
                  <a:pt x="26" y="62"/>
                </a:lnTo>
                <a:lnTo>
                  <a:pt x="29" y="60"/>
                </a:lnTo>
                <a:lnTo>
                  <a:pt x="32" y="58"/>
                </a:lnTo>
                <a:lnTo>
                  <a:pt x="34" y="55"/>
                </a:lnTo>
                <a:lnTo>
                  <a:pt x="36" y="51"/>
                </a:lnTo>
                <a:lnTo>
                  <a:pt x="37" y="47"/>
                </a:lnTo>
                <a:lnTo>
                  <a:pt x="38" y="35"/>
                </a:lnTo>
                <a:lnTo>
                  <a:pt x="39" y="20"/>
                </a:lnTo>
                <a:lnTo>
                  <a:pt x="39" y="0"/>
                </a:lnTo>
                <a:lnTo>
                  <a:pt x="39" y="0"/>
                </a:lnTo>
                <a:lnTo>
                  <a:pt x="40" y="20"/>
                </a:lnTo>
                <a:lnTo>
                  <a:pt x="41" y="35"/>
                </a:lnTo>
                <a:lnTo>
                  <a:pt x="42" y="47"/>
                </a:lnTo>
                <a:lnTo>
                  <a:pt x="43" y="51"/>
                </a:lnTo>
                <a:lnTo>
                  <a:pt x="45" y="55"/>
                </a:lnTo>
                <a:lnTo>
                  <a:pt x="47" y="58"/>
                </a:lnTo>
                <a:lnTo>
                  <a:pt x="51" y="60"/>
                </a:lnTo>
                <a:lnTo>
                  <a:pt x="54" y="62"/>
                </a:lnTo>
                <a:lnTo>
                  <a:pt x="57" y="63"/>
                </a:lnTo>
                <a:lnTo>
                  <a:pt x="67"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 name="Freeform 15">
            <a:extLst>
              <a:ext uri="{FF2B5EF4-FFF2-40B4-BE49-F238E27FC236}">
                <a16:creationId xmlns:a16="http://schemas.microsoft.com/office/drawing/2014/main" id="{E4FAB4E7-13F5-4470-9E81-A14DD05FA017}"/>
              </a:ext>
            </a:extLst>
          </p:cNvPr>
          <p:cNvSpPr>
            <a:spLocks/>
          </p:cNvSpPr>
          <p:nvPr userDrawn="1"/>
        </p:nvSpPr>
        <p:spPr bwMode="auto">
          <a:xfrm>
            <a:off x="9625013" y="4781550"/>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1 h 129"/>
              <a:gd name="T12" fmla="*/ 48 w 80"/>
              <a:gd name="T13" fmla="*/ 73 h 129"/>
              <a:gd name="T14" fmla="*/ 46 w 80"/>
              <a:gd name="T15" fmla="*/ 76 h 129"/>
              <a:gd name="T16" fmla="*/ 44 w 80"/>
              <a:gd name="T17" fmla="*/ 79 h 129"/>
              <a:gd name="T18" fmla="*/ 43 w 80"/>
              <a:gd name="T19" fmla="*/ 84 h 129"/>
              <a:gd name="T20" fmla="*/ 41 w 80"/>
              <a:gd name="T21" fmla="*/ 95 h 129"/>
              <a:gd name="T22" fmla="*/ 41 w 80"/>
              <a:gd name="T23" fmla="*/ 110 h 129"/>
              <a:gd name="T24" fmla="*/ 40 w 80"/>
              <a:gd name="T25" fmla="*/ 129 h 129"/>
              <a:gd name="T26" fmla="*/ 40 w 80"/>
              <a:gd name="T27" fmla="*/ 129 h 129"/>
              <a:gd name="T28" fmla="*/ 40 w 80"/>
              <a:gd name="T29" fmla="*/ 110 h 129"/>
              <a:gd name="T30" fmla="*/ 39 w 80"/>
              <a:gd name="T31" fmla="*/ 95 h 129"/>
              <a:gd name="T32" fmla="*/ 38 w 80"/>
              <a:gd name="T33" fmla="*/ 84 h 129"/>
              <a:gd name="T34" fmla="*/ 35 w 80"/>
              <a:gd name="T35" fmla="*/ 79 h 129"/>
              <a:gd name="T36" fmla="*/ 34 w 80"/>
              <a:gd name="T37" fmla="*/ 76 h 129"/>
              <a:gd name="T38" fmla="*/ 32 w 80"/>
              <a:gd name="T39" fmla="*/ 73 h 129"/>
              <a:gd name="T40" fmla="*/ 29 w 80"/>
              <a:gd name="T41" fmla="*/ 71 h 129"/>
              <a:gd name="T42" fmla="*/ 26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6 w 80"/>
              <a:gd name="T57" fmla="*/ 62 h 129"/>
              <a:gd name="T58" fmla="*/ 29 w 80"/>
              <a:gd name="T59" fmla="*/ 60 h 129"/>
              <a:gd name="T60" fmla="*/ 32 w 80"/>
              <a:gd name="T61" fmla="*/ 58 h 129"/>
              <a:gd name="T62" fmla="*/ 34 w 80"/>
              <a:gd name="T63" fmla="*/ 54 h 129"/>
              <a:gd name="T64" fmla="*/ 35 w 80"/>
              <a:gd name="T65" fmla="*/ 51 h 129"/>
              <a:gd name="T66" fmla="*/ 38 w 80"/>
              <a:gd name="T67" fmla="*/ 46 h 129"/>
              <a:gd name="T68" fmla="*/ 39 w 80"/>
              <a:gd name="T69" fmla="*/ 35 h 129"/>
              <a:gd name="T70" fmla="*/ 40 w 80"/>
              <a:gd name="T71" fmla="*/ 20 h 129"/>
              <a:gd name="T72" fmla="*/ 40 w 80"/>
              <a:gd name="T73" fmla="*/ 0 h 129"/>
              <a:gd name="T74" fmla="*/ 40 w 80"/>
              <a:gd name="T75" fmla="*/ 0 h 129"/>
              <a:gd name="T76" fmla="*/ 41 w 80"/>
              <a:gd name="T77" fmla="*/ 20 h 129"/>
              <a:gd name="T78" fmla="*/ 41 w 80"/>
              <a:gd name="T79" fmla="*/ 35 h 129"/>
              <a:gd name="T80" fmla="*/ 43 w 80"/>
              <a:gd name="T81" fmla="*/ 46 h 129"/>
              <a:gd name="T82" fmla="*/ 44 w 80"/>
              <a:gd name="T83" fmla="*/ 51 h 129"/>
              <a:gd name="T84" fmla="*/ 46 w 80"/>
              <a:gd name="T85" fmla="*/ 54 h 129"/>
              <a:gd name="T86" fmla="*/ 48 w 80"/>
              <a:gd name="T87" fmla="*/ 58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1"/>
                </a:lnTo>
                <a:lnTo>
                  <a:pt x="48" y="73"/>
                </a:lnTo>
                <a:lnTo>
                  <a:pt x="46" y="76"/>
                </a:lnTo>
                <a:lnTo>
                  <a:pt x="44" y="79"/>
                </a:lnTo>
                <a:lnTo>
                  <a:pt x="43" y="84"/>
                </a:lnTo>
                <a:lnTo>
                  <a:pt x="41" y="95"/>
                </a:lnTo>
                <a:lnTo>
                  <a:pt x="41" y="110"/>
                </a:lnTo>
                <a:lnTo>
                  <a:pt x="40" y="129"/>
                </a:lnTo>
                <a:lnTo>
                  <a:pt x="40" y="129"/>
                </a:lnTo>
                <a:lnTo>
                  <a:pt x="40" y="110"/>
                </a:lnTo>
                <a:lnTo>
                  <a:pt x="39" y="95"/>
                </a:lnTo>
                <a:lnTo>
                  <a:pt x="38" y="84"/>
                </a:lnTo>
                <a:lnTo>
                  <a:pt x="35" y="79"/>
                </a:lnTo>
                <a:lnTo>
                  <a:pt x="34" y="76"/>
                </a:lnTo>
                <a:lnTo>
                  <a:pt x="32" y="73"/>
                </a:lnTo>
                <a:lnTo>
                  <a:pt x="29" y="71"/>
                </a:lnTo>
                <a:lnTo>
                  <a:pt x="26" y="69"/>
                </a:lnTo>
                <a:lnTo>
                  <a:pt x="22" y="67"/>
                </a:lnTo>
                <a:lnTo>
                  <a:pt x="13" y="66"/>
                </a:lnTo>
                <a:lnTo>
                  <a:pt x="0" y="65"/>
                </a:lnTo>
                <a:lnTo>
                  <a:pt x="0" y="65"/>
                </a:lnTo>
                <a:lnTo>
                  <a:pt x="13" y="65"/>
                </a:lnTo>
                <a:lnTo>
                  <a:pt x="22" y="63"/>
                </a:lnTo>
                <a:lnTo>
                  <a:pt x="26" y="62"/>
                </a:lnTo>
                <a:lnTo>
                  <a:pt x="29" y="60"/>
                </a:lnTo>
                <a:lnTo>
                  <a:pt x="32" y="58"/>
                </a:lnTo>
                <a:lnTo>
                  <a:pt x="34" y="54"/>
                </a:lnTo>
                <a:lnTo>
                  <a:pt x="35" y="51"/>
                </a:lnTo>
                <a:lnTo>
                  <a:pt x="38" y="46"/>
                </a:lnTo>
                <a:lnTo>
                  <a:pt x="39" y="35"/>
                </a:lnTo>
                <a:lnTo>
                  <a:pt x="40" y="20"/>
                </a:lnTo>
                <a:lnTo>
                  <a:pt x="40" y="0"/>
                </a:lnTo>
                <a:lnTo>
                  <a:pt x="40" y="0"/>
                </a:lnTo>
                <a:lnTo>
                  <a:pt x="41" y="20"/>
                </a:lnTo>
                <a:lnTo>
                  <a:pt x="41" y="35"/>
                </a:lnTo>
                <a:lnTo>
                  <a:pt x="43" y="46"/>
                </a:lnTo>
                <a:lnTo>
                  <a:pt x="44" y="51"/>
                </a:lnTo>
                <a:lnTo>
                  <a:pt x="46" y="54"/>
                </a:lnTo>
                <a:lnTo>
                  <a:pt x="48" y="58"/>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 name="Freeform 16">
            <a:extLst>
              <a:ext uri="{FF2B5EF4-FFF2-40B4-BE49-F238E27FC236}">
                <a16:creationId xmlns:a16="http://schemas.microsoft.com/office/drawing/2014/main" id="{91D96448-BEDE-4F1C-8B3B-4030D2B3D427}"/>
              </a:ext>
            </a:extLst>
          </p:cNvPr>
          <p:cNvSpPr>
            <a:spLocks/>
          </p:cNvSpPr>
          <p:nvPr userDrawn="1"/>
        </p:nvSpPr>
        <p:spPr bwMode="auto">
          <a:xfrm>
            <a:off x="11996738" y="5299075"/>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6 w 80"/>
              <a:gd name="T15" fmla="*/ 75 h 129"/>
              <a:gd name="T16" fmla="*/ 44 w 80"/>
              <a:gd name="T17" fmla="*/ 79 h 129"/>
              <a:gd name="T18" fmla="*/ 43 w 80"/>
              <a:gd name="T19" fmla="*/ 83 h 129"/>
              <a:gd name="T20" fmla="*/ 41 w 80"/>
              <a:gd name="T21" fmla="*/ 95 h 129"/>
              <a:gd name="T22" fmla="*/ 40 w 80"/>
              <a:gd name="T23" fmla="*/ 110 h 129"/>
              <a:gd name="T24" fmla="*/ 40 w 80"/>
              <a:gd name="T25" fmla="*/ 129 h 129"/>
              <a:gd name="T26" fmla="*/ 40 w 80"/>
              <a:gd name="T27" fmla="*/ 129 h 129"/>
              <a:gd name="T28" fmla="*/ 40 w 80"/>
              <a:gd name="T29" fmla="*/ 110 h 129"/>
              <a:gd name="T30" fmla="*/ 39 w 80"/>
              <a:gd name="T31" fmla="*/ 95 h 129"/>
              <a:gd name="T32" fmla="*/ 37 w 80"/>
              <a:gd name="T33" fmla="*/ 83 h 129"/>
              <a:gd name="T34" fmla="*/ 36 w 80"/>
              <a:gd name="T35" fmla="*/ 79 h 129"/>
              <a:gd name="T36" fmla="*/ 35 w 80"/>
              <a:gd name="T37" fmla="*/ 75 h 129"/>
              <a:gd name="T38" fmla="*/ 33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7 w 80"/>
              <a:gd name="T57" fmla="*/ 62 h 129"/>
              <a:gd name="T58" fmla="*/ 30 w 80"/>
              <a:gd name="T59" fmla="*/ 60 h 129"/>
              <a:gd name="T60" fmla="*/ 33 w 80"/>
              <a:gd name="T61" fmla="*/ 58 h 129"/>
              <a:gd name="T62" fmla="*/ 35 w 80"/>
              <a:gd name="T63" fmla="*/ 55 h 129"/>
              <a:gd name="T64" fmla="*/ 36 w 80"/>
              <a:gd name="T65" fmla="*/ 50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0 h 129"/>
              <a:gd name="T84" fmla="*/ 46 w 80"/>
              <a:gd name="T85" fmla="*/ 55 h 129"/>
              <a:gd name="T86" fmla="*/ 48 w 80"/>
              <a:gd name="T87" fmla="*/ 58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6" y="75"/>
                </a:lnTo>
                <a:lnTo>
                  <a:pt x="44" y="79"/>
                </a:lnTo>
                <a:lnTo>
                  <a:pt x="43" y="83"/>
                </a:lnTo>
                <a:lnTo>
                  <a:pt x="41" y="95"/>
                </a:lnTo>
                <a:lnTo>
                  <a:pt x="40" y="110"/>
                </a:lnTo>
                <a:lnTo>
                  <a:pt x="40" y="129"/>
                </a:lnTo>
                <a:lnTo>
                  <a:pt x="40" y="129"/>
                </a:lnTo>
                <a:lnTo>
                  <a:pt x="40" y="110"/>
                </a:lnTo>
                <a:lnTo>
                  <a:pt x="39" y="95"/>
                </a:lnTo>
                <a:lnTo>
                  <a:pt x="37" y="83"/>
                </a:lnTo>
                <a:lnTo>
                  <a:pt x="36" y="79"/>
                </a:lnTo>
                <a:lnTo>
                  <a:pt x="35" y="75"/>
                </a:lnTo>
                <a:lnTo>
                  <a:pt x="33" y="73"/>
                </a:lnTo>
                <a:lnTo>
                  <a:pt x="30" y="70"/>
                </a:lnTo>
                <a:lnTo>
                  <a:pt x="27" y="69"/>
                </a:lnTo>
                <a:lnTo>
                  <a:pt x="22" y="67"/>
                </a:lnTo>
                <a:lnTo>
                  <a:pt x="13" y="66"/>
                </a:lnTo>
                <a:lnTo>
                  <a:pt x="0" y="65"/>
                </a:lnTo>
                <a:lnTo>
                  <a:pt x="0" y="65"/>
                </a:lnTo>
                <a:lnTo>
                  <a:pt x="13" y="65"/>
                </a:lnTo>
                <a:lnTo>
                  <a:pt x="22" y="63"/>
                </a:lnTo>
                <a:lnTo>
                  <a:pt x="27" y="62"/>
                </a:lnTo>
                <a:lnTo>
                  <a:pt x="30" y="60"/>
                </a:lnTo>
                <a:lnTo>
                  <a:pt x="33" y="58"/>
                </a:lnTo>
                <a:lnTo>
                  <a:pt x="35" y="55"/>
                </a:lnTo>
                <a:lnTo>
                  <a:pt x="36" y="50"/>
                </a:lnTo>
                <a:lnTo>
                  <a:pt x="37" y="46"/>
                </a:lnTo>
                <a:lnTo>
                  <a:pt x="39" y="35"/>
                </a:lnTo>
                <a:lnTo>
                  <a:pt x="40" y="20"/>
                </a:lnTo>
                <a:lnTo>
                  <a:pt x="40" y="0"/>
                </a:lnTo>
                <a:lnTo>
                  <a:pt x="40" y="0"/>
                </a:lnTo>
                <a:lnTo>
                  <a:pt x="40" y="20"/>
                </a:lnTo>
                <a:lnTo>
                  <a:pt x="41" y="35"/>
                </a:lnTo>
                <a:lnTo>
                  <a:pt x="43" y="46"/>
                </a:lnTo>
                <a:lnTo>
                  <a:pt x="44" y="50"/>
                </a:lnTo>
                <a:lnTo>
                  <a:pt x="46" y="55"/>
                </a:lnTo>
                <a:lnTo>
                  <a:pt x="48" y="58"/>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 name="Freeform 17">
            <a:extLst>
              <a:ext uri="{FF2B5EF4-FFF2-40B4-BE49-F238E27FC236}">
                <a16:creationId xmlns:a16="http://schemas.microsoft.com/office/drawing/2014/main" id="{262F2505-EE1A-456A-94F9-E6C39B347788}"/>
              </a:ext>
            </a:extLst>
          </p:cNvPr>
          <p:cNvSpPr>
            <a:spLocks/>
          </p:cNvSpPr>
          <p:nvPr userDrawn="1"/>
        </p:nvSpPr>
        <p:spPr bwMode="auto">
          <a:xfrm>
            <a:off x="10618788" y="3797300"/>
            <a:ext cx="125413" cy="204788"/>
          </a:xfrm>
          <a:custGeom>
            <a:avLst/>
            <a:gdLst>
              <a:gd name="T0" fmla="*/ 79 w 79"/>
              <a:gd name="T1" fmla="*/ 64 h 129"/>
              <a:gd name="T2" fmla="*/ 79 w 79"/>
              <a:gd name="T3" fmla="*/ 64 h 129"/>
              <a:gd name="T4" fmla="*/ 67 w 79"/>
              <a:gd name="T5" fmla="*/ 64 h 129"/>
              <a:gd name="T6" fmla="*/ 57 w 79"/>
              <a:gd name="T7" fmla="*/ 66 h 129"/>
              <a:gd name="T8" fmla="*/ 54 w 79"/>
              <a:gd name="T9" fmla="*/ 67 h 129"/>
              <a:gd name="T10" fmla="*/ 50 w 79"/>
              <a:gd name="T11" fmla="*/ 69 h 129"/>
              <a:gd name="T12" fmla="*/ 47 w 79"/>
              <a:gd name="T13" fmla="*/ 72 h 129"/>
              <a:gd name="T14" fmla="*/ 45 w 79"/>
              <a:gd name="T15" fmla="*/ 75 h 129"/>
              <a:gd name="T16" fmla="*/ 43 w 79"/>
              <a:gd name="T17" fmla="*/ 79 h 129"/>
              <a:gd name="T18" fmla="*/ 42 w 79"/>
              <a:gd name="T19" fmla="*/ 83 h 129"/>
              <a:gd name="T20" fmla="*/ 41 w 79"/>
              <a:gd name="T21" fmla="*/ 94 h 129"/>
              <a:gd name="T22" fmla="*/ 40 w 79"/>
              <a:gd name="T23" fmla="*/ 109 h 129"/>
              <a:gd name="T24" fmla="*/ 39 w 79"/>
              <a:gd name="T25" fmla="*/ 129 h 129"/>
              <a:gd name="T26" fmla="*/ 39 w 79"/>
              <a:gd name="T27" fmla="*/ 129 h 129"/>
              <a:gd name="T28" fmla="*/ 39 w 79"/>
              <a:gd name="T29" fmla="*/ 109 h 129"/>
              <a:gd name="T30" fmla="*/ 38 w 79"/>
              <a:gd name="T31" fmla="*/ 94 h 129"/>
              <a:gd name="T32" fmla="*/ 37 w 79"/>
              <a:gd name="T33" fmla="*/ 83 h 129"/>
              <a:gd name="T34" fmla="*/ 36 w 79"/>
              <a:gd name="T35" fmla="*/ 79 h 129"/>
              <a:gd name="T36" fmla="*/ 34 w 79"/>
              <a:gd name="T37" fmla="*/ 75 h 129"/>
              <a:gd name="T38" fmla="*/ 32 w 79"/>
              <a:gd name="T39" fmla="*/ 72 h 129"/>
              <a:gd name="T40" fmla="*/ 29 w 79"/>
              <a:gd name="T41" fmla="*/ 69 h 129"/>
              <a:gd name="T42" fmla="*/ 26 w 79"/>
              <a:gd name="T43" fmla="*/ 67 h 129"/>
              <a:gd name="T44" fmla="*/ 23 w 79"/>
              <a:gd name="T45" fmla="*/ 66 h 129"/>
              <a:gd name="T46" fmla="*/ 13 w 79"/>
              <a:gd name="T47" fmla="*/ 64 h 129"/>
              <a:gd name="T48" fmla="*/ 0 w 79"/>
              <a:gd name="T49" fmla="*/ 64 h 129"/>
              <a:gd name="T50" fmla="*/ 0 w 79"/>
              <a:gd name="T51" fmla="*/ 64 h 129"/>
              <a:gd name="T52" fmla="*/ 13 w 79"/>
              <a:gd name="T53" fmla="*/ 63 h 129"/>
              <a:gd name="T54" fmla="*/ 23 w 79"/>
              <a:gd name="T55" fmla="*/ 62 h 129"/>
              <a:gd name="T56" fmla="*/ 26 w 79"/>
              <a:gd name="T57" fmla="*/ 61 h 129"/>
              <a:gd name="T58" fmla="*/ 29 w 79"/>
              <a:gd name="T59" fmla="*/ 59 h 129"/>
              <a:gd name="T60" fmla="*/ 32 w 79"/>
              <a:gd name="T61" fmla="*/ 57 h 129"/>
              <a:gd name="T62" fmla="*/ 34 w 79"/>
              <a:gd name="T63" fmla="*/ 54 h 129"/>
              <a:gd name="T64" fmla="*/ 36 w 79"/>
              <a:gd name="T65" fmla="*/ 50 h 129"/>
              <a:gd name="T66" fmla="*/ 37 w 79"/>
              <a:gd name="T67" fmla="*/ 46 h 129"/>
              <a:gd name="T68" fmla="*/ 38 w 79"/>
              <a:gd name="T69" fmla="*/ 35 h 129"/>
              <a:gd name="T70" fmla="*/ 39 w 79"/>
              <a:gd name="T71" fmla="*/ 19 h 129"/>
              <a:gd name="T72" fmla="*/ 39 w 79"/>
              <a:gd name="T73" fmla="*/ 0 h 129"/>
              <a:gd name="T74" fmla="*/ 39 w 79"/>
              <a:gd name="T75" fmla="*/ 0 h 129"/>
              <a:gd name="T76" fmla="*/ 40 w 79"/>
              <a:gd name="T77" fmla="*/ 19 h 129"/>
              <a:gd name="T78" fmla="*/ 41 w 79"/>
              <a:gd name="T79" fmla="*/ 35 h 129"/>
              <a:gd name="T80" fmla="*/ 42 w 79"/>
              <a:gd name="T81" fmla="*/ 46 h 129"/>
              <a:gd name="T82" fmla="*/ 43 w 79"/>
              <a:gd name="T83" fmla="*/ 50 h 129"/>
              <a:gd name="T84" fmla="*/ 45 w 79"/>
              <a:gd name="T85" fmla="*/ 54 h 129"/>
              <a:gd name="T86" fmla="*/ 47 w 79"/>
              <a:gd name="T87" fmla="*/ 57 h 129"/>
              <a:gd name="T88" fmla="*/ 50 w 79"/>
              <a:gd name="T89" fmla="*/ 59 h 129"/>
              <a:gd name="T90" fmla="*/ 54 w 79"/>
              <a:gd name="T91" fmla="*/ 61 h 129"/>
              <a:gd name="T92" fmla="*/ 57 w 79"/>
              <a:gd name="T93" fmla="*/ 62 h 129"/>
              <a:gd name="T94" fmla="*/ 67 w 79"/>
              <a:gd name="T95" fmla="*/ 63 h 129"/>
              <a:gd name="T96" fmla="*/ 79 w 79"/>
              <a:gd name="T97" fmla="*/ 64 h 129"/>
              <a:gd name="T98" fmla="*/ 79 w 79"/>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9">
                <a:moveTo>
                  <a:pt x="79" y="64"/>
                </a:moveTo>
                <a:lnTo>
                  <a:pt x="79" y="64"/>
                </a:lnTo>
                <a:lnTo>
                  <a:pt x="67" y="64"/>
                </a:lnTo>
                <a:lnTo>
                  <a:pt x="57" y="66"/>
                </a:lnTo>
                <a:lnTo>
                  <a:pt x="54" y="67"/>
                </a:lnTo>
                <a:lnTo>
                  <a:pt x="50" y="69"/>
                </a:lnTo>
                <a:lnTo>
                  <a:pt x="47" y="72"/>
                </a:lnTo>
                <a:lnTo>
                  <a:pt x="45" y="75"/>
                </a:lnTo>
                <a:lnTo>
                  <a:pt x="43" y="79"/>
                </a:lnTo>
                <a:lnTo>
                  <a:pt x="42" y="83"/>
                </a:lnTo>
                <a:lnTo>
                  <a:pt x="41" y="94"/>
                </a:lnTo>
                <a:lnTo>
                  <a:pt x="40" y="109"/>
                </a:lnTo>
                <a:lnTo>
                  <a:pt x="39" y="129"/>
                </a:lnTo>
                <a:lnTo>
                  <a:pt x="39" y="129"/>
                </a:lnTo>
                <a:lnTo>
                  <a:pt x="39" y="109"/>
                </a:lnTo>
                <a:lnTo>
                  <a:pt x="38" y="94"/>
                </a:lnTo>
                <a:lnTo>
                  <a:pt x="37" y="83"/>
                </a:lnTo>
                <a:lnTo>
                  <a:pt x="36" y="79"/>
                </a:lnTo>
                <a:lnTo>
                  <a:pt x="34" y="75"/>
                </a:lnTo>
                <a:lnTo>
                  <a:pt x="32" y="72"/>
                </a:lnTo>
                <a:lnTo>
                  <a:pt x="29" y="69"/>
                </a:lnTo>
                <a:lnTo>
                  <a:pt x="26" y="67"/>
                </a:lnTo>
                <a:lnTo>
                  <a:pt x="23" y="66"/>
                </a:lnTo>
                <a:lnTo>
                  <a:pt x="13" y="64"/>
                </a:lnTo>
                <a:lnTo>
                  <a:pt x="0" y="64"/>
                </a:lnTo>
                <a:lnTo>
                  <a:pt x="0" y="64"/>
                </a:lnTo>
                <a:lnTo>
                  <a:pt x="13" y="63"/>
                </a:lnTo>
                <a:lnTo>
                  <a:pt x="23" y="62"/>
                </a:lnTo>
                <a:lnTo>
                  <a:pt x="26" y="61"/>
                </a:lnTo>
                <a:lnTo>
                  <a:pt x="29" y="59"/>
                </a:lnTo>
                <a:lnTo>
                  <a:pt x="32" y="57"/>
                </a:lnTo>
                <a:lnTo>
                  <a:pt x="34" y="54"/>
                </a:lnTo>
                <a:lnTo>
                  <a:pt x="36" y="50"/>
                </a:lnTo>
                <a:lnTo>
                  <a:pt x="37" y="46"/>
                </a:lnTo>
                <a:lnTo>
                  <a:pt x="38" y="35"/>
                </a:lnTo>
                <a:lnTo>
                  <a:pt x="39" y="19"/>
                </a:lnTo>
                <a:lnTo>
                  <a:pt x="39" y="0"/>
                </a:lnTo>
                <a:lnTo>
                  <a:pt x="39" y="0"/>
                </a:lnTo>
                <a:lnTo>
                  <a:pt x="40" y="19"/>
                </a:lnTo>
                <a:lnTo>
                  <a:pt x="41" y="35"/>
                </a:lnTo>
                <a:lnTo>
                  <a:pt x="42" y="46"/>
                </a:lnTo>
                <a:lnTo>
                  <a:pt x="43" y="50"/>
                </a:lnTo>
                <a:lnTo>
                  <a:pt x="45" y="54"/>
                </a:lnTo>
                <a:lnTo>
                  <a:pt x="47" y="57"/>
                </a:lnTo>
                <a:lnTo>
                  <a:pt x="50" y="59"/>
                </a:lnTo>
                <a:lnTo>
                  <a:pt x="54" y="61"/>
                </a:lnTo>
                <a:lnTo>
                  <a:pt x="57" y="62"/>
                </a:lnTo>
                <a:lnTo>
                  <a:pt x="67" y="63"/>
                </a:lnTo>
                <a:lnTo>
                  <a:pt x="79" y="64"/>
                </a:lnTo>
                <a:lnTo>
                  <a:pt x="79"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 name="Freeform 18">
            <a:extLst>
              <a:ext uri="{FF2B5EF4-FFF2-40B4-BE49-F238E27FC236}">
                <a16:creationId xmlns:a16="http://schemas.microsoft.com/office/drawing/2014/main" id="{E49A3F9D-457F-4A24-9122-ADB1FA7029FB}"/>
              </a:ext>
            </a:extLst>
          </p:cNvPr>
          <p:cNvSpPr>
            <a:spLocks/>
          </p:cNvSpPr>
          <p:nvPr userDrawn="1"/>
        </p:nvSpPr>
        <p:spPr bwMode="auto">
          <a:xfrm>
            <a:off x="11933238" y="1997075"/>
            <a:ext cx="127000" cy="204788"/>
          </a:xfrm>
          <a:custGeom>
            <a:avLst/>
            <a:gdLst>
              <a:gd name="T0" fmla="*/ 80 w 80"/>
              <a:gd name="T1" fmla="*/ 64 h 129"/>
              <a:gd name="T2" fmla="*/ 80 w 80"/>
              <a:gd name="T3" fmla="*/ 64 h 129"/>
              <a:gd name="T4" fmla="*/ 67 w 80"/>
              <a:gd name="T5" fmla="*/ 65 h 129"/>
              <a:gd name="T6" fmla="*/ 57 w 80"/>
              <a:gd name="T7" fmla="*/ 66 h 129"/>
              <a:gd name="T8" fmla="*/ 53 w 80"/>
              <a:gd name="T9" fmla="*/ 67 h 129"/>
              <a:gd name="T10" fmla="*/ 50 w 80"/>
              <a:gd name="T11" fmla="*/ 69 h 129"/>
              <a:gd name="T12" fmla="*/ 48 w 80"/>
              <a:gd name="T13" fmla="*/ 72 h 129"/>
              <a:gd name="T14" fmla="*/ 46 w 80"/>
              <a:gd name="T15" fmla="*/ 74 h 129"/>
              <a:gd name="T16" fmla="*/ 44 w 80"/>
              <a:gd name="T17" fmla="*/ 79 h 129"/>
              <a:gd name="T18" fmla="*/ 43 w 80"/>
              <a:gd name="T19" fmla="*/ 83 h 129"/>
              <a:gd name="T20" fmla="*/ 41 w 80"/>
              <a:gd name="T21" fmla="*/ 94 h 129"/>
              <a:gd name="T22" fmla="*/ 40 w 80"/>
              <a:gd name="T23" fmla="*/ 109 h 129"/>
              <a:gd name="T24" fmla="*/ 40 w 80"/>
              <a:gd name="T25" fmla="*/ 129 h 129"/>
              <a:gd name="T26" fmla="*/ 40 w 80"/>
              <a:gd name="T27" fmla="*/ 129 h 129"/>
              <a:gd name="T28" fmla="*/ 40 w 80"/>
              <a:gd name="T29" fmla="*/ 109 h 129"/>
              <a:gd name="T30" fmla="*/ 39 w 80"/>
              <a:gd name="T31" fmla="*/ 94 h 129"/>
              <a:gd name="T32" fmla="*/ 38 w 80"/>
              <a:gd name="T33" fmla="*/ 83 h 129"/>
              <a:gd name="T34" fmla="*/ 36 w 80"/>
              <a:gd name="T35" fmla="*/ 79 h 129"/>
              <a:gd name="T36" fmla="*/ 35 w 80"/>
              <a:gd name="T37" fmla="*/ 74 h 129"/>
              <a:gd name="T38" fmla="*/ 33 w 80"/>
              <a:gd name="T39" fmla="*/ 72 h 129"/>
              <a:gd name="T40" fmla="*/ 30 w 80"/>
              <a:gd name="T41" fmla="*/ 69 h 129"/>
              <a:gd name="T42" fmla="*/ 27 w 80"/>
              <a:gd name="T43" fmla="*/ 67 h 129"/>
              <a:gd name="T44" fmla="*/ 22 w 80"/>
              <a:gd name="T45" fmla="*/ 66 h 129"/>
              <a:gd name="T46" fmla="*/ 13 w 80"/>
              <a:gd name="T47" fmla="*/ 65 h 129"/>
              <a:gd name="T48" fmla="*/ 0 w 80"/>
              <a:gd name="T49" fmla="*/ 64 h 129"/>
              <a:gd name="T50" fmla="*/ 0 w 80"/>
              <a:gd name="T51" fmla="*/ 64 h 129"/>
              <a:gd name="T52" fmla="*/ 13 w 80"/>
              <a:gd name="T53" fmla="*/ 64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6 w 80"/>
              <a:gd name="T85" fmla="*/ 54 h 129"/>
              <a:gd name="T86" fmla="*/ 48 w 80"/>
              <a:gd name="T87" fmla="*/ 57 h 129"/>
              <a:gd name="T88" fmla="*/ 50 w 80"/>
              <a:gd name="T89" fmla="*/ 59 h 129"/>
              <a:gd name="T90" fmla="*/ 53 w 80"/>
              <a:gd name="T91" fmla="*/ 61 h 129"/>
              <a:gd name="T92" fmla="*/ 57 w 80"/>
              <a:gd name="T93" fmla="*/ 62 h 129"/>
              <a:gd name="T94" fmla="*/ 67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7" y="65"/>
                </a:lnTo>
                <a:lnTo>
                  <a:pt x="57" y="66"/>
                </a:lnTo>
                <a:lnTo>
                  <a:pt x="53" y="67"/>
                </a:lnTo>
                <a:lnTo>
                  <a:pt x="50" y="69"/>
                </a:lnTo>
                <a:lnTo>
                  <a:pt x="48" y="72"/>
                </a:lnTo>
                <a:lnTo>
                  <a:pt x="46" y="74"/>
                </a:lnTo>
                <a:lnTo>
                  <a:pt x="44" y="79"/>
                </a:lnTo>
                <a:lnTo>
                  <a:pt x="43" y="83"/>
                </a:lnTo>
                <a:lnTo>
                  <a:pt x="41" y="94"/>
                </a:lnTo>
                <a:lnTo>
                  <a:pt x="40" y="109"/>
                </a:lnTo>
                <a:lnTo>
                  <a:pt x="40" y="129"/>
                </a:lnTo>
                <a:lnTo>
                  <a:pt x="40" y="129"/>
                </a:lnTo>
                <a:lnTo>
                  <a:pt x="40" y="109"/>
                </a:lnTo>
                <a:lnTo>
                  <a:pt x="39" y="94"/>
                </a:lnTo>
                <a:lnTo>
                  <a:pt x="38" y="83"/>
                </a:lnTo>
                <a:lnTo>
                  <a:pt x="36" y="79"/>
                </a:lnTo>
                <a:lnTo>
                  <a:pt x="35" y="74"/>
                </a:lnTo>
                <a:lnTo>
                  <a:pt x="33" y="72"/>
                </a:lnTo>
                <a:lnTo>
                  <a:pt x="30" y="69"/>
                </a:lnTo>
                <a:lnTo>
                  <a:pt x="27" y="67"/>
                </a:lnTo>
                <a:lnTo>
                  <a:pt x="22" y="66"/>
                </a:lnTo>
                <a:lnTo>
                  <a:pt x="13" y="65"/>
                </a:lnTo>
                <a:lnTo>
                  <a:pt x="0" y="64"/>
                </a:lnTo>
                <a:lnTo>
                  <a:pt x="0" y="64"/>
                </a:lnTo>
                <a:lnTo>
                  <a:pt x="13" y="64"/>
                </a:lnTo>
                <a:lnTo>
                  <a:pt x="22" y="62"/>
                </a:lnTo>
                <a:lnTo>
                  <a:pt x="27" y="61"/>
                </a:lnTo>
                <a:lnTo>
                  <a:pt x="30" y="59"/>
                </a:lnTo>
                <a:lnTo>
                  <a:pt x="33" y="57"/>
                </a:lnTo>
                <a:lnTo>
                  <a:pt x="35" y="54"/>
                </a:lnTo>
                <a:lnTo>
                  <a:pt x="36" y="50"/>
                </a:lnTo>
                <a:lnTo>
                  <a:pt x="38" y="46"/>
                </a:lnTo>
                <a:lnTo>
                  <a:pt x="39" y="35"/>
                </a:lnTo>
                <a:lnTo>
                  <a:pt x="40" y="19"/>
                </a:lnTo>
                <a:lnTo>
                  <a:pt x="40" y="0"/>
                </a:lnTo>
                <a:lnTo>
                  <a:pt x="40" y="0"/>
                </a:lnTo>
                <a:lnTo>
                  <a:pt x="40" y="19"/>
                </a:lnTo>
                <a:lnTo>
                  <a:pt x="41" y="35"/>
                </a:lnTo>
                <a:lnTo>
                  <a:pt x="43" y="46"/>
                </a:lnTo>
                <a:lnTo>
                  <a:pt x="44" y="50"/>
                </a:lnTo>
                <a:lnTo>
                  <a:pt x="46" y="54"/>
                </a:lnTo>
                <a:lnTo>
                  <a:pt x="48" y="57"/>
                </a:lnTo>
                <a:lnTo>
                  <a:pt x="50" y="59"/>
                </a:lnTo>
                <a:lnTo>
                  <a:pt x="53" y="61"/>
                </a:lnTo>
                <a:lnTo>
                  <a:pt x="57" y="62"/>
                </a:lnTo>
                <a:lnTo>
                  <a:pt x="67"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 name="Freeform 19">
            <a:extLst>
              <a:ext uri="{FF2B5EF4-FFF2-40B4-BE49-F238E27FC236}">
                <a16:creationId xmlns:a16="http://schemas.microsoft.com/office/drawing/2014/main" id="{4A9E9CAF-B5BF-40D1-AE04-B7E3C943A2E5}"/>
              </a:ext>
            </a:extLst>
          </p:cNvPr>
          <p:cNvSpPr>
            <a:spLocks/>
          </p:cNvSpPr>
          <p:nvPr userDrawn="1"/>
        </p:nvSpPr>
        <p:spPr bwMode="auto">
          <a:xfrm>
            <a:off x="9726613" y="2689225"/>
            <a:ext cx="125413" cy="206375"/>
          </a:xfrm>
          <a:custGeom>
            <a:avLst/>
            <a:gdLst>
              <a:gd name="T0" fmla="*/ 79 w 79"/>
              <a:gd name="T1" fmla="*/ 65 h 130"/>
              <a:gd name="T2" fmla="*/ 79 w 79"/>
              <a:gd name="T3" fmla="*/ 65 h 130"/>
              <a:gd name="T4" fmla="*/ 67 w 79"/>
              <a:gd name="T5" fmla="*/ 66 h 130"/>
              <a:gd name="T6" fmla="*/ 57 w 79"/>
              <a:gd name="T7" fmla="*/ 67 h 130"/>
              <a:gd name="T8" fmla="*/ 54 w 79"/>
              <a:gd name="T9" fmla="*/ 69 h 130"/>
              <a:gd name="T10" fmla="*/ 50 w 79"/>
              <a:gd name="T11" fmla="*/ 70 h 130"/>
              <a:gd name="T12" fmla="*/ 47 w 79"/>
              <a:gd name="T13" fmla="*/ 73 h 130"/>
              <a:gd name="T14" fmla="*/ 45 w 79"/>
              <a:gd name="T15" fmla="*/ 76 h 130"/>
              <a:gd name="T16" fmla="*/ 43 w 79"/>
              <a:gd name="T17" fmla="*/ 79 h 130"/>
              <a:gd name="T18" fmla="*/ 42 w 79"/>
              <a:gd name="T19" fmla="*/ 84 h 130"/>
              <a:gd name="T20" fmla="*/ 41 w 79"/>
              <a:gd name="T21" fmla="*/ 95 h 130"/>
              <a:gd name="T22" fmla="*/ 40 w 79"/>
              <a:gd name="T23" fmla="*/ 110 h 130"/>
              <a:gd name="T24" fmla="*/ 39 w 79"/>
              <a:gd name="T25" fmla="*/ 130 h 130"/>
              <a:gd name="T26" fmla="*/ 39 w 79"/>
              <a:gd name="T27" fmla="*/ 130 h 130"/>
              <a:gd name="T28" fmla="*/ 39 w 79"/>
              <a:gd name="T29" fmla="*/ 110 h 130"/>
              <a:gd name="T30" fmla="*/ 38 w 79"/>
              <a:gd name="T31" fmla="*/ 95 h 130"/>
              <a:gd name="T32" fmla="*/ 37 w 79"/>
              <a:gd name="T33" fmla="*/ 84 h 130"/>
              <a:gd name="T34" fmla="*/ 36 w 79"/>
              <a:gd name="T35" fmla="*/ 79 h 130"/>
              <a:gd name="T36" fmla="*/ 34 w 79"/>
              <a:gd name="T37" fmla="*/ 76 h 130"/>
              <a:gd name="T38" fmla="*/ 32 w 79"/>
              <a:gd name="T39" fmla="*/ 73 h 130"/>
              <a:gd name="T40" fmla="*/ 29 w 79"/>
              <a:gd name="T41" fmla="*/ 70 h 130"/>
              <a:gd name="T42" fmla="*/ 26 w 79"/>
              <a:gd name="T43" fmla="*/ 69 h 130"/>
              <a:gd name="T44" fmla="*/ 23 w 79"/>
              <a:gd name="T45" fmla="*/ 67 h 130"/>
              <a:gd name="T46" fmla="*/ 12 w 79"/>
              <a:gd name="T47" fmla="*/ 66 h 130"/>
              <a:gd name="T48" fmla="*/ 0 w 79"/>
              <a:gd name="T49" fmla="*/ 65 h 130"/>
              <a:gd name="T50" fmla="*/ 0 w 79"/>
              <a:gd name="T51" fmla="*/ 65 h 130"/>
              <a:gd name="T52" fmla="*/ 12 w 79"/>
              <a:gd name="T53" fmla="*/ 65 h 130"/>
              <a:gd name="T54" fmla="*/ 23 w 79"/>
              <a:gd name="T55" fmla="*/ 63 h 130"/>
              <a:gd name="T56" fmla="*/ 26 w 79"/>
              <a:gd name="T57" fmla="*/ 62 h 130"/>
              <a:gd name="T58" fmla="*/ 29 w 79"/>
              <a:gd name="T59" fmla="*/ 60 h 130"/>
              <a:gd name="T60" fmla="*/ 32 w 79"/>
              <a:gd name="T61" fmla="*/ 58 h 130"/>
              <a:gd name="T62" fmla="*/ 34 w 79"/>
              <a:gd name="T63" fmla="*/ 55 h 130"/>
              <a:gd name="T64" fmla="*/ 36 w 79"/>
              <a:gd name="T65" fmla="*/ 51 h 130"/>
              <a:gd name="T66" fmla="*/ 37 w 79"/>
              <a:gd name="T67" fmla="*/ 47 h 130"/>
              <a:gd name="T68" fmla="*/ 38 w 79"/>
              <a:gd name="T69" fmla="*/ 35 h 130"/>
              <a:gd name="T70" fmla="*/ 39 w 79"/>
              <a:gd name="T71" fmla="*/ 20 h 130"/>
              <a:gd name="T72" fmla="*/ 39 w 79"/>
              <a:gd name="T73" fmla="*/ 0 h 130"/>
              <a:gd name="T74" fmla="*/ 39 w 79"/>
              <a:gd name="T75" fmla="*/ 0 h 130"/>
              <a:gd name="T76" fmla="*/ 40 w 79"/>
              <a:gd name="T77" fmla="*/ 20 h 130"/>
              <a:gd name="T78" fmla="*/ 41 w 79"/>
              <a:gd name="T79" fmla="*/ 35 h 130"/>
              <a:gd name="T80" fmla="*/ 42 w 79"/>
              <a:gd name="T81" fmla="*/ 47 h 130"/>
              <a:gd name="T82" fmla="*/ 43 w 79"/>
              <a:gd name="T83" fmla="*/ 51 h 130"/>
              <a:gd name="T84" fmla="*/ 45 w 79"/>
              <a:gd name="T85" fmla="*/ 55 h 130"/>
              <a:gd name="T86" fmla="*/ 47 w 79"/>
              <a:gd name="T87" fmla="*/ 58 h 130"/>
              <a:gd name="T88" fmla="*/ 50 w 79"/>
              <a:gd name="T89" fmla="*/ 60 h 130"/>
              <a:gd name="T90" fmla="*/ 54 w 79"/>
              <a:gd name="T91" fmla="*/ 62 h 130"/>
              <a:gd name="T92" fmla="*/ 57 w 79"/>
              <a:gd name="T93" fmla="*/ 63 h 130"/>
              <a:gd name="T94" fmla="*/ 67 w 79"/>
              <a:gd name="T95" fmla="*/ 65 h 130"/>
              <a:gd name="T96" fmla="*/ 79 w 79"/>
              <a:gd name="T97" fmla="*/ 65 h 130"/>
              <a:gd name="T98" fmla="*/ 79 w 79"/>
              <a:gd name="T9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30">
                <a:moveTo>
                  <a:pt x="79" y="65"/>
                </a:moveTo>
                <a:lnTo>
                  <a:pt x="79" y="65"/>
                </a:lnTo>
                <a:lnTo>
                  <a:pt x="67" y="66"/>
                </a:lnTo>
                <a:lnTo>
                  <a:pt x="57" y="67"/>
                </a:lnTo>
                <a:lnTo>
                  <a:pt x="54" y="69"/>
                </a:lnTo>
                <a:lnTo>
                  <a:pt x="50" y="70"/>
                </a:lnTo>
                <a:lnTo>
                  <a:pt x="47" y="73"/>
                </a:lnTo>
                <a:lnTo>
                  <a:pt x="45" y="76"/>
                </a:lnTo>
                <a:lnTo>
                  <a:pt x="43" y="79"/>
                </a:lnTo>
                <a:lnTo>
                  <a:pt x="42" y="84"/>
                </a:lnTo>
                <a:lnTo>
                  <a:pt x="41" y="95"/>
                </a:lnTo>
                <a:lnTo>
                  <a:pt x="40" y="110"/>
                </a:lnTo>
                <a:lnTo>
                  <a:pt x="39" y="130"/>
                </a:lnTo>
                <a:lnTo>
                  <a:pt x="39" y="130"/>
                </a:lnTo>
                <a:lnTo>
                  <a:pt x="39" y="110"/>
                </a:lnTo>
                <a:lnTo>
                  <a:pt x="38" y="95"/>
                </a:lnTo>
                <a:lnTo>
                  <a:pt x="37" y="84"/>
                </a:lnTo>
                <a:lnTo>
                  <a:pt x="36" y="79"/>
                </a:lnTo>
                <a:lnTo>
                  <a:pt x="34" y="76"/>
                </a:lnTo>
                <a:lnTo>
                  <a:pt x="32" y="73"/>
                </a:lnTo>
                <a:lnTo>
                  <a:pt x="29" y="70"/>
                </a:lnTo>
                <a:lnTo>
                  <a:pt x="26" y="69"/>
                </a:lnTo>
                <a:lnTo>
                  <a:pt x="23" y="67"/>
                </a:lnTo>
                <a:lnTo>
                  <a:pt x="12" y="66"/>
                </a:lnTo>
                <a:lnTo>
                  <a:pt x="0" y="65"/>
                </a:lnTo>
                <a:lnTo>
                  <a:pt x="0" y="65"/>
                </a:lnTo>
                <a:lnTo>
                  <a:pt x="12" y="65"/>
                </a:lnTo>
                <a:lnTo>
                  <a:pt x="23" y="63"/>
                </a:lnTo>
                <a:lnTo>
                  <a:pt x="26" y="62"/>
                </a:lnTo>
                <a:lnTo>
                  <a:pt x="29" y="60"/>
                </a:lnTo>
                <a:lnTo>
                  <a:pt x="32" y="58"/>
                </a:lnTo>
                <a:lnTo>
                  <a:pt x="34" y="55"/>
                </a:lnTo>
                <a:lnTo>
                  <a:pt x="36" y="51"/>
                </a:lnTo>
                <a:lnTo>
                  <a:pt x="37" y="47"/>
                </a:lnTo>
                <a:lnTo>
                  <a:pt x="38" y="35"/>
                </a:lnTo>
                <a:lnTo>
                  <a:pt x="39" y="20"/>
                </a:lnTo>
                <a:lnTo>
                  <a:pt x="39" y="0"/>
                </a:lnTo>
                <a:lnTo>
                  <a:pt x="39" y="0"/>
                </a:lnTo>
                <a:lnTo>
                  <a:pt x="40" y="20"/>
                </a:lnTo>
                <a:lnTo>
                  <a:pt x="41" y="35"/>
                </a:lnTo>
                <a:lnTo>
                  <a:pt x="42" y="47"/>
                </a:lnTo>
                <a:lnTo>
                  <a:pt x="43" y="51"/>
                </a:lnTo>
                <a:lnTo>
                  <a:pt x="45" y="55"/>
                </a:lnTo>
                <a:lnTo>
                  <a:pt x="47" y="58"/>
                </a:lnTo>
                <a:lnTo>
                  <a:pt x="50" y="60"/>
                </a:lnTo>
                <a:lnTo>
                  <a:pt x="54" y="62"/>
                </a:lnTo>
                <a:lnTo>
                  <a:pt x="57" y="63"/>
                </a:lnTo>
                <a:lnTo>
                  <a:pt x="67"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 name="Freeform 20">
            <a:extLst>
              <a:ext uri="{FF2B5EF4-FFF2-40B4-BE49-F238E27FC236}">
                <a16:creationId xmlns:a16="http://schemas.microsoft.com/office/drawing/2014/main" id="{3F53A6BA-D936-4C6E-96F9-8B8E53ED8271}"/>
              </a:ext>
            </a:extLst>
          </p:cNvPr>
          <p:cNvSpPr>
            <a:spLocks/>
          </p:cNvSpPr>
          <p:nvPr userDrawn="1"/>
        </p:nvSpPr>
        <p:spPr bwMode="auto">
          <a:xfrm>
            <a:off x="11088688" y="1250950"/>
            <a:ext cx="127000" cy="204788"/>
          </a:xfrm>
          <a:custGeom>
            <a:avLst/>
            <a:gdLst>
              <a:gd name="T0" fmla="*/ 80 w 80"/>
              <a:gd name="T1" fmla="*/ 65 h 129"/>
              <a:gd name="T2" fmla="*/ 80 w 80"/>
              <a:gd name="T3" fmla="*/ 65 h 129"/>
              <a:gd name="T4" fmla="*/ 66 w 80"/>
              <a:gd name="T5" fmla="*/ 65 h 129"/>
              <a:gd name="T6" fmla="*/ 57 w 80"/>
              <a:gd name="T7" fmla="*/ 67 h 129"/>
              <a:gd name="T8" fmla="*/ 53 w 80"/>
              <a:gd name="T9" fmla="*/ 68 h 129"/>
              <a:gd name="T10" fmla="*/ 50 w 80"/>
              <a:gd name="T11" fmla="*/ 70 h 129"/>
              <a:gd name="T12" fmla="*/ 47 w 80"/>
              <a:gd name="T13" fmla="*/ 72 h 129"/>
              <a:gd name="T14" fmla="*/ 45 w 80"/>
              <a:gd name="T15" fmla="*/ 75 h 129"/>
              <a:gd name="T16" fmla="*/ 44 w 80"/>
              <a:gd name="T17" fmla="*/ 79 h 129"/>
              <a:gd name="T18" fmla="*/ 42 w 80"/>
              <a:gd name="T19" fmla="*/ 83 h 129"/>
              <a:gd name="T20" fmla="*/ 41 w 80"/>
              <a:gd name="T21" fmla="*/ 94 h 129"/>
              <a:gd name="T22" fmla="*/ 40 w 80"/>
              <a:gd name="T23" fmla="*/ 110 h 129"/>
              <a:gd name="T24" fmla="*/ 40 w 80"/>
              <a:gd name="T25" fmla="*/ 129 h 129"/>
              <a:gd name="T26" fmla="*/ 40 w 80"/>
              <a:gd name="T27" fmla="*/ 129 h 129"/>
              <a:gd name="T28" fmla="*/ 39 w 80"/>
              <a:gd name="T29" fmla="*/ 110 h 129"/>
              <a:gd name="T30" fmla="*/ 39 w 80"/>
              <a:gd name="T31" fmla="*/ 94 h 129"/>
              <a:gd name="T32" fmla="*/ 37 w 80"/>
              <a:gd name="T33" fmla="*/ 83 h 129"/>
              <a:gd name="T34" fmla="*/ 36 w 80"/>
              <a:gd name="T35" fmla="*/ 79 h 129"/>
              <a:gd name="T36" fmla="*/ 33 w 80"/>
              <a:gd name="T37" fmla="*/ 75 h 129"/>
              <a:gd name="T38" fmla="*/ 31 w 80"/>
              <a:gd name="T39" fmla="*/ 72 h 129"/>
              <a:gd name="T40" fmla="*/ 29 w 80"/>
              <a:gd name="T41" fmla="*/ 70 h 129"/>
              <a:gd name="T42" fmla="*/ 26 w 80"/>
              <a:gd name="T43" fmla="*/ 68 h 129"/>
              <a:gd name="T44" fmla="*/ 22 w 80"/>
              <a:gd name="T45" fmla="*/ 67 h 129"/>
              <a:gd name="T46" fmla="*/ 12 w 80"/>
              <a:gd name="T47" fmla="*/ 65 h 129"/>
              <a:gd name="T48" fmla="*/ 0 w 80"/>
              <a:gd name="T49" fmla="*/ 65 h 129"/>
              <a:gd name="T50" fmla="*/ 0 w 80"/>
              <a:gd name="T51" fmla="*/ 65 h 129"/>
              <a:gd name="T52" fmla="*/ 12 w 80"/>
              <a:gd name="T53" fmla="*/ 64 h 129"/>
              <a:gd name="T54" fmla="*/ 22 w 80"/>
              <a:gd name="T55" fmla="*/ 63 h 129"/>
              <a:gd name="T56" fmla="*/ 26 w 80"/>
              <a:gd name="T57" fmla="*/ 60 h 129"/>
              <a:gd name="T58" fmla="*/ 29 w 80"/>
              <a:gd name="T59" fmla="*/ 59 h 129"/>
              <a:gd name="T60" fmla="*/ 31 w 80"/>
              <a:gd name="T61" fmla="*/ 56 h 129"/>
              <a:gd name="T62" fmla="*/ 33 w 80"/>
              <a:gd name="T63" fmla="*/ 53 h 129"/>
              <a:gd name="T64" fmla="*/ 36 w 80"/>
              <a:gd name="T65" fmla="*/ 50 h 129"/>
              <a:gd name="T66" fmla="*/ 37 w 80"/>
              <a:gd name="T67" fmla="*/ 46 h 129"/>
              <a:gd name="T68" fmla="*/ 39 w 80"/>
              <a:gd name="T69" fmla="*/ 35 h 129"/>
              <a:gd name="T70" fmla="*/ 39 w 80"/>
              <a:gd name="T71" fmla="*/ 19 h 129"/>
              <a:gd name="T72" fmla="*/ 40 w 80"/>
              <a:gd name="T73" fmla="*/ 0 h 129"/>
              <a:gd name="T74" fmla="*/ 40 w 80"/>
              <a:gd name="T75" fmla="*/ 0 h 129"/>
              <a:gd name="T76" fmla="*/ 40 w 80"/>
              <a:gd name="T77" fmla="*/ 19 h 129"/>
              <a:gd name="T78" fmla="*/ 41 w 80"/>
              <a:gd name="T79" fmla="*/ 35 h 129"/>
              <a:gd name="T80" fmla="*/ 42 w 80"/>
              <a:gd name="T81" fmla="*/ 46 h 129"/>
              <a:gd name="T82" fmla="*/ 44 w 80"/>
              <a:gd name="T83" fmla="*/ 50 h 129"/>
              <a:gd name="T84" fmla="*/ 45 w 80"/>
              <a:gd name="T85" fmla="*/ 53 h 129"/>
              <a:gd name="T86" fmla="*/ 47 w 80"/>
              <a:gd name="T87" fmla="*/ 56 h 129"/>
              <a:gd name="T88" fmla="*/ 50 w 80"/>
              <a:gd name="T89" fmla="*/ 59 h 129"/>
              <a:gd name="T90" fmla="*/ 53 w 80"/>
              <a:gd name="T91" fmla="*/ 60 h 129"/>
              <a:gd name="T92" fmla="*/ 57 w 80"/>
              <a:gd name="T93" fmla="*/ 63 h 129"/>
              <a:gd name="T94" fmla="*/ 66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6" y="65"/>
                </a:lnTo>
                <a:lnTo>
                  <a:pt x="57" y="67"/>
                </a:lnTo>
                <a:lnTo>
                  <a:pt x="53" y="68"/>
                </a:lnTo>
                <a:lnTo>
                  <a:pt x="50" y="70"/>
                </a:lnTo>
                <a:lnTo>
                  <a:pt x="47" y="72"/>
                </a:lnTo>
                <a:lnTo>
                  <a:pt x="45" y="75"/>
                </a:lnTo>
                <a:lnTo>
                  <a:pt x="44" y="79"/>
                </a:lnTo>
                <a:lnTo>
                  <a:pt x="42" y="83"/>
                </a:lnTo>
                <a:lnTo>
                  <a:pt x="41" y="94"/>
                </a:lnTo>
                <a:lnTo>
                  <a:pt x="40" y="110"/>
                </a:lnTo>
                <a:lnTo>
                  <a:pt x="40" y="129"/>
                </a:lnTo>
                <a:lnTo>
                  <a:pt x="40" y="129"/>
                </a:lnTo>
                <a:lnTo>
                  <a:pt x="39" y="110"/>
                </a:lnTo>
                <a:lnTo>
                  <a:pt x="39" y="94"/>
                </a:lnTo>
                <a:lnTo>
                  <a:pt x="37" y="83"/>
                </a:lnTo>
                <a:lnTo>
                  <a:pt x="36" y="79"/>
                </a:lnTo>
                <a:lnTo>
                  <a:pt x="33" y="75"/>
                </a:lnTo>
                <a:lnTo>
                  <a:pt x="31" y="72"/>
                </a:lnTo>
                <a:lnTo>
                  <a:pt x="29" y="70"/>
                </a:lnTo>
                <a:lnTo>
                  <a:pt x="26" y="68"/>
                </a:lnTo>
                <a:lnTo>
                  <a:pt x="22" y="67"/>
                </a:lnTo>
                <a:lnTo>
                  <a:pt x="12" y="65"/>
                </a:lnTo>
                <a:lnTo>
                  <a:pt x="0" y="65"/>
                </a:lnTo>
                <a:lnTo>
                  <a:pt x="0" y="65"/>
                </a:lnTo>
                <a:lnTo>
                  <a:pt x="12" y="64"/>
                </a:lnTo>
                <a:lnTo>
                  <a:pt x="22" y="63"/>
                </a:lnTo>
                <a:lnTo>
                  <a:pt x="26" y="60"/>
                </a:lnTo>
                <a:lnTo>
                  <a:pt x="29" y="59"/>
                </a:lnTo>
                <a:lnTo>
                  <a:pt x="31" y="56"/>
                </a:lnTo>
                <a:lnTo>
                  <a:pt x="33" y="53"/>
                </a:lnTo>
                <a:lnTo>
                  <a:pt x="36" y="50"/>
                </a:lnTo>
                <a:lnTo>
                  <a:pt x="37" y="46"/>
                </a:lnTo>
                <a:lnTo>
                  <a:pt x="39" y="35"/>
                </a:lnTo>
                <a:lnTo>
                  <a:pt x="39" y="19"/>
                </a:lnTo>
                <a:lnTo>
                  <a:pt x="40" y="0"/>
                </a:lnTo>
                <a:lnTo>
                  <a:pt x="40" y="0"/>
                </a:lnTo>
                <a:lnTo>
                  <a:pt x="40" y="19"/>
                </a:lnTo>
                <a:lnTo>
                  <a:pt x="41" y="35"/>
                </a:lnTo>
                <a:lnTo>
                  <a:pt x="42" y="46"/>
                </a:lnTo>
                <a:lnTo>
                  <a:pt x="44" y="50"/>
                </a:lnTo>
                <a:lnTo>
                  <a:pt x="45" y="53"/>
                </a:lnTo>
                <a:lnTo>
                  <a:pt x="47" y="56"/>
                </a:lnTo>
                <a:lnTo>
                  <a:pt x="50" y="59"/>
                </a:lnTo>
                <a:lnTo>
                  <a:pt x="53" y="60"/>
                </a:lnTo>
                <a:lnTo>
                  <a:pt x="57" y="63"/>
                </a:lnTo>
                <a:lnTo>
                  <a:pt x="66"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 name="Freeform 21">
            <a:extLst>
              <a:ext uri="{FF2B5EF4-FFF2-40B4-BE49-F238E27FC236}">
                <a16:creationId xmlns:a16="http://schemas.microsoft.com/office/drawing/2014/main" id="{9D92B188-929C-476F-9896-A1D001805C41}"/>
              </a:ext>
            </a:extLst>
          </p:cNvPr>
          <p:cNvSpPr>
            <a:spLocks/>
          </p:cNvSpPr>
          <p:nvPr userDrawn="1"/>
        </p:nvSpPr>
        <p:spPr bwMode="auto">
          <a:xfrm>
            <a:off x="11733213" y="3182938"/>
            <a:ext cx="125413" cy="204788"/>
          </a:xfrm>
          <a:custGeom>
            <a:avLst/>
            <a:gdLst>
              <a:gd name="T0" fmla="*/ 79 w 79"/>
              <a:gd name="T1" fmla="*/ 65 h 129"/>
              <a:gd name="T2" fmla="*/ 79 w 79"/>
              <a:gd name="T3" fmla="*/ 65 h 129"/>
              <a:gd name="T4" fmla="*/ 66 w 79"/>
              <a:gd name="T5" fmla="*/ 66 h 129"/>
              <a:gd name="T6" fmla="*/ 56 w 79"/>
              <a:gd name="T7" fmla="*/ 67 h 129"/>
              <a:gd name="T8" fmla="*/ 53 w 79"/>
              <a:gd name="T9" fmla="*/ 69 h 129"/>
              <a:gd name="T10" fmla="*/ 50 w 79"/>
              <a:gd name="T11" fmla="*/ 70 h 129"/>
              <a:gd name="T12" fmla="*/ 47 w 79"/>
              <a:gd name="T13" fmla="*/ 73 h 129"/>
              <a:gd name="T14" fmla="*/ 45 w 79"/>
              <a:gd name="T15" fmla="*/ 76 h 129"/>
              <a:gd name="T16" fmla="*/ 43 w 79"/>
              <a:gd name="T17" fmla="*/ 79 h 129"/>
              <a:gd name="T18" fmla="*/ 42 w 79"/>
              <a:gd name="T19" fmla="*/ 83 h 129"/>
              <a:gd name="T20" fmla="*/ 41 w 79"/>
              <a:gd name="T21" fmla="*/ 95 h 129"/>
              <a:gd name="T22" fmla="*/ 40 w 79"/>
              <a:gd name="T23" fmla="*/ 110 h 129"/>
              <a:gd name="T24" fmla="*/ 39 w 79"/>
              <a:gd name="T25" fmla="*/ 129 h 129"/>
              <a:gd name="T26" fmla="*/ 39 w 79"/>
              <a:gd name="T27" fmla="*/ 129 h 129"/>
              <a:gd name="T28" fmla="*/ 39 w 79"/>
              <a:gd name="T29" fmla="*/ 110 h 129"/>
              <a:gd name="T30" fmla="*/ 38 w 79"/>
              <a:gd name="T31" fmla="*/ 95 h 129"/>
              <a:gd name="T32" fmla="*/ 37 w 79"/>
              <a:gd name="T33" fmla="*/ 83 h 129"/>
              <a:gd name="T34" fmla="*/ 36 w 79"/>
              <a:gd name="T35" fmla="*/ 79 h 129"/>
              <a:gd name="T36" fmla="*/ 34 w 79"/>
              <a:gd name="T37" fmla="*/ 76 h 129"/>
              <a:gd name="T38" fmla="*/ 32 w 79"/>
              <a:gd name="T39" fmla="*/ 73 h 129"/>
              <a:gd name="T40" fmla="*/ 28 w 79"/>
              <a:gd name="T41" fmla="*/ 70 h 129"/>
              <a:gd name="T42" fmla="*/ 25 w 79"/>
              <a:gd name="T43" fmla="*/ 69 h 129"/>
              <a:gd name="T44" fmla="*/ 22 w 79"/>
              <a:gd name="T45" fmla="*/ 67 h 129"/>
              <a:gd name="T46" fmla="*/ 12 w 79"/>
              <a:gd name="T47" fmla="*/ 66 h 129"/>
              <a:gd name="T48" fmla="*/ 0 w 79"/>
              <a:gd name="T49" fmla="*/ 65 h 129"/>
              <a:gd name="T50" fmla="*/ 0 w 79"/>
              <a:gd name="T51" fmla="*/ 65 h 129"/>
              <a:gd name="T52" fmla="*/ 12 w 79"/>
              <a:gd name="T53" fmla="*/ 65 h 129"/>
              <a:gd name="T54" fmla="*/ 22 w 79"/>
              <a:gd name="T55" fmla="*/ 63 h 129"/>
              <a:gd name="T56" fmla="*/ 25 w 79"/>
              <a:gd name="T57" fmla="*/ 62 h 129"/>
              <a:gd name="T58" fmla="*/ 28 w 79"/>
              <a:gd name="T59" fmla="*/ 60 h 129"/>
              <a:gd name="T60" fmla="*/ 32 w 79"/>
              <a:gd name="T61" fmla="*/ 58 h 129"/>
              <a:gd name="T62" fmla="*/ 34 w 79"/>
              <a:gd name="T63" fmla="*/ 55 h 129"/>
              <a:gd name="T64" fmla="*/ 36 w 79"/>
              <a:gd name="T65" fmla="*/ 50 h 129"/>
              <a:gd name="T66" fmla="*/ 37 w 79"/>
              <a:gd name="T67" fmla="*/ 46 h 129"/>
              <a:gd name="T68" fmla="*/ 38 w 79"/>
              <a:gd name="T69" fmla="*/ 35 h 129"/>
              <a:gd name="T70" fmla="*/ 39 w 79"/>
              <a:gd name="T71" fmla="*/ 20 h 129"/>
              <a:gd name="T72" fmla="*/ 39 w 79"/>
              <a:gd name="T73" fmla="*/ 0 h 129"/>
              <a:gd name="T74" fmla="*/ 39 w 79"/>
              <a:gd name="T75" fmla="*/ 0 h 129"/>
              <a:gd name="T76" fmla="*/ 40 w 79"/>
              <a:gd name="T77" fmla="*/ 20 h 129"/>
              <a:gd name="T78" fmla="*/ 41 w 79"/>
              <a:gd name="T79" fmla="*/ 35 h 129"/>
              <a:gd name="T80" fmla="*/ 42 w 79"/>
              <a:gd name="T81" fmla="*/ 46 h 129"/>
              <a:gd name="T82" fmla="*/ 43 w 79"/>
              <a:gd name="T83" fmla="*/ 50 h 129"/>
              <a:gd name="T84" fmla="*/ 45 w 79"/>
              <a:gd name="T85" fmla="*/ 55 h 129"/>
              <a:gd name="T86" fmla="*/ 47 w 79"/>
              <a:gd name="T87" fmla="*/ 58 h 129"/>
              <a:gd name="T88" fmla="*/ 50 w 79"/>
              <a:gd name="T89" fmla="*/ 60 h 129"/>
              <a:gd name="T90" fmla="*/ 53 w 79"/>
              <a:gd name="T91" fmla="*/ 62 h 129"/>
              <a:gd name="T92" fmla="*/ 56 w 79"/>
              <a:gd name="T93" fmla="*/ 63 h 129"/>
              <a:gd name="T94" fmla="*/ 66 w 79"/>
              <a:gd name="T95" fmla="*/ 65 h 129"/>
              <a:gd name="T96" fmla="*/ 79 w 79"/>
              <a:gd name="T97" fmla="*/ 65 h 129"/>
              <a:gd name="T98" fmla="*/ 79 w 79"/>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9">
                <a:moveTo>
                  <a:pt x="79" y="65"/>
                </a:moveTo>
                <a:lnTo>
                  <a:pt x="79" y="65"/>
                </a:lnTo>
                <a:lnTo>
                  <a:pt x="66" y="66"/>
                </a:lnTo>
                <a:lnTo>
                  <a:pt x="56" y="67"/>
                </a:lnTo>
                <a:lnTo>
                  <a:pt x="53" y="69"/>
                </a:lnTo>
                <a:lnTo>
                  <a:pt x="50" y="70"/>
                </a:lnTo>
                <a:lnTo>
                  <a:pt x="47" y="73"/>
                </a:lnTo>
                <a:lnTo>
                  <a:pt x="45" y="76"/>
                </a:lnTo>
                <a:lnTo>
                  <a:pt x="43" y="79"/>
                </a:lnTo>
                <a:lnTo>
                  <a:pt x="42" y="83"/>
                </a:lnTo>
                <a:lnTo>
                  <a:pt x="41" y="95"/>
                </a:lnTo>
                <a:lnTo>
                  <a:pt x="40" y="110"/>
                </a:lnTo>
                <a:lnTo>
                  <a:pt x="39" y="129"/>
                </a:lnTo>
                <a:lnTo>
                  <a:pt x="39" y="129"/>
                </a:lnTo>
                <a:lnTo>
                  <a:pt x="39" y="110"/>
                </a:lnTo>
                <a:lnTo>
                  <a:pt x="38" y="95"/>
                </a:lnTo>
                <a:lnTo>
                  <a:pt x="37" y="83"/>
                </a:lnTo>
                <a:lnTo>
                  <a:pt x="36" y="79"/>
                </a:lnTo>
                <a:lnTo>
                  <a:pt x="34" y="76"/>
                </a:lnTo>
                <a:lnTo>
                  <a:pt x="32" y="73"/>
                </a:lnTo>
                <a:lnTo>
                  <a:pt x="28" y="70"/>
                </a:lnTo>
                <a:lnTo>
                  <a:pt x="25" y="69"/>
                </a:lnTo>
                <a:lnTo>
                  <a:pt x="22" y="67"/>
                </a:lnTo>
                <a:lnTo>
                  <a:pt x="12" y="66"/>
                </a:lnTo>
                <a:lnTo>
                  <a:pt x="0" y="65"/>
                </a:lnTo>
                <a:lnTo>
                  <a:pt x="0" y="65"/>
                </a:lnTo>
                <a:lnTo>
                  <a:pt x="12" y="65"/>
                </a:lnTo>
                <a:lnTo>
                  <a:pt x="22" y="63"/>
                </a:lnTo>
                <a:lnTo>
                  <a:pt x="25" y="62"/>
                </a:lnTo>
                <a:lnTo>
                  <a:pt x="28" y="60"/>
                </a:lnTo>
                <a:lnTo>
                  <a:pt x="32" y="58"/>
                </a:lnTo>
                <a:lnTo>
                  <a:pt x="34" y="55"/>
                </a:lnTo>
                <a:lnTo>
                  <a:pt x="36" y="50"/>
                </a:lnTo>
                <a:lnTo>
                  <a:pt x="37" y="46"/>
                </a:lnTo>
                <a:lnTo>
                  <a:pt x="38" y="35"/>
                </a:lnTo>
                <a:lnTo>
                  <a:pt x="39" y="20"/>
                </a:lnTo>
                <a:lnTo>
                  <a:pt x="39" y="0"/>
                </a:lnTo>
                <a:lnTo>
                  <a:pt x="39" y="0"/>
                </a:lnTo>
                <a:lnTo>
                  <a:pt x="40" y="20"/>
                </a:lnTo>
                <a:lnTo>
                  <a:pt x="41" y="35"/>
                </a:lnTo>
                <a:lnTo>
                  <a:pt x="42" y="46"/>
                </a:lnTo>
                <a:lnTo>
                  <a:pt x="43" y="50"/>
                </a:lnTo>
                <a:lnTo>
                  <a:pt x="45" y="55"/>
                </a:lnTo>
                <a:lnTo>
                  <a:pt x="47" y="58"/>
                </a:lnTo>
                <a:lnTo>
                  <a:pt x="50" y="60"/>
                </a:lnTo>
                <a:lnTo>
                  <a:pt x="53" y="62"/>
                </a:lnTo>
                <a:lnTo>
                  <a:pt x="56" y="63"/>
                </a:lnTo>
                <a:lnTo>
                  <a:pt x="66"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 name="Freeform 22">
            <a:extLst>
              <a:ext uri="{FF2B5EF4-FFF2-40B4-BE49-F238E27FC236}">
                <a16:creationId xmlns:a16="http://schemas.microsoft.com/office/drawing/2014/main" id="{DF21AFF7-FD85-40C7-9D5F-020A58D3CED0}"/>
              </a:ext>
            </a:extLst>
          </p:cNvPr>
          <p:cNvSpPr>
            <a:spLocks/>
          </p:cNvSpPr>
          <p:nvPr userDrawn="1"/>
        </p:nvSpPr>
        <p:spPr bwMode="auto">
          <a:xfrm>
            <a:off x="11152188" y="5291138"/>
            <a:ext cx="195263" cy="315913"/>
          </a:xfrm>
          <a:custGeom>
            <a:avLst/>
            <a:gdLst>
              <a:gd name="T0" fmla="*/ 123 w 123"/>
              <a:gd name="T1" fmla="*/ 100 h 199"/>
              <a:gd name="T2" fmla="*/ 123 w 123"/>
              <a:gd name="T3" fmla="*/ 100 h 199"/>
              <a:gd name="T4" fmla="*/ 102 w 123"/>
              <a:gd name="T5" fmla="*/ 101 h 199"/>
              <a:gd name="T6" fmla="*/ 94 w 123"/>
              <a:gd name="T7" fmla="*/ 102 h 199"/>
              <a:gd name="T8" fmla="*/ 88 w 123"/>
              <a:gd name="T9" fmla="*/ 103 h 199"/>
              <a:gd name="T10" fmla="*/ 82 w 123"/>
              <a:gd name="T11" fmla="*/ 105 h 199"/>
              <a:gd name="T12" fmla="*/ 77 w 123"/>
              <a:gd name="T13" fmla="*/ 108 h 199"/>
              <a:gd name="T14" fmla="*/ 72 w 123"/>
              <a:gd name="T15" fmla="*/ 112 h 199"/>
              <a:gd name="T16" fmla="*/ 69 w 123"/>
              <a:gd name="T17" fmla="*/ 116 h 199"/>
              <a:gd name="T18" fmla="*/ 67 w 123"/>
              <a:gd name="T19" fmla="*/ 122 h 199"/>
              <a:gd name="T20" fmla="*/ 65 w 123"/>
              <a:gd name="T21" fmla="*/ 128 h 199"/>
              <a:gd name="T22" fmla="*/ 63 w 123"/>
              <a:gd name="T23" fmla="*/ 136 h 199"/>
              <a:gd name="T24" fmla="*/ 62 w 123"/>
              <a:gd name="T25" fmla="*/ 146 h 199"/>
              <a:gd name="T26" fmla="*/ 61 w 123"/>
              <a:gd name="T27" fmla="*/ 169 h 199"/>
              <a:gd name="T28" fmla="*/ 61 w 123"/>
              <a:gd name="T29" fmla="*/ 199 h 199"/>
              <a:gd name="T30" fmla="*/ 61 w 123"/>
              <a:gd name="T31" fmla="*/ 199 h 199"/>
              <a:gd name="T32" fmla="*/ 60 w 123"/>
              <a:gd name="T33" fmla="*/ 169 h 199"/>
              <a:gd name="T34" fmla="*/ 59 w 123"/>
              <a:gd name="T35" fmla="*/ 146 h 199"/>
              <a:gd name="T36" fmla="*/ 58 w 123"/>
              <a:gd name="T37" fmla="*/ 136 h 199"/>
              <a:gd name="T38" fmla="*/ 57 w 123"/>
              <a:gd name="T39" fmla="*/ 128 h 199"/>
              <a:gd name="T40" fmla="*/ 55 w 123"/>
              <a:gd name="T41" fmla="*/ 122 h 199"/>
              <a:gd name="T42" fmla="*/ 52 w 123"/>
              <a:gd name="T43" fmla="*/ 116 h 199"/>
              <a:gd name="T44" fmla="*/ 49 w 123"/>
              <a:gd name="T45" fmla="*/ 112 h 199"/>
              <a:gd name="T46" fmla="*/ 45 w 123"/>
              <a:gd name="T47" fmla="*/ 108 h 199"/>
              <a:gd name="T48" fmla="*/ 40 w 123"/>
              <a:gd name="T49" fmla="*/ 105 h 199"/>
              <a:gd name="T50" fmla="*/ 34 w 123"/>
              <a:gd name="T51" fmla="*/ 103 h 199"/>
              <a:gd name="T52" fmla="*/ 27 w 123"/>
              <a:gd name="T53" fmla="*/ 102 h 199"/>
              <a:gd name="T54" fmla="*/ 19 w 123"/>
              <a:gd name="T55" fmla="*/ 101 h 199"/>
              <a:gd name="T56" fmla="*/ 0 w 123"/>
              <a:gd name="T57" fmla="*/ 100 h 199"/>
              <a:gd name="T58" fmla="*/ 0 w 123"/>
              <a:gd name="T59" fmla="*/ 100 h 199"/>
              <a:gd name="T60" fmla="*/ 19 w 123"/>
              <a:gd name="T61" fmla="*/ 100 h 199"/>
              <a:gd name="T62" fmla="*/ 27 w 123"/>
              <a:gd name="T63" fmla="*/ 99 h 199"/>
              <a:gd name="T64" fmla="*/ 34 w 123"/>
              <a:gd name="T65" fmla="*/ 96 h 199"/>
              <a:gd name="T66" fmla="*/ 40 w 123"/>
              <a:gd name="T67" fmla="*/ 94 h 199"/>
              <a:gd name="T68" fmla="*/ 45 w 123"/>
              <a:gd name="T69" fmla="*/ 92 h 199"/>
              <a:gd name="T70" fmla="*/ 49 w 123"/>
              <a:gd name="T71" fmla="*/ 88 h 199"/>
              <a:gd name="T72" fmla="*/ 52 w 123"/>
              <a:gd name="T73" fmla="*/ 84 h 199"/>
              <a:gd name="T74" fmla="*/ 55 w 123"/>
              <a:gd name="T75" fmla="*/ 78 h 199"/>
              <a:gd name="T76" fmla="*/ 57 w 123"/>
              <a:gd name="T77" fmla="*/ 72 h 199"/>
              <a:gd name="T78" fmla="*/ 58 w 123"/>
              <a:gd name="T79" fmla="*/ 64 h 199"/>
              <a:gd name="T80" fmla="*/ 59 w 123"/>
              <a:gd name="T81" fmla="*/ 54 h 199"/>
              <a:gd name="T82" fmla="*/ 60 w 123"/>
              <a:gd name="T83" fmla="*/ 31 h 199"/>
              <a:gd name="T84" fmla="*/ 61 w 123"/>
              <a:gd name="T85" fmla="*/ 0 h 199"/>
              <a:gd name="T86" fmla="*/ 61 w 123"/>
              <a:gd name="T87" fmla="*/ 0 h 199"/>
              <a:gd name="T88" fmla="*/ 61 w 123"/>
              <a:gd name="T89" fmla="*/ 31 h 199"/>
              <a:gd name="T90" fmla="*/ 62 w 123"/>
              <a:gd name="T91" fmla="*/ 54 h 199"/>
              <a:gd name="T92" fmla="*/ 63 w 123"/>
              <a:gd name="T93" fmla="*/ 64 h 199"/>
              <a:gd name="T94" fmla="*/ 65 w 123"/>
              <a:gd name="T95" fmla="*/ 72 h 199"/>
              <a:gd name="T96" fmla="*/ 67 w 123"/>
              <a:gd name="T97" fmla="*/ 78 h 199"/>
              <a:gd name="T98" fmla="*/ 69 w 123"/>
              <a:gd name="T99" fmla="*/ 84 h 199"/>
              <a:gd name="T100" fmla="*/ 72 w 123"/>
              <a:gd name="T101" fmla="*/ 88 h 199"/>
              <a:gd name="T102" fmla="*/ 77 w 123"/>
              <a:gd name="T103" fmla="*/ 92 h 199"/>
              <a:gd name="T104" fmla="*/ 82 w 123"/>
              <a:gd name="T105" fmla="*/ 94 h 199"/>
              <a:gd name="T106" fmla="*/ 88 w 123"/>
              <a:gd name="T107" fmla="*/ 96 h 199"/>
              <a:gd name="T108" fmla="*/ 94 w 123"/>
              <a:gd name="T109" fmla="*/ 99 h 199"/>
              <a:gd name="T110" fmla="*/ 102 w 123"/>
              <a:gd name="T111" fmla="*/ 100 h 199"/>
              <a:gd name="T112" fmla="*/ 123 w 123"/>
              <a:gd name="T113" fmla="*/ 100 h 199"/>
              <a:gd name="T114" fmla="*/ 123 w 123"/>
              <a:gd name="T11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100"/>
                </a:moveTo>
                <a:lnTo>
                  <a:pt x="123" y="100"/>
                </a:lnTo>
                <a:lnTo>
                  <a:pt x="102" y="101"/>
                </a:lnTo>
                <a:lnTo>
                  <a:pt x="94" y="102"/>
                </a:lnTo>
                <a:lnTo>
                  <a:pt x="88" y="103"/>
                </a:lnTo>
                <a:lnTo>
                  <a:pt x="82" y="105"/>
                </a:lnTo>
                <a:lnTo>
                  <a:pt x="77" y="108"/>
                </a:lnTo>
                <a:lnTo>
                  <a:pt x="72" y="112"/>
                </a:lnTo>
                <a:lnTo>
                  <a:pt x="69" y="116"/>
                </a:lnTo>
                <a:lnTo>
                  <a:pt x="67" y="122"/>
                </a:lnTo>
                <a:lnTo>
                  <a:pt x="65" y="128"/>
                </a:lnTo>
                <a:lnTo>
                  <a:pt x="63" y="136"/>
                </a:lnTo>
                <a:lnTo>
                  <a:pt x="62" y="146"/>
                </a:lnTo>
                <a:lnTo>
                  <a:pt x="61" y="169"/>
                </a:lnTo>
                <a:lnTo>
                  <a:pt x="61" y="199"/>
                </a:lnTo>
                <a:lnTo>
                  <a:pt x="61" y="199"/>
                </a:lnTo>
                <a:lnTo>
                  <a:pt x="60" y="169"/>
                </a:lnTo>
                <a:lnTo>
                  <a:pt x="59" y="146"/>
                </a:lnTo>
                <a:lnTo>
                  <a:pt x="58" y="136"/>
                </a:lnTo>
                <a:lnTo>
                  <a:pt x="57" y="128"/>
                </a:lnTo>
                <a:lnTo>
                  <a:pt x="55" y="122"/>
                </a:lnTo>
                <a:lnTo>
                  <a:pt x="52" y="116"/>
                </a:lnTo>
                <a:lnTo>
                  <a:pt x="49" y="112"/>
                </a:lnTo>
                <a:lnTo>
                  <a:pt x="45" y="108"/>
                </a:lnTo>
                <a:lnTo>
                  <a:pt x="40" y="105"/>
                </a:lnTo>
                <a:lnTo>
                  <a:pt x="34" y="103"/>
                </a:lnTo>
                <a:lnTo>
                  <a:pt x="27" y="102"/>
                </a:lnTo>
                <a:lnTo>
                  <a:pt x="19" y="101"/>
                </a:lnTo>
                <a:lnTo>
                  <a:pt x="0" y="100"/>
                </a:lnTo>
                <a:lnTo>
                  <a:pt x="0" y="100"/>
                </a:lnTo>
                <a:lnTo>
                  <a:pt x="19" y="100"/>
                </a:lnTo>
                <a:lnTo>
                  <a:pt x="27" y="99"/>
                </a:lnTo>
                <a:lnTo>
                  <a:pt x="34" y="96"/>
                </a:lnTo>
                <a:lnTo>
                  <a:pt x="40" y="94"/>
                </a:lnTo>
                <a:lnTo>
                  <a:pt x="45" y="92"/>
                </a:lnTo>
                <a:lnTo>
                  <a:pt x="49" y="88"/>
                </a:lnTo>
                <a:lnTo>
                  <a:pt x="52" y="84"/>
                </a:lnTo>
                <a:lnTo>
                  <a:pt x="55" y="78"/>
                </a:lnTo>
                <a:lnTo>
                  <a:pt x="57" y="72"/>
                </a:lnTo>
                <a:lnTo>
                  <a:pt x="58" y="64"/>
                </a:lnTo>
                <a:lnTo>
                  <a:pt x="59" y="54"/>
                </a:lnTo>
                <a:lnTo>
                  <a:pt x="60" y="31"/>
                </a:lnTo>
                <a:lnTo>
                  <a:pt x="61" y="0"/>
                </a:lnTo>
                <a:lnTo>
                  <a:pt x="61" y="0"/>
                </a:lnTo>
                <a:lnTo>
                  <a:pt x="61" y="31"/>
                </a:lnTo>
                <a:lnTo>
                  <a:pt x="62" y="54"/>
                </a:lnTo>
                <a:lnTo>
                  <a:pt x="63" y="64"/>
                </a:lnTo>
                <a:lnTo>
                  <a:pt x="65" y="72"/>
                </a:lnTo>
                <a:lnTo>
                  <a:pt x="67" y="78"/>
                </a:lnTo>
                <a:lnTo>
                  <a:pt x="69" y="84"/>
                </a:lnTo>
                <a:lnTo>
                  <a:pt x="72" y="88"/>
                </a:lnTo>
                <a:lnTo>
                  <a:pt x="77" y="92"/>
                </a:lnTo>
                <a:lnTo>
                  <a:pt x="82" y="94"/>
                </a:lnTo>
                <a:lnTo>
                  <a:pt x="88" y="96"/>
                </a:lnTo>
                <a:lnTo>
                  <a:pt x="94" y="99"/>
                </a:lnTo>
                <a:lnTo>
                  <a:pt x="102" y="100"/>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 name="Freeform 23">
            <a:extLst>
              <a:ext uri="{FF2B5EF4-FFF2-40B4-BE49-F238E27FC236}">
                <a16:creationId xmlns:a16="http://schemas.microsoft.com/office/drawing/2014/main" id="{07DA844F-3316-4A93-8410-77EBE7CC1355}"/>
              </a:ext>
            </a:extLst>
          </p:cNvPr>
          <p:cNvSpPr>
            <a:spLocks/>
          </p:cNvSpPr>
          <p:nvPr userDrawn="1"/>
        </p:nvSpPr>
        <p:spPr bwMode="auto">
          <a:xfrm>
            <a:off x="6146800" y="4986338"/>
            <a:ext cx="195263" cy="315913"/>
          </a:xfrm>
          <a:custGeom>
            <a:avLst/>
            <a:gdLst>
              <a:gd name="T0" fmla="*/ 123 w 123"/>
              <a:gd name="T1" fmla="*/ 100 h 199"/>
              <a:gd name="T2" fmla="*/ 123 w 123"/>
              <a:gd name="T3" fmla="*/ 100 h 199"/>
              <a:gd name="T4" fmla="*/ 102 w 123"/>
              <a:gd name="T5" fmla="*/ 101 h 199"/>
              <a:gd name="T6" fmla="*/ 95 w 123"/>
              <a:gd name="T7" fmla="*/ 102 h 199"/>
              <a:gd name="T8" fmla="*/ 88 w 123"/>
              <a:gd name="T9" fmla="*/ 104 h 199"/>
              <a:gd name="T10" fmla="*/ 82 w 123"/>
              <a:gd name="T11" fmla="*/ 106 h 199"/>
              <a:gd name="T12" fmla="*/ 77 w 123"/>
              <a:gd name="T13" fmla="*/ 108 h 199"/>
              <a:gd name="T14" fmla="*/ 73 w 123"/>
              <a:gd name="T15" fmla="*/ 112 h 199"/>
              <a:gd name="T16" fmla="*/ 70 w 123"/>
              <a:gd name="T17" fmla="*/ 116 h 199"/>
              <a:gd name="T18" fmla="*/ 67 w 123"/>
              <a:gd name="T19" fmla="*/ 122 h 199"/>
              <a:gd name="T20" fmla="*/ 65 w 123"/>
              <a:gd name="T21" fmla="*/ 128 h 199"/>
              <a:gd name="T22" fmla="*/ 63 w 123"/>
              <a:gd name="T23" fmla="*/ 137 h 199"/>
              <a:gd name="T24" fmla="*/ 62 w 123"/>
              <a:gd name="T25" fmla="*/ 146 h 199"/>
              <a:gd name="T26" fmla="*/ 61 w 123"/>
              <a:gd name="T27" fmla="*/ 170 h 199"/>
              <a:gd name="T28" fmla="*/ 61 w 123"/>
              <a:gd name="T29" fmla="*/ 199 h 199"/>
              <a:gd name="T30" fmla="*/ 61 w 123"/>
              <a:gd name="T31" fmla="*/ 199 h 199"/>
              <a:gd name="T32" fmla="*/ 60 w 123"/>
              <a:gd name="T33" fmla="*/ 170 h 199"/>
              <a:gd name="T34" fmla="*/ 59 w 123"/>
              <a:gd name="T35" fmla="*/ 146 h 199"/>
              <a:gd name="T36" fmla="*/ 58 w 123"/>
              <a:gd name="T37" fmla="*/ 137 h 199"/>
              <a:gd name="T38" fmla="*/ 57 w 123"/>
              <a:gd name="T39" fmla="*/ 128 h 199"/>
              <a:gd name="T40" fmla="*/ 55 w 123"/>
              <a:gd name="T41" fmla="*/ 122 h 199"/>
              <a:gd name="T42" fmla="*/ 52 w 123"/>
              <a:gd name="T43" fmla="*/ 116 h 199"/>
              <a:gd name="T44" fmla="*/ 49 w 123"/>
              <a:gd name="T45" fmla="*/ 112 h 199"/>
              <a:gd name="T46" fmla="*/ 45 w 123"/>
              <a:gd name="T47" fmla="*/ 108 h 199"/>
              <a:gd name="T48" fmla="*/ 41 w 123"/>
              <a:gd name="T49" fmla="*/ 106 h 199"/>
              <a:gd name="T50" fmla="*/ 35 w 123"/>
              <a:gd name="T51" fmla="*/ 104 h 199"/>
              <a:gd name="T52" fmla="*/ 27 w 123"/>
              <a:gd name="T53" fmla="*/ 102 h 199"/>
              <a:gd name="T54" fmla="*/ 19 w 123"/>
              <a:gd name="T55" fmla="*/ 101 h 199"/>
              <a:gd name="T56" fmla="*/ 0 w 123"/>
              <a:gd name="T57" fmla="*/ 100 h 199"/>
              <a:gd name="T58" fmla="*/ 0 w 123"/>
              <a:gd name="T59" fmla="*/ 100 h 199"/>
              <a:gd name="T60" fmla="*/ 19 w 123"/>
              <a:gd name="T61" fmla="*/ 100 h 199"/>
              <a:gd name="T62" fmla="*/ 27 w 123"/>
              <a:gd name="T63" fmla="*/ 99 h 199"/>
              <a:gd name="T64" fmla="*/ 35 w 123"/>
              <a:gd name="T65" fmla="*/ 97 h 199"/>
              <a:gd name="T66" fmla="*/ 41 w 123"/>
              <a:gd name="T67" fmla="*/ 95 h 199"/>
              <a:gd name="T68" fmla="*/ 45 w 123"/>
              <a:gd name="T69" fmla="*/ 93 h 199"/>
              <a:gd name="T70" fmla="*/ 49 w 123"/>
              <a:gd name="T71" fmla="*/ 89 h 199"/>
              <a:gd name="T72" fmla="*/ 52 w 123"/>
              <a:gd name="T73" fmla="*/ 84 h 199"/>
              <a:gd name="T74" fmla="*/ 55 w 123"/>
              <a:gd name="T75" fmla="*/ 78 h 199"/>
              <a:gd name="T76" fmla="*/ 57 w 123"/>
              <a:gd name="T77" fmla="*/ 72 h 199"/>
              <a:gd name="T78" fmla="*/ 58 w 123"/>
              <a:gd name="T79" fmla="*/ 64 h 199"/>
              <a:gd name="T80" fmla="*/ 59 w 123"/>
              <a:gd name="T81" fmla="*/ 55 h 199"/>
              <a:gd name="T82" fmla="*/ 60 w 123"/>
              <a:gd name="T83" fmla="*/ 31 h 199"/>
              <a:gd name="T84" fmla="*/ 61 w 123"/>
              <a:gd name="T85" fmla="*/ 0 h 199"/>
              <a:gd name="T86" fmla="*/ 61 w 123"/>
              <a:gd name="T87" fmla="*/ 0 h 199"/>
              <a:gd name="T88" fmla="*/ 61 w 123"/>
              <a:gd name="T89" fmla="*/ 31 h 199"/>
              <a:gd name="T90" fmla="*/ 62 w 123"/>
              <a:gd name="T91" fmla="*/ 55 h 199"/>
              <a:gd name="T92" fmla="*/ 63 w 123"/>
              <a:gd name="T93" fmla="*/ 64 h 199"/>
              <a:gd name="T94" fmla="*/ 65 w 123"/>
              <a:gd name="T95" fmla="*/ 72 h 199"/>
              <a:gd name="T96" fmla="*/ 67 w 123"/>
              <a:gd name="T97" fmla="*/ 78 h 199"/>
              <a:gd name="T98" fmla="*/ 70 w 123"/>
              <a:gd name="T99" fmla="*/ 84 h 199"/>
              <a:gd name="T100" fmla="*/ 73 w 123"/>
              <a:gd name="T101" fmla="*/ 89 h 199"/>
              <a:gd name="T102" fmla="*/ 77 w 123"/>
              <a:gd name="T103" fmla="*/ 93 h 199"/>
              <a:gd name="T104" fmla="*/ 82 w 123"/>
              <a:gd name="T105" fmla="*/ 95 h 199"/>
              <a:gd name="T106" fmla="*/ 88 w 123"/>
              <a:gd name="T107" fmla="*/ 97 h 199"/>
              <a:gd name="T108" fmla="*/ 95 w 123"/>
              <a:gd name="T109" fmla="*/ 99 h 199"/>
              <a:gd name="T110" fmla="*/ 102 w 123"/>
              <a:gd name="T111" fmla="*/ 100 h 199"/>
              <a:gd name="T112" fmla="*/ 123 w 123"/>
              <a:gd name="T113" fmla="*/ 100 h 199"/>
              <a:gd name="T114" fmla="*/ 123 w 123"/>
              <a:gd name="T11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100"/>
                </a:moveTo>
                <a:lnTo>
                  <a:pt x="123" y="100"/>
                </a:lnTo>
                <a:lnTo>
                  <a:pt x="102" y="101"/>
                </a:lnTo>
                <a:lnTo>
                  <a:pt x="95" y="102"/>
                </a:lnTo>
                <a:lnTo>
                  <a:pt x="88" y="104"/>
                </a:lnTo>
                <a:lnTo>
                  <a:pt x="82" y="106"/>
                </a:lnTo>
                <a:lnTo>
                  <a:pt x="77" y="108"/>
                </a:lnTo>
                <a:lnTo>
                  <a:pt x="73" y="112"/>
                </a:lnTo>
                <a:lnTo>
                  <a:pt x="70" y="116"/>
                </a:lnTo>
                <a:lnTo>
                  <a:pt x="67" y="122"/>
                </a:lnTo>
                <a:lnTo>
                  <a:pt x="65" y="128"/>
                </a:lnTo>
                <a:lnTo>
                  <a:pt x="63" y="137"/>
                </a:lnTo>
                <a:lnTo>
                  <a:pt x="62" y="146"/>
                </a:lnTo>
                <a:lnTo>
                  <a:pt x="61" y="170"/>
                </a:lnTo>
                <a:lnTo>
                  <a:pt x="61" y="199"/>
                </a:lnTo>
                <a:lnTo>
                  <a:pt x="61" y="199"/>
                </a:lnTo>
                <a:lnTo>
                  <a:pt x="60" y="170"/>
                </a:lnTo>
                <a:lnTo>
                  <a:pt x="59" y="146"/>
                </a:lnTo>
                <a:lnTo>
                  <a:pt x="58" y="137"/>
                </a:lnTo>
                <a:lnTo>
                  <a:pt x="57" y="128"/>
                </a:lnTo>
                <a:lnTo>
                  <a:pt x="55" y="122"/>
                </a:lnTo>
                <a:lnTo>
                  <a:pt x="52" y="116"/>
                </a:lnTo>
                <a:lnTo>
                  <a:pt x="49" y="112"/>
                </a:lnTo>
                <a:lnTo>
                  <a:pt x="45" y="108"/>
                </a:lnTo>
                <a:lnTo>
                  <a:pt x="41" y="106"/>
                </a:lnTo>
                <a:lnTo>
                  <a:pt x="35" y="104"/>
                </a:lnTo>
                <a:lnTo>
                  <a:pt x="27" y="102"/>
                </a:lnTo>
                <a:lnTo>
                  <a:pt x="19" y="101"/>
                </a:lnTo>
                <a:lnTo>
                  <a:pt x="0" y="100"/>
                </a:lnTo>
                <a:lnTo>
                  <a:pt x="0" y="100"/>
                </a:lnTo>
                <a:lnTo>
                  <a:pt x="19" y="100"/>
                </a:lnTo>
                <a:lnTo>
                  <a:pt x="27" y="99"/>
                </a:lnTo>
                <a:lnTo>
                  <a:pt x="35" y="97"/>
                </a:lnTo>
                <a:lnTo>
                  <a:pt x="41" y="95"/>
                </a:lnTo>
                <a:lnTo>
                  <a:pt x="45" y="93"/>
                </a:lnTo>
                <a:lnTo>
                  <a:pt x="49" y="89"/>
                </a:lnTo>
                <a:lnTo>
                  <a:pt x="52" y="84"/>
                </a:lnTo>
                <a:lnTo>
                  <a:pt x="55" y="78"/>
                </a:lnTo>
                <a:lnTo>
                  <a:pt x="57" y="72"/>
                </a:lnTo>
                <a:lnTo>
                  <a:pt x="58" y="64"/>
                </a:lnTo>
                <a:lnTo>
                  <a:pt x="59" y="55"/>
                </a:lnTo>
                <a:lnTo>
                  <a:pt x="60" y="31"/>
                </a:lnTo>
                <a:lnTo>
                  <a:pt x="61" y="0"/>
                </a:lnTo>
                <a:lnTo>
                  <a:pt x="61" y="0"/>
                </a:lnTo>
                <a:lnTo>
                  <a:pt x="61" y="31"/>
                </a:lnTo>
                <a:lnTo>
                  <a:pt x="62" y="55"/>
                </a:lnTo>
                <a:lnTo>
                  <a:pt x="63" y="64"/>
                </a:lnTo>
                <a:lnTo>
                  <a:pt x="65" y="72"/>
                </a:lnTo>
                <a:lnTo>
                  <a:pt x="67" y="78"/>
                </a:lnTo>
                <a:lnTo>
                  <a:pt x="70" y="84"/>
                </a:lnTo>
                <a:lnTo>
                  <a:pt x="73" y="89"/>
                </a:lnTo>
                <a:lnTo>
                  <a:pt x="77" y="93"/>
                </a:lnTo>
                <a:lnTo>
                  <a:pt x="82" y="95"/>
                </a:lnTo>
                <a:lnTo>
                  <a:pt x="88" y="97"/>
                </a:lnTo>
                <a:lnTo>
                  <a:pt x="95" y="99"/>
                </a:lnTo>
                <a:lnTo>
                  <a:pt x="102" y="100"/>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 name="Freeform 24">
            <a:extLst>
              <a:ext uri="{FF2B5EF4-FFF2-40B4-BE49-F238E27FC236}">
                <a16:creationId xmlns:a16="http://schemas.microsoft.com/office/drawing/2014/main" id="{0BEEF375-7F58-403B-A36D-D302CE677E7A}"/>
              </a:ext>
            </a:extLst>
          </p:cNvPr>
          <p:cNvSpPr>
            <a:spLocks/>
          </p:cNvSpPr>
          <p:nvPr userDrawn="1"/>
        </p:nvSpPr>
        <p:spPr bwMode="auto">
          <a:xfrm>
            <a:off x="2370138" y="4902200"/>
            <a:ext cx="195263" cy="315913"/>
          </a:xfrm>
          <a:custGeom>
            <a:avLst/>
            <a:gdLst>
              <a:gd name="T0" fmla="*/ 123 w 123"/>
              <a:gd name="T1" fmla="*/ 99 h 199"/>
              <a:gd name="T2" fmla="*/ 123 w 123"/>
              <a:gd name="T3" fmla="*/ 99 h 199"/>
              <a:gd name="T4" fmla="*/ 103 w 123"/>
              <a:gd name="T5" fmla="*/ 100 h 199"/>
              <a:gd name="T6" fmla="*/ 95 w 123"/>
              <a:gd name="T7" fmla="*/ 102 h 199"/>
              <a:gd name="T8" fmla="*/ 89 w 123"/>
              <a:gd name="T9" fmla="*/ 103 h 199"/>
              <a:gd name="T10" fmla="*/ 82 w 123"/>
              <a:gd name="T11" fmla="*/ 105 h 199"/>
              <a:gd name="T12" fmla="*/ 77 w 123"/>
              <a:gd name="T13" fmla="*/ 108 h 199"/>
              <a:gd name="T14" fmla="*/ 73 w 123"/>
              <a:gd name="T15" fmla="*/ 111 h 199"/>
              <a:gd name="T16" fmla="*/ 70 w 123"/>
              <a:gd name="T17" fmla="*/ 116 h 199"/>
              <a:gd name="T18" fmla="*/ 68 w 123"/>
              <a:gd name="T19" fmla="*/ 121 h 199"/>
              <a:gd name="T20" fmla="*/ 66 w 123"/>
              <a:gd name="T21" fmla="*/ 128 h 199"/>
              <a:gd name="T22" fmla="*/ 64 w 123"/>
              <a:gd name="T23" fmla="*/ 136 h 199"/>
              <a:gd name="T24" fmla="*/ 63 w 123"/>
              <a:gd name="T25" fmla="*/ 146 h 199"/>
              <a:gd name="T26" fmla="*/ 62 w 123"/>
              <a:gd name="T27" fmla="*/ 169 h 199"/>
              <a:gd name="T28" fmla="*/ 62 w 123"/>
              <a:gd name="T29" fmla="*/ 199 h 199"/>
              <a:gd name="T30" fmla="*/ 62 w 123"/>
              <a:gd name="T31" fmla="*/ 199 h 199"/>
              <a:gd name="T32" fmla="*/ 61 w 123"/>
              <a:gd name="T33" fmla="*/ 169 h 199"/>
              <a:gd name="T34" fmla="*/ 60 w 123"/>
              <a:gd name="T35" fmla="*/ 146 h 199"/>
              <a:gd name="T36" fmla="*/ 59 w 123"/>
              <a:gd name="T37" fmla="*/ 136 h 199"/>
              <a:gd name="T38" fmla="*/ 58 w 123"/>
              <a:gd name="T39" fmla="*/ 128 h 199"/>
              <a:gd name="T40" fmla="*/ 56 w 123"/>
              <a:gd name="T41" fmla="*/ 121 h 199"/>
              <a:gd name="T42" fmla="*/ 53 w 123"/>
              <a:gd name="T43" fmla="*/ 116 h 199"/>
              <a:gd name="T44" fmla="*/ 50 w 123"/>
              <a:gd name="T45" fmla="*/ 111 h 199"/>
              <a:gd name="T46" fmla="*/ 45 w 123"/>
              <a:gd name="T47" fmla="*/ 108 h 199"/>
              <a:gd name="T48" fmla="*/ 41 w 123"/>
              <a:gd name="T49" fmla="*/ 105 h 199"/>
              <a:gd name="T50" fmla="*/ 35 w 123"/>
              <a:gd name="T51" fmla="*/ 103 h 199"/>
              <a:gd name="T52" fmla="*/ 28 w 123"/>
              <a:gd name="T53" fmla="*/ 102 h 199"/>
              <a:gd name="T54" fmla="*/ 20 w 123"/>
              <a:gd name="T55" fmla="*/ 100 h 199"/>
              <a:gd name="T56" fmla="*/ 0 w 123"/>
              <a:gd name="T57" fmla="*/ 99 h 199"/>
              <a:gd name="T58" fmla="*/ 0 w 123"/>
              <a:gd name="T59" fmla="*/ 99 h 199"/>
              <a:gd name="T60" fmla="*/ 20 w 123"/>
              <a:gd name="T61" fmla="*/ 98 h 199"/>
              <a:gd name="T62" fmla="*/ 28 w 123"/>
              <a:gd name="T63" fmla="*/ 97 h 199"/>
              <a:gd name="T64" fmla="*/ 35 w 123"/>
              <a:gd name="T65" fmla="*/ 96 h 199"/>
              <a:gd name="T66" fmla="*/ 41 w 123"/>
              <a:gd name="T67" fmla="*/ 94 h 199"/>
              <a:gd name="T68" fmla="*/ 45 w 123"/>
              <a:gd name="T69" fmla="*/ 91 h 199"/>
              <a:gd name="T70" fmla="*/ 50 w 123"/>
              <a:gd name="T71" fmla="*/ 88 h 199"/>
              <a:gd name="T72" fmla="*/ 53 w 123"/>
              <a:gd name="T73" fmla="*/ 83 h 199"/>
              <a:gd name="T74" fmla="*/ 56 w 123"/>
              <a:gd name="T75" fmla="*/ 78 h 199"/>
              <a:gd name="T76" fmla="*/ 58 w 123"/>
              <a:gd name="T77" fmla="*/ 71 h 199"/>
              <a:gd name="T78" fmla="*/ 59 w 123"/>
              <a:gd name="T79" fmla="*/ 63 h 199"/>
              <a:gd name="T80" fmla="*/ 60 w 123"/>
              <a:gd name="T81" fmla="*/ 53 h 199"/>
              <a:gd name="T82" fmla="*/ 61 w 123"/>
              <a:gd name="T83" fmla="*/ 31 h 199"/>
              <a:gd name="T84" fmla="*/ 62 w 123"/>
              <a:gd name="T85" fmla="*/ 0 h 199"/>
              <a:gd name="T86" fmla="*/ 62 w 123"/>
              <a:gd name="T87" fmla="*/ 0 h 199"/>
              <a:gd name="T88" fmla="*/ 62 w 123"/>
              <a:gd name="T89" fmla="*/ 31 h 199"/>
              <a:gd name="T90" fmla="*/ 63 w 123"/>
              <a:gd name="T91" fmla="*/ 53 h 199"/>
              <a:gd name="T92" fmla="*/ 64 w 123"/>
              <a:gd name="T93" fmla="*/ 63 h 199"/>
              <a:gd name="T94" fmla="*/ 66 w 123"/>
              <a:gd name="T95" fmla="*/ 71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9 w 123"/>
              <a:gd name="T107" fmla="*/ 96 h 199"/>
              <a:gd name="T108" fmla="*/ 95 w 123"/>
              <a:gd name="T109" fmla="*/ 97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5" y="102"/>
                </a:lnTo>
                <a:lnTo>
                  <a:pt x="89" y="103"/>
                </a:lnTo>
                <a:lnTo>
                  <a:pt x="82" y="105"/>
                </a:lnTo>
                <a:lnTo>
                  <a:pt x="77" y="108"/>
                </a:lnTo>
                <a:lnTo>
                  <a:pt x="73" y="111"/>
                </a:lnTo>
                <a:lnTo>
                  <a:pt x="70" y="116"/>
                </a:lnTo>
                <a:lnTo>
                  <a:pt x="68" y="121"/>
                </a:lnTo>
                <a:lnTo>
                  <a:pt x="66" y="128"/>
                </a:lnTo>
                <a:lnTo>
                  <a:pt x="64" y="136"/>
                </a:lnTo>
                <a:lnTo>
                  <a:pt x="63" y="146"/>
                </a:lnTo>
                <a:lnTo>
                  <a:pt x="62" y="169"/>
                </a:lnTo>
                <a:lnTo>
                  <a:pt x="62" y="199"/>
                </a:lnTo>
                <a:lnTo>
                  <a:pt x="62" y="199"/>
                </a:lnTo>
                <a:lnTo>
                  <a:pt x="61" y="169"/>
                </a:lnTo>
                <a:lnTo>
                  <a:pt x="60" y="146"/>
                </a:lnTo>
                <a:lnTo>
                  <a:pt x="59" y="136"/>
                </a:lnTo>
                <a:lnTo>
                  <a:pt x="58" y="128"/>
                </a:lnTo>
                <a:lnTo>
                  <a:pt x="56" y="121"/>
                </a:lnTo>
                <a:lnTo>
                  <a:pt x="53" y="116"/>
                </a:lnTo>
                <a:lnTo>
                  <a:pt x="50" y="111"/>
                </a:lnTo>
                <a:lnTo>
                  <a:pt x="45" y="108"/>
                </a:lnTo>
                <a:lnTo>
                  <a:pt x="41" y="105"/>
                </a:lnTo>
                <a:lnTo>
                  <a:pt x="35" y="103"/>
                </a:lnTo>
                <a:lnTo>
                  <a:pt x="28" y="102"/>
                </a:lnTo>
                <a:lnTo>
                  <a:pt x="20" y="100"/>
                </a:lnTo>
                <a:lnTo>
                  <a:pt x="0" y="99"/>
                </a:lnTo>
                <a:lnTo>
                  <a:pt x="0" y="99"/>
                </a:lnTo>
                <a:lnTo>
                  <a:pt x="20" y="98"/>
                </a:lnTo>
                <a:lnTo>
                  <a:pt x="28" y="97"/>
                </a:lnTo>
                <a:lnTo>
                  <a:pt x="35" y="96"/>
                </a:lnTo>
                <a:lnTo>
                  <a:pt x="41" y="94"/>
                </a:lnTo>
                <a:lnTo>
                  <a:pt x="45" y="91"/>
                </a:lnTo>
                <a:lnTo>
                  <a:pt x="50" y="88"/>
                </a:lnTo>
                <a:lnTo>
                  <a:pt x="53" y="83"/>
                </a:lnTo>
                <a:lnTo>
                  <a:pt x="56" y="78"/>
                </a:lnTo>
                <a:lnTo>
                  <a:pt x="58" y="71"/>
                </a:lnTo>
                <a:lnTo>
                  <a:pt x="59" y="63"/>
                </a:lnTo>
                <a:lnTo>
                  <a:pt x="60" y="53"/>
                </a:lnTo>
                <a:lnTo>
                  <a:pt x="61" y="31"/>
                </a:lnTo>
                <a:lnTo>
                  <a:pt x="62" y="0"/>
                </a:lnTo>
                <a:lnTo>
                  <a:pt x="62" y="0"/>
                </a:lnTo>
                <a:lnTo>
                  <a:pt x="62" y="31"/>
                </a:lnTo>
                <a:lnTo>
                  <a:pt x="63" y="53"/>
                </a:lnTo>
                <a:lnTo>
                  <a:pt x="64" y="63"/>
                </a:lnTo>
                <a:lnTo>
                  <a:pt x="66" y="71"/>
                </a:lnTo>
                <a:lnTo>
                  <a:pt x="68" y="78"/>
                </a:lnTo>
                <a:lnTo>
                  <a:pt x="70" y="83"/>
                </a:lnTo>
                <a:lnTo>
                  <a:pt x="73" y="88"/>
                </a:lnTo>
                <a:lnTo>
                  <a:pt x="77" y="91"/>
                </a:lnTo>
                <a:lnTo>
                  <a:pt x="82" y="94"/>
                </a:lnTo>
                <a:lnTo>
                  <a:pt x="89" y="96"/>
                </a:lnTo>
                <a:lnTo>
                  <a:pt x="95" y="97"/>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 name="Freeform 25">
            <a:extLst>
              <a:ext uri="{FF2B5EF4-FFF2-40B4-BE49-F238E27FC236}">
                <a16:creationId xmlns:a16="http://schemas.microsoft.com/office/drawing/2014/main" id="{E23701BD-73C2-4DD6-869F-D8EE63AC6C8E}"/>
              </a:ext>
            </a:extLst>
          </p:cNvPr>
          <p:cNvSpPr>
            <a:spLocks/>
          </p:cNvSpPr>
          <p:nvPr userDrawn="1"/>
        </p:nvSpPr>
        <p:spPr bwMode="auto">
          <a:xfrm>
            <a:off x="9247188" y="4176713"/>
            <a:ext cx="195263" cy="315913"/>
          </a:xfrm>
          <a:custGeom>
            <a:avLst/>
            <a:gdLst>
              <a:gd name="T0" fmla="*/ 123 w 123"/>
              <a:gd name="T1" fmla="*/ 99 h 199"/>
              <a:gd name="T2" fmla="*/ 123 w 123"/>
              <a:gd name="T3" fmla="*/ 99 h 199"/>
              <a:gd name="T4" fmla="*/ 102 w 123"/>
              <a:gd name="T5" fmla="*/ 100 h 199"/>
              <a:gd name="T6" fmla="*/ 94 w 123"/>
              <a:gd name="T7" fmla="*/ 101 h 199"/>
              <a:gd name="T8" fmla="*/ 88 w 123"/>
              <a:gd name="T9" fmla="*/ 102 h 199"/>
              <a:gd name="T10" fmla="*/ 82 w 123"/>
              <a:gd name="T11" fmla="*/ 104 h 199"/>
              <a:gd name="T12" fmla="*/ 77 w 123"/>
              <a:gd name="T13" fmla="*/ 107 h 199"/>
              <a:gd name="T14" fmla="*/ 72 w 123"/>
              <a:gd name="T15" fmla="*/ 110 h 199"/>
              <a:gd name="T16" fmla="*/ 69 w 123"/>
              <a:gd name="T17" fmla="*/ 116 h 199"/>
              <a:gd name="T18" fmla="*/ 67 w 123"/>
              <a:gd name="T19" fmla="*/ 121 h 199"/>
              <a:gd name="T20" fmla="*/ 65 w 123"/>
              <a:gd name="T21" fmla="*/ 128 h 199"/>
              <a:gd name="T22" fmla="*/ 63 w 123"/>
              <a:gd name="T23" fmla="*/ 136 h 199"/>
              <a:gd name="T24" fmla="*/ 62 w 123"/>
              <a:gd name="T25" fmla="*/ 145 h 199"/>
              <a:gd name="T26" fmla="*/ 61 w 123"/>
              <a:gd name="T27" fmla="*/ 169 h 199"/>
              <a:gd name="T28" fmla="*/ 61 w 123"/>
              <a:gd name="T29" fmla="*/ 199 h 199"/>
              <a:gd name="T30" fmla="*/ 61 w 123"/>
              <a:gd name="T31" fmla="*/ 199 h 199"/>
              <a:gd name="T32" fmla="*/ 60 w 123"/>
              <a:gd name="T33" fmla="*/ 169 h 199"/>
              <a:gd name="T34" fmla="*/ 59 w 123"/>
              <a:gd name="T35" fmla="*/ 145 h 199"/>
              <a:gd name="T36" fmla="*/ 58 w 123"/>
              <a:gd name="T37" fmla="*/ 136 h 199"/>
              <a:gd name="T38" fmla="*/ 57 w 123"/>
              <a:gd name="T39" fmla="*/ 128 h 199"/>
              <a:gd name="T40" fmla="*/ 55 w 123"/>
              <a:gd name="T41" fmla="*/ 121 h 199"/>
              <a:gd name="T42" fmla="*/ 52 w 123"/>
              <a:gd name="T43" fmla="*/ 116 h 199"/>
              <a:gd name="T44" fmla="*/ 49 w 123"/>
              <a:gd name="T45" fmla="*/ 110 h 199"/>
              <a:gd name="T46" fmla="*/ 45 w 123"/>
              <a:gd name="T47" fmla="*/ 107 h 199"/>
              <a:gd name="T48" fmla="*/ 41 w 123"/>
              <a:gd name="T49" fmla="*/ 104 h 199"/>
              <a:gd name="T50" fmla="*/ 34 w 123"/>
              <a:gd name="T51" fmla="*/ 102 h 199"/>
              <a:gd name="T52" fmla="*/ 27 w 123"/>
              <a:gd name="T53" fmla="*/ 101 h 199"/>
              <a:gd name="T54" fmla="*/ 19 w 123"/>
              <a:gd name="T55" fmla="*/ 100 h 199"/>
              <a:gd name="T56" fmla="*/ 0 w 123"/>
              <a:gd name="T57" fmla="*/ 99 h 199"/>
              <a:gd name="T58" fmla="*/ 0 w 123"/>
              <a:gd name="T59" fmla="*/ 99 h 199"/>
              <a:gd name="T60" fmla="*/ 19 w 123"/>
              <a:gd name="T61" fmla="*/ 98 h 199"/>
              <a:gd name="T62" fmla="*/ 27 w 123"/>
              <a:gd name="T63" fmla="*/ 97 h 199"/>
              <a:gd name="T64" fmla="*/ 34 w 123"/>
              <a:gd name="T65" fmla="*/ 96 h 199"/>
              <a:gd name="T66" fmla="*/ 41 w 123"/>
              <a:gd name="T67" fmla="*/ 94 h 199"/>
              <a:gd name="T68" fmla="*/ 45 w 123"/>
              <a:gd name="T69" fmla="*/ 91 h 199"/>
              <a:gd name="T70" fmla="*/ 49 w 123"/>
              <a:gd name="T71" fmla="*/ 88 h 199"/>
              <a:gd name="T72" fmla="*/ 52 w 123"/>
              <a:gd name="T73" fmla="*/ 83 h 199"/>
              <a:gd name="T74" fmla="*/ 55 w 123"/>
              <a:gd name="T75" fmla="*/ 78 h 199"/>
              <a:gd name="T76" fmla="*/ 57 w 123"/>
              <a:gd name="T77" fmla="*/ 70 h 199"/>
              <a:gd name="T78" fmla="*/ 58 w 123"/>
              <a:gd name="T79" fmla="*/ 62 h 199"/>
              <a:gd name="T80" fmla="*/ 59 w 123"/>
              <a:gd name="T81" fmla="*/ 53 h 199"/>
              <a:gd name="T82" fmla="*/ 60 w 123"/>
              <a:gd name="T83" fmla="*/ 30 h 199"/>
              <a:gd name="T84" fmla="*/ 61 w 123"/>
              <a:gd name="T85" fmla="*/ 0 h 199"/>
              <a:gd name="T86" fmla="*/ 61 w 123"/>
              <a:gd name="T87" fmla="*/ 0 h 199"/>
              <a:gd name="T88" fmla="*/ 61 w 123"/>
              <a:gd name="T89" fmla="*/ 30 h 199"/>
              <a:gd name="T90" fmla="*/ 62 w 123"/>
              <a:gd name="T91" fmla="*/ 53 h 199"/>
              <a:gd name="T92" fmla="*/ 63 w 123"/>
              <a:gd name="T93" fmla="*/ 62 h 199"/>
              <a:gd name="T94" fmla="*/ 65 w 123"/>
              <a:gd name="T95" fmla="*/ 70 h 199"/>
              <a:gd name="T96" fmla="*/ 67 w 123"/>
              <a:gd name="T97" fmla="*/ 78 h 199"/>
              <a:gd name="T98" fmla="*/ 69 w 123"/>
              <a:gd name="T99" fmla="*/ 83 h 199"/>
              <a:gd name="T100" fmla="*/ 72 w 123"/>
              <a:gd name="T101" fmla="*/ 88 h 199"/>
              <a:gd name="T102" fmla="*/ 77 w 123"/>
              <a:gd name="T103" fmla="*/ 91 h 199"/>
              <a:gd name="T104" fmla="*/ 82 w 123"/>
              <a:gd name="T105" fmla="*/ 94 h 199"/>
              <a:gd name="T106" fmla="*/ 88 w 123"/>
              <a:gd name="T107" fmla="*/ 96 h 199"/>
              <a:gd name="T108" fmla="*/ 94 w 123"/>
              <a:gd name="T109" fmla="*/ 97 h 199"/>
              <a:gd name="T110" fmla="*/ 102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2" y="100"/>
                </a:lnTo>
                <a:lnTo>
                  <a:pt x="94" y="101"/>
                </a:lnTo>
                <a:lnTo>
                  <a:pt x="88" y="102"/>
                </a:lnTo>
                <a:lnTo>
                  <a:pt x="82" y="104"/>
                </a:lnTo>
                <a:lnTo>
                  <a:pt x="77" y="107"/>
                </a:lnTo>
                <a:lnTo>
                  <a:pt x="72" y="110"/>
                </a:lnTo>
                <a:lnTo>
                  <a:pt x="69" y="116"/>
                </a:lnTo>
                <a:lnTo>
                  <a:pt x="67" y="121"/>
                </a:lnTo>
                <a:lnTo>
                  <a:pt x="65" y="128"/>
                </a:lnTo>
                <a:lnTo>
                  <a:pt x="63" y="136"/>
                </a:lnTo>
                <a:lnTo>
                  <a:pt x="62" y="145"/>
                </a:lnTo>
                <a:lnTo>
                  <a:pt x="61" y="169"/>
                </a:lnTo>
                <a:lnTo>
                  <a:pt x="61" y="199"/>
                </a:lnTo>
                <a:lnTo>
                  <a:pt x="61" y="199"/>
                </a:lnTo>
                <a:lnTo>
                  <a:pt x="60" y="169"/>
                </a:lnTo>
                <a:lnTo>
                  <a:pt x="59" y="145"/>
                </a:lnTo>
                <a:lnTo>
                  <a:pt x="58" y="136"/>
                </a:lnTo>
                <a:lnTo>
                  <a:pt x="57" y="128"/>
                </a:lnTo>
                <a:lnTo>
                  <a:pt x="55" y="121"/>
                </a:lnTo>
                <a:lnTo>
                  <a:pt x="52" y="116"/>
                </a:lnTo>
                <a:lnTo>
                  <a:pt x="49" y="110"/>
                </a:lnTo>
                <a:lnTo>
                  <a:pt x="45" y="107"/>
                </a:lnTo>
                <a:lnTo>
                  <a:pt x="41" y="104"/>
                </a:lnTo>
                <a:lnTo>
                  <a:pt x="34" y="102"/>
                </a:lnTo>
                <a:lnTo>
                  <a:pt x="27" y="101"/>
                </a:lnTo>
                <a:lnTo>
                  <a:pt x="19" y="100"/>
                </a:lnTo>
                <a:lnTo>
                  <a:pt x="0" y="99"/>
                </a:lnTo>
                <a:lnTo>
                  <a:pt x="0" y="99"/>
                </a:lnTo>
                <a:lnTo>
                  <a:pt x="19" y="98"/>
                </a:lnTo>
                <a:lnTo>
                  <a:pt x="27" y="97"/>
                </a:lnTo>
                <a:lnTo>
                  <a:pt x="34" y="96"/>
                </a:lnTo>
                <a:lnTo>
                  <a:pt x="41" y="94"/>
                </a:lnTo>
                <a:lnTo>
                  <a:pt x="45" y="91"/>
                </a:lnTo>
                <a:lnTo>
                  <a:pt x="49" y="88"/>
                </a:lnTo>
                <a:lnTo>
                  <a:pt x="52" y="83"/>
                </a:lnTo>
                <a:lnTo>
                  <a:pt x="55" y="78"/>
                </a:lnTo>
                <a:lnTo>
                  <a:pt x="57" y="70"/>
                </a:lnTo>
                <a:lnTo>
                  <a:pt x="58" y="62"/>
                </a:lnTo>
                <a:lnTo>
                  <a:pt x="59" y="53"/>
                </a:lnTo>
                <a:lnTo>
                  <a:pt x="60" y="30"/>
                </a:lnTo>
                <a:lnTo>
                  <a:pt x="61" y="0"/>
                </a:lnTo>
                <a:lnTo>
                  <a:pt x="61" y="0"/>
                </a:lnTo>
                <a:lnTo>
                  <a:pt x="61" y="30"/>
                </a:lnTo>
                <a:lnTo>
                  <a:pt x="62" y="53"/>
                </a:lnTo>
                <a:lnTo>
                  <a:pt x="63" y="62"/>
                </a:lnTo>
                <a:lnTo>
                  <a:pt x="65" y="70"/>
                </a:lnTo>
                <a:lnTo>
                  <a:pt x="67" y="78"/>
                </a:lnTo>
                <a:lnTo>
                  <a:pt x="69" y="83"/>
                </a:lnTo>
                <a:lnTo>
                  <a:pt x="72" y="88"/>
                </a:lnTo>
                <a:lnTo>
                  <a:pt x="77" y="91"/>
                </a:lnTo>
                <a:lnTo>
                  <a:pt x="82" y="94"/>
                </a:lnTo>
                <a:lnTo>
                  <a:pt x="88" y="96"/>
                </a:lnTo>
                <a:lnTo>
                  <a:pt x="94" y="97"/>
                </a:lnTo>
                <a:lnTo>
                  <a:pt x="102"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 name="Freeform 26">
            <a:extLst>
              <a:ext uri="{FF2B5EF4-FFF2-40B4-BE49-F238E27FC236}">
                <a16:creationId xmlns:a16="http://schemas.microsoft.com/office/drawing/2014/main" id="{7794E438-2847-4DA8-B561-DB263812C9F1}"/>
              </a:ext>
            </a:extLst>
          </p:cNvPr>
          <p:cNvSpPr>
            <a:spLocks/>
          </p:cNvSpPr>
          <p:nvPr userDrawn="1"/>
        </p:nvSpPr>
        <p:spPr bwMode="auto">
          <a:xfrm>
            <a:off x="10858500" y="2635250"/>
            <a:ext cx="195263" cy="315913"/>
          </a:xfrm>
          <a:custGeom>
            <a:avLst/>
            <a:gdLst>
              <a:gd name="T0" fmla="*/ 123 w 123"/>
              <a:gd name="T1" fmla="*/ 99 h 199"/>
              <a:gd name="T2" fmla="*/ 123 w 123"/>
              <a:gd name="T3" fmla="*/ 99 h 199"/>
              <a:gd name="T4" fmla="*/ 103 w 123"/>
              <a:gd name="T5" fmla="*/ 100 h 199"/>
              <a:gd name="T6" fmla="*/ 94 w 123"/>
              <a:gd name="T7" fmla="*/ 101 h 199"/>
              <a:gd name="T8" fmla="*/ 88 w 123"/>
              <a:gd name="T9" fmla="*/ 102 h 199"/>
              <a:gd name="T10" fmla="*/ 82 w 123"/>
              <a:gd name="T11" fmla="*/ 104 h 199"/>
              <a:gd name="T12" fmla="*/ 77 w 123"/>
              <a:gd name="T13" fmla="*/ 107 h 199"/>
              <a:gd name="T14" fmla="*/ 73 w 123"/>
              <a:gd name="T15" fmla="*/ 111 h 199"/>
              <a:gd name="T16" fmla="*/ 70 w 123"/>
              <a:gd name="T17" fmla="*/ 115 h 199"/>
              <a:gd name="T18" fmla="*/ 68 w 123"/>
              <a:gd name="T19" fmla="*/ 121 h 199"/>
              <a:gd name="T20" fmla="*/ 66 w 123"/>
              <a:gd name="T21" fmla="*/ 128 h 199"/>
              <a:gd name="T22" fmla="*/ 64 w 123"/>
              <a:gd name="T23" fmla="*/ 136 h 199"/>
              <a:gd name="T24" fmla="*/ 63 w 123"/>
              <a:gd name="T25" fmla="*/ 145 h 199"/>
              <a:gd name="T26" fmla="*/ 62 w 123"/>
              <a:gd name="T27" fmla="*/ 169 h 199"/>
              <a:gd name="T28" fmla="*/ 62 w 123"/>
              <a:gd name="T29" fmla="*/ 199 h 199"/>
              <a:gd name="T30" fmla="*/ 62 w 123"/>
              <a:gd name="T31" fmla="*/ 199 h 199"/>
              <a:gd name="T32" fmla="*/ 61 w 123"/>
              <a:gd name="T33" fmla="*/ 169 h 199"/>
              <a:gd name="T34" fmla="*/ 59 w 123"/>
              <a:gd name="T35" fmla="*/ 145 h 199"/>
              <a:gd name="T36" fmla="*/ 58 w 123"/>
              <a:gd name="T37" fmla="*/ 136 h 199"/>
              <a:gd name="T38" fmla="*/ 57 w 123"/>
              <a:gd name="T39" fmla="*/ 128 h 199"/>
              <a:gd name="T40" fmla="*/ 55 w 123"/>
              <a:gd name="T41" fmla="*/ 121 h 199"/>
              <a:gd name="T42" fmla="*/ 52 w 123"/>
              <a:gd name="T43" fmla="*/ 115 h 199"/>
              <a:gd name="T44" fmla="*/ 49 w 123"/>
              <a:gd name="T45" fmla="*/ 111 h 199"/>
              <a:gd name="T46" fmla="*/ 45 w 123"/>
              <a:gd name="T47" fmla="*/ 107 h 199"/>
              <a:gd name="T48" fmla="*/ 40 w 123"/>
              <a:gd name="T49" fmla="*/ 104 h 199"/>
              <a:gd name="T50" fmla="*/ 35 w 123"/>
              <a:gd name="T51" fmla="*/ 102 h 199"/>
              <a:gd name="T52" fmla="*/ 28 w 123"/>
              <a:gd name="T53" fmla="*/ 101 h 199"/>
              <a:gd name="T54" fmla="*/ 19 w 123"/>
              <a:gd name="T55" fmla="*/ 100 h 199"/>
              <a:gd name="T56" fmla="*/ 0 w 123"/>
              <a:gd name="T57" fmla="*/ 99 h 199"/>
              <a:gd name="T58" fmla="*/ 0 w 123"/>
              <a:gd name="T59" fmla="*/ 99 h 199"/>
              <a:gd name="T60" fmla="*/ 19 w 123"/>
              <a:gd name="T61" fmla="*/ 98 h 199"/>
              <a:gd name="T62" fmla="*/ 28 w 123"/>
              <a:gd name="T63" fmla="*/ 98 h 199"/>
              <a:gd name="T64" fmla="*/ 35 w 123"/>
              <a:gd name="T65" fmla="*/ 96 h 199"/>
              <a:gd name="T66" fmla="*/ 40 w 123"/>
              <a:gd name="T67" fmla="*/ 94 h 199"/>
              <a:gd name="T68" fmla="*/ 45 w 123"/>
              <a:gd name="T69" fmla="*/ 91 h 199"/>
              <a:gd name="T70" fmla="*/ 49 w 123"/>
              <a:gd name="T71" fmla="*/ 88 h 199"/>
              <a:gd name="T72" fmla="*/ 52 w 123"/>
              <a:gd name="T73" fmla="*/ 83 h 199"/>
              <a:gd name="T74" fmla="*/ 55 w 123"/>
              <a:gd name="T75" fmla="*/ 78 h 199"/>
              <a:gd name="T76" fmla="*/ 57 w 123"/>
              <a:gd name="T77" fmla="*/ 70 h 199"/>
              <a:gd name="T78" fmla="*/ 58 w 123"/>
              <a:gd name="T79" fmla="*/ 63 h 199"/>
              <a:gd name="T80" fmla="*/ 59 w 123"/>
              <a:gd name="T81" fmla="*/ 53 h 199"/>
              <a:gd name="T82" fmla="*/ 61 w 123"/>
              <a:gd name="T83" fmla="*/ 30 h 199"/>
              <a:gd name="T84" fmla="*/ 62 w 123"/>
              <a:gd name="T85" fmla="*/ 0 h 199"/>
              <a:gd name="T86" fmla="*/ 62 w 123"/>
              <a:gd name="T87" fmla="*/ 0 h 199"/>
              <a:gd name="T88" fmla="*/ 62 w 123"/>
              <a:gd name="T89" fmla="*/ 30 h 199"/>
              <a:gd name="T90" fmla="*/ 63 w 123"/>
              <a:gd name="T91" fmla="*/ 53 h 199"/>
              <a:gd name="T92" fmla="*/ 64 w 123"/>
              <a:gd name="T93" fmla="*/ 63 h 199"/>
              <a:gd name="T94" fmla="*/ 66 w 123"/>
              <a:gd name="T95" fmla="*/ 70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8 w 123"/>
              <a:gd name="T107" fmla="*/ 96 h 199"/>
              <a:gd name="T108" fmla="*/ 94 w 123"/>
              <a:gd name="T109" fmla="*/ 98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4" y="101"/>
                </a:lnTo>
                <a:lnTo>
                  <a:pt x="88" y="102"/>
                </a:lnTo>
                <a:lnTo>
                  <a:pt x="82" y="104"/>
                </a:lnTo>
                <a:lnTo>
                  <a:pt x="77" y="107"/>
                </a:lnTo>
                <a:lnTo>
                  <a:pt x="73" y="111"/>
                </a:lnTo>
                <a:lnTo>
                  <a:pt x="70" y="115"/>
                </a:lnTo>
                <a:lnTo>
                  <a:pt x="68" y="121"/>
                </a:lnTo>
                <a:lnTo>
                  <a:pt x="66" y="128"/>
                </a:lnTo>
                <a:lnTo>
                  <a:pt x="64" y="136"/>
                </a:lnTo>
                <a:lnTo>
                  <a:pt x="63" y="145"/>
                </a:lnTo>
                <a:lnTo>
                  <a:pt x="62" y="169"/>
                </a:lnTo>
                <a:lnTo>
                  <a:pt x="62" y="199"/>
                </a:lnTo>
                <a:lnTo>
                  <a:pt x="62" y="199"/>
                </a:lnTo>
                <a:lnTo>
                  <a:pt x="61" y="169"/>
                </a:lnTo>
                <a:lnTo>
                  <a:pt x="59" y="145"/>
                </a:lnTo>
                <a:lnTo>
                  <a:pt x="58" y="136"/>
                </a:lnTo>
                <a:lnTo>
                  <a:pt x="57" y="128"/>
                </a:lnTo>
                <a:lnTo>
                  <a:pt x="55" y="121"/>
                </a:lnTo>
                <a:lnTo>
                  <a:pt x="52" y="115"/>
                </a:lnTo>
                <a:lnTo>
                  <a:pt x="49" y="111"/>
                </a:lnTo>
                <a:lnTo>
                  <a:pt x="45" y="107"/>
                </a:lnTo>
                <a:lnTo>
                  <a:pt x="40" y="104"/>
                </a:lnTo>
                <a:lnTo>
                  <a:pt x="35" y="102"/>
                </a:lnTo>
                <a:lnTo>
                  <a:pt x="28" y="101"/>
                </a:lnTo>
                <a:lnTo>
                  <a:pt x="19" y="100"/>
                </a:lnTo>
                <a:lnTo>
                  <a:pt x="0" y="99"/>
                </a:lnTo>
                <a:lnTo>
                  <a:pt x="0" y="99"/>
                </a:lnTo>
                <a:lnTo>
                  <a:pt x="19" y="98"/>
                </a:lnTo>
                <a:lnTo>
                  <a:pt x="28" y="98"/>
                </a:lnTo>
                <a:lnTo>
                  <a:pt x="35" y="96"/>
                </a:lnTo>
                <a:lnTo>
                  <a:pt x="40" y="94"/>
                </a:lnTo>
                <a:lnTo>
                  <a:pt x="45" y="91"/>
                </a:lnTo>
                <a:lnTo>
                  <a:pt x="49" y="88"/>
                </a:lnTo>
                <a:lnTo>
                  <a:pt x="52" y="83"/>
                </a:lnTo>
                <a:lnTo>
                  <a:pt x="55" y="78"/>
                </a:lnTo>
                <a:lnTo>
                  <a:pt x="57" y="70"/>
                </a:lnTo>
                <a:lnTo>
                  <a:pt x="58" y="63"/>
                </a:lnTo>
                <a:lnTo>
                  <a:pt x="59" y="53"/>
                </a:lnTo>
                <a:lnTo>
                  <a:pt x="61" y="30"/>
                </a:lnTo>
                <a:lnTo>
                  <a:pt x="62" y="0"/>
                </a:lnTo>
                <a:lnTo>
                  <a:pt x="62" y="0"/>
                </a:lnTo>
                <a:lnTo>
                  <a:pt x="62" y="30"/>
                </a:lnTo>
                <a:lnTo>
                  <a:pt x="63" y="53"/>
                </a:lnTo>
                <a:lnTo>
                  <a:pt x="64" y="63"/>
                </a:lnTo>
                <a:lnTo>
                  <a:pt x="66" y="70"/>
                </a:lnTo>
                <a:lnTo>
                  <a:pt x="68" y="78"/>
                </a:lnTo>
                <a:lnTo>
                  <a:pt x="70" y="83"/>
                </a:lnTo>
                <a:lnTo>
                  <a:pt x="73" y="88"/>
                </a:lnTo>
                <a:lnTo>
                  <a:pt x="77" y="91"/>
                </a:lnTo>
                <a:lnTo>
                  <a:pt x="82" y="94"/>
                </a:lnTo>
                <a:lnTo>
                  <a:pt x="88" y="96"/>
                </a:lnTo>
                <a:lnTo>
                  <a:pt x="94" y="98"/>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 name="Freeform 27">
            <a:extLst>
              <a:ext uri="{FF2B5EF4-FFF2-40B4-BE49-F238E27FC236}">
                <a16:creationId xmlns:a16="http://schemas.microsoft.com/office/drawing/2014/main" id="{29DB557B-8B29-4228-A697-1A82CAAFE525}"/>
              </a:ext>
            </a:extLst>
          </p:cNvPr>
          <p:cNvSpPr>
            <a:spLocks/>
          </p:cNvSpPr>
          <p:nvPr userDrawn="1"/>
        </p:nvSpPr>
        <p:spPr bwMode="auto">
          <a:xfrm>
            <a:off x="9950450" y="1511300"/>
            <a:ext cx="195263" cy="314325"/>
          </a:xfrm>
          <a:custGeom>
            <a:avLst/>
            <a:gdLst>
              <a:gd name="T0" fmla="*/ 123 w 123"/>
              <a:gd name="T1" fmla="*/ 100 h 198"/>
              <a:gd name="T2" fmla="*/ 123 w 123"/>
              <a:gd name="T3" fmla="*/ 100 h 198"/>
              <a:gd name="T4" fmla="*/ 102 w 123"/>
              <a:gd name="T5" fmla="*/ 100 h 198"/>
              <a:gd name="T6" fmla="*/ 94 w 123"/>
              <a:gd name="T7" fmla="*/ 101 h 198"/>
              <a:gd name="T8" fmla="*/ 88 w 123"/>
              <a:gd name="T9" fmla="*/ 103 h 198"/>
              <a:gd name="T10" fmla="*/ 82 w 123"/>
              <a:gd name="T11" fmla="*/ 105 h 198"/>
              <a:gd name="T12" fmla="*/ 77 w 123"/>
              <a:gd name="T13" fmla="*/ 107 h 198"/>
              <a:gd name="T14" fmla="*/ 73 w 123"/>
              <a:gd name="T15" fmla="*/ 111 h 198"/>
              <a:gd name="T16" fmla="*/ 69 w 123"/>
              <a:gd name="T17" fmla="*/ 115 h 198"/>
              <a:gd name="T18" fmla="*/ 67 w 123"/>
              <a:gd name="T19" fmla="*/ 121 h 198"/>
              <a:gd name="T20" fmla="*/ 65 w 123"/>
              <a:gd name="T21" fmla="*/ 127 h 198"/>
              <a:gd name="T22" fmla="*/ 63 w 123"/>
              <a:gd name="T23" fmla="*/ 135 h 198"/>
              <a:gd name="T24" fmla="*/ 62 w 123"/>
              <a:gd name="T25" fmla="*/ 145 h 198"/>
              <a:gd name="T26" fmla="*/ 61 w 123"/>
              <a:gd name="T27" fmla="*/ 168 h 198"/>
              <a:gd name="T28" fmla="*/ 61 w 123"/>
              <a:gd name="T29" fmla="*/ 198 h 198"/>
              <a:gd name="T30" fmla="*/ 61 w 123"/>
              <a:gd name="T31" fmla="*/ 198 h 198"/>
              <a:gd name="T32" fmla="*/ 60 w 123"/>
              <a:gd name="T33" fmla="*/ 168 h 198"/>
              <a:gd name="T34" fmla="*/ 59 w 123"/>
              <a:gd name="T35" fmla="*/ 145 h 198"/>
              <a:gd name="T36" fmla="*/ 58 w 123"/>
              <a:gd name="T37" fmla="*/ 135 h 198"/>
              <a:gd name="T38" fmla="*/ 57 w 123"/>
              <a:gd name="T39" fmla="*/ 127 h 198"/>
              <a:gd name="T40" fmla="*/ 55 w 123"/>
              <a:gd name="T41" fmla="*/ 121 h 198"/>
              <a:gd name="T42" fmla="*/ 52 w 123"/>
              <a:gd name="T43" fmla="*/ 115 h 198"/>
              <a:gd name="T44" fmla="*/ 49 w 123"/>
              <a:gd name="T45" fmla="*/ 111 h 198"/>
              <a:gd name="T46" fmla="*/ 45 w 123"/>
              <a:gd name="T47" fmla="*/ 107 h 198"/>
              <a:gd name="T48" fmla="*/ 41 w 123"/>
              <a:gd name="T49" fmla="*/ 105 h 198"/>
              <a:gd name="T50" fmla="*/ 35 w 123"/>
              <a:gd name="T51" fmla="*/ 103 h 198"/>
              <a:gd name="T52" fmla="*/ 27 w 123"/>
              <a:gd name="T53" fmla="*/ 101 h 198"/>
              <a:gd name="T54" fmla="*/ 19 w 123"/>
              <a:gd name="T55" fmla="*/ 100 h 198"/>
              <a:gd name="T56" fmla="*/ 0 w 123"/>
              <a:gd name="T57" fmla="*/ 100 h 198"/>
              <a:gd name="T58" fmla="*/ 0 w 123"/>
              <a:gd name="T59" fmla="*/ 100 h 198"/>
              <a:gd name="T60" fmla="*/ 19 w 123"/>
              <a:gd name="T61" fmla="*/ 99 h 198"/>
              <a:gd name="T62" fmla="*/ 27 w 123"/>
              <a:gd name="T63" fmla="*/ 97 h 198"/>
              <a:gd name="T64" fmla="*/ 35 w 123"/>
              <a:gd name="T65" fmla="*/ 95 h 198"/>
              <a:gd name="T66" fmla="*/ 41 w 123"/>
              <a:gd name="T67" fmla="*/ 93 h 198"/>
              <a:gd name="T68" fmla="*/ 45 w 123"/>
              <a:gd name="T69" fmla="*/ 91 h 198"/>
              <a:gd name="T70" fmla="*/ 49 w 123"/>
              <a:gd name="T71" fmla="*/ 87 h 198"/>
              <a:gd name="T72" fmla="*/ 52 w 123"/>
              <a:gd name="T73" fmla="*/ 83 h 198"/>
              <a:gd name="T74" fmla="*/ 55 w 123"/>
              <a:gd name="T75" fmla="*/ 77 h 198"/>
              <a:gd name="T76" fmla="*/ 57 w 123"/>
              <a:gd name="T77" fmla="*/ 71 h 198"/>
              <a:gd name="T78" fmla="*/ 58 w 123"/>
              <a:gd name="T79" fmla="*/ 63 h 198"/>
              <a:gd name="T80" fmla="*/ 59 w 123"/>
              <a:gd name="T81" fmla="*/ 53 h 198"/>
              <a:gd name="T82" fmla="*/ 60 w 123"/>
              <a:gd name="T83" fmla="*/ 30 h 198"/>
              <a:gd name="T84" fmla="*/ 61 w 123"/>
              <a:gd name="T85" fmla="*/ 0 h 198"/>
              <a:gd name="T86" fmla="*/ 61 w 123"/>
              <a:gd name="T87" fmla="*/ 0 h 198"/>
              <a:gd name="T88" fmla="*/ 61 w 123"/>
              <a:gd name="T89" fmla="*/ 30 h 198"/>
              <a:gd name="T90" fmla="*/ 62 w 123"/>
              <a:gd name="T91" fmla="*/ 53 h 198"/>
              <a:gd name="T92" fmla="*/ 63 w 123"/>
              <a:gd name="T93" fmla="*/ 63 h 198"/>
              <a:gd name="T94" fmla="*/ 65 w 123"/>
              <a:gd name="T95" fmla="*/ 71 h 198"/>
              <a:gd name="T96" fmla="*/ 67 w 123"/>
              <a:gd name="T97" fmla="*/ 77 h 198"/>
              <a:gd name="T98" fmla="*/ 69 w 123"/>
              <a:gd name="T99" fmla="*/ 83 h 198"/>
              <a:gd name="T100" fmla="*/ 73 w 123"/>
              <a:gd name="T101" fmla="*/ 87 h 198"/>
              <a:gd name="T102" fmla="*/ 77 w 123"/>
              <a:gd name="T103" fmla="*/ 91 h 198"/>
              <a:gd name="T104" fmla="*/ 82 w 123"/>
              <a:gd name="T105" fmla="*/ 93 h 198"/>
              <a:gd name="T106" fmla="*/ 88 w 123"/>
              <a:gd name="T107" fmla="*/ 95 h 198"/>
              <a:gd name="T108" fmla="*/ 94 w 123"/>
              <a:gd name="T109" fmla="*/ 97 h 198"/>
              <a:gd name="T110" fmla="*/ 102 w 123"/>
              <a:gd name="T111" fmla="*/ 99 h 198"/>
              <a:gd name="T112" fmla="*/ 123 w 123"/>
              <a:gd name="T113" fmla="*/ 100 h 198"/>
              <a:gd name="T114" fmla="*/ 123 w 123"/>
              <a:gd name="T115" fmla="*/ 10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8">
                <a:moveTo>
                  <a:pt x="123" y="100"/>
                </a:moveTo>
                <a:lnTo>
                  <a:pt x="123" y="100"/>
                </a:lnTo>
                <a:lnTo>
                  <a:pt x="102" y="100"/>
                </a:lnTo>
                <a:lnTo>
                  <a:pt x="94" y="101"/>
                </a:lnTo>
                <a:lnTo>
                  <a:pt x="88" y="103"/>
                </a:lnTo>
                <a:lnTo>
                  <a:pt x="82" y="105"/>
                </a:lnTo>
                <a:lnTo>
                  <a:pt x="77" y="107"/>
                </a:lnTo>
                <a:lnTo>
                  <a:pt x="73" y="111"/>
                </a:lnTo>
                <a:lnTo>
                  <a:pt x="69" y="115"/>
                </a:lnTo>
                <a:lnTo>
                  <a:pt x="67" y="121"/>
                </a:lnTo>
                <a:lnTo>
                  <a:pt x="65" y="127"/>
                </a:lnTo>
                <a:lnTo>
                  <a:pt x="63" y="135"/>
                </a:lnTo>
                <a:lnTo>
                  <a:pt x="62" y="145"/>
                </a:lnTo>
                <a:lnTo>
                  <a:pt x="61" y="168"/>
                </a:lnTo>
                <a:lnTo>
                  <a:pt x="61" y="198"/>
                </a:lnTo>
                <a:lnTo>
                  <a:pt x="61" y="198"/>
                </a:lnTo>
                <a:lnTo>
                  <a:pt x="60" y="168"/>
                </a:lnTo>
                <a:lnTo>
                  <a:pt x="59" y="145"/>
                </a:lnTo>
                <a:lnTo>
                  <a:pt x="58" y="135"/>
                </a:lnTo>
                <a:lnTo>
                  <a:pt x="57" y="127"/>
                </a:lnTo>
                <a:lnTo>
                  <a:pt x="55" y="121"/>
                </a:lnTo>
                <a:lnTo>
                  <a:pt x="52" y="115"/>
                </a:lnTo>
                <a:lnTo>
                  <a:pt x="49" y="111"/>
                </a:lnTo>
                <a:lnTo>
                  <a:pt x="45" y="107"/>
                </a:lnTo>
                <a:lnTo>
                  <a:pt x="41" y="105"/>
                </a:lnTo>
                <a:lnTo>
                  <a:pt x="35" y="103"/>
                </a:lnTo>
                <a:lnTo>
                  <a:pt x="27" y="101"/>
                </a:lnTo>
                <a:lnTo>
                  <a:pt x="19" y="100"/>
                </a:lnTo>
                <a:lnTo>
                  <a:pt x="0" y="100"/>
                </a:lnTo>
                <a:lnTo>
                  <a:pt x="0" y="100"/>
                </a:lnTo>
                <a:lnTo>
                  <a:pt x="19" y="99"/>
                </a:lnTo>
                <a:lnTo>
                  <a:pt x="27" y="97"/>
                </a:lnTo>
                <a:lnTo>
                  <a:pt x="35" y="95"/>
                </a:lnTo>
                <a:lnTo>
                  <a:pt x="41" y="93"/>
                </a:lnTo>
                <a:lnTo>
                  <a:pt x="45" y="91"/>
                </a:lnTo>
                <a:lnTo>
                  <a:pt x="49" y="87"/>
                </a:lnTo>
                <a:lnTo>
                  <a:pt x="52" y="83"/>
                </a:lnTo>
                <a:lnTo>
                  <a:pt x="55" y="77"/>
                </a:lnTo>
                <a:lnTo>
                  <a:pt x="57" y="71"/>
                </a:lnTo>
                <a:lnTo>
                  <a:pt x="58" y="63"/>
                </a:lnTo>
                <a:lnTo>
                  <a:pt x="59" y="53"/>
                </a:lnTo>
                <a:lnTo>
                  <a:pt x="60" y="30"/>
                </a:lnTo>
                <a:lnTo>
                  <a:pt x="61" y="0"/>
                </a:lnTo>
                <a:lnTo>
                  <a:pt x="61" y="0"/>
                </a:lnTo>
                <a:lnTo>
                  <a:pt x="61" y="30"/>
                </a:lnTo>
                <a:lnTo>
                  <a:pt x="62" y="53"/>
                </a:lnTo>
                <a:lnTo>
                  <a:pt x="63" y="63"/>
                </a:lnTo>
                <a:lnTo>
                  <a:pt x="65" y="71"/>
                </a:lnTo>
                <a:lnTo>
                  <a:pt x="67" y="77"/>
                </a:lnTo>
                <a:lnTo>
                  <a:pt x="69" y="83"/>
                </a:lnTo>
                <a:lnTo>
                  <a:pt x="73" y="87"/>
                </a:lnTo>
                <a:lnTo>
                  <a:pt x="77" y="91"/>
                </a:lnTo>
                <a:lnTo>
                  <a:pt x="82" y="93"/>
                </a:lnTo>
                <a:lnTo>
                  <a:pt x="88" y="95"/>
                </a:lnTo>
                <a:lnTo>
                  <a:pt x="94" y="97"/>
                </a:lnTo>
                <a:lnTo>
                  <a:pt x="102" y="99"/>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 name="Freeform 28">
            <a:extLst>
              <a:ext uri="{FF2B5EF4-FFF2-40B4-BE49-F238E27FC236}">
                <a16:creationId xmlns:a16="http://schemas.microsoft.com/office/drawing/2014/main" id="{C622AAF0-96E9-4FF0-B21D-092491023789}"/>
              </a:ext>
            </a:extLst>
          </p:cNvPr>
          <p:cNvSpPr>
            <a:spLocks/>
          </p:cNvSpPr>
          <p:nvPr userDrawn="1"/>
        </p:nvSpPr>
        <p:spPr bwMode="auto">
          <a:xfrm>
            <a:off x="11996738" y="3860800"/>
            <a:ext cx="195263" cy="315913"/>
          </a:xfrm>
          <a:custGeom>
            <a:avLst/>
            <a:gdLst>
              <a:gd name="T0" fmla="*/ 123 w 123"/>
              <a:gd name="T1" fmla="*/ 99 h 199"/>
              <a:gd name="T2" fmla="*/ 123 w 123"/>
              <a:gd name="T3" fmla="*/ 99 h 199"/>
              <a:gd name="T4" fmla="*/ 104 w 123"/>
              <a:gd name="T5" fmla="*/ 100 h 199"/>
              <a:gd name="T6" fmla="*/ 95 w 123"/>
              <a:gd name="T7" fmla="*/ 101 h 199"/>
              <a:gd name="T8" fmla="*/ 88 w 123"/>
              <a:gd name="T9" fmla="*/ 102 h 199"/>
              <a:gd name="T10" fmla="*/ 82 w 123"/>
              <a:gd name="T11" fmla="*/ 104 h 199"/>
              <a:gd name="T12" fmla="*/ 77 w 123"/>
              <a:gd name="T13" fmla="*/ 107 h 199"/>
              <a:gd name="T14" fmla="*/ 74 w 123"/>
              <a:gd name="T15" fmla="*/ 112 h 199"/>
              <a:gd name="T16" fmla="*/ 70 w 123"/>
              <a:gd name="T17" fmla="*/ 116 h 199"/>
              <a:gd name="T18" fmla="*/ 68 w 123"/>
              <a:gd name="T19" fmla="*/ 122 h 199"/>
              <a:gd name="T20" fmla="*/ 66 w 123"/>
              <a:gd name="T21" fmla="*/ 128 h 199"/>
              <a:gd name="T22" fmla="*/ 65 w 123"/>
              <a:gd name="T23" fmla="*/ 136 h 199"/>
              <a:gd name="T24" fmla="*/ 64 w 123"/>
              <a:gd name="T25" fmla="*/ 145 h 199"/>
              <a:gd name="T26" fmla="*/ 62 w 123"/>
              <a:gd name="T27" fmla="*/ 169 h 199"/>
              <a:gd name="T28" fmla="*/ 61 w 123"/>
              <a:gd name="T29" fmla="*/ 199 h 199"/>
              <a:gd name="T30" fmla="*/ 61 w 123"/>
              <a:gd name="T31" fmla="*/ 199 h 199"/>
              <a:gd name="T32" fmla="*/ 60 w 123"/>
              <a:gd name="T33" fmla="*/ 169 h 199"/>
              <a:gd name="T34" fmla="*/ 59 w 123"/>
              <a:gd name="T35" fmla="*/ 145 h 199"/>
              <a:gd name="T36" fmla="*/ 58 w 123"/>
              <a:gd name="T37" fmla="*/ 136 h 199"/>
              <a:gd name="T38" fmla="*/ 57 w 123"/>
              <a:gd name="T39" fmla="*/ 128 h 199"/>
              <a:gd name="T40" fmla="*/ 55 w 123"/>
              <a:gd name="T41" fmla="*/ 122 h 199"/>
              <a:gd name="T42" fmla="*/ 53 w 123"/>
              <a:gd name="T43" fmla="*/ 116 h 199"/>
              <a:gd name="T44" fmla="*/ 49 w 123"/>
              <a:gd name="T45" fmla="*/ 112 h 199"/>
              <a:gd name="T46" fmla="*/ 46 w 123"/>
              <a:gd name="T47" fmla="*/ 107 h 199"/>
              <a:gd name="T48" fmla="*/ 41 w 123"/>
              <a:gd name="T49" fmla="*/ 104 h 199"/>
              <a:gd name="T50" fmla="*/ 35 w 123"/>
              <a:gd name="T51" fmla="*/ 102 h 199"/>
              <a:gd name="T52" fmla="*/ 28 w 123"/>
              <a:gd name="T53" fmla="*/ 101 h 199"/>
              <a:gd name="T54" fmla="*/ 20 w 123"/>
              <a:gd name="T55" fmla="*/ 100 h 199"/>
              <a:gd name="T56" fmla="*/ 0 w 123"/>
              <a:gd name="T57" fmla="*/ 99 h 199"/>
              <a:gd name="T58" fmla="*/ 0 w 123"/>
              <a:gd name="T59" fmla="*/ 99 h 199"/>
              <a:gd name="T60" fmla="*/ 20 w 123"/>
              <a:gd name="T61" fmla="*/ 99 h 199"/>
              <a:gd name="T62" fmla="*/ 28 w 123"/>
              <a:gd name="T63" fmla="*/ 98 h 199"/>
              <a:gd name="T64" fmla="*/ 35 w 123"/>
              <a:gd name="T65" fmla="*/ 96 h 199"/>
              <a:gd name="T66" fmla="*/ 41 w 123"/>
              <a:gd name="T67" fmla="*/ 94 h 199"/>
              <a:gd name="T68" fmla="*/ 46 w 123"/>
              <a:gd name="T69" fmla="*/ 91 h 199"/>
              <a:gd name="T70" fmla="*/ 49 w 123"/>
              <a:gd name="T71" fmla="*/ 88 h 199"/>
              <a:gd name="T72" fmla="*/ 53 w 123"/>
              <a:gd name="T73" fmla="*/ 84 h 199"/>
              <a:gd name="T74" fmla="*/ 55 w 123"/>
              <a:gd name="T75" fmla="*/ 78 h 199"/>
              <a:gd name="T76" fmla="*/ 57 w 123"/>
              <a:gd name="T77" fmla="*/ 72 h 199"/>
              <a:gd name="T78" fmla="*/ 58 w 123"/>
              <a:gd name="T79" fmla="*/ 63 h 199"/>
              <a:gd name="T80" fmla="*/ 59 w 123"/>
              <a:gd name="T81" fmla="*/ 54 h 199"/>
              <a:gd name="T82" fmla="*/ 60 w 123"/>
              <a:gd name="T83" fmla="*/ 30 h 199"/>
              <a:gd name="T84" fmla="*/ 61 w 123"/>
              <a:gd name="T85" fmla="*/ 0 h 199"/>
              <a:gd name="T86" fmla="*/ 61 w 123"/>
              <a:gd name="T87" fmla="*/ 0 h 199"/>
              <a:gd name="T88" fmla="*/ 62 w 123"/>
              <a:gd name="T89" fmla="*/ 30 h 199"/>
              <a:gd name="T90" fmla="*/ 64 w 123"/>
              <a:gd name="T91" fmla="*/ 54 h 199"/>
              <a:gd name="T92" fmla="*/ 65 w 123"/>
              <a:gd name="T93" fmla="*/ 63 h 199"/>
              <a:gd name="T94" fmla="*/ 66 w 123"/>
              <a:gd name="T95" fmla="*/ 72 h 199"/>
              <a:gd name="T96" fmla="*/ 68 w 123"/>
              <a:gd name="T97" fmla="*/ 78 h 199"/>
              <a:gd name="T98" fmla="*/ 70 w 123"/>
              <a:gd name="T99" fmla="*/ 84 h 199"/>
              <a:gd name="T100" fmla="*/ 74 w 123"/>
              <a:gd name="T101" fmla="*/ 88 h 199"/>
              <a:gd name="T102" fmla="*/ 77 w 123"/>
              <a:gd name="T103" fmla="*/ 91 h 199"/>
              <a:gd name="T104" fmla="*/ 82 w 123"/>
              <a:gd name="T105" fmla="*/ 94 h 199"/>
              <a:gd name="T106" fmla="*/ 88 w 123"/>
              <a:gd name="T107" fmla="*/ 96 h 199"/>
              <a:gd name="T108" fmla="*/ 95 w 123"/>
              <a:gd name="T109" fmla="*/ 98 h 199"/>
              <a:gd name="T110" fmla="*/ 104 w 123"/>
              <a:gd name="T111" fmla="*/ 99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4" y="100"/>
                </a:lnTo>
                <a:lnTo>
                  <a:pt x="95" y="101"/>
                </a:lnTo>
                <a:lnTo>
                  <a:pt x="88" y="102"/>
                </a:lnTo>
                <a:lnTo>
                  <a:pt x="82" y="104"/>
                </a:lnTo>
                <a:lnTo>
                  <a:pt x="77" y="107"/>
                </a:lnTo>
                <a:lnTo>
                  <a:pt x="74" y="112"/>
                </a:lnTo>
                <a:lnTo>
                  <a:pt x="70" y="116"/>
                </a:lnTo>
                <a:lnTo>
                  <a:pt x="68" y="122"/>
                </a:lnTo>
                <a:lnTo>
                  <a:pt x="66" y="128"/>
                </a:lnTo>
                <a:lnTo>
                  <a:pt x="65" y="136"/>
                </a:lnTo>
                <a:lnTo>
                  <a:pt x="64" y="145"/>
                </a:lnTo>
                <a:lnTo>
                  <a:pt x="62" y="169"/>
                </a:lnTo>
                <a:lnTo>
                  <a:pt x="61" y="199"/>
                </a:lnTo>
                <a:lnTo>
                  <a:pt x="61" y="199"/>
                </a:lnTo>
                <a:lnTo>
                  <a:pt x="60" y="169"/>
                </a:lnTo>
                <a:lnTo>
                  <a:pt x="59" y="145"/>
                </a:lnTo>
                <a:lnTo>
                  <a:pt x="58" y="136"/>
                </a:lnTo>
                <a:lnTo>
                  <a:pt x="57" y="128"/>
                </a:lnTo>
                <a:lnTo>
                  <a:pt x="55" y="122"/>
                </a:lnTo>
                <a:lnTo>
                  <a:pt x="53" y="116"/>
                </a:lnTo>
                <a:lnTo>
                  <a:pt x="49" y="112"/>
                </a:lnTo>
                <a:lnTo>
                  <a:pt x="46" y="107"/>
                </a:lnTo>
                <a:lnTo>
                  <a:pt x="41" y="104"/>
                </a:lnTo>
                <a:lnTo>
                  <a:pt x="35" y="102"/>
                </a:lnTo>
                <a:lnTo>
                  <a:pt x="28" y="101"/>
                </a:lnTo>
                <a:lnTo>
                  <a:pt x="20" y="100"/>
                </a:lnTo>
                <a:lnTo>
                  <a:pt x="0" y="99"/>
                </a:lnTo>
                <a:lnTo>
                  <a:pt x="0" y="99"/>
                </a:lnTo>
                <a:lnTo>
                  <a:pt x="20" y="99"/>
                </a:lnTo>
                <a:lnTo>
                  <a:pt x="28" y="98"/>
                </a:lnTo>
                <a:lnTo>
                  <a:pt x="35" y="96"/>
                </a:lnTo>
                <a:lnTo>
                  <a:pt x="41" y="94"/>
                </a:lnTo>
                <a:lnTo>
                  <a:pt x="46" y="91"/>
                </a:lnTo>
                <a:lnTo>
                  <a:pt x="49" y="88"/>
                </a:lnTo>
                <a:lnTo>
                  <a:pt x="53" y="84"/>
                </a:lnTo>
                <a:lnTo>
                  <a:pt x="55" y="78"/>
                </a:lnTo>
                <a:lnTo>
                  <a:pt x="57" y="72"/>
                </a:lnTo>
                <a:lnTo>
                  <a:pt x="58" y="63"/>
                </a:lnTo>
                <a:lnTo>
                  <a:pt x="59" y="54"/>
                </a:lnTo>
                <a:lnTo>
                  <a:pt x="60" y="30"/>
                </a:lnTo>
                <a:lnTo>
                  <a:pt x="61" y="0"/>
                </a:lnTo>
                <a:lnTo>
                  <a:pt x="61" y="0"/>
                </a:lnTo>
                <a:lnTo>
                  <a:pt x="62" y="30"/>
                </a:lnTo>
                <a:lnTo>
                  <a:pt x="64" y="54"/>
                </a:lnTo>
                <a:lnTo>
                  <a:pt x="65" y="63"/>
                </a:lnTo>
                <a:lnTo>
                  <a:pt x="66" y="72"/>
                </a:lnTo>
                <a:lnTo>
                  <a:pt x="68" y="78"/>
                </a:lnTo>
                <a:lnTo>
                  <a:pt x="70" y="84"/>
                </a:lnTo>
                <a:lnTo>
                  <a:pt x="74" y="88"/>
                </a:lnTo>
                <a:lnTo>
                  <a:pt x="77" y="91"/>
                </a:lnTo>
                <a:lnTo>
                  <a:pt x="82" y="94"/>
                </a:lnTo>
                <a:lnTo>
                  <a:pt x="88" y="96"/>
                </a:lnTo>
                <a:lnTo>
                  <a:pt x="95" y="98"/>
                </a:lnTo>
                <a:lnTo>
                  <a:pt x="104" y="99"/>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 name="Freeform 29">
            <a:extLst>
              <a:ext uri="{FF2B5EF4-FFF2-40B4-BE49-F238E27FC236}">
                <a16:creationId xmlns:a16="http://schemas.microsoft.com/office/drawing/2014/main" id="{3E15A59E-AD77-4C27-87CB-B9D0FA7C2CAF}"/>
              </a:ext>
            </a:extLst>
          </p:cNvPr>
          <p:cNvSpPr>
            <a:spLocks/>
          </p:cNvSpPr>
          <p:nvPr userDrawn="1"/>
        </p:nvSpPr>
        <p:spPr bwMode="auto">
          <a:xfrm>
            <a:off x="4845050" y="3741738"/>
            <a:ext cx="195263" cy="315913"/>
          </a:xfrm>
          <a:custGeom>
            <a:avLst/>
            <a:gdLst>
              <a:gd name="T0" fmla="*/ 123 w 123"/>
              <a:gd name="T1" fmla="*/ 99 h 199"/>
              <a:gd name="T2" fmla="*/ 123 w 123"/>
              <a:gd name="T3" fmla="*/ 99 h 199"/>
              <a:gd name="T4" fmla="*/ 103 w 123"/>
              <a:gd name="T5" fmla="*/ 100 h 199"/>
              <a:gd name="T6" fmla="*/ 96 w 123"/>
              <a:gd name="T7" fmla="*/ 101 h 199"/>
              <a:gd name="T8" fmla="*/ 89 w 123"/>
              <a:gd name="T9" fmla="*/ 102 h 199"/>
              <a:gd name="T10" fmla="*/ 82 w 123"/>
              <a:gd name="T11" fmla="*/ 104 h 199"/>
              <a:gd name="T12" fmla="*/ 77 w 123"/>
              <a:gd name="T13" fmla="*/ 108 h 199"/>
              <a:gd name="T14" fmla="*/ 73 w 123"/>
              <a:gd name="T15" fmla="*/ 111 h 199"/>
              <a:gd name="T16" fmla="*/ 70 w 123"/>
              <a:gd name="T17" fmla="*/ 116 h 199"/>
              <a:gd name="T18" fmla="*/ 68 w 123"/>
              <a:gd name="T19" fmla="*/ 121 h 199"/>
              <a:gd name="T20" fmla="*/ 66 w 123"/>
              <a:gd name="T21" fmla="*/ 128 h 199"/>
              <a:gd name="T22" fmla="*/ 65 w 123"/>
              <a:gd name="T23" fmla="*/ 136 h 199"/>
              <a:gd name="T24" fmla="*/ 64 w 123"/>
              <a:gd name="T25" fmla="*/ 145 h 199"/>
              <a:gd name="T26" fmla="*/ 62 w 123"/>
              <a:gd name="T27" fmla="*/ 168 h 199"/>
              <a:gd name="T28" fmla="*/ 62 w 123"/>
              <a:gd name="T29" fmla="*/ 199 h 199"/>
              <a:gd name="T30" fmla="*/ 62 w 123"/>
              <a:gd name="T31" fmla="*/ 199 h 199"/>
              <a:gd name="T32" fmla="*/ 61 w 123"/>
              <a:gd name="T33" fmla="*/ 168 h 199"/>
              <a:gd name="T34" fmla="*/ 60 w 123"/>
              <a:gd name="T35" fmla="*/ 145 h 199"/>
              <a:gd name="T36" fmla="*/ 59 w 123"/>
              <a:gd name="T37" fmla="*/ 136 h 199"/>
              <a:gd name="T38" fmla="*/ 58 w 123"/>
              <a:gd name="T39" fmla="*/ 128 h 199"/>
              <a:gd name="T40" fmla="*/ 56 w 123"/>
              <a:gd name="T41" fmla="*/ 121 h 199"/>
              <a:gd name="T42" fmla="*/ 54 w 123"/>
              <a:gd name="T43" fmla="*/ 116 h 199"/>
              <a:gd name="T44" fmla="*/ 50 w 123"/>
              <a:gd name="T45" fmla="*/ 111 h 199"/>
              <a:gd name="T46" fmla="*/ 45 w 123"/>
              <a:gd name="T47" fmla="*/ 108 h 199"/>
              <a:gd name="T48" fmla="*/ 41 w 123"/>
              <a:gd name="T49" fmla="*/ 104 h 199"/>
              <a:gd name="T50" fmla="*/ 35 w 123"/>
              <a:gd name="T51" fmla="*/ 102 h 199"/>
              <a:gd name="T52" fmla="*/ 28 w 123"/>
              <a:gd name="T53" fmla="*/ 101 h 199"/>
              <a:gd name="T54" fmla="*/ 20 w 123"/>
              <a:gd name="T55" fmla="*/ 100 h 199"/>
              <a:gd name="T56" fmla="*/ 0 w 123"/>
              <a:gd name="T57" fmla="*/ 99 h 199"/>
              <a:gd name="T58" fmla="*/ 0 w 123"/>
              <a:gd name="T59" fmla="*/ 99 h 199"/>
              <a:gd name="T60" fmla="*/ 20 w 123"/>
              <a:gd name="T61" fmla="*/ 98 h 199"/>
              <a:gd name="T62" fmla="*/ 28 w 123"/>
              <a:gd name="T63" fmla="*/ 97 h 199"/>
              <a:gd name="T64" fmla="*/ 35 w 123"/>
              <a:gd name="T65" fmla="*/ 96 h 199"/>
              <a:gd name="T66" fmla="*/ 41 w 123"/>
              <a:gd name="T67" fmla="*/ 94 h 199"/>
              <a:gd name="T68" fmla="*/ 45 w 123"/>
              <a:gd name="T69" fmla="*/ 91 h 199"/>
              <a:gd name="T70" fmla="*/ 50 w 123"/>
              <a:gd name="T71" fmla="*/ 88 h 199"/>
              <a:gd name="T72" fmla="*/ 54 w 123"/>
              <a:gd name="T73" fmla="*/ 83 h 199"/>
              <a:gd name="T74" fmla="*/ 56 w 123"/>
              <a:gd name="T75" fmla="*/ 78 h 199"/>
              <a:gd name="T76" fmla="*/ 58 w 123"/>
              <a:gd name="T77" fmla="*/ 71 h 199"/>
              <a:gd name="T78" fmla="*/ 59 w 123"/>
              <a:gd name="T79" fmla="*/ 62 h 199"/>
              <a:gd name="T80" fmla="*/ 60 w 123"/>
              <a:gd name="T81" fmla="*/ 53 h 199"/>
              <a:gd name="T82" fmla="*/ 61 w 123"/>
              <a:gd name="T83" fmla="*/ 30 h 199"/>
              <a:gd name="T84" fmla="*/ 62 w 123"/>
              <a:gd name="T85" fmla="*/ 0 h 199"/>
              <a:gd name="T86" fmla="*/ 62 w 123"/>
              <a:gd name="T87" fmla="*/ 0 h 199"/>
              <a:gd name="T88" fmla="*/ 62 w 123"/>
              <a:gd name="T89" fmla="*/ 30 h 199"/>
              <a:gd name="T90" fmla="*/ 64 w 123"/>
              <a:gd name="T91" fmla="*/ 53 h 199"/>
              <a:gd name="T92" fmla="*/ 65 w 123"/>
              <a:gd name="T93" fmla="*/ 62 h 199"/>
              <a:gd name="T94" fmla="*/ 66 w 123"/>
              <a:gd name="T95" fmla="*/ 71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9 w 123"/>
              <a:gd name="T107" fmla="*/ 96 h 199"/>
              <a:gd name="T108" fmla="*/ 96 w 123"/>
              <a:gd name="T109" fmla="*/ 97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6" y="101"/>
                </a:lnTo>
                <a:lnTo>
                  <a:pt x="89" y="102"/>
                </a:lnTo>
                <a:lnTo>
                  <a:pt x="82" y="104"/>
                </a:lnTo>
                <a:lnTo>
                  <a:pt x="77" y="108"/>
                </a:lnTo>
                <a:lnTo>
                  <a:pt x="73" y="111"/>
                </a:lnTo>
                <a:lnTo>
                  <a:pt x="70" y="116"/>
                </a:lnTo>
                <a:lnTo>
                  <a:pt x="68" y="121"/>
                </a:lnTo>
                <a:lnTo>
                  <a:pt x="66" y="128"/>
                </a:lnTo>
                <a:lnTo>
                  <a:pt x="65" y="136"/>
                </a:lnTo>
                <a:lnTo>
                  <a:pt x="64" y="145"/>
                </a:lnTo>
                <a:lnTo>
                  <a:pt x="62" y="168"/>
                </a:lnTo>
                <a:lnTo>
                  <a:pt x="62" y="199"/>
                </a:lnTo>
                <a:lnTo>
                  <a:pt x="62" y="199"/>
                </a:lnTo>
                <a:lnTo>
                  <a:pt x="61" y="168"/>
                </a:lnTo>
                <a:lnTo>
                  <a:pt x="60" y="145"/>
                </a:lnTo>
                <a:lnTo>
                  <a:pt x="59" y="136"/>
                </a:lnTo>
                <a:lnTo>
                  <a:pt x="58" y="128"/>
                </a:lnTo>
                <a:lnTo>
                  <a:pt x="56" y="121"/>
                </a:lnTo>
                <a:lnTo>
                  <a:pt x="54" y="116"/>
                </a:lnTo>
                <a:lnTo>
                  <a:pt x="50" y="111"/>
                </a:lnTo>
                <a:lnTo>
                  <a:pt x="45" y="108"/>
                </a:lnTo>
                <a:lnTo>
                  <a:pt x="41" y="104"/>
                </a:lnTo>
                <a:lnTo>
                  <a:pt x="35" y="102"/>
                </a:lnTo>
                <a:lnTo>
                  <a:pt x="28" y="101"/>
                </a:lnTo>
                <a:lnTo>
                  <a:pt x="20" y="100"/>
                </a:lnTo>
                <a:lnTo>
                  <a:pt x="0" y="99"/>
                </a:lnTo>
                <a:lnTo>
                  <a:pt x="0" y="99"/>
                </a:lnTo>
                <a:lnTo>
                  <a:pt x="20" y="98"/>
                </a:lnTo>
                <a:lnTo>
                  <a:pt x="28" y="97"/>
                </a:lnTo>
                <a:lnTo>
                  <a:pt x="35" y="96"/>
                </a:lnTo>
                <a:lnTo>
                  <a:pt x="41" y="94"/>
                </a:lnTo>
                <a:lnTo>
                  <a:pt x="45" y="91"/>
                </a:lnTo>
                <a:lnTo>
                  <a:pt x="50" y="88"/>
                </a:lnTo>
                <a:lnTo>
                  <a:pt x="54" y="83"/>
                </a:lnTo>
                <a:lnTo>
                  <a:pt x="56" y="78"/>
                </a:lnTo>
                <a:lnTo>
                  <a:pt x="58" y="71"/>
                </a:lnTo>
                <a:lnTo>
                  <a:pt x="59" y="62"/>
                </a:lnTo>
                <a:lnTo>
                  <a:pt x="60" y="53"/>
                </a:lnTo>
                <a:lnTo>
                  <a:pt x="61" y="30"/>
                </a:lnTo>
                <a:lnTo>
                  <a:pt x="62" y="0"/>
                </a:lnTo>
                <a:lnTo>
                  <a:pt x="62" y="0"/>
                </a:lnTo>
                <a:lnTo>
                  <a:pt x="62" y="30"/>
                </a:lnTo>
                <a:lnTo>
                  <a:pt x="64" y="53"/>
                </a:lnTo>
                <a:lnTo>
                  <a:pt x="65" y="62"/>
                </a:lnTo>
                <a:lnTo>
                  <a:pt x="66" y="71"/>
                </a:lnTo>
                <a:lnTo>
                  <a:pt x="68" y="78"/>
                </a:lnTo>
                <a:lnTo>
                  <a:pt x="70" y="83"/>
                </a:lnTo>
                <a:lnTo>
                  <a:pt x="73" y="88"/>
                </a:lnTo>
                <a:lnTo>
                  <a:pt x="77" y="91"/>
                </a:lnTo>
                <a:lnTo>
                  <a:pt x="82" y="94"/>
                </a:lnTo>
                <a:lnTo>
                  <a:pt x="89" y="96"/>
                </a:lnTo>
                <a:lnTo>
                  <a:pt x="96" y="97"/>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 name="Freeform 30">
            <a:extLst>
              <a:ext uri="{FF2B5EF4-FFF2-40B4-BE49-F238E27FC236}">
                <a16:creationId xmlns:a16="http://schemas.microsoft.com/office/drawing/2014/main" id="{F74565AF-10EE-4406-A760-C927A9CC38C8}"/>
              </a:ext>
            </a:extLst>
          </p:cNvPr>
          <p:cNvSpPr>
            <a:spLocks/>
          </p:cNvSpPr>
          <p:nvPr userDrawn="1"/>
        </p:nvSpPr>
        <p:spPr bwMode="auto">
          <a:xfrm>
            <a:off x="4279900" y="1354138"/>
            <a:ext cx="193675" cy="315913"/>
          </a:xfrm>
          <a:custGeom>
            <a:avLst/>
            <a:gdLst>
              <a:gd name="T0" fmla="*/ 122 w 122"/>
              <a:gd name="T1" fmla="*/ 99 h 199"/>
              <a:gd name="T2" fmla="*/ 122 w 122"/>
              <a:gd name="T3" fmla="*/ 99 h 199"/>
              <a:gd name="T4" fmla="*/ 103 w 122"/>
              <a:gd name="T5" fmla="*/ 99 h 199"/>
              <a:gd name="T6" fmla="*/ 95 w 122"/>
              <a:gd name="T7" fmla="*/ 100 h 199"/>
              <a:gd name="T8" fmla="*/ 88 w 122"/>
              <a:gd name="T9" fmla="*/ 102 h 199"/>
              <a:gd name="T10" fmla="*/ 82 w 122"/>
              <a:gd name="T11" fmla="*/ 104 h 199"/>
              <a:gd name="T12" fmla="*/ 77 w 122"/>
              <a:gd name="T13" fmla="*/ 106 h 199"/>
              <a:gd name="T14" fmla="*/ 73 w 122"/>
              <a:gd name="T15" fmla="*/ 110 h 199"/>
              <a:gd name="T16" fmla="*/ 70 w 122"/>
              <a:gd name="T17" fmla="*/ 114 h 199"/>
              <a:gd name="T18" fmla="*/ 67 w 122"/>
              <a:gd name="T19" fmla="*/ 121 h 199"/>
              <a:gd name="T20" fmla="*/ 65 w 122"/>
              <a:gd name="T21" fmla="*/ 127 h 199"/>
              <a:gd name="T22" fmla="*/ 64 w 122"/>
              <a:gd name="T23" fmla="*/ 135 h 199"/>
              <a:gd name="T24" fmla="*/ 63 w 122"/>
              <a:gd name="T25" fmla="*/ 144 h 199"/>
              <a:gd name="T26" fmla="*/ 62 w 122"/>
              <a:gd name="T27" fmla="*/ 168 h 199"/>
              <a:gd name="T28" fmla="*/ 61 w 122"/>
              <a:gd name="T29" fmla="*/ 199 h 199"/>
              <a:gd name="T30" fmla="*/ 61 w 122"/>
              <a:gd name="T31" fmla="*/ 199 h 199"/>
              <a:gd name="T32" fmla="*/ 61 w 122"/>
              <a:gd name="T33" fmla="*/ 168 h 199"/>
              <a:gd name="T34" fmla="*/ 60 w 122"/>
              <a:gd name="T35" fmla="*/ 144 h 199"/>
              <a:gd name="T36" fmla="*/ 59 w 122"/>
              <a:gd name="T37" fmla="*/ 135 h 199"/>
              <a:gd name="T38" fmla="*/ 57 w 122"/>
              <a:gd name="T39" fmla="*/ 127 h 199"/>
              <a:gd name="T40" fmla="*/ 56 w 122"/>
              <a:gd name="T41" fmla="*/ 121 h 199"/>
              <a:gd name="T42" fmla="*/ 53 w 122"/>
              <a:gd name="T43" fmla="*/ 114 h 199"/>
              <a:gd name="T44" fmla="*/ 50 w 122"/>
              <a:gd name="T45" fmla="*/ 110 h 199"/>
              <a:gd name="T46" fmla="*/ 46 w 122"/>
              <a:gd name="T47" fmla="*/ 106 h 199"/>
              <a:gd name="T48" fmla="*/ 40 w 122"/>
              <a:gd name="T49" fmla="*/ 104 h 199"/>
              <a:gd name="T50" fmla="*/ 34 w 122"/>
              <a:gd name="T51" fmla="*/ 102 h 199"/>
              <a:gd name="T52" fmla="*/ 28 w 122"/>
              <a:gd name="T53" fmla="*/ 100 h 199"/>
              <a:gd name="T54" fmla="*/ 20 w 122"/>
              <a:gd name="T55" fmla="*/ 99 h 199"/>
              <a:gd name="T56" fmla="*/ 0 w 122"/>
              <a:gd name="T57" fmla="*/ 99 h 199"/>
              <a:gd name="T58" fmla="*/ 0 w 122"/>
              <a:gd name="T59" fmla="*/ 99 h 199"/>
              <a:gd name="T60" fmla="*/ 20 w 122"/>
              <a:gd name="T61" fmla="*/ 98 h 199"/>
              <a:gd name="T62" fmla="*/ 28 w 122"/>
              <a:gd name="T63" fmla="*/ 97 h 199"/>
              <a:gd name="T64" fmla="*/ 34 w 122"/>
              <a:gd name="T65" fmla="*/ 96 h 199"/>
              <a:gd name="T66" fmla="*/ 40 w 122"/>
              <a:gd name="T67" fmla="*/ 94 h 199"/>
              <a:gd name="T68" fmla="*/ 46 w 122"/>
              <a:gd name="T69" fmla="*/ 91 h 199"/>
              <a:gd name="T70" fmla="*/ 50 w 122"/>
              <a:gd name="T71" fmla="*/ 87 h 199"/>
              <a:gd name="T72" fmla="*/ 53 w 122"/>
              <a:gd name="T73" fmla="*/ 83 h 199"/>
              <a:gd name="T74" fmla="*/ 56 w 122"/>
              <a:gd name="T75" fmla="*/ 77 h 199"/>
              <a:gd name="T76" fmla="*/ 57 w 122"/>
              <a:gd name="T77" fmla="*/ 70 h 199"/>
              <a:gd name="T78" fmla="*/ 59 w 122"/>
              <a:gd name="T79" fmla="*/ 62 h 199"/>
              <a:gd name="T80" fmla="*/ 60 w 122"/>
              <a:gd name="T81" fmla="*/ 53 h 199"/>
              <a:gd name="T82" fmla="*/ 61 w 122"/>
              <a:gd name="T83" fmla="*/ 29 h 199"/>
              <a:gd name="T84" fmla="*/ 61 w 122"/>
              <a:gd name="T85" fmla="*/ 0 h 199"/>
              <a:gd name="T86" fmla="*/ 61 w 122"/>
              <a:gd name="T87" fmla="*/ 0 h 199"/>
              <a:gd name="T88" fmla="*/ 62 w 122"/>
              <a:gd name="T89" fmla="*/ 29 h 199"/>
              <a:gd name="T90" fmla="*/ 63 w 122"/>
              <a:gd name="T91" fmla="*/ 53 h 199"/>
              <a:gd name="T92" fmla="*/ 64 w 122"/>
              <a:gd name="T93" fmla="*/ 62 h 199"/>
              <a:gd name="T94" fmla="*/ 65 w 122"/>
              <a:gd name="T95" fmla="*/ 70 h 199"/>
              <a:gd name="T96" fmla="*/ 67 w 122"/>
              <a:gd name="T97" fmla="*/ 77 h 199"/>
              <a:gd name="T98" fmla="*/ 70 w 122"/>
              <a:gd name="T99" fmla="*/ 83 h 199"/>
              <a:gd name="T100" fmla="*/ 73 w 122"/>
              <a:gd name="T101" fmla="*/ 87 h 199"/>
              <a:gd name="T102" fmla="*/ 77 w 122"/>
              <a:gd name="T103" fmla="*/ 91 h 199"/>
              <a:gd name="T104" fmla="*/ 82 w 122"/>
              <a:gd name="T105" fmla="*/ 94 h 199"/>
              <a:gd name="T106" fmla="*/ 88 w 122"/>
              <a:gd name="T107" fmla="*/ 96 h 199"/>
              <a:gd name="T108" fmla="*/ 95 w 122"/>
              <a:gd name="T109" fmla="*/ 97 h 199"/>
              <a:gd name="T110" fmla="*/ 103 w 122"/>
              <a:gd name="T111" fmla="*/ 98 h 199"/>
              <a:gd name="T112" fmla="*/ 122 w 122"/>
              <a:gd name="T113" fmla="*/ 99 h 199"/>
              <a:gd name="T114" fmla="*/ 122 w 122"/>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 h="199">
                <a:moveTo>
                  <a:pt x="122" y="99"/>
                </a:moveTo>
                <a:lnTo>
                  <a:pt x="122" y="99"/>
                </a:lnTo>
                <a:lnTo>
                  <a:pt x="103" y="99"/>
                </a:lnTo>
                <a:lnTo>
                  <a:pt x="95" y="100"/>
                </a:lnTo>
                <a:lnTo>
                  <a:pt x="88" y="102"/>
                </a:lnTo>
                <a:lnTo>
                  <a:pt x="82" y="104"/>
                </a:lnTo>
                <a:lnTo>
                  <a:pt x="77" y="106"/>
                </a:lnTo>
                <a:lnTo>
                  <a:pt x="73" y="110"/>
                </a:lnTo>
                <a:lnTo>
                  <a:pt x="70" y="114"/>
                </a:lnTo>
                <a:lnTo>
                  <a:pt x="67" y="121"/>
                </a:lnTo>
                <a:lnTo>
                  <a:pt x="65" y="127"/>
                </a:lnTo>
                <a:lnTo>
                  <a:pt x="64" y="135"/>
                </a:lnTo>
                <a:lnTo>
                  <a:pt x="63" y="144"/>
                </a:lnTo>
                <a:lnTo>
                  <a:pt x="62" y="168"/>
                </a:lnTo>
                <a:lnTo>
                  <a:pt x="61" y="199"/>
                </a:lnTo>
                <a:lnTo>
                  <a:pt x="61" y="199"/>
                </a:lnTo>
                <a:lnTo>
                  <a:pt x="61" y="168"/>
                </a:lnTo>
                <a:lnTo>
                  <a:pt x="60" y="144"/>
                </a:lnTo>
                <a:lnTo>
                  <a:pt x="59" y="135"/>
                </a:lnTo>
                <a:lnTo>
                  <a:pt x="57" y="127"/>
                </a:lnTo>
                <a:lnTo>
                  <a:pt x="56" y="121"/>
                </a:lnTo>
                <a:lnTo>
                  <a:pt x="53" y="114"/>
                </a:lnTo>
                <a:lnTo>
                  <a:pt x="50" y="110"/>
                </a:lnTo>
                <a:lnTo>
                  <a:pt x="46" y="106"/>
                </a:lnTo>
                <a:lnTo>
                  <a:pt x="40" y="104"/>
                </a:lnTo>
                <a:lnTo>
                  <a:pt x="34" y="102"/>
                </a:lnTo>
                <a:lnTo>
                  <a:pt x="28" y="100"/>
                </a:lnTo>
                <a:lnTo>
                  <a:pt x="20" y="99"/>
                </a:lnTo>
                <a:lnTo>
                  <a:pt x="0" y="99"/>
                </a:lnTo>
                <a:lnTo>
                  <a:pt x="0" y="99"/>
                </a:lnTo>
                <a:lnTo>
                  <a:pt x="20" y="98"/>
                </a:lnTo>
                <a:lnTo>
                  <a:pt x="28" y="97"/>
                </a:lnTo>
                <a:lnTo>
                  <a:pt x="34" y="96"/>
                </a:lnTo>
                <a:lnTo>
                  <a:pt x="40" y="94"/>
                </a:lnTo>
                <a:lnTo>
                  <a:pt x="46" y="91"/>
                </a:lnTo>
                <a:lnTo>
                  <a:pt x="50" y="87"/>
                </a:lnTo>
                <a:lnTo>
                  <a:pt x="53" y="83"/>
                </a:lnTo>
                <a:lnTo>
                  <a:pt x="56" y="77"/>
                </a:lnTo>
                <a:lnTo>
                  <a:pt x="57" y="70"/>
                </a:lnTo>
                <a:lnTo>
                  <a:pt x="59" y="62"/>
                </a:lnTo>
                <a:lnTo>
                  <a:pt x="60" y="53"/>
                </a:lnTo>
                <a:lnTo>
                  <a:pt x="61" y="29"/>
                </a:lnTo>
                <a:lnTo>
                  <a:pt x="61" y="0"/>
                </a:lnTo>
                <a:lnTo>
                  <a:pt x="61" y="0"/>
                </a:lnTo>
                <a:lnTo>
                  <a:pt x="62" y="29"/>
                </a:lnTo>
                <a:lnTo>
                  <a:pt x="63" y="53"/>
                </a:lnTo>
                <a:lnTo>
                  <a:pt x="64" y="62"/>
                </a:lnTo>
                <a:lnTo>
                  <a:pt x="65" y="70"/>
                </a:lnTo>
                <a:lnTo>
                  <a:pt x="67" y="77"/>
                </a:lnTo>
                <a:lnTo>
                  <a:pt x="70" y="83"/>
                </a:lnTo>
                <a:lnTo>
                  <a:pt x="73" y="87"/>
                </a:lnTo>
                <a:lnTo>
                  <a:pt x="77" y="91"/>
                </a:lnTo>
                <a:lnTo>
                  <a:pt x="82" y="94"/>
                </a:lnTo>
                <a:lnTo>
                  <a:pt x="88" y="96"/>
                </a:lnTo>
                <a:lnTo>
                  <a:pt x="95" y="97"/>
                </a:lnTo>
                <a:lnTo>
                  <a:pt x="103" y="98"/>
                </a:lnTo>
                <a:lnTo>
                  <a:pt x="122" y="99"/>
                </a:lnTo>
                <a:lnTo>
                  <a:pt x="122"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4" name="Freeform 31">
            <a:extLst>
              <a:ext uri="{FF2B5EF4-FFF2-40B4-BE49-F238E27FC236}">
                <a16:creationId xmlns:a16="http://schemas.microsoft.com/office/drawing/2014/main" id="{2ED917B4-01AA-4250-8CB8-70A28AA7A2B4}"/>
              </a:ext>
            </a:extLst>
          </p:cNvPr>
          <p:cNvSpPr>
            <a:spLocks/>
          </p:cNvSpPr>
          <p:nvPr userDrawn="1"/>
        </p:nvSpPr>
        <p:spPr bwMode="auto">
          <a:xfrm>
            <a:off x="8207375" y="2132013"/>
            <a:ext cx="195263" cy="315913"/>
          </a:xfrm>
          <a:custGeom>
            <a:avLst/>
            <a:gdLst>
              <a:gd name="T0" fmla="*/ 123 w 123"/>
              <a:gd name="T1" fmla="*/ 99 h 199"/>
              <a:gd name="T2" fmla="*/ 123 w 123"/>
              <a:gd name="T3" fmla="*/ 99 h 199"/>
              <a:gd name="T4" fmla="*/ 104 w 123"/>
              <a:gd name="T5" fmla="*/ 100 h 199"/>
              <a:gd name="T6" fmla="*/ 96 w 123"/>
              <a:gd name="T7" fmla="*/ 101 h 199"/>
              <a:gd name="T8" fmla="*/ 88 w 123"/>
              <a:gd name="T9" fmla="*/ 102 h 199"/>
              <a:gd name="T10" fmla="*/ 82 w 123"/>
              <a:gd name="T11" fmla="*/ 104 h 199"/>
              <a:gd name="T12" fmla="*/ 77 w 123"/>
              <a:gd name="T13" fmla="*/ 107 h 199"/>
              <a:gd name="T14" fmla="*/ 74 w 123"/>
              <a:gd name="T15" fmla="*/ 112 h 199"/>
              <a:gd name="T16" fmla="*/ 70 w 123"/>
              <a:gd name="T17" fmla="*/ 116 h 199"/>
              <a:gd name="T18" fmla="*/ 68 w 123"/>
              <a:gd name="T19" fmla="*/ 121 h 199"/>
              <a:gd name="T20" fmla="*/ 66 w 123"/>
              <a:gd name="T21" fmla="*/ 128 h 199"/>
              <a:gd name="T22" fmla="*/ 65 w 123"/>
              <a:gd name="T23" fmla="*/ 136 h 199"/>
              <a:gd name="T24" fmla="*/ 64 w 123"/>
              <a:gd name="T25" fmla="*/ 145 h 199"/>
              <a:gd name="T26" fmla="*/ 63 w 123"/>
              <a:gd name="T27" fmla="*/ 169 h 199"/>
              <a:gd name="T28" fmla="*/ 62 w 123"/>
              <a:gd name="T29" fmla="*/ 199 h 199"/>
              <a:gd name="T30" fmla="*/ 62 w 123"/>
              <a:gd name="T31" fmla="*/ 199 h 199"/>
              <a:gd name="T32" fmla="*/ 62 w 123"/>
              <a:gd name="T33" fmla="*/ 169 h 199"/>
              <a:gd name="T34" fmla="*/ 60 w 123"/>
              <a:gd name="T35" fmla="*/ 145 h 199"/>
              <a:gd name="T36" fmla="*/ 59 w 123"/>
              <a:gd name="T37" fmla="*/ 136 h 199"/>
              <a:gd name="T38" fmla="*/ 58 w 123"/>
              <a:gd name="T39" fmla="*/ 128 h 199"/>
              <a:gd name="T40" fmla="*/ 56 w 123"/>
              <a:gd name="T41" fmla="*/ 121 h 199"/>
              <a:gd name="T42" fmla="*/ 54 w 123"/>
              <a:gd name="T43" fmla="*/ 116 h 199"/>
              <a:gd name="T44" fmla="*/ 51 w 123"/>
              <a:gd name="T45" fmla="*/ 112 h 199"/>
              <a:gd name="T46" fmla="*/ 46 w 123"/>
              <a:gd name="T47" fmla="*/ 107 h 199"/>
              <a:gd name="T48" fmla="*/ 41 w 123"/>
              <a:gd name="T49" fmla="*/ 104 h 199"/>
              <a:gd name="T50" fmla="*/ 35 w 123"/>
              <a:gd name="T51" fmla="*/ 102 h 199"/>
              <a:gd name="T52" fmla="*/ 28 w 123"/>
              <a:gd name="T53" fmla="*/ 101 h 199"/>
              <a:gd name="T54" fmla="*/ 21 w 123"/>
              <a:gd name="T55" fmla="*/ 100 h 199"/>
              <a:gd name="T56" fmla="*/ 0 w 123"/>
              <a:gd name="T57" fmla="*/ 99 h 199"/>
              <a:gd name="T58" fmla="*/ 0 w 123"/>
              <a:gd name="T59" fmla="*/ 99 h 199"/>
              <a:gd name="T60" fmla="*/ 21 w 123"/>
              <a:gd name="T61" fmla="*/ 98 h 199"/>
              <a:gd name="T62" fmla="*/ 28 w 123"/>
              <a:gd name="T63" fmla="*/ 97 h 199"/>
              <a:gd name="T64" fmla="*/ 35 w 123"/>
              <a:gd name="T65" fmla="*/ 96 h 199"/>
              <a:gd name="T66" fmla="*/ 41 w 123"/>
              <a:gd name="T67" fmla="*/ 94 h 199"/>
              <a:gd name="T68" fmla="*/ 46 w 123"/>
              <a:gd name="T69" fmla="*/ 91 h 199"/>
              <a:gd name="T70" fmla="*/ 51 w 123"/>
              <a:gd name="T71" fmla="*/ 88 h 199"/>
              <a:gd name="T72" fmla="*/ 54 w 123"/>
              <a:gd name="T73" fmla="*/ 83 h 199"/>
              <a:gd name="T74" fmla="*/ 56 w 123"/>
              <a:gd name="T75" fmla="*/ 78 h 199"/>
              <a:gd name="T76" fmla="*/ 58 w 123"/>
              <a:gd name="T77" fmla="*/ 71 h 199"/>
              <a:gd name="T78" fmla="*/ 59 w 123"/>
              <a:gd name="T79" fmla="*/ 63 h 199"/>
              <a:gd name="T80" fmla="*/ 60 w 123"/>
              <a:gd name="T81" fmla="*/ 53 h 199"/>
              <a:gd name="T82" fmla="*/ 62 w 123"/>
              <a:gd name="T83" fmla="*/ 31 h 199"/>
              <a:gd name="T84" fmla="*/ 62 w 123"/>
              <a:gd name="T85" fmla="*/ 0 h 199"/>
              <a:gd name="T86" fmla="*/ 62 w 123"/>
              <a:gd name="T87" fmla="*/ 0 h 199"/>
              <a:gd name="T88" fmla="*/ 63 w 123"/>
              <a:gd name="T89" fmla="*/ 31 h 199"/>
              <a:gd name="T90" fmla="*/ 64 w 123"/>
              <a:gd name="T91" fmla="*/ 53 h 199"/>
              <a:gd name="T92" fmla="*/ 65 w 123"/>
              <a:gd name="T93" fmla="*/ 63 h 199"/>
              <a:gd name="T94" fmla="*/ 66 w 123"/>
              <a:gd name="T95" fmla="*/ 71 h 199"/>
              <a:gd name="T96" fmla="*/ 68 w 123"/>
              <a:gd name="T97" fmla="*/ 78 h 199"/>
              <a:gd name="T98" fmla="*/ 70 w 123"/>
              <a:gd name="T99" fmla="*/ 83 h 199"/>
              <a:gd name="T100" fmla="*/ 74 w 123"/>
              <a:gd name="T101" fmla="*/ 88 h 199"/>
              <a:gd name="T102" fmla="*/ 77 w 123"/>
              <a:gd name="T103" fmla="*/ 91 h 199"/>
              <a:gd name="T104" fmla="*/ 82 w 123"/>
              <a:gd name="T105" fmla="*/ 94 h 199"/>
              <a:gd name="T106" fmla="*/ 88 w 123"/>
              <a:gd name="T107" fmla="*/ 96 h 199"/>
              <a:gd name="T108" fmla="*/ 96 w 123"/>
              <a:gd name="T109" fmla="*/ 97 h 199"/>
              <a:gd name="T110" fmla="*/ 104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4" y="100"/>
                </a:lnTo>
                <a:lnTo>
                  <a:pt x="96" y="101"/>
                </a:lnTo>
                <a:lnTo>
                  <a:pt x="88" y="102"/>
                </a:lnTo>
                <a:lnTo>
                  <a:pt x="82" y="104"/>
                </a:lnTo>
                <a:lnTo>
                  <a:pt x="77" y="107"/>
                </a:lnTo>
                <a:lnTo>
                  <a:pt x="74" y="112"/>
                </a:lnTo>
                <a:lnTo>
                  <a:pt x="70" y="116"/>
                </a:lnTo>
                <a:lnTo>
                  <a:pt x="68" y="121"/>
                </a:lnTo>
                <a:lnTo>
                  <a:pt x="66" y="128"/>
                </a:lnTo>
                <a:lnTo>
                  <a:pt x="65" y="136"/>
                </a:lnTo>
                <a:lnTo>
                  <a:pt x="64" y="145"/>
                </a:lnTo>
                <a:lnTo>
                  <a:pt x="63" y="169"/>
                </a:lnTo>
                <a:lnTo>
                  <a:pt x="62" y="199"/>
                </a:lnTo>
                <a:lnTo>
                  <a:pt x="62" y="199"/>
                </a:lnTo>
                <a:lnTo>
                  <a:pt x="62" y="169"/>
                </a:lnTo>
                <a:lnTo>
                  <a:pt x="60" y="145"/>
                </a:lnTo>
                <a:lnTo>
                  <a:pt x="59" y="136"/>
                </a:lnTo>
                <a:lnTo>
                  <a:pt x="58" y="128"/>
                </a:lnTo>
                <a:lnTo>
                  <a:pt x="56" y="121"/>
                </a:lnTo>
                <a:lnTo>
                  <a:pt x="54" y="116"/>
                </a:lnTo>
                <a:lnTo>
                  <a:pt x="51" y="112"/>
                </a:lnTo>
                <a:lnTo>
                  <a:pt x="46" y="107"/>
                </a:lnTo>
                <a:lnTo>
                  <a:pt x="41" y="104"/>
                </a:lnTo>
                <a:lnTo>
                  <a:pt x="35" y="102"/>
                </a:lnTo>
                <a:lnTo>
                  <a:pt x="28" y="101"/>
                </a:lnTo>
                <a:lnTo>
                  <a:pt x="21" y="100"/>
                </a:lnTo>
                <a:lnTo>
                  <a:pt x="0" y="99"/>
                </a:lnTo>
                <a:lnTo>
                  <a:pt x="0" y="99"/>
                </a:lnTo>
                <a:lnTo>
                  <a:pt x="21" y="98"/>
                </a:lnTo>
                <a:lnTo>
                  <a:pt x="28" y="97"/>
                </a:lnTo>
                <a:lnTo>
                  <a:pt x="35" y="96"/>
                </a:lnTo>
                <a:lnTo>
                  <a:pt x="41" y="94"/>
                </a:lnTo>
                <a:lnTo>
                  <a:pt x="46" y="91"/>
                </a:lnTo>
                <a:lnTo>
                  <a:pt x="51" y="88"/>
                </a:lnTo>
                <a:lnTo>
                  <a:pt x="54" y="83"/>
                </a:lnTo>
                <a:lnTo>
                  <a:pt x="56" y="78"/>
                </a:lnTo>
                <a:lnTo>
                  <a:pt x="58" y="71"/>
                </a:lnTo>
                <a:lnTo>
                  <a:pt x="59" y="63"/>
                </a:lnTo>
                <a:lnTo>
                  <a:pt x="60" y="53"/>
                </a:lnTo>
                <a:lnTo>
                  <a:pt x="62" y="31"/>
                </a:lnTo>
                <a:lnTo>
                  <a:pt x="62" y="0"/>
                </a:lnTo>
                <a:lnTo>
                  <a:pt x="62" y="0"/>
                </a:lnTo>
                <a:lnTo>
                  <a:pt x="63" y="31"/>
                </a:lnTo>
                <a:lnTo>
                  <a:pt x="64" y="53"/>
                </a:lnTo>
                <a:lnTo>
                  <a:pt x="65" y="63"/>
                </a:lnTo>
                <a:lnTo>
                  <a:pt x="66" y="71"/>
                </a:lnTo>
                <a:lnTo>
                  <a:pt x="68" y="78"/>
                </a:lnTo>
                <a:lnTo>
                  <a:pt x="70" y="83"/>
                </a:lnTo>
                <a:lnTo>
                  <a:pt x="74" y="88"/>
                </a:lnTo>
                <a:lnTo>
                  <a:pt x="77" y="91"/>
                </a:lnTo>
                <a:lnTo>
                  <a:pt x="82" y="94"/>
                </a:lnTo>
                <a:lnTo>
                  <a:pt x="88" y="96"/>
                </a:lnTo>
                <a:lnTo>
                  <a:pt x="96" y="97"/>
                </a:lnTo>
                <a:lnTo>
                  <a:pt x="104"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7" name="Rectangle 20488">
            <a:extLst>
              <a:ext uri="{FF2B5EF4-FFF2-40B4-BE49-F238E27FC236}">
                <a16:creationId xmlns:a16="http://schemas.microsoft.com/office/drawing/2014/main" id="{AB455F55-03E8-49DC-954F-42286752A7E4}"/>
              </a:ext>
            </a:extLst>
          </p:cNvPr>
          <p:cNvSpPr>
            <a:spLocks noChangeArrowheads="1"/>
          </p:cNvSpPr>
          <p:nvPr userDrawn="1"/>
        </p:nvSpPr>
        <p:spPr bwMode="auto">
          <a:xfrm>
            <a:off x="8072438" y="39465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8" name="Freeform 20489">
            <a:extLst>
              <a:ext uri="{FF2B5EF4-FFF2-40B4-BE49-F238E27FC236}">
                <a16:creationId xmlns:a16="http://schemas.microsoft.com/office/drawing/2014/main" id="{7DECFA1E-12E3-46D9-8A9A-985F6E92A8FA}"/>
              </a:ext>
            </a:extLst>
          </p:cNvPr>
          <p:cNvSpPr>
            <a:spLocks/>
          </p:cNvSpPr>
          <p:nvPr userDrawn="1"/>
        </p:nvSpPr>
        <p:spPr bwMode="auto">
          <a:xfrm>
            <a:off x="8072438" y="3946525"/>
            <a:ext cx="76200" cy="0"/>
          </a:xfrm>
          <a:custGeom>
            <a:avLst/>
            <a:gdLst>
              <a:gd name="T0" fmla="*/ 48 w 48"/>
              <a:gd name="T1" fmla="*/ 48 w 48"/>
              <a:gd name="T2" fmla="*/ 48 w 48"/>
              <a:gd name="T3" fmla="*/ 48 w 48"/>
              <a:gd name="T4" fmla="*/ 0 w 48"/>
              <a:gd name="T5" fmla="*/ 0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48" y="0"/>
                </a:lnTo>
                <a:lnTo>
                  <a:pt x="48" y="0"/>
                </a:lnTo>
                <a:lnTo>
                  <a:pt x="48" y="0"/>
                </a:lnTo>
                <a:lnTo>
                  <a:pt x="0" y="0"/>
                </a:lnTo>
                <a:lnTo>
                  <a:pt x="0"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9" name="Freeform 20490">
            <a:extLst>
              <a:ext uri="{FF2B5EF4-FFF2-40B4-BE49-F238E27FC236}">
                <a16:creationId xmlns:a16="http://schemas.microsoft.com/office/drawing/2014/main" id="{C7DA69C8-4963-4972-8417-17F2175DEEBC}"/>
              </a:ext>
            </a:extLst>
          </p:cNvPr>
          <p:cNvSpPr>
            <a:spLocks/>
          </p:cNvSpPr>
          <p:nvPr userDrawn="1"/>
        </p:nvSpPr>
        <p:spPr bwMode="auto">
          <a:xfrm>
            <a:off x="8072438" y="39465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0" name="Freeform 20491">
            <a:extLst>
              <a:ext uri="{FF2B5EF4-FFF2-40B4-BE49-F238E27FC236}">
                <a16:creationId xmlns:a16="http://schemas.microsoft.com/office/drawing/2014/main" id="{8E2734EC-4C5A-4825-A06D-E030B322B337}"/>
              </a:ext>
            </a:extLst>
          </p:cNvPr>
          <p:cNvSpPr>
            <a:spLocks/>
          </p:cNvSpPr>
          <p:nvPr userDrawn="1"/>
        </p:nvSpPr>
        <p:spPr bwMode="auto">
          <a:xfrm>
            <a:off x="8072438" y="39465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2" name="Freeform 20493">
            <a:extLst>
              <a:ext uri="{FF2B5EF4-FFF2-40B4-BE49-F238E27FC236}">
                <a16:creationId xmlns:a16="http://schemas.microsoft.com/office/drawing/2014/main" id="{D3665F13-DAEB-40D7-9F1D-562DA772CB05}"/>
              </a:ext>
            </a:extLst>
          </p:cNvPr>
          <p:cNvSpPr>
            <a:spLocks/>
          </p:cNvSpPr>
          <p:nvPr userDrawn="1"/>
        </p:nvSpPr>
        <p:spPr bwMode="auto">
          <a:xfrm>
            <a:off x="8724901" y="3997325"/>
            <a:ext cx="74613" cy="38100"/>
          </a:xfrm>
          <a:custGeom>
            <a:avLst/>
            <a:gdLst>
              <a:gd name="T0" fmla="*/ 24 w 47"/>
              <a:gd name="T1" fmla="*/ 0 h 24"/>
              <a:gd name="T2" fmla="*/ 24 w 47"/>
              <a:gd name="T3" fmla="*/ 0 h 24"/>
              <a:gd name="T4" fmla="*/ 29 w 47"/>
              <a:gd name="T5" fmla="*/ 0 h 24"/>
              <a:gd name="T6" fmla="*/ 33 w 47"/>
              <a:gd name="T7" fmla="*/ 2 h 24"/>
              <a:gd name="T8" fmla="*/ 37 w 47"/>
              <a:gd name="T9" fmla="*/ 4 h 24"/>
              <a:gd name="T10" fmla="*/ 41 w 47"/>
              <a:gd name="T11" fmla="*/ 7 h 24"/>
              <a:gd name="T12" fmla="*/ 43 w 47"/>
              <a:gd name="T13" fmla="*/ 11 h 24"/>
              <a:gd name="T14" fmla="*/ 46 w 47"/>
              <a:gd name="T15" fmla="*/ 15 h 24"/>
              <a:gd name="T16" fmla="*/ 47 w 47"/>
              <a:gd name="T17" fmla="*/ 18 h 24"/>
              <a:gd name="T18" fmla="*/ 47 w 47"/>
              <a:gd name="T19" fmla="*/ 24 h 24"/>
              <a:gd name="T20" fmla="*/ 0 w 47"/>
              <a:gd name="T21" fmla="*/ 24 h 24"/>
              <a:gd name="T22" fmla="*/ 0 w 47"/>
              <a:gd name="T23" fmla="*/ 24 h 24"/>
              <a:gd name="T24" fmla="*/ 0 w 47"/>
              <a:gd name="T25" fmla="*/ 18 h 24"/>
              <a:gd name="T26" fmla="*/ 2 w 47"/>
              <a:gd name="T27" fmla="*/ 15 h 24"/>
              <a:gd name="T28" fmla="*/ 4 w 47"/>
              <a:gd name="T29" fmla="*/ 11 h 24"/>
              <a:gd name="T30" fmla="*/ 7 w 47"/>
              <a:gd name="T31" fmla="*/ 7 h 24"/>
              <a:gd name="T32" fmla="*/ 11 w 47"/>
              <a:gd name="T33" fmla="*/ 4 h 24"/>
              <a:gd name="T34" fmla="*/ 15 w 47"/>
              <a:gd name="T35" fmla="*/ 2 h 24"/>
              <a:gd name="T36" fmla="*/ 19 w 47"/>
              <a:gd name="T37" fmla="*/ 0 h 24"/>
              <a:gd name="T38" fmla="*/ 24 w 4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4">
                <a:moveTo>
                  <a:pt x="24" y="0"/>
                </a:moveTo>
                <a:lnTo>
                  <a:pt x="24" y="0"/>
                </a:lnTo>
                <a:lnTo>
                  <a:pt x="29" y="0"/>
                </a:lnTo>
                <a:lnTo>
                  <a:pt x="33" y="2"/>
                </a:lnTo>
                <a:lnTo>
                  <a:pt x="37" y="4"/>
                </a:lnTo>
                <a:lnTo>
                  <a:pt x="41" y="7"/>
                </a:lnTo>
                <a:lnTo>
                  <a:pt x="43" y="11"/>
                </a:lnTo>
                <a:lnTo>
                  <a:pt x="46" y="15"/>
                </a:lnTo>
                <a:lnTo>
                  <a:pt x="47" y="18"/>
                </a:lnTo>
                <a:lnTo>
                  <a:pt x="47" y="24"/>
                </a:lnTo>
                <a:lnTo>
                  <a:pt x="0" y="24"/>
                </a:lnTo>
                <a:lnTo>
                  <a:pt x="0" y="24"/>
                </a:lnTo>
                <a:lnTo>
                  <a:pt x="0" y="18"/>
                </a:lnTo>
                <a:lnTo>
                  <a:pt x="2" y="15"/>
                </a:lnTo>
                <a:lnTo>
                  <a:pt x="4" y="11"/>
                </a:lnTo>
                <a:lnTo>
                  <a:pt x="7" y="7"/>
                </a:lnTo>
                <a:lnTo>
                  <a:pt x="11" y="4"/>
                </a:lnTo>
                <a:lnTo>
                  <a:pt x="15" y="2"/>
                </a:lnTo>
                <a:lnTo>
                  <a:pt x="19"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3" name="Freeform 20494">
            <a:extLst>
              <a:ext uri="{FF2B5EF4-FFF2-40B4-BE49-F238E27FC236}">
                <a16:creationId xmlns:a16="http://schemas.microsoft.com/office/drawing/2014/main" id="{5141EB24-5486-4F47-88CD-72CE48EF9B47}"/>
              </a:ext>
            </a:extLst>
          </p:cNvPr>
          <p:cNvSpPr>
            <a:spLocks noEditPoints="1"/>
          </p:cNvSpPr>
          <p:nvPr userDrawn="1"/>
        </p:nvSpPr>
        <p:spPr bwMode="auto">
          <a:xfrm>
            <a:off x="8724901" y="4035425"/>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4" name="Rectangle 20495">
            <a:extLst>
              <a:ext uri="{FF2B5EF4-FFF2-40B4-BE49-F238E27FC236}">
                <a16:creationId xmlns:a16="http://schemas.microsoft.com/office/drawing/2014/main" id="{4D024F8B-7894-4BD9-BFDB-98685EB34507}"/>
              </a:ext>
            </a:extLst>
          </p:cNvPr>
          <p:cNvSpPr>
            <a:spLocks noChangeArrowheads="1"/>
          </p:cNvSpPr>
          <p:nvPr userDrawn="1"/>
        </p:nvSpPr>
        <p:spPr bwMode="auto">
          <a:xfrm>
            <a:off x="8724901" y="40354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5" name="Freeform 20496">
            <a:extLst>
              <a:ext uri="{FF2B5EF4-FFF2-40B4-BE49-F238E27FC236}">
                <a16:creationId xmlns:a16="http://schemas.microsoft.com/office/drawing/2014/main" id="{4F046C59-A422-4185-8C0B-FDCEE70BFFC6}"/>
              </a:ext>
            </a:extLst>
          </p:cNvPr>
          <p:cNvSpPr>
            <a:spLocks/>
          </p:cNvSpPr>
          <p:nvPr userDrawn="1"/>
        </p:nvSpPr>
        <p:spPr bwMode="auto">
          <a:xfrm>
            <a:off x="8724901" y="4035425"/>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6" name="Freeform 20497">
            <a:extLst>
              <a:ext uri="{FF2B5EF4-FFF2-40B4-BE49-F238E27FC236}">
                <a16:creationId xmlns:a16="http://schemas.microsoft.com/office/drawing/2014/main" id="{44214B48-56CD-4AD2-887F-B5A23FCB25FB}"/>
              </a:ext>
            </a:extLst>
          </p:cNvPr>
          <p:cNvSpPr>
            <a:spLocks/>
          </p:cNvSpPr>
          <p:nvPr userDrawn="1"/>
        </p:nvSpPr>
        <p:spPr bwMode="auto">
          <a:xfrm>
            <a:off x="8724901" y="40354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7" name="Freeform 20498">
            <a:extLst>
              <a:ext uri="{FF2B5EF4-FFF2-40B4-BE49-F238E27FC236}">
                <a16:creationId xmlns:a16="http://schemas.microsoft.com/office/drawing/2014/main" id="{CA92F476-3C60-474C-BEA1-53EA6554C170}"/>
              </a:ext>
            </a:extLst>
          </p:cNvPr>
          <p:cNvSpPr>
            <a:spLocks/>
          </p:cNvSpPr>
          <p:nvPr userDrawn="1"/>
        </p:nvSpPr>
        <p:spPr bwMode="auto">
          <a:xfrm>
            <a:off x="8724901" y="40354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9" name="Freeform 20500">
            <a:extLst>
              <a:ext uri="{FF2B5EF4-FFF2-40B4-BE49-F238E27FC236}">
                <a16:creationId xmlns:a16="http://schemas.microsoft.com/office/drawing/2014/main" id="{384996FD-2989-4C28-8385-003AB81903C5}"/>
              </a:ext>
            </a:extLst>
          </p:cNvPr>
          <p:cNvSpPr>
            <a:spLocks/>
          </p:cNvSpPr>
          <p:nvPr userDrawn="1"/>
        </p:nvSpPr>
        <p:spPr bwMode="auto">
          <a:xfrm>
            <a:off x="8855076" y="3905250"/>
            <a:ext cx="74613" cy="36513"/>
          </a:xfrm>
          <a:custGeom>
            <a:avLst/>
            <a:gdLst>
              <a:gd name="T0" fmla="*/ 24 w 47"/>
              <a:gd name="T1" fmla="*/ 0 h 23"/>
              <a:gd name="T2" fmla="*/ 24 w 47"/>
              <a:gd name="T3" fmla="*/ 0 h 23"/>
              <a:gd name="T4" fmla="*/ 29 w 47"/>
              <a:gd name="T5" fmla="*/ 0 h 23"/>
              <a:gd name="T6" fmla="*/ 33 w 47"/>
              <a:gd name="T7" fmla="*/ 1 h 23"/>
              <a:gd name="T8" fmla="*/ 37 w 47"/>
              <a:gd name="T9" fmla="*/ 4 h 23"/>
              <a:gd name="T10" fmla="*/ 41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3 w 47"/>
              <a:gd name="T27" fmla="*/ 14 h 23"/>
              <a:gd name="T28" fmla="*/ 4 w 47"/>
              <a:gd name="T29" fmla="*/ 10 h 23"/>
              <a:gd name="T30" fmla="*/ 7 w 47"/>
              <a:gd name="T31" fmla="*/ 6 h 23"/>
              <a:gd name="T32" fmla="*/ 11 w 47"/>
              <a:gd name="T33" fmla="*/ 4 h 23"/>
              <a:gd name="T34" fmla="*/ 15 w 47"/>
              <a:gd name="T35" fmla="*/ 1 h 23"/>
              <a:gd name="T36" fmla="*/ 20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9" y="0"/>
                </a:lnTo>
                <a:lnTo>
                  <a:pt x="33" y="1"/>
                </a:lnTo>
                <a:lnTo>
                  <a:pt x="37" y="4"/>
                </a:lnTo>
                <a:lnTo>
                  <a:pt x="41" y="6"/>
                </a:lnTo>
                <a:lnTo>
                  <a:pt x="43" y="10"/>
                </a:lnTo>
                <a:lnTo>
                  <a:pt x="46" y="14"/>
                </a:lnTo>
                <a:lnTo>
                  <a:pt x="47" y="18"/>
                </a:lnTo>
                <a:lnTo>
                  <a:pt x="47" y="23"/>
                </a:lnTo>
                <a:lnTo>
                  <a:pt x="0" y="23"/>
                </a:lnTo>
                <a:lnTo>
                  <a:pt x="0" y="23"/>
                </a:lnTo>
                <a:lnTo>
                  <a:pt x="0" y="18"/>
                </a:lnTo>
                <a:lnTo>
                  <a:pt x="3" y="14"/>
                </a:lnTo>
                <a:lnTo>
                  <a:pt x="4" y="10"/>
                </a:lnTo>
                <a:lnTo>
                  <a:pt x="7" y="6"/>
                </a:lnTo>
                <a:lnTo>
                  <a:pt x="11" y="4"/>
                </a:lnTo>
                <a:lnTo>
                  <a:pt x="15" y="1"/>
                </a:lnTo>
                <a:lnTo>
                  <a:pt x="20"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0" name="Freeform 20501">
            <a:extLst>
              <a:ext uri="{FF2B5EF4-FFF2-40B4-BE49-F238E27FC236}">
                <a16:creationId xmlns:a16="http://schemas.microsoft.com/office/drawing/2014/main" id="{E3B7047F-FB98-412C-980D-5AC67CF9CFAA}"/>
              </a:ext>
            </a:extLst>
          </p:cNvPr>
          <p:cNvSpPr>
            <a:spLocks noEditPoints="1"/>
          </p:cNvSpPr>
          <p:nvPr userDrawn="1"/>
        </p:nvSpPr>
        <p:spPr bwMode="auto">
          <a:xfrm>
            <a:off x="8855076" y="3941763"/>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1" name="Rectangle 20502">
            <a:extLst>
              <a:ext uri="{FF2B5EF4-FFF2-40B4-BE49-F238E27FC236}">
                <a16:creationId xmlns:a16="http://schemas.microsoft.com/office/drawing/2014/main" id="{2A04A826-54E7-4F03-8A0C-FD833C3DDA5F}"/>
              </a:ext>
            </a:extLst>
          </p:cNvPr>
          <p:cNvSpPr>
            <a:spLocks noChangeArrowheads="1"/>
          </p:cNvSpPr>
          <p:nvPr userDrawn="1"/>
        </p:nvSpPr>
        <p:spPr bwMode="auto">
          <a:xfrm>
            <a:off x="8855076" y="3941763"/>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2" name="Freeform 20503">
            <a:extLst>
              <a:ext uri="{FF2B5EF4-FFF2-40B4-BE49-F238E27FC236}">
                <a16:creationId xmlns:a16="http://schemas.microsoft.com/office/drawing/2014/main" id="{7F620DC1-173B-42F7-89A1-B054562EA885}"/>
              </a:ext>
            </a:extLst>
          </p:cNvPr>
          <p:cNvSpPr>
            <a:spLocks/>
          </p:cNvSpPr>
          <p:nvPr userDrawn="1"/>
        </p:nvSpPr>
        <p:spPr bwMode="auto">
          <a:xfrm>
            <a:off x="8855076" y="3941763"/>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3" name="Freeform 20504">
            <a:extLst>
              <a:ext uri="{FF2B5EF4-FFF2-40B4-BE49-F238E27FC236}">
                <a16:creationId xmlns:a16="http://schemas.microsoft.com/office/drawing/2014/main" id="{18699F62-7DD2-4474-AD07-C8C570F884BE}"/>
              </a:ext>
            </a:extLst>
          </p:cNvPr>
          <p:cNvSpPr>
            <a:spLocks/>
          </p:cNvSpPr>
          <p:nvPr userDrawn="1"/>
        </p:nvSpPr>
        <p:spPr bwMode="auto">
          <a:xfrm>
            <a:off x="8855076" y="39417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4" name="Freeform 20505">
            <a:extLst>
              <a:ext uri="{FF2B5EF4-FFF2-40B4-BE49-F238E27FC236}">
                <a16:creationId xmlns:a16="http://schemas.microsoft.com/office/drawing/2014/main" id="{D760DAE0-8C3B-4392-BD8E-D6CDA6650B98}"/>
              </a:ext>
            </a:extLst>
          </p:cNvPr>
          <p:cNvSpPr>
            <a:spLocks/>
          </p:cNvSpPr>
          <p:nvPr userDrawn="1"/>
        </p:nvSpPr>
        <p:spPr bwMode="auto">
          <a:xfrm>
            <a:off x="8855076" y="39417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6" name="Freeform 20507">
            <a:extLst>
              <a:ext uri="{FF2B5EF4-FFF2-40B4-BE49-F238E27FC236}">
                <a16:creationId xmlns:a16="http://schemas.microsoft.com/office/drawing/2014/main" id="{09C9A5AF-8BC0-4092-8B90-8112F14A8788}"/>
              </a:ext>
            </a:extLst>
          </p:cNvPr>
          <p:cNvSpPr>
            <a:spLocks/>
          </p:cNvSpPr>
          <p:nvPr userDrawn="1"/>
        </p:nvSpPr>
        <p:spPr bwMode="auto">
          <a:xfrm>
            <a:off x="8994776" y="3940175"/>
            <a:ext cx="73025" cy="36513"/>
          </a:xfrm>
          <a:custGeom>
            <a:avLst/>
            <a:gdLst>
              <a:gd name="T0" fmla="*/ 23 w 46"/>
              <a:gd name="T1" fmla="*/ 0 h 23"/>
              <a:gd name="T2" fmla="*/ 23 w 46"/>
              <a:gd name="T3" fmla="*/ 0 h 23"/>
              <a:gd name="T4" fmla="*/ 28 w 46"/>
              <a:gd name="T5" fmla="*/ 0 h 23"/>
              <a:gd name="T6" fmla="*/ 32 w 46"/>
              <a:gd name="T7" fmla="*/ 1 h 23"/>
              <a:gd name="T8" fmla="*/ 36 w 46"/>
              <a:gd name="T9" fmla="*/ 4 h 23"/>
              <a:gd name="T10" fmla="*/ 40 w 46"/>
              <a:gd name="T11" fmla="*/ 6 h 23"/>
              <a:gd name="T12" fmla="*/ 43 w 46"/>
              <a:gd name="T13" fmla="*/ 10 h 23"/>
              <a:gd name="T14" fmla="*/ 45 w 46"/>
              <a:gd name="T15" fmla="*/ 14 h 23"/>
              <a:gd name="T16" fmla="*/ 46 w 46"/>
              <a:gd name="T17" fmla="*/ 18 h 23"/>
              <a:gd name="T18" fmla="*/ 46 w 46"/>
              <a:gd name="T19" fmla="*/ 23 h 23"/>
              <a:gd name="T20" fmla="*/ 0 w 46"/>
              <a:gd name="T21" fmla="*/ 23 h 23"/>
              <a:gd name="T22" fmla="*/ 0 w 46"/>
              <a:gd name="T23" fmla="*/ 23 h 23"/>
              <a:gd name="T24" fmla="*/ 0 w 46"/>
              <a:gd name="T25" fmla="*/ 18 h 23"/>
              <a:gd name="T26" fmla="*/ 1 w 46"/>
              <a:gd name="T27" fmla="*/ 14 h 23"/>
              <a:gd name="T28" fmla="*/ 3 w 46"/>
              <a:gd name="T29" fmla="*/ 10 h 23"/>
              <a:gd name="T30" fmla="*/ 6 w 46"/>
              <a:gd name="T31" fmla="*/ 6 h 23"/>
              <a:gd name="T32" fmla="*/ 10 w 46"/>
              <a:gd name="T33" fmla="*/ 4 h 23"/>
              <a:gd name="T34" fmla="*/ 14 w 46"/>
              <a:gd name="T35" fmla="*/ 1 h 23"/>
              <a:gd name="T36" fmla="*/ 18 w 46"/>
              <a:gd name="T37" fmla="*/ 0 h 23"/>
              <a:gd name="T38" fmla="*/ 23 w 46"/>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23">
                <a:moveTo>
                  <a:pt x="23" y="0"/>
                </a:moveTo>
                <a:lnTo>
                  <a:pt x="23" y="0"/>
                </a:lnTo>
                <a:lnTo>
                  <a:pt x="28" y="0"/>
                </a:lnTo>
                <a:lnTo>
                  <a:pt x="32" y="1"/>
                </a:lnTo>
                <a:lnTo>
                  <a:pt x="36" y="4"/>
                </a:lnTo>
                <a:lnTo>
                  <a:pt x="40" y="6"/>
                </a:lnTo>
                <a:lnTo>
                  <a:pt x="43" y="10"/>
                </a:lnTo>
                <a:lnTo>
                  <a:pt x="45" y="14"/>
                </a:lnTo>
                <a:lnTo>
                  <a:pt x="46" y="18"/>
                </a:lnTo>
                <a:lnTo>
                  <a:pt x="46" y="23"/>
                </a:lnTo>
                <a:lnTo>
                  <a:pt x="0" y="23"/>
                </a:lnTo>
                <a:lnTo>
                  <a:pt x="0" y="23"/>
                </a:lnTo>
                <a:lnTo>
                  <a:pt x="0" y="18"/>
                </a:lnTo>
                <a:lnTo>
                  <a:pt x="1" y="14"/>
                </a:lnTo>
                <a:lnTo>
                  <a:pt x="3"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7" name="Freeform 20508">
            <a:extLst>
              <a:ext uri="{FF2B5EF4-FFF2-40B4-BE49-F238E27FC236}">
                <a16:creationId xmlns:a16="http://schemas.microsoft.com/office/drawing/2014/main" id="{D573E973-30B3-4E14-BA7B-98B8BC9902F6}"/>
              </a:ext>
            </a:extLst>
          </p:cNvPr>
          <p:cNvSpPr>
            <a:spLocks noEditPoints="1"/>
          </p:cNvSpPr>
          <p:nvPr userDrawn="1"/>
        </p:nvSpPr>
        <p:spPr bwMode="auto">
          <a:xfrm>
            <a:off x="8994776" y="3976688"/>
            <a:ext cx="73025" cy="0"/>
          </a:xfrm>
          <a:custGeom>
            <a:avLst/>
            <a:gdLst>
              <a:gd name="T0" fmla="*/ 0 w 46"/>
              <a:gd name="T1" fmla="*/ 0 w 46"/>
              <a:gd name="T2" fmla="*/ 0 w 46"/>
              <a:gd name="T3" fmla="*/ 0 w 46"/>
              <a:gd name="T4" fmla="*/ 0 w 46"/>
              <a:gd name="T5" fmla="*/ 46 w 46"/>
              <a:gd name="T6" fmla="*/ 46 w 46"/>
              <a:gd name="T7" fmla="*/ 46 w 46"/>
              <a:gd name="T8" fmla="*/ 46 w 46"/>
              <a:gd name="T9" fmla="*/ 0 w 46"/>
              <a:gd name="T10" fmla="*/ 0 w 46"/>
              <a:gd name="T11" fmla="*/ 46 w 46"/>
              <a:gd name="T12" fmla="*/ 46 w 4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6">
                <a:moveTo>
                  <a:pt x="0" y="0"/>
                </a:moveTo>
                <a:lnTo>
                  <a:pt x="0" y="0"/>
                </a:lnTo>
                <a:lnTo>
                  <a:pt x="0" y="0"/>
                </a:lnTo>
                <a:lnTo>
                  <a:pt x="0" y="0"/>
                </a:lnTo>
                <a:lnTo>
                  <a:pt x="0" y="0"/>
                </a:lnTo>
                <a:close/>
                <a:moveTo>
                  <a:pt x="46" y="0"/>
                </a:moveTo>
                <a:lnTo>
                  <a:pt x="46" y="0"/>
                </a:lnTo>
                <a:lnTo>
                  <a:pt x="46" y="0"/>
                </a:lnTo>
                <a:lnTo>
                  <a:pt x="46" y="0"/>
                </a:lnTo>
                <a:lnTo>
                  <a:pt x="0" y="0"/>
                </a:lnTo>
                <a:lnTo>
                  <a:pt x="0" y="0"/>
                </a:lnTo>
                <a:lnTo>
                  <a:pt x="46" y="0"/>
                </a:lnTo>
                <a:lnTo>
                  <a:pt x="46"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8" name="Rectangle 20509">
            <a:extLst>
              <a:ext uri="{FF2B5EF4-FFF2-40B4-BE49-F238E27FC236}">
                <a16:creationId xmlns:a16="http://schemas.microsoft.com/office/drawing/2014/main" id="{37360CC3-6B57-4881-8152-FEBB4CB11CEF}"/>
              </a:ext>
            </a:extLst>
          </p:cNvPr>
          <p:cNvSpPr>
            <a:spLocks noChangeArrowheads="1"/>
          </p:cNvSpPr>
          <p:nvPr userDrawn="1"/>
        </p:nvSpPr>
        <p:spPr bwMode="auto">
          <a:xfrm>
            <a:off x="8994776" y="397668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9" name="Freeform 20510">
            <a:extLst>
              <a:ext uri="{FF2B5EF4-FFF2-40B4-BE49-F238E27FC236}">
                <a16:creationId xmlns:a16="http://schemas.microsoft.com/office/drawing/2014/main" id="{21789818-8573-47D6-8BAD-020C61FCBF80}"/>
              </a:ext>
            </a:extLst>
          </p:cNvPr>
          <p:cNvSpPr>
            <a:spLocks/>
          </p:cNvSpPr>
          <p:nvPr userDrawn="1"/>
        </p:nvSpPr>
        <p:spPr bwMode="auto">
          <a:xfrm>
            <a:off x="8994776" y="3976688"/>
            <a:ext cx="73025" cy="0"/>
          </a:xfrm>
          <a:custGeom>
            <a:avLst/>
            <a:gdLst>
              <a:gd name="T0" fmla="*/ 46 w 46"/>
              <a:gd name="T1" fmla="*/ 46 w 46"/>
              <a:gd name="T2" fmla="*/ 46 w 46"/>
              <a:gd name="T3" fmla="*/ 46 w 46"/>
              <a:gd name="T4" fmla="*/ 0 w 46"/>
              <a:gd name="T5" fmla="*/ 0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46" y="0"/>
                </a:lnTo>
                <a:lnTo>
                  <a:pt x="46" y="0"/>
                </a:lnTo>
                <a:lnTo>
                  <a:pt x="46" y="0"/>
                </a:lnTo>
                <a:lnTo>
                  <a:pt x="0" y="0"/>
                </a:lnTo>
                <a:lnTo>
                  <a:pt x="0"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0" name="Freeform 20511">
            <a:extLst>
              <a:ext uri="{FF2B5EF4-FFF2-40B4-BE49-F238E27FC236}">
                <a16:creationId xmlns:a16="http://schemas.microsoft.com/office/drawing/2014/main" id="{DE78ED80-FF73-4A86-AF58-7C9A8DB68AF4}"/>
              </a:ext>
            </a:extLst>
          </p:cNvPr>
          <p:cNvSpPr>
            <a:spLocks/>
          </p:cNvSpPr>
          <p:nvPr userDrawn="1"/>
        </p:nvSpPr>
        <p:spPr bwMode="auto">
          <a:xfrm>
            <a:off x="8994776" y="39766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1" name="Freeform 20512">
            <a:extLst>
              <a:ext uri="{FF2B5EF4-FFF2-40B4-BE49-F238E27FC236}">
                <a16:creationId xmlns:a16="http://schemas.microsoft.com/office/drawing/2014/main" id="{26224263-B45E-4A57-9619-661ECEF9EDE2}"/>
              </a:ext>
            </a:extLst>
          </p:cNvPr>
          <p:cNvSpPr>
            <a:spLocks/>
          </p:cNvSpPr>
          <p:nvPr userDrawn="1"/>
        </p:nvSpPr>
        <p:spPr bwMode="auto">
          <a:xfrm>
            <a:off x="8994776" y="39766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3" name="Freeform 20514">
            <a:extLst>
              <a:ext uri="{FF2B5EF4-FFF2-40B4-BE49-F238E27FC236}">
                <a16:creationId xmlns:a16="http://schemas.microsoft.com/office/drawing/2014/main" id="{7C7503B9-74A5-4DA4-84A9-F33FA2EB8CD1}"/>
              </a:ext>
            </a:extLst>
          </p:cNvPr>
          <p:cNvSpPr>
            <a:spLocks/>
          </p:cNvSpPr>
          <p:nvPr userDrawn="1"/>
        </p:nvSpPr>
        <p:spPr bwMode="auto">
          <a:xfrm>
            <a:off x="9134476" y="4022725"/>
            <a:ext cx="74613" cy="36513"/>
          </a:xfrm>
          <a:custGeom>
            <a:avLst/>
            <a:gdLst>
              <a:gd name="T0" fmla="*/ 24 w 47"/>
              <a:gd name="T1" fmla="*/ 0 h 23"/>
              <a:gd name="T2" fmla="*/ 24 w 47"/>
              <a:gd name="T3" fmla="*/ 0 h 23"/>
              <a:gd name="T4" fmla="*/ 27 w 47"/>
              <a:gd name="T5" fmla="*/ 0 h 23"/>
              <a:gd name="T6" fmla="*/ 33 w 47"/>
              <a:gd name="T7" fmla="*/ 1 h 23"/>
              <a:gd name="T8" fmla="*/ 37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7 w 47"/>
              <a:gd name="T31" fmla="*/ 6 h 23"/>
              <a:gd name="T32" fmla="*/ 11 w 47"/>
              <a:gd name="T33" fmla="*/ 4 h 23"/>
              <a:gd name="T34" fmla="*/ 14 w 47"/>
              <a:gd name="T35" fmla="*/ 1 h 23"/>
              <a:gd name="T36" fmla="*/ 18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7" y="0"/>
                </a:lnTo>
                <a:lnTo>
                  <a:pt x="33" y="1"/>
                </a:lnTo>
                <a:lnTo>
                  <a:pt x="37" y="4"/>
                </a:lnTo>
                <a:lnTo>
                  <a:pt x="40" y="6"/>
                </a:lnTo>
                <a:lnTo>
                  <a:pt x="43" y="10"/>
                </a:lnTo>
                <a:lnTo>
                  <a:pt x="46" y="14"/>
                </a:lnTo>
                <a:lnTo>
                  <a:pt x="47" y="18"/>
                </a:lnTo>
                <a:lnTo>
                  <a:pt x="47" y="23"/>
                </a:lnTo>
                <a:lnTo>
                  <a:pt x="0" y="23"/>
                </a:lnTo>
                <a:lnTo>
                  <a:pt x="0" y="23"/>
                </a:lnTo>
                <a:lnTo>
                  <a:pt x="0" y="18"/>
                </a:lnTo>
                <a:lnTo>
                  <a:pt x="1" y="14"/>
                </a:lnTo>
                <a:lnTo>
                  <a:pt x="4" y="10"/>
                </a:lnTo>
                <a:lnTo>
                  <a:pt x="7" y="6"/>
                </a:lnTo>
                <a:lnTo>
                  <a:pt x="11" y="4"/>
                </a:lnTo>
                <a:lnTo>
                  <a:pt x="14" y="1"/>
                </a:lnTo>
                <a:lnTo>
                  <a:pt x="18"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4" name="Freeform 20515">
            <a:extLst>
              <a:ext uri="{FF2B5EF4-FFF2-40B4-BE49-F238E27FC236}">
                <a16:creationId xmlns:a16="http://schemas.microsoft.com/office/drawing/2014/main" id="{9B96AFB2-2ACC-489E-8BB0-971ABD8D9CB0}"/>
              </a:ext>
            </a:extLst>
          </p:cNvPr>
          <p:cNvSpPr>
            <a:spLocks noEditPoints="1"/>
          </p:cNvSpPr>
          <p:nvPr userDrawn="1"/>
        </p:nvSpPr>
        <p:spPr bwMode="auto">
          <a:xfrm>
            <a:off x="9134476" y="4059238"/>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5" name="Rectangle 20516">
            <a:extLst>
              <a:ext uri="{FF2B5EF4-FFF2-40B4-BE49-F238E27FC236}">
                <a16:creationId xmlns:a16="http://schemas.microsoft.com/office/drawing/2014/main" id="{14CC04F5-778A-4031-AE18-203A8190C8F3}"/>
              </a:ext>
            </a:extLst>
          </p:cNvPr>
          <p:cNvSpPr>
            <a:spLocks noChangeArrowheads="1"/>
          </p:cNvSpPr>
          <p:nvPr userDrawn="1"/>
        </p:nvSpPr>
        <p:spPr bwMode="auto">
          <a:xfrm>
            <a:off x="9134476" y="40592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6" name="Freeform 20517">
            <a:extLst>
              <a:ext uri="{FF2B5EF4-FFF2-40B4-BE49-F238E27FC236}">
                <a16:creationId xmlns:a16="http://schemas.microsoft.com/office/drawing/2014/main" id="{7ECBFE7B-41DC-4857-9239-4D207E8009EA}"/>
              </a:ext>
            </a:extLst>
          </p:cNvPr>
          <p:cNvSpPr>
            <a:spLocks/>
          </p:cNvSpPr>
          <p:nvPr userDrawn="1"/>
        </p:nvSpPr>
        <p:spPr bwMode="auto">
          <a:xfrm>
            <a:off x="9134476" y="4059238"/>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7" name="Freeform 20518">
            <a:extLst>
              <a:ext uri="{FF2B5EF4-FFF2-40B4-BE49-F238E27FC236}">
                <a16:creationId xmlns:a16="http://schemas.microsoft.com/office/drawing/2014/main" id="{7B07F2D5-165A-401A-8B14-1714FE13B242}"/>
              </a:ext>
            </a:extLst>
          </p:cNvPr>
          <p:cNvSpPr>
            <a:spLocks/>
          </p:cNvSpPr>
          <p:nvPr userDrawn="1"/>
        </p:nvSpPr>
        <p:spPr bwMode="auto">
          <a:xfrm>
            <a:off x="9134476" y="40592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8" name="Freeform 20519">
            <a:extLst>
              <a:ext uri="{FF2B5EF4-FFF2-40B4-BE49-F238E27FC236}">
                <a16:creationId xmlns:a16="http://schemas.microsoft.com/office/drawing/2014/main" id="{6F23D7F5-C156-40B8-B390-84B37388D925}"/>
              </a:ext>
            </a:extLst>
          </p:cNvPr>
          <p:cNvSpPr>
            <a:spLocks/>
          </p:cNvSpPr>
          <p:nvPr userDrawn="1"/>
        </p:nvSpPr>
        <p:spPr bwMode="auto">
          <a:xfrm>
            <a:off x="9134476" y="40592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0" name="Freeform 20521">
            <a:extLst>
              <a:ext uri="{FF2B5EF4-FFF2-40B4-BE49-F238E27FC236}">
                <a16:creationId xmlns:a16="http://schemas.microsoft.com/office/drawing/2014/main" id="{3E76C419-DAB9-489F-9B5F-1F1B899C9840}"/>
              </a:ext>
            </a:extLst>
          </p:cNvPr>
          <p:cNvSpPr>
            <a:spLocks/>
          </p:cNvSpPr>
          <p:nvPr userDrawn="1"/>
        </p:nvSpPr>
        <p:spPr bwMode="auto">
          <a:xfrm>
            <a:off x="8202613" y="4002088"/>
            <a:ext cx="74613" cy="36513"/>
          </a:xfrm>
          <a:custGeom>
            <a:avLst/>
            <a:gdLst>
              <a:gd name="T0" fmla="*/ 23 w 47"/>
              <a:gd name="T1" fmla="*/ 0 h 23"/>
              <a:gd name="T2" fmla="*/ 23 w 47"/>
              <a:gd name="T3" fmla="*/ 0 h 23"/>
              <a:gd name="T4" fmla="*/ 29 w 47"/>
              <a:gd name="T5" fmla="*/ 0 h 23"/>
              <a:gd name="T6" fmla="*/ 33 w 47"/>
              <a:gd name="T7" fmla="*/ 1 h 23"/>
              <a:gd name="T8" fmla="*/ 36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6 w 47"/>
              <a:gd name="T31" fmla="*/ 6 h 23"/>
              <a:gd name="T32" fmla="*/ 10 w 47"/>
              <a:gd name="T33" fmla="*/ 4 h 23"/>
              <a:gd name="T34" fmla="*/ 14 w 47"/>
              <a:gd name="T35" fmla="*/ 1 h 23"/>
              <a:gd name="T36" fmla="*/ 18 w 47"/>
              <a:gd name="T37" fmla="*/ 0 h 23"/>
              <a:gd name="T38" fmla="*/ 23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3" y="0"/>
                </a:moveTo>
                <a:lnTo>
                  <a:pt x="23" y="0"/>
                </a:lnTo>
                <a:lnTo>
                  <a:pt x="29" y="0"/>
                </a:lnTo>
                <a:lnTo>
                  <a:pt x="33" y="1"/>
                </a:lnTo>
                <a:lnTo>
                  <a:pt x="36" y="4"/>
                </a:lnTo>
                <a:lnTo>
                  <a:pt x="40" y="6"/>
                </a:lnTo>
                <a:lnTo>
                  <a:pt x="43" y="10"/>
                </a:lnTo>
                <a:lnTo>
                  <a:pt x="46" y="14"/>
                </a:lnTo>
                <a:lnTo>
                  <a:pt x="47" y="18"/>
                </a:lnTo>
                <a:lnTo>
                  <a:pt x="47" y="23"/>
                </a:lnTo>
                <a:lnTo>
                  <a:pt x="0" y="23"/>
                </a:lnTo>
                <a:lnTo>
                  <a:pt x="0" y="23"/>
                </a:lnTo>
                <a:lnTo>
                  <a:pt x="0" y="18"/>
                </a:lnTo>
                <a:lnTo>
                  <a:pt x="1" y="14"/>
                </a:lnTo>
                <a:lnTo>
                  <a:pt x="4"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1" name="Freeform 20522">
            <a:extLst>
              <a:ext uri="{FF2B5EF4-FFF2-40B4-BE49-F238E27FC236}">
                <a16:creationId xmlns:a16="http://schemas.microsoft.com/office/drawing/2014/main" id="{891C72CA-BE84-4944-88CC-69A897C2DC23}"/>
              </a:ext>
            </a:extLst>
          </p:cNvPr>
          <p:cNvSpPr>
            <a:spLocks noEditPoints="1"/>
          </p:cNvSpPr>
          <p:nvPr userDrawn="1"/>
        </p:nvSpPr>
        <p:spPr bwMode="auto">
          <a:xfrm>
            <a:off x="8202613" y="4038600"/>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2" name="Rectangle 20523">
            <a:extLst>
              <a:ext uri="{FF2B5EF4-FFF2-40B4-BE49-F238E27FC236}">
                <a16:creationId xmlns:a16="http://schemas.microsoft.com/office/drawing/2014/main" id="{1B626AA2-3679-4059-ADD8-9A5605F09B0E}"/>
              </a:ext>
            </a:extLst>
          </p:cNvPr>
          <p:cNvSpPr>
            <a:spLocks noChangeArrowheads="1"/>
          </p:cNvSpPr>
          <p:nvPr userDrawn="1"/>
        </p:nvSpPr>
        <p:spPr bwMode="auto">
          <a:xfrm>
            <a:off x="8202613" y="403860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3" name="Freeform 20524">
            <a:extLst>
              <a:ext uri="{FF2B5EF4-FFF2-40B4-BE49-F238E27FC236}">
                <a16:creationId xmlns:a16="http://schemas.microsoft.com/office/drawing/2014/main" id="{31500C77-F04E-423A-9298-458A52856A83}"/>
              </a:ext>
            </a:extLst>
          </p:cNvPr>
          <p:cNvSpPr>
            <a:spLocks/>
          </p:cNvSpPr>
          <p:nvPr userDrawn="1"/>
        </p:nvSpPr>
        <p:spPr bwMode="auto">
          <a:xfrm>
            <a:off x="8202613" y="4038600"/>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4" name="Freeform 20525">
            <a:extLst>
              <a:ext uri="{FF2B5EF4-FFF2-40B4-BE49-F238E27FC236}">
                <a16:creationId xmlns:a16="http://schemas.microsoft.com/office/drawing/2014/main" id="{61E2A9F7-A2CF-4899-A343-9DDF63E3D881}"/>
              </a:ext>
            </a:extLst>
          </p:cNvPr>
          <p:cNvSpPr>
            <a:spLocks/>
          </p:cNvSpPr>
          <p:nvPr userDrawn="1"/>
        </p:nvSpPr>
        <p:spPr bwMode="auto">
          <a:xfrm>
            <a:off x="8202613" y="40386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5" name="Freeform 20526">
            <a:extLst>
              <a:ext uri="{FF2B5EF4-FFF2-40B4-BE49-F238E27FC236}">
                <a16:creationId xmlns:a16="http://schemas.microsoft.com/office/drawing/2014/main" id="{FBC8BD54-5EEF-482D-834D-07597E4A00FB}"/>
              </a:ext>
            </a:extLst>
          </p:cNvPr>
          <p:cNvSpPr>
            <a:spLocks/>
          </p:cNvSpPr>
          <p:nvPr userDrawn="1"/>
        </p:nvSpPr>
        <p:spPr bwMode="auto">
          <a:xfrm>
            <a:off x="8202613" y="40386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53" name="Freeform 20545">
            <a:extLst>
              <a:ext uri="{FF2B5EF4-FFF2-40B4-BE49-F238E27FC236}">
                <a16:creationId xmlns:a16="http://schemas.microsoft.com/office/drawing/2014/main" id="{6ADB4687-D5C5-47B0-8E8C-065190556A5D}"/>
              </a:ext>
            </a:extLst>
          </p:cNvPr>
          <p:cNvSpPr>
            <a:spLocks/>
          </p:cNvSpPr>
          <p:nvPr userDrawn="1"/>
        </p:nvSpPr>
        <p:spPr bwMode="auto">
          <a:xfrm>
            <a:off x="9818688" y="5068888"/>
            <a:ext cx="0" cy="25400"/>
          </a:xfrm>
          <a:custGeom>
            <a:avLst/>
            <a:gdLst>
              <a:gd name="T0" fmla="*/ 16 h 16"/>
              <a:gd name="T1" fmla="*/ 0 h 16"/>
              <a:gd name="T2" fmla="*/ 16 h 16"/>
            </a:gdLst>
            <a:ahLst/>
            <a:cxnLst>
              <a:cxn ang="0">
                <a:pos x="0" y="T0"/>
              </a:cxn>
              <a:cxn ang="0">
                <a:pos x="0" y="T1"/>
              </a:cxn>
              <a:cxn ang="0">
                <a:pos x="0" y="T2"/>
              </a:cxn>
            </a:cxnLst>
            <a:rect l="0" t="0" r="r" b="b"/>
            <a:pathLst>
              <a:path h="16">
                <a:moveTo>
                  <a:pt x="0" y="16"/>
                </a:moveTo>
                <a:lnTo>
                  <a:pt x="0" y="0"/>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Tree>
    <p:extLst>
      <p:ext uri="{BB962C8B-B14F-4D97-AF65-F5344CB8AC3E}">
        <p14:creationId xmlns:p14="http://schemas.microsoft.com/office/powerpoint/2010/main" val="2443533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EBC997B-39AD-4EE3-9404-709E62FB0B71}"/>
              </a:ext>
            </a:extLst>
          </p:cNvPr>
          <p:cNvSpPr>
            <a:spLocks noGrp="1"/>
          </p:cNvSpPr>
          <p:nvPr>
            <p:ph type="pic" sz="quarter" idx="10"/>
          </p:nvPr>
        </p:nvSpPr>
        <p:spPr>
          <a:xfrm>
            <a:off x="3787774" y="1476103"/>
            <a:ext cx="8404225" cy="5381897"/>
          </a:xfrm>
        </p:spPr>
        <p:txBody>
          <a:bodyPr/>
          <a:lstStyle/>
          <a:p>
            <a:endParaRPr lang="en-ID"/>
          </a:p>
        </p:txBody>
      </p:sp>
    </p:spTree>
    <p:extLst>
      <p:ext uri="{BB962C8B-B14F-4D97-AF65-F5344CB8AC3E}">
        <p14:creationId xmlns:p14="http://schemas.microsoft.com/office/powerpoint/2010/main" val="3153778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1C7B8CF-B8C8-463D-8582-ADA79A6AFB9A}"/>
              </a:ext>
            </a:extLst>
          </p:cNvPr>
          <p:cNvSpPr>
            <a:spLocks noGrp="1"/>
          </p:cNvSpPr>
          <p:nvPr>
            <p:ph type="pic" sz="quarter" idx="10"/>
          </p:nvPr>
        </p:nvSpPr>
        <p:spPr>
          <a:xfrm>
            <a:off x="1789612" y="1315689"/>
            <a:ext cx="2364378" cy="4252748"/>
          </a:xfrm>
        </p:spPr>
        <p:txBody>
          <a:bodyPr/>
          <a:lstStyle/>
          <a:p>
            <a:endParaRPr lang="en-ID"/>
          </a:p>
        </p:txBody>
      </p:sp>
      <p:sp>
        <p:nvSpPr>
          <p:cNvPr id="6" name="Picture Placeholder 5">
            <a:extLst>
              <a:ext uri="{FF2B5EF4-FFF2-40B4-BE49-F238E27FC236}">
                <a16:creationId xmlns:a16="http://schemas.microsoft.com/office/drawing/2014/main" id="{B54EBEFB-A585-450A-A55C-6DDC6F6630DF}"/>
              </a:ext>
            </a:extLst>
          </p:cNvPr>
          <p:cNvSpPr>
            <a:spLocks noGrp="1"/>
          </p:cNvSpPr>
          <p:nvPr>
            <p:ph type="pic" sz="quarter" idx="11"/>
          </p:nvPr>
        </p:nvSpPr>
        <p:spPr>
          <a:xfrm>
            <a:off x="5028111" y="1315689"/>
            <a:ext cx="2364378" cy="4252748"/>
          </a:xfrm>
        </p:spPr>
        <p:txBody>
          <a:bodyPr/>
          <a:lstStyle/>
          <a:p>
            <a:endParaRPr lang="en-ID"/>
          </a:p>
        </p:txBody>
      </p:sp>
      <p:sp>
        <p:nvSpPr>
          <p:cNvPr id="7" name="Picture Placeholder 5">
            <a:extLst>
              <a:ext uri="{FF2B5EF4-FFF2-40B4-BE49-F238E27FC236}">
                <a16:creationId xmlns:a16="http://schemas.microsoft.com/office/drawing/2014/main" id="{B49291CB-1448-47D5-845C-ED572986D1A7}"/>
              </a:ext>
            </a:extLst>
          </p:cNvPr>
          <p:cNvSpPr>
            <a:spLocks noGrp="1"/>
          </p:cNvSpPr>
          <p:nvPr>
            <p:ph type="pic" sz="quarter" idx="12"/>
          </p:nvPr>
        </p:nvSpPr>
        <p:spPr>
          <a:xfrm>
            <a:off x="8266611" y="1315689"/>
            <a:ext cx="2364378" cy="4252748"/>
          </a:xfrm>
        </p:spPr>
        <p:txBody>
          <a:bodyPr/>
          <a:lstStyle/>
          <a:p>
            <a:endParaRPr lang="en-ID"/>
          </a:p>
        </p:txBody>
      </p:sp>
    </p:spTree>
    <p:extLst>
      <p:ext uri="{BB962C8B-B14F-4D97-AF65-F5344CB8AC3E}">
        <p14:creationId xmlns:p14="http://schemas.microsoft.com/office/powerpoint/2010/main" val="3113365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9E323FB-3B0D-4DF6-97F3-85D4A275EBDA}"/>
              </a:ext>
            </a:extLst>
          </p:cNvPr>
          <p:cNvSpPr>
            <a:spLocks noGrp="1"/>
          </p:cNvSpPr>
          <p:nvPr>
            <p:ph type="pic" sz="quarter" idx="10"/>
          </p:nvPr>
        </p:nvSpPr>
        <p:spPr>
          <a:xfrm>
            <a:off x="419894" y="385581"/>
            <a:ext cx="4648496" cy="6086838"/>
          </a:xfrm>
        </p:spPr>
        <p:txBody>
          <a:bodyPr/>
          <a:lstStyle/>
          <a:p>
            <a:endParaRPr lang="en-ID"/>
          </a:p>
        </p:txBody>
      </p:sp>
      <p:sp>
        <p:nvSpPr>
          <p:cNvPr id="6" name="Picture Placeholder 5">
            <a:extLst>
              <a:ext uri="{FF2B5EF4-FFF2-40B4-BE49-F238E27FC236}">
                <a16:creationId xmlns:a16="http://schemas.microsoft.com/office/drawing/2014/main" id="{877CB89E-9A4F-41DE-B19A-76956B75E8C1}"/>
              </a:ext>
            </a:extLst>
          </p:cNvPr>
          <p:cNvSpPr>
            <a:spLocks noGrp="1"/>
          </p:cNvSpPr>
          <p:nvPr>
            <p:ph type="pic" sz="quarter" idx="11"/>
          </p:nvPr>
        </p:nvSpPr>
        <p:spPr>
          <a:xfrm>
            <a:off x="5209608" y="3428999"/>
            <a:ext cx="6562498" cy="3043419"/>
          </a:xfrm>
        </p:spPr>
        <p:txBody>
          <a:bodyPr/>
          <a:lstStyle/>
          <a:p>
            <a:endParaRPr lang="en-ID"/>
          </a:p>
        </p:txBody>
      </p:sp>
      <p:sp>
        <p:nvSpPr>
          <p:cNvPr id="7" name="Picture Placeholder 5">
            <a:extLst>
              <a:ext uri="{FF2B5EF4-FFF2-40B4-BE49-F238E27FC236}">
                <a16:creationId xmlns:a16="http://schemas.microsoft.com/office/drawing/2014/main" id="{C09EA96D-8C19-44DA-B381-7E21B0BC3C4E}"/>
              </a:ext>
            </a:extLst>
          </p:cNvPr>
          <p:cNvSpPr>
            <a:spLocks noGrp="1"/>
          </p:cNvSpPr>
          <p:nvPr>
            <p:ph type="pic" sz="quarter" idx="12"/>
          </p:nvPr>
        </p:nvSpPr>
        <p:spPr>
          <a:xfrm>
            <a:off x="5209608" y="385582"/>
            <a:ext cx="3228998" cy="2919322"/>
          </a:xfrm>
        </p:spPr>
        <p:txBody>
          <a:bodyPr/>
          <a:lstStyle/>
          <a:p>
            <a:endParaRPr lang="en-ID"/>
          </a:p>
        </p:txBody>
      </p:sp>
      <p:sp>
        <p:nvSpPr>
          <p:cNvPr id="9" name="Picture Placeholder 5">
            <a:extLst>
              <a:ext uri="{FF2B5EF4-FFF2-40B4-BE49-F238E27FC236}">
                <a16:creationId xmlns:a16="http://schemas.microsoft.com/office/drawing/2014/main" id="{6973579D-BDF3-46A9-BDD7-6F7FEC5B5252}"/>
              </a:ext>
            </a:extLst>
          </p:cNvPr>
          <p:cNvSpPr>
            <a:spLocks noGrp="1"/>
          </p:cNvSpPr>
          <p:nvPr>
            <p:ph type="pic" sz="quarter" idx="13"/>
          </p:nvPr>
        </p:nvSpPr>
        <p:spPr>
          <a:xfrm>
            <a:off x="8543108" y="385582"/>
            <a:ext cx="3228998" cy="2919322"/>
          </a:xfrm>
        </p:spPr>
        <p:txBody>
          <a:bodyPr/>
          <a:lstStyle/>
          <a:p>
            <a:endParaRPr lang="en-ID"/>
          </a:p>
        </p:txBody>
      </p:sp>
    </p:spTree>
    <p:extLst>
      <p:ext uri="{BB962C8B-B14F-4D97-AF65-F5344CB8AC3E}">
        <p14:creationId xmlns:p14="http://schemas.microsoft.com/office/powerpoint/2010/main" val="2506511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6D0BD5-0B84-4890-B0AF-609F253127D5}"/>
              </a:ext>
            </a:extLst>
          </p:cNvPr>
          <p:cNvSpPr/>
          <p:nvPr userDrawn="1"/>
        </p:nvSpPr>
        <p:spPr>
          <a:xfrm>
            <a:off x="0" y="0"/>
            <a:ext cx="6858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5">
            <a:extLst>
              <a:ext uri="{FF2B5EF4-FFF2-40B4-BE49-F238E27FC236}">
                <a16:creationId xmlns:a16="http://schemas.microsoft.com/office/drawing/2014/main" id="{8698F16D-3EA9-4711-8383-4C1A24563CAC}"/>
              </a:ext>
            </a:extLst>
          </p:cNvPr>
          <p:cNvSpPr>
            <a:spLocks noGrp="1"/>
          </p:cNvSpPr>
          <p:nvPr>
            <p:ph type="pic" sz="quarter" idx="10"/>
          </p:nvPr>
        </p:nvSpPr>
        <p:spPr>
          <a:xfrm>
            <a:off x="5042263" y="1044982"/>
            <a:ext cx="6178504" cy="3069817"/>
          </a:xfrm>
        </p:spPr>
        <p:txBody>
          <a:bodyPr/>
          <a:lstStyle/>
          <a:p>
            <a:endParaRPr lang="en-ID"/>
          </a:p>
        </p:txBody>
      </p:sp>
    </p:spTree>
    <p:extLst>
      <p:ext uri="{BB962C8B-B14F-4D97-AF65-F5344CB8AC3E}">
        <p14:creationId xmlns:p14="http://schemas.microsoft.com/office/powerpoint/2010/main" val="3104314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A5A0603-EC47-4B31-B3D3-BE7396BA183E}"/>
              </a:ext>
            </a:extLst>
          </p:cNvPr>
          <p:cNvSpPr>
            <a:spLocks noGrp="1"/>
          </p:cNvSpPr>
          <p:nvPr>
            <p:ph type="pic" sz="quarter" idx="10"/>
          </p:nvPr>
        </p:nvSpPr>
        <p:spPr>
          <a:xfrm>
            <a:off x="419893" y="385581"/>
            <a:ext cx="11352213" cy="6086838"/>
          </a:xfrm>
        </p:spPr>
        <p:txBody>
          <a:bodyPr/>
          <a:lstStyle/>
          <a:p>
            <a:endParaRPr lang="en-ID"/>
          </a:p>
        </p:txBody>
      </p:sp>
    </p:spTree>
    <p:extLst>
      <p:ext uri="{BB962C8B-B14F-4D97-AF65-F5344CB8AC3E}">
        <p14:creationId xmlns:p14="http://schemas.microsoft.com/office/powerpoint/2010/main" val="3899297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1321AE6-ECBA-4FC8-82B3-0D7722458704}"/>
              </a:ext>
            </a:extLst>
          </p:cNvPr>
          <p:cNvSpPr>
            <a:spLocks noGrp="1"/>
          </p:cNvSpPr>
          <p:nvPr>
            <p:ph type="pic" sz="quarter" idx="10"/>
          </p:nvPr>
        </p:nvSpPr>
        <p:spPr>
          <a:xfrm>
            <a:off x="0" y="0"/>
            <a:ext cx="12192000" cy="3429000"/>
          </a:xfrm>
        </p:spPr>
        <p:txBody>
          <a:bodyPr/>
          <a:lstStyle/>
          <a:p>
            <a:endParaRPr lang="en-ID"/>
          </a:p>
        </p:txBody>
      </p:sp>
    </p:spTree>
    <p:extLst>
      <p:ext uri="{BB962C8B-B14F-4D97-AF65-F5344CB8AC3E}">
        <p14:creationId xmlns:p14="http://schemas.microsoft.com/office/powerpoint/2010/main" val="3039570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F0FBCD-BEC5-470D-9350-13E7485489DF}"/>
              </a:ext>
            </a:extLst>
          </p:cNvPr>
          <p:cNvSpPr/>
          <p:nvPr userDrawn="1"/>
        </p:nvSpPr>
        <p:spPr>
          <a:xfrm>
            <a:off x="0" y="0"/>
            <a:ext cx="37229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Picture Placeholder 6">
            <a:extLst>
              <a:ext uri="{FF2B5EF4-FFF2-40B4-BE49-F238E27FC236}">
                <a16:creationId xmlns:a16="http://schemas.microsoft.com/office/drawing/2014/main" id="{744F98C7-6A01-40DC-B8E8-0081BC5F3947}"/>
              </a:ext>
            </a:extLst>
          </p:cNvPr>
          <p:cNvSpPr>
            <a:spLocks noGrp="1"/>
          </p:cNvSpPr>
          <p:nvPr>
            <p:ph type="pic" sz="quarter" idx="10"/>
          </p:nvPr>
        </p:nvSpPr>
        <p:spPr>
          <a:xfrm>
            <a:off x="3722688" y="0"/>
            <a:ext cx="3017837" cy="6858000"/>
          </a:xfrm>
        </p:spPr>
        <p:txBody>
          <a:bodyPr/>
          <a:lstStyle/>
          <a:p>
            <a:endParaRPr lang="en-ID"/>
          </a:p>
        </p:txBody>
      </p:sp>
    </p:spTree>
    <p:extLst>
      <p:ext uri="{BB962C8B-B14F-4D97-AF65-F5344CB8AC3E}">
        <p14:creationId xmlns:p14="http://schemas.microsoft.com/office/powerpoint/2010/main" val="741744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F0FBCD-BEC5-470D-9350-13E7485489DF}"/>
              </a:ext>
            </a:extLst>
          </p:cNvPr>
          <p:cNvSpPr/>
          <p:nvPr userDrawn="1"/>
        </p:nvSpPr>
        <p:spPr>
          <a:xfrm>
            <a:off x="-1" y="0"/>
            <a:ext cx="45870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Picture Placeholder 6">
            <a:extLst>
              <a:ext uri="{FF2B5EF4-FFF2-40B4-BE49-F238E27FC236}">
                <a16:creationId xmlns:a16="http://schemas.microsoft.com/office/drawing/2014/main" id="{744F98C7-6A01-40DC-B8E8-0081BC5F3947}"/>
              </a:ext>
            </a:extLst>
          </p:cNvPr>
          <p:cNvSpPr>
            <a:spLocks noGrp="1"/>
          </p:cNvSpPr>
          <p:nvPr>
            <p:ph type="pic" sz="quarter" idx="10"/>
          </p:nvPr>
        </p:nvSpPr>
        <p:spPr>
          <a:xfrm>
            <a:off x="4587081" y="0"/>
            <a:ext cx="3017837" cy="6858000"/>
          </a:xfrm>
        </p:spPr>
        <p:txBody>
          <a:bodyPr/>
          <a:lstStyle/>
          <a:p>
            <a:endParaRPr lang="en-ID"/>
          </a:p>
        </p:txBody>
      </p:sp>
    </p:spTree>
    <p:extLst>
      <p:ext uri="{BB962C8B-B14F-4D97-AF65-F5344CB8AC3E}">
        <p14:creationId xmlns:p14="http://schemas.microsoft.com/office/powerpoint/2010/main" val="2605022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3B59217C-2D83-4A5A-B06C-64A05C236F4F}"/>
              </a:ext>
            </a:extLst>
          </p:cNvPr>
          <p:cNvSpPr>
            <a:spLocks noGrp="1" noChangeAspect="1"/>
          </p:cNvSpPr>
          <p:nvPr>
            <p:ph type="pic" sz="quarter" idx="10"/>
          </p:nvPr>
        </p:nvSpPr>
        <p:spPr>
          <a:xfrm>
            <a:off x="973136" y="1031202"/>
            <a:ext cx="1581369" cy="1581369"/>
          </a:xfrm>
        </p:spPr>
        <p:txBody>
          <a:bodyPr/>
          <a:lstStyle/>
          <a:p>
            <a:endParaRPr lang="en-US"/>
          </a:p>
        </p:txBody>
      </p:sp>
      <p:sp>
        <p:nvSpPr>
          <p:cNvPr id="9" name="Picture Placeholder 6">
            <a:extLst>
              <a:ext uri="{FF2B5EF4-FFF2-40B4-BE49-F238E27FC236}">
                <a16:creationId xmlns:a16="http://schemas.microsoft.com/office/drawing/2014/main" id="{99426614-6F90-4319-BBC0-D8443CA5EDBD}"/>
              </a:ext>
            </a:extLst>
          </p:cNvPr>
          <p:cNvSpPr>
            <a:spLocks noGrp="1" noChangeAspect="1"/>
          </p:cNvSpPr>
          <p:nvPr>
            <p:ph type="pic" sz="quarter" idx="11"/>
          </p:nvPr>
        </p:nvSpPr>
        <p:spPr>
          <a:xfrm>
            <a:off x="3293970" y="1031201"/>
            <a:ext cx="1581369" cy="1581369"/>
          </a:xfrm>
        </p:spPr>
        <p:txBody>
          <a:bodyPr/>
          <a:lstStyle/>
          <a:p>
            <a:endParaRPr lang="en-US"/>
          </a:p>
        </p:txBody>
      </p:sp>
      <p:sp>
        <p:nvSpPr>
          <p:cNvPr id="10" name="Picture Placeholder 6">
            <a:extLst>
              <a:ext uri="{FF2B5EF4-FFF2-40B4-BE49-F238E27FC236}">
                <a16:creationId xmlns:a16="http://schemas.microsoft.com/office/drawing/2014/main" id="{B1443D50-6C8B-4313-BB00-4796D9E7C92E}"/>
              </a:ext>
            </a:extLst>
          </p:cNvPr>
          <p:cNvSpPr>
            <a:spLocks noGrp="1" noChangeAspect="1"/>
          </p:cNvSpPr>
          <p:nvPr>
            <p:ph type="pic" sz="quarter" idx="12"/>
          </p:nvPr>
        </p:nvSpPr>
        <p:spPr>
          <a:xfrm>
            <a:off x="973136" y="3820887"/>
            <a:ext cx="1581369" cy="1581369"/>
          </a:xfrm>
        </p:spPr>
        <p:txBody>
          <a:bodyPr/>
          <a:lstStyle/>
          <a:p>
            <a:endParaRPr lang="en-US"/>
          </a:p>
        </p:txBody>
      </p:sp>
      <p:sp>
        <p:nvSpPr>
          <p:cNvPr id="11" name="Picture Placeholder 6">
            <a:extLst>
              <a:ext uri="{FF2B5EF4-FFF2-40B4-BE49-F238E27FC236}">
                <a16:creationId xmlns:a16="http://schemas.microsoft.com/office/drawing/2014/main" id="{3CDAAC03-50E2-40AC-849C-657ADEE46A3E}"/>
              </a:ext>
            </a:extLst>
          </p:cNvPr>
          <p:cNvSpPr>
            <a:spLocks noGrp="1" noChangeAspect="1"/>
          </p:cNvSpPr>
          <p:nvPr>
            <p:ph type="pic" sz="quarter" idx="13"/>
          </p:nvPr>
        </p:nvSpPr>
        <p:spPr>
          <a:xfrm>
            <a:off x="3293970" y="3820886"/>
            <a:ext cx="1581369" cy="1581369"/>
          </a:xfrm>
        </p:spPr>
        <p:txBody>
          <a:bodyPr/>
          <a:lstStyle/>
          <a:p>
            <a:endParaRPr lang="en-US"/>
          </a:p>
        </p:txBody>
      </p:sp>
    </p:spTree>
    <p:extLst>
      <p:ext uri="{BB962C8B-B14F-4D97-AF65-F5344CB8AC3E}">
        <p14:creationId xmlns:p14="http://schemas.microsoft.com/office/powerpoint/2010/main" val="3938567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6430AF31-A133-4D64-90C6-CCD1AAF02E9F}"/>
              </a:ext>
            </a:extLst>
          </p:cNvPr>
          <p:cNvSpPr>
            <a:spLocks noGrp="1" noChangeAspect="1"/>
          </p:cNvSpPr>
          <p:nvPr>
            <p:ph type="pic" sz="quarter" idx="10"/>
          </p:nvPr>
        </p:nvSpPr>
        <p:spPr>
          <a:xfrm>
            <a:off x="1025387" y="2206859"/>
            <a:ext cx="1908000" cy="1908000"/>
          </a:xfrm>
        </p:spPr>
        <p:txBody>
          <a:bodyPr/>
          <a:lstStyle/>
          <a:p>
            <a:endParaRPr lang="en-US"/>
          </a:p>
        </p:txBody>
      </p:sp>
      <p:sp>
        <p:nvSpPr>
          <p:cNvPr id="11" name="Picture Placeholder 6">
            <a:extLst>
              <a:ext uri="{FF2B5EF4-FFF2-40B4-BE49-F238E27FC236}">
                <a16:creationId xmlns:a16="http://schemas.microsoft.com/office/drawing/2014/main" id="{14486D28-9978-4E69-8EDA-AA1BD29D5BC2}"/>
              </a:ext>
            </a:extLst>
          </p:cNvPr>
          <p:cNvSpPr>
            <a:spLocks noGrp="1" noChangeAspect="1"/>
          </p:cNvSpPr>
          <p:nvPr>
            <p:ph type="pic" sz="quarter" idx="11"/>
          </p:nvPr>
        </p:nvSpPr>
        <p:spPr>
          <a:xfrm>
            <a:off x="3787172" y="2206859"/>
            <a:ext cx="1908000" cy="1908000"/>
          </a:xfrm>
        </p:spPr>
        <p:txBody>
          <a:bodyPr/>
          <a:lstStyle/>
          <a:p>
            <a:endParaRPr lang="en-US"/>
          </a:p>
        </p:txBody>
      </p:sp>
      <p:sp>
        <p:nvSpPr>
          <p:cNvPr id="12" name="Picture Placeholder 6">
            <a:extLst>
              <a:ext uri="{FF2B5EF4-FFF2-40B4-BE49-F238E27FC236}">
                <a16:creationId xmlns:a16="http://schemas.microsoft.com/office/drawing/2014/main" id="{9D9A5D0D-6082-4FF8-A054-C837194DD469}"/>
              </a:ext>
            </a:extLst>
          </p:cNvPr>
          <p:cNvSpPr>
            <a:spLocks noGrp="1" noChangeAspect="1"/>
          </p:cNvSpPr>
          <p:nvPr>
            <p:ph type="pic" sz="quarter" idx="12"/>
          </p:nvPr>
        </p:nvSpPr>
        <p:spPr>
          <a:xfrm>
            <a:off x="6548957" y="2206859"/>
            <a:ext cx="1908000" cy="1908000"/>
          </a:xfrm>
        </p:spPr>
        <p:txBody>
          <a:bodyPr/>
          <a:lstStyle/>
          <a:p>
            <a:endParaRPr lang="en-US"/>
          </a:p>
        </p:txBody>
      </p:sp>
      <p:sp>
        <p:nvSpPr>
          <p:cNvPr id="13" name="Picture Placeholder 6">
            <a:extLst>
              <a:ext uri="{FF2B5EF4-FFF2-40B4-BE49-F238E27FC236}">
                <a16:creationId xmlns:a16="http://schemas.microsoft.com/office/drawing/2014/main" id="{E556C7B3-8F89-434F-9CB6-EA18885637E3}"/>
              </a:ext>
            </a:extLst>
          </p:cNvPr>
          <p:cNvSpPr>
            <a:spLocks noGrp="1" noChangeAspect="1"/>
          </p:cNvSpPr>
          <p:nvPr>
            <p:ph type="pic" sz="quarter" idx="13"/>
          </p:nvPr>
        </p:nvSpPr>
        <p:spPr>
          <a:xfrm>
            <a:off x="9310742" y="2206859"/>
            <a:ext cx="1908000" cy="1908000"/>
          </a:xfrm>
        </p:spPr>
        <p:txBody>
          <a:bodyPr/>
          <a:lstStyle/>
          <a:p>
            <a:endParaRPr lang="en-US"/>
          </a:p>
        </p:txBody>
      </p:sp>
    </p:spTree>
    <p:extLst>
      <p:ext uri="{BB962C8B-B14F-4D97-AF65-F5344CB8AC3E}">
        <p14:creationId xmlns:p14="http://schemas.microsoft.com/office/powerpoint/2010/main" val="238879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5226AB-C30A-430E-8304-21573F19F11E}"/>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Freeform 5">
            <a:extLst>
              <a:ext uri="{FF2B5EF4-FFF2-40B4-BE49-F238E27FC236}">
                <a16:creationId xmlns:a16="http://schemas.microsoft.com/office/drawing/2014/main" id="{88F39499-BB7C-4CD7-BEF7-90CDE30FA782}"/>
              </a:ext>
            </a:extLst>
          </p:cNvPr>
          <p:cNvSpPr>
            <a:spLocks/>
          </p:cNvSpPr>
          <p:nvPr userDrawn="1"/>
        </p:nvSpPr>
        <p:spPr bwMode="auto">
          <a:xfrm>
            <a:off x="5670550" y="2187575"/>
            <a:ext cx="127000" cy="204788"/>
          </a:xfrm>
          <a:custGeom>
            <a:avLst/>
            <a:gdLst>
              <a:gd name="T0" fmla="*/ 80 w 80"/>
              <a:gd name="T1" fmla="*/ 64 h 129"/>
              <a:gd name="T2" fmla="*/ 80 w 80"/>
              <a:gd name="T3" fmla="*/ 64 h 129"/>
              <a:gd name="T4" fmla="*/ 67 w 80"/>
              <a:gd name="T5" fmla="*/ 65 h 129"/>
              <a:gd name="T6" fmla="*/ 58 w 80"/>
              <a:gd name="T7" fmla="*/ 66 h 129"/>
              <a:gd name="T8" fmla="*/ 54 w 80"/>
              <a:gd name="T9" fmla="*/ 68 h 129"/>
              <a:gd name="T10" fmla="*/ 51 w 80"/>
              <a:gd name="T11" fmla="*/ 69 h 129"/>
              <a:gd name="T12" fmla="*/ 47 w 80"/>
              <a:gd name="T13" fmla="*/ 72 h 129"/>
              <a:gd name="T14" fmla="*/ 45 w 80"/>
              <a:gd name="T15" fmla="*/ 74 h 129"/>
              <a:gd name="T16" fmla="*/ 44 w 80"/>
              <a:gd name="T17" fmla="*/ 79 h 129"/>
              <a:gd name="T18" fmla="*/ 42 w 80"/>
              <a:gd name="T19" fmla="*/ 83 h 129"/>
              <a:gd name="T20" fmla="*/ 41 w 80"/>
              <a:gd name="T21" fmla="*/ 94 h 129"/>
              <a:gd name="T22" fmla="*/ 40 w 80"/>
              <a:gd name="T23" fmla="*/ 109 h 129"/>
              <a:gd name="T24" fmla="*/ 40 w 80"/>
              <a:gd name="T25" fmla="*/ 129 h 129"/>
              <a:gd name="T26" fmla="*/ 40 w 80"/>
              <a:gd name="T27" fmla="*/ 129 h 129"/>
              <a:gd name="T28" fmla="*/ 39 w 80"/>
              <a:gd name="T29" fmla="*/ 109 h 129"/>
              <a:gd name="T30" fmla="*/ 39 w 80"/>
              <a:gd name="T31" fmla="*/ 94 h 129"/>
              <a:gd name="T32" fmla="*/ 37 w 80"/>
              <a:gd name="T33" fmla="*/ 83 h 129"/>
              <a:gd name="T34" fmla="*/ 36 w 80"/>
              <a:gd name="T35" fmla="*/ 79 h 129"/>
              <a:gd name="T36" fmla="*/ 34 w 80"/>
              <a:gd name="T37" fmla="*/ 74 h 129"/>
              <a:gd name="T38" fmla="*/ 32 w 80"/>
              <a:gd name="T39" fmla="*/ 72 h 129"/>
              <a:gd name="T40" fmla="*/ 30 w 80"/>
              <a:gd name="T41" fmla="*/ 69 h 129"/>
              <a:gd name="T42" fmla="*/ 27 w 80"/>
              <a:gd name="T43" fmla="*/ 68 h 129"/>
              <a:gd name="T44" fmla="*/ 23 w 80"/>
              <a:gd name="T45" fmla="*/ 66 h 129"/>
              <a:gd name="T46" fmla="*/ 13 w 80"/>
              <a:gd name="T47" fmla="*/ 65 h 129"/>
              <a:gd name="T48" fmla="*/ 0 w 80"/>
              <a:gd name="T49" fmla="*/ 64 h 129"/>
              <a:gd name="T50" fmla="*/ 0 w 80"/>
              <a:gd name="T51" fmla="*/ 64 h 129"/>
              <a:gd name="T52" fmla="*/ 13 w 80"/>
              <a:gd name="T53" fmla="*/ 64 h 129"/>
              <a:gd name="T54" fmla="*/ 23 w 80"/>
              <a:gd name="T55" fmla="*/ 62 h 129"/>
              <a:gd name="T56" fmla="*/ 27 w 80"/>
              <a:gd name="T57" fmla="*/ 61 h 129"/>
              <a:gd name="T58" fmla="*/ 30 w 80"/>
              <a:gd name="T59" fmla="*/ 59 h 129"/>
              <a:gd name="T60" fmla="*/ 32 w 80"/>
              <a:gd name="T61" fmla="*/ 57 h 129"/>
              <a:gd name="T62" fmla="*/ 34 w 80"/>
              <a:gd name="T63" fmla="*/ 54 h 129"/>
              <a:gd name="T64" fmla="*/ 36 w 80"/>
              <a:gd name="T65" fmla="*/ 50 h 129"/>
              <a:gd name="T66" fmla="*/ 37 w 80"/>
              <a:gd name="T67" fmla="*/ 46 h 129"/>
              <a:gd name="T68" fmla="*/ 39 w 80"/>
              <a:gd name="T69" fmla="*/ 34 h 129"/>
              <a:gd name="T70" fmla="*/ 39 w 80"/>
              <a:gd name="T71" fmla="*/ 19 h 129"/>
              <a:gd name="T72" fmla="*/ 40 w 80"/>
              <a:gd name="T73" fmla="*/ 0 h 129"/>
              <a:gd name="T74" fmla="*/ 40 w 80"/>
              <a:gd name="T75" fmla="*/ 0 h 129"/>
              <a:gd name="T76" fmla="*/ 40 w 80"/>
              <a:gd name="T77" fmla="*/ 19 h 129"/>
              <a:gd name="T78" fmla="*/ 41 w 80"/>
              <a:gd name="T79" fmla="*/ 34 h 129"/>
              <a:gd name="T80" fmla="*/ 42 w 80"/>
              <a:gd name="T81" fmla="*/ 46 h 129"/>
              <a:gd name="T82" fmla="*/ 44 w 80"/>
              <a:gd name="T83" fmla="*/ 50 h 129"/>
              <a:gd name="T84" fmla="*/ 45 w 80"/>
              <a:gd name="T85" fmla="*/ 54 h 129"/>
              <a:gd name="T86" fmla="*/ 47 w 80"/>
              <a:gd name="T87" fmla="*/ 57 h 129"/>
              <a:gd name="T88" fmla="*/ 51 w 80"/>
              <a:gd name="T89" fmla="*/ 59 h 129"/>
              <a:gd name="T90" fmla="*/ 54 w 80"/>
              <a:gd name="T91" fmla="*/ 61 h 129"/>
              <a:gd name="T92" fmla="*/ 58 w 80"/>
              <a:gd name="T93" fmla="*/ 62 h 129"/>
              <a:gd name="T94" fmla="*/ 67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7" y="65"/>
                </a:lnTo>
                <a:lnTo>
                  <a:pt x="58" y="66"/>
                </a:lnTo>
                <a:lnTo>
                  <a:pt x="54" y="68"/>
                </a:lnTo>
                <a:lnTo>
                  <a:pt x="51" y="69"/>
                </a:lnTo>
                <a:lnTo>
                  <a:pt x="47" y="72"/>
                </a:lnTo>
                <a:lnTo>
                  <a:pt x="45" y="74"/>
                </a:lnTo>
                <a:lnTo>
                  <a:pt x="44" y="79"/>
                </a:lnTo>
                <a:lnTo>
                  <a:pt x="42" y="83"/>
                </a:lnTo>
                <a:lnTo>
                  <a:pt x="41" y="94"/>
                </a:lnTo>
                <a:lnTo>
                  <a:pt x="40" y="109"/>
                </a:lnTo>
                <a:lnTo>
                  <a:pt x="40" y="129"/>
                </a:lnTo>
                <a:lnTo>
                  <a:pt x="40" y="129"/>
                </a:lnTo>
                <a:lnTo>
                  <a:pt x="39" y="109"/>
                </a:lnTo>
                <a:lnTo>
                  <a:pt x="39" y="94"/>
                </a:lnTo>
                <a:lnTo>
                  <a:pt x="37" y="83"/>
                </a:lnTo>
                <a:lnTo>
                  <a:pt x="36" y="79"/>
                </a:lnTo>
                <a:lnTo>
                  <a:pt x="34" y="74"/>
                </a:lnTo>
                <a:lnTo>
                  <a:pt x="32" y="72"/>
                </a:lnTo>
                <a:lnTo>
                  <a:pt x="30" y="69"/>
                </a:lnTo>
                <a:lnTo>
                  <a:pt x="27" y="68"/>
                </a:lnTo>
                <a:lnTo>
                  <a:pt x="23" y="66"/>
                </a:lnTo>
                <a:lnTo>
                  <a:pt x="13" y="65"/>
                </a:lnTo>
                <a:lnTo>
                  <a:pt x="0" y="64"/>
                </a:lnTo>
                <a:lnTo>
                  <a:pt x="0" y="64"/>
                </a:lnTo>
                <a:lnTo>
                  <a:pt x="13" y="64"/>
                </a:lnTo>
                <a:lnTo>
                  <a:pt x="23" y="62"/>
                </a:lnTo>
                <a:lnTo>
                  <a:pt x="27" y="61"/>
                </a:lnTo>
                <a:lnTo>
                  <a:pt x="30" y="59"/>
                </a:lnTo>
                <a:lnTo>
                  <a:pt x="32" y="57"/>
                </a:lnTo>
                <a:lnTo>
                  <a:pt x="34" y="54"/>
                </a:lnTo>
                <a:lnTo>
                  <a:pt x="36" y="50"/>
                </a:lnTo>
                <a:lnTo>
                  <a:pt x="37" y="46"/>
                </a:lnTo>
                <a:lnTo>
                  <a:pt x="39" y="34"/>
                </a:lnTo>
                <a:lnTo>
                  <a:pt x="39" y="19"/>
                </a:lnTo>
                <a:lnTo>
                  <a:pt x="40" y="0"/>
                </a:lnTo>
                <a:lnTo>
                  <a:pt x="40" y="0"/>
                </a:lnTo>
                <a:lnTo>
                  <a:pt x="40" y="19"/>
                </a:lnTo>
                <a:lnTo>
                  <a:pt x="41" y="34"/>
                </a:lnTo>
                <a:lnTo>
                  <a:pt x="42" y="46"/>
                </a:lnTo>
                <a:lnTo>
                  <a:pt x="44" y="50"/>
                </a:lnTo>
                <a:lnTo>
                  <a:pt x="45" y="54"/>
                </a:lnTo>
                <a:lnTo>
                  <a:pt x="47" y="57"/>
                </a:lnTo>
                <a:lnTo>
                  <a:pt x="51" y="59"/>
                </a:lnTo>
                <a:lnTo>
                  <a:pt x="54" y="61"/>
                </a:lnTo>
                <a:lnTo>
                  <a:pt x="58" y="62"/>
                </a:lnTo>
                <a:lnTo>
                  <a:pt x="67"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 name="Freeform 6">
            <a:extLst>
              <a:ext uri="{FF2B5EF4-FFF2-40B4-BE49-F238E27FC236}">
                <a16:creationId xmlns:a16="http://schemas.microsoft.com/office/drawing/2014/main" id="{8E6ADB7A-FAC5-4B40-A43C-8873E56CCC43}"/>
              </a:ext>
            </a:extLst>
          </p:cNvPr>
          <p:cNvSpPr>
            <a:spLocks/>
          </p:cNvSpPr>
          <p:nvPr userDrawn="1"/>
        </p:nvSpPr>
        <p:spPr bwMode="auto">
          <a:xfrm>
            <a:off x="4498975" y="2792413"/>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7 w 80"/>
              <a:gd name="T13" fmla="*/ 73 h 129"/>
              <a:gd name="T14" fmla="*/ 45 w 80"/>
              <a:gd name="T15" fmla="*/ 76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4 w 80"/>
              <a:gd name="T37" fmla="*/ 76 h 129"/>
              <a:gd name="T38" fmla="*/ 32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7 w 80"/>
              <a:gd name="T57" fmla="*/ 62 h 129"/>
              <a:gd name="T58" fmla="*/ 30 w 80"/>
              <a:gd name="T59" fmla="*/ 60 h 129"/>
              <a:gd name="T60" fmla="*/ 32 w 80"/>
              <a:gd name="T61" fmla="*/ 57 h 129"/>
              <a:gd name="T62" fmla="*/ 34 w 80"/>
              <a:gd name="T63" fmla="*/ 54 h 129"/>
              <a:gd name="T64" fmla="*/ 36 w 80"/>
              <a:gd name="T65" fmla="*/ 50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0 h 129"/>
              <a:gd name="T84" fmla="*/ 45 w 80"/>
              <a:gd name="T85" fmla="*/ 54 h 129"/>
              <a:gd name="T86" fmla="*/ 47 w 80"/>
              <a:gd name="T87" fmla="*/ 57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7" y="73"/>
                </a:lnTo>
                <a:lnTo>
                  <a:pt x="45" y="76"/>
                </a:lnTo>
                <a:lnTo>
                  <a:pt x="44" y="79"/>
                </a:lnTo>
                <a:lnTo>
                  <a:pt x="43" y="83"/>
                </a:lnTo>
                <a:lnTo>
                  <a:pt x="41" y="94"/>
                </a:lnTo>
                <a:lnTo>
                  <a:pt x="40" y="110"/>
                </a:lnTo>
                <a:lnTo>
                  <a:pt x="40" y="129"/>
                </a:lnTo>
                <a:lnTo>
                  <a:pt x="40" y="129"/>
                </a:lnTo>
                <a:lnTo>
                  <a:pt x="40" y="110"/>
                </a:lnTo>
                <a:lnTo>
                  <a:pt x="39" y="94"/>
                </a:lnTo>
                <a:lnTo>
                  <a:pt x="37" y="83"/>
                </a:lnTo>
                <a:lnTo>
                  <a:pt x="36" y="79"/>
                </a:lnTo>
                <a:lnTo>
                  <a:pt x="34" y="76"/>
                </a:lnTo>
                <a:lnTo>
                  <a:pt x="32" y="73"/>
                </a:lnTo>
                <a:lnTo>
                  <a:pt x="30" y="70"/>
                </a:lnTo>
                <a:lnTo>
                  <a:pt x="27" y="69"/>
                </a:lnTo>
                <a:lnTo>
                  <a:pt x="22" y="67"/>
                </a:lnTo>
                <a:lnTo>
                  <a:pt x="13" y="66"/>
                </a:lnTo>
                <a:lnTo>
                  <a:pt x="0" y="65"/>
                </a:lnTo>
                <a:lnTo>
                  <a:pt x="0" y="65"/>
                </a:lnTo>
                <a:lnTo>
                  <a:pt x="13" y="65"/>
                </a:lnTo>
                <a:lnTo>
                  <a:pt x="22" y="63"/>
                </a:lnTo>
                <a:lnTo>
                  <a:pt x="27" y="62"/>
                </a:lnTo>
                <a:lnTo>
                  <a:pt x="30" y="60"/>
                </a:lnTo>
                <a:lnTo>
                  <a:pt x="32" y="57"/>
                </a:lnTo>
                <a:lnTo>
                  <a:pt x="34" y="54"/>
                </a:lnTo>
                <a:lnTo>
                  <a:pt x="36" y="50"/>
                </a:lnTo>
                <a:lnTo>
                  <a:pt x="37" y="46"/>
                </a:lnTo>
                <a:lnTo>
                  <a:pt x="39" y="35"/>
                </a:lnTo>
                <a:lnTo>
                  <a:pt x="40" y="20"/>
                </a:lnTo>
                <a:lnTo>
                  <a:pt x="40" y="0"/>
                </a:lnTo>
                <a:lnTo>
                  <a:pt x="40" y="0"/>
                </a:lnTo>
                <a:lnTo>
                  <a:pt x="40" y="20"/>
                </a:lnTo>
                <a:lnTo>
                  <a:pt x="41" y="35"/>
                </a:lnTo>
                <a:lnTo>
                  <a:pt x="43" y="46"/>
                </a:lnTo>
                <a:lnTo>
                  <a:pt x="44" y="50"/>
                </a:lnTo>
                <a:lnTo>
                  <a:pt x="45" y="54"/>
                </a:lnTo>
                <a:lnTo>
                  <a:pt x="47" y="57"/>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 name="Freeform 7">
            <a:extLst>
              <a:ext uri="{FF2B5EF4-FFF2-40B4-BE49-F238E27FC236}">
                <a16:creationId xmlns:a16="http://schemas.microsoft.com/office/drawing/2014/main" id="{BBCC9AA2-7B28-432E-A982-03DE1F7550DB}"/>
              </a:ext>
            </a:extLst>
          </p:cNvPr>
          <p:cNvSpPr>
            <a:spLocks/>
          </p:cNvSpPr>
          <p:nvPr userDrawn="1"/>
        </p:nvSpPr>
        <p:spPr bwMode="auto">
          <a:xfrm>
            <a:off x="1797050" y="4389438"/>
            <a:ext cx="127000" cy="204788"/>
          </a:xfrm>
          <a:custGeom>
            <a:avLst/>
            <a:gdLst>
              <a:gd name="T0" fmla="*/ 80 w 80"/>
              <a:gd name="T1" fmla="*/ 65 h 129"/>
              <a:gd name="T2" fmla="*/ 80 w 80"/>
              <a:gd name="T3" fmla="*/ 65 h 129"/>
              <a:gd name="T4" fmla="*/ 67 w 80"/>
              <a:gd name="T5" fmla="*/ 66 h 129"/>
              <a:gd name="T6" fmla="*/ 58 w 80"/>
              <a:gd name="T7" fmla="*/ 67 h 129"/>
              <a:gd name="T8" fmla="*/ 54 w 80"/>
              <a:gd name="T9" fmla="*/ 68 h 129"/>
              <a:gd name="T10" fmla="*/ 51 w 80"/>
              <a:gd name="T11" fmla="*/ 70 h 129"/>
              <a:gd name="T12" fmla="*/ 47 w 80"/>
              <a:gd name="T13" fmla="*/ 72 h 129"/>
              <a:gd name="T14" fmla="*/ 45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2 w 80"/>
              <a:gd name="T39" fmla="*/ 72 h 129"/>
              <a:gd name="T40" fmla="*/ 30 w 80"/>
              <a:gd name="T41" fmla="*/ 70 h 129"/>
              <a:gd name="T42" fmla="*/ 27 w 80"/>
              <a:gd name="T43" fmla="*/ 68 h 129"/>
              <a:gd name="T44" fmla="*/ 23 w 80"/>
              <a:gd name="T45" fmla="*/ 67 h 129"/>
              <a:gd name="T46" fmla="*/ 14 w 80"/>
              <a:gd name="T47" fmla="*/ 66 h 129"/>
              <a:gd name="T48" fmla="*/ 0 w 80"/>
              <a:gd name="T49" fmla="*/ 65 h 129"/>
              <a:gd name="T50" fmla="*/ 0 w 80"/>
              <a:gd name="T51" fmla="*/ 65 h 129"/>
              <a:gd name="T52" fmla="*/ 14 w 80"/>
              <a:gd name="T53" fmla="*/ 64 h 129"/>
              <a:gd name="T54" fmla="*/ 23 w 80"/>
              <a:gd name="T55" fmla="*/ 63 h 129"/>
              <a:gd name="T56" fmla="*/ 27 w 80"/>
              <a:gd name="T57" fmla="*/ 62 h 129"/>
              <a:gd name="T58" fmla="*/ 30 w 80"/>
              <a:gd name="T59" fmla="*/ 59 h 129"/>
              <a:gd name="T60" fmla="*/ 32 w 80"/>
              <a:gd name="T61" fmla="*/ 57 h 129"/>
              <a:gd name="T62" fmla="*/ 35 w 80"/>
              <a:gd name="T63" fmla="*/ 54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5 w 80"/>
              <a:gd name="T85" fmla="*/ 54 h 129"/>
              <a:gd name="T86" fmla="*/ 47 w 80"/>
              <a:gd name="T87" fmla="*/ 57 h 129"/>
              <a:gd name="T88" fmla="*/ 51 w 80"/>
              <a:gd name="T89" fmla="*/ 59 h 129"/>
              <a:gd name="T90" fmla="*/ 54 w 80"/>
              <a:gd name="T91" fmla="*/ 62 h 129"/>
              <a:gd name="T92" fmla="*/ 58 w 80"/>
              <a:gd name="T93" fmla="*/ 63 h 129"/>
              <a:gd name="T94" fmla="*/ 67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8" y="67"/>
                </a:lnTo>
                <a:lnTo>
                  <a:pt x="54" y="68"/>
                </a:lnTo>
                <a:lnTo>
                  <a:pt x="51" y="70"/>
                </a:lnTo>
                <a:lnTo>
                  <a:pt x="47" y="72"/>
                </a:lnTo>
                <a:lnTo>
                  <a:pt x="45"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2" y="72"/>
                </a:lnTo>
                <a:lnTo>
                  <a:pt x="30" y="70"/>
                </a:lnTo>
                <a:lnTo>
                  <a:pt x="27" y="68"/>
                </a:lnTo>
                <a:lnTo>
                  <a:pt x="23" y="67"/>
                </a:lnTo>
                <a:lnTo>
                  <a:pt x="14" y="66"/>
                </a:lnTo>
                <a:lnTo>
                  <a:pt x="0" y="65"/>
                </a:lnTo>
                <a:lnTo>
                  <a:pt x="0" y="65"/>
                </a:lnTo>
                <a:lnTo>
                  <a:pt x="14" y="64"/>
                </a:lnTo>
                <a:lnTo>
                  <a:pt x="23" y="63"/>
                </a:lnTo>
                <a:lnTo>
                  <a:pt x="27" y="62"/>
                </a:lnTo>
                <a:lnTo>
                  <a:pt x="30" y="59"/>
                </a:lnTo>
                <a:lnTo>
                  <a:pt x="32" y="57"/>
                </a:lnTo>
                <a:lnTo>
                  <a:pt x="35" y="54"/>
                </a:lnTo>
                <a:lnTo>
                  <a:pt x="36" y="50"/>
                </a:lnTo>
                <a:lnTo>
                  <a:pt x="37" y="46"/>
                </a:lnTo>
                <a:lnTo>
                  <a:pt x="39" y="35"/>
                </a:lnTo>
                <a:lnTo>
                  <a:pt x="40" y="19"/>
                </a:lnTo>
                <a:lnTo>
                  <a:pt x="40" y="0"/>
                </a:lnTo>
                <a:lnTo>
                  <a:pt x="40" y="0"/>
                </a:lnTo>
                <a:lnTo>
                  <a:pt x="40" y="19"/>
                </a:lnTo>
                <a:lnTo>
                  <a:pt x="41" y="35"/>
                </a:lnTo>
                <a:lnTo>
                  <a:pt x="43" y="46"/>
                </a:lnTo>
                <a:lnTo>
                  <a:pt x="44" y="50"/>
                </a:lnTo>
                <a:lnTo>
                  <a:pt x="45" y="54"/>
                </a:lnTo>
                <a:lnTo>
                  <a:pt x="47" y="57"/>
                </a:lnTo>
                <a:lnTo>
                  <a:pt x="51" y="59"/>
                </a:lnTo>
                <a:lnTo>
                  <a:pt x="54" y="62"/>
                </a:lnTo>
                <a:lnTo>
                  <a:pt x="58" y="63"/>
                </a:lnTo>
                <a:lnTo>
                  <a:pt x="67"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 name="Freeform 8">
            <a:extLst>
              <a:ext uri="{FF2B5EF4-FFF2-40B4-BE49-F238E27FC236}">
                <a16:creationId xmlns:a16="http://schemas.microsoft.com/office/drawing/2014/main" id="{468B87BD-D887-45B5-B97F-2AACACBDD456}"/>
              </a:ext>
            </a:extLst>
          </p:cNvPr>
          <p:cNvSpPr>
            <a:spLocks/>
          </p:cNvSpPr>
          <p:nvPr userDrawn="1"/>
        </p:nvSpPr>
        <p:spPr bwMode="auto">
          <a:xfrm>
            <a:off x="566738" y="5346700"/>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5 w 80"/>
              <a:gd name="T15" fmla="*/ 76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6 h 129"/>
              <a:gd name="T38" fmla="*/ 33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1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1 h 129"/>
              <a:gd name="T84" fmla="*/ 45 w 80"/>
              <a:gd name="T85" fmla="*/ 54 h 129"/>
              <a:gd name="T86" fmla="*/ 48 w 80"/>
              <a:gd name="T87" fmla="*/ 57 h 129"/>
              <a:gd name="T88" fmla="*/ 50 w 80"/>
              <a:gd name="T89" fmla="*/ 59 h 129"/>
              <a:gd name="T90" fmla="*/ 53 w 80"/>
              <a:gd name="T91" fmla="*/ 61 h 129"/>
              <a:gd name="T92" fmla="*/ 57 w 80"/>
              <a:gd name="T93" fmla="*/ 62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5" y="76"/>
                </a:lnTo>
                <a:lnTo>
                  <a:pt x="44" y="79"/>
                </a:lnTo>
                <a:lnTo>
                  <a:pt x="43" y="83"/>
                </a:lnTo>
                <a:lnTo>
                  <a:pt x="41" y="94"/>
                </a:lnTo>
                <a:lnTo>
                  <a:pt x="40" y="110"/>
                </a:lnTo>
                <a:lnTo>
                  <a:pt x="40" y="129"/>
                </a:lnTo>
                <a:lnTo>
                  <a:pt x="40" y="129"/>
                </a:lnTo>
                <a:lnTo>
                  <a:pt x="40" y="110"/>
                </a:lnTo>
                <a:lnTo>
                  <a:pt x="39" y="94"/>
                </a:lnTo>
                <a:lnTo>
                  <a:pt x="37" y="83"/>
                </a:lnTo>
                <a:lnTo>
                  <a:pt x="36" y="79"/>
                </a:lnTo>
                <a:lnTo>
                  <a:pt x="35" y="76"/>
                </a:lnTo>
                <a:lnTo>
                  <a:pt x="33" y="73"/>
                </a:lnTo>
                <a:lnTo>
                  <a:pt x="30" y="70"/>
                </a:lnTo>
                <a:lnTo>
                  <a:pt x="27" y="69"/>
                </a:lnTo>
                <a:lnTo>
                  <a:pt x="22" y="67"/>
                </a:lnTo>
                <a:lnTo>
                  <a:pt x="13" y="66"/>
                </a:lnTo>
                <a:lnTo>
                  <a:pt x="0" y="65"/>
                </a:lnTo>
                <a:lnTo>
                  <a:pt x="0" y="65"/>
                </a:lnTo>
                <a:lnTo>
                  <a:pt x="13" y="65"/>
                </a:lnTo>
                <a:lnTo>
                  <a:pt x="22" y="62"/>
                </a:lnTo>
                <a:lnTo>
                  <a:pt x="27" y="61"/>
                </a:lnTo>
                <a:lnTo>
                  <a:pt x="30" y="59"/>
                </a:lnTo>
                <a:lnTo>
                  <a:pt x="33" y="57"/>
                </a:lnTo>
                <a:lnTo>
                  <a:pt x="35" y="54"/>
                </a:lnTo>
                <a:lnTo>
                  <a:pt x="36" y="51"/>
                </a:lnTo>
                <a:lnTo>
                  <a:pt x="37" y="46"/>
                </a:lnTo>
                <a:lnTo>
                  <a:pt x="39" y="35"/>
                </a:lnTo>
                <a:lnTo>
                  <a:pt x="40" y="19"/>
                </a:lnTo>
                <a:lnTo>
                  <a:pt x="40" y="0"/>
                </a:lnTo>
                <a:lnTo>
                  <a:pt x="40" y="0"/>
                </a:lnTo>
                <a:lnTo>
                  <a:pt x="40" y="19"/>
                </a:lnTo>
                <a:lnTo>
                  <a:pt x="41" y="35"/>
                </a:lnTo>
                <a:lnTo>
                  <a:pt x="43" y="46"/>
                </a:lnTo>
                <a:lnTo>
                  <a:pt x="44" y="51"/>
                </a:lnTo>
                <a:lnTo>
                  <a:pt x="45" y="54"/>
                </a:lnTo>
                <a:lnTo>
                  <a:pt x="48" y="57"/>
                </a:lnTo>
                <a:lnTo>
                  <a:pt x="50" y="59"/>
                </a:lnTo>
                <a:lnTo>
                  <a:pt x="53" y="61"/>
                </a:lnTo>
                <a:lnTo>
                  <a:pt x="57" y="62"/>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 name="Freeform 9">
            <a:extLst>
              <a:ext uri="{FF2B5EF4-FFF2-40B4-BE49-F238E27FC236}">
                <a16:creationId xmlns:a16="http://schemas.microsoft.com/office/drawing/2014/main" id="{CD9792BF-F3B0-4D3E-B1B5-1740BDFC722F}"/>
              </a:ext>
            </a:extLst>
          </p:cNvPr>
          <p:cNvSpPr>
            <a:spLocks/>
          </p:cNvSpPr>
          <p:nvPr userDrawn="1"/>
        </p:nvSpPr>
        <p:spPr bwMode="auto">
          <a:xfrm>
            <a:off x="0" y="4646613"/>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5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3 w 80"/>
              <a:gd name="T39" fmla="*/ 73 h 129"/>
              <a:gd name="T40" fmla="*/ 30 w 80"/>
              <a:gd name="T41" fmla="*/ 70 h 129"/>
              <a:gd name="T42" fmla="*/ 27 w 80"/>
              <a:gd name="T43" fmla="*/ 69 h 129"/>
              <a:gd name="T44" fmla="*/ 23 w 80"/>
              <a:gd name="T45" fmla="*/ 67 h 129"/>
              <a:gd name="T46" fmla="*/ 13 w 80"/>
              <a:gd name="T47" fmla="*/ 66 h 129"/>
              <a:gd name="T48" fmla="*/ 0 w 80"/>
              <a:gd name="T49" fmla="*/ 65 h 129"/>
              <a:gd name="T50" fmla="*/ 0 w 80"/>
              <a:gd name="T51" fmla="*/ 65 h 129"/>
              <a:gd name="T52" fmla="*/ 13 w 80"/>
              <a:gd name="T53" fmla="*/ 65 h 129"/>
              <a:gd name="T54" fmla="*/ 23 w 80"/>
              <a:gd name="T55" fmla="*/ 63 h 129"/>
              <a:gd name="T56" fmla="*/ 27 w 80"/>
              <a:gd name="T57" fmla="*/ 62 h 129"/>
              <a:gd name="T58" fmla="*/ 30 w 80"/>
              <a:gd name="T59" fmla="*/ 59 h 129"/>
              <a:gd name="T60" fmla="*/ 33 w 80"/>
              <a:gd name="T61" fmla="*/ 57 h 129"/>
              <a:gd name="T62" fmla="*/ 35 w 80"/>
              <a:gd name="T63" fmla="*/ 54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5 w 80"/>
              <a:gd name="T85" fmla="*/ 54 h 129"/>
              <a:gd name="T86" fmla="*/ 48 w 80"/>
              <a:gd name="T87" fmla="*/ 57 h 129"/>
              <a:gd name="T88" fmla="*/ 50 w 80"/>
              <a:gd name="T89" fmla="*/ 59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5"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3" y="73"/>
                </a:lnTo>
                <a:lnTo>
                  <a:pt x="30" y="70"/>
                </a:lnTo>
                <a:lnTo>
                  <a:pt x="27" y="69"/>
                </a:lnTo>
                <a:lnTo>
                  <a:pt x="23" y="67"/>
                </a:lnTo>
                <a:lnTo>
                  <a:pt x="13" y="66"/>
                </a:lnTo>
                <a:lnTo>
                  <a:pt x="0" y="65"/>
                </a:lnTo>
                <a:lnTo>
                  <a:pt x="0" y="65"/>
                </a:lnTo>
                <a:lnTo>
                  <a:pt x="13" y="65"/>
                </a:lnTo>
                <a:lnTo>
                  <a:pt x="23" y="63"/>
                </a:lnTo>
                <a:lnTo>
                  <a:pt x="27" y="62"/>
                </a:lnTo>
                <a:lnTo>
                  <a:pt x="30" y="59"/>
                </a:lnTo>
                <a:lnTo>
                  <a:pt x="33" y="57"/>
                </a:lnTo>
                <a:lnTo>
                  <a:pt x="35" y="54"/>
                </a:lnTo>
                <a:lnTo>
                  <a:pt x="36" y="50"/>
                </a:lnTo>
                <a:lnTo>
                  <a:pt x="37" y="46"/>
                </a:lnTo>
                <a:lnTo>
                  <a:pt x="39" y="35"/>
                </a:lnTo>
                <a:lnTo>
                  <a:pt x="40" y="19"/>
                </a:lnTo>
                <a:lnTo>
                  <a:pt x="40" y="0"/>
                </a:lnTo>
                <a:lnTo>
                  <a:pt x="40" y="0"/>
                </a:lnTo>
                <a:lnTo>
                  <a:pt x="40" y="19"/>
                </a:lnTo>
                <a:lnTo>
                  <a:pt x="41" y="35"/>
                </a:lnTo>
                <a:lnTo>
                  <a:pt x="43" y="46"/>
                </a:lnTo>
                <a:lnTo>
                  <a:pt x="44" y="50"/>
                </a:lnTo>
                <a:lnTo>
                  <a:pt x="45" y="54"/>
                </a:lnTo>
                <a:lnTo>
                  <a:pt x="48" y="57"/>
                </a:lnTo>
                <a:lnTo>
                  <a:pt x="50" y="59"/>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 name="Freeform 10">
            <a:extLst>
              <a:ext uri="{FF2B5EF4-FFF2-40B4-BE49-F238E27FC236}">
                <a16:creationId xmlns:a16="http://schemas.microsoft.com/office/drawing/2014/main" id="{14439E01-1AB6-4D62-8C6C-8164D6D80CDE}"/>
              </a:ext>
            </a:extLst>
          </p:cNvPr>
          <p:cNvSpPr>
            <a:spLocks/>
          </p:cNvSpPr>
          <p:nvPr userDrawn="1"/>
        </p:nvSpPr>
        <p:spPr bwMode="auto">
          <a:xfrm>
            <a:off x="6789738" y="4176713"/>
            <a:ext cx="127000" cy="204788"/>
          </a:xfrm>
          <a:custGeom>
            <a:avLst/>
            <a:gdLst>
              <a:gd name="T0" fmla="*/ 80 w 80"/>
              <a:gd name="T1" fmla="*/ 64 h 129"/>
              <a:gd name="T2" fmla="*/ 80 w 80"/>
              <a:gd name="T3" fmla="*/ 64 h 129"/>
              <a:gd name="T4" fmla="*/ 68 w 80"/>
              <a:gd name="T5" fmla="*/ 65 h 129"/>
              <a:gd name="T6" fmla="*/ 57 w 80"/>
              <a:gd name="T7" fmla="*/ 66 h 129"/>
              <a:gd name="T8" fmla="*/ 53 w 80"/>
              <a:gd name="T9" fmla="*/ 68 h 129"/>
              <a:gd name="T10" fmla="*/ 50 w 80"/>
              <a:gd name="T11" fmla="*/ 69 h 129"/>
              <a:gd name="T12" fmla="*/ 48 w 80"/>
              <a:gd name="T13" fmla="*/ 72 h 129"/>
              <a:gd name="T14" fmla="*/ 46 w 80"/>
              <a:gd name="T15" fmla="*/ 76 h 129"/>
              <a:gd name="T16" fmla="*/ 44 w 80"/>
              <a:gd name="T17" fmla="*/ 79 h 129"/>
              <a:gd name="T18" fmla="*/ 43 w 80"/>
              <a:gd name="T19" fmla="*/ 83 h 129"/>
              <a:gd name="T20" fmla="*/ 41 w 80"/>
              <a:gd name="T21" fmla="*/ 94 h 129"/>
              <a:gd name="T22" fmla="*/ 41 w 80"/>
              <a:gd name="T23" fmla="*/ 109 h 129"/>
              <a:gd name="T24" fmla="*/ 40 w 80"/>
              <a:gd name="T25" fmla="*/ 129 h 129"/>
              <a:gd name="T26" fmla="*/ 40 w 80"/>
              <a:gd name="T27" fmla="*/ 129 h 129"/>
              <a:gd name="T28" fmla="*/ 40 w 80"/>
              <a:gd name="T29" fmla="*/ 109 h 129"/>
              <a:gd name="T30" fmla="*/ 39 w 80"/>
              <a:gd name="T31" fmla="*/ 94 h 129"/>
              <a:gd name="T32" fmla="*/ 38 w 80"/>
              <a:gd name="T33" fmla="*/ 83 h 129"/>
              <a:gd name="T34" fmla="*/ 36 w 80"/>
              <a:gd name="T35" fmla="*/ 79 h 129"/>
              <a:gd name="T36" fmla="*/ 35 w 80"/>
              <a:gd name="T37" fmla="*/ 76 h 129"/>
              <a:gd name="T38" fmla="*/ 33 w 80"/>
              <a:gd name="T39" fmla="*/ 72 h 129"/>
              <a:gd name="T40" fmla="*/ 30 w 80"/>
              <a:gd name="T41" fmla="*/ 69 h 129"/>
              <a:gd name="T42" fmla="*/ 27 w 80"/>
              <a:gd name="T43" fmla="*/ 68 h 129"/>
              <a:gd name="T44" fmla="*/ 22 w 80"/>
              <a:gd name="T45" fmla="*/ 66 h 129"/>
              <a:gd name="T46" fmla="*/ 13 w 80"/>
              <a:gd name="T47" fmla="*/ 65 h 129"/>
              <a:gd name="T48" fmla="*/ 0 w 80"/>
              <a:gd name="T49" fmla="*/ 64 h 129"/>
              <a:gd name="T50" fmla="*/ 0 w 80"/>
              <a:gd name="T51" fmla="*/ 64 h 129"/>
              <a:gd name="T52" fmla="*/ 13 w 80"/>
              <a:gd name="T53" fmla="*/ 64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1 w 80"/>
              <a:gd name="T77" fmla="*/ 19 h 129"/>
              <a:gd name="T78" fmla="*/ 41 w 80"/>
              <a:gd name="T79" fmla="*/ 35 h 129"/>
              <a:gd name="T80" fmla="*/ 43 w 80"/>
              <a:gd name="T81" fmla="*/ 46 h 129"/>
              <a:gd name="T82" fmla="*/ 44 w 80"/>
              <a:gd name="T83" fmla="*/ 50 h 129"/>
              <a:gd name="T84" fmla="*/ 46 w 80"/>
              <a:gd name="T85" fmla="*/ 54 h 129"/>
              <a:gd name="T86" fmla="*/ 48 w 80"/>
              <a:gd name="T87" fmla="*/ 57 h 129"/>
              <a:gd name="T88" fmla="*/ 50 w 80"/>
              <a:gd name="T89" fmla="*/ 59 h 129"/>
              <a:gd name="T90" fmla="*/ 53 w 80"/>
              <a:gd name="T91" fmla="*/ 61 h 129"/>
              <a:gd name="T92" fmla="*/ 57 w 80"/>
              <a:gd name="T93" fmla="*/ 62 h 129"/>
              <a:gd name="T94" fmla="*/ 68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8" y="65"/>
                </a:lnTo>
                <a:lnTo>
                  <a:pt x="57" y="66"/>
                </a:lnTo>
                <a:lnTo>
                  <a:pt x="53" y="68"/>
                </a:lnTo>
                <a:lnTo>
                  <a:pt x="50" y="69"/>
                </a:lnTo>
                <a:lnTo>
                  <a:pt x="48" y="72"/>
                </a:lnTo>
                <a:lnTo>
                  <a:pt x="46" y="76"/>
                </a:lnTo>
                <a:lnTo>
                  <a:pt x="44" y="79"/>
                </a:lnTo>
                <a:lnTo>
                  <a:pt x="43" y="83"/>
                </a:lnTo>
                <a:lnTo>
                  <a:pt x="41" y="94"/>
                </a:lnTo>
                <a:lnTo>
                  <a:pt x="41" y="109"/>
                </a:lnTo>
                <a:lnTo>
                  <a:pt x="40" y="129"/>
                </a:lnTo>
                <a:lnTo>
                  <a:pt x="40" y="129"/>
                </a:lnTo>
                <a:lnTo>
                  <a:pt x="40" y="109"/>
                </a:lnTo>
                <a:lnTo>
                  <a:pt x="39" y="94"/>
                </a:lnTo>
                <a:lnTo>
                  <a:pt x="38" y="83"/>
                </a:lnTo>
                <a:lnTo>
                  <a:pt x="36" y="79"/>
                </a:lnTo>
                <a:lnTo>
                  <a:pt x="35" y="76"/>
                </a:lnTo>
                <a:lnTo>
                  <a:pt x="33" y="72"/>
                </a:lnTo>
                <a:lnTo>
                  <a:pt x="30" y="69"/>
                </a:lnTo>
                <a:lnTo>
                  <a:pt x="27" y="68"/>
                </a:lnTo>
                <a:lnTo>
                  <a:pt x="22" y="66"/>
                </a:lnTo>
                <a:lnTo>
                  <a:pt x="13" y="65"/>
                </a:lnTo>
                <a:lnTo>
                  <a:pt x="0" y="64"/>
                </a:lnTo>
                <a:lnTo>
                  <a:pt x="0" y="64"/>
                </a:lnTo>
                <a:lnTo>
                  <a:pt x="13" y="64"/>
                </a:lnTo>
                <a:lnTo>
                  <a:pt x="22" y="62"/>
                </a:lnTo>
                <a:lnTo>
                  <a:pt x="27" y="61"/>
                </a:lnTo>
                <a:lnTo>
                  <a:pt x="30" y="59"/>
                </a:lnTo>
                <a:lnTo>
                  <a:pt x="33" y="57"/>
                </a:lnTo>
                <a:lnTo>
                  <a:pt x="35" y="54"/>
                </a:lnTo>
                <a:lnTo>
                  <a:pt x="36" y="50"/>
                </a:lnTo>
                <a:lnTo>
                  <a:pt x="38" y="46"/>
                </a:lnTo>
                <a:lnTo>
                  <a:pt x="39" y="35"/>
                </a:lnTo>
                <a:lnTo>
                  <a:pt x="40" y="19"/>
                </a:lnTo>
                <a:lnTo>
                  <a:pt x="40" y="0"/>
                </a:lnTo>
                <a:lnTo>
                  <a:pt x="40" y="0"/>
                </a:lnTo>
                <a:lnTo>
                  <a:pt x="41" y="19"/>
                </a:lnTo>
                <a:lnTo>
                  <a:pt x="41" y="35"/>
                </a:lnTo>
                <a:lnTo>
                  <a:pt x="43" y="46"/>
                </a:lnTo>
                <a:lnTo>
                  <a:pt x="44" y="50"/>
                </a:lnTo>
                <a:lnTo>
                  <a:pt x="46" y="54"/>
                </a:lnTo>
                <a:lnTo>
                  <a:pt x="48" y="57"/>
                </a:lnTo>
                <a:lnTo>
                  <a:pt x="50" y="59"/>
                </a:lnTo>
                <a:lnTo>
                  <a:pt x="53" y="61"/>
                </a:lnTo>
                <a:lnTo>
                  <a:pt x="57" y="62"/>
                </a:lnTo>
                <a:lnTo>
                  <a:pt x="68"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 name="Freeform 11">
            <a:extLst>
              <a:ext uri="{FF2B5EF4-FFF2-40B4-BE49-F238E27FC236}">
                <a16:creationId xmlns:a16="http://schemas.microsoft.com/office/drawing/2014/main" id="{18F55B1E-3581-4AF1-A22D-BB39D81B191D}"/>
              </a:ext>
            </a:extLst>
          </p:cNvPr>
          <p:cNvSpPr>
            <a:spLocks/>
          </p:cNvSpPr>
          <p:nvPr userDrawn="1"/>
        </p:nvSpPr>
        <p:spPr bwMode="auto">
          <a:xfrm>
            <a:off x="3575050" y="4781550"/>
            <a:ext cx="127000" cy="204788"/>
          </a:xfrm>
          <a:custGeom>
            <a:avLst/>
            <a:gdLst>
              <a:gd name="T0" fmla="*/ 80 w 80"/>
              <a:gd name="T1" fmla="*/ 65 h 129"/>
              <a:gd name="T2" fmla="*/ 80 w 80"/>
              <a:gd name="T3" fmla="*/ 65 h 129"/>
              <a:gd name="T4" fmla="*/ 67 w 80"/>
              <a:gd name="T5" fmla="*/ 66 h 129"/>
              <a:gd name="T6" fmla="*/ 58 w 80"/>
              <a:gd name="T7" fmla="*/ 67 h 129"/>
              <a:gd name="T8" fmla="*/ 54 w 80"/>
              <a:gd name="T9" fmla="*/ 69 h 129"/>
              <a:gd name="T10" fmla="*/ 51 w 80"/>
              <a:gd name="T11" fmla="*/ 71 h 129"/>
              <a:gd name="T12" fmla="*/ 47 w 80"/>
              <a:gd name="T13" fmla="*/ 73 h 129"/>
              <a:gd name="T14" fmla="*/ 45 w 80"/>
              <a:gd name="T15" fmla="*/ 76 h 129"/>
              <a:gd name="T16" fmla="*/ 44 w 80"/>
              <a:gd name="T17" fmla="*/ 79 h 129"/>
              <a:gd name="T18" fmla="*/ 43 w 80"/>
              <a:gd name="T19" fmla="*/ 84 h 129"/>
              <a:gd name="T20" fmla="*/ 41 w 80"/>
              <a:gd name="T21" fmla="*/ 95 h 129"/>
              <a:gd name="T22" fmla="*/ 40 w 80"/>
              <a:gd name="T23" fmla="*/ 110 h 129"/>
              <a:gd name="T24" fmla="*/ 40 w 80"/>
              <a:gd name="T25" fmla="*/ 129 h 129"/>
              <a:gd name="T26" fmla="*/ 40 w 80"/>
              <a:gd name="T27" fmla="*/ 129 h 129"/>
              <a:gd name="T28" fmla="*/ 40 w 80"/>
              <a:gd name="T29" fmla="*/ 110 h 129"/>
              <a:gd name="T30" fmla="*/ 39 w 80"/>
              <a:gd name="T31" fmla="*/ 95 h 129"/>
              <a:gd name="T32" fmla="*/ 37 w 80"/>
              <a:gd name="T33" fmla="*/ 84 h 129"/>
              <a:gd name="T34" fmla="*/ 36 w 80"/>
              <a:gd name="T35" fmla="*/ 79 h 129"/>
              <a:gd name="T36" fmla="*/ 34 w 80"/>
              <a:gd name="T37" fmla="*/ 76 h 129"/>
              <a:gd name="T38" fmla="*/ 32 w 80"/>
              <a:gd name="T39" fmla="*/ 73 h 129"/>
              <a:gd name="T40" fmla="*/ 30 w 80"/>
              <a:gd name="T41" fmla="*/ 71 h 129"/>
              <a:gd name="T42" fmla="*/ 27 w 80"/>
              <a:gd name="T43" fmla="*/ 69 h 129"/>
              <a:gd name="T44" fmla="*/ 23 w 80"/>
              <a:gd name="T45" fmla="*/ 67 h 129"/>
              <a:gd name="T46" fmla="*/ 14 w 80"/>
              <a:gd name="T47" fmla="*/ 66 h 129"/>
              <a:gd name="T48" fmla="*/ 0 w 80"/>
              <a:gd name="T49" fmla="*/ 65 h 129"/>
              <a:gd name="T50" fmla="*/ 0 w 80"/>
              <a:gd name="T51" fmla="*/ 65 h 129"/>
              <a:gd name="T52" fmla="*/ 14 w 80"/>
              <a:gd name="T53" fmla="*/ 65 h 129"/>
              <a:gd name="T54" fmla="*/ 23 w 80"/>
              <a:gd name="T55" fmla="*/ 63 h 129"/>
              <a:gd name="T56" fmla="*/ 27 w 80"/>
              <a:gd name="T57" fmla="*/ 62 h 129"/>
              <a:gd name="T58" fmla="*/ 30 w 80"/>
              <a:gd name="T59" fmla="*/ 60 h 129"/>
              <a:gd name="T60" fmla="*/ 32 w 80"/>
              <a:gd name="T61" fmla="*/ 58 h 129"/>
              <a:gd name="T62" fmla="*/ 34 w 80"/>
              <a:gd name="T63" fmla="*/ 54 h 129"/>
              <a:gd name="T64" fmla="*/ 36 w 80"/>
              <a:gd name="T65" fmla="*/ 51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1 h 129"/>
              <a:gd name="T84" fmla="*/ 45 w 80"/>
              <a:gd name="T85" fmla="*/ 54 h 129"/>
              <a:gd name="T86" fmla="*/ 47 w 80"/>
              <a:gd name="T87" fmla="*/ 58 h 129"/>
              <a:gd name="T88" fmla="*/ 51 w 80"/>
              <a:gd name="T89" fmla="*/ 60 h 129"/>
              <a:gd name="T90" fmla="*/ 54 w 80"/>
              <a:gd name="T91" fmla="*/ 62 h 129"/>
              <a:gd name="T92" fmla="*/ 58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8" y="67"/>
                </a:lnTo>
                <a:lnTo>
                  <a:pt x="54" y="69"/>
                </a:lnTo>
                <a:lnTo>
                  <a:pt x="51" y="71"/>
                </a:lnTo>
                <a:lnTo>
                  <a:pt x="47" y="73"/>
                </a:lnTo>
                <a:lnTo>
                  <a:pt x="45" y="76"/>
                </a:lnTo>
                <a:lnTo>
                  <a:pt x="44" y="79"/>
                </a:lnTo>
                <a:lnTo>
                  <a:pt x="43" y="84"/>
                </a:lnTo>
                <a:lnTo>
                  <a:pt x="41" y="95"/>
                </a:lnTo>
                <a:lnTo>
                  <a:pt x="40" y="110"/>
                </a:lnTo>
                <a:lnTo>
                  <a:pt x="40" y="129"/>
                </a:lnTo>
                <a:lnTo>
                  <a:pt x="40" y="129"/>
                </a:lnTo>
                <a:lnTo>
                  <a:pt x="40" y="110"/>
                </a:lnTo>
                <a:lnTo>
                  <a:pt x="39" y="95"/>
                </a:lnTo>
                <a:lnTo>
                  <a:pt x="37" y="84"/>
                </a:lnTo>
                <a:lnTo>
                  <a:pt x="36" y="79"/>
                </a:lnTo>
                <a:lnTo>
                  <a:pt x="34" y="76"/>
                </a:lnTo>
                <a:lnTo>
                  <a:pt x="32" y="73"/>
                </a:lnTo>
                <a:lnTo>
                  <a:pt x="30" y="71"/>
                </a:lnTo>
                <a:lnTo>
                  <a:pt x="27" y="69"/>
                </a:lnTo>
                <a:lnTo>
                  <a:pt x="23" y="67"/>
                </a:lnTo>
                <a:lnTo>
                  <a:pt x="14" y="66"/>
                </a:lnTo>
                <a:lnTo>
                  <a:pt x="0" y="65"/>
                </a:lnTo>
                <a:lnTo>
                  <a:pt x="0" y="65"/>
                </a:lnTo>
                <a:lnTo>
                  <a:pt x="14" y="65"/>
                </a:lnTo>
                <a:lnTo>
                  <a:pt x="23" y="63"/>
                </a:lnTo>
                <a:lnTo>
                  <a:pt x="27" y="62"/>
                </a:lnTo>
                <a:lnTo>
                  <a:pt x="30" y="60"/>
                </a:lnTo>
                <a:lnTo>
                  <a:pt x="32" y="58"/>
                </a:lnTo>
                <a:lnTo>
                  <a:pt x="34" y="54"/>
                </a:lnTo>
                <a:lnTo>
                  <a:pt x="36" y="51"/>
                </a:lnTo>
                <a:lnTo>
                  <a:pt x="37" y="46"/>
                </a:lnTo>
                <a:lnTo>
                  <a:pt x="39" y="35"/>
                </a:lnTo>
                <a:lnTo>
                  <a:pt x="40" y="20"/>
                </a:lnTo>
                <a:lnTo>
                  <a:pt x="40" y="0"/>
                </a:lnTo>
                <a:lnTo>
                  <a:pt x="40" y="0"/>
                </a:lnTo>
                <a:lnTo>
                  <a:pt x="40" y="20"/>
                </a:lnTo>
                <a:lnTo>
                  <a:pt x="41" y="35"/>
                </a:lnTo>
                <a:lnTo>
                  <a:pt x="43" y="46"/>
                </a:lnTo>
                <a:lnTo>
                  <a:pt x="44" y="51"/>
                </a:lnTo>
                <a:lnTo>
                  <a:pt x="45" y="54"/>
                </a:lnTo>
                <a:lnTo>
                  <a:pt x="47" y="58"/>
                </a:lnTo>
                <a:lnTo>
                  <a:pt x="51" y="60"/>
                </a:lnTo>
                <a:lnTo>
                  <a:pt x="54" y="62"/>
                </a:lnTo>
                <a:lnTo>
                  <a:pt x="58"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 name="Freeform 12">
            <a:extLst>
              <a:ext uri="{FF2B5EF4-FFF2-40B4-BE49-F238E27FC236}">
                <a16:creationId xmlns:a16="http://schemas.microsoft.com/office/drawing/2014/main" id="{3BF2A4A0-35A0-413F-8375-03347A98226E}"/>
              </a:ext>
            </a:extLst>
          </p:cNvPr>
          <p:cNvSpPr>
            <a:spLocks/>
          </p:cNvSpPr>
          <p:nvPr userDrawn="1"/>
        </p:nvSpPr>
        <p:spPr bwMode="auto">
          <a:xfrm>
            <a:off x="5237163" y="5402263"/>
            <a:ext cx="127000" cy="204788"/>
          </a:xfrm>
          <a:custGeom>
            <a:avLst/>
            <a:gdLst>
              <a:gd name="T0" fmla="*/ 80 w 80"/>
              <a:gd name="T1" fmla="*/ 64 h 129"/>
              <a:gd name="T2" fmla="*/ 80 w 80"/>
              <a:gd name="T3" fmla="*/ 64 h 129"/>
              <a:gd name="T4" fmla="*/ 68 w 80"/>
              <a:gd name="T5" fmla="*/ 65 h 129"/>
              <a:gd name="T6" fmla="*/ 58 w 80"/>
              <a:gd name="T7" fmla="*/ 66 h 129"/>
              <a:gd name="T8" fmla="*/ 55 w 80"/>
              <a:gd name="T9" fmla="*/ 69 h 129"/>
              <a:gd name="T10" fmla="*/ 52 w 80"/>
              <a:gd name="T11" fmla="*/ 70 h 129"/>
              <a:gd name="T12" fmla="*/ 49 w 80"/>
              <a:gd name="T13" fmla="*/ 73 h 129"/>
              <a:gd name="T14" fmla="*/ 47 w 80"/>
              <a:gd name="T15" fmla="*/ 75 h 129"/>
              <a:gd name="T16" fmla="*/ 45 w 80"/>
              <a:gd name="T17" fmla="*/ 79 h 129"/>
              <a:gd name="T18" fmla="*/ 44 w 80"/>
              <a:gd name="T19" fmla="*/ 83 h 129"/>
              <a:gd name="T20" fmla="*/ 43 w 80"/>
              <a:gd name="T21" fmla="*/ 94 h 129"/>
              <a:gd name="T22" fmla="*/ 42 w 80"/>
              <a:gd name="T23" fmla="*/ 110 h 129"/>
              <a:gd name="T24" fmla="*/ 40 w 80"/>
              <a:gd name="T25" fmla="*/ 129 h 129"/>
              <a:gd name="T26" fmla="*/ 40 w 80"/>
              <a:gd name="T27" fmla="*/ 129 h 129"/>
              <a:gd name="T28" fmla="*/ 40 w 80"/>
              <a:gd name="T29" fmla="*/ 110 h 129"/>
              <a:gd name="T30" fmla="*/ 39 w 80"/>
              <a:gd name="T31" fmla="*/ 94 h 129"/>
              <a:gd name="T32" fmla="*/ 38 w 80"/>
              <a:gd name="T33" fmla="*/ 83 h 129"/>
              <a:gd name="T34" fmla="*/ 37 w 80"/>
              <a:gd name="T35" fmla="*/ 79 h 129"/>
              <a:gd name="T36" fmla="*/ 35 w 80"/>
              <a:gd name="T37" fmla="*/ 75 h 129"/>
              <a:gd name="T38" fmla="*/ 33 w 80"/>
              <a:gd name="T39" fmla="*/ 73 h 129"/>
              <a:gd name="T40" fmla="*/ 30 w 80"/>
              <a:gd name="T41" fmla="*/ 70 h 129"/>
              <a:gd name="T42" fmla="*/ 27 w 80"/>
              <a:gd name="T43" fmla="*/ 69 h 129"/>
              <a:gd name="T44" fmla="*/ 24 w 80"/>
              <a:gd name="T45" fmla="*/ 66 h 129"/>
              <a:gd name="T46" fmla="*/ 14 w 80"/>
              <a:gd name="T47" fmla="*/ 65 h 129"/>
              <a:gd name="T48" fmla="*/ 0 w 80"/>
              <a:gd name="T49" fmla="*/ 64 h 129"/>
              <a:gd name="T50" fmla="*/ 0 w 80"/>
              <a:gd name="T51" fmla="*/ 64 h 129"/>
              <a:gd name="T52" fmla="*/ 14 w 80"/>
              <a:gd name="T53" fmla="*/ 64 h 129"/>
              <a:gd name="T54" fmla="*/ 24 w 80"/>
              <a:gd name="T55" fmla="*/ 62 h 129"/>
              <a:gd name="T56" fmla="*/ 27 w 80"/>
              <a:gd name="T57" fmla="*/ 61 h 129"/>
              <a:gd name="T58" fmla="*/ 30 w 80"/>
              <a:gd name="T59" fmla="*/ 59 h 129"/>
              <a:gd name="T60" fmla="*/ 33 w 80"/>
              <a:gd name="T61" fmla="*/ 57 h 129"/>
              <a:gd name="T62" fmla="*/ 35 w 80"/>
              <a:gd name="T63" fmla="*/ 54 h 129"/>
              <a:gd name="T64" fmla="*/ 37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2 w 80"/>
              <a:gd name="T77" fmla="*/ 19 h 129"/>
              <a:gd name="T78" fmla="*/ 43 w 80"/>
              <a:gd name="T79" fmla="*/ 35 h 129"/>
              <a:gd name="T80" fmla="*/ 44 w 80"/>
              <a:gd name="T81" fmla="*/ 46 h 129"/>
              <a:gd name="T82" fmla="*/ 45 w 80"/>
              <a:gd name="T83" fmla="*/ 50 h 129"/>
              <a:gd name="T84" fmla="*/ 47 w 80"/>
              <a:gd name="T85" fmla="*/ 54 h 129"/>
              <a:gd name="T86" fmla="*/ 49 w 80"/>
              <a:gd name="T87" fmla="*/ 57 h 129"/>
              <a:gd name="T88" fmla="*/ 52 w 80"/>
              <a:gd name="T89" fmla="*/ 59 h 129"/>
              <a:gd name="T90" fmla="*/ 55 w 80"/>
              <a:gd name="T91" fmla="*/ 61 h 129"/>
              <a:gd name="T92" fmla="*/ 58 w 80"/>
              <a:gd name="T93" fmla="*/ 62 h 129"/>
              <a:gd name="T94" fmla="*/ 68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8" y="65"/>
                </a:lnTo>
                <a:lnTo>
                  <a:pt x="58" y="66"/>
                </a:lnTo>
                <a:lnTo>
                  <a:pt x="55" y="69"/>
                </a:lnTo>
                <a:lnTo>
                  <a:pt x="52" y="70"/>
                </a:lnTo>
                <a:lnTo>
                  <a:pt x="49" y="73"/>
                </a:lnTo>
                <a:lnTo>
                  <a:pt x="47" y="75"/>
                </a:lnTo>
                <a:lnTo>
                  <a:pt x="45" y="79"/>
                </a:lnTo>
                <a:lnTo>
                  <a:pt x="44" y="83"/>
                </a:lnTo>
                <a:lnTo>
                  <a:pt x="43" y="94"/>
                </a:lnTo>
                <a:lnTo>
                  <a:pt x="42" y="110"/>
                </a:lnTo>
                <a:lnTo>
                  <a:pt x="40" y="129"/>
                </a:lnTo>
                <a:lnTo>
                  <a:pt x="40" y="129"/>
                </a:lnTo>
                <a:lnTo>
                  <a:pt x="40" y="110"/>
                </a:lnTo>
                <a:lnTo>
                  <a:pt x="39" y="94"/>
                </a:lnTo>
                <a:lnTo>
                  <a:pt x="38" y="83"/>
                </a:lnTo>
                <a:lnTo>
                  <a:pt x="37" y="79"/>
                </a:lnTo>
                <a:lnTo>
                  <a:pt x="35" y="75"/>
                </a:lnTo>
                <a:lnTo>
                  <a:pt x="33" y="73"/>
                </a:lnTo>
                <a:lnTo>
                  <a:pt x="30" y="70"/>
                </a:lnTo>
                <a:lnTo>
                  <a:pt x="27" y="69"/>
                </a:lnTo>
                <a:lnTo>
                  <a:pt x="24" y="66"/>
                </a:lnTo>
                <a:lnTo>
                  <a:pt x="14" y="65"/>
                </a:lnTo>
                <a:lnTo>
                  <a:pt x="0" y="64"/>
                </a:lnTo>
                <a:lnTo>
                  <a:pt x="0" y="64"/>
                </a:lnTo>
                <a:lnTo>
                  <a:pt x="14" y="64"/>
                </a:lnTo>
                <a:lnTo>
                  <a:pt x="24" y="62"/>
                </a:lnTo>
                <a:lnTo>
                  <a:pt x="27" y="61"/>
                </a:lnTo>
                <a:lnTo>
                  <a:pt x="30" y="59"/>
                </a:lnTo>
                <a:lnTo>
                  <a:pt x="33" y="57"/>
                </a:lnTo>
                <a:lnTo>
                  <a:pt x="35" y="54"/>
                </a:lnTo>
                <a:lnTo>
                  <a:pt x="37" y="50"/>
                </a:lnTo>
                <a:lnTo>
                  <a:pt x="38" y="46"/>
                </a:lnTo>
                <a:lnTo>
                  <a:pt x="39" y="35"/>
                </a:lnTo>
                <a:lnTo>
                  <a:pt x="40" y="19"/>
                </a:lnTo>
                <a:lnTo>
                  <a:pt x="40" y="0"/>
                </a:lnTo>
                <a:lnTo>
                  <a:pt x="40" y="0"/>
                </a:lnTo>
                <a:lnTo>
                  <a:pt x="42" y="19"/>
                </a:lnTo>
                <a:lnTo>
                  <a:pt x="43" y="35"/>
                </a:lnTo>
                <a:lnTo>
                  <a:pt x="44" y="46"/>
                </a:lnTo>
                <a:lnTo>
                  <a:pt x="45" y="50"/>
                </a:lnTo>
                <a:lnTo>
                  <a:pt x="47" y="54"/>
                </a:lnTo>
                <a:lnTo>
                  <a:pt x="49" y="57"/>
                </a:lnTo>
                <a:lnTo>
                  <a:pt x="52" y="59"/>
                </a:lnTo>
                <a:lnTo>
                  <a:pt x="55" y="61"/>
                </a:lnTo>
                <a:lnTo>
                  <a:pt x="58" y="62"/>
                </a:lnTo>
                <a:lnTo>
                  <a:pt x="68"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 name="Freeform 13">
            <a:extLst>
              <a:ext uri="{FF2B5EF4-FFF2-40B4-BE49-F238E27FC236}">
                <a16:creationId xmlns:a16="http://schemas.microsoft.com/office/drawing/2014/main" id="{2C1F5687-D653-4498-B010-42F7B4CCE26D}"/>
              </a:ext>
            </a:extLst>
          </p:cNvPr>
          <p:cNvSpPr>
            <a:spLocks/>
          </p:cNvSpPr>
          <p:nvPr userDrawn="1"/>
        </p:nvSpPr>
        <p:spPr bwMode="auto">
          <a:xfrm>
            <a:off x="7539038" y="1250950"/>
            <a:ext cx="127000" cy="204788"/>
          </a:xfrm>
          <a:custGeom>
            <a:avLst/>
            <a:gdLst>
              <a:gd name="T0" fmla="*/ 80 w 80"/>
              <a:gd name="T1" fmla="*/ 65 h 129"/>
              <a:gd name="T2" fmla="*/ 80 w 80"/>
              <a:gd name="T3" fmla="*/ 65 h 129"/>
              <a:gd name="T4" fmla="*/ 66 w 80"/>
              <a:gd name="T5" fmla="*/ 65 h 129"/>
              <a:gd name="T6" fmla="*/ 57 w 80"/>
              <a:gd name="T7" fmla="*/ 67 h 129"/>
              <a:gd name="T8" fmla="*/ 53 w 80"/>
              <a:gd name="T9" fmla="*/ 68 h 129"/>
              <a:gd name="T10" fmla="*/ 50 w 80"/>
              <a:gd name="T11" fmla="*/ 70 h 129"/>
              <a:gd name="T12" fmla="*/ 48 w 80"/>
              <a:gd name="T13" fmla="*/ 72 h 129"/>
              <a:gd name="T14" fmla="*/ 46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3 w 80"/>
              <a:gd name="T39" fmla="*/ 72 h 129"/>
              <a:gd name="T40" fmla="*/ 29 w 80"/>
              <a:gd name="T41" fmla="*/ 70 h 129"/>
              <a:gd name="T42" fmla="*/ 26 w 80"/>
              <a:gd name="T43" fmla="*/ 68 h 129"/>
              <a:gd name="T44" fmla="*/ 22 w 80"/>
              <a:gd name="T45" fmla="*/ 67 h 129"/>
              <a:gd name="T46" fmla="*/ 13 w 80"/>
              <a:gd name="T47" fmla="*/ 65 h 129"/>
              <a:gd name="T48" fmla="*/ 0 w 80"/>
              <a:gd name="T49" fmla="*/ 65 h 129"/>
              <a:gd name="T50" fmla="*/ 0 w 80"/>
              <a:gd name="T51" fmla="*/ 65 h 129"/>
              <a:gd name="T52" fmla="*/ 13 w 80"/>
              <a:gd name="T53" fmla="*/ 64 h 129"/>
              <a:gd name="T54" fmla="*/ 22 w 80"/>
              <a:gd name="T55" fmla="*/ 63 h 129"/>
              <a:gd name="T56" fmla="*/ 26 w 80"/>
              <a:gd name="T57" fmla="*/ 60 h 129"/>
              <a:gd name="T58" fmla="*/ 29 w 80"/>
              <a:gd name="T59" fmla="*/ 59 h 129"/>
              <a:gd name="T60" fmla="*/ 33 w 80"/>
              <a:gd name="T61" fmla="*/ 56 h 129"/>
              <a:gd name="T62" fmla="*/ 35 w 80"/>
              <a:gd name="T63" fmla="*/ 53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6 w 80"/>
              <a:gd name="T85" fmla="*/ 53 h 129"/>
              <a:gd name="T86" fmla="*/ 48 w 80"/>
              <a:gd name="T87" fmla="*/ 56 h 129"/>
              <a:gd name="T88" fmla="*/ 50 w 80"/>
              <a:gd name="T89" fmla="*/ 59 h 129"/>
              <a:gd name="T90" fmla="*/ 53 w 80"/>
              <a:gd name="T91" fmla="*/ 60 h 129"/>
              <a:gd name="T92" fmla="*/ 57 w 80"/>
              <a:gd name="T93" fmla="*/ 63 h 129"/>
              <a:gd name="T94" fmla="*/ 66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6" y="65"/>
                </a:lnTo>
                <a:lnTo>
                  <a:pt x="57" y="67"/>
                </a:lnTo>
                <a:lnTo>
                  <a:pt x="53" y="68"/>
                </a:lnTo>
                <a:lnTo>
                  <a:pt x="50" y="70"/>
                </a:lnTo>
                <a:lnTo>
                  <a:pt x="48" y="72"/>
                </a:lnTo>
                <a:lnTo>
                  <a:pt x="46"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3" y="72"/>
                </a:lnTo>
                <a:lnTo>
                  <a:pt x="29" y="70"/>
                </a:lnTo>
                <a:lnTo>
                  <a:pt x="26" y="68"/>
                </a:lnTo>
                <a:lnTo>
                  <a:pt x="22" y="67"/>
                </a:lnTo>
                <a:lnTo>
                  <a:pt x="13" y="65"/>
                </a:lnTo>
                <a:lnTo>
                  <a:pt x="0" y="65"/>
                </a:lnTo>
                <a:lnTo>
                  <a:pt x="0" y="65"/>
                </a:lnTo>
                <a:lnTo>
                  <a:pt x="13" y="64"/>
                </a:lnTo>
                <a:lnTo>
                  <a:pt x="22" y="63"/>
                </a:lnTo>
                <a:lnTo>
                  <a:pt x="26" y="60"/>
                </a:lnTo>
                <a:lnTo>
                  <a:pt x="29" y="59"/>
                </a:lnTo>
                <a:lnTo>
                  <a:pt x="33" y="56"/>
                </a:lnTo>
                <a:lnTo>
                  <a:pt x="35" y="53"/>
                </a:lnTo>
                <a:lnTo>
                  <a:pt x="36" y="50"/>
                </a:lnTo>
                <a:lnTo>
                  <a:pt x="37" y="46"/>
                </a:lnTo>
                <a:lnTo>
                  <a:pt x="39" y="35"/>
                </a:lnTo>
                <a:lnTo>
                  <a:pt x="40" y="19"/>
                </a:lnTo>
                <a:lnTo>
                  <a:pt x="40" y="0"/>
                </a:lnTo>
                <a:lnTo>
                  <a:pt x="40" y="0"/>
                </a:lnTo>
                <a:lnTo>
                  <a:pt x="40" y="19"/>
                </a:lnTo>
                <a:lnTo>
                  <a:pt x="41" y="35"/>
                </a:lnTo>
                <a:lnTo>
                  <a:pt x="43" y="46"/>
                </a:lnTo>
                <a:lnTo>
                  <a:pt x="44" y="50"/>
                </a:lnTo>
                <a:lnTo>
                  <a:pt x="46" y="53"/>
                </a:lnTo>
                <a:lnTo>
                  <a:pt x="48" y="56"/>
                </a:lnTo>
                <a:lnTo>
                  <a:pt x="50" y="59"/>
                </a:lnTo>
                <a:lnTo>
                  <a:pt x="53" y="60"/>
                </a:lnTo>
                <a:lnTo>
                  <a:pt x="57" y="63"/>
                </a:lnTo>
                <a:lnTo>
                  <a:pt x="66"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 name="Freeform 14">
            <a:extLst>
              <a:ext uri="{FF2B5EF4-FFF2-40B4-BE49-F238E27FC236}">
                <a16:creationId xmlns:a16="http://schemas.microsoft.com/office/drawing/2014/main" id="{4F7FCC27-29B0-463D-A7FA-466DC4E2CD79}"/>
              </a:ext>
            </a:extLst>
          </p:cNvPr>
          <p:cNvSpPr>
            <a:spLocks/>
          </p:cNvSpPr>
          <p:nvPr userDrawn="1"/>
        </p:nvSpPr>
        <p:spPr bwMode="auto">
          <a:xfrm>
            <a:off x="8716963" y="3392488"/>
            <a:ext cx="125413" cy="206375"/>
          </a:xfrm>
          <a:custGeom>
            <a:avLst/>
            <a:gdLst>
              <a:gd name="T0" fmla="*/ 79 w 79"/>
              <a:gd name="T1" fmla="*/ 65 h 130"/>
              <a:gd name="T2" fmla="*/ 79 w 79"/>
              <a:gd name="T3" fmla="*/ 65 h 130"/>
              <a:gd name="T4" fmla="*/ 67 w 79"/>
              <a:gd name="T5" fmla="*/ 66 h 130"/>
              <a:gd name="T6" fmla="*/ 57 w 79"/>
              <a:gd name="T7" fmla="*/ 67 h 130"/>
              <a:gd name="T8" fmla="*/ 54 w 79"/>
              <a:gd name="T9" fmla="*/ 68 h 130"/>
              <a:gd name="T10" fmla="*/ 51 w 79"/>
              <a:gd name="T11" fmla="*/ 70 h 130"/>
              <a:gd name="T12" fmla="*/ 47 w 79"/>
              <a:gd name="T13" fmla="*/ 72 h 130"/>
              <a:gd name="T14" fmla="*/ 45 w 79"/>
              <a:gd name="T15" fmla="*/ 75 h 130"/>
              <a:gd name="T16" fmla="*/ 43 w 79"/>
              <a:gd name="T17" fmla="*/ 79 h 130"/>
              <a:gd name="T18" fmla="*/ 42 w 79"/>
              <a:gd name="T19" fmla="*/ 83 h 130"/>
              <a:gd name="T20" fmla="*/ 41 w 79"/>
              <a:gd name="T21" fmla="*/ 95 h 130"/>
              <a:gd name="T22" fmla="*/ 40 w 79"/>
              <a:gd name="T23" fmla="*/ 110 h 130"/>
              <a:gd name="T24" fmla="*/ 39 w 79"/>
              <a:gd name="T25" fmla="*/ 130 h 130"/>
              <a:gd name="T26" fmla="*/ 39 w 79"/>
              <a:gd name="T27" fmla="*/ 130 h 130"/>
              <a:gd name="T28" fmla="*/ 39 w 79"/>
              <a:gd name="T29" fmla="*/ 110 h 130"/>
              <a:gd name="T30" fmla="*/ 38 w 79"/>
              <a:gd name="T31" fmla="*/ 95 h 130"/>
              <a:gd name="T32" fmla="*/ 37 w 79"/>
              <a:gd name="T33" fmla="*/ 83 h 130"/>
              <a:gd name="T34" fmla="*/ 36 w 79"/>
              <a:gd name="T35" fmla="*/ 79 h 130"/>
              <a:gd name="T36" fmla="*/ 34 w 79"/>
              <a:gd name="T37" fmla="*/ 75 h 130"/>
              <a:gd name="T38" fmla="*/ 32 w 79"/>
              <a:gd name="T39" fmla="*/ 72 h 130"/>
              <a:gd name="T40" fmla="*/ 29 w 79"/>
              <a:gd name="T41" fmla="*/ 70 h 130"/>
              <a:gd name="T42" fmla="*/ 26 w 79"/>
              <a:gd name="T43" fmla="*/ 68 h 130"/>
              <a:gd name="T44" fmla="*/ 23 w 79"/>
              <a:gd name="T45" fmla="*/ 67 h 130"/>
              <a:gd name="T46" fmla="*/ 13 w 79"/>
              <a:gd name="T47" fmla="*/ 66 h 130"/>
              <a:gd name="T48" fmla="*/ 0 w 79"/>
              <a:gd name="T49" fmla="*/ 65 h 130"/>
              <a:gd name="T50" fmla="*/ 0 w 79"/>
              <a:gd name="T51" fmla="*/ 65 h 130"/>
              <a:gd name="T52" fmla="*/ 13 w 79"/>
              <a:gd name="T53" fmla="*/ 65 h 130"/>
              <a:gd name="T54" fmla="*/ 23 w 79"/>
              <a:gd name="T55" fmla="*/ 63 h 130"/>
              <a:gd name="T56" fmla="*/ 26 w 79"/>
              <a:gd name="T57" fmla="*/ 62 h 130"/>
              <a:gd name="T58" fmla="*/ 29 w 79"/>
              <a:gd name="T59" fmla="*/ 60 h 130"/>
              <a:gd name="T60" fmla="*/ 32 w 79"/>
              <a:gd name="T61" fmla="*/ 58 h 130"/>
              <a:gd name="T62" fmla="*/ 34 w 79"/>
              <a:gd name="T63" fmla="*/ 55 h 130"/>
              <a:gd name="T64" fmla="*/ 36 w 79"/>
              <a:gd name="T65" fmla="*/ 51 h 130"/>
              <a:gd name="T66" fmla="*/ 37 w 79"/>
              <a:gd name="T67" fmla="*/ 47 h 130"/>
              <a:gd name="T68" fmla="*/ 38 w 79"/>
              <a:gd name="T69" fmla="*/ 35 h 130"/>
              <a:gd name="T70" fmla="*/ 39 w 79"/>
              <a:gd name="T71" fmla="*/ 20 h 130"/>
              <a:gd name="T72" fmla="*/ 39 w 79"/>
              <a:gd name="T73" fmla="*/ 0 h 130"/>
              <a:gd name="T74" fmla="*/ 39 w 79"/>
              <a:gd name="T75" fmla="*/ 0 h 130"/>
              <a:gd name="T76" fmla="*/ 40 w 79"/>
              <a:gd name="T77" fmla="*/ 20 h 130"/>
              <a:gd name="T78" fmla="*/ 41 w 79"/>
              <a:gd name="T79" fmla="*/ 35 h 130"/>
              <a:gd name="T80" fmla="*/ 42 w 79"/>
              <a:gd name="T81" fmla="*/ 47 h 130"/>
              <a:gd name="T82" fmla="*/ 43 w 79"/>
              <a:gd name="T83" fmla="*/ 51 h 130"/>
              <a:gd name="T84" fmla="*/ 45 w 79"/>
              <a:gd name="T85" fmla="*/ 55 h 130"/>
              <a:gd name="T86" fmla="*/ 47 w 79"/>
              <a:gd name="T87" fmla="*/ 58 h 130"/>
              <a:gd name="T88" fmla="*/ 51 w 79"/>
              <a:gd name="T89" fmla="*/ 60 h 130"/>
              <a:gd name="T90" fmla="*/ 54 w 79"/>
              <a:gd name="T91" fmla="*/ 62 h 130"/>
              <a:gd name="T92" fmla="*/ 57 w 79"/>
              <a:gd name="T93" fmla="*/ 63 h 130"/>
              <a:gd name="T94" fmla="*/ 67 w 79"/>
              <a:gd name="T95" fmla="*/ 65 h 130"/>
              <a:gd name="T96" fmla="*/ 79 w 79"/>
              <a:gd name="T97" fmla="*/ 65 h 130"/>
              <a:gd name="T98" fmla="*/ 79 w 79"/>
              <a:gd name="T9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30">
                <a:moveTo>
                  <a:pt x="79" y="65"/>
                </a:moveTo>
                <a:lnTo>
                  <a:pt x="79" y="65"/>
                </a:lnTo>
                <a:lnTo>
                  <a:pt x="67" y="66"/>
                </a:lnTo>
                <a:lnTo>
                  <a:pt x="57" y="67"/>
                </a:lnTo>
                <a:lnTo>
                  <a:pt x="54" y="68"/>
                </a:lnTo>
                <a:lnTo>
                  <a:pt x="51" y="70"/>
                </a:lnTo>
                <a:lnTo>
                  <a:pt x="47" y="72"/>
                </a:lnTo>
                <a:lnTo>
                  <a:pt x="45" y="75"/>
                </a:lnTo>
                <a:lnTo>
                  <a:pt x="43" y="79"/>
                </a:lnTo>
                <a:lnTo>
                  <a:pt x="42" y="83"/>
                </a:lnTo>
                <a:lnTo>
                  <a:pt x="41" y="95"/>
                </a:lnTo>
                <a:lnTo>
                  <a:pt x="40" y="110"/>
                </a:lnTo>
                <a:lnTo>
                  <a:pt x="39" y="130"/>
                </a:lnTo>
                <a:lnTo>
                  <a:pt x="39" y="130"/>
                </a:lnTo>
                <a:lnTo>
                  <a:pt x="39" y="110"/>
                </a:lnTo>
                <a:lnTo>
                  <a:pt x="38" y="95"/>
                </a:lnTo>
                <a:lnTo>
                  <a:pt x="37" y="83"/>
                </a:lnTo>
                <a:lnTo>
                  <a:pt x="36" y="79"/>
                </a:lnTo>
                <a:lnTo>
                  <a:pt x="34" y="75"/>
                </a:lnTo>
                <a:lnTo>
                  <a:pt x="32" y="72"/>
                </a:lnTo>
                <a:lnTo>
                  <a:pt x="29" y="70"/>
                </a:lnTo>
                <a:lnTo>
                  <a:pt x="26" y="68"/>
                </a:lnTo>
                <a:lnTo>
                  <a:pt x="23" y="67"/>
                </a:lnTo>
                <a:lnTo>
                  <a:pt x="13" y="66"/>
                </a:lnTo>
                <a:lnTo>
                  <a:pt x="0" y="65"/>
                </a:lnTo>
                <a:lnTo>
                  <a:pt x="0" y="65"/>
                </a:lnTo>
                <a:lnTo>
                  <a:pt x="13" y="65"/>
                </a:lnTo>
                <a:lnTo>
                  <a:pt x="23" y="63"/>
                </a:lnTo>
                <a:lnTo>
                  <a:pt x="26" y="62"/>
                </a:lnTo>
                <a:lnTo>
                  <a:pt x="29" y="60"/>
                </a:lnTo>
                <a:lnTo>
                  <a:pt x="32" y="58"/>
                </a:lnTo>
                <a:lnTo>
                  <a:pt x="34" y="55"/>
                </a:lnTo>
                <a:lnTo>
                  <a:pt x="36" y="51"/>
                </a:lnTo>
                <a:lnTo>
                  <a:pt x="37" y="47"/>
                </a:lnTo>
                <a:lnTo>
                  <a:pt x="38" y="35"/>
                </a:lnTo>
                <a:lnTo>
                  <a:pt x="39" y="20"/>
                </a:lnTo>
                <a:lnTo>
                  <a:pt x="39" y="0"/>
                </a:lnTo>
                <a:lnTo>
                  <a:pt x="39" y="0"/>
                </a:lnTo>
                <a:lnTo>
                  <a:pt x="40" y="20"/>
                </a:lnTo>
                <a:lnTo>
                  <a:pt x="41" y="35"/>
                </a:lnTo>
                <a:lnTo>
                  <a:pt x="42" y="47"/>
                </a:lnTo>
                <a:lnTo>
                  <a:pt x="43" y="51"/>
                </a:lnTo>
                <a:lnTo>
                  <a:pt x="45" y="55"/>
                </a:lnTo>
                <a:lnTo>
                  <a:pt x="47" y="58"/>
                </a:lnTo>
                <a:lnTo>
                  <a:pt x="51" y="60"/>
                </a:lnTo>
                <a:lnTo>
                  <a:pt x="54" y="62"/>
                </a:lnTo>
                <a:lnTo>
                  <a:pt x="57" y="63"/>
                </a:lnTo>
                <a:lnTo>
                  <a:pt x="67"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 name="Freeform 15">
            <a:extLst>
              <a:ext uri="{FF2B5EF4-FFF2-40B4-BE49-F238E27FC236}">
                <a16:creationId xmlns:a16="http://schemas.microsoft.com/office/drawing/2014/main" id="{E4FAB4E7-13F5-4470-9E81-A14DD05FA017}"/>
              </a:ext>
            </a:extLst>
          </p:cNvPr>
          <p:cNvSpPr>
            <a:spLocks/>
          </p:cNvSpPr>
          <p:nvPr userDrawn="1"/>
        </p:nvSpPr>
        <p:spPr bwMode="auto">
          <a:xfrm>
            <a:off x="9625013" y="4781550"/>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1 h 129"/>
              <a:gd name="T12" fmla="*/ 48 w 80"/>
              <a:gd name="T13" fmla="*/ 73 h 129"/>
              <a:gd name="T14" fmla="*/ 46 w 80"/>
              <a:gd name="T15" fmla="*/ 76 h 129"/>
              <a:gd name="T16" fmla="*/ 44 w 80"/>
              <a:gd name="T17" fmla="*/ 79 h 129"/>
              <a:gd name="T18" fmla="*/ 43 w 80"/>
              <a:gd name="T19" fmla="*/ 84 h 129"/>
              <a:gd name="T20" fmla="*/ 41 w 80"/>
              <a:gd name="T21" fmla="*/ 95 h 129"/>
              <a:gd name="T22" fmla="*/ 41 w 80"/>
              <a:gd name="T23" fmla="*/ 110 h 129"/>
              <a:gd name="T24" fmla="*/ 40 w 80"/>
              <a:gd name="T25" fmla="*/ 129 h 129"/>
              <a:gd name="T26" fmla="*/ 40 w 80"/>
              <a:gd name="T27" fmla="*/ 129 h 129"/>
              <a:gd name="T28" fmla="*/ 40 w 80"/>
              <a:gd name="T29" fmla="*/ 110 h 129"/>
              <a:gd name="T30" fmla="*/ 39 w 80"/>
              <a:gd name="T31" fmla="*/ 95 h 129"/>
              <a:gd name="T32" fmla="*/ 38 w 80"/>
              <a:gd name="T33" fmla="*/ 84 h 129"/>
              <a:gd name="T34" fmla="*/ 35 w 80"/>
              <a:gd name="T35" fmla="*/ 79 h 129"/>
              <a:gd name="T36" fmla="*/ 34 w 80"/>
              <a:gd name="T37" fmla="*/ 76 h 129"/>
              <a:gd name="T38" fmla="*/ 32 w 80"/>
              <a:gd name="T39" fmla="*/ 73 h 129"/>
              <a:gd name="T40" fmla="*/ 29 w 80"/>
              <a:gd name="T41" fmla="*/ 71 h 129"/>
              <a:gd name="T42" fmla="*/ 26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6 w 80"/>
              <a:gd name="T57" fmla="*/ 62 h 129"/>
              <a:gd name="T58" fmla="*/ 29 w 80"/>
              <a:gd name="T59" fmla="*/ 60 h 129"/>
              <a:gd name="T60" fmla="*/ 32 w 80"/>
              <a:gd name="T61" fmla="*/ 58 h 129"/>
              <a:gd name="T62" fmla="*/ 34 w 80"/>
              <a:gd name="T63" fmla="*/ 54 h 129"/>
              <a:gd name="T64" fmla="*/ 35 w 80"/>
              <a:gd name="T65" fmla="*/ 51 h 129"/>
              <a:gd name="T66" fmla="*/ 38 w 80"/>
              <a:gd name="T67" fmla="*/ 46 h 129"/>
              <a:gd name="T68" fmla="*/ 39 w 80"/>
              <a:gd name="T69" fmla="*/ 35 h 129"/>
              <a:gd name="T70" fmla="*/ 40 w 80"/>
              <a:gd name="T71" fmla="*/ 20 h 129"/>
              <a:gd name="T72" fmla="*/ 40 w 80"/>
              <a:gd name="T73" fmla="*/ 0 h 129"/>
              <a:gd name="T74" fmla="*/ 40 w 80"/>
              <a:gd name="T75" fmla="*/ 0 h 129"/>
              <a:gd name="T76" fmla="*/ 41 w 80"/>
              <a:gd name="T77" fmla="*/ 20 h 129"/>
              <a:gd name="T78" fmla="*/ 41 w 80"/>
              <a:gd name="T79" fmla="*/ 35 h 129"/>
              <a:gd name="T80" fmla="*/ 43 w 80"/>
              <a:gd name="T81" fmla="*/ 46 h 129"/>
              <a:gd name="T82" fmla="*/ 44 w 80"/>
              <a:gd name="T83" fmla="*/ 51 h 129"/>
              <a:gd name="T84" fmla="*/ 46 w 80"/>
              <a:gd name="T85" fmla="*/ 54 h 129"/>
              <a:gd name="T86" fmla="*/ 48 w 80"/>
              <a:gd name="T87" fmla="*/ 58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1"/>
                </a:lnTo>
                <a:lnTo>
                  <a:pt x="48" y="73"/>
                </a:lnTo>
                <a:lnTo>
                  <a:pt x="46" y="76"/>
                </a:lnTo>
                <a:lnTo>
                  <a:pt x="44" y="79"/>
                </a:lnTo>
                <a:lnTo>
                  <a:pt x="43" y="84"/>
                </a:lnTo>
                <a:lnTo>
                  <a:pt x="41" y="95"/>
                </a:lnTo>
                <a:lnTo>
                  <a:pt x="41" y="110"/>
                </a:lnTo>
                <a:lnTo>
                  <a:pt x="40" y="129"/>
                </a:lnTo>
                <a:lnTo>
                  <a:pt x="40" y="129"/>
                </a:lnTo>
                <a:lnTo>
                  <a:pt x="40" y="110"/>
                </a:lnTo>
                <a:lnTo>
                  <a:pt x="39" y="95"/>
                </a:lnTo>
                <a:lnTo>
                  <a:pt x="38" y="84"/>
                </a:lnTo>
                <a:lnTo>
                  <a:pt x="35" y="79"/>
                </a:lnTo>
                <a:lnTo>
                  <a:pt x="34" y="76"/>
                </a:lnTo>
                <a:lnTo>
                  <a:pt x="32" y="73"/>
                </a:lnTo>
                <a:lnTo>
                  <a:pt x="29" y="71"/>
                </a:lnTo>
                <a:lnTo>
                  <a:pt x="26" y="69"/>
                </a:lnTo>
                <a:lnTo>
                  <a:pt x="22" y="67"/>
                </a:lnTo>
                <a:lnTo>
                  <a:pt x="13" y="66"/>
                </a:lnTo>
                <a:lnTo>
                  <a:pt x="0" y="65"/>
                </a:lnTo>
                <a:lnTo>
                  <a:pt x="0" y="65"/>
                </a:lnTo>
                <a:lnTo>
                  <a:pt x="13" y="65"/>
                </a:lnTo>
                <a:lnTo>
                  <a:pt x="22" y="63"/>
                </a:lnTo>
                <a:lnTo>
                  <a:pt x="26" y="62"/>
                </a:lnTo>
                <a:lnTo>
                  <a:pt x="29" y="60"/>
                </a:lnTo>
                <a:lnTo>
                  <a:pt x="32" y="58"/>
                </a:lnTo>
                <a:lnTo>
                  <a:pt x="34" y="54"/>
                </a:lnTo>
                <a:lnTo>
                  <a:pt x="35" y="51"/>
                </a:lnTo>
                <a:lnTo>
                  <a:pt x="38" y="46"/>
                </a:lnTo>
                <a:lnTo>
                  <a:pt x="39" y="35"/>
                </a:lnTo>
                <a:lnTo>
                  <a:pt x="40" y="20"/>
                </a:lnTo>
                <a:lnTo>
                  <a:pt x="40" y="0"/>
                </a:lnTo>
                <a:lnTo>
                  <a:pt x="40" y="0"/>
                </a:lnTo>
                <a:lnTo>
                  <a:pt x="41" y="20"/>
                </a:lnTo>
                <a:lnTo>
                  <a:pt x="41" y="35"/>
                </a:lnTo>
                <a:lnTo>
                  <a:pt x="43" y="46"/>
                </a:lnTo>
                <a:lnTo>
                  <a:pt x="44" y="51"/>
                </a:lnTo>
                <a:lnTo>
                  <a:pt x="46" y="54"/>
                </a:lnTo>
                <a:lnTo>
                  <a:pt x="48" y="58"/>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 name="Freeform 16">
            <a:extLst>
              <a:ext uri="{FF2B5EF4-FFF2-40B4-BE49-F238E27FC236}">
                <a16:creationId xmlns:a16="http://schemas.microsoft.com/office/drawing/2014/main" id="{91D96448-BEDE-4F1C-8B3B-4030D2B3D427}"/>
              </a:ext>
            </a:extLst>
          </p:cNvPr>
          <p:cNvSpPr>
            <a:spLocks/>
          </p:cNvSpPr>
          <p:nvPr userDrawn="1"/>
        </p:nvSpPr>
        <p:spPr bwMode="auto">
          <a:xfrm>
            <a:off x="11996738" y="5299075"/>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6 w 80"/>
              <a:gd name="T15" fmla="*/ 75 h 129"/>
              <a:gd name="T16" fmla="*/ 44 w 80"/>
              <a:gd name="T17" fmla="*/ 79 h 129"/>
              <a:gd name="T18" fmla="*/ 43 w 80"/>
              <a:gd name="T19" fmla="*/ 83 h 129"/>
              <a:gd name="T20" fmla="*/ 41 w 80"/>
              <a:gd name="T21" fmla="*/ 95 h 129"/>
              <a:gd name="T22" fmla="*/ 40 w 80"/>
              <a:gd name="T23" fmla="*/ 110 h 129"/>
              <a:gd name="T24" fmla="*/ 40 w 80"/>
              <a:gd name="T25" fmla="*/ 129 h 129"/>
              <a:gd name="T26" fmla="*/ 40 w 80"/>
              <a:gd name="T27" fmla="*/ 129 h 129"/>
              <a:gd name="T28" fmla="*/ 40 w 80"/>
              <a:gd name="T29" fmla="*/ 110 h 129"/>
              <a:gd name="T30" fmla="*/ 39 w 80"/>
              <a:gd name="T31" fmla="*/ 95 h 129"/>
              <a:gd name="T32" fmla="*/ 37 w 80"/>
              <a:gd name="T33" fmla="*/ 83 h 129"/>
              <a:gd name="T34" fmla="*/ 36 w 80"/>
              <a:gd name="T35" fmla="*/ 79 h 129"/>
              <a:gd name="T36" fmla="*/ 35 w 80"/>
              <a:gd name="T37" fmla="*/ 75 h 129"/>
              <a:gd name="T38" fmla="*/ 33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7 w 80"/>
              <a:gd name="T57" fmla="*/ 62 h 129"/>
              <a:gd name="T58" fmla="*/ 30 w 80"/>
              <a:gd name="T59" fmla="*/ 60 h 129"/>
              <a:gd name="T60" fmla="*/ 33 w 80"/>
              <a:gd name="T61" fmla="*/ 58 h 129"/>
              <a:gd name="T62" fmla="*/ 35 w 80"/>
              <a:gd name="T63" fmla="*/ 55 h 129"/>
              <a:gd name="T64" fmla="*/ 36 w 80"/>
              <a:gd name="T65" fmla="*/ 50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0 h 129"/>
              <a:gd name="T84" fmla="*/ 46 w 80"/>
              <a:gd name="T85" fmla="*/ 55 h 129"/>
              <a:gd name="T86" fmla="*/ 48 w 80"/>
              <a:gd name="T87" fmla="*/ 58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6" y="75"/>
                </a:lnTo>
                <a:lnTo>
                  <a:pt x="44" y="79"/>
                </a:lnTo>
                <a:lnTo>
                  <a:pt x="43" y="83"/>
                </a:lnTo>
                <a:lnTo>
                  <a:pt x="41" y="95"/>
                </a:lnTo>
                <a:lnTo>
                  <a:pt x="40" y="110"/>
                </a:lnTo>
                <a:lnTo>
                  <a:pt x="40" y="129"/>
                </a:lnTo>
                <a:lnTo>
                  <a:pt x="40" y="129"/>
                </a:lnTo>
                <a:lnTo>
                  <a:pt x="40" y="110"/>
                </a:lnTo>
                <a:lnTo>
                  <a:pt x="39" y="95"/>
                </a:lnTo>
                <a:lnTo>
                  <a:pt x="37" y="83"/>
                </a:lnTo>
                <a:lnTo>
                  <a:pt x="36" y="79"/>
                </a:lnTo>
                <a:lnTo>
                  <a:pt x="35" y="75"/>
                </a:lnTo>
                <a:lnTo>
                  <a:pt x="33" y="73"/>
                </a:lnTo>
                <a:lnTo>
                  <a:pt x="30" y="70"/>
                </a:lnTo>
                <a:lnTo>
                  <a:pt x="27" y="69"/>
                </a:lnTo>
                <a:lnTo>
                  <a:pt x="22" y="67"/>
                </a:lnTo>
                <a:lnTo>
                  <a:pt x="13" y="66"/>
                </a:lnTo>
                <a:lnTo>
                  <a:pt x="0" y="65"/>
                </a:lnTo>
                <a:lnTo>
                  <a:pt x="0" y="65"/>
                </a:lnTo>
                <a:lnTo>
                  <a:pt x="13" y="65"/>
                </a:lnTo>
                <a:lnTo>
                  <a:pt x="22" y="63"/>
                </a:lnTo>
                <a:lnTo>
                  <a:pt x="27" y="62"/>
                </a:lnTo>
                <a:lnTo>
                  <a:pt x="30" y="60"/>
                </a:lnTo>
                <a:lnTo>
                  <a:pt x="33" y="58"/>
                </a:lnTo>
                <a:lnTo>
                  <a:pt x="35" y="55"/>
                </a:lnTo>
                <a:lnTo>
                  <a:pt x="36" y="50"/>
                </a:lnTo>
                <a:lnTo>
                  <a:pt x="37" y="46"/>
                </a:lnTo>
                <a:lnTo>
                  <a:pt x="39" y="35"/>
                </a:lnTo>
                <a:lnTo>
                  <a:pt x="40" y="20"/>
                </a:lnTo>
                <a:lnTo>
                  <a:pt x="40" y="0"/>
                </a:lnTo>
                <a:lnTo>
                  <a:pt x="40" y="0"/>
                </a:lnTo>
                <a:lnTo>
                  <a:pt x="40" y="20"/>
                </a:lnTo>
                <a:lnTo>
                  <a:pt x="41" y="35"/>
                </a:lnTo>
                <a:lnTo>
                  <a:pt x="43" y="46"/>
                </a:lnTo>
                <a:lnTo>
                  <a:pt x="44" y="50"/>
                </a:lnTo>
                <a:lnTo>
                  <a:pt x="46" y="55"/>
                </a:lnTo>
                <a:lnTo>
                  <a:pt x="48" y="58"/>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 name="Freeform 17">
            <a:extLst>
              <a:ext uri="{FF2B5EF4-FFF2-40B4-BE49-F238E27FC236}">
                <a16:creationId xmlns:a16="http://schemas.microsoft.com/office/drawing/2014/main" id="{262F2505-EE1A-456A-94F9-E6C39B347788}"/>
              </a:ext>
            </a:extLst>
          </p:cNvPr>
          <p:cNvSpPr>
            <a:spLocks/>
          </p:cNvSpPr>
          <p:nvPr userDrawn="1"/>
        </p:nvSpPr>
        <p:spPr bwMode="auto">
          <a:xfrm>
            <a:off x="10618788" y="3797300"/>
            <a:ext cx="125413" cy="204788"/>
          </a:xfrm>
          <a:custGeom>
            <a:avLst/>
            <a:gdLst>
              <a:gd name="T0" fmla="*/ 79 w 79"/>
              <a:gd name="T1" fmla="*/ 64 h 129"/>
              <a:gd name="T2" fmla="*/ 79 w 79"/>
              <a:gd name="T3" fmla="*/ 64 h 129"/>
              <a:gd name="T4" fmla="*/ 67 w 79"/>
              <a:gd name="T5" fmla="*/ 64 h 129"/>
              <a:gd name="T6" fmla="*/ 57 w 79"/>
              <a:gd name="T7" fmla="*/ 66 h 129"/>
              <a:gd name="T8" fmla="*/ 54 w 79"/>
              <a:gd name="T9" fmla="*/ 67 h 129"/>
              <a:gd name="T10" fmla="*/ 50 w 79"/>
              <a:gd name="T11" fmla="*/ 69 h 129"/>
              <a:gd name="T12" fmla="*/ 47 w 79"/>
              <a:gd name="T13" fmla="*/ 72 h 129"/>
              <a:gd name="T14" fmla="*/ 45 w 79"/>
              <a:gd name="T15" fmla="*/ 75 h 129"/>
              <a:gd name="T16" fmla="*/ 43 w 79"/>
              <a:gd name="T17" fmla="*/ 79 h 129"/>
              <a:gd name="T18" fmla="*/ 42 w 79"/>
              <a:gd name="T19" fmla="*/ 83 h 129"/>
              <a:gd name="T20" fmla="*/ 41 w 79"/>
              <a:gd name="T21" fmla="*/ 94 h 129"/>
              <a:gd name="T22" fmla="*/ 40 w 79"/>
              <a:gd name="T23" fmla="*/ 109 h 129"/>
              <a:gd name="T24" fmla="*/ 39 w 79"/>
              <a:gd name="T25" fmla="*/ 129 h 129"/>
              <a:gd name="T26" fmla="*/ 39 w 79"/>
              <a:gd name="T27" fmla="*/ 129 h 129"/>
              <a:gd name="T28" fmla="*/ 39 w 79"/>
              <a:gd name="T29" fmla="*/ 109 h 129"/>
              <a:gd name="T30" fmla="*/ 38 w 79"/>
              <a:gd name="T31" fmla="*/ 94 h 129"/>
              <a:gd name="T32" fmla="*/ 37 w 79"/>
              <a:gd name="T33" fmla="*/ 83 h 129"/>
              <a:gd name="T34" fmla="*/ 36 w 79"/>
              <a:gd name="T35" fmla="*/ 79 h 129"/>
              <a:gd name="T36" fmla="*/ 34 w 79"/>
              <a:gd name="T37" fmla="*/ 75 h 129"/>
              <a:gd name="T38" fmla="*/ 32 w 79"/>
              <a:gd name="T39" fmla="*/ 72 h 129"/>
              <a:gd name="T40" fmla="*/ 29 w 79"/>
              <a:gd name="T41" fmla="*/ 69 h 129"/>
              <a:gd name="T42" fmla="*/ 26 w 79"/>
              <a:gd name="T43" fmla="*/ 67 h 129"/>
              <a:gd name="T44" fmla="*/ 23 w 79"/>
              <a:gd name="T45" fmla="*/ 66 h 129"/>
              <a:gd name="T46" fmla="*/ 13 w 79"/>
              <a:gd name="T47" fmla="*/ 64 h 129"/>
              <a:gd name="T48" fmla="*/ 0 w 79"/>
              <a:gd name="T49" fmla="*/ 64 h 129"/>
              <a:gd name="T50" fmla="*/ 0 w 79"/>
              <a:gd name="T51" fmla="*/ 64 h 129"/>
              <a:gd name="T52" fmla="*/ 13 w 79"/>
              <a:gd name="T53" fmla="*/ 63 h 129"/>
              <a:gd name="T54" fmla="*/ 23 w 79"/>
              <a:gd name="T55" fmla="*/ 62 h 129"/>
              <a:gd name="T56" fmla="*/ 26 w 79"/>
              <a:gd name="T57" fmla="*/ 61 h 129"/>
              <a:gd name="T58" fmla="*/ 29 w 79"/>
              <a:gd name="T59" fmla="*/ 59 h 129"/>
              <a:gd name="T60" fmla="*/ 32 w 79"/>
              <a:gd name="T61" fmla="*/ 57 h 129"/>
              <a:gd name="T62" fmla="*/ 34 w 79"/>
              <a:gd name="T63" fmla="*/ 54 h 129"/>
              <a:gd name="T64" fmla="*/ 36 w 79"/>
              <a:gd name="T65" fmla="*/ 50 h 129"/>
              <a:gd name="T66" fmla="*/ 37 w 79"/>
              <a:gd name="T67" fmla="*/ 46 h 129"/>
              <a:gd name="T68" fmla="*/ 38 w 79"/>
              <a:gd name="T69" fmla="*/ 35 h 129"/>
              <a:gd name="T70" fmla="*/ 39 w 79"/>
              <a:gd name="T71" fmla="*/ 19 h 129"/>
              <a:gd name="T72" fmla="*/ 39 w 79"/>
              <a:gd name="T73" fmla="*/ 0 h 129"/>
              <a:gd name="T74" fmla="*/ 39 w 79"/>
              <a:gd name="T75" fmla="*/ 0 h 129"/>
              <a:gd name="T76" fmla="*/ 40 w 79"/>
              <a:gd name="T77" fmla="*/ 19 h 129"/>
              <a:gd name="T78" fmla="*/ 41 w 79"/>
              <a:gd name="T79" fmla="*/ 35 h 129"/>
              <a:gd name="T80" fmla="*/ 42 w 79"/>
              <a:gd name="T81" fmla="*/ 46 h 129"/>
              <a:gd name="T82" fmla="*/ 43 w 79"/>
              <a:gd name="T83" fmla="*/ 50 h 129"/>
              <a:gd name="T84" fmla="*/ 45 w 79"/>
              <a:gd name="T85" fmla="*/ 54 h 129"/>
              <a:gd name="T86" fmla="*/ 47 w 79"/>
              <a:gd name="T87" fmla="*/ 57 h 129"/>
              <a:gd name="T88" fmla="*/ 50 w 79"/>
              <a:gd name="T89" fmla="*/ 59 h 129"/>
              <a:gd name="T90" fmla="*/ 54 w 79"/>
              <a:gd name="T91" fmla="*/ 61 h 129"/>
              <a:gd name="T92" fmla="*/ 57 w 79"/>
              <a:gd name="T93" fmla="*/ 62 h 129"/>
              <a:gd name="T94" fmla="*/ 67 w 79"/>
              <a:gd name="T95" fmla="*/ 63 h 129"/>
              <a:gd name="T96" fmla="*/ 79 w 79"/>
              <a:gd name="T97" fmla="*/ 64 h 129"/>
              <a:gd name="T98" fmla="*/ 79 w 79"/>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9">
                <a:moveTo>
                  <a:pt x="79" y="64"/>
                </a:moveTo>
                <a:lnTo>
                  <a:pt x="79" y="64"/>
                </a:lnTo>
                <a:lnTo>
                  <a:pt x="67" y="64"/>
                </a:lnTo>
                <a:lnTo>
                  <a:pt x="57" y="66"/>
                </a:lnTo>
                <a:lnTo>
                  <a:pt x="54" y="67"/>
                </a:lnTo>
                <a:lnTo>
                  <a:pt x="50" y="69"/>
                </a:lnTo>
                <a:lnTo>
                  <a:pt x="47" y="72"/>
                </a:lnTo>
                <a:lnTo>
                  <a:pt x="45" y="75"/>
                </a:lnTo>
                <a:lnTo>
                  <a:pt x="43" y="79"/>
                </a:lnTo>
                <a:lnTo>
                  <a:pt x="42" y="83"/>
                </a:lnTo>
                <a:lnTo>
                  <a:pt x="41" y="94"/>
                </a:lnTo>
                <a:lnTo>
                  <a:pt x="40" y="109"/>
                </a:lnTo>
                <a:lnTo>
                  <a:pt x="39" y="129"/>
                </a:lnTo>
                <a:lnTo>
                  <a:pt x="39" y="129"/>
                </a:lnTo>
                <a:lnTo>
                  <a:pt x="39" y="109"/>
                </a:lnTo>
                <a:lnTo>
                  <a:pt x="38" y="94"/>
                </a:lnTo>
                <a:lnTo>
                  <a:pt x="37" y="83"/>
                </a:lnTo>
                <a:lnTo>
                  <a:pt x="36" y="79"/>
                </a:lnTo>
                <a:lnTo>
                  <a:pt x="34" y="75"/>
                </a:lnTo>
                <a:lnTo>
                  <a:pt x="32" y="72"/>
                </a:lnTo>
                <a:lnTo>
                  <a:pt x="29" y="69"/>
                </a:lnTo>
                <a:lnTo>
                  <a:pt x="26" y="67"/>
                </a:lnTo>
                <a:lnTo>
                  <a:pt x="23" y="66"/>
                </a:lnTo>
                <a:lnTo>
                  <a:pt x="13" y="64"/>
                </a:lnTo>
                <a:lnTo>
                  <a:pt x="0" y="64"/>
                </a:lnTo>
                <a:lnTo>
                  <a:pt x="0" y="64"/>
                </a:lnTo>
                <a:lnTo>
                  <a:pt x="13" y="63"/>
                </a:lnTo>
                <a:lnTo>
                  <a:pt x="23" y="62"/>
                </a:lnTo>
                <a:lnTo>
                  <a:pt x="26" y="61"/>
                </a:lnTo>
                <a:lnTo>
                  <a:pt x="29" y="59"/>
                </a:lnTo>
                <a:lnTo>
                  <a:pt x="32" y="57"/>
                </a:lnTo>
                <a:lnTo>
                  <a:pt x="34" y="54"/>
                </a:lnTo>
                <a:lnTo>
                  <a:pt x="36" y="50"/>
                </a:lnTo>
                <a:lnTo>
                  <a:pt x="37" y="46"/>
                </a:lnTo>
                <a:lnTo>
                  <a:pt x="38" y="35"/>
                </a:lnTo>
                <a:lnTo>
                  <a:pt x="39" y="19"/>
                </a:lnTo>
                <a:lnTo>
                  <a:pt x="39" y="0"/>
                </a:lnTo>
                <a:lnTo>
                  <a:pt x="39" y="0"/>
                </a:lnTo>
                <a:lnTo>
                  <a:pt x="40" y="19"/>
                </a:lnTo>
                <a:lnTo>
                  <a:pt x="41" y="35"/>
                </a:lnTo>
                <a:lnTo>
                  <a:pt x="42" y="46"/>
                </a:lnTo>
                <a:lnTo>
                  <a:pt x="43" y="50"/>
                </a:lnTo>
                <a:lnTo>
                  <a:pt x="45" y="54"/>
                </a:lnTo>
                <a:lnTo>
                  <a:pt x="47" y="57"/>
                </a:lnTo>
                <a:lnTo>
                  <a:pt x="50" y="59"/>
                </a:lnTo>
                <a:lnTo>
                  <a:pt x="54" y="61"/>
                </a:lnTo>
                <a:lnTo>
                  <a:pt x="57" y="62"/>
                </a:lnTo>
                <a:lnTo>
                  <a:pt x="67" y="63"/>
                </a:lnTo>
                <a:lnTo>
                  <a:pt x="79" y="64"/>
                </a:lnTo>
                <a:lnTo>
                  <a:pt x="79"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 name="Freeform 18">
            <a:extLst>
              <a:ext uri="{FF2B5EF4-FFF2-40B4-BE49-F238E27FC236}">
                <a16:creationId xmlns:a16="http://schemas.microsoft.com/office/drawing/2014/main" id="{E49A3F9D-457F-4A24-9122-ADB1FA7029FB}"/>
              </a:ext>
            </a:extLst>
          </p:cNvPr>
          <p:cNvSpPr>
            <a:spLocks/>
          </p:cNvSpPr>
          <p:nvPr userDrawn="1"/>
        </p:nvSpPr>
        <p:spPr bwMode="auto">
          <a:xfrm>
            <a:off x="11933238" y="1997075"/>
            <a:ext cx="127000" cy="204788"/>
          </a:xfrm>
          <a:custGeom>
            <a:avLst/>
            <a:gdLst>
              <a:gd name="T0" fmla="*/ 80 w 80"/>
              <a:gd name="T1" fmla="*/ 64 h 129"/>
              <a:gd name="T2" fmla="*/ 80 w 80"/>
              <a:gd name="T3" fmla="*/ 64 h 129"/>
              <a:gd name="T4" fmla="*/ 67 w 80"/>
              <a:gd name="T5" fmla="*/ 65 h 129"/>
              <a:gd name="T6" fmla="*/ 57 w 80"/>
              <a:gd name="T7" fmla="*/ 66 h 129"/>
              <a:gd name="T8" fmla="*/ 53 w 80"/>
              <a:gd name="T9" fmla="*/ 67 h 129"/>
              <a:gd name="T10" fmla="*/ 50 w 80"/>
              <a:gd name="T11" fmla="*/ 69 h 129"/>
              <a:gd name="T12" fmla="*/ 48 w 80"/>
              <a:gd name="T13" fmla="*/ 72 h 129"/>
              <a:gd name="T14" fmla="*/ 46 w 80"/>
              <a:gd name="T15" fmla="*/ 74 h 129"/>
              <a:gd name="T16" fmla="*/ 44 w 80"/>
              <a:gd name="T17" fmla="*/ 79 h 129"/>
              <a:gd name="T18" fmla="*/ 43 w 80"/>
              <a:gd name="T19" fmla="*/ 83 h 129"/>
              <a:gd name="T20" fmla="*/ 41 w 80"/>
              <a:gd name="T21" fmla="*/ 94 h 129"/>
              <a:gd name="T22" fmla="*/ 40 w 80"/>
              <a:gd name="T23" fmla="*/ 109 h 129"/>
              <a:gd name="T24" fmla="*/ 40 w 80"/>
              <a:gd name="T25" fmla="*/ 129 h 129"/>
              <a:gd name="T26" fmla="*/ 40 w 80"/>
              <a:gd name="T27" fmla="*/ 129 h 129"/>
              <a:gd name="T28" fmla="*/ 40 w 80"/>
              <a:gd name="T29" fmla="*/ 109 h 129"/>
              <a:gd name="T30" fmla="*/ 39 w 80"/>
              <a:gd name="T31" fmla="*/ 94 h 129"/>
              <a:gd name="T32" fmla="*/ 38 w 80"/>
              <a:gd name="T33" fmla="*/ 83 h 129"/>
              <a:gd name="T34" fmla="*/ 36 w 80"/>
              <a:gd name="T35" fmla="*/ 79 h 129"/>
              <a:gd name="T36" fmla="*/ 35 w 80"/>
              <a:gd name="T37" fmla="*/ 74 h 129"/>
              <a:gd name="T38" fmla="*/ 33 w 80"/>
              <a:gd name="T39" fmla="*/ 72 h 129"/>
              <a:gd name="T40" fmla="*/ 30 w 80"/>
              <a:gd name="T41" fmla="*/ 69 h 129"/>
              <a:gd name="T42" fmla="*/ 27 w 80"/>
              <a:gd name="T43" fmla="*/ 67 h 129"/>
              <a:gd name="T44" fmla="*/ 22 w 80"/>
              <a:gd name="T45" fmla="*/ 66 h 129"/>
              <a:gd name="T46" fmla="*/ 13 w 80"/>
              <a:gd name="T47" fmla="*/ 65 h 129"/>
              <a:gd name="T48" fmla="*/ 0 w 80"/>
              <a:gd name="T49" fmla="*/ 64 h 129"/>
              <a:gd name="T50" fmla="*/ 0 w 80"/>
              <a:gd name="T51" fmla="*/ 64 h 129"/>
              <a:gd name="T52" fmla="*/ 13 w 80"/>
              <a:gd name="T53" fmla="*/ 64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6 w 80"/>
              <a:gd name="T85" fmla="*/ 54 h 129"/>
              <a:gd name="T86" fmla="*/ 48 w 80"/>
              <a:gd name="T87" fmla="*/ 57 h 129"/>
              <a:gd name="T88" fmla="*/ 50 w 80"/>
              <a:gd name="T89" fmla="*/ 59 h 129"/>
              <a:gd name="T90" fmla="*/ 53 w 80"/>
              <a:gd name="T91" fmla="*/ 61 h 129"/>
              <a:gd name="T92" fmla="*/ 57 w 80"/>
              <a:gd name="T93" fmla="*/ 62 h 129"/>
              <a:gd name="T94" fmla="*/ 67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7" y="65"/>
                </a:lnTo>
                <a:lnTo>
                  <a:pt x="57" y="66"/>
                </a:lnTo>
                <a:lnTo>
                  <a:pt x="53" y="67"/>
                </a:lnTo>
                <a:lnTo>
                  <a:pt x="50" y="69"/>
                </a:lnTo>
                <a:lnTo>
                  <a:pt x="48" y="72"/>
                </a:lnTo>
                <a:lnTo>
                  <a:pt x="46" y="74"/>
                </a:lnTo>
                <a:lnTo>
                  <a:pt x="44" y="79"/>
                </a:lnTo>
                <a:lnTo>
                  <a:pt x="43" y="83"/>
                </a:lnTo>
                <a:lnTo>
                  <a:pt x="41" y="94"/>
                </a:lnTo>
                <a:lnTo>
                  <a:pt x="40" y="109"/>
                </a:lnTo>
                <a:lnTo>
                  <a:pt x="40" y="129"/>
                </a:lnTo>
                <a:lnTo>
                  <a:pt x="40" y="129"/>
                </a:lnTo>
                <a:lnTo>
                  <a:pt x="40" y="109"/>
                </a:lnTo>
                <a:lnTo>
                  <a:pt x="39" y="94"/>
                </a:lnTo>
                <a:lnTo>
                  <a:pt x="38" y="83"/>
                </a:lnTo>
                <a:lnTo>
                  <a:pt x="36" y="79"/>
                </a:lnTo>
                <a:lnTo>
                  <a:pt x="35" y="74"/>
                </a:lnTo>
                <a:lnTo>
                  <a:pt x="33" y="72"/>
                </a:lnTo>
                <a:lnTo>
                  <a:pt x="30" y="69"/>
                </a:lnTo>
                <a:lnTo>
                  <a:pt x="27" y="67"/>
                </a:lnTo>
                <a:lnTo>
                  <a:pt x="22" y="66"/>
                </a:lnTo>
                <a:lnTo>
                  <a:pt x="13" y="65"/>
                </a:lnTo>
                <a:lnTo>
                  <a:pt x="0" y="64"/>
                </a:lnTo>
                <a:lnTo>
                  <a:pt x="0" y="64"/>
                </a:lnTo>
                <a:lnTo>
                  <a:pt x="13" y="64"/>
                </a:lnTo>
                <a:lnTo>
                  <a:pt x="22" y="62"/>
                </a:lnTo>
                <a:lnTo>
                  <a:pt x="27" y="61"/>
                </a:lnTo>
                <a:lnTo>
                  <a:pt x="30" y="59"/>
                </a:lnTo>
                <a:lnTo>
                  <a:pt x="33" y="57"/>
                </a:lnTo>
                <a:lnTo>
                  <a:pt x="35" y="54"/>
                </a:lnTo>
                <a:lnTo>
                  <a:pt x="36" y="50"/>
                </a:lnTo>
                <a:lnTo>
                  <a:pt x="38" y="46"/>
                </a:lnTo>
                <a:lnTo>
                  <a:pt x="39" y="35"/>
                </a:lnTo>
                <a:lnTo>
                  <a:pt x="40" y="19"/>
                </a:lnTo>
                <a:lnTo>
                  <a:pt x="40" y="0"/>
                </a:lnTo>
                <a:lnTo>
                  <a:pt x="40" y="0"/>
                </a:lnTo>
                <a:lnTo>
                  <a:pt x="40" y="19"/>
                </a:lnTo>
                <a:lnTo>
                  <a:pt x="41" y="35"/>
                </a:lnTo>
                <a:lnTo>
                  <a:pt x="43" y="46"/>
                </a:lnTo>
                <a:lnTo>
                  <a:pt x="44" y="50"/>
                </a:lnTo>
                <a:lnTo>
                  <a:pt x="46" y="54"/>
                </a:lnTo>
                <a:lnTo>
                  <a:pt x="48" y="57"/>
                </a:lnTo>
                <a:lnTo>
                  <a:pt x="50" y="59"/>
                </a:lnTo>
                <a:lnTo>
                  <a:pt x="53" y="61"/>
                </a:lnTo>
                <a:lnTo>
                  <a:pt x="57" y="62"/>
                </a:lnTo>
                <a:lnTo>
                  <a:pt x="67"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 name="Freeform 19">
            <a:extLst>
              <a:ext uri="{FF2B5EF4-FFF2-40B4-BE49-F238E27FC236}">
                <a16:creationId xmlns:a16="http://schemas.microsoft.com/office/drawing/2014/main" id="{4A9E9CAF-B5BF-40D1-AE04-B7E3C943A2E5}"/>
              </a:ext>
            </a:extLst>
          </p:cNvPr>
          <p:cNvSpPr>
            <a:spLocks/>
          </p:cNvSpPr>
          <p:nvPr userDrawn="1"/>
        </p:nvSpPr>
        <p:spPr bwMode="auto">
          <a:xfrm>
            <a:off x="9726613" y="2689225"/>
            <a:ext cx="125413" cy="206375"/>
          </a:xfrm>
          <a:custGeom>
            <a:avLst/>
            <a:gdLst>
              <a:gd name="T0" fmla="*/ 79 w 79"/>
              <a:gd name="T1" fmla="*/ 65 h 130"/>
              <a:gd name="T2" fmla="*/ 79 w 79"/>
              <a:gd name="T3" fmla="*/ 65 h 130"/>
              <a:gd name="T4" fmla="*/ 67 w 79"/>
              <a:gd name="T5" fmla="*/ 66 h 130"/>
              <a:gd name="T6" fmla="*/ 57 w 79"/>
              <a:gd name="T7" fmla="*/ 67 h 130"/>
              <a:gd name="T8" fmla="*/ 54 w 79"/>
              <a:gd name="T9" fmla="*/ 69 h 130"/>
              <a:gd name="T10" fmla="*/ 50 w 79"/>
              <a:gd name="T11" fmla="*/ 70 h 130"/>
              <a:gd name="T12" fmla="*/ 47 w 79"/>
              <a:gd name="T13" fmla="*/ 73 h 130"/>
              <a:gd name="T14" fmla="*/ 45 w 79"/>
              <a:gd name="T15" fmla="*/ 76 h 130"/>
              <a:gd name="T16" fmla="*/ 43 w 79"/>
              <a:gd name="T17" fmla="*/ 79 h 130"/>
              <a:gd name="T18" fmla="*/ 42 w 79"/>
              <a:gd name="T19" fmla="*/ 84 h 130"/>
              <a:gd name="T20" fmla="*/ 41 w 79"/>
              <a:gd name="T21" fmla="*/ 95 h 130"/>
              <a:gd name="T22" fmla="*/ 40 w 79"/>
              <a:gd name="T23" fmla="*/ 110 h 130"/>
              <a:gd name="T24" fmla="*/ 39 w 79"/>
              <a:gd name="T25" fmla="*/ 130 h 130"/>
              <a:gd name="T26" fmla="*/ 39 w 79"/>
              <a:gd name="T27" fmla="*/ 130 h 130"/>
              <a:gd name="T28" fmla="*/ 39 w 79"/>
              <a:gd name="T29" fmla="*/ 110 h 130"/>
              <a:gd name="T30" fmla="*/ 38 w 79"/>
              <a:gd name="T31" fmla="*/ 95 h 130"/>
              <a:gd name="T32" fmla="*/ 37 w 79"/>
              <a:gd name="T33" fmla="*/ 84 h 130"/>
              <a:gd name="T34" fmla="*/ 36 w 79"/>
              <a:gd name="T35" fmla="*/ 79 h 130"/>
              <a:gd name="T36" fmla="*/ 34 w 79"/>
              <a:gd name="T37" fmla="*/ 76 h 130"/>
              <a:gd name="T38" fmla="*/ 32 w 79"/>
              <a:gd name="T39" fmla="*/ 73 h 130"/>
              <a:gd name="T40" fmla="*/ 29 w 79"/>
              <a:gd name="T41" fmla="*/ 70 h 130"/>
              <a:gd name="T42" fmla="*/ 26 w 79"/>
              <a:gd name="T43" fmla="*/ 69 h 130"/>
              <a:gd name="T44" fmla="*/ 23 w 79"/>
              <a:gd name="T45" fmla="*/ 67 h 130"/>
              <a:gd name="T46" fmla="*/ 12 w 79"/>
              <a:gd name="T47" fmla="*/ 66 h 130"/>
              <a:gd name="T48" fmla="*/ 0 w 79"/>
              <a:gd name="T49" fmla="*/ 65 h 130"/>
              <a:gd name="T50" fmla="*/ 0 w 79"/>
              <a:gd name="T51" fmla="*/ 65 h 130"/>
              <a:gd name="T52" fmla="*/ 12 w 79"/>
              <a:gd name="T53" fmla="*/ 65 h 130"/>
              <a:gd name="T54" fmla="*/ 23 w 79"/>
              <a:gd name="T55" fmla="*/ 63 h 130"/>
              <a:gd name="T56" fmla="*/ 26 w 79"/>
              <a:gd name="T57" fmla="*/ 62 h 130"/>
              <a:gd name="T58" fmla="*/ 29 w 79"/>
              <a:gd name="T59" fmla="*/ 60 h 130"/>
              <a:gd name="T60" fmla="*/ 32 w 79"/>
              <a:gd name="T61" fmla="*/ 58 h 130"/>
              <a:gd name="T62" fmla="*/ 34 w 79"/>
              <a:gd name="T63" fmla="*/ 55 h 130"/>
              <a:gd name="T64" fmla="*/ 36 w 79"/>
              <a:gd name="T65" fmla="*/ 51 h 130"/>
              <a:gd name="T66" fmla="*/ 37 w 79"/>
              <a:gd name="T67" fmla="*/ 47 h 130"/>
              <a:gd name="T68" fmla="*/ 38 w 79"/>
              <a:gd name="T69" fmla="*/ 35 h 130"/>
              <a:gd name="T70" fmla="*/ 39 w 79"/>
              <a:gd name="T71" fmla="*/ 20 h 130"/>
              <a:gd name="T72" fmla="*/ 39 w 79"/>
              <a:gd name="T73" fmla="*/ 0 h 130"/>
              <a:gd name="T74" fmla="*/ 39 w 79"/>
              <a:gd name="T75" fmla="*/ 0 h 130"/>
              <a:gd name="T76" fmla="*/ 40 w 79"/>
              <a:gd name="T77" fmla="*/ 20 h 130"/>
              <a:gd name="T78" fmla="*/ 41 w 79"/>
              <a:gd name="T79" fmla="*/ 35 h 130"/>
              <a:gd name="T80" fmla="*/ 42 w 79"/>
              <a:gd name="T81" fmla="*/ 47 h 130"/>
              <a:gd name="T82" fmla="*/ 43 w 79"/>
              <a:gd name="T83" fmla="*/ 51 h 130"/>
              <a:gd name="T84" fmla="*/ 45 w 79"/>
              <a:gd name="T85" fmla="*/ 55 h 130"/>
              <a:gd name="T86" fmla="*/ 47 w 79"/>
              <a:gd name="T87" fmla="*/ 58 h 130"/>
              <a:gd name="T88" fmla="*/ 50 w 79"/>
              <a:gd name="T89" fmla="*/ 60 h 130"/>
              <a:gd name="T90" fmla="*/ 54 w 79"/>
              <a:gd name="T91" fmla="*/ 62 h 130"/>
              <a:gd name="T92" fmla="*/ 57 w 79"/>
              <a:gd name="T93" fmla="*/ 63 h 130"/>
              <a:gd name="T94" fmla="*/ 67 w 79"/>
              <a:gd name="T95" fmla="*/ 65 h 130"/>
              <a:gd name="T96" fmla="*/ 79 w 79"/>
              <a:gd name="T97" fmla="*/ 65 h 130"/>
              <a:gd name="T98" fmla="*/ 79 w 79"/>
              <a:gd name="T9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30">
                <a:moveTo>
                  <a:pt x="79" y="65"/>
                </a:moveTo>
                <a:lnTo>
                  <a:pt x="79" y="65"/>
                </a:lnTo>
                <a:lnTo>
                  <a:pt x="67" y="66"/>
                </a:lnTo>
                <a:lnTo>
                  <a:pt x="57" y="67"/>
                </a:lnTo>
                <a:lnTo>
                  <a:pt x="54" y="69"/>
                </a:lnTo>
                <a:lnTo>
                  <a:pt x="50" y="70"/>
                </a:lnTo>
                <a:lnTo>
                  <a:pt x="47" y="73"/>
                </a:lnTo>
                <a:lnTo>
                  <a:pt x="45" y="76"/>
                </a:lnTo>
                <a:lnTo>
                  <a:pt x="43" y="79"/>
                </a:lnTo>
                <a:lnTo>
                  <a:pt x="42" y="84"/>
                </a:lnTo>
                <a:lnTo>
                  <a:pt x="41" y="95"/>
                </a:lnTo>
                <a:lnTo>
                  <a:pt x="40" y="110"/>
                </a:lnTo>
                <a:lnTo>
                  <a:pt x="39" y="130"/>
                </a:lnTo>
                <a:lnTo>
                  <a:pt x="39" y="130"/>
                </a:lnTo>
                <a:lnTo>
                  <a:pt x="39" y="110"/>
                </a:lnTo>
                <a:lnTo>
                  <a:pt x="38" y="95"/>
                </a:lnTo>
                <a:lnTo>
                  <a:pt x="37" y="84"/>
                </a:lnTo>
                <a:lnTo>
                  <a:pt x="36" y="79"/>
                </a:lnTo>
                <a:lnTo>
                  <a:pt x="34" y="76"/>
                </a:lnTo>
                <a:lnTo>
                  <a:pt x="32" y="73"/>
                </a:lnTo>
                <a:lnTo>
                  <a:pt x="29" y="70"/>
                </a:lnTo>
                <a:lnTo>
                  <a:pt x="26" y="69"/>
                </a:lnTo>
                <a:lnTo>
                  <a:pt x="23" y="67"/>
                </a:lnTo>
                <a:lnTo>
                  <a:pt x="12" y="66"/>
                </a:lnTo>
                <a:lnTo>
                  <a:pt x="0" y="65"/>
                </a:lnTo>
                <a:lnTo>
                  <a:pt x="0" y="65"/>
                </a:lnTo>
                <a:lnTo>
                  <a:pt x="12" y="65"/>
                </a:lnTo>
                <a:lnTo>
                  <a:pt x="23" y="63"/>
                </a:lnTo>
                <a:lnTo>
                  <a:pt x="26" y="62"/>
                </a:lnTo>
                <a:lnTo>
                  <a:pt x="29" y="60"/>
                </a:lnTo>
                <a:lnTo>
                  <a:pt x="32" y="58"/>
                </a:lnTo>
                <a:lnTo>
                  <a:pt x="34" y="55"/>
                </a:lnTo>
                <a:lnTo>
                  <a:pt x="36" y="51"/>
                </a:lnTo>
                <a:lnTo>
                  <a:pt x="37" y="47"/>
                </a:lnTo>
                <a:lnTo>
                  <a:pt x="38" y="35"/>
                </a:lnTo>
                <a:lnTo>
                  <a:pt x="39" y="20"/>
                </a:lnTo>
                <a:lnTo>
                  <a:pt x="39" y="0"/>
                </a:lnTo>
                <a:lnTo>
                  <a:pt x="39" y="0"/>
                </a:lnTo>
                <a:lnTo>
                  <a:pt x="40" y="20"/>
                </a:lnTo>
                <a:lnTo>
                  <a:pt x="41" y="35"/>
                </a:lnTo>
                <a:lnTo>
                  <a:pt x="42" y="47"/>
                </a:lnTo>
                <a:lnTo>
                  <a:pt x="43" y="51"/>
                </a:lnTo>
                <a:lnTo>
                  <a:pt x="45" y="55"/>
                </a:lnTo>
                <a:lnTo>
                  <a:pt x="47" y="58"/>
                </a:lnTo>
                <a:lnTo>
                  <a:pt x="50" y="60"/>
                </a:lnTo>
                <a:lnTo>
                  <a:pt x="54" y="62"/>
                </a:lnTo>
                <a:lnTo>
                  <a:pt x="57" y="63"/>
                </a:lnTo>
                <a:lnTo>
                  <a:pt x="67"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 name="Freeform 20">
            <a:extLst>
              <a:ext uri="{FF2B5EF4-FFF2-40B4-BE49-F238E27FC236}">
                <a16:creationId xmlns:a16="http://schemas.microsoft.com/office/drawing/2014/main" id="{3F53A6BA-D936-4C6E-96F9-8B8E53ED8271}"/>
              </a:ext>
            </a:extLst>
          </p:cNvPr>
          <p:cNvSpPr>
            <a:spLocks/>
          </p:cNvSpPr>
          <p:nvPr userDrawn="1"/>
        </p:nvSpPr>
        <p:spPr bwMode="auto">
          <a:xfrm>
            <a:off x="11088688" y="1250950"/>
            <a:ext cx="127000" cy="204788"/>
          </a:xfrm>
          <a:custGeom>
            <a:avLst/>
            <a:gdLst>
              <a:gd name="T0" fmla="*/ 80 w 80"/>
              <a:gd name="T1" fmla="*/ 65 h 129"/>
              <a:gd name="T2" fmla="*/ 80 w 80"/>
              <a:gd name="T3" fmla="*/ 65 h 129"/>
              <a:gd name="T4" fmla="*/ 66 w 80"/>
              <a:gd name="T5" fmla="*/ 65 h 129"/>
              <a:gd name="T6" fmla="*/ 57 w 80"/>
              <a:gd name="T7" fmla="*/ 67 h 129"/>
              <a:gd name="T8" fmla="*/ 53 w 80"/>
              <a:gd name="T9" fmla="*/ 68 h 129"/>
              <a:gd name="T10" fmla="*/ 50 w 80"/>
              <a:gd name="T11" fmla="*/ 70 h 129"/>
              <a:gd name="T12" fmla="*/ 47 w 80"/>
              <a:gd name="T13" fmla="*/ 72 h 129"/>
              <a:gd name="T14" fmla="*/ 45 w 80"/>
              <a:gd name="T15" fmla="*/ 75 h 129"/>
              <a:gd name="T16" fmla="*/ 44 w 80"/>
              <a:gd name="T17" fmla="*/ 79 h 129"/>
              <a:gd name="T18" fmla="*/ 42 w 80"/>
              <a:gd name="T19" fmla="*/ 83 h 129"/>
              <a:gd name="T20" fmla="*/ 41 w 80"/>
              <a:gd name="T21" fmla="*/ 94 h 129"/>
              <a:gd name="T22" fmla="*/ 40 w 80"/>
              <a:gd name="T23" fmla="*/ 110 h 129"/>
              <a:gd name="T24" fmla="*/ 40 w 80"/>
              <a:gd name="T25" fmla="*/ 129 h 129"/>
              <a:gd name="T26" fmla="*/ 40 w 80"/>
              <a:gd name="T27" fmla="*/ 129 h 129"/>
              <a:gd name="T28" fmla="*/ 39 w 80"/>
              <a:gd name="T29" fmla="*/ 110 h 129"/>
              <a:gd name="T30" fmla="*/ 39 w 80"/>
              <a:gd name="T31" fmla="*/ 94 h 129"/>
              <a:gd name="T32" fmla="*/ 37 w 80"/>
              <a:gd name="T33" fmla="*/ 83 h 129"/>
              <a:gd name="T34" fmla="*/ 36 w 80"/>
              <a:gd name="T35" fmla="*/ 79 h 129"/>
              <a:gd name="T36" fmla="*/ 33 w 80"/>
              <a:gd name="T37" fmla="*/ 75 h 129"/>
              <a:gd name="T38" fmla="*/ 31 w 80"/>
              <a:gd name="T39" fmla="*/ 72 h 129"/>
              <a:gd name="T40" fmla="*/ 29 w 80"/>
              <a:gd name="T41" fmla="*/ 70 h 129"/>
              <a:gd name="T42" fmla="*/ 26 w 80"/>
              <a:gd name="T43" fmla="*/ 68 h 129"/>
              <a:gd name="T44" fmla="*/ 22 w 80"/>
              <a:gd name="T45" fmla="*/ 67 h 129"/>
              <a:gd name="T46" fmla="*/ 12 w 80"/>
              <a:gd name="T47" fmla="*/ 65 h 129"/>
              <a:gd name="T48" fmla="*/ 0 w 80"/>
              <a:gd name="T49" fmla="*/ 65 h 129"/>
              <a:gd name="T50" fmla="*/ 0 w 80"/>
              <a:gd name="T51" fmla="*/ 65 h 129"/>
              <a:gd name="T52" fmla="*/ 12 w 80"/>
              <a:gd name="T53" fmla="*/ 64 h 129"/>
              <a:gd name="T54" fmla="*/ 22 w 80"/>
              <a:gd name="T55" fmla="*/ 63 h 129"/>
              <a:gd name="T56" fmla="*/ 26 w 80"/>
              <a:gd name="T57" fmla="*/ 60 h 129"/>
              <a:gd name="T58" fmla="*/ 29 w 80"/>
              <a:gd name="T59" fmla="*/ 59 h 129"/>
              <a:gd name="T60" fmla="*/ 31 w 80"/>
              <a:gd name="T61" fmla="*/ 56 h 129"/>
              <a:gd name="T62" fmla="*/ 33 w 80"/>
              <a:gd name="T63" fmla="*/ 53 h 129"/>
              <a:gd name="T64" fmla="*/ 36 w 80"/>
              <a:gd name="T65" fmla="*/ 50 h 129"/>
              <a:gd name="T66" fmla="*/ 37 w 80"/>
              <a:gd name="T67" fmla="*/ 46 h 129"/>
              <a:gd name="T68" fmla="*/ 39 w 80"/>
              <a:gd name="T69" fmla="*/ 35 h 129"/>
              <a:gd name="T70" fmla="*/ 39 w 80"/>
              <a:gd name="T71" fmla="*/ 19 h 129"/>
              <a:gd name="T72" fmla="*/ 40 w 80"/>
              <a:gd name="T73" fmla="*/ 0 h 129"/>
              <a:gd name="T74" fmla="*/ 40 w 80"/>
              <a:gd name="T75" fmla="*/ 0 h 129"/>
              <a:gd name="T76" fmla="*/ 40 w 80"/>
              <a:gd name="T77" fmla="*/ 19 h 129"/>
              <a:gd name="T78" fmla="*/ 41 w 80"/>
              <a:gd name="T79" fmla="*/ 35 h 129"/>
              <a:gd name="T80" fmla="*/ 42 w 80"/>
              <a:gd name="T81" fmla="*/ 46 h 129"/>
              <a:gd name="T82" fmla="*/ 44 w 80"/>
              <a:gd name="T83" fmla="*/ 50 h 129"/>
              <a:gd name="T84" fmla="*/ 45 w 80"/>
              <a:gd name="T85" fmla="*/ 53 h 129"/>
              <a:gd name="T86" fmla="*/ 47 w 80"/>
              <a:gd name="T87" fmla="*/ 56 h 129"/>
              <a:gd name="T88" fmla="*/ 50 w 80"/>
              <a:gd name="T89" fmla="*/ 59 h 129"/>
              <a:gd name="T90" fmla="*/ 53 w 80"/>
              <a:gd name="T91" fmla="*/ 60 h 129"/>
              <a:gd name="T92" fmla="*/ 57 w 80"/>
              <a:gd name="T93" fmla="*/ 63 h 129"/>
              <a:gd name="T94" fmla="*/ 66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6" y="65"/>
                </a:lnTo>
                <a:lnTo>
                  <a:pt x="57" y="67"/>
                </a:lnTo>
                <a:lnTo>
                  <a:pt x="53" y="68"/>
                </a:lnTo>
                <a:lnTo>
                  <a:pt x="50" y="70"/>
                </a:lnTo>
                <a:lnTo>
                  <a:pt x="47" y="72"/>
                </a:lnTo>
                <a:lnTo>
                  <a:pt x="45" y="75"/>
                </a:lnTo>
                <a:lnTo>
                  <a:pt x="44" y="79"/>
                </a:lnTo>
                <a:lnTo>
                  <a:pt x="42" y="83"/>
                </a:lnTo>
                <a:lnTo>
                  <a:pt x="41" y="94"/>
                </a:lnTo>
                <a:lnTo>
                  <a:pt x="40" y="110"/>
                </a:lnTo>
                <a:lnTo>
                  <a:pt x="40" y="129"/>
                </a:lnTo>
                <a:lnTo>
                  <a:pt x="40" y="129"/>
                </a:lnTo>
                <a:lnTo>
                  <a:pt x="39" y="110"/>
                </a:lnTo>
                <a:lnTo>
                  <a:pt x="39" y="94"/>
                </a:lnTo>
                <a:lnTo>
                  <a:pt x="37" y="83"/>
                </a:lnTo>
                <a:lnTo>
                  <a:pt x="36" y="79"/>
                </a:lnTo>
                <a:lnTo>
                  <a:pt x="33" y="75"/>
                </a:lnTo>
                <a:lnTo>
                  <a:pt x="31" y="72"/>
                </a:lnTo>
                <a:lnTo>
                  <a:pt x="29" y="70"/>
                </a:lnTo>
                <a:lnTo>
                  <a:pt x="26" y="68"/>
                </a:lnTo>
                <a:lnTo>
                  <a:pt x="22" y="67"/>
                </a:lnTo>
                <a:lnTo>
                  <a:pt x="12" y="65"/>
                </a:lnTo>
                <a:lnTo>
                  <a:pt x="0" y="65"/>
                </a:lnTo>
                <a:lnTo>
                  <a:pt x="0" y="65"/>
                </a:lnTo>
                <a:lnTo>
                  <a:pt x="12" y="64"/>
                </a:lnTo>
                <a:lnTo>
                  <a:pt x="22" y="63"/>
                </a:lnTo>
                <a:lnTo>
                  <a:pt x="26" y="60"/>
                </a:lnTo>
                <a:lnTo>
                  <a:pt x="29" y="59"/>
                </a:lnTo>
                <a:lnTo>
                  <a:pt x="31" y="56"/>
                </a:lnTo>
                <a:lnTo>
                  <a:pt x="33" y="53"/>
                </a:lnTo>
                <a:lnTo>
                  <a:pt x="36" y="50"/>
                </a:lnTo>
                <a:lnTo>
                  <a:pt x="37" y="46"/>
                </a:lnTo>
                <a:lnTo>
                  <a:pt x="39" y="35"/>
                </a:lnTo>
                <a:lnTo>
                  <a:pt x="39" y="19"/>
                </a:lnTo>
                <a:lnTo>
                  <a:pt x="40" y="0"/>
                </a:lnTo>
                <a:lnTo>
                  <a:pt x="40" y="0"/>
                </a:lnTo>
                <a:lnTo>
                  <a:pt x="40" y="19"/>
                </a:lnTo>
                <a:lnTo>
                  <a:pt x="41" y="35"/>
                </a:lnTo>
                <a:lnTo>
                  <a:pt x="42" y="46"/>
                </a:lnTo>
                <a:lnTo>
                  <a:pt x="44" y="50"/>
                </a:lnTo>
                <a:lnTo>
                  <a:pt x="45" y="53"/>
                </a:lnTo>
                <a:lnTo>
                  <a:pt x="47" y="56"/>
                </a:lnTo>
                <a:lnTo>
                  <a:pt x="50" y="59"/>
                </a:lnTo>
                <a:lnTo>
                  <a:pt x="53" y="60"/>
                </a:lnTo>
                <a:lnTo>
                  <a:pt x="57" y="63"/>
                </a:lnTo>
                <a:lnTo>
                  <a:pt x="66"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 name="Freeform 21">
            <a:extLst>
              <a:ext uri="{FF2B5EF4-FFF2-40B4-BE49-F238E27FC236}">
                <a16:creationId xmlns:a16="http://schemas.microsoft.com/office/drawing/2014/main" id="{9D92B188-929C-476F-9896-A1D001805C41}"/>
              </a:ext>
            </a:extLst>
          </p:cNvPr>
          <p:cNvSpPr>
            <a:spLocks/>
          </p:cNvSpPr>
          <p:nvPr userDrawn="1"/>
        </p:nvSpPr>
        <p:spPr bwMode="auto">
          <a:xfrm>
            <a:off x="11733213" y="3182938"/>
            <a:ext cx="125413" cy="204788"/>
          </a:xfrm>
          <a:custGeom>
            <a:avLst/>
            <a:gdLst>
              <a:gd name="T0" fmla="*/ 79 w 79"/>
              <a:gd name="T1" fmla="*/ 65 h 129"/>
              <a:gd name="T2" fmla="*/ 79 w 79"/>
              <a:gd name="T3" fmla="*/ 65 h 129"/>
              <a:gd name="T4" fmla="*/ 66 w 79"/>
              <a:gd name="T5" fmla="*/ 66 h 129"/>
              <a:gd name="T6" fmla="*/ 56 w 79"/>
              <a:gd name="T7" fmla="*/ 67 h 129"/>
              <a:gd name="T8" fmla="*/ 53 w 79"/>
              <a:gd name="T9" fmla="*/ 69 h 129"/>
              <a:gd name="T10" fmla="*/ 50 w 79"/>
              <a:gd name="T11" fmla="*/ 70 h 129"/>
              <a:gd name="T12" fmla="*/ 47 w 79"/>
              <a:gd name="T13" fmla="*/ 73 h 129"/>
              <a:gd name="T14" fmla="*/ 45 w 79"/>
              <a:gd name="T15" fmla="*/ 76 h 129"/>
              <a:gd name="T16" fmla="*/ 43 w 79"/>
              <a:gd name="T17" fmla="*/ 79 h 129"/>
              <a:gd name="T18" fmla="*/ 42 w 79"/>
              <a:gd name="T19" fmla="*/ 83 h 129"/>
              <a:gd name="T20" fmla="*/ 41 w 79"/>
              <a:gd name="T21" fmla="*/ 95 h 129"/>
              <a:gd name="T22" fmla="*/ 40 w 79"/>
              <a:gd name="T23" fmla="*/ 110 h 129"/>
              <a:gd name="T24" fmla="*/ 39 w 79"/>
              <a:gd name="T25" fmla="*/ 129 h 129"/>
              <a:gd name="T26" fmla="*/ 39 w 79"/>
              <a:gd name="T27" fmla="*/ 129 h 129"/>
              <a:gd name="T28" fmla="*/ 39 w 79"/>
              <a:gd name="T29" fmla="*/ 110 h 129"/>
              <a:gd name="T30" fmla="*/ 38 w 79"/>
              <a:gd name="T31" fmla="*/ 95 h 129"/>
              <a:gd name="T32" fmla="*/ 37 w 79"/>
              <a:gd name="T33" fmla="*/ 83 h 129"/>
              <a:gd name="T34" fmla="*/ 36 w 79"/>
              <a:gd name="T35" fmla="*/ 79 h 129"/>
              <a:gd name="T36" fmla="*/ 34 w 79"/>
              <a:gd name="T37" fmla="*/ 76 h 129"/>
              <a:gd name="T38" fmla="*/ 32 w 79"/>
              <a:gd name="T39" fmla="*/ 73 h 129"/>
              <a:gd name="T40" fmla="*/ 28 w 79"/>
              <a:gd name="T41" fmla="*/ 70 h 129"/>
              <a:gd name="T42" fmla="*/ 25 w 79"/>
              <a:gd name="T43" fmla="*/ 69 h 129"/>
              <a:gd name="T44" fmla="*/ 22 w 79"/>
              <a:gd name="T45" fmla="*/ 67 h 129"/>
              <a:gd name="T46" fmla="*/ 12 w 79"/>
              <a:gd name="T47" fmla="*/ 66 h 129"/>
              <a:gd name="T48" fmla="*/ 0 w 79"/>
              <a:gd name="T49" fmla="*/ 65 h 129"/>
              <a:gd name="T50" fmla="*/ 0 w 79"/>
              <a:gd name="T51" fmla="*/ 65 h 129"/>
              <a:gd name="T52" fmla="*/ 12 w 79"/>
              <a:gd name="T53" fmla="*/ 65 h 129"/>
              <a:gd name="T54" fmla="*/ 22 w 79"/>
              <a:gd name="T55" fmla="*/ 63 h 129"/>
              <a:gd name="T56" fmla="*/ 25 w 79"/>
              <a:gd name="T57" fmla="*/ 62 h 129"/>
              <a:gd name="T58" fmla="*/ 28 w 79"/>
              <a:gd name="T59" fmla="*/ 60 h 129"/>
              <a:gd name="T60" fmla="*/ 32 w 79"/>
              <a:gd name="T61" fmla="*/ 58 h 129"/>
              <a:gd name="T62" fmla="*/ 34 w 79"/>
              <a:gd name="T63" fmla="*/ 55 h 129"/>
              <a:gd name="T64" fmla="*/ 36 w 79"/>
              <a:gd name="T65" fmla="*/ 50 h 129"/>
              <a:gd name="T66" fmla="*/ 37 w 79"/>
              <a:gd name="T67" fmla="*/ 46 h 129"/>
              <a:gd name="T68" fmla="*/ 38 w 79"/>
              <a:gd name="T69" fmla="*/ 35 h 129"/>
              <a:gd name="T70" fmla="*/ 39 w 79"/>
              <a:gd name="T71" fmla="*/ 20 h 129"/>
              <a:gd name="T72" fmla="*/ 39 w 79"/>
              <a:gd name="T73" fmla="*/ 0 h 129"/>
              <a:gd name="T74" fmla="*/ 39 w 79"/>
              <a:gd name="T75" fmla="*/ 0 h 129"/>
              <a:gd name="T76" fmla="*/ 40 w 79"/>
              <a:gd name="T77" fmla="*/ 20 h 129"/>
              <a:gd name="T78" fmla="*/ 41 w 79"/>
              <a:gd name="T79" fmla="*/ 35 h 129"/>
              <a:gd name="T80" fmla="*/ 42 w 79"/>
              <a:gd name="T81" fmla="*/ 46 h 129"/>
              <a:gd name="T82" fmla="*/ 43 w 79"/>
              <a:gd name="T83" fmla="*/ 50 h 129"/>
              <a:gd name="T84" fmla="*/ 45 w 79"/>
              <a:gd name="T85" fmla="*/ 55 h 129"/>
              <a:gd name="T86" fmla="*/ 47 w 79"/>
              <a:gd name="T87" fmla="*/ 58 h 129"/>
              <a:gd name="T88" fmla="*/ 50 w 79"/>
              <a:gd name="T89" fmla="*/ 60 h 129"/>
              <a:gd name="T90" fmla="*/ 53 w 79"/>
              <a:gd name="T91" fmla="*/ 62 h 129"/>
              <a:gd name="T92" fmla="*/ 56 w 79"/>
              <a:gd name="T93" fmla="*/ 63 h 129"/>
              <a:gd name="T94" fmla="*/ 66 w 79"/>
              <a:gd name="T95" fmla="*/ 65 h 129"/>
              <a:gd name="T96" fmla="*/ 79 w 79"/>
              <a:gd name="T97" fmla="*/ 65 h 129"/>
              <a:gd name="T98" fmla="*/ 79 w 79"/>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9">
                <a:moveTo>
                  <a:pt x="79" y="65"/>
                </a:moveTo>
                <a:lnTo>
                  <a:pt x="79" y="65"/>
                </a:lnTo>
                <a:lnTo>
                  <a:pt x="66" y="66"/>
                </a:lnTo>
                <a:lnTo>
                  <a:pt x="56" y="67"/>
                </a:lnTo>
                <a:lnTo>
                  <a:pt x="53" y="69"/>
                </a:lnTo>
                <a:lnTo>
                  <a:pt x="50" y="70"/>
                </a:lnTo>
                <a:lnTo>
                  <a:pt x="47" y="73"/>
                </a:lnTo>
                <a:lnTo>
                  <a:pt x="45" y="76"/>
                </a:lnTo>
                <a:lnTo>
                  <a:pt x="43" y="79"/>
                </a:lnTo>
                <a:lnTo>
                  <a:pt x="42" y="83"/>
                </a:lnTo>
                <a:lnTo>
                  <a:pt x="41" y="95"/>
                </a:lnTo>
                <a:lnTo>
                  <a:pt x="40" y="110"/>
                </a:lnTo>
                <a:lnTo>
                  <a:pt x="39" y="129"/>
                </a:lnTo>
                <a:lnTo>
                  <a:pt x="39" y="129"/>
                </a:lnTo>
                <a:lnTo>
                  <a:pt x="39" y="110"/>
                </a:lnTo>
                <a:lnTo>
                  <a:pt x="38" y="95"/>
                </a:lnTo>
                <a:lnTo>
                  <a:pt x="37" y="83"/>
                </a:lnTo>
                <a:lnTo>
                  <a:pt x="36" y="79"/>
                </a:lnTo>
                <a:lnTo>
                  <a:pt x="34" y="76"/>
                </a:lnTo>
                <a:lnTo>
                  <a:pt x="32" y="73"/>
                </a:lnTo>
                <a:lnTo>
                  <a:pt x="28" y="70"/>
                </a:lnTo>
                <a:lnTo>
                  <a:pt x="25" y="69"/>
                </a:lnTo>
                <a:lnTo>
                  <a:pt x="22" y="67"/>
                </a:lnTo>
                <a:lnTo>
                  <a:pt x="12" y="66"/>
                </a:lnTo>
                <a:lnTo>
                  <a:pt x="0" y="65"/>
                </a:lnTo>
                <a:lnTo>
                  <a:pt x="0" y="65"/>
                </a:lnTo>
                <a:lnTo>
                  <a:pt x="12" y="65"/>
                </a:lnTo>
                <a:lnTo>
                  <a:pt x="22" y="63"/>
                </a:lnTo>
                <a:lnTo>
                  <a:pt x="25" y="62"/>
                </a:lnTo>
                <a:lnTo>
                  <a:pt x="28" y="60"/>
                </a:lnTo>
                <a:lnTo>
                  <a:pt x="32" y="58"/>
                </a:lnTo>
                <a:lnTo>
                  <a:pt x="34" y="55"/>
                </a:lnTo>
                <a:lnTo>
                  <a:pt x="36" y="50"/>
                </a:lnTo>
                <a:lnTo>
                  <a:pt x="37" y="46"/>
                </a:lnTo>
                <a:lnTo>
                  <a:pt x="38" y="35"/>
                </a:lnTo>
                <a:lnTo>
                  <a:pt x="39" y="20"/>
                </a:lnTo>
                <a:lnTo>
                  <a:pt x="39" y="0"/>
                </a:lnTo>
                <a:lnTo>
                  <a:pt x="39" y="0"/>
                </a:lnTo>
                <a:lnTo>
                  <a:pt x="40" y="20"/>
                </a:lnTo>
                <a:lnTo>
                  <a:pt x="41" y="35"/>
                </a:lnTo>
                <a:lnTo>
                  <a:pt x="42" y="46"/>
                </a:lnTo>
                <a:lnTo>
                  <a:pt x="43" y="50"/>
                </a:lnTo>
                <a:lnTo>
                  <a:pt x="45" y="55"/>
                </a:lnTo>
                <a:lnTo>
                  <a:pt x="47" y="58"/>
                </a:lnTo>
                <a:lnTo>
                  <a:pt x="50" y="60"/>
                </a:lnTo>
                <a:lnTo>
                  <a:pt x="53" y="62"/>
                </a:lnTo>
                <a:lnTo>
                  <a:pt x="56" y="63"/>
                </a:lnTo>
                <a:lnTo>
                  <a:pt x="66"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 name="Freeform 22">
            <a:extLst>
              <a:ext uri="{FF2B5EF4-FFF2-40B4-BE49-F238E27FC236}">
                <a16:creationId xmlns:a16="http://schemas.microsoft.com/office/drawing/2014/main" id="{DF21AFF7-FD85-40C7-9D5F-020A58D3CED0}"/>
              </a:ext>
            </a:extLst>
          </p:cNvPr>
          <p:cNvSpPr>
            <a:spLocks/>
          </p:cNvSpPr>
          <p:nvPr userDrawn="1"/>
        </p:nvSpPr>
        <p:spPr bwMode="auto">
          <a:xfrm>
            <a:off x="11152188" y="5291138"/>
            <a:ext cx="195263" cy="315913"/>
          </a:xfrm>
          <a:custGeom>
            <a:avLst/>
            <a:gdLst>
              <a:gd name="T0" fmla="*/ 123 w 123"/>
              <a:gd name="T1" fmla="*/ 100 h 199"/>
              <a:gd name="T2" fmla="*/ 123 w 123"/>
              <a:gd name="T3" fmla="*/ 100 h 199"/>
              <a:gd name="T4" fmla="*/ 102 w 123"/>
              <a:gd name="T5" fmla="*/ 101 h 199"/>
              <a:gd name="T6" fmla="*/ 94 w 123"/>
              <a:gd name="T7" fmla="*/ 102 h 199"/>
              <a:gd name="T8" fmla="*/ 88 w 123"/>
              <a:gd name="T9" fmla="*/ 103 h 199"/>
              <a:gd name="T10" fmla="*/ 82 w 123"/>
              <a:gd name="T11" fmla="*/ 105 h 199"/>
              <a:gd name="T12" fmla="*/ 77 w 123"/>
              <a:gd name="T13" fmla="*/ 108 h 199"/>
              <a:gd name="T14" fmla="*/ 72 w 123"/>
              <a:gd name="T15" fmla="*/ 112 h 199"/>
              <a:gd name="T16" fmla="*/ 69 w 123"/>
              <a:gd name="T17" fmla="*/ 116 h 199"/>
              <a:gd name="T18" fmla="*/ 67 w 123"/>
              <a:gd name="T19" fmla="*/ 122 h 199"/>
              <a:gd name="T20" fmla="*/ 65 w 123"/>
              <a:gd name="T21" fmla="*/ 128 h 199"/>
              <a:gd name="T22" fmla="*/ 63 w 123"/>
              <a:gd name="T23" fmla="*/ 136 h 199"/>
              <a:gd name="T24" fmla="*/ 62 w 123"/>
              <a:gd name="T25" fmla="*/ 146 h 199"/>
              <a:gd name="T26" fmla="*/ 61 w 123"/>
              <a:gd name="T27" fmla="*/ 169 h 199"/>
              <a:gd name="T28" fmla="*/ 61 w 123"/>
              <a:gd name="T29" fmla="*/ 199 h 199"/>
              <a:gd name="T30" fmla="*/ 61 w 123"/>
              <a:gd name="T31" fmla="*/ 199 h 199"/>
              <a:gd name="T32" fmla="*/ 60 w 123"/>
              <a:gd name="T33" fmla="*/ 169 h 199"/>
              <a:gd name="T34" fmla="*/ 59 w 123"/>
              <a:gd name="T35" fmla="*/ 146 h 199"/>
              <a:gd name="T36" fmla="*/ 58 w 123"/>
              <a:gd name="T37" fmla="*/ 136 h 199"/>
              <a:gd name="T38" fmla="*/ 57 w 123"/>
              <a:gd name="T39" fmla="*/ 128 h 199"/>
              <a:gd name="T40" fmla="*/ 55 w 123"/>
              <a:gd name="T41" fmla="*/ 122 h 199"/>
              <a:gd name="T42" fmla="*/ 52 w 123"/>
              <a:gd name="T43" fmla="*/ 116 h 199"/>
              <a:gd name="T44" fmla="*/ 49 w 123"/>
              <a:gd name="T45" fmla="*/ 112 h 199"/>
              <a:gd name="T46" fmla="*/ 45 w 123"/>
              <a:gd name="T47" fmla="*/ 108 h 199"/>
              <a:gd name="T48" fmla="*/ 40 w 123"/>
              <a:gd name="T49" fmla="*/ 105 h 199"/>
              <a:gd name="T50" fmla="*/ 34 w 123"/>
              <a:gd name="T51" fmla="*/ 103 h 199"/>
              <a:gd name="T52" fmla="*/ 27 w 123"/>
              <a:gd name="T53" fmla="*/ 102 h 199"/>
              <a:gd name="T54" fmla="*/ 19 w 123"/>
              <a:gd name="T55" fmla="*/ 101 h 199"/>
              <a:gd name="T56" fmla="*/ 0 w 123"/>
              <a:gd name="T57" fmla="*/ 100 h 199"/>
              <a:gd name="T58" fmla="*/ 0 w 123"/>
              <a:gd name="T59" fmla="*/ 100 h 199"/>
              <a:gd name="T60" fmla="*/ 19 w 123"/>
              <a:gd name="T61" fmla="*/ 100 h 199"/>
              <a:gd name="T62" fmla="*/ 27 w 123"/>
              <a:gd name="T63" fmla="*/ 99 h 199"/>
              <a:gd name="T64" fmla="*/ 34 w 123"/>
              <a:gd name="T65" fmla="*/ 96 h 199"/>
              <a:gd name="T66" fmla="*/ 40 w 123"/>
              <a:gd name="T67" fmla="*/ 94 h 199"/>
              <a:gd name="T68" fmla="*/ 45 w 123"/>
              <a:gd name="T69" fmla="*/ 92 h 199"/>
              <a:gd name="T70" fmla="*/ 49 w 123"/>
              <a:gd name="T71" fmla="*/ 88 h 199"/>
              <a:gd name="T72" fmla="*/ 52 w 123"/>
              <a:gd name="T73" fmla="*/ 84 h 199"/>
              <a:gd name="T74" fmla="*/ 55 w 123"/>
              <a:gd name="T75" fmla="*/ 78 h 199"/>
              <a:gd name="T76" fmla="*/ 57 w 123"/>
              <a:gd name="T77" fmla="*/ 72 h 199"/>
              <a:gd name="T78" fmla="*/ 58 w 123"/>
              <a:gd name="T79" fmla="*/ 64 h 199"/>
              <a:gd name="T80" fmla="*/ 59 w 123"/>
              <a:gd name="T81" fmla="*/ 54 h 199"/>
              <a:gd name="T82" fmla="*/ 60 w 123"/>
              <a:gd name="T83" fmla="*/ 31 h 199"/>
              <a:gd name="T84" fmla="*/ 61 w 123"/>
              <a:gd name="T85" fmla="*/ 0 h 199"/>
              <a:gd name="T86" fmla="*/ 61 w 123"/>
              <a:gd name="T87" fmla="*/ 0 h 199"/>
              <a:gd name="T88" fmla="*/ 61 w 123"/>
              <a:gd name="T89" fmla="*/ 31 h 199"/>
              <a:gd name="T90" fmla="*/ 62 w 123"/>
              <a:gd name="T91" fmla="*/ 54 h 199"/>
              <a:gd name="T92" fmla="*/ 63 w 123"/>
              <a:gd name="T93" fmla="*/ 64 h 199"/>
              <a:gd name="T94" fmla="*/ 65 w 123"/>
              <a:gd name="T95" fmla="*/ 72 h 199"/>
              <a:gd name="T96" fmla="*/ 67 w 123"/>
              <a:gd name="T97" fmla="*/ 78 h 199"/>
              <a:gd name="T98" fmla="*/ 69 w 123"/>
              <a:gd name="T99" fmla="*/ 84 h 199"/>
              <a:gd name="T100" fmla="*/ 72 w 123"/>
              <a:gd name="T101" fmla="*/ 88 h 199"/>
              <a:gd name="T102" fmla="*/ 77 w 123"/>
              <a:gd name="T103" fmla="*/ 92 h 199"/>
              <a:gd name="T104" fmla="*/ 82 w 123"/>
              <a:gd name="T105" fmla="*/ 94 h 199"/>
              <a:gd name="T106" fmla="*/ 88 w 123"/>
              <a:gd name="T107" fmla="*/ 96 h 199"/>
              <a:gd name="T108" fmla="*/ 94 w 123"/>
              <a:gd name="T109" fmla="*/ 99 h 199"/>
              <a:gd name="T110" fmla="*/ 102 w 123"/>
              <a:gd name="T111" fmla="*/ 100 h 199"/>
              <a:gd name="T112" fmla="*/ 123 w 123"/>
              <a:gd name="T113" fmla="*/ 100 h 199"/>
              <a:gd name="T114" fmla="*/ 123 w 123"/>
              <a:gd name="T11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100"/>
                </a:moveTo>
                <a:lnTo>
                  <a:pt x="123" y="100"/>
                </a:lnTo>
                <a:lnTo>
                  <a:pt x="102" y="101"/>
                </a:lnTo>
                <a:lnTo>
                  <a:pt x="94" y="102"/>
                </a:lnTo>
                <a:lnTo>
                  <a:pt x="88" y="103"/>
                </a:lnTo>
                <a:lnTo>
                  <a:pt x="82" y="105"/>
                </a:lnTo>
                <a:lnTo>
                  <a:pt x="77" y="108"/>
                </a:lnTo>
                <a:lnTo>
                  <a:pt x="72" y="112"/>
                </a:lnTo>
                <a:lnTo>
                  <a:pt x="69" y="116"/>
                </a:lnTo>
                <a:lnTo>
                  <a:pt x="67" y="122"/>
                </a:lnTo>
                <a:lnTo>
                  <a:pt x="65" y="128"/>
                </a:lnTo>
                <a:lnTo>
                  <a:pt x="63" y="136"/>
                </a:lnTo>
                <a:lnTo>
                  <a:pt x="62" y="146"/>
                </a:lnTo>
                <a:lnTo>
                  <a:pt x="61" y="169"/>
                </a:lnTo>
                <a:lnTo>
                  <a:pt x="61" y="199"/>
                </a:lnTo>
                <a:lnTo>
                  <a:pt x="61" y="199"/>
                </a:lnTo>
                <a:lnTo>
                  <a:pt x="60" y="169"/>
                </a:lnTo>
                <a:lnTo>
                  <a:pt x="59" y="146"/>
                </a:lnTo>
                <a:lnTo>
                  <a:pt x="58" y="136"/>
                </a:lnTo>
                <a:lnTo>
                  <a:pt x="57" y="128"/>
                </a:lnTo>
                <a:lnTo>
                  <a:pt x="55" y="122"/>
                </a:lnTo>
                <a:lnTo>
                  <a:pt x="52" y="116"/>
                </a:lnTo>
                <a:lnTo>
                  <a:pt x="49" y="112"/>
                </a:lnTo>
                <a:lnTo>
                  <a:pt x="45" y="108"/>
                </a:lnTo>
                <a:lnTo>
                  <a:pt x="40" y="105"/>
                </a:lnTo>
                <a:lnTo>
                  <a:pt x="34" y="103"/>
                </a:lnTo>
                <a:lnTo>
                  <a:pt x="27" y="102"/>
                </a:lnTo>
                <a:lnTo>
                  <a:pt x="19" y="101"/>
                </a:lnTo>
                <a:lnTo>
                  <a:pt x="0" y="100"/>
                </a:lnTo>
                <a:lnTo>
                  <a:pt x="0" y="100"/>
                </a:lnTo>
                <a:lnTo>
                  <a:pt x="19" y="100"/>
                </a:lnTo>
                <a:lnTo>
                  <a:pt x="27" y="99"/>
                </a:lnTo>
                <a:lnTo>
                  <a:pt x="34" y="96"/>
                </a:lnTo>
                <a:lnTo>
                  <a:pt x="40" y="94"/>
                </a:lnTo>
                <a:lnTo>
                  <a:pt x="45" y="92"/>
                </a:lnTo>
                <a:lnTo>
                  <a:pt x="49" y="88"/>
                </a:lnTo>
                <a:lnTo>
                  <a:pt x="52" y="84"/>
                </a:lnTo>
                <a:lnTo>
                  <a:pt x="55" y="78"/>
                </a:lnTo>
                <a:lnTo>
                  <a:pt x="57" y="72"/>
                </a:lnTo>
                <a:lnTo>
                  <a:pt x="58" y="64"/>
                </a:lnTo>
                <a:lnTo>
                  <a:pt x="59" y="54"/>
                </a:lnTo>
                <a:lnTo>
                  <a:pt x="60" y="31"/>
                </a:lnTo>
                <a:lnTo>
                  <a:pt x="61" y="0"/>
                </a:lnTo>
                <a:lnTo>
                  <a:pt x="61" y="0"/>
                </a:lnTo>
                <a:lnTo>
                  <a:pt x="61" y="31"/>
                </a:lnTo>
                <a:lnTo>
                  <a:pt x="62" y="54"/>
                </a:lnTo>
                <a:lnTo>
                  <a:pt x="63" y="64"/>
                </a:lnTo>
                <a:lnTo>
                  <a:pt x="65" y="72"/>
                </a:lnTo>
                <a:lnTo>
                  <a:pt x="67" y="78"/>
                </a:lnTo>
                <a:lnTo>
                  <a:pt x="69" y="84"/>
                </a:lnTo>
                <a:lnTo>
                  <a:pt x="72" y="88"/>
                </a:lnTo>
                <a:lnTo>
                  <a:pt x="77" y="92"/>
                </a:lnTo>
                <a:lnTo>
                  <a:pt x="82" y="94"/>
                </a:lnTo>
                <a:lnTo>
                  <a:pt x="88" y="96"/>
                </a:lnTo>
                <a:lnTo>
                  <a:pt x="94" y="99"/>
                </a:lnTo>
                <a:lnTo>
                  <a:pt x="102" y="100"/>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 name="Freeform 23">
            <a:extLst>
              <a:ext uri="{FF2B5EF4-FFF2-40B4-BE49-F238E27FC236}">
                <a16:creationId xmlns:a16="http://schemas.microsoft.com/office/drawing/2014/main" id="{07DA844F-3316-4A93-8410-77EBE7CC1355}"/>
              </a:ext>
            </a:extLst>
          </p:cNvPr>
          <p:cNvSpPr>
            <a:spLocks/>
          </p:cNvSpPr>
          <p:nvPr userDrawn="1"/>
        </p:nvSpPr>
        <p:spPr bwMode="auto">
          <a:xfrm>
            <a:off x="6146800" y="4986338"/>
            <a:ext cx="195263" cy="315913"/>
          </a:xfrm>
          <a:custGeom>
            <a:avLst/>
            <a:gdLst>
              <a:gd name="T0" fmla="*/ 123 w 123"/>
              <a:gd name="T1" fmla="*/ 100 h 199"/>
              <a:gd name="T2" fmla="*/ 123 w 123"/>
              <a:gd name="T3" fmla="*/ 100 h 199"/>
              <a:gd name="T4" fmla="*/ 102 w 123"/>
              <a:gd name="T5" fmla="*/ 101 h 199"/>
              <a:gd name="T6" fmla="*/ 95 w 123"/>
              <a:gd name="T7" fmla="*/ 102 h 199"/>
              <a:gd name="T8" fmla="*/ 88 w 123"/>
              <a:gd name="T9" fmla="*/ 104 h 199"/>
              <a:gd name="T10" fmla="*/ 82 w 123"/>
              <a:gd name="T11" fmla="*/ 106 h 199"/>
              <a:gd name="T12" fmla="*/ 77 w 123"/>
              <a:gd name="T13" fmla="*/ 108 h 199"/>
              <a:gd name="T14" fmla="*/ 73 w 123"/>
              <a:gd name="T15" fmla="*/ 112 h 199"/>
              <a:gd name="T16" fmla="*/ 70 w 123"/>
              <a:gd name="T17" fmla="*/ 116 h 199"/>
              <a:gd name="T18" fmla="*/ 67 w 123"/>
              <a:gd name="T19" fmla="*/ 122 h 199"/>
              <a:gd name="T20" fmla="*/ 65 w 123"/>
              <a:gd name="T21" fmla="*/ 128 h 199"/>
              <a:gd name="T22" fmla="*/ 63 w 123"/>
              <a:gd name="T23" fmla="*/ 137 h 199"/>
              <a:gd name="T24" fmla="*/ 62 w 123"/>
              <a:gd name="T25" fmla="*/ 146 h 199"/>
              <a:gd name="T26" fmla="*/ 61 w 123"/>
              <a:gd name="T27" fmla="*/ 170 h 199"/>
              <a:gd name="T28" fmla="*/ 61 w 123"/>
              <a:gd name="T29" fmla="*/ 199 h 199"/>
              <a:gd name="T30" fmla="*/ 61 w 123"/>
              <a:gd name="T31" fmla="*/ 199 h 199"/>
              <a:gd name="T32" fmla="*/ 60 w 123"/>
              <a:gd name="T33" fmla="*/ 170 h 199"/>
              <a:gd name="T34" fmla="*/ 59 w 123"/>
              <a:gd name="T35" fmla="*/ 146 h 199"/>
              <a:gd name="T36" fmla="*/ 58 w 123"/>
              <a:gd name="T37" fmla="*/ 137 h 199"/>
              <a:gd name="T38" fmla="*/ 57 w 123"/>
              <a:gd name="T39" fmla="*/ 128 h 199"/>
              <a:gd name="T40" fmla="*/ 55 w 123"/>
              <a:gd name="T41" fmla="*/ 122 h 199"/>
              <a:gd name="T42" fmla="*/ 52 w 123"/>
              <a:gd name="T43" fmla="*/ 116 h 199"/>
              <a:gd name="T44" fmla="*/ 49 w 123"/>
              <a:gd name="T45" fmla="*/ 112 h 199"/>
              <a:gd name="T46" fmla="*/ 45 w 123"/>
              <a:gd name="T47" fmla="*/ 108 h 199"/>
              <a:gd name="T48" fmla="*/ 41 w 123"/>
              <a:gd name="T49" fmla="*/ 106 h 199"/>
              <a:gd name="T50" fmla="*/ 35 w 123"/>
              <a:gd name="T51" fmla="*/ 104 h 199"/>
              <a:gd name="T52" fmla="*/ 27 w 123"/>
              <a:gd name="T53" fmla="*/ 102 h 199"/>
              <a:gd name="T54" fmla="*/ 19 w 123"/>
              <a:gd name="T55" fmla="*/ 101 h 199"/>
              <a:gd name="T56" fmla="*/ 0 w 123"/>
              <a:gd name="T57" fmla="*/ 100 h 199"/>
              <a:gd name="T58" fmla="*/ 0 w 123"/>
              <a:gd name="T59" fmla="*/ 100 h 199"/>
              <a:gd name="T60" fmla="*/ 19 w 123"/>
              <a:gd name="T61" fmla="*/ 100 h 199"/>
              <a:gd name="T62" fmla="*/ 27 w 123"/>
              <a:gd name="T63" fmla="*/ 99 h 199"/>
              <a:gd name="T64" fmla="*/ 35 w 123"/>
              <a:gd name="T65" fmla="*/ 97 h 199"/>
              <a:gd name="T66" fmla="*/ 41 w 123"/>
              <a:gd name="T67" fmla="*/ 95 h 199"/>
              <a:gd name="T68" fmla="*/ 45 w 123"/>
              <a:gd name="T69" fmla="*/ 93 h 199"/>
              <a:gd name="T70" fmla="*/ 49 w 123"/>
              <a:gd name="T71" fmla="*/ 89 h 199"/>
              <a:gd name="T72" fmla="*/ 52 w 123"/>
              <a:gd name="T73" fmla="*/ 84 h 199"/>
              <a:gd name="T74" fmla="*/ 55 w 123"/>
              <a:gd name="T75" fmla="*/ 78 h 199"/>
              <a:gd name="T76" fmla="*/ 57 w 123"/>
              <a:gd name="T77" fmla="*/ 72 h 199"/>
              <a:gd name="T78" fmla="*/ 58 w 123"/>
              <a:gd name="T79" fmla="*/ 64 h 199"/>
              <a:gd name="T80" fmla="*/ 59 w 123"/>
              <a:gd name="T81" fmla="*/ 55 h 199"/>
              <a:gd name="T82" fmla="*/ 60 w 123"/>
              <a:gd name="T83" fmla="*/ 31 h 199"/>
              <a:gd name="T84" fmla="*/ 61 w 123"/>
              <a:gd name="T85" fmla="*/ 0 h 199"/>
              <a:gd name="T86" fmla="*/ 61 w 123"/>
              <a:gd name="T87" fmla="*/ 0 h 199"/>
              <a:gd name="T88" fmla="*/ 61 w 123"/>
              <a:gd name="T89" fmla="*/ 31 h 199"/>
              <a:gd name="T90" fmla="*/ 62 w 123"/>
              <a:gd name="T91" fmla="*/ 55 h 199"/>
              <a:gd name="T92" fmla="*/ 63 w 123"/>
              <a:gd name="T93" fmla="*/ 64 h 199"/>
              <a:gd name="T94" fmla="*/ 65 w 123"/>
              <a:gd name="T95" fmla="*/ 72 h 199"/>
              <a:gd name="T96" fmla="*/ 67 w 123"/>
              <a:gd name="T97" fmla="*/ 78 h 199"/>
              <a:gd name="T98" fmla="*/ 70 w 123"/>
              <a:gd name="T99" fmla="*/ 84 h 199"/>
              <a:gd name="T100" fmla="*/ 73 w 123"/>
              <a:gd name="T101" fmla="*/ 89 h 199"/>
              <a:gd name="T102" fmla="*/ 77 w 123"/>
              <a:gd name="T103" fmla="*/ 93 h 199"/>
              <a:gd name="T104" fmla="*/ 82 w 123"/>
              <a:gd name="T105" fmla="*/ 95 h 199"/>
              <a:gd name="T106" fmla="*/ 88 w 123"/>
              <a:gd name="T107" fmla="*/ 97 h 199"/>
              <a:gd name="T108" fmla="*/ 95 w 123"/>
              <a:gd name="T109" fmla="*/ 99 h 199"/>
              <a:gd name="T110" fmla="*/ 102 w 123"/>
              <a:gd name="T111" fmla="*/ 100 h 199"/>
              <a:gd name="T112" fmla="*/ 123 w 123"/>
              <a:gd name="T113" fmla="*/ 100 h 199"/>
              <a:gd name="T114" fmla="*/ 123 w 123"/>
              <a:gd name="T11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100"/>
                </a:moveTo>
                <a:lnTo>
                  <a:pt x="123" y="100"/>
                </a:lnTo>
                <a:lnTo>
                  <a:pt x="102" y="101"/>
                </a:lnTo>
                <a:lnTo>
                  <a:pt x="95" y="102"/>
                </a:lnTo>
                <a:lnTo>
                  <a:pt x="88" y="104"/>
                </a:lnTo>
                <a:lnTo>
                  <a:pt x="82" y="106"/>
                </a:lnTo>
                <a:lnTo>
                  <a:pt x="77" y="108"/>
                </a:lnTo>
                <a:lnTo>
                  <a:pt x="73" y="112"/>
                </a:lnTo>
                <a:lnTo>
                  <a:pt x="70" y="116"/>
                </a:lnTo>
                <a:lnTo>
                  <a:pt x="67" y="122"/>
                </a:lnTo>
                <a:lnTo>
                  <a:pt x="65" y="128"/>
                </a:lnTo>
                <a:lnTo>
                  <a:pt x="63" y="137"/>
                </a:lnTo>
                <a:lnTo>
                  <a:pt x="62" y="146"/>
                </a:lnTo>
                <a:lnTo>
                  <a:pt x="61" y="170"/>
                </a:lnTo>
                <a:lnTo>
                  <a:pt x="61" y="199"/>
                </a:lnTo>
                <a:lnTo>
                  <a:pt x="61" y="199"/>
                </a:lnTo>
                <a:lnTo>
                  <a:pt x="60" y="170"/>
                </a:lnTo>
                <a:lnTo>
                  <a:pt x="59" y="146"/>
                </a:lnTo>
                <a:lnTo>
                  <a:pt x="58" y="137"/>
                </a:lnTo>
                <a:lnTo>
                  <a:pt x="57" y="128"/>
                </a:lnTo>
                <a:lnTo>
                  <a:pt x="55" y="122"/>
                </a:lnTo>
                <a:lnTo>
                  <a:pt x="52" y="116"/>
                </a:lnTo>
                <a:lnTo>
                  <a:pt x="49" y="112"/>
                </a:lnTo>
                <a:lnTo>
                  <a:pt x="45" y="108"/>
                </a:lnTo>
                <a:lnTo>
                  <a:pt x="41" y="106"/>
                </a:lnTo>
                <a:lnTo>
                  <a:pt x="35" y="104"/>
                </a:lnTo>
                <a:lnTo>
                  <a:pt x="27" y="102"/>
                </a:lnTo>
                <a:lnTo>
                  <a:pt x="19" y="101"/>
                </a:lnTo>
                <a:lnTo>
                  <a:pt x="0" y="100"/>
                </a:lnTo>
                <a:lnTo>
                  <a:pt x="0" y="100"/>
                </a:lnTo>
                <a:lnTo>
                  <a:pt x="19" y="100"/>
                </a:lnTo>
                <a:lnTo>
                  <a:pt x="27" y="99"/>
                </a:lnTo>
                <a:lnTo>
                  <a:pt x="35" y="97"/>
                </a:lnTo>
                <a:lnTo>
                  <a:pt x="41" y="95"/>
                </a:lnTo>
                <a:lnTo>
                  <a:pt x="45" y="93"/>
                </a:lnTo>
                <a:lnTo>
                  <a:pt x="49" y="89"/>
                </a:lnTo>
                <a:lnTo>
                  <a:pt x="52" y="84"/>
                </a:lnTo>
                <a:lnTo>
                  <a:pt x="55" y="78"/>
                </a:lnTo>
                <a:lnTo>
                  <a:pt x="57" y="72"/>
                </a:lnTo>
                <a:lnTo>
                  <a:pt x="58" y="64"/>
                </a:lnTo>
                <a:lnTo>
                  <a:pt x="59" y="55"/>
                </a:lnTo>
                <a:lnTo>
                  <a:pt x="60" y="31"/>
                </a:lnTo>
                <a:lnTo>
                  <a:pt x="61" y="0"/>
                </a:lnTo>
                <a:lnTo>
                  <a:pt x="61" y="0"/>
                </a:lnTo>
                <a:lnTo>
                  <a:pt x="61" y="31"/>
                </a:lnTo>
                <a:lnTo>
                  <a:pt x="62" y="55"/>
                </a:lnTo>
                <a:lnTo>
                  <a:pt x="63" y="64"/>
                </a:lnTo>
                <a:lnTo>
                  <a:pt x="65" y="72"/>
                </a:lnTo>
                <a:lnTo>
                  <a:pt x="67" y="78"/>
                </a:lnTo>
                <a:lnTo>
                  <a:pt x="70" y="84"/>
                </a:lnTo>
                <a:lnTo>
                  <a:pt x="73" y="89"/>
                </a:lnTo>
                <a:lnTo>
                  <a:pt x="77" y="93"/>
                </a:lnTo>
                <a:lnTo>
                  <a:pt x="82" y="95"/>
                </a:lnTo>
                <a:lnTo>
                  <a:pt x="88" y="97"/>
                </a:lnTo>
                <a:lnTo>
                  <a:pt x="95" y="99"/>
                </a:lnTo>
                <a:lnTo>
                  <a:pt x="102" y="100"/>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 name="Freeform 24">
            <a:extLst>
              <a:ext uri="{FF2B5EF4-FFF2-40B4-BE49-F238E27FC236}">
                <a16:creationId xmlns:a16="http://schemas.microsoft.com/office/drawing/2014/main" id="{0BEEF375-7F58-403B-A36D-D302CE677E7A}"/>
              </a:ext>
            </a:extLst>
          </p:cNvPr>
          <p:cNvSpPr>
            <a:spLocks/>
          </p:cNvSpPr>
          <p:nvPr userDrawn="1"/>
        </p:nvSpPr>
        <p:spPr bwMode="auto">
          <a:xfrm>
            <a:off x="2370138" y="4902200"/>
            <a:ext cx="195263" cy="315913"/>
          </a:xfrm>
          <a:custGeom>
            <a:avLst/>
            <a:gdLst>
              <a:gd name="T0" fmla="*/ 123 w 123"/>
              <a:gd name="T1" fmla="*/ 99 h 199"/>
              <a:gd name="T2" fmla="*/ 123 w 123"/>
              <a:gd name="T3" fmla="*/ 99 h 199"/>
              <a:gd name="T4" fmla="*/ 103 w 123"/>
              <a:gd name="T5" fmla="*/ 100 h 199"/>
              <a:gd name="T6" fmla="*/ 95 w 123"/>
              <a:gd name="T7" fmla="*/ 102 h 199"/>
              <a:gd name="T8" fmla="*/ 89 w 123"/>
              <a:gd name="T9" fmla="*/ 103 h 199"/>
              <a:gd name="T10" fmla="*/ 82 w 123"/>
              <a:gd name="T11" fmla="*/ 105 h 199"/>
              <a:gd name="T12" fmla="*/ 77 w 123"/>
              <a:gd name="T13" fmla="*/ 108 h 199"/>
              <a:gd name="T14" fmla="*/ 73 w 123"/>
              <a:gd name="T15" fmla="*/ 111 h 199"/>
              <a:gd name="T16" fmla="*/ 70 w 123"/>
              <a:gd name="T17" fmla="*/ 116 h 199"/>
              <a:gd name="T18" fmla="*/ 68 w 123"/>
              <a:gd name="T19" fmla="*/ 121 h 199"/>
              <a:gd name="T20" fmla="*/ 66 w 123"/>
              <a:gd name="T21" fmla="*/ 128 h 199"/>
              <a:gd name="T22" fmla="*/ 64 w 123"/>
              <a:gd name="T23" fmla="*/ 136 h 199"/>
              <a:gd name="T24" fmla="*/ 63 w 123"/>
              <a:gd name="T25" fmla="*/ 146 h 199"/>
              <a:gd name="T26" fmla="*/ 62 w 123"/>
              <a:gd name="T27" fmla="*/ 169 h 199"/>
              <a:gd name="T28" fmla="*/ 62 w 123"/>
              <a:gd name="T29" fmla="*/ 199 h 199"/>
              <a:gd name="T30" fmla="*/ 62 w 123"/>
              <a:gd name="T31" fmla="*/ 199 h 199"/>
              <a:gd name="T32" fmla="*/ 61 w 123"/>
              <a:gd name="T33" fmla="*/ 169 h 199"/>
              <a:gd name="T34" fmla="*/ 60 w 123"/>
              <a:gd name="T35" fmla="*/ 146 h 199"/>
              <a:gd name="T36" fmla="*/ 59 w 123"/>
              <a:gd name="T37" fmla="*/ 136 h 199"/>
              <a:gd name="T38" fmla="*/ 58 w 123"/>
              <a:gd name="T39" fmla="*/ 128 h 199"/>
              <a:gd name="T40" fmla="*/ 56 w 123"/>
              <a:gd name="T41" fmla="*/ 121 h 199"/>
              <a:gd name="T42" fmla="*/ 53 w 123"/>
              <a:gd name="T43" fmla="*/ 116 h 199"/>
              <a:gd name="T44" fmla="*/ 50 w 123"/>
              <a:gd name="T45" fmla="*/ 111 h 199"/>
              <a:gd name="T46" fmla="*/ 45 w 123"/>
              <a:gd name="T47" fmla="*/ 108 h 199"/>
              <a:gd name="T48" fmla="*/ 41 w 123"/>
              <a:gd name="T49" fmla="*/ 105 h 199"/>
              <a:gd name="T50" fmla="*/ 35 w 123"/>
              <a:gd name="T51" fmla="*/ 103 h 199"/>
              <a:gd name="T52" fmla="*/ 28 w 123"/>
              <a:gd name="T53" fmla="*/ 102 h 199"/>
              <a:gd name="T54" fmla="*/ 20 w 123"/>
              <a:gd name="T55" fmla="*/ 100 h 199"/>
              <a:gd name="T56" fmla="*/ 0 w 123"/>
              <a:gd name="T57" fmla="*/ 99 h 199"/>
              <a:gd name="T58" fmla="*/ 0 w 123"/>
              <a:gd name="T59" fmla="*/ 99 h 199"/>
              <a:gd name="T60" fmla="*/ 20 w 123"/>
              <a:gd name="T61" fmla="*/ 98 h 199"/>
              <a:gd name="T62" fmla="*/ 28 w 123"/>
              <a:gd name="T63" fmla="*/ 97 h 199"/>
              <a:gd name="T64" fmla="*/ 35 w 123"/>
              <a:gd name="T65" fmla="*/ 96 h 199"/>
              <a:gd name="T66" fmla="*/ 41 w 123"/>
              <a:gd name="T67" fmla="*/ 94 h 199"/>
              <a:gd name="T68" fmla="*/ 45 w 123"/>
              <a:gd name="T69" fmla="*/ 91 h 199"/>
              <a:gd name="T70" fmla="*/ 50 w 123"/>
              <a:gd name="T71" fmla="*/ 88 h 199"/>
              <a:gd name="T72" fmla="*/ 53 w 123"/>
              <a:gd name="T73" fmla="*/ 83 h 199"/>
              <a:gd name="T74" fmla="*/ 56 w 123"/>
              <a:gd name="T75" fmla="*/ 78 h 199"/>
              <a:gd name="T76" fmla="*/ 58 w 123"/>
              <a:gd name="T77" fmla="*/ 71 h 199"/>
              <a:gd name="T78" fmla="*/ 59 w 123"/>
              <a:gd name="T79" fmla="*/ 63 h 199"/>
              <a:gd name="T80" fmla="*/ 60 w 123"/>
              <a:gd name="T81" fmla="*/ 53 h 199"/>
              <a:gd name="T82" fmla="*/ 61 w 123"/>
              <a:gd name="T83" fmla="*/ 31 h 199"/>
              <a:gd name="T84" fmla="*/ 62 w 123"/>
              <a:gd name="T85" fmla="*/ 0 h 199"/>
              <a:gd name="T86" fmla="*/ 62 w 123"/>
              <a:gd name="T87" fmla="*/ 0 h 199"/>
              <a:gd name="T88" fmla="*/ 62 w 123"/>
              <a:gd name="T89" fmla="*/ 31 h 199"/>
              <a:gd name="T90" fmla="*/ 63 w 123"/>
              <a:gd name="T91" fmla="*/ 53 h 199"/>
              <a:gd name="T92" fmla="*/ 64 w 123"/>
              <a:gd name="T93" fmla="*/ 63 h 199"/>
              <a:gd name="T94" fmla="*/ 66 w 123"/>
              <a:gd name="T95" fmla="*/ 71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9 w 123"/>
              <a:gd name="T107" fmla="*/ 96 h 199"/>
              <a:gd name="T108" fmla="*/ 95 w 123"/>
              <a:gd name="T109" fmla="*/ 97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5" y="102"/>
                </a:lnTo>
                <a:lnTo>
                  <a:pt x="89" y="103"/>
                </a:lnTo>
                <a:lnTo>
                  <a:pt x="82" y="105"/>
                </a:lnTo>
                <a:lnTo>
                  <a:pt x="77" y="108"/>
                </a:lnTo>
                <a:lnTo>
                  <a:pt x="73" y="111"/>
                </a:lnTo>
                <a:lnTo>
                  <a:pt x="70" y="116"/>
                </a:lnTo>
                <a:lnTo>
                  <a:pt x="68" y="121"/>
                </a:lnTo>
                <a:lnTo>
                  <a:pt x="66" y="128"/>
                </a:lnTo>
                <a:lnTo>
                  <a:pt x="64" y="136"/>
                </a:lnTo>
                <a:lnTo>
                  <a:pt x="63" y="146"/>
                </a:lnTo>
                <a:lnTo>
                  <a:pt x="62" y="169"/>
                </a:lnTo>
                <a:lnTo>
                  <a:pt x="62" y="199"/>
                </a:lnTo>
                <a:lnTo>
                  <a:pt x="62" y="199"/>
                </a:lnTo>
                <a:lnTo>
                  <a:pt x="61" y="169"/>
                </a:lnTo>
                <a:lnTo>
                  <a:pt x="60" y="146"/>
                </a:lnTo>
                <a:lnTo>
                  <a:pt x="59" y="136"/>
                </a:lnTo>
                <a:lnTo>
                  <a:pt x="58" y="128"/>
                </a:lnTo>
                <a:lnTo>
                  <a:pt x="56" y="121"/>
                </a:lnTo>
                <a:lnTo>
                  <a:pt x="53" y="116"/>
                </a:lnTo>
                <a:lnTo>
                  <a:pt x="50" y="111"/>
                </a:lnTo>
                <a:lnTo>
                  <a:pt x="45" y="108"/>
                </a:lnTo>
                <a:lnTo>
                  <a:pt x="41" y="105"/>
                </a:lnTo>
                <a:lnTo>
                  <a:pt x="35" y="103"/>
                </a:lnTo>
                <a:lnTo>
                  <a:pt x="28" y="102"/>
                </a:lnTo>
                <a:lnTo>
                  <a:pt x="20" y="100"/>
                </a:lnTo>
                <a:lnTo>
                  <a:pt x="0" y="99"/>
                </a:lnTo>
                <a:lnTo>
                  <a:pt x="0" y="99"/>
                </a:lnTo>
                <a:lnTo>
                  <a:pt x="20" y="98"/>
                </a:lnTo>
                <a:lnTo>
                  <a:pt x="28" y="97"/>
                </a:lnTo>
                <a:lnTo>
                  <a:pt x="35" y="96"/>
                </a:lnTo>
                <a:lnTo>
                  <a:pt x="41" y="94"/>
                </a:lnTo>
                <a:lnTo>
                  <a:pt x="45" y="91"/>
                </a:lnTo>
                <a:lnTo>
                  <a:pt x="50" y="88"/>
                </a:lnTo>
                <a:lnTo>
                  <a:pt x="53" y="83"/>
                </a:lnTo>
                <a:lnTo>
                  <a:pt x="56" y="78"/>
                </a:lnTo>
                <a:lnTo>
                  <a:pt x="58" y="71"/>
                </a:lnTo>
                <a:lnTo>
                  <a:pt x="59" y="63"/>
                </a:lnTo>
                <a:lnTo>
                  <a:pt x="60" y="53"/>
                </a:lnTo>
                <a:lnTo>
                  <a:pt x="61" y="31"/>
                </a:lnTo>
                <a:lnTo>
                  <a:pt x="62" y="0"/>
                </a:lnTo>
                <a:lnTo>
                  <a:pt x="62" y="0"/>
                </a:lnTo>
                <a:lnTo>
                  <a:pt x="62" y="31"/>
                </a:lnTo>
                <a:lnTo>
                  <a:pt x="63" y="53"/>
                </a:lnTo>
                <a:lnTo>
                  <a:pt x="64" y="63"/>
                </a:lnTo>
                <a:lnTo>
                  <a:pt x="66" y="71"/>
                </a:lnTo>
                <a:lnTo>
                  <a:pt x="68" y="78"/>
                </a:lnTo>
                <a:lnTo>
                  <a:pt x="70" y="83"/>
                </a:lnTo>
                <a:lnTo>
                  <a:pt x="73" y="88"/>
                </a:lnTo>
                <a:lnTo>
                  <a:pt x="77" y="91"/>
                </a:lnTo>
                <a:lnTo>
                  <a:pt x="82" y="94"/>
                </a:lnTo>
                <a:lnTo>
                  <a:pt x="89" y="96"/>
                </a:lnTo>
                <a:lnTo>
                  <a:pt x="95" y="97"/>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 name="Freeform 25">
            <a:extLst>
              <a:ext uri="{FF2B5EF4-FFF2-40B4-BE49-F238E27FC236}">
                <a16:creationId xmlns:a16="http://schemas.microsoft.com/office/drawing/2014/main" id="{E23701BD-73C2-4DD6-869F-D8EE63AC6C8E}"/>
              </a:ext>
            </a:extLst>
          </p:cNvPr>
          <p:cNvSpPr>
            <a:spLocks/>
          </p:cNvSpPr>
          <p:nvPr userDrawn="1"/>
        </p:nvSpPr>
        <p:spPr bwMode="auto">
          <a:xfrm>
            <a:off x="9247188" y="4176713"/>
            <a:ext cx="195263" cy="315913"/>
          </a:xfrm>
          <a:custGeom>
            <a:avLst/>
            <a:gdLst>
              <a:gd name="T0" fmla="*/ 123 w 123"/>
              <a:gd name="T1" fmla="*/ 99 h 199"/>
              <a:gd name="T2" fmla="*/ 123 w 123"/>
              <a:gd name="T3" fmla="*/ 99 h 199"/>
              <a:gd name="T4" fmla="*/ 102 w 123"/>
              <a:gd name="T5" fmla="*/ 100 h 199"/>
              <a:gd name="T6" fmla="*/ 94 w 123"/>
              <a:gd name="T7" fmla="*/ 101 h 199"/>
              <a:gd name="T8" fmla="*/ 88 w 123"/>
              <a:gd name="T9" fmla="*/ 102 h 199"/>
              <a:gd name="T10" fmla="*/ 82 w 123"/>
              <a:gd name="T11" fmla="*/ 104 h 199"/>
              <a:gd name="T12" fmla="*/ 77 w 123"/>
              <a:gd name="T13" fmla="*/ 107 h 199"/>
              <a:gd name="T14" fmla="*/ 72 w 123"/>
              <a:gd name="T15" fmla="*/ 110 h 199"/>
              <a:gd name="T16" fmla="*/ 69 w 123"/>
              <a:gd name="T17" fmla="*/ 116 h 199"/>
              <a:gd name="T18" fmla="*/ 67 w 123"/>
              <a:gd name="T19" fmla="*/ 121 h 199"/>
              <a:gd name="T20" fmla="*/ 65 w 123"/>
              <a:gd name="T21" fmla="*/ 128 h 199"/>
              <a:gd name="T22" fmla="*/ 63 w 123"/>
              <a:gd name="T23" fmla="*/ 136 h 199"/>
              <a:gd name="T24" fmla="*/ 62 w 123"/>
              <a:gd name="T25" fmla="*/ 145 h 199"/>
              <a:gd name="T26" fmla="*/ 61 w 123"/>
              <a:gd name="T27" fmla="*/ 169 h 199"/>
              <a:gd name="T28" fmla="*/ 61 w 123"/>
              <a:gd name="T29" fmla="*/ 199 h 199"/>
              <a:gd name="T30" fmla="*/ 61 w 123"/>
              <a:gd name="T31" fmla="*/ 199 h 199"/>
              <a:gd name="T32" fmla="*/ 60 w 123"/>
              <a:gd name="T33" fmla="*/ 169 h 199"/>
              <a:gd name="T34" fmla="*/ 59 w 123"/>
              <a:gd name="T35" fmla="*/ 145 h 199"/>
              <a:gd name="T36" fmla="*/ 58 w 123"/>
              <a:gd name="T37" fmla="*/ 136 h 199"/>
              <a:gd name="T38" fmla="*/ 57 w 123"/>
              <a:gd name="T39" fmla="*/ 128 h 199"/>
              <a:gd name="T40" fmla="*/ 55 w 123"/>
              <a:gd name="T41" fmla="*/ 121 h 199"/>
              <a:gd name="T42" fmla="*/ 52 w 123"/>
              <a:gd name="T43" fmla="*/ 116 h 199"/>
              <a:gd name="T44" fmla="*/ 49 w 123"/>
              <a:gd name="T45" fmla="*/ 110 h 199"/>
              <a:gd name="T46" fmla="*/ 45 w 123"/>
              <a:gd name="T47" fmla="*/ 107 h 199"/>
              <a:gd name="T48" fmla="*/ 41 w 123"/>
              <a:gd name="T49" fmla="*/ 104 h 199"/>
              <a:gd name="T50" fmla="*/ 34 w 123"/>
              <a:gd name="T51" fmla="*/ 102 h 199"/>
              <a:gd name="T52" fmla="*/ 27 w 123"/>
              <a:gd name="T53" fmla="*/ 101 h 199"/>
              <a:gd name="T54" fmla="*/ 19 w 123"/>
              <a:gd name="T55" fmla="*/ 100 h 199"/>
              <a:gd name="T56" fmla="*/ 0 w 123"/>
              <a:gd name="T57" fmla="*/ 99 h 199"/>
              <a:gd name="T58" fmla="*/ 0 w 123"/>
              <a:gd name="T59" fmla="*/ 99 h 199"/>
              <a:gd name="T60" fmla="*/ 19 w 123"/>
              <a:gd name="T61" fmla="*/ 98 h 199"/>
              <a:gd name="T62" fmla="*/ 27 w 123"/>
              <a:gd name="T63" fmla="*/ 97 h 199"/>
              <a:gd name="T64" fmla="*/ 34 w 123"/>
              <a:gd name="T65" fmla="*/ 96 h 199"/>
              <a:gd name="T66" fmla="*/ 41 w 123"/>
              <a:gd name="T67" fmla="*/ 94 h 199"/>
              <a:gd name="T68" fmla="*/ 45 w 123"/>
              <a:gd name="T69" fmla="*/ 91 h 199"/>
              <a:gd name="T70" fmla="*/ 49 w 123"/>
              <a:gd name="T71" fmla="*/ 88 h 199"/>
              <a:gd name="T72" fmla="*/ 52 w 123"/>
              <a:gd name="T73" fmla="*/ 83 h 199"/>
              <a:gd name="T74" fmla="*/ 55 w 123"/>
              <a:gd name="T75" fmla="*/ 78 h 199"/>
              <a:gd name="T76" fmla="*/ 57 w 123"/>
              <a:gd name="T77" fmla="*/ 70 h 199"/>
              <a:gd name="T78" fmla="*/ 58 w 123"/>
              <a:gd name="T79" fmla="*/ 62 h 199"/>
              <a:gd name="T80" fmla="*/ 59 w 123"/>
              <a:gd name="T81" fmla="*/ 53 h 199"/>
              <a:gd name="T82" fmla="*/ 60 w 123"/>
              <a:gd name="T83" fmla="*/ 30 h 199"/>
              <a:gd name="T84" fmla="*/ 61 w 123"/>
              <a:gd name="T85" fmla="*/ 0 h 199"/>
              <a:gd name="T86" fmla="*/ 61 w 123"/>
              <a:gd name="T87" fmla="*/ 0 h 199"/>
              <a:gd name="T88" fmla="*/ 61 w 123"/>
              <a:gd name="T89" fmla="*/ 30 h 199"/>
              <a:gd name="T90" fmla="*/ 62 w 123"/>
              <a:gd name="T91" fmla="*/ 53 h 199"/>
              <a:gd name="T92" fmla="*/ 63 w 123"/>
              <a:gd name="T93" fmla="*/ 62 h 199"/>
              <a:gd name="T94" fmla="*/ 65 w 123"/>
              <a:gd name="T95" fmla="*/ 70 h 199"/>
              <a:gd name="T96" fmla="*/ 67 w 123"/>
              <a:gd name="T97" fmla="*/ 78 h 199"/>
              <a:gd name="T98" fmla="*/ 69 w 123"/>
              <a:gd name="T99" fmla="*/ 83 h 199"/>
              <a:gd name="T100" fmla="*/ 72 w 123"/>
              <a:gd name="T101" fmla="*/ 88 h 199"/>
              <a:gd name="T102" fmla="*/ 77 w 123"/>
              <a:gd name="T103" fmla="*/ 91 h 199"/>
              <a:gd name="T104" fmla="*/ 82 w 123"/>
              <a:gd name="T105" fmla="*/ 94 h 199"/>
              <a:gd name="T106" fmla="*/ 88 w 123"/>
              <a:gd name="T107" fmla="*/ 96 h 199"/>
              <a:gd name="T108" fmla="*/ 94 w 123"/>
              <a:gd name="T109" fmla="*/ 97 h 199"/>
              <a:gd name="T110" fmla="*/ 102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2" y="100"/>
                </a:lnTo>
                <a:lnTo>
                  <a:pt x="94" y="101"/>
                </a:lnTo>
                <a:lnTo>
                  <a:pt x="88" y="102"/>
                </a:lnTo>
                <a:lnTo>
                  <a:pt x="82" y="104"/>
                </a:lnTo>
                <a:lnTo>
                  <a:pt x="77" y="107"/>
                </a:lnTo>
                <a:lnTo>
                  <a:pt x="72" y="110"/>
                </a:lnTo>
                <a:lnTo>
                  <a:pt x="69" y="116"/>
                </a:lnTo>
                <a:lnTo>
                  <a:pt x="67" y="121"/>
                </a:lnTo>
                <a:lnTo>
                  <a:pt x="65" y="128"/>
                </a:lnTo>
                <a:lnTo>
                  <a:pt x="63" y="136"/>
                </a:lnTo>
                <a:lnTo>
                  <a:pt x="62" y="145"/>
                </a:lnTo>
                <a:lnTo>
                  <a:pt x="61" y="169"/>
                </a:lnTo>
                <a:lnTo>
                  <a:pt x="61" y="199"/>
                </a:lnTo>
                <a:lnTo>
                  <a:pt x="61" y="199"/>
                </a:lnTo>
                <a:lnTo>
                  <a:pt x="60" y="169"/>
                </a:lnTo>
                <a:lnTo>
                  <a:pt x="59" y="145"/>
                </a:lnTo>
                <a:lnTo>
                  <a:pt x="58" y="136"/>
                </a:lnTo>
                <a:lnTo>
                  <a:pt x="57" y="128"/>
                </a:lnTo>
                <a:lnTo>
                  <a:pt x="55" y="121"/>
                </a:lnTo>
                <a:lnTo>
                  <a:pt x="52" y="116"/>
                </a:lnTo>
                <a:lnTo>
                  <a:pt x="49" y="110"/>
                </a:lnTo>
                <a:lnTo>
                  <a:pt x="45" y="107"/>
                </a:lnTo>
                <a:lnTo>
                  <a:pt x="41" y="104"/>
                </a:lnTo>
                <a:lnTo>
                  <a:pt x="34" y="102"/>
                </a:lnTo>
                <a:lnTo>
                  <a:pt x="27" y="101"/>
                </a:lnTo>
                <a:lnTo>
                  <a:pt x="19" y="100"/>
                </a:lnTo>
                <a:lnTo>
                  <a:pt x="0" y="99"/>
                </a:lnTo>
                <a:lnTo>
                  <a:pt x="0" y="99"/>
                </a:lnTo>
                <a:lnTo>
                  <a:pt x="19" y="98"/>
                </a:lnTo>
                <a:lnTo>
                  <a:pt x="27" y="97"/>
                </a:lnTo>
                <a:lnTo>
                  <a:pt x="34" y="96"/>
                </a:lnTo>
                <a:lnTo>
                  <a:pt x="41" y="94"/>
                </a:lnTo>
                <a:lnTo>
                  <a:pt x="45" y="91"/>
                </a:lnTo>
                <a:lnTo>
                  <a:pt x="49" y="88"/>
                </a:lnTo>
                <a:lnTo>
                  <a:pt x="52" y="83"/>
                </a:lnTo>
                <a:lnTo>
                  <a:pt x="55" y="78"/>
                </a:lnTo>
                <a:lnTo>
                  <a:pt x="57" y="70"/>
                </a:lnTo>
                <a:lnTo>
                  <a:pt x="58" y="62"/>
                </a:lnTo>
                <a:lnTo>
                  <a:pt x="59" y="53"/>
                </a:lnTo>
                <a:lnTo>
                  <a:pt x="60" y="30"/>
                </a:lnTo>
                <a:lnTo>
                  <a:pt x="61" y="0"/>
                </a:lnTo>
                <a:lnTo>
                  <a:pt x="61" y="0"/>
                </a:lnTo>
                <a:lnTo>
                  <a:pt x="61" y="30"/>
                </a:lnTo>
                <a:lnTo>
                  <a:pt x="62" y="53"/>
                </a:lnTo>
                <a:lnTo>
                  <a:pt x="63" y="62"/>
                </a:lnTo>
                <a:lnTo>
                  <a:pt x="65" y="70"/>
                </a:lnTo>
                <a:lnTo>
                  <a:pt x="67" y="78"/>
                </a:lnTo>
                <a:lnTo>
                  <a:pt x="69" y="83"/>
                </a:lnTo>
                <a:lnTo>
                  <a:pt x="72" y="88"/>
                </a:lnTo>
                <a:lnTo>
                  <a:pt x="77" y="91"/>
                </a:lnTo>
                <a:lnTo>
                  <a:pt x="82" y="94"/>
                </a:lnTo>
                <a:lnTo>
                  <a:pt x="88" y="96"/>
                </a:lnTo>
                <a:lnTo>
                  <a:pt x="94" y="97"/>
                </a:lnTo>
                <a:lnTo>
                  <a:pt x="102"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 name="Freeform 26">
            <a:extLst>
              <a:ext uri="{FF2B5EF4-FFF2-40B4-BE49-F238E27FC236}">
                <a16:creationId xmlns:a16="http://schemas.microsoft.com/office/drawing/2014/main" id="{7794E438-2847-4DA8-B561-DB263812C9F1}"/>
              </a:ext>
            </a:extLst>
          </p:cNvPr>
          <p:cNvSpPr>
            <a:spLocks/>
          </p:cNvSpPr>
          <p:nvPr userDrawn="1"/>
        </p:nvSpPr>
        <p:spPr bwMode="auto">
          <a:xfrm>
            <a:off x="10858500" y="2635250"/>
            <a:ext cx="195263" cy="315913"/>
          </a:xfrm>
          <a:custGeom>
            <a:avLst/>
            <a:gdLst>
              <a:gd name="T0" fmla="*/ 123 w 123"/>
              <a:gd name="T1" fmla="*/ 99 h 199"/>
              <a:gd name="T2" fmla="*/ 123 w 123"/>
              <a:gd name="T3" fmla="*/ 99 h 199"/>
              <a:gd name="T4" fmla="*/ 103 w 123"/>
              <a:gd name="T5" fmla="*/ 100 h 199"/>
              <a:gd name="T6" fmla="*/ 94 w 123"/>
              <a:gd name="T7" fmla="*/ 101 h 199"/>
              <a:gd name="T8" fmla="*/ 88 w 123"/>
              <a:gd name="T9" fmla="*/ 102 h 199"/>
              <a:gd name="T10" fmla="*/ 82 w 123"/>
              <a:gd name="T11" fmla="*/ 104 h 199"/>
              <a:gd name="T12" fmla="*/ 77 w 123"/>
              <a:gd name="T13" fmla="*/ 107 h 199"/>
              <a:gd name="T14" fmla="*/ 73 w 123"/>
              <a:gd name="T15" fmla="*/ 111 h 199"/>
              <a:gd name="T16" fmla="*/ 70 w 123"/>
              <a:gd name="T17" fmla="*/ 115 h 199"/>
              <a:gd name="T18" fmla="*/ 68 w 123"/>
              <a:gd name="T19" fmla="*/ 121 h 199"/>
              <a:gd name="T20" fmla="*/ 66 w 123"/>
              <a:gd name="T21" fmla="*/ 128 h 199"/>
              <a:gd name="T22" fmla="*/ 64 w 123"/>
              <a:gd name="T23" fmla="*/ 136 h 199"/>
              <a:gd name="T24" fmla="*/ 63 w 123"/>
              <a:gd name="T25" fmla="*/ 145 h 199"/>
              <a:gd name="T26" fmla="*/ 62 w 123"/>
              <a:gd name="T27" fmla="*/ 169 h 199"/>
              <a:gd name="T28" fmla="*/ 62 w 123"/>
              <a:gd name="T29" fmla="*/ 199 h 199"/>
              <a:gd name="T30" fmla="*/ 62 w 123"/>
              <a:gd name="T31" fmla="*/ 199 h 199"/>
              <a:gd name="T32" fmla="*/ 61 w 123"/>
              <a:gd name="T33" fmla="*/ 169 h 199"/>
              <a:gd name="T34" fmla="*/ 59 w 123"/>
              <a:gd name="T35" fmla="*/ 145 h 199"/>
              <a:gd name="T36" fmla="*/ 58 w 123"/>
              <a:gd name="T37" fmla="*/ 136 h 199"/>
              <a:gd name="T38" fmla="*/ 57 w 123"/>
              <a:gd name="T39" fmla="*/ 128 h 199"/>
              <a:gd name="T40" fmla="*/ 55 w 123"/>
              <a:gd name="T41" fmla="*/ 121 h 199"/>
              <a:gd name="T42" fmla="*/ 52 w 123"/>
              <a:gd name="T43" fmla="*/ 115 h 199"/>
              <a:gd name="T44" fmla="*/ 49 w 123"/>
              <a:gd name="T45" fmla="*/ 111 h 199"/>
              <a:gd name="T46" fmla="*/ 45 w 123"/>
              <a:gd name="T47" fmla="*/ 107 h 199"/>
              <a:gd name="T48" fmla="*/ 40 w 123"/>
              <a:gd name="T49" fmla="*/ 104 h 199"/>
              <a:gd name="T50" fmla="*/ 35 w 123"/>
              <a:gd name="T51" fmla="*/ 102 h 199"/>
              <a:gd name="T52" fmla="*/ 28 w 123"/>
              <a:gd name="T53" fmla="*/ 101 h 199"/>
              <a:gd name="T54" fmla="*/ 19 w 123"/>
              <a:gd name="T55" fmla="*/ 100 h 199"/>
              <a:gd name="T56" fmla="*/ 0 w 123"/>
              <a:gd name="T57" fmla="*/ 99 h 199"/>
              <a:gd name="T58" fmla="*/ 0 w 123"/>
              <a:gd name="T59" fmla="*/ 99 h 199"/>
              <a:gd name="T60" fmla="*/ 19 w 123"/>
              <a:gd name="T61" fmla="*/ 98 h 199"/>
              <a:gd name="T62" fmla="*/ 28 w 123"/>
              <a:gd name="T63" fmla="*/ 98 h 199"/>
              <a:gd name="T64" fmla="*/ 35 w 123"/>
              <a:gd name="T65" fmla="*/ 96 h 199"/>
              <a:gd name="T66" fmla="*/ 40 w 123"/>
              <a:gd name="T67" fmla="*/ 94 h 199"/>
              <a:gd name="T68" fmla="*/ 45 w 123"/>
              <a:gd name="T69" fmla="*/ 91 h 199"/>
              <a:gd name="T70" fmla="*/ 49 w 123"/>
              <a:gd name="T71" fmla="*/ 88 h 199"/>
              <a:gd name="T72" fmla="*/ 52 w 123"/>
              <a:gd name="T73" fmla="*/ 83 h 199"/>
              <a:gd name="T74" fmla="*/ 55 w 123"/>
              <a:gd name="T75" fmla="*/ 78 h 199"/>
              <a:gd name="T76" fmla="*/ 57 w 123"/>
              <a:gd name="T77" fmla="*/ 70 h 199"/>
              <a:gd name="T78" fmla="*/ 58 w 123"/>
              <a:gd name="T79" fmla="*/ 63 h 199"/>
              <a:gd name="T80" fmla="*/ 59 w 123"/>
              <a:gd name="T81" fmla="*/ 53 h 199"/>
              <a:gd name="T82" fmla="*/ 61 w 123"/>
              <a:gd name="T83" fmla="*/ 30 h 199"/>
              <a:gd name="T84" fmla="*/ 62 w 123"/>
              <a:gd name="T85" fmla="*/ 0 h 199"/>
              <a:gd name="T86" fmla="*/ 62 w 123"/>
              <a:gd name="T87" fmla="*/ 0 h 199"/>
              <a:gd name="T88" fmla="*/ 62 w 123"/>
              <a:gd name="T89" fmla="*/ 30 h 199"/>
              <a:gd name="T90" fmla="*/ 63 w 123"/>
              <a:gd name="T91" fmla="*/ 53 h 199"/>
              <a:gd name="T92" fmla="*/ 64 w 123"/>
              <a:gd name="T93" fmla="*/ 63 h 199"/>
              <a:gd name="T94" fmla="*/ 66 w 123"/>
              <a:gd name="T95" fmla="*/ 70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8 w 123"/>
              <a:gd name="T107" fmla="*/ 96 h 199"/>
              <a:gd name="T108" fmla="*/ 94 w 123"/>
              <a:gd name="T109" fmla="*/ 98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4" y="101"/>
                </a:lnTo>
                <a:lnTo>
                  <a:pt x="88" y="102"/>
                </a:lnTo>
                <a:lnTo>
                  <a:pt x="82" y="104"/>
                </a:lnTo>
                <a:lnTo>
                  <a:pt x="77" y="107"/>
                </a:lnTo>
                <a:lnTo>
                  <a:pt x="73" y="111"/>
                </a:lnTo>
                <a:lnTo>
                  <a:pt x="70" y="115"/>
                </a:lnTo>
                <a:lnTo>
                  <a:pt x="68" y="121"/>
                </a:lnTo>
                <a:lnTo>
                  <a:pt x="66" y="128"/>
                </a:lnTo>
                <a:lnTo>
                  <a:pt x="64" y="136"/>
                </a:lnTo>
                <a:lnTo>
                  <a:pt x="63" y="145"/>
                </a:lnTo>
                <a:lnTo>
                  <a:pt x="62" y="169"/>
                </a:lnTo>
                <a:lnTo>
                  <a:pt x="62" y="199"/>
                </a:lnTo>
                <a:lnTo>
                  <a:pt x="62" y="199"/>
                </a:lnTo>
                <a:lnTo>
                  <a:pt x="61" y="169"/>
                </a:lnTo>
                <a:lnTo>
                  <a:pt x="59" y="145"/>
                </a:lnTo>
                <a:lnTo>
                  <a:pt x="58" y="136"/>
                </a:lnTo>
                <a:lnTo>
                  <a:pt x="57" y="128"/>
                </a:lnTo>
                <a:lnTo>
                  <a:pt x="55" y="121"/>
                </a:lnTo>
                <a:lnTo>
                  <a:pt x="52" y="115"/>
                </a:lnTo>
                <a:lnTo>
                  <a:pt x="49" y="111"/>
                </a:lnTo>
                <a:lnTo>
                  <a:pt x="45" y="107"/>
                </a:lnTo>
                <a:lnTo>
                  <a:pt x="40" y="104"/>
                </a:lnTo>
                <a:lnTo>
                  <a:pt x="35" y="102"/>
                </a:lnTo>
                <a:lnTo>
                  <a:pt x="28" y="101"/>
                </a:lnTo>
                <a:lnTo>
                  <a:pt x="19" y="100"/>
                </a:lnTo>
                <a:lnTo>
                  <a:pt x="0" y="99"/>
                </a:lnTo>
                <a:lnTo>
                  <a:pt x="0" y="99"/>
                </a:lnTo>
                <a:lnTo>
                  <a:pt x="19" y="98"/>
                </a:lnTo>
                <a:lnTo>
                  <a:pt x="28" y="98"/>
                </a:lnTo>
                <a:lnTo>
                  <a:pt x="35" y="96"/>
                </a:lnTo>
                <a:lnTo>
                  <a:pt x="40" y="94"/>
                </a:lnTo>
                <a:lnTo>
                  <a:pt x="45" y="91"/>
                </a:lnTo>
                <a:lnTo>
                  <a:pt x="49" y="88"/>
                </a:lnTo>
                <a:lnTo>
                  <a:pt x="52" y="83"/>
                </a:lnTo>
                <a:lnTo>
                  <a:pt x="55" y="78"/>
                </a:lnTo>
                <a:lnTo>
                  <a:pt x="57" y="70"/>
                </a:lnTo>
                <a:lnTo>
                  <a:pt x="58" y="63"/>
                </a:lnTo>
                <a:lnTo>
                  <a:pt x="59" y="53"/>
                </a:lnTo>
                <a:lnTo>
                  <a:pt x="61" y="30"/>
                </a:lnTo>
                <a:lnTo>
                  <a:pt x="62" y="0"/>
                </a:lnTo>
                <a:lnTo>
                  <a:pt x="62" y="0"/>
                </a:lnTo>
                <a:lnTo>
                  <a:pt x="62" y="30"/>
                </a:lnTo>
                <a:lnTo>
                  <a:pt x="63" y="53"/>
                </a:lnTo>
                <a:lnTo>
                  <a:pt x="64" y="63"/>
                </a:lnTo>
                <a:lnTo>
                  <a:pt x="66" y="70"/>
                </a:lnTo>
                <a:lnTo>
                  <a:pt x="68" y="78"/>
                </a:lnTo>
                <a:lnTo>
                  <a:pt x="70" y="83"/>
                </a:lnTo>
                <a:lnTo>
                  <a:pt x="73" y="88"/>
                </a:lnTo>
                <a:lnTo>
                  <a:pt x="77" y="91"/>
                </a:lnTo>
                <a:lnTo>
                  <a:pt x="82" y="94"/>
                </a:lnTo>
                <a:lnTo>
                  <a:pt x="88" y="96"/>
                </a:lnTo>
                <a:lnTo>
                  <a:pt x="94" y="98"/>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 name="Freeform 27">
            <a:extLst>
              <a:ext uri="{FF2B5EF4-FFF2-40B4-BE49-F238E27FC236}">
                <a16:creationId xmlns:a16="http://schemas.microsoft.com/office/drawing/2014/main" id="{29DB557B-8B29-4228-A697-1A82CAAFE525}"/>
              </a:ext>
            </a:extLst>
          </p:cNvPr>
          <p:cNvSpPr>
            <a:spLocks/>
          </p:cNvSpPr>
          <p:nvPr userDrawn="1"/>
        </p:nvSpPr>
        <p:spPr bwMode="auto">
          <a:xfrm>
            <a:off x="9950450" y="1511300"/>
            <a:ext cx="195263" cy="314325"/>
          </a:xfrm>
          <a:custGeom>
            <a:avLst/>
            <a:gdLst>
              <a:gd name="T0" fmla="*/ 123 w 123"/>
              <a:gd name="T1" fmla="*/ 100 h 198"/>
              <a:gd name="T2" fmla="*/ 123 w 123"/>
              <a:gd name="T3" fmla="*/ 100 h 198"/>
              <a:gd name="T4" fmla="*/ 102 w 123"/>
              <a:gd name="T5" fmla="*/ 100 h 198"/>
              <a:gd name="T6" fmla="*/ 94 w 123"/>
              <a:gd name="T7" fmla="*/ 101 h 198"/>
              <a:gd name="T8" fmla="*/ 88 w 123"/>
              <a:gd name="T9" fmla="*/ 103 h 198"/>
              <a:gd name="T10" fmla="*/ 82 w 123"/>
              <a:gd name="T11" fmla="*/ 105 h 198"/>
              <a:gd name="T12" fmla="*/ 77 w 123"/>
              <a:gd name="T13" fmla="*/ 107 h 198"/>
              <a:gd name="T14" fmla="*/ 73 w 123"/>
              <a:gd name="T15" fmla="*/ 111 h 198"/>
              <a:gd name="T16" fmla="*/ 69 w 123"/>
              <a:gd name="T17" fmla="*/ 115 h 198"/>
              <a:gd name="T18" fmla="*/ 67 w 123"/>
              <a:gd name="T19" fmla="*/ 121 h 198"/>
              <a:gd name="T20" fmla="*/ 65 w 123"/>
              <a:gd name="T21" fmla="*/ 127 h 198"/>
              <a:gd name="T22" fmla="*/ 63 w 123"/>
              <a:gd name="T23" fmla="*/ 135 h 198"/>
              <a:gd name="T24" fmla="*/ 62 w 123"/>
              <a:gd name="T25" fmla="*/ 145 h 198"/>
              <a:gd name="T26" fmla="*/ 61 w 123"/>
              <a:gd name="T27" fmla="*/ 168 h 198"/>
              <a:gd name="T28" fmla="*/ 61 w 123"/>
              <a:gd name="T29" fmla="*/ 198 h 198"/>
              <a:gd name="T30" fmla="*/ 61 w 123"/>
              <a:gd name="T31" fmla="*/ 198 h 198"/>
              <a:gd name="T32" fmla="*/ 60 w 123"/>
              <a:gd name="T33" fmla="*/ 168 h 198"/>
              <a:gd name="T34" fmla="*/ 59 w 123"/>
              <a:gd name="T35" fmla="*/ 145 h 198"/>
              <a:gd name="T36" fmla="*/ 58 w 123"/>
              <a:gd name="T37" fmla="*/ 135 h 198"/>
              <a:gd name="T38" fmla="*/ 57 w 123"/>
              <a:gd name="T39" fmla="*/ 127 h 198"/>
              <a:gd name="T40" fmla="*/ 55 w 123"/>
              <a:gd name="T41" fmla="*/ 121 h 198"/>
              <a:gd name="T42" fmla="*/ 52 w 123"/>
              <a:gd name="T43" fmla="*/ 115 h 198"/>
              <a:gd name="T44" fmla="*/ 49 w 123"/>
              <a:gd name="T45" fmla="*/ 111 h 198"/>
              <a:gd name="T46" fmla="*/ 45 w 123"/>
              <a:gd name="T47" fmla="*/ 107 h 198"/>
              <a:gd name="T48" fmla="*/ 41 w 123"/>
              <a:gd name="T49" fmla="*/ 105 h 198"/>
              <a:gd name="T50" fmla="*/ 35 w 123"/>
              <a:gd name="T51" fmla="*/ 103 h 198"/>
              <a:gd name="T52" fmla="*/ 27 w 123"/>
              <a:gd name="T53" fmla="*/ 101 h 198"/>
              <a:gd name="T54" fmla="*/ 19 w 123"/>
              <a:gd name="T55" fmla="*/ 100 h 198"/>
              <a:gd name="T56" fmla="*/ 0 w 123"/>
              <a:gd name="T57" fmla="*/ 100 h 198"/>
              <a:gd name="T58" fmla="*/ 0 w 123"/>
              <a:gd name="T59" fmla="*/ 100 h 198"/>
              <a:gd name="T60" fmla="*/ 19 w 123"/>
              <a:gd name="T61" fmla="*/ 99 h 198"/>
              <a:gd name="T62" fmla="*/ 27 w 123"/>
              <a:gd name="T63" fmla="*/ 97 h 198"/>
              <a:gd name="T64" fmla="*/ 35 w 123"/>
              <a:gd name="T65" fmla="*/ 95 h 198"/>
              <a:gd name="T66" fmla="*/ 41 w 123"/>
              <a:gd name="T67" fmla="*/ 93 h 198"/>
              <a:gd name="T68" fmla="*/ 45 w 123"/>
              <a:gd name="T69" fmla="*/ 91 h 198"/>
              <a:gd name="T70" fmla="*/ 49 w 123"/>
              <a:gd name="T71" fmla="*/ 87 h 198"/>
              <a:gd name="T72" fmla="*/ 52 w 123"/>
              <a:gd name="T73" fmla="*/ 83 h 198"/>
              <a:gd name="T74" fmla="*/ 55 w 123"/>
              <a:gd name="T75" fmla="*/ 77 h 198"/>
              <a:gd name="T76" fmla="*/ 57 w 123"/>
              <a:gd name="T77" fmla="*/ 71 h 198"/>
              <a:gd name="T78" fmla="*/ 58 w 123"/>
              <a:gd name="T79" fmla="*/ 63 h 198"/>
              <a:gd name="T80" fmla="*/ 59 w 123"/>
              <a:gd name="T81" fmla="*/ 53 h 198"/>
              <a:gd name="T82" fmla="*/ 60 w 123"/>
              <a:gd name="T83" fmla="*/ 30 h 198"/>
              <a:gd name="T84" fmla="*/ 61 w 123"/>
              <a:gd name="T85" fmla="*/ 0 h 198"/>
              <a:gd name="T86" fmla="*/ 61 w 123"/>
              <a:gd name="T87" fmla="*/ 0 h 198"/>
              <a:gd name="T88" fmla="*/ 61 w 123"/>
              <a:gd name="T89" fmla="*/ 30 h 198"/>
              <a:gd name="T90" fmla="*/ 62 w 123"/>
              <a:gd name="T91" fmla="*/ 53 h 198"/>
              <a:gd name="T92" fmla="*/ 63 w 123"/>
              <a:gd name="T93" fmla="*/ 63 h 198"/>
              <a:gd name="T94" fmla="*/ 65 w 123"/>
              <a:gd name="T95" fmla="*/ 71 h 198"/>
              <a:gd name="T96" fmla="*/ 67 w 123"/>
              <a:gd name="T97" fmla="*/ 77 h 198"/>
              <a:gd name="T98" fmla="*/ 69 w 123"/>
              <a:gd name="T99" fmla="*/ 83 h 198"/>
              <a:gd name="T100" fmla="*/ 73 w 123"/>
              <a:gd name="T101" fmla="*/ 87 h 198"/>
              <a:gd name="T102" fmla="*/ 77 w 123"/>
              <a:gd name="T103" fmla="*/ 91 h 198"/>
              <a:gd name="T104" fmla="*/ 82 w 123"/>
              <a:gd name="T105" fmla="*/ 93 h 198"/>
              <a:gd name="T106" fmla="*/ 88 w 123"/>
              <a:gd name="T107" fmla="*/ 95 h 198"/>
              <a:gd name="T108" fmla="*/ 94 w 123"/>
              <a:gd name="T109" fmla="*/ 97 h 198"/>
              <a:gd name="T110" fmla="*/ 102 w 123"/>
              <a:gd name="T111" fmla="*/ 99 h 198"/>
              <a:gd name="T112" fmla="*/ 123 w 123"/>
              <a:gd name="T113" fmla="*/ 100 h 198"/>
              <a:gd name="T114" fmla="*/ 123 w 123"/>
              <a:gd name="T115" fmla="*/ 10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8">
                <a:moveTo>
                  <a:pt x="123" y="100"/>
                </a:moveTo>
                <a:lnTo>
                  <a:pt x="123" y="100"/>
                </a:lnTo>
                <a:lnTo>
                  <a:pt x="102" y="100"/>
                </a:lnTo>
                <a:lnTo>
                  <a:pt x="94" y="101"/>
                </a:lnTo>
                <a:lnTo>
                  <a:pt x="88" y="103"/>
                </a:lnTo>
                <a:lnTo>
                  <a:pt x="82" y="105"/>
                </a:lnTo>
                <a:lnTo>
                  <a:pt x="77" y="107"/>
                </a:lnTo>
                <a:lnTo>
                  <a:pt x="73" y="111"/>
                </a:lnTo>
                <a:lnTo>
                  <a:pt x="69" y="115"/>
                </a:lnTo>
                <a:lnTo>
                  <a:pt x="67" y="121"/>
                </a:lnTo>
                <a:lnTo>
                  <a:pt x="65" y="127"/>
                </a:lnTo>
                <a:lnTo>
                  <a:pt x="63" y="135"/>
                </a:lnTo>
                <a:lnTo>
                  <a:pt x="62" y="145"/>
                </a:lnTo>
                <a:lnTo>
                  <a:pt x="61" y="168"/>
                </a:lnTo>
                <a:lnTo>
                  <a:pt x="61" y="198"/>
                </a:lnTo>
                <a:lnTo>
                  <a:pt x="61" y="198"/>
                </a:lnTo>
                <a:lnTo>
                  <a:pt x="60" y="168"/>
                </a:lnTo>
                <a:lnTo>
                  <a:pt x="59" y="145"/>
                </a:lnTo>
                <a:lnTo>
                  <a:pt x="58" y="135"/>
                </a:lnTo>
                <a:lnTo>
                  <a:pt x="57" y="127"/>
                </a:lnTo>
                <a:lnTo>
                  <a:pt x="55" y="121"/>
                </a:lnTo>
                <a:lnTo>
                  <a:pt x="52" y="115"/>
                </a:lnTo>
                <a:lnTo>
                  <a:pt x="49" y="111"/>
                </a:lnTo>
                <a:lnTo>
                  <a:pt x="45" y="107"/>
                </a:lnTo>
                <a:lnTo>
                  <a:pt x="41" y="105"/>
                </a:lnTo>
                <a:lnTo>
                  <a:pt x="35" y="103"/>
                </a:lnTo>
                <a:lnTo>
                  <a:pt x="27" y="101"/>
                </a:lnTo>
                <a:lnTo>
                  <a:pt x="19" y="100"/>
                </a:lnTo>
                <a:lnTo>
                  <a:pt x="0" y="100"/>
                </a:lnTo>
                <a:lnTo>
                  <a:pt x="0" y="100"/>
                </a:lnTo>
                <a:lnTo>
                  <a:pt x="19" y="99"/>
                </a:lnTo>
                <a:lnTo>
                  <a:pt x="27" y="97"/>
                </a:lnTo>
                <a:lnTo>
                  <a:pt x="35" y="95"/>
                </a:lnTo>
                <a:lnTo>
                  <a:pt x="41" y="93"/>
                </a:lnTo>
                <a:lnTo>
                  <a:pt x="45" y="91"/>
                </a:lnTo>
                <a:lnTo>
                  <a:pt x="49" y="87"/>
                </a:lnTo>
                <a:lnTo>
                  <a:pt x="52" y="83"/>
                </a:lnTo>
                <a:lnTo>
                  <a:pt x="55" y="77"/>
                </a:lnTo>
                <a:lnTo>
                  <a:pt x="57" y="71"/>
                </a:lnTo>
                <a:lnTo>
                  <a:pt x="58" y="63"/>
                </a:lnTo>
                <a:lnTo>
                  <a:pt x="59" y="53"/>
                </a:lnTo>
                <a:lnTo>
                  <a:pt x="60" y="30"/>
                </a:lnTo>
                <a:lnTo>
                  <a:pt x="61" y="0"/>
                </a:lnTo>
                <a:lnTo>
                  <a:pt x="61" y="0"/>
                </a:lnTo>
                <a:lnTo>
                  <a:pt x="61" y="30"/>
                </a:lnTo>
                <a:lnTo>
                  <a:pt x="62" y="53"/>
                </a:lnTo>
                <a:lnTo>
                  <a:pt x="63" y="63"/>
                </a:lnTo>
                <a:lnTo>
                  <a:pt x="65" y="71"/>
                </a:lnTo>
                <a:lnTo>
                  <a:pt x="67" y="77"/>
                </a:lnTo>
                <a:lnTo>
                  <a:pt x="69" y="83"/>
                </a:lnTo>
                <a:lnTo>
                  <a:pt x="73" y="87"/>
                </a:lnTo>
                <a:lnTo>
                  <a:pt x="77" y="91"/>
                </a:lnTo>
                <a:lnTo>
                  <a:pt x="82" y="93"/>
                </a:lnTo>
                <a:lnTo>
                  <a:pt x="88" y="95"/>
                </a:lnTo>
                <a:lnTo>
                  <a:pt x="94" y="97"/>
                </a:lnTo>
                <a:lnTo>
                  <a:pt x="102" y="99"/>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 name="Freeform 28">
            <a:extLst>
              <a:ext uri="{FF2B5EF4-FFF2-40B4-BE49-F238E27FC236}">
                <a16:creationId xmlns:a16="http://schemas.microsoft.com/office/drawing/2014/main" id="{C622AAF0-96E9-4FF0-B21D-092491023789}"/>
              </a:ext>
            </a:extLst>
          </p:cNvPr>
          <p:cNvSpPr>
            <a:spLocks/>
          </p:cNvSpPr>
          <p:nvPr userDrawn="1"/>
        </p:nvSpPr>
        <p:spPr bwMode="auto">
          <a:xfrm>
            <a:off x="11996738" y="3860800"/>
            <a:ext cx="195263" cy="315913"/>
          </a:xfrm>
          <a:custGeom>
            <a:avLst/>
            <a:gdLst>
              <a:gd name="T0" fmla="*/ 123 w 123"/>
              <a:gd name="T1" fmla="*/ 99 h 199"/>
              <a:gd name="T2" fmla="*/ 123 w 123"/>
              <a:gd name="T3" fmla="*/ 99 h 199"/>
              <a:gd name="T4" fmla="*/ 104 w 123"/>
              <a:gd name="T5" fmla="*/ 100 h 199"/>
              <a:gd name="T6" fmla="*/ 95 w 123"/>
              <a:gd name="T7" fmla="*/ 101 h 199"/>
              <a:gd name="T8" fmla="*/ 88 w 123"/>
              <a:gd name="T9" fmla="*/ 102 h 199"/>
              <a:gd name="T10" fmla="*/ 82 w 123"/>
              <a:gd name="T11" fmla="*/ 104 h 199"/>
              <a:gd name="T12" fmla="*/ 77 w 123"/>
              <a:gd name="T13" fmla="*/ 107 h 199"/>
              <a:gd name="T14" fmla="*/ 74 w 123"/>
              <a:gd name="T15" fmla="*/ 112 h 199"/>
              <a:gd name="T16" fmla="*/ 70 w 123"/>
              <a:gd name="T17" fmla="*/ 116 h 199"/>
              <a:gd name="T18" fmla="*/ 68 w 123"/>
              <a:gd name="T19" fmla="*/ 122 h 199"/>
              <a:gd name="T20" fmla="*/ 66 w 123"/>
              <a:gd name="T21" fmla="*/ 128 h 199"/>
              <a:gd name="T22" fmla="*/ 65 w 123"/>
              <a:gd name="T23" fmla="*/ 136 h 199"/>
              <a:gd name="T24" fmla="*/ 64 w 123"/>
              <a:gd name="T25" fmla="*/ 145 h 199"/>
              <a:gd name="T26" fmla="*/ 62 w 123"/>
              <a:gd name="T27" fmla="*/ 169 h 199"/>
              <a:gd name="T28" fmla="*/ 61 w 123"/>
              <a:gd name="T29" fmla="*/ 199 h 199"/>
              <a:gd name="T30" fmla="*/ 61 w 123"/>
              <a:gd name="T31" fmla="*/ 199 h 199"/>
              <a:gd name="T32" fmla="*/ 60 w 123"/>
              <a:gd name="T33" fmla="*/ 169 h 199"/>
              <a:gd name="T34" fmla="*/ 59 w 123"/>
              <a:gd name="T35" fmla="*/ 145 h 199"/>
              <a:gd name="T36" fmla="*/ 58 w 123"/>
              <a:gd name="T37" fmla="*/ 136 h 199"/>
              <a:gd name="T38" fmla="*/ 57 w 123"/>
              <a:gd name="T39" fmla="*/ 128 h 199"/>
              <a:gd name="T40" fmla="*/ 55 w 123"/>
              <a:gd name="T41" fmla="*/ 122 h 199"/>
              <a:gd name="T42" fmla="*/ 53 w 123"/>
              <a:gd name="T43" fmla="*/ 116 h 199"/>
              <a:gd name="T44" fmla="*/ 49 w 123"/>
              <a:gd name="T45" fmla="*/ 112 h 199"/>
              <a:gd name="T46" fmla="*/ 46 w 123"/>
              <a:gd name="T47" fmla="*/ 107 h 199"/>
              <a:gd name="T48" fmla="*/ 41 w 123"/>
              <a:gd name="T49" fmla="*/ 104 h 199"/>
              <a:gd name="T50" fmla="*/ 35 w 123"/>
              <a:gd name="T51" fmla="*/ 102 h 199"/>
              <a:gd name="T52" fmla="*/ 28 w 123"/>
              <a:gd name="T53" fmla="*/ 101 h 199"/>
              <a:gd name="T54" fmla="*/ 20 w 123"/>
              <a:gd name="T55" fmla="*/ 100 h 199"/>
              <a:gd name="T56" fmla="*/ 0 w 123"/>
              <a:gd name="T57" fmla="*/ 99 h 199"/>
              <a:gd name="T58" fmla="*/ 0 w 123"/>
              <a:gd name="T59" fmla="*/ 99 h 199"/>
              <a:gd name="T60" fmla="*/ 20 w 123"/>
              <a:gd name="T61" fmla="*/ 99 h 199"/>
              <a:gd name="T62" fmla="*/ 28 w 123"/>
              <a:gd name="T63" fmla="*/ 98 h 199"/>
              <a:gd name="T64" fmla="*/ 35 w 123"/>
              <a:gd name="T65" fmla="*/ 96 h 199"/>
              <a:gd name="T66" fmla="*/ 41 w 123"/>
              <a:gd name="T67" fmla="*/ 94 h 199"/>
              <a:gd name="T68" fmla="*/ 46 w 123"/>
              <a:gd name="T69" fmla="*/ 91 h 199"/>
              <a:gd name="T70" fmla="*/ 49 w 123"/>
              <a:gd name="T71" fmla="*/ 88 h 199"/>
              <a:gd name="T72" fmla="*/ 53 w 123"/>
              <a:gd name="T73" fmla="*/ 84 h 199"/>
              <a:gd name="T74" fmla="*/ 55 w 123"/>
              <a:gd name="T75" fmla="*/ 78 h 199"/>
              <a:gd name="T76" fmla="*/ 57 w 123"/>
              <a:gd name="T77" fmla="*/ 72 h 199"/>
              <a:gd name="T78" fmla="*/ 58 w 123"/>
              <a:gd name="T79" fmla="*/ 63 h 199"/>
              <a:gd name="T80" fmla="*/ 59 w 123"/>
              <a:gd name="T81" fmla="*/ 54 h 199"/>
              <a:gd name="T82" fmla="*/ 60 w 123"/>
              <a:gd name="T83" fmla="*/ 30 h 199"/>
              <a:gd name="T84" fmla="*/ 61 w 123"/>
              <a:gd name="T85" fmla="*/ 0 h 199"/>
              <a:gd name="T86" fmla="*/ 61 w 123"/>
              <a:gd name="T87" fmla="*/ 0 h 199"/>
              <a:gd name="T88" fmla="*/ 62 w 123"/>
              <a:gd name="T89" fmla="*/ 30 h 199"/>
              <a:gd name="T90" fmla="*/ 64 w 123"/>
              <a:gd name="T91" fmla="*/ 54 h 199"/>
              <a:gd name="T92" fmla="*/ 65 w 123"/>
              <a:gd name="T93" fmla="*/ 63 h 199"/>
              <a:gd name="T94" fmla="*/ 66 w 123"/>
              <a:gd name="T95" fmla="*/ 72 h 199"/>
              <a:gd name="T96" fmla="*/ 68 w 123"/>
              <a:gd name="T97" fmla="*/ 78 h 199"/>
              <a:gd name="T98" fmla="*/ 70 w 123"/>
              <a:gd name="T99" fmla="*/ 84 h 199"/>
              <a:gd name="T100" fmla="*/ 74 w 123"/>
              <a:gd name="T101" fmla="*/ 88 h 199"/>
              <a:gd name="T102" fmla="*/ 77 w 123"/>
              <a:gd name="T103" fmla="*/ 91 h 199"/>
              <a:gd name="T104" fmla="*/ 82 w 123"/>
              <a:gd name="T105" fmla="*/ 94 h 199"/>
              <a:gd name="T106" fmla="*/ 88 w 123"/>
              <a:gd name="T107" fmla="*/ 96 h 199"/>
              <a:gd name="T108" fmla="*/ 95 w 123"/>
              <a:gd name="T109" fmla="*/ 98 h 199"/>
              <a:gd name="T110" fmla="*/ 104 w 123"/>
              <a:gd name="T111" fmla="*/ 99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4" y="100"/>
                </a:lnTo>
                <a:lnTo>
                  <a:pt x="95" y="101"/>
                </a:lnTo>
                <a:lnTo>
                  <a:pt x="88" y="102"/>
                </a:lnTo>
                <a:lnTo>
                  <a:pt x="82" y="104"/>
                </a:lnTo>
                <a:lnTo>
                  <a:pt x="77" y="107"/>
                </a:lnTo>
                <a:lnTo>
                  <a:pt x="74" y="112"/>
                </a:lnTo>
                <a:lnTo>
                  <a:pt x="70" y="116"/>
                </a:lnTo>
                <a:lnTo>
                  <a:pt x="68" y="122"/>
                </a:lnTo>
                <a:lnTo>
                  <a:pt x="66" y="128"/>
                </a:lnTo>
                <a:lnTo>
                  <a:pt x="65" y="136"/>
                </a:lnTo>
                <a:lnTo>
                  <a:pt x="64" y="145"/>
                </a:lnTo>
                <a:lnTo>
                  <a:pt x="62" y="169"/>
                </a:lnTo>
                <a:lnTo>
                  <a:pt x="61" y="199"/>
                </a:lnTo>
                <a:lnTo>
                  <a:pt x="61" y="199"/>
                </a:lnTo>
                <a:lnTo>
                  <a:pt x="60" y="169"/>
                </a:lnTo>
                <a:lnTo>
                  <a:pt x="59" y="145"/>
                </a:lnTo>
                <a:lnTo>
                  <a:pt x="58" y="136"/>
                </a:lnTo>
                <a:lnTo>
                  <a:pt x="57" y="128"/>
                </a:lnTo>
                <a:lnTo>
                  <a:pt x="55" y="122"/>
                </a:lnTo>
                <a:lnTo>
                  <a:pt x="53" y="116"/>
                </a:lnTo>
                <a:lnTo>
                  <a:pt x="49" y="112"/>
                </a:lnTo>
                <a:lnTo>
                  <a:pt x="46" y="107"/>
                </a:lnTo>
                <a:lnTo>
                  <a:pt x="41" y="104"/>
                </a:lnTo>
                <a:lnTo>
                  <a:pt x="35" y="102"/>
                </a:lnTo>
                <a:lnTo>
                  <a:pt x="28" y="101"/>
                </a:lnTo>
                <a:lnTo>
                  <a:pt x="20" y="100"/>
                </a:lnTo>
                <a:lnTo>
                  <a:pt x="0" y="99"/>
                </a:lnTo>
                <a:lnTo>
                  <a:pt x="0" y="99"/>
                </a:lnTo>
                <a:lnTo>
                  <a:pt x="20" y="99"/>
                </a:lnTo>
                <a:lnTo>
                  <a:pt x="28" y="98"/>
                </a:lnTo>
                <a:lnTo>
                  <a:pt x="35" y="96"/>
                </a:lnTo>
                <a:lnTo>
                  <a:pt x="41" y="94"/>
                </a:lnTo>
                <a:lnTo>
                  <a:pt x="46" y="91"/>
                </a:lnTo>
                <a:lnTo>
                  <a:pt x="49" y="88"/>
                </a:lnTo>
                <a:lnTo>
                  <a:pt x="53" y="84"/>
                </a:lnTo>
                <a:lnTo>
                  <a:pt x="55" y="78"/>
                </a:lnTo>
                <a:lnTo>
                  <a:pt x="57" y="72"/>
                </a:lnTo>
                <a:lnTo>
                  <a:pt x="58" y="63"/>
                </a:lnTo>
                <a:lnTo>
                  <a:pt x="59" y="54"/>
                </a:lnTo>
                <a:lnTo>
                  <a:pt x="60" y="30"/>
                </a:lnTo>
                <a:lnTo>
                  <a:pt x="61" y="0"/>
                </a:lnTo>
                <a:lnTo>
                  <a:pt x="61" y="0"/>
                </a:lnTo>
                <a:lnTo>
                  <a:pt x="62" y="30"/>
                </a:lnTo>
                <a:lnTo>
                  <a:pt x="64" y="54"/>
                </a:lnTo>
                <a:lnTo>
                  <a:pt x="65" y="63"/>
                </a:lnTo>
                <a:lnTo>
                  <a:pt x="66" y="72"/>
                </a:lnTo>
                <a:lnTo>
                  <a:pt x="68" y="78"/>
                </a:lnTo>
                <a:lnTo>
                  <a:pt x="70" y="84"/>
                </a:lnTo>
                <a:lnTo>
                  <a:pt x="74" y="88"/>
                </a:lnTo>
                <a:lnTo>
                  <a:pt x="77" y="91"/>
                </a:lnTo>
                <a:lnTo>
                  <a:pt x="82" y="94"/>
                </a:lnTo>
                <a:lnTo>
                  <a:pt x="88" y="96"/>
                </a:lnTo>
                <a:lnTo>
                  <a:pt x="95" y="98"/>
                </a:lnTo>
                <a:lnTo>
                  <a:pt x="104" y="99"/>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 name="Freeform 29">
            <a:extLst>
              <a:ext uri="{FF2B5EF4-FFF2-40B4-BE49-F238E27FC236}">
                <a16:creationId xmlns:a16="http://schemas.microsoft.com/office/drawing/2014/main" id="{3E15A59E-AD77-4C27-87CB-B9D0FA7C2CAF}"/>
              </a:ext>
            </a:extLst>
          </p:cNvPr>
          <p:cNvSpPr>
            <a:spLocks/>
          </p:cNvSpPr>
          <p:nvPr userDrawn="1"/>
        </p:nvSpPr>
        <p:spPr bwMode="auto">
          <a:xfrm>
            <a:off x="4845050" y="3741738"/>
            <a:ext cx="195263" cy="315913"/>
          </a:xfrm>
          <a:custGeom>
            <a:avLst/>
            <a:gdLst>
              <a:gd name="T0" fmla="*/ 123 w 123"/>
              <a:gd name="T1" fmla="*/ 99 h 199"/>
              <a:gd name="T2" fmla="*/ 123 w 123"/>
              <a:gd name="T3" fmla="*/ 99 h 199"/>
              <a:gd name="T4" fmla="*/ 103 w 123"/>
              <a:gd name="T5" fmla="*/ 100 h 199"/>
              <a:gd name="T6" fmla="*/ 96 w 123"/>
              <a:gd name="T7" fmla="*/ 101 h 199"/>
              <a:gd name="T8" fmla="*/ 89 w 123"/>
              <a:gd name="T9" fmla="*/ 102 h 199"/>
              <a:gd name="T10" fmla="*/ 82 w 123"/>
              <a:gd name="T11" fmla="*/ 104 h 199"/>
              <a:gd name="T12" fmla="*/ 77 w 123"/>
              <a:gd name="T13" fmla="*/ 108 h 199"/>
              <a:gd name="T14" fmla="*/ 73 w 123"/>
              <a:gd name="T15" fmla="*/ 111 h 199"/>
              <a:gd name="T16" fmla="*/ 70 w 123"/>
              <a:gd name="T17" fmla="*/ 116 h 199"/>
              <a:gd name="T18" fmla="*/ 68 w 123"/>
              <a:gd name="T19" fmla="*/ 121 h 199"/>
              <a:gd name="T20" fmla="*/ 66 w 123"/>
              <a:gd name="T21" fmla="*/ 128 h 199"/>
              <a:gd name="T22" fmla="*/ 65 w 123"/>
              <a:gd name="T23" fmla="*/ 136 h 199"/>
              <a:gd name="T24" fmla="*/ 64 w 123"/>
              <a:gd name="T25" fmla="*/ 145 h 199"/>
              <a:gd name="T26" fmla="*/ 62 w 123"/>
              <a:gd name="T27" fmla="*/ 168 h 199"/>
              <a:gd name="T28" fmla="*/ 62 w 123"/>
              <a:gd name="T29" fmla="*/ 199 h 199"/>
              <a:gd name="T30" fmla="*/ 62 w 123"/>
              <a:gd name="T31" fmla="*/ 199 h 199"/>
              <a:gd name="T32" fmla="*/ 61 w 123"/>
              <a:gd name="T33" fmla="*/ 168 h 199"/>
              <a:gd name="T34" fmla="*/ 60 w 123"/>
              <a:gd name="T35" fmla="*/ 145 h 199"/>
              <a:gd name="T36" fmla="*/ 59 w 123"/>
              <a:gd name="T37" fmla="*/ 136 h 199"/>
              <a:gd name="T38" fmla="*/ 58 w 123"/>
              <a:gd name="T39" fmla="*/ 128 h 199"/>
              <a:gd name="T40" fmla="*/ 56 w 123"/>
              <a:gd name="T41" fmla="*/ 121 h 199"/>
              <a:gd name="T42" fmla="*/ 54 w 123"/>
              <a:gd name="T43" fmla="*/ 116 h 199"/>
              <a:gd name="T44" fmla="*/ 50 w 123"/>
              <a:gd name="T45" fmla="*/ 111 h 199"/>
              <a:gd name="T46" fmla="*/ 45 w 123"/>
              <a:gd name="T47" fmla="*/ 108 h 199"/>
              <a:gd name="T48" fmla="*/ 41 w 123"/>
              <a:gd name="T49" fmla="*/ 104 h 199"/>
              <a:gd name="T50" fmla="*/ 35 w 123"/>
              <a:gd name="T51" fmla="*/ 102 h 199"/>
              <a:gd name="T52" fmla="*/ 28 w 123"/>
              <a:gd name="T53" fmla="*/ 101 h 199"/>
              <a:gd name="T54" fmla="*/ 20 w 123"/>
              <a:gd name="T55" fmla="*/ 100 h 199"/>
              <a:gd name="T56" fmla="*/ 0 w 123"/>
              <a:gd name="T57" fmla="*/ 99 h 199"/>
              <a:gd name="T58" fmla="*/ 0 w 123"/>
              <a:gd name="T59" fmla="*/ 99 h 199"/>
              <a:gd name="T60" fmla="*/ 20 w 123"/>
              <a:gd name="T61" fmla="*/ 98 h 199"/>
              <a:gd name="T62" fmla="*/ 28 w 123"/>
              <a:gd name="T63" fmla="*/ 97 h 199"/>
              <a:gd name="T64" fmla="*/ 35 w 123"/>
              <a:gd name="T65" fmla="*/ 96 h 199"/>
              <a:gd name="T66" fmla="*/ 41 w 123"/>
              <a:gd name="T67" fmla="*/ 94 h 199"/>
              <a:gd name="T68" fmla="*/ 45 w 123"/>
              <a:gd name="T69" fmla="*/ 91 h 199"/>
              <a:gd name="T70" fmla="*/ 50 w 123"/>
              <a:gd name="T71" fmla="*/ 88 h 199"/>
              <a:gd name="T72" fmla="*/ 54 w 123"/>
              <a:gd name="T73" fmla="*/ 83 h 199"/>
              <a:gd name="T74" fmla="*/ 56 w 123"/>
              <a:gd name="T75" fmla="*/ 78 h 199"/>
              <a:gd name="T76" fmla="*/ 58 w 123"/>
              <a:gd name="T77" fmla="*/ 71 h 199"/>
              <a:gd name="T78" fmla="*/ 59 w 123"/>
              <a:gd name="T79" fmla="*/ 62 h 199"/>
              <a:gd name="T80" fmla="*/ 60 w 123"/>
              <a:gd name="T81" fmla="*/ 53 h 199"/>
              <a:gd name="T82" fmla="*/ 61 w 123"/>
              <a:gd name="T83" fmla="*/ 30 h 199"/>
              <a:gd name="T84" fmla="*/ 62 w 123"/>
              <a:gd name="T85" fmla="*/ 0 h 199"/>
              <a:gd name="T86" fmla="*/ 62 w 123"/>
              <a:gd name="T87" fmla="*/ 0 h 199"/>
              <a:gd name="T88" fmla="*/ 62 w 123"/>
              <a:gd name="T89" fmla="*/ 30 h 199"/>
              <a:gd name="T90" fmla="*/ 64 w 123"/>
              <a:gd name="T91" fmla="*/ 53 h 199"/>
              <a:gd name="T92" fmla="*/ 65 w 123"/>
              <a:gd name="T93" fmla="*/ 62 h 199"/>
              <a:gd name="T94" fmla="*/ 66 w 123"/>
              <a:gd name="T95" fmla="*/ 71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9 w 123"/>
              <a:gd name="T107" fmla="*/ 96 h 199"/>
              <a:gd name="T108" fmla="*/ 96 w 123"/>
              <a:gd name="T109" fmla="*/ 97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6" y="101"/>
                </a:lnTo>
                <a:lnTo>
                  <a:pt x="89" y="102"/>
                </a:lnTo>
                <a:lnTo>
                  <a:pt x="82" y="104"/>
                </a:lnTo>
                <a:lnTo>
                  <a:pt x="77" y="108"/>
                </a:lnTo>
                <a:lnTo>
                  <a:pt x="73" y="111"/>
                </a:lnTo>
                <a:lnTo>
                  <a:pt x="70" y="116"/>
                </a:lnTo>
                <a:lnTo>
                  <a:pt x="68" y="121"/>
                </a:lnTo>
                <a:lnTo>
                  <a:pt x="66" y="128"/>
                </a:lnTo>
                <a:lnTo>
                  <a:pt x="65" y="136"/>
                </a:lnTo>
                <a:lnTo>
                  <a:pt x="64" y="145"/>
                </a:lnTo>
                <a:lnTo>
                  <a:pt x="62" y="168"/>
                </a:lnTo>
                <a:lnTo>
                  <a:pt x="62" y="199"/>
                </a:lnTo>
                <a:lnTo>
                  <a:pt x="62" y="199"/>
                </a:lnTo>
                <a:lnTo>
                  <a:pt x="61" y="168"/>
                </a:lnTo>
                <a:lnTo>
                  <a:pt x="60" y="145"/>
                </a:lnTo>
                <a:lnTo>
                  <a:pt x="59" y="136"/>
                </a:lnTo>
                <a:lnTo>
                  <a:pt x="58" y="128"/>
                </a:lnTo>
                <a:lnTo>
                  <a:pt x="56" y="121"/>
                </a:lnTo>
                <a:lnTo>
                  <a:pt x="54" y="116"/>
                </a:lnTo>
                <a:lnTo>
                  <a:pt x="50" y="111"/>
                </a:lnTo>
                <a:lnTo>
                  <a:pt x="45" y="108"/>
                </a:lnTo>
                <a:lnTo>
                  <a:pt x="41" y="104"/>
                </a:lnTo>
                <a:lnTo>
                  <a:pt x="35" y="102"/>
                </a:lnTo>
                <a:lnTo>
                  <a:pt x="28" y="101"/>
                </a:lnTo>
                <a:lnTo>
                  <a:pt x="20" y="100"/>
                </a:lnTo>
                <a:lnTo>
                  <a:pt x="0" y="99"/>
                </a:lnTo>
                <a:lnTo>
                  <a:pt x="0" y="99"/>
                </a:lnTo>
                <a:lnTo>
                  <a:pt x="20" y="98"/>
                </a:lnTo>
                <a:lnTo>
                  <a:pt x="28" y="97"/>
                </a:lnTo>
                <a:lnTo>
                  <a:pt x="35" y="96"/>
                </a:lnTo>
                <a:lnTo>
                  <a:pt x="41" y="94"/>
                </a:lnTo>
                <a:lnTo>
                  <a:pt x="45" y="91"/>
                </a:lnTo>
                <a:lnTo>
                  <a:pt x="50" y="88"/>
                </a:lnTo>
                <a:lnTo>
                  <a:pt x="54" y="83"/>
                </a:lnTo>
                <a:lnTo>
                  <a:pt x="56" y="78"/>
                </a:lnTo>
                <a:lnTo>
                  <a:pt x="58" y="71"/>
                </a:lnTo>
                <a:lnTo>
                  <a:pt x="59" y="62"/>
                </a:lnTo>
                <a:lnTo>
                  <a:pt x="60" y="53"/>
                </a:lnTo>
                <a:lnTo>
                  <a:pt x="61" y="30"/>
                </a:lnTo>
                <a:lnTo>
                  <a:pt x="62" y="0"/>
                </a:lnTo>
                <a:lnTo>
                  <a:pt x="62" y="0"/>
                </a:lnTo>
                <a:lnTo>
                  <a:pt x="62" y="30"/>
                </a:lnTo>
                <a:lnTo>
                  <a:pt x="64" y="53"/>
                </a:lnTo>
                <a:lnTo>
                  <a:pt x="65" y="62"/>
                </a:lnTo>
                <a:lnTo>
                  <a:pt x="66" y="71"/>
                </a:lnTo>
                <a:lnTo>
                  <a:pt x="68" y="78"/>
                </a:lnTo>
                <a:lnTo>
                  <a:pt x="70" y="83"/>
                </a:lnTo>
                <a:lnTo>
                  <a:pt x="73" y="88"/>
                </a:lnTo>
                <a:lnTo>
                  <a:pt x="77" y="91"/>
                </a:lnTo>
                <a:lnTo>
                  <a:pt x="82" y="94"/>
                </a:lnTo>
                <a:lnTo>
                  <a:pt x="89" y="96"/>
                </a:lnTo>
                <a:lnTo>
                  <a:pt x="96" y="97"/>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 name="Freeform 30">
            <a:extLst>
              <a:ext uri="{FF2B5EF4-FFF2-40B4-BE49-F238E27FC236}">
                <a16:creationId xmlns:a16="http://schemas.microsoft.com/office/drawing/2014/main" id="{F74565AF-10EE-4406-A760-C927A9CC38C8}"/>
              </a:ext>
            </a:extLst>
          </p:cNvPr>
          <p:cNvSpPr>
            <a:spLocks/>
          </p:cNvSpPr>
          <p:nvPr userDrawn="1"/>
        </p:nvSpPr>
        <p:spPr bwMode="auto">
          <a:xfrm>
            <a:off x="4279900" y="1354138"/>
            <a:ext cx="193675" cy="315913"/>
          </a:xfrm>
          <a:custGeom>
            <a:avLst/>
            <a:gdLst>
              <a:gd name="T0" fmla="*/ 122 w 122"/>
              <a:gd name="T1" fmla="*/ 99 h 199"/>
              <a:gd name="T2" fmla="*/ 122 w 122"/>
              <a:gd name="T3" fmla="*/ 99 h 199"/>
              <a:gd name="T4" fmla="*/ 103 w 122"/>
              <a:gd name="T5" fmla="*/ 99 h 199"/>
              <a:gd name="T6" fmla="*/ 95 w 122"/>
              <a:gd name="T7" fmla="*/ 100 h 199"/>
              <a:gd name="T8" fmla="*/ 88 w 122"/>
              <a:gd name="T9" fmla="*/ 102 h 199"/>
              <a:gd name="T10" fmla="*/ 82 w 122"/>
              <a:gd name="T11" fmla="*/ 104 h 199"/>
              <a:gd name="T12" fmla="*/ 77 w 122"/>
              <a:gd name="T13" fmla="*/ 106 h 199"/>
              <a:gd name="T14" fmla="*/ 73 w 122"/>
              <a:gd name="T15" fmla="*/ 110 h 199"/>
              <a:gd name="T16" fmla="*/ 70 w 122"/>
              <a:gd name="T17" fmla="*/ 114 h 199"/>
              <a:gd name="T18" fmla="*/ 67 w 122"/>
              <a:gd name="T19" fmla="*/ 121 h 199"/>
              <a:gd name="T20" fmla="*/ 65 w 122"/>
              <a:gd name="T21" fmla="*/ 127 h 199"/>
              <a:gd name="T22" fmla="*/ 64 w 122"/>
              <a:gd name="T23" fmla="*/ 135 h 199"/>
              <a:gd name="T24" fmla="*/ 63 w 122"/>
              <a:gd name="T25" fmla="*/ 144 h 199"/>
              <a:gd name="T26" fmla="*/ 62 w 122"/>
              <a:gd name="T27" fmla="*/ 168 h 199"/>
              <a:gd name="T28" fmla="*/ 61 w 122"/>
              <a:gd name="T29" fmla="*/ 199 h 199"/>
              <a:gd name="T30" fmla="*/ 61 w 122"/>
              <a:gd name="T31" fmla="*/ 199 h 199"/>
              <a:gd name="T32" fmla="*/ 61 w 122"/>
              <a:gd name="T33" fmla="*/ 168 h 199"/>
              <a:gd name="T34" fmla="*/ 60 w 122"/>
              <a:gd name="T35" fmla="*/ 144 h 199"/>
              <a:gd name="T36" fmla="*/ 59 w 122"/>
              <a:gd name="T37" fmla="*/ 135 h 199"/>
              <a:gd name="T38" fmla="*/ 57 w 122"/>
              <a:gd name="T39" fmla="*/ 127 h 199"/>
              <a:gd name="T40" fmla="*/ 56 w 122"/>
              <a:gd name="T41" fmla="*/ 121 h 199"/>
              <a:gd name="T42" fmla="*/ 53 w 122"/>
              <a:gd name="T43" fmla="*/ 114 h 199"/>
              <a:gd name="T44" fmla="*/ 50 w 122"/>
              <a:gd name="T45" fmla="*/ 110 h 199"/>
              <a:gd name="T46" fmla="*/ 46 w 122"/>
              <a:gd name="T47" fmla="*/ 106 h 199"/>
              <a:gd name="T48" fmla="*/ 40 w 122"/>
              <a:gd name="T49" fmla="*/ 104 h 199"/>
              <a:gd name="T50" fmla="*/ 34 w 122"/>
              <a:gd name="T51" fmla="*/ 102 h 199"/>
              <a:gd name="T52" fmla="*/ 28 w 122"/>
              <a:gd name="T53" fmla="*/ 100 h 199"/>
              <a:gd name="T54" fmla="*/ 20 w 122"/>
              <a:gd name="T55" fmla="*/ 99 h 199"/>
              <a:gd name="T56" fmla="*/ 0 w 122"/>
              <a:gd name="T57" fmla="*/ 99 h 199"/>
              <a:gd name="T58" fmla="*/ 0 w 122"/>
              <a:gd name="T59" fmla="*/ 99 h 199"/>
              <a:gd name="T60" fmla="*/ 20 w 122"/>
              <a:gd name="T61" fmla="*/ 98 h 199"/>
              <a:gd name="T62" fmla="*/ 28 w 122"/>
              <a:gd name="T63" fmla="*/ 97 h 199"/>
              <a:gd name="T64" fmla="*/ 34 w 122"/>
              <a:gd name="T65" fmla="*/ 96 h 199"/>
              <a:gd name="T66" fmla="*/ 40 w 122"/>
              <a:gd name="T67" fmla="*/ 94 h 199"/>
              <a:gd name="T68" fmla="*/ 46 w 122"/>
              <a:gd name="T69" fmla="*/ 91 h 199"/>
              <a:gd name="T70" fmla="*/ 50 w 122"/>
              <a:gd name="T71" fmla="*/ 87 h 199"/>
              <a:gd name="T72" fmla="*/ 53 w 122"/>
              <a:gd name="T73" fmla="*/ 83 h 199"/>
              <a:gd name="T74" fmla="*/ 56 w 122"/>
              <a:gd name="T75" fmla="*/ 77 h 199"/>
              <a:gd name="T76" fmla="*/ 57 w 122"/>
              <a:gd name="T77" fmla="*/ 70 h 199"/>
              <a:gd name="T78" fmla="*/ 59 w 122"/>
              <a:gd name="T79" fmla="*/ 62 h 199"/>
              <a:gd name="T80" fmla="*/ 60 w 122"/>
              <a:gd name="T81" fmla="*/ 53 h 199"/>
              <a:gd name="T82" fmla="*/ 61 w 122"/>
              <a:gd name="T83" fmla="*/ 29 h 199"/>
              <a:gd name="T84" fmla="*/ 61 w 122"/>
              <a:gd name="T85" fmla="*/ 0 h 199"/>
              <a:gd name="T86" fmla="*/ 61 w 122"/>
              <a:gd name="T87" fmla="*/ 0 h 199"/>
              <a:gd name="T88" fmla="*/ 62 w 122"/>
              <a:gd name="T89" fmla="*/ 29 h 199"/>
              <a:gd name="T90" fmla="*/ 63 w 122"/>
              <a:gd name="T91" fmla="*/ 53 h 199"/>
              <a:gd name="T92" fmla="*/ 64 w 122"/>
              <a:gd name="T93" fmla="*/ 62 h 199"/>
              <a:gd name="T94" fmla="*/ 65 w 122"/>
              <a:gd name="T95" fmla="*/ 70 h 199"/>
              <a:gd name="T96" fmla="*/ 67 w 122"/>
              <a:gd name="T97" fmla="*/ 77 h 199"/>
              <a:gd name="T98" fmla="*/ 70 w 122"/>
              <a:gd name="T99" fmla="*/ 83 h 199"/>
              <a:gd name="T100" fmla="*/ 73 w 122"/>
              <a:gd name="T101" fmla="*/ 87 h 199"/>
              <a:gd name="T102" fmla="*/ 77 w 122"/>
              <a:gd name="T103" fmla="*/ 91 h 199"/>
              <a:gd name="T104" fmla="*/ 82 w 122"/>
              <a:gd name="T105" fmla="*/ 94 h 199"/>
              <a:gd name="T106" fmla="*/ 88 w 122"/>
              <a:gd name="T107" fmla="*/ 96 h 199"/>
              <a:gd name="T108" fmla="*/ 95 w 122"/>
              <a:gd name="T109" fmla="*/ 97 h 199"/>
              <a:gd name="T110" fmla="*/ 103 w 122"/>
              <a:gd name="T111" fmla="*/ 98 h 199"/>
              <a:gd name="T112" fmla="*/ 122 w 122"/>
              <a:gd name="T113" fmla="*/ 99 h 199"/>
              <a:gd name="T114" fmla="*/ 122 w 122"/>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 h="199">
                <a:moveTo>
                  <a:pt x="122" y="99"/>
                </a:moveTo>
                <a:lnTo>
                  <a:pt x="122" y="99"/>
                </a:lnTo>
                <a:lnTo>
                  <a:pt x="103" y="99"/>
                </a:lnTo>
                <a:lnTo>
                  <a:pt x="95" y="100"/>
                </a:lnTo>
                <a:lnTo>
                  <a:pt x="88" y="102"/>
                </a:lnTo>
                <a:lnTo>
                  <a:pt x="82" y="104"/>
                </a:lnTo>
                <a:lnTo>
                  <a:pt x="77" y="106"/>
                </a:lnTo>
                <a:lnTo>
                  <a:pt x="73" y="110"/>
                </a:lnTo>
                <a:lnTo>
                  <a:pt x="70" y="114"/>
                </a:lnTo>
                <a:lnTo>
                  <a:pt x="67" y="121"/>
                </a:lnTo>
                <a:lnTo>
                  <a:pt x="65" y="127"/>
                </a:lnTo>
                <a:lnTo>
                  <a:pt x="64" y="135"/>
                </a:lnTo>
                <a:lnTo>
                  <a:pt x="63" y="144"/>
                </a:lnTo>
                <a:lnTo>
                  <a:pt x="62" y="168"/>
                </a:lnTo>
                <a:lnTo>
                  <a:pt x="61" y="199"/>
                </a:lnTo>
                <a:lnTo>
                  <a:pt x="61" y="199"/>
                </a:lnTo>
                <a:lnTo>
                  <a:pt x="61" y="168"/>
                </a:lnTo>
                <a:lnTo>
                  <a:pt x="60" y="144"/>
                </a:lnTo>
                <a:lnTo>
                  <a:pt x="59" y="135"/>
                </a:lnTo>
                <a:lnTo>
                  <a:pt x="57" y="127"/>
                </a:lnTo>
                <a:lnTo>
                  <a:pt x="56" y="121"/>
                </a:lnTo>
                <a:lnTo>
                  <a:pt x="53" y="114"/>
                </a:lnTo>
                <a:lnTo>
                  <a:pt x="50" y="110"/>
                </a:lnTo>
                <a:lnTo>
                  <a:pt x="46" y="106"/>
                </a:lnTo>
                <a:lnTo>
                  <a:pt x="40" y="104"/>
                </a:lnTo>
                <a:lnTo>
                  <a:pt x="34" y="102"/>
                </a:lnTo>
                <a:lnTo>
                  <a:pt x="28" y="100"/>
                </a:lnTo>
                <a:lnTo>
                  <a:pt x="20" y="99"/>
                </a:lnTo>
                <a:lnTo>
                  <a:pt x="0" y="99"/>
                </a:lnTo>
                <a:lnTo>
                  <a:pt x="0" y="99"/>
                </a:lnTo>
                <a:lnTo>
                  <a:pt x="20" y="98"/>
                </a:lnTo>
                <a:lnTo>
                  <a:pt x="28" y="97"/>
                </a:lnTo>
                <a:lnTo>
                  <a:pt x="34" y="96"/>
                </a:lnTo>
                <a:lnTo>
                  <a:pt x="40" y="94"/>
                </a:lnTo>
                <a:lnTo>
                  <a:pt x="46" y="91"/>
                </a:lnTo>
                <a:lnTo>
                  <a:pt x="50" y="87"/>
                </a:lnTo>
                <a:lnTo>
                  <a:pt x="53" y="83"/>
                </a:lnTo>
                <a:lnTo>
                  <a:pt x="56" y="77"/>
                </a:lnTo>
                <a:lnTo>
                  <a:pt x="57" y="70"/>
                </a:lnTo>
                <a:lnTo>
                  <a:pt x="59" y="62"/>
                </a:lnTo>
                <a:lnTo>
                  <a:pt x="60" y="53"/>
                </a:lnTo>
                <a:lnTo>
                  <a:pt x="61" y="29"/>
                </a:lnTo>
                <a:lnTo>
                  <a:pt x="61" y="0"/>
                </a:lnTo>
                <a:lnTo>
                  <a:pt x="61" y="0"/>
                </a:lnTo>
                <a:lnTo>
                  <a:pt x="62" y="29"/>
                </a:lnTo>
                <a:lnTo>
                  <a:pt x="63" y="53"/>
                </a:lnTo>
                <a:lnTo>
                  <a:pt x="64" y="62"/>
                </a:lnTo>
                <a:lnTo>
                  <a:pt x="65" y="70"/>
                </a:lnTo>
                <a:lnTo>
                  <a:pt x="67" y="77"/>
                </a:lnTo>
                <a:lnTo>
                  <a:pt x="70" y="83"/>
                </a:lnTo>
                <a:lnTo>
                  <a:pt x="73" y="87"/>
                </a:lnTo>
                <a:lnTo>
                  <a:pt x="77" y="91"/>
                </a:lnTo>
                <a:lnTo>
                  <a:pt x="82" y="94"/>
                </a:lnTo>
                <a:lnTo>
                  <a:pt x="88" y="96"/>
                </a:lnTo>
                <a:lnTo>
                  <a:pt x="95" y="97"/>
                </a:lnTo>
                <a:lnTo>
                  <a:pt x="103" y="98"/>
                </a:lnTo>
                <a:lnTo>
                  <a:pt x="122" y="99"/>
                </a:lnTo>
                <a:lnTo>
                  <a:pt x="122"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4" name="Freeform 31">
            <a:extLst>
              <a:ext uri="{FF2B5EF4-FFF2-40B4-BE49-F238E27FC236}">
                <a16:creationId xmlns:a16="http://schemas.microsoft.com/office/drawing/2014/main" id="{2ED917B4-01AA-4250-8CB8-70A28AA7A2B4}"/>
              </a:ext>
            </a:extLst>
          </p:cNvPr>
          <p:cNvSpPr>
            <a:spLocks/>
          </p:cNvSpPr>
          <p:nvPr userDrawn="1"/>
        </p:nvSpPr>
        <p:spPr bwMode="auto">
          <a:xfrm>
            <a:off x="8207375" y="2132013"/>
            <a:ext cx="195263" cy="315913"/>
          </a:xfrm>
          <a:custGeom>
            <a:avLst/>
            <a:gdLst>
              <a:gd name="T0" fmla="*/ 123 w 123"/>
              <a:gd name="T1" fmla="*/ 99 h 199"/>
              <a:gd name="T2" fmla="*/ 123 w 123"/>
              <a:gd name="T3" fmla="*/ 99 h 199"/>
              <a:gd name="T4" fmla="*/ 104 w 123"/>
              <a:gd name="T5" fmla="*/ 100 h 199"/>
              <a:gd name="T6" fmla="*/ 96 w 123"/>
              <a:gd name="T7" fmla="*/ 101 h 199"/>
              <a:gd name="T8" fmla="*/ 88 w 123"/>
              <a:gd name="T9" fmla="*/ 102 h 199"/>
              <a:gd name="T10" fmla="*/ 82 w 123"/>
              <a:gd name="T11" fmla="*/ 104 h 199"/>
              <a:gd name="T12" fmla="*/ 77 w 123"/>
              <a:gd name="T13" fmla="*/ 107 h 199"/>
              <a:gd name="T14" fmla="*/ 74 w 123"/>
              <a:gd name="T15" fmla="*/ 112 h 199"/>
              <a:gd name="T16" fmla="*/ 70 w 123"/>
              <a:gd name="T17" fmla="*/ 116 h 199"/>
              <a:gd name="T18" fmla="*/ 68 w 123"/>
              <a:gd name="T19" fmla="*/ 121 h 199"/>
              <a:gd name="T20" fmla="*/ 66 w 123"/>
              <a:gd name="T21" fmla="*/ 128 h 199"/>
              <a:gd name="T22" fmla="*/ 65 w 123"/>
              <a:gd name="T23" fmla="*/ 136 h 199"/>
              <a:gd name="T24" fmla="*/ 64 w 123"/>
              <a:gd name="T25" fmla="*/ 145 h 199"/>
              <a:gd name="T26" fmla="*/ 63 w 123"/>
              <a:gd name="T27" fmla="*/ 169 h 199"/>
              <a:gd name="T28" fmla="*/ 62 w 123"/>
              <a:gd name="T29" fmla="*/ 199 h 199"/>
              <a:gd name="T30" fmla="*/ 62 w 123"/>
              <a:gd name="T31" fmla="*/ 199 h 199"/>
              <a:gd name="T32" fmla="*/ 62 w 123"/>
              <a:gd name="T33" fmla="*/ 169 h 199"/>
              <a:gd name="T34" fmla="*/ 60 w 123"/>
              <a:gd name="T35" fmla="*/ 145 h 199"/>
              <a:gd name="T36" fmla="*/ 59 w 123"/>
              <a:gd name="T37" fmla="*/ 136 h 199"/>
              <a:gd name="T38" fmla="*/ 58 w 123"/>
              <a:gd name="T39" fmla="*/ 128 h 199"/>
              <a:gd name="T40" fmla="*/ 56 w 123"/>
              <a:gd name="T41" fmla="*/ 121 h 199"/>
              <a:gd name="T42" fmla="*/ 54 w 123"/>
              <a:gd name="T43" fmla="*/ 116 h 199"/>
              <a:gd name="T44" fmla="*/ 51 w 123"/>
              <a:gd name="T45" fmla="*/ 112 h 199"/>
              <a:gd name="T46" fmla="*/ 46 w 123"/>
              <a:gd name="T47" fmla="*/ 107 h 199"/>
              <a:gd name="T48" fmla="*/ 41 w 123"/>
              <a:gd name="T49" fmla="*/ 104 h 199"/>
              <a:gd name="T50" fmla="*/ 35 w 123"/>
              <a:gd name="T51" fmla="*/ 102 h 199"/>
              <a:gd name="T52" fmla="*/ 28 w 123"/>
              <a:gd name="T53" fmla="*/ 101 h 199"/>
              <a:gd name="T54" fmla="*/ 21 w 123"/>
              <a:gd name="T55" fmla="*/ 100 h 199"/>
              <a:gd name="T56" fmla="*/ 0 w 123"/>
              <a:gd name="T57" fmla="*/ 99 h 199"/>
              <a:gd name="T58" fmla="*/ 0 w 123"/>
              <a:gd name="T59" fmla="*/ 99 h 199"/>
              <a:gd name="T60" fmla="*/ 21 w 123"/>
              <a:gd name="T61" fmla="*/ 98 h 199"/>
              <a:gd name="T62" fmla="*/ 28 w 123"/>
              <a:gd name="T63" fmla="*/ 97 h 199"/>
              <a:gd name="T64" fmla="*/ 35 w 123"/>
              <a:gd name="T65" fmla="*/ 96 h 199"/>
              <a:gd name="T66" fmla="*/ 41 w 123"/>
              <a:gd name="T67" fmla="*/ 94 h 199"/>
              <a:gd name="T68" fmla="*/ 46 w 123"/>
              <a:gd name="T69" fmla="*/ 91 h 199"/>
              <a:gd name="T70" fmla="*/ 51 w 123"/>
              <a:gd name="T71" fmla="*/ 88 h 199"/>
              <a:gd name="T72" fmla="*/ 54 w 123"/>
              <a:gd name="T73" fmla="*/ 83 h 199"/>
              <a:gd name="T74" fmla="*/ 56 w 123"/>
              <a:gd name="T75" fmla="*/ 78 h 199"/>
              <a:gd name="T76" fmla="*/ 58 w 123"/>
              <a:gd name="T77" fmla="*/ 71 h 199"/>
              <a:gd name="T78" fmla="*/ 59 w 123"/>
              <a:gd name="T79" fmla="*/ 63 h 199"/>
              <a:gd name="T80" fmla="*/ 60 w 123"/>
              <a:gd name="T81" fmla="*/ 53 h 199"/>
              <a:gd name="T82" fmla="*/ 62 w 123"/>
              <a:gd name="T83" fmla="*/ 31 h 199"/>
              <a:gd name="T84" fmla="*/ 62 w 123"/>
              <a:gd name="T85" fmla="*/ 0 h 199"/>
              <a:gd name="T86" fmla="*/ 62 w 123"/>
              <a:gd name="T87" fmla="*/ 0 h 199"/>
              <a:gd name="T88" fmla="*/ 63 w 123"/>
              <a:gd name="T89" fmla="*/ 31 h 199"/>
              <a:gd name="T90" fmla="*/ 64 w 123"/>
              <a:gd name="T91" fmla="*/ 53 h 199"/>
              <a:gd name="T92" fmla="*/ 65 w 123"/>
              <a:gd name="T93" fmla="*/ 63 h 199"/>
              <a:gd name="T94" fmla="*/ 66 w 123"/>
              <a:gd name="T95" fmla="*/ 71 h 199"/>
              <a:gd name="T96" fmla="*/ 68 w 123"/>
              <a:gd name="T97" fmla="*/ 78 h 199"/>
              <a:gd name="T98" fmla="*/ 70 w 123"/>
              <a:gd name="T99" fmla="*/ 83 h 199"/>
              <a:gd name="T100" fmla="*/ 74 w 123"/>
              <a:gd name="T101" fmla="*/ 88 h 199"/>
              <a:gd name="T102" fmla="*/ 77 w 123"/>
              <a:gd name="T103" fmla="*/ 91 h 199"/>
              <a:gd name="T104" fmla="*/ 82 w 123"/>
              <a:gd name="T105" fmla="*/ 94 h 199"/>
              <a:gd name="T106" fmla="*/ 88 w 123"/>
              <a:gd name="T107" fmla="*/ 96 h 199"/>
              <a:gd name="T108" fmla="*/ 96 w 123"/>
              <a:gd name="T109" fmla="*/ 97 h 199"/>
              <a:gd name="T110" fmla="*/ 104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4" y="100"/>
                </a:lnTo>
                <a:lnTo>
                  <a:pt x="96" y="101"/>
                </a:lnTo>
                <a:lnTo>
                  <a:pt x="88" y="102"/>
                </a:lnTo>
                <a:lnTo>
                  <a:pt x="82" y="104"/>
                </a:lnTo>
                <a:lnTo>
                  <a:pt x="77" y="107"/>
                </a:lnTo>
                <a:lnTo>
                  <a:pt x="74" y="112"/>
                </a:lnTo>
                <a:lnTo>
                  <a:pt x="70" y="116"/>
                </a:lnTo>
                <a:lnTo>
                  <a:pt x="68" y="121"/>
                </a:lnTo>
                <a:lnTo>
                  <a:pt x="66" y="128"/>
                </a:lnTo>
                <a:lnTo>
                  <a:pt x="65" y="136"/>
                </a:lnTo>
                <a:lnTo>
                  <a:pt x="64" y="145"/>
                </a:lnTo>
                <a:lnTo>
                  <a:pt x="63" y="169"/>
                </a:lnTo>
                <a:lnTo>
                  <a:pt x="62" y="199"/>
                </a:lnTo>
                <a:lnTo>
                  <a:pt x="62" y="199"/>
                </a:lnTo>
                <a:lnTo>
                  <a:pt x="62" y="169"/>
                </a:lnTo>
                <a:lnTo>
                  <a:pt x="60" y="145"/>
                </a:lnTo>
                <a:lnTo>
                  <a:pt x="59" y="136"/>
                </a:lnTo>
                <a:lnTo>
                  <a:pt x="58" y="128"/>
                </a:lnTo>
                <a:lnTo>
                  <a:pt x="56" y="121"/>
                </a:lnTo>
                <a:lnTo>
                  <a:pt x="54" y="116"/>
                </a:lnTo>
                <a:lnTo>
                  <a:pt x="51" y="112"/>
                </a:lnTo>
                <a:lnTo>
                  <a:pt x="46" y="107"/>
                </a:lnTo>
                <a:lnTo>
                  <a:pt x="41" y="104"/>
                </a:lnTo>
                <a:lnTo>
                  <a:pt x="35" y="102"/>
                </a:lnTo>
                <a:lnTo>
                  <a:pt x="28" y="101"/>
                </a:lnTo>
                <a:lnTo>
                  <a:pt x="21" y="100"/>
                </a:lnTo>
                <a:lnTo>
                  <a:pt x="0" y="99"/>
                </a:lnTo>
                <a:lnTo>
                  <a:pt x="0" y="99"/>
                </a:lnTo>
                <a:lnTo>
                  <a:pt x="21" y="98"/>
                </a:lnTo>
                <a:lnTo>
                  <a:pt x="28" y="97"/>
                </a:lnTo>
                <a:lnTo>
                  <a:pt x="35" y="96"/>
                </a:lnTo>
                <a:lnTo>
                  <a:pt x="41" y="94"/>
                </a:lnTo>
                <a:lnTo>
                  <a:pt x="46" y="91"/>
                </a:lnTo>
                <a:lnTo>
                  <a:pt x="51" y="88"/>
                </a:lnTo>
                <a:lnTo>
                  <a:pt x="54" y="83"/>
                </a:lnTo>
                <a:lnTo>
                  <a:pt x="56" y="78"/>
                </a:lnTo>
                <a:lnTo>
                  <a:pt x="58" y="71"/>
                </a:lnTo>
                <a:lnTo>
                  <a:pt x="59" y="63"/>
                </a:lnTo>
                <a:lnTo>
                  <a:pt x="60" y="53"/>
                </a:lnTo>
                <a:lnTo>
                  <a:pt x="62" y="31"/>
                </a:lnTo>
                <a:lnTo>
                  <a:pt x="62" y="0"/>
                </a:lnTo>
                <a:lnTo>
                  <a:pt x="62" y="0"/>
                </a:lnTo>
                <a:lnTo>
                  <a:pt x="63" y="31"/>
                </a:lnTo>
                <a:lnTo>
                  <a:pt x="64" y="53"/>
                </a:lnTo>
                <a:lnTo>
                  <a:pt x="65" y="63"/>
                </a:lnTo>
                <a:lnTo>
                  <a:pt x="66" y="71"/>
                </a:lnTo>
                <a:lnTo>
                  <a:pt x="68" y="78"/>
                </a:lnTo>
                <a:lnTo>
                  <a:pt x="70" y="83"/>
                </a:lnTo>
                <a:lnTo>
                  <a:pt x="74" y="88"/>
                </a:lnTo>
                <a:lnTo>
                  <a:pt x="77" y="91"/>
                </a:lnTo>
                <a:lnTo>
                  <a:pt x="82" y="94"/>
                </a:lnTo>
                <a:lnTo>
                  <a:pt x="88" y="96"/>
                </a:lnTo>
                <a:lnTo>
                  <a:pt x="96" y="97"/>
                </a:lnTo>
                <a:lnTo>
                  <a:pt x="104"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7" name="Rectangle 20488">
            <a:extLst>
              <a:ext uri="{FF2B5EF4-FFF2-40B4-BE49-F238E27FC236}">
                <a16:creationId xmlns:a16="http://schemas.microsoft.com/office/drawing/2014/main" id="{AB455F55-03E8-49DC-954F-42286752A7E4}"/>
              </a:ext>
            </a:extLst>
          </p:cNvPr>
          <p:cNvSpPr>
            <a:spLocks noChangeArrowheads="1"/>
          </p:cNvSpPr>
          <p:nvPr userDrawn="1"/>
        </p:nvSpPr>
        <p:spPr bwMode="auto">
          <a:xfrm>
            <a:off x="8072438" y="39465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8" name="Freeform 20489">
            <a:extLst>
              <a:ext uri="{FF2B5EF4-FFF2-40B4-BE49-F238E27FC236}">
                <a16:creationId xmlns:a16="http://schemas.microsoft.com/office/drawing/2014/main" id="{7DECFA1E-12E3-46D9-8A9A-985F6E92A8FA}"/>
              </a:ext>
            </a:extLst>
          </p:cNvPr>
          <p:cNvSpPr>
            <a:spLocks/>
          </p:cNvSpPr>
          <p:nvPr userDrawn="1"/>
        </p:nvSpPr>
        <p:spPr bwMode="auto">
          <a:xfrm>
            <a:off x="8072438" y="3946525"/>
            <a:ext cx="76200" cy="0"/>
          </a:xfrm>
          <a:custGeom>
            <a:avLst/>
            <a:gdLst>
              <a:gd name="T0" fmla="*/ 48 w 48"/>
              <a:gd name="T1" fmla="*/ 48 w 48"/>
              <a:gd name="T2" fmla="*/ 48 w 48"/>
              <a:gd name="T3" fmla="*/ 48 w 48"/>
              <a:gd name="T4" fmla="*/ 0 w 48"/>
              <a:gd name="T5" fmla="*/ 0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48" y="0"/>
                </a:lnTo>
                <a:lnTo>
                  <a:pt x="48" y="0"/>
                </a:lnTo>
                <a:lnTo>
                  <a:pt x="48" y="0"/>
                </a:lnTo>
                <a:lnTo>
                  <a:pt x="0" y="0"/>
                </a:lnTo>
                <a:lnTo>
                  <a:pt x="0"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9" name="Freeform 20490">
            <a:extLst>
              <a:ext uri="{FF2B5EF4-FFF2-40B4-BE49-F238E27FC236}">
                <a16:creationId xmlns:a16="http://schemas.microsoft.com/office/drawing/2014/main" id="{C7DA69C8-4963-4972-8417-17F2175DEEBC}"/>
              </a:ext>
            </a:extLst>
          </p:cNvPr>
          <p:cNvSpPr>
            <a:spLocks/>
          </p:cNvSpPr>
          <p:nvPr userDrawn="1"/>
        </p:nvSpPr>
        <p:spPr bwMode="auto">
          <a:xfrm>
            <a:off x="8072438" y="39465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0" name="Freeform 20491">
            <a:extLst>
              <a:ext uri="{FF2B5EF4-FFF2-40B4-BE49-F238E27FC236}">
                <a16:creationId xmlns:a16="http://schemas.microsoft.com/office/drawing/2014/main" id="{8E2734EC-4C5A-4825-A06D-E030B322B337}"/>
              </a:ext>
            </a:extLst>
          </p:cNvPr>
          <p:cNvSpPr>
            <a:spLocks/>
          </p:cNvSpPr>
          <p:nvPr userDrawn="1"/>
        </p:nvSpPr>
        <p:spPr bwMode="auto">
          <a:xfrm>
            <a:off x="8072438" y="39465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2" name="Freeform 20493">
            <a:extLst>
              <a:ext uri="{FF2B5EF4-FFF2-40B4-BE49-F238E27FC236}">
                <a16:creationId xmlns:a16="http://schemas.microsoft.com/office/drawing/2014/main" id="{D3665F13-DAEB-40D7-9F1D-562DA772CB05}"/>
              </a:ext>
            </a:extLst>
          </p:cNvPr>
          <p:cNvSpPr>
            <a:spLocks/>
          </p:cNvSpPr>
          <p:nvPr userDrawn="1"/>
        </p:nvSpPr>
        <p:spPr bwMode="auto">
          <a:xfrm>
            <a:off x="8724901" y="3997325"/>
            <a:ext cx="74613" cy="38100"/>
          </a:xfrm>
          <a:custGeom>
            <a:avLst/>
            <a:gdLst>
              <a:gd name="T0" fmla="*/ 24 w 47"/>
              <a:gd name="T1" fmla="*/ 0 h 24"/>
              <a:gd name="T2" fmla="*/ 24 w 47"/>
              <a:gd name="T3" fmla="*/ 0 h 24"/>
              <a:gd name="T4" fmla="*/ 29 w 47"/>
              <a:gd name="T5" fmla="*/ 0 h 24"/>
              <a:gd name="T6" fmla="*/ 33 w 47"/>
              <a:gd name="T7" fmla="*/ 2 h 24"/>
              <a:gd name="T8" fmla="*/ 37 w 47"/>
              <a:gd name="T9" fmla="*/ 4 h 24"/>
              <a:gd name="T10" fmla="*/ 41 w 47"/>
              <a:gd name="T11" fmla="*/ 7 h 24"/>
              <a:gd name="T12" fmla="*/ 43 w 47"/>
              <a:gd name="T13" fmla="*/ 11 h 24"/>
              <a:gd name="T14" fmla="*/ 46 w 47"/>
              <a:gd name="T15" fmla="*/ 15 h 24"/>
              <a:gd name="T16" fmla="*/ 47 w 47"/>
              <a:gd name="T17" fmla="*/ 18 h 24"/>
              <a:gd name="T18" fmla="*/ 47 w 47"/>
              <a:gd name="T19" fmla="*/ 24 h 24"/>
              <a:gd name="T20" fmla="*/ 0 w 47"/>
              <a:gd name="T21" fmla="*/ 24 h 24"/>
              <a:gd name="T22" fmla="*/ 0 w 47"/>
              <a:gd name="T23" fmla="*/ 24 h 24"/>
              <a:gd name="T24" fmla="*/ 0 w 47"/>
              <a:gd name="T25" fmla="*/ 18 h 24"/>
              <a:gd name="T26" fmla="*/ 2 w 47"/>
              <a:gd name="T27" fmla="*/ 15 h 24"/>
              <a:gd name="T28" fmla="*/ 4 w 47"/>
              <a:gd name="T29" fmla="*/ 11 h 24"/>
              <a:gd name="T30" fmla="*/ 7 w 47"/>
              <a:gd name="T31" fmla="*/ 7 h 24"/>
              <a:gd name="T32" fmla="*/ 11 w 47"/>
              <a:gd name="T33" fmla="*/ 4 h 24"/>
              <a:gd name="T34" fmla="*/ 15 w 47"/>
              <a:gd name="T35" fmla="*/ 2 h 24"/>
              <a:gd name="T36" fmla="*/ 19 w 47"/>
              <a:gd name="T37" fmla="*/ 0 h 24"/>
              <a:gd name="T38" fmla="*/ 24 w 4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4">
                <a:moveTo>
                  <a:pt x="24" y="0"/>
                </a:moveTo>
                <a:lnTo>
                  <a:pt x="24" y="0"/>
                </a:lnTo>
                <a:lnTo>
                  <a:pt x="29" y="0"/>
                </a:lnTo>
                <a:lnTo>
                  <a:pt x="33" y="2"/>
                </a:lnTo>
                <a:lnTo>
                  <a:pt x="37" y="4"/>
                </a:lnTo>
                <a:lnTo>
                  <a:pt x="41" y="7"/>
                </a:lnTo>
                <a:lnTo>
                  <a:pt x="43" y="11"/>
                </a:lnTo>
                <a:lnTo>
                  <a:pt x="46" y="15"/>
                </a:lnTo>
                <a:lnTo>
                  <a:pt x="47" y="18"/>
                </a:lnTo>
                <a:lnTo>
                  <a:pt x="47" y="24"/>
                </a:lnTo>
                <a:lnTo>
                  <a:pt x="0" y="24"/>
                </a:lnTo>
                <a:lnTo>
                  <a:pt x="0" y="24"/>
                </a:lnTo>
                <a:lnTo>
                  <a:pt x="0" y="18"/>
                </a:lnTo>
                <a:lnTo>
                  <a:pt x="2" y="15"/>
                </a:lnTo>
                <a:lnTo>
                  <a:pt x="4" y="11"/>
                </a:lnTo>
                <a:lnTo>
                  <a:pt x="7" y="7"/>
                </a:lnTo>
                <a:lnTo>
                  <a:pt x="11" y="4"/>
                </a:lnTo>
                <a:lnTo>
                  <a:pt x="15" y="2"/>
                </a:lnTo>
                <a:lnTo>
                  <a:pt x="19"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3" name="Freeform 20494">
            <a:extLst>
              <a:ext uri="{FF2B5EF4-FFF2-40B4-BE49-F238E27FC236}">
                <a16:creationId xmlns:a16="http://schemas.microsoft.com/office/drawing/2014/main" id="{5141EB24-5486-4F47-88CD-72CE48EF9B47}"/>
              </a:ext>
            </a:extLst>
          </p:cNvPr>
          <p:cNvSpPr>
            <a:spLocks noEditPoints="1"/>
          </p:cNvSpPr>
          <p:nvPr userDrawn="1"/>
        </p:nvSpPr>
        <p:spPr bwMode="auto">
          <a:xfrm>
            <a:off x="8724901" y="4035425"/>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4" name="Rectangle 20495">
            <a:extLst>
              <a:ext uri="{FF2B5EF4-FFF2-40B4-BE49-F238E27FC236}">
                <a16:creationId xmlns:a16="http://schemas.microsoft.com/office/drawing/2014/main" id="{4D024F8B-7894-4BD9-BFDB-98685EB34507}"/>
              </a:ext>
            </a:extLst>
          </p:cNvPr>
          <p:cNvSpPr>
            <a:spLocks noChangeArrowheads="1"/>
          </p:cNvSpPr>
          <p:nvPr userDrawn="1"/>
        </p:nvSpPr>
        <p:spPr bwMode="auto">
          <a:xfrm>
            <a:off x="8724901" y="40354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5" name="Freeform 20496">
            <a:extLst>
              <a:ext uri="{FF2B5EF4-FFF2-40B4-BE49-F238E27FC236}">
                <a16:creationId xmlns:a16="http://schemas.microsoft.com/office/drawing/2014/main" id="{4F046C59-A422-4185-8C0B-FDCEE70BFFC6}"/>
              </a:ext>
            </a:extLst>
          </p:cNvPr>
          <p:cNvSpPr>
            <a:spLocks/>
          </p:cNvSpPr>
          <p:nvPr userDrawn="1"/>
        </p:nvSpPr>
        <p:spPr bwMode="auto">
          <a:xfrm>
            <a:off x="8724901" y="4035425"/>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6" name="Freeform 20497">
            <a:extLst>
              <a:ext uri="{FF2B5EF4-FFF2-40B4-BE49-F238E27FC236}">
                <a16:creationId xmlns:a16="http://schemas.microsoft.com/office/drawing/2014/main" id="{44214B48-56CD-4AD2-887F-B5A23FCB25FB}"/>
              </a:ext>
            </a:extLst>
          </p:cNvPr>
          <p:cNvSpPr>
            <a:spLocks/>
          </p:cNvSpPr>
          <p:nvPr userDrawn="1"/>
        </p:nvSpPr>
        <p:spPr bwMode="auto">
          <a:xfrm>
            <a:off x="8724901" y="40354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7" name="Freeform 20498">
            <a:extLst>
              <a:ext uri="{FF2B5EF4-FFF2-40B4-BE49-F238E27FC236}">
                <a16:creationId xmlns:a16="http://schemas.microsoft.com/office/drawing/2014/main" id="{CA92F476-3C60-474C-BEA1-53EA6554C170}"/>
              </a:ext>
            </a:extLst>
          </p:cNvPr>
          <p:cNvSpPr>
            <a:spLocks/>
          </p:cNvSpPr>
          <p:nvPr userDrawn="1"/>
        </p:nvSpPr>
        <p:spPr bwMode="auto">
          <a:xfrm>
            <a:off x="8724901" y="40354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9" name="Freeform 20500">
            <a:extLst>
              <a:ext uri="{FF2B5EF4-FFF2-40B4-BE49-F238E27FC236}">
                <a16:creationId xmlns:a16="http://schemas.microsoft.com/office/drawing/2014/main" id="{384996FD-2989-4C28-8385-003AB81903C5}"/>
              </a:ext>
            </a:extLst>
          </p:cNvPr>
          <p:cNvSpPr>
            <a:spLocks/>
          </p:cNvSpPr>
          <p:nvPr userDrawn="1"/>
        </p:nvSpPr>
        <p:spPr bwMode="auto">
          <a:xfrm>
            <a:off x="8855076" y="3905250"/>
            <a:ext cx="74613" cy="36513"/>
          </a:xfrm>
          <a:custGeom>
            <a:avLst/>
            <a:gdLst>
              <a:gd name="T0" fmla="*/ 24 w 47"/>
              <a:gd name="T1" fmla="*/ 0 h 23"/>
              <a:gd name="T2" fmla="*/ 24 w 47"/>
              <a:gd name="T3" fmla="*/ 0 h 23"/>
              <a:gd name="T4" fmla="*/ 29 w 47"/>
              <a:gd name="T5" fmla="*/ 0 h 23"/>
              <a:gd name="T6" fmla="*/ 33 w 47"/>
              <a:gd name="T7" fmla="*/ 1 h 23"/>
              <a:gd name="T8" fmla="*/ 37 w 47"/>
              <a:gd name="T9" fmla="*/ 4 h 23"/>
              <a:gd name="T10" fmla="*/ 41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3 w 47"/>
              <a:gd name="T27" fmla="*/ 14 h 23"/>
              <a:gd name="T28" fmla="*/ 4 w 47"/>
              <a:gd name="T29" fmla="*/ 10 h 23"/>
              <a:gd name="T30" fmla="*/ 7 w 47"/>
              <a:gd name="T31" fmla="*/ 6 h 23"/>
              <a:gd name="T32" fmla="*/ 11 w 47"/>
              <a:gd name="T33" fmla="*/ 4 h 23"/>
              <a:gd name="T34" fmla="*/ 15 w 47"/>
              <a:gd name="T35" fmla="*/ 1 h 23"/>
              <a:gd name="T36" fmla="*/ 20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9" y="0"/>
                </a:lnTo>
                <a:lnTo>
                  <a:pt x="33" y="1"/>
                </a:lnTo>
                <a:lnTo>
                  <a:pt x="37" y="4"/>
                </a:lnTo>
                <a:lnTo>
                  <a:pt x="41" y="6"/>
                </a:lnTo>
                <a:lnTo>
                  <a:pt x="43" y="10"/>
                </a:lnTo>
                <a:lnTo>
                  <a:pt x="46" y="14"/>
                </a:lnTo>
                <a:lnTo>
                  <a:pt x="47" y="18"/>
                </a:lnTo>
                <a:lnTo>
                  <a:pt x="47" y="23"/>
                </a:lnTo>
                <a:lnTo>
                  <a:pt x="0" y="23"/>
                </a:lnTo>
                <a:lnTo>
                  <a:pt x="0" y="23"/>
                </a:lnTo>
                <a:lnTo>
                  <a:pt x="0" y="18"/>
                </a:lnTo>
                <a:lnTo>
                  <a:pt x="3" y="14"/>
                </a:lnTo>
                <a:lnTo>
                  <a:pt x="4" y="10"/>
                </a:lnTo>
                <a:lnTo>
                  <a:pt x="7" y="6"/>
                </a:lnTo>
                <a:lnTo>
                  <a:pt x="11" y="4"/>
                </a:lnTo>
                <a:lnTo>
                  <a:pt x="15" y="1"/>
                </a:lnTo>
                <a:lnTo>
                  <a:pt x="20"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0" name="Freeform 20501">
            <a:extLst>
              <a:ext uri="{FF2B5EF4-FFF2-40B4-BE49-F238E27FC236}">
                <a16:creationId xmlns:a16="http://schemas.microsoft.com/office/drawing/2014/main" id="{E3B7047F-FB98-412C-980D-5AC67CF9CFAA}"/>
              </a:ext>
            </a:extLst>
          </p:cNvPr>
          <p:cNvSpPr>
            <a:spLocks noEditPoints="1"/>
          </p:cNvSpPr>
          <p:nvPr userDrawn="1"/>
        </p:nvSpPr>
        <p:spPr bwMode="auto">
          <a:xfrm>
            <a:off x="8855076" y="3941763"/>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1" name="Rectangle 20502">
            <a:extLst>
              <a:ext uri="{FF2B5EF4-FFF2-40B4-BE49-F238E27FC236}">
                <a16:creationId xmlns:a16="http://schemas.microsoft.com/office/drawing/2014/main" id="{2A04A826-54E7-4F03-8A0C-FD833C3DDA5F}"/>
              </a:ext>
            </a:extLst>
          </p:cNvPr>
          <p:cNvSpPr>
            <a:spLocks noChangeArrowheads="1"/>
          </p:cNvSpPr>
          <p:nvPr userDrawn="1"/>
        </p:nvSpPr>
        <p:spPr bwMode="auto">
          <a:xfrm>
            <a:off x="8855076" y="3941763"/>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2" name="Freeform 20503">
            <a:extLst>
              <a:ext uri="{FF2B5EF4-FFF2-40B4-BE49-F238E27FC236}">
                <a16:creationId xmlns:a16="http://schemas.microsoft.com/office/drawing/2014/main" id="{7F620DC1-173B-42F7-89A1-B054562EA885}"/>
              </a:ext>
            </a:extLst>
          </p:cNvPr>
          <p:cNvSpPr>
            <a:spLocks/>
          </p:cNvSpPr>
          <p:nvPr userDrawn="1"/>
        </p:nvSpPr>
        <p:spPr bwMode="auto">
          <a:xfrm>
            <a:off x="8855076" y="3941763"/>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3" name="Freeform 20504">
            <a:extLst>
              <a:ext uri="{FF2B5EF4-FFF2-40B4-BE49-F238E27FC236}">
                <a16:creationId xmlns:a16="http://schemas.microsoft.com/office/drawing/2014/main" id="{18699F62-7DD2-4474-AD07-C8C570F884BE}"/>
              </a:ext>
            </a:extLst>
          </p:cNvPr>
          <p:cNvSpPr>
            <a:spLocks/>
          </p:cNvSpPr>
          <p:nvPr userDrawn="1"/>
        </p:nvSpPr>
        <p:spPr bwMode="auto">
          <a:xfrm>
            <a:off x="8855076" y="39417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4" name="Freeform 20505">
            <a:extLst>
              <a:ext uri="{FF2B5EF4-FFF2-40B4-BE49-F238E27FC236}">
                <a16:creationId xmlns:a16="http://schemas.microsoft.com/office/drawing/2014/main" id="{D760DAE0-8C3B-4392-BD8E-D6CDA6650B98}"/>
              </a:ext>
            </a:extLst>
          </p:cNvPr>
          <p:cNvSpPr>
            <a:spLocks/>
          </p:cNvSpPr>
          <p:nvPr userDrawn="1"/>
        </p:nvSpPr>
        <p:spPr bwMode="auto">
          <a:xfrm>
            <a:off x="8855076" y="39417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6" name="Freeform 20507">
            <a:extLst>
              <a:ext uri="{FF2B5EF4-FFF2-40B4-BE49-F238E27FC236}">
                <a16:creationId xmlns:a16="http://schemas.microsoft.com/office/drawing/2014/main" id="{09C9A5AF-8BC0-4092-8B90-8112F14A8788}"/>
              </a:ext>
            </a:extLst>
          </p:cNvPr>
          <p:cNvSpPr>
            <a:spLocks/>
          </p:cNvSpPr>
          <p:nvPr userDrawn="1"/>
        </p:nvSpPr>
        <p:spPr bwMode="auto">
          <a:xfrm>
            <a:off x="8994776" y="3940175"/>
            <a:ext cx="73025" cy="36513"/>
          </a:xfrm>
          <a:custGeom>
            <a:avLst/>
            <a:gdLst>
              <a:gd name="T0" fmla="*/ 23 w 46"/>
              <a:gd name="T1" fmla="*/ 0 h 23"/>
              <a:gd name="T2" fmla="*/ 23 w 46"/>
              <a:gd name="T3" fmla="*/ 0 h 23"/>
              <a:gd name="T4" fmla="*/ 28 w 46"/>
              <a:gd name="T5" fmla="*/ 0 h 23"/>
              <a:gd name="T6" fmla="*/ 32 w 46"/>
              <a:gd name="T7" fmla="*/ 1 h 23"/>
              <a:gd name="T8" fmla="*/ 36 w 46"/>
              <a:gd name="T9" fmla="*/ 4 h 23"/>
              <a:gd name="T10" fmla="*/ 40 w 46"/>
              <a:gd name="T11" fmla="*/ 6 h 23"/>
              <a:gd name="T12" fmla="*/ 43 w 46"/>
              <a:gd name="T13" fmla="*/ 10 h 23"/>
              <a:gd name="T14" fmla="*/ 45 w 46"/>
              <a:gd name="T15" fmla="*/ 14 h 23"/>
              <a:gd name="T16" fmla="*/ 46 w 46"/>
              <a:gd name="T17" fmla="*/ 18 h 23"/>
              <a:gd name="T18" fmla="*/ 46 w 46"/>
              <a:gd name="T19" fmla="*/ 23 h 23"/>
              <a:gd name="T20" fmla="*/ 0 w 46"/>
              <a:gd name="T21" fmla="*/ 23 h 23"/>
              <a:gd name="T22" fmla="*/ 0 w 46"/>
              <a:gd name="T23" fmla="*/ 23 h 23"/>
              <a:gd name="T24" fmla="*/ 0 w 46"/>
              <a:gd name="T25" fmla="*/ 18 h 23"/>
              <a:gd name="T26" fmla="*/ 1 w 46"/>
              <a:gd name="T27" fmla="*/ 14 h 23"/>
              <a:gd name="T28" fmla="*/ 3 w 46"/>
              <a:gd name="T29" fmla="*/ 10 h 23"/>
              <a:gd name="T30" fmla="*/ 6 w 46"/>
              <a:gd name="T31" fmla="*/ 6 h 23"/>
              <a:gd name="T32" fmla="*/ 10 w 46"/>
              <a:gd name="T33" fmla="*/ 4 h 23"/>
              <a:gd name="T34" fmla="*/ 14 w 46"/>
              <a:gd name="T35" fmla="*/ 1 h 23"/>
              <a:gd name="T36" fmla="*/ 18 w 46"/>
              <a:gd name="T37" fmla="*/ 0 h 23"/>
              <a:gd name="T38" fmla="*/ 23 w 46"/>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23">
                <a:moveTo>
                  <a:pt x="23" y="0"/>
                </a:moveTo>
                <a:lnTo>
                  <a:pt x="23" y="0"/>
                </a:lnTo>
                <a:lnTo>
                  <a:pt x="28" y="0"/>
                </a:lnTo>
                <a:lnTo>
                  <a:pt x="32" y="1"/>
                </a:lnTo>
                <a:lnTo>
                  <a:pt x="36" y="4"/>
                </a:lnTo>
                <a:lnTo>
                  <a:pt x="40" y="6"/>
                </a:lnTo>
                <a:lnTo>
                  <a:pt x="43" y="10"/>
                </a:lnTo>
                <a:lnTo>
                  <a:pt x="45" y="14"/>
                </a:lnTo>
                <a:lnTo>
                  <a:pt x="46" y="18"/>
                </a:lnTo>
                <a:lnTo>
                  <a:pt x="46" y="23"/>
                </a:lnTo>
                <a:lnTo>
                  <a:pt x="0" y="23"/>
                </a:lnTo>
                <a:lnTo>
                  <a:pt x="0" y="23"/>
                </a:lnTo>
                <a:lnTo>
                  <a:pt x="0" y="18"/>
                </a:lnTo>
                <a:lnTo>
                  <a:pt x="1" y="14"/>
                </a:lnTo>
                <a:lnTo>
                  <a:pt x="3"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7" name="Freeform 20508">
            <a:extLst>
              <a:ext uri="{FF2B5EF4-FFF2-40B4-BE49-F238E27FC236}">
                <a16:creationId xmlns:a16="http://schemas.microsoft.com/office/drawing/2014/main" id="{D573E973-30B3-4E14-BA7B-98B8BC9902F6}"/>
              </a:ext>
            </a:extLst>
          </p:cNvPr>
          <p:cNvSpPr>
            <a:spLocks noEditPoints="1"/>
          </p:cNvSpPr>
          <p:nvPr userDrawn="1"/>
        </p:nvSpPr>
        <p:spPr bwMode="auto">
          <a:xfrm>
            <a:off x="8994776" y="3976688"/>
            <a:ext cx="73025" cy="0"/>
          </a:xfrm>
          <a:custGeom>
            <a:avLst/>
            <a:gdLst>
              <a:gd name="T0" fmla="*/ 0 w 46"/>
              <a:gd name="T1" fmla="*/ 0 w 46"/>
              <a:gd name="T2" fmla="*/ 0 w 46"/>
              <a:gd name="T3" fmla="*/ 0 w 46"/>
              <a:gd name="T4" fmla="*/ 0 w 46"/>
              <a:gd name="T5" fmla="*/ 46 w 46"/>
              <a:gd name="T6" fmla="*/ 46 w 46"/>
              <a:gd name="T7" fmla="*/ 46 w 46"/>
              <a:gd name="T8" fmla="*/ 46 w 46"/>
              <a:gd name="T9" fmla="*/ 0 w 46"/>
              <a:gd name="T10" fmla="*/ 0 w 46"/>
              <a:gd name="T11" fmla="*/ 46 w 46"/>
              <a:gd name="T12" fmla="*/ 46 w 4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6">
                <a:moveTo>
                  <a:pt x="0" y="0"/>
                </a:moveTo>
                <a:lnTo>
                  <a:pt x="0" y="0"/>
                </a:lnTo>
                <a:lnTo>
                  <a:pt x="0" y="0"/>
                </a:lnTo>
                <a:lnTo>
                  <a:pt x="0" y="0"/>
                </a:lnTo>
                <a:lnTo>
                  <a:pt x="0" y="0"/>
                </a:lnTo>
                <a:close/>
                <a:moveTo>
                  <a:pt x="46" y="0"/>
                </a:moveTo>
                <a:lnTo>
                  <a:pt x="46" y="0"/>
                </a:lnTo>
                <a:lnTo>
                  <a:pt x="46" y="0"/>
                </a:lnTo>
                <a:lnTo>
                  <a:pt x="46" y="0"/>
                </a:lnTo>
                <a:lnTo>
                  <a:pt x="0" y="0"/>
                </a:lnTo>
                <a:lnTo>
                  <a:pt x="0" y="0"/>
                </a:lnTo>
                <a:lnTo>
                  <a:pt x="46" y="0"/>
                </a:lnTo>
                <a:lnTo>
                  <a:pt x="46"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8" name="Rectangle 20509">
            <a:extLst>
              <a:ext uri="{FF2B5EF4-FFF2-40B4-BE49-F238E27FC236}">
                <a16:creationId xmlns:a16="http://schemas.microsoft.com/office/drawing/2014/main" id="{37360CC3-6B57-4881-8152-FEBB4CB11CEF}"/>
              </a:ext>
            </a:extLst>
          </p:cNvPr>
          <p:cNvSpPr>
            <a:spLocks noChangeArrowheads="1"/>
          </p:cNvSpPr>
          <p:nvPr userDrawn="1"/>
        </p:nvSpPr>
        <p:spPr bwMode="auto">
          <a:xfrm>
            <a:off x="8994776" y="397668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9" name="Freeform 20510">
            <a:extLst>
              <a:ext uri="{FF2B5EF4-FFF2-40B4-BE49-F238E27FC236}">
                <a16:creationId xmlns:a16="http://schemas.microsoft.com/office/drawing/2014/main" id="{21789818-8573-47D6-8BAD-020C61FCBF80}"/>
              </a:ext>
            </a:extLst>
          </p:cNvPr>
          <p:cNvSpPr>
            <a:spLocks/>
          </p:cNvSpPr>
          <p:nvPr userDrawn="1"/>
        </p:nvSpPr>
        <p:spPr bwMode="auto">
          <a:xfrm>
            <a:off x="8994776" y="3976688"/>
            <a:ext cx="73025" cy="0"/>
          </a:xfrm>
          <a:custGeom>
            <a:avLst/>
            <a:gdLst>
              <a:gd name="T0" fmla="*/ 46 w 46"/>
              <a:gd name="T1" fmla="*/ 46 w 46"/>
              <a:gd name="T2" fmla="*/ 46 w 46"/>
              <a:gd name="T3" fmla="*/ 46 w 46"/>
              <a:gd name="T4" fmla="*/ 0 w 46"/>
              <a:gd name="T5" fmla="*/ 0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46" y="0"/>
                </a:lnTo>
                <a:lnTo>
                  <a:pt x="46" y="0"/>
                </a:lnTo>
                <a:lnTo>
                  <a:pt x="46" y="0"/>
                </a:lnTo>
                <a:lnTo>
                  <a:pt x="0" y="0"/>
                </a:lnTo>
                <a:lnTo>
                  <a:pt x="0"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0" name="Freeform 20511">
            <a:extLst>
              <a:ext uri="{FF2B5EF4-FFF2-40B4-BE49-F238E27FC236}">
                <a16:creationId xmlns:a16="http://schemas.microsoft.com/office/drawing/2014/main" id="{DE78ED80-FF73-4A86-AF58-7C9A8DB68AF4}"/>
              </a:ext>
            </a:extLst>
          </p:cNvPr>
          <p:cNvSpPr>
            <a:spLocks/>
          </p:cNvSpPr>
          <p:nvPr userDrawn="1"/>
        </p:nvSpPr>
        <p:spPr bwMode="auto">
          <a:xfrm>
            <a:off x="8994776" y="39766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1" name="Freeform 20512">
            <a:extLst>
              <a:ext uri="{FF2B5EF4-FFF2-40B4-BE49-F238E27FC236}">
                <a16:creationId xmlns:a16="http://schemas.microsoft.com/office/drawing/2014/main" id="{26224263-B45E-4A57-9619-661ECEF9EDE2}"/>
              </a:ext>
            </a:extLst>
          </p:cNvPr>
          <p:cNvSpPr>
            <a:spLocks/>
          </p:cNvSpPr>
          <p:nvPr userDrawn="1"/>
        </p:nvSpPr>
        <p:spPr bwMode="auto">
          <a:xfrm>
            <a:off x="8994776" y="39766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3" name="Freeform 20514">
            <a:extLst>
              <a:ext uri="{FF2B5EF4-FFF2-40B4-BE49-F238E27FC236}">
                <a16:creationId xmlns:a16="http://schemas.microsoft.com/office/drawing/2014/main" id="{7C7503B9-74A5-4DA4-84A9-F33FA2EB8CD1}"/>
              </a:ext>
            </a:extLst>
          </p:cNvPr>
          <p:cNvSpPr>
            <a:spLocks/>
          </p:cNvSpPr>
          <p:nvPr userDrawn="1"/>
        </p:nvSpPr>
        <p:spPr bwMode="auto">
          <a:xfrm>
            <a:off x="9134476" y="4022725"/>
            <a:ext cx="74613" cy="36513"/>
          </a:xfrm>
          <a:custGeom>
            <a:avLst/>
            <a:gdLst>
              <a:gd name="T0" fmla="*/ 24 w 47"/>
              <a:gd name="T1" fmla="*/ 0 h 23"/>
              <a:gd name="T2" fmla="*/ 24 w 47"/>
              <a:gd name="T3" fmla="*/ 0 h 23"/>
              <a:gd name="T4" fmla="*/ 27 w 47"/>
              <a:gd name="T5" fmla="*/ 0 h 23"/>
              <a:gd name="T6" fmla="*/ 33 w 47"/>
              <a:gd name="T7" fmla="*/ 1 h 23"/>
              <a:gd name="T8" fmla="*/ 37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7 w 47"/>
              <a:gd name="T31" fmla="*/ 6 h 23"/>
              <a:gd name="T32" fmla="*/ 11 w 47"/>
              <a:gd name="T33" fmla="*/ 4 h 23"/>
              <a:gd name="T34" fmla="*/ 14 w 47"/>
              <a:gd name="T35" fmla="*/ 1 h 23"/>
              <a:gd name="T36" fmla="*/ 18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7" y="0"/>
                </a:lnTo>
                <a:lnTo>
                  <a:pt x="33" y="1"/>
                </a:lnTo>
                <a:lnTo>
                  <a:pt x="37" y="4"/>
                </a:lnTo>
                <a:lnTo>
                  <a:pt x="40" y="6"/>
                </a:lnTo>
                <a:lnTo>
                  <a:pt x="43" y="10"/>
                </a:lnTo>
                <a:lnTo>
                  <a:pt x="46" y="14"/>
                </a:lnTo>
                <a:lnTo>
                  <a:pt x="47" y="18"/>
                </a:lnTo>
                <a:lnTo>
                  <a:pt x="47" y="23"/>
                </a:lnTo>
                <a:lnTo>
                  <a:pt x="0" y="23"/>
                </a:lnTo>
                <a:lnTo>
                  <a:pt x="0" y="23"/>
                </a:lnTo>
                <a:lnTo>
                  <a:pt x="0" y="18"/>
                </a:lnTo>
                <a:lnTo>
                  <a:pt x="1" y="14"/>
                </a:lnTo>
                <a:lnTo>
                  <a:pt x="4" y="10"/>
                </a:lnTo>
                <a:lnTo>
                  <a:pt x="7" y="6"/>
                </a:lnTo>
                <a:lnTo>
                  <a:pt x="11" y="4"/>
                </a:lnTo>
                <a:lnTo>
                  <a:pt x="14" y="1"/>
                </a:lnTo>
                <a:lnTo>
                  <a:pt x="18"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4" name="Freeform 20515">
            <a:extLst>
              <a:ext uri="{FF2B5EF4-FFF2-40B4-BE49-F238E27FC236}">
                <a16:creationId xmlns:a16="http://schemas.microsoft.com/office/drawing/2014/main" id="{9B96AFB2-2ACC-489E-8BB0-971ABD8D9CB0}"/>
              </a:ext>
            </a:extLst>
          </p:cNvPr>
          <p:cNvSpPr>
            <a:spLocks noEditPoints="1"/>
          </p:cNvSpPr>
          <p:nvPr userDrawn="1"/>
        </p:nvSpPr>
        <p:spPr bwMode="auto">
          <a:xfrm>
            <a:off x="9134476" y="4059238"/>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5" name="Rectangle 20516">
            <a:extLst>
              <a:ext uri="{FF2B5EF4-FFF2-40B4-BE49-F238E27FC236}">
                <a16:creationId xmlns:a16="http://schemas.microsoft.com/office/drawing/2014/main" id="{14CC04F5-778A-4031-AE18-203A8190C8F3}"/>
              </a:ext>
            </a:extLst>
          </p:cNvPr>
          <p:cNvSpPr>
            <a:spLocks noChangeArrowheads="1"/>
          </p:cNvSpPr>
          <p:nvPr userDrawn="1"/>
        </p:nvSpPr>
        <p:spPr bwMode="auto">
          <a:xfrm>
            <a:off x="9134476" y="40592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6" name="Freeform 20517">
            <a:extLst>
              <a:ext uri="{FF2B5EF4-FFF2-40B4-BE49-F238E27FC236}">
                <a16:creationId xmlns:a16="http://schemas.microsoft.com/office/drawing/2014/main" id="{7ECBFE7B-41DC-4857-9239-4D207E8009EA}"/>
              </a:ext>
            </a:extLst>
          </p:cNvPr>
          <p:cNvSpPr>
            <a:spLocks/>
          </p:cNvSpPr>
          <p:nvPr userDrawn="1"/>
        </p:nvSpPr>
        <p:spPr bwMode="auto">
          <a:xfrm>
            <a:off x="9134476" y="4059238"/>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7" name="Freeform 20518">
            <a:extLst>
              <a:ext uri="{FF2B5EF4-FFF2-40B4-BE49-F238E27FC236}">
                <a16:creationId xmlns:a16="http://schemas.microsoft.com/office/drawing/2014/main" id="{7B07F2D5-165A-401A-8B14-1714FE13B242}"/>
              </a:ext>
            </a:extLst>
          </p:cNvPr>
          <p:cNvSpPr>
            <a:spLocks/>
          </p:cNvSpPr>
          <p:nvPr userDrawn="1"/>
        </p:nvSpPr>
        <p:spPr bwMode="auto">
          <a:xfrm>
            <a:off x="9134476" y="40592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8" name="Freeform 20519">
            <a:extLst>
              <a:ext uri="{FF2B5EF4-FFF2-40B4-BE49-F238E27FC236}">
                <a16:creationId xmlns:a16="http://schemas.microsoft.com/office/drawing/2014/main" id="{6F23D7F5-C156-40B8-B390-84B37388D925}"/>
              </a:ext>
            </a:extLst>
          </p:cNvPr>
          <p:cNvSpPr>
            <a:spLocks/>
          </p:cNvSpPr>
          <p:nvPr userDrawn="1"/>
        </p:nvSpPr>
        <p:spPr bwMode="auto">
          <a:xfrm>
            <a:off x="9134476" y="40592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0" name="Freeform 20521">
            <a:extLst>
              <a:ext uri="{FF2B5EF4-FFF2-40B4-BE49-F238E27FC236}">
                <a16:creationId xmlns:a16="http://schemas.microsoft.com/office/drawing/2014/main" id="{3E76C419-DAB9-489F-9B5F-1F1B899C9840}"/>
              </a:ext>
            </a:extLst>
          </p:cNvPr>
          <p:cNvSpPr>
            <a:spLocks/>
          </p:cNvSpPr>
          <p:nvPr userDrawn="1"/>
        </p:nvSpPr>
        <p:spPr bwMode="auto">
          <a:xfrm>
            <a:off x="8202613" y="4002088"/>
            <a:ext cx="74613" cy="36513"/>
          </a:xfrm>
          <a:custGeom>
            <a:avLst/>
            <a:gdLst>
              <a:gd name="T0" fmla="*/ 23 w 47"/>
              <a:gd name="T1" fmla="*/ 0 h 23"/>
              <a:gd name="T2" fmla="*/ 23 w 47"/>
              <a:gd name="T3" fmla="*/ 0 h 23"/>
              <a:gd name="T4" fmla="*/ 29 w 47"/>
              <a:gd name="T5" fmla="*/ 0 h 23"/>
              <a:gd name="T6" fmla="*/ 33 w 47"/>
              <a:gd name="T7" fmla="*/ 1 h 23"/>
              <a:gd name="T8" fmla="*/ 36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6 w 47"/>
              <a:gd name="T31" fmla="*/ 6 h 23"/>
              <a:gd name="T32" fmla="*/ 10 w 47"/>
              <a:gd name="T33" fmla="*/ 4 h 23"/>
              <a:gd name="T34" fmla="*/ 14 w 47"/>
              <a:gd name="T35" fmla="*/ 1 h 23"/>
              <a:gd name="T36" fmla="*/ 18 w 47"/>
              <a:gd name="T37" fmla="*/ 0 h 23"/>
              <a:gd name="T38" fmla="*/ 23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3" y="0"/>
                </a:moveTo>
                <a:lnTo>
                  <a:pt x="23" y="0"/>
                </a:lnTo>
                <a:lnTo>
                  <a:pt x="29" y="0"/>
                </a:lnTo>
                <a:lnTo>
                  <a:pt x="33" y="1"/>
                </a:lnTo>
                <a:lnTo>
                  <a:pt x="36" y="4"/>
                </a:lnTo>
                <a:lnTo>
                  <a:pt x="40" y="6"/>
                </a:lnTo>
                <a:lnTo>
                  <a:pt x="43" y="10"/>
                </a:lnTo>
                <a:lnTo>
                  <a:pt x="46" y="14"/>
                </a:lnTo>
                <a:lnTo>
                  <a:pt x="47" y="18"/>
                </a:lnTo>
                <a:lnTo>
                  <a:pt x="47" y="23"/>
                </a:lnTo>
                <a:lnTo>
                  <a:pt x="0" y="23"/>
                </a:lnTo>
                <a:lnTo>
                  <a:pt x="0" y="23"/>
                </a:lnTo>
                <a:lnTo>
                  <a:pt x="0" y="18"/>
                </a:lnTo>
                <a:lnTo>
                  <a:pt x="1" y="14"/>
                </a:lnTo>
                <a:lnTo>
                  <a:pt x="4"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1" name="Freeform 20522">
            <a:extLst>
              <a:ext uri="{FF2B5EF4-FFF2-40B4-BE49-F238E27FC236}">
                <a16:creationId xmlns:a16="http://schemas.microsoft.com/office/drawing/2014/main" id="{891C72CA-BE84-4944-88CC-69A897C2DC23}"/>
              </a:ext>
            </a:extLst>
          </p:cNvPr>
          <p:cNvSpPr>
            <a:spLocks noEditPoints="1"/>
          </p:cNvSpPr>
          <p:nvPr userDrawn="1"/>
        </p:nvSpPr>
        <p:spPr bwMode="auto">
          <a:xfrm>
            <a:off x="8202613" y="4038600"/>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2" name="Rectangle 20523">
            <a:extLst>
              <a:ext uri="{FF2B5EF4-FFF2-40B4-BE49-F238E27FC236}">
                <a16:creationId xmlns:a16="http://schemas.microsoft.com/office/drawing/2014/main" id="{1B626AA2-3679-4059-ADD8-9A5605F09B0E}"/>
              </a:ext>
            </a:extLst>
          </p:cNvPr>
          <p:cNvSpPr>
            <a:spLocks noChangeArrowheads="1"/>
          </p:cNvSpPr>
          <p:nvPr userDrawn="1"/>
        </p:nvSpPr>
        <p:spPr bwMode="auto">
          <a:xfrm>
            <a:off x="8202613" y="403860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3" name="Freeform 20524">
            <a:extLst>
              <a:ext uri="{FF2B5EF4-FFF2-40B4-BE49-F238E27FC236}">
                <a16:creationId xmlns:a16="http://schemas.microsoft.com/office/drawing/2014/main" id="{31500C77-F04E-423A-9298-458A52856A83}"/>
              </a:ext>
            </a:extLst>
          </p:cNvPr>
          <p:cNvSpPr>
            <a:spLocks/>
          </p:cNvSpPr>
          <p:nvPr userDrawn="1"/>
        </p:nvSpPr>
        <p:spPr bwMode="auto">
          <a:xfrm>
            <a:off x="8202613" y="4038600"/>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4" name="Freeform 20525">
            <a:extLst>
              <a:ext uri="{FF2B5EF4-FFF2-40B4-BE49-F238E27FC236}">
                <a16:creationId xmlns:a16="http://schemas.microsoft.com/office/drawing/2014/main" id="{61E2A9F7-A2CF-4899-A343-9DDF63E3D881}"/>
              </a:ext>
            </a:extLst>
          </p:cNvPr>
          <p:cNvSpPr>
            <a:spLocks/>
          </p:cNvSpPr>
          <p:nvPr userDrawn="1"/>
        </p:nvSpPr>
        <p:spPr bwMode="auto">
          <a:xfrm>
            <a:off x="8202613" y="40386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5" name="Freeform 20526">
            <a:extLst>
              <a:ext uri="{FF2B5EF4-FFF2-40B4-BE49-F238E27FC236}">
                <a16:creationId xmlns:a16="http://schemas.microsoft.com/office/drawing/2014/main" id="{FBC8BD54-5EEF-482D-834D-07597E4A00FB}"/>
              </a:ext>
            </a:extLst>
          </p:cNvPr>
          <p:cNvSpPr>
            <a:spLocks/>
          </p:cNvSpPr>
          <p:nvPr userDrawn="1"/>
        </p:nvSpPr>
        <p:spPr bwMode="auto">
          <a:xfrm>
            <a:off x="8202613" y="40386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53" name="Freeform 20545">
            <a:extLst>
              <a:ext uri="{FF2B5EF4-FFF2-40B4-BE49-F238E27FC236}">
                <a16:creationId xmlns:a16="http://schemas.microsoft.com/office/drawing/2014/main" id="{6ADB4687-D5C5-47B0-8E8C-065190556A5D}"/>
              </a:ext>
            </a:extLst>
          </p:cNvPr>
          <p:cNvSpPr>
            <a:spLocks/>
          </p:cNvSpPr>
          <p:nvPr userDrawn="1"/>
        </p:nvSpPr>
        <p:spPr bwMode="auto">
          <a:xfrm>
            <a:off x="9818688" y="5068888"/>
            <a:ext cx="0" cy="25400"/>
          </a:xfrm>
          <a:custGeom>
            <a:avLst/>
            <a:gdLst>
              <a:gd name="T0" fmla="*/ 16 h 16"/>
              <a:gd name="T1" fmla="*/ 0 h 16"/>
              <a:gd name="T2" fmla="*/ 16 h 16"/>
            </a:gdLst>
            <a:ahLst/>
            <a:cxnLst>
              <a:cxn ang="0">
                <a:pos x="0" y="T0"/>
              </a:cxn>
              <a:cxn ang="0">
                <a:pos x="0" y="T1"/>
              </a:cxn>
              <a:cxn ang="0">
                <a:pos x="0" y="T2"/>
              </a:cxn>
            </a:cxnLst>
            <a:rect l="0" t="0" r="r" b="b"/>
            <a:pathLst>
              <a:path h="16">
                <a:moveTo>
                  <a:pt x="0" y="16"/>
                </a:moveTo>
                <a:lnTo>
                  <a:pt x="0" y="0"/>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 name="Picture Placeholder 3">
            <a:extLst>
              <a:ext uri="{FF2B5EF4-FFF2-40B4-BE49-F238E27FC236}">
                <a16:creationId xmlns:a16="http://schemas.microsoft.com/office/drawing/2014/main" id="{1FC5625B-0AA5-48A3-A5F9-911D52C85802}"/>
              </a:ext>
            </a:extLst>
          </p:cNvPr>
          <p:cNvSpPr>
            <a:spLocks noGrp="1"/>
          </p:cNvSpPr>
          <p:nvPr>
            <p:ph type="pic" sz="quarter" idx="10"/>
          </p:nvPr>
        </p:nvSpPr>
        <p:spPr>
          <a:xfrm>
            <a:off x="0" y="3587751"/>
            <a:ext cx="12185650" cy="3254374"/>
          </a:xfrm>
        </p:spPr>
        <p:txBody>
          <a:bodyPr/>
          <a:lstStyle/>
          <a:p>
            <a:endParaRPr lang="en-ID"/>
          </a:p>
        </p:txBody>
      </p:sp>
    </p:spTree>
    <p:extLst>
      <p:ext uri="{BB962C8B-B14F-4D97-AF65-F5344CB8AC3E}">
        <p14:creationId xmlns:p14="http://schemas.microsoft.com/office/powerpoint/2010/main" val="1592333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12259B4-828D-4537-B308-9655304272E4}"/>
              </a:ext>
            </a:extLst>
          </p:cNvPr>
          <p:cNvSpPr>
            <a:spLocks noGrp="1"/>
          </p:cNvSpPr>
          <p:nvPr>
            <p:ph type="pic" sz="quarter" idx="10"/>
          </p:nvPr>
        </p:nvSpPr>
        <p:spPr>
          <a:xfrm>
            <a:off x="2286000" y="2124073"/>
            <a:ext cx="1676400" cy="2447925"/>
          </a:xfrm>
        </p:spPr>
        <p:txBody>
          <a:bodyPr/>
          <a:lstStyle/>
          <a:p>
            <a:endParaRPr lang="en-ID"/>
          </a:p>
        </p:txBody>
      </p:sp>
      <p:sp>
        <p:nvSpPr>
          <p:cNvPr id="9" name="Picture Placeholder 5">
            <a:extLst>
              <a:ext uri="{FF2B5EF4-FFF2-40B4-BE49-F238E27FC236}">
                <a16:creationId xmlns:a16="http://schemas.microsoft.com/office/drawing/2014/main" id="{AA93CEA7-1B20-40B7-9D5D-4E325E96DCB5}"/>
              </a:ext>
            </a:extLst>
          </p:cNvPr>
          <p:cNvSpPr>
            <a:spLocks noGrp="1"/>
          </p:cNvSpPr>
          <p:nvPr>
            <p:ph type="pic" sz="quarter" idx="11"/>
          </p:nvPr>
        </p:nvSpPr>
        <p:spPr>
          <a:xfrm>
            <a:off x="5295900" y="2124074"/>
            <a:ext cx="1676400" cy="2447925"/>
          </a:xfrm>
        </p:spPr>
        <p:txBody>
          <a:bodyPr/>
          <a:lstStyle/>
          <a:p>
            <a:endParaRPr lang="en-ID"/>
          </a:p>
        </p:txBody>
      </p:sp>
      <p:sp>
        <p:nvSpPr>
          <p:cNvPr id="10" name="Picture Placeholder 5">
            <a:extLst>
              <a:ext uri="{FF2B5EF4-FFF2-40B4-BE49-F238E27FC236}">
                <a16:creationId xmlns:a16="http://schemas.microsoft.com/office/drawing/2014/main" id="{08AA18E0-B0A4-4F34-91E5-7BA4CF2ACE35}"/>
              </a:ext>
            </a:extLst>
          </p:cNvPr>
          <p:cNvSpPr>
            <a:spLocks noGrp="1"/>
          </p:cNvSpPr>
          <p:nvPr>
            <p:ph type="pic" sz="quarter" idx="12"/>
          </p:nvPr>
        </p:nvSpPr>
        <p:spPr>
          <a:xfrm>
            <a:off x="8229602" y="2124073"/>
            <a:ext cx="1676400" cy="2447925"/>
          </a:xfrm>
        </p:spPr>
        <p:txBody>
          <a:bodyPr/>
          <a:lstStyle/>
          <a:p>
            <a:endParaRPr lang="en-ID"/>
          </a:p>
        </p:txBody>
      </p:sp>
    </p:spTree>
    <p:extLst>
      <p:ext uri="{BB962C8B-B14F-4D97-AF65-F5344CB8AC3E}">
        <p14:creationId xmlns:p14="http://schemas.microsoft.com/office/powerpoint/2010/main" val="1053079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CFE68BA-1110-4707-8B9D-3435DB2E8587}"/>
              </a:ext>
            </a:extLst>
          </p:cNvPr>
          <p:cNvSpPr>
            <a:spLocks noGrp="1"/>
          </p:cNvSpPr>
          <p:nvPr>
            <p:ph type="pic" sz="quarter" idx="10"/>
          </p:nvPr>
        </p:nvSpPr>
        <p:spPr>
          <a:xfrm>
            <a:off x="1616683" y="1023257"/>
            <a:ext cx="4479317" cy="4811486"/>
          </a:xfrm>
        </p:spPr>
        <p:txBody>
          <a:bodyPr/>
          <a:lstStyle/>
          <a:p>
            <a:endParaRPr lang="en-ID"/>
          </a:p>
        </p:txBody>
      </p:sp>
    </p:spTree>
    <p:extLst>
      <p:ext uri="{BB962C8B-B14F-4D97-AF65-F5344CB8AC3E}">
        <p14:creationId xmlns:p14="http://schemas.microsoft.com/office/powerpoint/2010/main" val="3840396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F109FF4-DF56-48E3-8DC4-28EFBF4DE107}"/>
              </a:ext>
            </a:extLst>
          </p:cNvPr>
          <p:cNvSpPr>
            <a:spLocks noGrp="1"/>
          </p:cNvSpPr>
          <p:nvPr>
            <p:ph type="pic" sz="quarter" idx="10"/>
          </p:nvPr>
        </p:nvSpPr>
        <p:spPr>
          <a:xfrm>
            <a:off x="1398969" y="1030515"/>
            <a:ext cx="4319660" cy="5827485"/>
          </a:xfrm>
        </p:spPr>
        <p:txBody>
          <a:bodyPr/>
          <a:lstStyle/>
          <a:p>
            <a:endParaRPr lang="en-ID"/>
          </a:p>
        </p:txBody>
      </p:sp>
    </p:spTree>
    <p:extLst>
      <p:ext uri="{BB962C8B-B14F-4D97-AF65-F5344CB8AC3E}">
        <p14:creationId xmlns:p14="http://schemas.microsoft.com/office/powerpoint/2010/main" val="1847623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0B09DC2-2782-47D0-ADDE-9D627FF3734B}"/>
              </a:ext>
            </a:extLst>
          </p:cNvPr>
          <p:cNvSpPr>
            <a:spLocks noGrp="1"/>
          </p:cNvSpPr>
          <p:nvPr>
            <p:ph type="pic" sz="quarter" idx="10"/>
          </p:nvPr>
        </p:nvSpPr>
        <p:spPr>
          <a:xfrm>
            <a:off x="5290458" y="0"/>
            <a:ext cx="3396026" cy="6858000"/>
          </a:xfrm>
        </p:spPr>
        <p:txBody>
          <a:bodyPr/>
          <a:lstStyle/>
          <a:p>
            <a:endParaRPr lang="en-ID"/>
          </a:p>
        </p:txBody>
      </p:sp>
    </p:spTree>
    <p:extLst>
      <p:ext uri="{BB962C8B-B14F-4D97-AF65-F5344CB8AC3E}">
        <p14:creationId xmlns:p14="http://schemas.microsoft.com/office/powerpoint/2010/main" val="1298180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3B163BDF-FD17-46AA-AD61-C37788C99B8B}"/>
              </a:ext>
            </a:extLst>
          </p:cNvPr>
          <p:cNvSpPr>
            <a:spLocks noGrp="1"/>
          </p:cNvSpPr>
          <p:nvPr>
            <p:ph type="pic" sz="quarter" idx="10"/>
          </p:nvPr>
        </p:nvSpPr>
        <p:spPr>
          <a:xfrm>
            <a:off x="5134540" y="1653540"/>
            <a:ext cx="2043099" cy="3550920"/>
          </a:xfrm>
          <a:prstGeom prst="rect">
            <a:avLst/>
          </a:prstGeom>
        </p:spPr>
        <p:txBody>
          <a:bodyPr/>
          <a:lstStyle/>
          <a:p>
            <a:endParaRPr lang="en-US"/>
          </a:p>
        </p:txBody>
      </p:sp>
    </p:spTree>
    <p:extLst>
      <p:ext uri="{BB962C8B-B14F-4D97-AF65-F5344CB8AC3E}">
        <p14:creationId xmlns:p14="http://schemas.microsoft.com/office/powerpoint/2010/main" val="1807033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78B49060-3CD0-4190-AAAA-781A597437E4}"/>
              </a:ext>
            </a:extLst>
          </p:cNvPr>
          <p:cNvSpPr>
            <a:spLocks noGrp="1"/>
          </p:cNvSpPr>
          <p:nvPr>
            <p:ph type="pic" sz="quarter" idx="10"/>
          </p:nvPr>
        </p:nvSpPr>
        <p:spPr>
          <a:xfrm>
            <a:off x="5023087" y="3548156"/>
            <a:ext cx="2055807" cy="3550920"/>
          </a:xfrm>
          <a:prstGeom prst="rect">
            <a:avLst/>
          </a:prstGeom>
        </p:spPr>
        <p:txBody>
          <a:bodyPr/>
          <a:lstStyle/>
          <a:p>
            <a:endParaRPr lang="en-US"/>
          </a:p>
        </p:txBody>
      </p:sp>
      <p:sp>
        <p:nvSpPr>
          <p:cNvPr id="4" name="Picture Placeholder 3">
            <a:extLst>
              <a:ext uri="{FF2B5EF4-FFF2-40B4-BE49-F238E27FC236}">
                <a16:creationId xmlns:a16="http://schemas.microsoft.com/office/drawing/2014/main" id="{21A96A71-A9F9-412D-B1D9-7E58BBA4F07F}"/>
              </a:ext>
            </a:extLst>
          </p:cNvPr>
          <p:cNvSpPr>
            <a:spLocks noGrp="1"/>
          </p:cNvSpPr>
          <p:nvPr>
            <p:ph type="pic" sz="quarter" idx="11"/>
          </p:nvPr>
        </p:nvSpPr>
        <p:spPr>
          <a:xfrm>
            <a:off x="2671792" y="4492040"/>
            <a:ext cx="2043099" cy="3550920"/>
          </a:xfrm>
          <a:prstGeom prst="rect">
            <a:avLst/>
          </a:prstGeom>
        </p:spPr>
        <p:txBody>
          <a:bodyPr/>
          <a:lstStyle/>
          <a:p>
            <a:endParaRPr lang="en-US" dirty="0"/>
          </a:p>
        </p:txBody>
      </p:sp>
      <p:sp>
        <p:nvSpPr>
          <p:cNvPr id="5" name="Picture Placeholder 3">
            <a:extLst>
              <a:ext uri="{FF2B5EF4-FFF2-40B4-BE49-F238E27FC236}">
                <a16:creationId xmlns:a16="http://schemas.microsoft.com/office/drawing/2014/main" id="{189A533C-A5B9-4E6E-B211-C54329C3069A}"/>
              </a:ext>
            </a:extLst>
          </p:cNvPr>
          <p:cNvSpPr>
            <a:spLocks noGrp="1"/>
          </p:cNvSpPr>
          <p:nvPr>
            <p:ph type="pic" sz="quarter" idx="12"/>
          </p:nvPr>
        </p:nvSpPr>
        <p:spPr>
          <a:xfrm>
            <a:off x="7392124" y="4492040"/>
            <a:ext cx="2043099" cy="3550920"/>
          </a:xfrm>
          <a:prstGeom prst="rect">
            <a:avLst/>
          </a:prstGeom>
        </p:spPr>
        <p:txBody>
          <a:bodyPr/>
          <a:lstStyle/>
          <a:p>
            <a:endParaRPr lang="en-US"/>
          </a:p>
        </p:txBody>
      </p:sp>
    </p:spTree>
    <p:extLst>
      <p:ext uri="{BB962C8B-B14F-4D97-AF65-F5344CB8AC3E}">
        <p14:creationId xmlns:p14="http://schemas.microsoft.com/office/powerpoint/2010/main" val="3492534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BB5A9ED-727C-4357-828B-84113F61EEEE}"/>
              </a:ext>
            </a:extLst>
          </p:cNvPr>
          <p:cNvSpPr>
            <a:spLocks noGrp="1"/>
          </p:cNvSpPr>
          <p:nvPr>
            <p:ph type="pic" sz="quarter" idx="10"/>
          </p:nvPr>
        </p:nvSpPr>
        <p:spPr>
          <a:xfrm>
            <a:off x="1564563" y="1496236"/>
            <a:ext cx="1888435" cy="3351538"/>
          </a:xfrm>
          <a:prstGeom prst="rect">
            <a:avLst/>
          </a:prstGeom>
        </p:spPr>
        <p:txBody>
          <a:bodyPr/>
          <a:lstStyle/>
          <a:p>
            <a:endParaRPr lang="en-US"/>
          </a:p>
        </p:txBody>
      </p:sp>
    </p:spTree>
    <p:extLst>
      <p:ext uri="{BB962C8B-B14F-4D97-AF65-F5344CB8AC3E}">
        <p14:creationId xmlns:p14="http://schemas.microsoft.com/office/powerpoint/2010/main" val="3548715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54BEDD85-9721-4834-B69E-EBBA226295B4}"/>
              </a:ext>
            </a:extLst>
          </p:cNvPr>
          <p:cNvSpPr>
            <a:spLocks noGrp="1"/>
          </p:cNvSpPr>
          <p:nvPr>
            <p:ph type="pic" sz="quarter" idx="10"/>
          </p:nvPr>
        </p:nvSpPr>
        <p:spPr>
          <a:xfrm>
            <a:off x="4813242" y="1219802"/>
            <a:ext cx="3329861" cy="4432853"/>
          </a:xfrm>
          <a:prstGeom prst="rect">
            <a:avLst/>
          </a:prstGeom>
        </p:spPr>
        <p:txBody>
          <a:bodyPr/>
          <a:lstStyle/>
          <a:p>
            <a:endParaRPr lang="en-US"/>
          </a:p>
        </p:txBody>
      </p:sp>
    </p:spTree>
    <p:extLst>
      <p:ext uri="{BB962C8B-B14F-4D97-AF65-F5344CB8AC3E}">
        <p14:creationId xmlns:p14="http://schemas.microsoft.com/office/powerpoint/2010/main" val="29967791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03C5CF8-4E54-433E-8608-2880E15717EB}"/>
              </a:ext>
            </a:extLst>
          </p:cNvPr>
          <p:cNvSpPr>
            <a:spLocks noGrp="1"/>
          </p:cNvSpPr>
          <p:nvPr>
            <p:ph type="pic" sz="quarter" idx="10"/>
          </p:nvPr>
        </p:nvSpPr>
        <p:spPr>
          <a:xfrm>
            <a:off x="3860610" y="1869129"/>
            <a:ext cx="3735006" cy="2361495"/>
          </a:xfrm>
          <a:prstGeom prst="rect">
            <a:avLst/>
          </a:prstGeom>
        </p:spPr>
        <p:txBody>
          <a:bodyPr/>
          <a:lstStyle/>
          <a:p>
            <a:endParaRPr lang="en-US"/>
          </a:p>
        </p:txBody>
      </p:sp>
    </p:spTree>
    <p:extLst>
      <p:ext uri="{BB962C8B-B14F-4D97-AF65-F5344CB8AC3E}">
        <p14:creationId xmlns:p14="http://schemas.microsoft.com/office/powerpoint/2010/main" val="2774036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03C5CF8-4E54-433E-8608-2880E15717EB}"/>
              </a:ext>
            </a:extLst>
          </p:cNvPr>
          <p:cNvSpPr>
            <a:spLocks noGrp="1"/>
          </p:cNvSpPr>
          <p:nvPr>
            <p:ph type="pic" sz="quarter" idx="10"/>
          </p:nvPr>
        </p:nvSpPr>
        <p:spPr>
          <a:xfrm>
            <a:off x="2137708" y="1796557"/>
            <a:ext cx="3735006" cy="2361495"/>
          </a:xfrm>
          <a:prstGeom prst="rect">
            <a:avLst/>
          </a:prstGeom>
        </p:spPr>
        <p:txBody>
          <a:bodyPr/>
          <a:lstStyle/>
          <a:p>
            <a:endParaRPr lang="en-US"/>
          </a:p>
        </p:txBody>
      </p:sp>
    </p:spTree>
    <p:extLst>
      <p:ext uri="{BB962C8B-B14F-4D97-AF65-F5344CB8AC3E}">
        <p14:creationId xmlns:p14="http://schemas.microsoft.com/office/powerpoint/2010/main" val="46899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5226AB-C30A-430E-8304-21573F19F11E}"/>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Freeform 5">
            <a:extLst>
              <a:ext uri="{FF2B5EF4-FFF2-40B4-BE49-F238E27FC236}">
                <a16:creationId xmlns:a16="http://schemas.microsoft.com/office/drawing/2014/main" id="{88F39499-BB7C-4CD7-BEF7-90CDE30FA782}"/>
              </a:ext>
            </a:extLst>
          </p:cNvPr>
          <p:cNvSpPr>
            <a:spLocks/>
          </p:cNvSpPr>
          <p:nvPr userDrawn="1"/>
        </p:nvSpPr>
        <p:spPr bwMode="auto">
          <a:xfrm>
            <a:off x="5670550" y="2187575"/>
            <a:ext cx="127000" cy="204788"/>
          </a:xfrm>
          <a:custGeom>
            <a:avLst/>
            <a:gdLst>
              <a:gd name="T0" fmla="*/ 80 w 80"/>
              <a:gd name="T1" fmla="*/ 64 h 129"/>
              <a:gd name="T2" fmla="*/ 80 w 80"/>
              <a:gd name="T3" fmla="*/ 64 h 129"/>
              <a:gd name="T4" fmla="*/ 67 w 80"/>
              <a:gd name="T5" fmla="*/ 65 h 129"/>
              <a:gd name="T6" fmla="*/ 58 w 80"/>
              <a:gd name="T7" fmla="*/ 66 h 129"/>
              <a:gd name="T8" fmla="*/ 54 w 80"/>
              <a:gd name="T9" fmla="*/ 68 h 129"/>
              <a:gd name="T10" fmla="*/ 51 w 80"/>
              <a:gd name="T11" fmla="*/ 69 h 129"/>
              <a:gd name="T12" fmla="*/ 47 w 80"/>
              <a:gd name="T13" fmla="*/ 72 h 129"/>
              <a:gd name="T14" fmla="*/ 45 w 80"/>
              <a:gd name="T15" fmla="*/ 74 h 129"/>
              <a:gd name="T16" fmla="*/ 44 w 80"/>
              <a:gd name="T17" fmla="*/ 79 h 129"/>
              <a:gd name="T18" fmla="*/ 42 w 80"/>
              <a:gd name="T19" fmla="*/ 83 h 129"/>
              <a:gd name="T20" fmla="*/ 41 w 80"/>
              <a:gd name="T21" fmla="*/ 94 h 129"/>
              <a:gd name="T22" fmla="*/ 40 w 80"/>
              <a:gd name="T23" fmla="*/ 109 h 129"/>
              <a:gd name="T24" fmla="*/ 40 w 80"/>
              <a:gd name="T25" fmla="*/ 129 h 129"/>
              <a:gd name="T26" fmla="*/ 40 w 80"/>
              <a:gd name="T27" fmla="*/ 129 h 129"/>
              <a:gd name="T28" fmla="*/ 39 w 80"/>
              <a:gd name="T29" fmla="*/ 109 h 129"/>
              <a:gd name="T30" fmla="*/ 39 w 80"/>
              <a:gd name="T31" fmla="*/ 94 h 129"/>
              <a:gd name="T32" fmla="*/ 37 w 80"/>
              <a:gd name="T33" fmla="*/ 83 h 129"/>
              <a:gd name="T34" fmla="*/ 36 w 80"/>
              <a:gd name="T35" fmla="*/ 79 h 129"/>
              <a:gd name="T36" fmla="*/ 34 w 80"/>
              <a:gd name="T37" fmla="*/ 74 h 129"/>
              <a:gd name="T38" fmla="*/ 32 w 80"/>
              <a:gd name="T39" fmla="*/ 72 h 129"/>
              <a:gd name="T40" fmla="*/ 30 w 80"/>
              <a:gd name="T41" fmla="*/ 69 h 129"/>
              <a:gd name="T42" fmla="*/ 27 w 80"/>
              <a:gd name="T43" fmla="*/ 68 h 129"/>
              <a:gd name="T44" fmla="*/ 23 w 80"/>
              <a:gd name="T45" fmla="*/ 66 h 129"/>
              <a:gd name="T46" fmla="*/ 13 w 80"/>
              <a:gd name="T47" fmla="*/ 65 h 129"/>
              <a:gd name="T48" fmla="*/ 0 w 80"/>
              <a:gd name="T49" fmla="*/ 64 h 129"/>
              <a:gd name="T50" fmla="*/ 0 w 80"/>
              <a:gd name="T51" fmla="*/ 64 h 129"/>
              <a:gd name="T52" fmla="*/ 13 w 80"/>
              <a:gd name="T53" fmla="*/ 64 h 129"/>
              <a:gd name="T54" fmla="*/ 23 w 80"/>
              <a:gd name="T55" fmla="*/ 62 h 129"/>
              <a:gd name="T56" fmla="*/ 27 w 80"/>
              <a:gd name="T57" fmla="*/ 61 h 129"/>
              <a:gd name="T58" fmla="*/ 30 w 80"/>
              <a:gd name="T59" fmla="*/ 59 h 129"/>
              <a:gd name="T60" fmla="*/ 32 w 80"/>
              <a:gd name="T61" fmla="*/ 57 h 129"/>
              <a:gd name="T62" fmla="*/ 34 w 80"/>
              <a:gd name="T63" fmla="*/ 54 h 129"/>
              <a:gd name="T64" fmla="*/ 36 w 80"/>
              <a:gd name="T65" fmla="*/ 50 h 129"/>
              <a:gd name="T66" fmla="*/ 37 w 80"/>
              <a:gd name="T67" fmla="*/ 46 h 129"/>
              <a:gd name="T68" fmla="*/ 39 w 80"/>
              <a:gd name="T69" fmla="*/ 34 h 129"/>
              <a:gd name="T70" fmla="*/ 39 w 80"/>
              <a:gd name="T71" fmla="*/ 19 h 129"/>
              <a:gd name="T72" fmla="*/ 40 w 80"/>
              <a:gd name="T73" fmla="*/ 0 h 129"/>
              <a:gd name="T74" fmla="*/ 40 w 80"/>
              <a:gd name="T75" fmla="*/ 0 h 129"/>
              <a:gd name="T76" fmla="*/ 40 w 80"/>
              <a:gd name="T77" fmla="*/ 19 h 129"/>
              <a:gd name="T78" fmla="*/ 41 w 80"/>
              <a:gd name="T79" fmla="*/ 34 h 129"/>
              <a:gd name="T80" fmla="*/ 42 w 80"/>
              <a:gd name="T81" fmla="*/ 46 h 129"/>
              <a:gd name="T82" fmla="*/ 44 w 80"/>
              <a:gd name="T83" fmla="*/ 50 h 129"/>
              <a:gd name="T84" fmla="*/ 45 w 80"/>
              <a:gd name="T85" fmla="*/ 54 h 129"/>
              <a:gd name="T86" fmla="*/ 47 w 80"/>
              <a:gd name="T87" fmla="*/ 57 h 129"/>
              <a:gd name="T88" fmla="*/ 51 w 80"/>
              <a:gd name="T89" fmla="*/ 59 h 129"/>
              <a:gd name="T90" fmla="*/ 54 w 80"/>
              <a:gd name="T91" fmla="*/ 61 h 129"/>
              <a:gd name="T92" fmla="*/ 58 w 80"/>
              <a:gd name="T93" fmla="*/ 62 h 129"/>
              <a:gd name="T94" fmla="*/ 67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7" y="65"/>
                </a:lnTo>
                <a:lnTo>
                  <a:pt x="58" y="66"/>
                </a:lnTo>
                <a:lnTo>
                  <a:pt x="54" y="68"/>
                </a:lnTo>
                <a:lnTo>
                  <a:pt x="51" y="69"/>
                </a:lnTo>
                <a:lnTo>
                  <a:pt x="47" y="72"/>
                </a:lnTo>
                <a:lnTo>
                  <a:pt x="45" y="74"/>
                </a:lnTo>
                <a:lnTo>
                  <a:pt x="44" y="79"/>
                </a:lnTo>
                <a:lnTo>
                  <a:pt x="42" y="83"/>
                </a:lnTo>
                <a:lnTo>
                  <a:pt x="41" y="94"/>
                </a:lnTo>
                <a:lnTo>
                  <a:pt x="40" y="109"/>
                </a:lnTo>
                <a:lnTo>
                  <a:pt x="40" y="129"/>
                </a:lnTo>
                <a:lnTo>
                  <a:pt x="40" y="129"/>
                </a:lnTo>
                <a:lnTo>
                  <a:pt x="39" y="109"/>
                </a:lnTo>
                <a:lnTo>
                  <a:pt x="39" y="94"/>
                </a:lnTo>
                <a:lnTo>
                  <a:pt x="37" y="83"/>
                </a:lnTo>
                <a:lnTo>
                  <a:pt x="36" y="79"/>
                </a:lnTo>
                <a:lnTo>
                  <a:pt x="34" y="74"/>
                </a:lnTo>
                <a:lnTo>
                  <a:pt x="32" y="72"/>
                </a:lnTo>
                <a:lnTo>
                  <a:pt x="30" y="69"/>
                </a:lnTo>
                <a:lnTo>
                  <a:pt x="27" y="68"/>
                </a:lnTo>
                <a:lnTo>
                  <a:pt x="23" y="66"/>
                </a:lnTo>
                <a:lnTo>
                  <a:pt x="13" y="65"/>
                </a:lnTo>
                <a:lnTo>
                  <a:pt x="0" y="64"/>
                </a:lnTo>
                <a:lnTo>
                  <a:pt x="0" y="64"/>
                </a:lnTo>
                <a:lnTo>
                  <a:pt x="13" y="64"/>
                </a:lnTo>
                <a:lnTo>
                  <a:pt x="23" y="62"/>
                </a:lnTo>
                <a:lnTo>
                  <a:pt x="27" y="61"/>
                </a:lnTo>
                <a:lnTo>
                  <a:pt x="30" y="59"/>
                </a:lnTo>
                <a:lnTo>
                  <a:pt x="32" y="57"/>
                </a:lnTo>
                <a:lnTo>
                  <a:pt x="34" y="54"/>
                </a:lnTo>
                <a:lnTo>
                  <a:pt x="36" y="50"/>
                </a:lnTo>
                <a:lnTo>
                  <a:pt x="37" y="46"/>
                </a:lnTo>
                <a:lnTo>
                  <a:pt x="39" y="34"/>
                </a:lnTo>
                <a:lnTo>
                  <a:pt x="39" y="19"/>
                </a:lnTo>
                <a:lnTo>
                  <a:pt x="40" y="0"/>
                </a:lnTo>
                <a:lnTo>
                  <a:pt x="40" y="0"/>
                </a:lnTo>
                <a:lnTo>
                  <a:pt x="40" y="19"/>
                </a:lnTo>
                <a:lnTo>
                  <a:pt x="41" y="34"/>
                </a:lnTo>
                <a:lnTo>
                  <a:pt x="42" y="46"/>
                </a:lnTo>
                <a:lnTo>
                  <a:pt x="44" y="50"/>
                </a:lnTo>
                <a:lnTo>
                  <a:pt x="45" y="54"/>
                </a:lnTo>
                <a:lnTo>
                  <a:pt x="47" y="57"/>
                </a:lnTo>
                <a:lnTo>
                  <a:pt x="51" y="59"/>
                </a:lnTo>
                <a:lnTo>
                  <a:pt x="54" y="61"/>
                </a:lnTo>
                <a:lnTo>
                  <a:pt x="58" y="62"/>
                </a:lnTo>
                <a:lnTo>
                  <a:pt x="67"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 name="Freeform 6">
            <a:extLst>
              <a:ext uri="{FF2B5EF4-FFF2-40B4-BE49-F238E27FC236}">
                <a16:creationId xmlns:a16="http://schemas.microsoft.com/office/drawing/2014/main" id="{8E6ADB7A-FAC5-4B40-A43C-8873E56CCC43}"/>
              </a:ext>
            </a:extLst>
          </p:cNvPr>
          <p:cNvSpPr>
            <a:spLocks/>
          </p:cNvSpPr>
          <p:nvPr userDrawn="1"/>
        </p:nvSpPr>
        <p:spPr bwMode="auto">
          <a:xfrm>
            <a:off x="4498975" y="2792413"/>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7 w 80"/>
              <a:gd name="T13" fmla="*/ 73 h 129"/>
              <a:gd name="T14" fmla="*/ 45 w 80"/>
              <a:gd name="T15" fmla="*/ 76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4 w 80"/>
              <a:gd name="T37" fmla="*/ 76 h 129"/>
              <a:gd name="T38" fmla="*/ 32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7 w 80"/>
              <a:gd name="T57" fmla="*/ 62 h 129"/>
              <a:gd name="T58" fmla="*/ 30 w 80"/>
              <a:gd name="T59" fmla="*/ 60 h 129"/>
              <a:gd name="T60" fmla="*/ 32 w 80"/>
              <a:gd name="T61" fmla="*/ 57 h 129"/>
              <a:gd name="T62" fmla="*/ 34 w 80"/>
              <a:gd name="T63" fmla="*/ 54 h 129"/>
              <a:gd name="T64" fmla="*/ 36 w 80"/>
              <a:gd name="T65" fmla="*/ 50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0 h 129"/>
              <a:gd name="T84" fmla="*/ 45 w 80"/>
              <a:gd name="T85" fmla="*/ 54 h 129"/>
              <a:gd name="T86" fmla="*/ 47 w 80"/>
              <a:gd name="T87" fmla="*/ 57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7" y="73"/>
                </a:lnTo>
                <a:lnTo>
                  <a:pt x="45" y="76"/>
                </a:lnTo>
                <a:lnTo>
                  <a:pt x="44" y="79"/>
                </a:lnTo>
                <a:lnTo>
                  <a:pt x="43" y="83"/>
                </a:lnTo>
                <a:lnTo>
                  <a:pt x="41" y="94"/>
                </a:lnTo>
                <a:lnTo>
                  <a:pt x="40" y="110"/>
                </a:lnTo>
                <a:lnTo>
                  <a:pt x="40" y="129"/>
                </a:lnTo>
                <a:lnTo>
                  <a:pt x="40" y="129"/>
                </a:lnTo>
                <a:lnTo>
                  <a:pt x="40" y="110"/>
                </a:lnTo>
                <a:lnTo>
                  <a:pt x="39" y="94"/>
                </a:lnTo>
                <a:lnTo>
                  <a:pt x="37" y="83"/>
                </a:lnTo>
                <a:lnTo>
                  <a:pt x="36" y="79"/>
                </a:lnTo>
                <a:lnTo>
                  <a:pt x="34" y="76"/>
                </a:lnTo>
                <a:lnTo>
                  <a:pt x="32" y="73"/>
                </a:lnTo>
                <a:lnTo>
                  <a:pt x="30" y="70"/>
                </a:lnTo>
                <a:lnTo>
                  <a:pt x="27" y="69"/>
                </a:lnTo>
                <a:lnTo>
                  <a:pt x="22" y="67"/>
                </a:lnTo>
                <a:lnTo>
                  <a:pt x="13" y="66"/>
                </a:lnTo>
                <a:lnTo>
                  <a:pt x="0" y="65"/>
                </a:lnTo>
                <a:lnTo>
                  <a:pt x="0" y="65"/>
                </a:lnTo>
                <a:lnTo>
                  <a:pt x="13" y="65"/>
                </a:lnTo>
                <a:lnTo>
                  <a:pt x="22" y="63"/>
                </a:lnTo>
                <a:lnTo>
                  <a:pt x="27" y="62"/>
                </a:lnTo>
                <a:lnTo>
                  <a:pt x="30" y="60"/>
                </a:lnTo>
                <a:lnTo>
                  <a:pt x="32" y="57"/>
                </a:lnTo>
                <a:lnTo>
                  <a:pt x="34" y="54"/>
                </a:lnTo>
                <a:lnTo>
                  <a:pt x="36" y="50"/>
                </a:lnTo>
                <a:lnTo>
                  <a:pt x="37" y="46"/>
                </a:lnTo>
                <a:lnTo>
                  <a:pt x="39" y="35"/>
                </a:lnTo>
                <a:lnTo>
                  <a:pt x="40" y="20"/>
                </a:lnTo>
                <a:lnTo>
                  <a:pt x="40" y="0"/>
                </a:lnTo>
                <a:lnTo>
                  <a:pt x="40" y="0"/>
                </a:lnTo>
                <a:lnTo>
                  <a:pt x="40" y="20"/>
                </a:lnTo>
                <a:lnTo>
                  <a:pt x="41" y="35"/>
                </a:lnTo>
                <a:lnTo>
                  <a:pt x="43" y="46"/>
                </a:lnTo>
                <a:lnTo>
                  <a:pt x="44" y="50"/>
                </a:lnTo>
                <a:lnTo>
                  <a:pt x="45" y="54"/>
                </a:lnTo>
                <a:lnTo>
                  <a:pt x="47" y="57"/>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 name="Freeform 7">
            <a:extLst>
              <a:ext uri="{FF2B5EF4-FFF2-40B4-BE49-F238E27FC236}">
                <a16:creationId xmlns:a16="http://schemas.microsoft.com/office/drawing/2014/main" id="{BBCC9AA2-7B28-432E-A982-03DE1F7550DB}"/>
              </a:ext>
            </a:extLst>
          </p:cNvPr>
          <p:cNvSpPr>
            <a:spLocks/>
          </p:cNvSpPr>
          <p:nvPr userDrawn="1"/>
        </p:nvSpPr>
        <p:spPr bwMode="auto">
          <a:xfrm>
            <a:off x="1797050" y="4389438"/>
            <a:ext cx="127000" cy="204788"/>
          </a:xfrm>
          <a:custGeom>
            <a:avLst/>
            <a:gdLst>
              <a:gd name="T0" fmla="*/ 80 w 80"/>
              <a:gd name="T1" fmla="*/ 65 h 129"/>
              <a:gd name="T2" fmla="*/ 80 w 80"/>
              <a:gd name="T3" fmla="*/ 65 h 129"/>
              <a:gd name="T4" fmla="*/ 67 w 80"/>
              <a:gd name="T5" fmla="*/ 66 h 129"/>
              <a:gd name="T6" fmla="*/ 58 w 80"/>
              <a:gd name="T7" fmla="*/ 67 h 129"/>
              <a:gd name="T8" fmla="*/ 54 w 80"/>
              <a:gd name="T9" fmla="*/ 68 h 129"/>
              <a:gd name="T10" fmla="*/ 51 w 80"/>
              <a:gd name="T11" fmla="*/ 70 h 129"/>
              <a:gd name="T12" fmla="*/ 47 w 80"/>
              <a:gd name="T13" fmla="*/ 72 h 129"/>
              <a:gd name="T14" fmla="*/ 45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2 w 80"/>
              <a:gd name="T39" fmla="*/ 72 h 129"/>
              <a:gd name="T40" fmla="*/ 30 w 80"/>
              <a:gd name="T41" fmla="*/ 70 h 129"/>
              <a:gd name="T42" fmla="*/ 27 w 80"/>
              <a:gd name="T43" fmla="*/ 68 h 129"/>
              <a:gd name="T44" fmla="*/ 23 w 80"/>
              <a:gd name="T45" fmla="*/ 67 h 129"/>
              <a:gd name="T46" fmla="*/ 14 w 80"/>
              <a:gd name="T47" fmla="*/ 66 h 129"/>
              <a:gd name="T48" fmla="*/ 0 w 80"/>
              <a:gd name="T49" fmla="*/ 65 h 129"/>
              <a:gd name="T50" fmla="*/ 0 w 80"/>
              <a:gd name="T51" fmla="*/ 65 h 129"/>
              <a:gd name="T52" fmla="*/ 14 w 80"/>
              <a:gd name="T53" fmla="*/ 64 h 129"/>
              <a:gd name="T54" fmla="*/ 23 w 80"/>
              <a:gd name="T55" fmla="*/ 63 h 129"/>
              <a:gd name="T56" fmla="*/ 27 w 80"/>
              <a:gd name="T57" fmla="*/ 62 h 129"/>
              <a:gd name="T58" fmla="*/ 30 w 80"/>
              <a:gd name="T59" fmla="*/ 59 h 129"/>
              <a:gd name="T60" fmla="*/ 32 w 80"/>
              <a:gd name="T61" fmla="*/ 57 h 129"/>
              <a:gd name="T62" fmla="*/ 35 w 80"/>
              <a:gd name="T63" fmla="*/ 54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5 w 80"/>
              <a:gd name="T85" fmla="*/ 54 h 129"/>
              <a:gd name="T86" fmla="*/ 47 w 80"/>
              <a:gd name="T87" fmla="*/ 57 h 129"/>
              <a:gd name="T88" fmla="*/ 51 w 80"/>
              <a:gd name="T89" fmla="*/ 59 h 129"/>
              <a:gd name="T90" fmla="*/ 54 w 80"/>
              <a:gd name="T91" fmla="*/ 62 h 129"/>
              <a:gd name="T92" fmla="*/ 58 w 80"/>
              <a:gd name="T93" fmla="*/ 63 h 129"/>
              <a:gd name="T94" fmla="*/ 67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8" y="67"/>
                </a:lnTo>
                <a:lnTo>
                  <a:pt x="54" y="68"/>
                </a:lnTo>
                <a:lnTo>
                  <a:pt x="51" y="70"/>
                </a:lnTo>
                <a:lnTo>
                  <a:pt x="47" y="72"/>
                </a:lnTo>
                <a:lnTo>
                  <a:pt x="45"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2" y="72"/>
                </a:lnTo>
                <a:lnTo>
                  <a:pt x="30" y="70"/>
                </a:lnTo>
                <a:lnTo>
                  <a:pt x="27" y="68"/>
                </a:lnTo>
                <a:lnTo>
                  <a:pt x="23" y="67"/>
                </a:lnTo>
                <a:lnTo>
                  <a:pt x="14" y="66"/>
                </a:lnTo>
                <a:lnTo>
                  <a:pt x="0" y="65"/>
                </a:lnTo>
                <a:lnTo>
                  <a:pt x="0" y="65"/>
                </a:lnTo>
                <a:lnTo>
                  <a:pt x="14" y="64"/>
                </a:lnTo>
                <a:lnTo>
                  <a:pt x="23" y="63"/>
                </a:lnTo>
                <a:lnTo>
                  <a:pt x="27" y="62"/>
                </a:lnTo>
                <a:lnTo>
                  <a:pt x="30" y="59"/>
                </a:lnTo>
                <a:lnTo>
                  <a:pt x="32" y="57"/>
                </a:lnTo>
                <a:lnTo>
                  <a:pt x="35" y="54"/>
                </a:lnTo>
                <a:lnTo>
                  <a:pt x="36" y="50"/>
                </a:lnTo>
                <a:lnTo>
                  <a:pt x="37" y="46"/>
                </a:lnTo>
                <a:lnTo>
                  <a:pt x="39" y="35"/>
                </a:lnTo>
                <a:lnTo>
                  <a:pt x="40" y="19"/>
                </a:lnTo>
                <a:lnTo>
                  <a:pt x="40" y="0"/>
                </a:lnTo>
                <a:lnTo>
                  <a:pt x="40" y="0"/>
                </a:lnTo>
                <a:lnTo>
                  <a:pt x="40" y="19"/>
                </a:lnTo>
                <a:lnTo>
                  <a:pt x="41" y="35"/>
                </a:lnTo>
                <a:lnTo>
                  <a:pt x="43" y="46"/>
                </a:lnTo>
                <a:lnTo>
                  <a:pt x="44" y="50"/>
                </a:lnTo>
                <a:lnTo>
                  <a:pt x="45" y="54"/>
                </a:lnTo>
                <a:lnTo>
                  <a:pt x="47" y="57"/>
                </a:lnTo>
                <a:lnTo>
                  <a:pt x="51" y="59"/>
                </a:lnTo>
                <a:lnTo>
                  <a:pt x="54" y="62"/>
                </a:lnTo>
                <a:lnTo>
                  <a:pt x="58" y="63"/>
                </a:lnTo>
                <a:lnTo>
                  <a:pt x="67"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 name="Freeform 8">
            <a:extLst>
              <a:ext uri="{FF2B5EF4-FFF2-40B4-BE49-F238E27FC236}">
                <a16:creationId xmlns:a16="http://schemas.microsoft.com/office/drawing/2014/main" id="{468B87BD-D887-45B5-B97F-2AACACBDD456}"/>
              </a:ext>
            </a:extLst>
          </p:cNvPr>
          <p:cNvSpPr>
            <a:spLocks/>
          </p:cNvSpPr>
          <p:nvPr userDrawn="1"/>
        </p:nvSpPr>
        <p:spPr bwMode="auto">
          <a:xfrm>
            <a:off x="566738" y="5346700"/>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5 w 80"/>
              <a:gd name="T15" fmla="*/ 76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6 h 129"/>
              <a:gd name="T38" fmla="*/ 33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1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1 h 129"/>
              <a:gd name="T84" fmla="*/ 45 w 80"/>
              <a:gd name="T85" fmla="*/ 54 h 129"/>
              <a:gd name="T86" fmla="*/ 48 w 80"/>
              <a:gd name="T87" fmla="*/ 57 h 129"/>
              <a:gd name="T88" fmla="*/ 50 w 80"/>
              <a:gd name="T89" fmla="*/ 59 h 129"/>
              <a:gd name="T90" fmla="*/ 53 w 80"/>
              <a:gd name="T91" fmla="*/ 61 h 129"/>
              <a:gd name="T92" fmla="*/ 57 w 80"/>
              <a:gd name="T93" fmla="*/ 62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5" y="76"/>
                </a:lnTo>
                <a:lnTo>
                  <a:pt x="44" y="79"/>
                </a:lnTo>
                <a:lnTo>
                  <a:pt x="43" y="83"/>
                </a:lnTo>
                <a:lnTo>
                  <a:pt x="41" y="94"/>
                </a:lnTo>
                <a:lnTo>
                  <a:pt x="40" y="110"/>
                </a:lnTo>
                <a:lnTo>
                  <a:pt x="40" y="129"/>
                </a:lnTo>
                <a:lnTo>
                  <a:pt x="40" y="129"/>
                </a:lnTo>
                <a:lnTo>
                  <a:pt x="40" y="110"/>
                </a:lnTo>
                <a:lnTo>
                  <a:pt x="39" y="94"/>
                </a:lnTo>
                <a:lnTo>
                  <a:pt x="37" y="83"/>
                </a:lnTo>
                <a:lnTo>
                  <a:pt x="36" y="79"/>
                </a:lnTo>
                <a:lnTo>
                  <a:pt x="35" y="76"/>
                </a:lnTo>
                <a:lnTo>
                  <a:pt x="33" y="73"/>
                </a:lnTo>
                <a:lnTo>
                  <a:pt x="30" y="70"/>
                </a:lnTo>
                <a:lnTo>
                  <a:pt x="27" y="69"/>
                </a:lnTo>
                <a:lnTo>
                  <a:pt x="22" y="67"/>
                </a:lnTo>
                <a:lnTo>
                  <a:pt x="13" y="66"/>
                </a:lnTo>
                <a:lnTo>
                  <a:pt x="0" y="65"/>
                </a:lnTo>
                <a:lnTo>
                  <a:pt x="0" y="65"/>
                </a:lnTo>
                <a:lnTo>
                  <a:pt x="13" y="65"/>
                </a:lnTo>
                <a:lnTo>
                  <a:pt x="22" y="62"/>
                </a:lnTo>
                <a:lnTo>
                  <a:pt x="27" y="61"/>
                </a:lnTo>
                <a:lnTo>
                  <a:pt x="30" y="59"/>
                </a:lnTo>
                <a:lnTo>
                  <a:pt x="33" y="57"/>
                </a:lnTo>
                <a:lnTo>
                  <a:pt x="35" y="54"/>
                </a:lnTo>
                <a:lnTo>
                  <a:pt x="36" y="51"/>
                </a:lnTo>
                <a:lnTo>
                  <a:pt x="37" y="46"/>
                </a:lnTo>
                <a:lnTo>
                  <a:pt x="39" y="35"/>
                </a:lnTo>
                <a:lnTo>
                  <a:pt x="40" y="19"/>
                </a:lnTo>
                <a:lnTo>
                  <a:pt x="40" y="0"/>
                </a:lnTo>
                <a:lnTo>
                  <a:pt x="40" y="0"/>
                </a:lnTo>
                <a:lnTo>
                  <a:pt x="40" y="19"/>
                </a:lnTo>
                <a:lnTo>
                  <a:pt x="41" y="35"/>
                </a:lnTo>
                <a:lnTo>
                  <a:pt x="43" y="46"/>
                </a:lnTo>
                <a:lnTo>
                  <a:pt x="44" y="51"/>
                </a:lnTo>
                <a:lnTo>
                  <a:pt x="45" y="54"/>
                </a:lnTo>
                <a:lnTo>
                  <a:pt x="48" y="57"/>
                </a:lnTo>
                <a:lnTo>
                  <a:pt x="50" y="59"/>
                </a:lnTo>
                <a:lnTo>
                  <a:pt x="53" y="61"/>
                </a:lnTo>
                <a:lnTo>
                  <a:pt x="57" y="62"/>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 name="Freeform 9">
            <a:extLst>
              <a:ext uri="{FF2B5EF4-FFF2-40B4-BE49-F238E27FC236}">
                <a16:creationId xmlns:a16="http://schemas.microsoft.com/office/drawing/2014/main" id="{CD9792BF-F3B0-4D3E-B1B5-1740BDFC722F}"/>
              </a:ext>
            </a:extLst>
          </p:cNvPr>
          <p:cNvSpPr>
            <a:spLocks/>
          </p:cNvSpPr>
          <p:nvPr userDrawn="1"/>
        </p:nvSpPr>
        <p:spPr bwMode="auto">
          <a:xfrm>
            <a:off x="0" y="4646613"/>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5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3 w 80"/>
              <a:gd name="T39" fmla="*/ 73 h 129"/>
              <a:gd name="T40" fmla="*/ 30 w 80"/>
              <a:gd name="T41" fmla="*/ 70 h 129"/>
              <a:gd name="T42" fmla="*/ 27 w 80"/>
              <a:gd name="T43" fmla="*/ 69 h 129"/>
              <a:gd name="T44" fmla="*/ 23 w 80"/>
              <a:gd name="T45" fmla="*/ 67 h 129"/>
              <a:gd name="T46" fmla="*/ 13 w 80"/>
              <a:gd name="T47" fmla="*/ 66 h 129"/>
              <a:gd name="T48" fmla="*/ 0 w 80"/>
              <a:gd name="T49" fmla="*/ 65 h 129"/>
              <a:gd name="T50" fmla="*/ 0 w 80"/>
              <a:gd name="T51" fmla="*/ 65 h 129"/>
              <a:gd name="T52" fmla="*/ 13 w 80"/>
              <a:gd name="T53" fmla="*/ 65 h 129"/>
              <a:gd name="T54" fmla="*/ 23 w 80"/>
              <a:gd name="T55" fmla="*/ 63 h 129"/>
              <a:gd name="T56" fmla="*/ 27 w 80"/>
              <a:gd name="T57" fmla="*/ 62 h 129"/>
              <a:gd name="T58" fmla="*/ 30 w 80"/>
              <a:gd name="T59" fmla="*/ 59 h 129"/>
              <a:gd name="T60" fmla="*/ 33 w 80"/>
              <a:gd name="T61" fmla="*/ 57 h 129"/>
              <a:gd name="T62" fmla="*/ 35 w 80"/>
              <a:gd name="T63" fmla="*/ 54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5 w 80"/>
              <a:gd name="T85" fmla="*/ 54 h 129"/>
              <a:gd name="T86" fmla="*/ 48 w 80"/>
              <a:gd name="T87" fmla="*/ 57 h 129"/>
              <a:gd name="T88" fmla="*/ 50 w 80"/>
              <a:gd name="T89" fmla="*/ 59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5"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3" y="73"/>
                </a:lnTo>
                <a:lnTo>
                  <a:pt x="30" y="70"/>
                </a:lnTo>
                <a:lnTo>
                  <a:pt x="27" y="69"/>
                </a:lnTo>
                <a:lnTo>
                  <a:pt x="23" y="67"/>
                </a:lnTo>
                <a:lnTo>
                  <a:pt x="13" y="66"/>
                </a:lnTo>
                <a:lnTo>
                  <a:pt x="0" y="65"/>
                </a:lnTo>
                <a:lnTo>
                  <a:pt x="0" y="65"/>
                </a:lnTo>
                <a:lnTo>
                  <a:pt x="13" y="65"/>
                </a:lnTo>
                <a:lnTo>
                  <a:pt x="23" y="63"/>
                </a:lnTo>
                <a:lnTo>
                  <a:pt x="27" y="62"/>
                </a:lnTo>
                <a:lnTo>
                  <a:pt x="30" y="59"/>
                </a:lnTo>
                <a:lnTo>
                  <a:pt x="33" y="57"/>
                </a:lnTo>
                <a:lnTo>
                  <a:pt x="35" y="54"/>
                </a:lnTo>
                <a:lnTo>
                  <a:pt x="36" y="50"/>
                </a:lnTo>
                <a:lnTo>
                  <a:pt x="37" y="46"/>
                </a:lnTo>
                <a:lnTo>
                  <a:pt x="39" y="35"/>
                </a:lnTo>
                <a:lnTo>
                  <a:pt x="40" y="19"/>
                </a:lnTo>
                <a:lnTo>
                  <a:pt x="40" y="0"/>
                </a:lnTo>
                <a:lnTo>
                  <a:pt x="40" y="0"/>
                </a:lnTo>
                <a:lnTo>
                  <a:pt x="40" y="19"/>
                </a:lnTo>
                <a:lnTo>
                  <a:pt x="41" y="35"/>
                </a:lnTo>
                <a:lnTo>
                  <a:pt x="43" y="46"/>
                </a:lnTo>
                <a:lnTo>
                  <a:pt x="44" y="50"/>
                </a:lnTo>
                <a:lnTo>
                  <a:pt x="45" y="54"/>
                </a:lnTo>
                <a:lnTo>
                  <a:pt x="48" y="57"/>
                </a:lnTo>
                <a:lnTo>
                  <a:pt x="50" y="59"/>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 name="Freeform 10">
            <a:extLst>
              <a:ext uri="{FF2B5EF4-FFF2-40B4-BE49-F238E27FC236}">
                <a16:creationId xmlns:a16="http://schemas.microsoft.com/office/drawing/2014/main" id="{14439E01-1AB6-4D62-8C6C-8164D6D80CDE}"/>
              </a:ext>
            </a:extLst>
          </p:cNvPr>
          <p:cNvSpPr>
            <a:spLocks/>
          </p:cNvSpPr>
          <p:nvPr userDrawn="1"/>
        </p:nvSpPr>
        <p:spPr bwMode="auto">
          <a:xfrm>
            <a:off x="6789738" y="4176713"/>
            <a:ext cx="127000" cy="204788"/>
          </a:xfrm>
          <a:custGeom>
            <a:avLst/>
            <a:gdLst>
              <a:gd name="T0" fmla="*/ 80 w 80"/>
              <a:gd name="T1" fmla="*/ 64 h 129"/>
              <a:gd name="T2" fmla="*/ 80 w 80"/>
              <a:gd name="T3" fmla="*/ 64 h 129"/>
              <a:gd name="T4" fmla="*/ 68 w 80"/>
              <a:gd name="T5" fmla="*/ 65 h 129"/>
              <a:gd name="T6" fmla="*/ 57 w 80"/>
              <a:gd name="T7" fmla="*/ 66 h 129"/>
              <a:gd name="T8" fmla="*/ 53 w 80"/>
              <a:gd name="T9" fmla="*/ 68 h 129"/>
              <a:gd name="T10" fmla="*/ 50 w 80"/>
              <a:gd name="T11" fmla="*/ 69 h 129"/>
              <a:gd name="T12" fmla="*/ 48 w 80"/>
              <a:gd name="T13" fmla="*/ 72 h 129"/>
              <a:gd name="T14" fmla="*/ 46 w 80"/>
              <a:gd name="T15" fmla="*/ 76 h 129"/>
              <a:gd name="T16" fmla="*/ 44 w 80"/>
              <a:gd name="T17" fmla="*/ 79 h 129"/>
              <a:gd name="T18" fmla="*/ 43 w 80"/>
              <a:gd name="T19" fmla="*/ 83 h 129"/>
              <a:gd name="T20" fmla="*/ 41 w 80"/>
              <a:gd name="T21" fmla="*/ 94 h 129"/>
              <a:gd name="T22" fmla="*/ 41 w 80"/>
              <a:gd name="T23" fmla="*/ 109 h 129"/>
              <a:gd name="T24" fmla="*/ 40 w 80"/>
              <a:gd name="T25" fmla="*/ 129 h 129"/>
              <a:gd name="T26" fmla="*/ 40 w 80"/>
              <a:gd name="T27" fmla="*/ 129 h 129"/>
              <a:gd name="T28" fmla="*/ 40 w 80"/>
              <a:gd name="T29" fmla="*/ 109 h 129"/>
              <a:gd name="T30" fmla="*/ 39 w 80"/>
              <a:gd name="T31" fmla="*/ 94 h 129"/>
              <a:gd name="T32" fmla="*/ 38 w 80"/>
              <a:gd name="T33" fmla="*/ 83 h 129"/>
              <a:gd name="T34" fmla="*/ 36 w 80"/>
              <a:gd name="T35" fmla="*/ 79 h 129"/>
              <a:gd name="T36" fmla="*/ 35 w 80"/>
              <a:gd name="T37" fmla="*/ 76 h 129"/>
              <a:gd name="T38" fmla="*/ 33 w 80"/>
              <a:gd name="T39" fmla="*/ 72 h 129"/>
              <a:gd name="T40" fmla="*/ 30 w 80"/>
              <a:gd name="T41" fmla="*/ 69 h 129"/>
              <a:gd name="T42" fmla="*/ 27 w 80"/>
              <a:gd name="T43" fmla="*/ 68 h 129"/>
              <a:gd name="T44" fmla="*/ 22 w 80"/>
              <a:gd name="T45" fmla="*/ 66 h 129"/>
              <a:gd name="T46" fmla="*/ 13 w 80"/>
              <a:gd name="T47" fmla="*/ 65 h 129"/>
              <a:gd name="T48" fmla="*/ 0 w 80"/>
              <a:gd name="T49" fmla="*/ 64 h 129"/>
              <a:gd name="T50" fmla="*/ 0 w 80"/>
              <a:gd name="T51" fmla="*/ 64 h 129"/>
              <a:gd name="T52" fmla="*/ 13 w 80"/>
              <a:gd name="T53" fmla="*/ 64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1 w 80"/>
              <a:gd name="T77" fmla="*/ 19 h 129"/>
              <a:gd name="T78" fmla="*/ 41 w 80"/>
              <a:gd name="T79" fmla="*/ 35 h 129"/>
              <a:gd name="T80" fmla="*/ 43 w 80"/>
              <a:gd name="T81" fmla="*/ 46 h 129"/>
              <a:gd name="T82" fmla="*/ 44 w 80"/>
              <a:gd name="T83" fmla="*/ 50 h 129"/>
              <a:gd name="T84" fmla="*/ 46 w 80"/>
              <a:gd name="T85" fmla="*/ 54 h 129"/>
              <a:gd name="T86" fmla="*/ 48 w 80"/>
              <a:gd name="T87" fmla="*/ 57 h 129"/>
              <a:gd name="T88" fmla="*/ 50 w 80"/>
              <a:gd name="T89" fmla="*/ 59 h 129"/>
              <a:gd name="T90" fmla="*/ 53 w 80"/>
              <a:gd name="T91" fmla="*/ 61 h 129"/>
              <a:gd name="T92" fmla="*/ 57 w 80"/>
              <a:gd name="T93" fmla="*/ 62 h 129"/>
              <a:gd name="T94" fmla="*/ 68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8" y="65"/>
                </a:lnTo>
                <a:lnTo>
                  <a:pt x="57" y="66"/>
                </a:lnTo>
                <a:lnTo>
                  <a:pt x="53" y="68"/>
                </a:lnTo>
                <a:lnTo>
                  <a:pt x="50" y="69"/>
                </a:lnTo>
                <a:lnTo>
                  <a:pt x="48" y="72"/>
                </a:lnTo>
                <a:lnTo>
                  <a:pt x="46" y="76"/>
                </a:lnTo>
                <a:lnTo>
                  <a:pt x="44" y="79"/>
                </a:lnTo>
                <a:lnTo>
                  <a:pt x="43" y="83"/>
                </a:lnTo>
                <a:lnTo>
                  <a:pt x="41" y="94"/>
                </a:lnTo>
                <a:lnTo>
                  <a:pt x="41" y="109"/>
                </a:lnTo>
                <a:lnTo>
                  <a:pt x="40" y="129"/>
                </a:lnTo>
                <a:lnTo>
                  <a:pt x="40" y="129"/>
                </a:lnTo>
                <a:lnTo>
                  <a:pt x="40" y="109"/>
                </a:lnTo>
                <a:lnTo>
                  <a:pt x="39" y="94"/>
                </a:lnTo>
                <a:lnTo>
                  <a:pt x="38" y="83"/>
                </a:lnTo>
                <a:lnTo>
                  <a:pt x="36" y="79"/>
                </a:lnTo>
                <a:lnTo>
                  <a:pt x="35" y="76"/>
                </a:lnTo>
                <a:lnTo>
                  <a:pt x="33" y="72"/>
                </a:lnTo>
                <a:lnTo>
                  <a:pt x="30" y="69"/>
                </a:lnTo>
                <a:lnTo>
                  <a:pt x="27" y="68"/>
                </a:lnTo>
                <a:lnTo>
                  <a:pt x="22" y="66"/>
                </a:lnTo>
                <a:lnTo>
                  <a:pt x="13" y="65"/>
                </a:lnTo>
                <a:lnTo>
                  <a:pt x="0" y="64"/>
                </a:lnTo>
                <a:lnTo>
                  <a:pt x="0" y="64"/>
                </a:lnTo>
                <a:lnTo>
                  <a:pt x="13" y="64"/>
                </a:lnTo>
                <a:lnTo>
                  <a:pt x="22" y="62"/>
                </a:lnTo>
                <a:lnTo>
                  <a:pt x="27" y="61"/>
                </a:lnTo>
                <a:lnTo>
                  <a:pt x="30" y="59"/>
                </a:lnTo>
                <a:lnTo>
                  <a:pt x="33" y="57"/>
                </a:lnTo>
                <a:lnTo>
                  <a:pt x="35" y="54"/>
                </a:lnTo>
                <a:lnTo>
                  <a:pt x="36" y="50"/>
                </a:lnTo>
                <a:lnTo>
                  <a:pt x="38" y="46"/>
                </a:lnTo>
                <a:lnTo>
                  <a:pt x="39" y="35"/>
                </a:lnTo>
                <a:lnTo>
                  <a:pt x="40" y="19"/>
                </a:lnTo>
                <a:lnTo>
                  <a:pt x="40" y="0"/>
                </a:lnTo>
                <a:lnTo>
                  <a:pt x="40" y="0"/>
                </a:lnTo>
                <a:lnTo>
                  <a:pt x="41" y="19"/>
                </a:lnTo>
                <a:lnTo>
                  <a:pt x="41" y="35"/>
                </a:lnTo>
                <a:lnTo>
                  <a:pt x="43" y="46"/>
                </a:lnTo>
                <a:lnTo>
                  <a:pt x="44" y="50"/>
                </a:lnTo>
                <a:lnTo>
                  <a:pt x="46" y="54"/>
                </a:lnTo>
                <a:lnTo>
                  <a:pt x="48" y="57"/>
                </a:lnTo>
                <a:lnTo>
                  <a:pt x="50" y="59"/>
                </a:lnTo>
                <a:lnTo>
                  <a:pt x="53" y="61"/>
                </a:lnTo>
                <a:lnTo>
                  <a:pt x="57" y="62"/>
                </a:lnTo>
                <a:lnTo>
                  <a:pt x="68"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 name="Freeform 11">
            <a:extLst>
              <a:ext uri="{FF2B5EF4-FFF2-40B4-BE49-F238E27FC236}">
                <a16:creationId xmlns:a16="http://schemas.microsoft.com/office/drawing/2014/main" id="{18F55B1E-3581-4AF1-A22D-BB39D81B191D}"/>
              </a:ext>
            </a:extLst>
          </p:cNvPr>
          <p:cNvSpPr>
            <a:spLocks/>
          </p:cNvSpPr>
          <p:nvPr userDrawn="1"/>
        </p:nvSpPr>
        <p:spPr bwMode="auto">
          <a:xfrm>
            <a:off x="3575050" y="4781550"/>
            <a:ext cx="127000" cy="204788"/>
          </a:xfrm>
          <a:custGeom>
            <a:avLst/>
            <a:gdLst>
              <a:gd name="T0" fmla="*/ 80 w 80"/>
              <a:gd name="T1" fmla="*/ 65 h 129"/>
              <a:gd name="T2" fmla="*/ 80 w 80"/>
              <a:gd name="T3" fmla="*/ 65 h 129"/>
              <a:gd name="T4" fmla="*/ 67 w 80"/>
              <a:gd name="T5" fmla="*/ 66 h 129"/>
              <a:gd name="T6" fmla="*/ 58 w 80"/>
              <a:gd name="T7" fmla="*/ 67 h 129"/>
              <a:gd name="T8" fmla="*/ 54 w 80"/>
              <a:gd name="T9" fmla="*/ 69 h 129"/>
              <a:gd name="T10" fmla="*/ 51 w 80"/>
              <a:gd name="T11" fmla="*/ 71 h 129"/>
              <a:gd name="T12" fmla="*/ 47 w 80"/>
              <a:gd name="T13" fmla="*/ 73 h 129"/>
              <a:gd name="T14" fmla="*/ 45 w 80"/>
              <a:gd name="T15" fmla="*/ 76 h 129"/>
              <a:gd name="T16" fmla="*/ 44 w 80"/>
              <a:gd name="T17" fmla="*/ 79 h 129"/>
              <a:gd name="T18" fmla="*/ 43 w 80"/>
              <a:gd name="T19" fmla="*/ 84 h 129"/>
              <a:gd name="T20" fmla="*/ 41 w 80"/>
              <a:gd name="T21" fmla="*/ 95 h 129"/>
              <a:gd name="T22" fmla="*/ 40 w 80"/>
              <a:gd name="T23" fmla="*/ 110 h 129"/>
              <a:gd name="T24" fmla="*/ 40 w 80"/>
              <a:gd name="T25" fmla="*/ 129 h 129"/>
              <a:gd name="T26" fmla="*/ 40 w 80"/>
              <a:gd name="T27" fmla="*/ 129 h 129"/>
              <a:gd name="T28" fmla="*/ 40 w 80"/>
              <a:gd name="T29" fmla="*/ 110 h 129"/>
              <a:gd name="T30" fmla="*/ 39 w 80"/>
              <a:gd name="T31" fmla="*/ 95 h 129"/>
              <a:gd name="T32" fmla="*/ 37 w 80"/>
              <a:gd name="T33" fmla="*/ 84 h 129"/>
              <a:gd name="T34" fmla="*/ 36 w 80"/>
              <a:gd name="T35" fmla="*/ 79 h 129"/>
              <a:gd name="T36" fmla="*/ 34 w 80"/>
              <a:gd name="T37" fmla="*/ 76 h 129"/>
              <a:gd name="T38" fmla="*/ 32 w 80"/>
              <a:gd name="T39" fmla="*/ 73 h 129"/>
              <a:gd name="T40" fmla="*/ 30 w 80"/>
              <a:gd name="T41" fmla="*/ 71 h 129"/>
              <a:gd name="T42" fmla="*/ 27 w 80"/>
              <a:gd name="T43" fmla="*/ 69 h 129"/>
              <a:gd name="T44" fmla="*/ 23 w 80"/>
              <a:gd name="T45" fmla="*/ 67 h 129"/>
              <a:gd name="T46" fmla="*/ 14 w 80"/>
              <a:gd name="T47" fmla="*/ 66 h 129"/>
              <a:gd name="T48" fmla="*/ 0 w 80"/>
              <a:gd name="T49" fmla="*/ 65 h 129"/>
              <a:gd name="T50" fmla="*/ 0 w 80"/>
              <a:gd name="T51" fmla="*/ 65 h 129"/>
              <a:gd name="T52" fmla="*/ 14 w 80"/>
              <a:gd name="T53" fmla="*/ 65 h 129"/>
              <a:gd name="T54" fmla="*/ 23 w 80"/>
              <a:gd name="T55" fmla="*/ 63 h 129"/>
              <a:gd name="T56" fmla="*/ 27 w 80"/>
              <a:gd name="T57" fmla="*/ 62 h 129"/>
              <a:gd name="T58" fmla="*/ 30 w 80"/>
              <a:gd name="T59" fmla="*/ 60 h 129"/>
              <a:gd name="T60" fmla="*/ 32 w 80"/>
              <a:gd name="T61" fmla="*/ 58 h 129"/>
              <a:gd name="T62" fmla="*/ 34 w 80"/>
              <a:gd name="T63" fmla="*/ 54 h 129"/>
              <a:gd name="T64" fmla="*/ 36 w 80"/>
              <a:gd name="T65" fmla="*/ 51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1 h 129"/>
              <a:gd name="T84" fmla="*/ 45 w 80"/>
              <a:gd name="T85" fmla="*/ 54 h 129"/>
              <a:gd name="T86" fmla="*/ 47 w 80"/>
              <a:gd name="T87" fmla="*/ 58 h 129"/>
              <a:gd name="T88" fmla="*/ 51 w 80"/>
              <a:gd name="T89" fmla="*/ 60 h 129"/>
              <a:gd name="T90" fmla="*/ 54 w 80"/>
              <a:gd name="T91" fmla="*/ 62 h 129"/>
              <a:gd name="T92" fmla="*/ 58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8" y="67"/>
                </a:lnTo>
                <a:lnTo>
                  <a:pt x="54" y="69"/>
                </a:lnTo>
                <a:lnTo>
                  <a:pt x="51" y="71"/>
                </a:lnTo>
                <a:lnTo>
                  <a:pt x="47" y="73"/>
                </a:lnTo>
                <a:lnTo>
                  <a:pt x="45" y="76"/>
                </a:lnTo>
                <a:lnTo>
                  <a:pt x="44" y="79"/>
                </a:lnTo>
                <a:lnTo>
                  <a:pt x="43" y="84"/>
                </a:lnTo>
                <a:lnTo>
                  <a:pt x="41" y="95"/>
                </a:lnTo>
                <a:lnTo>
                  <a:pt x="40" y="110"/>
                </a:lnTo>
                <a:lnTo>
                  <a:pt x="40" y="129"/>
                </a:lnTo>
                <a:lnTo>
                  <a:pt x="40" y="129"/>
                </a:lnTo>
                <a:lnTo>
                  <a:pt x="40" y="110"/>
                </a:lnTo>
                <a:lnTo>
                  <a:pt x="39" y="95"/>
                </a:lnTo>
                <a:lnTo>
                  <a:pt x="37" y="84"/>
                </a:lnTo>
                <a:lnTo>
                  <a:pt x="36" y="79"/>
                </a:lnTo>
                <a:lnTo>
                  <a:pt x="34" y="76"/>
                </a:lnTo>
                <a:lnTo>
                  <a:pt x="32" y="73"/>
                </a:lnTo>
                <a:lnTo>
                  <a:pt x="30" y="71"/>
                </a:lnTo>
                <a:lnTo>
                  <a:pt x="27" y="69"/>
                </a:lnTo>
                <a:lnTo>
                  <a:pt x="23" y="67"/>
                </a:lnTo>
                <a:lnTo>
                  <a:pt x="14" y="66"/>
                </a:lnTo>
                <a:lnTo>
                  <a:pt x="0" y="65"/>
                </a:lnTo>
                <a:lnTo>
                  <a:pt x="0" y="65"/>
                </a:lnTo>
                <a:lnTo>
                  <a:pt x="14" y="65"/>
                </a:lnTo>
                <a:lnTo>
                  <a:pt x="23" y="63"/>
                </a:lnTo>
                <a:lnTo>
                  <a:pt x="27" y="62"/>
                </a:lnTo>
                <a:lnTo>
                  <a:pt x="30" y="60"/>
                </a:lnTo>
                <a:lnTo>
                  <a:pt x="32" y="58"/>
                </a:lnTo>
                <a:lnTo>
                  <a:pt x="34" y="54"/>
                </a:lnTo>
                <a:lnTo>
                  <a:pt x="36" y="51"/>
                </a:lnTo>
                <a:lnTo>
                  <a:pt x="37" y="46"/>
                </a:lnTo>
                <a:lnTo>
                  <a:pt x="39" y="35"/>
                </a:lnTo>
                <a:lnTo>
                  <a:pt x="40" y="20"/>
                </a:lnTo>
                <a:lnTo>
                  <a:pt x="40" y="0"/>
                </a:lnTo>
                <a:lnTo>
                  <a:pt x="40" y="0"/>
                </a:lnTo>
                <a:lnTo>
                  <a:pt x="40" y="20"/>
                </a:lnTo>
                <a:lnTo>
                  <a:pt x="41" y="35"/>
                </a:lnTo>
                <a:lnTo>
                  <a:pt x="43" y="46"/>
                </a:lnTo>
                <a:lnTo>
                  <a:pt x="44" y="51"/>
                </a:lnTo>
                <a:lnTo>
                  <a:pt x="45" y="54"/>
                </a:lnTo>
                <a:lnTo>
                  <a:pt x="47" y="58"/>
                </a:lnTo>
                <a:lnTo>
                  <a:pt x="51" y="60"/>
                </a:lnTo>
                <a:lnTo>
                  <a:pt x="54" y="62"/>
                </a:lnTo>
                <a:lnTo>
                  <a:pt x="58"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 name="Freeform 12">
            <a:extLst>
              <a:ext uri="{FF2B5EF4-FFF2-40B4-BE49-F238E27FC236}">
                <a16:creationId xmlns:a16="http://schemas.microsoft.com/office/drawing/2014/main" id="{3BF2A4A0-35A0-413F-8375-03347A98226E}"/>
              </a:ext>
            </a:extLst>
          </p:cNvPr>
          <p:cNvSpPr>
            <a:spLocks/>
          </p:cNvSpPr>
          <p:nvPr userDrawn="1"/>
        </p:nvSpPr>
        <p:spPr bwMode="auto">
          <a:xfrm>
            <a:off x="5237163" y="5402263"/>
            <a:ext cx="127000" cy="204788"/>
          </a:xfrm>
          <a:custGeom>
            <a:avLst/>
            <a:gdLst>
              <a:gd name="T0" fmla="*/ 80 w 80"/>
              <a:gd name="T1" fmla="*/ 64 h 129"/>
              <a:gd name="T2" fmla="*/ 80 w 80"/>
              <a:gd name="T3" fmla="*/ 64 h 129"/>
              <a:gd name="T4" fmla="*/ 68 w 80"/>
              <a:gd name="T5" fmla="*/ 65 h 129"/>
              <a:gd name="T6" fmla="*/ 58 w 80"/>
              <a:gd name="T7" fmla="*/ 66 h 129"/>
              <a:gd name="T8" fmla="*/ 55 w 80"/>
              <a:gd name="T9" fmla="*/ 69 h 129"/>
              <a:gd name="T10" fmla="*/ 52 w 80"/>
              <a:gd name="T11" fmla="*/ 70 h 129"/>
              <a:gd name="T12" fmla="*/ 49 w 80"/>
              <a:gd name="T13" fmla="*/ 73 h 129"/>
              <a:gd name="T14" fmla="*/ 47 w 80"/>
              <a:gd name="T15" fmla="*/ 75 h 129"/>
              <a:gd name="T16" fmla="*/ 45 w 80"/>
              <a:gd name="T17" fmla="*/ 79 h 129"/>
              <a:gd name="T18" fmla="*/ 44 w 80"/>
              <a:gd name="T19" fmla="*/ 83 h 129"/>
              <a:gd name="T20" fmla="*/ 43 w 80"/>
              <a:gd name="T21" fmla="*/ 94 h 129"/>
              <a:gd name="T22" fmla="*/ 42 w 80"/>
              <a:gd name="T23" fmla="*/ 110 h 129"/>
              <a:gd name="T24" fmla="*/ 40 w 80"/>
              <a:gd name="T25" fmla="*/ 129 h 129"/>
              <a:gd name="T26" fmla="*/ 40 w 80"/>
              <a:gd name="T27" fmla="*/ 129 h 129"/>
              <a:gd name="T28" fmla="*/ 40 w 80"/>
              <a:gd name="T29" fmla="*/ 110 h 129"/>
              <a:gd name="T30" fmla="*/ 39 w 80"/>
              <a:gd name="T31" fmla="*/ 94 h 129"/>
              <a:gd name="T32" fmla="*/ 38 w 80"/>
              <a:gd name="T33" fmla="*/ 83 h 129"/>
              <a:gd name="T34" fmla="*/ 37 w 80"/>
              <a:gd name="T35" fmla="*/ 79 h 129"/>
              <a:gd name="T36" fmla="*/ 35 w 80"/>
              <a:gd name="T37" fmla="*/ 75 h 129"/>
              <a:gd name="T38" fmla="*/ 33 w 80"/>
              <a:gd name="T39" fmla="*/ 73 h 129"/>
              <a:gd name="T40" fmla="*/ 30 w 80"/>
              <a:gd name="T41" fmla="*/ 70 h 129"/>
              <a:gd name="T42" fmla="*/ 27 w 80"/>
              <a:gd name="T43" fmla="*/ 69 h 129"/>
              <a:gd name="T44" fmla="*/ 24 w 80"/>
              <a:gd name="T45" fmla="*/ 66 h 129"/>
              <a:gd name="T46" fmla="*/ 14 w 80"/>
              <a:gd name="T47" fmla="*/ 65 h 129"/>
              <a:gd name="T48" fmla="*/ 0 w 80"/>
              <a:gd name="T49" fmla="*/ 64 h 129"/>
              <a:gd name="T50" fmla="*/ 0 w 80"/>
              <a:gd name="T51" fmla="*/ 64 h 129"/>
              <a:gd name="T52" fmla="*/ 14 w 80"/>
              <a:gd name="T53" fmla="*/ 64 h 129"/>
              <a:gd name="T54" fmla="*/ 24 w 80"/>
              <a:gd name="T55" fmla="*/ 62 h 129"/>
              <a:gd name="T56" fmla="*/ 27 w 80"/>
              <a:gd name="T57" fmla="*/ 61 h 129"/>
              <a:gd name="T58" fmla="*/ 30 w 80"/>
              <a:gd name="T59" fmla="*/ 59 h 129"/>
              <a:gd name="T60" fmla="*/ 33 w 80"/>
              <a:gd name="T61" fmla="*/ 57 h 129"/>
              <a:gd name="T62" fmla="*/ 35 w 80"/>
              <a:gd name="T63" fmla="*/ 54 h 129"/>
              <a:gd name="T64" fmla="*/ 37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2 w 80"/>
              <a:gd name="T77" fmla="*/ 19 h 129"/>
              <a:gd name="T78" fmla="*/ 43 w 80"/>
              <a:gd name="T79" fmla="*/ 35 h 129"/>
              <a:gd name="T80" fmla="*/ 44 w 80"/>
              <a:gd name="T81" fmla="*/ 46 h 129"/>
              <a:gd name="T82" fmla="*/ 45 w 80"/>
              <a:gd name="T83" fmla="*/ 50 h 129"/>
              <a:gd name="T84" fmla="*/ 47 w 80"/>
              <a:gd name="T85" fmla="*/ 54 h 129"/>
              <a:gd name="T86" fmla="*/ 49 w 80"/>
              <a:gd name="T87" fmla="*/ 57 h 129"/>
              <a:gd name="T88" fmla="*/ 52 w 80"/>
              <a:gd name="T89" fmla="*/ 59 h 129"/>
              <a:gd name="T90" fmla="*/ 55 w 80"/>
              <a:gd name="T91" fmla="*/ 61 h 129"/>
              <a:gd name="T92" fmla="*/ 58 w 80"/>
              <a:gd name="T93" fmla="*/ 62 h 129"/>
              <a:gd name="T94" fmla="*/ 68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8" y="65"/>
                </a:lnTo>
                <a:lnTo>
                  <a:pt x="58" y="66"/>
                </a:lnTo>
                <a:lnTo>
                  <a:pt x="55" y="69"/>
                </a:lnTo>
                <a:lnTo>
                  <a:pt x="52" y="70"/>
                </a:lnTo>
                <a:lnTo>
                  <a:pt x="49" y="73"/>
                </a:lnTo>
                <a:lnTo>
                  <a:pt x="47" y="75"/>
                </a:lnTo>
                <a:lnTo>
                  <a:pt x="45" y="79"/>
                </a:lnTo>
                <a:lnTo>
                  <a:pt x="44" y="83"/>
                </a:lnTo>
                <a:lnTo>
                  <a:pt x="43" y="94"/>
                </a:lnTo>
                <a:lnTo>
                  <a:pt x="42" y="110"/>
                </a:lnTo>
                <a:lnTo>
                  <a:pt x="40" y="129"/>
                </a:lnTo>
                <a:lnTo>
                  <a:pt x="40" y="129"/>
                </a:lnTo>
                <a:lnTo>
                  <a:pt x="40" y="110"/>
                </a:lnTo>
                <a:lnTo>
                  <a:pt x="39" y="94"/>
                </a:lnTo>
                <a:lnTo>
                  <a:pt x="38" y="83"/>
                </a:lnTo>
                <a:lnTo>
                  <a:pt x="37" y="79"/>
                </a:lnTo>
                <a:lnTo>
                  <a:pt x="35" y="75"/>
                </a:lnTo>
                <a:lnTo>
                  <a:pt x="33" y="73"/>
                </a:lnTo>
                <a:lnTo>
                  <a:pt x="30" y="70"/>
                </a:lnTo>
                <a:lnTo>
                  <a:pt x="27" y="69"/>
                </a:lnTo>
                <a:lnTo>
                  <a:pt x="24" y="66"/>
                </a:lnTo>
                <a:lnTo>
                  <a:pt x="14" y="65"/>
                </a:lnTo>
                <a:lnTo>
                  <a:pt x="0" y="64"/>
                </a:lnTo>
                <a:lnTo>
                  <a:pt x="0" y="64"/>
                </a:lnTo>
                <a:lnTo>
                  <a:pt x="14" y="64"/>
                </a:lnTo>
                <a:lnTo>
                  <a:pt x="24" y="62"/>
                </a:lnTo>
                <a:lnTo>
                  <a:pt x="27" y="61"/>
                </a:lnTo>
                <a:lnTo>
                  <a:pt x="30" y="59"/>
                </a:lnTo>
                <a:lnTo>
                  <a:pt x="33" y="57"/>
                </a:lnTo>
                <a:lnTo>
                  <a:pt x="35" y="54"/>
                </a:lnTo>
                <a:lnTo>
                  <a:pt x="37" y="50"/>
                </a:lnTo>
                <a:lnTo>
                  <a:pt x="38" y="46"/>
                </a:lnTo>
                <a:lnTo>
                  <a:pt x="39" y="35"/>
                </a:lnTo>
                <a:lnTo>
                  <a:pt x="40" y="19"/>
                </a:lnTo>
                <a:lnTo>
                  <a:pt x="40" y="0"/>
                </a:lnTo>
                <a:lnTo>
                  <a:pt x="40" y="0"/>
                </a:lnTo>
                <a:lnTo>
                  <a:pt x="42" y="19"/>
                </a:lnTo>
                <a:lnTo>
                  <a:pt x="43" y="35"/>
                </a:lnTo>
                <a:lnTo>
                  <a:pt x="44" y="46"/>
                </a:lnTo>
                <a:lnTo>
                  <a:pt x="45" y="50"/>
                </a:lnTo>
                <a:lnTo>
                  <a:pt x="47" y="54"/>
                </a:lnTo>
                <a:lnTo>
                  <a:pt x="49" y="57"/>
                </a:lnTo>
                <a:lnTo>
                  <a:pt x="52" y="59"/>
                </a:lnTo>
                <a:lnTo>
                  <a:pt x="55" y="61"/>
                </a:lnTo>
                <a:lnTo>
                  <a:pt x="58" y="62"/>
                </a:lnTo>
                <a:lnTo>
                  <a:pt x="68"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 name="Freeform 13">
            <a:extLst>
              <a:ext uri="{FF2B5EF4-FFF2-40B4-BE49-F238E27FC236}">
                <a16:creationId xmlns:a16="http://schemas.microsoft.com/office/drawing/2014/main" id="{2C1F5687-D653-4498-B010-42F7B4CCE26D}"/>
              </a:ext>
            </a:extLst>
          </p:cNvPr>
          <p:cNvSpPr>
            <a:spLocks/>
          </p:cNvSpPr>
          <p:nvPr userDrawn="1"/>
        </p:nvSpPr>
        <p:spPr bwMode="auto">
          <a:xfrm>
            <a:off x="7539038" y="1250950"/>
            <a:ext cx="127000" cy="204788"/>
          </a:xfrm>
          <a:custGeom>
            <a:avLst/>
            <a:gdLst>
              <a:gd name="T0" fmla="*/ 80 w 80"/>
              <a:gd name="T1" fmla="*/ 65 h 129"/>
              <a:gd name="T2" fmla="*/ 80 w 80"/>
              <a:gd name="T3" fmla="*/ 65 h 129"/>
              <a:gd name="T4" fmla="*/ 66 w 80"/>
              <a:gd name="T5" fmla="*/ 65 h 129"/>
              <a:gd name="T6" fmla="*/ 57 w 80"/>
              <a:gd name="T7" fmla="*/ 67 h 129"/>
              <a:gd name="T8" fmla="*/ 53 w 80"/>
              <a:gd name="T9" fmla="*/ 68 h 129"/>
              <a:gd name="T10" fmla="*/ 50 w 80"/>
              <a:gd name="T11" fmla="*/ 70 h 129"/>
              <a:gd name="T12" fmla="*/ 48 w 80"/>
              <a:gd name="T13" fmla="*/ 72 h 129"/>
              <a:gd name="T14" fmla="*/ 46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3 w 80"/>
              <a:gd name="T39" fmla="*/ 72 h 129"/>
              <a:gd name="T40" fmla="*/ 29 w 80"/>
              <a:gd name="T41" fmla="*/ 70 h 129"/>
              <a:gd name="T42" fmla="*/ 26 w 80"/>
              <a:gd name="T43" fmla="*/ 68 h 129"/>
              <a:gd name="T44" fmla="*/ 22 w 80"/>
              <a:gd name="T45" fmla="*/ 67 h 129"/>
              <a:gd name="T46" fmla="*/ 13 w 80"/>
              <a:gd name="T47" fmla="*/ 65 h 129"/>
              <a:gd name="T48" fmla="*/ 0 w 80"/>
              <a:gd name="T49" fmla="*/ 65 h 129"/>
              <a:gd name="T50" fmla="*/ 0 w 80"/>
              <a:gd name="T51" fmla="*/ 65 h 129"/>
              <a:gd name="T52" fmla="*/ 13 w 80"/>
              <a:gd name="T53" fmla="*/ 64 h 129"/>
              <a:gd name="T54" fmla="*/ 22 w 80"/>
              <a:gd name="T55" fmla="*/ 63 h 129"/>
              <a:gd name="T56" fmla="*/ 26 w 80"/>
              <a:gd name="T57" fmla="*/ 60 h 129"/>
              <a:gd name="T58" fmla="*/ 29 w 80"/>
              <a:gd name="T59" fmla="*/ 59 h 129"/>
              <a:gd name="T60" fmla="*/ 33 w 80"/>
              <a:gd name="T61" fmla="*/ 56 h 129"/>
              <a:gd name="T62" fmla="*/ 35 w 80"/>
              <a:gd name="T63" fmla="*/ 53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6 w 80"/>
              <a:gd name="T85" fmla="*/ 53 h 129"/>
              <a:gd name="T86" fmla="*/ 48 w 80"/>
              <a:gd name="T87" fmla="*/ 56 h 129"/>
              <a:gd name="T88" fmla="*/ 50 w 80"/>
              <a:gd name="T89" fmla="*/ 59 h 129"/>
              <a:gd name="T90" fmla="*/ 53 w 80"/>
              <a:gd name="T91" fmla="*/ 60 h 129"/>
              <a:gd name="T92" fmla="*/ 57 w 80"/>
              <a:gd name="T93" fmla="*/ 63 h 129"/>
              <a:gd name="T94" fmla="*/ 66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6" y="65"/>
                </a:lnTo>
                <a:lnTo>
                  <a:pt x="57" y="67"/>
                </a:lnTo>
                <a:lnTo>
                  <a:pt x="53" y="68"/>
                </a:lnTo>
                <a:lnTo>
                  <a:pt x="50" y="70"/>
                </a:lnTo>
                <a:lnTo>
                  <a:pt x="48" y="72"/>
                </a:lnTo>
                <a:lnTo>
                  <a:pt x="46"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3" y="72"/>
                </a:lnTo>
                <a:lnTo>
                  <a:pt x="29" y="70"/>
                </a:lnTo>
                <a:lnTo>
                  <a:pt x="26" y="68"/>
                </a:lnTo>
                <a:lnTo>
                  <a:pt x="22" y="67"/>
                </a:lnTo>
                <a:lnTo>
                  <a:pt x="13" y="65"/>
                </a:lnTo>
                <a:lnTo>
                  <a:pt x="0" y="65"/>
                </a:lnTo>
                <a:lnTo>
                  <a:pt x="0" y="65"/>
                </a:lnTo>
                <a:lnTo>
                  <a:pt x="13" y="64"/>
                </a:lnTo>
                <a:lnTo>
                  <a:pt x="22" y="63"/>
                </a:lnTo>
                <a:lnTo>
                  <a:pt x="26" y="60"/>
                </a:lnTo>
                <a:lnTo>
                  <a:pt x="29" y="59"/>
                </a:lnTo>
                <a:lnTo>
                  <a:pt x="33" y="56"/>
                </a:lnTo>
                <a:lnTo>
                  <a:pt x="35" y="53"/>
                </a:lnTo>
                <a:lnTo>
                  <a:pt x="36" y="50"/>
                </a:lnTo>
                <a:lnTo>
                  <a:pt x="37" y="46"/>
                </a:lnTo>
                <a:lnTo>
                  <a:pt x="39" y="35"/>
                </a:lnTo>
                <a:lnTo>
                  <a:pt x="40" y="19"/>
                </a:lnTo>
                <a:lnTo>
                  <a:pt x="40" y="0"/>
                </a:lnTo>
                <a:lnTo>
                  <a:pt x="40" y="0"/>
                </a:lnTo>
                <a:lnTo>
                  <a:pt x="40" y="19"/>
                </a:lnTo>
                <a:lnTo>
                  <a:pt x="41" y="35"/>
                </a:lnTo>
                <a:lnTo>
                  <a:pt x="43" y="46"/>
                </a:lnTo>
                <a:lnTo>
                  <a:pt x="44" y="50"/>
                </a:lnTo>
                <a:lnTo>
                  <a:pt x="46" y="53"/>
                </a:lnTo>
                <a:lnTo>
                  <a:pt x="48" y="56"/>
                </a:lnTo>
                <a:lnTo>
                  <a:pt x="50" y="59"/>
                </a:lnTo>
                <a:lnTo>
                  <a:pt x="53" y="60"/>
                </a:lnTo>
                <a:lnTo>
                  <a:pt x="57" y="63"/>
                </a:lnTo>
                <a:lnTo>
                  <a:pt x="66"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 name="Freeform 14">
            <a:extLst>
              <a:ext uri="{FF2B5EF4-FFF2-40B4-BE49-F238E27FC236}">
                <a16:creationId xmlns:a16="http://schemas.microsoft.com/office/drawing/2014/main" id="{4F7FCC27-29B0-463D-A7FA-466DC4E2CD79}"/>
              </a:ext>
            </a:extLst>
          </p:cNvPr>
          <p:cNvSpPr>
            <a:spLocks/>
          </p:cNvSpPr>
          <p:nvPr userDrawn="1"/>
        </p:nvSpPr>
        <p:spPr bwMode="auto">
          <a:xfrm>
            <a:off x="8716963" y="3392488"/>
            <a:ext cx="125413" cy="206375"/>
          </a:xfrm>
          <a:custGeom>
            <a:avLst/>
            <a:gdLst>
              <a:gd name="T0" fmla="*/ 79 w 79"/>
              <a:gd name="T1" fmla="*/ 65 h 130"/>
              <a:gd name="T2" fmla="*/ 79 w 79"/>
              <a:gd name="T3" fmla="*/ 65 h 130"/>
              <a:gd name="T4" fmla="*/ 67 w 79"/>
              <a:gd name="T5" fmla="*/ 66 h 130"/>
              <a:gd name="T6" fmla="*/ 57 w 79"/>
              <a:gd name="T7" fmla="*/ 67 h 130"/>
              <a:gd name="T8" fmla="*/ 54 w 79"/>
              <a:gd name="T9" fmla="*/ 68 h 130"/>
              <a:gd name="T10" fmla="*/ 51 w 79"/>
              <a:gd name="T11" fmla="*/ 70 h 130"/>
              <a:gd name="T12" fmla="*/ 47 w 79"/>
              <a:gd name="T13" fmla="*/ 72 h 130"/>
              <a:gd name="T14" fmla="*/ 45 w 79"/>
              <a:gd name="T15" fmla="*/ 75 h 130"/>
              <a:gd name="T16" fmla="*/ 43 w 79"/>
              <a:gd name="T17" fmla="*/ 79 h 130"/>
              <a:gd name="T18" fmla="*/ 42 w 79"/>
              <a:gd name="T19" fmla="*/ 83 h 130"/>
              <a:gd name="T20" fmla="*/ 41 w 79"/>
              <a:gd name="T21" fmla="*/ 95 h 130"/>
              <a:gd name="T22" fmla="*/ 40 w 79"/>
              <a:gd name="T23" fmla="*/ 110 h 130"/>
              <a:gd name="T24" fmla="*/ 39 w 79"/>
              <a:gd name="T25" fmla="*/ 130 h 130"/>
              <a:gd name="T26" fmla="*/ 39 w 79"/>
              <a:gd name="T27" fmla="*/ 130 h 130"/>
              <a:gd name="T28" fmla="*/ 39 w 79"/>
              <a:gd name="T29" fmla="*/ 110 h 130"/>
              <a:gd name="T30" fmla="*/ 38 w 79"/>
              <a:gd name="T31" fmla="*/ 95 h 130"/>
              <a:gd name="T32" fmla="*/ 37 w 79"/>
              <a:gd name="T33" fmla="*/ 83 h 130"/>
              <a:gd name="T34" fmla="*/ 36 w 79"/>
              <a:gd name="T35" fmla="*/ 79 h 130"/>
              <a:gd name="T36" fmla="*/ 34 w 79"/>
              <a:gd name="T37" fmla="*/ 75 h 130"/>
              <a:gd name="T38" fmla="*/ 32 w 79"/>
              <a:gd name="T39" fmla="*/ 72 h 130"/>
              <a:gd name="T40" fmla="*/ 29 w 79"/>
              <a:gd name="T41" fmla="*/ 70 h 130"/>
              <a:gd name="T42" fmla="*/ 26 w 79"/>
              <a:gd name="T43" fmla="*/ 68 h 130"/>
              <a:gd name="T44" fmla="*/ 23 w 79"/>
              <a:gd name="T45" fmla="*/ 67 h 130"/>
              <a:gd name="T46" fmla="*/ 13 w 79"/>
              <a:gd name="T47" fmla="*/ 66 h 130"/>
              <a:gd name="T48" fmla="*/ 0 w 79"/>
              <a:gd name="T49" fmla="*/ 65 h 130"/>
              <a:gd name="T50" fmla="*/ 0 w 79"/>
              <a:gd name="T51" fmla="*/ 65 h 130"/>
              <a:gd name="T52" fmla="*/ 13 w 79"/>
              <a:gd name="T53" fmla="*/ 65 h 130"/>
              <a:gd name="T54" fmla="*/ 23 w 79"/>
              <a:gd name="T55" fmla="*/ 63 h 130"/>
              <a:gd name="T56" fmla="*/ 26 w 79"/>
              <a:gd name="T57" fmla="*/ 62 h 130"/>
              <a:gd name="T58" fmla="*/ 29 w 79"/>
              <a:gd name="T59" fmla="*/ 60 h 130"/>
              <a:gd name="T60" fmla="*/ 32 w 79"/>
              <a:gd name="T61" fmla="*/ 58 h 130"/>
              <a:gd name="T62" fmla="*/ 34 w 79"/>
              <a:gd name="T63" fmla="*/ 55 h 130"/>
              <a:gd name="T64" fmla="*/ 36 w 79"/>
              <a:gd name="T65" fmla="*/ 51 h 130"/>
              <a:gd name="T66" fmla="*/ 37 w 79"/>
              <a:gd name="T67" fmla="*/ 47 h 130"/>
              <a:gd name="T68" fmla="*/ 38 w 79"/>
              <a:gd name="T69" fmla="*/ 35 h 130"/>
              <a:gd name="T70" fmla="*/ 39 w 79"/>
              <a:gd name="T71" fmla="*/ 20 h 130"/>
              <a:gd name="T72" fmla="*/ 39 w 79"/>
              <a:gd name="T73" fmla="*/ 0 h 130"/>
              <a:gd name="T74" fmla="*/ 39 w 79"/>
              <a:gd name="T75" fmla="*/ 0 h 130"/>
              <a:gd name="T76" fmla="*/ 40 w 79"/>
              <a:gd name="T77" fmla="*/ 20 h 130"/>
              <a:gd name="T78" fmla="*/ 41 w 79"/>
              <a:gd name="T79" fmla="*/ 35 h 130"/>
              <a:gd name="T80" fmla="*/ 42 w 79"/>
              <a:gd name="T81" fmla="*/ 47 h 130"/>
              <a:gd name="T82" fmla="*/ 43 w 79"/>
              <a:gd name="T83" fmla="*/ 51 h 130"/>
              <a:gd name="T84" fmla="*/ 45 w 79"/>
              <a:gd name="T85" fmla="*/ 55 h 130"/>
              <a:gd name="T86" fmla="*/ 47 w 79"/>
              <a:gd name="T87" fmla="*/ 58 h 130"/>
              <a:gd name="T88" fmla="*/ 51 w 79"/>
              <a:gd name="T89" fmla="*/ 60 h 130"/>
              <a:gd name="T90" fmla="*/ 54 w 79"/>
              <a:gd name="T91" fmla="*/ 62 h 130"/>
              <a:gd name="T92" fmla="*/ 57 w 79"/>
              <a:gd name="T93" fmla="*/ 63 h 130"/>
              <a:gd name="T94" fmla="*/ 67 w 79"/>
              <a:gd name="T95" fmla="*/ 65 h 130"/>
              <a:gd name="T96" fmla="*/ 79 w 79"/>
              <a:gd name="T97" fmla="*/ 65 h 130"/>
              <a:gd name="T98" fmla="*/ 79 w 79"/>
              <a:gd name="T9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30">
                <a:moveTo>
                  <a:pt x="79" y="65"/>
                </a:moveTo>
                <a:lnTo>
                  <a:pt x="79" y="65"/>
                </a:lnTo>
                <a:lnTo>
                  <a:pt x="67" y="66"/>
                </a:lnTo>
                <a:lnTo>
                  <a:pt x="57" y="67"/>
                </a:lnTo>
                <a:lnTo>
                  <a:pt x="54" y="68"/>
                </a:lnTo>
                <a:lnTo>
                  <a:pt x="51" y="70"/>
                </a:lnTo>
                <a:lnTo>
                  <a:pt x="47" y="72"/>
                </a:lnTo>
                <a:lnTo>
                  <a:pt x="45" y="75"/>
                </a:lnTo>
                <a:lnTo>
                  <a:pt x="43" y="79"/>
                </a:lnTo>
                <a:lnTo>
                  <a:pt x="42" y="83"/>
                </a:lnTo>
                <a:lnTo>
                  <a:pt x="41" y="95"/>
                </a:lnTo>
                <a:lnTo>
                  <a:pt x="40" y="110"/>
                </a:lnTo>
                <a:lnTo>
                  <a:pt x="39" y="130"/>
                </a:lnTo>
                <a:lnTo>
                  <a:pt x="39" y="130"/>
                </a:lnTo>
                <a:lnTo>
                  <a:pt x="39" y="110"/>
                </a:lnTo>
                <a:lnTo>
                  <a:pt x="38" y="95"/>
                </a:lnTo>
                <a:lnTo>
                  <a:pt x="37" y="83"/>
                </a:lnTo>
                <a:lnTo>
                  <a:pt x="36" y="79"/>
                </a:lnTo>
                <a:lnTo>
                  <a:pt x="34" y="75"/>
                </a:lnTo>
                <a:lnTo>
                  <a:pt x="32" y="72"/>
                </a:lnTo>
                <a:lnTo>
                  <a:pt x="29" y="70"/>
                </a:lnTo>
                <a:lnTo>
                  <a:pt x="26" y="68"/>
                </a:lnTo>
                <a:lnTo>
                  <a:pt x="23" y="67"/>
                </a:lnTo>
                <a:lnTo>
                  <a:pt x="13" y="66"/>
                </a:lnTo>
                <a:lnTo>
                  <a:pt x="0" y="65"/>
                </a:lnTo>
                <a:lnTo>
                  <a:pt x="0" y="65"/>
                </a:lnTo>
                <a:lnTo>
                  <a:pt x="13" y="65"/>
                </a:lnTo>
                <a:lnTo>
                  <a:pt x="23" y="63"/>
                </a:lnTo>
                <a:lnTo>
                  <a:pt x="26" y="62"/>
                </a:lnTo>
                <a:lnTo>
                  <a:pt x="29" y="60"/>
                </a:lnTo>
                <a:lnTo>
                  <a:pt x="32" y="58"/>
                </a:lnTo>
                <a:lnTo>
                  <a:pt x="34" y="55"/>
                </a:lnTo>
                <a:lnTo>
                  <a:pt x="36" y="51"/>
                </a:lnTo>
                <a:lnTo>
                  <a:pt x="37" y="47"/>
                </a:lnTo>
                <a:lnTo>
                  <a:pt x="38" y="35"/>
                </a:lnTo>
                <a:lnTo>
                  <a:pt x="39" y="20"/>
                </a:lnTo>
                <a:lnTo>
                  <a:pt x="39" y="0"/>
                </a:lnTo>
                <a:lnTo>
                  <a:pt x="39" y="0"/>
                </a:lnTo>
                <a:lnTo>
                  <a:pt x="40" y="20"/>
                </a:lnTo>
                <a:lnTo>
                  <a:pt x="41" y="35"/>
                </a:lnTo>
                <a:lnTo>
                  <a:pt x="42" y="47"/>
                </a:lnTo>
                <a:lnTo>
                  <a:pt x="43" y="51"/>
                </a:lnTo>
                <a:lnTo>
                  <a:pt x="45" y="55"/>
                </a:lnTo>
                <a:lnTo>
                  <a:pt x="47" y="58"/>
                </a:lnTo>
                <a:lnTo>
                  <a:pt x="51" y="60"/>
                </a:lnTo>
                <a:lnTo>
                  <a:pt x="54" y="62"/>
                </a:lnTo>
                <a:lnTo>
                  <a:pt x="57" y="63"/>
                </a:lnTo>
                <a:lnTo>
                  <a:pt x="67"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 name="Freeform 15">
            <a:extLst>
              <a:ext uri="{FF2B5EF4-FFF2-40B4-BE49-F238E27FC236}">
                <a16:creationId xmlns:a16="http://schemas.microsoft.com/office/drawing/2014/main" id="{E4FAB4E7-13F5-4470-9E81-A14DD05FA017}"/>
              </a:ext>
            </a:extLst>
          </p:cNvPr>
          <p:cNvSpPr>
            <a:spLocks/>
          </p:cNvSpPr>
          <p:nvPr userDrawn="1"/>
        </p:nvSpPr>
        <p:spPr bwMode="auto">
          <a:xfrm>
            <a:off x="9625013" y="4781550"/>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1 h 129"/>
              <a:gd name="T12" fmla="*/ 48 w 80"/>
              <a:gd name="T13" fmla="*/ 73 h 129"/>
              <a:gd name="T14" fmla="*/ 46 w 80"/>
              <a:gd name="T15" fmla="*/ 76 h 129"/>
              <a:gd name="T16" fmla="*/ 44 w 80"/>
              <a:gd name="T17" fmla="*/ 79 h 129"/>
              <a:gd name="T18" fmla="*/ 43 w 80"/>
              <a:gd name="T19" fmla="*/ 84 h 129"/>
              <a:gd name="T20" fmla="*/ 41 w 80"/>
              <a:gd name="T21" fmla="*/ 95 h 129"/>
              <a:gd name="T22" fmla="*/ 41 w 80"/>
              <a:gd name="T23" fmla="*/ 110 h 129"/>
              <a:gd name="T24" fmla="*/ 40 w 80"/>
              <a:gd name="T25" fmla="*/ 129 h 129"/>
              <a:gd name="T26" fmla="*/ 40 w 80"/>
              <a:gd name="T27" fmla="*/ 129 h 129"/>
              <a:gd name="T28" fmla="*/ 40 w 80"/>
              <a:gd name="T29" fmla="*/ 110 h 129"/>
              <a:gd name="T30" fmla="*/ 39 w 80"/>
              <a:gd name="T31" fmla="*/ 95 h 129"/>
              <a:gd name="T32" fmla="*/ 38 w 80"/>
              <a:gd name="T33" fmla="*/ 84 h 129"/>
              <a:gd name="T34" fmla="*/ 35 w 80"/>
              <a:gd name="T35" fmla="*/ 79 h 129"/>
              <a:gd name="T36" fmla="*/ 34 w 80"/>
              <a:gd name="T37" fmla="*/ 76 h 129"/>
              <a:gd name="T38" fmla="*/ 32 w 80"/>
              <a:gd name="T39" fmla="*/ 73 h 129"/>
              <a:gd name="T40" fmla="*/ 29 w 80"/>
              <a:gd name="T41" fmla="*/ 71 h 129"/>
              <a:gd name="T42" fmla="*/ 26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6 w 80"/>
              <a:gd name="T57" fmla="*/ 62 h 129"/>
              <a:gd name="T58" fmla="*/ 29 w 80"/>
              <a:gd name="T59" fmla="*/ 60 h 129"/>
              <a:gd name="T60" fmla="*/ 32 w 80"/>
              <a:gd name="T61" fmla="*/ 58 h 129"/>
              <a:gd name="T62" fmla="*/ 34 w 80"/>
              <a:gd name="T63" fmla="*/ 54 h 129"/>
              <a:gd name="T64" fmla="*/ 35 w 80"/>
              <a:gd name="T65" fmla="*/ 51 h 129"/>
              <a:gd name="T66" fmla="*/ 38 w 80"/>
              <a:gd name="T67" fmla="*/ 46 h 129"/>
              <a:gd name="T68" fmla="*/ 39 w 80"/>
              <a:gd name="T69" fmla="*/ 35 h 129"/>
              <a:gd name="T70" fmla="*/ 40 w 80"/>
              <a:gd name="T71" fmla="*/ 20 h 129"/>
              <a:gd name="T72" fmla="*/ 40 w 80"/>
              <a:gd name="T73" fmla="*/ 0 h 129"/>
              <a:gd name="T74" fmla="*/ 40 w 80"/>
              <a:gd name="T75" fmla="*/ 0 h 129"/>
              <a:gd name="T76" fmla="*/ 41 w 80"/>
              <a:gd name="T77" fmla="*/ 20 h 129"/>
              <a:gd name="T78" fmla="*/ 41 w 80"/>
              <a:gd name="T79" fmla="*/ 35 h 129"/>
              <a:gd name="T80" fmla="*/ 43 w 80"/>
              <a:gd name="T81" fmla="*/ 46 h 129"/>
              <a:gd name="T82" fmla="*/ 44 w 80"/>
              <a:gd name="T83" fmla="*/ 51 h 129"/>
              <a:gd name="T84" fmla="*/ 46 w 80"/>
              <a:gd name="T85" fmla="*/ 54 h 129"/>
              <a:gd name="T86" fmla="*/ 48 w 80"/>
              <a:gd name="T87" fmla="*/ 58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1"/>
                </a:lnTo>
                <a:lnTo>
                  <a:pt x="48" y="73"/>
                </a:lnTo>
                <a:lnTo>
                  <a:pt x="46" y="76"/>
                </a:lnTo>
                <a:lnTo>
                  <a:pt x="44" y="79"/>
                </a:lnTo>
                <a:lnTo>
                  <a:pt x="43" y="84"/>
                </a:lnTo>
                <a:lnTo>
                  <a:pt x="41" y="95"/>
                </a:lnTo>
                <a:lnTo>
                  <a:pt x="41" y="110"/>
                </a:lnTo>
                <a:lnTo>
                  <a:pt x="40" y="129"/>
                </a:lnTo>
                <a:lnTo>
                  <a:pt x="40" y="129"/>
                </a:lnTo>
                <a:lnTo>
                  <a:pt x="40" y="110"/>
                </a:lnTo>
                <a:lnTo>
                  <a:pt x="39" y="95"/>
                </a:lnTo>
                <a:lnTo>
                  <a:pt x="38" y="84"/>
                </a:lnTo>
                <a:lnTo>
                  <a:pt x="35" y="79"/>
                </a:lnTo>
                <a:lnTo>
                  <a:pt x="34" y="76"/>
                </a:lnTo>
                <a:lnTo>
                  <a:pt x="32" y="73"/>
                </a:lnTo>
                <a:lnTo>
                  <a:pt x="29" y="71"/>
                </a:lnTo>
                <a:lnTo>
                  <a:pt x="26" y="69"/>
                </a:lnTo>
                <a:lnTo>
                  <a:pt x="22" y="67"/>
                </a:lnTo>
                <a:lnTo>
                  <a:pt x="13" y="66"/>
                </a:lnTo>
                <a:lnTo>
                  <a:pt x="0" y="65"/>
                </a:lnTo>
                <a:lnTo>
                  <a:pt x="0" y="65"/>
                </a:lnTo>
                <a:lnTo>
                  <a:pt x="13" y="65"/>
                </a:lnTo>
                <a:lnTo>
                  <a:pt x="22" y="63"/>
                </a:lnTo>
                <a:lnTo>
                  <a:pt x="26" y="62"/>
                </a:lnTo>
                <a:lnTo>
                  <a:pt x="29" y="60"/>
                </a:lnTo>
                <a:lnTo>
                  <a:pt x="32" y="58"/>
                </a:lnTo>
                <a:lnTo>
                  <a:pt x="34" y="54"/>
                </a:lnTo>
                <a:lnTo>
                  <a:pt x="35" y="51"/>
                </a:lnTo>
                <a:lnTo>
                  <a:pt x="38" y="46"/>
                </a:lnTo>
                <a:lnTo>
                  <a:pt x="39" y="35"/>
                </a:lnTo>
                <a:lnTo>
                  <a:pt x="40" y="20"/>
                </a:lnTo>
                <a:lnTo>
                  <a:pt x="40" y="0"/>
                </a:lnTo>
                <a:lnTo>
                  <a:pt x="40" y="0"/>
                </a:lnTo>
                <a:lnTo>
                  <a:pt x="41" y="20"/>
                </a:lnTo>
                <a:lnTo>
                  <a:pt x="41" y="35"/>
                </a:lnTo>
                <a:lnTo>
                  <a:pt x="43" y="46"/>
                </a:lnTo>
                <a:lnTo>
                  <a:pt x="44" y="51"/>
                </a:lnTo>
                <a:lnTo>
                  <a:pt x="46" y="54"/>
                </a:lnTo>
                <a:lnTo>
                  <a:pt x="48" y="58"/>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 name="Freeform 16">
            <a:extLst>
              <a:ext uri="{FF2B5EF4-FFF2-40B4-BE49-F238E27FC236}">
                <a16:creationId xmlns:a16="http://schemas.microsoft.com/office/drawing/2014/main" id="{91D96448-BEDE-4F1C-8B3B-4030D2B3D427}"/>
              </a:ext>
            </a:extLst>
          </p:cNvPr>
          <p:cNvSpPr>
            <a:spLocks/>
          </p:cNvSpPr>
          <p:nvPr userDrawn="1"/>
        </p:nvSpPr>
        <p:spPr bwMode="auto">
          <a:xfrm>
            <a:off x="11996738" y="5299075"/>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6 w 80"/>
              <a:gd name="T15" fmla="*/ 75 h 129"/>
              <a:gd name="T16" fmla="*/ 44 w 80"/>
              <a:gd name="T17" fmla="*/ 79 h 129"/>
              <a:gd name="T18" fmla="*/ 43 w 80"/>
              <a:gd name="T19" fmla="*/ 83 h 129"/>
              <a:gd name="T20" fmla="*/ 41 w 80"/>
              <a:gd name="T21" fmla="*/ 95 h 129"/>
              <a:gd name="T22" fmla="*/ 40 w 80"/>
              <a:gd name="T23" fmla="*/ 110 h 129"/>
              <a:gd name="T24" fmla="*/ 40 w 80"/>
              <a:gd name="T25" fmla="*/ 129 h 129"/>
              <a:gd name="T26" fmla="*/ 40 w 80"/>
              <a:gd name="T27" fmla="*/ 129 h 129"/>
              <a:gd name="T28" fmla="*/ 40 w 80"/>
              <a:gd name="T29" fmla="*/ 110 h 129"/>
              <a:gd name="T30" fmla="*/ 39 w 80"/>
              <a:gd name="T31" fmla="*/ 95 h 129"/>
              <a:gd name="T32" fmla="*/ 37 w 80"/>
              <a:gd name="T33" fmla="*/ 83 h 129"/>
              <a:gd name="T34" fmla="*/ 36 w 80"/>
              <a:gd name="T35" fmla="*/ 79 h 129"/>
              <a:gd name="T36" fmla="*/ 35 w 80"/>
              <a:gd name="T37" fmla="*/ 75 h 129"/>
              <a:gd name="T38" fmla="*/ 33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7 w 80"/>
              <a:gd name="T57" fmla="*/ 62 h 129"/>
              <a:gd name="T58" fmla="*/ 30 w 80"/>
              <a:gd name="T59" fmla="*/ 60 h 129"/>
              <a:gd name="T60" fmla="*/ 33 w 80"/>
              <a:gd name="T61" fmla="*/ 58 h 129"/>
              <a:gd name="T62" fmla="*/ 35 w 80"/>
              <a:gd name="T63" fmla="*/ 55 h 129"/>
              <a:gd name="T64" fmla="*/ 36 w 80"/>
              <a:gd name="T65" fmla="*/ 50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0 h 129"/>
              <a:gd name="T84" fmla="*/ 46 w 80"/>
              <a:gd name="T85" fmla="*/ 55 h 129"/>
              <a:gd name="T86" fmla="*/ 48 w 80"/>
              <a:gd name="T87" fmla="*/ 58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6" y="75"/>
                </a:lnTo>
                <a:lnTo>
                  <a:pt x="44" y="79"/>
                </a:lnTo>
                <a:lnTo>
                  <a:pt x="43" y="83"/>
                </a:lnTo>
                <a:lnTo>
                  <a:pt x="41" y="95"/>
                </a:lnTo>
                <a:lnTo>
                  <a:pt x="40" y="110"/>
                </a:lnTo>
                <a:lnTo>
                  <a:pt x="40" y="129"/>
                </a:lnTo>
                <a:lnTo>
                  <a:pt x="40" y="129"/>
                </a:lnTo>
                <a:lnTo>
                  <a:pt x="40" y="110"/>
                </a:lnTo>
                <a:lnTo>
                  <a:pt x="39" y="95"/>
                </a:lnTo>
                <a:lnTo>
                  <a:pt x="37" y="83"/>
                </a:lnTo>
                <a:lnTo>
                  <a:pt x="36" y="79"/>
                </a:lnTo>
                <a:lnTo>
                  <a:pt x="35" y="75"/>
                </a:lnTo>
                <a:lnTo>
                  <a:pt x="33" y="73"/>
                </a:lnTo>
                <a:lnTo>
                  <a:pt x="30" y="70"/>
                </a:lnTo>
                <a:lnTo>
                  <a:pt x="27" y="69"/>
                </a:lnTo>
                <a:lnTo>
                  <a:pt x="22" y="67"/>
                </a:lnTo>
                <a:lnTo>
                  <a:pt x="13" y="66"/>
                </a:lnTo>
                <a:lnTo>
                  <a:pt x="0" y="65"/>
                </a:lnTo>
                <a:lnTo>
                  <a:pt x="0" y="65"/>
                </a:lnTo>
                <a:lnTo>
                  <a:pt x="13" y="65"/>
                </a:lnTo>
                <a:lnTo>
                  <a:pt x="22" y="63"/>
                </a:lnTo>
                <a:lnTo>
                  <a:pt x="27" y="62"/>
                </a:lnTo>
                <a:lnTo>
                  <a:pt x="30" y="60"/>
                </a:lnTo>
                <a:lnTo>
                  <a:pt x="33" y="58"/>
                </a:lnTo>
                <a:lnTo>
                  <a:pt x="35" y="55"/>
                </a:lnTo>
                <a:lnTo>
                  <a:pt x="36" y="50"/>
                </a:lnTo>
                <a:lnTo>
                  <a:pt x="37" y="46"/>
                </a:lnTo>
                <a:lnTo>
                  <a:pt x="39" y="35"/>
                </a:lnTo>
                <a:lnTo>
                  <a:pt x="40" y="20"/>
                </a:lnTo>
                <a:lnTo>
                  <a:pt x="40" y="0"/>
                </a:lnTo>
                <a:lnTo>
                  <a:pt x="40" y="0"/>
                </a:lnTo>
                <a:lnTo>
                  <a:pt x="40" y="20"/>
                </a:lnTo>
                <a:lnTo>
                  <a:pt x="41" y="35"/>
                </a:lnTo>
                <a:lnTo>
                  <a:pt x="43" y="46"/>
                </a:lnTo>
                <a:lnTo>
                  <a:pt x="44" y="50"/>
                </a:lnTo>
                <a:lnTo>
                  <a:pt x="46" y="55"/>
                </a:lnTo>
                <a:lnTo>
                  <a:pt x="48" y="58"/>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 name="Freeform 17">
            <a:extLst>
              <a:ext uri="{FF2B5EF4-FFF2-40B4-BE49-F238E27FC236}">
                <a16:creationId xmlns:a16="http://schemas.microsoft.com/office/drawing/2014/main" id="{262F2505-EE1A-456A-94F9-E6C39B347788}"/>
              </a:ext>
            </a:extLst>
          </p:cNvPr>
          <p:cNvSpPr>
            <a:spLocks/>
          </p:cNvSpPr>
          <p:nvPr userDrawn="1"/>
        </p:nvSpPr>
        <p:spPr bwMode="auto">
          <a:xfrm>
            <a:off x="10618788" y="3797300"/>
            <a:ext cx="125413" cy="204788"/>
          </a:xfrm>
          <a:custGeom>
            <a:avLst/>
            <a:gdLst>
              <a:gd name="T0" fmla="*/ 79 w 79"/>
              <a:gd name="T1" fmla="*/ 64 h 129"/>
              <a:gd name="T2" fmla="*/ 79 w 79"/>
              <a:gd name="T3" fmla="*/ 64 h 129"/>
              <a:gd name="T4" fmla="*/ 67 w 79"/>
              <a:gd name="T5" fmla="*/ 64 h 129"/>
              <a:gd name="T6" fmla="*/ 57 w 79"/>
              <a:gd name="T7" fmla="*/ 66 h 129"/>
              <a:gd name="T8" fmla="*/ 54 w 79"/>
              <a:gd name="T9" fmla="*/ 67 h 129"/>
              <a:gd name="T10" fmla="*/ 50 w 79"/>
              <a:gd name="T11" fmla="*/ 69 h 129"/>
              <a:gd name="T12" fmla="*/ 47 w 79"/>
              <a:gd name="T13" fmla="*/ 72 h 129"/>
              <a:gd name="T14" fmla="*/ 45 w 79"/>
              <a:gd name="T15" fmla="*/ 75 h 129"/>
              <a:gd name="T16" fmla="*/ 43 w 79"/>
              <a:gd name="T17" fmla="*/ 79 h 129"/>
              <a:gd name="T18" fmla="*/ 42 w 79"/>
              <a:gd name="T19" fmla="*/ 83 h 129"/>
              <a:gd name="T20" fmla="*/ 41 w 79"/>
              <a:gd name="T21" fmla="*/ 94 h 129"/>
              <a:gd name="T22" fmla="*/ 40 w 79"/>
              <a:gd name="T23" fmla="*/ 109 h 129"/>
              <a:gd name="T24" fmla="*/ 39 w 79"/>
              <a:gd name="T25" fmla="*/ 129 h 129"/>
              <a:gd name="T26" fmla="*/ 39 w 79"/>
              <a:gd name="T27" fmla="*/ 129 h 129"/>
              <a:gd name="T28" fmla="*/ 39 w 79"/>
              <a:gd name="T29" fmla="*/ 109 h 129"/>
              <a:gd name="T30" fmla="*/ 38 w 79"/>
              <a:gd name="T31" fmla="*/ 94 h 129"/>
              <a:gd name="T32" fmla="*/ 37 w 79"/>
              <a:gd name="T33" fmla="*/ 83 h 129"/>
              <a:gd name="T34" fmla="*/ 36 w 79"/>
              <a:gd name="T35" fmla="*/ 79 h 129"/>
              <a:gd name="T36" fmla="*/ 34 w 79"/>
              <a:gd name="T37" fmla="*/ 75 h 129"/>
              <a:gd name="T38" fmla="*/ 32 w 79"/>
              <a:gd name="T39" fmla="*/ 72 h 129"/>
              <a:gd name="T40" fmla="*/ 29 w 79"/>
              <a:gd name="T41" fmla="*/ 69 h 129"/>
              <a:gd name="T42" fmla="*/ 26 w 79"/>
              <a:gd name="T43" fmla="*/ 67 h 129"/>
              <a:gd name="T44" fmla="*/ 23 w 79"/>
              <a:gd name="T45" fmla="*/ 66 h 129"/>
              <a:gd name="T46" fmla="*/ 13 w 79"/>
              <a:gd name="T47" fmla="*/ 64 h 129"/>
              <a:gd name="T48" fmla="*/ 0 w 79"/>
              <a:gd name="T49" fmla="*/ 64 h 129"/>
              <a:gd name="T50" fmla="*/ 0 w 79"/>
              <a:gd name="T51" fmla="*/ 64 h 129"/>
              <a:gd name="T52" fmla="*/ 13 w 79"/>
              <a:gd name="T53" fmla="*/ 63 h 129"/>
              <a:gd name="T54" fmla="*/ 23 w 79"/>
              <a:gd name="T55" fmla="*/ 62 h 129"/>
              <a:gd name="T56" fmla="*/ 26 w 79"/>
              <a:gd name="T57" fmla="*/ 61 h 129"/>
              <a:gd name="T58" fmla="*/ 29 w 79"/>
              <a:gd name="T59" fmla="*/ 59 h 129"/>
              <a:gd name="T60" fmla="*/ 32 w 79"/>
              <a:gd name="T61" fmla="*/ 57 h 129"/>
              <a:gd name="T62" fmla="*/ 34 w 79"/>
              <a:gd name="T63" fmla="*/ 54 h 129"/>
              <a:gd name="T64" fmla="*/ 36 w 79"/>
              <a:gd name="T65" fmla="*/ 50 h 129"/>
              <a:gd name="T66" fmla="*/ 37 w 79"/>
              <a:gd name="T67" fmla="*/ 46 h 129"/>
              <a:gd name="T68" fmla="*/ 38 w 79"/>
              <a:gd name="T69" fmla="*/ 35 h 129"/>
              <a:gd name="T70" fmla="*/ 39 w 79"/>
              <a:gd name="T71" fmla="*/ 19 h 129"/>
              <a:gd name="T72" fmla="*/ 39 w 79"/>
              <a:gd name="T73" fmla="*/ 0 h 129"/>
              <a:gd name="T74" fmla="*/ 39 w 79"/>
              <a:gd name="T75" fmla="*/ 0 h 129"/>
              <a:gd name="T76" fmla="*/ 40 w 79"/>
              <a:gd name="T77" fmla="*/ 19 h 129"/>
              <a:gd name="T78" fmla="*/ 41 w 79"/>
              <a:gd name="T79" fmla="*/ 35 h 129"/>
              <a:gd name="T80" fmla="*/ 42 w 79"/>
              <a:gd name="T81" fmla="*/ 46 h 129"/>
              <a:gd name="T82" fmla="*/ 43 w 79"/>
              <a:gd name="T83" fmla="*/ 50 h 129"/>
              <a:gd name="T84" fmla="*/ 45 w 79"/>
              <a:gd name="T85" fmla="*/ 54 h 129"/>
              <a:gd name="T86" fmla="*/ 47 w 79"/>
              <a:gd name="T87" fmla="*/ 57 h 129"/>
              <a:gd name="T88" fmla="*/ 50 w 79"/>
              <a:gd name="T89" fmla="*/ 59 h 129"/>
              <a:gd name="T90" fmla="*/ 54 w 79"/>
              <a:gd name="T91" fmla="*/ 61 h 129"/>
              <a:gd name="T92" fmla="*/ 57 w 79"/>
              <a:gd name="T93" fmla="*/ 62 h 129"/>
              <a:gd name="T94" fmla="*/ 67 w 79"/>
              <a:gd name="T95" fmla="*/ 63 h 129"/>
              <a:gd name="T96" fmla="*/ 79 w 79"/>
              <a:gd name="T97" fmla="*/ 64 h 129"/>
              <a:gd name="T98" fmla="*/ 79 w 79"/>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9">
                <a:moveTo>
                  <a:pt x="79" y="64"/>
                </a:moveTo>
                <a:lnTo>
                  <a:pt x="79" y="64"/>
                </a:lnTo>
                <a:lnTo>
                  <a:pt x="67" y="64"/>
                </a:lnTo>
                <a:lnTo>
                  <a:pt x="57" y="66"/>
                </a:lnTo>
                <a:lnTo>
                  <a:pt x="54" y="67"/>
                </a:lnTo>
                <a:lnTo>
                  <a:pt x="50" y="69"/>
                </a:lnTo>
                <a:lnTo>
                  <a:pt x="47" y="72"/>
                </a:lnTo>
                <a:lnTo>
                  <a:pt x="45" y="75"/>
                </a:lnTo>
                <a:lnTo>
                  <a:pt x="43" y="79"/>
                </a:lnTo>
                <a:lnTo>
                  <a:pt x="42" y="83"/>
                </a:lnTo>
                <a:lnTo>
                  <a:pt x="41" y="94"/>
                </a:lnTo>
                <a:lnTo>
                  <a:pt x="40" y="109"/>
                </a:lnTo>
                <a:lnTo>
                  <a:pt x="39" y="129"/>
                </a:lnTo>
                <a:lnTo>
                  <a:pt x="39" y="129"/>
                </a:lnTo>
                <a:lnTo>
                  <a:pt x="39" y="109"/>
                </a:lnTo>
                <a:lnTo>
                  <a:pt x="38" y="94"/>
                </a:lnTo>
                <a:lnTo>
                  <a:pt x="37" y="83"/>
                </a:lnTo>
                <a:lnTo>
                  <a:pt x="36" y="79"/>
                </a:lnTo>
                <a:lnTo>
                  <a:pt x="34" y="75"/>
                </a:lnTo>
                <a:lnTo>
                  <a:pt x="32" y="72"/>
                </a:lnTo>
                <a:lnTo>
                  <a:pt x="29" y="69"/>
                </a:lnTo>
                <a:lnTo>
                  <a:pt x="26" y="67"/>
                </a:lnTo>
                <a:lnTo>
                  <a:pt x="23" y="66"/>
                </a:lnTo>
                <a:lnTo>
                  <a:pt x="13" y="64"/>
                </a:lnTo>
                <a:lnTo>
                  <a:pt x="0" y="64"/>
                </a:lnTo>
                <a:lnTo>
                  <a:pt x="0" y="64"/>
                </a:lnTo>
                <a:lnTo>
                  <a:pt x="13" y="63"/>
                </a:lnTo>
                <a:lnTo>
                  <a:pt x="23" y="62"/>
                </a:lnTo>
                <a:lnTo>
                  <a:pt x="26" y="61"/>
                </a:lnTo>
                <a:lnTo>
                  <a:pt x="29" y="59"/>
                </a:lnTo>
                <a:lnTo>
                  <a:pt x="32" y="57"/>
                </a:lnTo>
                <a:lnTo>
                  <a:pt x="34" y="54"/>
                </a:lnTo>
                <a:lnTo>
                  <a:pt x="36" y="50"/>
                </a:lnTo>
                <a:lnTo>
                  <a:pt x="37" y="46"/>
                </a:lnTo>
                <a:lnTo>
                  <a:pt x="38" y="35"/>
                </a:lnTo>
                <a:lnTo>
                  <a:pt x="39" y="19"/>
                </a:lnTo>
                <a:lnTo>
                  <a:pt x="39" y="0"/>
                </a:lnTo>
                <a:lnTo>
                  <a:pt x="39" y="0"/>
                </a:lnTo>
                <a:lnTo>
                  <a:pt x="40" y="19"/>
                </a:lnTo>
                <a:lnTo>
                  <a:pt x="41" y="35"/>
                </a:lnTo>
                <a:lnTo>
                  <a:pt x="42" y="46"/>
                </a:lnTo>
                <a:lnTo>
                  <a:pt x="43" y="50"/>
                </a:lnTo>
                <a:lnTo>
                  <a:pt x="45" y="54"/>
                </a:lnTo>
                <a:lnTo>
                  <a:pt x="47" y="57"/>
                </a:lnTo>
                <a:lnTo>
                  <a:pt x="50" y="59"/>
                </a:lnTo>
                <a:lnTo>
                  <a:pt x="54" y="61"/>
                </a:lnTo>
                <a:lnTo>
                  <a:pt x="57" y="62"/>
                </a:lnTo>
                <a:lnTo>
                  <a:pt x="67" y="63"/>
                </a:lnTo>
                <a:lnTo>
                  <a:pt x="79" y="64"/>
                </a:lnTo>
                <a:lnTo>
                  <a:pt x="79"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 name="Freeform 18">
            <a:extLst>
              <a:ext uri="{FF2B5EF4-FFF2-40B4-BE49-F238E27FC236}">
                <a16:creationId xmlns:a16="http://schemas.microsoft.com/office/drawing/2014/main" id="{E49A3F9D-457F-4A24-9122-ADB1FA7029FB}"/>
              </a:ext>
            </a:extLst>
          </p:cNvPr>
          <p:cNvSpPr>
            <a:spLocks/>
          </p:cNvSpPr>
          <p:nvPr userDrawn="1"/>
        </p:nvSpPr>
        <p:spPr bwMode="auto">
          <a:xfrm>
            <a:off x="11933238" y="1997075"/>
            <a:ext cx="127000" cy="204788"/>
          </a:xfrm>
          <a:custGeom>
            <a:avLst/>
            <a:gdLst>
              <a:gd name="T0" fmla="*/ 80 w 80"/>
              <a:gd name="T1" fmla="*/ 64 h 129"/>
              <a:gd name="T2" fmla="*/ 80 w 80"/>
              <a:gd name="T3" fmla="*/ 64 h 129"/>
              <a:gd name="T4" fmla="*/ 67 w 80"/>
              <a:gd name="T5" fmla="*/ 65 h 129"/>
              <a:gd name="T6" fmla="*/ 57 w 80"/>
              <a:gd name="T7" fmla="*/ 66 h 129"/>
              <a:gd name="T8" fmla="*/ 53 w 80"/>
              <a:gd name="T9" fmla="*/ 67 h 129"/>
              <a:gd name="T10" fmla="*/ 50 w 80"/>
              <a:gd name="T11" fmla="*/ 69 h 129"/>
              <a:gd name="T12" fmla="*/ 48 w 80"/>
              <a:gd name="T13" fmla="*/ 72 h 129"/>
              <a:gd name="T14" fmla="*/ 46 w 80"/>
              <a:gd name="T15" fmla="*/ 74 h 129"/>
              <a:gd name="T16" fmla="*/ 44 w 80"/>
              <a:gd name="T17" fmla="*/ 79 h 129"/>
              <a:gd name="T18" fmla="*/ 43 w 80"/>
              <a:gd name="T19" fmla="*/ 83 h 129"/>
              <a:gd name="T20" fmla="*/ 41 w 80"/>
              <a:gd name="T21" fmla="*/ 94 h 129"/>
              <a:gd name="T22" fmla="*/ 40 w 80"/>
              <a:gd name="T23" fmla="*/ 109 h 129"/>
              <a:gd name="T24" fmla="*/ 40 w 80"/>
              <a:gd name="T25" fmla="*/ 129 h 129"/>
              <a:gd name="T26" fmla="*/ 40 w 80"/>
              <a:gd name="T27" fmla="*/ 129 h 129"/>
              <a:gd name="T28" fmla="*/ 40 w 80"/>
              <a:gd name="T29" fmla="*/ 109 h 129"/>
              <a:gd name="T30" fmla="*/ 39 w 80"/>
              <a:gd name="T31" fmla="*/ 94 h 129"/>
              <a:gd name="T32" fmla="*/ 38 w 80"/>
              <a:gd name="T33" fmla="*/ 83 h 129"/>
              <a:gd name="T34" fmla="*/ 36 w 80"/>
              <a:gd name="T35" fmla="*/ 79 h 129"/>
              <a:gd name="T36" fmla="*/ 35 w 80"/>
              <a:gd name="T37" fmla="*/ 74 h 129"/>
              <a:gd name="T38" fmla="*/ 33 w 80"/>
              <a:gd name="T39" fmla="*/ 72 h 129"/>
              <a:gd name="T40" fmla="*/ 30 w 80"/>
              <a:gd name="T41" fmla="*/ 69 h 129"/>
              <a:gd name="T42" fmla="*/ 27 w 80"/>
              <a:gd name="T43" fmla="*/ 67 h 129"/>
              <a:gd name="T44" fmla="*/ 22 w 80"/>
              <a:gd name="T45" fmla="*/ 66 h 129"/>
              <a:gd name="T46" fmla="*/ 13 w 80"/>
              <a:gd name="T47" fmla="*/ 65 h 129"/>
              <a:gd name="T48" fmla="*/ 0 w 80"/>
              <a:gd name="T49" fmla="*/ 64 h 129"/>
              <a:gd name="T50" fmla="*/ 0 w 80"/>
              <a:gd name="T51" fmla="*/ 64 h 129"/>
              <a:gd name="T52" fmla="*/ 13 w 80"/>
              <a:gd name="T53" fmla="*/ 64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6 w 80"/>
              <a:gd name="T85" fmla="*/ 54 h 129"/>
              <a:gd name="T86" fmla="*/ 48 w 80"/>
              <a:gd name="T87" fmla="*/ 57 h 129"/>
              <a:gd name="T88" fmla="*/ 50 w 80"/>
              <a:gd name="T89" fmla="*/ 59 h 129"/>
              <a:gd name="T90" fmla="*/ 53 w 80"/>
              <a:gd name="T91" fmla="*/ 61 h 129"/>
              <a:gd name="T92" fmla="*/ 57 w 80"/>
              <a:gd name="T93" fmla="*/ 62 h 129"/>
              <a:gd name="T94" fmla="*/ 67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7" y="65"/>
                </a:lnTo>
                <a:lnTo>
                  <a:pt x="57" y="66"/>
                </a:lnTo>
                <a:lnTo>
                  <a:pt x="53" y="67"/>
                </a:lnTo>
                <a:lnTo>
                  <a:pt x="50" y="69"/>
                </a:lnTo>
                <a:lnTo>
                  <a:pt x="48" y="72"/>
                </a:lnTo>
                <a:lnTo>
                  <a:pt x="46" y="74"/>
                </a:lnTo>
                <a:lnTo>
                  <a:pt x="44" y="79"/>
                </a:lnTo>
                <a:lnTo>
                  <a:pt x="43" y="83"/>
                </a:lnTo>
                <a:lnTo>
                  <a:pt x="41" y="94"/>
                </a:lnTo>
                <a:lnTo>
                  <a:pt x="40" y="109"/>
                </a:lnTo>
                <a:lnTo>
                  <a:pt x="40" y="129"/>
                </a:lnTo>
                <a:lnTo>
                  <a:pt x="40" y="129"/>
                </a:lnTo>
                <a:lnTo>
                  <a:pt x="40" y="109"/>
                </a:lnTo>
                <a:lnTo>
                  <a:pt x="39" y="94"/>
                </a:lnTo>
                <a:lnTo>
                  <a:pt x="38" y="83"/>
                </a:lnTo>
                <a:lnTo>
                  <a:pt x="36" y="79"/>
                </a:lnTo>
                <a:lnTo>
                  <a:pt x="35" y="74"/>
                </a:lnTo>
                <a:lnTo>
                  <a:pt x="33" y="72"/>
                </a:lnTo>
                <a:lnTo>
                  <a:pt x="30" y="69"/>
                </a:lnTo>
                <a:lnTo>
                  <a:pt x="27" y="67"/>
                </a:lnTo>
                <a:lnTo>
                  <a:pt x="22" y="66"/>
                </a:lnTo>
                <a:lnTo>
                  <a:pt x="13" y="65"/>
                </a:lnTo>
                <a:lnTo>
                  <a:pt x="0" y="64"/>
                </a:lnTo>
                <a:lnTo>
                  <a:pt x="0" y="64"/>
                </a:lnTo>
                <a:lnTo>
                  <a:pt x="13" y="64"/>
                </a:lnTo>
                <a:lnTo>
                  <a:pt x="22" y="62"/>
                </a:lnTo>
                <a:lnTo>
                  <a:pt x="27" y="61"/>
                </a:lnTo>
                <a:lnTo>
                  <a:pt x="30" y="59"/>
                </a:lnTo>
                <a:lnTo>
                  <a:pt x="33" y="57"/>
                </a:lnTo>
                <a:lnTo>
                  <a:pt x="35" y="54"/>
                </a:lnTo>
                <a:lnTo>
                  <a:pt x="36" y="50"/>
                </a:lnTo>
                <a:lnTo>
                  <a:pt x="38" y="46"/>
                </a:lnTo>
                <a:lnTo>
                  <a:pt x="39" y="35"/>
                </a:lnTo>
                <a:lnTo>
                  <a:pt x="40" y="19"/>
                </a:lnTo>
                <a:lnTo>
                  <a:pt x="40" y="0"/>
                </a:lnTo>
                <a:lnTo>
                  <a:pt x="40" y="0"/>
                </a:lnTo>
                <a:lnTo>
                  <a:pt x="40" y="19"/>
                </a:lnTo>
                <a:lnTo>
                  <a:pt x="41" y="35"/>
                </a:lnTo>
                <a:lnTo>
                  <a:pt x="43" y="46"/>
                </a:lnTo>
                <a:lnTo>
                  <a:pt x="44" y="50"/>
                </a:lnTo>
                <a:lnTo>
                  <a:pt x="46" y="54"/>
                </a:lnTo>
                <a:lnTo>
                  <a:pt x="48" y="57"/>
                </a:lnTo>
                <a:lnTo>
                  <a:pt x="50" y="59"/>
                </a:lnTo>
                <a:lnTo>
                  <a:pt x="53" y="61"/>
                </a:lnTo>
                <a:lnTo>
                  <a:pt x="57" y="62"/>
                </a:lnTo>
                <a:lnTo>
                  <a:pt x="67"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 name="Freeform 19">
            <a:extLst>
              <a:ext uri="{FF2B5EF4-FFF2-40B4-BE49-F238E27FC236}">
                <a16:creationId xmlns:a16="http://schemas.microsoft.com/office/drawing/2014/main" id="{4A9E9CAF-B5BF-40D1-AE04-B7E3C943A2E5}"/>
              </a:ext>
            </a:extLst>
          </p:cNvPr>
          <p:cNvSpPr>
            <a:spLocks/>
          </p:cNvSpPr>
          <p:nvPr userDrawn="1"/>
        </p:nvSpPr>
        <p:spPr bwMode="auto">
          <a:xfrm>
            <a:off x="9726613" y="2689225"/>
            <a:ext cx="125413" cy="206375"/>
          </a:xfrm>
          <a:custGeom>
            <a:avLst/>
            <a:gdLst>
              <a:gd name="T0" fmla="*/ 79 w 79"/>
              <a:gd name="T1" fmla="*/ 65 h 130"/>
              <a:gd name="T2" fmla="*/ 79 w 79"/>
              <a:gd name="T3" fmla="*/ 65 h 130"/>
              <a:gd name="T4" fmla="*/ 67 w 79"/>
              <a:gd name="T5" fmla="*/ 66 h 130"/>
              <a:gd name="T6" fmla="*/ 57 w 79"/>
              <a:gd name="T7" fmla="*/ 67 h 130"/>
              <a:gd name="T8" fmla="*/ 54 w 79"/>
              <a:gd name="T9" fmla="*/ 69 h 130"/>
              <a:gd name="T10" fmla="*/ 50 w 79"/>
              <a:gd name="T11" fmla="*/ 70 h 130"/>
              <a:gd name="T12" fmla="*/ 47 w 79"/>
              <a:gd name="T13" fmla="*/ 73 h 130"/>
              <a:gd name="T14" fmla="*/ 45 w 79"/>
              <a:gd name="T15" fmla="*/ 76 h 130"/>
              <a:gd name="T16" fmla="*/ 43 w 79"/>
              <a:gd name="T17" fmla="*/ 79 h 130"/>
              <a:gd name="T18" fmla="*/ 42 w 79"/>
              <a:gd name="T19" fmla="*/ 84 h 130"/>
              <a:gd name="T20" fmla="*/ 41 w 79"/>
              <a:gd name="T21" fmla="*/ 95 h 130"/>
              <a:gd name="T22" fmla="*/ 40 w 79"/>
              <a:gd name="T23" fmla="*/ 110 h 130"/>
              <a:gd name="T24" fmla="*/ 39 w 79"/>
              <a:gd name="T25" fmla="*/ 130 h 130"/>
              <a:gd name="T26" fmla="*/ 39 w 79"/>
              <a:gd name="T27" fmla="*/ 130 h 130"/>
              <a:gd name="T28" fmla="*/ 39 w 79"/>
              <a:gd name="T29" fmla="*/ 110 h 130"/>
              <a:gd name="T30" fmla="*/ 38 w 79"/>
              <a:gd name="T31" fmla="*/ 95 h 130"/>
              <a:gd name="T32" fmla="*/ 37 w 79"/>
              <a:gd name="T33" fmla="*/ 84 h 130"/>
              <a:gd name="T34" fmla="*/ 36 w 79"/>
              <a:gd name="T35" fmla="*/ 79 h 130"/>
              <a:gd name="T36" fmla="*/ 34 w 79"/>
              <a:gd name="T37" fmla="*/ 76 h 130"/>
              <a:gd name="T38" fmla="*/ 32 w 79"/>
              <a:gd name="T39" fmla="*/ 73 h 130"/>
              <a:gd name="T40" fmla="*/ 29 w 79"/>
              <a:gd name="T41" fmla="*/ 70 h 130"/>
              <a:gd name="T42" fmla="*/ 26 w 79"/>
              <a:gd name="T43" fmla="*/ 69 h 130"/>
              <a:gd name="T44" fmla="*/ 23 w 79"/>
              <a:gd name="T45" fmla="*/ 67 h 130"/>
              <a:gd name="T46" fmla="*/ 12 w 79"/>
              <a:gd name="T47" fmla="*/ 66 h 130"/>
              <a:gd name="T48" fmla="*/ 0 w 79"/>
              <a:gd name="T49" fmla="*/ 65 h 130"/>
              <a:gd name="T50" fmla="*/ 0 w 79"/>
              <a:gd name="T51" fmla="*/ 65 h 130"/>
              <a:gd name="T52" fmla="*/ 12 w 79"/>
              <a:gd name="T53" fmla="*/ 65 h 130"/>
              <a:gd name="T54" fmla="*/ 23 w 79"/>
              <a:gd name="T55" fmla="*/ 63 h 130"/>
              <a:gd name="T56" fmla="*/ 26 w 79"/>
              <a:gd name="T57" fmla="*/ 62 h 130"/>
              <a:gd name="T58" fmla="*/ 29 w 79"/>
              <a:gd name="T59" fmla="*/ 60 h 130"/>
              <a:gd name="T60" fmla="*/ 32 w 79"/>
              <a:gd name="T61" fmla="*/ 58 h 130"/>
              <a:gd name="T62" fmla="*/ 34 w 79"/>
              <a:gd name="T63" fmla="*/ 55 h 130"/>
              <a:gd name="T64" fmla="*/ 36 w 79"/>
              <a:gd name="T65" fmla="*/ 51 h 130"/>
              <a:gd name="T66" fmla="*/ 37 w 79"/>
              <a:gd name="T67" fmla="*/ 47 h 130"/>
              <a:gd name="T68" fmla="*/ 38 w 79"/>
              <a:gd name="T69" fmla="*/ 35 h 130"/>
              <a:gd name="T70" fmla="*/ 39 w 79"/>
              <a:gd name="T71" fmla="*/ 20 h 130"/>
              <a:gd name="T72" fmla="*/ 39 w 79"/>
              <a:gd name="T73" fmla="*/ 0 h 130"/>
              <a:gd name="T74" fmla="*/ 39 w 79"/>
              <a:gd name="T75" fmla="*/ 0 h 130"/>
              <a:gd name="T76" fmla="*/ 40 w 79"/>
              <a:gd name="T77" fmla="*/ 20 h 130"/>
              <a:gd name="T78" fmla="*/ 41 w 79"/>
              <a:gd name="T79" fmla="*/ 35 h 130"/>
              <a:gd name="T80" fmla="*/ 42 w 79"/>
              <a:gd name="T81" fmla="*/ 47 h 130"/>
              <a:gd name="T82" fmla="*/ 43 w 79"/>
              <a:gd name="T83" fmla="*/ 51 h 130"/>
              <a:gd name="T84" fmla="*/ 45 w 79"/>
              <a:gd name="T85" fmla="*/ 55 h 130"/>
              <a:gd name="T86" fmla="*/ 47 w 79"/>
              <a:gd name="T87" fmla="*/ 58 h 130"/>
              <a:gd name="T88" fmla="*/ 50 w 79"/>
              <a:gd name="T89" fmla="*/ 60 h 130"/>
              <a:gd name="T90" fmla="*/ 54 w 79"/>
              <a:gd name="T91" fmla="*/ 62 h 130"/>
              <a:gd name="T92" fmla="*/ 57 w 79"/>
              <a:gd name="T93" fmla="*/ 63 h 130"/>
              <a:gd name="T94" fmla="*/ 67 w 79"/>
              <a:gd name="T95" fmla="*/ 65 h 130"/>
              <a:gd name="T96" fmla="*/ 79 w 79"/>
              <a:gd name="T97" fmla="*/ 65 h 130"/>
              <a:gd name="T98" fmla="*/ 79 w 79"/>
              <a:gd name="T9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30">
                <a:moveTo>
                  <a:pt x="79" y="65"/>
                </a:moveTo>
                <a:lnTo>
                  <a:pt x="79" y="65"/>
                </a:lnTo>
                <a:lnTo>
                  <a:pt x="67" y="66"/>
                </a:lnTo>
                <a:lnTo>
                  <a:pt x="57" y="67"/>
                </a:lnTo>
                <a:lnTo>
                  <a:pt x="54" y="69"/>
                </a:lnTo>
                <a:lnTo>
                  <a:pt x="50" y="70"/>
                </a:lnTo>
                <a:lnTo>
                  <a:pt x="47" y="73"/>
                </a:lnTo>
                <a:lnTo>
                  <a:pt x="45" y="76"/>
                </a:lnTo>
                <a:lnTo>
                  <a:pt x="43" y="79"/>
                </a:lnTo>
                <a:lnTo>
                  <a:pt x="42" y="84"/>
                </a:lnTo>
                <a:lnTo>
                  <a:pt x="41" y="95"/>
                </a:lnTo>
                <a:lnTo>
                  <a:pt x="40" y="110"/>
                </a:lnTo>
                <a:lnTo>
                  <a:pt x="39" y="130"/>
                </a:lnTo>
                <a:lnTo>
                  <a:pt x="39" y="130"/>
                </a:lnTo>
                <a:lnTo>
                  <a:pt x="39" y="110"/>
                </a:lnTo>
                <a:lnTo>
                  <a:pt x="38" y="95"/>
                </a:lnTo>
                <a:lnTo>
                  <a:pt x="37" y="84"/>
                </a:lnTo>
                <a:lnTo>
                  <a:pt x="36" y="79"/>
                </a:lnTo>
                <a:lnTo>
                  <a:pt x="34" y="76"/>
                </a:lnTo>
                <a:lnTo>
                  <a:pt x="32" y="73"/>
                </a:lnTo>
                <a:lnTo>
                  <a:pt x="29" y="70"/>
                </a:lnTo>
                <a:lnTo>
                  <a:pt x="26" y="69"/>
                </a:lnTo>
                <a:lnTo>
                  <a:pt x="23" y="67"/>
                </a:lnTo>
                <a:lnTo>
                  <a:pt x="12" y="66"/>
                </a:lnTo>
                <a:lnTo>
                  <a:pt x="0" y="65"/>
                </a:lnTo>
                <a:lnTo>
                  <a:pt x="0" y="65"/>
                </a:lnTo>
                <a:lnTo>
                  <a:pt x="12" y="65"/>
                </a:lnTo>
                <a:lnTo>
                  <a:pt x="23" y="63"/>
                </a:lnTo>
                <a:lnTo>
                  <a:pt x="26" y="62"/>
                </a:lnTo>
                <a:lnTo>
                  <a:pt x="29" y="60"/>
                </a:lnTo>
                <a:lnTo>
                  <a:pt x="32" y="58"/>
                </a:lnTo>
                <a:lnTo>
                  <a:pt x="34" y="55"/>
                </a:lnTo>
                <a:lnTo>
                  <a:pt x="36" y="51"/>
                </a:lnTo>
                <a:lnTo>
                  <a:pt x="37" y="47"/>
                </a:lnTo>
                <a:lnTo>
                  <a:pt x="38" y="35"/>
                </a:lnTo>
                <a:lnTo>
                  <a:pt x="39" y="20"/>
                </a:lnTo>
                <a:lnTo>
                  <a:pt x="39" y="0"/>
                </a:lnTo>
                <a:lnTo>
                  <a:pt x="39" y="0"/>
                </a:lnTo>
                <a:lnTo>
                  <a:pt x="40" y="20"/>
                </a:lnTo>
                <a:lnTo>
                  <a:pt x="41" y="35"/>
                </a:lnTo>
                <a:lnTo>
                  <a:pt x="42" y="47"/>
                </a:lnTo>
                <a:lnTo>
                  <a:pt x="43" y="51"/>
                </a:lnTo>
                <a:lnTo>
                  <a:pt x="45" y="55"/>
                </a:lnTo>
                <a:lnTo>
                  <a:pt x="47" y="58"/>
                </a:lnTo>
                <a:lnTo>
                  <a:pt x="50" y="60"/>
                </a:lnTo>
                <a:lnTo>
                  <a:pt x="54" y="62"/>
                </a:lnTo>
                <a:lnTo>
                  <a:pt x="57" y="63"/>
                </a:lnTo>
                <a:lnTo>
                  <a:pt x="67"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 name="Freeform 20">
            <a:extLst>
              <a:ext uri="{FF2B5EF4-FFF2-40B4-BE49-F238E27FC236}">
                <a16:creationId xmlns:a16="http://schemas.microsoft.com/office/drawing/2014/main" id="{3F53A6BA-D936-4C6E-96F9-8B8E53ED8271}"/>
              </a:ext>
            </a:extLst>
          </p:cNvPr>
          <p:cNvSpPr>
            <a:spLocks/>
          </p:cNvSpPr>
          <p:nvPr userDrawn="1"/>
        </p:nvSpPr>
        <p:spPr bwMode="auto">
          <a:xfrm>
            <a:off x="11088688" y="1250950"/>
            <a:ext cx="127000" cy="204788"/>
          </a:xfrm>
          <a:custGeom>
            <a:avLst/>
            <a:gdLst>
              <a:gd name="T0" fmla="*/ 80 w 80"/>
              <a:gd name="T1" fmla="*/ 65 h 129"/>
              <a:gd name="T2" fmla="*/ 80 w 80"/>
              <a:gd name="T3" fmla="*/ 65 h 129"/>
              <a:gd name="T4" fmla="*/ 66 w 80"/>
              <a:gd name="T5" fmla="*/ 65 h 129"/>
              <a:gd name="T6" fmla="*/ 57 w 80"/>
              <a:gd name="T7" fmla="*/ 67 h 129"/>
              <a:gd name="T8" fmla="*/ 53 w 80"/>
              <a:gd name="T9" fmla="*/ 68 h 129"/>
              <a:gd name="T10" fmla="*/ 50 w 80"/>
              <a:gd name="T11" fmla="*/ 70 h 129"/>
              <a:gd name="T12" fmla="*/ 47 w 80"/>
              <a:gd name="T13" fmla="*/ 72 h 129"/>
              <a:gd name="T14" fmla="*/ 45 w 80"/>
              <a:gd name="T15" fmla="*/ 75 h 129"/>
              <a:gd name="T16" fmla="*/ 44 w 80"/>
              <a:gd name="T17" fmla="*/ 79 h 129"/>
              <a:gd name="T18" fmla="*/ 42 w 80"/>
              <a:gd name="T19" fmla="*/ 83 h 129"/>
              <a:gd name="T20" fmla="*/ 41 w 80"/>
              <a:gd name="T21" fmla="*/ 94 h 129"/>
              <a:gd name="T22" fmla="*/ 40 w 80"/>
              <a:gd name="T23" fmla="*/ 110 h 129"/>
              <a:gd name="T24" fmla="*/ 40 w 80"/>
              <a:gd name="T25" fmla="*/ 129 h 129"/>
              <a:gd name="T26" fmla="*/ 40 w 80"/>
              <a:gd name="T27" fmla="*/ 129 h 129"/>
              <a:gd name="T28" fmla="*/ 39 w 80"/>
              <a:gd name="T29" fmla="*/ 110 h 129"/>
              <a:gd name="T30" fmla="*/ 39 w 80"/>
              <a:gd name="T31" fmla="*/ 94 h 129"/>
              <a:gd name="T32" fmla="*/ 37 w 80"/>
              <a:gd name="T33" fmla="*/ 83 h 129"/>
              <a:gd name="T34" fmla="*/ 36 w 80"/>
              <a:gd name="T35" fmla="*/ 79 h 129"/>
              <a:gd name="T36" fmla="*/ 33 w 80"/>
              <a:gd name="T37" fmla="*/ 75 h 129"/>
              <a:gd name="T38" fmla="*/ 31 w 80"/>
              <a:gd name="T39" fmla="*/ 72 h 129"/>
              <a:gd name="T40" fmla="*/ 29 w 80"/>
              <a:gd name="T41" fmla="*/ 70 h 129"/>
              <a:gd name="T42" fmla="*/ 26 w 80"/>
              <a:gd name="T43" fmla="*/ 68 h 129"/>
              <a:gd name="T44" fmla="*/ 22 w 80"/>
              <a:gd name="T45" fmla="*/ 67 h 129"/>
              <a:gd name="T46" fmla="*/ 12 w 80"/>
              <a:gd name="T47" fmla="*/ 65 h 129"/>
              <a:gd name="T48" fmla="*/ 0 w 80"/>
              <a:gd name="T49" fmla="*/ 65 h 129"/>
              <a:gd name="T50" fmla="*/ 0 w 80"/>
              <a:gd name="T51" fmla="*/ 65 h 129"/>
              <a:gd name="T52" fmla="*/ 12 w 80"/>
              <a:gd name="T53" fmla="*/ 64 h 129"/>
              <a:gd name="T54" fmla="*/ 22 w 80"/>
              <a:gd name="T55" fmla="*/ 63 h 129"/>
              <a:gd name="T56" fmla="*/ 26 w 80"/>
              <a:gd name="T57" fmla="*/ 60 h 129"/>
              <a:gd name="T58" fmla="*/ 29 w 80"/>
              <a:gd name="T59" fmla="*/ 59 h 129"/>
              <a:gd name="T60" fmla="*/ 31 w 80"/>
              <a:gd name="T61" fmla="*/ 56 h 129"/>
              <a:gd name="T62" fmla="*/ 33 w 80"/>
              <a:gd name="T63" fmla="*/ 53 h 129"/>
              <a:gd name="T64" fmla="*/ 36 w 80"/>
              <a:gd name="T65" fmla="*/ 50 h 129"/>
              <a:gd name="T66" fmla="*/ 37 w 80"/>
              <a:gd name="T67" fmla="*/ 46 h 129"/>
              <a:gd name="T68" fmla="*/ 39 w 80"/>
              <a:gd name="T69" fmla="*/ 35 h 129"/>
              <a:gd name="T70" fmla="*/ 39 w 80"/>
              <a:gd name="T71" fmla="*/ 19 h 129"/>
              <a:gd name="T72" fmla="*/ 40 w 80"/>
              <a:gd name="T73" fmla="*/ 0 h 129"/>
              <a:gd name="T74" fmla="*/ 40 w 80"/>
              <a:gd name="T75" fmla="*/ 0 h 129"/>
              <a:gd name="T76" fmla="*/ 40 w 80"/>
              <a:gd name="T77" fmla="*/ 19 h 129"/>
              <a:gd name="T78" fmla="*/ 41 w 80"/>
              <a:gd name="T79" fmla="*/ 35 h 129"/>
              <a:gd name="T80" fmla="*/ 42 w 80"/>
              <a:gd name="T81" fmla="*/ 46 h 129"/>
              <a:gd name="T82" fmla="*/ 44 w 80"/>
              <a:gd name="T83" fmla="*/ 50 h 129"/>
              <a:gd name="T84" fmla="*/ 45 w 80"/>
              <a:gd name="T85" fmla="*/ 53 h 129"/>
              <a:gd name="T86" fmla="*/ 47 w 80"/>
              <a:gd name="T87" fmla="*/ 56 h 129"/>
              <a:gd name="T88" fmla="*/ 50 w 80"/>
              <a:gd name="T89" fmla="*/ 59 h 129"/>
              <a:gd name="T90" fmla="*/ 53 w 80"/>
              <a:gd name="T91" fmla="*/ 60 h 129"/>
              <a:gd name="T92" fmla="*/ 57 w 80"/>
              <a:gd name="T93" fmla="*/ 63 h 129"/>
              <a:gd name="T94" fmla="*/ 66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6" y="65"/>
                </a:lnTo>
                <a:lnTo>
                  <a:pt x="57" y="67"/>
                </a:lnTo>
                <a:lnTo>
                  <a:pt x="53" y="68"/>
                </a:lnTo>
                <a:lnTo>
                  <a:pt x="50" y="70"/>
                </a:lnTo>
                <a:lnTo>
                  <a:pt x="47" y="72"/>
                </a:lnTo>
                <a:lnTo>
                  <a:pt x="45" y="75"/>
                </a:lnTo>
                <a:lnTo>
                  <a:pt x="44" y="79"/>
                </a:lnTo>
                <a:lnTo>
                  <a:pt x="42" y="83"/>
                </a:lnTo>
                <a:lnTo>
                  <a:pt x="41" y="94"/>
                </a:lnTo>
                <a:lnTo>
                  <a:pt x="40" y="110"/>
                </a:lnTo>
                <a:lnTo>
                  <a:pt x="40" y="129"/>
                </a:lnTo>
                <a:lnTo>
                  <a:pt x="40" y="129"/>
                </a:lnTo>
                <a:lnTo>
                  <a:pt x="39" y="110"/>
                </a:lnTo>
                <a:lnTo>
                  <a:pt x="39" y="94"/>
                </a:lnTo>
                <a:lnTo>
                  <a:pt x="37" y="83"/>
                </a:lnTo>
                <a:lnTo>
                  <a:pt x="36" y="79"/>
                </a:lnTo>
                <a:lnTo>
                  <a:pt x="33" y="75"/>
                </a:lnTo>
                <a:lnTo>
                  <a:pt x="31" y="72"/>
                </a:lnTo>
                <a:lnTo>
                  <a:pt x="29" y="70"/>
                </a:lnTo>
                <a:lnTo>
                  <a:pt x="26" y="68"/>
                </a:lnTo>
                <a:lnTo>
                  <a:pt x="22" y="67"/>
                </a:lnTo>
                <a:lnTo>
                  <a:pt x="12" y="65"/>
                </a:lnTo>
                <a:lnTo>
                  <a:pt x="0" y="65"/>
                </a:lnTo>
                <a:lnTo>
                  <a:pt x="0" y="65"/>
                </a:lnTo>
                <a:lnTo>
                  <a:pt x="12" y="64"/>
                </a:lnTo>
                <a:lnTo>
                  <a:pt x="22" y="63"/>
                </a:lnTo>
                <a:lnTo>
                  <a:pt x="26" y="60"/>
                </a:lnTo>
                <a:lnTo>
                  <a:pt x="29" y="59"/>
                </a:lnTo>
                <a:lnTo>
                  <a:pt x="31" y="56"/>
                </a:lnTo>
                <a:lnTo>
                  <a:pt x="33" y="53"/>
                </a:lnTo>
                <a:lnTo>
                  <a:pt x="36" y="50"/>
                </a:lnTo>
                <a:lnTo>
                  <a:pt x="37" y="46"/>
                </a:lnTo>
                <a:lnTo>
                  <a:pt x="39" y="35"/>
                </a:lnTo>
                <a:lnTo>
                  <a:pt x="39" y="19"/>
                </a:lnTo>
                <a:lnTo>
                  <a:pt x="40" y="0"/>
                </a:lnTo>
                <a:lnTo>
                  <a:pt x="40" y="0"/>
                </a:lnTo>
                <a:lnTo>
                  <a:pt x="40" y="19"/>
                </a:lnTo>
                <a:lnTo>
                  <a:pt x="41" y="35"/>
                </a:lnTo>
                <a:lnTo>
                  <a:pt x="42" y="46"/>
                </a:lnTo>
                <a:lnTo>
                  <a:pt x="44" y="50"/>
                </a:lnTo>
                <a:lnTo>
                  <a:pt x="45" y="53"/>
                </a:lnTo>
                <a:lnTo>
                  <a:pt x="47" y="56"/>
                </a:lnTo>
                <a:lnTo>
                  <a:pt x="50" y="59"/>
                </a:lnTo>
                <a:lnTo>
                  <a:pt x="53" y="60"/>
                </a:lnTo>
                <a:lnTo>
                  <a:pt x="57" y="63"/>
                </a:lnTo>
                <a:lnTo>
                  <a:pt x="66"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 name="Freeform 21">
            <a:extLst>
              <a:ext uri="{FF2B5EF4-FFF2-40B4-BE49-F238E27FC236}">
                <a16:creationId xmlns:a16="http://schemas.microsoft.com/office/drawing/2014/main" id="{9D92B188-929C-476F-9896-A1D001805C41}"/>
              </a:ext>
            </a:extLst>
          </p:cNvPr>
          <p:cNvSpPr>
            <a:spLocks/>
          </p:cNvSpPr>
          <p:nvPr userDrawn="1"/>
        </p:nvSpPr>
        <p:spPr bwMode="auto">
          <a:xfrm>
            <a:off x="11733213" y="3182938"/>
            <a:ext cx="125413" cy="204788"/>
          </a:xfrm>
          <a:custGeom>
            <a:avLst/>
            <a:gdLst>
              <a:gd name="T0" fmla="*/ 79 w 79"/>
              <a:gd name="T1" fmla="*/ 65 h 129"/>
              <a:gd name="T2" fmla="*/ 79 w 79"/>
              <a:gd name="T3" fmla="*/ 65 h 129"/>
              <a:gd name="T4" fmla="*/ 66 w 79"/>
              <a:gd name="T5" fmla="*/ 66 h 129"/>
              <a:gd name="T6" fmla="*/ 56 w 79"/>
              <a:gd name="T7" fmla="*/ 67 h 129"/>
              <a:gd name="T8" fmla="*/ 53 w 79"/>
              <a:gd name="T9" fmla="*/ 69 h 129"/>
              <a:gd name="T10" fmla="*/ 50 w 79"/>
              <a:gd name="T11" fmla="*/ 70 h 129"/>
              <a:gd name="T12" fmla="*/ 47 w 79"/>
              <a:gd name="T13" fmla="*/ 73 h 129"/>
              <a:gd name="T14" fmla="*/ 45 w 79"/>
              <a:gd name="T15" fmla="*/ 76 h 129"/>
              <a:gd name="T16" fmla="*/ 43 w 79"/>
              <a:gd name="T17" fmla="*/ 79 h 129"/>
              <a:gd name="T18" fmla="*/ 42 w 79"/>
              <a:gd name="T19" fmla="*/ 83 h 129"/>
              <a:gd name="T20" fmla="*/ 41 w 79"/>
              <a:gd name="T21" fmla="*/ 95 h 129"/>
              <a:gd name="T22" fmla="*/ 40 w 79"/>
              <a:gd name="T23" fmla="*/ 110 h 129"/>
              <a:gd name="T24" fmla="*/ 39 w 79"/>
              <a:gd name="T25" fmla="*/ 129 h 129"/>
              <a:gd name="T26" fmla="*/ 39 w 79"/>
              <a:gd name="T27" fmla="*/ 129 h 129"/>
              <a:gd name="T28" fmla="*/ 39 w 79"/>
              <a:gd name="T29" fmla="*/ 110 h 129"/>
              <a:gd name="T30" fmla="*/ 38 w 79"/>
              <a:gd name="T31" fmla="*/ 95 h 129"/>
              <a:gd name="T32" fmla="*/ 37 w 79"/>
              <a:gd name="T33" fmla="*/ 83 h 129"/>
              <a:gd name="T34" fmla="*/ 36 w 79"/>
              <a:gd name="T35" fmla="*/ 79 h 129"/>
              <a:gd name="T36" fmla="*/ 34 w 79"/>
              <a:gd name="T37" fmla="*/ 76 h 129"/>
              <a:gd name="T38" fmla="*/ 32 w 79"/>
              <a:gd name="T39" fmla="*/ 73 h 129"/>
              <a:gd name="T40" fmla="*/ 28 w 79"/>
              <a:gd name="T41" fmla="*/ 70 h 129"/>
              <a:gd name="T42" fmla="*/ 25 w 79"/>
              <a:gd name="T43" fmla="*/ 69 h 129"/>
              <a:gd name="T44" fmla="*/ 22 w 79"/>
              <a:gd name="T45" fmla="*/ 67 h 129"/>
              <a:gd name="T46" fmla="*/ 12 w 79"/>
              <a:gd name="T47" fmla="*/ 66 h 129"/>
              <a:gd name="T48" fmla="*/ 0 w 79"/>
              <a:gd name="T49" fmla="*/ 65 h 129"/>
              <a:gd name="T50" fmla="*/ 0 w 79"/>
              <a:gd name="T51" fmla="*/ 65 h 129"/>
              <a:gd name="T52" fmla="*/ 12 w 79"/>
              <a:gd name="T53" fmla="*/ 65 h 129"/>
              <a:gd name="T54" fmla="*/ 22 w 79"/>
              <a:gd name="T55" fmla="*/ 63 h 129"/>
              <a:gd name="T56" fmla="*/ 25 w 79"/>
              <a:gd name="T57" fmla="*/ 62 h 129"/>
              <a:gd name="T58" fmla="*/ 28 w 79"/>
              <a:gd name="T59" fmla="*/ 60 h 129"/>
              <a:gd name="T60" fmla="*/ 32 w 79"/>
              <a:gd name="T61" fmla="*/ 58 h 129"/>
              <a:gd name="T62" fmla="*/ 34 w 79"/>
              <a:gd name="T63" fmla="*/ 55 h 129"/>
              <a:gd name="T64" fmla="*/ 36 w 79"/>
              <a:gd name="T65" fmla="*/ 50 h 129"/>
              <a:gd name="T66" fmla="*/ 37 w 79"/>
              <a:gd name="T67" fmla="*/ 46 h 129"/>
              <a:gd name="T68" fmla="*/ 38 w 79"/>
              <a:gd name="T69" fmla="*/ 35 h 129"/>
              <a:gd name="T70" fmla="*/ 39 w 79"/>
              <a:gd name="T71" fmla="*/ 20 h 129"/>
              <a:gd name="T72" fmla="*/ 39 w 79"/>
              <a:gd name="T73" fmla="*/ 0 h 129"/>
              <a:gd name="T74" fmla="*/ 39 w 79"/>
              <a:gd name="T75" fmla="*/ 0 h 129"/>
              <a:gd name="T76" fmla="*/ 40 w 79"/>
              <a:gd name="T77" fmla="*/ 20 h 129"/>
              <a:gd name="T78" fmla="*/ 41 w 79"/>
              <a:gd name="T79" fmla="*/ 35 h 129"/>
              <a:gd name="T80" fmla="*/ 42 w 79"/>
              <a:gd name="T81" fmla="*/ 46 h 129"/>
              <a:gd name="T82" fmla="*/ 43 w 79"/>
              <a:gd name="T83" fmla="*/ 50 h 129"/>
              <a:gd name="T84" fmla="*/ 45 w 79"/>
              <a:gd name="T85" fmla="*/ 55 h 129"/>
              <a:gd name="T86" fmla="*/ 47 w 79"/>
              <a:gd name="T87" fmla="*/ 58 h 129"/>
              <a:gd name="T88" fmla="*/ 50 w 79"/>
              <a:gd name="T89" fmla="*/ 60 h 129"/>
              <a:gd name="T90" fmla="*/ 53 w 79"/>
              <a:gd name="T91" fmla="*/ 62 h 129"/>
              <a:gd name="T92" fmla="*/ 56 w 79"/>
              <a:gd name="T93" fmla="*/ 63 h 129"/>
              <a:gd name="T94" fmla="*/ 66 w 79"/>
              <a:gd name="T95" fmla="*/ 65 h 129"/>
              <a:gd name="T96" fmla="*/ 79 w 79"/>
              <a:gd name="T97" fmla="*/ 65 h 129"/>
              <a:gd name="T98" fmla="*/ 79 w 79"/>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9">
                <a:moveTo>
                  <a:pt x="79" y="65"/>
                </a:moveTo>
                <a:lnTo>
                  <a:pt x="79" y="65"/>
                </a:lnTo>
                <a:lnTo>
                  <a:pt x="66" y="66"/>
                </a:lnTo>
                <a:lnTo>
                  <a:pt x="56" y="67"/>
                </a:lnTo>
                <a:lnTo>
                  <a:pt x="53" y="69"/>
                </a:lnTo>
                <a:lnTo>
                  <a:pt x="50" y="70"/>
                </a:lnTo>
                <a:lnTo>
                  <a:pt x="47" y="73"/>
                </a:lnTo>
                <a:lnTo>
                  <a:pt x="45" y="76"/>
                </a:lnTo>
                <a:lnTo>
                  <a:pt x="43" y="79"/>
                </a:lnTo>
                <a:lnTo>
                  <a:pt x="42" y="83"/>
                </a:lnTo>
                <a:lnTo>
                  <a:pt x="41" y="95"/>
                </a:lnTo>
                <a:lnTo>
                  <a:pt x="40" y="110"/>
                </a:lnTo>
                <a:lnTo>
                  <a:pt x="39" y="129"/>
                </a:lnTo>
                <a:lnTo>
                  <a:pt x="39" y="129"/>
                </a:lnTo>
                <a:lnTo>
                  <a:pt x="39" y="110"/>
                </a:lnTo>
                <a:lnTo>
                  <a:pt x="38" y="95"/>
                </a:lnTo>
                <a:lnTo>
                  <a:pt x="37" y="83"/>
                </a:lnTo>
                <a:lnTo>
                  <a:pt x="36" y="79"/>
                </a:lnTo>
                <a:lnTo>
                  <a:pt x="34" y="76"/>
                </a:lnTo>
                <a:lnTo>
                  <a:pt x="32" y="73"/>
                </a:lnTo>
                <a:lnTo>
                  <a:pt x="28" y="70"/>
                </a:lnTo>
                <a:lnTo>
                  <a:pt x="25" y="69"/>
                </a:lnTo>
                <a:lnTo>
                  <a:pt x="22" y="67"/>
                </a:lnTo>
                <a:lnTo>
                  <a:pt x="12" y="66"/>
                </a:lnTo>
                <a:lnTo>
                  <a:pt x="0" y="65"/>
                </a:lnTo>
                <a:lnTo>
                  <a:pt x="0" y="65"/>
                </a:lnTo>
                <a:lnTo>
                  <a:pt x="12" y="65"/>
                </a:lnTo>
                <a:lnTo>
                  <a:pt x="22" y="63"/>
                </a:lnTo>
                <a:lnTo>
                  <a:pt x="25" y="62"/>
                </a:lnTo>
                <a:lnTo>
                  <a:pt x="28" y="60"/>
                </a:lnTo>
                <a:lnTo>
                  <a:pt x="32" y="58"/>
                </a:lnTo>
                <a:lnTo>
                  <a:pt x="34" y="55"/>
                </a:lnTo>
                <a:lnTo>
                  <a:pt x="36" y="50"/>
                </a:lnTo>
                <a:lnTo>
                  <a:pt x="37" y="46"/>
                </a:lnTo>
                <a:lnTo>
                  <a:pt x="38" y="35"/>
                </a:lnTo>
                <a:lnTo>
                  <a:pt x="39" y="20"/>
                </a:lnTo>
                <a:lnTo>
                  <a:pt x="39" y="0"/>
                </a:lnTo>
                <a:lnTo>
                  <a:pt x="39" y="0"/>
                </a:lnTo>
                <a:lnTo>
                  <a:pt x="40" y="20"/>
                </a:lnTo>
                <a:lnTo>
                  <a:pt x="41" y="35"/>
                </a:lnTo>
                <a:lnTo>
                  <a:pt x="42" y="46"/>
                </a:lnTo>
                <a:lnTo>
                  <a:pt x="43" y="50"/>
                </a:lnTo>
                <a:lnTo>
                  <a:pt x="45" y="55"/>
                </a:lnTo>
                <a:lnTo>
                  <a:pt x="47" y="58"/>
                </a:lnTo>
                <a:lnTo>
                  <a:pt x="50" y="60"/>
                </a:lnTo>
                <a:lnTo>
                  <a:pt x="53" y="62"/>
                </a:lnTo>
                <a:lnTo>
                  <a:pt x="56" y="63"/>
                </a:lnTo>
                <a:lnTo>
                  <a:pt x="66"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 name="Freeform 22">
            <a:extLst>
              <a:ext uri="{FF2B5EF4-FFF2-40B4-BE49-F238E27FC236}">
                <a16:creationId xmlns:a16="http://schemas.microsoft.com/office/drawing/2014/main" id="{DF21AFF7-FD85-40C7-9D5F-020A58D3CED0}"/>
              </a:ext>
            </a:extLst>
          </p:cNvPr>
          <p:cNvSpPr>
            <a:spLocks/>
          </p:cNvSpPr>
          <p:nvPr userDrawn="1"/>
        </p:nvSpPr>
        <p:spPr bwMode="auto">
          <a:xfrm>
            <a:off x="11152188" y="5291138"/>
            <a:ext cx="195263" cy="315913"/>
          </a:xfrm>
          <a:custGeom>
            <a:avLst/>
            <a:gdLst>
              <a:gd name="T0" fmla="*/ 123 w 123"/>
              <a:gd name="T1" fmla="*/ 100 h 199"/>
              <a:gd name="T2" fmla="*/ 123 w 123"/>
              <a:gd name="T3" fmla="*/ 100 h 199"/>
              <a:gd name="T4" fmla="*/ 102 w 123"/>
              <a:gd name="T5" fmla="*/ 101 h 199"/>
              <a:gd name="T6" fmla="*/ 94 w 123"/>
              <a:gd name="T7" fmla="*/ 102 h 199"/>
              <a:gd name="T8" fmla="*/ 88 w 123"/>
              <a:gd name="T9" fmla="*/ 103 h 199"/>
              <a:gd name="T10" fmla="*/ 82 w 123"/>
              <a:gd name="T11" fmla="*/ 105 h 199"/>
              <a:gd name="T12" fmla="*/ 77 w 123"/>
              <a:gd name="T13" fmla="*/ 108 h 199"/>
              <a:gd name="T14" fmla="*/ 72 w 123"/>
              <a:gd name="T15" fmla="*/ 112 h 199"/>
              <a:gd name="T16" fmla="*/ 69 w 123"/>
              <a:gd name="T17" fmla="*/ 116 h 199"/>
              <a:gd name="T18" fmla="*/ 67 w 123"/>
              <a:gd name="T19" fmla="*/ 122 h 199"/>
              <a:gd name="T20" fmla="*/ 65 w 123"/>
              <a:gd name="T21" fmla="*/ 128 h 199"/>
              <a:gd name="T22" fmla="*/ 63 w 123"/>
              <a:gd name="T23" fmla="*/ 136 h 199"/>
              <a:gd name="T24" fmla="*/ 62 w 123"/>
              <a:gd name="T25" fmla="*/ 146 h 199"/>
              <a:gd name="T26" fmla="*/ 61 w 123"/>
              <a:gd name="T27" fmla="*/ 169 h 199"/>
              <a:gd name="T28" fmla="*/ 61 w 123"/>
              <a:gd name="T29" fmla="*/ 199 h 199"/>
              <a:gd name="T30" fmla="*/ 61 w 123"/>
              <a:gd name="T31" fmla="*/ 199 h 199"/>
              <a:gd name="T32" fmla="*/ 60 w 123"/>
              <a:gd name="T33" fmla="*/ 169 h 199"/>
              <a:gd name="T34" fmla="*/ 59 w 123"/>
              <a:gd name="T35" fmla="*/ 146 h 199"/>
              <a:gd name="T36" fmla="*/ 58 w 123"/>
              <a:gd name="T37" fmla="*/ 136 h 199"/>
              <a:gd name="T38" fmla="*/ 57 w 123"/>
              <a:gd name="T39" fmla="*/ 128 h 199"/>
              <a:gd name="T40" fmla="*/ 55 w 123"/>
              <a:gd name="T41" fmla="*/ 122 h 199"/>
              <a:gd name="T42" fmla="*/ 52 w 123"/>
              <a:gd name="T43" fmla="*/ 116 h 199"/>
              <a:gd name="T44" fmla="*/ 49 w 123"/>
              <a:gd name="T45" fmla="*/ 112 h 199"/>
              <a:gd name="T46" fmla="*/ 45 w 123"/>
              <a:gd name="T47" fmla="*/ 108 h 199"/>
              <a:gd name="T48" fmla="*/ 40 w 123"/>
              <a:gd name="T49" fmla="*/ 105 h 199"/>
              <a:gd name="T50" fmla="*/ 34 w 123"/>
              <a:gd name="T51" fmla="*/ 103 h 199"/>
              <a:gd name="T52" fmla="*/ 27 w 123"/>
              <a:gd name="T53" fmla="*/ 102 h 199"/>
              <a:gd name="T54" fmla="*/ 19 w 123"/>
              <a:gd name="T55" fmla="*/ 101 h 199"/>
              <a:gd name="T56" fmla="*/ 0 w 123"/>
              <a:gd name="T57" fmla="*/ 100 h 199"/>
              <a:gd name="T58" fmla="*/ 0 w 123"/>
              <a:gd name="T59" fmla="*/ 100 h 199"/>
              <a:gd name="T60" fmla="*/ 19 w 123"/>
              <a:gd name="T61" fmla="*/ 100 h 199"/>
              <a:gd name="T62" fmla="*/ 27 w 123"/>
              <a:gd name="T63" fmla="*/ 99 h 199"/>
              <a:gd name="T64" fmla="*/ 34 w 123"/>
              <a:gd name="T65" fmla="*/ 96 h 199"/>
              <a:gd name="T66" fmla="*/ 40 w 123"/>
              <a:gd name="T67" fmla="*/ 94 h 199"/>
              <a:gd name="T68" fmla="*/ 45 w 123"/>
              <a:gd name="T69" fmla="*/ 92 h 199"/>
              <a:gd name="T70" fmla="*/ 49 w 123"/>
              <a:gd name="T71" fmla="*/ 88 h 199"/>
              <a:gd name="T72" fmla="*/ 52 w 123"/>
              <a:gd name="T73" fmla="*/ 84 h 199"/>
              <a:gd name="T74" fmla="*/ 55 w 123"/>
              <a:gd name="T75" fmla="*/ 78 h 199"/>
              <a:gd name="T76" fmla="*/ 57 w 123"/>
              <a:gd name="T77" fmla="*/ 72 h 199"/>
              <a:gd name="T78" fmla="*/ 58 w 123"/>
              <a:gd name="T79" fmla="*/ 64 h 199"/>
              <a:gd name="T80" fmla="*/ 59 w 123"/>
              <a:gd name="T81" fmla="*/ 54 h 199"/>
              <a:gd name="T82" fmla="*/ 60 w 123"/>
              <a:gd name="T83" fmla="*/ 31 h 199"/>
              <a:gd name="T84" fmla="*/ 61 w 123"/>
              <a:gd name="T85" fmla="*/ 0 h 199"/>
              <a:gd name="T86" fmla="*/ 61 w 123"/>
              <a:gd name="T87" fmla="*/ 0 h 199"/>
              <a:gd name="T88" fmla="*/ 61 w 123"/>
              <a:gd name="T89" fmla="*/ 31 h 199"/>
              <a:gd name="T90" fmla="*/ 62 w 123"/>
              <a:gd name="T91" fmla="*/ 54 h 199"/>
              <a:gd name="T92" fmla="*/ 63 w 123"/>
              <a:gd name="T93" fmla="*/ 64 h 199"/>
              <a:gd name="T94" fmla="*/ 65 w 123"/>
              <a:gd name="T95" fmla="*/ 72 h 199"/>
              <a:gd name="T96" fmla="*/ 67 w 123"/>
              <a:gd name="T97" fmla="*/ 78 h 199"/>
              <a:gd name="T98" fmla="*/ 69 w 123"/>
              <a:gd name="T99" fmla="*/ 84 h 199"/>
              <a:gd name="T100" fmla="*/ 72 w 123"/>
              <a:gd name="T101" fmla="*/ 88 h 199"/>
              <a:gd name="T102" fmla="*/ 77 w 123"/>
              <a:gd name="T103" fmla="*/ 92 h 199"/>
              <a:gd name="T104" fmla="*/ 82 w 123"/>
              <a:gd name="T105" fmla="*/ 94 h 199"/>
              <a:gd name="T106" fmla="*/ 88 w 123"/>
              <a:gd name="T107" fmla="*/ 96 h 199"/>
              <a:gd name="T108" fmla="*/ 94 w 123"/>
              <a:gd name="T109" fmla="*/ 99 h 199"/>
              <a:gd name="T110" fmla="*/ 102 w 123"/>
              <a:gd name="T111" fmla="*/ 100 h 199"/>
              <a:gd name="T112" fmla="*/ 123 w 123"/>
              <a:gd name="T113" fmla="*/ 100 h 199"/>
              <a:gd name="T114" fmla="*/ 123 w 123"/>
              <a:gd name="T11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100"/>
                </a:moveTo>
                <a:lnTo>
                  <a:pt x="123" y="100"/>
                </a:lnTo>
                <a:lnTo>
                  <a:pt x="102" y="101"/>
                </a:lnTo>
                <a:lnTo>
                  <a:pt x="94" y="102"/>
                </a:lnTo>
                <a:lnTo>
                  <a:pt x="88" y="103"/>
                </a:lnTo>
                <a:lnTo>
                  <a:pt x="82" y="105"/>
                </a:lnTo>
                <a:lnTo>
                  <a:pt x="77" y="108"/>
                </a:lnTo>
                <a:lnTo>
                  <a:pt x="72" y="112"/>
                </a:lnTo>
                <a:lnTo>
                  <a:pt x="69" y="116"/>
                </a:lnTo>
                <a:lnTo>
                  <a:pt x="67" y="122"/>
                </a:lnTo>
                <a:lnTo>
                  <a:pt x="65" y="128"/>
                </a:lnTo>
                <a:lnTo>
                  <a:pt x="63" y="136"/>
                </a:lnTo>
                <a:lnTo>
                  <a:pt x="62" y="146"/>
                </a:lnTo>
                <a:lnTo>
                  <a:pt x="61" y="169"/>
                </a:lnTo>
                <a:lnTo>
                  <a:pt x="61" y="199"/>
                </a:lnTo>
                <a:lnTo>
                  <a:pt x="61" y="199"/>
                </a:lnTo>
                <a:lnTo>
                  <a:pt x="60" y="169"/>
                </a:lnTo>
                <a:lnTo>
                  <a:pt x="59" y="146"/>
                </a:lnTo>
                <a:lnTo>
                  <a:pt x="58" y="136"/>
                </a:lnTo>
                <a:lnTo>
                  <a:pt x="57" y="128"/>
                </a:lnTo>
                <a:lnTo>
                  <a:pt x="55" y="122"/>
                </a:lnTo>
                <a:lnTo>
                  <a:pt x="52" y="116"/>
                </a:lnTo>
                <a:lnTo>
                  <a:pt x="49" y="112"/>
                </a:lnTo>
                <a:lnTo>
                  <a:pt x="45" y="108"/>
                </a:lnTo>
                <a:lnTo>
                  <a:pt x="40" y="105"/>
                </a:lnTo>
                <a:lnTo>
                  <a:pt x="34" y="103"/>
                </a:lnTo>
                <a:lnTo>
                  <a:pt x="27" y="102"/>
                </a:lnTo>
                <a:lnTo>
                  <a:pt x="19" y="101"/>
                </a:lnTo>
                <a:lnTo>
                  <a:pt x="0" y="100"/>
                </a:lnTo>
                <a:lnTo>
                  <a:pt x="0" y="100"/>
                </a:lnTo>
                <a:lnTo>
                  <a:pt x="19" y="100"/>
                </a:lnTo>
                <a:lnTo>
                  <a:pt x="27" y="99"/>
                </a:lnTo>
                <a:lnTo>
                  <a:pt x="34" y="96"/>
                </a:lnTo>
                <a:lnTo>
                  <a:pt x="40" y="94"/>
                </a:lnTo>
                <a:lnTo>
                  <a:pt x="45" y="92"/>
                </a:lnTo>
                <a:lnTo>
                  <a:pt x="49" y="88"/>
                </a:lnTo>
                <a:lnTo>
                  <a:pt x="52" y="84"/>
                </a:lnTo>
                <a:lnTo>
                  <a:pt x="55" y="78"/>
                </a:lnTo>
                <a:lnTo>
                  <a:pt x="57" y="72"/>
                </a:lnTo>
                <a:lnTo>
                  <a:pt x="58" y="64"/>
                </a:lnTo>
                <a:lnTo>
                  <a:pt x="59" y="54"/>
                </a:lnTo>
                <a:lnTo>
                  <a:pt x="60" y="31"/>
                </a:lnTo>
                <a:lnTo>
                  <a:pt x="61" y="0"/>
                </a:lnTo>
                <a:lnTo>
                  <a:pt x="61" y="0"/>
                </a:lnTo>
                <a:lnTo>
                  <a:pt x="61" y="31"/>
                </a:lnTo>
                <a:lnTo>
                  <a:pt x="62" y="54"/>
                </a:lnTo>
                <a:lnTo>
                  <a:pt x="63" y="64"/>
                </a:lnTo>
                <a:lnTo>
                  <a:pt x="65" y="72"/>
                </a:lnTo>
                <a:lnTo>
                  <a:pt x="67" y="78"/>
                </a:lnTo>
                <a:lnTo>
                  <a:pt x="69" y="84"/>
                </a:lnTo>
                <a:lnTo>
                  <a:pt x="72" y="88"/>
                </a:lnTo>
                <a:lnTo>
                  <a:pt x="77" y="92"/>
                </a:lnTo>
                <a:lnTo>
                  <a:pt x="82" y="94"/>
                </a:lnTo>
                <a:lnTo>
                  <a:pt x="88" y="96"/>
                </a:lnTo>
                <a:lnTo>
                  <a:pt x="94" y="99"/>
                </a:lnTo>
                <a:lnTo>
                  <a:pt x="102" y="100"/>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 name="Freeform 23">
            <a:extLst>
              <a:ext uri="{FF2B5EF4-FFF2-40B4-BE49-F238E27FC236}">
                <a16:creationId xmlns:a16="http://schemas.microsoft.com/office/drawing/2014/main" id="{07DA844F-3316-4A93-8410-77EBE7CC1355}"/>
              </a:ext>
            </a:extLst>
          </p:cNvPr>
          <p:cNvSpPr>
            <a:spLocks/>
          </p:cNvSpPr>
          <p:nvPr userDrawn="1"/>
        </p:nvSpPr>
        <p:spPr bwMode="auto">
          <a:xfrm>
            <a:off x="6146800" y="4986338"/>
            <a:ext cx="195263" cy="315913"/>
          </a:xfrm>
          <a:custGeom>
            <a:avLst/>
            <a:gdLst>
              <a:gd name="T0" fmla="*/ 123 w 123"/>
              <a:gd name="T1" fmla="*/ 100 h 199"/>
              <a:gd name="T2" fmla="*/ 123 w 123"/>
              <a:gd name="T3" fmla="*/ 100 h 199"/>
              <a:gd name="T4" fmla="*/ 102 w 123"/>
              <a:gd name="T5" fmla="*/ 101 h 199"/>
              <a:gd name="T6" fmla="*/ 95 w 123"/>
              <a:gd name="T7" fmla="*/ 102 h 199"/>
              <a:gd name="T8" fmla="*/ 88 w 123"/>
              <a:gd name="T9" fmla="*/ 104 h 199"/>
              <a:gd name="T10" fmla="*/ 82 w 123"/>
              <a:gd name="T11" fmla="*/ 106 h 199"/>
              <a:gd name="T12" fmla="*/ 77 w 123"/>
              <a:gd name="T13" fmla="*/ 108 h 199"/>
              <a:gd name="T14" fmla="*/ 73 w 123"/>
              <a:gd name="T15" fmla="*/ 112 h 199"/>
              <a:gd name="T16" fmla="*/ 70 w 123"/>
              <a:gd name="T17" fmla="*/ 116 h 199"/>
              <a:gd name="T18" fmla="*/ 67 w 123"/>
              <a:gd name="T19" fmla="*/ 122 h 199"/>
              <a:gd name="T20" fmla="*/ 65 w 123"/>
              <a:gd name="T21" fmla="*/ 128 h 199"/>
              <a:gd name="T22" fmla="*/ 63 w 123"/>
              <a:gd name="T23" fmla="*/ 137 h 199"/>
              <a:gd name="T24" fmla="*/ 62 w 123"/>
              <a:gd name="T25" fmla="*/ 146 h 199"/>
              <a:gd name="T26" fmla="*/ 61 w 123"/>
              <a:gd name="T27" fmla="*/ 170 h 199"/>
              <a:gd name="T28" fmla="*/ 61 w 123"/>
              <a:gd name="T29" fmla="*/ 199 h 199"/>
              <a:gd name="T30" fmla="*/ 61 w 123"/>
              <a:gd name="T31" fmla="*/ 199 h 199"/>
              <a:gd name="T32" fmla="*/ 60 w 123"/>
              <a:gd name="T33" fmla="*/ 170 h 199"/>
              <a:gd name="T34" fmla="*/ 59 w 123"/>
              <a:gd name="T35" fmla="*/ 146 h 199"/>
              <a:gd name="T36" fmla="*/ 58 w 123"/>
              <a:gd name="T37" fmla="*/ 137 h 199"/>
              <a:gd name="T38" fmla="*/ 57 w 123"/>
              <a:gd name="T39" fmla="*/ 128 h 199"/>
              <a:gd name="T40" fmla="*/ 55 w 123"/>
              <a:gd name="T41" fmla="*/ 122 h 199"/>
              <a:gd name="T42" fmla="*/ 52 w 123"/>
              <a:gd name="T43" fmla="*/ 116 h 199"/>
              <a:gd name="T44" fmla="*/ 49 w 123"/>
              <a:gd name="T45" fmla="*/ 112 h 199"/>
              <a:gd name="T46" fmla="*/ 45 w 123"/>
              <a:gd name="T47" fmla="*/ 108 h 199"/>
              <a:gd name="T48" fmla="*/ 41 w 123"/>
              <a:gd name="T49" fmla="*/ 106 h 199"/>
              <a:gd name="T50" fmla="*/ 35 w 123"/>
              <a:gd name="T51" fmla="*/ 104 h 199"/>
              <a:gd name="T52" fmla="*/ 27 w 123"/>
              <a:gd name="T53" fmla="*/ 102 h 199"/>
              <a:gd name="T54" fmla="*/ 19 w 123"/>
              <a:gd name="T55" fmla="*/ 101 h 199"/>
              <a:gd name="T56" fmla="*/ 0 w 123"/>
              <a:gd name="T57" fmla="*/ 100 h 199"/>
              <a:gd name="T58" fmla="*/ 0 w 123"/>
              <a:gd name="T59" fmla="*/ 100 h 199"/>
              <a:gd name="T60" fmla="*/ 19 w 123"/>
              <a:gd name="T61" fmla="*/ 100 h 199"/>
              <a:gd name="T62" fmla="*/ 27 w 123"/>
              <a:gd name="T63" fmla="*/ 99 h 199"/>
              <a:gd name="T64" fmla="*/ 35 w 123"/>
              <a:gd name="T65" fmla="*/ 97 h 199"/>
              <a:gd name="T66" fmla="*/ 41 w 123"/>
              <a:gd name="T67" fmla="*/ 95 h 199"/>
              <a:gd name="T68" fmla="*/ 45 w 123"/>
              <a:gd name="T69" fmla="*/ 93 h 199"/>
              <a:gd name="T70" fmla="*/ 49 w 123"/>
              <a:gd name="T71" fmla="*/ 89 h 199"/>
              <a:gd name="T72" fmla="*/ 52 w 123"/>
              <a:gd name="T73" fmla="*/ 84 h 199"/>
              <a:gd name="T74" fmla="*/ 55 w 123"/>
              <a:gd name="T75" fmla="*/ 78 h 199"/>
              <a:gd name="T76" fmla="*/ 57 w 123"/>
              <a:gd name="T77" fmla="*/ 72 h 199"/>
              <a:gd name="T78" fmla="*/ 58 w 123"/>
              <a:gd name="T79" fmla="*/ 64 h 199"/>
              <a:gd name="T80" fmla="*/ 59 w 123"/>
              <a:gd name="T81" fmla="*/ 55 h 199"/>
              <a:gd name="T82" fmla="*/ 60 w 123"/>
              <a:gd name="T83" fmla="*/ 31 h 199"/>
              <a:gd name="T84" fmla="*/ 61 w 123"/>
              <a:gd name="T85" fmla="*/ 0 h 199"/>
              <a:gd name="T86" fmla="*/ 61 w 123"/>
              <a:gd name="T87" fmla="*/ 0 h 199"/>
              <a:gd name="T88" fmla="*/ 61 w 123"/>
              <a:gd name="T89" fmla="*/ 31 h 199"/>
              <a:gd name="T90" fmla="*/ 62 w 123"/>
              <a:gd name="T91" fmla="*/ 55 h 199"/>
              <a:gd name="T92" fmla="*/ 63 w 123"/>
              <a:gd name="T93" fmla="*/ 64 h 199"/>
              <a:gd name="T94" fmla="*/ 65 w 123"/>
              <a:gd name="T95" fmla="*/ 72 h 199"/>
              <a:gd name="T96" fmla="*/ 67 w 123"/>
              <a:gd name="T97" fmla="*/ 78 h 199"/>
              <a:gd name="T98" fmla="*/ 70 w 123"/>
              <a:gd name="T99" fmla="*/ 84 h 199"/>
              <a:gd name="T100" fmla="*/ 73 w 123"/>
              <a:gd name="T101" fmla="*/ 89 h 199"/>
              <a:gd name="T102" fmla="*/ 77 w 123"/>
              <a:gd name="T103" fmla="*/ 93 h 199"/>
              <a:gd name="T104" fmla="*/ 82 w 123"/>
              <a:gd name="T105" fmla="*/ 95 h 199"/>
              <a:gd name="T106" fmla="*/ 88 w 123"/>
              <a:gd name="T107" fmla="*/ 97 h 199"/>
              <a:gd name="T108" fmla="*/ 95 w 123"/>
              <a:gd name="T109" fmla="*/ 99 h 199"/>
              <a:gd name="T110" fmla="*/ 102 w 123"/>
              <a:gd name="T111" fmla="*/ 100 h 199"/>
              <a:gd name="T112" fmla="*/ 123 w 123"/>
              <a:gd name="T113" fmla="*/ 100 h 199"/>
              <a:gd name="T114" fmla="*/ 123 w 123"/>
              <a:gd name="T11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100"/>
                </a:moveTo>
                <a:lnTo>
                  <a:pt x="123" y="100"/>
                </a:lnTo>
                <a:lnTo>
                  <a:pt x="102" y="101"/>
                </a:lnTo>
                <a:lnTo>
                  <a:pt x="95" y="102"/>
                </a:lnTo>
                <a:lnTo>
                  <a:pt x="88" y="104"/>
                </a:lnTo>
                <a:lnTo>
                  <a:pt x="82" y="106"/>
                </a:lnTo>
                <a:lnTo>
                  <a:pt x="77" y="108"/>
                </a:lnTo>
                <a:lnTo>
                  <a:pt x="73" y="112"/>
                </a:lnTo>
                <a:lnTo>
                  <a:pt x="70" y="116"/>
                </a:lnTo>
                <a:lnTo>
                  <a:pt x="67" y="122"/>
                </a:lnTo>
                <a:lnTo>
                  <a:pt x="65" y="128"/>
                </a:lnTo>
                <a:lnTo>
                  <a:pt x="63" y="137"/>
                </a:lnTo>
                <a:lnTo>
                  <a:pt x="62" y="146"/>
                </a:lnTo>
                <a:lnTo>
                  <a:pt x="61" y="170"/>
                </a:lnTo>
                <a:lnTo>
                  <a:pt x="61" y="199"/>
                </a:lnTo>
                <a:lnTo>
                  <a:pt x="61" y="199"/>
                </a:lnTo>
                <a:lnTo>
                  <a:pt x="60" y="170"/>
                </a:lnTo>
                <a:lnTo>
                  <a:pt x="59" y="146"/>
                </a:lnTo>
                <a:lnTo>
                  <a:pt x="58" y="137"/>
                </a:lnTo>
                <a:lnTo>
                  <a:pt x="57" y="128"/>
                </a:lnTo>
                <a:lnTo>
                  <a:pt x="55" y="122"/>
                </a:lnTo>
                <a:lnTo>
                  <a:pt x="52" y="116"/>
                </a:lnTo>
                <a:lnTo>
                  <a:pt x="49" y="112"/>
                </a:lnTo>
                <a:lnTo>
                  <a:pt x="45" y="108"/>
                </a:lnTo>
                <a:lnTo>
                  <a:pt x="41" y="106"/>
                </a:lnTo>
                <a:lnTo>
                  <a:pt x="35" y="104"/>
                </a:lnTo>
                <a:lnTo>
                  <a:pt x="27" y="102"/>
                </a:lnTo>
                <a:lnTo>
                  <a:pt x="19" y="101"/>
                </a:lnTo>
                <a:lnTo>
                  <a:pt x="0" y="100"/>
                </a:lnTo>
                <a:lnTo>
                  <a:pt x="0" y="100"/>
                </a:lnTo>
                <a:lnTo>
                  <a:pt x="19" y="100"/>
                </a:lnTo>
                <a:lnTo>
                  <a:pt x="27" y="99"/>
                </a:lnTo>
                <a:lnTo>
                  <a:pt x="35" y="97"/>
                </a:lnTo>
                <a:lnTo>
                  <a:pt x="41" y="95"/>
                </a:lnTo>
                <a:lnTo>
                  <a:pt x="45" y="93"/>
                </a:lnTo>
                <a:lnTo>
                  <a:pt x="49" y="89"/>
                </a:lnTo>
                <a:lnTo>
                  <a:pt x="52" y="84"/>
                </a:lnTo>
                <a:lnTo>
                  <a:pt x="55" y="78"/>
                </a:lnTo>
                <a:lnTo>
                  <a:pt x="57" y="72"/>
                </a:lnTo>
                <a:lnTo>
                  <a:pt x="58" y="64"/>
                </a:lnTo>
                <a:lnTo>
                  <a:pt x="59" y="55"/>
                </a:lnTo>
                <a:lnTo>
                  <a:pt x="60" y="31"/>
                </a:lnTo>
                <a:lnTo>
                  <a:pt x="61" y="0"/>
                </a:lnTo>
                <a:lnTo>
                  <a:pt x="61" y="0"/>
                </a:lnTo>
                <a:lnTo>
                  <a:pt x="61" y="31"/>
                </a:lnTo>
                <a:lnTo>
                  <a:pt x="62" y="55"/>
                </a:lnTo>
                <a:lnTo>
                  <a:pt x="63" y="64"/>
                </a:lnTo>
                <a:lnTo>
                  <a:pt x="65" y="72"/>
                </a:lnTo>
                <a:lnTo>
                  <a:pt x="67" y="78"/>
                </a:lnTo>
                <a:lnTo>
                  <a:pt x="70" y="84"/>
                </a:lnTo>
                <a:lnTo>
                  <a:pt x="73" y="89"/>
                </a:lnTo>
                <a:lnTo>
                  <a:pt x="77" y="93"/>
                </a:lnTo>
                <a:lnTo>
                  <a:pt x="82" y="95"/>
                </a:lnTo>
                <a:lnTo>
                  <a:pt x="88" y="97"/>
                </a:lnTo>
                <a:lnTo>
                  <a:pt x="95" y="99"/>
                </a:lnTo>
                <a:lnTo>
                  <a:pt x="102" y="100"/>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 name="Freeform 24">
            <a:extLst>
              <a:ext uri="{FF2B5EF4-FFF2-40B4-BE49-F238E27FC236}">
                <a16:creationId xmlns:a16="http://schemas.microsoft.com/office/drawing/2014/main" id="{0BEEF375-7F58-403B-A36D-D302CE677E7A}"/>
              </a:ext>
            </a:extLst>
          </p:cNvPr>
          <p:cNvSpPr>
            <a:spLocks/>
          </p:cNvSpPr>
          <p:nvPr userDrawn="1"/>
        </p:nvSpPr>
        <p:spPr bwMode="auto">
          <a:xfrm>
            <a:off x="2370138" y="4902200"/>
            <a:ext cx="195263" cy="315913"/>
          </a:xfrm>
          <a:custGeom>
            <a:avLst/>
            <a:gdLst>
              <a:gd name="T0" fmla="*/ 123 w 123"/>
              <a:gd name="T1" fmla="*/ 99 h 199"/>
              <a:gd name="T2" fmla="*/ 123 w 123"/>
              <a:gd name="T3" fmla="*/ 99 h 199"/>
              <a:gd name="T4" fmla="*/ 103 w 123"/>
              <a:gd name="T5" fmla="*/ 100 h 199"/>
              <a:gd name="T6" fmla="*/ 95 w 123"/>
              <a:gd name="T7" fmla="*/ 102 h 199"/>
              <a:gd name="T8" fmla="*/ 89 w 123"/>
              <a:gd name="T9" fmla="*/ 103 h 199"/>
              <a:gd name="T10" fmla="*/ 82 w 123"/>
              <a:gd name="T11" fmla="*/ 105 h 199"/>
              <a:gd name="T12" fmla="*/ 77 w 123"/>
              <a:gd name="T13" fmla="*/ 108 h 199"/>
              <a:gd name="T14" fmla="*/ 73 w 123"/>
              <a:gd name="T15" fmla="*/ 111 h 199"/>
              <a:gd name="T16" fmla="*/ 70 w 123"/>
              <a:gd name="T17" fmla="*/ 116 h 199"/>
              <a:gd name="T18" fmla="*/ 68 w 123"/>
              <a:gd name="T19" fmla="*/ 121 h 199"/>
              <a:gd name="T20" fmla="*/ 66 w 123"/>
              <a:gd name="T21" fmla="*/ 128 h 199"/>
              <a:gd name="T22" fmla="*/ 64 w 123"/>
              <a:gd name="T23" fmla="*/ 136 h 199"/>
              <a:gd name="T24" fmla="*/ 63 w 123"/>
              <a:gd name="T25" fmla="*/ 146 h 199"/>
              <a:gd name="T26" fmla="*/ 62 w 123"/>
              <a:gd name="T27" fmla="*/ 169 h 199"/>
              <a:gd name="T28" fmla="*/ 62 w 123"/>
              <a:gd name="T29" fmla="*/ 199 h 199"/>
              <a:gd name="T30" fmla="*/ 62 w 123"/>
              <a:gd name="T31" fmla="*/ 199 h 199"/>
              <a:gd name="T32" fmla="*/ 61 w 123"/>
              <a:gd name="T33" fmla="*/ 169 h 199"/>
              <a:gd name="T34" fmla="*/ 60 w 123"/>
              <a:gd name="T35" fmla="*/ 146 h 199"/>
              <a:gd name="T36" fmla="*/ 59 w 123"/>
              <a:gd name="T37" fmla="*/ 136 h 199"/>
              <a:gd name="T38" fmla="*/ 58 w 123"/>
              <a:gd name="T39" fmla="*/ 128 h 199"/>
              <a:gd name="T40" fmla="*/ 56 w 123"/>
              <a:gd name="T41" fmla="*/ 121 h 199"/>
              <a:gd name="T42" fmla="*/ 53 w 123"/>
              <a:gd name="T43" fmla="*/ 116 h 199"/>
              <a:gd name="T44" fmla="*/ 50 w 123"/>
              <a:gd name="T45" fmla="*/ 111 h 199"/>
              <a:gd name="T46" fmla="*/ 45 w 123"/>
              <a:gd name="T47" fmla="*/ 108 h 199"/>
              <a:gd name="T48" fmla="*/ 41 w 123"/>
              <a:gd name="T49" fmla="*/ 105 h 199"/>
              <a:gd name="T50" fmla="*/ 35 w 123"/>
              <a:gd name="T51" fmla="*/ 103 h 199"/>
              <a:gd name="T52" fmla="*/ 28 w 123"/>
              <a:gd name="T53" fmla="*/ 102 h 199"/>
              <a:gd name="T54" fmla="*/ 20 w 123"/>
              <a:gd name="T55" fmla="*/ 100 h 199"/>
              <a:gd name="T56" fmla="*/ 0 w 123"/>
              <a:gd name="T57" fmla="*/ 99 h 199"/>
              <a:gd name="T58" fmla="*/ 0 w 123"/>
              <a:gd name="T59" fmla="*/ 99 h 199"/>
              <a:gd name="T60" fmla="*/ 20 w 123"/>
              <a:gd name="T61" fmla="*/ 98 h 199"/>
              <a:gd name="T62" fmla="*/ 28 w 123"/>
              <a:gd name="T63" fmla="*/ 97 h 199"/>
              <a:gd name="T64" fmla="*/ 35 w 123"/>
              <a:gd name="T65" fmla="*/ 96 h 199"/>
              <a:gd name="T66" fmla="*/ 41 w 123"/>
              <a:gd name="T67" fmla="*/ 94 h 199"/>
              <a:gd name="T68" fmla="*/ 45 w 123"/>
              <a:gd name="T69" fmla="*/ 91 h 199"/>
              <a:gd name="T70" fmla="*/ 50 w 123"/>
              <a:gd name="T71" fmla="*/ 88 h 199"/>
              <a:gd name="T72" fmla="*/ 53 w 123"/>
              <a:gd name="T73" fmla="*/ 83 h 199"/>
              <a:gd name="T74" fmla="*/ 56 w 123"/>
              <a:gd name="T75" fmla="*/ 78 h 199"/>
              <a:gd name="T76" fmla="*/ 58 w 123"/>
              <a:gd name="T77" fmla="*/ 71 h 199"/>
              <a:gd name="T78" fmla="*/ 59 w 123"/>
              <a:gd name="T79" fmla="*/ 63 h 199"/>
              <a:gd name="T80" fmla="*/ 60 w 123"/>
              <a:gd name="T81" fmla="*/ 53 h 199"/>
              <a:gd name="T82" fmla="*/ 61 w 123"/>
              <a:gd name="T83" fmla="*/ 31 h 199"/>
              <a:gd name="T84" fmla="*/ 62 w 123"/>
              <a:gd name="T85" fmla="*/ 0 h 199"/>
              <a:gd name="T86" fmla="*/ 62 w 123"/>
              <a:gd name="T87" fmla="*/ 0 h 199"/>
              <a:gd name="T88" fmla="*/ 62 w 123"/>
              <a:gd name="T89" fmla="*/ 31 h 199"/>
              <a:gd name="T90" fmla="*/ 63 w 123"/>
              <a:gd name="T91" fmla="*/ 53 h 199"/>
              <a:gd name="T92" fmla="*/ 64 w 123"/>
              <a:gd name="T93" fmla="*/ 63 h 199"/>
              <a:gd name="T94" fmla="*/ 66 w 123"/>
              <a:gd name="T95" fmla="*/ 71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9 w 123"/>
              <a:gd name="T107" fmla="*/ 96 h 199"/>
              <a:gd name="T108" fmla="*/ 95 w 123"/>
              <a:gd name="T109" fmla="*/ 97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5" y="102"/>
                </a:lnTo>
                <a:lnTo>
                  <a:pt x="89" y="103"/>
                </a:lnTo>
                <a:lnTo>
                  <a:pt x="82" y="105"/>
                </a:lnTo>
                <a:lnTo>
                  <a:pt x="77" y="108"/>
                </a:lnTo>
                <a:lnTo>
                  <a:pt x="73" y="111"/>
                </a:lnTo>
                <a:lnTo>
                  <a:pt x="70" y="116"/>
                </a:lnTo>
                <a:lnTo>
                  <a:pt x="68" y="121"/>
                </a:lnTo>
                <a:lnTo>
                  <a:pt x="66" y="128"/>
                </a:lnTo>
                <a:lnTo>
                  <a:pt x="64" y="136"/>
                </a:lnTo>
                <a:lnTo>
                  <a:pt x="63" y="146"/>
                </a:lnTo>
                <a:lnTo>
                  <a:pt x="62" y="169"/>
                </a:lnTo>
                <a:lnTo>
                  <a:pt x="62" y="199"/>
                </a:lnTo>
                <a:lnTo>
                  <a:pt x="62" y="199"/>
                </a:lnTo>
                <a:lnTo>
                  <a:pt x="61" y="169"/>
                </a:lnTo>
                <a:lnTo>
                  <a:pt x="60" y="146"/>
                </a:lnTo>
                <a:lnTo>
                  <a:pt x="59" y="136"/>
                </a:lnTo>
                <a:lnTo>
                  <a:pt x="58" y="128"/>
                </a:lnTo>
                <a:lnTo>
                  <a:pt x="56" y="121"/>
                </a:lnTo>
                <a:lnTo>
                  <a:pt x="53" y="116"/>
                </a:lnTo>
                <a:lnTo>
                  <a:pt x="50" y="111"/>
                </a:lnTo>
                <a:lnTo>
                  <a:pt x="45" y="108"/>
                </a:lnTo>
                <a:lnTo>
                  <a:pt x="41" y="105"/>
                </a:lnTo>
                <a:lnTo>
                  <a:pt x="35" y="103"/>
                </a:lnTo>
                <a:lnTo>
                  <a:pt x="28" y="102"/>
                </a:lnTo>
                <a:lnTo>
                  <a:pt x="20" y="100"/>
                </a:lnTo>
                <a:lnTo>
                  <a:pt x="0" y="99"/>
                </a:lnTo>
                <a:lnTo>
                  <a:pt x="0" y="99"/>
                </a:lnTo>
                <a:lnTo>
                  <a:pt x="20" y="98"/>
                </a:lnTo>
                <a:lnTo>
                  <a:pt x="28" y="97"/>
                </a:lnTo>
                <a:lnTo>
                  <a:pt x="35" y="96"/>
                </a:lnTo>
                <a:lnTo>
                  <a:pt x="41" y="94"/>
                </a:lnTo>
                <a:lnTo>
                  <a:pt x="45" y="91"/>
                </a:lnTo>
                <a:lnTo>
                  <a:pt x="50" y="88"/>
                </a:lnTo>
                <a:lnTo>
                  <a:pt x="53" y="83"/>
                </a:lnTo>
                <a:lnTo>
                  <a:pt x="56" y="78"/>
                </a:lnTo>
                <a:lnTo>
                  <a:pt x="58" y="71"/>
                </a:lnTo>
                <a:lnTo>
                  <a:pt x="59" y="63"/>
                </a:lnTo>
                <a:lnTo>
                  <a:pt x="60" y="53"/>
                </a:lnTo>
                <a:lnTo>
                  <a:pt x="61" y="31"/>
                </a:lnTo>
                <a:lnTo>
                  <a:pt x="62" y="0"/>
                </a:lnTo>
                <a:lnTo>
                  <a:pt x="62" y="0"/>
                </a:lnTo>
                <a:lnTo>
                  <a:pt x="62" y="31"/>
                </a:lnTo>
                <a:lnTo>
                  <a:pt x="63" y="53"/>
                </a:lnTo>
                <a:lnTo>
                  <a:pt x="64" y="63"/>
                </a:lnTo>
                <a:lnTo>
                  <a:pt x="66" y="71"/>
                </a:lnTo>
                <a:lnTo>
                  <a:pt x="68" y="78"/>
                </a:lnTo>
                <a:lnTo>
                  <a:pt x="70" y="83"/>
                </a:lnTo>
                <a:lnTo>
                  <a:pt x="73" y="88"/>
                </a:lnTo>
                <a:lnTo>
                  <a:pt x="77" y="91"/>
                </a:lnTo>
                <a:lnTo>
                  <a:pt x="82" y="94"/>
                </a:lnTo>
                <a:lnTo>
                  <a:pt x="89" y="96"/>
                </a:lnTo>
                <a:lnTo>
                  <a:pt x="95" y="97"/>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 name="Freeform 25">
            <a:extLst>
              <a:ext uri="{FF2B5EF4-FFF2-40B4-BE49-F238E27FC236}">
                <a16:creationId xmlns:a16="http://schemas.microsoft.com/office/drawing/2014/main" id="{E23701BD-73C2-4DD6-869F-D8EE63AC6C8E}"/>
              </a:ext>
            </a:extLst>
          </p:cNvPr>
          <p:cNvSpPr>
            <a:spLocks/>
          </p:cNvSpPr>
          <p:nvPr userDrawn="1"/>
        </p:nvSpPr>
        <p:spPr bwMode="auto">
          <a:xfrm>
            <a:off x="9247188" y="4176713"/>
            <a:ext cx="195263" cy="315913"/>
          </a:xfrm>
          <a:custGeom>
            <a:avLst/>
            <a:gdLst>
              <a:gd name="T0" fmla="*/ 123 w 123"/>
              <a:gd name="T1" fmla="*/ 99 h 199"/>
              <a:gd name="T2" fmla="*/ 123 w 123"/>
              <a:gd name="T3" fmla="*/ 99 h 199"/>
              <a:gd name="T4" fmla="*/ 102 w 123"/>
              <a:gd name="T5" fmla="*/ 100 h 199"/>
              <a:gd name="T6" fmla="*/ 94 w 123"/>
              <a:gd name="T7" fmla="*/ 101 h 199"/>
              <a:gd name="T8" fmla="*/ 88 w 123"/>
              <a:gd name="T9" fmla="*/ 102 h 199"/>
              <a:gd name="T10" fmla="*/ 82 w 123"/>
              <a:gd name="T11" fmla="*/ 104 h 199"/>
              <a:gd name="T12" fmla="*/ 77 w 123"/>
              <a:gd name="T13" fmla="*/ 107 h 199"/>
              <a:gd name="T14" fmla="*/ 72 w 123"/>
              <a:gd name="T15" fmla="*/ 110 h 199"/>
              <a:gd name="T16" fmla="*/ 69 w 123"/>
              <a:gd name="T17" fmla="*/ 116 h 199"/>
              <a:gd name="T18" fmla="*/ 67 w 123"/>
              <a:gd name="T19" fmla="*/ 121 h 199"/>
              <a:gd name="T20" fmla="*/ 65 w 123"/>
              <a:gd name="T21" fmla="*/ 128 h 199"/>
              <a:gd name="T22" fmla="*/ 63 w 123"/>
              <a:gd name="T23" fmla="*/ 136 h 199"/>
              <a:gd name="T24" fmla="*/ 62 w 123"/>
              <a:gd name="T25" fmla="*/ 145 h 199"/>
              <a:gd name="T26" fmla="*/ 61 w 123"/>
              <a:gd name="T27" fmla="*/ 169 h 199"/>
              <a:gd name="T28" fmla="*/ 61 w 123"/>
              <a:gd name="T29" fmla="*/ 199 h 199"/>
              <a:gd name="T30" fmla="*/ 61 w 123"/>
              <a:gd name="T31" fmla="*/ 199 h 199"/>
              <a:gd name="T32" fmla="*/ 60 w 123"/>
              <a:gd name="T33" fmla="*/ 169 h 199"/>
              <a:gd name="T34" fmla="*/ 59 w 123"/>
              <a:gd name="T35" fmla="*/ 145 h 199"/>
              <a:gd name="T36" fmla="*/ 58 w 123"/>
              <a:gd name="T37" fmla="*/ 136 h 199"/>
              <a:gd name="T38" fmla="*/ 57 w 123"/>
              <a:gd name="T39" fmla="*/ 128 h 199"/>
              <a:gd name="T40" fmla="*/ 55 w 123"/>
              <a:gd name="T41" fmla="*/ 121 h 199"/>
              <a:gd name="T42" fmla="*/ 52 w 123"/>
              <a:gd name="T43" fmla="*/ 116 h 199"/>
              <a:gd name="T44" fmla="*/ 49 w 123"/>
              <a:gd name="T45" fmla="*/ 110 h 199"/>
              <a:gd name="T46" fmla="*/ 45 w 123"/>
              <a:gd name="T47" fmla="*/ 107 h 199"/>
              <a:gd name="T48" fmla="*/ 41 w 123"/>
              <a:gd name="T49" fmla="*/ 104 h 199"/>
              <a:gd name="T50" fmla="*/ 34 w 123"/>
              <a:gd name="T51" fmla="*/ 102 h 199"/>
              <a:gd name="T52" fmla="*/ 27 w 123"/>
              <a:gd name="T53" fmla="*/ 101 h 199"/>
              <a:gd name="T54" fmla="*/ 19 w 123"/>
              <a:gd name="T55" fmla="*/ 100 h 199"/>
              <a:gd name="T56" fmla="*/ 0 w 123"/>
              <a:gd name="T57" fmla="*/ 99 h 199"/>
              <a:gd name="T58" fmla="*/ 0 w 123"/>
              <a:gd name="T59" fmla="*/ 99 h 199"/>
              <a:gd name="T60" fmla="*/ 19 w 123"/>
              <a:gd name="T61" fmla="*/ 98 h 199"/>
              <a:gd name="T62" fmla="*/ 27 w 123"/>
              <a:gd name="T63" fmla="*/ 97 h 199"/>
              <a:gd name="T64" fmla="*/ 34 w 123"/>
              <a:gd name="T65" fmla="*/ 96 h 199"/>
              <a:gd name="T66" fmla="*/ 41 w 123"/>
              <a:gd name="T67" fmla="*/ 94 h 199"/>
              <a:gd name="T68" fmla="*/ 45 w 123"/>
              <a:gd name="T69" fmla="*/ 91 h 199"/>
              <a:gd name="T70" fmla="*/ 49 w 123"/>
              <a:gd name="T71" fmla="*/ 88 h 199"/>
              <a:gd name="T72" fmla="*/ 52 w 123"/>
              <a:gd name="T73" fmla="*/ 83 h 199"/>
              <a:gd name="T74" fmla="*/ 55 w 123"/>
              <a:gd name="T75" fmla="*/ 78 h 199"/>
              <a:gd name="T76" fmla="*/ 57 w 123"/>
              <a:gd name="T77" fmla="*/ 70 h 199"/>
              <a:gd name="T78" fmla="*/ 58 w 123"/>
              <a:gd name="T79" fmla="*/ 62 h 199"/>
              <a:gd name="T80" fmla="*/ 59 w 123"/>
              <a:gd name="T81" fmla="*/ 53 h 199"/>
              <a:gd name="T82" fmla="*/ 60 w 123"/>
              <a:gd name="T83" fmla="*/ 30 h 199"/>
              <a:gd name="T84" fmla="*/ 61 w 123"/>
              <a:gd name="T85" fmla="*/ 0 h 199"/>
              <a:gd name="T86" fmla="*/ 61 w 123"/>
              <a:gd name="T87" fmla="*/ 0 h 199"/>
              <a:gd name="T88" fmla="*/ 61 w 123"/>
              <a:gd name="T89" fmla="*/ 30 h 199"/>
              <a:gd name="T90" fmla="*/ 62 w 123"/>
              <a:gd name="T91" fmla="*/ 53 h 199"/>
              <a:gd name="T92" fmla="*/ 63 w 123"/>
              <a:gd name="T93" fmla="*/ 62 h 199"/>
              <a:gd name="T94" fmla="*/ 65 w 123"/>
              <a:gd name="T95" fmla="*/ 70 h 199"/>
              <a:gd name="T96" fmla="*/ 67 w 123"/>
              <a:gd name="T97" fmla="*/ 78 h 199"/>
              <a:gd name="T98" fmla="*/ 69 w 123"/>
              <a:gd name="T99" fmla="*/ 83 h 199"/>
              <a:gd name="T100" fmla="*/ 72 w 123"/>
              <a:gd name="T101" fmla="*/ 88 h 199"/>
              <a:gd name="T102" fmla="*/ 77 w 123"/>
              <a:gd name="T103" fmla="*/ 91 h 199"/>
              <a:gd name="T104" fmla="*/ 82 w 123"/>
              <a:gd name="T105" fmla="*/ 94 h 199"/>
              <a:gd name="T106" fmla="*/ 88 w 123"/>
              <a:gd name="T107" fmla="*/ 96 h 199"/>
              <a:gd name="T108" fmla="*/ 94 w 123"/>
              <a:gd name="T109" fmla="*/ 97 h 199"/>
              <a:gd name="T110" fmla="*/ 102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2" y="100"/>
                </a:lnTo>
                <a:lnTo>
                  <a:pt x="94" y="101"/>
                </a:lnTo>
                <a:lnTo>
                  <a:pt x="88" y="102"/>
                </a:lnTo>
                <a:lnTo>
                  <a:pt x="82" y="104"/>
                </a:lnTo>
                <a:lnTo>
                  <a:pt x="77" y="107"/>
                </a:lnTo>
                <a:lnTo>
                  <a:pt x="72" y="110"/>
                </a:lnTo>
                <a:lnTo>
                  <a:pt x="69" y="116"/>
                </a:lnTo>
                <a:lnTo>
                  <a:pt x="67" y="121"/>
                </a:lnTo>
                <a:lnTo>
                  <a:pt x="65" y="128"/>
                </a:lnTo>
                <a:lnTo>
                  <a:pt x="63" y="136"/>
                </a:lnTo>
                <a:lnTo>
                  <a:pt x="62" y="145"/>
                </a:lnTo>
                <a:lnTo>
                  <a:pt x="61" y="169"/>
                </a:lnTo>
                <a:lnTo>
                  <a:pt x="61" y="199"/>
                </a:lnTo>
                <a:lnTo>
                  <a:pt x="61" y="199"/>
                </a:lnTo>
                <a:lnTo>
                  <a:pt x="60" y="169"/>
                </a:lnTo>
                <a:lnTo>
                  <a:pt x="59" y="145"/>
                </a:lnTo>
                <a:lnTo>
                  <a:pt x="58" y="136"/>
                </a:lnTo>
                <a:lnTo>
                  <a:pt x="57" y="128"/>
                </a:lnTo>
                <a:lnTo>
                  <a:pt x="55" y="121"/>
                </a:lnTo>
                <a:lnTo>
                  <a:pt x="52" y="116"/>
                </a:lnTo>
                <a:lnTo>
                  <a:pt x="49" y="110"/>
                </a:lnTo>
                <a:lnTo>
                  <a:pt x="45" y="107"/>
                </a:lnTo>
                <a:lnTo>
                  <a:pt x="41" y="104"/>
                </a:lnTo>
                <a:lnTo>
                  <a:pt x="34" y="102"/>
                </a:lnTo>
                <a:lnTo>
                  <a:pt x="27" y="101"/>
                </a:lnTo>
                <a:lnTo>
                  <a:pt x="19" y="100"/>
                </a:lnTo>
                <a:lnTo>
                  <a:pt x="0" y="99"/>
                </a:lnTo>
                <a:lnTo>
                  <a:pt x="0" y="99"/>
                </a:lnTo>
                <a:lnTo>
                  <a:pt x="19" y="98"/>
                </a:lnTo>
                <a:lnTo>
                  <a:pt x="27" y="97"/>
                </a:lnTo>
                <a:lnTo>
                  <a:pt x="34" y="96"/>
                </a:lnTo>
                <a:lnTo>
                  <a:pt x="41" y="94"/>
                </a:lnTo>
                <a:lnTo>
                  <a:pt x="45" y="91"/>
                </a:lnTo>
                <a:lnTo>
                  <a:pt x="49" y="88"/>
                </a:lnTo>
                <a:lnTo>
                  <a:pt x="52" y="83"/>
                </a:lnTo>
                <a:lnTo>
                  <a:pt x="55" y="78"/>
                </a:lnTo>
                <a:lnTo>
                  <a:pt x="57" y="70"/>
                </a:lnTo>
                <a:lnTo>
                  <a:pt x="58" y="62"/>
                </a:lnTo>
                <a:lnTo>
                  <a:pt x="59" y="53"/>
                </a:lnTo>
                <a:lnTo>
                  <a:pt x="60" y="30"/>
                </a:lnTo>
                <a:lnTo>
                  <a:pt x="61" y="0"/>
                </a:lnTo>
                <a:lnTo>
                  <a:pt x="61" y="0"/>
                </a:lnTo>
                <a:lnTo>
                  <a:pt x="61" y="30"/>
                </a:lnTo>
                <a:lnTo>
                  <a:pt x="62" y="53"/>
                </a:lnTo>
                <a:lnTo>
                  <a:pt x="63" y="62"/>
                </a:lnTo>
                <a:lnTo>
                  <a:pt x="65" y="70"/>
                </a:lnTo>
                <a:lnTo>
                  <a:pt x="67" y="78"/>
                </a:lnTo>
                <a:lnTo>
                  <a:pt x="69" y="83"/>
                </a:lnTo>
                <a:lnTo>
                  <a:pt x="72" y="88"/>
                </a:lnTo>
                <a:lnTo>
                  <a:pt x="77" y="91"/>
                </a:lnTo>
                <a:lnTo>
                  <a:pt x="82" y="94"/>
                </a:lnTo>
                <a:lnTo>
                  <a:pt x="88" y="96"/>
                </a:lnTo>
                <a:lnTo>
                  <a:pt x="94" y="97"/>
                </a:lnTo>
                <a:lnTo>
                  <a:pt x="102"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 name="Freeform 26">
            <a:extLst>
              <a:ext uri="{FF2B5EF4-FFF2-40B4-BE49-F238E27FC236}">
                <a16:creationId xmlns:a16="http://schemas.microsoft.com/office/drawing/2014/main" id="{7794E438-2847-4DA8-B561-DB263812C9F1}"/>
              </a:ext>
            </a:extLst>
          </p:cNvPr>
          <p:cNvSpPr>
            <a:spLocks/>
          </p:cNvSpPr>
          <p:nvPr userDrawn="1"/>
        </p:nvSpPr>
        <p:spPr bwMode="auto">
          <a:xfrm>
            <a:off x="10858500" y="2635250"/>
            <a:ext cx="195263" cy="315913"/>
          </a:xfrm>
          <a:custGeom>
            <a:avLst/>
            <a:gdLst>
              <a:gd name="T0" fmla="*/ 123 w 123"/>
              <a:gd name="T1" fmla="*/ 99 h 199"/>
              <a:gd name="T2" fmla="*/ 123 w 123"/>
              <a:gd name="T3" fmla="*/ 99 h 199"/>
              <a:gd name="T4" fmla="*/ 103 w 123"/>
              <a:gd name="T5" fmla="*/ 100 h 199"/>
              <a:gd name="T6" fmla="*/ 94 w 123"/>
              <a:gd name="T7" fmla="*/ 101 h 199"/>
              <a:gd name="T8" fmla="*/ 88 w 123"/>
              <a:gd name="T9" fmla="*/ 102 h 199"/>
              <a:gd name="T10" fmla="*/ 82 w 123"/>
              <a:gd name="T11" fmla="*/ 104 h 199"/>
              <a:gd name="T12" fmla="*/ 77 w 123"/>
              <a:gd name="T13" fmla="*/ 107 h 199"/>
              <a:gd name="T14" fmla="*/ 73 w 123"/>
              <a:gd name="T15" fmla="*/ 111 h 199"/>
              <a:gd name="T16" fmla="*/ 70 w 123"/>
              <a:gd name="T17" fmla="*/ 115 h 199"/>
              <a:gd name="T18" fmla="*/ 68 w 123"/>
              <a:gd name="T19" fmla="*/ 121 h 199"/>
              <a:gd name="T20" fmla="*/ 66 w 123"/>
              <a:gd name="T21" fmla="*/ 128 h 199"/>
              <a:gd name="T22" fmla="*/ 64 w 123"/>
              <a:gd name="T23" fmla="*/ 136 h 199"/>
              <a:gd name="T24" fmla="*/ 63 w 123"/>
              <a:gd name="T25" fmla="*/ 145 h 199"/>
              <a:gd name="T26" fmla="*/ 62 w 123"/>
              <a:gd name="T27" fmla="*/ 169 h 199"/>
              <a:gd name="T28" fmla="*/ 62 w 123"/>
              <a:gd name="T29" fmla="*/ 199 h 199"/>
              <a:gd name="T30" fmla="*/ 62 w 123"/>
              <a:gd name="T31" fmla="*/ 199 h 199"/>
              <a:gd name="T32" fmla="*/ 61 w 123"/>
              <a:gd name="T33" fmla="*/ 169 h 199"/>
              <a:gd name="T34" fmla="*/ 59 w 123"/>
              <a:gd name="T35" fmla="*/ 145 h 199"/>
              <a:gd name="T36" fmla="*/ 58 w 123"/>
              <a:gd name="T37" fmla="*/ 136 h 199"/>
              <a:gd name="T38" fmla="*/ 57 w 123"/>
              <a:gd name="T39" fmla="*/ 128 h 199"/>
              <a:gd name="T40" fmla="*/ 55 w 123"/>
              <a:gd name="T41" fmla="*/ 121 h 199"/>
              <a:gd name="T42" fmla="*/ 52 w 123"/>
              <a:gd name="T43" fmla="*/ 115 h 199"/>
              <a:gd name="T44" fmla="*/ 49 w 123"/>
              <a:gd name="T45" fmla="*/ 111 h 199"/>
              <a:gd name="T46" fmla="*/ 45 w 123"/>
              <a:gd name="T47" fmla="*/ 107 h 199"/>
              <a:gd name="T48" fmla="*/ 40 w 123"/>
              <a:gd name="T49" fmla="*/ 104 h 199"/>
              <a:gd name="T50" fmla="*/ 35 w 123"/>
              <a:gd name="T51" fmla="*/ 102 h 199"/>
              <a:gd name="T52" fmla="*/ 28 w 123"/>
              <a:gd name="T53" fmla="*/ 101 h 199"/>
              <a:gd name="T54" fmla="*/ 19 w 123"/>
              <a:gd name="T55" fmla="*/ 100 h 199"/>
              <a:gd name="T56" fmla="*/ 0 w 123"/>
              <a:gd name="T57" fmla="*/ 99 h 199"/>
              <a:gd name="T58" fmla="*/ 0 w 123"/>
              <a:gd name="T59" fmla="*/ 99 h 199"/>
              <a:gd name="T60" fmla="*/ 19 w 123"/>
              <a:gd name="T61" fmla="*/ 98 h 199"/>
              <a:gd name="T62" fmla="*/ 28 w 123"/>
              <a:gd name="T63" fmla="*/ 98 h 199"/>
              <a:gd name="T64" fmla="*/ 35 w 123"/>
              <a:gd name="T65" fmla="*/ 96 h 199"/>
              <a:gd name="T66" fmla="*/ 40 w 123"/>
              <a:gd name="T67" fmla="*/ 94 h 199"/>
              <a:gd name="T68" fmla="*/ 45 w 123"/>
              <a:gd name="T69" fmla="*/ 91 h 199"/>
              <a:gd name="T70" fmla="*/ 49 w 123"/>
              <a:gd name="T71" fmla="*/ 88 h 199"/>
              <a:gd name="T72" fmla="*/ 52 w 123"/>
              <a:gd name="T73" fmla="*/ 83 h 199"/>
              <a:gd name="T74" fmla="*/ 55 w 123"/>
              <a:gd name="T75" fmla="*/ 78 h 199"/>
              <a:gd name="T76" fmla="*/ 57 w 123"/>
              <a:gd name="T77" fmla="*/ 70 h 199"/>
              <a:gd name="T78" fmla="*/ 58 w 123"/>
              <a:gd name="T79" fmla="*/ 63 h 199"/>
              <a:gd name="T80" fmla="*/ 59 w 123"/>
              <a:gd name="T81" fmla="*/ 53 h 199"/>
              <a:gd name="T82" fmla="*/ 61 w 123"/>
              <a:gd name="T83" fmla="*/ 30 h 199"/>
              <a:gd name="T84" fmla="*/ 62 w 123"/>
              <a:gd name="T85" fmla="*/ 0 h 199"/>
              <a:gd name="T86" fmla="*/ 62 w 123"/>
              <a:gd name="T87" fmla="*/ 0 h 199"/>
              <a:gd name="T88" fmla="*/ 62 w 123"/>
              <a:gd name="T89" fmla="*/ 30 h 199"/>
              <a:gd name="T90" fmla="*/ 63 w 123"/>
              <a:gd name="T91" fmla="*/ 53 h 199"/>
              <a:gd name="T92" fmla="*/ 64 w 123"/>
              <a:gd name="T93" fmla="*/ 63 h 199"/>
              <a:gd name="T94" fmla="*/ 66 w 123"/>
              <a:gd name="T95" fmla="*/ 70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8 w 123"/>
              <a:gd name="T107" fmla="*/ 96 h 199"/>
              <a:gd name="T108" fmla="*/ 94 w 123"/>
              <a:gd name="T109" fmla="*/ 98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4" y="101"/>
                </a:lnTo>
                <a:lnTo>
                  <a:pt x="88" y="102"/>
                </a:lnTo>
                <a:lnTo>
                  <a:pt x="82" y="104"/>
                </a:lnTo>
                <a:lnTo>
                  <a:pt x="77" y="107"/>
                </a:lnTo>
                <a:lnTo>
                  <a:pt x="73" y="111"/>
                </a:lnTo>
                <a:lnTo>
                  <a:pt x="70" y="115"/>
                </a:lnTo>
                <a:lnTo>
                  <a:pt x="68" y="121"/>
                </a:lnTo>
                <a:lnTo>
                  <a:pt x="66" y="128"/>
                </a:lnTo>
                <a:lnTo>
                  <a:pt x="64" y="136"/>
                </a:lnTo>
                <a:lnTo>
                  <a:pt x="63" y="145"/>
                </a:lnTo>
                <a:lnTo>
                  <a:pt x="62" y="169"/>
                </a:lnTo>
                <a:lnTo>
                  <a:pt x="62" y="199"/>
                </a:lnTo>
                <a:lnTo>
                  <a:pt x="62" y="199"/>
                </a:lnTo>
                <a:lnTo>
                  <a:pt x="61" y="169"/>
                </a:lnTo>
                <a:lnTo>
                  <a:pt x="59" y="145"/>
                </a:lnTo>
                <a:lnTo>
                  <a:pt x="58" y="136"/>
                </a:lnTo>
                <a:lnTo>
                  <a:pt x="57" y="128"/>
                </a:lnTo>
                <a:lnTo>
                  <a:pt x="55" y="121"/>
                </a:lnTo>
                <a:lnTo>
                  <a:pt x="52" y="115"/>
                </a:lnTo>
                <a:lnTo>
                  <a:pt x="49" y="111"/>
                </a:lnTo>
                <a:lnTo>
                  <a:pt x="45" y="107"/>
                </a:lnTo>
                <a:lnTo>
                  <a:pt x="40" y="104"/>
                </a:lnTo>
                <a:lnTo>
                  <a:pt x="35" y="102"/>
                </a:lnTo>
                <a:lnTo>
                  <a:pt x="28" y="101"/>
                </a:lnTo>
                <a:lnTo>
                  <a:pt x="19" y="100"/>
                </a:lnTo>
                <a:lnTo>
                  <a:pt x="0" y="99"/>
                </a:lnTo>
                <a:lnTo>
                  <a:pt x="0" y="99"/>
                </a:lnTo>
                <a:lnTo>
                  <a:pt x="19" y="98"/>
                </a:lnTo>
                <a:lnTo>
                  <a:pt x="28" y="98"/>
                </a:lnTo>
                <a:lnTo>
                  <a:pt x="35" y="96"/>
                </a:lnTo>
                <a:lnTo>
                  <a:pt x="40" y="94"/>
                </a:lnTo>
                <a:lnTo>
                  <a:pt x="45" y="91"/>
                </a:lnTo>
                <a:lnTo>
                  <a:pt x="49" y="88"/>
                </a:lnTo>
                <a:lnTo>
                  <a:pt x="52" y="83"/>
                </a:lnTo>
                <a:lnTo>
                  <a:pt x="55" y="78"/>
                </a:lnTo>
                <a:lnTo>
                  <a:pt x="57" y="70"/>
                </a:lnTo>
                <a:lnTo>
                  <a:pt x="58" y="63"/>
                </a:lnTo>
                <a:lnTo>
                  <a:pt x="59" y="53"/>
                </a:lnTo>
                <a:lnTo>
                  <a:pt x="61" y="30"/>
                </a:lnTo>
                <a:lnTo>
                  <a:pt x="62" y="0"/>
                </a:lnTo>
                <a:lnTo>
                  <a:pt x="62" y="0"/>
                </a:lnTo>
                <a:lnTo>
                  <a:pt x="62" y="30"/>
                </a:lnTo>
                <a:lnTo>
                  <a:pt x="63" y="53"/>
                </a:lnTo>
                <a:lnTo>
                  <a:pt x="64" y="63"/>
                </a:lnTo>
                <a:lnTo>
                  <a:pt x="66" y="70"/>
                </a:lnTo>
                <a:lnTo>
                  <a:pt x="68" y="78"/>
                </a:lnTo>
                <a:lnTo>
                  <a:pt x="70" y="83"/>
                </a:lnTo>
                <a:lnTo>
                  <a:pt x="73" y="88"/>
                </a:lnTo>
                <a:lnTo>
                  <a:pt x="77" y="91"/>
                </a:lnTo>
                <a:lnTo>
                  <a:pt x="82" y="94"/>
                </a:lnTo>
                <a:lnTo>
                  <a:pt x="88" y="96"/>
                </a:lnTo>
                <a:lnTo>
                  <a:pt x="94" y="98"/>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 name="Freeform 27">
            <a:extLst>
              <a:ext uri="{FF2B5EF4-FFF2-40B4-BE49-F238E27FC236}">
                <a16:creationId xmlns:a16="http://schemas.microsoft.com/office/drawing/2014/main" id="{29DB557B-8B29-4228-A697-1A82CAAFE525}"/>
              </a:ext>
            </a:extLst>
          </p:cNvPr>
          <p:cNvSpPr>
            <a:spLocks/>
          </p:cNvSpPr>
          <p:nvPr userDrawn="1"/>
        </p:nvSpPr>
        <p:spPr bwMode="auto">
          <a:xfrm>
            <a:off x="9950450" y="1511300"/>
            <a:ext cx="195263" cy="314325"/>
          </a:xfrm>
          <a:custGeom>
            <a:avLst/>
            <a:gdLst>
              <a:gd name="T0" fmla="*/ 123 w 123"/>
              <a:gd name="T1" fmla="*/ 100 h 198"/>
              <a:gd name="T2" fmla="*/ 123 w 123"/>
              <a:gd name="T3" fmla="*/ 100 h 198"/>
              <a:gd name="T4" fmla="*/ 102 w 123"/>
              <a:gd name="T5" fmla="*/ 100 h 198"/>
              <a:gd name="T6" fmla="*/ 94 w 123"/>
              <a:gd name="T7" fmla="*/ 101 h 198"/>
              <a:gd name="T8" fmla="*/ 88 w 123"/>
              <a:gd name="T9" fmla="*/ 103 h 198"/>
              <a:gd name="T10" fmla="*/ 82 w 123"/>
              <a:gd name="T11" fmla="*/ 105 h 198"/>
              <a:gd name="T12" fmla="*/ 77 w 123"/>
              <a:gd name="T13" fmla="*/ 107 h 198"/>
              <a:gd name="T14" fmla="*/ 73 w 123"/>
              <a:gd name="T15" fmla="*/ 111 h 198"/>
              <a:gd name="T16" fmla="*/ 69 w 123"/>
              <a:gd name="T17" fmla="*/ 115 h 198"/>
              <a:gd name="T18" fmla="*/ 67 w 123"/>
              <a:gd name="T19" fmla="*/ 121 h 198"/>
              <a:gd name="T20" fmla="*/ 65 w 123"/>
              <a:gd name="T21" fmla="*/ 127 h 198"/>
              <a:gd name="T22" fmla="*/ 63 w 123"/>
              <a:gd name="T23" fmla="*/ 135 h 198"/>
              <a:gd name="T24" fmla="*/ 62 w 123"/>
              <a:gd name="T25" fmla="*/ 145 h 198"/>
              <a:gd name="T26" fmla="*/ 61 w 123"/>
              <a:gd name="T27" fmla="*/ 168 h 198"/>
              <a:gd name="T28" fmla="*/ 61 w 123"/>
              <a:gd name="T29" fmla="*/ 198 h 198"/>
              <a:gd name="T30" fmla="*/ 61 w 123"/>
              <a:gd name="T31" fmla="*/ 198 h 198"/>
              <a:gd name="T32" fmla="*/ 60 w 123"/>
              <a:gd name="T33" fmla="*/ 168 h 198"/>
              <a:gd name="T34" fmla="*/ 59 w 123"/>
              <a:gd name="T35" fmla="*/ 145 h 198"/>
              <a:gd name="T36" fmla="*/ 58 w 123"/>
              <a:gd name="T37" fmla="*/ 135 h 198"/>
              <a:gd name="T38" fmla="*/ 57 w 123"/>
              <a:gd name="T39" fmla="*/ 127 h 198"/>
              <a:gd name="T40" fmla="*/ 55 w 123"/>
              <a:gd name="T41" fmla="*/ 121 h 198"/>
              <a:gd name="T42" fmla="*/ 52 w 123"/>
              <a:gd name="T43" fmla="*/ 115 h 198"/>
              <a:gd name="T44" fmla="*/ 49 w 123"/>
              <a:gd name="T45" fmla="*/ 111 h 198"/>
              <a:gd name="T46" fmla="*/ 45 w 123"/>
              <a:gd name="T47" fmla="*/ 107 h 198"/>
              <a:gd name="T48" fmla="*/ 41 w 123"/>
              <a:gd name="T49" fmla="*/ 105 h 198"/>
              <a:gd name="T50" fmla="*/ 35 w 123"/>
              <a:gd name="T51" fmla="*/ 103 h 198"/>
              <a:gd name="T52" fmla="*/ 27 w 123"/>
              <a:gd name="T53" fmla="*/ 101 h 198"/>
              <a:gd name="T54" fmla="*/ 19 w 123"/>
              <a:gd name="T55" fmla="*/ 100 h 198"/>
              <a:gd name="T56" fmla="*/ 0 w 123"/>
              <a:gd name="T57" fmla="*/ 100 h 198"/>
              <a:gd name="T58" fmla="*/ 0 w 123"/>
              <a:gd name="T59" fmla="*/ 100 h 198"/>
              <a:gd name="T60" fmla="*/ 19 w 123"/>
              <a:gd name="T61" fmla="*/ 99 h 198"/>
              <a:gd name="T62" fmla="*/ 27 w 123"/>
              <a:gd name="T63" fmla="*/ 97 h 198"/>
              <a:gd name="T64" fmla="*/ 35 w 123"/>
              <a:gd name="T65" fmla="*/ 95 h 198"/>
              <a:gd name="T66" fmla="*/ 41 w 123"/>
              <a:gd name="T67" fmla="*/ 93 h 198"/>
              <a:gd name="T68" fmla="*/ 45 w 123"/>
              <a:gd name="T69" fmla="*/ 91 h 198"/>
              <a:gd name="T70" fmla="*/ 49 w 123"/>
              <a:gd name="T71" fmla="*/ 87 h 198"/>
              <a:gd name="T72" fmla="*/ 52 w 123"/>
              <a:gd name="T73" fmla="*/ 83 h 198"/>
              <a:gd name="T74" fmla="*/ 55 w 123"/>
              <a:gd name="T75" fmla="*/ 77 h 198"/>
              <a:gd name="T76" fmla="*/ 57 w 123"/>
              <a:gd name="T77" fmla="*/ 71 h 198"/>
              <a:gd name="T78" fmla="*/ 58 w 123"/>
              <a:gd name="T79" fmla="*/ 63 h 198"/>
              <a:gd name="T80" fmla="*/ 59 w 123"/>
              <a:gd name="T81" fmla="*/ 53 h 198"/>
              <a:gd name="T82" fmla="*/ 60 w 123"/>
              <a:gd name="T83" fmla="*/ 30 h 198"/>
              <a:gd name="T84" fmla="*/ 61 w 123"/>
              <a:gd name="T85" fmla="*/ 0 h 198"/>
              <a:gd name="T86" fmla="*/ 61 w 123"/>
              <a:gd name="T87" fmla="*/ 0 h 198"/>
              <a:gd name="T88" fmla="*/ 61 w 123"/>
              <a:gd name="T89" fmla="*/ 30 h 198"/>
              <a:gd name="T90" fmla="*/ 62 w 123"/>
              <a:gd name="T91" fmla="*/ 53 h 198"/>
              <a:gd name="T92" fmla="*/ 63 w 123"/>
              <a:gd name="T93" fmla="*/ 63 h 198"/>
              <a:gd name="T94" fmla="*/ 65 w 123"/>
              <a:gd name="T95" fmla="*/ 71 h 198"/>
              <a:gd name="T96" fmla="*/ 67 w 123"/>
              <a:gd name="T97" fmla="*/ 77 h 198"/>
              <a:gd name="T98" fmla="*/ 69 w 123"/>
              <a:gd name="T99" fmla="*/ 83 h 198"/>
              <a:gd name="T100" fmla="*/ 73 w 123"/>
              <a:gd name="T101" fmla="*/ 87 h 198"/>
              <a:gd name="T102" fmla="*/ 77 w 123"/>
              <a:gd name="T103" fmla="*/ 91 h 198"/>
              <a:gd name="T104" fmla="*/ 82 w 123"/>
              <a:gd name="T105" fmla="*/ 93 h 198"/>
              <a:gd name="T106" fmla="*/ 88 w 123"/>
              <a:gd name="T107" fmla="*/ 95 h 198"/>
              <a:gd name="T108" fmla="*/ 94 w 123"/>
              <a:gd name="T109" fmla="*/ 97 h 198"/>
              <a:gd name="T110" fmla="*/ 102 w 123"/>
              <a:gd name="T111" fmla="*/ 99 h 198"/>
              <a:gd name="T112" fmla="*/ 123 w 123"/>
              <a:gd name="T113" fmla="*/ 100 h 198"/>
              <a:gd name="T114" fmla="*/ 123 w 123"/>
              <a:gd name="T115" fmla="*/ 10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8">
                <a:moveTo>
                  <a:pt x="123" y="100"/>
                </a:moveTo>
                <a:lnTo>
                  <a:pt x="123" y="100"/>
                </a:lnTo>
                <a:lnTo>
                  <a:pt x="102" y="100"/>
                </a:lnTo>
                <a:lnTo>
                  <a:pt x="94" y="101"/>
                </a:lnTo>
                <a:lnTo>
                  <a:pt x="88" y="103"/>
                </a:lnTo>
                <a:lnTo>
                  <a:pt x="82" y="105"/>
                </a:lnTo>
                <a:lnTo>
                  <a:pt x="77" y="107"/>
                </a:lnTo>
                <a:lnTo>
                  <a:pt x="73" y="111"/>
                </a:lnTo>
                <a:lnTo>
                  <a:pt x="69" y="115"/>
                </a:lnTo>
                <a:lnTo>
                  <a:pt x="67" y="121"/>
                </a:lnTo>
                <a:lnTo>
                  <a:pt x="65" y="127"/>
                </a:lnTo>
                <a:lnTo>
                  <a:pt x="63" y="135"/>
                </a:lnTo>
                <a:lnTo>
                  <a:pt x="62" y="145"/>
                </a:lnTo>
                <a:lnTo>
                  <a:pt x="61" y="168"/>
                </a:lnTo>
                <a:lnTo>
                  <a:pt x="61" y="198"/>
                </a:lnTo>
                <a:lnTo>
                  <a:pt x="61" y="198"/>
                </a:lnTo>
                <a:lnTo>
                  <a:pt x="60" y="168"/>
                </a:lnTo>
                <a:lnTo>
                  <a:pt x="59" y="145"/>
                </a:lnTo>
                <a:lnTo>
                  <a:pt x="58" y="135"/>
                </a:lnTo>
                <a:lnTo>
                  <a:pt x="57" y="127"/>
                </a:lnTo>
                <a:lnTo>
                  <a:pt x="55" y="121"/>
                </a:lnTo>
                <a:lnTo>
                  <a:pt x="52" y="115"/>
                </a:lnTo>
                <a:lnTo>
                  <a:pt x="49" y="111"/>
                </a:lnTo>
                <a:lnTo>
                  <a:pt x="45" y="107"/>
                </a:lnTo>
                <a:lnTo>
                  <a:pt x="41" y="105"/>
                </a:lnTo>
                <a:lnTo>
                  <a:pt x="35" y="103"/>
                </a:lnTo>
                <a:lnTo>
                  <a:pt x="27" y="101"/>
                </a:lnTo>
                <a:lnTo>
                  <a:pt x="19" y="100"/>
                </a:lnTo>
                <a:lnTo>
                  <a:pt x="0" y="100"/>
                </a:lnTo>
                <a:lnTo>
                  <a:pt x="0" y="100"/>
                </a:lnTo>
                <a:lnTo>
                  <a:pt x="19" y="99"/>
                </a:lnTo>
                <a:lnTo>
                  <a:pt x="27" y="97"/>
                </a:lnTo>
                <a:lnTo>
                  <a:pt x="35" y="95"/>
                </a:lnTo>
                <a:lnTo>
                  <a:pt x="41" y="93"/>
                </a:lnTo>
                <a:lnTo>
                  <a:pt x="45" y="91"/>
                </a:lnTo>
                <a:lnTo>
                  <a:pt x="49" y="87"/>
                </a:lnTo>
                <a:lnTo>
                  <a:pt x="52" y="83"/>
                </a:lnTo>
                <a:lnTo>
                  <a:pt x="55" y="77"/>
                </a:lnTo>
                <a:lnTo>
                  <a:pt x="57" y="71"/>
                </a:lnTo>
                <a:lnTo>
                  <a:pt x="58" y="63"/>
                </a:lnTo>
                <a:lnTo>
                  <a:pt x="59" y="53"/>
                </a:lnTo>
                <a:lnTo>
                  <a:pt x="60" y="30"/>
                </a:lnTo>
                <a:lnTo>
                  <a:pt x="61" y="0"/>
                </a:lnTo>
                <a:lnTo>
                  <a:pt x="61" y="0"/>
                </a:lnTo>
                <a:lnTo>
                  <a:pt x="61" y="30"/>
                </a:lnTo>
                <a:lnTo>
                  <a:pt x="62" y="53"/>
                </a:lnTo>
                <a:lnTo>
                  <a:pt x="63" y="63"/>
                </a:lnTo>
                <a:lnTo>
                  <a:pt x="65" y="71"/>
                </a:lnTo>
                <a:lnTo>
                  <a:pt x="67" y="77"/>
                </a:lnTo>
                <a:lnTo>
                  <a:pt x="69" y="83"/>
                </a:lnTo>
                <a:lnTo>
                  <a:pt x="73" y="87"/>
                </a:lnTo>
                <a:lnTo>
                  <a:pt x="77" y="91"/>
                </a:lnTo>
                <a:lnTo>
                  <a:pt x="82" y="93"/>
                </a:lnTo>
                <a:lnTo>
                  <a:pt x="88" y="95"/>
                </a:lnTo>
                <a:lnTo>
                  <a:pt x="94" y="97"/>
                </a:lnTo>
                <a:lnTo>
                  <a:pt x="102" y="99"/>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 name="Freeform 28">
            <a:extLst>
              <a:ext uri="{FF2B5EF4-FFF2-40B4-BE49-F238E27FC236}">
                <a16:creationId xmlns:a16="http://schemas.microsoft.com/office/drawing/2014/main" id="{C622AAF0-96E9-4FF0-B21D-092491023789}"/>
              </a:ext>
            </a:extLst>
          </p:cNvPr>
          <p:cNvSpPr>
            <a:spLocks/>
          </p:cNvSpPr>
          <p:nvPr userDrawn="1"/>
        </p:nvSpPr>
        <p:spPr bwMode="auto">
          <a:xfrm>
            <a:off x="11996738" y="3860800"/>
            <a:ext cx="195263" cy="315913"/>
          </a:xfrm>
          <a:custGeom>
            <a:avLst/>
            <a:gdLst>
              <a:gd name="T0" fmla="*/ 123 w 123"/>
              <a:gd name="T1" fmla="*/ 99 h 199"/>
              <a:gd name="T2" fmla="*/ 123 w 123"/>
              <a:gd name="T3" fmla="*/ 99 h 199"/>
              <a:gd name="T4" fmla="*/ 104 w 123"/>
              <a:gd name="T5" fmla="*/ 100 h 199"/>
              <a:gd name="T6" fmla="*/ 95 w 123"/>
              <a:gd name="T7" fmla="*/ 101 h 199"/>
              <a:gd name="T8" fmla="*/ 88 w 123"/>
              <a:gd name="T9" fmla="*/ 102 h 199"/>
              <a:gd name="T10" fmla="*/ 82 w 123"/>
              <a:gd name="T11" fmla="*/ 104 h 199"/>
              <a:gd name="T12" fmla="*/ 77 w 123"/>
              <a:gd name="T13" fmla="*/ 107 h 199"/>
              <a:gd name="T14" fmla="*/ 74 w 123"/>
              <a:gd name="T15" fmla="*/ 112 h 199"/>
              <a:gd name="T16" fmla="*/ 70 w 123"/>
              <a:gd name="T17" fmla="*/ 116 h 199"/>
              <a:gd name="T18" fmla="*/ 68 w 123"/>
              <a:gd name="T19" fmla="*/ 122 h 199"/>
              <a:gd name="T20" fmla="*/ 66 w 123"/>
              <a:gd name="T21" fmla="*/ 128 h 199"/>
              <a:gd name="T22" fmla="*/ 65 w 123"/>
              <a:gd name="T23" fmla="*/ 136 h 199"/>
              <a:gd name="T24" fmla="*/ 64 w 123"/>
              <a:gd name="T25" fmla="*/ 145 h 199"/>
              <a:gd name="T26" fmla="*/ 62 w 123"/>
              <a:gd name="T27" fmla="*/ 169 h 199"/>
              <a:gd name="T28" fmla="*/ 61 w 123"/>
              <a:gd name="T29" fmla="*/ 199 h 199"/>
              <a:gd name="T30" fmla="*/ 61 w 123"/>
              <a:gd name="T31" fmla="*/ 199 h 199"/>
              <a:gd name="T32" fmla="*/ 60 w 123"/>
              <a:gd name="T33" fmla="*/ 169 h 199"/>
              <a:gd name="T34" fmla="*/ 59 w 123"/>
              <a:gd name="T35" fmla="*/ 145 h 199"/>
              <a:gd name="T36" fmla="*/ 58 w 123"/>
              <a:gd name="T37" fmla="*/ 136 h 199"/>
              <a:gd name="T38" fmla="*/ 57 w 123"/>
              <a:gd name="T39" fmla="*/ 128 h 199"/>
              <a:gd name="T40" fmla="*/ 55 w 123"/>
              <a:gd name="T41" fmla="*/ 122 h 199"/>
              <a:gd name="T42" fmla="*/ 53 w 123"/>
              <a:gd name="T43" fmla="*/ 116 h 199"/>
              <a:gd name="T44" fmla="*/ 49 w 123"/>
              <a:gd name="T45" fmla="*/ 112 h 199"/>
              <a:gd name="T46" fmla="*/ 46 w 123"/>
              <a:gd name="T47" fmla="*/ 107 h 199"/>
              <a:gd name="T48" fmla="*/ 41 w 123"/>
              <a:gd name="T49" fmla="*/ 104 h 199"/>
              <a:gd name="T50" fmla="*/ 35 w 123"/>
              <a:gd name="T51" fmla="*/ 102 h 199"/>
              <a:gd name="T52" fmla="*/ 28 w 123"/>
              <a:gd name="T53" fmla="*/ 101 h 199"/>
              <a:gd name="T54" fmla="*/ 20 w 123"/>
              <a:gd name="T55" fmla="*/ 100 h 199"/>
              <a:gd name="T56" fmla="*/ 0 w 123"/>
              <a:gd name="T57" fmla="*/ 99 h 199"/>
              <a:gd name="T58" fmla="*/ 0 w 123"/>
              <a:gd name="T59" fmla="*/ 99 h 199"/>
              <a:gd name="T60" fmla="*/ 20 w 123"/>
              <a:gd name="T61" fmla="*/ 99 h 199"/>
              <a:gd name="T62" fmla="*/ 28 w 123"/>
              <a:gd name="T63" fmla="*/ 98 h 199"/>
              <a:gd name="T64" fmla="*/ 35 w 123"/>
              <a:gd name="T65" fmla="*/ 96 h 199"/>
              <a:gd name="T66" fmla="*/ 41 w 123"/>
              <a:gd name="T67" fmla="*/ 94 h 199"/>
              <a:gd name="T68" fmla="*/ 46 w 123"/>
              <a:gd name="T69" fmla="*/ 91 h 199"/>
              <a:gd name="T70" fmla="*/ 49 w 123"/>
              <a:gd name="T71" fmla="*/ 88 h 199"/>
              <a:gd name="T72" fmla="*/ 53 w 123"/>
              <a:gd name="T73" fmla="*/ 84 h 199"/>
              <a:gd name="T74" fmla="*/ 55 w 123"/>
              <a:gd name="T75" fmla="*/ 78 h 199"/>
              <a:gd name="T76" fmla="*/ 57 w 123"/>
              <a:gd name="T77" fmla="*/ 72 h 199"/>
              <a:gd name="T78" fmla="*/ 58 w 123"/>
              <a:gd name="T79" fmla="*/ 63 h 199"/>
              <a:gd name="T80" fmla="*/ 59 w 123"/>
              <a:gd name="T81" fmla="*/ 54 h 199"/>
              <a:gd name="T82" fmla="*/ 60 w 123"/>
              <a:gd name="T83" fmla="*/ 30 h 199"/>
              <a:gd name="T84" fmla="*/ 61 w 123"/>
              <a:gd name="T85" fmla="*/ 0 h 199"/>
              <a:gd name="T86" fmla="*/ 61 w 123"/>
              <a:gd name="T87" fmla="*/ 0 h 199"/>
              <a:gd name="T88" fmla="*/ 62 w 123"/>
              <a:gd name="T89" fmla="*/ 30 h 199"/>
              <a:gd name="T90" fmla="*/ 64 w 123"/>
              <a:gd name="T91" fmla="*/ 54 h 199"/>
              <a:gd name="T92" fmla="*/ 65 w 123"/>
              <a:gd name="T93" fmla="*/ 63 h 199"/>
              <a:gd name="T94" fmla="*/ 66 w 123"/>
              <a:gd name="T95" fmla="*/ 72 h 199"/>
              <a:gd name="T96" fmla="*/ 68 w 123"/>
              <a:gd name="T97" fmla="*/ 78 h 199"/>
              <a:gd name="T98" fmla="*/ 70 w 123"/>
              <a:gd name="T99" fmla="*/ 84 h 199"/>
              <a:gd name="T100" fmla="*/ 74 w 123"/>
              <a:gd name="T101" fmla="*/ 88 h 199"/>
              <a:gd name="T102" fmla="*/ 77 w 123"/>
              <a:gd name="T103" fmla="*/ 91 h 199"/>
              <a:gd name="T104" fmla="*/ 82 w 123"/>
              <a:gd name="T105" fmla="*/ 94 h 199"/>
              <a:gd name="T106" fmla="*/ 88 w 123"/>
              <a:gd name="T107" fmla="*/ 96 h 199"/>
              <a:gd name="T108" fmla="*/ 95 w 123"/>
              <a:gd name="T109" fmla="*/ 98 h 199"/>
              <a:gd name="T110" fmla="*/ 104 w 123"/>
              <a:gd name="T111" fmla="*/ 99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4" y="100"/>
                </a:lnTo>
                <a:lnTo>
                  <a:pt x="95" y="101"/>
                </a:lnTo>
                <a:lnTo>
                  <a:pt x="88" y="102"/>
                </a:lnTo>
                <a:lnTo>
                  <a:pt x="82" y="104"/>
                </a:lnTo>
                <a:lnTo>
                  <a:pt x="77" y="107"/>
                </a:lnTo>
                <a:lnTo>
                  <a:pt x="74" y="112"/>
                </a:lnTo>
                <a:lnTo>
                  <a:pt x="70" y="116"/>
                </a:lnTo>
                <a:lnTo>
                  <a:pt x="68" y="122"/>
                </a:lnTo>
                <a:lnTo>
                  <a:pt x="66" y="128"/>
                </a:lnTo>
                <a:lnTo>
                  <a:pt x="65" y="136"/>
                </a:lnTo>
                <a:lnTo>
                  <a:pt x="64" y="145"/>
                </a:lnTo>
                <a:lnTo>
                  <a:pt x="62" y="169"/>
                </a:lnTo>
                <a:lnTo>
                  <a:pt x="61" y="199"/>
                </a:lnTo>
                <a:lnTo>
                  <a:pt x="61" y="199"/>
                </a:lnTo>
                <a:lnTo>
                  <a:pt x="60" y="169"/>
                </a:lnTo>
                <a:lnTo>
                  <a:pt x="59" y="145"/>
                </a:lnTo>
                <a:lnTo>
                  <a:pt x="58" y="136"/>
                </a:lnTo>
                <a:lnTo>
                  <a:pt x="57" y="128"/>
                </a:lnTo>
                <a:lnTo>
                  <a:pt x="55" y="122"/>
                </a:lnTo>
                <a:lnTo>
                  <a:pt x="53" y="116"/>
                </a:lnTo>
                <a:lnTo>
                  <a:pt x="49" y="112"/>
                </a:lnTo>
                <a:lnTo>
                  <a:pt x="46" y="107"/>
                </a:lnTo>
                <a:lnTo>
                  <a:pt x="41" y="104"/>
                </a:lnTo>
                <a:lnTo>
                  <a:pt x="35" y="102"/>
                </a:lnTo>
                <a:lnTo>
                  <a:pt x="28" y="101"/>
                </a:lnTo>
                <a:lnTo>
                  <a:pt x="20" y="100"/>
                </a:lnTo>
                <a:lnTo>
                  <a:pt x="0" y="99"/>
                </a:lnTo>
                <a:lnTo>
                  <a:pt x="0" y="99"/>
                </a:lnTo>
                <a:lnTo>
                  <a:pt x="20" y="99"/>
                </a:lnTo>
                <a:lnTo>
                  <a:pt x="28" y="98"/>
                </a:lnTo>
                <a:lnTo>
                  <a:pt x="35" y="96"/>
                </a:lnTo>
                <a:lnTo>
                  <a:pt x="41" y="94"/>
                </a:lnTo>
                <a:lnTo>
                  <a:pt x="46" y="91"/>
                </a:lnTo>
                <a:lnTo>
                  <a:pt x="49" y="88"/>
                </a:lnTo>
                <a:lnTo>
                  <a:pt x="53" y="84"/>
                </a:lnTo>
                <a:lnTo>
                  <a:pt x="55" y="78"/>
                </a:lnTo>
                <a:lnTo>
                  <a:pt x="57" y="72"/>
                </a:lnTo>
                <a:lnTo>
                  <a:pt x="58" y="63"/>
                </a:lnTo>
                <a:lnTo>
                  <a:pt x="59" y="54"/>
                </a:lnTo>
                <a:lnTo>
                  <a:pt x="60" y="30"/>
                </a:lnTo>
                <a:lnTo>
                  <a:pt x="61" y="0"/>
                </a:lnTo>
                <a:lnTo>
                  <a:pt x="61" y="0"/>
                </a:lnTo>
                <a:lnTo>
                  <a:pt x="62" y="30"/>
                </a:lnTo>
                <a:lnTo>
                  <a:pt x="64" y="54"/>
                </a:lnTo>
                <a:lnTo>
                  <a:pt x="65" y="63"/>
                </a:lnTo>
                <a:lnTo>
                  <a:pt x="66" y="72"/>
                </a:lnTo>
                <a:lnTo>
                  <a:pt x="68" y="78"/>
                </a:lnTo>
                <a:lnTo>
                  <a:pt x="70" y="84"/>
                </a:lnTo>
                <a:lnTo>
                  <a:pt x="74" y="88"/>
                </a:lnTo>
                <a:lnTo>
                  <a:pt x="77" y="91"/>
                </a:lnTo>
                <a:lnTo>
                  <a:pt x="82" y="94"/>
                </a:lnTo>
                <a:lnTo>
                  <a:pt x="88" y="96"/>
                </a:lnTo>
                <a:lnTo>
                  <a:pt x="95" y="98"/>
                </a:lnTo>
                <a:lnTo>
                  <a:pt x="104" y="99"/>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 name="Freeform 29">
            <a:extLst>
              <a:ext uri="{FF2B5EF4-FFF2-40B4-BE49-F238E27FC236}">
                <a16:creationId xmlns:a16="http://schemas.microsoft.com/office/drawing/2014/main" id="{3E15A59E-AD77-4C27-87CB-B9D0FA7C2CAF}"/>
              </a:ext>
            </a:extLst>
          </p:cNvPr>
          <p:cNvSpPr>
            <a:spLocks/>
          </p:cNvSpPr>
          <p:nvPr userDrawn="1"/>
        </p:nvSpPr>
        <p:spPr bwMode="auto">
          <a:xfrm>
            <a:off x="4845050" y="3741738"/>
            <a:ext cx="195263" cy="315913"/>
          </a:xfrm>
          <a:custGeom>
            <a:avLst/>
            <a:gdLst>
              <a:gd name="T0" fmla="*/ 123 w 123"/>
              <a:gd name="T1" fmla="*/ 99 h 199"/>
              <a:gd name="T2" fmla="*/ 123 w 123"/>
              <a:gd name="T3" fmla="*/ 99 h 199"/>
              <a:gd name="T4" fmla="*/ 103 w 123"/>
              <a:gd name="T5" fmla="*/ 100 h 199"/>
              <a:gd name="T6" fmla="*/ 96 w 123"/>
              <a:gd name="T7" fmla="*/ 101 h 199"/>
              <a:gd name="T8" fmla="*/ 89 w 123"/>
              <a:gd name="T9" fmla="*/ 102 h 199"/>
              <a:gd name="T10" fmla="*/ 82 w 123"/>
              <a:gd name="T11" fmla="*/ 104 h 199"/>
              <a:gd name="T12" fmla="*/ 77 w 123"/>
              <a:gd name="T13" fmla="*/ 108 h 199"/>
              <a:gd name="T14" fmla="*/ 73 w 123"/>
              <a:gd name="T15" fmla="*/ 111 h 199"/>
              <a:gd name="T16" fmla="*/ 70 w 123"/>
              <a:gd name="T17" fmla="*/ 116 h 199"/>
              <a:gd name="T18" fmla="*/ 68 w 123"/>
              <a:gd name="T19" fmla="*/ 121 h 199"/>
              <a:gd name="T20" fmla="*/ 66 w 123"/>
              <a:gd name="T21" fmla="*/ 128 h 199"/>
              <a:gd name="T22" fmla="*/ 65 w 123"/>
              <a:gd name="T23" fmla="*/ 136 h 199"/>
              <a:gd name="T24" fmla="*/ 64 w 123"/>
              <a:gd name="T25" fmla="*/ 145 h 199"/>
              <a:gd name="T26" fmla="*/ 62 w 123"/>
              <a:gd name="T27" fmla="*/ 168 h 199"/>
              <a:gd name="T28" fmla="*/ 62 w 123"/>
              <a:gd name="T29" fmla="*/ 199 h 199"/>
              <a:gd name="T30" fmla="*/ 62 w 123"/>
              <a:gd name="T31" fmla="*/ 199 h 199"/>
              <a:gd name="T32" fmla="*/ 61 w 123"/>
              <a:gd name="T33" fmla="*/ 168 h 199"/>
              <a:gd name="T34" fmla="*/ 60 w 123"/>
              <a:gd name="T35" fmla="*/ 145 h 199"/>
              <a:gd name="T36" fmla="*/ 59 w 123"/>
              <a:gd name="T37" fmla="*/ 136 h 199"/>
              <a:gd name="T38" fmla="*/ 58 w 123"/>
              <a:gd name="T39" fmla="*/ 128 h 199"/>
              <a:gd name="T40" fmla="*/ 56 w 123"/>
              <a:gd name="T41" fmla="*/ 121 h 199"/>
              <a:gd name="T42" fmla="*/ 54 w 123"/>
              <a:gd name="T43" fmla="*/ 116 h 199"/>
              <a:gd name="T44" fmla="*/ 50 w 123"/>
              <a:gd name="T45" fmla="*/ 111 h 199"/>
              <a:gd name="T46" fmla="*/ 45 w 123"/>
              <a:gd name="T47" fmla="*/ 108 h 199"/>
              <a:gd name="T48" fmla="*/ 41 w 123"/>
              <a:gd name="T49" fmla="*/ 104 h 199"/>
              <a:gd name="T50" fmla="*/ 35 w 123"/>
              <a:gd name="T51" fmla="*/ 102 h 199"/>
              <a:gd name="T52" fmla="*/ 28 w 123"/>
              <a:gd name="T53" fmla="*/ 101 h 199"/>
              <a:gd name="T54" fmla="*/ 20 w 123"/>
              <a:gd name="T55" fmla="*/ 100 h 199"/>
              <a:gd name="T56" fmla="*/ 0 w 123"/>
              <a:gd name="T57" fmla="*/ 99 h 199"/>
              <a:gd name="T58" fmla="*/ 0 w 123"/>
              <a:gd name="T59" fmla="*/ 99 h 199"/>
              <a:gd name="T60" fmla="*/ 20 w 123"/>
              <a:gd name="T61" fmla="*/ 98 h 199"/>
              <a:gd name="T62" fmla="*/ 28 w 123"/>
              <a:gd name="T63" fmla="*/ 97 h 199"/>
              <a:gd name="T64" fmla="*/ 35 w 123"/>
              <a:gd name="T65" fmla="*/ 96 h 199"/>
              <a:gd name="T66" fmla="*/ 41 w 123"/>
              <a:gd name="T67" fmla="*/ 94 h 199"/>
              <a:gd name="T68" fmla="*/ 45 w 123"/>
              <a:gd name="T69" fmla="*/ 91 h 199"/>
              <a:gd name="T70" fmla="*/ 50 w 123"/>
              <a:gd name="T71" fmla="*/ 88 h 199"/>
              <a:gd name="T72" fmla="*/ 54 w 123"/>
              <a:gd name="T73" fmla="*/ 83 h 199"/>
              <a:gd name="T74" fmla="*/ 56 w 123"/>
              <a:gd name="T75" fmla="*/ 78 h 199"/>
              <a:gd name="T76" fmla="*/ 58 w 123"/>
              <a:gd name="T77" fmla="*/ 71 h 199"/>
              <a:gd name="T78" fmla="*/ 59 w 123"/>
              <a:gd name="T79" fmla="*/ 62 h 199"/>
              <a:gd name="T80" fmla="*/ 60 w 123"/>
              <a:gd name="T81" fmla="*/ 53 h 199"/>
              <a:gd name="T82" fmla="*/ 61 w 123"/>
              <a:gd name="T83" fmla="*/ 30 h 199"/>
              <a:gd name="T84" fmla="*/ 62 w 123"/>
              <a:gd name="T85" fmla="*/ 0 h 199"/>
              <a:gd name="T86" fmla="*/ 62 w 123"/>
              <a:gd name="T87" fmla="*/ 0 h 199"/>
              <a:gd name="T88" fmla="*/ 62 w 123"/>
              <a:gd name="T89" fmla="*/ 30 h 199"/>
              <a:gd name="T90" fmla="*/ 64 w 123"/>
              <a:gd name="T91" fmla="*/ 53 h 199"/>
              <a:gd name="T92" fmla="*/ 65 w 123"/>
              <a:gd name="T93" fmla="*/ 62 h 199"/>
              <a:gd name="T94" fmla="*/ 66 w 123"/>
              <a:gd name="T95" fmla="*/ 71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9 w 123"/>
              <a:gd name="T107" fmla="*/ 96 h 199"/>
              <a:gd name="T108" fmla="*/ 96 w 123"/>
              <a:gd name="T109" fmla="*/ 97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6" y="101"/>
                </a:lnTo>
                <a:lnTo>
                  <a:pt x="89" y="102"/>
                </a:lnTo>
                <a:lnTo>
                  <a:pt x="82" y="104"/>
                </a:lnTo>
                <a:lnTo>
                  <a:pt x="77" y="108"/>
                </a:lnTo>
                <a:lnTo>
                  <a:pt x="73" y="111"/>
                </a:lnTo>
                <a:lnTo>
                  <a:pt x="70" y="116"/>
                </a:lnTo>
                <a:lnTo>
                  <a:pt x="68" y="121"/>
                </a:lnTo>
                <a:lnTo>
                  <a:pt x="66" y="128"/>
                </a:lnTo>
                <a:lnTo>
                  <a:pt x="65" y="136"/>
                </a:lnTo>
                <a:lnTo>
                  <a:pt x="64" y="145"/>
                </a:lnTo>
                <a:lnTo>
                  <a:pt x="62" y="168"/>
                </a:lnTo>
                <a:lnTo>
                  <a:pt x="62" y="199"/>
                </a:lnTo>
                <a:lnTo>
                  <a:pt x="62" y="199"/>
                </a:lnTo>
                <a:lnTo>
                  <a:pt x="61" y="168"/>
                </a:lnTo>
                <a:lnTo>
                  <a:pt x="60" y="145"/>
                </a:lnTo>
                <a:lnTo>
                  <a:pt x="59" y="136"/>
                </a:lnTo>
                <a:lnTo>
                  <a:pt x="58" y="128"/>
                </a:lnTo>
                <a:lnTo>
                  <a:pt x="56" y="121"/>
                </a:lnTo>
                <a:lnTo>
                  <a:pt x="54" y="116"/>
                </a:lnTo>
                <a:lnTo>
                  <a:pt x="50" y="111"/>
                </a:lnTo>
                <a:lnTo>
                  <a:pt x="45" y="108"/>
                </a:lnTo>
                <a:lnTo>
                  <a:pt x="41" y="104"/>
                </a:lnTo>
                <a:lnTo>
                  <a:pt x="35" y="102"/>
                </a:lnTo>
                <a:lnTo>
                  <a:pt x="28" y="101"/>
                </a:lnTo>
                <a:lnTo>
                  <a:pt x="20" y="100"/>
                </a:lnTo>
                <a:lnTo>
                  <a:pt x="0" y="99"/>
                </a:lnTo>
                <a:lnTo>
                  <a:pt x="0" y="99"/>
                </a:lnTo>
                <a:lnTo>
                  <a:pt x="20" y="98"/>
                </a:lnTo>
                <a:lnTo>
                  <a:pt x="28" y="97"/>
                </a:lnTo>
                <a:lnTo>
                  <a:pt x="35" y="96"/>
                </a:lnTo>
                <a:lnTo>
                  <a:pt x="41" y="94"/>
                </a:lnTo>
                <a:lnTo>
                  <a:pt x="45" y="91"/>
                </a:lnTo>
                <a:lnTo>
                  <a:pt x="50" y="88"/>
                </a:lnTo>
                <a:lnTo>
                  <a:pt x="54" y="83"/>
                </a:lnTo>
                <a:lnTo>
                  <a:pt x="56" y="78"/>
                </a:lnTo>
                <a:lnTo>
                  <a:pt x="58" y="71"/>
                </a:lnTo>
                <a:lnTo>
                  <a:pt x="59" y="62"/>
                </a:lnTo>
                <a:lnTo>
                  <a:pt x="60" y="53"/>
                </a:lnTo>
                <a:lnTo>
                  <a:pt x="61" y="30"/>
                </a:lnTo>
                <a:lnTo>
                  <a:pt x="62" y="0"/>
                </a:lnTo>
                <a:lnTo>
                  <a:pt x="62" y="0"/>
                </a:lnTo>
                <a:lnTo>
                  <a:pt x="62" y="30"/>
                </a:lnTo>
                <a:lnTo>
                  <a:pt x="64" y="53"/>
                </a:lnTo>
                <a:lnTo>
                  <a:pt x="65" y="62"/>
                </a:lnTo>
                <a:lnTo>
                  <a:pt x="66" y="71"/>
                </a:lnTo>
                <a:lnTo>
                  <a:pt x="68" y="78"/>
                </a:lnTo>
                <a:lnTo>
                  <a:pt x="70" y="83"/>
                </a:lnTo>
                <a:lnTo>
                  <a:pt x="73" y="88"/>
                </a:lnTo>
                <a:lnTo>
                  <a:pt x="77" y="91"/>
                </a:lnTo>
                <a:lnTo>
                  <a:pt x="82" y="94"/>
                </a:lnTo>
                <a:lnTo>
                  <a:pt x="89" y="96"/>
                </a:lnTo>
                <a:lnTo>
                  <a:pt x="96" y="97"/>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 name="Freeform 30">
            <a:extLst>
              <a:ext uri="{FF2B5EF4-FFF2-40B4-BE49-F238E27FC236}">
                <a16:creationId xmlns:a16="http://schemas.microsoft.com/office/drawing/2014/main" id="{F74565AF-10EE-4406-A760-C927A9CC38C8}"/>
              </a:ext>
            </a:extLst>
          </p:cNvPr>
          <p:cNvSpPr>
            <a:spLocks/>
          </p:cNvSpPr>
          <p:nvPr userDrawn="1"/>
        </p:nvSpPr>
        <p:spPr bwMode="auto">
          <a:xfrm>
            <a:off x="4279900" y="1354138"/>
            <a:ext cx="193675" cy="315913"/>
          </a:xfrm>
          <a:custGeom>
            <a:avLst/>
            <a:gdLst>
              <a:gd name="T0" fmla="*/ 122 w 122"/>
              <a:gd name="T1" fmla="*/ 99 h 199"/>
              <a:gd name="T2" fmla="*/ 122 w 122"/>
              <a:gd name="T3" fmla="*/ 99 h 199"/>
              <a:gd name="T4" fmla="*/ 103 w 122"/>
              <a:gd name="T5" fmla="*/ 99 h 199"/>
              <a:gd name="T6" fmla="*/ 95 w 122"/>
              <a:gd name="T7" fmla="*/ 100 h 199"/>
              <a:gd name="T8" fmla="*/ 88 w 122"/>
              <a:gd name="T9" fmla="*/ 102 h 199"/>
              <a:gd name="T10" fmla="*/ 82 w 122"/>
              <a:gd name="T11" fmla="*/ 104 h 199"/>
              <a:gd name="T12" fmla="*/ 77 w 122"/>
              <a:gd name="T13" fmla="*/ 106 h 199"/>
              <a:gd name="T14" fmla="*/ 73 w 122"/>
              <a:gd name="T15" fmla="*/ 110 h 199"/>
              <a:gd name="T16" fmla="*/ 70 w 122"/>
              <a:gd name="T17" fmla="*/ 114 h 199"/>
              <a:gd name="T18" fmla="*/ 67 w 122"/>
              <a:gd name="T19" fmla="*/ 121 h 199"/>
              <a:gd name="T20" fmla="*/ 65 w 122"/>
              <a:gd name="T21" fmla="*/ 127 h 199"/>
              <a:gd name="T22" fmla="*/ 64 w 122"/>
              <a:gd name="T23" fmla="*/ 135 h 199"/>
              <a:gd name="T24" fmla="*/ 63 w 122"/>
              <a:gd name="T25" fmla="*/ 144 h 199"/>
              <a:gd name="T26" fmla="*/ 62 w 122"/>
              <a:gd name="T27" fmla="*/ 168 h 199"/>
              <a:gd name="T28" fmla="*/ 61 w 122"/>
              <a:gd name="T29" fmla="*/ 199 h 199"/>
              <a:gd name="T30" fmla="*/ 61 w 122"/>
              <a:gd name="T31" fmla="*/ 199 h 199"/>
              <a:gd name="T32" fmla="*/ 61 w 122"/>
              <a:gd name="T33" fmla="*/ 168 h 199"/>
              <a:gd name="T34" fmla="*/ 60 w 122"/>
              <a:gd name="T35" fmla="*/ 144 h 199"/>
              <a:gd name="T36" fmla="*/ 59 w 122"/>
              <a:gd name="T37" fmla="*/ 135 h 199"/>
              <a:gd name="T38" fmla="*/ 57 w 122"/>
              <a:gd name="T39" fmla="*/ 127 h 199"/>
              <a:gd name="T40" fmla="*/ 56 w 122"/>
              <a:gd name="T41" fmla="*/ 121 h 199"/>
              <a:gd name="T42" fmla="*/ 53 w 122"/>
              <a:gd name="T43" fmla="*/ 114 h 199"/>
              <a:gd name="T44" fmla="*/ 50 w 122"/>
              <a:gd name="T45" fmla="*/ 110 h 199"/>
              <a:gd name="T46" fmla="*/ 46 w 122"/>
              <a:gd name="T47" fmla="*/ 106 h 199"/>
              <a:gd name="T48" fmla="*/ 40 w 122"/>
              <a:gd name="T49" fmla="*/ 104 h 199"/>
              <a:gd name="T50" fmla="*/ 34 w 122"/>
              <a:gd name="T51" fmla="*/ 102 h 199"/>
              <a:gd name="T52" fmla="*/ 28 w 122"/>
              <a:gd name="T53" fmla="*/ 100 h 199"/>
              <a:gd name="T54" fmla="*/ 20 w 122"/>
              <a:gd name="T55" fmla="*/ 99 h 199"/>
              <a:gd name="T56" fmla="*/ 0 w 122"/>
              <a:gd name="T57" fmla="*/ 99 h 199"/>
              <a:gd name="T58" fmla="*/ 0 w 122"/>
              <a:gd name="T59" fmla="*/ 99 h 199"/>
              <a:gd name="T60" fmla="*/ 20 w 122"/>
              <a:gd name="T61" fmla="*/ 98 h 199"/>
              <a:gd name="T62" fmla="*/ 28 w 122"/>
              <a:gd name="T63" fmla="*/ 97 h 199"/>
              <a:gd name="T64" fmla="*/ 34 w 122"/>
              <a:gd name="T65" fmla="*/ 96 h 199"/>
              <a:gd name="T66" fmla="*/ 40 w 122"/>
              <a:gd name="T67" fmla="*/ 94 h 199"/>
              <a:gd name="T68" fmla="*/ 46 w 122"/>
              <a:gd name="T69" fmla="*/ 91 h 199"/>
              <a:gd name="T70" fmla="*/ 50 w 122"/>
              <a:gd name="T71" fmla="*/ 87 h 199"/>
              <a:gd name="T72" fmla="*/ 53 w 122"/>
              <a:gd name="T73" fmla="*/ 83 h 199"/>
              <a:gd name="T74" fmla="*/ 56 w 122"/>
              <a:gd name="T75" fmla="*/ 77 h 199"/>
              <a:gd name="T76" fmla="*/ 57 w 122"/>
              <a:gd name="T77" fmla="*/ 70 h 199"/>
              <a:gd name="T78" fmla="*/ 59 w 122"/>
              <a:gd name="T79" fmla="*/ 62 h 199"/>
              <a:gd name="T80" fmla="*/ 60 w 122"/>
              <a:gd name="T81" fmla="*/ 53 h 199"/>
              <a:gd name="T82" fmla="*/ 61 w 122"/>
              <a:gd name="T83" fmla="*/ 29 h 199"/>
              <a:gd name="T84" fmla="*/ 61 w 122"/>
              <a:gd name="T85" fmla="*/ 0 h 199"/>
              <a:gd name="T86" fmla="*/ 61 w 122"/>
              <a:gd name="T87" fmla="*/ 0 h 199"/>
              <a:gd name="T88" fmla="*/ 62 w 122"/>
              <a:gd name="T89" fmla="*/ 29 h 199"/>
              <a:gd name="T90" fmla="*/ 63 w 122"/>
              <a:gd name="T91" fmla="*/ 53 h 199"/>
              <a:gd name="T92" fmla="*/ 64 w 122"/>
              <a:gd name="T93" fmla="*/ 62 h 199"/>
              <a:gd name="T94" fmla="*/ 65 w 122"/>
              <a:gd name="T95" fmla="*/ 70 h 199"/>
              <a:gd name="T96" fmla="*/ 67 w 122"/>
              <a:gd name="T97" fmla="*/ 77 h 199"/>
              <a:gd name="T98" fmla="*/ 70 w 122"/>
              <a:gd name="T99" fmla="*/ 83 h 199"/>
              <a:gd name="T100" fmla="*/ 73 w 122"/>
              <a:gd name="T101" fmla="*/ 87 h 199"/>
              <a:gd name="T102" fmla="*/ 77 w 122"/>
              <a:gd name="T103" fmla="*/ 91 h 199"/>
              <a:gd name="T104" fmla="*/ 82 w 122"/>
              <a:gd name="T105" fmla="*/ 94 h 199"/>
              <a:gd name="T106" fmla="*/ 88 w 122"/>
              <a:gd name="T107" fmla="*/ 96 h 199"/>
              <a:gd name="T108" fmla="*/ 95 w 122"/>
              <a:gd name="T109" fmla="*/ 97 h 199"/>
              <a:gd name="T110" fmla="*/ 103 w 122"/>
              <a:gd name="T111" fmla="*/ 98 h 199"/>
              <a:gd name="T112" fmla="*/ 122 w 122"/>
              <a:gd name="T113" fmla="*/ 99 h 199"/>
              <a:gd name="T114" fmla="*/ 122 w 122"/>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 h="199">
                <a:moveTo>
                  <a:pt x="122" y="99"/>
                </a:moveTo>
                <a:lnTo>
                  <a:pt x="122" y="99"/>
                </a:lnTo>
                <a:lnTo>
                  <a:pt x="103" y="99"/>
                </a:lnTo>
                <a:lnTo>
                  <a:pt x="95" y="100"/>
                </a:lnTo>
                <a:lnTo>
                  <a:pt x="88" y="102"/>
                </a:lnTo>
                <a:lnTo>
                  <a:pt x="82" y="104"/>
                </a:lnTo>
                <a:lnTo>
                  <a:pt x="77" y="106"/>
                </a:lnTo>
                <a:lnTo>
                  <a:pt x="73" y="110"/>
                </a:lnTo>
                <a:lnTo>
                  <a:pt x="70" y="114"/>
                </a:lnTo>
                <a:lnTo>
                  <a:pt x="67" y="121"/>
                </a:lnTo>
                <a:lnTo>
                  <a:pt x="65" y="127"/>
                </a:lnTo>
                <a:lnTo>
                  <a:pt x="64" y="135"/>
                </a:lnTo>
                <a:lnTo>
                  <a:pt x="63" y="144"/>
                </a:lnTo>
                <a:lnTo>
                  <a:pt x="62" y="168"/>
                </a:lnTo>
                <a:lnTo>
                  <a:pt x="61" y="199"/>
                </a:lnTo>
                <a:lnTo>
                  <a:pt x="61" y="199"/>
                </a:lnTo>
                <a:lnTo>
                  <a:pt x="61" y="168"/>
                </a:lnTo>
                <a:lnTo>
                  <a:pt x="60" y="144"/>
                </a:lnTo>
                <a:lnTo>
                  <a:pt x="59" y="135"/>
                </a:lnTo>
                <a:lnTo>
                  <a:pt x="57" y="127"/>
                </a:lnTo>
                <a:lnTo>
                  <a:pt x="56" y="121"/>
                </a:lnTo>
                <a:lnTo>
                  <a:pt x="53" y="114"/>
                </a:lnTo>
                <a:lnTo>
                  <a:pt x="50" y="110"/>
                </a:lnTo>
                <a:lnTo>
                  <a:pt x="46" y="106"/>
                </a:lnTo>
                <a:lnTo>
                  <a:pt x="40" y="104"/>
                </a:lnTo>
                <a:lnTo>
                  <a:pt x="34" y="102"/>
                </a:lnTo>
                <a:lnTo>
                  <a:pt x="28" y="100"/>
                </a:lnTo>
                <a:lnTo>
                  <a:pt x="20" y="99"/>
                </a:lnTo>
                <a:lnTo>
                  <a:pt x="0" y="99"/>
                </a:lnTo>
                <a:lnTo>
                  <a:pt x="0" y="99"/>
                </a:lnTo>
                <a:lnTo>
                  <a:pt x="20" y="98"/>
                </a:lnTo>
                <a:lnTo>
                  <a:pt x="28" y="97"/>
                </a:lnTo>
                <a:lnTo>
                  <a:pt x="34" y="96"/>
                </a:lnTo>
                <a:lnTo>
                  <a:pt x="40" y="94"/>
                </a:lnTo>
                <a:lnTo>
                  <a:pt x="46" y="91"/>
                </a:lnTo>
                <a:lnTo>
                  <a:pt x="50" y="87"/>
                </a:lnTo>
                <a:lnTo>
                  <a:pt x="53" y="83"/>
                </a:lnTo>
                <a:lnTo>
                  <a:pt x="56" y="77"/>
                </a:lnTo>
                <a:lnTo>
                  <a:pt x="57" y="70"/>
                </a:lnTo>
                <a:lnTo>
                  <a:pt x="59" y="62"/>
                </a:lnTo>
                <a:lnTo>
                  <a:pt x="60" y="53"/>
                </a:lnTo>
                <a:lnTo>
                  <a:pt x="61" y="29"/>
                </a:lnTo>
                <a:lnTo>
                  <a:pt x="61" y="0"/>
                </a:lnTo>
                <a:lnTo>
                  <a:pt x="61" y="0"/>
                </a:lnTo>
                <a:lnTo>
                  <a:pt x="62" y="29"/>
                </a:lnTo>
                <a:lnTo>
                  <a:pt x="63" y="53"/>
                </a:lnTo>
                <a:lnTo>
                  <a:pt x="64" y="62"/>
                </a:lnTo>
                <a:lnTo>
                  <a:pt x="65" y="70"/>
                </a:lnTo>
                <a:lnTo>
                  <a:pt x="67" y="77"/>
                </a:lnTo>
                <a:lnTo>
                  <a:pt x="70" y="83"/>
                </a:lnTo>
                <a:lnTo>
                  <a:pt x="73" y="87"/>
                </a:lnTo>
                <a:lnTo>
                  <a:pt x="77" y="91"/>
                </a:lnTo>
                <a:lnTo>
                  <a:pt x="82" y="94"/>
                </a:lnTo>
                <a:lnTo>
                  <a:pt x="88" y="96"/>
                </a:lnTo>
                <a:lnTo>
                  <a:pt x="95" y="97"/>
                </a:lnTo>
                <a:lnTo>
                  <a:pt x="103" y="98"/>
                </a:lnTo>
                <a:lnTo>
                  <a:pt x="122" y="99"/>
                </a:lnTo>
                <a:lnTo>
                  <a:pt x="122"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4" name="Freeform 31">
            <a:extLst>
              <a:ext uri="{FF2B5EF4-FFF2-40B4-BE49-F238E27FC236}">
                <a16:creationId xmlns:a16="http://schemas.microsoft.com/office/drawing/2014/main" id="{2ED917B4-01AA-4250-8CB8-70A28AA7A2B4}"/>
              </a:ext>
            </a:extLst>
          </p:cNvPr>
          <p:cNvSpPr>
            <a:spLocks/>
          </p:cNvSpPr>
          <p:nvPr userDrawn="1"/>
        </p:nvSpPr>
        <p:spPr bwMode="auto">
          <a:xfrm>
            <a:off x="8207375" y="2132013"/>
            <a:ext cx="195263" cy="315913"/>
          </a:xfrm>
          <a:custGeom>
            <a:avLst/>
            <a:gdLst>
              <a:gd name="T0" fmla="*/ 123 w 123"/>
              <a:gd name="T1" fmla="*/ 99 h 199"/>
              <a:gd name="T2" fmla="*/ 123 w 123"/>
              <a:gd name="T3" fmla="*/ 99 h 199"/>
              <a:gd name="T4" fmla="*/ 104 w 123"/>
              <a:gd name="T5" fmla="*/ 100 h 199"/>
              <a:gd name="T6" fmla="*/ 96 w 123"/>
              <a:gd name="T7" fmla="*/ 101 h 199"/>
              <a:gd name="T8" fmla="*/ 88 w 123"/>
              <a:gd name="T9" fmla="*/ 102 h 199"/>
              <a:gd name="T10" fmla="*/ 82 w 123"/>
              <a:gd name="T11" fmla="*/ 104 h 199"/>
              <a:gd name="T12" fmla="*/ 77 w 123"/>
              <a:gd name="T13" fmla="*/ 107 h 199"/>
              <a:gd name="T14" fmla="*/ 74 w 123"/>
              <a:gd name="T15" fmla="*/ 112 h 199"/>
              <a:gd name="T16" fmla="*/ 70 w 123"/>
              <a:gd name="T17" fmla="*/ 116 h 199"/>
              <a:gd name="T18" fmla="*/ 68 w 123"/>
              <a:gd name="T19" fmla="*/ 121 h 199"/>
              <a:gd name="T20" fmla="*/ 66 w 123"/>
              <a:gd name="T21" fmla="*/ 128 h 199"/>
              <a:gd name="T22" fmla="*/ 65 w 123"/>
              <a:gd name="T23" fmla="*/ 136 h 199"/>
              <a:gd name="T24" fmla="*/ 64 w 123"/>
              <a:gd name="T25" fmla="*/ 145 h 199"/>
              <a:gd name="T26" fmla="*/ 63 w 123"/>
              <a:gd name="T27" fmla="*/ 169 h 199"/>
              <a:gd name="T28" fmla="*/ 62 w 123"/>
              <a:gd name="T29" fmla="*/ 199 h 199"/>
              <a:gd name="T30" fmla="*/ 62 w 123"/>
              <a:gd name="T31" fmla="*/ 199 h 199"/>
              <a:gd name="T32" fmla="*/ 62 w 123"/>
              <a:gd name="T33" fmla="*/ 169 h 199"/>
              <a:gd name="T34" fmla="*/ 60 w 123"/>
              <a:gd name="T35" fmla="*/ 145 h 199"/>
              <a:gd name="T36" fmla="*/ 59 w 123"/>
              <a:gd name="T37" fmla="*/ 136 h 199"/>
              <a:gd name="T38" fmla="*/ 58 w 123"/>
              <a:gd name="T39" fmla="*/ 128 h 199"/>
              <a:gd name="T40" fmla="*/ 56 w 123"/>
              <a:gd name="T41" fmla="*/ 121 h 199"/>
              <a:gd name="T42" fmla="*/ 54 w 123"/>
              <a:gd name="T43" fmla="*/ 116 h 199"/>
              <a:gd name="T44" fmla="*/ 51 w 123"/>
              <a:gd name="T45" fmla="*/ 112 h 199"/>
              <a:gd name="T46" fmla="*/ 46 w 123"/>
              <a:gd name="T47" fmla="*/ 107 h 199"/>
              <a:gd name="T48" fmla="*/ 41 w 123"/>
              <a:gd name="T49" fmla="*/ 104 h 199"/>
              <a:gd name="T50" fmla="*/ 35 w 123"/>
              <a:gd name="T51" fmla="*/ 102 h 199"/>
              <a:gd name="T52" fmla="*/ 28 w 123"/>
              <a:gd name="T53" fmla="*/ 101 h 199"/>
              <a:gd name="T54" fmla="*/ 21 w 123"/>
              <a:gd name="T55" fmla="*/ 100 h 199"/>
              <a:gd name="T56" fmla="*/ 0 w 123"/>
              <a:gd name="T57" fmla="*/ 99 h 199"/>
              <a:gd name="T58" fmla="*/ 0 w 123"/>
              <a:gd name="T59" fmla="*/ 99 h 199"/>
              <a:gd name="T60" fmla="*/ 21 w 123"/>
              <a:gd name="T61" fmla="*/ 98 h 199"/>
              <a:gd name="T62" fmla="*/ 28 w 123"/>
              <a:gd name="T63" fmla="*/ 97 h 199"/>
              <a:gd name="T64" fmla="*/ 35 w 123"/>
              <a:gd name="T65" fmla="*/ 96 h 199"/>
              <a:gd name="T66" fmla="*/ 41 w 123"/>
              <a:gd name="T67" fmla="*/ 94 h 199"/>
              <a:gd name="T68" fmla="*/ 46 w 123"/>
              <a:gd name="T69" fmla="*/ 91 h 199"/>
              <a:gd name="T70" fmla="*/ 51 w 123"/>
              <a:gd name="T71" fmla="*/ 88 h 199"/>
              <a:gd name="T72" fmla="*/ 54 w 123"/>
              <a:gd name="T73" fmla="*/ 83 h 199"/>
              <a:gd name="T74" fmla="*/ 56 w 123"/>
              <a:gd name="T75" fmla="*/ 78 h 199"/>
              <a:gd name="T76" fmla="*/ 58 w 123"/>
              <a:gd name="T77" fmla="*/ 71 h 199"/>
              <a:gd name="T78" fmla="*/ 59 w 123"/>
              <a:gd name="T79" fmla="*/ 63 h 199"/>
              <a:gd name="T80" fmla="*/ 60 w 123"/>
              <a:gd name="T81" fmla="*/ 53 h 199"/>
              <a:gd name="T82" fmla="*/ 62 w 123"/>
              <a:gd name="T83" fmla="*/ 31 h 199"/>
              <a:gd name="T84" fmla="*/ 62 w 123"/>
              <a:gd name="T85" fmla="*/ 0 h 199"/>
              <a:gd name="T86" fmla="*/ 62 w 123"/>
              <a:gd name="T87" fmla="*/ 0 h 199"/>
              <a:gd name="T88" fmla="*/ 63 w 123"/>
              <a:gd name="T89" fmla="*/ 31 h 199"/>
              <a:gd name="T90" fmla="*/ 64 w 123"/>
              <a:gd name="T91" fmla="*/ 53 h 199"/>
              <a:gd name="T92" fmla="*/ 65 w 123"/>
              <a:gd name="T93" fmla="*/ 63 h 199"/>
              <a:gd name="T94" fmla="*/ 66 w 123"/>
              <a:gd name="T95" fmla="*/ 71 h 199"/>
              <a:gd name="T96" fmla="*/ 68 w 123"/>
              <a:gd name="T97" fmla="*/ 78 h 199"/>
              <a:gd name="T98" fmla="*/ 70 w 123"/>
              <a:gd name="T99" fmla="*/ 83 h 199"/>
              <a:gd name="T100" fmla="*/ 74 w 123"/>
              <a:gd name="T101" fmla="*/ 88 h 199"/>
              <a:gd name="T102" fmla="*/ 77 w 123"/>
              <a:gd name="T103" fmla="*/ 91 h 199"/>
              <a:gd name="T104" fmla="*/ 82 w 123"/>
              <a:gd name="T105" fmla="*/ 94 h 199"/>
              <a:gd name="T106" fmla="*/ 88 w 123"/>
              <a:gd name="T107" fmla="*/ 96 h 199"/>
              <a:gd name="T108" fmla="*/ 96 w 123"/>
              <a:gd name="T109" fmla="*/ 97 h 199"/>
              <a:gd name="T110" fmla="*/ 104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4" y="100"/>
                </a:lnTo>
                <a:lnTo>
                  <a:pt x="96" y="101"/>
                </a:lnTo>
                <a:lnTo>
                  <a:pt x="88" y="102"/>
                </a:lnTo>
                <a:lnTo>
                  <a:pt x="82" y="104"/>
                </a:lnTo>
                <a:lnTo>
                  <a:pt x="77" y="107"/>
                </a:lnTo>
                <a:lnTo>
                  <a:pt x="74" y="112"/>
                </a:lnTo>
                <a:lnTo>
                  <a:pt x="70" y="116"/>
                </a:lnTo>
                <a:lnTo>
                  <a:pt x="68" y="121"/>
                </a:lnTo>
                <a:lnTo>
                  <a:pt x="66" y="128"/>
                </a:lnTo>
                <a:lnTo>
                  <a:pt x="65" y="136"/>
                </a:lnTo>
                <a:lnTo>
                  <a:pt x="64" y="145"/>
                </a:lnTo>
                <a:lnTo>
                  <a:pt x="63" y="169"/>
                </a:lnTo>
                <a:lnTo>
                  <a:pt x="62" y="199"/>
                </a:lnTo>
                <a:lnTo>
                  <a:pt x="62" y="199"/>
                </a:lnTo>
                <a:lnTo>
                  <a:pt x="62" y="169"/>
                </a:lnTo>
                <a:lnTo>
                  <a:pt x="60" y="145"/>
                </a:lnTo>
                <a:lnTo>
                  <a:pt x="59" y="136"/>
                </a:lnTo>
                <a:lnTo>
                  <a:pt x="58" y="128"/>
                </a:lnTo>
                <a:lnTo>
                  <a:pt x="56" y="121"/>
                </a:lnTo>
                <a:lnTo>
                  <a:pt x="54" y="116"/>
                </a:lnTo>
                <a:lnTo>
                  <a:pt x="51" y="112"/>
                </a:lnTo>
                <a:lnTo>
                  <a:pt x="46" y="107"/>
                </a:lnTo>
                <a:lnTo>
                  <a:pt x="41" y="104"/>
                </a:lnTo>
                <a:lnTo>
                  <a:pt x="35" y="102"/>
                </a:lnTo>
                <a:lnTo>
                  <a:pt x="28" y="101"/>
                </a:lnTo>
                <a:lnTo>
                  <a:pt x="21" y="100"/>
                </a:lnTo>
                <a:lnTo>
                  <a:pt x="0" y="99"/>
                </a:lnTo>
                <a:lnTo>
                  <a:pt x="0" y="99"/>
                </a:lnTo>
                <a:lnTo>
                  <a:pt x="21" y="98"/>
                </a:lnTo>
                <a:lnTo>
                  <a:pt x="28" y="97"/>
                </a:lnTo>
                <a:lnTo>
                  <a:pt x="35" y="96"/>
                </a:lnTo>
                <a:lnTo>
                  <a:pt x="41" y="94"/>
                </a:lnTo>
                <a:lnTo>
                  <a:pt x="46" y="91"/>
                </a:lnTo>
                <a:lnTo>
                  <a:pt x="51" y="88"/>
                </a:lnTo>
                <a:lnTo>
                  <a:pt x="54" y="83"/>
                </a:lnTo>
                <a:lnTo>
                  <a:pt x="56" y="78"/>
                </a:lnTo>
                <a:lnTo>
                  <a:pt x="58" y="71"/>
                </a:lnTo>
                <a:lnTo>
                  <a:pt x="59" y="63"/>
                </a:lnTo>
                <a:lnTo>
                  <a:pt x="60" y="53"/>
                </a:lnTo>
                <a:lnTo>
                  <a:pt x="62" y="31"/>
                </a:lnTo>
                <a:lnTo>
                  <a:pt x="62" y="0"/>
                </a:lnTo>
                <a:lnTo>
                  <a:pt x="62" y="0"/>
                </a:lnTo>
                <a:lnTo>
                  <a:pt x="63" y="31"/>
                </a:lnTo>
                <a:lnTo>
                  <a:pt x="64" y="53"/>
                </a:lnTo>
                <a:lnTo>
                  <a:pt x="65" y="63"/>
                </a:lnTo>
                <a:lnTo>
                  <a:pt x="66" y="71"/>
                </a:lnTo>
                <a:lnTo>
                  <a:pt x="68" y="78"/>
                </a:lnTo>
                <a:lnTo>
                  <a:pt x="70" y="83"/>
                </a:lnTo>
                <a:lnTo>
                  <a:pt x="74" y="88"/>
                </a:lnTo>
                <a:lnTo>
                  <a:pt x="77" y="91"/>
                </a:lnTo>
                <a:lnTo>
                  <a:pt x="82" y="94"/>
                </a:lnTo>
                <a:lnTo>
                  <a:pt x="88" y="96"/>
                </a:lnTo>
                <a:lnTo>
                  <a:pt x="96" y="97"/>
                </a:lnTo>
                <a:lnTo>
                  <a:pt x="104"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7" name="Rectangle 20488">
            <a:extLst>
              <a:ext uri="{FF2B5EF4-FFF2-40B4-BE49-F238E27FC236}">
                <a16:creationId xmlns:a16="http://schemas.microsoft.com/office/drawing/2014/main" id="{AB455F55-03E8-49DC-954F-42286752A7E4}"/>
              </a:ext>
            </a:extLst>
          </p:cNvPr>
          <p:cNvSpPr>
            <a:spLocks noChangeArrowheads="1"/>
          </p:cNvSpPr>
          <p:nvPr userDrawn="1"/>
        </p:nvSpPr>
        <p:spPr bwMode="auto">
          <a:xfrm>
            <a:off x="8072438" y="39465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8" name="Freeform 20489">
            <a:extLst>
              <a:ext uri="{FF2B5EF4-FFF2-40B4-BE49-F238E27FC236}">
                <a16:creationId xmlns:a16="http://schemas.microsoft.com/office/drawing/2014/main" id="{7DECFA1E-12E3-46D9-8A9A-985F6E92A8FA}"/>
              </a:ext>
            </a:extLst>
          </p:cNvPr>
          <p:cNvSpPr>
            <a:spLocks/>
          </p:cNvSpPr>
          <p:nvPr userDrawn="1"/>
        </p:nvSpPr>
        <p:spPr bwMode="auto">
          <a:xfrm>
            <a:off x="8072438" y="3946525"/>
            <a:ext cx="76200" cy="0"/>
          </a:xfrm>
          <a:custGeom>
            <a:avLst/>
            <a:gdLst>
              <a:gd name="T0" fmla="*/ 48 w 48"/>
              <a:gd name="T1" fmla="*/ 48 w 48"/>
              <a:gd name="T2" fmla="*/ 48 w 48"/>
              <a:gd name="T3" fmla="*/ 48 w 48"/>
              <a:gd name="T4" fmla="*/ 0 w 48"/>
              <a:gd name="T5" fmla="*/ 0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48" y="0"/>
                </a:lnTo>
                <a:lnTo>
                  <a:pt x="48" y="0"/>
                </a:lnTo>
                <a:lnTo>
                  <a:pt x="48" y="0"/>
                </a:lnTo>
                <a:lnTo>
                  <a:pt x="0" y="0"/>
                </a:lnTo>
                <a:lnTo>
                  <a:pt x="0"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9" name="Freeform 20490">
            <a:extLst>
              <a:ext uri="{FF2B5EF4-FFF2-40B4-BE49-F238E27FC236}">
                <a16:creationId xmlns:a16="http://schemas.microsoft.com/office/drawing/2014/main" id="{C7DA69C8-4963-4972-8417-17F2175DEEBC}"/>
              </a:ext>
            </a:extLst>
          </p:cNvPr>
          <p:cNvSpPr>
            <a:spLocks/>
          </p:cNvSpPr>
          <p:nvPr userDrawn="1"/>
        </p:nvSpPr>
        <p:spPr bwMode="auto">
          <a:xfrm>
            <a:off x="8072438" y="39465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0" name="Freeform 20491">
            <a:extLst>
              <a:ext uri="{FF2B5EF4-FFF2-40B4-BE49-F238E27FC236}">
                <a16:creationId xmlns:a16="http://schemas.microsoft.com/office/drawing/2014/main" id="{8E2734EC-4C5A-4825-A06D-E030B322B337}"/>
              </a:ext>
            </a:extLst>
          </p:cNvPr>
          <p:cNvSpPr>
            <a:spLocks/>
          </p:cNvSpPr>
          <p:nvPr userDrawn="1"/>
        </p:nvSpPr>
        <p:spPr bwMode="auto">
          <a:xfrm>
            <a:off x="8072438" y="39465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2" name="Freeform 20493">
            <a:extLst>
              <a:ext uri="{FF2B5EF4-FFF2-40B4-BE49-F238E27FC236}">
                <a16:creationId xmlns:a16="http://schemas.microsoft.com/office/drawing/2014/main" id="{D3665F13-DAEB-40D7-9F1D-562DA772CB05}"/>
              </a:ext>
            </a:extLst>
          </p:cNvPr>
          <p:cNvSpPr>
            <a:spLocks/>
          </p:cNvSpPr>
          <p:nvPr userDrawn="1"/>
        </p:nvSpPr>
        <p:spPr bwMode="auto">
          <a:xfrm>
            <a:off x="8724901" y="3997325"/>
            <a:ext cx="74613" cy="38100"/>
          </a:xfrm>
          <a:custGeom>
            <a:avLst/>
            <a:gdLst>
              <a:gd name="T0" fmla="*/ 24 w 47"/>
              <a:gd name="T1" fmla="*/ 0 h 24"/>
              <a:gd name="T2" fmla="*/ 24 w 47"/>
              <a:gd name="T3" fmla="*/ 0 h 24"/>
              <a:gd name="T4" fmla="*/ 29 w 47"/>
              <a:gd name="T5" fmla="*/ 0 h 24"/>
              <a:gd name="T6" fmla="*/ 33 w 47"/>
              <a:gd name="T7" fmla="*/ 2 h 24"/>
              <a:gd name="T8" fmla="*/ 37 w 47"/>
              <a:gd name="T9" fmla="*/ 4 h 24"/>
              <a:gd name="T10" fmla="*/ 41 w 47"/>
              <a:gd name="T11" fmla="*/ 7 h 24"/>
              <a:gd name="T12" fmla="*/ 43 w 47"/>
              <a:gd name="T13" fmla="*/ 11 h 24"/>
              <a:gd name="T14" fmla="*/ 46 w 47"/>
              <a:gd name="T15" fmla="*/ 15 h 24"/>
              <a:gd name="T16" fmla="*/ 47 w 47"/>
              <a:gd name="T17" fmla="*/ 18 h 24"/>
              <a:gd name="T18" fmla="*/ 47 w 47"/>
              <a:gd name="T19" fmla="*/ 24 h 24"/>
              <a:gd name="T20" fmla="*/ 0 w 47"/>
              <a:gd name="T21" fmla="*/ 24 h 24"/>
              <a:gd name="T22" fmla="*/ 0 w 47"/>
              <a:gd name="T23" fmla="*/ 24 h 24"/>
              <a:gd name="T24" fmla="*/ 0 w 47"/>
              <a:gd name="T25" fmla="*/ 18 h 24"/>
              <a:gd name="T26" fmla="*/ 2 w 47"/>
              <a:gd name="T27" fmla="*/ 15 h 24"/>
              <a:gd name="T28" fmla="*/ 4 w 47"/>
              <a:gd name="T29" fmla="*/ 11 h 24"/>
              <a:gd name="T30" fmla="*/ 7 w 47"/>
              <a:gd name="T31" fmla="*/ 7 h 24"/>
              <a:gd name="T32" fmla="*/ 11 w 47"/>
              <a:gd name="T33" fmla="*/ 4 h 24"/>
              <a:gd name="T34" fmla="*/ 15 w 47"/>
              <a:gd name="T35" fmla="*/ 2 h 24"/>
              <a:gd name="T36" fmla="*/ 19 w 47"/>
              <a:gd name="T37" fmla="*/ 0 h 24"/>
              <a:gd name="T38" fmla="*/ 24 w 4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4">
                <a:moveTo>
                  <a:pt x="24" y="0"/>
                </a:moveTo>
                <a:lnTo>
                  <a:pt x="24" y="0"/>
                </a:lnTo>
                <a:lnTo>
                  <a:pt x="29" y="0"/>
                </a:lnTo>
                <a:lnTo>
                  <a:pt x="33" y="2"/>
                </a:lnTo>
                <a:lnTo>
                  <a:pt x="37" y="4"/>
                </a:lnTo>
                <a:lnTo>
                  <a:pt x="41" y="7"/>
                </a:lnTo>
                <a:lnTo>
                  <a:pt x="43" y="11"/>
                </a:lnTo>
                <a:lnTo>
                  <a:pt x="46" y="15"/>
                </a:lnTo>
                <a:lnTo>
                  <a:pt x="47" y="18"/>
                </a:lnTo>
                <a:lnTo>
                  <a:pt x="47" y="24"/>
                </a:lnTo>
                <a:lnTo>
                  <a:pt x="0" y="24"/>
                </a:lnTo>
                <a:lnTo>
                  <a:pt x="0" y="24"/>
                </a:lnTo>
                <a:lnTo>
                  <a:pt x="0" y="18"/>
                </a:lnTo>
                <a:lnTo>
                  <a:pt x="2" y="15"/>
                </a:lnTo>
                <a:lnTo>
                  <a:pt x="4" y="11"/>
                </a:lnTo>
                <a:lnTo>
                  <a:pt x="7" y="7"/>
                </a:lnTo>
                <a:lnTo>
                  <a:pt x="11" y="4"/>
                </a:lnTo>
                <a:lnTo>
                  <a:pt x="15" y="2"/>
                </a:lnTo>
                <a:lnTo>
                  <a:pt x="19"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3" name="Freeform 20494">
            <a:extLst>
              <a:ext uri="{FF2B5EF4-FFF2-40B4-BE49-F238E27FC236}">
                <a16:creationId xmlns:a16="http://schemas.microsoft.com/office/drawing/2014/main" id="{5141EB24-5486-4F47-88CD-72CE48EF9B47}"/>
              </a:ext>
            </a:extLst>
          </p:cNvPr>
          <p:cNvSpPr>
            <a:spLocks noEditPoints="1"/>
          </p:cNvSpPr>
          <p:nvPr userDrawn="1"/>
        </p:nvSpPr>
        <p:spPr bwMode="auto">
          <a:xfrm>
            <a:off x="8724901" y="4035425"/>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4" name="Rectangle 20495">
            <a:extLst>
              <a:ext uri="{FF2B5EF4-FFF2-40B4-BE49-F238E27FC236}">
                <a16:creationId xmlns:a16="http://schemas.microsoft.com/office/drawing/2014/main" id="{4D024F8B-7894-4BD9-BFDB-98685EB34507}"/>
              </a:ext>
            </a:extLst>
          </p:cNvPr>
          <p:cNvSpPr>
            <a:spLocks noChangeArrowheads="1"/>
          </p:cNvSpPr>
          <p:nvPr userDrawn="1"/>
        </p:nvSpPr>
        <p:spPr bwMode="auto">
          <a:xfrm>
            <a:off x="8724901" y="40354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5" name="Freeform 20496">
            <a:extLst>
              <a:ext uri="{FF2B5EF4-FFF2-40B4-BE49-F238E27FC236}">
                <a16:creationId xmlns:a16="http://schemas.microsoft.com/office/drawing/2014/main" id="{4F046C59-A422-4185-8C0B-FDCEE70BFFC6}"/>
              </a:ext>
            </a:extLst>
          </p:cNvPr>
          <p:cNvSpPr>
            <a:spLocks/>
          </p:cNvSpPr>
          <p:nvPr userDrawn="1"/>
        </p:nvSpPr>
        <p:spPr bwMode="auto">
          <a:xfrm>
            <a:off x="8724901" y="4035425"/>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6" name="Freeform 20497">
            <a:extLst>
              <a:ext uri="{FF2B5EF4-FFF2-40B4-BE49-F238E27FC236}">
                <a16:creationId xmlns:a16="http://schemas.microsoft.com/office/drawing/2014/main" id="{44214B48-56CD-4AD2-887F-B5A23FCB25FB}"/>
              </a:ext>
            </a:extLst>
          </p:cNvPr>
          <p:cNvSpPr>
            <a:spLocks/>
          </p:cNvSpPr>
          <p:nvPr userDrawn="1"/>
        </p:nvSpPr>
        <p:spPr bwMode="auto">
          <a:xfrm>
            <a:off x="8724901" y="40354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7" name="Freeform 20498">
            <a:extLst>
              <a:ext uri="{FF2B5EF4-FFF2-40B4-BE49-F238E27FC236}">
                <a16:creationId xmlns:a16="http://schemas.microsoft.com/office/drawing/2014/main" id="{CA92F476-3C60-474C-BEA1-53EA6554C170}"/>
              </a:ext>
            </a:extLst>
          </p:cNvPr>
          <p:cNvSpPr>
            <a:spLocks/>
          </p:cNvSpPr>
          <p:nvPr userDrawn="1"/>
        </p:nvSpPr>
        <p:spPr bwMode="auto">
          <a:xfrm>
            <a:off x="8724901" y="40354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9" name="Freeform 20500">
            <a:extLst>
              <a:ext uri="{FF2B5EF4-FFF2-40B4-BE49-F238E27FC236}">
                <a16:creationId xmlns:a16="http://schemas.microsoft.com/office/drawing/2014/main" id="{384996FD-2989-4C28-8385-003AB81903C5}"/>
              </a:ext>
            </a:extLst>
          </p:cNvPr>
          <p:cNvSpPr>
            <a:spLocks/>
          </p:cNvSpPr>
          <p:nvPr userDrawn="1"/>
        </p:nvSpPr>
        <p:spPr bwMode="auto">
          <a:xfrm>
            <a:off x="8855076" y="3905250"/>
            <a:ext cx="74613" cy="36513"/>
          </a:xfrm>
          <a:custGeom>
            <a:avLst/>
            <a:gdLst>
              <a:gd name="T0" fmla="*/ 24 w 47"/>
              <a:gd name="T1" fmla="*/ 0 h 23"/>
              <a:gd name="T2" fmla="*/ 24 w 47"/>
              <a:gd name="T3" fmla="*/ 0 h 23"/>
              <a:gd name="T4" fmla="*/ 29 w 47"/>
              <a:gd name="T5" fmla="*/ 0 h 23"/>
              <a:gd name="T6" fmla="*/ 33 w 47"/>
              <a:gd name="T7" fmla="*/ 1 h 23"/>
              <a:gd name="T8" fmla="*/ 37 w 47"/>
              <a:gd name="T9" fmla="*/ 4 h 23"/>
              <a:gd name="T10" fmla="*/ 41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3 w 47"/>
              <a:gd name="T27" fmla="*/ 14 h 23"/>
              <a:gd name="T28" fmla="*/ 4 w 47"/>
              <a:gd name="T29" fmla="*/ 10 h 23"/>
              <a:gd name="T30" fmla="*/ 7 w 47"/>
              <a:gd name="T31" fmla="*/ 6 h 23"/>
              <a:gd name="T32" fmla="*/ 11 w 47"/>
              <a:gd name="T33" fmla="*/ 4 h 23"/>
              <a:gd name="T34" fmla="*/ 15 w 47"/>
              <a:gd name="T35" fmla="*/ 1 h 23"/>
              <a:gd name="T36" fmla="*/ 20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9" y="0"/>
                </a:lnTo>
                <a:lnTo>
                  <a:pt x="33" y="1"/>
                </a:lnTo>
                <a:lnTo>
                  <a:pt x="37" y="4"/>
                </a:lnTo>
                <a:lnTo>
                  <a:pt x="41" y="6"/>
                </a:lnTo>
                <a:lnTo>
                  <a:pt x="43" y="10"/>
                </a:lnTo>
                <a:lnTo>
                  <a:pt x="46" y="14"/>
                </a:lnTo>
                <a:lnTo>
                  <a:pt x="47" y="18"/>
                </a:lnTo>
                <a:lnTo>
                  <a:pt x="47" y="23"/>
                </a:lnTo>
                <a:lnTo>
                  <a:pt x="0" y="23"/>
                </a:lnTo>
                <a:lnTo>
                  <a:pt x="0" y="23"/>
                </a:lnTo>
                <a:lnTo>
                  <a:pt x="0" y="18"/>
                </a:lnTo>
                <a:lnTo>
                  <a:pt x="3" y="14"/>
                </a:lnTo>
                <a:lnTo>
                  <a:pt x="4" y="10"/>
                </a:lnTo>
                <a:lnTo>
                  <a:pt x="7" y="6"/>
                </a:lnTo>
                <a:lnTo>
                  <a:pt x="11" y="4"/>
                </a:lnTo>
                <a:lnTo>
                  <a:pt x="15" y="1"/>
                </a:lnTo>
                <a:lnTo>
                  <a:pt x="20"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0" name="Freeform 20501">
            <a:extLst>
              <a:ext uri="{FF2B5EF4-FFF2-40B4-BE49-F238E27FC236}">
                <a16:creationId xmlns:a16="http://schemas.microsoft.com/office/drawing/2014/main" id="{E3B7047F-FB98-412C-980D-5AC67CF9CFAA}"/>
              </a:ext>
            </a:extLst>
          </p:cNvPr>
          <p:cNvSpPr>
            <a:spLocks noEditPoints="1"/>
          </p:cNvSpPr>
          <p:nvPr userDrawn="1"/>
        </p:nvSpPr>
        <p:spPr bwMode="auto">
          <a:xfrm>
            <a:off x="8855076" y="3941763"/>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1" name="Rectangle 20502">
            <a:extLst>
              <a:ext uri="{FF2B5EF4-FFF2-40B4-BE49-F238E27FC236}">
                <a16:creationId xmlns:a16="http://schemas.microsoft.com/office/drawing/2014/main" id="{2A04A826-54E7-4F03-8A0C-FD833C3DDA5F}"/>
              </a:ext>
            </a:extLst>
          </p:cNvPr>
          <p:cNvSpPr>
            <a:spLocks noChangeArrowheads="1"/>
          </p:cNvSpPr>
          <p:nvPr userDrawn="1"/>
        </p:nvSpPr>
        <p:spPr bwMode="auto">
          <a:xfrm>
            <a:off x="8855076" y="3941763"/>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2" name="Freeform 20503">
            <a:extLst>
              <a:ext uri="{FF2B5EF4-FFF2-40B4-BE49-F238E27FC236}">
                <a16:creationId xmlns:a16="http://schemas.microsoft.com/office/drawing/2014/main" id="{7F620DC1-173B-42F7-89A1-B054562EA885}"/>
              </a:ext>
            </a:extLst>
          </p:cNvPr>
          <p:cNvSpPr>
            <a:spLocks/>
          </p:cNvSpPr>
          <p:nvPr userDrawn="1"/>
        </p:nvSpPr>
        <p:spPr bwMode="auto">
          <a:xfrm>
            <a:off x="8855076" y="3941763"/>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3" name="Freeform 20504">
            <a:extLst>
              <a:ext uri="{FF2B5EF4-FFF2-40B4-BE49-F238E27FC236}">
                <a16:creationId xmlns:a16="http://schemas.microsoft.com/office/drawing/2014/main" id="{18699F62-7DD2-4474-AD07-C8C570F884BE}"/>
              </a:ext>
            </a:extLst>
          </p:cNvPr>
          <p:cNvSpPr>
            <a:spLocks/>
          </p:cNvSpPr>
          <p:nvPr userDrawn="1"/>
        </p:nvSpPr>
        <p:spPr bwMode="auto">
          <a:xfrm>
            <a:off x="8855076" y="39417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4" name="Freeform 20505">
            <a:extLst>
              <a:ext uri="{FF2B5EF4-FFF2-40B4-BE49-F238E27FC236}">
                <a16:creationId xmlns:a16="http://schemas.microsoft.com/office/drawing/2014/main" id="{D760DAE0-8C3B-4392-BD8E-D6CDA6650B98}"/>
              </a:ext>
            </a:extLst>
          </p:cNvPr>
          <p:cNvSpPr>
            <a:spLocks/>
          </p:cNvSpPr>
          <p:nvPr userDrawn="1"/>
        </p:nvSpPr>
        <p:spPr bwMode="auto">
          <a:xfrm>
            <a:off x="8855076" y="39417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6" name="Freeform 20507">
            <a:extLst>
              <a:ext uri="{FF2B5EF4-FFF2-40B4-BE49-F238E27FC236}">
                <a16:creationId xmlns:a16="http://schemas.microsoft.com/office/drawing/2014/main" id="{09C9A5AF-8BC0-4092-8B90-8112F14A8788}"/>
              </a:ext>
            </a:extLst>
          </p:cNvPr>
          <p:cNvSpPr>
            <a:spLocks/>
          </p:cNvSpPr>
          <p:nvPr userDrawn="1"/>
        </p:nvSpPr>
        <p:spPr bwMode="auto">
          <a:xfrm>
            <a:off x="8994776" y="3940175"/>
            <a:ext cx="73025" cy="36513"/>
          </a:xfrm>
          <a:custGeom>
            <a:avLst/>
            <a:gdLst>
              <a:gd name="T0" fmla="*/ 23 w 46"/>
              <a:gd name="T1" fmla="*/ 0 h 23"/>
              <a:gd name="T2" fmla="*/ 23 w 46"/>
              <a:gd name="T3" fmla="*/ 0 h 23"/>
              <a:gd name="T4" fmla="*/ 28 w 46"/>
              <a:gd name="T5" fmla="*/ 0 h 23"/>
              <a:gd name="T6" fmla="*/ 32 w 46"/>
              <a:gd name="T7" fmla="*/ 1 h 23"/>
              <a:gd name="T8" fmla="*/ 36 w 46"/>
              <a:gd name="T9" fmla="*/ 4 h 23"/>
              <a:gd name="T10" fmla="*/ 40 w 46"/>
              <a:gd name="T11" fmla="*/ 6 h 23"/>
              <a:gd name="T12" fmla="*/ 43 w 46"/>
              <a:gd name="T13" fmla="*/ 10 h 23"/>
              <a:gd name="T14" fmla="*/ 45 w 46"/>
              <a:gd name="T15" fmla="*/ 14 h 23"/>
              <a:gd name="T16" fmla="*/ 46 w 46"/>
              <a:gd name="T17" fmla="*/ 18 h 23"/>
              <a:gd name="T18" fmla="*/ 46 w 46"/>
              <a:gd name="T19" fmla="*/ 23 h 23"/>
              <a:gd name="T20" fmla="*/ 0 w 46"/>
              <a:gd name="T21" fmla="*/ 23 h 23"/>
              <a:gd name="T22" fmla="*/ 0 w 46"/>
              <a:gd name="T23" fmla="*/ 23 h 23"/>
              <a:gd name="T24" fmla="*/ 0 w 46"/>
              <a:gd name="T25" fmla="*/ 18 h 23"/>
              <a:gd name="T26" fmla="*/ 1 w 46"/>
              <a:gd name="T27" fmla="*/ 14 h 23"/>
              <a:gd name="T28" fmla="*/ 3 w 46"/>
              <a:gd name="T29" fmla="*/ 10 h 23"/>
              <a:gd name="T30" fmla="*/ 6 w 46"/>
              <a:gd name="T31" fmla="*/ 6 h 23"/>
              <a:gd name="T32" fmla="*/ 10 w 46"/>
              <a:gd name="T33" fmla="*/ 4 h 23"/>
              <a:gd name="T34" fmla="*/ 14 w 46"/>
              <a:gd name="T35" fmla="*/ 1 h 23"/>
              <a:gd name="T36" fmla="*/ 18 w 46"/>
              <a:gd name="T37" fmla="*/ 0 h 23"/>
              <a:gd name="T38" fmla="*/ 23 w 46"/>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23">
                <a:moveTo>
                  <a:pt x="23" y="0"/>
                </a:moveTo>
                <a:lnTo>
                  <a:pt x="23" y="0"/>
                </a:lnTo>
                <a:lnTo>
                  <a:pt x="28" y="0"/>
                </a:lnTo>
                <a:lnTo>
                  <a:pt x="32" y="1"/>
                </a:lnTo>
                <a:lnTo>
                  <a:pt x="36" y="4"/>
                </a:lnTo>
                <a:lnTo>
                  <a:pt x="40" y="6"/>
                </a:lnTo>
                <a:lnTo>
                  <a:pt x="43" y="10"/>
                </a:lnTo>
                <a:lnTo>
                  <a:pt x="45" y="14"/>
                </a:lnTo>
                <a:lnTo>
                  <a:pt x="46" y="18"/>
                </a:lnTo>
                <a:lnTo>
                  <a:pt x="46" y="23"/>
                </a:lnTo>
                <a:lnTo>
                  <a:pt x="0" y="23"/>
                </a:lnTo>
                <a:lnTo>
                  <a:pt x="0" y="23"/>
                </a:lnTo>
                <a:lnTo>
                  <a:pt x="0" y="18"/>
                </a:lnTo>
                <a:lnTo>
                  <a:pt x="1" y="14"/>
                </a:lnTo>
                <a:lnTo>
                  <a:pt x="3"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7" name="Freeform 20508">
            <a:extLst>
              <a:ext uri="{FF2B5EF4-FFF2-40B4-BE49-F238E27FC236}">
                <a16:creationId xmlns:a16="http://schemas.microsoft.com/office/drawing/2014/main" id="{D573E973-30B3-4E14-BA7B-98B8BC9902F6}"/>
              </a:ext>
            </a:extLst>
          </p:cNvPr>
          <p:cNvSpPr>
            <a:spLocks noEditPoints="1"/>
          </p:cNvSpPr>
          <p:nvPr userDrawn="1"/>
        </p:nvSpPr>
        <p:spPr bwMode="auto">
          <a:xfrm>
            <a:off x="8994776" y="3976688"/>
            <a:ext cx="73025" cy="0"/>
          </a:xfrm>
          <a:custGeom>
            <a:avLst/>
            <a:gdLst>
              <a:gd name="T0" fmla="*/ 0 w 46"/>
              <a:gd name="T1" fmla="*/ 0 w 46"/>
              <a:gd name="T2" fmla="*/ 0 w 46"/>
              <a:gd name="T3" fmla="*/ 0 w 46"/>
              <a:gd name="T4" fmla="*/ 0 w 46"/>
              <a:gd name="T5" fmla="*/ 46 w 46"/>
              <a:gd name="T6" fmla="*/ 46 w 46"/>
              <a:gd name="T7" fmla="*/ 46 w 46"/>
              <a:gd name="T8" fmla="*/ 46 w 46"/>
              <a:gd name="T9" fmla="*/ 0 w 46"/>
              <a:gd name="T10" fmla="*/ 0 w 46"/>
              <a:gd name="T11" fmla="*/ 46 w 46"/>
              <a:gd name="T12" fmla="*/ 46 w 4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6">
                <a:moveTo>
                  <a:pt x="0" y="0"/>
                </a:moveTo>
                <a:lnTo>
                  <a:pt x="0" y="0"/>
                </a:lnTo>
                <a:lnTo>
                  <a:pt x="0" y="0"/>
                </a:lnTo>
                <a:lnTo>
                  <a:pt x="0" y="0"/>
                </a:lnTo>
                <a:lnTo>
                  <a:pt x="0" y="0"/>
                </a:lnTo>
                <a:close/>
                <a:moveTo>
                  <a:pt x="46" y="0"/>
                </a:moveTo>
                <a:lnTo>
                  <a:pt x="46" y="0"/>
                </a:lnTo>
                <a:lnTo>
                  <a:pt x="46" y="0"/>
                </a:lnTo>
                <a:lnTo>
                  <a:pt x="46" y="0"/>
                </a:lnTo>
                <a:lnTo>
                  <a:pt x="0" y="0"/>
                </a:lnTo>
                <a:lnTo>
                  <a:pt x="0" y="0"/>
                </a:lnTo>
                <a:lnTo>
                  <a:pt x="46" y="0"/>
                </a:lnTo>
                <a:lnTo>
                  <a:pt x="46"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8" name="Rectangle 20509">
            <a:extLst>
              <a:ext uri="{FF2B5EF4-FFF2-40B4-BE49-F238E27FC236}">
                <a16:creationId xmlns:a16="http://schemas.microsoft.com/office/drawing/2014/main" id="{37360CC3-6B57-4881-8152-FEBB4CB11CEF}"/>
              </a:ext>
            </a:extLst>
          </p:cNvPr>
          <p:cNvSpPr>
            <a:spLocks noChangeArrowheads="1"/>
          </p:cNvSpPr>
          <p:nvPr userDrawn="1"/>
        </p:nvSpPr>
        <p:spPr bwMode="auto">
          <a:xfrm>
            <a:off x="8994776" y="397668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9" name="Freeform 20510">
            <a:extLst>
              <a:ext uri="{FF2B5EF4-FFF2-40B4-BE49-F238E27FC236}">
                <a16:creationId xmlns:a16="http://schemas.microsoft.com/office/drawing/2014/main" id="{21789818-8573-47D6-8BAD-020C61FCBF80}"/>
              </a:ext>
            </a:extLst>
          </p:cNvPr>
          <p:cNvSpPr>
            <a:spLocks/>
          </p:cNvSpPr>
          <p:nvPr userDrawn="1"/>
        </p:nvSpPr>
        <p:spPr bwMode="auto">
          <a:xfrm>
            <a:off x="8994776" y="3976688"/>
            <a:ext cx="73025" cy="0"/>
          </a:xfrm>
          <a:custGeom>
            <a:avLst/>
            <a:gdLst>
              <a:gd name="T0" fmla="*/ 46 w 46"/>
              <a:gd name="T1" fmla="*/ 46 w 46"/>
              <a:gd name="T2" fmla="*/ 46 w 46"/>
              <a:gd name="T3" fmla="*/ 46 w 46"/>
              <a:gd name="T4" fmla="*/ 0 w 46"/>
              <a:gd name="T5" fmla="*/ 0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46" y="0"/>
                </a:lnTo>
                <a:lnTo>
                  <a:pt x="46" y="0"/>
                </a:lnTo>
                <a:lnTo>
                  <a:pt x="46" y="0"/>
                </a:lnTo>
                <a:lnTo>
                  <a:pt x="0" y="0"/>
                </a:lnTo>
                <a:lnTo>
                  <a:pt x="0"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0" name="Freeform 20511">
            <a:extLst>
              <a:ext uri="{FF2B5EF4-FFF2-40B4-BE49-F238E27FC236}">
                <a16:creationId xmlns:a16="http://schemas.microsoft.com/office/drawing/2014/main" id="{DE78ED80-FF73-4A86-AF58-7C9A8DB68AF4}"/>
              </a:ext>
            </a:extLst>
          </p:cNvPr>
          <p:cNvSpPr>
            <a:spLocks/>
          </p:cNvSpPr>
          <p:nvPr userDrawn="1"/>
        </p:nvSpPr>
        <p:spPr bwMode="auto">
          <a:xfrm>
            <a:off x="8994776" y="39766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1" name="Freeform 20512">
            <a:extLst>
              <a:ext uri="{FF2B5EF4-FFF2-40B4-BE49-F238E27FC236}">
                <a16:creationId xmlns:a16="http://schemas.microsoft.com/office/drawing/2014/main" id="{26224263-B45E-4A57-9619-661ECEF9EDE2}"/>
              </a:ext>
            </a:extLst>
          </p:cNvPr>
          <p:cNvSpPr>
            <a:spLocks/>
          </p:cNvSpPr>
          <p:nvPr userDrawn="1"/>
        </p:nvSpPr>
        <p:spPr bwMode="auto">
          <a:xfrm>
            <a:off x="8994776" y="39766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3" name="Freeform 20514">
            <a:extLst>
              <a:ext uri="{FF2B5EF4-FFF2-40B4-BE49-F238E27FC236}">
                <a16:creationId xmlns:a16="http://schemas.microsoft.com/office/drawing/2014/main" id="{7C7503B9-74A5-4DA4-84A9-F33FA2EB8CD1}"/>
              </a:ext>
            </a:extLst>
          </p:cNvPr>
          <p:cNvSpPr>
            <a:spLocks/>
          </p:cNvSpPr>
          <p:nvPr userDrawn="1"/>
        </p:nvSpPr>
        <p:spPr bwMode="auto">
          <a:xfrm>
            <a:off x="9134476" y="4022725"/>
            <a:ext cx="74613" cy="36513"/>
          </a:xfrm>
          <a:custGeom>
            <a:avLst/>
            <a:gdLst>
              <a:gd name="T0" fmla="*/ 24 w 47"/>
              <a:gd name="T1" fmla="*/ 0 h 23"/>
              <a:gd name="T2" fmla="*/ 24 w 47"/>
              <a:gd name="T3" fmla="*/ 0 h 23"/>
              <a:gd name="T4" fmla="*/ 27 w 47"/>
              <a:gd name="T5" fmla="*/ 0 h 23"/>
              <a:gd name="T6" fmla="*/ 33 w 47"/>
              <a:gd name="T7" fmla="*/ 1 h 23"/>
              <a:gd name="T8" fmla="*/ 37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7 w 47"/>
              <a:gd name="T31" fmla="*/ 6 h 23"/>
              <a:gd name="T32" fmla="*/ 11 w 47"/>
              <a:gd name="T33" fmla="*/ 4 h 23"/>
              <a:gd name="T34" fmla="*/ 14 w 47"/>
              <a:gd name="T35" fmla="*/ 1 h 23"/>
              <a:gd name="T36" fmla="*/ 18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7" y="0"/>
                </a:lnTo>
                <a:lnTo>
                  <a:pt x="33" y="1"/>
                </a:lnTo>
                <a:lnTo>
                  <a:pt x="37" y="4"/>
                </a:lnTo>
                <a:lnTo>
                  <a:pt x="40" y="6"/>
                </a:lnTo>
                <a:lnTo>
                  <a:pt x="43" y="10"/>
                </a:lnTo>
                <a:lnTo>
                  <a:pt x="46" y="14"/>
                </a:lnTo>
                <a:lnTo>
                  <a:pt x="47" y="18"/>
                </a:lnTo>
                <a:lnTo>
                  <a:pt x="47" y="23"/>
                </a:lnTo>
                <a:lnTo>
                  <a:pt x="0" y="23"/>
                </a:lnTo>
                <a:lnTo>
                  <a:pt x="0" y="23"/>
                </a:lnTo>
                <a:lnTo>
                  <a:pt x="0" y="18"/>
                </a:lnTo>
                <a:lnTo>
                  <a:pt x="1" y="14"/>
                </a:lnTo>
                <a:lnTo>
                  <a:pt x="4" y="10"/>
                </a:lnTo>
                <a:lnTo>
                  <a:pt x="7" y="6"/>
                </a:lnTo>
                <a:lnTo>
                  <a:pt x="11" y="4"/>
                </a:lnTo>
                <a:lnTo>
                  <a:pt x="14" y="1"/>
                </a:lnTo>
                <a:lnTo>
                  <a:pt x="18"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4" name="Freeform 20515">
            <a:extLst>
              <a:ext uri="{FF2B5EF4-FFF2-40B4-BE49-F238E27FC236}">
                <a16:creationId xmlns:a16="http://schemas.microsoft.com/office/drawing/2014/main" id="{9B96AFB2-2ACC-489E-8BB0-971ABD8D9CB0}"/>
              </a:ext>
            </a:extLst>
          </p:cNvPr>
          <p:cNvSpPr>
            <a:spLocks noEditPoints="1"/>
          </p:cNvSpPr>
          <p:nvPr userDrawn="1"/>
        </p:nvSpPr>
        <p:spPr bwMode="auto">
          <a:xfrm>
            <a:off x="9134476" y="4059238"/>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5" name="Rectangle 20516">
            <a:extLst>
              <a:ext uri="{FF2B5EF4-FFF2-40B4-BE49-F238E27FC236}">
                <a16:creationId xmlns:a16="http://schemas.microsoft.com/office/drawing/2014/main" id="{14CC04F5-778A-4031-AE18-203A8190C8F3}"/>
              </a:ext>
            </a:extLst>
          </p:cNvPr>
          <p:cNvSpPr>
            <a:spLocks noChangeArrowheads="1"/>
          </p:cNvSpPr>
          <p:nvPr userDrawn="1"/>
        </p:nvSpPr>
        <p:spPr bwMode="auto">
          <a:xfrm>
            <a:off x="9134476" y="40592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6" name="Freeform 20517">
            <a:extLst>
              <a:ext uri="{FF2B5EF4-FFF2-40B4-BE49-F238E27FC236}">
                <a16:creationId xmlns:a16="http://schemas.microsoft.com/office/drawing/2014/main" id="{7ECBFE7B-41DC-4857-9239-4D207E8009EA}"/>
              </a:ext>
            </a:extLst>
          </p:cNvPr>
          <p:cNvSpPr>
            <a:spLocks/>
          </p:cNvSpPr>
          <p:nvPr userDrawn="1"/>
        </p:nvSpPr>
        <p:spPr bwMode="auto">
          <a:xfrm>
            <a:off x="9134476" y="4059238"/>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7" name="Freeform 20518">
            <a:extLst>
              <a:ext uri="{FF2B5EF4-FFF2-40B4-BE49-F238E27FC236}">
                <a16:creationId xmlns:a16="http://schemas.microsoft.com/office/drawing/2014/main" id="{7B07F2D5-165A-401A-8B14-1714FE13B242}"/>
              </a:ext>
            </a:extLst>
          </p:cNvPr>
          <p:cNvSpPr>
            <a:spLocks/>
          </p:cNvSpPr>
          <p:nvPr userDrawn="1"/>
        </p:nvSpPr>
        <p:spPr bwMode="auto">
          <a:xfrm>
            <a:off x="9134476" y="40592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8" name="Freeform 20519">
            <a:extLst>
              <a:ext uri="{FF2B5EF4-FFF2-40B4-BE49-F238E27FC236}">
                <a16:creationId xmlns:a16="http://schemas.microsoft.com/office/drawing/2014/main" id="{6F23D7F5-C156-40B8-B390-84B37388D925}"/>
              </a:ext>
            </a:extLst>
          </p:cNvPr>
          <p:cNvSpPr>
            <a:spLocks/>
          </p:cNvSpPr>
          <p:nvPr userDrawn="1"/>
        </p:nvSpPr>
        <p:spPr bwMode="auto">
          <a:xfrm>
            <a:off x="9134476" y="40592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0" name="Freeform 20521">
            <a:extLst>
              <a:ext uri="{FF2B5EF4-FFF2-40B4-BE49-F238E27FC236}">
                <a16:creationId xmlns:a16="http://schemas.microsoft.com/office/drawing/2014/main" id="{3E76C419-DAB9-489F-9B5F-1F1B899C9840}"/>
              </a:ext>
            </a:extLst>
          </p:cNvPr>
          <p:cNvSpPr>
            <a:spLocks/>
          </p:cNvSpPr>
          <p:nvPr userDrawn="1"/>
        </p:nvSpPr>
        <p:spPr bwMode="auto">
          <a:xfrm>
            <a:off x="8202613" y="4002088"/>
            <a:ext cx="74613" cy="36513"/>
          </a:xfrm>
          <a:custGeom>
            <a:avLst/>
            <a:gdLst>
              <a:gd name="T0" fmla="*/ 23 w 47"/>
              <a:gd name="T1" fmla="*/ 0 h 23"/>
              <a:gd name="T2" fmla="*/ 23 w 47"/>
              <a:gd name="T3" fmla="*/ 0 h 23"/>
              <a:gd name="T4" fmla="*/ 29 w 47"/>
              <a:gd name="T5" fmla="*/ 0 h 23"/>
              <a:gd name="T6" fmla="*/ 33 w 47"/>
              <a:gd name="T7" fmla="*/ 1 h 23"/>
              <a:gd name="T8" fmla="*/ 36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6 w 47"/>
              <a:gd name="T31" fmla="*/ 6 h 23"/>
              <a:gd name="T32" fmla="*/ 10 w 47"/>
              <a:gd name="T33" fmla="*/ 4 h 23"/>
              <a:gd name="T34" fmla="*/ 14 w 47"/>
              <a:gd name="T35" fmla="*/ 1 h 23"/>
              <a:gd name="T36" fmla="*/ 18 w 47"/>
              <a:gd name="T37" fmla="*/ 0 h 23"/>
              <a:gd name="T38" fmla="*/ 23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3" y="0"/>
                </a:moveTo>
                <a:lnTo>
                  <a:pt x="23" y="0"/>
                </a:lnTo>
                <a:lnTo>
                  <a:pt x="29" y="0"/>
                </a:lnTo>
                <a:lnTo>
                  <a:pt x="33" y="1"/>
                </a:lnTo>
                <a:lnTo>
                  <a:pt x="36" y="4"/>
                </a:lnTo>
                <a:lnTo>
                  <a:pt x="40" y="6"/>
                </a:lnTo>
                <a:lnTo>
                  <a:pt x="43" y="10"/>
                </a:lnTo>
                <a:lnTo>
                  <a:pt x="46" y="14"/>
                </a:lnTo>
                <a:lnTo>
                  <a:pt x="47" y="18"/>
                </a:lnTo>
                <a:lnTo>
                  <a:pt x="47" y="23"/>
                </a:lnTo>
                <a:lnTo>
                  <a:pt x="0" y="23"/>
                </a:lnTo>
                <a:lnTo>
                  <a:pt x="0" y="23"/>
                </a:lnTo>
                <a:lnTo>
                  <a:pt x="0" y="18"/>
                </a:lnTo>
                <a:lnTo>
                  <a:pt x="1" y="14"/>
                </a:lnTo>
                <a:lnTo>
                  <a:pt x="4"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1" name="Freeform 20522">
            <a:extLst>
              <a:ext uri="{FF2B5EF4-FFF2-40B4-BE49-F238E27FC236}">
                <a16:creationId xmlns:a16="http://schemas.microsoft.com/office/drawing/2014/main" id="{891C72CA-BE84-4944-88CC-69A897C2DC23}"/>
              </a:ext>
            </a:extLst>
          </p:cNvPr>
          <p:cNvSpPr>
            <a:spLocks noEditPoints="1"/>
          </p:cNvSpPr>
          <p:nvPr userDrawn="1"/>
        </p:nvSpPr>
        <p:spPr bwMode="auto">
          <a:xfrm>
            <a:off x="8202613" y="4038600"/>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2" name="Rectangle 20523">
            <a:extLst>
              <a:ext uri="{FF2B5EF4-FFF2-40B4-BE49-F238E27FC236}">
                <a16:creationId xmlns:a16="http://schemas.microsoft.com/office/drawing/2014/main" id="{1B626AA2-3679-4059-ADD8-9A5605F09B0E}"/>
              </a:ext>
            </a:extLst>
          </p:cNvPr>
          <p:cNvSpPr>
            <a:spLocks noChangeArrowheads="1"/>
          </p:cNvSpPr>
          <p:nvPr userDrawn="1"/>
        </p:nvSpPr>
        <p:spPr bwMode="auto">
          <a:xfrm>
            <a:off x="8202613" y="403860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3" name="Freeform 20524">
            <a:extLst>
              <a:ext uri="{FF2B5EF4-FFF2-40B4-BE49-F238E27FC236}">
                <a16:creationId xmlns:a16="http://schemas.microsoft.com/office/drawing/2014/main" id="{31500C77-F04E-423A-9298-458A52856A83}"/>
              </a:ext>
            </a:extLst>
          </p:cNvPr>
          <p:cNvSpPr>
            <a:spLocks/>
          </p:cNvSpPr>
          <p:nvPr userDrawn="1"/>
        </p:nvSpPr>
        <p:spPr bwMode="auto">
          <a:xfrm>
            <a:off x="8202613" y="4038600"/>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4" name="Freeform 20525">
            <a:extLst>
              <a:ext uri="{FF2B5EF4-FFF2-40B4-BE49-F238E27FC236}">
                <a16:creationId xmlns:a16="http://schemas.microsoft.com/office/drawing/2014/main" id="{61E2A9F7-A2CF-4899-A343-9DDF63E3D881}"/>
              </a:ext>
            </a:extLst>
          </p:cNvPr>
          <p:cNvSpPr>
            <a:spLocks/>
          </p:cNvSpPr>
          <p:nvPr userDrawn="1"/>
        </p:nvSpPr>
        <p:spPr bwMode="auto">
          <a:xfrm>
            <a:off x="8202613" y="40386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5" name="Freeform 20526">
            <a:extLst>
              <a:ext uri="{FF2B5EF4-FFF2-40B4-BE49-F238E27FC236}">
                <a16:creationId xmlns:a16="http://schemas.microsoft.com/office/drawing/2014/main" id="{FBC8BD54-5EEF-482D-834D-07597E4A00FB}"/>
              </a:ext>
            </a:extLst>
          </p:cNvPr>
          <p:cNvSpPr>
            <a:spLocks/>
          </p:cNvSpPr>
          <p:nvPr userDrawn="1"/>
        </p:nvSpPr>
        <p:spPr bwMode="auto">
          <a:xfrm>
            <a:off x="8202613" y="40386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53" name="Freeform 20545">
            <a:extLst>
              <a:ext uri="{FF2B5EF4-FFF2-40B4-BE49-F238E27FC236}">
                <a16:creationId xmlns:a16="http://schemas.microsoft.com/office/drawing/2014/main" id="{6ADB4687-D5C5-47B0-8E8C-065190556A5D}"/>
              </a:ext>
            </a:extLst>
          </p:cNvPr>
          <p:cNvSpPr>
            <a:spLocks/>
          </p:cNvSpPr>
          <p:nvPr userDrawn="1"/>
        </p:nvSpPr>
        <p:spPr bwMode="auto">
          <a:xfrm>
            <a:off x="9818688" y="5068888"/>
            <a:ext cx="0" cy="25400"/>
          </a:xfrm>
          <a:custGeom>
            <a:avLst/>
            <a:gdLst>
              <a:gd name="T0" fmla="*/ 16 h 16"/>
              <a:gd name="T1" fmla="*/ 0 h 16"/>
              <a:gd name="T2" fmla="*/ 16 h 16"/>
            </a:gdLst>
            <a:ahLst/>
            <a:cxnLst>
              <a:cxn ang="0">
                <a:pos x="0" y="T0"/>
              </a:cxn>
              <a:cxn ang="0">
                <a:pos x="0" y="T1"/>
              </a:cxn>
              <a:cxn ang="0">
                <a:pos x="0" y="T2"/>
              </a:cxn>
            </a:cxnLst>
            <a:rect l="0" t="0" r="r" b="b"/>
            <a:pathLst>
              <a:path h="16">
                <a:moveTo>
                  <a:pt x="0" y="16"/>
                </a:moveTo>
                <a:lnTo>
                  <a:pt x="0" y="0"/>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 name="Picture Placeholder 3">
            <a:extLst>
              <a:ext uri="{FF2B5EF4-FFF2-40B4-BE49-F238E27FC236}">
                <a16:creationId xmlns:a16="http://schemas.microsoft.com/office/drawing/2014/main" id="{6A319F64-2081-4B0C-B043-327110DA2DC4}"/>
              </a:ext>
            </a:extLst>
          </p:cNvPr>
          <p:cNvSpPr>
            <a:spLocks noGrp="1"/>
          </p:cNvSpPr>
          <p:nvPr>
            <p:ph type="pic" sz="quarter" idx="10"/>
          </p:nvPr>
        </p:nvSpPr>
        <p:spPr>
          <a:xfrm>
            <a:off x="5162323" y="2858908"/>
            <a:ext cx="1874837" cy="1874837"/>
          </a:xfrm>
          <a:prstGeom prst="ellipse">
            <a:avLst/>
          </a:prstGeom>
        </p:spPr>
        <p:txBody>
          <a:bodyPr/>
          <a:lstStyle/>
          <a:p>
            <a:endParaRPr lang="en-ID"/>
          </a:p>
        </p:txBody>
      </p:sp>
    </p:spTree>
    <p:extLst>
      <p:ext uri="{BB962C8B-B14F-4D97-AF65-F5344CB8AC3E}">
        <p14:creationId xmlns:p14="http://schemas.microsoft.com/office/powerpoint/2010/main" val="24551466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FB61FD5C-0DE7-4FB4-BC6F-1F54946C07D9}"/>
              </a:ext>
            </a:extLst>
          </p:cNvPr>
          <p:cNvSpPr>
            <a:spLocks noGrp="1"/>
          </p:cNvSpPr>
          <p:nvPr>
            <p:ph type="pic" sz="quarter" idx="10"/>
          </p:nvPr>
        </p:nvSpPr>
        <p:spPr>
          <a:xfrm>
            <a:off x="6218238" y="1744663"/>
            <a:ext cx="3924300" cy="2447925"/>
          </a:xfrm>
        </p:spPr>
        <p:txBody>
          <a:bodyPr/>
          <a:lstStyle/>
          <a:p>
            <a:endParaRPr lang="en-US"/>
          </a:p>
        </p:txBody>
      </p:sp>
    </p:spTree>
    <p:extLst>
      <p:ext uri="{BB962C8B-B14F-4D97-AF65-F5344CB8AC3E}">
        <p14:creationId xmlns:p14="http://schemas.microsoft.com/office/powerpoint/2010/main" val="38546922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2BD77-AC82-4255-8830-C28698B9A6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91EBF6A6-D23D-4969-B6D6-FEFB6B204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DE332EF7-A07C-44B2-B7C3-4BE289B383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33B1DB-238A-4415-AA7C-E52B13426C88}"/>
              </a:ext>
            </a:extLst>
          </p:cNvPr>
          <p:cNvSpPr>
            <a:spLocks noGrp="1"/>
          </p:cNvSpPr>
          <p:nvPr>
            <p:ph type="dt" sz="half" idx="10"/>
          </p:nvPr>
        </p:nvSpPr>
        <p:spPr/>
        <p:txBody>
          <a:bodyPr/>
          <a:lstStyle/>
          <a:p>
            <a:fld id="{AADB28F0-6149-42CF-885C-81F807E27351}" type="datetimeFigureOut">
              <a:rPr lang="en-ID" smtClean="0"/>
              <a:t>05/05/20</a:t>
            </a:fld>
            <a:endParaRPr lang="en-ID"/>
          </a:p>
        </p:txBody>
      </p:sp>
      <p:sp>
        <p:nvSpPr>
          <p:cNvPr id="6" name="Footer Placeholder 5">
            <a:extLst>
              <a:ext uri="{FF2B5EF4-FFF2-40B4-BE49-F238E27FC236}">
                <a16:creationId xmlns:a16="http://schemas.microsoft.com/office/drawing/2014/main" id="{5EFB0152-0815-486B-A8BD-A530542FAC02}"/>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FD8FE788-9731-428C-B898-7BB20BDD8215}"/>
              </a:ext>
            </a:extLst>
          </p:cNvPr>
          <p:cNvSpPr>
            <a:spLocks noGrp="1"/>
          </p:cNvSpPr>
          <p:nvPr>
            <p:ph type="sldNum" sz="quarter" idx="12"/>
          </p:nvPr>
        </p:nvSpPr>
        <p:spPr/>
        <p:txBody>
          <a:bodyPr/>
          <a:lstStyle/>
          <a:p>
            <a:fld id="{E2B3B185-4943-4955-AD8F-7C535040C65E}" type="slidenum">
              <a:rPr lang="en-ID" smtClean="0"/>
              <a:t>‹#›</a:t>
            </a:fld>
            <a:endParaRPr lang="en-ID"/>
          </a:p>
        </p:txBody>
      </p:sp>
    </p:spTree>
    <p:extLst>
      <p:ext uri="{BB962C8B-B14F-4D97-AF65-F5344CB8AC3E}">
        <p14:creationId xmlns:p14="http://schemas.microsoft.com/office/powerpoint/2010/main" val="2318800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E89F-F17E-4EB0-9B11-402A3720AD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7A8CC0B0-69B4-43B5-9900-8B6321E1A8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96B4097A-7533-4E76-850A-434A5B7FC3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AFEBD2-C318-4C95-8E1D-93625A9D68FC}"/>
              </a:ext>
            </a:extLst>
          </p:cNvPr>
          <p:cNvSpPr>
            <a:spLocks noGrp="1"/>
          </p:cNvSpPr>
          <p:nvPr>
            <p:ph type="dt" sz="half" idx="10"/>
          </p:nvPr>
        </p:nvSpPr>
        <p:spPr/>
        <p:txBody>
          <a:bodyPr/>
          <a:lstStyle/>
          <a:p>
            <a:fld id="{AADB28F0-6149-42CF-885C-81F807E27351}" type="datetimeFigureOut">
              <a:rPr lang="en-ID" smtClean="0"/>
              <a:t>05/05/20</a:t>
            </a:fld>
            <a:endParaRPr lang="en-ID"/>
          </a:p>
        </p:txBody>
      </p:sp>
      <p:sp>
        <p:nvSpPr>
          <p:cNvPr id="6" name="Footer Placeholder 5">
            <a:extLst>
              <a:ext uri="{FF2B5EF4-FFF2-40B4-BE49-F238E27FC236}">
                <a16:creationId xmlns:a16="http://schemas.microsoft.com/office/drawing/2014/main" id="{86F61834-D5C2-4E4F-9AA9-A8798624EA70}"/>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12042930-E6CC-45FA-B831-DA50C9842CE4}"/>
              </a:ext>
            </a:extLst>
          </p:cNvPr>
          <p:cNvSpPr>
            <a:spLocks noGrp="1"/>
          </p:cNvSpPr>
          <p:nvPr>
            <p:ph type="sldNum" sz="quarter" idx="12"/>
          </p:nvPr>
        </p:nvSpPr>
        <p:spPr/>
        <p:txBody>
          <a:bodyPr/>
          <a:lstStyle/>
          <a:p>
            <a:fld id="{E2B3B185-4943-4955-AD8F-7C535040C65E}" type="slidenum">
              <a:rPr lang="en-ID" smtClean="0"/>
              <a:t>‹#›</a:t>
            </a:fld>
            <a:endParaRPr lang="en-ID"/>
          </a:p>
        </p:txBody>
      </p:sp>
    </p:spTree>
    <p:extLst>
      <p:ext uri="{BB962C8B-B14F-4D97-AF65-F5344CB8AC3E}">
        <p14:creationId xmlns:p14="http://schemas.microsoft.com/office/powerpoint/2010/main" val="3125688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941E2-4965-41E4-B115-7B06D06F4352}"/>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6886CCB7-58B7-4B4B-94A1-DB2051D6A09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9BB6D75A-6834-4DC2-8834-BCB6003EF225}"/>
              </a:ext>
            </a:extLst>
          </p:cNvPr>
          <p:cNvSpPr>
            <a:spLocks noGrp="1"/>
          </p:cNvSpPr>
          <p:nvPr>
            <p:ph type="dt" sz="half" idx="10"/>
          </p:nvPr>
        </p:nvSpPr>
        <p:spPr/>
        <p:txBody>
          <a:bodyPr/>
          <a:lstStyle/>
          <a:p>
            <a:fld id="{AADB28F0-6149-42CF-885C-81F807E27351}" type="datetimeFigureOut">
              <a:rPr lang="en-ID" smtClean="0"/>
              <a:t>05/05/20</a:t>
            </a:fld>
            <a:endParaRPr lang="en-ID"/>
          </a:p>
        </p:txBody>
      </p:sp>
      <p:sp>
        <p:nvSpPr>
          <p:cNvPr id="5" name="Footer Placeholder 4">
            <a:extLst>
              <a:ext uri="{FF2B5EF4-FFF2-40B4-BE49-F238E27FC236}">
                <a16:creationId xmlns:a16="http://schemas.microsoft.com/office/drawing/2014/main" id="{FA336757-833E-4DBB-BF3C-E7C87EC8EC8F}"/>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16245C72-8B96-4CB9-9BED-1F6013F5D2EB}"/>
              </a:ext>
            </a:extLst>
          </p:cNvPr>
          <p:cNvSpPr>
            <a:spLocks noGrp="1"/>
          </p:cNvSpPr>
          <p:nvPr>
            <p:ph type="sldNum" sz="quarter" idx="12"/>
          </p:nvPr>
        </p:nvSpPr>
        <p:spPr/>
        <p:txBody>
          <a:bodyPr/>
          <a:lstStyle/>
          <a:p>
            <a:fld id="{E2B3B185-4943-4955-AD8F-7C535040C65E}" type="slidenum">
              <a:rPr lang="en-ID" smtClean="0"/>
              <a:t>‹#›</a:t>
            </a:fld>
            <a:endParaRPr lang="en-ID"/>
          </a:p>
        </p:txBody>
      </p:sp>
    </p:spTree>
    <p:extLst>
      <p:ext uri="{BB962C8B-B14F-4D97-AF65-F5344CB8AC3E}">
        <p14:creationId xmlns:p14="http://schemas.microsoft.com/office/powerpoint/2010/main" val="4112502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6A9C79-815D-4826-80C6-068369C9EE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BE946B60-6281-4A05-84F8-6BE428ED49E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333EA669-58EA-4357-9341-57B5FFF899BB}"/>
              </a:ext>
            </a:extLst>
          </p:cNvPr>
          <p:cNvSpPr>
            <a:spLocks noGrp="1"/>
          </p:cNvSpPr>
          <p:nvPr>
            <p:ph type="dt" sz="half" idx="10"/>
          </p:nvPr>
        </p:nvSpPr>
        <p:spPr/>
        <p:txBody>
          <a:bodyPr/>
          <a:lstStyle/>
          <a:p>
            <a:fld id="{AADB28F0-6149-42CF-885C-81F807E27351}" type="datetimeFigureOut">
              <a:rPr lang="en-ID" smtClean="0"/>
              <a:t>05/05/20</a:t>
            </a:fld>
            <a:endParaRPr lang="en-ID"/>
          </a:p>
        </p:txBody>
      </p:sp>
      <p:sp>
        <p:nvSpPr>
          <p:cNvPr id="5" name="Footer Placeholder 4">
            <a:extLst>
              <a:ext uri="{FF2B5EF4-FFF2-40B4-BE49-F238E27FC236}">
                <a16:creationId xmlns:a16="http://schemas.microsoft.com/office/drawing/2014/main" id="{24EC24EC-7820-43A0-8C64-3EBD38F48E9E}"/>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61806FE6-37C8-434D-8848-1B75D08A46BF}"/>
              </a:ext>
            </a:extLst>
          </p:cNvPr>
          <p:cNvSpPr>
            <a:spLocks noGrp="1"/>
          </p:cNvSpPr>
          <p:nvPr>
            <p:ph type="sldNum" sz="quarter" idx="12"/>
          </p:nvPr>
        </p:nvSpPr>
        <p:spPr/>
        <p:txBody>
          <a:bodyPr/>
          <a:lstStyle/>
          <a:p>
            <a:fld id="{E2B3B185-4943-4955-AD8F-7C535040C65E}" type="slidenum">
              <a:rPr lang="en-ID" smtClean="0"/>
              <a:t>‹#›</a:t>
            </a:fld>
            <a:endParaRPr lang="en-ID"/>
          </a:p>
        </p:txBody>
      </p:sp>
    </p:spTree>
    <p:extLst>
      <p:ext uri="{BB962C8B-B14F-4D97-AF65-F5344CB8AC3E}">
        <p14:creationId xmlns:p14="http://schemas.microsoft.com/office/powerpoint/2010/main" val="845006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6C2B91E-BD9C-4DA3-8B32-F9473C52E163}"/>
              </a:ext>
            </a:extLst>
          </p:cNvPr>
          <p:cNvSpPr>
            <a:spLocks noGrp="1"/>
          </p:cNvSpPr>
          <p:nvPr>
            <p:ph type="pic" sz="quarter" idx="11"/>
          </p:nvPr>
        </p:nvSpPr>
        <p:spPr>
          <a:xfrm>
            <a:off x="903198" y="4171949"/>
            <a:ext cx="10472373" cy="1695451"/>
          </a:xfrm>
        </p:spPr>
        <p:txBody>
          <a:bodyPr/>
          <a:lstStyle/>
          <a:p>
            <a:endParaRPr lang="en-ID"/>
          </a:p>
        </p:txBody>
      </p:sp>
    </p:spTree>
    <p:extLst>
      <p:ext uri="{BB962C8B-B14F-4D97-AF65-F5344CB8AC3E}">
        <p14:creationId xmlns:p14="http://schemas.microsoft.com/office/powerpoint/2010/main" val="3762041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5226AB-C30A-430E-8304-21573F19F11E}"/>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Freeform 5">
            <a:extLst>
              <a:ext uri="{FF2B5EF4-FFF2-40B4-BE49-F238E27FC236}">
                <a16:creationId xmlns:a16="http://schemas.microsoft.com/office/drawing/2014/main" id="{88F39499-BB7C-4CD7-BEF7-90CDE30FA782}"/>
              </a:ext>
            </a:extLst>
          </p:cNvPr>
          <p:cNvSpPr>
            <a:spLocks/>
          </p:cNvSpPr>
          <p:nvPr userDrawn="1"/>
        </p:nvSpPr>
        <p:spPr bwMode="auto">
          <a:xfrm>
            <a:off x="5670550" y="2187575"/>
            <a:ext cx="127000" cy="204788"/>
          </a:xfrm>
          <a:custGeom>
            <a:avLst/>
            <a:gdLst>
              <a:gd name="T0" fmla="*/ 80 w 80"/>
              <a:gd name="T1" fmla="*/ 64 h 129"/>
              <a:gd name="T2" fmla="*/ 80 w 80"/>
              <a:gd name="T3" fmla="*/ 64 h 129"/>
              <a:gd name="T4" fmla="*/ 67 w 80"/>
              <a:gd name="T5" fmla="*/ 65 h 129"/>
              <a:gd name="T6" fmla="*/ 58 w 80"/>
              <a:gd name="T7" fmla="*/ 66 h 129"/>
              <a:gd name="T8" fmla="*/ 54 w 80"/>
              <a:gd name="T9" fmla="*/ 68 h 129"/>
              <a:gd name="T10" fmla="*/ 51 w 80"/>
              <a:gd name="T11" fmla="*/ 69 h 129"/>
              <a:gd name="T12" fmla="*/ 47 w 80"/>
              <a:gd name="T13" fmla="*/ 72 h 129"/>
              <a:gd name="T14" fmla="*/ 45 w 80"/>
              <a:gd name="T15" fmla="*/ 74 h 129"/>
              <a:gd name="T16" fmla="*/ 44 w 80"/>
              <a:gd name="T17" fmla="*/ 79 h 129"/>
              <a:gd name="T18" fmla="*/ 42 w 80"/>
              <a:gd name="T19" fmla="*/ 83 h 129"/>
              <a:gd name="T20" fmla="*/ 41 w 80"/>
              <a:gd name="T21" fmla="*/ 94 h 129"/>
              <a:gd name="T22" fmla="*/ 40 w 80"/>
              <a:gd name="T23" fmla="*/ 109 h 129"/>
              <a:gd name="T24" fmla="*/ 40 w 80"/>
              <a:gd name="T25" fmla="*/ 129 h 129"/>
              <a:gd name="T26" fmla="*/ 40 w 80"/>
              <a:gd name="T27" fmla="*/ 129 h 129"/>
              <a:gd name="T28" fmla="*/ 39 w 80"/>
              <a:gd name="T29" fmla="*/ 109 h 129"/>
              <a:gd name="T30" fmla="*/ 39 w 80"/>
              <a:gd name="T31" fmla="*/ 94 h 129"/>
              <a:gd name="T32" fmla="*/ 37 w 80"/>
              <a:gd name="T33" fmla="*/ 83 h 129"/>
              <a:gd name="T34" fmla="*/ 36 w 80"/>
              <a:gd name="T35" fmla="*/ 79 h 129"/>
              <a:gd name="T36" fmla="*/ 34 w 80"/>
              <a:gd name="T37" fmla="*/ 74 h 129"/>
              <a:gd name="T38" fmla="*/ 32 w 80"/>
              <a:gd name="T39" fmla="*/ 72 h 129"/>
              <a:gd name="T40" fmla="*/ 30 w 80"/>
              <a:gd name="T41" fmla="*/ 69 h 129"/>
              <a:gd name="T42" fmla="*/ 27 w 80"/>
              <a:gd name="T43" fmla="*/ 68 h 129"/>
              <a:gd name="T44" fmla="*/ 23 w 80"/>
              <a:gd name="T45" fmla="*/ 66 h 129"/>
              <a:gd name="T46" fmla="*/ 13 w 80"/>
              <a:gd name="T47" fmla="*/ 65 h 129"/>
              <a:gd name="T48" fmla="*/ 0 w 80"/>
              <a:gd name="T49" fmla="*/ 64 h 129"/>
              <a:gd name="T50" fmla="*/ 0 w 80"/>
              <a:gd name="T51" fmla="*/ 64 h 129"/>
              <a:gd name="T52" fmla="*/ 13 w 80"/>
              <a:gd name="T53" fmla="*/ 64 h 129"/>
              <a:gd name="T54" fmla="*/ 23 w 80"/>
              <a:gd name="T55" fmla="*/ 62 h 129"/>
              <a:gd name="T56" fmla="*/ 27 w 80"/>
              <a:gd name="T57" fmla="*/ 61 h 129"/>
              <a:gd name="T58" fmla="*/ 30 w 80"/>
              <a:gd name="T59" fmla="*/ 59 h 129"/>
              <a:gd name="T60" fmla="*/ 32 w 80"/>
              <a:gd name="T61" fmla="*/ 57 h 129"/>
              <a:gd name="T62" fmla="*/ 34 w 80"/>
              <a:gd name="T63" fmla="*/ 54 h 129"/>
              <a:gd name="T64" fmla="*/ 36 w 80"/>
              <a:gd name="T65" fmla="*/ 50 h 129"/>
              <a:gd name="T66" fmla="*/ 37 w 80"/>
              <a:gd name="T67" fmla="*/ 46 h 129"/>
              <a:gd name="T68" fmla="*/ 39 w 80"/>
              <a:gd name="T69" fmla="*/ 34 h 129"/>
              <a:gd name="T70" fmla="*/ 39 w 80"/>
              <a:gd name="T71" fmla="*/ 19 h 129"/>
              <a:gd name="T72" fmla="*/ 40 w 80"/>
              <a:gd name="T73" fmla="*/ 0 h 129"/>
              <a:gd name="T74" fmla="*/ 40 w 80"/>
              <a:gd name="T75" fmla="*/ 0 h 129"/>
              <a:gd name="T76" fmla="*/ 40 w 80"/>
              <a:gd name="T77" fmla="*/ 19 h 129"/>
              <a:gd name="T78" fmla="*/ 41 w 80"/>
              <a:gd name="T79" fmla="*/ 34 h 129"/>
              <a:gd name="T80" fmla="*/ 42 w 80"/>
              <a:gd name="T81" fmla="*/ 46 h 129"/>
              <a:gd name="T82" fmla="*/ 44 w 80"/>
              <a:gd name="T83" fmla="*/ 50 h 129"/>
              <a:gd name="T84" fmla="*/ 45 w 80"/>
              <a:gd name="T85" fmla="*/ 54 h 129"/>
              <a:gd name="T86" fmla="*/ 47 w 80"/>
              <a:gd name="T87" fmla="*/ 57 h 129"/>
              <a:gd name="T88" fmla="*/ 51 w 80"/>
              <a:gd name="T89" fmla="*/ 59 h 129"/>
              <a:gd name="T90" fmla="*/ 54 w 80"/>
              <a:gd name="T91" fmla="*/ 61 h 129"/>
              <a:gd name="T92" fmla="*/ 58 w 80"/>
              <a:gd name="T93" fmla="*/ 62 h 129"/>
              <a:gd name="T94" fmla="*/ 67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7" y="65"/>
                </a:lnTo>
                <a:lnTo>
                  <a:pt x="58" y="66"/>
                </a:lnTo>
                <a:lnTo>
                  <a:pt x="54" y="68"/>
                </a:lnTo>
                <a:lnTo>
                  <a:pt x="51" y="69"/>
                </a:lnTo>
                <a:lnTo>
                  <a:pt x="47" y="72"/>
                </a:lnTo>
                <a:lnTo>
                  <a:pt x="45" y="74"/>
                </a:lnTo>
                <a:lnTo>
                  <a:pt x="44" y="79"/>
                </a:lnTo>
                <a:lnTo>
                  <a:pt x="42" y="83"/>
                </a:lnTo>
                <a:lnTo>
                  <a:pt x="41" y="94"/>
                </a:lnTo>
                <a:lnTo>
                  <a:pt x="40" y="109"/>
                </a:lnTo>
                <a:lnTo>
                  <a:pt x="40" y="129"/>
                </a:lnTo>
                <a:lnTo>
                  <a:pt x="40" y="129"/>
                </a:lnTo>
                <a:lnTo>
                  <a:pt x="39" y="109"/>
                </a:lnTo>
                <a:lnTo>
                  <a:pt x="39" y="94"/>
                </a:lnTo>
                <a:lnTo>
                  <a:pt x="37" y="83"/>
                </a:lnTo>
                <a:lnTo>
                  <a:pt x="36" y="79"/>
                </a:lnTo>
                <a:lnTo>
                  <a:pt x="34" y="74"/>
                </a:lnTo>
                <a:lnTo>
                  <a:pt x="32" y="72"/>
                </a:lnTo>
                <a:lnTo>
                  <a:pt x="30" y="69"/>
                </a:lnTo>
                <a:lnTo>
                  <a:pt x="27" y="68"/>
                </a:lnTo>
                <a:lnTo>
                  <a:pt x="23" y="66"/>
                </a:lnTo>
                <a:lnTo>
                  <a:pt x="13" y="65"/>
                </a:lnTo>
                <a:lnTo>
                  <a:pt x="0" y="64"/>
                </a:lnTo>
                <a:lnTo>
                  <a:pt x="0" y="64"/>
                </a:lnTo>
                <a:lnTo>
                  <a:pt x="13" y="64"/>
                </a:lnTo>
                <a:lnTo>
                  <a:pt x="23" y="62"/>
                </a:lnTo>
                <a:lnTo>
                  <a:pt x="27" y="61"/>
                </a:lnTo>
                <a:lnTo>
                  <a:pt x="30" y="59"/>
                </a:lnTo>
                <a:lnTo>
                  <a:pt x="32" y="57"/>
                </a:lnTo>
                <a:lnTo>
                  <a:pt x="34" y="54"/>
                </a:lnTo>
                <a:lnTo>
                  <a:pt x="36" y="50"/>
                </a:lnTo>
                <a:lnTo>
                  <a:pt x="37" y="46"/>
                </a:lnTo>
                <a:lnTo>
                  <a:pt x="39" y="34"/>
                </a:lnTo>
                <a:lnTo>
                  <a:pt x="39" y="19"/>
                </a:lnTo>
                <a:lnTo>
                  <a:pt x="40" y="0"/>
                </a:lnTo>
                <a:lnTo>
                  <a:pt x="40" y="0"/>
                </a:lnTo>
                <a:lnTo>
                  <a:pt x="40" y="19"/>
                </a:lnTo>
                <a:lnTo>
                  <a:pt x="41" y="34"/>
                </a:lnTo>
                <a:lnTo>
                  <a:pt x="42" y="46"/>
                </a:lnTo>
                <a:lnTo>
                  <a:pt x="44" y="50"/>
                </a:lnTo>
                <a:lnTo>
                  <a:pt x="45" y="54"/>
                </a:lnTo>
                <a:lnTo>
                  <a:pt x="47" y="57"/>
                </a:lnTo>
                <a:lnTo>
                  <a:pt x="51" y="59"/>
                </a:lnTo>
                <a:lnTo>
                  <a:pt x="54" y="61"/>
                </a:lnTo>
                <a:lnTo>
                  <a:pt x="58" y="62"/>
                </a:lnTo>
                <a:lnTo>
                  <a:pt x="67"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 name="Freeform 6">
            <a:extLst>
              <a:ext uri="{FF2B5EF4-FFF2-40B4-BE49-F238E27FC236}">
                <a16:creationId xmlns:a16="http://schemas.microsoft.com/office/drawing/2014/main" id="{8E6ADB7A-FAC5-4B40-A43C-8873E56CCC43}"/>
              </a:ext>
            </a:extLst>
          </p:cNvPr>
          <p:cNvSpPr>
            <a:spLocks/>
          </p:cNvSpPr>
          <p:nvPr userDrawn="1"/>
        </p:nvSpPr>
        <p:spPr bwMode="auto">
          <a:xfrm>
            <a:off x="4498975" y="2792413"/>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7 w 80"/>
              <a:gd name="T13" fmla="*/ 73 h 129"/>
              <a:gd name="T14" fmla="*/ 45 w 80"/>
              <a:gd name="T15" fmla="*/ 76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4 w 80"/>
              <a:gd name="T37" fmla="*/ 76 h 129"/>
              <a:gd name="T38" fmla="*/ 32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7 w 80"/>
              <a:gd name="T57" fmla="*/ 62 h 129"/>
              <a:gd name="T58" fmla="*/ 30 w 80"/>
              <a:gd name="T59" fmla="*/ 60 h 129"/>
              <a:gd name="T60" fmla="*/ 32 w 80"/>
              <a:gd name="T61" fmla="*/ 57 h 129"/>
              <a:gd name="T62" fmla="*/ 34 w 80"/>
              <a:gd name="T63" fmla="*/ 54 h 129"/>
              <a:gd name="T64" fmla="*/ 36 w 80"/>
              <a:gd name="T65" fmla="*/ 50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0 h 129"/>
              <a:gd name="T84" fmla="*/ 45 w 80"/>
              <a:gd name="T85" fmla="*/ 54 h 129"/>
              <a:gd name="T86" fmla="*/ 47 w 80"/>
              <a:gd name="T87" fmla="*/ 57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7" y="73"/>
                </a:lnTo>
                <a:lnTo>
                  <a:pt x="45" y="76"/>
                </a:lnTo>
                <a:lnTo>
                  <a:pt x="44" y="79"/>
                </a:lnTo>
                <a:lnTo>
                  <a:pt x="43" y="83"/>
                </a:lnTo>
                <a:lnTo>
                  <a:pt x="41" y="94"/>
                </a:lnTo>
                <a:lnTo>
                  <a:pt x="40" y="110"/>
                </a:lnTo>
                <a:lnTo>
                  <a:pt x="40" y="129"/>
                </a:lnTo>
                <a:lnTo>
                  <a:pt x="40" y="129"/>
                </a:lnTo>
                <a:lnTo>
                  <a:pt x="40" y="110"/>
                </a:lnTo>
                <a:lnTo>
                  <a:pt x="39" y="94"/>
                </a:lnTo>
                <a:lnTo>
                  <a:pt x="37" y="83"/>
                </a:lnTo>
                <a:lnTo>
                  <a:pt x="36" y="79"/>
                </a:lnTo>
                <a:lnTo>
                  <a:pt x="34" y="76"/>
                </a:lnTo>
                <a:lnTo>
                  <a:pt x="32" y="73"/>
                </a:lnTo>
                <a:lnTo>
                  <a:pt x="30" y="70"/>
                </a:lnTo>
                <a:lnTo>
                  <a:pt x="27" y="69"/>
                </a:lnTo>
                <a:lnTo>
                  <a:pt x="22" y="67"/>
                </a:lnTo>
                <a:lnTo>
                  <a:pt x="13" y="66"/>
                </a:lnTo>
                <a:lnTo>
                  <a:pt x="0" y="65"/>
                </a:lnTo>
                <a:lnTo>
                  <a:pt x="0" y="65"/>
                </a:lnTo>
                <a:lnTo>
                  <a:pt x="13" y="65"/>
                </a:lnTo>
                <a:lnTo>
                  <a:pt x="22" y="63"/>
                </a:lnTo>
                <a:lnTo>
                  <a:pt x="27" y="62"/>
                </a:lnTo>
                <a:lnTo>
                  <a:pt x="30" y="60"/>
                </a:lnTo>
                <a:lnTo>
                  <a:pt x="32" y="57"/>
                </a:lnTo>
                <a:lnTo>
                  <a:pt x="34" y="54"/>
                </a:lnTo>
                <a:lnTo>
                  <a:pt x="36" y="50"/>
                </a:lnTo>
                <a:lnTo>
                  <a:pt x="37" y="46"/>
                </a:lnTo>
                <a:lnTo>
                  <a:pt x="39" y="35"/>
                </a:lnTo>
                <a:lnTo>
                  <a:pt x="40" y="20"/>
                </a:lnTo>
                <a:lnTo>
                  <a:pt x="40" y="0"/>
                </a:lnTo>
                <a:lnTo>
                  <a:pt x="40" y="0"/>
                </a:lnTo>
                <a:lnTo>
                  <a:pt x="40" y="20"/>
                </a:lnTo>
                <a:lnTo>
                  <a:pt x="41" y="35"/>
                </a:lnTo>
                <a:lnTo>
                  <a:pt x="43" y="46"/>
                </a:lnTo>
                <a:lnTo>
                  <a:pt x="44" y="50"/>
                </a:lnTo>
                <a:lnTo>
                  <a:pt x="45" y="54"/>
                </a:lnTo>
                <a:lnTo>
                  <a:pt x="47" y="57"/>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 name="Freeform 7">
            <a:extLst>
              <a:ext uri="{FF2B5EF4-FFF2-40B4-BE49-F238E27FC236}">
                <a16:creationId xmlns:a16="http://schemas.microsoft.com/office/drawing/2014/main" id="{BBCC9AA2-7B28-432E-A982-03DE1F7550DB}"/>
              </a:ext>
            </a:extLst>
          </p:cNvPr>
          <p:cNvSpPr>
            <a:spLocks/>
          </p:cNvSpPr>
          <p:nvPr userDrawn="1"/>
        </p:nvSpPr>
        <p:spPr bwMode="auto">
          <a:xfrm>
            <a:off x="1797050" y="4389438"/>
            <a:ext cx="127000" cy="204788"/>
          </a:xfrm>
          <a:custGeom>
            <a:avLst/>
            <a:gdLst>
              <a:gd name="T0" fmla="*/ 80 w 80"/>
              <a:gd name="T1" fmla="*/ 65 h 129"/>
              <a:gd name="T2" fmla="*/ 80 w 80"/>
              <a:gd name="T3" fmla="*/ 65 h 129"/>
              <a:gd name="T4" fmla="*/ 67 w 80"/>
              <a:gd name="T5" fmla="*/ 66 h 129"/>
              <a:gd name="T6" fmla="*/ 58 w 80"/>
              <a:gd name="T7" fmla="*/ 67 h 129"/>
              <a:gd name="T8" fmla="*/ 54 w 80"/>
              <a:gd name="T9" fmla="*/ 68 h 129"/>
              <a:gd name="T10" fmla="*/ 51 w 80"/>
              <a:gd name="T11" fmla="*/ 70 h 129"/>
              <a:gd name="T12" fmla="*/ 47 w 80"/>
              <a:gd name="T13" fmla="*/ 72 h 129"/>
              <a:gd name="T14" fmla="*/ 45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2 w 80"/>
              <a:gd name="T39" fmla="*/ 72 h 129"/>
              <a:gd name="T40" fmla="*/ 30 w 80"/>
              <a:gd name="T41" fmla="*/ 70 h 129"/>
              <a:gd name="T42" fmla="*/ 27 w 80"/>
              <a:gd name="T43" fmla="*/ 68 h 129"/>
              <a:gd name="T44" fmla="*/ 23 w 80"/>
              <a:gd name="T45" fmla="*/ 67 h 129"/>
              <a:gd name="T46" fmla="*/ 14 w 80"/>
              <a:gd name="T47" fmla="*/ 66 h 129"/>
              <a:gd name="T48" fmla="*/ 0 w 80"/>
              <a:gd name="T49" fmla="*/ 65 h 129"/>
              <a:gd name="T50" fmla="*/ 0 w 80"/>
              <a:gd name="T51" fmla="*/ 65 h 129"/>
              <a:gd name="T52" fmla="*/ 14 w 80"/>
              <a:gd name="T53" fmla="*/ 64 h 129"/>
              <a:gd name="T54" fmla="*/ 23 w 80"/>
              <a:gd name="T55" fmla="*/ 63 h 129"/>
              <a:gd name="T56" fmla="*/ 27 w 80"/>
              <a:gd name="T57" fmla="*/ 62 h 129"/>
              <a:gd name="T58" fmla="*/ 30 w 80"/>
              <a:gd name="T59" fmla="*/ 59 h 129"/>
              <a:gd name="T60" fmla="*/ 32 w 80"/>
              <a:gd name="T61" fmla="*/ 57 h 129"/>
              <a:gd name="T62" fmla="*/ 35 w 80"/>
              <a:gd name="T63" fmla="*/ 54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5 w 80"/>
              <a:gd name="T85" fmla="*/ 54 h 129"/>
              <a:gd name="T86" fmla="*/ 47 w 80"/>
              <a:gd name="T87" fmla="*/ 57 h 129"/>
              <a:gd name="T88" fmla="*/ 51 w 80"/>
              <a:gd name="T89" fmla="*/ 59 h 129"/>
              <a:gd name="T90" fmla="*/ 54 w 80"/>
              <a:gd name="T91" fmla="*/ 62 h 129"/>
              <a:gd name="T92" fmla="*/ 58 w 80"/>
              <a:gd name="T93" fmla="*/ 63 h 129"/>
              <a:gd name="T94" fmla="*/ 67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8" y="67"/>
                </a:lnTo>
                <a:lnTo>
                  <a:pt x="54" y="68"/>
                </a:lnTo>
                <a:lnTo>
                  <a:pt x="51" y="70"/>
                </a:lnTo>
                <a:lnTo>
                  <a:pt x="47" y="72"/>
                </a:lnTo>
                <a:lnTo>
                  <a:pt x="45"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2" y="72"/>
                </a:lnTo>
                <a:lnTo>
                  <a:pt x="30" y="70"/>
                </a:lnTo>
                <a:lnTo>
                  <a:pt x="27" y="68"/>
                </a:lnTo>
                <a:lnTo>
                  <a:pt x="23" y="67"/>
                </a:lnTo>
                <a:lnTo>
                  <a:pt x="14" y="66"/>
                </a:lnTo>
                <a:lnTo>
                  <a:pt x="0" y="65"/>
                </a:lnTo>
                <a:lnTo>
                  <a:pt x="0" y="65"/>
                </a:lnTo>
                <a:lnTo>
                  <a:pt x="14" y="64"/>
                </a:lnTo>
                <a:lnTo>
                  <a:pt x="23" y="63"/>
                </a:lnTo>
                <a:lnTo>
                  <a:pt x="27" y="62"/>
                </a:lnTo>
                <a:lnTo>
                  <a:pt x="30" y="59"/>
                </a:lnTo>
                <a:lnTo>
                  <a:pt x="32" y="57"/>
                </a:lnTo>
                <a:lnTo>
                  <a:pt x="35" y="54"/>
                </a:lnTo>
                <a:lnTo>
                  <a:pt x="36" y="50"/>
                </a:lnTo>
                <a:lnTo>
                  <a:pt x="37" y="46"/>
                </a:lnTo>
                <a:lnTo>
                  <a:pt x="39" y="35"/>
                </a:lnTo>
                <a:lnTo>
                  <a:pt x="40" y="19"/>
                </a:lnTo>
                <a:lnTo>
                  <a:pt x="40" y="0"/>
                </a:lnTo>
                <a:lnTo>
                  <a:pt x="40" y="0"/>
                </a:lnTo>
                <a:lnTo>
                  <a:pt x="40" y="19"/>
                </a:lnTo>
                <a:lnTo>
                  <a:pt x="41" y="35"/>
                </a:lnTo>
                <a:lnTo>
                  <a:pt x="43" y="46"/>
                </a:lnTo>
                <a:lnTo>
                  <a:pt x="44" y="50"/>
                </a:lnTo>
                <a:lnTo>
                  <a:pt x="45" y="54"/>
                </a:lnTo>
                <a:lnTo>
                  <a:pt x="47" y="57"/>
                </a:lnTo>
                <a:lnTo>
                  <a:pt x="51" y="59"/>
                </a:lnTo>
                <a:lnTo>
                  <a:pt x="54" y="62"/>
                </a:lnTo>
                <a:lnTo>
                  <a:pt x="58" y="63"/>
                </a:lnTo>
                <a:lnTo>
                  <a:pt x="67"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 name="Freeform 8">
            <a:extLst>
              <a:ext uri="{FF2B5EF4-FFF2-40B4-BE49-F238E27FC236}">
                <a16:creationId xmlns:a16="http://schemas.microsoft.com/office/drawing/2014/main" id="{468B87BD-D887-45B5-B97F-2AACACBDD456}"/>
              </a:ext>
            </a:extLst>
          </p:cNvPr>
          <p:cNvSpPr>
            <a:spLocks/>
          </p:cNvSpPr>
          <p:nvPr userDrawn="1"/>
        </p:nvSpPr>
        <p:spPr bwMode="auto">
          <a:xfrm>
            <a:off x="566738" y="5346700"/>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5 w 80"/>
              <a:gd name="T15" fmla="*/ 76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6 h 129"/>
              <a:gd name="T38" fmla="*/ 33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1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1 h 129"/>
              <a:gd name="T84" fmla="*/ 45 w 80"/>
              <a:gd name="T85" fmla="*/ 54 h 129"/>
              <a:gd name="T86" fmla="*/ 48 w 80"/>
              <a:gd name="T87" fmla="*/ 57 h 129"/>
              <a:gd name="T88" fmla="*/ 50 w 80"/>
              <a:gd name="T89" fmla="*/ 59 h 129"/>
              <a:gd name="T90" fmla="*/ 53 w 80"/>
              <a:gd name="T91" fmla="*/ 61 h 129"/>
              <a:gd name="T92" fmla="*/ 57 w 80"/>
              <a:gd name="T93" fmla="*/ 62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5" y="76"/>
                </a:lnTo>
                <a:lnTo>
                  <a:pt x="44" y="79"/>
                </a:lnTo>
                <a:lnTo>
                  <a:pt x="43" y="83"/>
                </a:lnTo>
                <a:lnTo>
                  <a:pt x="41" y="94"/>
                </a:lnTo>
                <a:lnTo>
                  <a:pt x="40" y="110"/>
                </a:lnTo>
                <a:lnTo>
                  <a:pt x="40" y="129"/>
                </a:lnTo>
                <a:lnTo>
                  <a:pt x="40" y="129"/>
                </a:lnTo>
                <a:lnTo>
                  <a:pt x="40" y="110"/>
                </a:lnTo>
                <a:lnTo>
                  <a:pt x="39" y="94"/>
                </a:lnTo>
                <a:lnTo>
                  <a:pt x="37" y="83"/>
                </a:lnTo>
                <a:lnTo>
                  <a:pt x="36" y="79"/>
                </a:lnTo>
                <a:lnTo>
                  <a:pt x="35" y="76"/>
                </a:lnTo>
                <a:lnTo>
                  <a:pt x="33" y="73"/>
                </a:lnTo>
                <a:lnTo>
                  <a:pt x="30" y="70"/>
                </a:lnTo>
                <a:lnTo>
                  <a:pt x="27" y="69"/>
                </a:lnTo>
                <a:lnTo>
                  <a:pt x="22" y="67"/>
                </a:lnTo>
                <a:lnTo>
                  <a:pt x="13" y="66"/>
                </a:lnTo>
                <a:lnTo>
                  <a:pt x="0" y="65"/>
                </a:lnTo>
                <a:lnTo>
                  <a:pt x="0" y="65"/>
                </a:lnTo>
                <a:lnTo>
                  <a:pt x="13" y="65"/>
                </a:lnTo>
                <a:lnTo>
                  <a:pt x="22" y="62"/>
                </a:lnTo>
                <a:lnTo>
                  <a:pt x="27" y="61"/>
                </a:lnTo>
                <a:lnTo>
                  <a:pt x="30" y="59"/>
                </a:lnTo>
                <a:lnTo>
                  <a:pt x="33" y="57"/>
                </a:lnTo>
                <a:lnTo>
                  <a:pt x="35" y="54"/>
                </a:lnTo>
                <a:lnTo>
                  <a:pt x="36" y="51"/>
                </a:lnTo>
                <a:lnTo>
                  <a:pt x="37" y="46"/>
                </a:lnTo>
                <a:lnTo>
                  <a:pt x="39" y="35"/>
                </a:lnTo>
                <a:lnTo>
                  <a:pt x="40" y="19"/>
                </a:lnTo>
                <a:lnTo>
                  <a:pt x="40" y="0"/>
                </a:lnTo>
                <a:lnTo>
                  <a:pt x="40" y="0"/>
                </a:lnTo>
                <a:lnTo>
                  <a:pt x="40" y="19"/>
                </a:lnTo>
                <a:lnTo>
                  <a:pt x="41" y="35"/>
                </a:lnTo>
                <a:lnTo>
                  <a:pt x="43" y="46"/>
                </a:lnTo>
                <a:lnTo>
                  <a:pt x="44" y="51"/>
                </a:lnTo>
                <a:lnTo>
                  <a:pt x="45" y="54"/>
                </a:lnTo>
                <a:lnTo>
                  <a:pt x="48" y="57"/>
                </a:lnTo>
                <a:lnTo>
                  <a:pt x="50" y="59"/>
                </a:lnTo>
                <a:lnTo>
                  <a:pt x="53" y="61"/>
                </a:lnTo>
                <a:lnTo>
                  <a:pt x="57" y="62"/>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 name="Freeform 9">
            <a:extLst>
              <a:ext uri="{FF2B5EF4-FFF2-40B4-BE49-F238E27FC236}">
                <a16:creationId xmlns:a16="http://schemas.microsoft.com/office/drawing/2014/main" id="{CD9792BF-F3B0-4D3E-B1B5-1740BDFC722F}"/>
              </a:ext>
            </a:extLst>
          </p:cNvPr>
          <p:cNvSpPr>
            <a:spLocks/>
          </p:cNvSpPr>
          <p:nvPr userDrawn="1"/>
        </p:nvSpPr>
        <p:spPr bwMode="auto">
          <a:xfrm>
            <a:off x="0" y="4646613"/>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5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3 w 80"/>
              <a:gd name="T39" fmla="*/ 73 h 129"/>
              <a:gd name="T40" fmla="*/ 30 w 80"/>
              <a:gd name="T41" fmla="*/ 70 h 129"/>
              <a:gd name="T42" fmla="*/ 27 w 80"/>
              <a:gd name="T43" fmla="*/ 69 h 129"/>
              <a:gd name="T44" fmla="*/ 23 w 80"/>
              <a:gd name="T45" fmla="*/ 67 h 129"/>
              <a:gd name="T46" fmla="*/ 13 w 80"/>
              <a:gd name="T47" fmla="*/ 66 h 129"/>
              <a:gd name="T48" fmla="*/ 0 w 80"/>
              <a:gd name="T49" fmla="*/ 65 h 129"/>
              <a:gd name="T50" fmla="*/ 0 w 80"/>
              <a:gd name="T51" fmla="*/ 65 h 129"/>
              <a:gd name="T52" fmla="*/ 13 w 80"/>
              <a:gd name="T53" fmla="*/ 65 h 129"/>
              <a:gd name="T54" fmla="*/ 23 w 80"/>
              <a:gd name="T55" fmla="*/ 63 h 129"/>
              <a:gd name="T56" fmla="*/ 27 w 80"/>
              <a:gd name="T57" fmla="*/ 62 h 129"/>
              <a:gd name="T58" fmla="*/ 30 w 80"/>
              <a:gd name="T59" fmla="*/ 59 h 129"/>
              <a:gd name="T60" fmla="*/ 33 w 80"/>
              <a:gd name="T61" fmla="*/ 57 h 129"/>
              <a:gd name="T62" fmla="*/ 35 w 80"/>
              <a:gd name="T63" fmla="*/ 54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5 w 80"/>
              <a:gd name="T85" fmla="*/ 54 h 129"/>
              <a:gd name="T86" fmla="*/ 48 w 80"/>
              <a:gd name="T87" fmla="*/ 57 h 129"/>
              <a:gd name="T88" fmla="*/ 50 w 80"/>
              <a:gd name="T89" fmla="*/ 59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5"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3" y="73"/>
                </a:lnTo>
                <a:lnTo>
                  <a:pt x="30" y="70"/>
                </a:lnTo>
                <a:lnTo>
                  <a:pt x="27" y="69"/>
                </a:lnTo>
                <a:lnTo>
                  <a:pt x="23" y="67"/>
                </a:lnTo>
                <a:lnTo>
                  <a:pt x="13" y="66"/>
                </a:lnTo>
                <a:lnTo>
                  <a:pt x="0" y="65"/>
                </a:lnTo>
                <a:lnTo>
                  <a:pt x="0" y="65"/>
                </a:lnTo>
                <a:lnTo>
                  <a:pt x="13" y="65"/>
                </a:lnTo>
                <a:lnTo>
                  <a:pt x="23" y="63"/>
                </a:lnTo>
                <a:lnTo>
                  <a:pt x="27" y="62"/>
                </a:lnTo>
                <a:lnTo>
                  <a:pt x="30" y="59"/>
                </a:lnTo>
                <a:lnTo>
                  <a:pt x="33" y="57"/>
                </a:lnTo>
                <a:lnTo>
                  <a:pt x="35" y="54"/>
                </a:lnTo>
                <a:lnTo>
                  <a:pt x="36" y="50"/>
                </a:lnTo>
                <a:lnTo>
                  <a:pt x="37" y="46"/>
                </a:lnTo>
                <a:lnTo>
                  <a:pt x="39" y="35"/>
                </a:lnTo>
                <a:lnTo>
                  <a:pt x="40" y="19"/>
                </a:lnTo>
                <a:lnTo>
                  <a:pt x="40" y="0"/>
                </a:lnTo>
                <a:lnTo>
                  <a:pt x="40" y="0"/>
                </a:lnTo>
                <a:lnTo>
                  <a:pt x="40" y="19"/>
                </a:lnTo>
                <a:lnTo>
                  <a:pt x="41" y="35"/>
                </a:lnTo>
                <a:lnTo>
                  <a:pt x="43" y="46"/>
                </a:lnTo>
                <a:lnTo>
                  <a:pt x="44" y="50"/>
                </a:lnTo>
                <a:lnTo>
                  <a:pt x="45" y="54"/>
                </a:lnTo>
                <a:lnTo>
                  <a:pt x="48" y="57"/>
                </a:lnTo>
                <a:lnTo>
                  <a:pt x="50" y="59"/>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 name="Freeform 10">
            <a:extLst>
              <a:ext uri="{FF2B5EF4-FFF2-40B4-BE49-F238E27FC236}">
                <a16:creationId xmlns:a16="http://schemas.microsoft.com/office/drawing/2014/main" id="{14439E01-1AB6-4D62-8C6C-8164D6D80CDE}"/>
              </a:ext>
            </a:extLst>
          </p:cNvPr>
          <p:cNvSpPr>
            <a:spLocks/>
          </p:cNvSpPr>
          <p:nvPr userDrawn="1"/>
        </p:nvSpPr>
        <p:spPr bwMode="auto">
          <a:xfrm>
            <a:off x="6789738" y="4176713"/>
            <a:ext cx="127000" cy="204788"/>
          </a:xfrm>
          <a:custGeom>
            <a:avLst/>
            <a:gdLst>
              <a:gd name="T0" fmla="*/ 80 w 80"/>
              <a:gd name="T1" fmla="*/ 64 h 129"/>
              <a:gd name="T2" fmla="*/ 80 w 80"/>
              <a:gd name="T3" fmla="*/ 64 h 129"/>
              <a:gd name="T4" fmla="*/ 68 w 80"/>
              <a:gd name="T5" fmla="*/ 65 h 129"/>
              <a:gd name="T6" fmla="*/ 57 w 80"/>
              <a:gd name="T7" fmla="*/ 66 h 129"/>
              <a:gd name="T8" fmla="*/ 53 w 80"/>
              <a:gd name="T9" fmla="*/ 68 h 129"/>
              <a:gd name="T10" fmla="*/ 50 w 80"/>
              <a:gd name="T11" fmla="*/ 69 h 129"/>
              <a:gd name="T12" fmla="*/ 48 w 80"/>
              <a:gd name="T13" fmla="*/ 72 h 129"/>
              <a:gd name="T14" fmla="*/ 46 w 80"/>
              <a:gd name="T15" fmla="*/ 76 h 129"/>
              <a:gd name="T16" fmla="*/ 44 w 80"/>
              <a:gd name="T17" fmla="*/ 79 h 129"/>
              <a:gd name="T18" fmla="*/ 43 w 80"/>
              <a:gd name="T19" fmla="*/ 83 h 129"/>
              <a:gd name="T20" fmla="*/ 41 w 80"/>
              <a:gd name="T21" fmla="*/ 94 h 129"/>
              <a:gd name="T22" fmla="*/ 41 w 80"/>
              <a:gd name="T23" fmla="*/ 109 h 129"/>
              <a:gd name="T24" fmla="*/ 40 w 80"/>
              <a:gd name="T25" fmla="*/ 129 h 129"/>
              <a:gd name="T26" fmla="*/ 40 w 80"/>
              <a:gd name="T27" fmla="*/ 129 h 129"/>
              <a:gd name="T28" fmla="*/ 40 w 80"/>
              <a:gd name="T29" fmla="*/ 109 h 129"/>
              <a:gd name="T30" fmla="*/ 39 w 80"/>
              <a:gd name="T31" fmla="*/ 94 h 129"/>
              <a:gd name="T32" fmla="*/ 38 w 80"/>
              <a:gd name="T33" fmla="*/ 83 h 129"/>
              <a:gd name="T34" fmla="*/ 36 w 80"/>
              <a:gd name="T35" fmla="*/ 79 h 129"/>
              <a:gd name="T36" fmla="*/ 35 w 80"/>
              <a:gd name="T37" fmla="*/ 76 h 129"/>
              <a:gd name="T38" fmla="*/ 33 w 80"/>
              <a:gd name="T39" fmla="*/ 72 h 129"/>
              <a:gd name="T40" fmla="*/ 30 w 80"/>
              <a:gd name="T41" fmla="*/ 69 h 129"/>
              <a:gd name="T42" fmla="*/ 27 w 80"/>
              <a:gd name="T43" fmla="*/ 68 h 129"/>
              <a:gd name="T44" fmla="*/ 22 w 80"/>
              <a:gd name="T45" fmla="*/ 66 h 129"/>
              <a:gd name="T46" fmla="*/ 13 w 80"/>
              <a:gd name="T47" fmla="*/ 65 h 129"/>
              <a:gd name="T48" fmla="*/ 0 w 80"/>
              <a:gd name="T49" fmla="*/ 64 h 129"/>
              <a:gd name="T50" fmla="*/ 0 w 80"/>
              <a:gd name="T51" fmla="*/ 64 h 129"/>
              <a:gd name="T52" fmla="*/ 13 w 80"/>
              <a:gd name="T53" fmla="*/ 64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1 w 80"/>
              <a:gd name="T77" fmla="*/ 19 h 129"/>
              <a:gd name="T78" fmla="*/ 41 w 80"/>
              <a:gd name="T79" fmla="*/ 35 h 129"/>
              <a:gd name="T80" fmla="*/ 43 w 80"/>
              <a:gd name="T81" fmla="*/ 46 h 129"/>
              <a:gd name="T82" fmla="*/ 44 w 80"/>
              <a:gd name="T83" fmla="*/ 50 h 129"/>
              <a:gd name="T84" fmla="*/ 46 w 80"/>
              <a:gd name="T85" fmla="*/ 54 h 129"/>
              <a:gd name="T86" fmla="*/ 48 w 80"/>
              <a:gd name="T87" fmla="*/ 57 h 129"/>
              <a:gd name="T88" fmla="*/ 50 w 80"/>
              <a:gd name="T89" fmla="*/ 59 h 129"/>
              <a:gd name="T90" fmla="*/ 53 w 80"/>
              <a:gd name="T91" fmla="*/ 61 h 129"/>
              <a:gd name="T92" fmla="*/ 57 w 80"/>
              <a:gd name="T93" fmla="*/ 62 h 129"/>
              <a:gd name="T94" fmla="*/ 68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8" y="65"/>
                </a:lnTo>
                <a:lnTo>
                  <a:pt x="57" y="66"/>
                </a:lnTo>
                <a:lnTo>
                  <a:pt x="53" y="68"/>
                </a:lnTo>
                <a:lnTo>
                  <a:pt x="50" y="69"/>
                </a:lnTo>
                <a:lnTo>
                  <a:pt x="48" y="72"/>
                </a:lnTo>
                <a:lnTo>
                  <a:pt x="46" y="76"/>
                </a:lnTo>
                <a:lnTo>
                  <a:pt x="44" y="79"/>
                </a:lnTo>
                <a:lnTo>
                  <a:pt x="43" y="83"/>
                </a:lnTo>
                <a:lnTo>
                  <a:pt x="41" y="94"/>
                </a:lnTo>
                <a:lnTo>
                  <a:pt x="41" y="109"/>
                </a:lnTo>
                <a:lnTo>
                  <a:pt x="40" y="129"/>
                </a:lnTo>
                <a:lnTo>
                  <a:pt x="40" y="129"/>
                </a:lnTo>
                <a:lnTo>
                  <a:pt x="40" y="109"/>
                </a:lnTo>
                <a:lnTo>
                  <a:pt x="39" y="94"/>
                </a:lnTo>
                <a:lnTo>
                  <a:pt x="38" y="83"/>
                </a:lnTo>
                <a:lnTo>
                  <a:pt x="36" y="79"/>
                </a:lnTo>
                <a:lnTo>
                  <a:pt x="35" y="76"/>
                </a:lnTo>
                <a:lnTo>
                  <a:pt x="33" y="72"/>
                </a:lnTo>
                <a:lnTo>
                  <a:pt x="30" y="69"/>
                </a:lnTo>
                <a:lnTo>
                  <a:pt x="27" y="68"/>
                </a:lnTo>
                <a:lnTo>
                  <a:pt x="22" y="66"/>
                </a:lnTo>
                <a:lnTo>
                  <a:pt x="13" y="65"/>
                </a:lnTo>
                <a:lnTo>
                  <a:pt x="0" y="64"/>
                </a:lnTo>
                <a:lnTo>
                  <a:pt x="0" y="64"/>
                </a:lnTo>
                <a:lnTo>
                  <a:pt x="13" y="64"/>
                </a:lnTo>
                <a:lnTo>
                  <a:pt x="22" y="62"/>
                </a:lnTo>
                <a:lnTo>
                  <a:pt x="27" y="61"/>
                </a:lnTo>
                <a:lnTo>
                  <a:pt x="30" y="59"/>
                </a:lnTo>
                <a:lnTo>
                  <a:pt x="33" y="57"/>
                </a:lnTo>
                <a:lnTo>
                  <a:pt x="35" y="54"/>
                </a:lnTo>
                <a:lnTo>
                  <a:pt x="36" y="50"/>
                </a:lnTo>
                <a:lnTo>
                  <a:pt x="38" y="46"/>
                </a:lnTo>
                <a:lnTo>
                  <a:pt x="39" y="35"/>
                </a:lnTo>
                <a:lnTo>
                  <a:pt x="40" y="19"/>
                </a:lnTo>
                <a:lnTo>
                  <a:pt x="40" y="0"/>
                </a:lnTo>
                <a:lnTo>
                  <a:pt x="40" y="0"/>
                </a:lnTo>
                <a:lnTo>
                  <a:pt x="41" y="19"/>
                </a:lnTo>
                <a:lnTo>
                  <a:pt x="41" y="35"/>
                </a:lnTo>
                <a:lnTo>
                  <a:pt x="43" y="46"/>
                </a:lnTo>
                <a:lnTo>
                  <a:pt x="44" y="50"/>
                </a:lnTo>
                <a:lnTo>
                  <a:pt x="46" y="54"/>
                </a:lnTo>
                <a:lnTo>
                  <a:pt x="48" y="57"/>
                </a:lnTo>
                <a:lnTo>
                  <a:pt x="50" y="59"/>
                </a:lnTo>
                <a:lnTo>
                  <a:pt x="53" y="61"/>
                </a:lnTo>
                <a:lnTo>
                  <a:pt x="57" y="62"/>
                </a:lnTo>
                <a:lnTo>
                  <a:pt x="68"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 name="Freeform 11">
            <a:extLst>
              <a:ext uri="{FF2B5EF4-FFF2-40B4-BE49-F238E27FC236}">
                <a16:creationId xmlns:a16="http://schemas.microsoft.com/office/drawing/2014/main" id="{18F55B1E-3581-4AF1-A22D-BB39D81B191D}"/>
              </a:ext>
            </a:extLst>
          </p:cNvPr>
          <p:cNvSpPr>
            <a:spLocks/>
          </p:cNvSpPr>
          <p:nvPr userDrawn="1"/>
        </p:nvSpPr>
        <p:spPr bwMode="auto">
          <a:xfrm>
            <a:off x="3575050" y="4781550"/>
            <a:ext cx="127000" cy="204788"/>
          </a:xfrm>
          <a:custGeom>
            <a:avLst/>
            <a:gdLst>
              <a:gd name="T0" fmla="*/ 80 w 80"/>
              <a:gd name="T1" fmla="*/ 65 h 129"/>
              <a:gd name="T2" fmla="*/ 80 w 80"/>
              <a:gd name="T3" fmla="*/ 65 h 129"/>
              <a:gd name="T4" fmla="*/ 67 w 80"/>
              <a:gd name="T5" fmla="*/ 66 h 129"/>
              <a:gd name="T6" fmla="*/ 58 w 80"/>
              <a:gd name="T7" fmla="*/ 67 h 129"/>
              <a:gd name="T8" fmla="*/ 54 w 80"/>
              <a:gd name="T9" fmla="*/ 69 h 129"/>
              <a:gd name="T10" fmla="*/ 51 w 80"/>
              <a:gd name="T11" fmla="*/ 71 h 129"/>
              <a:gd name="T12" fmla="*/ 47 w 80"/>
              <a:gd name="T13" fmla="*/ 73 h 129"/>
              <a:gd name="T14" fmla="*/ 45 w 80"/>
              <a:gd name="T15" fmla="*/ 76 h 129"/>
              <a:gd name="T16" fmla="*/ 44 w 80"/>
              <a:gd name="T17" fmla="*/ 79 h 129"/>
              <a:gd name="T18" fmla="*/ 43 w 80"/>
              <a:gd name="T19" fmla="*/ 84 h 129"/>
              <a:gd name="T20" fmla="*/ 41 w 80"/>
              <a:gd name="T21" fmla="*/ 95 h 129"/>
              <a:gd name="T22" fmla="*/ 40 w 80"/>
              <a:gd name="T23" fmla="*/ 110 h 129"/>
              <a:gd name="T24" fmla="*/ 40 w 80"/>
              <a:gd name="T25" fmla="*/ 129 h 129"/>
              <a:gd name="T26" fmla="*/ 40 w 80"/>
              <a:gd name="T27" fmla="*/ 129 h 129"/>
              <a:gd name="T28" fmla="*/ 40 w 80"/>
              <a:gd name="T29" fmla="*/ 110 h 129"/>
              <a:gd name="T30" fmla="*/ 39 w 80"/>
              <a:gd name="T31" fmla="*/ 95 h 129"/>
              <a:gd name="T32" fmla="*/ 37 w 80"/>
              <a:gd name="T33" fmla="*/ 84 h 129"/>
              <a:gd name="T34" fmla="*/ 36 w 80"/>
              <a:gd name="T35" fmla="*/ 79 h 129"/>
              <a:gd name="T36" fmla="*/ 34 w 80"/>
              <a:gd name="T37" fmla="*/ 76 h 129"/>
              <a:gd name="T38" fmla="*/ 32 w 80"/>
              <a:gd name="T39" fmla="*/ 73 h 129"/>
              <a:gd name="T40" fmla="*/ 30 w 80"/>
              <a:gd name="T41" fmla="*/ 71 h 129"/>
              <a:gd name="T42" fmla="*/ 27 w 80"/>
              <a:gd name="T43" fmla="*/ 69 h 129"/>
              <a:gd name="T44" fmla="*/ 23 w 80"/>
              <a:gd name="T45" fmla="*/ 67 h 129"/>
              <a:gd name="T46" fmla="*/ 14 w 80"/>
              <a:gd name="T47" fmla="*/ 66 h 129"/>
              <a:gd name="T48" fmla="*/ 0 w 80"/>
              <a:gd name="T49" fmla="*/ 65 h 129"/>
              <a:gd name="T50" fmla="*/ 0 w 80"/>
              <a:gd name="T51" fmla="*/ 65 h 129"/>
              <a:gd name="T52" fmla="*/ 14 w 80"/>
              <a:gd name="T53" fmla="*/ 65 h 129"/>
              <a:gd name="T54" fmla="*/ 23 w 80"/>
              <a:gd name="T55" fmla="*/ 63 h 129"/>
              <a:gd name="T56" fmla="*/ 27 w 80"/>
              <a:gd name="T57" fmla="*/ 62 h 129"/>
              <a:gd name="T58" fmla="*/ 30 w 80"/>
              <a:gd name="T59" fmla="*/ 60 h 129"/>
              <a:gd name="T60" fmla="*/ 32 w 80"/>
              <a:gd name="T61" fmla="*/ 58 h 129"/>
              <a:gd name="T62" fmla="*/ 34 w 80"/>
              <a:gd name="T63" fmla="*/ 54 h 129"/>
              <a:gd name="T64" fmla="*/ 36 w 80"/>
              <a:gd name="T65" fmla="*/ 51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1 h 129"/>
              <a:gd name="T84" fmla="*/ 45 w 80"/>
              <a:gd name="T85" fmla="*/ 54 h 129"/>
              <a:gd name="T86" fmla="*/ 47 w 80"/>
              <a:gd name="T87" fmla="*/ 58 h 129"/>
              <a:gd name="T88" fmla="*/ 51 w 80"/>
              <a:gd name="T89" fmla="*/ 60 h 129"/>
              <a:gd name="T90" fmla="*/ 54 w 80"/>
              <a:gd name="T91" fmla="*/ 62 h 129"/>
              <a:gd name="T92" fmla="*/ 58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8" y="67"/>
                </a:lnTo>
                <a:lnTo>
                  <a:pt x="54" y="69"/>
                </a:lnTo>
                <a:lnTo>
                  <a:pt x="51" y="71"/>
                </a:lnTo>
                <a:lnTo>
                  <a:pt x="47" y="73"/>
                </a:lnTo>
                <a:lnTo>
                  <a:pt x="45" y="76"/>
                </a:lnTo>
                <a:lnTo>
                  <a:pt x="44" y="79"/>
                </a:lnTo>
                <a:lnTo>
                  <a:pt x="43" y="84"/>
                </a:lnTo>
                <a:lnTo>
                  <a:pt x="41" y="95"/>
                </a:lnTo>
                <a:lnTo>
                  <a:pt x="40" y="110"/>
                </a:lnTo>
                <a:lnTo>
                  <a:pt x="40" y="129"/>
                </a:lnTo>
                <a:lnTo>
                  <a:pt x="40" y="129"/>
                </a:lnTo>
                <a:lnTo>
                  <a:pt x="40" y="110"/>
                </a:lnTo>
                <a:lnTo>
                  <a:pt x="39" y="95"/>
                </a:lnTo>
                <a:lnTo>
                  <a:pt x="37" y="84"/>
                </a:lnTo>
                <a:lnTo>
                  <a:pt x="36" y="79"/>
                </a:lnTo>
                <a:lnTo>
                  <a:pt x="34" y="76"/>
                </a:lnTo>
                <a:lnTo>
                  <a:pt x="32" y="73"/>
                </a:lnTo>
                <a:lnTo>
                  <a:pt x="30" y="71"/>
                </a:lnTo>
                <a:lnTo>
                  <a:pt x="27" y="69"/>
                </a:lnTo>
                <a:lnTo>
                  <a:pt x="23" y="67"/>
                </a:lnTo>
                <a:lnTo>
                  <a:pt x="14" y="66"/>
                </a:lnTo>
                <a:lnTo>
                  <a:pt x="0" y="65"/>
                </a:lnTo>
                <a:lnTo>
                  <a:pt x="0" y="65"/>
                </a:lnTo>
                <a:lnTo>
                  <a:pt x="14" y="65"/>
                </a:lnTo>
                <a:lnTo>
                  <a:pt x="23" y="63"/>
                </a:lnTo>
                <a:lnTo>
                  <a:pt x="27" y="62"/>
                </a:lnTo>
                <a:lnTo>
                  <a:pt x="30" y="60"/>
                </a:lnTo>
                <a:lnTo>
                  <a:pt x="32" y="58"/>
                </a:lnTo>
                <a:lnTo>
                  <a:pt x="34" y="54"/>
                </a:lnTo>
                <a:lnTo>
                  <a:pt x="36" y="51"/>
                </a:lnTo>
                <a:lnTo>
                  <a:pt x="37" y="46"/>
                </a:lnTo>
                <a:lnTo>
                  <a:pt x="39" y="35"/>
                </a:lnTo>
                <a:lnTo>
                  <a:pt x="40" y="20"/>
                </a:lnTo>
                <a:lnTo>
                  <a:pt x="40" y="0"/>
                </a:lnTo>
                <a:lnTo>
                  <a:pt x="40" y="0"/>
                </a:lnTo>
                <a:lnTo>
                  <a:pt x="40" y="20"/>
                </a:lnTo>
                <a:lnTo>
                  <a:pt x="41" y="35"/>
                </a:lnTo>
                <a:lnTo>
                  <a:pt x="43" y="46"/>
                </a:lnTo>
                <a:lnTo>
                  <a:pt x="44" y="51"/>
                </a:lnTo>
                <a:lnTo>
                  <a:pt x="45" y="54"/>
                </a:lnTo>
                <a:lnTo>
                  <a:pt x="47" y="58"/>
                </a:lnTo>
                <a:lnTo>
                  <a:pt x="51" y="60"/>
                </a:lnTo>
                <a:lnTo>
                  <a:pt x="54" y="62"/>
                </a:lnTo>
                <a:lnTo>
                  <a:pt x="58"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 name="Freeform 12">
            <a:extLst>
              <a:ext uri="{FF2B5EF4-FFF2-40B4-BE49-F238E27FC236}">
                <a16:creationId xmlns:a16="http://schemas.microsoft.com/office/drawing/2014/main" id="{3BF2A4A0-35A0-413F-8375-03347A98226E}"/>
              </a:ext>
            </a:extLst>
          </p:cNvPr>
          <p:cNvSpPr>
            <a:spLocks/>
          </p:cNvSpPr>
          <p:nvPr userDrawn="1"/>
        </p:nvSpPr>
        <p:spPr bwMode="auto">
          <a:xfrm>
            <a:off x="5237163" y="5402263"/>
            <a:ext cx="127000" cy="204788"/>
          </a:xfrm>
          <a:custGeom>
            <a:avLst/>
            <a:gdLst>
              <a:gd name="T0" fmla="*/ 80 w 80"/>
              <a:gd name="T1" fmla="*/ 64 h 129"/>
              <a:gd name="T2" fmla="*/ 80 w 80"/>
              <a:gd name="T3" fmla="*/ 64 h 129"/>
              <a:gd name="T4" fmla="*/ 68 w 80"/>
              <a:gd name="T5" fmla="*/ 65 h 129"/>
              <a:gd name="T6" fmla="*/ 58 w 80"/>
              <a:gd name="T7" fmla="*/ 66 h 129"/>
              <a:gd name="T8" fmla="*/ 55 w 80"/>
              <a:gd name="T9" fmla="*/ 69 h 129"/>
              <a:gd name="T10" fmla="*/ 52 w 80"/>
              <a:gd name="T11" fmla="*/ 70 h 129"/>
              <a:gd name="T12" fmla="*/ 49 w 80"/>
              <a:gd name="T13" fmla="*/ 73 h 129"/>
              <a:gd name="T14" fmla="*/ 47 w 80"/>
              <a:gd name="T15" fmla="*/ 75 h 129"/>
              <a:gd name="T16" fmla="*/ 45 w 80"/>
              <a:gd name="T17" fmla="*/ 79 h 129"/>
              <a:gd name="T18" fmla="*/ 44 w 80"/>
              <a:gd name="T19" fmla="*/ 83 h 129"/>
              <a:gd name="T20" fmla="*/ 43 w 80"/>
              <a:gd name="T21" fmla="*/ 94 h 129"/>
              <a:gd name="T22" fmla="*/ 42 w 80"/>
              <a:gd name="T23" fmla="*/ 110 h 129"/>
              <a:gd name="T24" fmla="*/ 40 w 80"/>
              <a:gd name="T25" fmla="*/ 129 h 129"/>
              <a:gd name="T26" fmla="*/ 40 w 80"/>
              <a:gd name="T27" fmla="*/ 129 h 129"/>
              <a:gd name="T28" fmla="*/ 40 w 80"/>
              <a:gd name="T29" fmla="*/ 110 h 129"/>
              <a:gd name="T30" fmla="*/ 39 w 80"/>
              <a:gd name="T31" fmla="*/ 94 h 129"/>
              <a:gd name="T32" fmla="*/ 38 w 80"/>
              <a:gd name="T33" fmla="*/ 83 h 129"/>
              <a:gd name="T34" fmla="*/ 37 w 80"/>
              <a:gd name="T35" fmla="*/ 79 h 129"/>
              <a:gd name="T36" fmla="*/ 35 w 80"/>
              <a:gd name="T37" fmla="*/ 75 h 129"/>
              <a:gd name="T38" fmla="*/ 33 w 80"/>
              <a:gd name="T39" fmla="*/ 73 h 129"/>
              <a:gd name="T40" fmla="*/ 30 w 80"/>
              <a:gd name="T41" fmla="*/ 70 h 129"/>
              <a:gd name="T42" fmla="*/ 27 w 80"/>
              <a:gd name="T43" fmla="*/ 69 h 129"/>
              <a:gd name="T44" fmla="*/ 24 w 80"/>
              <a:gd name="T45" fmla="*/ 66 h 129"/>
              <a:gd name="T46" fmla="*/ 14 w 80"/>
              <a:gd name="T47" fmla="*/ 65 h 129"/>
              <a:gd name="T48" fmla="*/ 0 w 80"/>
              <a:gd name="T49" fmla="*/ 64 h 129"/>
              <a:gd name="T50" fmla="*/ 0 w 80"/>
              <a:gd name="T51" fmla="*/ 64 h 129"/>
              <a:gd name="T52" fmla="*/ 14 w 80"/>
              <a:gd name="T53" fmla="*/ 64 h 129"/>
              <a:gd name="T54" fmla="*/ 24 w 80"/>
              <a:gd name="T55" fmla="*/ 62 h 129"/>
              <a:gd name="T56" fmla="*/ 27 w 80"/>
              <a:gd name="T57" fmla="*/ 61 h 129"/>
              <a:gd name="T58" fmla="*/ 30 w 80"/>
              <a:gd name="T59" fmla="*/ 59 h 129"/>
              <a:gd name="T60" fmla="*/ 33 w 80"/>
              <a:gd name="T61" fmla="*/ 57 h 129"/>
              <a:gd name="T62" fmla="*/ 35 w 80"/>
              <a:gd name="T63" fmla="*/ 54 h 129"/>
              <a:gd name="T64" fmla="*/ 37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2 w 80"/>
              <a:gd name="T77" fmla="*/ 19 h 129"/>
              <a:gd name="T78" fmla="*/ 43 w 80"/>
              <a:gd name="T79" fmla="*/ 35 h 129"/>
              <a:gd name="T80" fmla="*/ 44 w 80"/>
              <a:gd name="T81" fmla="*/ 46 h 129"/>
              <a:gd name="T82" fmla="*/ 45 w 80"/>
              <a:gd name="T83" fmla="*/ 50 h 129"/>
              <a:gd name="T84" fmla="*/ 47 w 80"/>
              <a:gd name="T85" fmla="*/ 54 h 129"/>
              <a:gd name="T86" fmla="*/ 49 w 80"/>
              <a:gd name="T87" fmla="*/ 57 h 129"/>
              <a:gd name="T88" fmla="*/ 52 w 80"/>
              <a:gd name="T89" fmla="*/ 59 h 129"/>
              <a:gd name="T90" fmla="*/ 55 w 80"/>
              <a:gd name="T91" fmla="*/ 61 h 129"/>
              <a:gd name="T92" fmla="*/ 58 w 80"/>
              <a:gd name="T93" fmla="*/ 62 h 129"/>
              <a:gd name="T94" fmla="*/ 68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8" y="65"/>
                </a:lnTo>
                <a:lnTo>
                  <a:pt x="58" y="66"/>
                </a:lnTo>
                <a:lnTo>
                  <a:pt x="55" y="69"/>
                </a:lnTo>
                <a:lnTo>
                  <a:pt x="52" y="70"/>
                </a:lnTo>
                <a:lnTo>
                  <a:pt x="49" y="73"/>
                </a:lnTo>
                <a:lnTo>
                  <a:pt x="47" y="75"/>
                </a:lnTo>
                <a:lnTo>
                  <a:pt x="45" y="79"/>
                </a:lnTo>
                <a:lnTo>
                  <a:pt x="44" y="83"/>
                </a:lnTo>
                <a:lnTo>
                  <a:pt x="43" y="94"/>
                </a:lnTo>
                <a:lnTo>
                  <a:pt x="42" y="110"/>
                </a:lnTo>
                <a:lnTo>
                  <a:pt x="40" y="129"/>
                </a:lnTo>
                <a:lnTo>
                  <a:pt x="40" y="129"/>
                </a:lnTo>
                <a:lnTo>
                  <a:pt x="40" y="110"/>
                </a:lnTo>
                <a:lnTo>
                  <a:pt x="39" y="94"/>
                </a:lnTo>
                <a:lnTo>
                  <a:pt x="38" y="83"/>
                </a:lnTo>
                <a:lnTo>
                  <a:pt x="37" y="79"/>
                </a:lnTo>
                <a:lnTo>
                  <a:pt x="35" y="75"/>
                </a:lnTo>
                <a:lnTo>
                  <a:pt x="33" y="73"/>
                </a:lnTo>
                <a:lnTo>
                  <a:pt x="30" y="70"/>
                </a:lnTo>
                <a:lnTo>
                  <a:pt x="27" y="69"/>
                </a:lnTo>
                <a:lnTo>
                  <a:pt x="24" y="66"/>
                </a:lnTo>
                <a:lnTo>
                  <a:pt x="14" y="65"/>
                </a:lnTo>
                <a:lnTo>
                  <a:pt x="0" y="64"/>
                </a:lnTo>
                <a:lnTo>
                  <a:pt x="0" y="64"/>
                </a:lnTo>
                <a:lnTo>
                  <a:pt x="14" y="64"/>
                </a:lnTo>
                <a:lnTo>
                  <a:pt x="24" y="62"/>
                </a:lnTo>
                <a:lnTo>
                  <a:pt x="27" y="61"/>
                </a:lnTo>
                <a:lnTo>
                  <a:pt x="30" y="59"/>
                </a:lnTo>
                <a:lnTo>
                  <a:pt x="33" y="57"/>
                </a:lnTo>
                <a:lnTo>
                  <a:pt x="35" y="54"/>
                </a:lnTo>
                <a:lnTo>
                  <a:pt x="37" y="50"/>
                </a:lnTo>
                <a:lnTo>
                  <a:pt x="38" y="46"/>
                </a:lnTo>
                <a:lnTo>
                  <a:pt x="39" y="35"/>
                </a:lnTo>
                <a:lnTo>
                  <a:pt x="40" y="19"/>
                </a:lnTo>
                <a:lnTo>
                  <a:pt x="40" y="0"/>
                </a:lnTo>
                <a:lnTo>
                  <a:pt x="40" y="0"/>
                </a:lnTo>
                <a:lnTo>
                  <a:pt x="42" y="19"/>
                </a:lnTo>
                <a:lnTo>
                  <a:pt x="43" y="35"/>
                </a:lnTo>
                <a:lnTo>
                  <a:pt x="44" y="46"/>
                </a:lnTo>
                <a:lnTo>
                  <a:pt x="45" y="50"/>
                </a:lnTo>
                <a:lnTo>
                  <a:pt x="47" y="54"/>
                </a:lnTo>
                <a:lnTo>
                  <a:pt x="49" y="57"/>
                </a:lnTo>
                <a:lnTo>
                  <a:pt x="52" y="59"/>
                </a:lnTo>
                <a:lnTo>
                  <a:pt x="55" y="61"/>
                </a:lnTo>
                <a:lnTo>
                  <a:pt x="58" y="62"/>
                </a:lnTo>
                <a:lnTo>
                  <a:pt x="68"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 name="Freeform 13">
            <a:extLst>
              <a:ext uri="{FF2B5EF4-FFF2-40B4-BE49-F238E27FC236}">
                <a16:creationId xmlns:a16="http://schemas.microsoft.com/office/drawing/2014/main" id="{2C1F5687-D653-4498-B010-42F7B4CCE26D}"/>
              </a:ext>
            </a:extLst>
          </p:cNvPr>
          <p:cNvSpPr>
            <a:spLocks/>
          </p:cNvSpPr>
          <p:nvPr userDrawn="1"/>
        </p:nvSpPr>
        <p:spPr bwMode="auto">
          <a:xfrm>
            <a:off x="7539038" y="1250950"/>
            <a:ext cx="127000" cy="204788"/>
          </a:xfrm>
          <a:custGeom>
            <a:avLst/>
            <a:gdLst>
              <a:gd name="T0" fmla="*/ 80 w 80"/>
              <a:gd name="T1" fmla="*/ 65 h 129"/>
              <a:gd name="T2" fmla="*/ 80 w 80"/>
              <a:gd name="T3" fmla="*/ 65 h 129"/>
              <a:gd name="T4" fmla="*/ 66 w 80"/>
              <a:gd name="T5" fmla="*/ 65 h 129"/>
              <a:gd name="T6" fmla="*/ 57 w 80"/>
              <a:gd name="T7" fmla="*/ 67 h 129"/>
              <a:gd name="T8" fmla="*/ 53 w 80"/>
              <a:gd name="T9" fmla="*/ 68 h 129"/>
              <a:gd name="T10" fmla="*/ 50 w 80"/>
              <a:gd name="T11" fmla="*/ 70 h 129"/>
              <a:gd name="T12" fmla="*/ 48 w 80"/>
              <a:gd name="T13" fmla="*/ 72 h 129"/>
              <a:gd name="T14" fmla="*/ 46 w 80"/>
              <a:gd name="T15" fmla="*/ 75 h 129"/>
              <a:gd name="T16" fmla="*/ 44 w 80"/>
              <a:gd name="T17" fmla="*/ 79 h 129"/>
              <a:gd name="T18" fmla="*/ 43 w 80"/>
              <a:gd name="T19" fmla="*/ 83 h 129"/>
              <a:gd name="T20" fmla="*/ 41 w 80"/>
              <a:gd name="T21" fmla="*/ 94 h 129"/>
              <a:gd name="T22" fmla="*/ 40 w 80"/>
              <a:gd name="T23" fmla="*/ 110 h 129"/>
              <a:gd name="T24" fmla="*/ 40 w 80"/>
              <a:gd name="T25" fmla="*/ 129 h 129"/>
              <a:gd name="T26" fmla="*/ 40 w 80"/>
              <a:gd name="T27" fmla="*/ 129 h 129"/>
              <a:gd name="T28" fmla="*/ 40 w 80"/>
              <a:gd name="T29" fmla="*/ 110 h 129"/>
              <a:gd name="T30" fmla="*/ 39 w 80"/>
              <a:gd name="T31" fmla="*/ 94 h 129"/>
              <a:gd name="T32" fmla="*/ 37 w 80"/>
              <a:gd name="T33" fmla="*/ 83 h 129"/>
              <a:gd name="T34" fmla="*/ 36 w 80"/>
              <a:gd name="T35" fmla="*/ 79 h 129"/>
              <a:gd name="T36" fmla="*/ 35 w 80"/>
              <a:gd name="T37" fmla="*/ 75 h 129"/>
              <a:gd name="T38" fmla="*/ 33 w 80"/>
              <a:gd name="T39" fmla="*/ 72 h 129"/>
              <a:gd name="T40" fmla="*/ 29 w 80"/>
              <a:gd name="T41" fmla="*/ 70 h 129"/>
              <a:gd name="T42" fmla="*/ 26 w 80"/>
              <a:gd name="T43" fmla="*/ 68 h 129"/>
              <a:gd name="T44" fmla="*/ 22 w 80"/>
              <a:gd name="T45" fmla="*/ 67 h 129"/>
              <a:gd name="T46" fmla="*/ 13 w 80"/>
              <a:gd name="T47" fmla="*/ 65 h 129"/>
              <a:gd name="T48" fmla="*/ 0 w 80"/>
              <a:gd name="T49" fmla="*/ 65 h 129"/>
              <a:gd name="T50" fmla="*/ 0 w 80"/>
              <a:gd name="T51" fmla="*/ 65 h 129"/>
              <a:gd name="T52" fmla="*/ 13 w 80"/>
              <a:gd name="T53" fmla="*/ 64 h 129"/>
              <a:gd name="T54" fmla="*/ 22 w 80"/>
              <a:gd name="T55" fmla="*/ 63 h 129"/>
              <a:gd name="T56" fmla="*/ 26 w 80"/>
              <a:gd name="T57" fmla="*/ 60 h 129"/>
              <a:gd name="T58" fmla="*/ 29 w 80"/>
              <a:gd name="T59" fmla="*/ 59 h 129"/>
              <a:gd name="T60" fmla="*/ 33 w 80"/>
              <a:gd name="T61" fmla="*/ 56 h 129"/>
              <a:gd name="T62" fmla="*/ 35 w 80"/>
              <a:gd name="T63" fmla="*/ 53 h 129"/>
              <a:gd name="T64" fmla="*/ 36 w 80"/>
              <a:gd name="T65" fmla="*/ 50 h 129"/>
              <a:gd name="T66" fmla="*/ 37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6 w 80"/>
              <a:gd name="T85" fmla="*/ 53 h 129"/>
              <a:gd name="T86" fmla="*/ 48 w 80"/>
              <a:gd name="T87" fmla="*/ 56 h 129"/>
              <a:gd name="T88" fmla="*/ 50 w 80"/>
              <a:gd name="T89" fmla="*/ 59 h 129"/>
              <a:gd name="T90" fmla="*/ 53 w 80"/>
              <a:gd name="T91" fmla="*/ 60 h 129"/>
              <a:gd name="T92" fmla="*/ 57 w 80"/>
              <a:gd name="T93" fmla="*/ 63 h 129"/>
              <a:gd name="T94" fmla="*/ 66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6" y="65"/>
                </a:lnTo>
                <a:lnTo>
                  <a:pt x="57" y="67"/>
                </a:lnTo>
                <a:lnTo>
                  <a:pt x="53" y="68"/>
                </a:lnTo>
                <a:lnTo>
                  <a:pt x="50" y="70"/>
                </a:lnTo>
                <a:lnTo>
                  <a:pt x="48" y="72"/>
                </a:lnTo>
                <a:lnTo>
                  <a:pt x="46" y="75"/>
                </a:lnTo>
                <a:lnTo>
                  <a:pt x="44" y="79"/>
                </a:lnTo>
                <a:lnTo>
                  <a:pt x="43" y="83"/>
                </a:lnTo>
                <a:lnTo>
                  <a:pt x="41" y="94"/>
                </a:lnTo>
                <a:lnTo>
                  <a:pt x="40" y="110"/>
                </a:lnTo>
                <a:lnTo>
                  <a:pt x="40" y="129"/>
                </a:lnTo>
                <a:lnTo>
                  <a:pt x="40" y="129"/>
                </a:lnTo>
                <a:lnTo>
                  <a:pt x="40" y="110"/>
                </a:lnTo>
                <a:lnTo>
                  <a:pt x="39" y="94"/>
                </a:lnTo>
                <a:lnTo>
                  <a:pt x="37" y="83"/>
                </a:lnTo>
                <a:lnTo>
                  <a:pt x="36" y="79"/>
                </a:lnTo>
                <a:lnTo>
                  <a:pt x="35" y="75"/>
                </a:lnTo>
                <a:lnTo>
                  <a:pt x="33" y="72"/>
                </a:lnTo>
                <a:lnTo>
                  <a:pt x="29" y="70"/>
                </a:lnTo>
                <a:lnTo>
                  <a:pt x="26" y="68"/>
                </a:lnTo>
                <a:lnTo>
                  <a:pt x="22" y="67"/>
                </a:lnTo>
                <a:lnTo>
                  <a:pt x="13" y="65"/>
                </a:lnTo>
                <a:lnTo>
                  <a:pt x="0" y="65"/>
                </a:lnTo>
                <a:lnTo>
                  <a:pt x="0" y="65"/>
                </a:lnTo>
                <a:lnTo>
                  <a:pt x="13" y="64"/>
                </a:lnTo>
                <a:lnTo>
                  <a:pt x="22" y="63"/>
                </a:lnTo>
                <a:lnTo>
                  <a:pt x="26" y="60"/>
                </a:lnTo>
                <a:lnTo>
                  <a:pt x="29" y="59"/>
                </a:lnTo>
                <a:lnTo>
                  <a:pt x="33" y="56"/>
                </a:lnTo>
                <a:lnTo>
                  <a:pt x="35" y="53"/>
                </a:lnTo>
                <a:lnTo>
                  <a:pt x="36" y="50"/>
                </a:lnTo>
                <a:lnTo>
                  <a:pt x="37" y="46"/>
                </a:lnTo>
                <a:lnTo>
                  <a:pt x="39" y="35"/>
                </a:lnTo>
                <a:lnTo>
                  <a:pt x="40" y="19"/>
                </a:lnTo>
                <a:lnTo>
                  <a:pt x="40" y="0"/>
                </a:lnTo>
                <a:lnTo>
                  <a:pt x="40" y="0"/>
                </a:lnTo>
                <a:lnTo>
                  <a:pt x="40" y="19"/>
                </a:lnTo>
                <a:lnTo>
                  <a:pt x="41" y="35"/>
                </a:lnTo>
                <a:lnTo>
                  <a:pt x="43" y="46"/>
                </a:lnTo>
                <a:lnTo>
                  <a:pt x="44" y="50"/>
                </a:lnTo>
                <a:lnTo>
                  <a:pt x="46" y="53"/>
                </a:lnTo>
                <a:lnTo>
                  <a:pt x="48" y="56"/>
                </a:lnTo>
                <a:lnTo>
                  <a:pt x="50" y="59"/>
                </a:lnTo>
                <a:lnTo>
                  <a:pt x="53" y="60"/>
                </a:lnTo>
                <a:lnTo>
                  <a:pt x="57" y="63"/>
                </a:lnTo>
                <a:lnTo>
                  <a:pt x="66"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 name="Freeform 14">
            <a:extLst>
              <a:ext uri="{FF2B5EF4-FFF2-40B4-BE49-F238E27FC236}">
                <a16:creationId xmlns:a16="http://schemas.microsoft.com/office/drawing/2014/main" id="{4F7FCC27-29B0-463D-A7FA-466DC4E2CD79}"/>
              </a:ext>
            </a:extLst>
          </p:cNvPr>
          <p:cNvSpPr>
            <a:spLocks/>
          </p:cNvSpPr>
          <p:nvPr userDrawn="1"/>
        </p:nvSpPr>
        <p:spPr bwMode="auto">
          <a:xfrm>
            <a:off x="8716963" y="3392488"/>
            <a:ext cx="125413" cy="206375"/>
          </a:xfrm>
          <a:custGeom>
            <a:avLst/>
            <a:gdLst>
              <a:gd name="T0" fmla="*/ 79 w 79"/>
              <a:gd name="T1" fmla="*/ 65 h 130"/>
              <a:gd name="T2" fmla="*/ 79 w 79"/>
              <a:gd name="T3" fmla="*/ 65 h 130"/>
              <a:gd name="T4" fmla="*/ 67 w 79"/>
              <a:gd name="T5" fmla="*/ 66 h 130"/>
              <a:gd name="T6" fmla="*/ 57 w 79"/>
              <a:gd name="T7" fmla="*/ 67 h 130"/>
              <a:gd name="T8" fmla="*/ 54 w 79"/>
              <a:gd name="T9" fmla="*/ 68 h 130"/>
              <a:gd name="T10" fmla="*/ 51 w 79"/>
              <a:gd name="T11" fmla="*/ 70 h 130"/>
              <a:gd name="T12" fmla="*/ 47 w 79"/>
              <a:gd name="T13" fmla="*/ 72 h 130"/>
              <a:gd name="T14" fmla="*/ 45 w 79"/>
              <a:gd name="T15" fmla="*/ 75 h 130"/>
              <a:gd name="T16" fmla="*/ 43 w 79"/>
              <a:gd name="T17" fmla="*/ 79 h 130"/>
              <a:gd name="T18" fmla="*/ 42 w 79"/>
              <a:gd name="T19" fmla="*/ 83 h 130"/>
              <a:gd name="T20" fmla="*/ 41 w 79"/>
              <a:gd name="T21" fmla="*/ 95 h 130"/>
              <a:gd name="T22" fmla="*/ 40 w 79"/>
              <a:gd name="T23" fmla="*/ 110 h 130"/>
              <a:gd name="T24" fmla="*/ 39 w 79"/>
              <a:gd name="T25" fmla="*/ 130 h 130"/>
              <a:gd name="T26" fmla="*/ 39 w 79"/>
              <a:gd name="T27" fmla="*/ 130 h 130"/>
              <a:gd name="T28" fmla="*/ 39 w 79"/>
              <a:gd name="T29" fmla="*/ 110 h 130"/>
              <a:gd name="T30" fmla="*/ 38 w 79"/>
              <a:gd name="T31" fmla="*/ 95 h 130"/>
              <a:gd name="T32" fmla="*/ 37 w 79"/>
              <a:gd name="T33" fmla="*/ 83 h 130"/>
              <a:gd name="T34" fmla="*/ 36 w 79"/>
              <a:gd name="T35" fmla="*/ 79 h 130"/>
              <a:gd name="T36" fmla="*/ 34 w 79"/>
              <a:gd name="T37" fmla="*/ 75 h 130"/>
              <a:gd name="T38" fmla="*/ 32 w 79"/>
              <a:gd name="T39" fmla="*/ 72 h 130"/>
              <a:gd name="T40" fmla="*/ 29 w 79"/>
              <a:gd name="T41" fmla="*/ 70 h 130"/>
              <a:gd name="T42" fmla="*/ 26 w 79"/>
              <a:gd name="T43" fmla="*/ 68 h 130"/>
              <a:gd name="T44" fmla="*/ 23 w 79"/>
              <a:gd name="T45" fmla="*/ 67 h 130"/>
              <a:gd name="T46" fmla="*/ 13 w 79"/>
              <a:gd name="T47" fmla="*/ 66 h 130"/>
              <a:gd name="T48" fmla="*/ 0 w 79"/>
              <a:gd name="T49" fmla="*/ 65 h 130"/>
              <a:gd name="T50" fmla="*/ 0 w 79"/>
              <a:gd name="T51" fmla="*/ 65 h 130"/>
              <a:gd name="T52" fmla="*/ 13 w 79"/>
              <a:gd name="T53" fmla="*/ 65 h 130"/>
              <a:gd name="T54" fmla="*/ 23 w 79"/>
              <a:gd name="T55" fmla="*/ 63 h 130"/>
              <a:gd name="T56" fmla="*/ 26 w 79"/>
              <a:gd name="T57" fmla="*/ 62 h 130"/>
              <a:gd name="T58" fmla="*/ 29 w 79"/>
              <a:gd name="T59" fmla="*/ 60 h 130"/>
              <a:gd name="T60" fmla="*/ 32 w 79"/>
              <a:gd name="T61" fmla="*/ 58 h 130"/>
              <a:gd name="T62" fmla="*/ 34 w 79"/>
              <a:gd name="T63" fmla="*/ 55 h 130"/>
              <a:gd name="T64" fmla="*/ 36 w 79"/>
              <a:gd name="T65" fmla="*/ 51 h 130"/>
              <a:gd name="T66" fmla="*/ 37 w 79"/>
              <a:gd name="T67" fmla="*/ 47 h 130"/>
              <a:gd name="T68" fmla="*/ 38 w 79"/>
              <a:gd name="T69" fmla="*/ 35 h 130"/>
              <a:gd name="T70" fmla="*/ 39 w 79"/>
              <a:gd name="T71" fmla="*/ 20 h 130"/>
              <a:gd name="T72" fmla="*/ 39 w 79"/>
              <a:gd name="T73" fmla="*/ 0 h 130"/>
              <a:gd name="T74" fmla="*/ 39 w 79"/>
              <a:gd name="T75" fmla="*/ 0 h 130"/>
              <a:gd name="T76" fmla="*/ 40 w 79"/>
              <a:gd name="T77" fmla="*/ 20 h 130"/>
              <a:gd name="T78" fmla="*/ 41 w 79"/>
              <a:gd name="T79" fmla="*/ 35 h 130"/>
              <a:gd name="T80" fmla="*/ 42 w 79"/>
              <a:gd name="T81" fmla="*/ 47 h 130"/>
              <a:gd name="T82" fmla="*/ 43 w 79"/>
              <a:gd name="T83" fmla="*/ 51 h 130"/>
              <a:gd name="T84" fmla="*/ 45 w 79"/>
              <a:gd name="T85" fmla="*/ 55 h 130"/>
              <a:gd name="T86" fmla="*/ 47 w 79"/>
              <a:gd name="T87" fmla="*/ 58 h 130"/>
              <a:gd name="T88" fmla="*/ 51 w 79"/>
              <a:gd name="T89" fmla="*/ 60 h 130"/>
              <a:gd name="T90" fmla="*/ 54 w 79"/>
              <a:gd name="T91" fmla="*/ 62 h 130"/>
              <a:gd name="T92" fmla="*/ 57 w 79"/>
              <a:gd name="T93" fmla="*/ 63 h 130"/>
              <a:gd name="T94" fmla="*/ 67 w 79"/>
              <a:gd name="T95" fmla="*/ 65 h 130"/>
              <a:gd name="T96" fmla="*/ 79 w 79"/>
              <a:gd name="T97" fmla="*/ 65 h 130"/>
              <a:gd name="T98" fmla="*/ 79 w 79"/>
              <a:gd name="T9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30">
                <a:moveTo>
                  <a:pt x="79" y="65"/>
                </a:moveTo>
                <a:lnTo>
                  <a:pt x="79" y="65"/>
                </a:lnTo>
                <a:lnTo>
                  <a:pt x="67" y="66"/>
                </a:lnTo>
                <a:lnTo>
                  <a:pt x="57" y="67"/>
                </a:lnTo>
                <a:lnTo>
                  <a:pt x="54" y="68"/>
                </a:lnTo>
                <a:lnTo>
                  <a:pt x="51" y="70"/>
                </a:lnTo>
                <a:lnTo>
                  <a:pt x="47" y="72"/>
                </a:lnTo>
                <a:lnTo>
                  <a:pt x="45" y="75"/>
                </a:lnTo>
                <a:lnTo>
                  <a:pt x="43" y="79"/>
                </a:lnTo>
                <a:lnTo>
                  <a:pt x="42" y="83"/>
                </a:lnTo>
                <a:lnTo>
                  <a:pt x="41" y="95"/>
                </a:lnTo>
                <a:lnTo>
                  <a:pt x="40" y="110"/>
                </a:lnTo>
                <a:lnTo>
                  <a:pt x="39" y="130"/>
                </a:lnTo>
                <a:lnTo>
                  <a:pt x="39" y="130"/>
                </a:lnTo>
                <a:lnTo>
                  <a:pt x="39" y="110"/>
                </a:lnTo>
                <a:lnTo>
                  <a:pt x="38" y="95"/>
                </a:lnTo>
                <a:lnTo>
                  <a:pt x="37" y="83"/>
                </a:lnTo>
                <a:lnTo>
                  <a:pt x="36" y="79"/>
                </a:lnTo>
                <a:lnTo>
                  <a:pt x="34" y="75"/>
                </a:lnTo>
                <a:lnTo>
                  <a:pt x="32" y="72"/>
                </a:lnTo>
                <a:lnTo>
                  <a:pt x="29" y="70"/>
                </a:lnTo>
                <a:lnTo>
                  <a:pt x="26" y="68"/>
                </a:lnTo>
                <a:lnTo>
                  <a:pt x="23" y="67"/>
                </a:lnTo>
                <a:lnTo>
                  <a:pt x="13" y="66"/>
                </a:lnTo>
                <a:lnTo>
                  <a:pt x="0" y="65"/>
                </a:lnTo>
                <a:lnTo>
                  <a:pt x="0" y="65"/>
                </a:lnTo>
                <a:lnTo>
                  <a:pt x="13" y="65"/>
                </a:lnTo>
                <a:lnTo>
                  <a:pt x="23" y="63"/>
                </a:lnTo>
                <a:lnTo>
                  <a:pt x="26" y="62"/>
                </a:lnTo>
                <a:lnTo>
                  <a:pt x="29" y="60"/>
                </a:lnTo>
                <a:lnTo>
                  <a:pt x="32" y="58"/>
                </a:lnTo>
                <a:lnTo>
                  <a:pt x="34" y="55"/>
                </a:lnTo>
                <a:lnTo>
                  <a:pt x="36" y="51"/>
                </a:lnTo>
                <a:lnTo>
                  <a:pt x="37" y="47"/>
                </a:lnTo>
                <a:lnTo>
                  <a:pt x="38" y="35"/>
                </a:lnTo>
                <a:lnTo>
                  <a:pt x="39" y="20"/>
                </a:lnTo>
                <a:lnTo>
                  <a:pt x="39" y="0"/>
                </a:lnTo>
                <a:lnTo>
                  <a:pt x="39" y="0"/>
                </a:lnTo>
                <a:lnTo>
                  <a:pt x="40" y="20"/>
                </a:lnTo>
                <a:lnTo>
                  <a:pt x="41" y="35"/>
                </a:lnTo>
                <a:lnTo>
                  <a:pt x="42" y="47"/>
                </a:lnTo>
                <a:lnTo>
                  <a:pt x="43" y="51"/>
                </a:lnTo>
                <a:lnTo>
                  <a:pt x="45" y="55"/>
                </a:lnTo>
                <a:lnTo>
                  <a:pt x="47" y="58"/>
                </a:lnTo>
                <a:lnTo>
                  <a:pt x="51" y="60"/>
                </a:lnTo>
                <a:lnTo>
                  <a:pt x="54" y="62"/>
                </a:lnTo>
                <a:lnTo>
                  <a:pt x="57" y="63"/>
                </a:lnTo>
                <a:lnTo>
                  <a:pt x="67"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 name="Freeform 15">
            <a:extLst>
              <a:ext uri="{FF2B5EF4-FFF2-40B4-BE49-F238E27FC236}">
                <a16:creationId xmlns:a16="http://schemas.microsoft.com/office/drawing/2014/main" id="{E4FAB4E7-13F5-4470-9E81-A14DD05FA017}"/>
              </a:ext>
            </a:extLst>
          </p:cNvPr>
          <p:cNvSpPr>
            <a:spLocks/>
          </p:cNvSpPr>
          <p:nvPr userDrawn="1"/>
        </p:nvSpPr>
        <p:spPr bwMode="auto">
          <a:xfrm>
            <a:off x="9625013" y="4781550"/>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1 h 129"/>
              <a:gd name="T12" fmla="*/ 48 w 80"/>
              <a:gd name="T13" fmla="*/ 73 h 129"/>
              <a:gd name="T14" fmla="*/ 46 w 80"/>
              <a:gd name="T15" fmla="*/ 76 h 129"/>
              <a:gd name="T16" fmla="*/ 44 w 80"/>
              <a:gd name="T17" fmla="*/ 79 h 129"/>
              <a:gd name="T18" fmla="*/ 43 w 80"/>
              <a:gd name="T19" fmla="*/ 84 h 129"/>
              <a:gd name="T20" fmla="*/ 41 w 80"/>
              <a:gd name="T21" fmla="*/ 95 h 129"/>
              <a:gd name="T22" fmla="*/ 41 w 80"/>
              <a:gd name="T23" fmla="*/ 110 h 129"/>
              <a:gd name="T24" fmla="*/ 40 w 80"/>
              <a:gd name="T25" fmla="*/ 129 h 129"/>
              <a:gd name="T26" fmla="*/ 40 w 80"/>
              <a:gd name="T27" fmla="*/ 129 h 129"/>
              <a:gd name="T28" fmla="*/ 40 w 80"/>
              <a:gd name="T29" fmla="*/ 110 h 129"/>
              <a:gd name="T30" fmla="*/ 39 w 80"/>
              <a:gd name="T31" fmla="*/ 95 h 129"/>
              <a:gd name="T32" fmla="*/ 38 w 80"/>
              <a:gd name="T33" fmla="*/ 84 h 129"/>
              <a:gd name="T34" fmla="*/ 35 w 80"/>
              <a:gd name="T35" fmla="*/ 79 h 129"/>
              <a:gd name="T36" fmla="*/ 34 w 80"/>
              <a:gd name="T37" fmla="*/ 76 h 129"/>
              <a:gd name="T38" fmla="*/ 32 w 80"/>
              <a:gd name="T39" fmla="*/ 73 h 129"/>
              <a:gd name="T40" fmla="*/ 29 w 80"/>
              <a:gd name="T41" fmla="*/ 71 h 129"/>
              <a:gd name="T42" fmla="*/ 26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6 w 80"/>
              <a:gd name="T57" fmla="*/ 62 h 129"/>
              <a:gd name="T58" fmla="*/ 29 w 80"/>
              <a:gd name="T59" fmla="*/ 60 h 129"/>
              <a:gd name="T60" fmla="*/ 32 w 80"/>
              <a:gd name="T61" fmla="*/ 58 h 129"/>
              <a:gd name="T62" fmla="*/ 34 w 80"/>
              <a:gd name="T63" fmla="*/ 54 h 129"/>
              <a:gd name="T64" fmla="*/ 35 w 80"/>
              <a:gd name="T65" fmla="*/ 51 h 129"/>
              <a:gd name="T66" fmla="*/ 38 w 80"/>
              <a:gd name="T67" fmla="*/ 46 h 129"/>
              <a:gd name="T68" fmla="*/ 39 w 80"/>
              <a:gd name="T69" fmla="*/ 35 h 129"/>
              <a:gd name="T70" fmla="*/ 40 w 80"/>
              <a:gd name="T71" fmla="*/ 20 h 129"/>
              <a:gd name="T72" fmla="*/ 40 w 80"/>
              <a:gd name="T73" fmla="*/ 0 h 129"/>
              <a:gd name="T74" fmla="*/ 40 w 80"/>
              <a:gd name="T75" fmla="*/ 0 h 129"/>
              <a:gd name="T76" fmla="*/ 41 w 80"/>
              <a:gd name="T77" fmla="*/ 20 h 129"/>
              <a:gd name="T78" fmla="*/ 41 w 80"/>
              <a:gd name="T79" fmla="*/ 35 h 129"/>
              <a:gd name="T80" fmla="*/ 43 w 80"/>
              <a:gd name="T81" fmla="*/ 46 h 129"/>
              <a:gd name="T82" fmla="*/ 44 w 80"/>
              <a:gd name="T83" fmla="*/ 51 h 129"/>
              <a:gd name="T84" fmla="*/ 46 w 80"/>
              <a:gd name="T85" fmla="*/ 54 h 129"/>
              <a:gd name="T86" fmla="*/ 48 w 80"/>
              <a:gd name="T87" fmla="*/ 58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1"/>
                </a:lnTo>
                <a:lnTo>
                  <a:pt x="48" y="73"/>
                </a:lnTo>
                <a:lnTo>
                  <a:pt x="46" y="76"/>
                </a:lnTo>
                <a:lnTo>
                  <a:pt x="44" y="79"/>
                </a:lnTo>
                <a:lnTo>
                  <a:pt x="43" y="84"/>
                </a:lnTo>
                <a:lnTo>
                  <a:pt x="41" y="95"/>
                </a:lnTo>
                <a:lnTo>
                  <a:pt x="41" y="110"/>
                </a:lnTo>
                <a:lnTo>
                  <a:pt x="40" y="129"/>
                </a:lnTo>
                <a:lnTo>
                  <a:pt x="40" y="129"/>
                </a:lnTo>
                <a:lnTo>
                  <a:pt x="40" y="110"/>
                </a:lnTo>
                <a:lnTo>
                  <a:pt x="39" y="95"/>
                </a:lnTo>
                <a:lnTo>
                  <a:pt x="38" y="84"/>
                </a:lnTo>
                <a:lnTo>
                  <a:pt x="35" y="79"/>
                </a:lnTo>
                <a:lnTo>
                  <a:pt x="34" y="76"/>
                </a:lnTo>
                <a:lnTo>
                  <a:pt x="32" y="73"/>
                </a:lnTo>
                <a:lnTo>
                  <a:pt x="29" y="71"/>
                </a:lnTo>
                <a:lnTo>
                  <a:pt x="26" y="69"/>
                </a:lnTo>
                <a:lnTo>
                  <a:pt x="22" y="67"/>
                </a:lnTo>
                <a:lnTo>
                  <a:pt x="13" y="66"/>
                </a:lnTo>
                <a:lnTo>
                  <a:pt x="0" y="65"/>
                </a:lnTo>
                <a:lnTo>
                  <a:pt x="0" y="65"/>
                </a:lnTo>
                <a:lnTo>
                  <a:pt x="13" y="65"/>
                </a:lnTo>
                <a:lnTo>
                  <a:pt x="22" y="63"/>
                </a:lnTo>
                <a:lnTo>
                  <a:pt x="26" y="62"/>
                </a:lnTo>
                <a:lnTo>
                  <a:pt x="29" y="60"/>
                </a:lnTo>
                <a:lnTo>
                  <a:pt x="32" y="58"/>
                </a:lnTo>
                <a:lnTo>
                  <a:pt x="34" y="54"/>
                </a:lnTo>
                <a:lnTo>
                  <a:pt x="35" y="51"/>
                </a:lnTo>
                <a:lnTo>
                  <a:pt x="38" y="46"/>
                </a:lnTo>
                <a:lnTo>
                  <a:pt x="39" y="35"/>
                </a:lnTo>
                <a:lnTo>
                  <a:pt x="40" y="20"/>
                </a:lnTo>
                <a:lnTo>
                  <a:pt x="40" y="0"/>
                </a:lnTo>
                <a:lnTo>
                  <a:pt x="40" y="0"/>
                </a:lnTo>
                <a:lnTo>
                  <a:pt x="41" y="20"/>
                </a:lnTo>
                <a:lnTo>
                  <a:pt x="41" y="35"/>
                </a:lnTo>
                <a:lnTo>
                  <a:pt x="43" y="46"/>
                </a:lnTo>
                <a:lnTo>
                  <a:pt x="44" y="51"/>
                </a:lnTo>
                <a:lnTo>
                  <a:pt x="46" y="54"/>
                </a:lnTo>
                <a:lnTo>
                  <a:pt x="48" y="58"/>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 name="Freeform 16">
            <a:extLst>
              <a:ext uri="{FF2B5EF4-FFF2-40B4-BE49-F238E27FC236}">
                <a16:creationId xmlns:a16="http://schemas.microsoft.com/office/drawing/2014/main" id="{91D96448-BEDE-4F1C-8B3B-4030D2B3D427}"/>
              </a:ext>
            </a:extLst>
          </p:cNvPr>
          <p:cNvSpPr>
            <a:spLocks/>
          </p:cNvSpPr>
          <p:nvPr userDrawn="1"/>
        </p:nvSpPr>
        <p:spPr bwMode="auto">
          <a:xfrm>
            <a:off x="11996738" y="5299075"/>
            <a:ext cx="127000" cy="204788"/>
          </a:xfrm>
          <a:custGeom>
            <a:avLst/>
            <a:gdLst>
              <a:gd name="T0" fmla="*/ 80 w 80"/>
              <a:gd name="T1" fmla="*/ 65 h 129"/>
              <a:gd name="T2" fmla="*/ 80 w 80"/>
              <a:gd name="T3" fmla="*/ 65 h 129"/>
              <a:gd name="T4" fmla="*/ 67 w 80"/>
              <a:gd name="T5" fmla="*/ 66 h 129"/>
              <a:gd name="T6" fmla="*/ 57 w 80"/>
              <a:gd name="T7" fmla="*/ 67 h 129"/>
              <a:gd name="T8" fmla="*/ 53 w 80"/>
              <a:gd name="T9" fmla="*/ 69 h 129"/>
              <a:gd name="T10" fmla="*/ 50 w 80"/>
              <a:gd name="T11" fmla="*/ 70 h 129"/>
              <a:gd name="T12" fmla="*/ 48 w 80"/>
              <a:gd name="T13" fmla="*/ 73 h 129"/>
              <a:gd name="T14" fmla="*/ 46 w 80"/>
              <a:gd name="T15" fmla="*/ 75 h 129"/>
              <a:gd name="T16" fmla="*/ 44 w 80"/>
              <a:gd name="T17" fmla="*/ 79 h 129"/>
              <a:gd name="T18" fmla="*/ 43 w 80"/>
              <a:gd name="T19" fmla="*/ 83 h 129"/>
              <a:gd name="T20" fmla="*/ 41 w 80"/>
              <a:gd name="T21" fmla="*/ 95 h 129"/>
              <a:gd name="T22" fmla="*/ 40 w 80"/>
              <a:gd name="T23" fmla="*/ 110 h 129"/>
              <a:gd name="T24" fmla="*/ 40 w 80"/>
              <a:gd name="T25" fmla="*/ 129 h 129"/>
              <a:gd name="T26" fmla="*/ 40 w 80"/>
              <a:gd name="T27" fmla="*/ 129 h 129"/>
              <a:gd name="T28" fmla="*/ 40 w 80"/>
              <a:gd name="T29" fmla="*/ 110 h 129"/>
              <a:gd name="T30" fmla="*/ 39 w 80"/>
              <a:gd name="T31" fmla="*/ 95 h 129"/>
              <a:gd name="T32" fmla="*/ 37 w 80"/>
              <a:gd name="T33" fmla="*/ 83 h 129"/>
              <a:gd name="T34" fmla="*/ 36 w 80"/>
              <a:gd name="T35" fmla="*/ 79 h 129"/>
              <a:gd name="T36" fmla="*/ 35 w 80"/>
              <a:gd name="T37" fmla="*/ 75 h 129"/>
              <a:gd name="T38" fmla="*/ 33 w 80"/>
              <a:gd name="T39" fmla="*/ 73 h 129"/>
              <a:gd name="T40" fmla="*/ 30 w 80"/>
              <a:gd name="T41" fmla="*/ 70 h 129"/>
              <a:gd name="T42" fmla="*/ 27 w 80"/>
              <a:gd name="T43" fmla="*/ 69 h 129"/>
              <a:gd name="T44" fmla="*/ 22 w 80"/>
              <a:gd name="T45" fmla="*/ 67 h 129"/>
              <a:gd name="T46" fmla="*/ 13 w 80"/>
              <a:gd name="T47" fmla="*/ 66 h 129"/>
              <a:gd name="T48" fmla="*/ 0 w 80"/>
              <a:gd name="T49" fmla="*/ 65 h 129"/>
              <a:gd name="T50" fmla="*/ 0 w 80"/>
              <a:gd name="T51" fmla="*/ 65 h 129"/>
              <a:gd name="T52" fmla="*/ 13 w 80"/>
              <a:gd name="T53" fmla="*/ 65 h 129"/>
              <a:gd name="T54" fmla="*/ 22 w 80"/>
              <a:gd name="T55" fmla="*/ 63 h 129"/>
              <a:gd name="T56" fmla="*/ 27 w 80"/>
              <a:gd name="T57" fmla="*/ 62 h 129"/>
              <a:gd name="T58" fmla="*/ 30 w 80"/>
              <a:gd name="T59" fmla="*/ 60 h 129"/>
              <a:gd name="T60" fmla="*/ 33 w 80"/>
              <a:gd name="T61" fmla="*/ 58 h 129"/>
              <a:gd name="T62" fmla="*/ 35 w 80"/>
              <a:gd name="T63" fmla="*/ 55 h 129"/>
              <a:gd name="T64" fmla="*/ 36 w 80"/>
              <a:gd name="T65" fmla="*/ 50 h 129"/>
              <a:gd name="T66" fmla="*/ 37 w 80"/>
              <a:gd name="T67" fmla="*/ 46 h 129"/>
              <a:gd name="T68" fmla="*/ 39 w 80"/>
              <a:gd name="T69" fmla="*/ 35 h 129"/>
              <a:gd name="T70" fmla="*/ 40 w 80"/>
              <a:gd name="T71" fmla="*/ 20 h 129"/>
              <a:gd name="T72" fmla="*/ 40 w 80"/>
              <a:gd name="T73" fmla="*/ 0 h 129"/>
              <a:gd name="T74" fmla="*/ 40 w 80"/>
              <a:gd name="T75" fmla="*/ 0 h 129"/>
              <a:gd name="T76" fmla="*/ 40 w 80"/>
              <a:gd name="T77" fmla="*/ 20 h 129"/>
              <a:gd name="T78" fmla="*/ 41 w 80"/>
              <a:gd name="T79" fmla="*/ 35 h 129"/>
              <a:gd name="T80" fmla="*/ 43 w 80"/>
              <a:gd name="T81" fmla="*/ 46 h 129"/>
              <a:gd name="T82" fmla="*/ 44 w 80"/>
              <a:gd name="T83" fmla="*/ 50 h 129"/>
              <a:gd name="T84" fmla="*/ 46 w 80"/>
              <a:gd name="T85" fmla="*/ 55 h 129"/>
              <a:gd name="T86" fmla="*/ 48 w 80"/>
              <a:gd name="T87" fmla="*/ 58 h 129"/>
              <a:gd name="T88" fmla="*/ 50 w 80"/>
              <a:gd name="T89" fmla="*/ 60 h 129"/>
              <a:gd name="T90" fmla="*/ 53 w 80"/>
              <a:gd name="T91" fmla="*/ 62 h 129"/>
              <a:gd name="T92" fmla="*/ 57 w 80"/>
              <a:gd name="T93" fmla="*/ 63 h 129"/>
              <a:gd name="T94" fmla="*/ 67 w 80"/>
              <a:gd name="T95" fmla="*/ 65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7" y="66"/>
                </a:lnTo>
                <a:lnTo>
                  <a:pt x="57" y="67"/>
                </a:lnTo>
                <a:lnTo>
                  <a:pt x="53" y="69"/>
                </a:lnTo>
                <a:lnTo>
                  <a:pt x="50" y="70"/>
                </a:lnTo>
                <a:lnTo>
                  <a:pt x="48" y="73"/>
                </a:lnTo>
                <a:lnTo>
                  <a:pt x="46" y="75"/>
                </a:lnTo>
                <a:lnTo>
                  <a:pt x="44" y="79"/>
                </a:lnTo>
                <a:lnTo>
                  <a:pt x="43" y="83"/>
                </a:lnTo>
                <a:lnTo>
                  <a:pt x="41" y="95"/>
                </a:lnTo>
                <a:lnTo>
                  <a:pt x="40" y="110"/>
                </a:lnTo>
                <a:lnTo>
                  <a:pt x="40" y="129"/>
                </a:lnTo>
                <a:lnTo>
                  <a:pt x="40" y="129"/>
                </a:lnTo>
                <a:lnTo>
                  <a:pt x="40" y="110"/>
                </a:lnTo>
                <a:lnTo>
                  <a:pt x="39" y="95"/>
                </a:lnTo>
                <a:lnTo>
                  <a:pt x="37" y="83"/>
                </a:lnTo>
                <a:lnTo>
                  <a:pt x="36" y="79"/>
                </a:lnTo>
                <a:lnTo>
                  <a:pt x="35" y="75"/>
                </a:lnTo>
                <a:lnTo>
                  <a:pt x="33" y="73"/>
                </a:lnTo>
                <a:lnTo>
                  <a:pt x="30" y="70"/>
                </a:lnTo>
                <a:lnTo>
                  <a:pt x="27" y="69"/>
                </a:lnTo>
                <a:lnTo>
                  <a:pt x="22" y="67"/>
                </a:lnTo>
                <a:lnTo>
                  <a:pt x="13" y="66"/>
                </a:lnTo>
                <a:lnTo>
                  <a:pt x="0" y="65"/>
                </a:lnTo>
                <a:lnTo>
                  <a:pt x="0" y="65"/>
                </a:lnTo>
                <a:lnTo>
                  <a:pt x="13" y="65"/>
                </a:lnTo>
                <a:lnTo>
                  <a:pt x="22" y="63"/>
                </a:lnTo>
                <a:lnTo>
                  <a:pt x="27" y="62"/>
                </a:lnTo>
                <a:lnTo>
                  <a:pt x="30" y="60"/>
                </a:lnTo>
                <a:lnTo>
                  <a:pt x="33" y="58"/>
                </a:lnTo>
                <a:lnTo>
                  <a:pt x="35" y="55"/>
                </a:lnTo>
                <a:lnTo>
                  <a:pt x="36" y="50"/>
                </a:lnTo>
                <a:lnTo>
                  <a:pt x="37" y="46"/>
                </a:lnTo>
                <a:lnTo>
                  <a:pt x="39" y="35"/>
                </a:lnTo>
                <a:lnTo>
                  <a:pt x="40" y="20"/>
                </a:lnTo>
                <a:lnTo>
                  <a:pt x="40" y="0"/>
                </a:lnTo>
                <a:lnTo>
                  <a:pt x="40" y="0"/>
                </a:lnTo>
                <a:lnTo>
                  <a:pt x="40" y="20"/>
                </a:lnTo>
                <a:lnTo>
                  <a:pt x="41" y="35"/>
                </a:lnTo>
                <a:lnTo>
                  <a:pt x="43" y="46"/>
                </a:lnTo>
                <a:lnTo>
                  <a:pt x="44" y="50"/>
                </a:lnTo>
                <a:lnTo>
                  <a:pt x="46" y="55"/>
                </a:lnTo>
                <a:lnTo>
                  <a:pt x="48" y="58"/>
                </a:lnTo>
                <a:lnTo>
                  <a:pt x="50" y="60"/>
                </a:lnTo>
                <a:lnTo>
                  <a:pt x="53" y="62"/>
                </a:lnTo>
                <a:lnTo>
                  <a:pt x="57" y="63"/>
                </a:lnTo>
                <a:lnTo>
                  <a:pt x="67" y="65"/>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 name="Freeform 17">
            <a:extLst>
              <a:ext uri="{FF2B5EF4-FFF2-40B4-BE49-F238E27FC236}">
                <a16:creationId xmlns:a16="http://schemas.microsoft.com/office/drawing/2014/main" id="{262F2505-EE1A-456A-94F9-E6C39B347788}"/>
              </a:ext>
            </a:extLst>
          </p:cNvPr>
          <p:cNvSpPr>
            <a:spLocks/>
          </p:cNvSpPr>
          <p:nvPr userDrawn="1"/>
        </p:nvSpPr>
        <p:spPr bwMode="auto">
          <a:xfrm>
            <a:off x="10618788" y="3797300"/>
            <a:ext cx="125413" cy="204788"/>
          </a:xfrm>
          <a:custGeom>
            <a:avLst/>
            <a:gdLst>
              <a:gd name="T0" fmla="*/ 79 w 79"/>
              <a:gd name="T1" fmla="*/ 64 h 129"/>
              <a:gd name="T2" fmla="*/ 79 w 79"/>
              <a:gd name="T3" fmla="*/ 64 h 129"/>
              <a:gd name="T4" fmla="*/ 67 w 79"/>
              <a:gd name="T5" fmla="*/ 64 h 129"/>
              <a:gd name="T6" fmla="*/ 57 w 79"/>
              <a:gd name="T7" fmla="*/ 66 h 129"/>
              <a:gd name="T8" fmla="*/ 54 w 79"/>
              <a:gd name="T9" fmla="*/ 67 h 129"/>
              <a:gd name="T10" fmla="*/ 50 w 79"/>
              <a:gd name="T11" fmla="*/ 69 h 129"/>
              <a:gd name="T12" fmla="*/ 47 w 79"/>
              <a:gd name="T13" fmla="*/ 72 h 129"/>
              <a:gd name="T14" fmla="*/ 45 w 79"/>
              <a:gd name="T15" fmla="*/ 75 h 129"/>
              <a:gd name="T16" fmla="*/ 43 w 79"/>
              <a:gd name="T17" fmla="*/ 79 h 129"/>
              <a:gd name="T18" fmla="*/ 42 w 79"/>
              <a:gd name="T19" fmla="*/ 83 h 129"/>
              <a:gd name="T20" fmla="*/ 41 w 79"/>
              <a:gd name="T21" fmla="*/ 94 h 129"/>
              <a:gd name="T22" fmla="*/ 40 w 79"/>
              <a:gd name="T23" fmla="*/ 109 h 129"/>
              <a:gd name="T24" fmla="*/ 39 w 79"/>
              <a:gd name="T25" fmla="*/ 129 h 129"/>
              <a:gd name="T26" fmla="*/ 39 w 79"/>
              <a:gd name="T27" fmla="*/ 129 h 129"/>
              <a:gd name="T28" fmla="*/ 39 w 79"/>
              <a:gd name="T29" fmla="*/ 109 h 129"/>
              <a:gd name="T30" fmla="*/ 38 w 79"/>
              <a:gd name="T31" fmla="*/ 94 h 129"/>
              <a:gd name="T32" fmla="*/ 37 w 79"/>
              <a:gd name="T33" fmla="*/ 83 h 129"/>
              <a:gd name="T34" fmla="*/ 36 w 79"/>
              <a:gd name="T35" fmla="*/ 79 h 129"/>
              <a:gd name="T36" fmla="*/ 34 w 79"/>
              <a:gd name="T37" fmla="*/ 75 h 129"/>
              <a:gd name="T38" fmla="*/ 32 w 79"/>
              <a:gd name="T39" fmla="*/ 72 h 129"/>
              <a:gd name="T40" fmla="*/ 29 w 79"/>
              <a:gd name="T41" fmla="*/ 69 h 129"/>
              <a:gd name="T42" fmla="*/ 26 w 79"/>
              <a:gd name="T43" fmla="*/ 67 h 129"/>
              <a:gd name="T44" fmla="*/ 23 w 79"/>
              <a:gd name="T45" fmla="*/ 66 h 129"/>
              <a:gd name="T46" fmla="*/ 13 w 79"/>
              <a:gd name="T47" fmla="*/ 64 h 129"/>
              <a:gd name="T48" fmla="*/ 0 w 79"/>
              <a:gd name="T49" fmla="*/ 64 h 129"/>
              <a:gd name="T50" fmla="*/ 0 w 79"/>
              <a:gd name="T51" fmla="*/ 64 h 129"/>
              <a:gd name="T52" fmla="*/ 13 w 79"/>
              <a:gd name="T53" fmla="*/ 63 h 129"/>
              <a:gd name="T54" fmla="*/ 23 w 79"/>
              <a:gd name="T55" fmla="*/ 62 h 129"/>
              <a:gd name="T56" fmla="*/ 26 w 79"/>
              <a:gd name="T57" fmla="*/ 61 h 129"/>
              <a:gd name="T58" fmla="*/ 29 w 79"/>
              <a:gd name="T59" fmla="*/ 59 h 129"/>
              <a:gd name="T60" fmla="*/ 32 w 79"/>
              <a:gd name="T61" fmla="*/ 57 h 129"/>
              <a:gd name="T62" fmla="*/ 34 w 79"/>
              <a:gd name="T63" fmla="*/ 54 h 129"/>
              <a:gd name="T64" fmla="*/ 36 w 79"/>
              <a:gd name="T65" fmla="*/ 50 h 129"/>
              <a:gd name="T66" fmla="*/ 37 w 79"/>
              <a:gd name="T67" fmla="*/ 46 h 129"/>
              <a:gd name="T68" fmla="*/ 38 w 79"/>
              <a:gd name="T69" fmla="*/ 35 h 129"/>
              <a:gd name="T70" fmla="*/ 39 w 79"/>
              <a:gd name="T71" fmla="*/ 19 h 129"/>
              <a:gd name="T72" fmla="*/ 39 w 79"/>
              <a:gd name="T73" fmla="*/ 0 h 129"/>
              <a:gd name="T74" fmla="*/ 39 w 79"/>
              <a:gd name="T75" fmla="*/ 0 h 129"/>
              <a:gd name="T76" fmla="*/ 40 w 79"/>
              <a:gd name="T77" fmla="*/ 19 h 129"/>
              <a:gd name="T78" fmla="*/ 41 w 79"/>
              <a:gd name="T79" fmla="*/ 35 h 129"/>
              <a:gd name="T80" fmla="*/ 42 w 79"/>
              <a:gd name="T81" fmla="*/ 46 h 129"/>
              <a:gd name="T82" fmla="*/ 43 w 79"/>
              <a:gd name="T83" fmla="*/ 50 h 129"/>
              <a:gd name="T84" fmla="*/ 45 w 79"/>
              <a:gd name="T85" fmla="*/ 54 h 129"/>
              <a:gd name="T86" fmla="*/ 47 w 79"/>
              <a:gd name="T87" fmla="*/ 57 h 129"/>
              <a:gd name="T88" fmla="*/ 50 w 79"/>
              <a:gd name="T89" fmla="*/ 59 h 129"/>
              <a:gd name="T90" fmla="*/ 54 w 79"/>
              <a:gd name="T91" fmla="*/ 61 h 129"/>
              <a:gd name="T92" fmla="*/ 57 w 79"/>
              <a:gd name="T93" fmla="*/ 62 h 129"/>
              <a:gd name="T94" fmla="*/ 67 w 79"/>
              <a:gd name="T95" fmla="*/ 63 h 129"/>
              <a:gd name="T96" fmla="*/ 79 w 79"/>
              <a:gd name="T97" fmla="*/ 64 h 129"/>
              <a:gd name="T98" fmla="*/ 79 w 79"/>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9">
                <a:moveTo>
                  <a:pt x="79" y="64"/>
                </a:moveTo>
                <a:lnTo>
                  <a:pt x="79" y="64"/>
                </a:lnTo>
                <a:lnTo>
                  <a:pt x="67" y="64"/>
                </a:lnTo>
                <a:lnTo>
                  <a:pt x="57" y="66"/>
                </a:lnTo>
                <a:lnTo>
                  <a:pt x="54" y="67"/>
                </a:lnTo>
                <a:lnTo>
                  <a:pt x="50" y="69"/>
                </a:lnTo>
                <a:lnTo>
                  <a:pt x="47" y="72"/>
                </a:lnTo>
                <a:lnTo>
                  <a:pt x="45" y="75"/>
                </a:lnTo>
                <a:lnTo>
                  <a:pt x="43" y="79"/>
                </a:lnTo>
                <a:lnTo>
                  <a:pt x="42" y="83"/>
                </a:lnTo>
                <a:lnTo>
                  <a:pt x="41" y="94"/>
                </a:lnTo>
                <a:lnTo>
                  <a:pt x="40" y="109"/>
                </a:lnTo>
                <a:lnTo>
                  <a:pt x="39" y="129"/>
                </a:lnTo>
                <a:lnTo>
                  <a:pt x="39" y="129"/>
                </a:lnTo>
                <a:lnTo>
                  <a:pt x="39" y="109"/>
                </a:lnTo>
                <a:lnTo>
                  <a:pt x="38" y="94"/>
                </a:lnTo>
                <a:lnTo>
                  <a:pt x="37" y="83"/>
                </a:lnTo>
                <a:lnTo>
                  <a:pt x="36" y="79"/>
                </a:lnTo>
                <a:lnTo>
                  <a:pt x="34" y="75"/>
                </a:lnTo>
                <a:lnTo>
                  <a:pt x="32" y="72"/>
                </a:lnTo>
                <a:lnTo>
                  <a:pt x="29" y="69"/>
                </a:lnTo>
                <a:lnTo>
                  <a:pt x="26" y="67"/>
                </a:lnTo>
                <a:lnTo>
                  <a:pt x="23" y="66"/>
                </a:lnTo>
                <a:lnTo>
                  <a:pt x="13" y="64"/>
                </a:lnTo>
                <a:lnTo>
                  <a:pt x="0" y="64"/>
                </a:lnTo>
                <a:lnTo>
                  <a:pt x="0" y="64"/>
                </a:lnTo>
                <a:lnTo>
                  <a:pt x="13" y="63"/>
                </a:lnTo>
                <a:lnTo>
                  <a:pt x="23" y="62"/>
                </a:lnTo>
                <a:lnTo>
                  <a:pt x="26" y="61"/>
                </a:lnTo>
                <a:lnTo>
                  <a:pt x="29" y="59"/>
                </a:lnTo>
                <a:lnTo>
                  <a:pt x="32" y="57"/>
                </a:lnTo>
                <a:lnTo>
                  <a:pt x="34" y="54"/>
                </a:lnTo>
                <a:lnTo>
                  <a:pt x="36" y="50"/>
                </a:lnTo>
                <a:lnTo>
                  <a:pt x="37" y="46"/>
                </a:lnTo>
                <a:lnTo>
                  <a:pt x="38" y="35"/>
                </a:lnTo>
                <a:lnTo>
                  <a:pt x="39" y="19"/>
                </a:lnTo>
                <a:lnTo>
                  <a:pt x="39" y="0"/>
                </a:lnTo>
                <a:lnTo>
                  <a:pt x="39" y="0"/>
                </a:lnTo>
                <a:lnTo>
                  <a:pt x="40" y="19"/>
                </a:lnTo>
                <a:lnTo>
                  <a:pt x="41" y="35"/>
                </a:lnTo>
                <a:lnTo>
                  <a:pt x="42" y="46"/>
                </a:lnTo>
                <a:lnTo>
                  <a:pt x="43" y="50"/>
                </a:lnTo>
                <a:lnTo>
                  <a:pt x="45" y="54"/>
                </a:lnTo>
                <a:lnTo>
                  <a:pt x="47" y="57"/>
                </a:lnTo>
                <a:lnTo>
                  <a:pt x="50" y="59"/>
                </a:lnTo>
                <a:lnTo>
                  <a:pt x="54" y="61"/>
                </a:lnTo>
                <a:lnTo>
                  <a:pt x="57" y="62"/>
                </a:lnTo>
                <a:lnTo>
                  <a:pt x="67" y="63"/>
                </a:lnTo>
                <a:lnTo>
                  <a:pt x="79" y="64"/>
                </a:lnTo>
                <a:lnTo>
                  <a:pt x="79"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 name="Freeform 18">
            <a:extLst>
              <a:ext uri="{FF2B5EF4-FFF2-40B4-BE49-F238E27FC236}">
                <a16:creationId xmlns:a16="http://schemas.microsoft.com/office/drawing/2014/main" id="{E49A3F9D-457F-4A24-9122-ADB1FA7029FB}"/>
              </a:ext>
            </a:extLst>
          </p:cNvPr>
          <p:cNvSpPr>
            <a:spLocks/>
          </p:cNvSpPr>
          <p:nvPr userDrawn="1"/>
        </p:nvSpPr>
        <p:spPr bwMode="auto">
          <a:xfrm>
            <a:off x="11933238" y="1997075"/>
            <a:ext cx="127000" cy="204788"/>
          </a:xfrm>
          <a:custGeom>
            <a:avLst/>
            <a:gdLst>
              <a:gd name="T0" fmla="*/ 80 w 80"/>
              <a:gd name="T1" fmla="*/ 64 h 129"/>
              <a:gd name="T2" fmla="*/ 80 w 80"/>
              <a:gd name="T3" fmla="*/ 64 h 129"/>
              <a:gd name="T4" fmla="*/ 67 w 80"/>
              <a:gd name="T5" fmla="*/ 65 h 129"/>
              <a:gd name="T6" fmla="*/ 57 w 80"/>
              <a:gd name="T7" fmla="*/ 66 h 129"/>
              <a:gd name="T8" fmla="*/ 53 w 80"/>
              <a:gd name="T9" fmla="*/ 67 h 129"/>
              <a:gd name="T10" fmla="*/ 50 w 80"/>
              <a:gd name="T11" fmla="*/ 69 h 129"/>
              <a:gd name="T12" fmla="*/ 48 w 80"/>
              <a:gd name="T13" fmla="*/ 72 h 129"/>
              <a:gd name="T14" fmla="*/ 46 w 80"/>
              <a:gd name="T15" fmla="*/ 74 h 129"/>
              <a:gd name="T16" fmla="*/ 44 w 80"/>
              <a:gd name="T17" fmla="*/ 79 h 129"/>
              <a:gd name="T18" fmla="*/ 43 w 80"/>
              <a:gd name="T19" fmla="*/ 83 h 129"/>
              <a:gd name="T20" fmla="*/ 41 w 80"/>
              <a:gd name="T21" fmla="*/ 94 h 129"/>
              <a:gd name="T22" fmla="*/ 40 w 80"/>
              <a:gd name="T23" fmla="*/ 109 h 129"/>
              <a:gd name="T24" fmla="*/ 40 w 80"/>
              <a:gd name="T25" fmla="*/ 129 h 129"/>
              <a:gd name="T26" fmla="*/ 40 w 80"/>
              <a:gd name="T27" fmla="*/ 129 h 129"/>
              <a:gd name="T28" fmla="*/ 40 w 80"/>
              <a:gd name="T29" fmla="*/ 109 h 129"/>
              <a:gd name="T30" fmla="*/ 39 w 80"/>
              <a:gd name="T31" fmla="*/ 94 h 129"/>
              <a:gd name="T32" fmla="*/ 38 w 80"/>
              <a:gd name="T33" fmla="*/ 83 h 129"/>
              <a:gd name="T34" fmla="*/ 36 w 80"/>
              <a:gd name="T35" fmla="*/ 79 h 129"/>
              <a:gd name="T36" fmla="*/ 35 w 80"/>
              <a:gd name="T37" fmla="*/ 74 h 129"/>
              <a:gd name="T38" fmla="*/ 33 w 80"/>
              <a:gd name="T39" fmla="*/ 72 h 129"/>
              <a:gd name="T40" fmla="*/ 30 w 80"/>
              <a:gd name="T41" fmla="*/ 69 h 129"/>
              <a:gd name="T42" fmla="*/ 27 w 80"/>
              <a:gd name="T43" fmla="*/ 67 h 129"/>
              <a:gd name="T44" fmla="*/ 22 w 80"/>
              <a:gd name="T45" fmla="*/ 66 h 129"/>
              <a:gd name="T46" fmla="*/ 13 w 80"/>
              <a:gd name="T47" fmla="*/ 65 h 129"/>
              <a:gd name="T48" fmla="*/ 0 w 80"/>
              <a:gd name="T49" fmla="*/ 64 h 129"/>
              <a:gd name="T50" fmla="*/ 0 w 80"/>
              <a:gd name="T51" fmla="*/ 64 h 129"/>
              <a:gd name="T52" fmla="*/ 13 w 80"/>
              <a:gd name="T53" fmla="*/ 64 h 129"/>
              <a:gd name="T54" fmla="*/ 22 w 80"/>
              <a:gd name="T55" fmla="*/ 62 h 129"/>
              <a:gd name="T56" fmla="*/ 27 w 80"/>
              <a:gd name="T57" fmla="*/ 61 h 129"/>
              <a:gd name="T58" fmla="*/ 30 w 80"/>
              <a:gd name="T59" fmla="*/ 59 h 129"/>
              <a:gd name="T60" fmla="*/ 33 w 80"/>
              <a:gd name="T61" fmla="*/ 57 h 129"/>
              <a:gd name="T62" fmla="*/ 35 w 80"/>
              <a:gd name="T63" fmla="*/ 54 h 129"/>
              <a:gd name="T64" fmla="*/ 36 w 80"/>
              <a:gd name="T65" fmla="*/ 50 h 129"/>
              <a:gd name="T66" fmla="*/ 38 w 80"/>
              <a:gd name="T67" fmla="*/ 46 h 129"/>
              <a:gd name="T68" fmla="*/ 39 w 80"/>
              <a:gd name="T69" fmla="*/ 35 h 129"/>
              <a:gd name="T70" fmla="*/ 40 w 80"/>
              <a:gd name="T71" fmla="*/ 19 h 129"/>
              <a:gd name="T72" fmla="*/ 40 w 80"/>
              <a:gd name="T73" fmla="*/ 0 h 129"/>
              <a:gd name="T74" fmla="*/ 40 w 80"/>
              <a:gd name="T75" fmla="*/ 0 h 129"/>
              <a:gd name="T76" fmla="*/ 40 w 80"/>
              <a:gd name="T77" fmla="*/ 19 h 129"/>
              <a:gd name="T78" fmla="*/ 41 w 80"/>
              <a:gd name="T79" fmla="*/ 35 h 129"/>
              <a:gd name="T80" fmla="*/ 43 w 80"/>
              <a:gd name="T81" fmla="*/ 46 h 129"/>
              <a:gd name="T82" fmla="*/ 44 w 80"/>
              <a:gd name="T83" fmla="*/ 50 h 129"/>
              <a:gd name="T84" fmla="*/ 46 w 80"/>
              <a:gd name="T85" fmla="*/ 54 h 129"/>
              <a:gd name="T86" fmla="*/ 48 w 80"/>
              <a:gd name="T87" fmla="*/ 57 h 129"/>
              <a:gd name="T88" fmla="*/ 50 w 80"/>
              <a:gd name="T89" fmla="*/ 59 h 129"/>
              <a:gd name="T90" fmla="*/ 53 w 80"/>
              <a:gd name="T91" fmla="*/ 61 h 129"/>
              <a:gd name="T92" fmla="*/ 57 w 80"/>
              <a:gd name="T93" fmla="*/ 62 h 129"/>
              <a:gd name="T94" fmla="*/ 67 w 80"/>
              <a:gd name="T95" fmla="*/ 64 h 129"/>
              <a:gd name="T96" fmla="*/ 80 w 80"/>
              <a:gd name="T97" fmla="*/ 64 h 129"/>
              <a:gd name="T98" fmla="*/ 80 w 80"/>
              <a:gd name="T9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4"/>
                </a:moveTo>
                <a:lnTo>
                  <a:pt x="80" y="64"/>
                </a:lnTo>
                <a:lnTo>
                  <a:pt x="67" y="65"/>
                </a:lnTo>
                <a:lnTo>
                  <a:pt x="57" y="66"/>
                </a:lnTo>
                <a:lnTo>
                  <a:pt x="53" y="67"/>
                </a:lnTo>
                <a:lnTo>
                  <a:pt x="50" y="69"/>
                </a:lnTo>
                <a:lnTo>
                  <a:pt x="48" y="72"/>
                </a:lnTo>
                <a:lnTo>
                  <a:pt x="46" y="74"/>
                </a:lnTo>
                <a:lnTo>
                  <a:pt x="44" y="79"/>
                </a:lnTo>
                <a:lnTo>
                  <a:pt x="43" y="83"/>
                </a:lnTo>
                <a:lnTo>
                  <a:pt x="41" y="94"/>
                </a:lnTo>
                <a:lnTo>
                  <a:pt x="40" y="109"/>
                </a:lnTo>
                <a:lnTo>
                  <a:pt x="40" y="129"/>
                </a:lnTo>
                <a:lnTo>
                  <a:pt x="40" y="129"/>
                </a:lnTo>
                <a:lnTo>
                  <a:pt x="40" y="109"/>
                </a:lnTo>
                <a:lnTo>
                  <a:pt x="39" y="94"/>
                </a:lnTo>
                <a:lnTo>
                  <a:pt x="38" y="83"/>
                </a:lnTo>
                <a:lnTo>
                  <a:pt x="36" y="79"/>
                </a:lnTo>
                <a:lnTo>
                  <a:pt x="35" y="74"/>
                </a:lnTo>
                <a:lnTo>
                  <a:pt x="33" y="72"/>
                </a:lnTo>
                <a:lnTo>
                  <a:pt x="30" y="69"/>
                </a:lnTo>
                <a:lnTo>
                  <a:pt x="27" y="67"/>
                </a:lnTo>
                <a:lnTo>
                  <a:pt x="22" y="66"/>
                </a:lnTo>
                <a:lnTo>
                  <a:pt x="13" y="65"/>
                </a:lnTo>
                <a:lnTo>
                  <a:pt x="0" y="64"/>
                </a:lnTo>
                <a:lnTo>
                  <a:pt x="0" y="64"/>
                </a:lnTo>
                <a:lnTo>
                  <a:pt x="13" y="64"/>
                </a:lnTo>
                <a:lnTo>
                  <a:pt x="22" y="62"/>
                </a:lnTo>
                <a:lnTo>
                  <a:pt x="27" y="61"/>
                </a:lnTo>
                <a:lnTo>
                  <a:pt x="30" y="59"/>
                </a:lnTo>
                <a:lnTo>
                  <a:pt x="33" y="57"/>
                </a:lnTo>
                <a:lnTo>
                  <a:pt x="35" y="54"/>
                </a:lnTo>
                <a:lnTo>
                  <a:pt x="36" y="50"/>
                </a:lnTo>
                <a:lnTo>
                  <a:pt x="38" y="46"/>
                </a:lnTo>
                <a:lnTo>
                  <a:pt x="39" y="35"/>
                </a:lnTo>
                <a:lnTo>
                  <a:pt x="40" y="19"/>
                </a:lnTo>
                <a:lnTo>
                  <a:pt x="40" y="0"/>
                </a:lnTo>
                <a:lnTo>
                  <a:pt x="40" y="0"/>
                </a:lnTo>
                <a:lnTo>
                  <a:pt x="40" y="19"/>
                </a:lnTo>
                <a:lnTo>
                  <a:pt x="41" y="35"/>
                </a:lnTo>
                <a:lnTo>
                  <a:pt x="43" y="46"/>
                </a:lnTo>
                <a:lnTo>
                  <a:pt x="44" y="50"/>
                </a:lnTo>
                <a:lnTo>
                  <a:pt x="46" y="54"/>
                </a:lnTo>
                <a:lnTo>
                  <a:pt x="48" y="57"/>
                </a:lnTo>
                <a:lnTo>
                  <a:pt x="50" y="59"/>
                </a:lnTo>
                <a:lnTo>
                  <a:pt x="53" y="61"/>
                </a:lnTo>
                <a:lnTo>
                  <a:pt x="57" y="62"/>
                </a:lnTo>
                <a:lnTo>
                  <a:pt x="67" y="64"/>
                </a:lnTo>
                <a:lnTo>
                  <a:pt x="80" y="64"/>
                </a:lnTo>
                <a:lnTo>
                  <a:pt x="80" y="64"/>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 name="Freeform 19">
            <a:extLst>
              <a:ext uri="{FF2B5EF4-FFF2-40B4-BE49-F238E27FC236}">
                <a16:creationId xmlns:a16="http://schemas.microsoft.com/office/drawing/2014/main" id="{4A9E9CAF-B5BF-40D1-AE04-B7E3C943A2E5}"/>
              </a:ext>
            </a:extLst>
          </p:cNvPr>
          <p:cNvSpPr>
            <a:spLocks/>
          </p:cNvSpPr>
          <p:nvPr userDrawn="1"/>
        </p:nvSpPr>
        <p:spPr bwMode="auto">
          <a:xfrm>
            <a:off x="9726613" y="2689225"/>
            <a:ext cx="125413" cy="206375"/>
          </a:xfrm>
          <a:custGeom>
            <a:avLst/>
            <a:gdLst>
              <a:gd name="T0" fmla="*/ 79 w 79"/>
              <a:gd name="T1" fmla="*/ 65 h 130"/>
              <a:gd name="T2" fmla="*/ 79 w 79"/>
              <a:gd name="T3" fmla="*/ 65 h 130"/>
              <a:gd name="T4" fmla="*/ 67 w 79"/>
              <a:gd name="T5" fmla="*/ 66 h 130"/>
              <a:gd name="T6" fmla="*/ 57 w 79"/>
              <a:gd name="T7" fmla="*/ 67 h 130"/>
              <a:gd name="T8" fmla="*/ 54 w 79"/>
              <a:gd name="T9" fmla="*/ 69 h 130"/>
              <a:gd name="T10" fmla="*/ 50 w 79"/>
              <a:gd name="T11" fmla="*/ 70 h 130"/>
              <a:gd name="T12" fmla="*/ 47 w 79"/>
              <a:gd name="T13" fmla="*/ 73 h 130"/>
              <a:gd name="T14" fmla="*/ 45 w 79"/>
              <a:gd name="T15" fmla="*/ 76 h 130"/>
              <a:gd name="T16" fmla="*/ 43 w 79"/>
              <a:gd name="T17" fmla="*/ 79 h 130"/>
              <a:gd name="T18" fmla="*/ 42 w 79"/>
              <a:gd name="T19" fmla="*/ 84 h 130"/>
              <a:gd name="T20" fmla="*/ 41 w 79"/>
              <a:gd name="T21" fmla="*/ 95 h 130"/>
              <a:gd name="T22" fmla="*/ 40 w 79"/>
              <a:gd name="T23" fmla="*/ 110 h 130"/>
              <a:gd name="T24" fmla="*/ 39 w 79"/>
              <a:gd name="T25" fmla="*/ 130 h 130"/>
              <a:gd name="T26" fmla="*/ 39 w 79"/>
              <a:gd name="T27" fmla="*/ 130 h 130"/>
              <a:gd name="T28" fmla="*/ 39 w 79"/>
              <a:gd name="T29" fmla="*/ 110 h 130"/>
              <a:gd name="T30" fmla="*/ 38 w 79"/>
              <a:gd name="T31" fmla="*/ 95 h 130"/>
              <a:gd name="T32" fmla="*/ 37 w 79"/>
              <a:gd name="T33" fmla="*/ 84 h 130"/>
              <a:gd name="T34" fmla="*/ 36 w 79"/>
              <a:gd name="T35" fmla="*/ 79 h 130"/>
              <a:gd name="T36" fmla="*/ 34 w 79"/>
              <a:gd name="T37" fmla="*/ 76 h 130"/>
              <a:gd name="T38" fmla="*/ 32 w 79"/>
              <a:gd name="T39" fmla="*/ 73 h 130"/>
              <a:gd name="T40" fmla="*/ 29 w 79"/>
              <a:gd name="T41" fmla="*/ 70 h 130"/>
              <a:gd name="T42" fmla="*/ 26 w 79"/>
              <a:gd name="T43" fmla="*/ 69 h 130"/>
              <a:gd name="T44" fmla="*/ 23 w 79"/>
              <a:gd name="T45" fmla="*/ 67 h 130"/>
              <a:gd name="T46" fmla="*/ 12 w 79"/>
              <a:gd name="T47" fmla="*/ 66 h 130"/>
              <a:gd name="T48" fmla="*/ 0 w 79"/>
              <a:gd name="T49" fmla="*/ 65 h 130"/>
              <a:gd name="T50" fmla="*/ 0 w 79"/>
              <a:gd name="T51" fmla="*/ 65 h 130"/>
              <a:gd name="T52" fmla="*/ 12 w 79"/>
              <a:gd name="T53" fmla="*/ 65 h 130"/>
              <a:gd name="T54" fmla="*/ 23 w 79"/>
              <a:gd name="T55" fmla="*/ 63 h 130"/>
              <a:gd name="T56" fmla="*/ 26 w 79"/>
              <a:gd name="T57" fmla="*/ 62 h 130"/>
              <a:gd name="T58" fmla="*/ 29 w 79"/>
              <a:gd name="T59" fmla="*/ 60 h 130"/>
              <a:gd name="T60" fmla="*/ 32 w 79"/>
              <a:gd name="T61" fmla="*/ 58 h 130"/>
              <a:gd name="T62" fmla="*/ 34 w 79"/>
              <a:gd name="T63" fmla="*/ 55 h 130"/>
              <a:gd name="T64" fmla="*/ 36 w 79"/>
              <a:gd name="T65" fmla="*/ 51 h 130"/>
              <a:gd name="T66" fmla="*/ 37 w 79"/>
              <a:gd name="T67" fmla="*/ 47 h 130"/>
              <a:gd name="T68" fmla="*/ 38 w 79"/>
              <a:gd name="T69" fmla="*/ 35 h 130"/>
              <a:gd name="T70" fmla="*/ 39 w 79"/>
              <a:gd name="T71" fmla="*/ 20 h 130"/>
              <a:gd name="T72" fmla="*/ 39 w 79"/>
              <a:gd name="T73" fmla="*/ 0 h 130"/>
              <a:gd name="T74" fmla="*/ 39 w 79"/>
              <a:gd name="T75" fmla="*/ 0 h 130"/>
              <a:gd name="T76" fmla="*/ 40 w 79"/>
              <a:gd name="T77" fmla="*/ 20 h 130"/>
              <a:gd name="T78" fmla="*/ 41 w 79"/>
              <a:gd name="T79" fmla="*/ 35 h 130"/>
              <a:gd name="T80" fmla="*/ 42 w 79"/>
              <a:gd name="T81" fmla="*/ 47 h 130"/>
              <a:gd name="T82" fmla="*/ 43 w 79"/>
              <a:gd name="T83" fmla="*/ 51 h 130"/>
              <a:gd name="T84" fmla="*/ 45 w 79"/>
              <a:gd name="T85" fmla="*/ 55 h 130"/>
              <a:gd name="T86" fmla="*/ 47 w 79"/>
              <a:gd name="T87" fmla="*/ 58 h 130"/>
              <a:gd name="T88" fmla="*/ 50 w 79"/>
              <a:gd name="T89" fmla="*/ 60 h 130"/>
              <a:gd name="T90" fmla="*/ 54 w 79"/>
              <a:gd name="T91" fmla="*/ 62 h 130"/>
              <a:gd name="T92" fmla="*/ 57 w 79"/>
              <a:gd name="T93" fmla="*/ 63 h 130"/>
              <a:gd name="T94" fmla="*/ 67 w 79"/>
              <a:gd name="T95" fmla="*/ 65 h 130"/>
              <a:gd name="T96" fmla="*/ 79 w 79"/>
              <a:gd name="T97" fmla="*/ 65 h 130"/>
              <a:gd name="T98" fmla="*/ 79 w 79"/>
              <a:gd name="T9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30">
                <a:moveTo>
                  <a:pt x="79" y="65"/>
                </a:moveTo>
                <a:lnTo>
                  <a:pt x="79" y="65"/>
                </a:lnTo>
                <a:lnTo>
                  <a:pt x="67" y="66"/>
                </a:lnTo>
                <a:lnTo>
                  <a:pt x="57" y="67"/>
                </a:lnTo>
                <a:lnTo>
                  <a:pt x="54" y="69"/>
                </a:lnTo>
                <a:lnTo>
                  <a:pt x="50" y="70"/>
                </a:lnTo>
                <a:lnTo>
                  <a:pt x="47" y="73"/>
                </a:lnTo>
                <a:lnTo>
                  <a:pt x="45" y="76"/>
                </a:lnTo>
                <a:lnTo>
                  <a:pt x="43" y="79"/>
                </a:lnTo>
                <a:lnTo>
                  <a:pt x="42" y="84"/>
                </a:lnTo>
                <a:lnTo>
                  <a:pt x="41" y="95"/>
                </a:lnTo>
                <a:lnTo>
                  <a:pt x="40" y="110"/>
                </a:lnTo>
                <a:lnTo>
                  <a:pt x="39" y="130"/>
                </a:lnTo>
                <a:lnTo>
                  <a:pt x="39" y="130"/>
                </a:lnTo>
                <a:lnTo>
                  <a:pt x="39" y="110"/>
                </a:lnTo>
                <a:lnTo>
                  <a:pt x="38" y="95"/>
                </a:lnTo>
                <a:lnTo>
                  <a:pt x="37" y="84"/>
                </a:lnTo>
                <a:lnTo>
                  <a:pt x="36" y="79"/>
                </a:lnTo>
                <a:lnTo>
                  <a:pt x="34" y="76"/>
                </a:lnTo>
                <a:lnTo>
                  <a:pt x="32" y="73"/>
                </a:lnTo>
                <a:lnTo>
                  <a:pt x="29" y="70"/>
                </a:lnTo>
                <a:lnTo>
                  <a:pt x="26" y="69"/>
                </a:lnTo>
                <a:lnTo>
                  <a:pt x="23" y="67"/>
                </a:lnTo>
                <a:lnTo>
                  <a:pt x="12" y="66"/>
                </a:lnTo>
                <a:lnTo>
                  <a:pt x="0" y="65"/>
                </a:lnTo>
                <a:lnTo>
                  <a:pt x="0" y="65"/>
                </a:lnTo>
                <a:lnTo>
                  <a:pt x="12" y="65"/>
                </a:lnTo>
                <a:lnTo>
                  <a:pt x="23" y="63"/>
                </a:lnTo>
                <a:lnTo>
                  <a:pt x="26" y="62"/>
                </a:lnTo>
                <a:lnTo>
                  <a:pt x="29" y="60"/>
                </a:lnTo>
                <a:lnTo>
                  <a:pt x="32" y="58"/>
                </a:lnTo>
                <a:lnTo>
                  <a:pt x="34" y="55"/>
                </a:lnTo>
                <a:lnTo>
                  <a:pt x="36" y="51"/>
                </a:lnTo>
                <a:lnTo>
                  <a:pt x="37" y="47"/>
                </a:lnTo>
                <a:lnTo>
                  <a:pt x="38" y="35"/>
                </a:lnTo>
                <a:lnTo>
                  <a:pt x="39" y="20"/>
                </a:lnTo>
                <a:lnTo>
                  <a:pt x="39" y="0"/>
                </a:lnTo>
                <a:lnTo>
                  <a:pt x="39" y="0"/>
                </a:lnTo>
                <a:lnTo>
                  <a:pt x="40" y="20"/>
                </a:lnTo>
                <a:lnTo>
                  <a:pt x="41" y="35"/>
                </a:lnTo>
                <a:lnTo>
                  <a:pt x="42" y="47"/>
                </a:lnTo>
                <a:lnTo>
                  <a:pt x="43" y="51"/>
                </a:lnTo>
                <a:lnTo>
                  <a:pt x="45" y="55"/>
                </a:lnTo>
                <a:lnTo>
                  <a:pt x="47" y="58"/>
                </a:lnTo>
                <a:lnTo>
                  <a:pt x="50" y="60"/>
                </a:lnTo>
                <a:lnTo>
                  <a:pt x="54" y="62"/>
                </a:lnTo>
                <a:lnTo>
                  <a:pt x="57" y="63"/>
                </a:lnTo>
                <a:lnTo>
                  <a:pt x="67"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 name="Freeform 20">
            <a:extLst>
              <a:ext uri="{FF2B5EF4-FFF2-40B4-BE49-F238E27FC236}">
                <a16:creationId xmlns:a16="http://schemas.microsoft.com/office/drawing/2014/main" id="{3F53A6BA-D936-4C6E-96F9-8B8E53ED8271}"/>
              </a:ext>
            </a:extLst>
          </p:cNvPr>
          <p:cNvSpPr>
            <a:spLocks/>
          </p:cNvSpPr>
          <p:nvPr userDrawn="1"/>
        </p:nvSpPr>
        <p:spPr bwMode="auto">
          <a:xfrm>
            <a:off x="11088688" y="1250950"/>
            <a:ext cx="127000" cy="204788"/>
          </a:xfrm>
          <a:custGeom>
            <a:avLst/>
            <a:gdLst>
              <a:gd name="T0" fmla="*/ 80 w 80"/>
              <a:gd name="T1" fmla="*/ 65 h 129"/>
              <a:gd name="T2" fmla="*/ 80 w 80"/>
              <a:gd name="T3" fmla="*/ 65 h 129"/>
              <a:gd name="T4" fmla="*/ 66 w 80"/>
              <a:gd name="T5" fmla="*/ 65 h 129"/>
              <a:gd name="T6" fmla="*/ 57 w 80"/>
              <a:gd name="T7" fmla="*/ 67 h 129"/>
              <a:gd name="T8" fmla="*/ 53 w 80"/>
              <a:gd name="T9" fmla="*/ 68 h 129"/>
              <a:gd name="T10" fmla="*/ 50 w 80"/>
              <a:gd name="T11" fmla="*/ 70 h 129"/>
              <a:gd name="T12" fmla="*/ 47 w 80"/>
              <a:gd name="T13" fmla="*/ 72 h 129"/>
              <a:gd name="T14" fmla="*/ 45 w 80"/>
              <a:gd name="T15" fmla="*/ 75 h 129"/>
              <a:gd name="T16" fmla="*/ 44 w 80"/>
              <a:gd name="T17" fmla="*/ 79 h 129"/>
              <a:gd name="T18" fmla="*/ 42 w 80"/>
              <a:gd name="T19" fmla="*/ 83 h 129"/>
              <a:gd name="T20" fmla="*/ 41 w 80"/>
              <a:gd name="T21" fmla="*/ 94 h 129"/>
              <a:gd name="T22" fmla="*/ 40 w 80"/>
              <a:gd name="T23" fmla="*/ 110 h 129"/>
              <a:gd name="T24" fmla="*/ 40 w 80"/>
              <a:gd name="T25" fmla="*/ 129 h 129"/>
              <a:gd name="T26" fmla="*/ 40 w 80"/>
              <a:gd name="T27" fmla="*/ 129 h 129"/>
              <a:gd name="T28" fmla="*/ 39 w 80"/>
              <a:gd name="T29" fmla="*/ 110 h 129"/>
              <a:gd name="T30" fmla="*/ 39 w 80"/>
              <a:gd name="T31" fmla="*/ 94 h 129"/>
              <a:gd name="T32" fmla="*/ 37 w 80"/>
              <a:gd name="T33" fmla="*/ 83 h 129"/>
              <a:gd name="T34" fmla="*/ 36 w 80"/>
              <a:gd name="T35" fmla="*/ 79 h 129"/>
              <a:gd name="T36" fmla="*/ 33 w 80"/>
              <a:gd name="T37" fmla="*/ 75 h 129"/>
              <a:gd name="T38" fmla="*/ 31 w 80"/>
              <a:gd name="T39" fmla="*/ 72 h 129"/>
              <a:gd name="T40" fmla="*/ 29 w 80"/>
              <a:gd name="T41" fmla="*/ 70 h 129"/>
              <a:gd name="T42" fmla="*/ 26 w 80"/>
              <a:gd name="T43" fmla="*/ 68 h 129"/>
              <a:gd name="T44" fmla="*/ 22 w 80"/>
              <a:gd name="T45" fmla="*/ 67 h 129"/>
              <a:gd name="T46" fmla="*/ 12 w 80"/>
              <a:gd name="T47" fmla="*/ 65 h 129"/>
              <a:gd name="T48" fmla="*/ 0 w 80"/>
              <a:gd name="T49" fmla="*/ 65 h 129"/>
              <a:gd name="T50" fmla="*/ 0 w 80"/>
              <a:gd name="T51" fmla="*/ 65 h 129"/>
              <a:gd name="T52" fmla="*/ 12 w 80"/>
              <a:gd name="T53" fmla="*/ 64 h 129"/>
              <a:gd name="T54" fmla="*/ 22 w 80"/>
              <a:gd name="T55" fmla="*/ 63 h 129"/>
              <a:gd name="T56" fmla="*/ 26 w 80"/>
              <a:gd name="T57" fmla="*/ 60 h 129"/>
              <a:gd name="T58" fmla="*/ 29 w 80"/>
              <a:gd name="T59" fmla="*/ 59 h 129"/>
              <a:gd name="T60" fmla="*/ 31 w 80"/>
              <a:gd name="T61" fmla="*/ 56 h 129"/>
              <a:gd name="T62" fmla="*/ 33 w 80"/>
              <a:gd name="T63" fmla="*/ 53 h 129"/>
              <a:gd name="T64" fmla="*/ 36 w 80"/>
              <a:gd name="T65" fmla="*/ 50 h 129"/>
              <a:gd name="T66" fmla="*/ 37 w 80"/>
              <a:gd name="T67" fmla="*/ 46 h 129"/>
              <a:gd name="T68" fmla="*/ 39 w 80"/>
              <a:gd name="T69" fmla="*/ 35 h 129"/>
              <a:gd name="T70" fmla="*/ 39 w 80"/>
              <a:gd name="T71" fmla="*/ 19 h 129"/>
              <a:gd name="T72" fmla="*/ 40 w 80"/>
              <a:gd name="T73" fmla="*/ 0 h 129"/>
              <a:gd name="T74" fmla="*/ 40 w 80"/>
              <a:gd name="T75" fmla="*/ 0 h 129"/>
              <a:gd name="T76" fmla="*/ 40 w 80"/>
              <a:gd name="T77" fmla="*/ 19 h 129"/>
              <a:gd name="T78" fmla="*/ 41 w 80"/>
              <a:gd name="T79" fmla="*/ 35 h 129"/>
              <a:gd name="T80" fmla="*/ 42 w 80"/>
              <a:gd name="T81" fmla="*/ 46 h 129"/>
              <a:gd name="T82" fmla="*/ 44 w 80"/>
              <a:gd name="T83" fmla="*/ 50 h 129"/>
              <a:gd name="T84" fmla="*/ 45 w 80"/>
              <a:gd name="T85" fmla="*/ 53 h 129"/>
              <a:gd name="T86" fmla="*/ 47 w 80"/>
              <a:gd name="T87" fmla="*/ 56 h 129"/>
              <a:gd name="T88" fmla="*/ 50 w 80"/>
              <a:gd name="T89" fmla="*/ 59 h 129"/>
              <a:gd name="T90" fmla="*/ 53 w 80"/>
              <a:gd name="T91" fmla="*/ 60 h 129"/>
              <a:gd name="T92" fmla="*/ 57 w 80"/>
              <a:gd name="T93" fmla="*/ 63 h 129"/>
              <a:gd name="T94" fmla="*/ 66 w 80"/>
              <a:gd name="T95" fmla="*/ 64 h 129"/>
              <a:gd name="T96" fmla="*/ 80 w 80"/>
              <a:gd name="T97" fmla="*/ 65 h 129"/>
              <a:gd name="T98" fmla="*/ 80 w 80"/>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129">
                <a:moveTo>
                  <a:pt x="80" y="65"/>
                </a:moveTo>
                <a:lnTo>
                  <a:pt x="80" y="65"/>
                </a:lnTo>
                <a:lnTo>
                  <a:pt x="66" y="65"/>
                </a:lnTo>
                <a:lnTo>
                  <a:pt x="57" y="67"/>
                </a:lnTo>
                <a:lnTo>
                  <a:pt x="53" y="68"/>
                </a:lnTo>
                <a:lnTo>
                  <a:pt x="50" y="70"/>
                </a:lnTo>
                <a:lnTo>
                  <a:pt x="47" y="72"/>
                </a:lnTo>
                <a:lnTo>
                  <a:pt x="45" y="75"/>
                </a:lnTo>
                <a:lnTo>
                  <a:pt x="44" y="79"/>
                </a:lnTo>
                <a:lnTo>
                  <a:pt x="42" y="83"/>
                </a:lnTo>
                <a:lnTo>
                  <a:pt x="41" y="94"/>
                </a:lnTo>
                <a:lnTo>
                  <a:pt x="40" y="110"/>
                </a:lnTo>
                <a:lnTo>
                  <a:pt x="40" y="129"/>
                </a:lnTo>
                <a:lnTo>
                  <a:pt x="40" y="129"/>
                </a:lnTo>
                <a:lnTo>
                  <a:pt x="39" y="110"/>
                </a:lnTo>
                <a:lnTo>
                  <a:pt x="39" y="94"/>
                </a:lnTo>
                <a:lnTo>
                  <a:pt x="37" y="83"/>
                </a:lnTo>
                <a:lnTo>
                  <a:pt x="36" y="79"/>
                </a:lnTo>
                <a:lnTo>
                  <a:pt x="33" y="75"/>
                </a:lnTo>
                <a:lnTo>
                  <a:pt x="31" y="72"/>
                </a:lnTo>
                <a:lnTo>
                  <a:pt x="29" y="70"/>
                </a:lnTo>
                <a:lnTo>
                  <a:pt x="26" y="68"/>
                </a:lnTo>
                <a:lnTo>
                  <a:pt x="22" y="67"/>
                </a:lnTo>
                <a:lnTo>
                  <a:pt x="12" y="65"/>
                </a:lnTo>
                <a:lnTo>
                  <a:pt x="0" y="65"/>
                </a:lnTo>
                <a:lnTo>
                  <a:pt x="0" y="65"/>
                </a:lnTo>
                <a:lnTo>
                  <a:pt x="12" y="64"/>
                </a:lnTo>
                <a:lnTo>
                  <a:pt x="22" y="63"/>
                </a:lnTo>
                <a:lnTo>
                  <a:pt x="26" y="60"/>
                </a:lnTo>
                <a:lnTo>
                  <a:pt x="29" y="59"/>
                </a:lnTo>
                <a:lnTo>
                  <a:pt x="31" y="56"/>
                </a:lnTo>
                <a:lnTo>
                  <a:pt x="33" y="53"/>
                </a:lnTo>
                <a:lnTo>
                  <a:pt x="36" y="50"/>
                </a:lnTo>
                <a:lnTo>
                  <a:pt x="37" y="46"/>
                </a:lnTo>
                <a:lnTo>
                  <a:pt x="39" y="35"/>
                </a:lnTo>
                <a:lnTo>
                  <a:pt x="39" y="19"/>
                </a:lnTo>
                <a:lnTo>
                  <a:pt x="40" y="0"/>
                </a:lnTo>
                <a:lnTo>
                  <a:pt x="40" y="0"/>
                </a:lnTo>
                <a:lnTo>
                  <a:pt x="40" y="19"/>
                </a:lnTo>
                <a:lnTo>
                  <a:pt x="41" y="35"/>
                </a:lnTo>
                <a:lnTo>
                  <a:pt x="42" y="46"/>
                </a:lnTo>
                <a:lnTo>
                  <a:pt x="44" y="50"/>
                </a:lnTo>
                <a:lnTo>
                  <a:pt x="45" y="53"/>
                </a:lnTo>
                <a:lnTo>
                  <a:pt x="47" y="56"/>
                </a:lnTo>
                <a:lnTo>
                  <a:pt x="50" y="59"/>
                </a:lnTo>
                <a:lnTo>
                  <a:pt x="53" y="60"/>
                </a:lnTo>
                <a:lnTo>
                  <a:pt x="57" y="63"/>
                </a:lnTo>
                <a:lnTo>
                  <a:pt x="66" y="64"/>
                </a:lnTo>
                <a:lnTo>
                  <a:pt x="80" y="65"/>
                </a:lnTo>
                <a:lnTo>
                  <a:pt x="80"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 name="Freeform 21">
            <a:extLst>
              <a:ext uri="{FF2B5EF4-FFF2-40B4-BE49-F238E27FC236}">
                <a16:creationId xmlns:a16="http://schemas.microsoft.com/office/drawing/2014/main" id="{9D92B188-929C-476F-9896-A1D001805C41}"/>
              </a:ext>
            </a:extLst>
          </p:cNvPr>
          <p:cNvSpPr>
            <a:spLocks/>
          </p:cNvSpPr>
          <p:nvPr userDrawn="1"/>
        </p:nvSpPr>
        <p:spPr bwMode="auto">
          <a:xfrm>
            <a:off x="11733213" y="3182938"/>
            <a:ext cx="125413" cy="204788"/>
          </a:xfrm>
          <a:custGeom>
            <a:avLst/>
            <a:gdLst>
              <a:gd name="T0" fmla="*/ 79 w 79"/>
              <a:gd name="T1" fmla="*/ 65 h 129"/>
              <a:gd name="T2" fmla="*/ 79 w 79"/>
              <a:gd name="T3" fmla="*/ 65 h 129"/>
              <a:gd name="T4" fmla="*/ 66 w 79"/>
              <a:gd name="T5" fmla="*/ 66 h 129"/>
              <a:gd name="T6" fmla="*/ 56 w 79"/>
              <a:gd name="T7" fmla="*/ 67 h 129"/>
              <a:gd name="T8" fmla="*/ 53 w 79"/>
              <a:gd name="T9" fmla="*/ 69 h 129"/>
              <a:gd name="T10" fmla="*/ 50 w 79"/>
              <a:gd name="T11" fmla="*/ 70 h 129"/>
              <a:gd name="T12" fmla="*/ 47 w 79"/>
              <a:gd name="T13" fmla="*/ 73 h 129"/>
              <a:gd name="T14" fmla="*/ 45 w 79"/>
              <a:gd name="T15" fmla="*/ 76 h 129"/>
              <a:gd name="T16" fmla="*/ 43 w 79"/>
              <a:gd name="T17" fmla="*/ 79 h 129"/>
              <a:gd name="T18" fmla="*/ 42 w 79"/>
              <a:gd name="T19" fmla="*/ 83 h 129"/>
              <a:gd name="T20" fmla="*/ 41 w 79"/>
              <a:gd name="T21" fmla="*/ 95 h 129"/>
              <a:gd name="T22" fmla="*/ 40 w 79"/>
              <a:gd name="T23" fmla="*/ 110 h 129"/>
              <a:gd name="T24" fmla="*/ 39 w 79"/>
              <a:gd name="T25" fmla="*/ 129 h 129"/>
              <a:gd name="T26" fmla="*/ 39 w 79"/>
              <a:gd name="T27" fmla="*/ 129 h 129"/>
              <a:gd name="T28" fmla="*/ 39 w 79"/>
              <a:gd name="T29" fmla="*/ 110 h 129"/>
              <a:gd name="T30" fmla="*/ 38 w 79"/>
              <a:gd name="T31" fmla="*/ 95 h 129"/>
              <a:gd name="T32" fmla="*/ 37 w 79"/>
              <a:gd name="T33" fmla="*/ 83 h 129"/>
              <a:gd name="T34" fmla="*/ 36 w 79"/>
              <a:gd name="T35" fmla="*/ 79 h 129"/>
              <a:gd name="T36" fmla="*/ 34 w 79"/>
              <a:gd name="T37" fmla="*/ 76 h 129"/>
              <a:gd name="T38" fmla="*/ 32 w 79"/>
              <a:gd name="T39" fmla="*/ 73 h 129"/>
              <a:gd name="T40" fmla="*/ 28 w 79"/>
              <a:gd name="T41" fmla="*/ 70 h 129"/>
              <a:gd name="T42" fmla="*/ 25 w 79"/>
              <a:gd name="T43" fmla="*/ 69 h 129"/>
              <a:gd name="T44" fmla="*/ 22 w 79"/>
              <a:gd name="T45" fmla="*/ 67 h 129"/>
              <a:gd name="T46" fmla="*/ 12 w 79"/>
              <a:gd name="T47" fmla="*/ 66 h 129"/>
              <a:gd name="T48" fmla="*/ 0 w 79"/>
              <a:gd name="T49" fmla="*/ 65 h 129"/>
              <a:gd name="T50" fmla="*/ 0 w 79"/>
              <a:gd name="T51" fmla="*/ 65 h 129"/>
              <a:gd name="T52" fmla="*/ 12 w 79"/>
              <a:gd name="T53" fmla="*/ 65 h 129"/>
              <a:gd name="T54" fmla="*/ 22 w 79"/>
              <a:gd name="T55" fmla="*/ 63 h 129"/>
              <a:gd name="T56" fmla="*/ 25 w 79"/>
              <a:gd name="T57" fmla="*/ 62 h 129"/>
              <a:gd name="T58" fmla="*/ 28 w 79"/>
              <a:gd name="T59" fmla="*/ 60 h 129"/>
              <a:gd name="T60" fmla="*/ 32 w 79"/>
              <a:gd name="T61" fmla="*/ 58 h 129"/>
              <a:gd name="T62" fmla="*/ 34 w 79"/>
              <a:gd name="T63" fmla="*/ 55 h 129"/>
              <a:gd name="T64" fmla="*/ 36 w 79"/>
              <a:gd name="T65" fmla="*/ 50 h 129"/>
              <a:gd name="T66" fmla="*/ 37 w 79"/>
              <a:gd name="T67" fmla="*/ 46 h 129"/>
              <a:gd name="T68" fmla="*/ 38 w 79"/>
              <a:gd name="T69" fmla="*/ 35 h 129"/>
              <a:gd name="T70" fmla="*/ 39 w 79"/>
              <a:gd name="T71" fmla="*/ 20 h 129"/>
              <a:gd name="T72" fmla="*/ 39 w 79"/>
              <a:gd name="T73" fmla="*/ 0 h 129"/>
              <a:gd name="T74" fmla="*/ 39 w 79"/>
              <a:gd name="T75" fmla="*/ 0 h 129"/>
              <a:gd name="T76" fmla="*/ 40 w 79"/>
              <a:gd name="T77" fmla="*/ 20 h 129"/>
              <a:gd name="T78" fmla="*/ 41 w 79"/>
              <a:gd name="T79" fmla="*/ 35 h 129"/>
              <a:gd name="T80" fmla="*/ 42 w 79"/>
              <a:gd name="T81" fmla="*/ 46 h 129"/>
              <a:gd name="T82" fmla="*/ 43 w 79"/>
              <a:gd name="T83" fmla="*/ 50 h 129"/>
              <a:gd name="T84" fmla="*/ 45 w 79"/>
              <a:gd name="T85" fmla="*/ 55 h 129"/>
              <a:gd name="T86" fmla="*/ 47 w 79"/>
              <a:gd name="T87" fmla="*/ 58 h 129"/>
              <a:gd name="T88" fmla="*/ 50 w 79"/>
              <a:gd name="T89" fmla="*/ 60 h 129"/>
              <a:gd name="T90" fmla="*/ 53 w 79"/>
              <a:gd name="T91" fmla="*/ 62 h 129"/>
              <a:gd name="T92" fmla="*/ 56 w 79"/>
              <a:gd name="T93" fmla="*/ 63 h 129"/>
              <a:gd name="T94" fmla="*/ 66 w 79"/>
              <a:gd name="T95" fmla="*/ 65 h 129"/>
              <a:gd name="T96" fmla="*/ 79 w 79"/>
              <a:gd name="T97" fmla="*/ 65 h 129"/>
              <a:gd name="T98" fmla="*/ 79 w 79"/>
              <a:gd name="T99"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9">
                <a:moveTo>
                  <a:pt x="79" y="65"/>
                </a:moveTo>
                <a:lnTo>
                  <a:pt x="79" y="65"/>
                </a:lnTo>
                <a:lnTo>
                  <a:pt x="66" y="66"/>
                </a:lnTo>
                <a:lnTo>
                  <a:pt x="56" y="67"/>
                </a:lnTo>
                <a:lnTo>
                  <a:pt x="53" y="69"/>
                </a:lnTo>
                <a:lnTo>
                  <a:pt x="50" y="70"/>
                </a:lnTo>
                <a:lnTo>
                  <a:pt x="47" y="73"/>
                </a:lnTo>
                <a:lnTo>
                  <a:pt x="45" y="76"/>
                </a:lnTo>
                <a:lnTo>
                  <a:pt x="43" y="79"/>
                </a:lnTo>
                <a:lnTo>
                  <a:pt x="42" y="83"/>
                </a:lnTo>
                <a:lnTo>
                  <a:pt x="41" y="95"/>
                </a:lnTo>
                <a:lnTo>
                  <a:pt x="40" y="110"/>
                </a:lnTo>
                <a:lnTo>
                  <a:pt x="39" y="129"/>
                </a:lnTo>
                <a:lnTo>
                  <a:pt x="39" y="129"/>
                </a:lnTo>
                <a:lnTo>
                  <a:pt x="39" y="110"/>
                </a:lnTo>
                <a:lnTo>
                  <a:pt x="38" y="95"/>
                </a:lnTo>
                <a:lnTo>
                  <a:pt x="37" y="83"/>
                </a:lnTo>
                <a:lnTo>
                  <a:pt x="36" y="79"/>
                </a:lnTo>
                <a:lnTo>
                  <a:pt x="34" y="76"/>
                </a:lnTo>
                <a:lnTo>
                  <a:pt x="32" y="73"/>
                </a:lnTo>
                <a:lnTo>
                  <a:pt x="28" y="70"/>
                </a:lnTo>
                <a:lnTo>
                  <a:pt x="25" y="69"/>
                </a:lnTo>
                <a:lnTo>
                  <a:pt x="22" y="67"/>
                </a:lnTo>
                <a:lnTo>
                  <a:pt x="12" y="66"/>
                </a:lnTo>
                <a:lnTo>
                  <a:pt x="0" y="65"/>
                </a:lnTo>
                <a:lnTo>
                  <a:pt x="0" y="65"/>
                </a:lnTo>
                <a:lnTo>
                  <a:pt x="12" y="65"/>
                </a:lnTo>
                <a:lnTo>
                  <a:pt x="22" y="63"/>
                </a:lnTo>
                <a:lnTo>
                  <a:pt x="25" y="62"/>
                </a:lnTo>
                <a:lnTo>
                  <a:pt x="28" y="60"/>
                </a:lnTo>
                <a:lnTo>
                  <a:pt x="32" y="58"/>
                </a:lnTo>
                <a:lnTo>
                  <a:pt x="34" y="55"/>
                </a:lnTo>
                <a:lnTo>
                  <a:pt x="36" y="50"/>
                </a:lnTo>
                <a:lnTo>
                  <a:pt x="37" y="46"/>
                </a:lnTo>
                <a:lnTo>
                  <a:pt x="38" y="35"/>
                </a:lnTo>
                <a:lnTo>
                  <a:pt x="39" y="20"/>
                </a:lnTo>
                <a:lnTo>
                  <a:pt x="39" y="0"/>
                </a:lnTo>
                <a:lnTo>
                  <a:pt x="39" y="0"/>
                </a:lnTo>
                <a:lnTo>
                  <a:pt x="40" y="20"/>
                </a:lnTo>
                <a:lnTo>
                  <a:pt x="41" y="35"/>
                </a:lnTo>
                <a:lnTo>
                  <a:pt x="42" y="46"/>
                </a:lnTo>
                <a:lnTo>
                  <a:pt x="43" y="50"/>
                </a:lnTo>
                <a:lnTo>
                  <a:pt x="45" y="55"/>
                </a:lnTo>
                <a:lnTo>
                  <a:pt x="47" y="58"/>
                </a:lnTo>
                <a:lnTo>
                  <a:pt x="50" y="60"/>
                </a:lnTo>
                <a:lnTo>
                  <a:pt x="53" y="62"/>
                </a:lnTo>
                <a:lnTo>
                  <a:pt x="56" y="63"/>
                </a:lnTo>
                <a:lnTo>
                  <a:pt x="66" y="65"/>
                </a:lnTo>
                <a:lnTo>
                  <a:pt x="79" y="65"/>
                </a:lnTo>
                <a:lnTo>
                  <a:pt x="79" y="65"/>
                </a:lnTo>
                <a:close/>
              </a:path>
            </a:pathLst>
          </a:custGeom>
          <a:solidFill>
            <a:srgbClr val="257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 name="Freeform 22">
            <a:extLst>
              <a:ext uri="{FF2B5EF4-FFF2-40B4-BE49-F238E27FC236}">
                <a16:creationId xmlns:a16="http://schemas.microsoft.com/office/drawing/2014/main" id="{DF21AFF7-FD85-40C7-9D5F-020A58D3CED0}"/>
              </a:ext>
            </a:extLst>
          </p:cNvPr>
          <p:cNvSpPr>
            <a:spLocks/>
          </p:cNvSpPr>
          <p:nvPr userDrawn="1"/>
        </p:nvSpPr>
        <p:spPr bwMode="auto">
          <a:xfrm>
            <a:off x="11152188" y="5291138"/>
            <a:ext cx="195263" cy="315913"/>
          </a:xfrm>
          <a:custGeom>
            <a:avLst/>
            <a:gdLst>
              <a:gd name="T0" fmla="*/ 123 w 123"/>
              <a:gd name="T1" fmla="*/ 100 h 199"/>
              <a:gd name="T2" fmla="*/ 123 w 123"/>
              <a:gd name="T3" fmla="*/ 100 h 199"/>
              <a:gd name="T4" fmla="*/ 102 w 123"/>
              <a:gd name="T5" fmla="*/ 101 h 199"/>
              <a:gd name="T6" fmla="*/ 94 w 123"/>
              <a:gd name="T7" fmla="*/ 102 h 199"/>
              <a:gd name="T8" fmla="*/ 88 w 123"/>
              <a:gd name="T9" fmla="*/ 103 h 199"/>
              <a:gd name="T10" fmla="*/ 82 w 123"/>
              <a:gd name="T11" fmla="*/ 105 h 199"/>
              <a:gd name="T12" fmla="*/ 77 w 123"/>
              <a:gd name="T13" fmla="*/ 108 h 199"/>
              <a:gd name="T14" fmla="*/ 72 w 123"/>
              <a:gd name="T15" fmla="*/ 112 h 199"/>
              <a:gd name="T16" fmla="*/ 69 w 123"/>
              <a:gd name="T17" fmla="*/ 116 h 199"/>
              <a:gd name="T18" fmla="*/ 67 w 123"/>
              <a:gd name="T19" fmla="*/ 122 h 199"/>
              <a:gd name="T20" fmla="*/ 65 w 123"/>
              <a:gd name="T21" fmla="*/ 128 h 199"/>
              <a:gd name="T22" fmla="*/ 63 w 123"/>
              <a:gd name="T23" fmla="*/ 136 h 199"/>
              <a:gd name="T24" fmla="*/ 62 w 123"/>
              <a:gd name="T25" fmla="*/ 146 h 199"/>
              <a:gd name="T26" fmla="*/ 61 w 123"/>
              <a:gd name="T27" fmla="*/ 169 h 199"/>
              <a:gd name="T28" fmla="*/ 61 w 123"/>
              <a:gd name="T29" fmla="*/ 199 h 199"/>
              <a:gd name="T30" fmla="*/ 61 w 123"/>
              <a:gd name="T31" fmla="*/ 199 h 199"/>
              <a:gd name="T32" fmla="*/ 60 w 123"/>
              <a:gd name="T33" fmla="*/ 169 h 199"/>
              <a:gd name="T34" fmla="*/ 59 w 123"/>
              <a:gd name="T35" fmla="*/ 146 h 199"/>
              <a:gd name="T36" fmla="*/ 58 w 123"/>
              <a:gd name="T37" fmla="*/ 136 h 199"/>
              <a:gd name="T38" fmla="*/ 57 w 123"/>
              <a:gd name="T39" fmla="*/ 128 h 199"/>
              <a:gd name="T40" fmla="*/ 55 w 123"/>
              <a:gd name="T41" fmla="*/ 122 h 199"/>
              <a:gd name="T42" fmla="*/ 52 w 123"/>
              <a:gd name="T43" fmla="*/ 116 h 199"/>
              <a:gd name="T44" fmla="*/ 49 w 123"/>
              <a:gd name="T45" fmla="*/ 112 h 199"/>
              <a:gd name="T46" fmla="*/ 45 w 123"/>
              <a:gd name="T47" fmla="*/ 108 h 199"/>
              <a:gd name="T48" fmla="*/ 40 w 123"/>
              <a:gd name="T49" fmla="*/ 105 h 199"/>
              <a:gd name="T50" fmla="*/ 34 w 123"/>
              <a:gd name="T51" fmla="*/ 103 h 199"/>
              <a:gd name="T52" fmla="*/ 27 w 123"/>
              <a:gd name="T53" fmla="*/ 102 h 199"/>
              <a:gd name="T54" fmla="*/ 19 w 123"/>
              <a:gd name="T55" fmla="*/ 101 h 199"/>
              <a:gd name="T56" fmla="*/ 0 w 123"/>
              <a:gd name="T57" fmla="*/ 100 h 199"/>
              <a:gd name="T58" fmla="*/ 0 w 123"/>
              <a:gd name="T59" fmla="*/ 100 h 199"/>
              <a:gd name="T60" fmla="*/ 19 w 123"/>
              <a:gd name="T61" fmla="*/ 100 h 199"/>
              <a:gd name="T62" fmla="*/ 27 w 123"/>
              <a:gd name="T63" fmla="*/ 99 h 199"/>
              <a:gd name="T64" fmla="*/ 34 w 123"/>
              <a:gd name="T65" fmla="*/ 96 h 199"/>
              <a:gd name="T66" fmla="*/ 40 w 123"/>
              <a:gd name="T67" fmla="*/ 94 h 199"/>
              <a:gd name="T68" fmla="*/ 45 w 123"/>
              <a:gd name="T69" fmla="*/ 92 h 199"/>
              <a:gd name="T70" fmla="*/ 49 w 123"/>
              <a:gd name="T71" fmla="*/ 88 h 199"/>
              <a:gd name="T72" fmla="*/ 52 w 123"/>
              <a:gd name="T73" fmla="*/ 84 h 199"/>
              <a:gd name="T74" fmla="*/ 55 w 123"/>
              <a:gd name="T75" fmla="*/ 78 h 199"/>
              <a:gd name="T76" fmla="*/ 57 w 123"/>
              <a:gd name="T77" fmla="*/ 72 h 199"/>
              <a:gd name="T78" fmla="*/ 58 w 123"/>
              <a:gd name="T79" fmla="*/ 64 h 199"/>
              <a:gd name="T80" fmla="*/ 59 w 123"/>
              <a:gd name="T81" fmla="*/ 54 h 199"/>
              <a:gd name="T82" fmla="*/ 60 w 123"/>
              <a:gd name="T83" fmla="*/ 31 h 199"/>
              <a:gd name="T84" fmla="*/ 61 w 123"/>
              <a:gd name="T85" fmla="*/ 0 h 199"/>
              <a:gd name="T86" fmla="*/ 61 w 123"/>
              <a:gd name="T87" fmla="*/ 0 h 199"/>
              <a:gd name="T88" fmla="*/ 61 w 123"/>
              <a:gd name="T89" fmla="*/ 31 h 199"/>
              <a:gd name="T90" fmla="*/ 62 w 123"/>
              <a:gd name="T91" fmla="*/ 54 h 199"/>
              <a:gd name="T92" fmla="*/ 63 w 123"/>
              <a:gd name="T93" fmla="*/ 64 h 199"/>
              <a:gd name="T94" fmla="*/ 65 w 123"/>
              <a:gd name="T95" fmla="*/ 72 h 199"/>
              <a:gd name="T96" fmla="*/ 67 w 123"/>
              <a:gd name="T97" fmla="*/ 78 h 199"/>
              <a:gd name="T98" fmla="*/ 69 w 123"/>
              <a:gd name="T99" fmla="*/ 84 h 199"/>
              <a:gd name="T100" fmla="*/ 72 w 123"/>
              <a:gd name="T101" fmla="*/ 88 h 199"/>
              <a:gd name="T102" fmla="*/ 77 w 123"/>
              <a:gd name="T103" fmla="*/ 92 h 199"/>
              <a:gd name="T104" fmla="*/ 82 w 123"/>
              <a:gd name="T105" fmla="*/ 94 h 199"/>
              <a:gd name="T106" fmla="*/ 88 w 123"/>
              <a:gd name="T107" fmla="*/ 96 h 199"/>
              <a:gd name="T108" fmla="*/ 94 w 123"/>
              <a:gd name="T109" fmla="*/ 99 h 199"/>
              <a:gd name="T110" fmla="*/ 102 w 123"/>
              <a:gd name="T111" fmla="*/ 100 h 199"/>
              <a:gd name="T112" fmla="*/ 123 w 123"/>
              <a:gd name="T113" fmla="*/ 100 h 199"/>
              <a:gd name="T114" fmla="*/ 123 w 123"/>
              <a:gd name="T11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100"/>
                </a:moveTo>
                <a:lnTo>
                  <a:pt x="123" y="100"/>
                </a:lnTo>
                <a:lnTo>
                  <a:pt x="102" y="101"/>
                </a:lnTo>
                <a:lnTo>
                  <a:pt x="94" y="102"/>
                </a:lnTo>
                <a:lnTo>
                  <a:pt x="88" y="103"/>
                </a:lnTo>
                <a:lnTo>
                  <a:pt x="82" y="105"/>
                </a:lnTo>
                <a:lnTo>
                  <a:pt x="77" y="108"/>
                </a:lnTo>
                <a:lnTo>
                  <a:pt x="72" y="112"/>
                </a:lnTo>
                <a:lnTo>
                  <a:pt x="69" y="116"/>
                </a:lnTo>
                <a:lnTo>
                  <a:pt x="67" y="122"/>
                </a:lnTo>
                <a:lnTo>
                  <a:pt x="65" y="128"/>
                </a:lnTo>
                <a:lnTo>
                  <a:pt x="63" y="136"/>
                </a:lnTo>
                <a:lnTo>
                  <a:pt x="62" y="146"/>
                </a:lnTo>
                <a:lnTo>
                  <a:pt x="61" y="169"/>
                </a:lnTo>
                <a:lnTo>
                  <a:pt x="61" y="199"/>
                </a:lnTo>
                <a:lnTo>
                  <a:pt x="61" y="199"/>
                </a:lnTo>
                <a:lnTo>
                  <a:pt x="60" y="169"/>
                </a:lnTo>
                <a:lnTo>
                  <a:pt x="59" y="146"/>
                </a:lnTo>
                <a:lnTo>
                  <a:pt x="58" y="136"/>
                </a:lnTo>
                <a:lnTo>
                  <a:pt x="57" y="128"/>
                </a:lnTo>
                <a:lnTo>
                  <a:pt x="55" y="122"/>
                </a:lnTo>
                <a:lnTo>
                  <a:pt x="52" y="116"/>
                </a:lnTo>
                <a:lnTo>
                  <a:pt x="49" y="112"/>
                </a:lnTo>
                <a:lnTo>
                  <a:pt x="45" y="108"/>
                </a:lnTo>
                <a:lnTo>
                  <a:pt x="40" y="105"/>
                </a:lnTo>
                <a:lnTo>
                  <a:pt x="34" y="103"/>
                </a:lnTo>
                <a:lnTo>
                  <a:pt x="27" y="102"/>
                </a:lnTo>
                <a:lnTo>
                  <a:pt x="19" y="101"/>
                </a:lnTo>
                <a:lnTo>
                  <a:pt x="0" y="100"/>
                </a:lnTo>
                <a:lnTo>
                  <a:pt x="0" y="100"/>
                </a:lnTo>
                <a:lnTo>
                  <a:pt x="19" y="100"/>
                </a:lnTo>
                <a:lnTo>
                  <a:pt x="27" y="99"/>
                </a:lnTo>
                <a:lnTo>
                  <a:pt x="34" y="96"/>
                </a:lnTo>
                <a:lnTo>
                  <a:pt x="40" y="94"/>
                </a:lnTo>
                <a:lnTo>
                  <a:pt x="45" y="92"/>
                </a:lnTo>
                <a:lnTo>
                  <a:pt x="49" y="88"/>
                </a:lnTo>
                <a:lnTo>
                  <a:pt x="52" y="84"/>
                </a:lnTo>
                <a:lnTo>
                  <a:pt x="55" y="78"/>
                </a:lnTo>
                <a:lnTo>
                  <a:pt x="57" y="72"/>
                </a:lnTo>
                <a:lnTo>
                  <a:pt x="58" y="64"/>
                </a:lnTo>
                <a:lnTo>
                  <a:pt x="59" y="54"/>
                </a:lnTo>
                <a:lnTo>
                  <a:pt x="60" y="31"/>
                </a:lnTo>
                <a:lnTo>
                  <a:pt x="61" y="0"/>
                </a:lnTo>
                <a:lnTo>
                  <a:pt x="61" y="0"/>
                </a:lnTo>
                <a:lnTo>
                  <a:pt x="61" y="31"/>
                </a:lnTo>
                <a:lnTo>
                  <a:pt x="62" y="54"/>
                </a:lnTo>
                <a:lnTo>
                  <a:pt x="63" y="64"/>
                </a:lnTo>
                <a:lnTo>
                  <a:pt x="65" y="72"/>
                </a:lnTo>
                <a:lnTo>
                  <a:pt x="67" y="78"/>
                </a:lnTo>
                <a:lnTo>
                  <a:pt x="69" y="84"/>
                </a:lnTo>
                <a:lnTo>
                  <a:pt x="72" y="88"/>
                </a:lnTo>
                <a:lnTo>
                  <a:pt x="77" y="92"/>
                </a:lnTo>
                <a:lnTo>
                  <a:pt x="82" y="94"/>
                </a:lnTo>
                <a:lnTo>
                  <a:pt x="88" y="96"/>
                </a:lnTo>
                <a:lnTo>
                  <a:pt x="94" y="99"/>
                </a:lnTo>
                <a:lnTo>
                  <a:pt x="102" y="100"/>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 name="Freeform 23">
            <a:extLst>
              <a:ext uri="{FF2B5EF4-FFF2-40B4-BE49-F238E27FC236}">
                <a16:creationId xmlns:a16="http://schemas.microsoft.com/office/drawing/2014/main" id="{07DA844F-3316-4A93-8410-77EBE7CC1355}"/>
              </a:ext>
            </a:extLst>
          </p:cNvPr>
          <p:cNvSpPr>
            <a:spLocks/>
          </p:cNvSpPr>
          <p:nvPr userDrawn="1"/>
        </p:nvSpPr>
        <p:spPr bwMode="auto">
          <a:xfrm>
            <a:off x="6146800" y="4986338"/>
            <a:ext cx="195263" cy="315913"/>
          </a:xfrm>
          <a:custGeom>
            <a:avLst/>
            <a:gdLst>
              <a:gd name="T0" fmla="*/ 123 w 123"/>
              <a:gd name="T1" fmla="*/ 100 h 199"/>
              <a:gd name="T2" fmla="*/ 123 w 123"/>
              <a:gd name="T3" fmla="*/ 100 h 199"/>
              <a:gd name="T4" fmla="*/ 102 w 123"/>
              <a:gd name="T5" fmla="*/ 101 h 199"/>
              <a:gd name="T6" fmla="*/ 95 w 123"/>
              <a:gd name="T7" fmla="*/ 102 h 199"/>
              <a:gd name="T8" fmla="*/ 88 w 123"/>
              <a:gd name="T9" fmla="*/ 104 h 199"/>
              <a:gd name="T10" fmla="*/ 82 w 123"/>
              <a:gd name="T11" fmla="*/ 106 h 199"/>
              <a:gd name="T12" fmla="*/ 77 w 123"/>
              <a:gd name="T13" fmla="*/ 108 h 199"/>
              <a:gd name="T14" fmla="*/ 73 w 123"/>
              <a:gd name="T15" fmla="*/ 112 h 199"/>
              <a:gd name="T16" fmla="*/ 70 w 123"/>
              <a:gd name="T17" fmla="*/ 116 h 199"/>
              <a:gd name="T18" fmla="*/ 67 w 123"/>
              <a:gd name="T19" fmla="*/ 122 h 199"/>
              <a:gd name="T20" fmla="*/ 65 w 123"/>
              <a:gd name="T21" fmla="*/ 128 h 199"/>
              <a:gd name="T22" fmla="*/ 63 w 123"/>
              <a:gd name="T23" fmla="*/ 137 h 199"/>
              <a:gd name="T24" fmla="*/ 62 w 123"/>
              <a:gd name="T25" fmla="*/ 146 h 199"/>
              <a:gd name="T26" fmla="*/ 61 w 123"/>
              <a:gd name="T27" fmla="*/ 170 h 199"/>
              <a:gd name="T28" fmla="*/ 61 w 123"/>
              <a:gd name="T29" fmla="*/ 199 h 199"/>
              <a:gd name="T30" fmla="*/ 61 w 123"/>
              <a:gd name="T31" fmla="*/ 199 h 199"/>
              <a:gd name="T32" fmla="*/ 60 w 123"/>
              <a:gd name="T33" fmla="*/ 170 h 199"/>
              <a:gd name="T34" fmla="*/ 59 w 123"/>
              <a:gd name="T35" fmla="*/ 146 h 199"/>
              <a:gd name="T36" fmla="*/ 58 w 123"/>
              <a:gd name="T37" fmla="*/ 137 h 199"/>
              <a:gd name="T38" fmla="*/ 57 w 123"/>
              <a:gd name="T39" fmla="*/ 128 h 199"/>
              <a:gd name="T40" fmla="*/ 55 w 123"/>
              <a:gd name="T41" fmla="*/ 122 h 199"/>
              <a:gd name="T42" fmla="*/ 52 w 123"/>
              <a:gd name="T43" fmla="*/ 116 h 199"/>
              <a:gd name="T44" fmla="*/ 49 w 123"/>
              <a:gd name="T45" fmla="*/ 112 h 199"/>
              <a:gd name="T46" fmla="*/ 45 w 123"/>
              <a:gd name="T47" fmla="*/ 108 h 199"/>
              <a:gd name="T48" fmla="*/ 41 w 123"/>
              <a:gd name="T49" fmla="*/ 106 h 199"/>
              <a:gd name="T50" fmla="*/ 35 w 123"/>
              <a:gd name="T51" fmla="*/ 104 h 199"/>
              <a:gd name="T52" fmla="*/ 27 w 123"/>
              <a:gd name="T53" fmla="*/ 102 h 199"/>
              <a:gd name="T54" fmla="*/ 19 w 123"/>
              <a:gd name="T55" fmla="*/ 101 h 199"/>
              <a:gd name="T56" fmla="*/ 0 w 123"/>
              <a:gd name="T57" fmla="*/ 100 h 199"/>
              <a:gd name="T58" fmla="*/ 0 w 123"/>
              <a:gd name="T59" fmla="*/ 100 h 199"/>
              <a:gd name="T60" fmla="*/ 19 w 123"/>
              <a:gd name="T61" fmla="*/ 100 h 199"/>
              <a:gd name="T62" fmla="*/ 27 w 123"/>
              <a:gd name="T63" fmla="*/ 99 h 199"/>
              <a:gd name="T64" fmla="*/ 35 w 123"/>
              <a:gd name="T65" fmla="*/ 97 h 199"/>
              <a:gd name="T66" fmla="*/ 41 w 123"/>
              <a:gd name="T67" fmla="*/ 95 h 199"/>
              <a:gd name="T68" fmla="*/ 45 w 123"/>
              <a:gd name="T69" fmla="*/ 93 h 199"/>
              <a:gd name="T70" fmla="*/ 49 w 123"/>
              <a:gd name="T71" fmla="*/ 89 h 199"/>
              <a:gd name="T72" fmla="*/ 52 w 123"/>
              <a:gd name="T73" fmla="*/ 84 h 199"/>
              <a:gd name="T74" fmla="*/ 55 w 123"/>
              <a:gd name="T75" fmla="*/ 78 h 199"/>
              <a:gd name="T76" fmla="*/ 57 w 123"/>
              <a:gd name="T77" fmla="*/ 72 h 199"/>
              <a:gd name="T78" fmla="*/ 58 w 123"/>
              <a:gd name="T79" fmla="*/ 64 h 199"/>
              <a:gd name="T80" fmla="*/ 59 w 123"/>
              <a:gd name="T81" fmla="*/ 55 h 199"/>
              <a:gd name="T82" fmla="*/ 60 w 123"/>
              <a:gd name="T83" fmla="*/ 31 h 199"/>
              <a:gd name="T84" fmla="*/ 61 w 123"/>
              <a:gd name="T85" fmla="*/ 0 h 199"/>
              <a:gd name="T86" fmla="*/ 61 w 123"/>
              <a:gd name="T87" fmla="*/ 0 h 199"/>
              <a:gd name="T88" fmla="*/ 61 w 123"/>
              <a:gd name="T89" fmla="*/ 31 h 199"/>
              <a:gd name="T90" fmla="*/ 62 w 123"/>
              <a:gd name="T91" fmla="*/ 55 h 199"/>
              <a:gd name="T92" fmla="*/ 63 w 123"/>
              <a:gd name="T93" fmla="*/ 64 h 199"/>
              <a:gd name="T94" fmla="*/ 65 w 123"/>
              <a:gd name="T95" fmla="*/ 72 h 199"/>
              <a:gd name="T96" fmla="*/ 67 w 123"/>
              <a:gd name="T97" fmla="*/ 78 h 199"/>
              <a:gd name="T98" fmla="*/ 70 w 123"/>
              <a:gd name="T99" fmla="*/ 84 h 199"/>
              <a:gd name="T100" fmla="*/ 73 w 123"/>
              <a:gd name="T101" fmla="*/ 89 h 199"/>
              <a:gd name="T102" fmla="*/ 77 w 123"/>
              <a:gd name="T103" fmla="*/ 93 h 199"/>
              <a:gd name="T104" fmla="*/ 82 w 123"/>
              <a:gd name="T105" fmla="*/ 95 h 199"/>
              <a:gd name="T106" fmla="*/ 88 w 123"/>
              <a:gd name="T107" fmla="*/ 97 h 199"/>
              <a:gd name="T108" fmla="*/ 95 w 123"/>
              <a:gd name="T109" fmla="*/ 99 h 199"/>
              <a:gd name="T110" fmla="*/ 102 w 123"/>
              <a:gd name="T111" fmla="*/ 100 h 199"/>
              <a:gd name="T112" fmla="*/ 123 w 123"/>
              <a:gd name="T113" fmla="*/ 100 h 199"/>
              <a:gd name="T114" fmla="*/ 123 w 123"/>
              <a:gd name="T11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100"/>
                </a:moveTo>
                <a:lnTo>
                  <a:pt x="123" y="100"/>
                </a:lnTo>
                <a:lnTo>
                  <a:pt x="102" y="101"/>
                </a:lnTo>
                <a:lnTo>
                  <a:pt x="95" y="102"/>
                </a:lnTo>
                <a:lnTo>
                  <a:pt x="88" y="104"/>
                </a:lnTo>
                <a:lnTo>
                  <a:pt x="82" y="106"/>
                </a:lnTo>
                <a:lnTo>
                  <a:pt x="77" y="108"/>
                </a:lnTo>
                <a:lnTo>
                  <a:pt x="73" y="112"/>
                </a:lnTo>
                <a:lnTo>
                  <a:pt x="70" y="116"/>
                </a:lnTo>
                <a:lnTo>
                  <a:pt x="67" y="122"/>
                </a:lnTo>
                <a:lnTo>
                  <a:pt x="65" y="128"/>
                </a:lnTo>
                <a:lnTo>
                  <a:pt x="63" y="137"/>
                </a:lnTo>
                <a:lnTo>
                  <a:pt x="62" y="146"/>
                </a:lnTo>
                <a:lnTo>
                  <a:pt x="61" y="170"/>
                </a:lnTo>
                <a:lnTo>
                  <a:pt x="61" y="199"/>
                </a:lnTo>
                <a:lnTo>
                  <a:pt x="61" y="199"/>
                </a:lnTo>
                <a:lnTo>
                  <a:pt x="60" y="170"/>
                </a:lnTo>
                <a:lnTo>
                  <a:pt x="59" y="146"/>
                </a:lnTo>
                <a:lnTo>
                  <a:pt x="58" y="137"/>
                </a:lnTo>
                <a:lnTo>
                  <a:pt x="57" y="128"/>
                </a:lnTo>
                <a:lnTo>
                  <a:pt x="55" y="122"/>
                </a:lnTo>
                <a:lnTo>
                  <a:pt x="52" y="116"/>
                </a:lnTo>
                <a:lnTo>
                  <a:pt x="49" y="112"/>
                </a:lnTo>
                <a:lnTo>
                  <a:pt x="45" y="108"/>
                </a:lnTo>
                <a:lnTo>
                  <a:pt x="41" y="106"/>
                </a:lnTo>
                <a:lnTo>
                  <a:pt x="35" y="104"/>
                </a:lnTo>
                <a:lnTo>
                  <a:pt x="27" y="102"/>
                </a:lnTo>
                <a:lnTo>
                  <a:pt x="19" y="101"/>
                </a:lnTo>
                <a:lnTo>
                  <a:pt x="0" y="100"/>
                </a:lnTo>
                <a:lnTo>
                  <a:pt x="0" y="100"/>
                </a:lnTo>
                <a:lnTo>
                  <a:pt x="19" y="100"/>
                </a:lnTo>
                <a:lnTo>
                  <a:pt x="27" y="99"/>
                </a:lnTo>
                <a:lnTo>
                  <a:pt x="35" y="97"/>
                </a:lnTo>
                <a:lnTo>
                  <a:pt x="41" y="95"/>
                </a:lnTo>
                <a:lnTo>
                  <a:pt x="45" y="93"/>
                </a:lnTo>
                <a:lnTo>
                  <a:pt x="49" y="89"/>
                </a:lnTo>
                <a:lnTo>
                  <a:pt x="52" y="84"/>
                </a:lnTo>
                <a:lnTo>
                  <a:pt x="55" y="78"/>
                </a:lnTo>
                <a:lnTo>
                  <a:pt x="57" y="72"/>
                </a:lnTo>
                <a:lnTo>
                  <a:pt x="58" y="64"/>
                </a:lnTo>
                <a:lnTo>
                  <a:pt x="59" y="55"/>
                </a:lnTo>
                <a:lnTo>
                  <a:pt x="60" y="31"/>
                </a:lnTo>
                <a:lnTo>
                  <a:pt x="61" y="0"/>
                </a:lnTo>
                <a:lnTo>
                  <a:pt x="61" y="0"/>
                </a:lnTo>
                <a:lnTo>
                  <a:pt x="61" y="31"/>
                </a:lnTo>
                <a:lnTo>
                  <a:pt x="62" y="55"/>
                </a:lnTo>
                <a:lnTo>
                  <a:pt x="63" y="64"/>
                </a:lnTo>
                <a:lnTo>
                  <a:pt x="65" y="72"/>
                </a:lnTo>
                <a:lnTo>
                  <a:pt x="67" y="78"/>
                </a:lnTo>
                <a:lnTo>
                  <a:pt x="70" y="84"/>
                </a:lnTo>
                <a:lnTo>
                  <a:pt x="73" y="89"/>
                </a:lnTo>
                <a:lnTo>
                  <a:pt x="77" y="93"/>
                </a:lnTo>
                <a:lnTo>
                  <a:pt x="82" y="95"/>
                </a:lnTo>
                <a:lnTo>
                  <a:pt x="88" y="97"/>
                </a:lnTo>
                <a:lnTo>
                  <a:pt x="95" y="99"/>
                </a:lnTo>
                <a:lnTo>
                  <a:pt x="102" y="100"/>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 name="Freeform 24">
            <a:extLst>
              <a:ext uri="{FF2B5EF4-FFF2-40B4-BE49-F238E27FC236}">
                <a16:creationId xmlns:a16="http://schemas.microsoft.com/office/drawing/2014/main" id="{0BEEF375-7F58-403B-A36D-D302CE677E7A}"/>
              </a:ext>
            </a:extLst>
          </p:cNvPr>
          <p:cNvSpPr>
            <a:spLocks/>
          </p:cNvSpPr>
          <p:nvPr userDrawn="1"/>
        </p:nvSpPr>
        <p:spPr bwMode="auto">
          <a:xfrm>
            <a:off x="2370138" y="4902200"/>
            <a:ext cx="195263" cy="315913"/>
          </a:xfrm>
          <a:custGeom>
            <a:avLst/>
            <a:gdLst>
              <a:gd name="T0" fmla="*/ 123 w 123"/>
              <a:gd name="T1" fmla="*/ 99 h 199"/>
              <a:gd name="T2" fmla="*/ 123 w 123"/>
              <a:gd name="T3" fmla="*/ 99 h 199"/>
              <a:gd name="T4" fmla="*/ 103 w 123"/>
              <a:gd name="T5" fmla="*/ 100 h 199"/>
              <a:gd name="T6" fmla="*/ 95 w 123"/>
              <a:gd name="T7" fmla="*/ 102 h 199"/>
              <a:gd name="T8" fmla="*/ 89 w 123"/>
              <a:gd name="T9" fmla="*/ 103 h 199"/>
              <a:gd name="T10" fmla="*/ 82 w 123"/>
              <a:gd name="T11" fmla="*/ 105 h 199"/>
              <a:gd name="T12" fmla="*/ 77 w 123"/>
              <a:gd name="T13" fmla="*/ 108 h 199"/>
              <a:gd name="T14" fmla="*/ 73 w 123"/>
              <a:gd name="T15" fmla="*/ 111 h 199"/>
              <a:gd name="T16" fmla="*/ 70 w 123"/>
              <a:gd name="T17" fmla="*/ 116 h 199"/>
              <a:gd name="T18" fmla="*/ 68 w 123"/>
              <a:gd name="T19" fmla="*/ 121 h 199"/>
              <a:gd name="T20" fmla="*/ 66 w 123"/>
              <a:gd name="T21" fmla="*/ 128 h 199"/>
              <a:gd name="T22" fmla="*/ 64 w 123"/>
              <a:gd name="T23" fmla="*/ 136 h 199"/>
              <a:gd name="T24" fmla="*/ 63 w 123"/>
              <a:gd name="T25" fmla="*/ 146 h 199"/>
              <a:gd name="T26" fmla="*/ 62 w 123"/>
              <a:gd name="T27" fmla="*/ 169 h 199"/>
              <a:gd name="T28" fmla="*/ 62 w 123"/>
              <a:gd name="T29" fmla="*/ 199 h 199"/>
              <a:gd name="T30" fmla="*/ 62 w 123"/>
              <a:gd name="T31" fmla="*/ 199 h 199"/>
              <a:gd name="T32" fmla="*/ 61 w 123"/>
              <a:gd name="T33" fmla="*/ 169 h 199"/>
              <a:gd name="T34" fmla="*/ 60 w 123"/>
              <a:gd name="T35" fmla="*/ 146 h 199"/>
              <a:gd name="T36" fmla="*/ 59 w 123"/>
              <a:gd name="T37" fmla="*/ 136 h 199"/>
              <a:gd name="T38" fmla="*/ 58 w 123"/>
              <a:gd name="T39" fmla="*/ 128 h 199"/>
              <a:gd name="T40" fmla="*/ 56 w 123"/>
              <a:gd name="T41" fmla="*/ 121 h 199"/>
              <a:gd name="T42" fmla="*/ 53 w 123"/>
              <a:gd name="T43" fmla="*/ 116 h 199"/>
              <a:gd name="T44" fmla="*/ 50 w 123"/>
              <a:gd name="T45" fmla="*/ 111 h 199"/>
              <a:gd name="T46" fmla="*/ 45 w 123"/>
              <a:gd name="T47" fmla="*/ 108 h 199"/>
              <a:gd name="T48" fmla="*/ 41 w 123"/>
              <a:gd name="T49" fmla="*/ 105 h 199"/>
              <a:gd name="T50" fmla="*/ 35 w 123"/>
              <a:gd name="T51" fmla="*/ 103 h 199"/>
              <a:gd name="T52" fmla="*/ 28 w 123"/>
              <a:gd name="T53" fmla="*/ 102 h 199"/>
              <a:gd name="T54" fmla="*/ 20 w 123"/>
              <a:gd name="T55" fmla="*/ 100 h 199"/>
              <a:gd name="T56" fmla="*/ 0 w 123"/>
              <a:gd name="T57" fmla="*/ 99 h 199"/>
              <a:gd name="T58" fmla="*/ 0 w 123"/>
              <a:gd name="T59" fmla="*/ 99 h 199"/>
              <a:gd name="T60" fmla="*/ 20 w 123"/>
              <a:gd name="T61" fmla="*/ 98 h 199"/>
              <a:gd name="T62" fmla="*/ 28 w 123"/>
              <a:gd name="T63" fmla="*/ 97 h 199"/>
              <a:gd name="T64" fmla="*/ 35 w 123"/>
              <a:gd name="T65" fmla="*/ 96 h 199"/>
              <a:gd name="T66" fmla="*/ 41 w 123"/>
              <a:gd name="T67" fmla="*/ 94 h 199"/>
              <a:gd name="T68" fmla="*/ 45 w 123"/>
              <a:gd name="T69" fmla="*/ 91 h 199"/>
              <a:gd name="T70" fmla="*/ 50 w 123"/>
              <a:gd name="T71" fmla="*/ 88 h 199"/>
              <a:gd name="T72" fmla="*/ 53 w 123"/>
              <a:gd name="T73" fmla="*/ 83 h 199"/>
              <a:gd name="T74" fmla="*/ 56 w 123"/>
              <a:gd name="T75" fmla="*/ 78 h 199"/>
              <a:gd name="T76" fmla="*/ 58 w 123"/>
              <a:gd name="T77" fmla="*/ 71 h 199"/>
              <a:gd name="T78" fmla="*/ 59 w 123"/>
              <a:gd name="T79" fmla="*/ 63 h 199"/>
              <a:gd name="T80" fmla="*/ 60 w 123"/>
              <a:gd name="T81" fmla="*/ 53 h 199"/>
              <a:gd name="T82" fmla="*/ 61 w 123"/>
              <a:gd name="T83" fmla="*/ 31 h 199"/>
              <a:gd name="T84" fmla="*/ 62 w 123"/>
              <a:gd name="T85" fmla="*/ 0 h 199"/>
              <a:gd name="T86" fmla="*/ 62 w 123"/>
              <a:gd name="T87" fmla="*/ 0 h 199"/>
              <a:gd name="T88" fmla="*/ 62 w 123"/>
              <a:gd name="T89" fmla="*/ 31 h 199"/>
              <a:gd name="T90" fmla="*/ 63 w 123"/>
              <a:gd name="T91" fmla="*/ 53 h 199"/>
              <a:gd name="T92" fmla="*/ 64 w 123"/>
              <a:gd name="T93" fmla="*/ 63 h 199"/>
              <a:gd name="T94" fmla="*/ 66 w 123"/>
              <a:gd name="T95" fmla="*/ 71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9 w 123"/>
              <a:gd name="T107" fmla="*/ 96 h 199"/>
              <a:gd name="T108" fmla="*/ 95 w 123"/>
              <a:gd name="T109" fmla="*/ 97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5" y="102"/>
                </a:lnTo>
                <a:lnTo>
                  <a:pt x="89" y="103"/>
                </a:lnTo>
                <a:lnTo>
                  <a:pt x="82" y="105"/>
                </a:lnTo>
                <a:lnTo>
                  <a:pt x="77" y="108"/>
                </a:lnTo>
                <a:lnTo>
                  <a:pt x="73" y="111"/>
                </a:lnTo>
                <a:lnTo>
                  <a:pt x="70" y="116"/>
                </a:lnTo>
                <a:lnTo>
                  <a:pt x="68" y="121"/>
                </a:lnTo>
                <a:lnTo>
                  <a:pt x="66" y="128"/>
                </a:lnTo>
                <a:lnTo>
                  <a:pt x="64" y="136"/>
                </a:lnTo>
                <a:lnTo>
                  <a:pt x="63" y="146"/>
                </a:lnTo>
                <a:lnTo>
                  <a:pt x="62" y="169"/>
                </a:lnTo>
                <a:lnTo>
                  <a:pt x="62" y="199"/>
                </a:lnTo>
                <a:lnTo>
                  <a:pt x="62" y="199"/>
                </a:lnTo>
                <a:lnTo>
                  <a:pt x="61" y="169"/>
                </a:lnTo>
                <a:lnTo>
                  <a:pt x="60" y="146"/>
                </a:lnTo>
                <a:lnTo>
                  <a:pt x="59" y="136"/>
                </a:lnTo>
                <a:lnTo>
                  <a:pt x="58" y="128"/>
                </a:lnTo>
                <a:lnTo>
                  <a:pt x="56" y="121"/>
                </a:lnTo>
                <a:lnTo>
                  <a:pt x="53" y="116"/>
                </a:lnTo>
                <a:lnTo>
                  <a:pt x="50" y="111"/>
                </a:lnTo>
                <a:lnTo>
                  <a:pt x="45" y="108"/>
                </a:lnTo>
                <a:lnTo>
                  <a:pt x="41" y="105"/>
                </a:lnTo>
                <a:lnTo>
                  <a:pt x="35" y="103"/>
                </a:lnTo>
                <a:lnTo>
                  <a:pt x="28" y="102"/>
                </a:lnTo>
                <a:lnTo>
                  <a:pt x="20" y="100"/>
                </a:lnTo>
                <a:lnTo>
                  <a:pt x="0" y="99"/>
                </a:lnTo>
                <a:lnTo>
                  <a:pt x="0" y="99"/>
                </a:lnTo>
                <a:lnTo>
                  <a:pt x="20" y="98"/>
                </a:lnTo>
                <a:lnTo>
                  <a:pt x="28" y="97"/>
                </a:lnTo>
                <a:lnTo>
                  <a:pt x="35" y="96"/>
                </a:lnTo>
                <a:lnTo>
                  <a:pt x="41" y="94"/>
                </a:lnTo>
                <a:lnTo>
                  <a:pt x="45" y="91"/>
                </a:lnTo>
                <a:lnTo>
                  <a:pt x="50" y="88"/>
                </a:lnTo>
                <a:lnTo>
                  <a:pt x="53" y="83"/>
                </a:lnTo>
                <a:lnTo>
                  <a:pt x="56" y="78"/>
                </a:lnTo>
                <a:lnTo>
                  <a:pt x="58" y="71"/>
                </a:lnTo>
                <a:lnTo>
                  <a:pt x="59" y="63"/>
                </a:lnTo>
                <a:lnTo>
                  <a:pt x="60" y="53"/>
                </a:lnTo>
                <a:lnTo>
                  <a:pt x="61" y="31"/>
                </a:lnTo>
                <a:lnTo>
                  <a:pt x="62" y="0"/>
                </a:lnTo>
                <a:lnTo>
                  <a:pt x="62" y="0"/>
                </a:lnTo>
                <a:lnTo>
                  <a:pt x="62" y="31"/>
                </a:lnTo>
                <a:lnTo>
                  <a:pt x="63" y="53"/>
                </a:lnTo>
                <a:lnTo>
                  <a:pt x="64" y="63"/>
                </a:lnTo>
                <a:lnTo>
                  <a:pt x="66" y="71"/>
                </a:lnTo>
                <a:lnTo>
                  <a:pt x="68" y="78"/>
                </a:lnTo>
                <a:lnTo>
                  <a:pt x="70" y="83"/>
                </a:lnTo>
                <a:lnTo>
                  <a:pt x="73" y="88"/>
                </a:lnTo>
                <a:lnTo>
                  <a:pt x="77" y="91"/>
                </a:lnTo>
                <a:lnTo>
                  <a:pt x="82" y="94"/>
                </a:lnTo>
                <a:lnTo>
                  <a:pt x="89" y="96"/>
                </a:lnTo>
                <a:lnTo>
                  <a:pt x="95" y="97"/>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 name="Freeform 25">
            <a:extLst>
              <a:ext uri="{FF2B5EF4-FFF2-40B4-BE49-F238E27FC236}">
                <a16:creationId xmlns:a16="http://schemas.microsoft.com/office/drawing/2014/main" id="{E23701BD-73C2-4DD6-869F-D8EE63AC6C8E}"/>
              </a:ext>
            </a:extLst>
          </p:cNvPr>
          <p:cNvSpPr>
            <a:spLocks/>
          </p:cNvSpPr>
          <p:nvPr userDrawn="1"/>
        </p:nvSpPr>
        <p:spPr bwMode="auto">
          <a:xfrm>
            <a:off x="9247188" y="4176713"/>
            <a:ext cx="195263" cy="315913"/>
          </a:xfrm>
          <a:custGeom>
            <a:avLst/>
            <a:gdLst>
              <a:gd name="T0" fmla="*/ 123 w 123"/>
              <a:gd name="T1" fmla="*/ 99 h 199"/>
              <a:gd name="T2" fmla="*/ 123 w 123"/>
              <a:gd name="T3" fmla="*/ 99 h 199"/>
              <a:gd name="T4" fmla="*/ 102 w 123"/>
              <a:gd name="T5" fmla="*/ 100 h 199"/>
              <a:gd name="T6" fmla="*/ 94 w 123"/>
              <a:gd name="T7" fmla="*/ 101 h 199"/>
              <a:gd name="T8" fmla="*/ 88 w 123"/>
              <a:gd name="T9" fmla="*/ 102 h 199"/>
              <a:gd name="T10" fmla="*/ 82 w 123"/>
              <a:gd name="T11" fmla="*/ 104 h 199"/>
              <a:gd name="T12" fmla="*/ 77 w 123"/>
              <a:gd name="T13" fmla="*/ 107 h 199"/>
              <a:gd name="T14" fmla="*/ 72 w 123"/>
              <a:gd name="T15" fmla="*/ 110 h 199"/>
              <a:gd name="T16" fmla="*/ 69 w 123"/>
              <a:gd name="T17" fmla="*/ 116 h 199"/>
              <a:gd name="T18" fmla="*/ 67 w 123"/>
              <a:gd name="T19" fmla="*/ 121 h 199"/>
              <a:gd name="T20" fmla="*/ 65 w 123"/>
              <a:gd name="T21" fmla="*/ 128 h 199"/>
              <a:gd name="T22" fmla="*/ 63 w 123"/>
              <a:gd name="T23" fmla="*/ 136 h 199"/>
              <a:gd name="T24" fmla="*/ 62 w 123"/>
              <a:gd name="T25" fmla="*/ 145 h 199"/>
              <a:gd name="T26" fmla="*/ 61 w 123"/>
              <a:gd name="T27" fmla="*/ 169 h 199"/>
              <a:gd name="T28" fmla="*/ 61 w 123"/>
              <a:gd name="T29" fmla="*/ 199 h 199"/>
              <a:gd name="T30" fmla="*/ 61 w 123"/>
              <a:gd name="T31" fmla="*/ 199 h 199"/>
              <a:gd name="T32" fmla="*/ 60 w 123"/>
              <a:gd name="T33" fmla="*/ 169 h 199"/>
              <a:gd name="T34" fmla="*/ 59 w 123"/>
              <a:gd name="T35" fmla="*/ 145 h 199"/>
              <a:gd name="T36" fmla="*/ 58 w 123"/>
              <a:gd name="T37" fmla="*/ 136 h 199"/>
              <a:gd name="T38" fmla="*/ 57 w 123"/>
              <a:gd name="T39" fmla="*/ 128 h 199"/>
              <a:gd name="T40" fmla="*/ 55 w 123"/>
              <a:gd name="T41" fmla="*/ 121 h 199"/>
              <a:gd name="T42" fmla="*/ 52 w 123"/>
              <a:gd name="T43" fmla="*/ 116 h 199"/>
              <a:gd name="T44" fmla="*/ 49 w 123"/>
              <a:gd name="T45" fmla="*/ 110 h 199"/>
              <a:gd name="T46" fmla="*/ 45 w 123"/>
              <a:gd name="T47" fmla="*/ 107 h 199"/>
              <a:gd name="T48" fmla="*/ 41 w 123"/>
              <a:gd name="T49" fmla="*/ 104 h 199"/>
              <a:gd name="T50" fmla="*/ 34 w 123"/>
              <a:gd name="T51" fmla="*/ 102 h 199"/>
              <a:gd name="T52" fmla="*/ 27 w 123"/>
              <a:gd name="T53" fmla="*/ 101 h 199"/>
              <a:gd name="T54" fmla="*/ 19 w 123"/>
              <a:gd name="T55" fmla="*/ 100 h 199"/>
              <a:gd name="T56" fmla="*/ 0 w 123"/>
              <a:gd name="T57" fmla="*/ 99 h 199"/>
              <a:gd name="T58" fmla="*/ 0 w 123"/>
              <a:gd name="T59" fmla="*/ 99 h 199"/>
              <a:gd name="T60" fmla="*/ 19 w 123"/>
              <a:gd name="T61" fmla="*/ 98 h 199"/>
              <a:gd name="T62" fmla="*/ 27 w 123"/>
              <a:gd name="T63" fmla="*/ 97 h 199"/>
              <a:gd name="T64" fmla="*/ 34 w 123"/>
              <a:gd name="T65" fmla="*/ 96 h 199"/>
              <a:gd name="T66" fmla="*/ 41 w 123"/>
              <a:gd name="T67" fmla="*/ 94 h 199"/>
              <a:gd name="T68" fmla="*/ 45 w 123"/>
              <a:gd name="T69" fmla="*/ 91 h 199"/>
              <a:gd name="T70" fmla="*/ 49 w 123"/>
              <a:gd name="T71" fmla="*/ 88 h 199"/>
              <a:gd name="T72" fmla="*/ 52 w 123"/>
              <a:gd name="T73" fmla="*/ 83 h 199"/>
              <a:gd name="T74" fmla="*/ 55 w 123"/>
              <a:gd name="T75" fmla="*/ 78 h 199"/>
              <a:gd name="T76" fmla="*/ 57 w 123"/>
              <a:gd name="T77" fmla="*/ 70 h 199"/>
              <a:gd name="T78" fmla="*/ 58 w 123"/>
              <a:gd name="T79" fmla="*/ 62 h 199"/>
              <a:gd name="T80" fmla="*/ 59 w 123"/>
              <a:gd name="T81" fmla="*/ 53 h 199"/>
              <a:gd name="T82" fmla="*/ 60 w 123"/>
              <a:gd name="T83" fmla="*/ 30 h 199"/>
              <a:gd name="T84" fmla="*/ 61 w 123"/>
              <a:gd name="T85" fmla="*/ 0 h 199"/>
              <a:gd name="T86" fmla="*/ 61 w 123"/>
              <a:gd name="T87" fmla="*/ 0 h 199"/>
              <a:gd name="T88" fmla="*/ 61 w 123"/>
              <a:gd name="T89" fmla="*/ 30 h 199"/>
              <a:gd name="T90" fmla="*/ 62 w 123"/>
              <a:gd name="T91" fmla="*/ 53 h 199"/>
              <a:gd name="T92" fmla="*/ 63 w 123"/>
              <a:gd name="T93" fmla="*/ 62 h 199"/>
              <a:gd name="T94" fmla="*/ 65 w 123"/>
              <a:gd name="T95" fmla="*/ 70 h 199"/>
              <a:gd name="T96" fmla="*/ 67 w 123"/>
              <a:gd name="T97" fmla="*/ 78 h 199"/>
              <a:gd name="T98" fmla="*/ 69 w 123"/>
              <a:gd name="T99" fmla="*/ 83 h 199"/>
              <a:gd name="T100" fmla="*/ 72 w 123"/>
              <a:gd name="T101" fmla="*/ 88 h 199"/>
              <a:gd name="T102" fmla="*/ 77 w 123"/>
              <a:gd name="T103" fmla="*/ 91 h 199"/>
              <a:gd name="T104" fmla="*/ 82 w 123"/>
              <a:gd name="T105" fmla="*/ 94 h 199"/>
              <a:gd name="T106" fmla="*/ 88 w 123"/>
              <a:gd name="T107" fmla="*/ 96 h 199"/>
              <a:gd name="T108" fmla="*/ 94 w 123"/>
              <a:gd name="T109" fmla="*/ 97 h 199"/>
              <a:gd name="T110" fmla="*/ 102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2" y="100"/>
                </a:lnTo>
                <a:lnTo>
                  <a:pt x="94" y="101"/>
                </a:lnTo>
                <a:lnTo>
                  <a:pt x="88" y="102"/>
                </a:lnTo>
                <a:lnTo>
                  <a:pt x="82" y="104"/>
                </a:lnTo>
                <a:lnTo>
                  <a:pt x="77" y="107"/>
                </a:lnTo>
                <a:lnTo>
                  <a:pt x="72" y="110"/>
                </a:lnTo>
                <a:lnTo>
                  <a:pt x="69" y="116"/>
                </a:lnTo>
                <a:lnTo>
                  <a:pt x="67" y="121"/>
                </a:lnTo>
                <a:lnTo>
                  <a:pt x="65" y="128"/>
                </a:lnTo>
                <a:lnTo>
                  <a:pt x="63" y="136"/>
                </a:lnTo>
                <a:lnTo>
                  <a:pt x="62" y="145"/>
                </a:lnTo>
                <a:lnTo>
                  <a:pt x="61" y="169"/>
                </a:lnTo>
                <a:lnTo>
                  <a:pt x="61" y="199"/>
                </a:lnTo>
                <a:lnTo>
                  <a:pt x="61" y="199"/>
                </a:lnTo>
                <a:lnTo>
                  <a:pt x="60" y="169"/>
                </a:lnTo>
                <a:lnTo>
                  <a:pt x="59" y="145"/>
                </a:lnTo>
                <a:lnTo>
                  <a:pt x="58" y="136"/>
                </a:lnTo>
                <a:lnTo>
                  <a:pt x="57" y="128"/>
                </a:lnTo>
                <a:lnTo>
                  <a:pt x="55" y="121"/>
                </a:lnTo>
                <a:lnTo>
                  <a:pt x="52" y="116"/>
                </a:lnTo>
                <a:lnTo>
                  <a:pt x="49" y="110"/>
                </a:lnTo>
                <a:lnTo>
                  <a:pt x="45" y="107"/>
                </a:lnTo>
                <a:lnTo>
                  <a:pt x="41" y="104"/>
                </a:lnTo>
                <a:lnTo>
                  <a:pt x="34" y="102"/>
                </a:lnTo>
                <a:lnTo>
                  <a:pt x="27" y="101"/>
                </a:lnTo>
                <a:lnTo>
                  <a:pt x="19" y="100"/>
                </a:lnTo>
                <a:lnTo>
                  <a:pt x="0" y="99"/>
                </a:lnTo>
                <a:lnTo>
                  <a:pt x="0" y="99"/>
                </a:lnTo>
                <a:lnTo>
                  <a:pt x="19" y="98"/>
                </a:lnTo>
                <a:lnTo>
                  <a:pt x="27" y="97"/>
                </a:lnTo>
                <a:lnTo>
                  <a:pt x="34" y="96"/>
                </a:lnTo>
                <a:lnTo>
                  <a:pt x="41" y="94"/>
                </a:lnTo>
                <a:lnTo>
                  <a:pt x="45" y="91"/>
                </a:lnTo>
                <a:lnTo>
                  <a:pt x="49" y="88"/>
                </a:lnTo>
                <a:lnTo>
                  <a:pt x="52" y="83"/>
                </a:lnTo>
                <a:lnTo>
                  <a:pt x="55" y="78"/>
                </a:lnTo>
                <a:lnTo>
                  <a:pt x="57" y="70"/>
                </a:lnTo>
                <a:lnTo>
                  <a:pt x="58" y="62"/>
                </a:lnTo>
                <a:lnTo>
                  <a:pt x="59" y="53"/>
                </a:lnTo>
                <a:lnTo>
                  <a:pt x="60" y="30"/>
                </a:lnTo>
                <a:lnTo>
                  <a:pt x="61" y="0"/>
                </a:lnTo>
                <a:lnTo>
                  <a:pt x="61" y="0"/>
                </a:lnTo>
                <a:lnTo>
                  <a:pt x="61" y="30"/>
                </a:lnTo>
                <a:lnTo>
                  <a:pt x="62" y="53"/>
                </a:lnTo>
                <a:lnTo>
                  <a:pt x="63" y="62"/>
                </a:lnTo>
                <a:lnTo>
                  <a:pt x="65" y="70"/>
                </a:lnTo>
                <a:lnTo>
                  <a:pt x="67" y="78"/>
                </a:lnTo>
                <a:lnTo>
                  <a:pt x="69" y="83"/>
                </a:lnTo>
                <a:lnTo>
                  <a:pt x="72" y="88"/>
                </a:lnTo>
                <a:lnTo>
                  <a:pt x="77" y="91"/>
                </a:lnTo>
                <a:lnTo>
                  <a:pt x="82" y="94"/>
                </a:lnTo>
                <a:lnTo>
                  <a:pt x="88" y="96"/>
                </a:lnTo>
                <a:lnTo>
                  <a:pt x="94" y="97"/>
                </a:lnTo>
                <a:lnTo>
                  <a:pt x="102"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 name="Freeform 26">
            <a:extLst>
              <a:ext uri="{FF2B5EF4-FFF2-40B4-BE49-F238E27FC236}">
                <a16:creationId xmlns:a16="http://schemas.microsoft.com/office/drawing/2014/main" id="{7794E438-2847-4DA8-B561-DB263812C9F1}"/>
              </a:ext>
            </a:extLst>
          </p:cNvPr>
          <p:cNvSpPr>
            <a:spLocks/>
          </p:cNvSpPr>
          <p:nvPr userDrawn="1"/>
        </p:nvSpPr>
        <p:spPr bwMode="auto">
          <a:xfrm>
            <a:off x="10858500" y="2635250"/>
            <a:ext cx="195263" cy="315913"/>
          </a:xfrm>
          <a:custGeom>
            <a:avLst/>
            <a:gdLst>
              <a:gd name="T0" fmla="*/ 123 w 123"/>
              <a:gd name="T1" fmla="*/ 99 h 199"/>
              <a:gd name="T2" fmla="*/ 123 w 123"/>
              <a:gd name="T3" fmla="*/ 99 h 199"/>
              <a:gd name="T4" fmla="*/ 103 w 123"/>
              <a:gd name="T5" fmla="*/ 100 h 199"/>
              <a:gd name="T6" fmla="*/ 94 w 123"/>
              <a:gd name="T7" fmla="*/ 101 h 199"/>
              <a:gd name="T8" fmla="*/ 88 w 123"/>
              <a:gd name="T9" fmla="*/ 102 h 199"/>
              <a:gd name="T10" fmla="*/ 82 w 123"/>
              <a:gd name="T11" fmla="*/ 104 h 199"/>
              <a:gd name="T12" fmla="*/ 77 w 123"/>
              <a:gd name="T13" fmla="*/ 107 h 199"/>
              <a:gd name="T14" fmla="*/ 73 w 123"/>
              <a:gd name="T15" fmla="*/ 111 h 199"/>
              <a:gd name="T16" fmla="*/ 70 w 123"/>
              <a:gd name="T17" fmla="*/ 115 h 199"/>
              <a:gd name="T18" fmla="*/ 68 w 123"/>
              <a:gd name="T19" fmla="*/ 121 h 199"/>
              <a:gd name="T20" fmla="*/ 66 w 123"/>
              <a:gd name="T21" fmla="*/ 128 h 199"/>
              <a:gd name="T22" fmla="*/ 64 w 123"/>
              <a:gd name="T23" fmla="*/ 136 h 199"/>
              <a:gd name="T24" fmla="*/ 63 w 123"/>
              <a:gd name="T25" fmla="*/ 145 h 199"/>
              <a:gd name="T26" fmla="*/ 62 w 123"/>
              <a:gd name="T27" fmla="*/ 169 h 199"/>
              <a:gd name="T28" fmla="*/ 62 w 123"/>
              <a:gd name="T29" fmla="*/ 199 h 199"/>
              <a:gd name="T30" fmla="*/ 62 w 123"/>
              <a:gd name="T31" fmla="*/ 199 h 199"/>
              <a:gd name="T32" fmla="*/ 61 w 123"/>
              <a:gd name="T33" fmla="*/ 169 h 199"/>
              <a:gd name="T34" fmla="*/ 59 w 123"/>
              <a:gd name="T35" fmla="*/ 145 h 199"/>
              <a:gd name="T36" fmla="*/ 58 w 123"/>
              <a:gd name="T37" fmla="*/ 136 h 199"/>
              <a:gd name="T38" fmla="*/ 57 w 123"/>
              <a:gd name="T39" fmla="*/ 128 h 199"/>
              <a:gd name="T40" fmla="*/ 55 w 123"/>
              <a:gd name="T41" fmla="*/ 121 h 199"/>
              <a:gd name="T42" fmla="*/ 52 w 123"/>
              <a:gd name="T43" fmla="*/ 115 h 199"/>
              <a:gd name="T44" fmla="*/ 49 w 123"/>
              <a:gd name="T45" fmla="*/ 111 h 199"/>
              <a:gd name="T46" fmla="*/ 45 w 123"/>
              <a:gd name="T47" fmla="*/ 107 h 199"/>
              <a:gd name="T48" fmla="*/ 40 w 123"/>
              <a:gd name="T49" fmla="*/ 104 h 199"/>
              <a:gd name="T50" fmla="*/ 35 w 123"/>
              <a:gd name="T51" fmla="*/ 102 h 199"/>
              <a:gd name="T52" fmla="*/ 28 w 123"/>
              <a:gd name="T53" fmla="*/ 101 h 199"/>
              <a:gd name="T54" fmla="*/ 19 w 123"/>
              <a:gd name="T55" fmla="*/ 100 h 199"/>
              <a:gd name="T56" fmla="*/ 0 w 123"/>
              <a:gd name="T57" fmla="*/ 99 h 199"/>
              <a:gd name="T58" fmla="*/ 0 w 123"/>
              <a:gd name="T59" fmla="*/ 99 h 199"/>
              <a:gd name="T60" fmla="*/ 19 w 123"/>
              <a:gd name="T61" fmla="*/ 98 h 199"/>
              <a:gd name="T62" fmla="*/ 28 w 123"/>
              <a:gd name="T63" fmla="*/ 98 h 199"/>
              <a:gd name="T64" fmla="*/ 35 w 123"/>
              <a:gd name="T65" fmla="*/ 96 h 199"/>
              <a:gd name="T66" fmla="*/ 40 w 123"/>
              <a:gd name="T67" fmla="*/ 94 h 199"/>
              <a:gd name="T68" fmla="*/ 45 w 123"/>
              <a:gd name="T69" fmla="*/ 91 h 199"/>
              <a:gd name="T70" fmla="*/ 49 w 123"/>
              <a:gd name="T71" fmla="*/ 88 h 199"/>
              <a:gd name="T72" fmla="*/ 52 w 123"/>
              <a:gd name="T73" fmla="*/ 83 h 199"/>
              <a:gd name="T74" fmla="*/ 55 w 123"/>
              <a:gd name="T75" fmla="*/ 78 h 199"/>
              <a:gd name="T76" fmla="*/ 57 w 123"/>
              <a:gd name="T77" fmla="*/ 70 h 199"/>
              <a:gd name="T78" fmla="*/ 58 w 123"/>
              <a:gd name="T79" fmla="*/ 63 h 199"/>
              <a:gd name="T80" fmla="*/ 59 w 123"/>
              <a:gd name="T81" fmla="*/ 53 h 199"/>
              <a:gd name="T82" fmla="*/ 61 w 123"/>
              <a:gd name="T83" fmla="*/ 30 h 199"/>
              <a:gd name="T84" fmla="*/ 62 w 123"/>
              <a:gd name="T85" fmla="*/ 0 h 199"/>
              <a:gd name="T86" fmla="*/ 62 w 123"/>
              <a:gd name="T87" fmla="*/ 0 h 199"/>
              <a:gd name="T88" fmla="*/ 62 w 123"/>
              <a:gd name="T89" fmla="*/ 30 h 199"/>
              <a:gd name="T90" fmla="*/ 63 w 123"/>
              <a:gd name="T91" fmla="*/ 53 h 199"/>
              <a:gd name="T92" fmla="*/ 64 w 123"/>
              <a:gd name="T93" fmla="*/ 63 h 199"/>
              <a:gd name="T94" fmla="*/ 66 w 123"/>
              <a:gd name="T95" fmla="*/ 70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8 w 123"/>
              <a:gd name="T107" fmla="*/ 96 h 199"/>
              <a:gd name="T108" fmla="*/ 94 w 123"/>
              <a:gd name="T109" fmla="*/ 98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4" y="101"/>
                </a:lnTo>
                <a:lnTo>
                  <a:pt x="88" y="102"/>
                </a:lnTo>
                <a:lnTo>
                  <a:pt x="82" y="104"/>
                </a:lnTo>
                <a:lnTo>
                  <a:pt x="77" y="107"/>
                </a:lnTo>
                <a:lnTo>
                  <a:pt x="73" y="111"/>
                </a:lnTo>
                <a:lnTo>
                  <a:pt x="70" y="115"/>
                </a:lnTo>
                <a:lnTo>
                  <a:pt x="68" y="121"/>
                </a:lnTo>
                <a:lnTo>
                  <a:pt x="66" y="128"/>
                </a:lnTo>
                <a:lnTo>
                  <a:pt x="64" y="136"/>
                </a:lnTo>
                <a:lnTo>
                  <a:pt x="63" y="145"/>
                </a:lnTo>
                <a:lnTo>
                  <a:pt x="62" y="169"/>
                </a:lnTo>
                <a:lnTo>
                  <a:pt x="62" y="199"/>
                </a:lnTo>
                <a:lnTo>
                  <a:pt x="62" y="199"/>
                </a:lnTo>
                <a:lnTo>
                  <a:pt x="61" y="169"/>
                </a:lnTo>
                <a:lnTo>
                  <a:pt x="59" y="145"/>
                </a:lnTo>
                <a:lnTo>
                  <a:pt x="58" y="136"/>
                </a:lnTo>
                <a:lnTo>
                  <a:pt x="57" y="128"/>
                </a:lnTo>
                <a:lnTo>
                  <a:pt x="55" y="121"/>
                </a:lnTo>
                <a:lnTo>
                  <a:pt x="52" y="115"/>
                </a:lnTo>
                <a:lnTo>
                  <a:pt x="49" y="111"/>
                </a:lnTo>
                <a:lnTo>
                  <a:pt x="45" y="107"/>
                </a:lnTo>
                <a:lnTo>
                  <a:pt x="40" y="104"/>
                </a:lnTo>
                <a:lnTo>
                  <a:pt x="35" y="102"/>
                </a:lnTo>
                <a:lnTo>
                  <a:pt x="28" y="101"/>
                </a:lnTo>
                <a:lnTo>
                  <a:pt x="19" y="100"/>
                </a:lnTo>
                <a:lnTo>
                  <a:pt x="0" y="99"/>
                </a:lnTo>
                <a:lnTo>
                  <a:pt x="0" y="99"/>
                </a:lnTo>
                <a:lnTo>
                  <a:pt x="19" y="98"/>
                </a:lnTo>
                <a:lnTo>
                  <a:pt x="28" y="98"/>
                </a:lnTo>
                <a:lnTo>
                  <a:pt x="35" y="96"/>
                </a:lnTo>
                <a:lnTo>
                  <a:pt x="40" y="94"/>
                </a:lnTo>
                <a:lnTo>
                  <a:pt x="45" y="91"/>
                </a:lnTo>
                <a:lnTo>
                  <a:pt x="49" y="88"/>
                </a:lnTo>
                <a:lnTo>
                  <a:pt x="52" y="83"/>
                </a:lnTo>
                <a:lnTo>
                  <a:pt x="55" y="78"/>
                </a:lnTo>
                <a:lnTo>
                  <a:pt x="57" y="70"/>
                </a:lnTo>
                <a:lnTo>
                  <a:pt x="58" y="63"/>
                </a:lnTo>
                <a:lnTo>
                  <a:pt x="59" y="53"/>
                </a:lnTo>
                <a:lnTo>
                  <a:pt x="61" y="30"/>
                </a:lnTo>
                <a:lnTo>
                  <a:pt x="62" y="0"/>
                </a:lnTo>
                <a:lnTo>
                  <a:pt x="62" y="0"/>
                </a:lnTo>
                <a:lnTo>
                  <a:pt x="62" y="30"/>
                </a:lnTo>
                <a:lnTo>
                  <a:pt x="63" y="53"/>
                </a:lnTo>
                <a:lnTo>
                  <a:pt x="64" y="63"/>
                </a:lnTo>
                <a:lnTo>
                  <a:pt x="66" y="70"/>
                </a:lnTo>
                <a:lnTo>
                  <a:pt x="68" y="78"/>
                </a:lnTo>
                <a:lnTo>
                  <a:pt x="70" y="83"/>
                </a:lnTo>
                <a:lnTo>
                  <a:pt x="73" y="88"/>
                </a:lnTo>
                <a:lnTo>
                  <a:pt x="77" y="91"/>
                </a:lnTo>
                <a:lnTo>
                  <a:pt x="82" y="94"/>
                </a:lnTo>
                <a:lnTo>
                  <a:pt x="88" y="96"/>
                </a:lnTo>
                <a:lnTo>
                  <a:pt x="94" y="98"/>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 name="Freeform 27">
            <a:extLst>
              <a:ext uri="{FF2B5EF4-FFF2-40B4-BE49-F238E27FC236}">
                <a16:creationId xmlns:a16="http://schemas.microsoft.com/office/drawing/2014/main" id="{29DB557B-8B29-4228-A697-1A82CAAFE525}"/>
              </a:ext>
            </a:extLst>
          </p:cNvPr>
          <p:cNvSpPr>
            <a:spLocks/>
          </p:cNvSpPr>
          <p:nvPr userDrawn="1"/>
        </p:nvSpPr>
        <p:spPr bwMode="auto">
          <a:xfrm>
            <a:off x="9950450" y="1511300"/>
            <a:ext cx="195263" cy="314325"/>
          </a:xfrm>
          <a:custGeom>
            <a:avLst/>
            <a:gdLst>
              <a:gd name="T0" fmla="*/ 123 w 123"/>
              <a:gd name="T1" fmla="*/ 100 h 198"/>
              <a:gd name="T2" fmla="*/ 123 w 123"/>
              <a:gd name="T3" fmla="*/ 100 h 198"/>
              <a:gd name="T4" fmla="*/ 102 w 123"/>
              <a:gd name="T5" fmla="*/ 100 h 198"/>
              <a:gd name="T6" fmla="*/ 94 w 123"/>
              <a:gd name="T7" fmla="*/ 101 h 198"/>
              <a:gd name="T8" fmla="*/ 88 w 123"/>
              <a:gd name="T9" fmla="*/ 103 h 198"/>
              <a:gd name="T10" fmla="*/ 82 w 123"/>
              <a:gd name="T11" fmla="*/ 105 h 198"/>
              <a:gd name="T12" fmla="*/ 77 w 123"/>
              <a:gd name="T13" fmla="*/ 107 h 198"/>
              <a:gd name="T14" fmla="*/ 73 w 123"/>
              <a:gd name="T15" fmla="*/ 111 h 198"/>
              <a:gd name="T16" fmla="*/ 69 w 123"/>
              <a:gd name="T17" fmla="*/ 115 h 198"/>
              <a:gd name="T18" fmla="*/ 67 w 123"/>
              <a:gd name="T19" fmla="*/ 121 h 198"/>
              <a:gd name="T20" fmla="*/ 65 w 123"/>
              <a:gd name="T21" fmla="*/ 127 h 198"/>
              <a:gd name="T22" fmla="*/ 63 w 123"/>
              <a:gd name="T23" fmla="*/ 135 h 198"/>
              <a:gd name="T24" fmla="*/ 62 w 123"/>
              <a:gd name="T25" fmla="*/ 145 h 198"/>
              <a:gd name="T26" fmla="*/ 61 w 123"/>
              <a:gd name="T27" fmla="*/ 168 h 198"/>
              <a:gd name="T28" fmla="*/ 61 w 123"/>
              <a:gd name="T29" fmla="*/ 198 h 198"/>
              <a:gd name="T30" fmla="*/ 61 w 123"/>
              <a:gd name="T31" fmla="*/ 198 h 198"/>
              <a:gd name="T32" fmla="*/ 60 w 123"/>
              <a:gd name="T33" fmla="*/ 168 h 198"/>
              <a:gd name="T34" fmla="*/ 59 w 123"/>
              <a:gd name="T35" fmla="*/ 145 h 198"/>
              <a:gd name="T36" fmla="*/ 58 w 123"/>
              <a:gd name="T37" fmla="*/ 135 h 198"/>
              <a:gd name="T38" fmla="*/ 57 w 123"/>
              <a:gd name="T39" fmla="*/ 127 h 198"/>
              <a:gd name="T40" fmla="*/ 55 w 123"/>
              <a:gd name="T41" fmla="*/ 121 h 198"/>
              <a:gd name="T42" fmla="*/ 52 w 123"/>
              <a:gd name="T43" fmla="*/ 115 h 198"/>
              <a:gd name="T44" fmla="*/ 49 w 123"/>
              <a:gd name="T45" fmla="*/ 111 h 198"/>
              <a:gd name="T46" fmla="*/ 45 w 123"/>
              <a:gd name="T47" fmla="*/ 107 h 198"/>
              <a:gd name="T48" fmla="*/ 41 w 123"/>
              <a:gd name="T49" fmla="*/ 105 h 198"/>
              <a:gd name="T50" fmla="*/ 35 w 123"/>
              <a:gd name="T51" fmla="*/ 103 h 198"/>
              <a:gd name="T52" fmla="*/ 27 w 123"/>
              <a:gd name="T53" fmla="*/ 101 h 198"/>
              <a:gd name="T54" fmla="*/ 19 w 123"/>
              <a:gd name="T55" fmla="*/ 100 h 198"/>
              <a:gd name="T56" fmla="*/ 0 w 123"/>
              <a:gd name="T57" fmla="*/ 100 h 198"/>
              <a:gd name="T58" fmla="*/ 0 w 123"/>
              <a:gd name="T59" fmla="*/ 100 h 198"/>
              <a:gd name="T60" fmla="*/ 19 w 123"/>
              <a:gd name="T61" fmla="*/ 99 h 198"/>
              <a:gd name="T62" fmla="*/ 27 w 123"/>
              <a:gd name="T63" fmla="*/ 97 h 198"/>
              <a:gd name="T64" fmla="*/ 35 w 123"/>
              <a:gd name="T65" fmla="*/ 95 h 198"/>
              <a:gd name="T66" fmla="*/ 41 w 123"/>
              <a:gd name="T67" fmla="*/ 93 h 198"/>
              <a:gd name="T68" fmla="*/ 45 w 123"/>
              <a:gd name="T69" fmla="*/ 91 h 198"/>
              <a:gd name="T70" fmla="*/ 49 w 123"/>
              <a:gd name="T71" fmla="*/ 87 h 198"/>
              <a:gd name="T72" fmla="*/ 52 w 123"/>
              <a:gd name="T73" fmla="*/ 83 h 198"/>
              <a:gd name="T74" fmla="*/ 55 w 123"/>
              <a:gd name="T75" fmla="*/ 77 h 198"/>
              <a:gd name="T76" fmla="*/ 57 w 123"/>
              <a:gd name="T77" fmla="*/ 71 h 198"/>
              <a:gd name="T78" fmla="*/ 58 w 123"/>
              <a:gd name="T79" fmla="*/ 63 h 198"/>
              <a:gd name="T80" fmla="*/ 59 w 123"/>
              <a:gd name="T81" fmla="*/ 53 h 198"/>
              <a:gd name="T82" fmla="*/ 60 w 123"/>
              <a:gd name="T83" fmla="*/ 30 h 198"/>
              <a:gd name="T84" fmla="*/ 61 w 123"/>
              <a:gd name="T85" fmla="*/ 0 h 198"/>
              <a:gd name="T86" fmla="*/ 61 w 123"/>
              <a:gd name="T87" fmla="*/ 0 h 198"/>
              <a:gd name="T88" fmla="*/ 61 w 123"/>
              <a:gd name="T89" fmla="*/ 30 h 198"/>
              <a:gd name="T90" fmla="*/ 62 w 123"/>
              <a:gd name="T91" fmla="*/ 53 h 198"/>
              <a:gd name="T92" fmla="*/ 63 w 123"/>
              <a:gd name="T93" fmla="*/ 63 h 198"/>
              <a:gd name="T94" fmla="*/ 65 w 123"/>
              <a:gd name="T95" fmla="*/ 71 h 198"/>
              <a:gd name="T96" fmla="*/ 67 w 123"/>
              <a:gd name="T97" fmla="*/ 77 h 198"/>
              <a:gd name="T98" fmla="*/ 69 w 123"/>
              <a:gd name="T99" fmla="*/ 83 h 198"/>
              <a:gd name="T100" fmla="*/ 73 w 123"/>
              <a:gd name="T101" fmla="*/ 87 h 198"/>
              <a:gd name="T102" fmla="*/ 77 w 123"/>
              <a:gd name="T103" fmla="*/ 91 h 198"/>
              <a:gd name="T104" fmla="*/ 82 w 123"/>
              <a:gd name="T105" fmla="*/ 93 h 198"/>
              <a:gd name="T106" fmla="*/ 88 w 123"/>
              <a:gd name="T107" fmla="*/ 95 h 198"/>
              <a:gd name="T108" fmla="*/ 94 w 123"/>
              <a:gd name="T109" fmla="*/ 97 h 198"/>
              <a:gd name="T110" fmla="*/ 102 w 123"/>
              <a:gd name="T111" fmla="*/ 99 h 198"/>
              <a:gd name="T112" fmla="*/ 123 w 123"/>
              <a:gd name="T113" fmla="*/ 100 h 198"/>
              <a:gd name="T114" fmla="*/ 123 w 123"/>
              <a:gd name="T115" fmla="*/ 10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8">
                <a:moveTo>
                  <a:pt x="123" y="100"/>
                </a:moveTo>
                <a:lnTo>
                  <a:pt x="123" y="100"/>
                </a:lnTo>
                <a:lnTo>
                  <a:pt x="102" y="100"/>
                </a:lnTo>
                <a:lnTo>
                  <a:pt x="94" y="101"/>
                </a:lnTo>
                <a:lnTo>
                  <a:pt x="88" y="103"/>
                </a:lnTo>
                <a:lnTo>
                  <a:pt x="82" y="105"/>
                </a:lnTo>
                <a:lnTo>
                  <a:pt x="77" y="107"/>
                </a:lnTo>
                <a:lnTo>
                  <a:pt x="73" y="111"/>
                </a:lnTo>
                <a:lnTo>
                  <a:pt x="69" y="115"/>
                </a:lnTo>
                <a:lnTo>
                  <a:pt x="67" y="121"/>
                </a:lnTo>
                <a:lnTo>
                  <a:pt x="65" y="127"/>
                </a:lnTo>
                <a:lnTo>
                  <a:pt x="63" y="135"/>
                </a:lnTo>
                <a:lnTo>
                  <a:pt x="62" y="145"/>
                </a:lnTo>
                <a:lnTo>
                  <a:pt x="61" y="168"/>
                </a:lnTo>
                <a:lnTo>
                  <a:pt x="61" y="198"/>
                </a:lnTo>
                <a:lnTo>
                  <a:pt x="61" y="198"/>
                </a:lnTo>
                <a:lnTo>
                  <a:pt x="60" y="168"/>
                </a:lnTo>
                <a:lnTo>
                  <a:pt x="59" y="145"/>
                </a:lnTo>
                <a:lnTo>
                  <a:pt x="58" y="135"/>
                </a:lnTo>
                <a:lnTo>
                  <a:pt x="57" y="127"/>
                </a:lnTo>
                <a:lnTo>
                  <a:pt x="55" y="121"/>
                </a:lnTo>
                <a:lnTo>
                  <a:pt x="52" y="115"/>
                </a:lnTo>
                <a:lnTo>
                  <a:pt x="49" y="111"/>
                </a:lnTo>
                <a:lnTo>
                  <a:pt x="45" y="107"/>
                </a:lnTo>
                <a:lnTo>
                  <a:pt x="41" y="105"/>
                </a:lnTo>
                <a:lnTo>
                  <a:pt x="35" y="103"/>
                </a:lnTo>
                <a:lnTo>
                  <a:pt x="27" y="101"/>
                </a:lnTo>
                <a:lnTo>
                  <a:pt x="19" y="100"/>
                </a:lnTo>
                <a:lnTo>
                  <a:pt x="0" y="100"/>
                </a:lnTo>
                <a:lnTo>
                  <a:pt x="0" y="100"/>
                </a:lnTo>
                <a:lnTo>
                  <a:pt x="19" y="99"/>
                </a:lnTo>
                <a:lnTo>
                  <a:pt x="27" y="97"/>
                </a:lnTo>
                <a:lnTo>
                  <a:pt x="35" y="95"/>
                </a:lnTo>
                <a:lnTo>
                  <a:pt x="41" y="93"/>
                </a:lnTo>
                <a:lnTo>
                  <a:pt x="45" y="91"/>
                </a:lnTo>
                <a:lnTo>
                  <a:pt x="49" y="87"/>
                </a:lnTo>
                <a:lnTo>
                  <a:pt x="52" y="83"/>
                </a:lnTo>
                <a:lnTo>
                  <a:pt x="55" y="77"/>
                </a:lnTo>
                <a:lnTo>
                  <a:pt x="57" y="71"/>
                </a:lnTo>
                <a:lnTo>
                  <a:pt x="58" y="63"/>
                </a:lnTo>
                <a:lnTo>
                  <a:pt x="59" y="53"/>
                </a:lnTo>
                <a:lnTo>
                  <a:pt x="60" y="30"/>
                </a:lnTo>
                <a:lnTo>
                  <a:pt x="61" y="0"/>
                </a:lnTo>
                <a:lnTo>
                  <a:pt x="61" y="0"/>
                </a:lnTo>
                <a:lnTo>
                  <a:pt x="61" y="30"/>
                </a:lnTo>
                <a:lnTo>
                  <a:pt x="62" y="53"/>
                </a:lnTo>
                <a:lnTo>
                  <a:pt x="63" y="63"/>
                </a:lnTo>
                <a:lnTo>
                  <a:pt x="65" y="71"/>
                </a:lnTo>
                <a:lnTo>
                  <a:pt x="67" y="77"/>
                </a:lnTo>
                <a:lnTo>
                  <a:pt x="69" y="83"/>
                </a:lnTo>
                <a:lnTo>
                  <a:pt x="73" y="87"/>
                </a:lnTo>
                <a:lnTo>
                  <a:pt x="77" y="91"/>
                </a:lnTo>
                <a:lnTo>
                  <a:pt x="82" y="93"/>
                </a:lnTo>
                <a:lnTo>
                  <a:pt x="88" y="95"/>
                </a:lnTo>
                <a:lnTo>
                  <a:pt x="94" y="97"/>
                </a:lnTo>
                <a:lnTo>
                  <a:pt x="102" y="99"/>
                </a:lnTo>
                <a:lnTo>
                  <a:pt x="123" y="100"/>
                </a:lnTo>
                <a:lnTo>
                  <a:pt x="123"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 name="Freeform 28">
            <a:extLst>
              <a:ext uri="{FF2B5EF4-FFF2-40B4-BE49-F238E27FC236}">
                <a16:creationId xmlns:a16="http://schemas.microsoft.com/office/drawing/2014/main" id="{C622AAF0-96E9-4FF0-B21D-092491023789}"/>
              </a:ext>
            </a:extLst>
          </p:cNvPr>
          <p:cNvSpPr>
            <a:spLocks/>
          </p:cNvSpPr>
          <p:nvPr userDrawn="1"/>
        </p:nvSpPr>
        <p:spPr bwMode="auto">
          <a:xfrm>
            <a:off x="11996738" y="3860800"/>
            <a:ext cx="195263" cy="315913"/>
          </a:xfrm>
          <a:custGeom>
            <a:avLst/>
            <a:gdLst>
              <a:gd name="T0" fmla="*/ 123 w 123"/>
              <a:gd name="T1" fmla="*/ 99 h 199"/>
              <a:gd name="T2" fmla="*/ 123 w 123"/>
              <a:gd name="T3" fmla="*/ 99 h 199"/>
              <a:gd name="T4" fmla="*/ 104 w 123"/>
              <a:gd name="T5" fmla="*/ 100 h 199"/>
              <a:gd name="T6" fmla="*/ 95 w 123"/>
              <a:gd name="T7" fmla="*/ 101 h 199"/>
              <a:gd name="T8" fmla="*/ 88 w 123"/>
              <a:gd name="T9" fmla="*/ 102 h 199"/>
              <a:gd name="T10" fmla="*/ 82 w 123"/>
              <a:gd name="T11" fmla="*/ 104 h 199"/>
              <a:gd name="T12" fmla="*/ 77 w 123"/>
              <a:gd name="T13" fmla="*/ 107 h 199"/>
              <a:gd name="T14" fmla="*/ 74 w 123"/>
              <a:gd name="T15" fmla="*/ 112 h 199"/>
              <a:gd name="T16" fmla="*/ 70 w 123"/>
              <a:gd name="T17" fmla="*/ 116 h 199"/>
              <a:gd name="T18" fmla="*/ 68 w 123"/>
              <a:gd name="T19" fmla="*/ 122 h 199"/>
              <a:gd name="T20" fmla="*/ 66 w 123"/>
              <a:gd name="T21" fmla="*/ 128 h 199"/>
              <a:gd name="T22" fmla="*/ 65 w 123"/>
              <a:gd name="T23" fmla="*/ 136 h 199"/>
              <a:gd name="T24" fmla="*/ 64 w 123"/>
              <a:gd name="T25" fmla="*/ 145 h 199"/>
              <a:gd name="T26" fmla="*/ 62 w 123"/>
              <a:gd name="T27" fmla="*/ 169 h 199"/>
              <a:gd name="T28" fmla="*/ 61 w 123"/>
              <a:gd name="T29" fmla="*/ 199 h 199"/>
              <a:gd name="T30" fmla="*/ 61 w 123"/>
              <a:gd name="T31" fmla="*/ 199 h 199"/>
              <a:gd name="T32" fmla="*/ 60 w 123"/>
              <a:gd name="T33" fmla="*/ 169 h 199"/>
              <a:gd name="T34" fmla="*/ 59 w 123"/>
              <a:gd name="T35" fmla="*/ 145 h 199"/>
              <a:gd name="T36" fmla="*/ 58 w 123"/>
              <a:gd name="T37" fmla="*/ 136 h 199"/>
              <a:gd name="T38" fmla="*/ 57 w 123"/>
              <a:gd name="T39" fmla="*/ 128 h 199"/>
              <a:gd name="T40" fmla="*/ 55 w 123"/>
              <a:gd name="T41" fmla="*/ 122 h 199"/>
              <a:gd name="T42" fmla="*/ 53 w 123"/>
              <a:gd name="T43" fmla="*/ 116 h 199"/>
              <a:gd name="T44" fmla="*/ 49 w 123"/>
              <a:gd name="T45" fmla="*/ 112 h 199"/>
              <a:gd name="T46" fmla="*/ 46 w 123"/>
              <a:gd name="T47" fmla="*/ 107 h 199"/>
              <a:gd name="T48" fmla="*/ 41 w 123"/>
              <a:gd name="T49" fmla="*/ 104 h 199"/>
              <a:gd name="T50" fmla="*/ 35 w 123"/>
              <a:gd name="T51" fmla="*/ 102 h 199"/>
              <a:gd name="T52" fmla="*/ 28 w 123"/>
              <a:gd name="T53" fmla="*/ 101 h 199"/>
              <a:gd name="T54" fmla="*/ 20 w 123"/>
              <a:gd name="T55" fmla="*/ 100 h 199"/>
              <a:gd name="T56" fmla="*/ 0 w 123"/>
              <a:gd name="T57" fmla="*/ 99 h 199"/>
              <a:gd name="T58" fmla="*/ 0 w 123"/>
              <a:gd name="T59" fmla="*/ 99 h 199"/>
              <a:gd name="T60" fmla="*/ 20 w 123"/>
              <a:gd name="T61" fmla="*/ 99 h 199"/>
              <a:gd name="T62" fmla="*/ 28 w 123"/>
              <a:gd name="T63" fmla="*/ 98 h 199"/>
              <a:gd name="T64" fmla="*/ 35 w 123"/>
              <a:gd name="T65" fmla="*/ 96 h 199"/>
              <a:gd name="T66" fmla="*/ 41 w 123"/>
              <a:gd name="T67" fmla="*/ 94 h 199"/>
              <a:gd name="T68" fmla="*/ 46 w 123"/>
              <a:gd name="T69" fmla="*/ 91 h 199"/>
              <a:gd name="T70" fmla="*/ 49 w 123"/>
              <a:gd name="T71" fmla="*/ 88 h 199"/>
              <a:gd name="T72" fmla="*/ 53 w 123"/>
              <a:gd name="T73" fmla="*/ 84 h 199"/>
              <a:gd name="T74" fmla="*/ 55 w 123"/>
              <a:gd name="T75" fmla="*/ 78 h 199"/>
              <a:gd name="T76" fmla="*/ 57 w 123"/>
              <a:gd name="T77" fmla="*/ 72 h 199"/>
              <a:gd name="T78" fmla="*/ 58 w 123"/>
              <a:gd name="T79" fmla="*/ 63 h 199"/>
              <a:gd name="T80" fmla="*/ 59 w 123"/>
              <a:gd name="T81" fmla="*/ 54 h 199"/>
              <a:gd name="T82" fmla="*/ 60 w 123"/>
              <a:gd name="T83" fmla="*/ 30 h 199"/>
              <a:gd name="T84" fmla="*/ 61 w 123"/>
              <a:gd name="T85" fmla="*/ 0 h 199"/>
              <a:gd name="T86" fmla="*/ 61 w 123"/>
              <a:gd name="T87" fmla="*/ 0 h 199"/>
              <a:gd name="T88" fmla="*/ 62 w 123"/>
              <a:gd name="T89" fmla="*/ 30 h 199"/>
              <a:gd name="T90" fmla="*/ 64 w 123"/>
              <a:gd name="T91" fmla="*/ 54 h 199"/>
              <a:gd name="T92" fmla="*/ 65 w 123"/>
              <a:gd name="T93" fmla="*/ 63 h 199"/>
              <a:gd name="T94" fmla="*/ 66 w 123"/>
              <a:gd name="T95" fmla="*/ 72 h 199"/>
              <a:gd name="T96" fmla="*/ 68 w 123"/>
              <a:gd name="T97" fmla="*/ 78 h 199"/>
              <a:gd name="T98" fmla="*/ 70 w 123"/>
              <a:gd name="T99" fmla="*/ 84 h 199"/>
              <a:gd name="T100" fmla="*/ 74 w 123"/>
              <a:gd name="T101" fmla="*/ 88 h 199"/>
              <a:gd name="T102" fmla="*/ 77 w 123"/>
              <a:gd name="T103" fmla="*/ 91 h 199"/>
              <a:gd name="T104" fmla="*/ 82 w 123"/>
              <a:gd name="T105" fmla="*/ 94 h 199"/>
              <a:gd name="T106" fmla="*/ 88 w 123"/>
              <a:gd name="T107" fmla="*/ 96 h 199"/>
              <a:gd name="T108" fmla="*/ 95 w 123"/>
              <a:gd name="T109" fmla="*/ 98 h 199"/>
              <a:gd name="T110" fmla="*/ 104 w 123"/>
              <a:gd name="T111" fmla="*/ 99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4" y="100"/>
                </a:lnTo>
                <a:lnTo>
                  <a:pt x="95" y="101"/>
                </a:lnTo>
                <a:lnTo>
                  <a:pt x="88" y="102"/>
                </a:lnTo>
                <a:lnTo>
                  <a:pt x="82" y="104"/>
                </a:lnTo>
                <a:lnTo>
                  <a:pt x="77" y="107"/>
                </a:lnTo>
                <a:lnTo>
                  <a:pt x="74" y="112"/>
                </a:lnTo>
                <a:lnTo>
                  <a:pt x="70" y="116"/>
                </a:lnTo>
                <a:lnTo>
                  <a:pt x="68" y="122"/>
                </a:lnTo>
                <a:lnTo>
                  <a:pt x="66" y="128"/>
                </a:lnTo>
                <a:lnTo>
                  <a:pt x="65" y="136"/>
                </a:lnTo>
                <a:lnTo>
                  <a:pt x="64" y="145"/>
                </a:lnTo>
                <a:lnTo>
                  <a:pt x="62" y="169"/>
                </a:lnTo>
                <a:lnTo>
                  <a:pt x="61" y="199"/>
                </a:lnTo>
                <a:lnTo>
                  <a:pt x="61" y="199"/>
                </a:lnTo>
                <a:lnTo>
                  <a:pt x="60" y="169"/>
                </a:lnTo>
                <a:lnTo>
                  <a:pt x="59" y="145"/>
                </a:lnTo>
                <a:lnTo>
                  <a:pt x="58" y="136"/>
                </a:lnTo>
                <a:lnTo>
                  <a:pt x="57" y="128"/>
                </a:lnTo>
                <a:lnTo>
                  <a:pt x="55" y="122"/>
                </a:lnTo>
                <a:lnTo>
                  <a:pt x="53" y="116"/>
                </a:lnTo>
                <a:lnTo>
                  <a:pt x="49" y="112"/>
                </a:lnTo>
                <a:lnTo>
                  <a:pt x="46" y="107"/>
                </a:lnTo>
                <a:lnTo>
                  <a:pt x="41" y="104"/>
                </a:lnTo>
                <a:lnTo>
                  <a:pt x="35" y="102"/>
                </a:lnTo>
                <a:lnTo>
                  <a:pt x="28" y="101"/>
                </a:lnTo>
                <a:lnTo>
                  <a:pt x="20" y="100"/>
                </a:lnTo>
                <a:lnTo>
                  <a:pt x="0" y="99"/>
                </a:lnTo>
                <a:lnTo>
                  <a:pt x="0" y="99"/>
                </a:lnTo>
                <a:lnTo>
                  <a:pt x="20" y="99"/>
                </a:lnTo>
                <a:lnTo>
                  <a:pt x="28" y="98"/>
                </a:lnTo>
                <a:lnTo>
                  <a:pt x="35" y="96"/>
                </a:lnTo>
                <a:lnTo>
                  <a:pt x="41" y="94"/>
                </a:lnTo>
                <a:lnTo>
                  <a:pt x="46" y="91"/>
                </a:lnTo>
                <a:lnTo>
                  <a:pt x="49" y="88"/>
                </a:lnTo>
                <a:lnTo>
                  <a:pt x="53" y="84"/>
                </a:lnTo>
                <a:lnTo>
                  <a:pt x="55" y="78"/>
                </a:lnTo>
                <a:lnTo>
                  <a:pt x="57" y="72"/>
                </a:lnTo>
                <a:lnTo>
                  <a:pt x="58" y="63"/>
                </a:lnTo>
                <a:lnTo>
                  <a:pt x="59" y="54"/>
                </a:lnTo>
                <a:lnTo>
                  <a:pt x="60" y="30"/>
                </a:lnTo>
                <a:lnTo>
                  <a:pt x="61" y="0"/>
                </a:lnTo>
                <a:lnTo>
                  <a:pt x="61" y="0"/>
                </a:lnTo>
                <a:lnTo>
                  <a:pt x="62" y="30"/>
                </a:lnTo>
                <a:lnTo>
                  <a:pt x="64" y="54"/>
                </a:lnTo>
                <a:lnTo>
                  <a:pt x="65" y="63"/>
                </a:lnTo>
                <a:lnTo>
                  <a:pt x="66" y="72"/>
                </a:lnTo>
                <a:lnTo>
                  <a:pt x="68" y="78"/>
                </a:lnTo>
                <a:lnTo>
                  <a:pt x="70" y="84"/>
                </a:lnTo>
                <a:lnTo>
                  <a:pt x="74" y="88"/>
                </a:lnTo>
                <a:lnTo>
                  <a:pt x="77" y="91"/>
                </a:lnTo>
                <a:lnTo>
                  <a:pt x="82" y="94"/>
                </a:lnTo>
                <a:lnTo>
                  <a:pt x="88" y="96"/>
                </a:lnTo>
                <a:lnTo>
                  <a:pt x="95" y="98"/>
                </a:lnTo>
                <a:lnTo>
                  <a:pt x="104" y="99"/>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 name="Freeform 29">
            <a:extLst>
              <a:ext uri="{FF2B5EF4-FFF2-40B4-BE49-F238E27FC236}">
                <a16:creationId xmlns:a16="http://schemas.microsoft.com/office/drawing/2014/main" id="{3E15A59E-AD77-4C27-87CB-B9D0FA7C2CAF}"/>
              </a:ext>
            </a:extLst>
          </p:cNvPr>
          <p:cNvSpPr>
            <a:spLocks/>
          </p:cNvSpPr>
          <p:nvPr userDrawn="1"/>
        </p:nvSpPr>
        <p:spPr bwMode="auto">
          <a:xfrm>
            <a:off x="4845050" y="3741738"/>
            <a:ext cx="195263" cy="315913"/>
          </a:xfrm>
          <a:custGeom>
            <a:avLst/>
            <a:gdLst>
              <a:gd name="T0" fmla="*/ 123 w 123"/>
              <a:gd name="T1" fmla="*/ 99 h 199"/>
              <a:gd name="T2" fmla="*/ 123 w 123"/>
              <a:gd name="T3" fmla="*/ 99 h 199"/>
              <a:gd name="T4" fmla="*/ 103 w 123"/>
              <a:gd name="T5" fmla="*/ 100 h 199"/>
              <a:gd name="T6" fmla="*/ 96 w 123"/>
              <a:gd name="T7" fmla="*/ 101 h 199"/>
              <a:gd name="T8" fmla="*/ 89 w 123"/>
              <a:gd name="T9" fmla="*/ 102 h 199"/>
              <a:gd name="T10" fmla="*/ 82 w 123"/>
              <a:gd name="T11" fmla="*/ 104 h 199"/>
              <a:gd name="T12" fmla="*/ 77 w 123"/>
              <a:gd name="T13" fmla="*/ 108 h 199"/>
              <a:gd name="T14" fmla="*/ 73 w 123"/>
              <a:gd name="T15" fmla="*/ 111 h 199"/>
              <a:gd name="T16" fmla="*/ 70 w 123"/>
              <a:gd name="T17" fmla="*/ 116 h 199"/>
              <a:gd name="T18" fmla="*/ 68 w 123"/>
              <a:gd name="T19" fmla="*/ 121 h 199"/>
              <a:gd name="T20" fmla="*/ 66 w 123"/>
              <a:gd name="T21" fmla="*/ 128 h 199"/>
              <a:gd name="T22" fmla="*/ 65 w 123"/>
              <a:gd name="T23" fmla="*/ 136 h 199"/>
              <a:gd name="T24" fmla="*/ 64 w 123"/>
              <a:gd name="T25" fmla="*/ 145 h 199"/>
              <a:gd name="T26" fmla="*/ 62 w 123"/>
              <a:gd name="T27" fmla="*/ 168 h 199"/>
              <a:gd name="T28" fmla="*/ 62 w 123"/>
              <a:gd name="T29" fmla="*/ 199 h 199"/>
              <a:gd name="T30" fmla="*/ 62 w 123"/>
              <a:gd name="T31" fmla="*/ 199 h 199"/>
              <a:gd name="T32" fmla="*/ 61 w 123"/>
              <a:gd name="T33" fmla="*/ 168 h 199"/>
              <a:gd name="T34" fmla="*/ 60 w 123"/>
              <a:gd name="T35" fmla="*/ 145 h 199"/>
              <a:gd name="T36" fmla="*/ 59 w 123"/>
              <a:gd name="T37" fmla="*/ 136 h 199"/>
              <a:gd name="T38" fmla="*/ 58 w 123"/>
              <a:gd name="T39" fmla="*/ 128 h 199"/>
              <a:gd name="T40" fmla="*/ 56 w 123"/>
              <a:gd name="T41" fmla="*/ 121 h 199"/>
              <a:gd name="T42" fmla="*/ 54 w 123"/>
              <a:gd name="T43" fmla="*/ 116 h 199"/>
              <a:gd name="T44" fmla="*/ 50 w 123"/>
              <a:gd name="T45" fmla="*/ 111 h 199"/>
              <a:gd name="T46" fmla="*/ 45 w 123"/>
              <a:gd name="T47" fmla="*/ 108 h 199"/>
              <a:gd name="T48" fmla="*/ 41 w 123"/>
              <a:gd name="T49" fmla="*/ 104 h 199"/>
              <a:gd name="T50" fmla="*/ 35 w 123"/>
              <a:gd name="T51" fmla="*/ 102 h 199"/>
              <a:gd name="T52" fmla="*/ 28 w 123"/>
              <a:gd name="T53" fmla="*/ 101 h 199"/>
              <a:gd name="T54" fmla="*/ 20 w 123"/>
              <a:gd name="T55" fmla="*/ 100 h 199"/>
              <a:gd name="T56" fmla="*/ 0 w 123"/>
              <a:gd name="T57" fmla="*/ 99 h 199"/>
              <a:gd name="T58" fmla="*/ 0 w 123"/>
              <a:gd name="T59" fmla="*/ 99 h 199"/>
              <a:gd name="T60" fmla="*/ 20 w 123"/>
              <a:gd name="T61" fmla="*/ 98 h 199"/>
              <a:gd name="T62" fmla="*/ 28 w 123"/>
              <a:gd name="T63" fmla="*/ 97 h 199"/>
              <a:gd name="T64" fmla="*/ 35 w 123"/>
              <a:gd name="T65" fmla="*/ 96 h 199"/>
              <a:gd name="T66" fmla="*/ 41 w 123"/>
              <a:gd name="T67" fmla="*/ 94 h 199"/>
              <a:gd name="T68" fmla="*/ 45 w 123"/>
              <a:gd name="T69" fmla="*/ 91 h 199"/>
              <a:gd name="T70" fmla="*/ 50 w 123"/>
              <a:gd name="T71" fmla="*/ 88 h 199"/>
              <a:gd name="T72" fmla="*/ 54 w 123"/>
              <a:gd name="T73" fmla="*/ 83 h 199"/>
              <a:gd name="T74" fmla="*/ 56 w 123"/>
              <a:gd name="T75" fmla="*/ 78 h 199"/>
              <a:gd name="T76" fmla="*/ 58 w 123"/>
              <a:gd name="T77" fmla="*/ 71 h 199"/>
              <a:gd name="T78" fmla="*/ 59 w 123"/>
              <a:gd name="T79" fmla="*/ 62 h 199"/>
              <a:gd name="T80" fmla="*/ 60 w 123"/>
              <a:gd name="T81" fmla="*/ 53 h 199"/>
              <a:gd name="T82" fmla="*/ 61 w 123"/>
              <a:gd name="T83" fmla="*/ 30 h 199"/>
              <a:gd name="T84" fmla="*/ 62 w 123"/>
              <a:gd name="T85" fmla="*/ 0 h 199"/>
              <a:gd name="T86" fmla="*/ 62 w 123"/>
              <a:gd name="T87" fmla="*/ 0 h 199"/>
              <a:gd name="T88" fmla="*/ 62 w 123"/>
              <a:gd name="T89" fmla="*/ 30 h 199"/>
              <a:gd name="T90" fmla="*/ 64 w 123"/>
              <a:gd name="T91" fmla="*/ 53 h 199"/>
              <a:gd name="T92" fmla="*/ 65 w 123"/>
              <a:gd name="T93" fmla="*/ 62 h 199"/>
              <a:gd name="T94" fmla="*/ 66 w 123"/>
              <a:gd name="T95" fmla="*/ 71 h 199"/>
              <a:gd name="T96" fmla="*/ 68 w 123"/>
              <a:gd name="T97" fmla="*/ 78 h 199"/>
              <a:gd name="T98" fmla="*/ 70 w 123"/>
              <a:gd name="T99" fmla="*/ 83 h 199"/>
              <a:gd name="T100" fmla="*/ 73 w 123"/>
              <a:gd name="T101" fmla="*/ 88 h 199"/>
              <a:gd name="T102" fmla="*/ 77 w 123"/>
              <a:gd name="T103" fmla="*/ 91 h 199"/>
              <a:gd name="T104" fmla="*/ 82 w 123"/>
              <a:gd name="T105" fmla="*/ 94 h 199"/>
              <a:gd name="T106" fmla="*/ 89 w 123"/>
              <a:gd name="T107" fmla="*/ 96 h 199"/>
              <a:gd name="T108" fmla="*/ 96 w 123"/>
              <a:gd name="T109" fmla="*/ 97 h 199"/>
              <a:gd name="T110" fmla="*/ 103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3" y="100"/>
                </a:lnTo>
                <a:lnTo>
                  <a:pt x="96" y="101"/>
                </a:lnTo>
                <a:lnTo>
                  <a:pt x="89" y="102"/>
                </a:lnTo>
                <a:lnTo>
                  <a:pt x="82" y="104"/>
                </a:lnTo>
                <a:lnTo>
                  <a:pt x="77" y="108"/>
                </a:lnTo>
                <a:lnTo>
                  <a:pt x="73" y="111"/>
                </a:lnTo>
                <a:lnTo>
                  <a:pt x="70" y="116"/>
                </a:lnTo>
                <a:lnTo>
                  <a:pt x="68" y="121"/>
                </a:lnTo>
                <a:lnTo>
                  <a:pt x="66" y="128"/>
                </a:lnTo>
                <a:lnTo>
                  <a:pt x="65" y="136"/>
                </a:lnTo>
                <a:lnTo>
                  <a:pt x="64" y="145"/>
                </a:lnTo>
                <a:lnTo>
                  <a:pt x="62" y="168"/>
                </a:lnTo>
                <a:lnTo>
                  <a:pt x="62" y="199"/>
                </a:lnTo>
                <a:lnTo>
                  <a:pt x="62" y="199"/>
                </a:lnTo>
                <a:lnTo>
                  <a:pt x="61" y="168"/>
                </a:lnTo>
                <a:lnTo>
                  <a:pt x="60" y="145"/>
                </a:lnTo>
                <a:lnTo>
                  <a:pt x="59" y="136"/>
                </a:lnTo>
                <a:lnTo>
                  <a:pt x="58" y="128"/>
                </a:lnTo>
                <a:lnTo>
                  <a:pt x="56" y="121"/>
                </a:lnTo>
                <a:lnTo>
                  <a:pt x="54" y="116"/>
                </a:lnTo>
                <a:lnTo>
                  <a:pt x="50" y="111"/>
                </a:lnTo>
                <a:lnTo>
                  <a:pt x="45" y="108"/>
                </a:lnTo>
                <a:lnTo>
                  <a:pt x="41" y="104"/>
                </a:lnTo>
                <a:lnTo>
                  <a:pt x="35" y="102"/>
                </a:lnTo>
                <a:lnTo>
                  <a:pt x="28" y="101"/>
                </a:lnTo>
                <a:lnTo>
                  <a:pt x="20" y="100"/>
                </a:lnTo>
                <a:lnTo>
                  <a:pt x="0" y="99"/>
                </a:lnTo>
                <a:lnTo>
                  <a:pt x="0" y="99"/>
                </a:lnTo>
                <a:lnTo>
                  <a:pt x="20" y="98"/>
                </a:lnTo>
                <a:lnTo>
                  <a:pt x="28" y="97"/>
                </a:lnTo>
                <a:lnTo>
                  <a:pt x="35" y="96"/>
                </a:lnTo>
                <a:lnTo>
                  <a:pt x="41" y="94"/>
                </a:lnTo>
                <a:lnTo>
                  <a:pt x="45" y="91"/>
                </a:lnTo>
                <a:lnTo>
                  <a:pt x="50" y="88"/>
                </a:lnTo>
                <a:lnTo>
                  <a:pt x="54" y="83"/>
                </a:lnTo>
                <a:lnTo>
                  <a:pt x="56" y="78"/>
                </a:lnTo>
                <a:lnTo>
                  <a:pt x="58" y="71"/>
                </a:lnTo>
                <a:lnTo>
                  <a:pt x="59" y="62"/>
                </a:lnTo>
                <a:lnTo>
                  <a:pt x="60" y="53"/>
                </a:lnTo>
                <a:lnTo>
                  <a:pt x="61" y="30"/>
                </a:lnTo>
                <a:lnTo>
                  <a:pt x="62" y="0"/>
                </a:lnTo>
                <a:lnTo>
                  <a:pt x="62" y="0"/>
                </a:lnTo>
                <a:lnTo>
                  <a:pt x="62" y="30"/>
                </a:lnTo>
                <a:lnTo>
                  <a:pt x="64" y="53"/>
                </a:lnTo>
                <a:lnTo>
                  <a:pt x="65" y="62"/>
                </a:lnTo>
                <a:lnTo>
                  <a:pt x="66" y="71"/>
                </a:lnTo>
                <a:lnTo>
                  <a:pt x="68" y="78"/>
                </a:lnTo>
                <a:lnTo>
                  <a:pt x="70" y="83"/>
                </a:lnTo>
                <a:lnTo>
                  <a:pt x="73" y="88"/>
                </a:lnTo>
                <a:lnTo>
                  <a:pt x="77" y="91"/>
                </a:lnTo>
                <a:lnTo>
                  <a:pt x="82" y="94"/>
                </a:lnTo>
                <a:lnTo>
                  <a:pt x="89" y="96"/>
                </a:lnTo>
                <a:lnTo>
                  <a:pt x="96" y="97"/>
                </a:lnTo>
                <a:lnTo>
                  <a:pt x="103"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 name="Freeform 30">
            <a:extLst>
              <a:ext uri="{FF2B5EF4-FFF2-40B4-BE49-F238E27FC236}">
                <a16:creationId xmlns:a16="http://schemas.microsoft.com/office/drawing/2014/main" id="{F74565AF-10EE-4406-A760-C927A9CC38C8}"/>
              </a:ext>
            </a:extLst>
          </p:cNvPr>
          <p:cNvSpPr>
            <a:spLocks/>
          </p:cNvSpPr>
          <p:nvPr userDrawn="1"/>
        </p:nvSpPr>
        <p:spPr bwMode="auto">
          <a:xfrm>
            <a:off x="4279900" y="1354138"/>
            <a:ext cx="193675" cy="315913"/>
          </a:xfrm>
          <a:custGeom>
            <a:avLst/>
            <a:gdLst>
              <a:gd name="T0" fmla="*/ 122 w 122"/>
              <a:gd name="T1" fmla="*/ 99 h 199"/>
              <a:gd name="T2" fmla="*/ 122 w 122"/>
              <a:gd name="T3" fmla="*/ 99 h 199"/>
              <a:gd name="T4" fmla="*/ 103 w 122"/>
              <a:gd name="T5" fmla="*/ 99 h 199"/>
              <a:gd name="T6" fmla="*/ 95 w 122"/>
              <a:gd name="T7" fmla="*/ 100 h 199"/>
              <a:gd name="T8" fmla="*/ 88 w 122"/>
              <a:gd name="T9" fmla="*/ 102 h 199"/>
              <a:gd name="T10" fmla="*/ 82 w 122"/>
              <a:gd name="T11" fmla="*/ 104 h 199"/>
              <a:gd name="T12" fmla="*/ 77 w 122"/>
              <a:gd name="T13" fmla="*/ 106 h 199"/>
              <a:gd name="T14" fmla="*/ 73 w 122"/>
              <a:gd name="T15" fmla="*/ 110 h 199"/>
              <a:gd name="T16" fmla="*/ 70 w 122"/>
              <a:gd name="T17" fmla="*/ 114 h 199"/>
              <a:gd name="T18" fmla="*/ 67 w 122"/>
              <a:gd name="T19" fmla="*/ 121 h 199"/>
              <a:gd name="T20" fmla="*/ 65 w 122"/>
              <a:gd name="T21" fmla="*/ 127 h 199"/>
              <a:gd name="T22" fmla="*/ 64 w 122"/>
              <a:gd name="T23" fmla="*/ 135 h 199"/>
              <a:gd name="T24" fmla="*/ 63 w 122"/>
              <a:gd name="T25" fmla="*/ 144 h 199"/>
              <a:gd name="T26" fmla="*/ 62 w 122"/>
              <a:gd name="T27" fmla="*/ 168 h 199"/>
              <a:gd name="T28" fmla="*/ 61 w 122"/>
              <a:gd name="T29" fmla="*/ 199 h 199"/>
              <a:gd name="T30" fmla="*/ 61 w 122"/>
              <a:gd name="T31" fmla="*/ 199 h 199"/>
              <a:gd name="T32" fmla="*/ 61 w 122"/>
              <a:gd name="T33" fmla="*/ 168 h 199"/>
              <a:gd name="T34" fmla="*/ 60 w 122"/>
              <a:gd name="T35" fmla="*/ 144 h 199"/>
              <a:gd name="T36" fmla="*/ 59 w 122"/>
              <a:gd name="T37" fmla="*/ 135 h 199"/>
              <a:gd name="T38" fmla="*/ 57 w 122"/>
              <a:gd name="T39" fmla="*/ 127 h 199"/>
              <a:gd name="T40" fmla="*/ 56 w 122"/>
              <a:gd name="T41" fmla="*/ 121 h 199"/>
              <a:gd name="T42" fmla="*/ 53 w 122"/>
              <a:gd name="T43" fmla="*/ 114 h 199"/>
              <a:gd name="T44" fmla="*/ 50 w 122"/>
              <a:gd name="T45" fmla="*/ 110 h 199"/>
              <a:gd name="T46" fmla="*/ 46 w 122"/>
              <a:gd name="T47" fmla="*/ 106 h 199"/>
              <a:gd name="T48" fmla="*/ 40 w 122"/>
              <a:gd name="T49" fmla="*/ 104 h 199"/>
              <a:gd name="T50" fmla="*/ 34 w 122"/>
              <a:gd name="T51" fmla="*/ 102 h 199"/>
              <a:gd name="T52" fmla="*/ 28 w 122"/>
              <a:gd name="T53" fmla="*/ 100 h 199"/>
              <a:gd name="T54" fmla="*/ 20 w 122"/>
              <a:gd name="T55" fmla="*/ 99 h 199"/>
              <a:gd name="T56" fmla="*/ 0 w 122"/>
              <a:gd name="T57" fmla="*/ 99 h 199"/>
              <a:gd name="T58" fmla="*/ 0 w 122"/>
              <a:gd name="T59" fmla="*/ 99 h 199"/>
              <a:gd name="T60" fmla="*/ 20 w 122"/>
              <a:gd name="T61" fmla="*/ 98 h 199"/>
              <a:gd name="T62" fmla="*/ 28 w 122"/>
              <a:gd name="T63" fmla="*/ 97 h 199"/>
              <a:gd name="T64" fmla="*/ 34 w 122"/>
              <a:gd name="T65" fmla="*/ 96 h 199"/>
              <a:gd name="T66" fmla="*/ 40 w 122"/>
              <a:gd name="T67" fmla="*/ 94 h 199"/>
              <a:gd name="T68" fmla="*/ 46 w 122"/>
              <a:gd name="T69" fmla="*/ 91 h 199"/>
              <a:gd name="T70" fmla="*/ 50 w 122"/>
              <a:gd name="T71" fmla="*/ 87 h 199"/>
              <a:gd name="T72" fmla="*/ 53 w 122"/>
              <a:gd name="T73" fmla="*/ 83 h 199"/>
              <a:gd name="T74" fmla="*/ 56 w 122"/>
              <a:gd name="T75" fmla="*/ 77 h 199"/>
              <a:gd name="T76" fmla="*/ 57 w 122"/>
              <a:gd name="T77" fmla="*/ 70 h 199"/>
              <a:gd name="T78" fmla="*/ 59 w 122"/>
              <a:gd name="T79" fmla="*/ 62 h 199"/>
              <a:gd name="T80" fmla="*/ 60 w 122"/>
              <a:gd name="T81" fmla="*/ 53 h 199"/>
              <a:gd name="T82" fmla="*/ 61 w 122"/>
              <a:gd name="T83" fmla="*/ 29 h 199"/>
              <a:gd name="T84" fmla="*/ 61 w 122"/>
              <a:gd name="T85" fmla="*/ 0 h 199"/>
              <a:gd name="T86" fmla="*/ 61 w 122"/>
              <a:gd name="T87" fmla="*/ 0 h 199"/>
              <a:gd name="T88" fmla="*/ 62 w 122"/>
              <a:gd name="T89" fmla="*/ 29 h 199"/>
              <a:gd name="T90" fmla="*/ 63 w 122"/>
              <a:gd name="T91" fmla="*/ 53 h 199"/>
              <a:gd name="T92" fmla="*/ 64 w 122"/>
              <a:gd name="T93" fmla="*/ 62 h 199"/>
              <a:gd name="T94" fmla="*/ 65 w 122"/>
              <a:gd name="T95" fmla="*/ 70 h 199"/>
              <a:gd name="T96" fmla="*/ 67 w 122"/>
              <a:gd name="T97" fmla="*/ 77 h 199"/>
              <a:gd name="T98" fmla="*/ 70 w 122"/>
              <a:gd name="T99" fmla="*/ 83 h 199"/>
              <a:gd name="T100" fmla="*/ 73 w 122"/>
              <a:gd name="T101" fmla="*/ 87 h 199"/>
              <a:gd name="T102" fmla="*/ 77 w 122"/>
              <a:gd name="T103" fmla="*/ 91 h 199"/>
              <a:gd name="T104" fmla="*/ 82 w 122"/>
              <a:gd name="T105" fmla="*/ 94 h 199"/>
              <a:gd name="T106" fmla="*/ 88 w 122"/>
              <a:gd name="T107" fmla="*/ 96 h 199"/>
              <a:gd name="T108" fmla="*/ 95 w 122"/>
              <a:gd name="T109" fmla="*/ 97 h 199"/>
              <a:gd name="T110" fmla="*/ 103 w 122"/>
              <a:gd name="T111" fmla="*/ 98 h 199"/>
              <a:gd name="T112" fmla="*/ 122 w 122"/>
              <a:gd name="T113" fmla="*/ 99 h 199"/>
              <a:gd name="T114" fmla="*/ 122 w 122"/>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 h="199">
                <a:moveTo>
                  <a:pt x="122" y="99"/>
                </a:moveTo>
                <a:lnTo>
                  <a:pt x="122" y="99"/>
                </a:lnTo>
                <a:lnTo>
                  <a:pt x="103" y="99"/>
                </a:lnTo>
                <a:lnTo>
                  <a:pt x="95" y="100"/>
                </a:lnTo>
                <a:lnTo>
                  <a:pt x="88" y="102"/>
                </a:lnTo>
                <a:lnTo>
                  <a:pt x="82" y="104"/>
                </a:lnTo>
                <a:lnTo>
                  <a:pt x="77" y="106"/>
                </a:lnTo>
                <a:lnTo>
                  <a:pt x="73" y="110"/>
                </a:lnTo>
                <a:lnTo>
                  <a:pt x="70" y="114"/>
                </a:lnTo>
                <a:lnTo>
                  <a:pt x="67" y="121"/>
                </a:lnTo>
                <a:lnTo>
                  <a:pt x="65" y="127"/>
                </a:lnTo>
                <a:lnTo>
                  <a:pt x="64" y="135"/>
                </a:lnTo>
                <a:lnTo>
                  <a:pt x="63" y="144"/>
                </a:lnTo>
                <a:lnTo>
                  <a:pt x="62" y="168"/>
                </a:lnTo>
                <a:lnTo>
                  <a:pt x="61" y="199"/>
                </a:lnTo>
                <a:lnTo>
                  <a:pt x="61" y="199"/>
                </a:lnTo>
                <a:lnTo>
                  <a:pt x="61" y="168"/>
                </a:lnTo>
                <a:lnTo>
                  <a:pt x="60" y="144"/>
                </a:lnTo>
                <a:lnTo>
                  <a:pt x="59" y="135"/>
                </a:lnTo>
                <a:lnTo>
                  <a:pt x="57" y="127"/>
                </a:lnTo>
                <a:lnTo>
                  <a:pt x="56" y="121"/>
                </a:lnTo>
                <a:lnTo>
                  <a:pt x="53" y="114"/>
                </a:lnTo>
                <a:lnTo>
                  <a:pt x="50" y="110"/>
                </a:lnTo>
                <a:lnTo>
                  <a:pt x="46" y="106"/>
                </a:lnTo>
                <a:lnTo>
                  <a:pt x="40" y="104"/>
                </a:lnTo>
                <a:lnTo>
                  <a:pt x="34" y="102"/>
                </a:lnTo>
                <a:lnTo>
                  <a:pt x="28" y="100"/>
                </a:lnTo>
                <a:lnTo>
                  <a:pt x="20" y="99"/>
                </a:lnTo>
                <a:lnTo>
                  <a:pt x="0" y="99"/>
                </a:lnTo>
                <a:lnTo>
                  <a:pt x="0" y="99"/>
                </a:lnTo>
                <a:lnTo>
                  <a:pt x="20" y="98"/>
                </a:lnTo>
                <a:lnTo>
                  <a:pt x="28" y="97"/>
                </a:lnTo>
                <a:lnTo>
                  <a:pt x="34" y="96"/>
                </a:lnTo>
                <a:lnTo>
                  <a:pt x="40" y="94"/>
                </a:lnTo>
                <a:lnTo>
                  <a:pt x="46" y="91"/>
                </a:lnTo>
                <a:lnTo>
                  <a:pt x="50" y="87"/>
                </a:lnTo>
                <a:lnTo>
                  <a:pt x="53" y="83"/>
                </a:lnTo>
                <a:lnTo>
                  <a:pt x="56" y="77"/>
                </a:lnTo>
                <a:lnTo>
                  <a:pt x="57" y="70"/>
                </a:lnTo>
                <a:lnTo>
                  <a:pt x="59" y="62"/>
                </a:lnTo>
                <a:lnTo>
                  <a:pt x="60" y="53"/>
                </a:lnTo>
                <a:lnTo>
                  <a:pt x="61" y="29"/>
                </a:lnTo>
                <a:lnTo>
                  <a:pt x="61" y="0"/>
                </a:lnTo>
                <a:lnTo>
                  <a:pt x="61" y="0"/>
                </a:lnTo>
                <a:lnTo>
                  <a:pt x="62" y="29"/>
                </a:lnTo>
                <a:lnTo>
                  <a:pt x="63" y="53"/>
                </a:lnTo>
                <a:lnTo>
                  <a:pt x="64" y="62"/>
                </a:lnTo>
                <a:lnTo>
                  <a:pt x="65" y="70"/>
                </a:lnTo>
                <a:lnTo>
                  <a:pt x="67" y="77"/>
                </a:lnTo>
                <a:lnTo>
                  <a:pt x="70" y="83"/>
                </a:lnTo>
                <a:lnTo>
                  <a:pt x="73" y="87"/>
                </a:lnTo>
                <a:lnTo>
                  <a:pt x="77" y="91"/>
                </a:lnTo>
                <a:lnTo>
                  <a:pt x="82" y="94"/>
                </a:lnTo>
                <a:lnTo>
                  <a:pt x="88" y="96"/>
                </a:lnTo>
                <a:lnTo>
                  <a:pt x="95" y="97"/>
                </a:lnTo>
                <a:lnTo>
                  <a:pt x="103" y="98"/>
                </a:lnTo>
                <a:lnTo>
                  <a:pt x="122" y="99"/>
                </a:lnTo>
                <a:lnTo>
                  <a:pt x="122"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4" name="Freeform 31">
            <a:extLst>
              <a:ext uri="{FF2B5EF4-FFF2-40B4-BE49-F238E27FC236}">
                <a16:creationId xmlns:a16="http://schemas.microsoft.com/office/drawing/2014/main" id="{2ED917B4-01AA-4250-8CB8-70A28AA7A2B4}"/>
              </a:ext>
            </a:extLst>
          </p:cNvPr>
          <p:cNvSpPr>
            <a:spLocks/>
          </p:cNvSpPr>
          <p:nvPr userDrawn="1"/>
        </p:nvSpPr>
        <p:spPr bwMode="auto">
          <a:xfrm>
            <a:off x="8207375" y="2132013"/>
            <a:ext cx="195263" cy="315913"/>
          </a:xfrm>
          <a:custGeom>
            <a:avLst/>
            <a:gdLst>
              <a:gd name="T0" fmla="*/ 123 w 123"/>
              <a:gd name="T1" fmla="*/ 99 h 199"/>
              <a:gd name="T2" fmla="*/ 123 w 123"/>
              <a:gd name="T3" fmla="*/ 99 h 199"/>
              <a:gd name="T4" fmla="*/ 104 w 123"/>
              <a:gd name="T5" fmla="*/ 100 h 199"/>
              <a:gd name="T6" fmla="*/ 96 w 123"/>
              <a:gd name="T7" fmla="*/ 101 h 199"/>
              <a:gd name="T8" fmla="*/ 88 w 123"/>
              <a:gd name="T9" fmla="*/ 102 h 199"/>
              <a:gd name="T10" fmla="*/ 82 w 123"/>
              <a:gd name="T11" fmla="*/ 104 h 199"/>
              <a:gd name="T12" fmla="*/ 77 w 123"/>
              <a:gd name="T13" fmla="*/ 107 h 199"/>
              <a:gd name="T14" fmla="*/ 74 w 123"/>
              <a:gd name="T15" fmla="*/ 112 h 199"/>
              <a:gd name="T16" fmla="*/ 70 w 123"/>
              <a:gd name="T17" fmla="*/ 116 h 199"/>
              <a:gd name="T18" fmla="*/ 68 w 123"/>
              <a:gd name="T19" fmla="*/ 121 h 199"/>
              <a:gd name="T20" fmla="*/ 66 w 123"/>
              <a:gd name="T21" fmla="*/ 128 h 199"/>
              <a:gd name="T22" fmla="*/ 65 w 123"/>
              <a:gd name="T23" fmla="*/ 136 h 199"/>
              <a:gd name="T24" fmla="*/ 64 w 123"/>
              <a:gd name="T25" fmla="*/ 145 h 199"/>
              <a:gd name="T26" fmla="*/ 63 w 123"/>
              <a:gd name="T27" fmla="*/ 169 h 199"/>
              <a:gd name="T28" fmla="*/ 62 w 123"/>
              <a:gd name="T29" fmla="*/ 199 h 199"/>
              <a:gd name="T30" fmla="*/ 62 w 123"/>
              <a:gd name="T31" fmla="*/ 199 h 199"/>
              <a:gd name="T32" fmla="*/ 62 w 123"/>
              <a:gd name="T33" fmla="*/ 169 h 199"/>
              <a:gd name="T34" fmla="*/ 60 w 123"/>
              <a:gd name="T35" fmla="*/ 145 h 199"/>
              <a:gd name="T36" fmla="*/ 59 w 123"/>
              <a:gd name="T37" fmla="*/ 136 h 199"/>
              <a:gd name="T38" fmla="*/ 58 w 123"/>
              <a:gd name="T39" fmla="*/ 128 h 199"/>
              <a:gd name="T40" fmla="*/ 56 w 123"/>
              <a:gd name="T41" fmla="*/ 121 h 199"/>
              <a:gd name="T42" fmla="*/ 54 w 123"/>
              <a:gd name="T43" fmla="*/ 116 h 199"/>
              <a:gd name="T44" fmla="*/ 51 w 123"/>
              <a:gd name="T45" fmla="*/ 112 h 199"/>
              <a:gd name="T46" fmla="*/ 46 w 123"/>
              <a:gd name="T47" fmla="*/ 107 h 199"/>
              <a:gd name="T48" fmla="*/ 41 w 123"/>
              <a:gd name="T49" fmla="*/ 104 h 199"/>
              <a:gd name="T50" fmla="*/ 35 w 123"/>
              <a:gd name="T51" fmla="*/ 102 h 199"/>
              <a:gd name="T52" fmla="*/ 28 w 123"/>
              <a:gd name="T53" fmla="*/ 101 h 199"/>
              <a:gd name="T54" fmla="*/ 21 w 123"/>
              <a:gd name="T55" fmla="*/ 100 h 199"/>
              <a:gd name="T56" fmla="*/ 0 w 123"/>
              <a:gd name="T57" fmla="*/ 99 h 199"/>
              <a:gd name="T58" fmla="*/ 0 w 123"/>
              <a:gd name="T59" fmla="*/ 99 h 199"/>
              <a:gd name="T60" fmla="*/ 21 w 123"/>
              <a:gd name="T61" fmla="*/ 98 h 199"/>
              <a:gd name="T62" fmla="*/ 28 w 123"/>
              <a:gd name="T63" fmla="*/ 97 h 199"/>
              <a:gd name="T64" fmla="*/ 35 w 123"/>
              <a:gd name="T65" fmla="*/ 96 h 199"/>
              <a:gd name="T66" fmla="*/ 41 w 123"/>
              <a:gd name="T67" fmla="*/ 94 h 199"/>
              <a:gd name="T68" fmla="*/ 46 w 123"/>
              <a:gd name="T69" fmla="*/ 91 h 199"/>
              <a:gd name="T70" fmla="*/ 51 w 123"/>
              <a:gd name="T71" fmla="*/ 88 h 199"/>
              <a:gd name="T72" fmla="*/ 54 w 123"/>
              <a:gd name="T73" fmla="*/ 83 h 199"/>
              <a:gd name="T74" fmla="*/ 56 w 123"/>
              <a:gd name="T75" fmla="*/ 78 h 199"/>
              <a:gd name="T76" fmla="*/ 58 w 123"/>
              <a:gd name="T77" fmla="*/ 71 h 199"/>
              <a:gd name="T78" fmla="*/ 59 w 123"/>
              <a:gd name="T79" fmla="*/ 63 h 199"/>
              <a:gd name="T80" fmla="*/ 60 w 123"/>
              <a:gd name="T81" fmla="*/ 53 h 199"/>
              <a:gd name="T82" fmla="*/ 62 w 123"/>
              <a:gd name="T83" fmla="*/ 31 h 199"/>
              <a:gd name="T84" fmla="*/ 62 w 123"/>
              <a:gd name="T85" fmla="*/ 0 h 199"/>
              <a:gd name="T86" fmla="*/ 62 w 123"/>
              <a:gd name="T87" fmla="*/ 0 h 199"/>
              <a:gd name="T88" fmla="*/ 63 w 123"/>
              <a:gd name="T89" fmla="*/ 31 h 199"/>
              <a:gd name="T90" fmla="*/ 64 w 123"/>
              <a:gd name="T91" fmla="*/ 53 h 199"/>
              <a:gd name="T92" fmla="*/ 65 w 123"/>
              <a:gd name="T93" fmla="*/ 63 h 199"/>
              <a:gd name="T94" fmla="*/ 66 w 123"/>
              <a:gd name="T95" fmla="*/ 71 h 199"/>
              <a:gd name="T96" fmla="*/ 68 w 123"/>
              <a:gd name="T97" fmla="*/ 78 h 199"/>
              <a:gd name="T98" fmla="*/ 70 w 123"/>
              <a:gd name="T99" fmla="*/ 83 h 199"/>
              <a:gd name="T100" fmla="*/ 74 w 123"/>
              <a:gd name="T101" fmla="*/ 88 h 199"/>
              <a:gd name="T102" fmla="*/ 77 w 123"/>
              <a:gd name="T103" fmla="*/ 91 h 199"/>
              <a:gd name="T104" fmla="*/ 82 w 123"/>
              <a:gd name="T105" fmla="*/ 94 h 199"/>
              <a:gd name="T106" fmla="*/ 88 w 123"/>
              <a:gd name="T107" fmla="*/ 96 h 199"/>
              <a:gd name="T108" fmla="*/ 96 w 123"/>
              <a:gd name="T109" fmla="*/ 97 h 199"/>
              <a:gd name="T110" fmla="*/ 104 w 123"/>
              <a:gd name="T111" fmla="*/ 98 h 199"/>
              <a:gd name="T112" fmla="*/ 123 w 123"/>
              <a:gd name="T113" fmla="*/ 99 h 199"/>
              <a:gd name="T114" fmla="*/ 123 w 123"/>
              <a:gd name="T115"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99">
                <a:moveTo>
                  <a:pt x="123" y="99"/>
                </a:moveTo>
                <a:lnTo>
                  <a:pt x="123" y="99"/>
                </a:lnTo>
                <a:lnTo>
                  <a:pt x="104" y="100"/>
                </a:lnTo>
                <a:lnTo>
                  <a:pt x="96" y="101"/>
                </a:lnTo>
                <a:lnTo>
                  <a:pt x="88" y="102"/>
                </a:lnTo>
                <a:lnTo>
                  <a:pt x="82" y="104"/>
                </a:lnTo>
                <a:lnTo>
                  <a:pt x="77" y="107"/>
                </a:lnTo>
                <a:lnTo>
                  <a:pt x="74" y="112"/>
                </a:lnTo>
                <a:lnTo>
                  <a:pt x="70" y="116"/>
                </a:lnTo>
                <a:lnTo>
                  <a:pt x="68" y="121"/>
                </a:lnTo>
                <a:lnTo>
                  <a:pt x="66" y="128"/>
                </a:lnTo>
                <a:lnTo>
                  <a:pt x="65" y="136"/>
                </a:lnTo>
                <a:lnTo>
                  <a:pt x="64" y="145"/>
                </a:lnTo>
                <a:lnTo>
                  <a:pt x="63" y="169"/>
                </a:lnTo>
                <a:lnTo>
                  <a:pt x="62" y="199"/>
                </a:lnTo>
                <a:lnTo>
                  <a:pt x="62" y="199"/>
                </a:lnTo>
                <a:lnTo>
                  <a:pt x="62" y="169"/>
                </a:lnTo>
                <a:lnTo>
                  <a:pt x="60" y="145"/>
                </a:lnTo>
                <a:lnTo>
                  <a:pt x="59" y="136"/>
                </a:lnTo>
                <a:lnTo>
                  <a:pt x="58" y="128"/>
                </a:lnTo>
                <a:lnTo>
                  <a:pt x="56" y="121"/>
                </a:lnTo>
                <a:lnTo>
                  <a:pt x="54" y="116"/>
                </a:lnTo>
                <a:lnTo>
                  <a:pt x="51" y="112"/>
                </a:lnTo>
                <a:lnTo>
                  <a:pt x="46" y="107"/>
                </a:lnTo>
                <a:lnTo>
                  <a:pt x="41" y="104"/>
                </a:lnTo>
                <a:lnTo>
                  <a:pt x="35" y="102"/>
                </a:lnTo>
                <a:lnTo>
                  <a:pt x="28" y="101"/>
                </a:lnTo>
                <a:lnTo>
                  <a:pt x="21" y="100"/>
                </a:lnTo>
                <a:lnTo>
                  <a:pt x="0" y="99"/>
                </a:lnTo>
                <a:lnTo>
                  <a:pt x="0" y="99"/>
                </a:lnTo>
                <a:lnTo>
                  <a:pt x="21" y="98"/>
                </a:lnTo>
                <a:lnTo>
                  <a:pt x="28" y="97"/>
                </a:lnTo>
                <a:lnTo>
                  <a:pt x="35" y="96"/>
                </a:lnTo>
                <a:lnTo>
                  <a:pt x="41" y="94"/>
                </a:lnTo>
                <a:lnTo>
                  <a:pt x="46" y="91"/>
                </a:lnTo>
                <a:lnTo>
                  <a:pt x="51" y="88"/>
                </a:lnTo>
                <a:lnTo>
                  <a:pt x="54" y="83"/>
                </a:lnTo>
                <a:lnTo>
                  <a:pt x="56" y="78"/>
                </a:lnTo>
                <a:lnTo>
                  <a:pt x="58" y="71"/>
                </a:lnTo>
                <a:lnTo>
                  <a:pt x="59" y="63"/>
                </a:lnTo>
                <a:lnTo>
                  <a:pt x="60" y="53"/>
                </a:lnTo>
                <a:lnTo>
                  <a:pt x="62" y="31"/>
                </a:lnTo>
                <a:lnTo>
                  <a:pt x="62" y="0"/>
                </a:lnTo>
                <a:lnTo>
                  <a:pt x="62" y="0"/>
                </a:lnTo>
                <a:lnTo>
                  <a:pt x="63" y="31"/>
                </a:lnTo>
                <a:lnTo>
                  <a:pt x="64" y="53"/>
                </a:lnTo>
                <a:lnTo>
                  <a:pt x="65" y="63"/>
                </a:lnTo>
                <a:lnTo>
                  <a:pt x="66" y="71"/>
                </a:lnTo>
                <a:lnTo>
                  <a:pt x="68" y="78"/>
                </a:lnTo>
                <a:lnTo>
                  <a:pt x="70" y="83"/>
                </a:lnTo>
                <a:lnTo>
                  <a:pt x="74" y="88"/>
                </a:lnTo>
                <a:lnTo>
                  <a:pt x="77" y="91"/>
                </a:lnTo>
                <a:lnTo>
                  <a:pt x="82" y="94"/>
                </a:lnTo>
                <a:lnTo>
                  <a:pt x="88" y="96"/>
                </a:lnTo>
                <a:lnTo>
                  <a:pt x="96" y="97"/>
                </a:lnTo>
                <a:lnTo>
                  <a:pt x="104" y="98"/>
                </a:lnTo>
                <a:lnTo>
                  <a:pt x="123" y="99"/>
                </a:lnTo>
                <a:lnTo>
                  <a:pt x="123"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7" name="Rectangle 20488">
            <a:extLst>
              <a:ext uri="{FF2B5EF4-FFF2-40B4-BE49-F238E27FC236}">
                <a16:creationId xmlns:a16="http://schemas.microsoft.com/office/drawing/2014/main" id="{AB455F55-03E8-49DC-954F-42286752A7E4}"/>
              </a:ext>
            </a:extLst>
          </p:cNvPr>
          <p:cNvSpPr>
            <a:spLocks noChangeArrowheads="1"/>
          </p:cNvSpPr>
          <p:nvPr userDrawn="1"/>
        </p:nvSpPr>
        <p:spPr bwMode="auto">
          <a:xfrm>
            <a:off x="8072438" y="39465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8" name="Freeform 20489">
            <a:extLst>
              <a:ext uri="{FF2B5EF4-FFF2-40B4-BE49-F238E27FC236}">
                <a16:creationId xmlns:a16="http://schemas.microsoft.com/office/drawing/2014/main" id="{7DECFA1E-12E3-46D9-8A9A-985F6E92A8FA}"/>
              </a:ext>
            </a:extLst>
          </p:cNvPr>
          <p:cNvSpPr>
            <a:spLocks/>
          </p:cNvSpPr>
          <p:nvPr userDrawn="1"/>
        </p:nvSpPr>
        <p:spPr bwMode="auto">
          <a:xfrm>
            <a:off x="8072438" y="3946525"/>
            <a:ext cx="76200" cy="0"/>
          </a:xfrm>
          <a:custGeom>
            <a:avLst/>
            <a:gdLst>
              <a:gd name="T0" fmla="*/ 48 w 48"/>
              <a:gd name="T1" fmla="*/ 48 w 48"/>
              <a:gd name="T2" fmla="*/ 48 w 48"/>
              <a:gd name="T3" fmla="*/ 48 w 48"/>
              <a:gd name="T4" fmla="*/ 0 w 48"/>
              <a:gd name="T5" fmla="*/ 0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48" y="0"/>
                </a:lnTo>
                <a:lnTo>
                  <a:pt x="48" y="0"/>
                </a:lnTo>
                <a:lnTo>
                  <a:pt x="48" y="0"/>
                </a:lnTo>
                <a:lnTo>
                  <a:pt x="0" y="0"/>
                </a:lnTo>
                <a:lnTo>
                  <a:pt x="0"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9" name="Freeform 20490">
            <a:extLst>
              <a:ext uri="{FF2B5EF4-FFF2-40B4-BE49-F238E27FC236}">
                <a16:creationId xmlns:a16="http://schemas.microsoft.com/office/drawing/2014/main" id="{C7DA69C8-4963-4972-8417-17F2175DEEBC}"/>
              </a:ext>
            </a:extLst>
          </p:cNvPr>
          <p:cNvSpPr>
            <a:spLocks/>
          </p:cNvSpPr>
          <p:nvPr userDrawn="1"/>
        </p:nvSpPr>
        <p:spPr bwMode="auto">
          <a:xfrm>
            <a:off x="8072438" y="39465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0" name="Freeform 20491">
            <a:extLst>
              <a:ext uri="{FF2B5EF4-FFF2-40B4-BE49-F238E27FC236}">
                <a16:creationId xmlns:a16="http://schemas.microsoft.com/office/drawing/2014/main" id="{8E2734EC-4C5A-4825-A06D-E030B322B337}"/>
              </a:ext>
            </a:extLst>
          </p:cNvPr>
          <p:cNvSpPr>
            <a:spLocks/>
          </p:cNvSpPr>
          <p:nvPr userDrawn="1"/>
        </p:nvSpPr>
        <p:spPr bwMode="auto">
          <a:xfrm>
            <a:off x="8072438" y="39465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2" name="Freeform 20493">
            <a:extLst>
              <a:ext uri="{FF2B5EF4-FFF2-40B4-BE49-F238E27FC236}">
                <a16:creationId xmlns:a16="http://schemas.microsoft.com/office/drawing/2014/main" id="{D3665F13-DAEB-40D7-9F1D-562DA772CB05}"/>
              </a:ext>
            </a:extLst>
          </p:cNvPr>
          <p:cNvSpPr>
            <a:spLocks/>
          </p:cNvSpPr>
          <p:nvPr userDrawn="1"/>
        </p:nvSpPr>
        <p:spPr bwMode="auto">
          <a:xfrm>
            <a:off x="8724901" y="3997325"/>
            <a:ext cx="74613" cy="38100"/>
          </a:xfrm>
          <a:custGeom>
            <a:avLst/>
            <a:gdLst>
              <a:gd name="T0" fmla="*/ 24 w 47"/>
              <a:gd name="T1" fmla="*/ 0 h 24"/>
              <a:gd name="T2" fmla="*/ 24 w 47"/>
              <a:gd name="T3" fmla="*/ 0 h 24"/>
              <a:gd name="T4" fmla="*/ 29 w 47"/>
              <a:gd name="T5" fmla="*/ 0 h 24"/>
              <a:gd name="T6" fmla="*/ 33 w 47"/>
              <a:gd name="T7" fmla="*/ 2 h 24"/>
              <a:gd name="T8" fmla="*/ 37 w 47"/>
              <a:gd name="T9" fmla="*/ 4 h 24"/>
              <a:gd name="T10" fmla="*/ 41 w 47"/>
              <a:gd name="T11" fmla="*/ 7 h 24"/>
              <a:gd name="T12" fmla="*/ 43 w 47"/>
              <a:gd name="T13" fmla="*/ 11 h 24"/>
              <a:gd name="T14" fmla="*/ 46 w 47"/>
              <a:gd name="T15" fmla="*/ 15 h 24"/>
              <a:gd name="T16" fmla="*/ 47 w 47"/>
              <a:gd name="T17" fmla="*/ 18 h 24"/>
              <a:gd name="T18" fmla="*/ 47 w 47"/>
              <a:gd name="T19" fmla="*/ 24 h 24"/>
              <a:gd name="T20" fmla="*/ 0 w 47"/>
              <a:gd name="T21" fmla="*/ 24 h 24"/>
              <a:gd name="T22" fmla="*/ 0 w 47"/>
              <a:gd name="T23" fmla="*/ 24 h 24"/>
              <a:gd name="T24" fmla="*/ 0 w 47"/>
              <a:gd name="T25" fmla="*/ 18 h 24"/>
              <a:gd name="T26" fmla="*/ 2 w 47"/>
              <a:gd name="T27" fmla="*/ 15 h 24"/>
              <a:gd name="T28" fmla="*/ 4 w 47"/>
              <a:gd name="T29" fmla="*/ 11 h 24"/>
              <a:gd name="T30" fmla="*/ 7 w 47"/>
              <a:gd name="T31" fmla="*/ 7 h 24"/>
              <a:gd name="T32" fmla="*/ 11 w 47"/>
              <a:gd name="T33" fmla="*/ 4 h 24"/>
              <a:gd name="T34" fmla="*/ 15 w 47"/>
              <a:gd name="T35" fmla="*/ 2 h 24"/>
              <a:gd name="T36" fmla="*/ 19 w 47"/>
              <a:gd name="T37" fmla="*/ 0 h 24"/>
              <a:gd name="T38" fmla="*/ 24 w 4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4">
                <a:moveTo>
                  <a:pt x="24" y="0"/>
                </a:moveTo>
                <a:lnTo>
                  <a:pt x="24" y="0"/>
                </a:lnTo>
                <a:lnTo>
                  <a:pt x="29" y="0"/>
                </a:lnTo>
                <a:lnTo>
                  <a:pt x="33" y="2"/>
                </a:lnTo>
                <a:lnTo>
                  <a:pt x="37" y="4"/>
                </a:lnTo>
                <a:lnTo>
                  <a:pt x="41" y="7"/>
                </a:lnTo>
                <a:lnTo>
                  <a:pt x="43" y="11"/>
                </a:lnTo>
                <a:lnTo>
                  <a:pt x="46" y="15"/>
                </a:lnTo>
                <a:lnTo>
                  <a:pt x="47" y="18"/>
                </a:lnTo>
                <a:lnTo>
                  <a:pt x="47" y="24"/>
                </a:lnTo>
                <a:lnTo>
                  <a:pt x="0" y="24"/>
                </a:lnTo>
                <a:lnTo>
                  <a:pt x="0" y="24"/>
                </a:lnTo>
                <a:lnTo>
                  <a:pt x="0" y="18"/>
                </a:lnTo>
                <a:lnTo>
                  <a:pt x="2" y="15"/>
                </a:lnTo>
                <a:lnTo>
                  <a:pt x="4" y="11"/>
                </a:lnTo>
                <a:lnTo>
                  <a:pt x="7" y="7"/>
                </a:lnTo>
                <a:lnTo>
                  <a:pt x="11" y="4"/>
                </a:lnTo>
                <a:lnTo>
                  <a:pt x="15" y="2"/>
                </a:lnTo>
                <a:lnTo>
                  <a:pt x="19"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3" name="Freeform 20494">
            <a:extLst>
              <a:ext uri="{FF2B5EF4-FFF2-40B4-BE49-F238E27FC236}">
                <a16:creationId xmlns:a16="http://schemas.microsoft.com/office/drawing/2014/main" id="{5141EB24-5486-4F47-88CD-72CE48EF9B47}"/>
              </a:ext>
            </a:extLst>
          </p:cNvPr>
          <p:cNvSpPr>
            <a:spLocks noEditPoints="1"/>
          </p:cNvSpPr>
          <p:nvPr userDrawn="1"/>
        </p:nvSpPr>
        <p:spPr bwMode="auto">
          <a:xfrm>
            <a:off x="8724901" y="4035425"/>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4" name="Rectangle 20495">
            <a:extLst>
              <a:ext uri="{FF2B5EF4-FFF2-40B4-BE49-F238E27FC236}">
                <a16:creationId xmlns:a16="http://schemas.microsoft.com/office/drawing/2014/main" id="{4D024F8B-7894-4BD9-BFDB-98685EB34507}"/>
              </a:ext>
            </a:extLst>
          </p:cNvPr>
          <p:cNvSpPr>
            <a:spLocks noChangeArrowheads="1"/>
          </p:cNvSpPr>
          <p:nvPr userDrawn="1"/>
        </p:nvSpPr>
        <p:spPr bwMode="auto">
          <a:xfrm>
            <a:off x="8724901" y="40354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5" name="Freeform 20496">
            <a:extLst>
              <a:ext uri="{FF2B5EF4-FFF2-40B4-BE49-F238E27FC236}">
                <a16:creationId xmlns:a16="http://schemas.microsoft.com/office/drawing/2014/main" id="{4F046C59-A422-4185-8C0B-FDCEE70BFFC6}"/>
              </a:ext>
            </a:extLst>
          </p:cNvPr>
          <p:cNvSpPr>
            <a:spLocks/>
          </p:cNvSpPr>
          <p:nvPr userDrawn="1"/>
        </p:nvSpPr>
        <p:spPr bwMode="auto">
          <a:xfrm>
            <a:off x="8724901" y="4035425"/>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6" name="Freeform 20497">
            <a:extLst>
              <a:ext uri="{FF2B5EF4-FFF2-40B4-BE49-F238E27FC236}">
                <a16:creationId xmlns:a16="http://schemas.microsoft.com/office/drawing/2014/main" id="{44214B48-56CD-4AD2-887F-B5A23FCB25FB}"/>
              </a:ext>
            </a:extLst>
          </p:cNvPr>
          <p:cNvSpPr>
            <a:spLocks/>
          </p:cNvSpPr>
          <p:nvPr userDrawn="1"/>
        </p:nvSpPr>
        <p:spPr bwMode="auto">
          <a:xfrm>
            <a:off x="8724901" y="40354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7" name="Freeform 20498">
            <a:extLst>
              <a:ext uri="{FF2B5EF4-FFF2-40B4-BE49-F238E27FC236}">
                <a16:creationId xmlns:a16="http://schemas.microsoft.com/office/drawing/2014/main" id="{CA92F476-3C60-474C-BEA1-53EA6554C170}"/>
              </a:ext>
            </a:extLst>
          </p:cNvPr>
          <p:cNvSpPr>
            <a:spLocks/>
          </p:cNvSpPr>
          <p:nvPr userDrawn="1"/>
        </p:nvSpPr>
        <p:spPr bwMode="auto">
          <a:xfrm>
            <a:off x="8724901" y="40354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9" name="Freeform 20500">
            <a:extLst>
              <a:ext uri="{FF2B5EF4-FFF2-40B4-BE49-F238E27FC236}">
                <a16:creationId xmlns:a16="http://schemas.microsoft.com/office/drawing/2014/main" id="{384996FD-2989-4C28-8385-003AB81903C5}"/>
              </a:ext>
            </a:extLst>
          </p:cNvPr>
          <p:cNvSpPr>
            <a:spLocks/>
          </p:cNvSpPr>
          <p:nvPr userDrawn="1"/>
        </p:nvSpPr>
        <p:spPr bwMode="auto">
          <a:xfrm>
            <a:off x="8855076" y="3905250"/>
            <a:ext cx="74613" cy="36513"/>
          </a:xfrm>
          <a:custGeom>
            <a:avLst/>
            <a:gdLst>
              <a:gd name="T0" fmla="*/ 24 w 47"/>
              <a:gd name="T1" fmla="*/ 0 h 23"/>
              <a:gd name="T2" fmla="*/ 24 w 47"/>
              <a:gd name="T3" fmla="*/ 0 h 23"/>
              <a:gd name="T4" fmla="*/ 29 w 47"/>
              <a:gd name="T5" fmla="*/ 0 h 23"/>
              <a:gd name="T6" fmla="*/ 33 w 47"/>
              <a:gd name="T7" fmla="*/ 1 h 23"/>
              <a:gd name="T8" fmla="*/ 37 w 47"/>
              <a:gd name="T9" fmla="*/ 4 h 23"/>
              <a:gd name="T10" fmla="*/ 41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3 w 47"/>
              <a:gd name="T27" fmla="*/ 14 h 23"/>
              <a:gd name="T28" fmla="*/ 4 w 47"/>
              <a:gd name="T29" fmla="*/ 10 h 23"/>
              <a:gd name="T30" fmla="*/ 7 w 47"/>
              <a:gd name="T31" fmla="*/ 6 h 23"/>
              <a:gd name="T32" fmla="*/ 11 w 47"/>
              <a:gd name="T33" fmla="*/ 4 h 23"/>
              <a:gd name="T34" fmla="*/ 15 w 47"/>
              <a:gd name="T35" fmla="*/ 1 h 23"/>
              <a:gd name="T36" fmla="*/ 20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9" y="0"/>
                </a:lnTo>
                <a:lnTo>
                  <a:pt x="33" y="1"/>
                </a:lnTo>
                <a:lnTo>
                  <a:pt x="37" y="4"/>
                </a:lnTo>
                <a:lnTo>
                  <a:pt x="41" y="6"/>
                </a:lnTo>
                <a:lnTo>
                  <a:pt x="43" y="10"/>
                </a:lnTo>
                <a:lnTo>
                  <a:pt x="46" y="14"/>
                </a:lnTo>
                <a:lnTo>
                  <a:pt x="47" y="18"/>
                </a:lnTo>
                <a:lnTo>
                  <a:pt x="47" y="23"/>
                </a:lnTo>
                <a:lnTo>
                  <a:pt x="0" y="23"/>
                </a:lnTo>
                <a:lnTo>
                  <a:pt x="0" y="23"/>
                </a:lnTo>
                <a:lnTo>
                  <a:pt x="0" y="18"/>
                </a:lnTo>
                <a:lnTo>
                  <a:pt x="3" y="14"/>
                </a:lnTo>
                <a:lnTo>
                  <a:pt x="4" y="10"/>
                </a:lnTo>
                <a:lnTo>
                  <a:pt x="7" y="6"/>
                </a:lnTo>
                <a:lnTo>
                  <a:pt x="11" y="4"/>
                </a:lnTo>
                <a:lnTo>
                  <a:pt x="15" y="1"/>
                </a:lnTo>
                <a:lnTo>
                  <a:pt x="20"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0" name="Freeform 20501">
            <a:extLst>
              <a:ext uri="{FF2B5EF4-FFF2-40B4-BE49-F238E27FC236}">
                <a16:creationId xmlns:a16="http://schemas.microsoft.com/office/drawing/2014/main" id="{E3B7047F-FB98-412C-980D-5AC67CF9CFAA}"/>
              </a:ext>
            </a:extLst>
          </p:cNvPr>
          <p:cNvSpPr>
            <a:spLocks noEditPoints="1"/>
          </p:cNvSpPr>
          <p:nvPr userDrawn="1"/>
        </p:nvSpPr>
        <p:spPr bwMode="auto">
          <a:xfrm>
            <a:off x="8855076" y="3941763"/>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1" name="Rectangle 20502">
            <a:extLst>
              <a:ext uri="{FF2B5EF4-FFF2-40B4-BE49-F238E27FC236}">
                <a16:creationId xmlns:a16="http://schemas.microsoft.com/office/drawing/2014/main" id="{2A04A826-54E7-4F03-8A0C-FD833C3DDA5F}"/>
              </a:ext>
            </a:extLst>
          </p:cNvPr>
          <p:cNvSpPr>
            <a:spLocks noChangeArrowheads="1"/>
          </p:cNvSpPr>
          <p:nvPr userDrawn="1"/>
        </p:nvSpPr>
        <p:spPr bwMode="auto">
          <a:xfrm>
            <a:off x="8855076" y="3941763"/>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2" name="Freeform 20503">
            <a:extLst>
              <a:ext uri="{FF2B5EF4-FFF2-40B4-BE49-F238E27FC236}">
                <a16:creationId xmlns:a16="http://schemas.microsoft.com/office/drawing/2014/main" id="{7F620DC1-173B-42F7-89A1-B054562EA885}"/>
              </a:ext>
            </a:extLst>
          </p:cNvPr>
          <p:cNvSpPr>
            <a:spLocks/>
          </p:cNvSpPr>
          <p:nvPr userDrawn="1"/>
        </p:nvSpPr>
        <p:spPr bwMode="auto">
          <a:xfrm>
            <a:off x="8855076" y="3941763"/>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3" name="Freeform 20504">
            <a:extLst>
              <a:ext uri="{FF2B5EF4-FFF2-40B4-BE49-F238E27FC236}">
                <a16:creationId xmlns:a16="http://schemas.microsoft.com/office/drawing/2014/main" id="{18699F62-7DD2-4474-AD07-C8C570F884BE}"/>
              </a:ext>
            </a:extLst>
          </p:cNvPr>
          <p:cNvSpPr>
            <a:spLocks/>
          </p:cNvSpPr>
          <p:nvPr userDrawn="1"/>
        </p:nvSpPr>
        <p:spPr bwMode="auto">
          <a:xfrm>
            <a:off x="8855076" y="39417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4" name="Freeform 20505">
            <a:extLst>
              <a:ext uri="{FF2B5EF4-FFF2-40B4-BE49-F238E27FC236}">
                <a16:creationId xmlns:a16="http://schemas.microsoft.com/office/drawing/2014/main" id="{D760DAE0-8C3B-4392-BD8E-D6CDA6650B98}"/>
              </a:ext>
            </a:extLst>
          </p:cNvPr>
          <p:cNvSpPr>
            <a:spLocks/>
          </p:cNvSpPr>
          <p:nvPr userDrawn="1"/>
        </p:nvSpPr>
        <p:spPr bwMode="auto">
          <a:xfrm>
            <a:off x="8855076" y="39417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6" name="Freeform 20507">
            <a:extLst>
              <a:ext uri="{FF2B5EF4-FFF2-40B4-BE49-F238E27FC236}">
                <a16:creationId xmlns:a16="http://schemas.microsoft.com/office/drawing/2014/main" id="{09C9A5AF-8BC0-4092-8B90-8112F14A8788}"/>
              </a:ext>
            </a:extLst>
          </p:cNvPr>
          <p:cNvSpPr>
            <a:spLocks/>
          </p:cNvSpPr>
          <p:nvPr userDrawn="1"/>
        </p:nvSpPr>
        <p:spPr bwMode="auto">
          <a:xfrm>
            <a:off x="8994776" y="3940175"/>
            <a:ext cx="73025" cy="36513"/>
          </a:xfrm>
          <a:custGeom>
            <a:avLst/>
            <a:gdLst>
              <a:gd name="T0" fmla="*/ 23 w 46"/>
              <a:gd name="T1" fmla="*/ 0 h 23"/>
              <a:gd name="T2" fmla="*/ 23 w 46"/>
              <a:gd name="T3" fmla="*/ 0 h 23"/>
              <a:gd name="T4" fmla="*/ 28 w 46"/>
              <a:gd name="T5" fmla="*/ 0 h 23"/>
              <a:gd name="T6" fmla="*/ 32 w 46"/>
              <a:gd name="T7" fmla="*/ 1 h 23"/>
              <a:gd name="T8" fmla="*/ 36 w 46"/>
              <a:gd name="T9" fmla="*/ 4 h 23"/>
              <a:gd name="T10" fmla="*/ 40 w 46"/>
              <a:gd name="T11" fmla="*/ 6 h 23"/>
              <a:gd name="T12" fmla="*/ 43 w 46"/>
              <a:gd name="T13" fmla="*/ 10 h 23"/>
              <a:gd name="T14" fmla="*/ 45 w 46"/>
              <a:gd name="T15" fmla="*/ 14 h 23"/>
              <a:gd name="T16" fmla="*/ 46 w 46"/>
              <a:gd name="T17" fmla="*/ 18 h 23"/>
              <a:gd name="T18" fmla="*/ 46 w 46"/>
              <a:gd name="T19" fmla="*/ 23 h 23"/>
              <a:gd name="T20" fmla="*/ 0 w 46"/>
              <a:gd name="T21" fmla="*/ 23 h 23"/>
              <a:gd name="T22" fmla="*/ 0 w 46"/>
              <a:gd name="T23" fmla="*/ 23 h 23"/>
              <a:gd name="T24" fmla="*/ 0 w 46"/>
              <a:gd name="T25" fmla="*/ 18 h 23"/>
              <a:gd name="T26" fmla="*/ 1 w 46"/>
              <a:gd name="T27" fmla="*/ 14 h 23"/>
              <a:gd name="T28" fmla="*/ 3 w 46"/>
              <a:gd name="T29" fmla="*/ 10 h 23"/>
              <a:gd name="T30" fmla="*/ 6 w 46"/>
              <a:gd name="T31" fmla="*/ 6 h 23"/>
              <a:gd name="T32" fmla="*/ 10 w 46"/>
              <a:gd name="T33" fmla="*/ 4 h 23"/>
              <a:gd name="T34" fmla="*/ 14 w 46"/>
              <a:gd name="T35" fmla="*/ 1 h 23"/>
              <a:gd name="T36" fmla="*/ 18 w 46"/>
              <a:gd name="T37" fmla="*/ 0 h 23"/>
              <a:gd name="T38" fmla="*/ 23 w 46"/>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23">
                <a:moveTo>
                  <a:pt x="23" y="0"/>
                </a:moveTo>
                <a:lnTo>
                  <a:pt x="23" y="0"/>
                </a:lnTo>
                <a:lnTo>
                  <a:pt x="28" y="0"/>
                </a:lnTo>
                <a:lnTo>
                  <a:pt x="32" y="1"/>
                </a:lnTo>
                <a:lnTo>
                  <a:pt x="36" y="4"/>
                </a:lnTo>
                <a:lnTo>
                  <a:pt x="40" y="6"/>
                </a:lnTo>
                <a:lnTo>
                  <a:pt x="43" y="10"/>
                </a:lnTo>
                <a:lnTo>
                  <a:pt x="45" y="14"/>
                </a:lnTo>
                <a:lnTo>
                  <a:pt x="46" y="18"/>
                </a:lnTo>
                <a:lnTo>
                  <a:pt x="46" y="23"/>
                </a:lnTo>
                <a:lnTo>
                  <a:pt x="0" y="23"/>
                </a:lnTo>
                <a:lnTo>
                  <a:pt x="0" y="23"/>
                </a:lnTo>
                <a:lnTo>
                  <a:pt x="0" y="18"/>
                </a:lnTo>
                <a:lnTo>
                  <a:pt x="1" y="14"/>
                </a:lnTo>
                <a:lnTo>
                  <a:pt x="3"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7" name="Freeform 20508">
            <a:extLst>
              <a:ext uri="{FF2B5EF4-FFF2-40B4-BE49-F238E27FC236}">
                <a16:creationId xmlns:a16="http://schemas.microsoft.com/office/drawing/2014/main" id="{D573E973-30B3-4E14-BA7B-98B8BC9902F6}"/>
              </a:ext>
            </a:extLst>
          </p:cNvPr>
          <p:cNvSpPr>
            <a:spLocks noEditPoints="1"/>
          </p:cNvSpPr>
          <p:nvPr userDrawn="1"/>
        </p:nvSpPr>
        <p:spPr bwMode="auto">
          <a:xfrm>
            <a:off x="8994776" y="3976688"/>
            <a:ext cx="73025" cy="0"/>
          </a:xfrm>
          <a:custGeom>
            <a:avLst/>
            <a:gdLst>
              <a:gd name="T0" fmla="*/ 0 w 46"/>
              <a:gd name="T1" fmla="*/ 0 w 46"/>
              <a:gd name="T2" fmla="*/ 0 w 46"/>
              <a:gd name="T3" fmla="*/ 0 w 46"/>
              <a:gd name="T4" fmla="*/ 0 w 46"/>
              <a:gd name="T5" fmla="*/ 46 w 46"/>
              <a:gd name="T6" fmla="*/ 46 w 46"/>
              <a:gd name="T7" fmla="*/ 46 w 46"/>
              <a:gd name="T8" fmla="*/ 46 w 46"/>
              <a:gd name="T9" fmla="*/ 0 w 46"/>
              <a:gd name="T10" fmla="*/ 0 w 46"/>
              <a:gd name="T11" fmla="*/ 46 w 46"/>
              <a:gd name="T12" fmla="*/ 46 w 4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6">
                <a:moveTo>
                  <a:pt x="0" y="0"/>
                </a:moveTo>
                <a:lnTo>
                  <a:pt x="0" y="0"/>
                </a:lnTo>
                <a:lnTo>
                  <a:pt x="0" y="0"/>
                </a:lnTo>
                <a:lnTo>
                  <a:pt x="0" y="0"/>
                </a:lnTo>
                <a:lnTo>
                  <a:pt x="0" y="0"/>
                </a:lnTo>
                <a:close/>
                <a:moveTo>
                  <a:pt x="46" y="0"/>
                </a:moveTo>
                <a:lnTo>
                  <a:pt x="46" y="0"/>
                </a:lnTo>
                <a:lnTo>
                  <a:pt x="46" y="0"/>
                </a:lnTo>
                <a:lnTo>
                  <a:pt x="46" y="0"/>
                </a:lnTo>
                <a:lnTo>
                  <a:pt x="0" y="0"/>
                </a:lnTo>
                <a:lnTo>
                  <a:pt x="0" y="0"/>
                </a:lnTo>
                <a:lnTo>
                  <a:pt x="46" y="0"/>
                </a:lnTo>
                <a:lnTo>
                  <a:pt x="46"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8" name="Rectangle 20509">
            <a:extLst>
              <a:ext uri="{FF2B5EF4-FFF2-40B4-BE49-F238E27FC236}">
                <a16:creationId xmlns:a16="http://schemas.microsoft.com/office/drawing/2014/main" id="{37360CC3-6B57-4881-8152-FEBB4CB11CEF}"/>
              </a:ext>
            </a:extLst>
          </p:cNvPr>
          <p:cNvSpPr>
            <a:spLocks noChangeArrowheads="1"/>
          </p:cNvSpPr>
          <p:nvPr userDrawn="1"/>
        </p:nvSpPr>
        <p:spPr bwMode="auto">
          <a:xfrm>
            <a:off x="8994776" y="397668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9" name="Freeform 20510">
            <a:extLst>
              <a:ext uri="{FF2B5EF4-FFF2-40B4-BE49-F238E27FC236}">
                <a16:creationId xmlns:a16="http://schemas.microsoft.com/office/drawing/2014/main" id="{21789818-8573-47D6-8BAD-020C61FCBF80}"/>
              </a:ext>
            </a:extLst>
          </p:cNvPr>
          <p:cNvSpPr>
            <a:spLocks/>
          </p:cNvSpPr>
          <p:nvPr userDrawn="1"/>
        </p:nvSpPr>
        <p:spPr bwMode="auto">
          <a:xfrm>
            <a:off x="8994776" y="3976688"/>
            <a:ext cx="73025" cy="0"/>
          </a:xfrm>
          <a:custGeom>
            <a:avLst/>
            <a:gdLst>
              <a:gd name="T0" fmla="*/ 46 w 46"/>
              <a:gd name="T1" fmla="*/ 46 w 46"/>
              <a:gd name="T2" fmla="*/ 46 w 46"/>
              <a:gd name="T3" fmla="*/ 46 w 46"/>
              <a:gd name="T4" fmla="*/ 0 w 46"/>
              <a:gd name="T5" fmla="*/ 0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46" y="0"/>
                </a:lnTo>
                <a:lnTo>
                  <a:pt x="46" y="0"/>
                </a:lnTo>
                <a:lnTo>
                  <a:pt x="46" y="0"/>
                </a:lnTo>
                <a:lnTo>
                  <a:pt x="0" y="0"/>
                </a:lnTo>
                <a:lnTo>
                  <a:pt x="0"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0" name="Freeform 20511">
            <a:extLst>
              <a:ext uri="{FF2B5EF4-FFF2-40B4-BE49-F238E27FC236}">
                <a16:creationId xmlns:a16="http://schemas.microsoft.com/office/drawing/2014/main" id="{DE78ED80-FF73-4A86-AF58-7C9A8DB68AF4}"/>
              </a:ext>
            </a:extLst>
          </p:cNvPr>
          <p:cNvSpPr>
            <a:spLocks/>
          </p:cNvSpPr>
          <p:nvPr userDrawn="1"/>
        </p:nvSpPr>
        <p:spPr bwMode="auto">
          <a:xfrm>
            <a:off x="8994776" y="39766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1" name="Freeform 20512">
            <a:extLst>
              <a:ext uri="{FF2B5EF4-FFF2-40B4-BE49-F238E27FC236}">
                <a16:creationId xmlns:a16="http://schemas.microsoft.com/office/drawing/2014/main" id="{26224263-B45E-4A57-9619-661ECEF9EDE2}"/>
              </a:ext>
            </a:extLst>
          </p:cNvPr>
          <p:cNvSpPr>
            <a:spLocks/>
          </p:cNvSpPr>
          <p:nvPr userDrawn="1"/>
        </p:nvSpPr>
        <p:spPr bwMode="auto">
          <a:xfrm>
            <a:off x="8994776" y="39766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3" name="Freeform 20514">
            <a:extLst>
              <a:ext uri="{FF2B5EF4-FFF2-40B4-BE49-F238E27FC236}">
                <a16:creationId xmlns:a16="http://schemas.microsoft.com/office/drawing/2014/main" id="{7C7503B9-74A5-4DA4-84A9-F33FA2EB8CD1}"/>
              </a:ext>
            </a:extLst>
          </p:cNvPr>
          <p:cNvSpPr>
            <a:spLocks/>
          </p:cNvSpPr>
          <p:nvPr userDrawn="1"/>
        </p:nvSpPr>
        <p:spPr bwMode="auto">
          <a:xfrm>
            <a:off x="9134476" y="4022725"/>
            <a:ext cx="74613" cy="36513"/>
          </a:xfrm>
          <a:custGeom>
            <a:avLst/>
            <a:gdLst>
              <a:gd name="T0" fmla="*/ 24 w 47"/>
              <a:gd name="T1" fmla="*/ 0 h 23"/>
              <a:gd name="T2" fmla="*/ 24 w 47"/>
              <a:gd name="T3" fmla="*/ 0 h 23"/>
              <a:gd name="T4" fmla="*/ 27 w 47"/>
              <a:gd name="T5" fmla="*/ 0 h 23"/>
              <a:gd name="T6" fmla="*/ 33 w 47"/>
              <a:gd name="T7" fmla="*/ 1 h 23"/>
              <a:gd name="T8" fmla="*/ 37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7 w 47"/>
              <a:gd name="T31" fmla="*/ 6 h 23"/>
              <a:gd name="T32" fmla="*/ 11 w 47"/>
              <a:gd name="T33" fmla="*/ 4 h 23"/>
              <a:gd name="T34" fmla="*/ 14 w 47"/>
              <a:gd name="T35" fmla="*/ 1 h 23"/>
              <a:gd name="T36" fmla="*/ 18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7" y="0"/>
                </a:lnTo>
                <a:lnTo>
                  <a:pt x="33" y="1"/>
                </a:lnTo>
                <a:lnTo>
                  <a:pt x="37" y="4"/>
                </a:lnTo>
                <a:lnTo>
                  <a:pt x="40" y="6"/>
                </a:lnTo>
                <a:lnTo>
                  <a:pt x="43" y="10"/>
                </a:lnTo>
                <a:lnTo>
                  <a:pt x="46" y="14"/>
                </a:lnTo>
                <a:lnTo>
                  <a:pt x="47" y="18"/>
                </a:lnTo>
                <a:lnTo>
                  <a:pt x="47" y="23"/>
                </a:lnTo>
                <a:lnTo>
                  <a:pt x="0" y="23"/>
                </a:lnTo>
                <a:lnTo>
                  <a:pt x="0" y="23"/>
                </a:lnTo>
                <a:lnTo>
                  <a:pt x="0" y="18"/>
                </a:lnTo>
                <a:lnTo>
                  <a:pt x="1" y="14"/>
                </a:lnTo>
                <a:lnTo>
                  <a:pt x="4" y="10"/>
                </a:lnTo>
                <a:lnTo>
                  <a:pt x="7" y="6"/>
                </a:lnTo>
                <a:lnTo>
                  <a:pt x="11" y="4"/>
                </a:lnTo>
                <a:lnTo>
                  <a:pt x="14" y="1"/>
                </a:lnTo>
                <a:lnTo>
                  <a:pt x="18"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4" name="Freeform 20515">
            <a:extLst>
              <a:ext uri="{FF2B5EF4-FFF2-40B4-BE49-F238E27FC236}">
                <a16:creationId xmlns:a16="http://schemas.microsoft.com/office/drawing/2014/main" id="{9B96AFB2-2ACC-489E-8BB0-971ABD8D9CB0}"/>
              </a:ext>
            </a:extLst>
          </p:cNvPr>
          <p:cNvSpPr>
            <a:spLocks noEditPoints="1"/>
          </p:cNvSpPr>
          <p:nvPr userDrawn="1"/>
        </p:nvSpPr>
        <p:spPr bwMode="auto">
          <a:xfrm>
            <a:off x="9134476" y="4059238"/>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5" name="Rectangle 20516">
            <a:extLst>
              <a:ext uri="{FF2B5EF4-FFF2-40B4-BE49-F238E27FC236}">
                <a16:creationId xmlns:a16="http://schemas.microsoft.com/office/drawing/2014/main" id="{14CC04F5-778A-4031-AE18-203A8190C8F3}"/>
              </a:ext>
            </a:extLst>
          </p:cNvPr>
          <p:cNvSpPr>
            <a:spLocks noChangeArrowheads="1"/>
          </p:cNvSpPr>
          <p:nvPr userDrawn="1"/>
        </p:nvSpPr>
        <p:spPr bwMode="auto">
          <a:xfrm>
            <a:off x="9134476" y="40592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6" name="Freeform 20517">
            <a:extLst>
              <a:ext uri="{FF2B5EF4-FFF2-40B4-BE49-F238E27FC236}">
                <a16:creationId xmlns:a16="http://schemas.microsoft.com/office/drawing/2014/main" id="{7ECBFE7B-41DC-4857-9239-4D207E8009EA}"/>
              </a:ext>
            </a:extLst>
          </p:cNvPr>
          <p:cNvSpPr>
            <a:spLocks/>
          </p:cNvSpPr>
          <p:nvPr userDrawn="1"/>
        </p:nvSpPr>
        <p:spPr bwMode="auto">
          <a:xfrm>
            <a:off x="9134476" y="4059238"/>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7" name="Freeform 20518">
            <a:extLst>
              <a:ext uri="{FF2B5EF4-FFF2-40B4-BE49-F238E27FC236}">
                <a16:creationId xmlns:a16="http://schemas.microsoft.com/office/drawing/2014/main" id="{7B07F2D5-165A-401A-8B14-1714FE13B242}"/>
              </a:ext>
            </a:extLst>
          </p:cNvPr>
          <p:cNvSpPr>
            <a:spLocks/>
          </p:cNvSpPr>
          <p:nvPr userDrawn="1"/>
        </p:nvSpPr>
        <p:spPr bwMode="auto">
          <a:xfrm>
            <a:off x="9134476" y="40592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8" name="Freeform 20519">
            <a:extLst>
              <a:ext uri="{FF2B5EF4-FFF2-40B4-BE49-F238E27FC236}">
                <a16:creationId xmlns:a16="http://schemas.microsoft.com/office/drawing/2014/main" id="{6F23D7F5-C156-40B8-B390-84B37388D925}"/>
              </a:ext>
            </a:extLst>
          </p:cNvPr>
          <p:cNvSpPr>
            <a:spLocks/>
          </p:cNvSpPr>
          <p:nvPr userDrawn="1"/>
        </p:nvSpPr>
        <p:spPr bwMode="auto">
          <a:xfrm>
            <a:off x="9134476" y="40592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0" name="Freeform 20521">
            <a:extLst>
              <a:ext uri="{FF2B5EF4-FFF2-40B4-BE49-F238E27FC236}">
                <a16:creationId xmlns:a16="http://schemas.microsoft.com/office/drawing/2014/main" id="{3E76C419-DAB9-489F-9B5F-1F1B899C9840}"/>
              </a:ext>
            </a:extLst>
          </p:cNvPr>
          <p:cNvSpPr>
            <a:spLocks/>
          </p:cNvSpPr>
          <p:nvPr userDrawn="1"/>
        </p:nvSpPr>
        <p:spPr bwMode="auto">
          <a:xfrm>
            <a:off x="8202613" y="4002088"/>
            <a:ext cx="74613" cy="36513"/>
          </a:xfrm>
          <a:custGeom>
            <a:avLst/>
            <a:gdLst>
              <a:gd name="T0" fmla="*/ 23 w 47"/>
              <a:gd name="T1" fmla="*/ 0 h 23"/>
              <a:gd name="T2" fmla="*/ 23 w 47"/>
              <a:gd name="T3" fmla="*/ 0 h 23"/>
              <a:gd name="T4" fmla="*/ 29 w 47"/>
              <a:gd name="T5" fmla="*/ 0 h 23"/>
              <a:gd name="T6" fmla="*/ 33 w 47"/>
              <a:gd name="T7" fmla="*/ 1 h 23"/>
              <a:gd name="T8" fmla="*/ 36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6 w 47"/>
              <a:gd name="T31" fmla="*/ 6 h 23"/>
              <a:gd name="T32" fmla="*/ 10 w 47"/>
              <a:gd name="T33" fmla="*/ 4 h 23"/>
              <a:gd name="T34" fmla="*/ 14 w 47"/>
              <a:gd name="T35" fmla="*/ 1 h 23"/>
              <a:gd name="T36" fmla="*/ 18 w 47"/>
              <a:gd name="T37" fmla="*/ 0 h 23"/>
              <a:gd name="T38" fmla="*/ 23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3" y="0"/>
                </a:moveTo>
                <a:lnTo>
                  <a:pt x="23" y="0"/>
                </a:lnTo>
                <a:lnTo>
                  <a:pt x="29" y="0"/>
                </a:lnTo>
                <a:lnTo>
                  <a:pt x="33" y="1"/>
                </a:lnTo>
                <a:lnTo>
                  <a:pt x="36" y="4"/>
                </a:lnTo>
                <a:lnTo>
                  <a:pt x="40" y="6"/>
                </a:lnTo>
                <a:lnTo>
                  <a:pt x="43" y="10"/>
                </a:lnTo>
                <a:lnTo>
                  <a:pt x="46" y="14"/>
                </a:lnTo>
                <a:lnTo>
                  <a:pt x="47" y="18"/>
                </a:lnTo>
                <a:lnTo>
                  <a:pt x="47" y="23"/>
                </a:lnTo>
                <a:lnTo>
                  <a:pt x="0" y="23"/>
                </a:lnTo>
                <a:lnTo>
                  <a:pt x="0" y="23"/>
                </a:lnTo>
                <a:lnTo>
                  <a:pt x="0" y="18"/>
                </a:lnTo>
                <a:lnTo>
                  <a:pt x="1" y="14"/>
                </a:lnTo>
                <a:lnTo>
                  <a:pt x="4"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1" name="Freeform 20522">
            <a:extLst>
              <a:ext uri="{FF2B5EF4-FFF2-40B4-BE49-F238E27FC236}">
                <a16:creationId xmlns:a16="http://schemas.microsoft.com/office/drawing/2014/main" id="{891C72CA-BE84-4944-88CC-69A897C2DC23}"/>
              </a:ext>
            </a:extLst>
          </p:cNvPr>
          <p:cNvSpPr>
            <a:spLocks noEditPoints="1"/>
          </p:cNvSpPr>
          <p:nvPr userDrawn="1"/>
        </p:nvSpPr>
        <p:spPr bwMode="auto">
          <a:xfrm>
            <a:off x="8202613" y="4038600"/>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2" name="Rectangle 20523">
            <a:extLst>
              <a:ext uri="{FF2B5EF4-FFF2-40B4-BE49-F238E27FC236}">
                <a16:creationId xmlns:a16="http://schemas.microsoft.com/office/drawing/2014/main" id="{1B626AA2-3679-4059-ADD8-9A5605F09B0E}"/>
              </a:ext>
            </a:extLst>
          </p:cNvPr>
          <p:cNvSpPr>
            <a:spLocks noChangeArrowheads="1"/>
          </p:cNvSpPr>
          <p:nvPr userDrawn="1"/>
        </p:nvSpPr>
        <p:spPr bwMode="auto">
          <a:xfrm>
            <a:off x="8202613" y="403860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3" name="Freeform 20524">
            <a:extLst>
              <a:ext uri="{FF2B5EF4-FFF2-40B4-BE49-F238E27FC236}">
                <a16:creationId xmlns:a16="http://schemas.microsoft.com/office/drawing/2014/main" id="{31500C77-F04E-423A-9298-458A52856A83}"/>
              </a:ext>
            </a:extLst>
          </p:cNvPr>
          <p:cNvSpPr>
            <a:spLocks/>
          </p:cNvSpPr>
          <p:nvPr userDrawn="1"/>
        </p:nvSpPr>
        <p:spPr bwMode="auto">
          <a:xfrm>
            <a:off x="8202613" y="4038600"/>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4" name="Freeform 20525">
            <a:extLst>
              <a:ext uri="{FF2B5EF4-FFF2-40B4-BE49-F238E27FC236}">
                <a16:creationId xmlns:a16="http://schemas.microsoft.com/office/drawing/2014/main" id="{61E2A9F7-A2CF-4899-A343-9DDF63E3D881}"/>
              </a:ext>
            </a:extLst>
          </p:cNvPr>
          <p:cNvSpPr>
            <a:spLocks/>
          </p:cNvSpPr>
          <p:nvPr userDrawn="1"/>
        </p:nvSpPr>
        <p:spPr bwMode="auto">
          <a:xfrm>
            <a:off x="8202613" y="40386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5" name="Freeform 20526">
            <a:extLst>
              <a:ext uri="{FF2B5EF4-FFF2-40B4-BE49-F238E27FC236}">
                <a16:creationId xmlns:a16="http://schemas.microsoft.com/office/drawing/2014/main" id="{FBC8BD54-5EEF-482D-834D-07597E4A00FB}"/>
              </a:ext>
            </a:extLst>
          </p:cNvPr>
          <p:cNvSpPr>
            <a:spLocks/>
          </p:cNvSpPr>
          <p:nvPr userDrawn="1"/>
        </p:nvSpPr>
        <p:spPr bwMode="auto">
          <a:xfrm>
            <a:off x="8202613" y="40386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53" name="Freeform 20545">
            <a:extLst>
              <a:ext uri="{FF2B5EF4-FFF2-40B4-BE49-F238E27FC236}">
                <a16:creationId xmlns:a16="http://schemas.microsoft.com/office/drawing/2014/main" id="{6ADB4687-D5C5-47B0-8E8C-065190556A5D}"/>
              </a:ext>
            </a:extLst>
          </p:cNvPr>
          <p:cNvSpPr>
            <a:spLocks/>
          </p:cNvSpPr>
          <p:nvPr userDrawn="1"/>
        </p:nvSpPr>
        <p:spPr bwMode="auto">
          <a:xfrm>
            <a:off x="9818688" y="5068888"/>
            <a:ext cx="0" cy="25400"/>
          </a:xfrm>
          <a:custGeom>
            <a:avLst/>
            <a:gdLst>
              <a:gd name="T0" fmla="*/ 16 h 16"/>
              <a:gd name="T1" fmla="*/ 0 h 16"/>
              <a:gd name="T2" fmla="*/ 16 h 16"/>
            </a:gdLst>
            <a:ahLst/>
            <a:cxnLst>
              <a:cxn ang="0">
                <a:pos x="0" y="T0"/>
              </a:cxn>
              <a:cxn ang="0">
                <a:pos x="0" y="T1"/>
              </a:cxn>
              <a:cxn ang="0">
                <a:pos x="0" y="T2"/>
              </a:cxn>
            </a:cxnLst>
            <a:rect l="0" t="0" r="r" b="b"/>
            <a:pathLst>
              <a:path h="16">
                <a:moveTo>
                  <a:pt x="0" y="16"/>
                </a:moveTo>
                <a:lnTo>
                  <a:pt x="0" y="0"/>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grpSp>
        <p:nvGrpSpPr>
          <p:cNvPr id="66" name="Group 65">
            <a:extLst>
              <a:ext uri="{FF2B5EF4-FFF2-40B4-BE49-F238E27FC236}">
                <a16:creationId xmlns:a16="http://schemas.microsoft.com/office/drawing/2014/main" id="{58EC1771-038C-45BD-8B45-0D0232425571}"/>
              </a:ext>
            </a:extLst>
          </p:cNvPr>
          <p:cNvGrpSpPr/>
          <p:nvPr userDrawn="1"/>
        </p:nvGrpSpPr>
        <p:grpSpPr>
          <a:xfrm>
            <a:off x="3503004" y="2706482"/>
            <a:ext cx="7877786" cy="4150136"/>
            <a:chOff x="-5486400" y="1530350"/>
            <a:chExt cx="4854575" cy="2557463"/>
          </a:xfrm>
        </p:grpSpPr>
        <p:pic>
          <p:nvPicPr>
            <p:cNvPr id="67" name="Picture 20551">
              <a:extLst>
                <a:ext uri="{FF2B5EF4-FFF2-40B4-BE49-F238E27FC236}">
                  <a16:creationId xmlns:a16="http://schemas.microsoft.com/office/drawing/2014/main" id="{32E42761-EFE6-45DF-9728-59A9FCC08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2513" y="2960688"/>
              <a:ext cx="16494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Freeform 20552">
              <a:extLst>
                <a:ext uri="{FF2B5EF4-FFF2-40B4-BE49-F238E27FC236}">
                  <a16:creationId xmlns:a16="http://schemas.microsoft.com/office/drawing/2014/main" id="{E0D3C84F-552C-4DCF-827F-7CD0A4B46AE0}"/>
                </a:ext>
              </a:extLst>
            </p:cNvPr>
            <p:cNvSpPr>
              <a:spLocks/>
            </p:cNvSpPr>
            <p:nvPr/>
          </p:nvSpPr>
          <p:spPr bwMode="auto">
            <a:xfrm>
              <a:off x="-4719638" y="3087688"/>
              <a:ext cx="106363" cy="107950"/>
            </a:xfrm>
            <a:custGeom>
              <a:avLst/>
              <a:gdLst>
                <a:gd name="T0" fmla="*/ 67 w 67"/>
                <a:gd name="T1" fmla="*/ 34 h 68"/>
                <a:gd name="T2" fmla="*/ 67 w 67"/>
                <a:gd name="T3" fmla="*/ 34 h 68"/>
                <a:gd name="T4" fmla="*/ 66 w 67"/>
                <a:gd name="T5" fmla="*/ 41 h 68"/>
                <a:gd name="T6" fmla="*/ 63 w 67"/>
                <a:gd name="T7" fmla="*/ 47 h 68"/>
                <a:gd name="T8" fmla="*/ 61 w 67"/>
                <a:gd name="T9" fmla="*/ 53 h 68"/>
                <a:gd name="T10" fmla="*/ 57 w 67"/>
                <a:gd name="T11" fmla="*/ 58 h 68"/>
                <a:gd name="T12" fmla="*/ 52 w 67"/>
                <a:gd name="T13" fmla="*/ 62 h 68"/>
                <a:gd name="T14" fmla="*/ 46 w 67"/>
                <a:gd name="T15" fmla="*/ 66 h 68"/>
                <a:gd name="T16" fmla="*/ 40 w 67"/>
                <a:gd name="T17" fmla="*/ 67 h 68"/>
                <a:gd name="T18" fmla="*/ 33 w 67"/>
                <a:gd name="T19" fmla="*/ 68 h 68"/>
                <a:gd name="T20" fmla="*/ 33 w 67"/>
                <a:gd name="T21" fmla="*/ 68 h 68"/>
                <a:gd name="T22" fmla="*/ 26 w 67"/>
                <a:gd name="T23" fmla="*/ 67 h 68"/>
                <a:gd name="T24" fmla="*/ 19 w 67"/>
                <a:gd name="T25" fmla="*/ 66 h 68"/>
                <a:gd name="T26" fmla="*/ 14 w 67"/>
                <a:gd name="T27" fmla="*/ 62 h 68"/>
                <a:gd name="T28" fmla="*/ 9 w 67"/>
                <a:gd name="T29" fmla="*/ 58 h 68"/>
                <a:gd name="T30" fmla="*/ 5 w 67"/>
                <a:gd name="T31" fmla="*/ 53 h 68"/>
                <a:gd name="T32" fmla="*/ 2 w 67"/>
                <a:gd name="T33" fmla="*/ 47 h 68"/>
                <a:gd name="T34" fmla="*/ 0 w 67"/>
                <a:gd name="T35" fmla="*/ 41 h 68"/>
                <a:gd name="T36" fmla="*/ 0 w 67"/>
                <a:gd name="T37" fmla="*/ 34 h 68"/>
                <a:gd name="T38" fmla="*/ 0 w 67"/>
                <a:gd name="T39" fmla="*/ 34 h 68"/>
                <a:gd name="T40" fmla="*/ 0 w 67"/>
                <a:gd name="T41" fmla="*/ 28 h 68"/>
                <a:gd name="T42" fmla="*/ 2 w 67"/>
                <a:gd name="T43" fmla="*/ 21 h 68"/>
                <a:gd name="T44" fmla="*/ 5 w 67"/>
                <a:gd name="T45" fmla="*/ 15 h 68"/>
                <a:gd name="T46" fmla="*/ 9 w 67"/>
                <a:gd name="T47" fmla="*/ 11 h 68"/>
                <a:gd name="T48" fmla="*/ 14 w 67"/>
                <a:gd name="T49" fmla="*/ 6 h 68"/>
                <a:gd name="T50" fmla="*/ 19 w 67"/>
                <a:gd name="T51" fmla="*/ 3 h 68"/>
                <a:gd name="T52" fmla="*/ 26 w 67"/>
                <a:gd name="T53" fmla="*/ 0 h 68"/>
                <a:gd name="T54" fmla="*/ 33 w 67"/>
                <a:gd name="T55" fmla="*/ 0 h 68"/>
                <a:gd name="T56" fmla="*/ 33 w 67"/>
                <a:gd name="T57" fmla="*/ 0 h 68"/>
                <a:gd name="T58" fmla="*/ 40 w 67"/>
                <a:gd name="T59" fmla="*/ 0 h 68"/>
                <a:gd name="T60" fmla="*/ 46 w 67"/>
                <a:gd name="T61" fmla="*/ 3 h 68"/>
                <a:gd name="T62" fmla="*/ 52 w 67"/>
                <a:gd name="T63" fmla="*/ 6 h 68"/>
                <a:gd name="T64" fmla="*/ 57 w 67"/>
                <a:gd name="T65" fmla="*/ 11 h 68"/>
                <a:gd name="T66" fmla="*/ 61 w 67"/>
                <a:gd name="T67" fmla="*/ 15 h 68"/>
                <a:gd name="T68" fmla="*/ 63 w 67"/>
                <a:gd name="T69" fmla="*/ 21 h 68"/>
                <a:gd name="T70" fmla="*/ 66 w 67"/>
                <a:gd name="T71" fmla="*/ 28 h 68"/>
                <a:gd name="T72" fmla="*/ 67 w 67"/>
                <a:gd name="T73" fmla="*/ 34 h 68"/>
                <a:gd name="T74" fmla="*/ 67 w 67"/>
                <a:gd name="T75"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8">
                  <a:moveTo>
                    <a:pt x="67" y="34"/>
                  </a:moveTo>
                  <a:lnTo>
                    <a:pt x="67" y="34"/>
                  </a:lnTo>
                  <a:lnTo>
                    <a:pt x="66" y="41"/>
                  </a:lnTo>
                  <a:lnTo>
                    <a:pt x="63" y="47"/>
                  </a:lnTo>
                  <a:lnTo>
                    <a:pt x="61" y="53"/>
                  </a:lnTo>
                  <a:lnTo>
                    <a:pt x="57" y="58"/>
                  </a:lnTo>
                  <a:lnTo>
                    <a:pt x="52" y="62"/>
                  </a:lnTo>
                  <a:lnTo>
                    <a:pt x="46" y="66"/>
                  </a:lnTo>
                  <a:lnTo>
                    <a:pt x="40" y="67"/>
                  </a:lnTo>
                  <a:lnTo>
                    <a:pt x="33" y="68"/>
                  </a:lnTo>
                  <a:lnTo>
                    <a:pt x="33" y="68"/>
                  </a:lnTo>
                  <a:lnTo>
                    <a:pt x="26" y="67"/>
                  </a:lnTo>
                  <a:lnTo>
                    <a:pt x="19" y="66"/>
                  </a:lnTo>
                  <a:lnTo>
                    <a:pt x="14" y="62"/>
                  </a:lnTo>
                  <a:lnTo>
                    <a:pt x="9" y="58"/>
                  </a:lnTo>
                  <a:lnTo>
                    <a:pt x="5" y="53"/>
                  </a:lnTo>
                  <a:lnTo>
                    <a:pt x="2" y="47"/>
                  </a:lnTo>
                  <a:lnTo>
                    <a:pt x="0" y="41"/>
                  </a:lnTo>
                  <a:lnTo>
                    <a:pt x="0" y="34"/>
                  </a:lnTo>
                  <a:lnTo>
                    <a:pt x="0" y="34"/>
                  </a:lnTo>
                  <a:lnTo>
                    <a:pt x="0" y="28"/>
                  </a:lnTo>
                  <a:lnTo>
                    <a:pt x="2" y="21"/>
                  </a:lnTo>
                  <a:lnTo>
                    <a:pt x="5" y="15"/>
                  </a:lnTo>
                  <a:lnTo>
                    <a:pt x="9" y="11"/>
                  </a:lnTo>
                  <a:lnTo>
                    <a:pt x="14" y="6"/>
                  </a:lnTo>
                  <a:lnTo>
                    <a:pt x="19" y="3"/>
                  </a:lnTo>
                  <a:lnTo>
                    <a:pt x="26" y="0"/>
                  </a:lnTo>
                  <a:lnTo>
                    <a:pt x="33" y="0"/>
                  </a:lnTo>
                  <a:lnTo>
                    <a:pt x="33" y="0"/>
                  </a:lnTo>
                  <a:lnTo>
                    <a:pt x="40" y="0"/>
                  </a:lnTo>
                  <a:lnTo>
                    <a:pt x="46" y="3"/>
                  </a:lnTo>
                  <a:lnTo>
                    <a:pt x="52" y="6"/>
                  </a:lnTo>
                  <a:lnTo>
                    <a:pt x="57" y="11"/>
                  </a:lnTo>
                  <a:lnTo>
                    <a:pt x="61" y="15"/>
                  </a:lnTo>
                  <a:lnTo>
                    <a:pt x="63" y="21"/>
                  </a:lnTo>
                  <a:lnTo>
                    <a:pt x="66" y="28"/>
                  </a:lnTo>
                  <a:lnTo>
                    <a:pt x="67" y="34"/>
                  </a:lnTo>
                  <a:lnTo>
                    <a:pt x="67" y="34"/>
                  </a:lnTo>
                  <a:close/>
                </a:path>
              </a:pathLst>
            </a:custGeom>
            <a:solidFill>
              <a:srgbClr val="F47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69" name="Freeform 20553">
              <a:extLst>
                <a:ext uri="{FF2B5EF4-FFF2-40B4-BE49-F238E27FC236}">
                  <a16:creationId xmlns:a16="http://schemas.microsoft.com/office/drawing/2014/main" id="{2FBF669F-CACE-4957-AAA7-FDEAD5E4B894}"/>
                </a:ext>
              </a:extLst>
            </p:cNvPr>
            <p:cNvSpPr>
              <a:spLocks/>
            </p:cNvSpPr>
            <p:nvPr/>
          </p:nvSpPr>
          <p:spPr bwMode="auto">
            <a:xfrm>
              <a:off x="-3443288" y="3087688"/>
              <a:ext cx="107950" cy="107950"/>
            </a:xfrm>
            <a:custGeom>
              <a:avLst/>
              <a:gdLst>
                <a:gd name="T0" fmla="*/ 68 w 68"/>
                <a:gd name="T1" fmla="*/ 34 h 68"/>
                <a:gd name="T2" fmla="*/ 68 w 68"/>
                <a:gd name="T3" fmla="*/ 34 h 68"/>
                <a:gd name="T4" fmla="*/ 67 w 68"/>
                <a:gd name="T5" fmla="*/ 41 h 68"/>
                <a:gd name="T6" fmla="*/ 65 w 68"/>
                <a:gd name="T7" fmla="*/ 47 h 68"/>
                <a:gd name="T8" fmla="*/ 61 w 68"/>
                <a:gd name="T9" fmla="*/ 53 h 68"/>
                <a:gd name="T10" fmla="*/ 57 w 68"/>
                <a:gd name="T11" fmla="*/ 58 h 68"/>
                <a:gd name="T12" fmla="*/ 52 w 68"/>
                <a:gd name="T13" fmla="*/ 62 h 68"/>
                <a:gd name="T14" fmla="*/ 47 w 68"/>
                <a:gd name="T15" fmla="*/ 66 h 68"/>
                <a:gd name="T16" fmla="*/ 41 w 68"/>
                <a:gd name="T17" fmla="*/ 67 h 68"/>
                <a:gd name="T18" fmla="*/ 34 w 68"/>
                <a:gd name="T19" fmla="*/ 68 h 68"/>
                <a:gd name="T20" fmla="*/ 34 w 68"/>
                <a:gd name="T21" fmla="*/ 68 h 68"/>
                <a:gd name="T22" fmla="*/ 28 w 68"/>
                <a:gd name="T23" fmla="*/ 67 h 68"/>
                <a:gd name="T24" fmla="*/ 21 w 68"/>
                <a:gd name="T25" fmla="*/ 66 h 68"/>
                <a:gd name="T26" fmla="*/ 15 w 68"/>
                <a:gd name="T27" fmla="*/ 62 h 68"/>
                <a:gd name="T28" fmla="*/ 11 w 68"/>
                <a:gd name="T29" fmla="*/ 58 h 68"/>
                <a:gd name="T30" fmla="*/ 5 w 68"/>
                <a:gd name="T31" fmla="*/ 53 h 68"/>
                <a:gd name="T32" fmla="*/ 3 w 68"/>
                <a:gd name="T33" fmla="*/ 47 h 68"/>
                <a:gd name="T34" fmla="*/ 0 w 68"/>
                <a:gd name="T35" fmla="*/ 41 h 68"/>
                <a:gd name="T36" fmla="*/ 0 w 68"/>
                <a:gd name="T37" fmla="*/ 34 h 68"/>
                <a:gd name="T38" fmla="*/ 0 w 68"/>
                <a:gd name="T39" fmla="*/ 34 h 68"/>
                <a:gd name="T40" fmla="*/ 0 w 68"/>
                <a:gd name="T41" fmla="*/ 28 h 68"/>
                <a:gd name="T42" fmla="*/ 3 w 68"/>
                <a:gd name="T43" fmla="*/ 21 h 68"/>
                <a:gd name="T44" fmla="*/ 5 w 68"/>
                <a:gd name="T45" fmla="*/ 15 h 68"/>
                <a:gd name="T46" fmla="*/ 11 w 68"/>
                <a:gd name="T47" fmla="*/ 11 h 68"/>
                <a:gd name="T48" fmla="*/ 15 w 68"/>
                <a:gd name="T49" fmla="*/ 6 h 68"/>
                <a:gd name="T50" fmla="*/ 21 w 68"/>
                <a:gd name="T51" fmla="*/ 3 h 68"/>
                <a:gd name="T52" fmla="*/ 28 w 68"/>
                <a:gd name="T53" fmla="*/ 0 h 68"/>
                <a:gd name="T54" fmla="*/ 34 w 68"/>
                <a:gd name="T55" fmla="*/ 0 h 68"/>
                <a:gd name="T56" fmla="*/ 34 w 68"/>
                <a:gd name="T57" fmla="*/ 0 h 68"/>
                <a:gd name="T58" fmla="*/ 41 w 68"/>
                <a:gd name="T59" fmla="*/ 0 h 68"/>
                <a:gd name="T60" fmla="*/ 47 w 68"/>
                <a:gd name="T61" fmla="*/ 3 h 68"/>
                <a:gd name="T62" fmla="*/ 52 w 68"/>
                <a:gd name="T63" fmla="*/ 6 h 68"/>
                <a:gd name="T64" fmla="*/ 57 w 68"/>
                <a:gd name="T65" fmla="*/ 11 h 68"/>
                <a:gd name="T66" fmla="*/ 61 w 68"/>
                <a:gd name="T67" fmla="*/ 15 h 68"/>
                <a:gd name="T68" fmla="*/ 65 w 68"/>
                <a:gd name="T69" fmla="*/ 21 h 68"/>
                <a:gd name="T70" fmla="*/ 67 w 68"/>
                <a:gd name="T71" fmla="*/ 28 h 68"/>
                <a:gd name="T72" fmla="*/ 68 w 68"/>
                <a:gd name="T73" fmla="*/ 34 h 68"/>
                <a:gd name="T74" fmla="*/ 68 w 68"/>
                <a:gd name="T75"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68">
                  <a:moveTo>
                    <a:pt x="68" y="34"/>
                  </a:moveTo>
                  <a:lnTo>
                    <a:pt x="68" y="34"/>
                  </a:lnTo>
                  <a:lnTo>
                    <a:pt x="67" y="41"/>
                  </a:lnTo>
                  <a:lnTo>
                    <a:pt x="65" y="47"/>
                  </a:lnTo>
                  <a:lnTo>
                    <a:pt x="61" y="53"/>
                  </a:lnTo>
                  <a:lnTo>
                    <a:pt x="57" y="58"/>
                  </a:lnTo>
                  <a:lnTo>
                    <a:pt x="52" y="62"/>
                  </a:lnTo>
                  <a:lnTo>
                    <a:pt x="47" y="66"/>
                  </a:lnTo>
                  <a:lnTo>
                    <a:pt x="41" y="67"/>
                  </a:lnTo>
                  <a:lnTo>
                    <a:pt x="34" y="68"/>
                  </a:lnTo>
                  <a:lnTo>
                    <a:pt x="34" y="68"/>
                  </a:lnTo>
                  <a:lnTo>
                    <a:pt x="28" y="67"/>
                  </a:lnTo>
                  <a:lnTo>
                    <a:pt x="21" y="66"/>
                  </a:lnTo>
                  <a:lnTo>
                    <a:pt x="15" y="62"/>
                  </a:lnTo>
                  <a:lnTo>
                    <a:pt x="11" y="58"/>
                  </a:lnTo>
                  <a:lnTo>
                    <a:pt x="5" y="53"/>
                  </a:lnTo>
                  <a:lnTo>
                    <a:pt x="3" y="47"/>
                  </a:lnTo>
                  <a:lnTo>
                    <a:pt x="0" y="41"/>
                  </a:lnTo>
                  <a:lnTo>
                    <a:pt x="0" y="34"/>
                  </a:lnTo>
                  <a:lnTo>
                    <a:pt x="0" y="34"/>
                  </a:lnTo>
                  <a:lnTo>
                    <a:pt x="0" y="28"/>
                  </a:lnTo>
                  <a:lnTo>
                    <a:pt x="3" y="21"/>
                  </a:lnTo>
                  <a:lnTo>
                    <a:pt x="5" y="15"/>
                  </a:lnTo>
                  <a:lnTo>
                    <a:pt x="11" y="11"/>
                  </a:lnTo>
                  <a:lnTo>
                    <a:pt x="15" y="6"/>
                  </a:lnTo>
                  <a:lnTo>
                    <a:pt x="21" y="3"/>
                  </a:lnTo>
                  <a:lnTo>
                    <a:pt x="28" y="0"/>
                  </a:lnTo>
                  <a:lnTo>
                    <a:pt x="34" y="0"/>
                  </a:lnTo>
                  <a:lnTo>
                    <a:pt x="34" y="0"/>
                  </a:lnTo>
                  <a:lnTo>
                    <a:pt x="41" y="0"/>
                  </a:lnTo>
                  <a:lnTo>
                    <a:pt x="47" y="3"/>
                  </a:lnTo>
                  <a:lnTo>
                    <a:pt x="52" y="6"/>
                  </a:lnTo>
                  <a:lnTo>
                    <a:pt x="57" y="11"/>
                  </a:lnTo>
                  <a:lnTo>
                    <a:pt x="61" y="15"/>
                  </a:lnTo>
                  <a:lnTo>
                    <a:pt x="65" y="21"/>
                  </a:lnTo>
                  <a:lnTo>
                    <a:pt x="67" y="28"/>
                  </a:lnTo>
                  <a:lnTo>
                    <a:pt x="68" y="34"/>
                  </a:lnTo>
                  <a:lnTo>
                    <a:pt x="68" y="34"/>
                  </a:lnTo>
                  <a:close/>
                </a:path>
              </a:pathLst>
            </a:custGeom>
            <a:solidFill>
              <a:srgbClr val="F47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0" name="Rectangle 20554">
              <a:extLst>
                <a:ext uri="{FF2B5EF4-FFF2-40B4-BE49-F238E27FC236}">
                  <a16:creationId xmlns:a16="http://schemas.microsoft.com/office/drawing/2014/main" id="{2AD040B8-7861-4C02-A862-A89CDCED35A6}"/>
                </a:ext>
              </a:extLst>
            </p:cNvPr>
            <p:cNvSpPr>
              <a:spLocks noChangeArrowheads="1"/>
            </p:cNvSpPr>
            <p:nvPr/>
          </p:nvSpPr>
          <p:spPr bwMode="auto">
            <a:xfrm>
              <a:off x="-4691063" y="2971800"/>
              <a:ext cx="26988" cy="74613"/>
            </a:xfrm>
            <a:prstGeom prst="rect">
              <a:avLst/>
            </a:prstGeom>
            <a:solidFill>
              <a:srgbClr val="F47A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1" name="Rectangle 20555">
              <a:extLst>
                <a:ext uri="{FF2B5EF4-FFF2-40B4-BE49-F238E27FC236}">
                  <a16:creationId xmlns:a16="http://schemas.microsoft.com/office/drawing/2014/main" id="{C07CA03F-D6C1-4070-932C-E605B31D628A}"/>
                </a:ext>
              </a:extLst>
            </p:cNvPr>
            <p:cNvSpPr>
              <a:spLocks noChangeArrowheads="1"/>
            </p:cNvSpPr>
            <p:nvPr/>
          </p:nvSpPr>
          <p:spPr bwMode="auto">
            <a:xfrm>
              <a:off x="-4621213" y="2971800"/>
              <a:ext cx="269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2" name="Rectangle 20556">
              <a:extLst>
                <a:ext uri="{FF2B5EF4-FFF2-40B4-BE49-F238E27FC236}">
                  <a16:creationId xmlns:a16="http://schemas.microsoft.com/office/drawing/2014/main" id="{04F45F44-B5EC-4122-B9F4-62B009096C0A}"/>
                </a:ext>
              </a:extLst>
            </p:cNvPr>
            <p:cNvSpPr>
              <a:spLocks noChangeArrowheads="1"/>
            </p:cNvSpPr>
            <p:nvPr/>
          </p:nvSpPr>
          <p:spPr bwMode="auto">
            <a:xfrm>
              <a:off x="-4530725" y="2971800"/>
              <a:ext cx="269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3" name="Rectangle 20557">
              <a:extLst>
                <a:ext uri="{FF2B5EF4-FFF2-40B4-BE49-F238E27FC236}">
                  <a16:creationId xmlns:a16="http://schemas.microsoft.com/office/drawing/2014/main" id="{2BE77139-2EFD-41E8-B670-5571B0E28134}"/>
                </a:ext>
              </a:extLst>
            </p:cNvPr>
            <p:cNvSpPr>
              <a:spLocks noChangeArrowheads="1"/>
            </p:cNvSpPr>
            <p:nvPr/>
          </p:nvSpPr>
          <p:spPr bwMode="auto">
            <a:xfrm>
              <a:off x="-4441825" y="2971800"/>
              <a:ext cx="269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4" name="Rectangle 20558">
              <a:extLst>
                <a:ext uri="{FF2B5EF4-FFF2-40B4-BE49-F238E27FC236}">
                  <a16:creationId xmlns:a16="http://schemas.microsoft.com/office/drawing/2014/main" id="{B6E3639A-38AD-4ADA-8990-A6253BD79D9F}"/>
                </a:ext>
              </a:extLst>
            </p:cNvPr>
            <p:cNvSpPr>
              <a:spLocks noChangeArrowheads="1"/>
            </p:cNvSpPr>
            <p:nvPr/>
          </p:nvSpPr>
          <p:spPr bwMode="auto">
            <a:xfrm>
              <a:off x="-4298950" y="2971800"/>
              <a:ext cx="269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5" name="Rectangle 20559">
              <a:extLst>
                <a:ext uri="{FF2B5EF4-FFF2-40B4-BE49-F238E27FC236}">
                  <a16:creationId xmlns:a16="http://schemas.microsoft.com/office/drawing/2014/main" id="{16857715-2BA5-4717-B319-04ED2B8B0BB5}"/>
                </a:ext>
              </a:extLst>
            </p:cNvPr>
            <p:cNvSpPr>
              <a:spLocks noChangeArrowheads="1"/>
            </p:cNvSpPr>
            <p:nvPr/>
          </p:nvSpPr>
          <p:spPr bwMode="auto">
            <a:xfrm>
              <a:off x="-4210050" y="2971800"/>
              <a:ext cx="269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6" name="Rectangle 20560">
              <a:extLst>
                <a:ext uri="{FF2B5EF4-FFF2-40B4-BE49-F238E27FC236}">
                  <a16:creationId xmlns:a16="http://schemas.microsoft.com/office/drawing/2014/main" id="{0C8533AF-C3DE-4098-9601-E831F6E4F312}"/>
                </a:ext>
              </a:extLst>
            </p:cNvPr>
            <p:cNvSpPr>
              <a:spLocks noChangeArrowheads="1"/>
            </p:cNvSpPr>
            <p:nvPr/>
          </p:nvSpPr>
          <p:spPr bwMode="auto">
            <a:xfrm>
              <a:off x="-4119563" y="2971800"/>
              <a:ext cx="25400"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7" name="Rectangle 20561">
              <a:extLst>
                <a:ext uri="{FF2B5EF4-FFF2-40B4-BE49-F238E27FC236}">
                  <a16:creationId xmlns:a16="http://schemas.microsoft.com/office/drawing/2014/main" id="{F784C756-C2B1-4371-B3D8-A9B7C6D86839}"/>
                </a:ext>
              </a:extLst>
            </p:cNvPr>
            <p:cNvSpPr>
              <a:spLocks noChangeArrowheads="1"/>
            </p:cNvSpPr>
            <p:nvPr/>
          </p:nvSpPr>
          <p:spPr bwMode="auto">
            <a:xfrm>
              <a:off x="-3976688" y="2971800"/>
              <a:ext cx="269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8" name="Rectangle 20562">
              <a:extLst>
                <a:ext uri="{FF2B5EF4-FFF2-40B4-BE49-F238E27FC236}">
                  <a16:creationId xmlns:a16="http://schemas.microsoft.com/office/drawing/2014/main" id="{EF941124-5026-461A-BBFE-249D6B993AAB}"/>
                </a:ext>
              </a:extLst>
            </p:cNvPr>
            <p:cNvSpPr>
              <a:spLocks noChangeArrowheads="1"/>
            </p:cNvSpPr>
            <p:nvPr/>
          </p:nvSpPr>
          <p:spPr bwMode="auto">
            <a:xfrm>
              <a:off x="-3887788" y="2971800"/>
              <a:ext cx="269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9" name="Rectangle 20563">
              <a:extLst>
                <a:ext uri="{FF2B5EF4-FFF2-40B4-BE49-F238E27FC236}">
                  <a16:creationId xmlns:a16="http://schemas.microsoft.com/office/drawing/2014/main" id="{31E7563B-F3ED-4E1D-BCA1-664297D7FD8C}"/>
                </a:ext>
              </a:extLst>
            </p:cNvPr>
            <p:cNvSpPr>
              <a:spLocks noChangeArrowheads="1"/>
            </p:cNvSpPr>
            <p:nvPr/>
          </p:nvSpPr>
          <p:spPr bwMode="auto">
            <a:xfrm>
              <a:off x="-3798888" y="2971800"/>
              <a:ext cx="269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0" name="Rectangle 20564">
              <a:extLst>
                <a:ext uri="{FF2B5EF4-FFF2-40B4-BE49-F238E27FC236}">
                  <a16:creationId xmlns:a16="http://schemas.microsoft.com/office/drawing/2014/main" id="{5C6BB5D0-24B8-45DA-8543-2E30AED4EE12}"/>
                </a:ext>
              </a:extLst>
            </p:cNvPr>
            <p:cNvSpPr>
              <a:spLocks noChangeArrowheads="1"/>
            </p:cNvSpPr>
            <p:nvPr/>
          </p:nvSpPr>
          <p:spPr bwMode="auto">
            <a:xfrm>
              <a:off x="-3656013" y="2971800"/>
              <a:ext cx="269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1" name="Rectangle 20565">
              <a:extLst>
                <a:ext uri="{FF2B5EF4-FFF2-40B4-BE49-F238E27FC236}">
                  <a16:creationId xmlns:a16="http://schemas.microsoft.com/office/drawing/2014/main" id="{92846A53-5CD9-4700-994E-BD19154DEA30}"/>
                </a:ext>
              </a:extLst>
            </p:cNvPr>
            <p:cNvSpPr>
              <a:spLocks noChangeArrowheads="1"/>
            </p:cNvSpPr>
            <p:nvPr/>
          </p:nvSpPr>
          <p:spPr bwMode="auto">
            <a:xfrm>
              <a:off x="-3565525" y="2971800"/>
              <a:ext cx="269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2" name="Rectangle 20566">
              <a:extLst>
                <a:ext uri="{FF2B5EF4-FFF2-40B4-BE49-F238E27FC236}">
                  <a16:creationId xmlns:a16="http://schemas.microsoft.com/office/drawing/2014/main" id="{8D3CEB6B-79C7-4FCE-99C0-4FD374B84883}"/>
                </a:ext>
              </a:extLst>
            </p:cNvPr>
            <p:cNvSpPr>
              <a:spLocks noChangeArrowheads="1"/>
            </p:cNvSpPr>
            <p:nvPr/>
          </p:nvSpPr>
          <p:spPr bwMode="auto">
            <a:xfrm>
              <a:off x="-3476625" y="2971800"/>
              <a:ext cx="269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3" name="Rectangle 20567">
              <a:extLst>
                <a:ext uri="{FF2B5EF4-FFF2-40B4-BE49-F238E27FC236}">
                  <a16:creationId xmlns:a16="http://schemas.microsoft.com/office/drawing/2014/main" id="{D21FAE5B-ED38-4679-88C8-1064DF3A005C}"/>
                </a:ext>
              </a:extLst>
            </p:cNvPr>
            <p:cNvSpPr>
              <a:spLocks noChangeArrowheads="1"/>
            </p:cNvSpPr>
            <p:nvPr/>
          </p:nvSpPr>
          <p:spPr bwMode="auto">
            <a:xfrm>
              <a:off x="-4370388" y="2971800"/>
              <a:ext cx="26988" cy="74613"/>
            </a:xfrm>
            <a:prstGeom prst="rect">
              <a:avLst/>
            </a:prstGeom>
            <a:solidFill>
              <a:srgbClr val="F47A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4" name="Rectangle 20568">
              <a:extLst>
                <a:ext uri="{FF2B5EF4-FFF2-40B4-BE49-F238E27FC236}">
                  <a16:creationId xmlns:a16="http://schemas.microsoft.com/office/drawing/2014/main" id="{492394F3-3C0F-42EA-A682-0ECCF07119FD}"/>
                </a:ext>
              </a:extLst>
            </p:cNvPr>
            <p:cNvSpPr>
              <a:spLocks noChangeArrowheads="1"/>
            </p:cNvSpPr>
            <p:nvPr/>
          </p:nvSpPr>
          <p:spPr bwMode="auto">
            <a:xfrm>
              <a:off x="-4048125" y="2971800"/>
              <a:ext cx="23813" cy="74613"/>
            </a:xfrm>
            <a:prstGeom prst="rect">
              <a:avLst/>
            </a:prstGeom>
            <a:solidFill>
              <a:srgbClr val="F47A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5" name="Rectangle 20569">
              <a:extLst>
                <a:ext uri="{FF2B5EF4-FFF2-40B4-BE49-F238E27FC236}">
                  <a16:creationId xmlns:a16="http://schemas.microsoft.com/office/drawing/2014/main" id="{28396B8B-A8FD-4F49-BBFC-FDA0592B9386}"/>
                </a:ext>
              </a:extLst>
            </p:cNvPr>
            <p:cNvSpPr>
              <a:spLocks noChangeArrowheads="1"/>
            </p:cNvSpPr>
            <p:nvPr/>
          </p:nvSpPr>
          <p:spPr bwMode="auto">
            <a:xfrm>
              <a:off x="-3727450" y="2971800"/>
              <a:ext cx="25400" cy="74613"/>
            </a:xfrm>
            <a:prstGeom prst="rect">
              <a:avLst/>
            </a:prstGeom>
            <a:solidFill>
              <a:srgbClr val="F47A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6" name="Rectangle 20570">
              <a:extLst>
                <a:ext uri="{FF2B5EF4-FFF2-40B4-BE49-F238E27FC236}">
                  <a16:creationId xmlns:a16="http://schemas.microsoft.com/office/drawing/2014/main" id="{55FF487B-C8F3-4BAE-9DB4-EB920EFAB4F2}"/>
                </a:ext>
              </a:extLst>
            </p:cNvPr>
            <p:cNvSpPr>
              <a:spLocks noChangeArrowheads="1"/>
            </p:cNvSpPr>
            <p:nvPr/>
          </p:nvSpPr>
          <p:spPr bwMode="auto">
            <a:xfrm>
              <a:off x="-3408363" y="2971800"/>
              <a:ext cx="26988" cy="74613"/>
            </a:xfrm>
            <a:prstGeom prst="rect">
              <a:avLst/>
            </a:prstGeom>
            <a:solidFill>
              <a:srgbClr val="F47A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7" name="Freeform 20571">
              <a:extLst>
                <a:ext uri="{FF2B5EF4-FFF2-40B4-BE49-F238E27FC236}">
                  <a16:creationId xmlns:a16="http://schemas.microsoft.com/office/drawing/2014/main" id="{6EE4BE2C-8A50-4853-B97C-14A4149445AF}"/>
                </a:ext>
              </a:extLst>
            </p:cNvPr>
            <p:cNvSpPr>
              <a:spLocks/>
            </p:cNvSpPr>
            <p:nvPr/>
          </p:nvSpPr>
          <p:spPr bwMode="auto">
            <a:xfrm>
              <a:off x="-3340100" y="1676400"/>
              <a:ext cx="2489200" cy="130175"/>
            </a:xfrm>
            <a:custGeom>
              <a:avLst/>
              <a:gdLst>
                <a:gd name="T0" fmla="*/ 1568 w 1568"/>
                <a:gd name="T1" fmla="*/ 82 h 82"/>
                <a:gd name="T2" fmla="*/ 0 w 1568"/>
                <a:gd name="T3" fmla="*/ 70 h 82"/>
                <a:gd name="T4" fmla="*/ 0 w 1568"/>
                <a:gd name="T5" fmla="*/ 70 h 82"/>
                <a:gd name="T6" fmla="*/ 3 w 1568"/>
                <a:gd name="T7" fmla="*/ 56 h 82"/>
                <a:gd name="T8" fmla="*/ 7 w 1568"/>
                <a:gd name="T9" fmla="*/ 43 h 82"/>
                <a:gd name="T10" fmla="*/ 13 w 1568"/>
                <a:gd name="T11" fmla="*/ 30 h 82"/>
                <a:gd name="T12" fmla="*/ 22 w 1568"/>
                <a:gd name="T13" fmla="*/ 19 h 82"/>
                <a:gd name="T14" fmla="*/ 33 w 1568"/>
                <a:gd name="T15" fmla="*/ 11 h 82"/>
                <a:gd name="T16" fmla="*/ 45 w 1568"/>
                <a:gd name="T17" fmla="*/ 5 h 82"/>
                <a:gd name="T18" fmla="*/ 59 w 1568"/>
                <a:gd name="T19" fmla="*/ 1 h 82"/>
                <a:gd name="T20" fmla="*/ 73 w 1568"/>
                <a:gd name="T21" fmla="*/ 0 h 82"/>
                <a:gd name="T22" fmla="*/ 1497 w 1568"/>
                <a:gd name="T23" fmla="*/ 10 h 82"/>
                <a:gd name="T24" fmla="*/ 1497 w 1568"/>
                <a:gd name="T25" fmla="*/ 10 h 82"/>
                <a:gd name="T26" fmla="*/ 1512 w 1568"/>
                <a:gd name="T27" fmla="*/ 11 h 82"/>
                <a:gd name="T28" fmla="*/ 1525 w 1568"/>
                <a:gd name="T29" fmla="*/ 17 h 82"/>
                <a:gd name="T30" fmla="*/ 1537 w 1568"/>
                <a:gd name="T31" fmla="*/ 23 h 82"/>
                <a:gd name="T32" fmla="*/ 1547 w 1568"/>
                <a:gd name="T33" fmla="*/ 32 h 82"/>
                <a:gd name="T34" fmla="*/ 1556 w 1568"/>
                <a:gd name="T35" fmla="*/ 43 h 82"/>
                <a:gd name="T36" fmla="*/ 1563 w 1568"/>
                <a:gd name="T37" fmla="*/ 54 h 82"/>
                <a:gd name="T38" fmla="*/ 1566 w 1568"/>
                <a:gd name="T39" fmla="*/ 67 h 82"/>
                <a:gd name="T40" fmla="*/ 1568 w 1568"/>
                <a:gd name="T4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8" h="82">
                  <a:moveTo>
                    <a:pt x="1568" y="82"/>
                  </a:moveTo>
                  <a:lnTo>
                    <a:pt x="0" y="70"/>
                  </a:lnTo>
                  <a:lnTo>
                    <a:pt x="0" y="70"/>
                  </a:lnTo>
                  <a:lnTo>
                    <a:pt x="3" y="56"/>
                  </a:lnTo>
                  <a:lnTo>
                    <a:pt x="7" y="43"/>
                  </a:lnTo>
                  <a:lnTo>
                    <a:pt x="13" y="30"/>
                  </a:lnTo>
                  <a:lnTo>
                    <a:pt x="22" y="19"/>
                  </a:lnTo>
                  <a:lnTo>
                    <a:pt x="33" y="11"/>
                  </a:lnTo>
                  <a:lnTo>
                    <a:pt x="45" y="5"/>
                  </a:lnTo>
                  <a:lnTo>
                    <a:pt x="59" y="1"/>
                  </a:lnTo>
                  <a:lnTo>
                    <a:pt x="73" y="0"/>
                  </a:lnTo>
                  <a:lnTo>
                    <a:pt x="1497" y="10"/>
                  </a:lnTo>
                  <a:lnTo>
                    <a:pt x="1497" y="10"/>
                  </a:lnTo>
                  <a:lnTo>
                    <a:pt x="1512" y="11"/>
                  </a:lnTo>
                  <a:lnTo>
                    <a:pt x="1525" y="17"/>
                  </a:lnTo>
                  <a:lnTo>
                    <a:pt x="1537" y="23"/>
                  </a:lnTo>
                  <a:lnTo>
                    <a:pt x="1547" y="32"/>
                  </a:lnTo>
                  <a:lnTo>
                    <a:pt x="1556" y="43"/>
                  </a:lnTo>
                  <a:lnTo>
                    <a:pt x="1563" y="54"/>
                  </a:lnTo>
                  <a:lnTo>
                    <a:pt x="1566" y="67"/>
                  </a:lnTo>
                  <a:lnTo>
                    <a:pt x="15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8" name="Freeform 20572">
              <a:extLst>
                <a:ext uri="{FF2B5EF4-FFF2-40B4-BE49-F238E27FC236}">
                  <a16:creationId xmlns:a16="http://schemas.microsoft.com/office/drawing/2014/main" id="{A0CD6288-4ECD-4F87-AD36-2F228ACECBBD}"/>
                </a:ext>
              </a:extLst>
            </p:cNvPr>
            <p:cNvSpPr>
              <a:spLocks/>
            </p:cNvSpPr>
            <p:nvPr/>
          </p:nvSpPr>
          <p:spPr bwMode="auto">
            <a:xfrm>
              <a:off x="-3340100" y="1676400"/>
              <a:ext cx="2489200" cy="130175"/>
            </a:xfrm>
            <a:custGeom>
              <a:avLst/>
              <a:gdLst>
                <a:gd name="T0" fmla="*/ 1568 w 1568"/>
                <a:gd name="T1" fmla="*/ 82 h 82"/>
                <a:gd name="T2" fmla="*/ 0 w 1568"/>
                <a:gd name="T3" fmla="*/ 70 h 82"/>
                <a:gd name="T4" fmla="*/ 0 w 1568"/>
                <a:gd name="T5" fmla="*/ 70 h 82"/>
                <a:gd name="T6" fmla="*/ 3 w 1568"/>
                <a:gd name="T7" fmla="*/ 56 h 82"/>
                <a:gd name="T8" fmla="*/ 7 w 1568"/>
                <a:gd name="T9" fmla="*/ 43 h 82"/>
                <a:gd name="T10" fmla="*/ 13 w 1568"/>
                <a:gd name="T11" fmla="*/ 30 h 82"/>
                <a:gd name="T12" fmla="*/ 22 w 1568"/>
                <a:gd name="T13" fmla="*/ 19 h 82"/>
                <a:gd name="T14" fmla="*/ 33 w 1568"/>
                <a:gd name="T15" fmla="*/ 11 h 82"/>
                <a:gd name="T16" fmla="*/ 45 w 1568"/>
                <a:gd name="T17" fmla="*/ 5 h 82"/>
                <a:gd name="T18" fmla="*/ 59 w 1568"/>
                <a:gd name="T19" fmla="*/ 1 h 82"/>
                <a:gd name="T20" fmla="*/ 73 w 1568"/>
                <a:gd name="T21" fmla="*/ 0 h 82"/>
                <a:gd name="T22" fmla="*/ 1497 w 1568"/>
                <a:gd name="T23" fmla="*/ 10 h 82"/>
                <a:gd name="T24" fmla="*/ 1497 w 1568"/>
                <a:gd name="T25" fmla="*/ 10 h 82"/>
                <a:gd name="T26" fmla="*/ 1512 w 1568"/>
                <a:gd name="T27" fmla="*/ 11 h 82"/>
                <a:gd name="T28" fmla="*/ 1525 w 1568"/>
                <a:gd name="T29" fmla="*/ 17 h 82"/>
                <a:gd name="T30" fmla="*/ 1537 w 1568"/>
                <a:gd name="T31" fmla="*/ 23 h 82"/>
                <a:gd name="T32" fmla="*/ 1547 w 1568"/>
                <a:gd name="T33" fmla="*/ 32 h 82"/>
                <a:gd name="T34" fmla="*/ 1556 w 1568"/>
                <a:gd name="T35" fmla="*/ 43 h 82"/>
                <a:gd name="T36" fmla="*/ 1563 w 1568"/>
                <a:gd name="T37" fmla="*/ 54 h 82"/>
                <a:gd name="T38" fmla="*/ 1566 w 1568"/>
                <a:gd name="T39" fmla="*/ 67 h 82"/>
                <a:gd name="T40" fmla="*/ 1568 w 1568"/>
                <a:gd name="T4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8" h="82">
                  <a:moveTo>
                    <a:pt x="1568" y="82"/>
                  </a:moveTo>
                  <a:lnTo>
                    <a:pt x="0" y="70"/>
                  </a:lnTo>
                  <a:lnTo>
                    <a:pt x="0" y="70"/>
                  </a:lnTo>
                  <a:lnTo>
                    <a:pt x="3" y="56"/>
                  </a:lnTo>
                  <a:lnTo>
                    <a:pt x="7" y="43"/>
                  </a:lnTo>
                  <a:lnTo>
                    <a:pt x="13" y="30"/>
                  </a:lnTo>
                  <a:lnTo>
                    <a:pt x="22" y="19"/>
                  </a:lnTo>
                  <a:lnTo>
                    <a:pt x="33" y="11"/>
                  </a:lnTo>
                  <a:lnTo>
                    <a:pt x="45" y="5"/>
                  </a:lnTo>
                  <a:lnTo>
                    <a:pt x="59" y="1"/>
                  </a:lnTo>
                  <a:lnTo>
                    <a:pt x="73" y="0"/>
                  </a:lnTo>
                  <a:lnTo>
                    <a:pt x="1497" y="10"/>
                  </a:lnTo>
                  <a:lnTo>
                    <a:pt x="1497" y="10"/>
                  </a:lnTo>
                  <a:lnTo>
                    <a:pt x="1512" y="11"/>
                  </a:lnTo>
                  <a:lnTo>
                    <a:pt x="1525" y="17"/>
                  </a:lnTo>
                  <a:lnTo>
                    <a:pt x="1537" y="23"/>
                  </a:lnTo>
                  <a:lnTo>
                    <a:pt x="1547" y="32"/>
                  </a:lnTo>
                  <a:lnTo>
                    <a:pt x="1556" y="43"/>
                  </a:lnTo>
                  <a:lnTo>
                    <a:pt x="1563" y="54"/>
                  </a:lnTo>
                  <a:lnTo>
                    <a:pt x="1566" y="67"/>
                  </a:lnTo>
                  <a:lnTo>
                    <a:pt x="1568"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9" name="Freeform 20573">
              <a:extLst>
                <a:ext uri="{FF2B5EF4-FFF2-40B4-BE49-F238E27FC236}">
                  <a16:creationId xmlns:a16="http://schemas.microsoft.com/office/drawing/2014/main" id="{DB196E5C-CC0D-44C7-A40F-CBC7730B05F9}"/>
                </a:ext>
              </a:extLst>
            </p:cNvPr>
            <p:cNvSpPr>
              <a:spLocks/>
            </p:cNvSpPr>
            <p:nvPr/>
          </p:nvSpPr>
          <p:spPr bwMode="auto">
            <a:xfrm>
              <a:off x="-3190875" y="1787525"/>
              <a:ext cx="2182813" cy="1138238"/>
            </a:xfrm>
            <a:custGeom>
              <a:avLst/>
              <a:gdLst>
                <a:gd name="T0" fmla="*/ 1325 w 1375"/>
                <a:gd name="T1" fmla="*/ 717 h 717"/>
                <a:gd name="T2" fmla="*/ 44 w 1375"/>
                <a:gd name="T3" fmla="*/ 706 h 717"/>
                <a:gd name="T4" fmla="*/ 44 w 1375"/>
                <a:gd name="T5" fmla="*/ 706 h 717"/>
                <a:gd name="T6" fmla="*/ 35 w 1375"/>
                <a:gd name="T7" fmla="*/ 705 h 717"/>
                <a:gd name="T8" fmla="*/ 27 w 1375"/>
                <a:gd name="T9" fmla="*/ 702 h 717"/>
                <a:gd name="T10" fmla="*/ 20 w 1375"/>
                <a:gd name="T11" fmla="*/ 698 h 717"/>
                <a:gd name="T12" fmla="*/ 13 w 1375"/>
                <a:gd name="T13" fmla="*/ 693 h 717"/>
                <a:gd name="T14" fmla="*/ 8 w 1375"/>
                <a:gd name="T15" fmla="*/ 685 h 717"/>
                <a:gd name="T16" fmla="*/ 4 w 1375"/>
                <a:gd name="T17" fmla="*/ 679 h 717"/>
                <a:gd name="T18" fmla="*/ 1 w 1375"/>
                <a:gd name="T19" fmla="*/ 670 h 717"/>
                <a:gd name="T20" fmla="*/ 0 w 1375"/>
                <a:gd name="T21" fmla="*/ 661 h 717"/>
                <a:gd name="T22" fmla="*/ 5 w 1375"/>
                <a:gd name="T23" fmla="*/ 0 h 717"/>
                <a:gd name="T24" fmla="*/ 1375 w 1375"/>
                <a:gd name="T25" fmla="*/ 12 h 717"/>
                <a:gd name="T26" fmla="*/ 1370 w 1375"/>
                <a:gd name="T27" fmla="*/ 672 h 717"/>
                <a:gd name="T28" fmla="*/ 1370 w 1375"/>
                <a:gd name="T29" fmla="*/ 672 h 717"/>
                <a:gd name="T30" fmla="*/ 1368 w 1375"/>
                <a:gd name="T31" fmla="*/ 681 h 717"/>
                <a:gd name="T32" fmla="*/ 1366 w 1375"/>
                <a:gd name="T33" fmla="*/ 689 h 717"/>
                <a:gd name="T34" fmla="*/ 1362 w 1375"/>
                <a:gd name="T35" fmla="*/ 697 h 717"/>
                <a:gd name="T36" fmla="*/ 1357 w 1375"/>
                <a:gd name="T37" fmla="*/ 703 h 717"/>
                <a:gd name="T38" fmla="*/ 1350 w 1375"/>
                <a:gd name="T39" fmla="*/ 709 h 717"/>
                <a:gd name="T40" fmla="*/ 1342 w 1375"/>
                <a:gd name="T41" fmla="*/ 713 h 717"/>
                <a:gd name="T42" fmla="*/ 1334 w 1375"/>
                <a:gd name="T43" fmla="*/ 715 h 717"/>
                <a:gd name="T44" fmla="*/ 1325 w 1375"/>
                <a:gd name="T45" fmla="*/ 717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5" h="717">
                  <a:moveTo>
                    <a:pt x="1325" y="717"/>
                  </a:moveTo>
                  <a:lnTo>
                    <a:pt x="44" y="706"/>
                  </a:lnTo>
                  <a:lnTo>
                    <a:pt x="44" y="706"/>
                  </a:lnTo>
                  <a:lnTo>
                    <a:pt x="35" y="705"/>
                  </a:lnTo>
                  <a:lnTo>
                    <a:pt x="27" y="702"/>
                  </a:lnTo>
                  <a:lnTo>
                    <a:pt x="20" y="698"/>
                  </a:lnTo>
                  <a:lnTo>
                    <a:pt x="13" y="693"/>
                  </a:lnTo>
                  <a:lnTo>
                    <a:pt x="8" y="685"/>
                  </a:lnTo>
                  <a:lnTo>
                    <a:pt x="4" y="679"/>
                  </a:lnTo>
                  <a:lnTo>
                    <a:pt x="1" y="670"/>
                  </a:lnTo>
                  <a:lnTo>
                    <a:pt x="0" y="661"/>
                  </a:lnTo>
                  <a:lnTo>
                    <a:pt x="5" y="0"/>
                  </a:lnTo>
                  <a:lnTo>
                    <a:pt x="1375" y="12"/>
                  </a:lnTo>
                  <a:lnTo>
                    <a:pt x="1370" y="672"/>
                  </a:lnTo>
                  <a:lnTo>
                    <a:pt x="1370" y="672"/>
                  </a:lnTo>
                  <a:lnTo>
                    <a:pt x="1368" y="681"/>
                  </a:lnTo>
                  <a:lnTo>
                    <a:pt x="1366" y="689"/>
                  </a:lnTo>
                  <a:lnTo>
                    <a:pt x="1362" y="697"/>
                  </a:lnTo>
                  <a:lnTo>
                    <a:pt x="1357" y="703"/>
                  </a:lnTo>
                  <a:lnTo>
                    <a:pt x="1350" y="709"/>
                  </a:lnTo>
                  <a:lnTo>
                    <a:pt x="1342" y="713"/>
                  </a:lnTo>
                  <a:lnTo>
                    <a:pt x="1334" y="715"/>
                  </a:lnTo>
                  <a:lnTo>
                    <a:pt x="1325" y="7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0" name="Freeform 20574">
              <a:extLst>
                <a:ext uri="{FF2B5EF4-FFF2-40B4-BE49-F238E27FC236}">
                  <a16:creationId xmlns:a16="http://schemas.microsoft.com/office/drawing/2014/main" id="{2A3E25B4-AFA1-4FF3-8CFE-26A09032AF15}"/>
                </a:ext>
              </a:extLst>
            </p:cNvPr>
            <p:cNvSpPr>
              <a:spLocks/>
            </p:cNvSpPr>
            <p:nvPr/>
          </p:nvSpPr>
          <p:spPr bwMode="auto">
            <a:xfrm>
              <a:off x="-3190875" y="1787525"/>
              <a:ext cx="2182813" cy="1138238"/>
            </a:xfrm>
            <a:custGeom>
              <a:avLst/>
              <a:gdLst>
                <a:gd name="T0" fmla="*/ 1325 w 1375"/>
                <a:gd name="T1" fmla="*/ 717 h 717"/>
                <a:gd name="T2" fmla="*/ 44 w 1375"/>
                <a:gd name="T3" fmla="*/ 706 h 717"/>
                <a:gd name="T4" fmla="*/ 44 w 1375"/>
                <a:gd name="T5" fmla="*/ 706 h 717"/>
                <a:gd name="T6" fmla="*/ 35 w 1375"/>
                <a:gd name="T7" fmla="*/ 705 h 717"/>
                <a:gd name="T8" fmla="*/ 27 w 1375"/>
                <a:gd name="T9" fmla="*/ 702 h 717"/>
                <a:gd name="T10" fmla="*/ 20 w 1375"/>
                <a:gd name="T11" fmla="*/ 698 h 717"/>
                <a:gd name="T12" fmla="*/ 13 w 1375"/>
                <a:gd name="T13" fmla="*/ 693 h 717"/>
                <a:gd name="T14" fmla="*/ 8 w 1375"/>
                <a:gd name="T15" fmla="*/ 685 h 717"/>
                <a:gd name="T16" fmla="*/ 4 w 1375"/>
                <a:gd name="T17" fmla="*/ 679 h 717"/>
                <a:gd name="T18" fmla="*/ 1 w 1375"/>
                <a:gd name="T19" fmla="*/ 670 h 717"/>
                <a:gd name="T20" fmla="*/ 0 w 1375"/>
                <a:gd name="T21" fmla="*/ 661 h 717"/>
                <a:gd name="T22" fmla="*/ 5 w 1375"/>
                <a:gd name="T23" fmla="*/ 0 h 717"/>
                <a:gd name="T24" fmla="*/ 1375 w 1375"/>
                <a:gd name="T25" fmla="*/ 12 h 717"/>
                <a:gd name="T26" fmla="*/ 1370 w 1375"/>
                <a:gd name="T27" fmla="*/ 672 h 717"/>
                <a:gd name="T28" fmla="*/ 1370 w 1375"/>
                <a:gd name="T29" fmla="*/ 672 h 717"/>
                <a:gd name="T30" fmla="*/ 1368 w 1375"/>
                <a:gd name="T31" fmla="*/ 681 h 717"/>
                <a:gd name="T32" fmla="*/ 1366 w 1375"/>
                <a:gd name="T33" fmla="*/ 689 h 717"/>
                <a:gd name="T34" fmla="*/ 1362 w 1375"/>
                <a:gd name="T35" fmla="*/ 697 h 717"/>
                <a:gd name="T36" fmla="*/ 1357 w 1375"/>
                <a:gd name="T37" fmla="*/ 703 h 717"/>
                <a:gd name="T38" fmla="*/ 1350 w 1375"/>
                <a:gd name="T39" fmla="*/ 709 h 717"/>
                <a:gd name="T40" fmla="*/ 1342 w 1375"/>
                <a:gd name="T41" fmla="*/ 713 h 717"/>
                <a:gd name="T42" fmla="*/ 1334 w 1375"/>
                <a:gd name="T43" fmla="*/ 715 h 717"/>
                <a:gd name="T44" fmla="*/ 1325 w 1375"/>
                <a:gd name="T45" fmla="*/ 717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5" h="717">
                  <a:moveTo>
                    <a:pt x="1325" y="717"/>
                  </a:moveTo>
                  <a:lnTo>
                    <a:pt x="44" y="706"/>
                  </a:lnTo>
                  <a:lnTo>
                    <a:pt x="44" y="706"/>
                  </a:lnTo>
                  <a:lnTo>
                    <a:pt x="35" y="705"/>
                  </a:lnTo>
                  <a:lnTo>
                    <a:pt x="27" y="702"/>
                  </a:lnTo>
                  <a:lnTo>
                    <a:pt x="20" y="698"/>
                  </a:lnTo>
                  <a:lnTo>
                    <a:pt x="13" y="693"/>
                  </a:lnTo>
                  <a:lnTo>
                    <a:pt x="8" y="685"/>
                  </a:lnTo>
                  <a:lnTo>
                    <a:pt x="4" y="679"/>
                  </a:lnTo>
                  <a:lnTo>
                    <a:pt x="1" y="670"/>
                  </a:lnTo>
                  <a:lnTo>
                    <a:pt x="0" y="661"/>
                  </a:lnTo>
                  <a:lnTo>
                    <a:pt x="5" y="0"/>
                  </a:lnTo>
                  <a:lnTo>
                    <a:pt x="1375" y="12"/>
                  </a:lnTo>
                  <a:lnTo>
                    <a:pt x="1370" y="672"/>
                  </a:lnTo>
                  <a:lnTo>
                    <a:pt x="1370" y="672"/>
                  </a:lnTo>
                  <a:lnTo>
                    <a:pt x="1368" y="681"/>
                  </a:lnTo>
                  <a:lnTo>
                    <a:pt x="1366" y="689"/>
                  </a:lnTo>
                  <a:lnTo>
                    <a:pt x="1362" y="697"/>
                  </a:lnTo>
                  <a:lnTo>
                    <a:pt x="1357" y="703"/>
                  </a:lnTo>
                  <a:lnTo>
                    <a:pt x="1350" y="709"/>
                  </a:lnTo>
                  <a:lnTo>
                    <a:pt x="1342" y="713"/>
                  </a:lnTo>
                  <a:lnTo>
                    <a:pt x="1334" y="715"/>
                  </a:lnTo>
                  <a:lnTo>
                    <a:pt x="1325" y="7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pic>
          <p:nvPicPr>
            <p:cNvPr id="91" name="Picture 20575">
              <a:extLst>
                <a:ext uri="{FF2B5EF4-FFF2-40B4-BE49-F238E27FC236}">
                  <a16:creationId xmlns:a16="http://schemas.microsoft.com/office/drawing/2014/main" id="{2F661EB9-609D-4711-B238-4C3658CFF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813" y="1776413"/>
              <a:ext cx="2200275"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Freeform 20576">
              <a:extLst>
                <a:ext uri="{FF2B5EF4-FFF2-40B4-BE49-F238E27FC236}">
                  <a16:creationId xmlns:a16="http://schemas.microsoft.com/office/drawing/2014/main" id="{1C7A7744-9123-412D-B366-4D8605B307FC}"/>
                </a:ext>
              </a:extLst>
            </p:cNvPr>
            <p:cNvSpPr>
              <a:spLocks/>
            </p:cNvSpPr>
            <p:nvPr/>
          </p:nvSpPr>
          <p:spPr bwMode="auto">
            <a:xfrm>
              <a:off x="-3182938" y="1787525"/>
              <a:ext cx="2174875" cy="19050"/>
            </a:xfrm>
            <a:custGeom>
              <a:avLst/>
              <a:gdLst>
                <a:gd name="T0" fmla="*/ 0 w 1370"/>
                <a:gd name="T1" fmla="*/ 0 h 12"/>
                <a:gd name="T2" fmla="*/ 0 w 1370"/>
                <a:gd name="T3" fmla="*/ 0 h 12"/>
                <a:gd name="T4" fmla="*/ 1370 w 1370"/>
                <a:gd name="T5" fmla="*/ 12 h 12"/>
                <a:gd name="T6" fmla="*/ 1370 w 1370"/>
                <a:gd name="T7" fmla="*/ 12 h 12"/>
                <a:gd name="T8" fmla="*/ 0 w 1370"/>
                <a:gd name="T9" fmla="*/ 0 h 12"/>
                <a:gd name="T10" fmla="*/ 0 w 1370"/>
                <a:gd name="T11" fmla="*/ 0 h 12"/>
                <a:gd name="T12" fmla="*/ 0 w 1370"/>
                <a:gd name="T13" fmla="*/ 0 h 12"/>
                <a:gd name="T14" fmla="*/ 0 w 1370"/>
                <a:gd name="T15" fmla="*/ 0 h 12"/>
                <a:gd name="T16" fmla="*/ 1370 w 1370"/>
                <a:gd name="T17" fmla="*/ 12 h 12"/>
                <a:gd name="T18" fmla="*/ 1370 w 1370"/>
                <a:gd name="T19" fmla="*/ 12 h 12"/>
                <a:gd name="T20" fmla="*/ 0 w 1370"/>
                <a:gd name="T21" fmla="*/ 0 h 12"/>
                <a:gd name="T22" fmla="*/ 0 w 1370"/>
                <a:gd name="T23" fmla="*/ 0 h 12"/>
                <a:gd name="T24" fmla="*/ 0 w 1370"/>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0" h="12">
                  <a:moveTo>
                    <a:pt x="0" y="0"/>
                  </a:moveTo>
                  <a:lnTo>
                    <a:pt x="0" y="0"/>
                  </a:lnTo>
                  <a:lnTo>
                    <a:pt x="1370" y="12"/>
                  </a:lnTo>
                  <a:lnTo>
                    <a:pt x="1370" y="12"/>
                  </a:lnTo>
                  <a:lnTo>
                    <a:pt x="0" y="0"/>
                  </a:lnTo>
                  <a:lnTo>
                    <a:pt x="0" y="0"/>
                  </a:lnTo>
                  <a:lnTo>
                    <a:pt x="0" y="0"/>
                  </a:lnTo>
                  <a:lnTo>
                    <a:pt x="0" y="0"/>
                  </a:lnTo>
                  <a:lnTo>
                    <a:pt x="1370" y="12"/>
                  </a:lnTo>
                  <a:lnTo>
                    <a:pt x="1370" y="12"/>
                  </a:lnTo>
                  <a:lnTo>
                    <a:pt x="0" y="0"/>
                  </a:lnTo>
                  <a:lnTo>
                    <a:pt x="0" y="0"/>
                  </a:lnTo>
                  <a:lnTo>
                    <a:pt x="0" y="0"/>
                  </a:lnTo>
                  <a:close/>
                </a:path>
              </a:pathLst>
            </a:custGeom>
            <a:solidFill>
              <a:srgbClr val="A1A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3" name="Freeform 20577">
              <a:extLst>
                <a:ext uri="{FF2B5EF4-FFF2-40B4-BE49-F238E27FC236}">
                  <a16:creationId xmlns:a16="http://schemas.microsoft.com/office/drawing/2014/main" id="{0316D494-E501-4B0B-B643-3D7C6BA0CA11}"/>
                </a:ext>
              </a:extLst>
            </p:cNvPr>
            <p:cNvSpPr>
              <a:spLocks noEditPoints="1"/>
            </p:cNvSpPr>
            <p:nvPr/>
          </p:nvSpPr>
          <p:spPr bwMode="auto">
            <a:xfrm>
              <a:off x="-3341688" y="1773238"/>
              <a:ext cx="2493963" cy="22225"/>
            </a:xfrm>
            <a:custGeom>
              <a:avLst/>
              <a:gdLst>
                <a:gd name="T0" fmla="*/ 1569 w 1571"/>
                <a:gd name="T1" fmla="*/ 13 h 14"/>
                <a:gd name="T2" fmla="*/ 1569 w 1571"/>
                <a:gd name="T3" fmla="*/ 13 h 14"/>
                <a:gd name="T4" fmla="*/ 1569 w 1571"/>
                <a:gd name="T5" fmla="*/ 14 h 14"/>
                <a:gd name="T6" fmla="*/ 1571 w 1571"/>
                <a:gd name="T7" fmla="*/ 14 h 14"/>
                <a:gd name="T8" fmla="*/ 1571 w 1571"/>
                <a:gd name="T9" fmla="*/ 13 h 14"/>
                <a:gd name="T10" fmla="*/ 1569 w 1571"/>
                <a:gd name="T11" fmla="*/ 13 h 14"/>
                <a:gd name="T12" fmla="*/ 0 w 1571"/>
                <a:gd name="T13" fmla="*/ 0 h 14"/>
                <a:gd name="T14" fmla="*/ 0 w 1571"/>
                <a:gd name="T15" fmla="*/ 1 h 14"/>
                <a:gd name="T16" fmla="*/ 3 w 1571"/>
                <a:gd name="T17" fmla="*/ 1 h 14"/>
                <a:gd name="T18" fmla="*/ 3 w 1571"/>
                <a:gd name="T19" fmla="*/ 1 h 14"/>
                <a:gd name="T20" fmla="*/ 3 w 1571"/>
                <a:gd name="T21" fmla="*/ 0 h 14"/>
                <a:gd name="T22" fmla="*/ 0 w 1571"/>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1" h="14">
                  <a:moveTo>
                    <a:pt x="1569" y="13"/>
                  </a:moveTo>
                  <a:lnTo>
                    <a:pt x="1569" y="13"/>
                  </a:lnTo>
                  <a:lnTo>
                    <a:pt x="1569" y="14"/>
                  </a:lnTo>
                  <a:lnTo>
                    <a:pt x="1571" y="14"/>
                  </a:lnTo>
                  <a:lnTo>
                    <a:pt x="1571" y="13"/>
                  </a:lnTo>
                  <a:lnTo>
                    <a:pt x="1569" y="13"/>
                  </a:lnTo>
                  <a:close/>
                  <a:moveTo>
                    <a:pt x="0" y="0"/>
                  </a:moveTo>
                  <a:lnTo>
                    <a:pt x="0" y="1"/>
                  </a:lnTo>
                  <a:lnTo>
                    <a:pt x="3" y="1"/>
                  </a:lnTo>
                  <a:lnTo>
                    <a:pt x="3" y="1"/>
                  </a:lnTo>
                  <a:lnTo>
                    <a:pt x="3" y="0"/>
                  </a:lnTo>
                  <a:lnTo>
                    <a:pt x="0" y="0"/>
                  </a:lnTo>
                  <a:close/>
                </a:path>
              </a:pathLst>
            </a:custGeom>
            <a:solidFill>
              <a:srgbClr val="CBC9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4" name="Freeform 20578">
              <a:extLst>
                <a:ext uri="{FF2B5EF4-FFF2-40B4-BE49-F238E27FC236}">
                  <a16:creationId xmlns:a16="http://schemas.microsoft.com/office/drawing/2014/main" id="{AB934DF4-D142-41E1-B12C-FA3E344C53F2}"/>
                </a:ext>
              </a:extLst>
            </p:cNvPr>
            <p:cNvSpPr>
              <a:spLocks/>
            </p:cNvSpPr>
            <p:nvPr/>
          </p:nvSpPr>
          <p:spPr bwMode="auto">
            <a:xfrm>
              <a:off x="-850900" y="1793875"/>
              <a:ext cx="3175" cy="1588"/>
            </a:xfrm>
            <a:custGeom>
              <a:avLst/>
              <a:gdLst>
                <a:gd name="T0" fmla="*/ 0 w 2"/>
                <a:gd name="T1" fmla="*/ 0 h 1"/>
                <a:gd name="T2" fmla="*/ 0 w 2"/>
                <a:gd name="T3" fmla="*/ 0 h 1"/>
                <a:gd name="T4" fmla="*/ 0 w 2"/>
                <a:gd name="T5" fmla="*/ 1 h 1"/>
                <a:gd name="T6" fmla="*/ 2 w 2"/>
                <a:gd name="T7" fmla="*/ 1 h 1"/>
                <a:gd name="T8" fmla="*/ 2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0" y="0"/>
                  </a:lnTo>
                  <a:lnTo>
                    <a:pt x="0" y="1"/>
                  </a:lnTo>
                  <a:lnTo>
                    <a:pt x="2" y="1"/>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5" name="Freeform 20579">
              <a:extLst>
                <a:ext uri="{FF2B5EF4-FFF2-40B4-BE49-F238E27FC236}">
                  <a16:creationId xmlns:a16="http://schemas.microsoft.com/office/drawing/2014/main" id="{C9D8377F-5B9E-45B6-A8E3-D4FC71AC0612}"/>
                </a:ext>
              </a:extLst>
            </p:cNvPr>
            <p:cNvSpPr>
              <a:spLocks/>
            </p:cNvSpPr>
            <p:nvPr/>
          </p:nvSpPr>
          <p:spPr bwMode="auto">
            <a:xfrm>
              <a:off x="-3341688" y="1773238"/>
              <a:ext cx="4763" cy="1588"/>
            </a:xfrm>
            <a:custGeom>
              <a:avLst/>
              <a:gdLst>
                <a:gd name="T0" fmla="*/ 0 w 3"/>
                <a:gd name="T1" fmla="*/ 0 h 1"/>
                <a:gd name="T2" fmla="*/ 0 w 3"/>
                <a:gd name="T3" fmla="*/ 1 h 1"/>
                <a:gd name="T4" fmla="*/ 3 w 3"/>
                <a:gd name="T5" fmla="*/ 1 h 1"/>
                <a:gd name="T6" fmla="*/ 3 w 3"/>
                <a:gd name="T7" fmla="*/ 1 h 1"/>
                <a:gd name="T8" fmla="*/ 3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lnTo>
                    <a:pt x="0" y="1"/>
                  </a:lnTo>
                  <a:lnTo>
                    <a:pt x="3" y="1"/>
                  </a:lnTo>
                  <a:lnTo>
                    <a:pt x="3" y="1"/>
                  </a:lnTo>
                  <a:lnTo>
                    <a:pt x="3"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6" name="Freeform 20580">
              <a:extLst>
                <a:ext uri="{FF2B5EF4-FFF2-40B4-BE49-F238E27FC236}">
                  <a16:creationId xmlns:a16="http://schemas.microsoft.com/office/drawing/2014/main" id="{9FEEC3F4-0D5C-4DB6-86E6-62533DBCBB45}"/>
                </a:ext>
              </a:extLst>
            </p:cNvPr>
            <p:cNvSpPr>
              <a:spLocks/>
            </p:cNvSpPr>
            <p:nvPr/>
          </p:nvSpPr>
          <p:spPr bwMode="auto">
            <a:xfrm>
              <a:off x="-3336925" y="1773238"/>
              <a:ext cx="2486025" cy="22225"/>
            </a:xfrm>
            <a:custGeom>
              <a:avLst/>
              <a:gdLst>
                <a:gd name="T0" fmla="*/ 0 w 1566"/>
                <a:gd name="T1" fmla="*/ 0 h 14"/>
                <a:gd name="T2" fmla="*/ 0 w 1566"/>
                <a:gd name="T3" fmla="*/ 0 h 14"/>
                <a:gd name="T4" fmla="*/ 0 w 1566"/>
                <a:gd name="T5" fmla="*/ 1 h 14"/>
                <a:gd name="T6" fmla="*/ 1566 w 1566"/>
                <a:gd name="T7" fmla="*/ 14 h 14"/>
                <a:gd name="T8" fmla="*/ 1566 w 1566"/>
                <a:gd name="T9" fmla="*/ 14 h 14"/>
                <a:gd name="T10" fmla="*/ 1566 w 1566"/>
                <a:gd name="T11" fmla="*/ 13 h 14"/>
                <a:gd name="T12" fmla="*/ 0 w 156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566" h="14">
                  <a:moveTo>
                    <a:pt x="0" y="0"/>
                  </a:moveTo>
                  <a:lnTo>
                    <a:pt x="0" y="0"/>
                  </a:lnTo>
                  <a:lnTo>
                    <a:pt x="0" y="1"/>
                  </a:lnTo>
                  <a:lnTo>
                    <a:pt x="1566" y="14"/>
                  </a:lnTo>
                  <a:lnTo>
                    <a:pt x="1566" y="14"/>
                  </a:lnTo>
                  <a:lnTo>
                    <a:pt x="1566" y="13"/>
                  </a:lnTo>
                  <a:lnTo>
                    <a:pt x="0" y="0"/>
                  </a:lnTo>
                  <a:close/>
                </a:path>
              </a:pathLst>
            </a:custGeom>
            <a:solidFill>
              <a:srgbClr val="CBC9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7" name="Freeform 20581">
              <a:extLst>
                <a:ext uri="{FF2B5EF4-FFF2-40B4-BE49-F238E27FC236}">
                  <a16:creationId xmlns:a16="http://schemas.microsoft.com/office/drawing/2014/main" id="{D985A8B3-42F8-46A6-A4B1-C4A2AD028B74}"/>
                </a:ext>
              </a:extLst>
            </p:cNvPr>
            <p:cNvSpPr>
              <a:spLocks/>
            </p:cNvSpPr>
            <p:nvPr/>
          </p:nvSpPr>
          <p:spPr bwMode="auto">
            <a:xfrm>
              <a:off x="-3336925" y="1773238"/>
              <a:ext cx="2486025" cy="22225"/>
            </a:xfrm>
            <a:custGeom>
              <a:avLst/>
              <a:gdLst>
                <a:gd name="T0" fmla="*/ 0 w 1566"/>
                <a:gd name="T1" fmla="*/ 0 h 14"/>
                <a:gd name="T2" fmla="*/ 0 w 1566"/>
                <a:gd name="T3" fmla="*/ 0 h 14"/>
                <a:gd name="T4" fmla="*/ 0 w 1566"/>
                <a:gd name="T5" fmla="*/ 1 h 14"/>
                <a:gd name="T6" fmla="*/ 1566 w 1566"/>
                <a:gd name="T7" fmla="*/ 14 h 14"/>
                <a:gd name="T8" fmla="*/ 1566 w 1566"/>
                <a:gd name="T9" fmla="*/ 14 h 14"/>
                <a:gd name="T10" fmla="*/ 1566 w 1566"/>
                <a:gd name="T11" fmla="*/ 13 h 14"/>
                <a:gd name="T12" fmla="*/ 0 w 156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566" h="14">
                  <a:moveTo>
                    <a:pt x="0" y="0"/>
                  </a:moveTo>
                  <a:lnTo>
                    <a:pt x="0" y="0"/>
                  </a:lnTo>
                  <a:lnTo>
                    <a:pt x="0" y="1"/>
                  </a:lnTo>
                  <a:lnTo>
                    <a:pt x="1566" y="14"/>
                  </a:lnTo>
                  <a:lnTo>
                    <a:pt x="1566" y="14"/>
                  </a:lnTo>
                  <a:lnTo>
                    <a:pt x="1566" y="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8" name="Freeform 20582">
              <a:extLst>
                <a:ext uri="{FF2B5EF4-FFF2-40B4-BE49-F238E27FC236}">
                  <a16:creationId xmlns:a16="http://schemas.microsoft.com/office/drawing/2014/main" id="{E94CC1E3-C03B-4225-A1CA-9AF3EDEA5EEA}"/>
                </a:ext>
              </a:extLst>
            </p:cNvPr>
            <p:cNvSpPr>
              <a:spLocks/>
            </p:cNvSpPr>
            <p:nvPr/>
          </p:nvSpPr>
          <p:spPr bwMode="auto">
            <a:xfrm>
              <a:off x="-2555875" y="2581275"/>
              <a:ext cx="454025" cy="244475"/>
            </a:xfrm>
            <a:custGeom>
              <a:avLst/>
              <a:gdLst>
                <a:gd name="T0" fmla="*/ 285 w 286"/>
                <a:gd name="T1" fmla="*/ 154 h 154"/>
                <a:gd name="T2" fmla="*/ 0 w 286"/>
                <a:gd name="T3" fmla="*/ 151 h 154"/>
                <a:gd name="T4" fmla="*/ 1 w 286"/>
                <a:gd name="T5" fmla="*/ 0 h 154"/>
                <a:gd name="T6" fmla="*/ 286 w 286"/>
                <a:gd name="T7" fmla="*/ 3 h 154"/>
                <a:gd name="T8" fmla="*/ 285 w 286"/>
                <a:gd name="T9" fmla="*/ 154 h 154"/>
              </a:gdLst>
              <a:ahLst/>
              <a:cxnLst>
                <a:cxn ang="0">
                  <a:pos x="T0" y="T1"/>
                </a:cxn>
                <a:cxn ang="0">
                  <a:pos x="T2" y="T3"/>
                </a:cxn>
                <a:cxn ang="0">
                  <a:pos x="T4" y="T5"/>
                </a:cxn>
                <a:cxn ang="0">
                  <a:pos x="T6" y="T7"/>
                </a:cxn>
                <a:cxn ang="0">
                  <a:pos x="T8" y="T9"/>
                </a:cxn>
              </a:cxnLst>
              <a:rect l="0" t="0" r="r" b="b"/>
              <a:pathLst>
                <a:path w="286" h="154">
                  <a:moveTo>
                    <a:pt x="285" y="154"/>
                  </a:moveTo>
                  <a:lnTo>
                    <a:pt x="0" y="151"/>
                  </a:lnTo>
                  <a:lnTo>
                    <a:pt x="1" y="0"/>
                  </a:lnTo>
                  <a:lnTo>
                    <a:pt x="286" y="3"/>
                  </a:lnTo>
                  <a:lnTo>
                    <a:pt x="285" y="154"/>
                  </a:lnTo>
                  <a:close/>
                </a:path>
              </a:pathLst>
            </a:custGeom>
            <a:solidFill>
              <a:srgbClr val="E4D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99" name="Freeform 20583">
              <a:extLst>
                <a:ext uri="{FF2B5EF4-FFF2-40B4-BE49-F238E27FC236}">
                  <a16:creationId xmlns:a16="http://schemas.microsoft.com/office/drawing/2014/main" id="{6AFA9817-9D73-4A11-A340-041FCA42DA95}"/>
                </a:ext>
              </a:extLst>
            </p:cNvPr>
            <p:cNvSpPr>
              <a:spLocks/>
            </p:cNvSpPr>
            <p:nvPr/>
          </p:nvSpPr>
          <p:spPr bwMode="auto">
            <a:xfrm>
              <a:off x="-2555875" y="2581275"/>
              <a:ext cx="454025" cy="244475"/>
            </a:xfrm>
            <a:custGeom>
              <a:avLst/>
              <a:gdLst>
                <a:gd name="T0" fmla="*/ 285 w 286"/>
                <a:gd name="T1" fmla="*/ 154 h 154"/>
                <a:gd name="T2" fmla="*/ 285 w 286"/>
                <a:gd name="T3" fmla="*/ 154 h 154"/>
                <a:gd name="T4" fmla="*/ 0 w 286"/>
                <a:gd name="T5" fmla="*/ 151 h 154"/>
                <a:gd name="T6" fmla="*/ 1 w 286"/>
                <a:gd name="T7" fmla="*/ 0 h 154"/>
                <a:gd name="T8" fmla="*/ 285 w 286"/>
                <a:gd name="T9" fmla="*/ 3 h 154"/>
                <a:gd name="T10" fmla="*/ 285 w 286"/>
                <a:gd name="T11" fmla="*/ 154 h 154"/>
                <a:gd name="T12" fmla="*/ 285 w 286"/>
                <a:gd name="T13" fmla="*/ 154 h 154"/>
                <a:gd name="T14" fmla="*/ 285 w 286"/>
                <a:gd name="T15" fmla="*/ 154 h 154"/>
                <a:gd name="T16" fmla="*/ 285 w 286"/>
                <a:gd name="T17" fmla="*/ 154 h 154"/>
                <a:gd name="T18" fmla="*/ 285 w 286"/>
                <a:gd name="T19" fmla="*/ 154 h 154"/>
                <a:gd name="T20" fmla="*/ 286 w 286"/>
                <a:gd name="T21" fmla="*/ 3 h 154"/>
                <a:gd name="T22" fmla="*/ 1 w 286"/>
                <a:gd name="T23" fmla="*/ 0 h 154"/>
                <a:gd name="T24" fmla="*/ 0 w 286"/>
                <a:gd name="T25" fmla="*/ 151 h 154"/>
                <a:gd name="T26" fmla="*/ 285 w 286"/>
                <a:gd name="T27" fmla="*/ 154 h 154"/>
                <a:gd name="T28" fmla="*/ 285 w 286"/>
                <a:gd name="T29" fmla="*/ 154 h 154"/>
                <a:gd name="T30" fmla="*/ 285 w 286"/>
                <a:gd name="T31"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154">
                  <a:moveTo>
                    <a:pt x="285" y="154"/>
                  </a:moveTo>
                  <a:lnTo>
                    <a:pt x="285" y="154"/>
                  </a:lnTo>
                  <a:lnTo>
                    <a:pt x="0" y="151"/>
                  </a:lnTo>
                  <a:lnTo>
                    <a:pt x="1" y="0"/>
                  </a:lnTo>
                  <a:lnTo>
                    <a:pt x="285" y="3"/>
                  </a:lnTo>
                  <a:lnTo>
                    <a:pt x="285" y="154"/>
                  </a:lnTo>
                  <a:lnTo>
                    <a:pt x="285" y="154"/>
                  </a:lnTo>
                  <a:lnTo>
                    <a:pt x="285" y="154"/>
                  </a:lnTo>
                  <a:lnTo>
                    <a:pt x="285" y="154"/>
                  </a:lnTo>
                  <a:lnTo>
                    <a:pt x="285" y="154"/>
                  </a:lnTo>
                  <a:lnTo>
                    <a:pt x="286" y="3"/>
                  </a:lnTo>
                  <a:lnTo>
                    <a:pt x="1" y="0"/>
                  </a:lnTo>
                  <a:lnTo>
                    <a:pt x="0" y="151"/>
                  </a:lnTo>
                  <a:lnTo>
                    <a:pt x="285" y="154"/>
                  </a:lnTo>
                  <a:lnTo>
                    <a:pt x="285" y="154"/>
                  </a:lnTo>
                  <a:lnTo>
                    <a:pt x="285" y="154"/>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0" name="Freeform 20584">
              <a:extLst>
                <a:ext uri="{FF2B5EF4-FFF2-40B4-BE49-F238E27FC236}">
                  <a16:creationId xmlns:a16="http://schemas.microsoft.com/office/drawing/2014/main" id="{2A6267AD-01F2-4297-88BC-5D47983C64FB}"/>
                </a:ext>
              </a:extLst>
            </p:cNvPr>
            <p:cNvSpPr>
              <a:spLocks/>
            </p:cNvSpPr>
            <p:nvPr/>
          </p:nvSpPr>
          <p:spPr bwMode="auto">
            <a:xfrm>
              <a:off x="-2555875" y="2586038"/>
              <a:ext cx="455613" cy="241300"/>
            </a:xfrm>
            <a:custGeom>
              <a:avLst/>
              <a:gdLst>
                <a:gd name="T0" fmla="*/ 286 w 287"/>
                <a:gd name="T1" fmla="*/ 152 h 152"/>
                <a:gd name="T2" fmla="*/ 0 w 287"/>
                <a:gd name="T3" fmla="*/ 150 h 152"/>
                <a:gd name="T4" fmla="*/ 0 w 287"/>
                <a:gd name="T5" fmla="*/ 147 h 152"/>
                <a:gd name="T6" fmla="*/ 282 w 287"/>
                <a:gd name="T7" fmla="*/ 148 h 152"/>
                <a:gd name="T8" fmla="*/ 284 w 287"/>
                <a:gd name="T9" fmla="*/ 0 h 152"/>
                <a:gd name="T10" fmla="*/ 287 w 287"/>
                <a:gd name="T11" fmla="*/ 0 h 152"/>
                <a:gd name="T12" fmla="*/ 286 w 287"/>
                <a:gd name="T13" fmla="*/ 152 h 152"/>
              </a:gdLst>
              <a:ahLst/>
              <a:cxnLst>
                <a:cxn ang="0">
                  <a:pos x="T0" y="T1"/>
                </a:cxn>
                <a:cxn ang="0">
                  <a:pos x="T2" y="T3"/>
                </a:cxn>
                <a:cxn ang="0">
                  <a:pos x="T4" y="T5"/>
                </a:cxn>
                <a:cxn ang="0">
                  <a:pos x="T6" y="T7"/>
                </a:cxn>
                <a:cxn ang="0">
                  <a:pos x="T8" y="T9"/>
                </a:cxn>
                <a:cxn ang="0">
                  <a:pos x="T10" y="T11"/>
                </a:cxn>
                <a:cxn ang="0">
                  <a:pos x="T12" y="T13"/>
                </a:cxn>
              </a:cxnLst>
              <a:rect l="0" t="0" r="r" b="b"/>
              <a:pathLst>
                <a:path w="287" h="152">
                  <a:moveTo>
                    <a:pt x="286" y="152"/>
                  </a:moveTo>
                  <a:lnTo>
                    <a:pt x="0" y="150"/>
                  </a:lnTo>
                  <a:lnTo>
                    <a:pt x="0" y="147"/>
                  </a:lnTo>
                  <a:lnTo>
                    <a:pt x="282" y="148"/>
                  </a:lnTo>
                  <a:lnTo>
                    <a:pt x="284" y="0"/>
                  </a:lnTo>
                  <a:lnTo>
                    <a:pt x="287" y="0"/>
                  </a:lnTo>
                  <a:lnTo>
                    <a:pt x="286"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1" name="Freeform 20585">
              <a:extLst>
                <a:ext uri="{FF2B5EF4-FFF2-40B4-BE49-F238E27FC236}">
                  <a16:creationId xmlns:a16="http://schemas.microsoft.com/office/drawing/2014/main" id="{AEDA7218-B724-49BB-ADB0-23AA51724C54}"/>
                </a:ext>
              </a:extLst>
            </p:cNvPr>
            <p:cNvSpPr>
              <a:spLocks/>
            </p:cNvSpPr>
            <p:nvPr/>
          </p:nvSpPr>
          <p:spPr bwMode="auto">
            <a:xfrm>
              <a:off x="-3094038" y="1928813"/>
              <a:ext cx="1990725" cy="617538"/>
            </a:xfrm>
            <a:custGeom>
              <a:avLst/>
              <a:gdLst>
                <a:gd name="T0" fmla="*/ 1251 w 1254"/>
                <a:gd name="T1" fmla="*/ 389 h 389"/>
                <a:gd name="T2" fmla="*/ 0 w 1254"/>
                <a:gd name="T3" fmla="*/ 379 h 389"/>
                <a:gd name="T4" fmla="*/ 3 w 1254"/>
                <a:gd name="T5" fmla="*/ 0 h 389"/>
                <a:gd name="T6" fmla="*/ 1254 w 1254"/>
                <a:gd name="T7" fmla="*/ 9 h 389"/>
                <a:gd name="T8" fmla="*/ 1251 w 1254"/>
                <a:gd name="T9" fmla="*/ 389 h 389"/>
              </a:gdLst>
              <a:ahLst/>
              <a:cxnLst>
                <a:cxn ang="0">
                  <a:pos x="T0" y="T1"/>
                </a:cxn>
                <a:cxn ang="0">
                  <a:pos x="T2" y="T3"/>
                </a:cxn>
                <a:cxn ang="0">
                  <a:pos x="T4" y="T5"/>
                </a:cxn>
                <a:cxn ang="0">
                  <a:pos x="T6" y="T7"/>
                </a:cxn>
                <a:cxn ang="0">
                  <a:pos x="T8" y="T9"/>
                </a:cxn>
              </a:cxnLst>
              <a:rect l="0" t="0" r="r" b="b"/>
              <a:pathLst>
                <a:path w="1254" h="389">
                  <a:moveTo>
                    <a:pt x="1251" y="389"/>
                  </a:moveTo>
                  <a:lnTo>
                    <a:pt x="0" y="379"/>
                  </a:lnTo>
                  <a:lnTo>
                    <a:pt x="3" y="0"/>
                  </a:lnTo>
                  <a:lnTo>
                    <a:pt x="1254" y="9"/>
                  </a:lnTo>
                  <a:lnTo>
                    <a:pt x="1251" y="389"/>
                  </a:lnTo>
                  <a:close/>
                </a:path>
              </a:pathLst>
            </a:custGeom>
            <a:solidFill>
              <a:srgbClr val="E4D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2" name="Freeform 20586">
              <a:extLst>
                <a:ext uri="{FF2B5EF4-FFF2-40B4-BE49-F238E27FC236}">
                  <a16:creationId xmlns:a16="http://schemas.microsoft.com/office/drawing/2014/main" id="{1620AFD1-171B-414E-A569-28D62323C76C}"/>
                </a:ext>
              </a:extLst>
            </p:cNvPr>
            <p:cNvSpPr>
              <a:spLocks/>
            </p:cNvSpPr>
            <p:nvPr/>
          </p:nvSpPr>
          <p:spPr bwMode="auto">
            <a:xfrm>
              <a:off x="-3094038" y="1928813"/>
              <a:ext cx="1990725" cy="617538"/>
            </a:xfrm>
            <a:custGeom>
              <a:avLst/>
              <a:gdLst>
                <a:gd name="T0" fmla="*/ 1251 w 1254"/>
                <a:gd name="T1" fmla="*/ 389 h 389"/>
                <a:gd name="T2" fmla="*/ 0 w 1254"/>
                <a:gd name="T3" fmla="*/ 379 h 389"/>
                <a:gd name="T4" fmla="*/ 3 w 1254"/>
                <a:gd name="T5" fmla="*/ 0 h 389"/>
                <a:gd name="T6" fmla="*/ 1254 w 1254"/>
                <a:gd name="T7" fmla="*/ 9 h 389"/>
                <a:gd name="T8" fmla="*/ 1251 w 1254"/>
                <a:gd name="T9" fmla="*/ 389 h 389"/>
              </a:gdLst>
              <a:ahLst/>
              <a:cxnLst>
                <a:cxn ang="0">
                  <a:pos x="T0" y="T1"/>
                </a:cxn>
                <a:cxn ang="0">
                  <a:pos x="T2" y="T3"/>
                </a:cxn>
                <a:cxn ang="0">
                  <a:pos x="T4" y="T5"/>
                </a:cxn>
                <a:cxn ang="0">
                  <a:pos x="T6" y="T7"/>
                </a:cxn>
                <a:cxn ang="0">
                  <a:pos x="T8" y="T9"/>
                </a:cxn>
              </a:cxnLst>
              <a:rect l="0" t="0" r="r" b="b"/>
              <a:pathLst>
                <a:path w="1254" h="389">
                  <a:moveTo>
                    <a:pt x="1251" y="389"/>
                  </a:moveTo>
                  <a:lnTo>
                    <a:pt x="0" y="379"/>
                  </a:lnTo>
                  <a:lnTo>
                    <a:pt x="3" y="0"/>
                  </a:lnTo>
                  <a:lnTo>
                    <a:pt x="1254" y="9"/>
                  </a:lnTo>
                  <a:lnTo>
                    <a:pt x="1251" y="3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3" name="Freeform 20587">
              <a:extLst>
                <a:ext uri="{FF2B5EF4-FFF2-40B4-BE49-F238E27FC236}">
                  <a16:creationId xmlns:a16="http://schemas.microsoft.com/office/drawing/2014/main" id="{FCA3AEE7-16FD-463C-AE53-60BA4EA2DF01}"/>
                </a:ext>
              </a:extLst>
            </p:cNvPr>
            <p:cNvSpPr>
              <a:spLocks/>
            </p:cNvSpPr>
            <p:nvPr/>
          </p:nvSpPr>
          <p:spPr bwMode="auto">
            <a:xfrm>
              <a:off x="-3094038" y="1925638"/>
              <a:ext cx="1990725" cy="620713"/>
            </a:xfrm>
            <a:custGeom>
              <a:avLst/>
              <a:gdLst>
                <a:gd name="T0" fmla="*/ 1251 w 1254"/>
                <a:gd name="T1" fmla="*/ 391 h 391"/>
                <a:gd name="T2" fmla="*/ 1251 w 1254"/>
                <a:gd name="T3" fmla="*/ 391 h 391"/>
                <a:gd name="T4" fmla="*/ 0 w 1254"/>
                <a:gd name="T5" fmla="*/ 381 h 391"/>
                <a:gd name="T6" fmla="*/ 4 w 1254"/>
                <a:gd name="T7" fmla="*/ 2 h 391"/>
                <a:gd name="T8" fmla="*/ 1254 w 1254"/>
                <a:gd name="T9" fmla="*/ 12 h 391"/>
                <a:gd name="T10" fmla="*/ 1250 w 1254"/>
                <a:gd name="T11" fmla="*/ 391 h 391"/>
                <a:gd name="T12" fmla="*/ 1251 w 1254"/>
                <a:gd name="T13" fmla="*/ 391 h 391"/>
                <a:gd name="T14" fmla="*/ 1251 w 1254"/>
                <a:gd name="T15" fmla="*/ 391 h 391"/>
                <a:gd name="T16" fmla="*/ 1251 w 1254"/>
                <a:gd name="T17" fmla="*/ 391 h 391"/>
                <a:gd name="T18" fmla="*/ 1251 w 1254"/>
                <a:gd name="T19" fmla="*/ 391 h 391"/>
                <a:gd name="T20" fmla="*/ 1254 w 1254"/>
                <a:gd name="T21" fmla="*/ 11 h 391"/>
                <a:gd name="T22" fmla="*/ 3 w 1254"/>
                <a:gd name="T23" fmla="*/ 0 h 391"/>
                <a:gd name="T24" fmla="*/ 0 w 1254"/>
                <a:gd name="T25" fmla="*/ 382 h 391"/>
                <a:gd name="T26" fmla="*/ 1251 w 1254"/>
                <a:gd name="T27" fmla="*/ 391 h 391"/>
                <a:gd name="T28" fmla="*/ 1251 w 1254"/>
                <a:gd name="T29" fmla="*/ 391 h 391"/>
                <a:gd name="T30" fmla="*/ 1251 w 1254"/>
                <a:gd name="T31"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4" h="391">
                  <a:moveTo>
                    <a:pt x="1251" y="391"/>
                  </a:moveTo>
                  <a:lnTo>
                    <a:pt x="1251" y="391"/>
                  </a:lnTo>
                  <a:lnTo>
                    <a:pt x="0" y="381"/>
                  </a:lnTo>
                  <a:lnTo>
                    <a:pt x="4" y="2"/>
                  </a:lnTo>
                  <a:lnTo>
                    <a:pt x="1254" y="12"/>
                  </a:lnTo>
                  <a:lnTo>
                    <a:pt x="1250" y="391"/>
                  </a:lnTo>
                  <a:lnTo>
                    <a:pt x="1251" y="391"/>
                  </a:lnTo>
                  <a:lnTo>
                    <a:pt x="1251" y="391"/>
                  </a:lnTo>
                  <a:lnTo>
                    <a:pt x="1251" y="391"/>
                  </a:lnTo>
                  <a:lnTo>
                    <a:pt x="1251" y="391"/>
                  </a:lnTo>
                  <a:lnTo>
                    <a:pt x="1254" y="11"/>
                  </a:lnTo>
                  <a:lnTo>
                    <a:pt x="3" y="0"/>
                  </a:lnTo>
                  <a:lnTo>
                    <a:pt x="0" y="382"/>
                  </a:lnTo>
                  <a:lnTo>
                    <a:pt x="1251" y="391"/>
                  </a:lnTo>
                  <a:lnTo>
                    <a:pt x="1251" y="391"/>
                  </a:lnTo>
                  <a:lnTo>
                    <a:pt x="1251" y="391"/>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4" name="Freeform 20588">
              <a:extLst>
                <a:ext uri="{FF2B5EF4-FFF2-40B4-BE49-F238E27FC236}">
                  <a16:creationId xmlns:a16="http://schemas.microsoft.com/office/drawing/2014/main" id="{4A7EB709-D64B-4E11-B4A6-6EAEE2B4E967}"/>
                </a:ext>
              </a:extLst>
            </p:cNvPr>
            <p:cNvSpPr>
              <a:spLocks/>
            </p:cNvSpPr>
            <p:nvPr/>
          </p:nvSpPr>
          <p:spPr bwMode="auto">
            <a:xfrm>
              <a:off x="-3094038" y="1925638"/>
              <a:ext cx="1990725" cy="620713"/>
            </a:xfrm>
            <a:custGeom>
              <a:avLst/>
              <a:gdLst>
                <a:gd name="T0" fmla="*/ 1251 w 1254"/>
                <a:gd name="T1" fmla="*/ 391 h 391"/>
                <a:gd name="T2" fmla="*/ 1251 w 1254"/>
                <a:gd name="T3" fmla="*/ 391 h 391"/>
                <a:gd name="T4" fmla="*/ 0 w 1254"/>
                <a:gd name="T5" fmla="*/ 381 h 391"/>
                <a:gd name="T6" fmla="*/ 4 w 1254"/>
                <a:gd name="T7" fmla="*/ 2 h 391"/>
                <a:gd name="T8" fmla="*/ 1254 w 1254"/>
                <a:gd name="T9" fmla="*/ 12 h 391"/>
                <a:gd name="T10" fmla="*/ 1250 w 1254"/>
                <a:gd name="T11" fmla="*/ 391 h 391"/>
                <a:gd name="T12" fmla="*/ 1251 w 1254"/>
                <a:gd name="T13" fmla="*/ 391 h 391"/>
                <a:gd name="T14" fmla="*/ 1251 w 1254"/>
                <a:gd name="T15" fmla="*/ 391 h 391"/>
                <a:gd name="T16" fmla="*/ 1251 w 1254"/>
                <a:gd name="T17" fmla="*/ 391 h 391"/>
                <a:gd name="T18" fmla="*/ 1251 w 1254"/>
                <a:gd name="T19" fmla="*/ 391 h 391"/>
                <a:gd name="T20" fmla="*/ 1254 w 1254"/>
                <a:gd name="T21" fmla="*/ 11 h 391"/>
                <a:gd name="T22" fmla="*/ 3 w 1254"/>
                <a:gd name="T23" fmla="*/ 0 h 391"/>
                <a:gd name="T24" fmla="*/ 0 w 1254"/>
                <a:gd name="T25" fmla="*/ 382 h 391"/>
                <a:gd name="T26" fmla="*/ 1251 w 1254"/>
                <a:gd name="T27" fmla="*/ 391 h 391"/>
                <a:gd name="T28" fmla="*/ 1251 w 1254"/>
                <a:gd name="T29" fmla="*/ 391 h 391"/>
                <a:gd name="T30" fmla="*/ 1251 w 1254"/>
                <a:gd name="T31"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4" h="391">
                  <a:moveTo>
                    <a:pt x="1251" y="391"/>
                  </a:moveTo>
                  <a:lnTo>
                    <a:pt x="1251" y="391"/>
                  </a:lnTo>
                  <a:lnTo>
                    <a:pt x="0" y="381"/>
                  </a:lnTo>
                  <a:lnTo>
                    <a:pt x="4" y="2"/>
                  </a:lnTo>
                  <a:lnTo>
                    <a:pt x="1254" y="12"/>
                  </a:lnTo>
                  <a:lnTo>
                    <a:pt x="1250" y="391"/>
                  </a:lnTo>
                  <a:lnTo>
                    <a:pt x="1251" y="391"/>
                  </a:lnTo>
                  <a:lnTo>
                    <a:pt x="1251" y="391"/>
                  </a:lnTo>
                  <a:lnTo>
                    <a:pt x="1251" y="391"/>
                  </a:lnTo>
                  <a:lnTo>
                    <a:pt x="1251" y="391"/>
                  </a:lnTo>
                  <a:lnTo>
                    <a:pt x="1254" y="11"/>
                  </a:lnTo>
                  <a:lnTo>
                    <a:pt x="3" y="0"/>
                  </a:lnTo>
                  <a:lnTo>
                    <a:pt x="0" y="382"/>
                  </a:lnTo>
                  <a:lnTo>
                    <a:pt x="1251" y="391"/>
                  </a:lnTo>
                  <a:lnTo>
                    <a:pt x="1251" y="391"/>
                  </a:lnTo>
                  <a:lnTo>
                    <a:pt x="1251" y="3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5" name="Freeform 20589">
              <a:extLst>
                <a:ext uri="{FF2B5EF4-FFF2-40B4-BE49-F238E27FC236}">
                  <a16:creationId xmlns:a16="http://schemas.microsoft.com/office/drawing/2014/main" id="{338DE311-7E19-4587-8236-56346DD93FD1}"/>
                </a:ext>
              </a:extLst>
            </p:cNvPr>
            <p:cNvSpPr>
              <a:spLocks/>
            </p:cNvSpPr>
            <p:nvPr/>
          </p:nvSpPr>
          <p:spPr bwMode="auto">
            <a:xfrm>
              <a:off x="-3094038" y="1943100"/>
              <a:ext cx="2000250" cy="614363"/>
            </a:xfrm>
            <a:custGeom>
              <a:avLst/>
              <a:gdLst>
                <a:gd name="T0" fmla="*/ 1257 w 1260"/>
                <a:gd name="T1" fmla="*/ 387 h 387"/>
                <a:gd name="T2" fmla="*/ 0 w 1260"/>
                <a:gd name="T3" fmla="*/ 376 h 387"/>
                <a:gd name="T4" fmla="*/ 0 w 1260"/>
                <a:gd name="T5" fmla="*/ 364 h 387"/>
                <a:gd name="T6" fmla="*/ 1245 w 1260"/>
                <a:gd name="T7" fmla="*/ 375 h 387"/>
                <a:gd name="T8" fmla="*/ 1247 w 1260"/>
                <a:gd name="T9" fmla="*/ 0 h 387"/>
                <a:gd name="T10" fmla="*/ 1260 w 1260"/>
                <a:gd name="T11" fmla="*/ 0 h 387"/>
                <a:gd name="T12" fmla="*/ 1257 w 1260"/>
                <a:gd name="T13" fmla="*/ 387 h 387"/>
              </a:gdLst>
              <a:ahLst/>
              <a:cxnLst>
                <a:cxn ang="0">
                  <a:pos x="T0" y="T1"/>
                </a:cxn>
                <a:cxn ang="0">
                  <a:pos x="T2" y="T3"/>
                </a:cxn>
                <a:cxn ang="0">
                  <a:pos x="T4" y="T5"/>
                </a:cxn>
                <a:cxn ang="0">
                  <a:pos x="T6" y="T7"/>
                </a:cxn>
                <a:cxn ang="0">
                  <a:pos x="T8" y="T9"/>
                </a:cxn>
                <a:cxn ang="0">
                  <a:pos x="T10" y="T11"/>
                </a:cxn>
                <a:cxn ang="0">
                  <a:pos x="T12" y="T13"/>
                </a:cxn>
              </a:cxnLst>
              <a:rect l="0" t="0" r="r" b="b"/>
              <a:pathLst>
                <a:path w="1260" h="387">
                  <a:moveTo>
                    <a:pt x="1257" y="387"/>
                  </a:moveTo>
                  <a:lnTo>
                    <a:pt x="0" y="376"/>
                  </a:lnTo>
                  <a:lnTo>
                    <a:pt x="0" y="364"/>
                  </a:lnTo>
                  <a:lnTo>
                    <a:pt x="1245" y="375"/>
                  </a:lnTo>
                  <a:lnTo>
                    <a:pt x="1247" y="0"/>
                  </a:lnTo>
                  <a:lnTo>
                    <a:pt x="1260" y="0"/>
                  </a:lnTo>
                  <a:lnTo>
                    <a:pt x="1257" y="3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6" name="Freeform 20590">
              <a:extLst>
                <a:ext uri="{FF2B5EF4-FFF2-40B4-BE49-F238E27FC236}">
                  <a16:creationId xmlns:a16="http://schemas.microsoft.com/office/drawing/2014/main" id="{3EC77238-90D6-4DC3-9ECD-5D3A0967BA60}"/>
                </a:ext>
              </a:extLst>
            </p:cNvPr>
            <p:cNvSpPr>
              <a:spLocks/>
            </p:cNvSpPr>
            <p:nvPr/>
          </p:nvSpPr>
          <p:spPr bwMode="auto">
            <a:xfrm>
              <a:off x="-3041650" y="2092325"/>
              <a:ext cx="117475" cy="90488"/>
            </a:xfrm>
            <a:custGeom>
              <a:avLst/>
              <a:gdLst>
                <a:gd name="T0" fmla="*/ 74 w 74"/>
                <a:gd name="T1" fmla="*/ 57 h 57"/>
                <a:gd name="T2" fmla="*/ 0 w 74"/>
                <a:gd name="T3" fmla="*/ 57 h 57"/>
                <a:gd name="T4" fmla="*/ 1 w 74"/>
                <a:gd name="T5" fmla="*/ 1 h 57"/>
                <a:gd name="T6" fmla="*/ 1 w 74"/>
                <a:gd name="T7" fmla="*/ 0 h 57"/>
                <a:gd name="T8" fmla="*/ 74 w 74"/>
                <a:gd name="T9" fmla="*/ 1 h 57"/>
                <a:gd name="T10" fmla="*/ 74 w 74"/>
                <a:gd name="T11" fmla="*/ 57 h 57"/>
              </a:gdLst>
              <a:ahLst/>
              <a:cxnLst>
                <a:cxn ang="0">
                  <a:pos x="T0" y="T1"/>
                </a:cxn>
                <a:cxn ang="0">
                  <a:pos x="T2" y="T3"/>
                </a:cxn>
                <a:cxn ang="0">
                  <a:pos x="T4" y="T5"/>
                </a:cxn>
                <a:cxn ang="0">
                  <a:pos x="T6" y="T7"/>
                </a:cxn>
                <a:cxn ang="0">
                  <a:pos x="T8" y="T9"/>
                </a:cxn>
                <a:cxn ang="0">
                  <a:pos x="T10" y="T11"/>
                </a:cxn>
              </a:cxnLst>
              <a:rect l="0" t="0" r="r" b="b"/>
              <a:pathLst>
                <a:path w="74" h="57">
                  <a:moveTo>
                    <a:pt x="74" y="57"/>
                  </a:moveTo>
                  <a:lnTo>
                    <a:pt x="0" y="57"/>
                  </a:lnTo>
                  <a:lnTo>
                    <a:pt x="1" y="1"/>
                  </a:lnTo>
                  <a:lnTo>
                    <a:pt x="1" y="0"/>
                  </a:lnTo>
                  <a:lnTo>
                    <a:pt x="74" y="1"/>
                  </a:lnTo>
                  <a:lnTo>
                    <a:pt x="74" y="57"/>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7" name="Freeform 20591">
              <a:extLst>
                <a:ext uri="{FF2B5EF4-FFF2-40B4-BE49-F238E27FC236}">
                  <a16:creationId xmlns:a16="http://schemas.microsoft.com/office/drawing/2014/main" id="{4D41F45C-5C93-4298-83D9-92DBBBD40C86}"/>
                </a:ext>
              </a:extLst>
            </p:cNvPr>
            <p:cNvSpPr>
              <a:spLocks noEditPoints="1"/>
            </p:cNvSpPr>
            <p:nvPr/>
          </p:nvSpPr>
          <p:spPr bwMode="auto">
            <a:xfrm>
              <a:off x="-3044825" y="2087563"/>
              <a:ext cx="125413" cy="96838"/>
            </a:xfrm>
            <a:custGeom>
              <a:avLst/>
              <a:gdLst>
                <a:gd name="T0" fmla="*/ 71 w 79"/>
                <a:gd name="T1" fmla="*/ 1 h 61"/>
                <a:gd name="T2" fmla="*/ 10 w 79"/>
                <a:gd name="T3" fmla="*/ 0 h 61"/>
                <a:gd name="T4" fmla="*/ 10 w 79"/>
                <a:gd name="T5" fmla="*/ 0 h 61"/>
                <a:gd name="T6" fmla="*/ 6 w 79"/>
                <a:gd name="T7" fmla="*/ 1 h 61"/>
                <a:gd name="T8" fmla="*/ 3 w 79"/>
                <a:gd name="T9" fmla="*/ 4 h 61"/>
                <a:gd name="T10" fmla="*/ 2 w 79"/>
                <a:gd name="T11" fmla="*/ 6 h 61"/>
                <a:gd name="T12" fmla="*/ 0 w 79"/>
                <a:gd name="T13" fmla="*/ 10 h 61"/>
                <a:gd name="T14" fmla="*/ 0 w 79"/>
                <a:gd name="T15" fmla="*/ 51 h 61"/>
                <a:gd name="T16" fmla="*/ 0 w 79"/>
                <a:gd name="T17" fmla="*/ 51 h 61"/>
                <a:gd name="T18" fmla="*/ 0 w 79"/>
                <a:gd name="T19" fmla="*/ 55 h 61"/>
                <a:gd name="T20" fmla="*/ 3 w 79"/>
                <a:gd name="T21" fmla="*/ 59 h 61"/>
                <a:gd name="T22" fmla="*/ 6 w 79"/>
                <a:gd name="T23" fmla="*/ 60 h 61"/>
                <a:gd name="T24" fmla="*/ 8 w 79"/>
                <a:gd name="T25" fmla="*/ 61 h 61"/>
                <a:gd name="T26" fmla="*/ 71 w 79"/>
                <a:gd name="T27" fmla="*/ 61 h 61"/>
                <a:gd name="T28" fmla="*/ 71 w 79"/>
                <a:gd name="T29" fmla="*/ 61 h 61"/>
                <a:gd name="T30" fmla="*/ 73 w 79"/>
                <a:gd name="T31" fmla="*/ 61 h 61"/>
                <a:gd name="T32" fmla="*/ 76 w 79"/>
                <a:gd name="T33" fmla="*/ 59 h 61"/>
                <a:gd name="T34" fmla="*/ 79 w 79"/>
                <a:gd name="T35" fmla="*/ 56 h 61"/>
                <a:gd name="T36" fmla="*/ 79 w 79"/>
                <a:gd name="T37" fmla="*/ 51 h 61"/>
                <a:gd name="T38" fmla="*/ 79 w 79"/>
                <a:gd name="T39" fmla="*/ 12 h 61"/>
                <a:gd name="T40" fmla="*/ 79 w 79"/>
                <a:gd name="T41" fmla="*/ 12 h 61"/>
                <a:gd name="T42" fmla="*/ 79 w 79"/>
                <a:gd name="T43" fmla="*/ 8 h 61"/>
                <a:gd name="T44" fmla="*/ 77 w 79"/>
                <a:gd name="T45" fmla="*/ 4 h 61"/>
                <a:gd name="T46" fmla="*/ 73 w 79"/>
                <a:gd name="T47" fmla="*/ 1 h 61"/>
                <a:gd name="T48" fmla="*/ 71 w 79"/>
                <a:gd name="T49" fmla="*/ 1 h 61"/>
                <a:gd name="T50" fmla="*/ 71 w 79"/>
                <a:gd name="T51" fmla="*/ 1 h 61"/>
                <a:gd name="T52" fmla="*/ 13 w 79"/>
                <a:gd name="T53" fmla="*/ 5 h 61"/>
                <a:gd name="T54" fmla="*/ 64 w 79"/>
                <a:gd name="T55" fmla="*/ 6 h 61"/>
                <a:gd name="T56" fmla="*/ 64 w 79"/>
                <a:gd name="T57" fmla="*/ 6 h 61"/>
                <a:gd name="T58" fmla="*/ 67 w 79"/>
                <a:gd name="T59" fmla="*/ 6 h 61"/>
                <a:gd name="T60" fmla="*/ 71 w 79"/>
                <a:gd name="T61" fmla="*/ 9 h 61"/>
                <a:gd name="T62" fmla="*/ 72 w 79"/>
                <a:gd name="T63" fmla="*/ 13 h 61"/>
                <a:gd name="T64" fmla="*/ 72 w 79"/>
                <a:gd name="T65" fmla="*/ 17 h 61"/>
                <a:gd name="T66" fmla="*/ 72 w 79"/>
                <a:gd name="T67" fmla="*/ 48 h 61"/>
                <a:gd name="T68" fmla="*/ 72 w 79"/>
                <a:gd name="T69" fmla="*/ 48 h 61"/>
                <a:gd name="T70" fmla="*/ 72 w 79"/>
                <a:gd name="T71" fmla="*/ 52 h 61"/>
                <a:gd name="T72" fmla="*/ 69 w 79"/>
                <a:gd name="T73" fmla="*/ 55 h 61"/>
                <a:gd name="T74" fmla="*/ 67 w 79"/>
                <a:gd name="T75" fmla="*/ 57 h 61"/>
                <a:gd name="T76" fmla="*/ 64 w 79"/>
                <a:gd name="T77" fmla="*/ 59 h 61"/>
                <a:gd name="T78" fmla="*/ 13 w 79"/>
                <a:gd name="T79" fmla="*/ 57 h 61"/>
                <a:gd name="T80" fmla="*/ 13 w 79"/>
                <a:gd name="T81" fmla="*/ 57 h 61"/>
                <a:gd name="T82" fmla="*/ 10 w 79"/>
                <a:gd name="T83" fmla="*/ 57 h 61"/>
                <a:gd name="T84" fmla="*/ 7 w 79"/>
                <a:gd name="T85" fmla="*/ 55 h 61"/>
                <a:gd name="T86" fmla="*/ 6 w 79"/>
                <a:gd name="T87" fmla="*/ 52 h 61"/>
                <a:gd name="T88" fmla="*/ 4 w 79"/>
                <a:gd name="T89" fmla="*/ 47 h 61"/>
                <a:gd name="T90" fmla="*/ 4 w 79"/>
                <a:gd name="T91" fmla="*/ 16 h 61"/>
                <a:gd name="T92" fmla="*/ 4 w 79"/>
                <a:gd name="T93" fmla="*/ 16 h 61"/>
                <a:gd name="T94" fmla="*/ 6 w 79"/>
                <a:gd name="T95" fmla="*/ 12 h 61"/>
                <a:gd name="T96" fmla="*/ 7 w 79"/>
                <a:gd name="T97" fmla="*/ 9 h 61"/>
                <a:gd name="T98" fmla="*/ 10 w 79"/>
                <a:gd name="T99" fmla="*/ 6 h 61"/>
                <a:gd name="T100" fmla="*/ 13 w 79"/>
                <a:gd name="T101" fmla="*/ 5 h 61"/>
                <a:gd name="T102" fmla="*/ 13 w 79"/>
                <a:gd name="T10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61">
                  <a:moveTo>
                    <a:pt x="71" y="1"/>
                  </a:moveTo>
                  <a:lnTo>
                    <a:pt x="10" y="0"/>
                  </a:lnTo>
                  <a:lnTo>
                    <a:pt x="10" y="0"/>
                  </a:lnTo>
                  <a:lnTo>
                    <a:pt x="6" y="1"/>
                  </a:lnTo>
                  <a:lnTo>
                    <a:pt x="3" y="4"/>
                  </a:lnTo>
                  <a:lnTo>
                    <a:pt x="2" y="6"/>
                  </a:lnTo>
                  <a:lnTo>
                    <a:pt x="0" y="10"/>
                  </a:lnTo>
                  <a:lnTo>
                    <a:pt x="0" y="51"/>
                  </a:lnTo>
                  <a:lnTo>
                    <a:pt x="0" y="51"/>
                  </a:lnTo>
                  <a:lnTo>
                    <a:pt x="0" y="55"/>
                  </a:lnTo>
                  <a:lnTo>
                    <a:pt x="3" y="59"/>
                  </a:lnTo>
                  <a:lnTo>
                    <a:pt x="6" y="60"/>
                  </a:lnTo>
                  <a:lnTo>
                    <a:pt x="8" y="61"/>
                  </a:lnTo>
                  <a:lnTo>
                    <a:pt x="71" y="61"/>
                  </a:lnTo>
                  <a:lnTo>
                    <a:pt x="71" y="61"/>
                  </a:lnTo>
                  <a:lnTo>
                    <a:pt x="73" y="61"/>
                  </a:lnTo>
                  <a:lnTo>
                    <a:pt x="76" y="59"/>
                  </a:lnTo>
                  <a:lnTo>
                    <a:pt x="79" y="56"/>
                  </a:lnTo>
                  <a:lnTo>
                    <a:pt x="79" y="51"/>
                  </a:lnTo>
                  <a:lnTo>
                    <a:pt x="79" y="12"/>
                  </a:lnTo>
                  <a:lnTo>
                    <a:pt x="79" y="12"/>
                  </a:lnTo>
                  <a:lnTo>
                    <a:pt x="79" y="8"/>
                  </a:lnTo>
                  <a:lnTo>
                    <a:pt x="77" y="4"/>
                  </a:lnTo>
                  <a:lnTo>
                    <a:pt x="73" y="1"/>
                  </a:lnTo>
                  <a:lnTo>
                    <a:pt x="71" y="1"/>
                  </a:lnTo>
                  <a:lnTo>
                    <a:pt x="71" y="1"/>
                  </a:lnTo>
                  <a:close/>
                  <a:moveTo>
                    <a:pt x="13" y="5"/>
                  </a:moveTo>
                  <a:lnTo>
                    <a:pt x="64" y="6"/>
                  </a:lnTo>
                  <a:lnTo>
                    <a:pt x="64" y="6"/>
                  </a:lnTo>
                  <a:lnTo>
                    <a:pt x="67" y="6"/>
                  </a:lnTo>
                  <a:lnTo>
                    <a:pt x="71" y="9"/>
                  </a:lnTo>
                  <a:lnTo>
                    <a:pt x="72" y="13"/>
                  </a:lnTo>
                  <a:lnTo>
                    <a:pt x="72" y="17"/>
                  </a:lnTo>
                  <a:lnTo>
                    <a:pt x="72" y="48"/>
                  </a:lnTo>
                  <a:lnTo>
                    <a:pt x="72" y="48"/>
                  </a:lnTo>
                  <a:lnTo>
                    <a:pt x="72" y="52"/>
                  </a:lnTo>
                  <a:lnTo>
                    <a:pt x="69" y="55"/>
                  </a:lnTo>
                  <a:lnTo>
                    <a:pt x="67" y="57"/>
                  </a:lnTo>
                  <a:lnTo>
                    <a:pt x="64" y="59"/>
                  </a:lnTo>
                  <a:lnTo>
                    <a:pt x="13" y="57"/>
                  </a:lnTo>
                  <a:lnTo>
                    <a:pt x="13" y="57"/>
                  </a:lnTo>
                  <a:lnTo>
                    <a:pt x="10" y="57"/>
                  </a:lnTo>
                  <a:lnTo>
                    <a:pt x="7" y="55"/>
                  </a:lnTo>
                  <a:lnTo>
                    <a:pt x="6" y="52"/>
                  </a:lnTo>
                  <a:lnTo>
                    <a:pt x="4" y="47"/>
                  </a:lnTo>
                  <a:lnTo>
                    <a:pt x="4" y="16"/>
                  </a:lnTo>
                  <a:lnTo>
                    <a:pt x="4" y="16"/>
                  </a:lnTo>
                  <a:lnTo>
                    <a:pt x="6" y="12"/>
                  </a:lnTo>
                  <a:lnTo>
                    <a:pt x="7" y="9"/>
                  </a:lnTo>
                  <a:lnTo>
                    <a:pt x="10" y="6"/>
                  </a:lnTo>
                  <a:lnTo>
                    <a:pt x="13" y="5"/>
                  </a:lnTo>
                  <a:lnTo>
                    <a:pt x="13" y="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8" name="Freeform 20592">
              <a:extLst>
                <a:ext uri="{FF2B5EF4-FFF2-40B4-BE49-F238E27FC236}">
                  <a16:creationId xmlns:a16="http://schemas.microsoft.com/office/drawing/2014/main" id="{B8B9ADDD-3A97-4E60-BFA3-C27BE93B90D8}"/>
                </a:ext>
              </a:extLst>
            </p:cNvPr>
            <p:cNvSpPr>
              <a:spLocks/>
            </p:cNvSpPr>
            <p:nvPr/>
          </p:nvSpPr>
          <p:spPr bwMode="auto">
            <a:xfrm>
              <a:off x="-2889250" y="2093913"/>
              <a:ext cx="115888" cy="90488"/>
            </a:xfrm>
            <a:custGeom>
              <a:avLst/>
              <a:gdLst>
                <a:gd name="T0" fmla="*/ 73 w 73"/>
                <a:gd name="T1" fmla="*/ 57 h 57"/>
                <a:gd name="T2" fmla="*/ 0 w 73"/>
                <a:gd name="T3" fmla="*/ 56 h 57"/>
                <a:gd name="T4" fmla="*/ 0 w 73"/>
                <a:gd name="T5" fmla="*/ 0 h 57"/>
                <a:gd name="T6" fmla="*/ 0 w 73"/>
                <a:gd name="T7" fmla="*/ 0 h 57"/>
                <a:gd name="T8" fmla="*/ 73 w 73"/>
                <a:gd name="T9" fmla="*/ 0 h 57"/>
                <a:gd name="T10" fmla="*/ 73 w 73"/>
                <a:gd name="T11" fmla="*/ 57 h 57"/>
              </a:gdLst>
              <a:ahLst/>
              <a:cxnLst>
                <a:cxn ang="0">
                  <a:pos x="T0" y="T1"/>
                </a:cxn>
                <a:cxn ang="0">
                  <a:pos x="T2" y="T3"/>
                </a:cxn>
                <a:cxn ang="0">
                  <a:pos x="T4" y="T5"/>
                </a:cxn>
                <a:cxn ang="0">
                  <a:pos x="T6" y="T7"/>
                </a:cxn>
                <a:cxn ang="0">
                  <a:pos x="T8" y="T9"/>
                </a:cxn>
                <a:cxn ang="0">
                  <a:pos x="T10" y="T11"/>
                </a:cxn>
              </a:cxnLst>
              <a:rect l="0" t="0" r="r" b="b"/>
              <a:pathLst>
                <a:path w="73" h="57">
                  <a:moveTo>
                    <a:pt x="73" y="57"/>
                  </a:moveTo>
                  <a:lnTo>
                    <a:pt x="0" y="56"/>
                  </a:lnTo>
                  <a:lnTo>
                    <a:pt x="0" y="0"/>
                  </a:lnTo>
                  <a:lnTo>
                    <a:pt x="0" y="0"/>
                  </a:lnTo>
                  <a:lnTo>
                    <a:pt x="73" y="0"/>
                  </a:lnTo>
                  <a:lnTo>
                    <a:pt x="73" y="57"/>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9" name="Freeform 20593">
              <a:extLst>
                <a:ext uri="{FF2B5EF4-FFF2-40B4-BE49-F238E27FC236}">
                  <a16:creationId xmlns:a16="http://schemas.microsoft.com/office/drawing/2014/main" id="{CA07D4EB-2E1C-4630-95FD-426F879C9B91}"/>
                </a:ext>
              </a:extLst>
            </p:cNvPr>
            <p:cNvSpPr>
              <a:spLocks noEditPoints="1"/>
            </p:cNvSpPr>
            <p:nvPr/>
          </p:nvSpPr>
          <p:spPr bwMode="auto">
            <a:xfrm>
              <a:off x="-2894013" y="2089150"/>
              <a:ext cx="127000" cy="96838"/>
            </a:xfrm>
            <a:custGeom>
              <a:avLst/>
              <a:gdLst>
                <a:gd name="T0" fmla="*/ 71 w 80"/>
                <a:gd name="T1" fmla="*/ 0 h 61"/>
                <a:gd name="T2" fmla="*/ 10 w 80"/>
                <a:gd name="T3" fmla="*/ 0 h 61"/>
                <a:gd name="T4" fmla="*/ 10 w 80"/>
                <a:gd name="T5" fmla="*/ 0 h 61"/>
                <a:gd name="T6" fmla="*/ 6 w 80"/>
                <a:gd name="T7" fmla="*/ 2 h 61"/>
                <a:gd name="T8" fmla="*/ 3 w 80"/>
                <a:gd name="T9" fmla="*/ 3 h 61"/>
                <a:gd name="T10" fmla="*/ 2 w 80"/>
                <a:gd name="T11" fmla="*/ 7 h 61"/>
                <a:gd name="T12" fmla="*/ 0 w 80"/>
                <a:gd name="T13" fmla="*/ 11 h 61"/>
                <a:gd name="T14" fmla="*/ 0 w 80"/>
                <a:gd name="T15" fmla="*/ 51 h 61"/>
                <a:gd name="T16" fmla="*/ 0 w 80"/>
                <a:gd name="T17" fmla="*/ 51 h 61"/>
                <a:gd name="T18" fmla="*/ 0 w 80"/>
                <a:gd name="T19" fmla="*/ 55 h 61"/>
                <a:gd name="T20" fmla="*/ 3 w 80"/>
                <a:gd name="T21" fmla="*/ 58 h 61"/>
                <a:gd name="T22" fmla="*/ 6 w 80"/>
                <a:gd name="T23" fmla="*/ 60 h 61"/>
                <a:gd name="T24" fmla="*/ 10 w 80"/>
                <a:gd name="T25" fmla="*/ 61 h 61"/>
                <a:gd name="T26" fmla="*/ 71 w 80"/>
                <a:gd name="T27" fmla="*/ 61 h 61"/>
                <a:gd name="T28" fmla="*/ 71 w 80"/>
                <a:gd name="T29" fmla="*/ 61 h 61"/>
                <a:gd name="T30" fmla="*/ 73 w 80"/>
                <a:gd name="T31" fmla="*/ 60 h 61"/>
                <a:gd name="T32" fmla="*/ 76 w 80"/>
                <a:gd name="T33" fmla="*/ 59 h 61"/>
                <a:gd name="T34" fmla="*/ 79 w 80"/>
                <a:gd name="T35" fmla="*/ 55 h 61"/>
                <a:gd name="T36" fmla="*/ 79 w 80"/>
                <a:gd name="T37" fmla="*/ 51 h 61"/>
                <a:gd name="T38" fmla="*/ 80 w 80"/>
                <a:gd name="T39" fmla="*/ 11 h 61"/>
                <a:gd name="T40" fmla="*/ 80 w 80"/>
                <a:gd name="T41" fmla="*/ 11 h 61"/>
                <a:gd name="T42" fmla="*/ 79 w 80"/>
                <a:gd name="T43" fmla="*/ 7 h 61"/>
                <a:gd name="T44" fmla="*/ 77 w 80"/>
                <a:gd name="T45" fmla="*/ 4 h 61"/>
                <a:gd name="T46" fmla="*/ 75 w 80"/>
                <a:gd name="T47" fmla="*/ 2 h 61"/>
                <a:gd name="T48" fmla="*/ 71 w 80"/>
                <a:gd name="T49" fmla="*/ 0 h 61"/>
                <a:gd name="T50" fmla="*/ 71 w 80"/>
                <a:gd name="T51" fmla="*/ 0 h 61"/>
                <a:gd name="T52" fmla="*/ 14 w 80"/>
                <a:gd name="T53" fmla="*/ 5 h 61"/>
                <a:gd name="T54" fmla="*/ 64 w 80"/>
                <a:gd name="T55" fmla="*/ 5 h 61"/>
                <a:gd name="T56" fmla="*/ 64 w 80"/>
                <a:gd name="T57" fmla="*/ 5 h 61"/>
                <a:gd name="T58" fmla="*/ 68 w 80"/>
                <a:gd name="T59" fmla="*/ 7 h 61"/>
                <a:gd name="T60" fmla="*/ 71 w 80"/>
                <a:gd name="T61" fmla="*/ 9 h 61"/>
                <a:gd name="T62" fmla="*/ 72 w 80"/>
                <a:gd name="T63" fmla="*/ 12 h 61"/>
                <a:gd name="T64" fmla="*/ 73 w 80"/>
                <a:gd name="T65" fmla="*/ 16 h 61"/>
                <a:gd name="T66" fmla="*/ 72 w 80"/>
                <a:gd name="T67" fmla="*/ 47 h 61"/>
                <a:gd name="T68" fmla="*/ 72 w 80"/>
                <a:gd name="T69" fmla="*/ 47 h 61"/>
                <a:gd name="T70" fmla="*/ 72 w 80"/>
                <a:gd name="T71" fmla="*/ 52 h 61"/>
                <a:gd name="T72" fmla="*/ 69 w 80"/>
                <a:gd name="T73" fmla="*/ 55 h 61"/>
                <a:gd name="T74" fmla="*/ 67 w 80"/>
                <a:gd name="T75" fmla="*/ 58 h 61"/>
                <a:gd name="T76" fmla="*/ 64 w 80"/>
                <a:gd name="T77" fmla="*/ 58 h 61"/>
                <a:gd name="T78" fmla="*/ 14 w 80"/>
                <a:gd name="T79" fmla="*/ 58 h 61"/>
                <a:gd name="T80" fmla="*/ 14 w 80"/>
                <a:gd name="T81" fmla="*/ 58 h 61"/>
                <a:gd name="T82" fmla="*/ 10 w 80"/>
                <a:gd name="T83" fmla="*/ 56 h 61"/>
                <a:gd name="T84" fmla="*/ 7 w 80"/>
                <a:gd name="T85" fmla="*/ 55 h 61"/>
                <a:gd name="T86" fmla="*/ 6 w 80"/>
                <a:gd name="T87" fmla="*/ 51 h 61"/>
                <a:gd name="T88" fmla="*/ 4 w 80"/>
                <a:gd name="T89" fmla="*/ 47 h 61"/>
                <a:gd name="T90" fmla="*/ 4 w 80"/>
                <a:gd name="T91" fmla="*/ 16 h 61"/>
                <a:gd name="T92" fmla="*/ 4 w 80"/>
                <a:gd name="T93" fmla="*/ 16 h 61"/>
                <a:gd name="T94" fmla="*/ 6 w 80"/>
                <a:gd name="T95" fmla="*/ 12 h 61"/>
                <a:gd name="T96" fmla="*/ 7 w 80"/>
                <a:gd name="T97" fmla="*/ 8 h 61"/>
                <a:gd name="T98" fmla="*/ 11 w 80"/>
                <a:gd name="T99" fmla="*/ 5 h 61"/>
                <a:gd name="T100" fmla="*/ 14 w 80"/>
                <a:gd name="T101" fmla="*/ 5 h 61"/>
                <a:gd name="T102" fmla="*/ 14 w 80"/>
                <a:gd name="T10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61">
                  <a:moveTo>
                    <a:pt x="71" y="0"/>
                  </a:moveTo>
                  <a:lnTo>
                    <a:pt x="10" y="0"/>
                  </a:lnTo>
                  <a:lnTo>
                    <a:pt x="10" y="0"/>
                  </a:lnTo>
                  <a:lnTo>
                    <a:pt x="6" y="2"/>
                  </a:lnTo>
                  <a:lnTo>
                    <a:pt x="3" y="3"/>
                  </a:lnTo>
                  <a:lnTo>
                    <a:pt x="2" y="7"/>
                  </a:lnTo>
                  <a:lnTo>
                    <a:pt x="0" y="11"/>
                  </a:lnTo>
                  <a:lnTo>
                    <a:pt x="0" y="51"/>
                  </a:lnTo>
                  <a:lnTo>
                    <a:pt x="0" y="51"/>
                  </a:lnTo>
                  <a:lnTo>
                    <a:pt x="0" y="55"/>
                  </a:lnTo>
                  <a:lnTo>
                    <a:pt x="3" y="58"/>
                  </a:lnTo>
                  <a:lnTo>
                    <a:pt x="6" y="60"/>
                  </a:lnTo>
                  <a:lnTo>
                    <a:pt x="10" y="61"/>
                  </a:lnTo>
                  <a:lnTo>
                    <a:pt x="71" y="61"/>
                  </a:lnTo>
                  <a:lnTo>
                    <a:pt x="71" y="61"/>
                  </a:lnTo>
                  <a:lnTo>
                    <a:pt x="73" y="60"/>
                  </a:lnTo>
                  <a:lnTo>
                    <a:pt x="76" y="59"/>
                  </a:lnTo>
                  <a:lnTo>
                    <a:pt x="79" y="55"/>
                  </a:lnTo>
                  <a:lnTo>
                    <a:pt x="79" y="51"/>
                  </a:lnTo>
                  <a:lnTo>
                    <a:pt x="80" y="11"/>
                  </a:lnTo>
                  <a:lnTo>
                    <a:pt x="80" y="11"/>
                  </a:lnTo>
                  <a:lnTo>
                    <a:pt x="79" y="7"/>
                  </a:lnTo>
                  <a:lnTo>
                    <a:pt x="77" y="4"/>
                  </a:lnTo>
                  <a:lnTo>
                    <a:pt x="75" y="2"/>
                  </a:lnTo>
                  <a:lnTo>
                    <a:pt x="71" y="0"/>
                  </a:lnTo>
                  <a:lnTo>
                    <a:pt x="71" y="0"/>
                  </a:lnTo>
                  <a:close/>
                  <a:moveTo>
                    <a:pt x="14" y="5"/>
                  </a:moveTo>
                  <a:lnTo>
                    <a:pt x="64" y="5"/>
                  </a:lnTo>
                  <a:lnTo>
                    <a:pt x="64" y="5"/>
                  </a:lnTo>
                  <a:lnTo>
                    <a:pt x="68" y="7"/>
                  </a:lnTo>
                  <a:lnTo>
                    <a:pt x="71" y="9"/>
                  </a:lnTo>
                  <a:lnTo>
                    <a:pt x="72" y="12"/>
                  </a:lnTo>
                  <a:lnTo>
                    <a:pt x="73" y="16"/>
                  </a:lnTo>
                  <a:lnTo>
                    <a:pt x="72" y="47"/>
                  </a:lnTo>
                  <a:lnTo>
                    <a:pt x="72" y="47"/>
                  </a:lnTo>
                  <a:lnTo>
                    <a:pt x="72" y="52"/>
                  </a:lnTo>
                  <a:lnTo>
                    <a:pt x="69" y="55"/>
                  </a:lnTo>
                  <a:lnTo>
                    <a:pt x="67" y="58"/>
                  </a:lnTo>
                  <a:lnTo>
                    <a:pt x="64" y="58"/>
                  </a:lnTo>
                  <a:lnTo>
                    <a:pt x="14" y="58"/>
                  </a:lnTo>
                  <a:lnTo>
                    <a:pt x="14" y="58"/>
                  </a:lnTo>
                  <a:lnTo>
                    <a:pt x="10" y="56"/>
                  </a:lnTo>
                  <a:lnTo>
                    <a:pt x="7" y="55"/>
                  </a:lnTo>
                  <a:lnTo>
                    <a:pt x="6" y="51"/>
                  </a:lnTo>
                  <a:lnTo>
                    <a:pt x="4" y="47"/>
                  </a:lnTo>
                  <a:lnTo>
                    <a:pt x="4" y="16"/>
                  </a:lnTo>
                  <a:lnTo>
                    <a:pt x="4" y="16"/>
                  </a:lnTo>
                  <a:lnTo>
                    <a:pt x="6" y="12"/>
                  </a:lnTo>
                  <a:lnTo>
                    <a:pt x="7" y="8"/>
                  </a:lnTo>
                  <a:lnTo>
                    <a:pt x="11" y="5"/>
                  </a:lnTo>
                  <a:lnTo>
                    <a:pt x="14" y="5"/>
                  </a:lnTo>
                  <a:lnTo>
                    <a:pt x="14" y="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0" name="Freeform 20594">
              <a:extLst>
                <a:ext uri="{FF2B5EF4-FFF2-40B4-BE49-F238E27FC236}">
                  <a16:creationId xmlns:a16="http://schemas.microsoft.com/office/drawing/2014/main" id="{B2C306C2-11B8-4EF1-845E-B6EF2F4328D8}"/>
                </a:ext>
              </a:extLst>
            </p:cNvPr>
            <p:cNvSpPr>
              <a:spLocks/>
            </p:cNvSpPr>
            <p:nvPr/>
          </p:nvSpPr>
          <p:spPr bwMode="auto">
            <a:xfrm>
              <a:off x="-2738438" y="2095500"/>
              <a:ext cx="115888" cy="88900"/>
            </a:xfrm>
            <a:custGeom>
              <a:avLst/>
              <a:gdLst>
                <a:gd name="T0" fmla="*/ 73 w 73"/>
                <a:gd name="T1" fmla="*/ 56 h 56"/>
                <a:gd name="T2" fmla="*/ 0 w 73"/>
                <a:gd name="T3" fmla="*/ 56 h 56"/>
                <a:gd name="T4" fmla="*/ 0 w 73"/>
                <a:gd name="T5" fmla="*/ 13 h 56"/>
                <a:gd name="T6" fmla="*/ 0 w 73"/>
                <a:gd name="T7" fmla="*/ 13 h 56"/>
                <a:gd name="T8" fmla="*/ 1 w 73"/>
                <a:gd name="T9" fmla="*/ 8 h 56"/>
                <a:gd name="T10" fmla="*/ 4 w 73"/>
                <a:gd name="T11" fmla="*/ 3 h 56"/>
                <a:gd name="T12" fmla="*/ 8 w 73"/>
                <a:gd name="T13" fmla="*/ 0 h 56"/>
                <a:gd name="T14" fmla="*/ 13 w 73"/>
                <a:gd name="T15" fmla="*/ 0 h 56"/>
                <a:gd name="T16" fmla="*/ 73 w 73"/>
                <a:gd name="T17" fmla="*/ 0 h 56"/>
                <a:gd name="T18" fmla="*/ 73 w 73"/>
                <a:gd name="T1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6">
                  <a:moveTo>
                    <a:pt x="73" y="56"/>
                  </a:moveTo>
                  <a:lnTo>
                    <a:pt x="0" y="56"/>
                  </a:lnTo>
                  <a:lnTo>
                    <a:pt x="0" y="13"/>
                  </a:lnTo>
                  <a:lnTo>
                    <a:pt x="0" y="13"/>
                  </a:lnTo>
                  <a:lnTo>
                    <a:pt x="1" y="8"/>
                  </a:lnTo>
                  <a:lnTo>
                    <a:pt x="4" y="3"/>
                  </a:lnTo>
                  <a:lnTo>
                    <a:pt x="8" y="0"/>
                  </a:lnTo>
                  <a:lnTo>
                    <a:pt x="13" y="0"/>
                  </a:lnTo>
                  <a:lnTo>
                    <a:pt x="73" y="0"/>
                  </a:lnTo>
                  <a:lnTo>
                    <a:pt x="73"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1" name="Freeform 20595">
              <a:extLst>
                <a:ext uri="{FF2B5EF4-FFF2-40B4-BE49-F238E27FC236}">
                  <a16:creationId xmlns:a16="http://schemas.microsoft.com/office/drawing/2014/main" id="{1B0F1C57-14D1-4B63-817E-346650F455E6}"/>
                </a:ext>
              </a:extLst>
            </p:cNvPr>
            <p:cNvSpPr>
              <a:spLocks/>
            </p:cNvSpPr>
            <p:nvPr/>
          </p:nvSpPr>
          <p:spPr bwMode="auto">
            <a:xfrm>
              <a:off x="-2738438" y="2095500"/>
              <a:ext cx="115888" cy="88900"/>
            </a:xfrm>
            <a:custGeom>
              <a:avLst/>
              <a:gdLst>
                <a:gd name="T0" fmla="*/ 73 w 73"/>
                <a:gd name="T1" fmla="*/ 56 h 56"/>
                <a:gd name="T2" fmla="*/ 0 w 73"/>
                <a:gd name="T3" fmla="*/ 56 h 56"/>
                <a:gd name="T4" fmla="*/ 0 w 73"/>
                <a:gd name="T5" fmla="*/ 13 h 56"/>
                <a:gd name="T6" fmla="*/ 0 w 73"/>
                <a:gd name="T7" fmla="*/ 13 h 56"/>
                <a:gd name="T8" fmla="*/ 1 w 73"/>
                <a:gd name="T9" fmla="*/ 8 h 56"/>
                <a:gd name="T10" fmla="*/ 4 w 73"/>
                <a:gd name="T11" fmla="*/ 3 h 56"/>
                <a:gd name="T12" fmla="*/ 8 w 73"/>
                <a:gd name="T13" fmla="*/ 0 h 56"/>
                <a:gd name="T14" fmla="*/ 13 w 73"/>
                <a:gd name="T15" fmla="*/ 0 h 56"/>
                <a:gd name="T16" fmla="*/ 73 w 73"/>
                <a:gd name="T17" fmla="*/ 0 h 56"/>
                <a:gd name="T18" fmla="*/ 73 w 73"/>
                <a:gd name="T1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6">
                  <a:moveTo>
                    <a:pt x="73" y="56"/>
                  </a:moveTo>
                  <a:lnTo>
                    <a:pt x="0" y="56"/>
                  </a:lnTo>
                  <a:lnTo>
                    <a:pt x="0" y="13"/>
                  </a:lnTo>
                  <a:lnTo>
                    <a:pt x="0" y="13"/>
                  </a:lnTo>
                  <a:lnTo>
                    <a:pt x="1" y="8"/>
                  </a:lnTo>
                  <a:lnTo>
                    <a:pt x="4" y="3"/>
                  </a:lnTo>
                  <a:lnTo>
                    <a:pt x="8" y="0"/>
                  </a:lnTo>
                  <a:lnTo>
                    <a:pt x="13" y="0"/>
                  </a:lnTo>
                  <a:lnTo>
                    <a:pt x="73" y="0"/>
                  </a:lnTo>
                  <a:lnTo>
                    <a:pt x="73"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2" name="Freeform 20596">
              <a:extLst>
                <a:ext uri="{FF2B5EF4-FFF2-40B4-BE49-F238E27FC236}">
                  <a16:creationId xmlns:a16="http://schemas.microsoft.com/office/drawing/2014/main" id="{E7C4A6DC-8C52-4A0C-B3C8-8AF388FB9BCB}"/>
                </a:ext>
              </a:extLst>
            </p:cNvPr>
            <p:cNvSpPr>
              <a:spLocks noEditPoints="1"/>
            </p:cNvSpPr>
            <p:nvPr/>
          </p:nvSpPr>
          <p:spPr bwMode="auto">
            <a:xfrm>
              <a:off x="-2741613" y="2092325"/>
              <a:ext cx="125413" cy="93663"/>
            </a:xfrm>
            <a:custGeom>
              <a:avLst/>
              <a:gdLst>
                <a:gd name="T0" fmla="*/ 70 w 79"/>
                <a:gd name="T1" fmla="*/ 0 h 59"/>
                <a:gd name="T2" fmla="*/ 9 w 79"/>
                <a:gd name="T3" fmla="*/ 0 h 59"/>
                <a:gd name="T4" fmla="*/ 9 w 79"/>
                <a:gd name="T5" fmla="*/ 0 h 59"/>
                <a:gd name="T6" fmla="*/ 6 w 79"/>
                <a:gd name="T7" fmla="*/ 0 h 59"/>
                <a:gd name="T8" fmla="*/ 2 w 79"/>
                <a:gd name="T9" fmla="*/ 2 h 59"/>
                <a:gd name="T10" fmla="*/ 1 w 79"/>
                <a:gd name="T11" fmla="*/ 5 h 59"/>
                <a:gd name="T12" fmla="*/ 0 w 79"/>
                <a:gd name="T13" fmla="*/ 9 h 59"/>
                <a:gd name="T14" fmla="*/ 0 w 79"/>
                <a:gd name="T15" fmla="*/ 49 h 59"/>
                <a:gd name="T16" fmla="*/ 0 w 79"/>
                <a:gd name="T17" fmla="*/ 49 h 59"/>
                <a:gd name="T18" fmla="*/ 1 w 79"/>
                <a:gd name="T19" fmla="*/ 53 h 59"/>
                <a:gd name="T20" fmla="*/ 2 w 79"/>
                <a:gd name="T21" fmla="*/ 57 h 59"/>
                <a:gd name="T22" fmla="*/ 5 w 79"/>
                <a:gd name="T23" fmla="*/ 58 h 59"/>
                <a:gd name="T24" fmla="*/ 9 w 79"/>
                <a:gd name="T25" fmla="*/ 59 h 59"/>
                <a:gd name="T26" fmla="*/ 70 w 79"/>
                <a:gd name="T27" fmla="*/ 59 h 59"/>
                <a:gd name="T28" fmla="*/ 70 w 79"/>
                <a:gd name="T29" fmla="*/ 59 h 59"/>
                <a:gd name="T30" fmla="*/ 72 w 79"/>
                <a:gd name="T31" fmla="*/ 59 h 59"/>
                <a:gd name="T32" fmla="*/ 76 w 79"/>
                <a:gd name="T33" fmla="*/ 57 h 59"/>
                <a:gd name="T34" fmla="*/ 78 w 79"/>
                <a:gd name="T35" fmla="*/ 54 h 59"/>
                <a:gd name="T36" fmla="*/ 79 w 79"/>
                <a:gd name="T37" fmla="*/ 50 h 59"/>
                <a:gd name="T38" fmla="*/ 79 w 79"/>
                <a:gd name="T39" fmla="*/ 10 h 59"/>
                <a:gd name="T40" fmla="*/ 79 w 79"/>
                <a:gd name="T41" fmla="*/ 10 h 59"/>
                <a:gd name="T42" fmla="*/ 78 w 79"/>
                <a:gd name="T43" fmla="*/ 6 h 59"/>
                <a:gd name="T44" fmla="*/ 76 w 79"/>
                <a:gd name="T45" fmla="*/ 2 h 59"/>
                <a:gd name="T46" fmla="*/ 74 w 79"/>
                <a:gd name="T47" fmla="*/ 1 h 59"/>
                <a:gd name="T48" fmla="*/ 70 w 79"/>
                <a:gd name="T49" fmla="*/ 0 h 59"/>
                <a:gd name="T50" fmla="*/ 13 w 79"/>
                <a:gd name="T51" fmla="*/ 3 h 59"/>
                <a:gd name="T52" fmla="*/ 63 w 79"/>
                <a:gd name="T53" fmla="*/ 5 h 59"/>
                <a:gd name="T54" fmla="*/ 63 w 79"/>
                <a:gd name="T55" fmla="*/ 5 h 59"/>
                <a:gd name="T56" fmla="*/ 67 w 79"/>
                <a:gd name="T57" fmla="*/ 5 h 59"/>
                <a:gd name="T58" fmla="*/ 70 w 79"/>
                <a:gd name="T59" fmla="*/ 7 h 59"/>
                <a:gd name="T60" fmla="*/ 71 w 79"/>
                <a:gd name="T61" fmla="*/ 11 h 59"/>
                <a:gd name="T62" fmla="*/ 72 w 79"/>
                <a:gd name="T63" fmla="*/ 15 h 59"/>
                <a:gd name="T64" fmla="*/ 72 w 79"/>
                <a:gd name="T65" fmla="*/ 46 h 59"/>
                <a:gd name="T66" fmla="*/ 72 w 79"/>
                <a:gd name="T67" fmla="*/ 46 h 59"/>
                <a:gd name="T68" fmla="*/ 71 w 79"/>
                <a:gd name="T69" fmla="*/ 50 h 59"/>
                <a:gd name="T70" fmla="*/ 70 w 79"/>
                <a:gd name="T71" fmla="*/ 54 h 59"/>
                <a:gd name="T72" fmla="*/ 67 w 79"/>
                <a:gd name="T73" fmla="*/ 56 h 59"/>
                <a:gd name="T74" fmla="*/ 63 w 79"/>
                <a:gd name="T75" fmla="*/ 57 h 59"/>
                <a:gd name="T76" fmla="*/ 13 w 79"/>
                <a:gd name="T77" fmla="*/ 57 h 59"/>
                <a:gd name="T78" fmla="*/ 13 w 79"/>
                <a:gd name="T79" fmla="*/ 57 h 59"/>
                <a:gd name="T80" fmla="*/ 9 w 79"/>
                <a:gd name="T81" fmla="*/ 56 h 59"/>
                <a:gd name="T82" fmla="*/ 6 w 79"/>
                <a:gd name="T83" fmla="*/ 53 h 59"/>
                <a:gd name="T84" fmla="*/ 5 w 79"/>
                <a:gd name="T85" fmla="*/ 50 h 59"/>
                <a:gd name="T86" fmla="*/ 3 w 79"/>
                <a:gd name="T87" fmla="*/ 46 h 59"/>
                <a:gd name="T88" fmla="*/ 5 w 79"/>
                <a:gd name="T89" fmla="*/ 14 h 59"/>
                <a:gd name="T90" fmla="*/ 5 w 79"/>
                <a:gd name="T91" fmla="*/ 14 h 59"/>
                <a:gd name="T92" fmla="*/ 5 w 79"/>
                <a:gd name="T93" fmla="*/ 10 h 59"/>
                <a:gd name="T94" fmla="*/ 7 w 79"/>
                <a:gd name="T95" fmla="*/ 7 h 59"/>
                <a:gd name="T96" fmla="*/ 10 w 79"/>
                <a:gd name="T97" fmla="*/ 5 h 59"/>
                <a:gd name="T98" fmla="*/ 13 w 79"/>
                <a:gd name="T99"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59">
                  <a:moveTo>
                    <a:pt x="70" y="0"/>
                  </a:moveTo>
                  <a:lnTo>
                    <a:pt x="9" y="0"/>
                  </a:lnTo>
                  <a:lnTo>
                    <a:pt x="9" y="0"/>
                  </a:lnTo>
                  <a:lnTo>
                    <a:pt x="6" y="0"/>
                  </a:lnTo>
                  <a:lnTo>
                    <a:pt x="2" y="2"/>
                  </a:lnTo>
                  <a:lnTo>
                    <a:pt x="1" y="5"/>
                  </a:lnTo>
                  <a:lnTo>
                    <a:pt x="0" y="9"/>
                  </a:lnTo>
                  <a:lnTo>
                    <a:pt x="0" y="49"/>
                  </a:lnTo>
                  <a:lnTo>
                    <a:pt x="0" y="49"/>
                  </a:lnTo>
                  <a:lnTo>
                    <a:pt x="1" y="53"/>
                  </a:lnTo>
                  <a:lnTo>
                    <a:pt x="2" y="57"/>
                  </a:lnTo>
                  <a:lnTo>
                    <a:pt x="5" y="58"/>
                  </a:lnTo>
                  <a:lnTo>
                    <a:pt x="9" y="59"/>
                  </a:lnTo>
                  <a:lnTo>
                    <a:pt x="70" y="59"/>
                  </a:lnTo>
                  <a:lnTo>
                    <a:pt x="70" y="59"/>
                  </a:lnTo>
                  <a:lnTo>
                    <a:pt x="72" y="59"/>
                  </a:lnTo>
                  <a:lnTo>
                    <a:pt x="76" y="57"/>
                  </a:lnTo>
                  <a:lnTo>
                    <a:pt x="78" y="54"/>
                  </a:lnTo>
                  <a:lnTo>
                    <a:pt x="79" y="50"/>
                  </a:lnTo>
                  <a:lnTo>
                    <a:pt x="79" y="10"/>
                  </a:lnTo>
                  <a:lnTo>
                    <a:pt x="79" y="10"/>
                  </a:lnTo>
                  <a:lnTo>
                    <a:pt x="78" y="6"/>
                  </a:lnTo>
                  <a:lnTo>
                    <a:pt x="76" y="2"/>
                  </a:lnTo>
                  <a:lnTo>
                    <a:pt x="74" y="1"/>
                  </a:lnTo>
                  <a:lnTo>
                    <a:pt x="70" y="0"/>
                  </a:lnTo>
                  <a:close/>
                  <a:moveTo>
                    <a:pt x="13" y="3"/>
                  </a:moveTo>
                  <a:lnTo>
                    <a:pt x="63" y="5"/>
                  </a:lnTo>
                  <a:lnTo>
                    <a:pt x="63" y="5"/>
                  </a:lnTo>
                  <a:lnTo>
                    <a:pt x="67" y="5"/>
                  </a:lnTo>
                  <a:lnTo>
                    <a:pt x="70" y="7"/>
                  </a:lnTo>
                  <a:lnTo>
                    <a:pt x="71" y="11"/>
                  </a:lnTo>
                  <a:lnTo>
                    <a:pt x="72" y="15"/>
                  </a:lnTo>
                  <a:lnTo>
                    <a:pt x="72" y="46"/>
                  </a:lnTo>
                  <a:lnTo>
                    <a:pt x="72" y="46"/>
                  </a:lnTo>
                  <a:lnTo>
                    <a:pt x="71" y="50"/>
                  </a:lnTo>
                  <a:lnTo>
                    <a:pt x="70" y="54"/>
                  </a:lnTo>
                  <a:lnTo>
                    <a:pt x="67" y="56"/>
                  </a:lnTo>
                  <a:lnTo>
                    <a:pt x="63" y="57"/>
                  </a:lnTo>
                  <a:lnTo>
                    <a:pt x="13" y="57"/>
                  </a:lnTo>
                  <a:lnTo>
                    <a:pt x="13" y="57"/>
                  </a:lnTo>
                  <a:lnTo>
                    <a:pt x="9" y="56"/>
                  </a:lnTo>
                  <a:lnTo>
                    <a:pt x="6" y="53"/>
                  </a:lnTo>
                  <a:lnTo>
                    <a:pt x="5" y="50"/>
                  </a:lnTo>
                  <a:lnTo>
                    <a:pt x="3" y="46"/>
                  </a:lnTo>
                  <a:lnTo>
                    <a:pt x="5" y="14"/>
                  </a:lnTo>
                  <a:lnTo>
                    <a:pt x="5" y="14"/>
                  </a:lnTo>
                  <a:lnTo>
                    <a:pt x="5" y="10"/>
                  </a:lnTo>
                  <a:lnTo>
                    <a:pt x="7" y="7"/>
                  </a:lnTo>
                  <a:lnTo>
                    <a:pt x="10" y="5"/>
                  </a:lnTo>
                  <a:lnTo>
                    <a:pt x="13" y="3"/>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3" name="Freeform 20597">
              <a:extLst>
                <a:ext uri="{FF2B5EF4-FFF2-40B4-BE49-F238E27FC236}">
                  <a16:creationId xmlns:a16="http://schemas.microsoft.com/office/drawing/2014/main" id="{E671210D-3FB4-4F0A-A026-8E79B49DA7B8}"/>
                </a:ext>
              </a:extLst>
            </p:cNvPr>
            <p:cNvSpPr>
              <a:spLocks/>
            </p:cNvSpPr>
            <p:nvPr/>
          </p:nvSpPr>
          <p:spPr bwMode="auto">
            <a:xfrm>
              <a:off x="-2741613" y="2092325"/>
              <a:ext cx="125413" cy="93663"/>
            </a:xfrm>
            <a:custGeom>
              <a:avLst/>
              <a:gdLst>
                <a:gd name="T0" fmla="*/ 70 w 79"/>
                <a:gd name="T1" fmla="*/ 0 h 59"/>
                <a:gd name="T2" fmla="*/ 9 w 79"/>
                <a:gd name="T3" fmla="*/ 0 h 59"/>
                <a:gd name="T4" fmla="*/ 9 w 79"/>
                <a:gd name="T5" fmla="*/ 0 h 59"/>
                <a:gd name="T6" fmla="*/ 6 w 79"/>
                <a:gd name="T7" fmla="*/ 0 h 59"/>
                <a:gd name="T8" fmla="*/ 2 w 79"/>
                <a:gd name="T9" fmla="*/ 2 h 59"/>
                <a:gd name="T10" fmla="*/ 1 w 79"/>
                <a:gd name="T11" fmla="*/ 5 h 59"/>
                <a:gd name="T12" fmla="*/ 0 w 79"/>
                <a:gd name="T13" fmla="*/ 9 h 59"/>
                <a:gd name="T14" fmla="*/ 0 w 79"/>
                <a:gd name="T15" fmla="*/ 49 h 59"/>
                <a:gd name="T16" fmla="*/ 0 w 79"/>
                <a:gd name="T17" fmla="*/ 49 h 59"/>
                <a:gd name="T18" fmla="*/ 1 w 79"/>
                <a:gd name="T19" fmla="*/ 53 h 59"/>
                <a:gd name="T20" fmla="*/ 2 w 79"/>
                <a:gd name="T21" fmla="*/ 57 h 59"/>
                <a:gd name="T22" fmla="*/ 5 w 79"/>
                <a:gd name="T23" fmla="*/ 58 h 59"/>
                <a:gd name="T24" fmla="*/ 9 w 79"/>
                <a:gd name="T25" fmla="*/ 59 h 59"/>
                <a:gd name="T26" fmla="*/ 70 w 79"/>
                <a:gd name="T27" fmla="*/ 59 h 59"/>
                <a:gd name="T28" fmla="*/ 70 w 79"/>
                <a:gd name="T29" fmla="*/ 59 h 59"/>
                <a:gd name="T30" fmla="*/ 72 w 79"/>
                <a:gd name="T31" fmla="*/ 59 h 59"/>
                <a:gd name="T32" fmla="*/ 76 w 79"/>
                <a:gd name="T33" fmla="*/ 57 h 59"/>
                <a:gd name="T34" fmla="*/ 78 w 79"/>
                <a:gd name="T35" fmla="*/ 54 h 59"/>
                <a:gd name="T36" fmla="*/ 79 w 79"/>
                <a:gd name="T37" fmla="*/ 50 h 59"/>
                <a:gd name="T38" fmla="*/ 79 w 79"/>
                <a:gd name="T39" fmla="*/ 10 h 59"/>
                <a:gd name="T40" fmla="*/ 79 w 79"/>
                <a:gd name="T41" fmla="*/ 10 h 59"/>
                <a:gd name="T42" fmla="*/ 78 w 79"/>
                <a:gd name="T43" fmla="*/ 6 h 59"/>
                <a:gd name="T44" fmla="*/ 76 w 79"/>
                <a:gd name="T45" fmla="*/ 2 h 59"/>
                <a:gd name="T46" fmla="*/ 74 w 79"/>
                <a:gd name="T47" fmla="*/ 1 h 59"/>
                <a:gd name="T48" fmla="*/ 70 w 79"/>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59">
                  <a:moveTo>
                    <a:pt x="70" y="0"/>
                  </a:moveTo>
                  <a:lnTo>
                    <a:pt x="9" y="0"/>
                  </a:lnTo>
                  <a:lnTo>
                    <a:pt x="9" y="0"/>
                  </a:lnTo>
                  <a:lnTo>
                    <a:pt x="6" y="0"/>
                  </a:lnTo>
                  <a:lnTo>
                    <a:pt x="2" y="2"/>
                  </a:lnTo>
                  <a:lnTo>
                    <a:pt x="1" y="5"/>
                  </a:lnTo>
                  <a:lnTo>
                    <a:pt x="0" y="9"/>
                  </a:lnTo>
                  <a:lnTo>
                    <a:pt x="0" y="49"/>
                  </a:lnTo>
                  <a:lnTo>
                    <a:pt x="0" y="49"/>
                  </a:lnTo>
                  <a:lnTo>
                    <a:pt x="1" y="53"/>
                  </a:lnTo>
                  <a:lnTo>
                    <a:pt x="2" y="57"/>
                  </a:lnTo>
                  <a:lnTo>
                    <a:pt x="5" y="58"/>
                  </a:lnTo>
                  <a:lnTo>
                    <a:pt x="9" y="59"/>
                  </a:lnTo>
                  <a:lnTo>
                    <a:pt x="70" y="59"/>
                  </a:lnTo>
                  <a:lnTo>
                    <a:pt x="70" y="59"/>
                  </a:lnTo>
                  <a:lnTo>
                    <a:pt x="72" y="59"/>
                  </a:lnTo>
                  <a:lnTo>
                    <a:pt x="76" y="57"/>
                  </a:lnTo>
                  <a:lnTo>
                    <a:pt x="78" y="54"/>
                  </a:lnTo>
                  <a:lnTo>
                    <a:pt x="79" y="50"/>
                  </a:lnTo>
                  <a:lnTo>
                    <a:pt x="79" y="10"/>
                  </a:lnTo>
                  <a:lnTo>
                    <a:pt x="79" y="10"/>
                  </a:lnTo>
                  <a:lnTo>
                    <a:pt x="78" y="6"/>
                  </a:lnTo>
                  <a:lnTo>
                    <a:pt x="76" y="2"/>
                  </a:lnTo>
                  <a:lnTo>
                    <a:pt x="74" y="1"/>
                  </a:lnTo>
                  <a:lnTo>
                    <a:pt x="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4" name="Freeform 20598">
              <a:extLst>
                <a:ext uri="{FF2B5EF4-FFF2-40B4-BE49-F238E27FC236}">
                  <a16:creationId xmlns:a16="http://schemas.microsoft.com/office/drawing/2014/main" id="{B590B466-3E09-4CEE-B49A-EEE88A9C8B78}"/>
                </a:ext>
              </a:extLst>
            </p:cNvPr>
            <p:cNvSpPr>
              <a:spLocks/>
            </p:cNvSpPr>
            <p:nvPr/>
          </p:nvSpPr>
          <p:spPr bwMode="auto">
            <a:xfrm>
              <a:off x="-2736850" y="2097088"/>
              <a:ext cx="109538" cy="85725"/>
            </a:xfrm>
            <a:custGeom>
              <a:avLst/>
              <a:gdLst>
                <a:gd name="T0" fmla="*/ 10 w 69"/>
                <a:gd name="T1" fmla="*/ 0 h 54"/>
                <a:gd name="T2" fmla="*/ 60 w 69"/>
                <a:gd name="T3" fmla="*/ 2 h 54"/>
                <a:gd name="T4" fmla="*/ 60 w 69"/>
                <a:gd name="T5" fmla="*/ 2 h 54"/>
                <a:gd name="T6" fmla="*/ 64 w 69"/>
                <a:gd name="T7" fmla="*/ 2 h 54"/>
                <a:gd name="T8" fmla="*/ 67 w 69"/>
                <a:gd name="T9" fmla="*/ 4 h 54"/>
                <a:gd name="T10" fmla="*/ 68 w 69"/>
                <a:gd name="T11" fmla="*/ 8 h 54"/>
                <a:gd name="T12" fmla="*/ 69 w 69"/>
                <a:gd name="T13" fmla="*/ 12 h 54"/>
                <a:gd name="T14" fmla="*/ 69 w 69"/>
                <a:gd name="T15" fmla="*/ 43 h 54"/>
                <a:gd name="T16" fmla="*/ 69 w 69"/>
                <a:gd name="T17" fmla="*/ 43 h 54"/>
                <a:gd name="T18" fmla="*/ 68 w 69"/>
                <a:gd name="T19" fmla="*/ 47 h 54"/>
                <a:gd name="T20" fmla="*/ 67 w 69"/>
                <a:gd name="T21" fmla="*/ 51 h 54"/>
                <a:gd name="T22" fmla="*/ 64 w 69"/>
                <a:gd name="T23" fmla="*/ 53 h 54"/>
                <a:gd name="T24" fmla="*/ 60 w 69"/>
                <a:gd name="T25" fmla="*/ 54 h 54"/>
                <a:gd name="T26" fmla="*/ 10 w 69"/>
                <a:gd name="T27" fmla="*/ 54 h 54"/>
                <a:gd name="T28" fmla="*/ 10 w 69"/>
                <a:gd name="T29" fmla="*/ 54 h 54"/>
                <a:gd name="T30" fmla="*/ 6 w 69"/>
                <a:gd name="T31" fmla="*/ 53 h 54"/>
                <a:gd name="T32" fmla="*/ 3 w 69"/>
                <a:gd name="T33" fmla="*/ 50 h 54"/>
                <a:gd name="T34" fmla="*/ 2 w 69"/>
                <a:gd name="T35" fmla="*/ 47 h 54"/>
                <a:gd name="T36" fmla="*/ 0 w 69"/>
                <a:gd name="T37" fmla="*/ 43 h 54"/>
                <a:gd name="T38" fmla="*/ 2 w 69"/>
                <a:gd name="T39" fmla="*/ 11 h 54"/>
                <a:gd name="T40" fmla="*/ 2 w 69"/>
                <a:gd name="T41" fmla="*/ 11 h 54"/>
                <a:gd name="T42" fmla="*/ 2 w 69"/>
                <a:gd name="T43" fmla="*/ 7 h 54"/>
                <a:gd name="T44" fmla="*/ 4 w 69"/>
                <a:gd name="T45" fmla="*/ 4 h 54"/>
                <a:gd name="T46" fmla="*/ 7 w 69"/>
                <a:gd name="T47" fmla="*/ 2 h 54"/>
                <a:gd name="T48" fmla="*/ 10 w 69"/>
                <a:gd name="T4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54">
                  <a:moveTo>
                    <a:pt x="10" y="0"/>
                  </a:moveTo>
                  <a:lnTo>
                    <a:pt x="60" y="2"/>
                  </a:lnTo>
                  <a:lnTo>
                    <a:pt x="60" y="2"/>
                  </a:lnTo>
                  <a:lnTo>
                    <a:pt x="64" y="2"/>
                  </a:lnTo>
                  <a:lnTo>
                    <a:pt x="67" y="4"/>
                  </a:lnTo>
                  <a:lnTo>
                    <a:pt x="68" y="8"/>
                  </a:lnTo>
                  <a:lnTo>
                    <a:pt x="69" y="12"/>
                  </a:lnTo>
                  <a:lnTo>
                    <a:pt x="69" y="43"/>
                  </a:lnTo>
                  <a:lnTo>
                    <a:pt x="69" y="43"/>
                  </a:lnTo>
                  <a:lnTo>
                    <a:pt x="68" y="47"/>
                  </a:lnTo>
                  <a:lnTo>
                    <a:pt x="67" y="51"/>
                  </a:lnTo>
                  <a:lnTo>
                    <a:pt x="64" y="53"/>
                  </a:lnTo>
                  <a:lnTo>
                    <a:pt x="60" y="54"/>
                  </a:lnTo>
                  <a:lnTo>
                    <a:pt x="10" y="54"/>
                  </a:lnTo>
                  <a:lnTo>
                    <a:pt x="10" y="54"/>
                  </a:lnTo>
                  <a:lnTo>
                    <a:pt x="6" y="53"/>
                  </a:lnTo>
                  <a:lnTo>
                    <a:pt x="3" y="50"/>
                  </a:lnTo>
                  <a:lnTo>
                    <a:pt x="2" y="47"/>
                  </a:lnTo>
                  <a:lnTo>
                    <a:pt x="0" y="43"/>
                  </a:lnTo>
                  <a:lnTo>
                    <a:pt x="2" y="11"/>
                  </a:lnTo>
                  <a:lnTo>
                    <a:pt x="2" y="11"/>
                  </a:lnTo>
                  <a:lnTo>
                    <a:pt x="2" y="7"/>
                  </a:lnTo>
                  <a:lnTo>
                    <a:pt x="4" y="4"/>
                  </a:lnTo>
                  <a:lnTo>
                    <a:pt x="7" y="2"/>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5" name="Freeform 20599">
              <a:extLst>
                <a:ext uri="{FF2B5EF4-FFF2-40B4-BE49-F238E27FC236}">
                  <a16:creationId xmlns:a16="http://schemas.microsoft.com/office/drawing/2014/main" id="{73EA7613-49FA-4906-94C5-64475CADA8B8}"/>
                </a:ext>
              </a:extLst>
            </p:cNvPr>
            <p:cNvSpPr>
              <a:spLocks/>
            </p:cNvSpPr>
            <p:nvPr/>
          </p:nvSpPr>
          <p:spPr bwMode="auto">
            <a:xfrm>
              <a:off x="-2587625" y="2095500"/>
              <a:ext cx="117475" cy="90488"/>
            </a:xfrm>
            <a:custGeom>
              <a:avLst/>
              <a:gdLst>
                <a:gd name="T0" fmla="*/ 73 w 74"/>
                <a:gd name="T1" fmla="*/ 57 h 57"/>
                <a:gd name="T2" fmla="*/ 0 w 74"/>
                <a:gd name="T3" fmla="*/ 56 h 57"/>
                <a:gd name="T4" fmla="*/ 0 w 74"/>
                <a:gd name="T5" fmla="*/ 1 h 57"/>
                <a:gd name="T6" fmla="*/ 1 w 74"/>
                <a:gd name="T7" fmla="*/ 0 h 57"/>
                <a:gd name="T8" fmla="*/ 74 w 74"/>
                <a:gd name="T9" fmla="*/ 1 h 57"/>
                <a:gd name="T10" fmla="*/ 73 w 74"/>
                <a:gd name="T11" fmla="*/ 57 h 57"/>
              </a:gdLst>
              <a:ahLst/>
              <a:cxnLst>
                <a:cxn ang="0">
                  <a:pos x="T0" y="T1"/>
                </a:cxn>
                <a:cxn ang="0">
                  <a:pos x="T2" y="T3"/>
                </a:cxn>
                <a:cxn ang="0">
                  <a:pos x="T4" y="T5"/>
                </a:cxn>
                <a:cxn ang="0">
                  <a:pos x="T6" y="T7"/>
                </a:cxn>
                <a:cxn ang="0">
                  <a:pos x="T8" y="T9"/>
                </a:cxn>
                <a:cxn ang="0">
                  <a:pos x="T10" y="T11"/>
                </a:cxn>
              </a:cxnLst>
              <a:rect l="0" t="0" r="r" b="b"/>
              <a:pathLst>
                <a:path w="74" h="57">
                  <a:moveTo>
                    <a:pt x="73" y="57"/>
                  </a:moveTo>
                  <a:lnTo>
                    <a:pt x="0" y="56"/>
                  </a:lnTo>
                  <a:lnTo>
                    <a:pt x="0" y="1"/>
                  </a:lnTo>
                  <a:lnTo>
                    <a:pt x="1" y="0"/>
                  </a:lnTo>
                  <a:lnTo>
                    <a:pt x="74" y="1"/>
                  </a:lnTo>
                  <a:lnTo>
                    <a:pt x="73" y="57"/>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6" name="Freeform 20600">
              <a:extLst>
                <a:ext uri="{FF2B5EF4-FFF2-40B4-BE49-F238E27FC236}">
                  <a16:creationId xmlns:a16="http://schemas.microsoft.com/office/drawing/2014/main" id="{566BB934-9F6D-4FFB-BD32-17F65CCF1192}"/>
                </a:ext>
              </a:extLst>
            </p:cNvPr>
            <p:cNvSpPr>
              <a:spLocks noEditPoints="1"/>
            </p:cNvSpPr>
            <p:nvPr/>
          </p:nvSpPr>
          <p:spPr bwMode="auto">
            <a:xfrm>
              <a:off x="-2590800" y="2092325"/>
              <a:ext cx="125413" cy="96838"/>
            </a:xfrm>
            <a:custGeom>
              <a:avLst/>
              <a:gdLst>
                <a:gd name="T0" fmla="*/ 70 w 79"/>
                <a:gd name="T1" fmla="*/ 1 h 61"/>
                <a:gd name="T2" fmla="*/ 9 w 79"/>
                <a:gd name="T3" fmla="*/ 0 h 61"/>
                <a:gd name="T4" fmla="*/ 9 w 79"/>
                <a:gd name="T5" fmla="*/ 0 h 61"/>
                <a:gd name="T6" fmla="*/ 6 w 79"/>
                <a:gd name="T7" fmla="*/ 1 h 61"/>
                <a:gd name="T8" fmla="*/ 3 w 79"/>
                <a:gd name="T9" fmla="*/ 2 h 61"/>
                <a:gd name="T10" fmla="*/ 1 w 79"/>
                <a:gd name="T11" fmla="*/ 6 h 61"/>
                <a:gd name="T12" fmla="*/ 1 w 79"/>
                <a:gd name="T13" fmla="*/ 10 h 61"/>
                <a:gd name="T14" fmla="*/ 0 w 79"/>
                <a:gd name="T15" fmla="*/ 50 h 61"/>
                <a:gd name="T16" fmla="*/ 0 w 79"/>
                <a:gd name="T17" fmla="*/ 50 h 61"/>
                <a:gd name="T18" fmla="*/ 1 w 79"/>
                <a:gd name="T19" fmla="*/ 54 h 61"/>
                <a:gd name="T20" fmla="*/ 2 w 79"/>
                <a:gd name="T21" fmla="*/ 57 h 61"/>
                <a:gd name="T22" fmla="*/ 5 w 79"/>
                <a:gd name="T23" fmla="*/ 59 h 61"/>
                <a:gd name="T24" fmla="*/ 9 w 79"/>
                <a:gd name="T25" fmla="*/ 61 h 61"/>
                <a:gd name="T26" fmla="*/ 70 w 79"/>
                <a:gd name="T27" fmla="*/ 61 h 61"/>
                <a:gd name="T28" fmla="*/ 70 w 79"/>
                <a:gd name="T29" fmla="*/ 61 h 61"/>
                <a:gd name="T30" fmla="*/ 74 w 79"/>
                <a:gd name="T31" fmla="*/ 59 h 61"/>
                <a:gd name="T32" fmla="*/ 76 w 79"/>
                <a:gd name="T33" fmla="*/ 58 h 61"/>
                <a:gd name="T34" fmla="*/ 78 w 79"/>
                <a:gd name="T35" fmla="*/ 54 h 61"/>
                <a:gd name="T36" fmla="*/ 79 w 79"/>
                <a:gd name="T37" fmla="*/ 50 h 61"/>
                <a:gd name="T38" fmla="*/ 79 w 79"/>
                <a:gd name="T39" fmla="*/ 11 h 61"/>
                <a:gd name="T40" fmla="*/ 79 w 79"/>
                <a:gd name="T41" fmla="*/ 11 h 61"/>
                <a:gd name="T42" fmla="*/ 78 w 79"/>
                <a:gd name="T43" fmla="*/ 6 h 61"/>
                <a:gd name="T44" fmla="*/ 76 w 79"/>
                <a:gd name="T45" fmla="*/ 3 h 61"/>
                <a:gd name="T46" fmla="*/ 74 w 79"/>
                <a:gd name="T47" fmla="*/ 1 h 61"/>
                <a:gd name="T48" fmla="*/ 70 w 79"/>
                <a:gd name="T49" fmla="*/ 1 h 61"/>
                <a:gd name="T50" fmla="*/ 14 w 79"/>
                <a:gd name="T51" fmla="*/ 5 h 61"/>
                <a:gd name="T52" fmla="*/ 63 w 79"/>
                <a:gd name="T53" fmla="*/ 5 h 61"/>
                <a:gd name="T54" fmla="*/ 63 w 79"/>
                <a:gd name="T55" fmla="*/ 5 h 61"/>
                <a:gd name="T56" fmla="*/ 67 w 79"/>
                <a:gd name="T57" fmla="*/ 6 h 61"/>
                <a:gd name="T58" fmla="*/ 70 w 79"/>
                <a:gd name="T59" fmla="*/ 9 h 61"/>
                <a:gd name="T60" fmla="*/ 72 w 79"/>
                <a:gd name="T61" fmla="*/ 11 h 61"/>
                <a:gd name="T62" fmla="*/ 72 w 79"/>
                <a:gd name="T63" fmla="*/ 15 h 61"/>
                <a:gd name="T64" fmla="*/ 72 w 79"/>
                <a:gd name="T65" fmla="*/ 48 h 61"/>
                <a:gd name="T66" fmla="*/ 72 w 79"/>
                <a:gd name="T67" fmla="*/ 48 h 61"/>
                <a:gd name="T68" fmla="*/ 71 w 79"/>
                <a:gd name="T69" fmla="*/ 52 h 61"/>
                <a:gd name="T70" fmla="*/ 70 w 79"/>
                <a:gd name="T71" fmla="*/ 54 h 61"/>
                <a:gd name="T72" fmla="*/ 67 w 79"/>
                <a:gd name="T73" fmla="*/ 57 h 61"/>
                <a:gd name="T74" fmla="*/ 63 w 79"/>
                <a:gd name="T75" fmla="*/ 57 h 61"/>
                <a:gd name="T76" fmla="*/ 13 w 79"/>
                <a:gd name="T77" fmla="*/ 57 h 61"/>
                <a:gd name="T78" fmla="*/ 13 w 79"/>
                <a:gd name="T79" fmla="*/ 57 h 61"/>
                <a:gd name="T80" fmla="*/ 10 w 79"/>
                <a:gd name="T81" fmla="*/ 57 h 61"/>
                <a:gd name="T82" fmla="*/ 7 w 79"/>
                <a:gd name="T83" fmla="*/ 54 h 61"/>
                <a:gd name="T84" fmla="*/ 5 w 79"/>
                <a:gd name="T85" fmla="*/ 50 h 61"/>
                <a:gd name="T86" fmla="*/ 5 w 79"/>
                <a:gd name="T87" fmla="*/ 46 h 61"/>
                <a:gd name="T88" fmla="*/ 5 w 79"/>
                <a:gd name="T89" fmla="*/ 15 h 61"/>
                <a:gd name="T90" fmla="*/ 5 w 79"/>
                <a:gd name="T91" fmla="*/ 15 h 61"/>
                <a:gd name="T92" fmla="*/ 5 w 79"/>
                <a:gd name="T93" fmla="*/ 11 h 61"/>
                <a:gd name="T94" fmla="*/ 7 w 79"/>
                <a:gd name="T95" fmla="*/ 7 h 61"/>
                <a:gd name="T96" fmla="*/ 10 w 79"/>
                <a:gd name="T97" fmla="*/ 6 h 61"/>
                <a:gd name="T98" fmla="*/ 14 w 79"/>
                <a:gd name="T99"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61">
                  <a:moveTo>
                    <a:pt x="70" y="1"/>
                  </a:moveTo>
                  <a:lnTo>
                    <a:pt x="9" y="0"/>
                  </a:lnTo>
                  <a:lnTo>
                    <a:pt x="9" y="0"/>
                  </a:lnTo>
                  <a:lnTo>
                    <a:pt x="6" y="1"/>
                  </a:lnTo>
                  <a:lnTo>
                    <a:pt x="3" y="2"/>
                  </a:lnTo>
                  <a:lnTo>
                    <a:pt x="1" y="6"/>
                  </a:lnTo>
                  <a:lnTo>
                    <a:pt x="1" y="10"/>
                  </a:lnTo>
                  <a:lnTo>
                    <a:pt x="0" y="50"/>
                  </a:lnTo>
                  <a:lnTo>
                    <a:pt x="0" y="50"/>
                  </a:lnTo>
                  <a:lnTo>
                    <a:pt x="1" y="54"/>
                  </a:lnTo>
                  <a:lnTo>
                    <a:pt x="2" y="57"/>
                  </a:lnTo>
                  <a:lnTo>
                    <a:pt x="5" y="59"/>
                  </a:lnTo>
                  <a:lnTo>
                    <a:pt x="9" y="61"/>
                  </a:lnTo>
                  <a:lnTo>
                    <a:pt x="70" y="61"/>
                  </a:lnTo>
                  <a:lnTo>
                    <a:pt x="70" y="61"/>
                  </a:lnTo>
                  <a:lnTo>
                    <a:pt x="74" y="59"/>
                  </a:lnTo>
                  <a:lnTo>
                    <a:pt x="76" y="58"/>
                  </a:lnTo>
                  <a:lnTo>
                    <a:pt x="78" y="54"/>
                  </a:lnTo>
                  <a:lnTo>
                    <a:pt x="79" y="50"/>
                  </a:lnTo>
                  <a:lnTo>
                    <a:pt x="79" y="11"/>
                  </a:lnTo>
                  <a:lnTo>
                    <a:pt x="79" y="11"/>
                  </a:lnTo>
                  <a:lnTo>
                    <a:pt x="78" y="6"/>
                  </a:lnTo>
                  <a:lnTo>
                    <a:pt x="76" y="3"/>
                  </a:lnTo>
                  <a:lnTo>
                    <a:pt x="74" y="1"/>
                  </a:lnTo>
                  <a:lnTo>
                    <a:pt x="70" y="1"/>
                  </a:lnTo>
                  <a:close/>
                  <a:moveTo>
                    <a:pt x="14" y="5"/>
                  </a:moveTo>
                  <a:lnTo>
                    <a:pt x="63" y="5"/>
                  </a:lnTo>
                  <a:lnTo>
                    <a:pt x="63" y="5"/>
                  </a:lnTo>
                  <a:lnTo>
                    <a:pt x="67" y="6"/>
                  </a:lnTo>
                  <a:lnTo>
                    <a:pt x="70" y="9"/>
                  </a:lnTo>
                  <a:lnTo>
                    <a:pt x="72" y="11"/>
                  </a:lnTo>
                  <a:lnTo>
                    <a:pt x="72" y="15"/>
                  </a:lnTo>
                  <a:lnTo>
                    <a:pt x="72" y="48"/>
                  </a:lnTo>
                  <a:lnTo>
                    <a:pt x="72" y="48"/>
                  </a:lnTo>
                  <a:lnTo>
                    <a:pt x="71" y="52"/>
                  </a:lnTo>
                  <a:lnTo>
                    <a:pt x="70" y="54"/>
                  </a:lnTo>
                  <a:lnTo>
                    <a:pt x="67" y="57"/>
                  </a:lnTo>
                  <a:lnTo>
                    <a:pt x="63" y="57"/>
                  </a:lnTo>
                  <a:lnTo>
                    <a:pt x="13" y="57"/>
                  </a:lnTo>
                  <a:lnTo>
                    <a:pt x="13" y="57"/>
                  </a:lnTo>
                  <a:lnTo>
                    <a:pt x="10" y="57"/>
                  </a:lnTo>
                  <a:lnTo>
                    <a:pt x="7" y="54"/>
                  </a:lnTo>
                  <a:lnTo>
                    <a:pt x="5" y="50"/>
                  </a:lnTo>
                  <a:lnTo>
                    <a:pt x="5" y="46"/>
                  </a:lnTo>
                  <a:lnTo>
                    <a:pt x="5" y="15"/>
                  </a:lnTo>
                  <a:lnTo>
                    <a:pt x="5" y="15"/>
                  </a:lnTo>
                  <a:lnTo>
                    <a:pt x="5" y="11"/>
                  </a:lnTo>
                  <a:lnTo>
                    <a:pt x="7" y="7"/>
                  </a:lnTo>
                  <a:lnTo>
                    <a:pt x="10" y="6"/>
                  </a:lnTo>
                  <a:lnTo>
                    <a:pt x="14" y="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7" name="Freeform 20601">
              <a:extLst>
                <a:ext uri="{FF2B5EF4-FFF2-40B4-BE49-F238E27FC236}">
                  <a16:creationId xmlns:a16="http://schemas.microsoft.com/office/drawing/2014/main" id="{B3776604-899D-4B5A-95CD-4B45051FEE5B}"/>
                </a:ext>
              </a:extLst>
            </p:cNvPr>
            <p:cNvSpPr>
              <a:spLocks/>
            </p:cNvSpPr>
            <p:nvPr/>
          </p:nvSpPr>
          <p:spPr bwMode="auto">
            <a:xfrm>
              <a:off x="-2590800" y="2092325"/>
              <a:ext cx="125413" cy="96838"/>
            </a:xfrm>
            <a:custGeom>
              <a:avLst/>
              <a:gdLst>
                <a:gd name="T0" fmla="*/ 70 w 79"/>
                <a:gd name="T1" fmla="*/ 1 h 61"/>
                <a:gd name="T2" fmla="*/ 9 w 79"/>
                <a:gd name="T3" fmla="*/ 0 h 61"/>
                <a:gd name="T4" fmla="*/ 9 w 79"/>
                <a:gd name="T5" fmla="*/ 0 h 61"/>
                <a:gd name="T6" fmla="*/ 6 w 79"/>
                <a:gd name="T7" fmla="*/ 1 h 61"/>
                <a:gd name="T8" fmla="*/ 3 w 79"/>
                <a:gd name="T9" fmla="*/ 2 h 61"/>
                <a:gd name="T10" fmla="*/ 1 w 79"/>
                <a:gd name="T11" fmla="*/ 6 h 61"/>
                <a:gd name="T12" fmla="*/ 1 w 79"/>
                <a:gd name="T13" fmla="*/ 10 h 61"/>
                <a:gd name="T14" fmla="*/ 0 w 79"/>
                <a:gd name="T15" fmla="*/ 50 h 61"/>
                <a:gd name="T16" fmla="*/ 0 w 79"/>
                <a:gd name="T17" fmla="*/ 50 h 61"/>
                <a:gd name="T18" fmla="*/ 1 w 79"/>
                <a:gd name="T19" fmla="*/ 54 h 61"/>
                <a:gd name="T20" fmla="*/ 2 w 79"/>
                <a:gd name="T21" fmla="*/ 57 h 61"/>
                <a:gd name="T22" fmla="*/ 5 w 79"/>
                <a:gd name="T23" fmla="*/ 59 h 61"/>
                <a:gd name="T24" fmla="*/ 9 w 79"/>
                <a:gd name="T25" fmla="*/ 61 h 61"/>
                <a:gd name="T26" fmla="*/ 70 w 79"/>
                <a:gd name="T27" fmla="*/ 61 h 61"/>
                <a:gd name="T28" fmla="*/ 70 w 79"/>
                <a:gd name="T29" fmla="*/ 61 h 61"/>
                <a:gd name="T30" fmla="*/ 74 w 79"/>
                <a:gd name="T31" fmla="*/ 59 h 61"/>
                <a:gd name="T32" fmla="*/ 76 w 79"/>
                <a:gd name="T33" fmla="*/ 58 h 61"/>
                <a:gd name="T34" fmla="*/ 78 w 79"/>
                <a:gd name="T35" fmla="*/ 54 h 61"/>
                <a:gd name="T36" fmla="*/ 79 w 79"/>
                <a:gd name="T37" fmla="*/ 50 h 61"/>
                <a:gd name="T38" fmla="*/ 79 w 79"/>
                <a:gd name="T39" fmla="*/ 11 h 61"/>
                <a:gd name="T40" fmla="*/ 79 w 79"/>
                <a:gd name="T41" fmla="*/ 11 h 61"/>
                <a:gd name="T42" fmla="*/ 78 w 79"/>
                <a:gd name="T43" fmla="*/ 6 h 61"/>
                <a:gd name="T44" fmla="*/ 76 w 79"/>
                <a:gd name="T45" fmla="*/ 3 h 61"/>
                <a:gd name="T46" fmla="*/ 74 w 79"/>
                <a:gd name="T47" fmla="*/ 1 h 61"/>
                <a:gd name="T48" fmla="*/ 70 w 79"/>
                <a:gd name="T49"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61">
                  <a:moveTo>
                    <a:pt x="70" y="1"/>
                  </a:moveTo>
                  <a:lnTo>
                    <a:pt x="9" y="0"/>
                  </a:lnTo>
                  <a:lnTo>
                    <a:pt x="9" y="0"/>
                  </a:lnTo>
                  <a:lnTo>
                    <a:pt x="6" y="1"/>
                  </a:lnTo>
                  <a:lnTo>
                    <a:pt x="3" y="2"/>
                  </a:lnTo>
                  <a:lnTo>
                    <a:pt x="1" y="6"/>
                  </a:lnTo>
                  <a:lnTo>
                    <a:pt x="1" y="10"/>
                  </a:lnTo>
                  <a:lnTo>
                    <a:pt x="0" y="50"/>
                  </a:lnTo>
                  <a:lnTo>
                    <a:pt x="0" y="50"/>
                  </a:lnTo>
                  <a:lnTo>
                    <a:pt x="1" y="54"/>
                  </a:lnTo>
                  <a:lnTo>
                    <a:pt x="2" y="57"/>
                  </a:lnTo>
                  <a:lnTo>
                    <a:pt x="5" y="59"/>
                  </a:lnTo>
                  <a:lnTo>
                    <a:pt x="9" y="61"/>
                  </a:lnTo>
                  <a:lnTo>
                    <a:pt x="70" y="61"/>
                  </a:lnTo>
                  <a:lnTo>
                    <a:pt x="70" y="61"/>
                  </a:lnTo>
                  <a:lnTo>
                    <a:pt x="74" y="59"/>
                  </a:lnTo>
                  <a:lnTo>
                    <a:pt x="76" y="58"/>
                  </a:lnTo>
                  <a:lnTo>
                    <a:pt x="78" y="54"/>
                  </a:lnTo>
                  <a:lnTo>
                    <a:pt x="79" y="50"/>
                  </a:lnTo>
                  <a:lnTo>
                    <a:pt x="79" y="11"/>
                  </a:lnTo>
                  <a:lnTo>
                    <a:pt x="79" y="11"/>
                  </a:lnTo>
                  <a:lnTo>
                    <a:pt x="78" y="6"/>
                  </a:lnTo>
                  <a:lnTo>
                    <a:pt x="76" y="3"/>
                  </a:lnTo>
                  <a:lnTo>
                    <a:pt x="74" y="1"/>
                  </a:lnTo>
                  <a:lnTo>
                    <a:pt x="7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8" name="Freeform 20602">
              <a:extLst>
                <a:ext uri="{FF2B5EF4-FFF2-40B4-BE49-F238E27FC236}">
                  <a16:creationId xmlns:a16="http://schemas.microsoft.com/office/drawing/2014/main" id="{5D34902B-7C53-43A3-88F8-420794A72FD0}"/>
                </a:ext>
              </a:extLst>
            </p:cNvPr>
            <p:cNvSpPr>
              <a:spLocks/>
            </p:cNvSpPr>
            <p:nvPr/>
          </p:nvSpPr>
          <p:spPr bwMode="auto">
            <a:xfrm>
              <a:off x="-2582863" y="2100263"/>
              <a:ext cx="106363" cy="82550"/>
            </a:xfrm>
            <a:custGeom>
              <a:avLst/>
              <a:gdLst>
                <a:gd name="T0" fmla="*/ 9 w 67"/>
                <a:gd name="T1" fmla="*/ 0 h 52"/>
                <a:gd name="T2" fmla="*/ 58 w 67"/>
                <a:gd name="T3" fmla="*/ 0 h 52"/>
                <a:gd name="T4" fmla="*/ 58 w 67"/>
                <a:gd name="T5" fmla="*/ 0 h 52"/>
                <a:gd name="T6" fmla="*/ 62 w 67"/>
                <a:gd name="T7" fmla="*/ 1 h 52"/>
                <a:gd name="T8" fmla="*/ 65 w 67"/>
                <a:gd name="T9" fmla="*/ 4 h 52"/>
                <a:gd name="T10" fmla="*/ 67 w 67"/>
                <a:gd name="T11" fmla="*/ 6 h 52"/>
                <a:gd name="T12" fmla="*/ 67 w 67"/>
                <a:gd name="T13" fmla="*/ 10 h 52"/>
                <a:gd name="T14" fmla="*/ 67 w 67"/>
                <a:gd name="T15" fmla="*/ 43 h 52"/>
                <a:gd name="T16" fmla="*/ 67 w 67"/>
                <a:gd name="T17" fmla="*/ 43 h 52"/>
                <a:gd name="T18" fmla="*/ 66 w 67"/>
                <a:gd name="T19" fmla="*/ 47 h 52"/>
                <a:gd name="T20" fmla="*/ 65 w 67"/>
                <a:gd name="T21" fmla="*/ 49 h 52"/>
                <a:gd name="T22" fmla="*/ 62 w 67"/>
                <a:gd name="T23" fmla="*/ 52 h 52"/>
                <a:gd name="T24" fmla="*/ 58 w 67"/>
                <a:gd name="T25" fmla="*/ 52 h 52"/>
                <a:gd name="T26" fmla="*/ 8 w 67"/>
                <a:gd name="T27" fmla="*/ 52 h 52"/>
                <a:gd name="T28" fmla="*/ 8 w 67"/>
                <a:gd name="T29" fmla="*/ 52 h 52"/>
                <a:gd name="T30" fmla="*/ 5 w 67"/>
                <a:gd name="T31" fmla="*/ 52 h 52"/>
                <a:gd name="T32" fmla="*/ 2 w 67"/>
                <a:gd name="T33" fmla="*/ 49 h 52"/>
                <a:gd name="T34" fmla="*/ 0 w 67"/>
                <a:gd name="T35" fmla="*/ 45 h 52"/>
                <a:gd name="T36" fmla="*/ 0 w 67"/>
                <a:gd name="T37" fmla="*/ 41 h 52"/>
                <a:gd name="T38" fmla="*/ 0 w 67"/>
                <a:gd name="T39" fmla="*/ 10 h 52"/>
                <a:gd name="T40" fmla="*/ 0 w 67"/>
                <a:gd name="T41" fmla="*/ 10 h 52"/>
                <a:gd name="T42" fmla="*/ 0 w 67"/>
                <a:gd name="T43" fmla="*/ 6 h 52"/>
                <a:gd name="T44" fmla="*/ 2 w 67"/>
                <a:gd name="T45" fmla="*/ 2 h 52"/>
                <a:gd name="T46" fmla="*/ 5 w 67"/>
                <a:gd name="T47" fmla="*/ 1 h 52"/>
                <a:gd name="T48" fmla="*/ 9 w 67"/>
                <a:gd name="T4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52">
                  <a:moveTo>
                    <a:pt x="9" y="0"/>
                  </a:moveTo>
                  <a:lnTo>
                    <a:pt x="58" y="0"/>
                  </a:lnTo>
                  <a:lnTo>
                    <a:pt x="58" y="0"/>
                  </a:lnTo>
                  <a:lnTo>
                    <a:pt x="62" y="1"/>
                  </a:lnTo>
                  <a:lnTo>
                    <a:pt x="65" y="4"/>
                  </a:lnTo>
                  <a:lnTo>
                    <a:pt x="67" y="6"/>
                  </a:lnTo>
                  <a:lnTo>
                    <a:pt x="67" y="10"/>
                  </a:lnTo>
                  <a:lnTo>
                    <a:pt x="67" y="43"/>
                  </a:lnTo>
                  <a:lnTo>
                    <a:pt x="67" y="43"/>
                  </a:lnTo>
                  <a:lnTo>
                    <a:pt x="66" y="47"/>
                  </a:lnTo>
                  <a:lnTo>
                    <a:pt x="65" y="49"/>
                  </a:lnTo>
                  <a:lnTo>
                    <a:pt x="62" y="52"/>
                  </a:lnTo>
                  <a:lnTo>
                    <a:pt x="58" y="52"/>
                  </a:lnTo>
                  <a:lnTo>
                    <a:pt x="8" y="52"/>
                  </a:lnTo>
                  <a:lnTo>
                    <a:pt x="8" y="52"/>
                  </a:lnTo>
                  <a:lnTo>
                    <a:pt x="5" y="52"/>
                  </a:lnTo>
                  <a:lnTo>
                    <a:pt x="2" y="49"/>
                  </a:lnTo>
                  <a:lnTo>
                    <a:pt x="0" y="45"/>
                  </a:lnTo>
                  <a:lnTo>
                    <a:pt x="0" y="41"/>
                  </a:lnTo>
                  <a:lnTo>
                    <a:pt x="0" y="10"/>
                  </a:lnTo>
                  <a:lnTo>
                    <a:pt x="0" y="10"/>
                  </a:lnTo>
                  <a:lnTo>
                    <a:pt x="0" y="6"/>
                  </a:lnTo>
                  <a:lnTo>
                    <a:pt x="2" y="2"/>
                  </a:lnTo>
                  <a:lnTo>
                    <a:pt x="5" y="1"/>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9" name="Freeform 20603">
              <a:extLst>
                <a:ext uri="{FF2B5EF4-FFF2-40B4-BE49-F238E27FC236}">
                  <a16:creationId xmlns:a16="http://schemas.microsoft.com/office/drawing/2014/main" id="{C88F784A-7D4F-435B-9A21-A79A9C2D8C0F}"/>
                </a:ext>
              </a:extLst>
            </p:cNvPr>
            <p:cNvSpPr>
              <a:spLocks/>
            </p:cNvSpPr>
            <p:nvPr/>
          </p:nvSpPr>
          <p:spPr bwMode="auto">
            <a:xfrm>
              <a:off x="-2436813" y="2097088"/>
              <a:ext cx="117475" cy="88900"/>
            </a:xfrm>
            <a:custGeom>
              <a:avLst/>
              <a:gdLst>
                <a:gd name="T0" fmla="*/ 73 w 74"/>
                <a:gd name="T1" fmla="*/ 56 h 56"/>
                <a:gd name="T2" fmla="*/ 0 w 74"/>
                <a:gd name="T3" fmla="*/ 56 h 56"/>
                <a:gd name="T4" fmla="*/ 0 w 74"/>
                <a:gd name="T5" fmla="*/ 0 h 56"/>
                <a:gd name="T6" fmla="*/ 2 w 74"/>
                <a:gd name="T7" fmla="*/ 0 h 56"/>
                <a:gd name="T8" fmla="*/ 74 w 74"/>
                <a:gd name="T9" fmla="*/ 0 h 56"/>
                <a:gd name="T10" fmla="*/ 73 w 74"/>
                <a:gd name="T11" fmla="*/ 56 h 56"/>
              </a:gdLst>
              <a:ahLst/>
              <a:cxnLst>
                <a:cxn ang="0">
                  <a:pos x="T0" y="T1"/>
                </a:cxn>
                <a:cxn ang="0">
                  <a:pos x="T2" y="T3"/>
                </a:cxn>
                <a:cxn ang="0">
                  <a:pos x="T4" y="T5"/>
                </a:cxn>
                <a:cxn ang="0">
                  <a:pos x="T6" y="T7"/>
                </a:cxn>
                <a:cxn ang="0">
                  <a:pos x="T8" y="T9"/>
                </a:cxn>
                <a:cxn ang="0">
                  <a:pos x="T10" y="T11"/>
                </a:cxn>
              </a:cxnLst>
              <a:rect l="0" t="0" r="r" b="b"/>
              <a:pathLst>
                <a:path w="74" h="56">
                  <a:moveTo>
                    <a:pt x="73" y="56"/>
                  </a:moveTo>
                  <a:lnTo>
                    <a:pt x="0" y="56"/>
                  </a:lnTo>
                  <a:lnTo>
                    <a:pt x="0" y="0"/>
                  </a:lnTo>
                  <a:lnTo>
                    <a:pt x="2" y="0"/>
                  </a:lnTo>
                  <a:lnTo>
                    <a:pt x="74" y="0"/>
                  </a:lnTo>
                  <a:lnTo>
                    <a:pt x="73"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0" name="Freeform 20604">
              <a:extLst>
                <a:ext uri="{FF2B5EF4-FFF2-40B4-BE49-F238E27FC236}">
                  <a16:creationId xmlns:a16="http://schemas.microsoft.com/office/drawing/2014/main" id="{471AA988-1E59-4559-82AA-574F58164CA4}"/>
                </a:ext>
              </a:extLst>
            </p:cNvPr>
            <p:cNvSpPr>
              <a:spLocks/>
            </p:cNvSpPr>
            <p:nvPr/>
          </p:nvSpPr>
          <p:spPr bwMode="auto">
            <a:xfrm>
              <a:off x="-2436813" y="2097088"/>
              <a:ext cx="117475" cy="88900"/>
            </a:xfrm>
            <a:custGeom>
              <a:avLst/>
              <a:gdLst>
                <a:gd name="T0" fmla="*/ 73 w 74"/>
                <a:gd name="T1" fmla="*/ 56 h 56"/>
                <a:gd name="T2" fmla="*/ 0 w 74"/>
                <a:gd name="T3" fmla="*/ 56 h 56"/>
                <a:gd name="T4" fmla="*/ 0 w 74"/>
                <a:gd name="T5" fmla="*/ 0 h 56"/>
                <a:gd name="T6" fmla="*/ 2 w 74"/>
                <a:gd name="T7" fmla="*/ 0 h 56"/>
                <a:gd name="T8" fmla="*/ 74 w 74"/>
                <a:gd name="T9" fmla="*/ 0 h 56"/>
                <a:gd name="T10" fmla="*/ 73 w 74"/>
                <a:gd name="T11" fmla="*/ 56 h 56"/>
              </a:gdLst>
              <a:ahLst/>
              <a:cxnLst>
                <a:cxn ang="0">
                  <a:pos x="T0" y="T1"/>
                </a:cxn>
                <a:cxn ang="0">
                  <a:pos x="T2" y="T3"/>
                </a:cxn>
                <a:cxn ang="0">
                  <a:pos x="T4" y="T5"/>
                </a:cxn>
                <a:cxn ang="0">
                  <a:pos x="T6" y="T7"/>
                </a:cxn>
                <a:cxn ang="0">
                  <a:pos x="T8" y="T9"/>
                </a:cxn>
                <a:cxn ang="0">
                  <a:pos x="T10" y="T11"/>
                </a:cxn>
              </a:cxnLst>
              <a:rect l="0" t="0" r="r" b="b"/>
              <a:pathLst>
                <a:path w="74" h="56">
                  <a:moveTo>
                    <a:pt x="73" y="56"/>
                  </a:moveTo>
                  <a:lnTo>
                    <a:pt x="0" y="56"/>
                  </a:lnTo>
                  <a:lnTo>
                    <a:pt x="0" y="0"/>
                  </a:lnTo>
                  <a:lnTo>
                    <a:pt x="2" y="0"/>
                  </a:lnTo>
                  <a:lnTo>
                    <a:pt x="74" y="0"/>
                  </a:lnTo>
                  <a:lnTo>
                    <a:pt x="73"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1" name="Freeform 20605">
              <a:extLst>
                <a:ext uri="{FF2B5EF4-FFF2-40B4-BE49-F238E27FC236}">
                  <a16:creationId xmlns:a16="http://schemas.microsoft.com/office/drawing/2014/main" id="{8B69B12A-BAD3-4752-8F43-677BF47ED3DD}"/>
                </a:ext>
              </a:extLst>
            </p:cNvPr>
            <p:cNvSpPr>
              <a:spLocks noEditPoints="1"/>
            </p:cNvSpPr>
            <p:nvPr/>
          </p:nvSpPr>
          <p:spPr bwMode="auto">
            <a:xfrm>
              <a:off x="-2439988" y="2093913"/>
              <a:ext cx="125413" cy="96838"/>
            </a:xfrm>
            <a:custGeom>
              <a:avLst/>
              <a:gdLst>
                <a:gd name="T0" fmla="*/ 71 w 79"/>
                <a:gd name="T1" fmla="*/ 0 h 61"/>
                <a:gd name="T2" fmla="*/ 9 w 79"/>
                <a:gd name="T3" fmla="*/ 0 h 61"/>
                <a:gd name="T4" fmla="*/ 9 w 79"/>
                <a:gd name="T5" fmla="*/ 0 h 61"/>
                <a:gd name="T6" fmla="*/ 6 w 79"/>
                <a:gd name="T7" fmla="*/ 0 h 61"/>
                <a:gd name="T8" fmla="*/ 4 w 79"/>
                <a:gd name="T9" fmla="*/ 2 h 61"/>
                <a:gd name="T10" fmla="*/ 1 w 79"/>
                <a:gd name="T11" fmla="*/ 6 h 61"/>
                <a:gd name="T12" fmla="*/ 1 w 79"/>
                <a:gd name="T13" fmla="*/ 10 h 61"/>
                <a:gd name="T14" fmla="*/ 0 w 79"/>
                <a:gd name="T15" fmla="*/ 49 h 61"/>
                <a:gd name="T16" fmla="*/ 0 w 79"/>
                <a:gd name="T17" fmla="*/ 49 h 61"/>
                <a:gd name="T18" fmla="*/ 1 w 79"/>
                <a:gd name="T19" fmla="*/ 53 h 61"/>
                <a:gd name="T20" fmla="*/ 2 w 79"/>
                <a:gd name="T21" fmla="*/ 57 h 61"/>
                <a:gd name="T22" fmla="*/ 5 w 79"/>
                <a:gd name="T23" fmla="*/ 60 h 61"/>
                <a:gd name="T24" fmla="*/ 9 w 79"/>
                <a:gd name="T25" fmla="*/ 60 h 61"/>
                <a:gd name="T26" fmla="*/ 70 w 79"/>
                <a:gd name="T27" fmla="*/ 61 h 61"/>
                <a:gd name="T28" fmla="*/ 70 w 79"/>
                <a:gd name="T29" fmla="*/ 61 h 61"/>
                <a:gd name="T30" fmla="*/ 74 w 79"/>
                <a:gd name="T31" fmla="*/ 60 h 61"/>
                <a:gd name="T32" fmla="*/ 76 w 79"/>
                <a:gd name="T33" fmla="*/ 57 h 61"/>
                <a:gd name="T34" fmla="*/ 78 w 79"/>
                <a:gd name="T35" fmla="*/ 55 h 61"/>
                <a:gd name="T36" fmla="*/ 79 w 79"/>
                <a:gd name="T37" fmla="*/ 51 h 61"/>
                <a:gd name="T38" fmla="*/ 79 w 79"/>
                <a:gd name="T39" fmla="*/ 10 h 61"/>
                <a:gd name="T40" fmla="*/ 79 w 79"/>
                <a:gd name="T41" fmla="*/ 10 h 61"/>
                <a:gd name="T42" fmla="*/ 79 w 79"/>
                <a:gd name="T43" fmla="*/ 6 h 61"/>
                <a:gd name="T44" fmla="*/ 76 w 79"/>
                <a:gd name="T45" fmla="*/ 4 h 61"/>
                <a:gd name="T46" fmla="*/ 74 w 79"/>
                <a:gd name="T47" fmla="*/ 1 h 61"/>
                <a:gd name="T48" fmla="*/ 71 w 79"/>
                <a:gd name="T49" fmla="*/ 0 h 61"/>
                <a:gd name="T50" fmla="*/ 14 w 79"/>
                <a:gd name="T51" fmla="*/ 5 h 61"/>
                <a:gd name="T52" fmla="*/ 65 w 79"/>
                <a:gd name="T53" fmla="*/ 5 h 61"/>
                <a:gd name="T54" fmla="*/ 65 w 79"/>
                <a:gd name="T55" fmla="*/ 5 h 61"/>
                <a:gd name="T56" fmla="*/ 67 w 79"/>
                <a:gd name="T57" fmla="*/ 6 h 61"/>
                <a:gd name="T58" fmla="*/ 70 w 79"/>
                <a:gd name="T59" fmla="*/ 8 h 61"/>
                <a:gd name="T60" fmla="*/ 73 w 79"/>
                <a:gd name="T61" fmla="*/ 12 h 61"/>
                <a:gd name="T62" fmla="*/ 73 w 79"/>
                <a:gd name="T63" fmla="*/ 15 h 61"/>
                <a:gd name="T64" fmla="*/ 73 w 79"/>
                <a:gd name="T65" fmla="*/ 47 h 61"/>
                <a:gd name="T66" fmla="*/ 73 w 79"/>
                <a:gd name="T67" fmla="*/ 47 h 61"/>
                <a:gd name="T68" fmla="*/ 71 w 79"/>
                <a:gd name="T69" fmla="*/ 51 h 61"/>
                <a:gd name="T70" fmla="*/ 70 w 79"/>
                <a:gd name="T71" fmla="*/ 55 h 61"/>
                <a:gd name="T72" fmla="*/ 67 w 79"/>
                <a:gd name="T73" fmla="*/ 56 h 61"/>
                <a:gd name="T74" fmla="*/ 63 w 79"/>
                <a:gd name="T75" fmla="*/ 57 h 61"/>
                <a:gd name="T76" fmla="*/ 13 w 79"/>
                <a:gd name="T77" fmla="*/ 57 h 61"/>
                <a:gd name="T78" fmla="*/ 13 w 79"/>
                <a:gd name="T79" fmla="*/ 57 h 61"/>
                <a:gd name="T80" fmla="*/ 10 w 79"/>
                <a:gd name="T81" fmla="*/ 56 h 61"/>
                <a:gd name="T82" fmla="*/ 7 w 79"/>
                <a:gd name="T83" fmla="*/ 53 h 61"/>
                <a:gd name="T84" fmla="*/ 5 w 79"/>
                <a:gd name="T85" fmla="*/ 51 h 61"/>
                <a:gd name="T86" fmla="*/ 5 w 79"/>
                <a:gd name="T87" fmla="*/ 47 h 61"/>
                <a:gd name="T88" fmla="*/ 5 w 79"/>
                <a:gd name="T89" fmla="*/ 15 h 61"/>
                <a:gd name="T90" fmla="*/ 5 w 79"/>
                <a:gd name="T91" fmla="*/ 15 h 61"/>
                <a:gd name="T92" fmla="*/ 6 w 79"/>
                <a:gd name="T93" fmla="*/ 10 h 61"/>
                <a:gd name="T94" fmla="*/ 7 w 79"/>
                <a:gd name="T95" fmla="*/ 8 h 61"/>
                <a:gd name="T96" fmla="*/ 10 w 79"/>
                <a:gd name="T97" fmla="*/ 5 h 61"/>
                <a:gd name="T98" fmla="*/ 14 w 79"/>
                <a:gd name="T99"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61">
                  <a:moveTo>
                    <a:pt x="71" y="0"/>
                  </a:moveTo>
                  <a:lnTo>
                    <a:pt x="9" y="0"/>
                  </a:lnTo>
                  <a:lnTo>
                    <a:pt x="9" y="0"/>
                  </a:lnTo>
                  <a:lnTo>
                    <a:pt x="6" y="0"/>
                  </a:lnTo>
                  <a:lnTo>
                    <a:pt x="4" y="2"/>
                  </a:lnTo>
                  <a:lnTo>
                    <a:pt x="1" y="6"/>
                  </a:lnTo>
                  <a:lnTo>
                    <a:pt x="1" y="10"/>
                  </a:lnTo>
                  <a:lnTo>
                    <a:pt x="0" y="49"/>
                  </a:lnTo>
                  <a:lnTo>
                    <a:pt x="0" y="49"/>
                  </a:lnTo>
                  <a:lnTo>
                    <a:pt x="1" y="53"/>
                  </a:lnTo>
                  <a:lnTo>
                    <a:pt x="2" y="57"/>
                  </a:lnTo>
                  <a:lnTo>
                    <a:pt x="5" y="60"/>
                  </a:lnTo>
                  <a:lnTo>
                    <a:pt x="9" y="60"/>
                  </a:lnTo>
                  <a:lnTo>
                    <a:pt x="70" y="61"/>
                  </a:lnTo>
                  <a:lnTo>
                    <a:pt x="70" y="61"/>
                  </a:lnTo>
                  <a:lnTo>
                    <a:pt x="74" y="60"/>
                  </a:lnTo>
                  <a:lnTo>
                    <a:pt x="76" y="57"/>
                  </a:lnTo>
                  <a:lnTo>
                    <a:pt x="78" y="55"/>
                  </a:lnTo>
                  <a:lnTo>
                    <a:pt x="79" y="51"/>
                  </a:lnTo>
                  <a:lnTo>
                    <a:pt x="79" y="10"/>
                  </a:lnTo>
                  <a:lnTo>
                    <a:pt x="79" y="10"/>
                  </a:lnTo>
                  <a:lnTo>
                    <a:pt x="79" y="6"/>
                  </a:lnTo>
                  <a:lnTo>
                    <a:pt x="76" y="4"/>
                  </a:lnTo>
                  <a:lnTo>
                    <a:pt x="74" y="1"/>
                  </a:lnTo>
                  <a:lnTo>
                    <a:pt x="71" y="0"/>
                  </a:lnTo>
                  <a:close/>
                  <a:moveTo>
                    <a:pt x="14" y="5"/>
                  </a:moveTo>
                  <a:lnTo>
                    <a:pt x="65" y="5"/>
                  </a:lnTo>
                  <a:lnTo>
                    <a:pt x="65" y="5"/>
                  </a:lnTo>
                  <a:lnTo>
                    <a:pt x="67" y="6"/>
                  </a:lnTo>
                  <a:lnTo>
                    <a:pt x="70" y="8"/>
                  </a:lnTo>
                  <a:lnTo>
                    <a:pt x="73" y="12"/>
                  </a:lnTo>
                  <a:lnTo>
                    <a:pt x="73" y="15"/>
                  </a:lnTo>
                  <a:lnTo>
                    <a:pt x="73" y="47"/>
                  </a:lnTo>
                  <a:lnTo>
                    <a:pt x="73" y="47"/>
                  </a:lnTo>
                  <a:lnTo>
                    <a:pt x="71" y="51"/>
                  </a:lnTo>
                  <a:lnTo>
                    <a:pt x="70" y="55"/>
                  </a:lnTo>
                  <a:lnTo>
                    <a:pt x="67" y="56"/>
                  </a:lnTo>
                  <a:lnTo>
                    <a:pt x="63" y="57"/>
                  </a:lnTo>
                  <a:lnTo>
                    <a:pt x="13" y="57"/>
                  </a:lnTo>
                  <a:lnTo>
                    <a:pt x="13" y="57"/>
                  </a:lnTo>
                  <a:lnTo>
                    <a:pt x="10" y="56"/>
                  </a:lnTo>
                  <a:lnTo>
                    <a:pt x="7" y="53"/>
                  </a:lnTo>
                  <a:lnTo>
                    <a:pt x="5" y="51"/>
                  </a:lnTo>
                  <a:lnTo>
                    <a:pt x="5" y="47"/>
                  </a:lnTo>
                  <a:lnTo>
                    <a:pt x="5" y="15"/>
                  </a:lnTo>
                  <a:lnTo>
                    <a:pt x="5" y="15"/>
                  </a:lnTo>
                  <a:lnTo>
                    <a:pt x="6" y="10"/>
                  </a:lnTo>
                  <a:lnTo>
                    <a:pt x="7" y="8"/>
                  </a:lnTo>
                  <a:lnTo>
                    <a:pt x="10" y="5"/>
                  </a:lnTo>
                  <a:lnTo>
                    <a:pt x="14" y="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2" name="Freeform 20606">
              <a:extLst>
                <a:ext uri="{FF2B5EF4-FFF2-40B4-BE49-F238E27FC236}">
                  <a16:creationId xmlns:a16="http://schemas.microsoft.com/office/drawing/2014/main" id="{028C9F96-2654-44F0-A66A-ECFE3301B71E}"/>
                </a:ext>
              </a:extLst>
            </p:cNvPr>
            <p:cNvSpPr>
              <a:spLocks/>
            </p:cNvSpPr>
            <p:nvPr/>
          </p:nvSpPr>
          <p:spPr bwMode="auto">
            <a:xfrm>
              <a:off x="-2439988" y="2093913"/>
              <a:ext cx="125413" cy="96838"/>
            </a:xfrm>
            <a:custGeom>
              <a:avLst/>
              <a:gdLst>
                <a:gd name="T0" fmla="*/ 71 w 79"/>
                <a:gd name="T1" fmla="*/ 0 h 61"/>
                <a:gd name="T2" fmla="*/ 9 w 79"/>
                <a:gd name="T3" fmla="*/ 0 h 61"/>
                <a:gd name="T4" fmla="*/ 9 w 79"/>
                <a:gd name="T5" fmla="*/ 0 h 61"/>
                <a:gd name="T6" fmla="*/ 6 w 79"/>
                <a:gd name="T7" fmla="*/ 0 h 61"/>
                <a:gd name="T8" fmla="*/ 4 w 79"/>
                <a:gd name="T9" fmla="*/ 2 h 61"/>
                <a:gd name="T10" fmla="*/ 1 w 79"/>
                <a:gd name="T11" fmla="*/ 6 h 61"/>
                <a:gd name="T12" fmla="*/ 1 w 79"/>
                <a:gd name="T13" fmla="*/ 10 h 61"/>
                <a:gd name="T14" fmla="*/ 0 w 79"/>
                <a:gd name="T15" fmla="*/ 49 h 61"/>
                <a:gd name="T16" fmla="*/ 0 w 79"/>
                <a:gd name="T17" fmla="*/ 49 h 61"/>
                <a:gd name="T18" fmla="*/ 1 w 79"/>
                <a:gd name="T19" fmla="*/ 53 h 61"/>
                <a:gd name="T20" fmla="*/ 2 w 79"/>
                <a:gd name="T21" fmla="*/ 57 h 61"/>
                <a:gd name="T22" fmla="*/ 5 w 79"/>
                <a:gd name="T23" fmla="*/ 60 h 61"/>
                <a:gd name="T24" fmla="*/ 9 w 79"/>
                <a:gd name="T25" fmla="*/ 60 h 61"/>
                <a:gd name="T26" fmla="*/ 70 w 79"/>
                <a:gd name="T27" fmla="*/ 61 h 61"/>
                <a:gd name="T28" fmla="*/ 70 w 79"/>
                <a:gd name="T29" fmla="*/ 61 h 61"/>
                <a:gd name="T30" fmla="*/ 74 w 79"/>
                <a:gd name="T31" fmla="*/ 60 h 61"/>
                <a:gd name="T32" fmla="*/ 76 w 79"/>
                <a:gd name="T33" fmla="*/ 57 h 61"/>
                <a:gd name="T34" fmla="*/ 78 w 79"/>
                <a:gd name="T35" fmla="*/ 55 h 61"/>
                <a:gd name="T36" fmla="*/ 79 w 79"/>
                <a:gd name="T37" fmla="*/ 51 h 61"/>
                <a:gd name="T38" fmla="*/ 79 w 79"/>
                <a:gd name="T39" fmla="*/ 10 h 61"/>
                <a:gd name="T40" fmla="*/ 79 w 79"/>
                <a:gd name="T41" fmla="*/ 10 h 61"/>
                <a:gd name="T42" fmla="*/ 79 w 79"/>
                <a:gd name="T43" fmla="*/ 6 h 61"/>
                <a:gd name="T44" fmla="*/ 76 w 79"/>
                <a:gd name="T45" fmla="*/ 4 h 61"/>
                <a:gd name="T46" fmla="*/ 74 w 79"/>
                <a:gd name="T47" fmla="*/ 1 h 61"/>
                <a:gd name="T48" fmla="*/ 71 w 79"/>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61">
                  <a:moveTo>
                    <a:pt x="71" y="0"/>
                  </a:moveTo>
                  <a:lnTo>
                    <a:pt x="9" y="0"/>
                  </a:lnTo>
                  <a:lnTo>
                    <a:pt x="9" y="0"/>
                  </a:lnTo>
                  <a:lnTo>
                    <a:pt x="6" y="0"/>
                  </a:lnTo>
                  <a:lnTo>
                    <a:pt x="4" y="2"/>
                  </a:lnTo>
                  <a:lnTo>
                    <a:pt x="1" y="6"/>
                  </a:lnTo>
                  <a:lnTo>
                    <a:pt x="1" y="10"/>
                  </a:lnTo>
                  <a:lnTo>
                    <a:pt x="0" y="49"/>
                  </a:lnTo>
                  <a:lnTo>
                    <a:pt x="0" y="49"/>
                  </a:lnTo>
                  <a:lnTo>
                    <a:pt x="1" y="53"/>
                  </a:lnTo>
                  <a:lnTo>
                    <a:pt x="2" y="57"/>
                  </a:lnTo>
                  <a:lnTo>
                    <a:pt x="5" y="60"/>
                  </a:lnTo>
                  <a:lnTo>
                    <a:pt x="9" y="60"/>
                  </a:lnTo>
                  <a:lnTo>
                    <a:pt x="70" y="61"/>
                  </a:lnTo>
                  <a:lnTo>
                    <a:pt x="70" y="61"/>
                  </a:lnTo>
                  <a:lnTo>
                    <a:pt x="74" y="60"/>
                  </a:lnTo>
                  <a:lnTo>
                    <a:pt x="76" y="57"/>
                  </a:lnTo>
                  <a:lnTo>
                    <a:pt x="78" y="55"/>
                  </a:lnTo>
                  <a:lnTo>
                    <a:pt x="79" y="51"/>
                  </a:lnTo>
                  <a:lnTo>
                    <a:pt x="79" y="10"/>
                  </a:lnTo>
                  <a:lnTo>
                    <a:pt x="79" y="10"/>
                  </a:lnTo>
                  <a:lnTo>
                    <a:pt x="79" y="6"/>
                  </a:lnTo>
                  <a:lnTo>
                    <a:pt x="76" y="4"/>
                  </a:lnTo>
                  <a:lnTo>
                    <a:pt x="74" y="1"/>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3" name="Freeform 20607">
              <a:extLst>
                <a:ext uri="{FF2B5EF4-FFF2-40B4-BE49-F238E27FC236}">
                  <a16:creationId xmlns:a16="http://schemas.microsoft.com/office/drawing/2014/main" id="{9546D623-7708-4EE9-8A5E-E436521EDB8A}"/>
                </a:ext>
              </a:extLst>
            </p:cNvPr>
            <p:cNvSpPr>
              <a:spLocks/>
            </p:cNvSpPr>
            <p:nvPr/>
          </p:nvSpPr>
          <p:spPr bwMode="auto">
            <a:xfrm>
              <a:off x="-2432050" y="2101850"/>
              <a:ext cx="107950" cy="82550"/>
            </a:xfrm>
            <a:custGeom>
              <a:avLst/>
              <a:gdLst>
                <a:gd name="T0" fmla="*/ 9 w 68"/>
                <a:gd name="T1" fmla="*/ 0 h 52"/>
                <a:gd name="T2" fmla="*/ 60 w 68"/>
                <a:gd name="T3" fmla="*/ 0 h 52"/>
                <a:gd name="T4" fmla="*/ 60 w 68"/>
                <a:gd name="T5" fmla="*/ 0 h 52"/>
                <a:gd name="T6" fmla="*/ 62 w 68"/>
                <a:gd name="T7" fmla="*/ 1 h 52"/>
                <a:gd name="T8" fmla="*/ 65 w 68"/>
                <a:gd name="T9" fmla="*/ 3 h 52"/>
                <a:gd name="T10" fmla="*/ 68 w 68"/>
                <a:gd name="T11" fmla="*/ 7 h 52"/>
                <a:gd name="T12" fmla="*/ 68 w 68"/>
                <a:gd name="T13" fmla="*/ 10 h 52"/>
                <a:gd name="T14" fmla="*/ 68 w 68"/>
                <a:gd name="T15" fmla="*/ 42 h 52"/>
                <a:gd name="T16" fmla="*/ 68 w 68"/>
                <a:gd name="T17" fmla="*/ 42 h 52"/>
                <a:gd name="T18" fmla="*/ 66 w 68"/>
                <a:gd name="T19" fmla="*/ 46 h 52"/>
                <a:gd name="T20" fmla="*/ 65 w 68"/>
                <a:gd name="T21" fmla="*/ 50 h 52"/>
                <a:gd name="T22" fmla="*/ 62 w 68"/>
                <a:gd name="T23" fmla="*/ 51 h 52"/>
                <a:gd name="T24" fmla="*/ 58 w 68"/>
                <a:gd name="T25" fmla="*/ 52 h 52"/>
                <a:gd name="T26" fmla="*/ 8 w 68"/>
                <a:gd name="T27" fmla="*/ 52 h 52"/>
                <a:gd name="T28" fmla="*/ 8 w 68"/>
                <a:gd name="T29" fmla="*/ 52 h 52"/>
                <a:gd name="T30" fmla="*/ 5 w 68"/>
                <a:gd name="T31" fmla="*/ 51 h 52"/>
                <a:gd name="T32" fmla="*/ 2 w 68"/>
                <a:gd name="T33" fmla="*/ 48 h 52"/>
                <a:gd name="T34" fmla="*/ 0 w 68"/>
                <a:gd name="T35" fmla="*/ 46 h 52"/>
                <a:gd name="T36" fmla="*/ 0 w 68"/>
                <a:gd name="T37" fmla="*/ 42 h 52"/>
                <a:gd name="T38" fmla="*/ 0 w 68"/>
                <a:gd name="T39" fmla="*/ 10 h 52"/>
                <a:gd name="T40" fmla="*/ 0 w 68"/>
                <a:gd name="T41" fmla="*/ 10 h 52"/>
                <a:gd name="T42" fmla="*/ 1 w 68"/>
                <a:gd name="T43" fmla="*/ 5 h 52"/>
                <a:gd name="T44" fmla="*/ 2 w 68"/>
                <a:gd name="T45" fmla="*/ 3 h 52"/>
                <a:gd name="T46" fmla="*/ 5 w 68"/>
                <a:gd name="T47" fmla="*/ 0 h 52"/>
                <a:gd name="T48" fmla="*/ 9 w 68"/>
                <a:gd name="T4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52">
                  <a:moveTo>
                    <a:pt x="9" y="0"/>
                  </a:moveTo>
                  <a:lnTo>
                    <a:pt x="60" y="0"/>
                  </a:lnTo>
                  <a:lnTo>
                    <a:pt x="60" y="0"/>
                  </a:lnTo>
                  <a:lnTo>
                    <a:pt x="62" y="1"/>
                  </a:lnTo>
                  <a:lnTo>
                    <a:pt x="65" y="3"/>
                  </a:lnTo>
                  <a:lnTo>
                    <a:pt x="68" y="7"/>
                  </a:lnTo>
                  <a:lnTo>
                    <a:pt x="68" y="10"/>
                  </a:lnTo>
                  <a:lnTo>
                    <a:pt x="68" y="42"/>
                  </a:lnTo>
                  <a:lnTo>
                    <a:pt x="68" y="42"/>
                  </a:lnTo>
                  <a:lnTo>
                    <a:pt x="66" y="46"/>
                  </a:lnTo>
                  <a:lnTo>
                    <a:pt x="65" y="50"/>
                  </a:lnTo>
                  <a:lnTo>
                    <a:pt x="62" y="51"/>
                  </a:lnTo>
                  <a:lnTo>
                    <a:pt x="58" y="52"/>
                  </a:lnTo>
                  <a:lnTo>
                    <a:pt x="8" y="52"/>
                  </a:lnTo>
                  <a:lnTo>
                    <a:pt x="8" y="52"/>
                  </a:lnTo>
                  <a:lnTo>
                    <a:pt x="5" y="51"/>
                  </a:lnTo>
                  <a:lnTo>
                    <a:pt x="2" y="48"/>
                  </a:lnTo>
                  <a:lnTo>
                    <a:pt x="0" y="46"/>
                  </a:lnTo>
                  <a:lnTo>
                    <a:pt x="0" y="42"/>
                  </a:lnTo>
                  <a:lnTo>
                    <a:pt x="0" y="10"/>
                  </a:lnTo>
                  <a:lnTo>
                    <a:pt x="0" y="10"/>
                  </a:lnTo>
                  <a:lnTo>
                    <a:pt x="1" y="5"/>
                  </a:lnTo>
                  <a:lnTo>
                    <a:pt x="2" y="3"/>
                  </a:lnTo>
                  <a:lnTo>
                    <a:pt x="5" y="0"/>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4" name="Freeform 20608">
              <a:extLst>
                <a:ext uri="{FF2B5EF4-FFF2-40B4-BE49-F238E27FC236}">
                  <a16:creationId xmlns:a16="http://schemas.microsoft.com/office/drawing/2014/main" id="{10C0F5B4-718D-469D-BA2B-9008EA81EBE9}"/>
                </a:ext>
              </a:extLst>
            </p:cNvPr>
            <p:cNvSpPr>
              <a:spLocks/>
            </p:cNvSpPr>
            <p:nvPr/>
          </p:nvSpPr>
          <p:spPr bwMode="auto">
            <a:xfrm>
              <a:off x="-2286000" y="2097088"/>
              <a:ext cx="117475" cy="92075"/>
            </a:xfrm>
            <a:custGeom>
              <a:avLst/>
              <a:gdLst>
                <a:gd name="T0" fmla="*/ 74 w 74"/>
                <a:gd name="T1" fmla="*/ 58 h 58"/>
                <a:gd name="T2" fmla="*/ 0 w 74"/>
                <a:gd name="T3" fmla="*/ 58 h 58"/>
                <a:gd name="T4" fmla="*/ 2 w 74"/>
                <a:gd name="T5" fmla="*/ 13 h 58"/>
                <a:gd name="T6" fmla="*/ 2 w 74"/>
                <a:gd name="T7" fmla="*/ 13 h 58"/>
                <a:gd name="T8" fmla="*/ 2 w 74"/>
                <a:gd name="T9" fmla="*/ 8 h 58"/>
                <a:gd name="T10" fmla="*/ 5 w 74"/>
                <a:gd name="T11" fmla="*/ 4 h 58"/>
                <a:gd name="T12" fmla="*/ 9 w 74"/>
                <a:gd name="T13" fmla="*/ 2 h 58"/>
                <a:gd name="T14" fmla="*/ 15 w 74"/>
                <a:gd name="T15" fmla="*/ 0 h 58"/>
                <a:gd name="T16" fmla="*/ 74 w 74"/>
                <a:gd name="T17" fmla="*/ 2 h 58"/>
                <a:gd name="T18" fmla="*/ 74 w 74"/>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58">
                  <a:moveTo>
                    <a:pt x="74" y="58"/>
                  </a:moveTo>
                  <a:lnTo>
                    <a:pt x="0" y="58"/>
                  </a:lnTo>
                  <a:lnTo>
                    <a:pt x="2" y="13"/>
                  </a:lnTo>
                  <a:lnTo>
                    <a:pt x="2" y="13"/>
                  </a:lnTo>
                  <a:lnTo>
                    <a:pt x="2" y="8"/>
                  </a:lnTo>
                  <a:lnTo>
                    <a:pt x="5" y="4"/>
                  </a:lnTo>
                  <a:lnTo>
                    <a:pt x="9" y="2"/>
                  </a:lnTo>
                  <a:lnTo>
                    <a:pt x="15" y="0"/>
                  </a:lnTo>
                  <a:lnTo>
                    <a:pt x="74" y="2"/>
                  </a:lnTo>
                  <a:lnTo>
                    <a:pt x="74" y="58"/>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5" name="Freeform 20609">
              <a:extLst>
                <a:ext uri="{FF2B5EF4-FFF2-40B4-BE49-F238E27FC236}">
                  <a16:creationId xmlns:a16="http://schemas.microsoft.com/office/drawing/2014/main" id="{8EB8AC7E-B326-4C1C-BF81-01617DCE015E}"/>
                </a:ext>
              </a:extLst>
            </p:cNvPr>
            <p:cNvSpPr>
              <a:spLocks noEditPoints="1"/>
            </p:cNvSpPr>
            <p:nvPr/>
          </p:nvSpPr>
          <p:spPr bwMode="auto">
            <a:xfrm>
              <a:off x="-2287588" y="2093913"/>
              <a:ext cx="123825" cy="96838"/>
            </a:xfrm>
            <a:custGeom>
              <a:avLst/>
              <a:gdLst>
                <a:gd name="T0" fmla="*/ 70 w 78"/>
                <a:gd name="T1" fmla="*/ 1 h 61"/>
                <a:gd name="T2" fmla="*/ 9 w 78"/>
                <a:gd name="T3" fmla="*/ 0 h 61"/>
                <a:gd name="T4" fmla="*/ 9 w 78"/>
                <a:gd name="T5" fmla="*/ 0 h 61"/>
                <a:gd name="T6" fmla="*/ 5 w 78"/>
                <a:gd name="T7" fmla="*/ 1 h 61"/>
                <a:gd name="T8" fmla="*/ 3 w 78"/>
                <a:gd name="T9" fmla="*/ 4 h 61"/>
                <a:gd name="T10" fmla="*/ 0 w 78"/>
                <a:gd name="T11" fmla="*/ 6 h 61"/>
                <a:gd name="T12" fmla="*/ 0 w 78"/>
                <a:gd name="T13" fmla="*/ 10 h 61"/>
                <a:gd name="T14" fmla="*/ 0 w 78"/>
                <a:gd name="T15" fmla="*/ 51 h 61"/>
                <a:gd name="T16" fmla="*/ 0 w 78"/>
                <a:gd name="T17" fmla="*/ 51 h 61"/>
                <a:gd name="T18" fmla="*/ 0 w 78"/>
                <a:gd name="T19" fmla="*/ 55 h 61"/>
                <a:gd name="T20" fmla="*/ 3 w 78"/>
                <a:gd name="T21" fmla="*/ 58 h 61"/>
                <a:gd name="T22" fmla="*/ 5 w 78"/>
                <a:gd name="T23" fmla="*/ 60 h 61"/>
                <a:gd name="T24" fmla="*/ 8 w 78"/>
                <a:gd name="T25" fmla="*/ 61 h 61"/>
                <a:gd name="T26" fmla="*/ 69 w 78"/>
                <a:gd name="T27" fmla="*/ 61 h 61"/>
                <a:gd name="T28" fmla="*/ 69 w 78"/>
                <a:gd name="T29" fmla="*/ 61 h 61"/>
                <a:gd name="T30" fmla="*/ 73 w 78"/>
                <a:gd name="T31" fmla="*/ 61 h 61"/>
                <a:gd name="T32" fmla="*/ 75 w 78"/>
                <a:gd name="T33" fmla="*/ 58 h 61"/>
                <a:gd name="T34" fmla="*/ 78 w 78"/>
                <a:gd name="T35" fmla="*/ 55 h 61"/>
                <a:gd name="T36" fmla="*/ 78 w 78"/>
                <a:gd name="T37" fmla="*/ 51 h 61"/>
                <a:gd name="T38" fmla="*/ 78 w 78"/>
                <a:gd name="T39" fmla="*/ 12 h 61"/>
                <a:gd name="T40" fmla="*/ 78 w 78"/>
                <a:gd name="T41" fmla="*/ 12 h 61"/>
                <a:gd name="T42" fmla="*/ 78 w 78"/>
                <a:gd name="T43" fmla="*/ 8 h 61"/>
                <a:gd name="T44" fmla="*/ 75 w 78"/>
                <a:gd name="T45" fmla="*/ 4 h 61"/>
                <a:gd name="T46" fmla="*/ 73 w 78"/>
                <a:gd name="T47" fmla="*/ 1 h 61"/>
                <a:gd name="T48" fmla="*/ 70 w 78"/>
                <a:gd name="T49" fmla="*/ 1 h 61"/>
                <a:gd name="T50" fmla="*/ 70 w 78"/>
                <a:gd name="T51" fmla="*/ 1 h 61"/>
                <a:gd name="T52" fmla="*/ 13 w 78"/>
                <a:gd name="T53" fmla="*/ 5 h 61"/>
                <a:gd name="T54" fmla="*/ 64 w 78"/>
                <a:gd name="T55" fmla="*/ 6 h 61"/>
                <a:gd name="T56" fmla="*/ 64 w 78"/>
                <a:gd name="T57" fmla="*/ 6 h 61"/>
                <a:gd name="T58" fmla="*/ 66 w 78"/>
                <a:gd name="T59" fmla="*/ 6 h 61"/>
                <a:gd name="T60" fmla="*/ 69 w 78"/>
                <a:gd name="T61" fmla="*/ 9 h 61"/>
                <a:gd name="T62" fmla="*/ 72 w 78"/>
                <a:gd name="T63" fmla="*/ 12 h 61"/>
                <a:gd name="T64" fmla="*/ 72 w 78"/>
                <a:gd name="T65" fmla="*/ 17 h 61"/>
                <a:gd name="T66" fmla="*/ 72 w 78"/>
                <a:gd name="T67" fmla="*/ 48 h 61"/>
                <a:gd name="T68" fmla="*/ 72 w 78"/>
                <a:gd name="T69" fmla="*/ 48 h 61"/>
                <a:gd name="T70" fmla="*/ 72 w 78"/>
                <a:gd name="T71" fmla="*/ 52 h 61"/>
                <a:gd name="T72" fmla="*/ 69 w 78"/>
                <a:gd name="T73" fmla="*/ 55 h 61"/>
                <a:gd name="T74" fmla="*/ 66 w 78"/>
                <a:gd name="T75" fmla="*/ 57 h 61"/>
                <a:gd name="T76" fmla="*/ 62 w 78"/>
                <a:gd name="T77" fmla="*/ 58 h 61"/>
                <a:gd name="T78" fmla="*/ 13 w 78"/>
                <a:gd name="T79" fmla="*/ 57 h 61"/>
                <a:gd name="T80" fmla="*/ 13 w 78"/>
                <a:gd name="T81" fmla="*/ 57 h 61"/>
                <a:gd name="T82" fmla="*/ 9 w 78"/>
                <a:gd name="T83" fmla="*/ 57 h 61"/>
                <a:gd name="T84" fmla="*/ 6 w 78"/>
                <a:gd name="T85" fmla="*/ 55 h 61"/>
                <a:gd name="T86" fmla="*/ 4 w 78"/>
                <a:gd name="T87" fmla="*/ 51 h 61"/>
                <a:gd name="T88" fmla="*/ 4 w 78"/>
                <a:gd name="T89" fmla="*/ 47 h 61"/>
                <a:gd name="T90" fmla="*/ 4 w 78"/>
                <a:gd name="T91" fmla="*/ 15 h 61"/>
                <a:gd name="T92" fmla="*/ 4 w 78"/>
                <a:gd name="T93" fmla="*/ 15 h 61"/>
                <a:gd name="T94" fmla="*/ 5 w 78"/>
                <a:gd name="T95" fmla="*/ 12 h 61"/>
                <a:gd name="T96" fmla="*/ 6 w 78"/>
                <a:gd name="T97" fmla="*/ 9 h 61"/>
                <a:gd name="T98" fmla="*/ 9 w 78"/>
                <a:gd name="T99" fmla="*/ 6 h 61"/>
                <a:gd name="T100" fmla="*/ 13 w 78"/>
                <a:gd name="T101" fmla="*/ 5 h 61"/>
                <a:gd name="T102" fmla="*/ 13 w 78"/>
                <a:gd name="T10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61">
                  <a:moveTo>
                    <a:pt x="70" y="1"/>
                  </a:moveTo>
                  <a:lnTo>
                    <a:pt x="9" y="0"/>
                  </a:lnTo>
                  <a:lnTo>
                    <a:pt x="9" y="0"/>
                  </a:lnTo>
                  <a:lnTo>
                    <a:pt x="5" y="1"/>
                  </a:lnTo>
                  <a:lnTo>
                    <a:pt x="3" y="4"/>
                  </a:lnTo>
                  <a:lnTo>
                    <a:pt x="0" y="6"/>
                  </a:lnTo>
                  <a:lnTo>
                    <a:pt x="0" y="10"/>
                  </a:lnTo>
                  <a:lnTo>
                    <a:pt x="0" y="51"/>
                  </a:lnTo>
                  <a:lnTo>
                    <a:pt x="0" y="51"/>
                  </a:lnTo>
                  <a:lnTo>
                    <a:pt x="0" y="55"/>
                  </a:lnTo>
                  <a:lnTo>
                    <a:pt x="3" y="58"/>
                  </a:lnTo>
                  <a:lnTo>
                    <a:pt x="5" y="60"/>
                  </a:lnTo>
                  <a:lnTo>
                    <a:pt x="8" y="61"/>
                  </a:lnTo>
                  <a:lnTo>
                    <a:pt x="69" y="61"/>
                  </a:lnTo>
                  <a:lnTo>
                    <a:pt x="69" y="61"/>
                  </a:lnTo>
                  <a:lnTo>
                    <a:pt x="73" y="61"/>
                  </a:lnTo>
                  <a:lnTo>
                    <a:pt x="75" y="58"/>
                  </a:lnTo>
                  <a:lnTo>
                    <a:pt x="78" y="55"/>
                  </a:lnTo>
                  <a:lnTo>
                    <a:pt x="78" y="51"/>
                  </a:lnTo>
                  <a:lnTo>
                    <a:pt x="78" y="12"/>
                  </a:lnTo>
                  <a:lnTo>
                    <a:pt x="78" y="12"/>
                  </a:lnTo>
                  <a:lnTo>
                    <a:pt x="78" y="8"/>
                  </a:lnTo>
                  <a:lnTo>
                    <a:pt x="75" y="4"/>
                  </a:lnTo>
                  <a:lnTo>
                    <a:pt x="73" y="1"/>
                  </a:lnTo>
                  <a:lnTo>
                    <a:pt x="70" y="1"/>
                  </a:lnTo>
                  <a:lnTo>
                    <a:pt x="70" y="1"/>
                  </a:lnTo>
                  <a:close/>
                  <a:moveTo>
                    <a:pt x="13" y="5"/>
                  </a:moveTo>
                  <a:lnTo>
                    <a:pt x="64" y="6"/>
                  </a:lnTo>
                  <a:lnTo>
                    <a:pt x="64" y="6"/>
                  </a:lnTo>
                  <a:lnTo>
                    <a:pt x="66" y="6"/>
                  </a:lnTo>
                  <a:lnTo>
                    <a:pt x="69" y="9"/>
                  </a:lnTo>
                  <a:lnTo>
                    <a:pt x="72" y="12"/>
                  </a:lnTo>
                  <a:lnTo>
                    <a:pt x="72" y="17"/>
                  </a:lnTo>
                  <a:lnTo>
                    <a:pt x="72" y="48"/>
                  </a:lnTo>
                  <a:lnTo>
                    <a:pt x="72" y="48"/>
                  </a:lnTo>
                  <a:lnTo>
                    <a:pt x="72" y="52"/>
                  </a:lnTo>
                  <a:lnTo>
                    <a:pt x="69" y="55"/>
                  </a:lnTo>
                  <a:lnTo>
                    <a:pt x="66" y="57"/>
                  </a:lnTo>
                  <a:lnTo>
                    <a:pt x="62" y="58"/>
                  </a:lnTo>
                  <a:lnTo>
                    <a:pt x="13" y="57"/>
                  </a:lnTo>
                  <a:lnTo>
                    <a:pt x="13" y="57"/>
                  </a:lnTo>
                  <a:lnTo>
                    <a:pt x="9" y="57"/>
                  </a:lnTo>
                  <a:lnTo>
                    <a:pt x="6" y="55"/>
                  </a:lnTo>
                  <a:lnTo>
                    <a:pt x="4" y="51"/>
                  </a:lnTo>
                  <a:lnTo>
                    <a:pt x="4" y="47"/>
                  </a:lnTo>
                  <a:lnTo>
                    <a:pt x="4" y="15"/>
                  </a:lnTo>
                  <a:lnTo>
                    <a:pt x="4" y="15"/>
                  </a:lnTo>
                  <a:lnTo>
                    <a:pt x="5" y="12"/>
                  </a:lnTo>
                  <a:lnTo>
                    <a:pt x="6" y="9"/>
                  </a:lnTo>
                  <a:lnTo>
                    <a:pt x="9" y="6"/>
                  </a:lnTo>
                  <a:lnTo>
                    <a:pt x="13" y="5"/>
                  </a:lnTo>
                  <a:lnTo>
                    <a:pt x="13" y="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6" name="Freeform 20610">
              <a:extLst>
                <a:ext uri="{FF2B5EF4-FFF2-40B4-BE49-F238E27FC236}">
                  <a16:creationId xmlns:a16="http://schemas.microsoft.com/office/drawing/2014/main" id="{22127D92-FB09-4DE1-A6BA-A30DAC3B500E}"/>
                </a:ext>
              </a:extLst>
            </p:cNvPr>
            <p:cNvSpPr>
              <a:spLocks/>
            </p:cNvSpPr>
            <p:nvPr/>
          </p:nvSpPr>
          <p:spPr bwMode="auto">
            <a:xfrm>
              <a:off x="-2135188" y="2100263"/>
              <a:ext cx="119063" cy="90488"/>
            </a:xfrm>
            <a:custGeom>
              <a:avLst/>
              <a:gdLst>
                <a:gd name="T0" fmla="*/ 75 w 75"/>
                <a:gd name="T1" fmla="*/ 57 h 57"/>
                <a:gd name="T2" fmla="*/ 0 w 75"/>
                <a:gd name="T3" fmla="*/ 56 h 57"/>
                <a:gd name="T4" fmla="*/ 2 w 75"/>
                <a:gd name="T5" fmla="*/ 0 h 57"/>
                <a:gd name="T6" fmla="*/ 2 w 75"/>
                <a:gd name="T7" fmla="*/ 0 h 57"/>
                <a:gd name="T8" fmla="*/ 75 w 75"/>
                <a:gd name="T9" fmla="*/ 0 h 57"/>
                <a:gd name="T10" fmla="*/ 75 w 75"/>
                <a:gd name="T11" fmla="*/ 57 h 57"/>
              </a:gdLst>
              <a:ahLst/>
              <a:cxnLst>
                <a:cxn ang="0">
                  <a:pos x="T0" y="T1"/>
                </a:cxn>
                <a:cxn ang="0">
                  <a:pos x="T2" y="T3"/>
                </a:cxn>
                <a:cxn ang="0">
                  <a:pos x="T4" y="T5"/>
                </a:cxn>
                <a:cxn ang="0">
                  <a:pos x="T6" y="T7"/>
                </a:cxn>
                <a:cxn ang="0">
                  <a:pos x="T8" y="T9"/>
                </a:cxn>
                <a:cxn ang="0">
                  <a:pos x="T10" y="T11"/>
                </a:cxn>
              </a:cxnLst>
              <a:rect l="0" t="0" r="r" b="b"/>
              <a:pathLst>
                <a:path w="75" h="57">
                  <a:moveTo>
                    <a:pt x="75" y="57"/>
                  </a:moveTo>
                  <a:lnTo>
                    <a:pt x="0" y="56"/>
                  </a:lnTo>
                  <a:lnTo>
                    <a:pt x="2" y="0"/>
                  </a:lnTo>
                  <a:lnTo>
                    <a:pt x="2" y="0"/>
                  </a:lnTo>
                  <a:lnTo>
                    <a:pt x="75" y="0"/>
                  </a:lnTo>
                  <a:lnTo>
                    <a:pt x="75" y="57"/>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7" name="Freeform 20611">
              <a:extLst>
                <a:ext uri="{FF2B5EF4-FFF2-40B4-BE49-F238E27FC236}">
                  <a16:creationId xmlns:a16="http://schemas.microsoft.com/office/drawing/2014/main" id="{C318ABB3-5A10-4807-87D7-275B49F7038B}"/>
                </a:ext>
              </a:extLst>
            </p:cNvPr>
            <p:cNvSpPr>
              <a:spLocks noEditPoints="1"/>
            </p:cNvSpPr>
            <p:nvPr/>
          </p:nvSpPr>
          <p:spPr bwMode="auto">
            <a:xfrm>
              <a:off x="-2136775" y="2095500"/>
              <a:ext cx="123825" cy="96838"/>
            </a:xfrm>
            <a:custGeom>
              <a:avLst/>
              <a:gdLst>
                <a:gd name="T0" fmla="*/ 70 w 78"/>
                <a:gd name="T1" fmla="*/ 0 h 61"/>
                <a:gd name="T2" fmla="*/ 9 w 78"/>
                <a:gd name="T3" fmla="*/ 0 h 61"/>
                <a:gd name="T4" fmla="*/ 9 w 78"/>
                <a:gd name="T5" fmla="*/ 0 h 61"/>
                <a:gd name="T6" fmla="*/ 5 w 78"/>
                <a:gd name="T7" fmla="*/ 1 h 61"/>
                <a:gd name="T8" fmla="*/ 3 w 78"/>
                <a:gd name="T9" fmla="*/ 3 h 61"/>
                <a:gd name="T10" fmla="*/ 1 w 78"/>
                <a:gd name="T11" fmla="*/ 7 h 61"/>
                <a:gd name="T12" fmla="*/ 0 w 78"/>
                <a:gd name="T13" fmla="*/ 11 h 61"/>
                <a:gd name="T14" fmla="*/ 0 w 78"/>
                <a:gd name="T15" fmla="*/ 50 h 61"/>
                <a:gd name="T16" fmla="*/ 0 w 78"/>
                <a:gd name="T17" fmla="*/ 50 h 61"/>
                <a:gd name="T18" fmla="*/ 0 w 78"/>
                <a:gd name="T19" fmla="*/ 55 h 61"/>
                <a:gd name="T20" fmla="*/ 3 w 78"/>
                <a:gd name="T21" fmla="*/ 57 h 61"/>
                <a:gd name="T22" fmla="*/ 5 w 78"/>
                <a:gd name="T23" fmla="*/ 60 h 61"/>
                <a:gd name="T24" fmla="*/ 8 w 78"/>
                <a:gd name="T25" fmla="*/ 60 h 61"/>
                <a:gd name="T26" fmla="*/ 70 w 78"/>
                <a:gd name="T27" fmla="*/ 61 h 61"/>
                <a:gd name="T28" fmla="*/ 70 w 78"/>
                <a:gd name="T29" fmla="*/ 61 h 61"/>
                <a:gd name="T30" fmla="*/ 73 w 78"/>
                <a:gd name="T31" fmla="*/ 60 h 61"/>
                <a:gd name="T32" fmla="*/ 76 w 78"/>
                <a:gd name="T33" fmla="*/ 59 h 61"/>
                <a:gd name="T34" fmla="*/ 78 w 78"/>
                <a:gd name="T35" fmla="*/ 55 h 61"/>
                <a:gd name="T36" fmla="*/ 78 w 78"/>
                <a:gd name="T37" fmla="*/ 51 h 61"/>
                <a:gd name="T38" fmla="*/ 78 w 78"/>
                <a:gd name="T39" fmla="*/ 11 h 61"/>
                <a:gd name="T40" fmla="*/ 78 w 78"/>
                <a:gd name="T41" fmla="*/ 11 h 61"/>
                <a:gd name="T42" fmla="*/ 78 w 78"/>
                <a:gd name="T43" fmla="*/ 7 h 61"/>
                <a:gd name="T44" fmla="*/ 77 w 78"/>
                <a:gd name="T45" fmla="*/ 4 h 61"/>
                <a:gd name="T46" fmla="*/ 73 w 78"/>
                <a:gd name="T47" fmla="*/ 1 h 61"/>
                <a:gd name="T48" fmla="*/ 70 w 78"/>
                <a:gd name="T49" fmla="*/ 0 h 61"/>
                <a:gd name="T50" fmla="*/ 70 w 78"/>
                <a:gd name="T51" fmla="*/ 0 h 61"/>
                <a:gd name="T52" fmla="*/ 13 w 78"/>
                <a:gd name="T53" fmla="*/ 5 h 61"/>
                <a:gd name="T54" fmla="*/ 64 w 78"/>
                <a:gd name="T55" fmla="*/ 5 h 61"/>
                <a:gd name="T56" fmla="*/ 64 w 78"/>
                <a:gd name="T57" fmla="*/ 5 h 61"/>
                <a:gd name="T58" fmla="*/ 68 w 78"/>
                <a:gd name="T59" fmla="*/ 7 h 61"/>
                <a:gd name="T60" fmla="*/ 70 w 78"/>
                <a:gd name="T61" fmla="*/ 8 h 61"/>
                <a:gd name="T62" fmla="*/ 72 w 78"/>
                <a:gd name="T63" fmla="*/ 12 h 61"/>
                <a:gd name="T64" fmla="*/ 73 w 78"/>
                <a:gd name="T65" fmla="*/ 16 h 61"/>
                <a:gd name="T66" fmla="*/ 72 w 78"/>
                <a:gd name="T67" fmla="*/ 47 h 61"/>
                <a:gd name="T68" fmla="*/ 72 w 78"/>
                <a:gd name="T69" fmla="*/ 47 h 61"/>
                <a:gd name="T70" fmla="*/ 72 w 78"/>
                <a:gd name="T71" fmla="*/ 51 h 61"/>
                <a:gd name="T72" fmla="*/ 69 w 78"/>
                <a:gd name="T73" fmla="*/ 55 h 61"/>
                <a:gd name="T74" fmla="*/ 66 w 78"/>
                <a:gd name="T75" fmla="*/ 57 h 61"/>
                <a:gd name="T76" fmla="*/ 64 w 78"/>
                <a:gd name="T77" fmla="*/ 57 h 61"/>
                <a:gd name="T78" fmla="*/ 13 w 78"/>
                <a:gd name="T79" fmla="*/ 57 h 61"/>
                <a:gd name="T80" fmla="*/ 13 w 78"/>
                <a:gd name="T81" fmla="*/ 57 h 61"/>
                <a:gd name="T82" fmla="*/ 9 w 78"/>
                <a:gd name="T83" fmla="*/ 56 h 61"/>
                <a:gd name="T84" fmla="*/ 7 w 78"/>
                <a:gd name="T85" fmla="*/ 55 h 61"/>
                <a:gd name="T86" fmla="*/ 5 w 78"/>
                <a:gd name="T87" fmla="*/ 51 h 61"/>
                <a:gd name="T88" fmla="*/ 4 w 78"/>
                <a:gd name="T89" fmla="*/ 47 h 61"/>
                <a:gd name="T90" fmla="*/ 4 w 78"/>
                <a:gd name="T91" fmla="*/ 16 h 61"/>
                <a:gd name="T92" fmla="*/ 4 w 78"/>
                <a:gd name="T93" fmla="*/ 16 h 61"/>
                <a:gd name="T94" fmla="*/ 5 w 78"/>
                <a:gd name="T95" fmla="*/ 12 h 61"/>
                <a:gd name="T96" fmla="*/ 7 w 78"/>
                <a:gd name="T97" fmla="*/ 8 h 61"/>
                <a:gd name="T98" fmla="*/ 9 w 78"/>
                <a:gd name="T99" fmla="*/ 5 h 61"/>
                <a:gd name="T100" fmla="*/ 13 w 78"/>
                <a:gd name="T101" fmla="*/ 5 h 61"/>
                <a:gd name="T102" fmla="*/ 13 w 78"/>
                <a:gd name="T10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61">
                  <a:moveTo>
                    <a:pt x="70" y="0"/>
                  </a:moveTo>
                  <a:lnTo>
                    <a:pt x="9" y="0"/>
                  </a:lnTo>
                  <a:lnTo>
                    <a:pt x="9" y="0"/>
                  </a:lnTo>
                  <a:lnTo>
                    <a:pt x="5" y="1"/>
                  </a:lnTo>
                  <a:lnTo>
                    <a:pt x="3" y="3"/>
                  </a:lnTo>
                  <a:lnTo>
                    <a:pt x="1" y="7"/>
                  </a:lnTo>
                  <a:lnTo>
                    <a:pt x="0" y="11"/>
                  </a:lnTo>
                  <a:lnTo>
                    <a:pt x="0" y="50"/>
                  </a:lnTo>
                  <a:lnTo>
                    <a:pt x="0" y="50"/>
                  </a:lnTo>
                  <a:lnTo>
                    <a:pt x="0" y="55"/>
                  </a:lnTo>
                  <a:lnTo>
                    <a:pt x="3" y="57"/>
                  </a:lnTo>
                  <a:lnTo>
                    <a:pt x="5" y="60"/>
                  </a:lnTo>
                  <a:lnTo>
                    <a:pt x="8" y="60"/>
                  </a:lnTo>
                  <a:lnTo>
                    <a:pt x="70" y="61"/>
                  </a:lnTo>
                  <a:lnTo>
                    <a:pt x="70" y="61"/>
                  </a:lnTo>
                  <a:lnTo>
                    <a:pt x="73" y="60"/>
                  </a:lnTo>
                  <a:lnTo>
                    <a:pt x="76" y="59"/>
                  </a:lnTo>
                  <a:lnTo>
                    <a:pt x="78" y="55"/>
                  </a:lnTo>
                  <a:lnTo>
                    <a:pt x="78" y="51"/>
                  </a:lnTo>
                  <a:lnTo>
                    <a:pt x="78" y="11"/>
                  </a:lnTo>
                  <a:lnTo>
                    <a:pt x="78" y="11"/>
                  </a:lnTo>
                  <a:lnTo>
                    <a:pt x="78" y="7"/>
                  </a:lnTo>
                  <a:lnTo>
                    <a:pt x="77" y="4"/>
                  </a:lnTo>
                  <a:lnTo>
                    <a:pt x="73" y="1"/>
                  </a:lnTo>
                  <a:lnTo>
                    <a:pt x="70" y="0"/>
                  </a:lnTo>
                  <a:lnTo>
                    <a:pt x="70" y="0"/>
                  </a:lnTo>
                  <a:close/>
                  <a:moveTo>
                    <a:pt x="13" y="5"/>
                  </a:moveTo>
                  <a:lnTo>
                    <a:pt x="64" y="5"/>
                  </a:lnTo>
                  <a:lnTo>
                    <a:pt x="64" y="5"/>
                  </a:lnTo>
                  <a:lnTo>
                    <a:pt x="68" y="7"/>
                  </a:lnTo>
                  <a:lnTo>
                    <a:pt x="70" y="8"/>
                  </a:lnTo>
                  <a:lnTo>
                    <a:pt x="72" y="12"/>
                  </a:lnTo>
                  <a:lnTo>
                    <a:pt x="73" y="16"/>
                  </a:lnTo>
                  <a:lnTo>
                    <a:pt x="72" y="47"/>
                  </a:lnTo>
                  <a:lnTo>
                    <a:pt x="72" y="47"/>
                  </a:lnTo>
                  <a:lnTo>
                    <a:pt x="72" y="51"/>
                  </a:lnTo>
                  <a:lnTo>
                    <a:pt x="69" y="55"/>
                  </a:lnTo>
                  <a:lnTo>
                    <a:pt x="66" y="57"/>
                  </a:lnTo>
                  <a:lnTo>
                    <a:pt x="64" y="57"/>
                  </a:lnTo>
                  <a:lnTo>
                    <a:pt x="13" y="57"/>
                  </a:lnTo>
                  <a:lnTo>
                    <a:pt x="13" y="57"/>
                  </a:lnTo>
                  <a:lnTo>
                    <a:pt x="9" y="56"/>
                  </a:lnTo>
                  <a:lnTo>
                    <a:pt x="7" y="55"/>
                  </a:lnTo>
                  <a:lnTo>
                    <a:pt x="5" y="51"/>
                  </a:lnTo>
                  <a:lnTo>
                    <a:pt x="4" y="47"/>
                  </a:lnTo>
                  <a:lnTo>
                    <a:pt x="4" y="16"/>
                  </a:lnTo>
                  <a:lnTo>
                    <a:pt x="4" y="16"/>
                  </a:lnTo>
                  <a:lnTo>
                    <a:pt x="5" y="12"/>
                  </a:lnTo>
                  <a:lnTo>
                    <a:pt x="7" y="8"/>
                  </a:lnTo>
                  <a:lnTo>
                    <a:pt x="9" y="5"/>
                  </a:lnTo>
                  <a:lnTo>
                    <a:pt x="13" y="5"/>
                  </a:lnTo>
                  <a:lnTo>
                    <a:pt x="13" y="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8" name="Freeform 20612">
              <a:extLst>
                <a:ext uri="{FF2B5EF4-FFF2-40B4-BE49-F238E27FC236}">
                  <a16:creationId xmlns:a16="http://schemas.microsoft.com/office/drawing/2014/main" id="{58220646-8C7F-45ED-95C0-45059FF89EBE}"/>
                </a:ext>
              </a:extLst>
            </p:cNvPr>
            <p:cNvSpPr>
              <a:spLocks/>
            </p:cNvSpPr>
            <p:nvPr/>
          </p:nvSpPr>
          <p:spPr bwMode="auto">
            <a:xfrm>
              <a:off x="-1981200" y="2100263"/>
              <a:ext cx="115888" cy="90488"/>
            </a:xfrm>
            <a:custGeom>
              <a:avLst/>
              <a:gdLst>
                <a:gd name="T0" fmla="*/ 73 w 73"/>
                <a:gd name="T1" fmla="*/ 57 h 57"/>
                <a:gd name="T2" fmla="*/ 0 w 73"/>
                <a:gd name="T3" fmla="*/ 57 h 57"/>
                <a:gd name="T4" fmla="*/ 0 w 73"/>
                <a:gd name="T5" fmla="*/ 1 h 57"/>
                <a:gd name="T6" fmla="*/ 0 w 73"/>
                <a:gd name="T7" fmla="*/ 0 h 57"/>
                <a:gd name="T8" fmla="*/ 73 w 73"/>
                <a:gd name="T9" fmla="*/ 1 h 57"/>
                <a:gd name="T10" fmla="*/ 73 w 73"/>
                <a:gd name="T11" fmla="*/ 57 h 57"/>
              </a:gdLst>
              <a:ahLst/>
              <a:cxnLst>
                <a:cxn ang="0">
                  <a:pos x="T0" y="T1"/>
                </a:cxn>
                <a:cxn ang="0">
                  <a:pos x="T2" y="T3"/>
                </a:cxn>
                <a:cxn ang="0">
                  <a:pos x="T4" y="T5"/>
                </a:cxn>
                <a:cxn ang="0">
                  <a:pos x="T6" y="T7"/>
                </a:cxn>
                <a:cxn ang="0">
                  <a:pos x="T8" y="T9"/>
                </a:cxn>
                <a:cxn ang="0">
                  <a:pos x="T10" y="T11"/>
                </a:cxn>
              </a:cxnLst>
              <a:rect l="0" t="0" r="r" b="b"/>
              <a:pathLst>
                <a:path w="73" h="57">
                  <a:moveTo>
                    <a:pt x="73" y="57"/>
                  </a:moveTo>
                  <a:lnTo>
                    <a:pt x="0" y="57"/>
                  </a:lnTo>
                  <a:lnTo>
                    <a:pt x="0" y="1"/>
                  </a:lnTo>
                  <a:lnTo>
                    <a:pt x="0" y="0"/>
                  </a:lnTo>
                  <a:lnTo>
                    <a:pt x="73" y="1"/>
                  </a:lnTo>
                  <a:lnTo>
                    <a:pt x="73" y="57"/>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9" name="Freeform 20613">
              <a:extLst>
                <a:ext uri="{FF2B5EF4-FFF2-40B4-BE49-F238E27FC236}">
                  <a16:creationId xmlns:a16="http://schemas.microsoft.com/office/drawing/2014/main" id="{F2092030-87F6-48A7-8F10-E87A68FA604E}"/>
                </a:ext>
              </a:extLst>
            </p:cNvPr>
            <p:cNvSpPr>
              <a:spLocks/>
            </p:cNvSpPr>
            <p:nvPr/>
          </p:nvSpPr>
          <p:spPr bwMode="auto">
            <a:xfrm>
              <a:off x="-1981200" y="2100263"/>
              <a:ext cx="115888" cy="90488"/>
            </a:xfrm>
            <a:custGeom>
              <a:avLst/>
              <a:gdLst>
                <a:gd name="T0" fmla="*/ 73 w 73"/>
                <a:gd name="T1" fmla="*/ 57 h 57"/>
                <a:gd name="T2" fmla="*/ 0 w 73"/>
                <a:gd name="T3" fmla="*/ 57 h 57"/>
                <a:gd name="T4" fmla="*/ 0 w 73"/>
                <a:gd name="T5" fmla="*/ 1 h 57"/>
                <a:gd name="T6" fmla="*/ 0 w 73"/>
                <a:gd name="T7" fmla="*/ 0 h 57"/>
                <a:gd name="T8" fmla="*/ 73 w 73"/>
                <a:gd name="T9" fmla="*/ 1 h 57"/>
                <a:gd name="T10" fmla="*/ 73 w 73"/>
                <a:gd name="T11" fmla="*/ 57 h 57"/>
              </a:gdLst>
              <a:ahLst/>
              <a:cxnLst>
                <a:cxn ang="0">
                  <a:pos x="T0" y="T1"/>
                </a:cxn>
                <a:cxn ang="0">
                  <a:pos x="T2" y="T3"/>
                </a:cxn>
                <a:cxn ang="0">
                  <a:pos x="T4" y="T5"/>
                </a:cxn>
                <a:cxn ang="0">
                  <a:pos x="T6" y="T7"/>
                </a:cxn>
                <a:cxn ang="0">
                  <a:pos x="T8" y="T9"/>
                </a:cxn>
                <a:cxn ang="0">
                  <a:pos x="T10" y="T11"/>
                </a:cxn>
              </a:cxnLst>
              <a:rect l="0" t="0" r="r" b="b"/>
              <a:pathLst>
                <a:path w="73" h="57">
                  <a:moveTo>
                    <a:pt x="73" y="57"/>
                  </a:moveTo>
                  <a:lnTo>
                    <a:pt x="0" y="57"/>
                  </a:lnTo>
                  <a:lnTo>
                    <a:pt x="0" y="1"/>
                  </a:lnTo>
                  <a:lnTo>
                    <a:pt x="0" y="0"/>
                  </a:lnTo>
                  <a:lnTo>
                    <a:pt x="73" y="1"/>
                  </a:lnTo>
                  <a:lnTo>
                    <a:pt x="73"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0" name="Freeform 20614">
              <a:extLst>
                <a:ext uri="{FF2B5EF4-FFF2-40B4-BE49-F238E27FC236}">
                  <a16:creationId xmlns:a16="http://schemas.microsoft.com/office/drawing/2014/main" id="{080091D9-FDB6-4B4C-824D-30AFCC72094A}"/>
                </a:ext>
              </a:extLst>
            </p:cNvPr>
            <p:cNvSpPr>
              <a:spLocks noEditPoints="1"/>
            </p:cNvSpPr>
            <p:nvPr/>
          </p:nvSpPr>
          <p:spPr bwMode="auto">
            <a:xfrm>
              <a:off x="-1985963" y="2097088"/>
              <a:ext cx="125413" cy="95250"/>
            </a:xfrm>
            <a:custGeom>
              <a:avLst/>
              <a:gdLst>
                <a:gd name="T0" fmla="*/ 70 w 79"/>
                <a:gd name="T1" fmla="*/ 0 h 60"/>
                <a:gd name="T2" fmla="*/ 9 w 79"/>
                <a:gd name="T3" fmla="*/ 0 h 60"/>
                <a:gd name="T4" fmla="*/ 9 w 79"/>
                <a:gd name="T5" fmla="*/ 0 h 60"/>
                <a:gd name="T6" fmla="*/ 5 w 79"/>
                <a:gd name="T7" fmla="*/ 0 h 60"/>
                <a:gd name="T8" fmla="*/ 3 w 79"/>
                <a:gd name="T9" fmla="*/ 3 h 60"/>
                <a:gd name="T10" fmla="*/ 1 w 79"/>
                <a:gd name="T11" fmla="*/ 6 h 60"/>
                <a:gd name="T12" fmla="*/ 0 w 79"/>
                <a:gd name="T13" fmla="*/ 10 h 60"/>
                <a:gd name="T14" fmla="*/ 0 w 79"/>
                <a:gd name="T15" fmla="*/ 50 h 60"/>
                <a:gd name="T16" fmla="*/ 0 w 79"/>
                <a:gd name="T17" fmla="*/ 50 h 60"/>
                <a:gd name="T18" fmla="*/ 0 w 79"/>
                <a:gd name="T19" fmla="*/ 54 h 60"/>
                <a:gd name="T20" fmla="*/ 3 w 79"/>
                <a:gd name="T21" fmla="*/ 58 h 60"/>
                <a:gd name="T22" fmla="*/ 5 w 79"/>
                <a:gd name="T23" fmla="*/ 59 h 60"/>
                <a:gd name="T24" fmla="*/ 9 w 79"/>
                <a:gd name="T25" fmla="*/ 60 h 60"/>
                <a:gd name="T26" fmla="*/ 70 w 79"/>
                <a:gd name="T27" fmla="*/ 60 h 60"/>
                <a:gd name="T28" fmla="*/ 70 w 79"/>
                <a:gd name="T29" fmla="*/ 60 h 60"/>
                <a:gd name="T30" fmla="*/ 73 w 79"/>
                <a:gd name="T31" fmla="*/ 60 h 60"/>
                <a:gd name="T32" fmla="*/ 76 w 79"/>
                <a:gd name="T33" fmla="*/ 58 h 60"/>
                <a:gd name="T34" fmla="*/ 78 w 79"/>
                <a:gd name="T35" fmla="*/ 55 h 60"/>
                <a:gd name="T36" fmla="*/ 78 w 79"/>
                <a:gd name="T37" fmla="*/ 51 h 60"/>
                <a:gd name="T38" fmla="*/ 79 w 79"/>
                <a:gd name="T39" fmla="*/ 11 h 60"/>
                <a:gd name="T40" fmla="*/ 79 w 79"/>
                <a:gd name="T41" fmla="*/ 11 h 60"/>
                <a:gd name="T42" fmla="*/ 78 w 79"/>
                <a:gd name="T43" fmla="*/ 7 h 60"/>
                <a:gd name="T44" fmla="*/ 77 w 79"/>
                <a:gd name="T45" fmla="*/ 3 h 60"/>
                <a:gd name="T46" fmla="*/ 74 w 79"/>
                <a:gd name="T47" fmla="*/ 2 h 60"/>
                <a:gd name="T48" fmla="*/ 70 w 79"/>
                <a:gd name="T49" fmla="*/ 0 h 60"/>
                <a:gd name="T50" fmla="*/ 13 w 79"/>
                <a:gd name="T51" fmla="*/ 4 h 60"/>
                <a:gd name="T52" fmla="*/ 64 w 79"/>
                <a:gd name="T53" fmla="*/ 6 h 60"/>
                <a:gd name="T54" fmla="*/ 64 w 79"/>
                <a:gd name="T55" fmla="*/ 6 h 60"/>
                <a:gd name="T56" fmla="*/ 68 w 79"/>
                <a:gd name="T57" fmla="*/ 6 h 60"/>
                <a:gd name="T58" fmla="*/ 70 w 79"/>
                <a:gd name="T59" fmla="*/ 8 h 60"/>
                <a:gd name="T60" fmla="*/ 72 w 79"/>
                <a:gd name="T61" fmla="*/ 12 h 60"/>
                <a:gd name="T62" fmla="*/ 73 w 79"/>
                <a:gd name="T63" fmla="*/ 16 h 60"/>
                <a:gd name="T64" fmla="*/ 72 w 79"/>
                <a:gd name="T65" fmla="*/ 47 h 60"/>
                <a:gd name="T66" fmla="*/ 72 w 79"/>
                <a:gd name="T67" fmla="*/ 47 h 60"/>
                <a:gd name="T68" fmla="*/ 72 w 79"/>
                <a:gd name="T69" fmla="*/ 51 h 60"/>
                <a:gd name="T70" fmla="*/ 70 w 79"/>
                <a:gd name="T71" fmla="*/ 55 h 60"/>
                <a:gd name="T72" fmla="*/ 66 w 79"/>
                <a:gd name="T73" fmla="*/ 56 h 60"/>
                <a:gd name="T74" fmla="*/ 64 w 79"/>
                <a:gd name="T75" fmla="*/ 58 h 60"/>
                <a:gd name="T76" fmla="*/ 13 w 79"/>
                <a:gd name="T77" fmla="*/ 58 h 60"/>
                <a:gd name="T78" fmla="*/ 13 w 79"/>
                <a:gd name="T79" fmla="*/ 58 h 60"/>
                <a:gd name="T80" fmla="*/ 9 w 79"/>
                <a:gd name="T81" fmla="*/ 56 h 60"/>
                <a:gd name="T82" fmla="*/ 7 w 79"/>
                <a:gd name="T83" fmla="*/ 54 h 60"/>
                <a:gd name="T84" fmla="*/ 5 w 79"/>
                <a:gd name="T85" fmla="*/ 51 h 60"/>
                <a:gd name="T86" fmla="*/ 4 w 79"/>
                <a:gd name="T87" fmla="*/ 47 h 60"/>
                <a:gd name="T88" fmla="*/ 5 w 79"/>
                <a:gd name="T89" fmla="*/ 15 h 60"/>
                <a:gd name="T90" fmla="*/ 5 w 79"/>
                <a:gd name="T91" fmla="*/ 15 h 60"/>
                <a:gd name="T92" fmla="*/ 5 w 79"/>
                <a:gd name="T93" fmla="*/ 11 h 60"/>
                <a:gd name="T94" fmla="*/ 7 w 79"/>
                <a:gd name="T95" fmla="*/ 8 h 60"/>
                <a:gd name="T96" fmla="*/ 10 w 79"/>
                <a:gd name="T97" fmla="*/ 6 h 60"/>
                <a:gd name="T98" fmla="*/ 13 w 79"/>
                <a:gd name="T99"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60">
                  <a:moveTo>
                    <a:pt x="70" y="0"/>
                  </a:moveTo>
                  <a:lnTo>
                    <a:pt x="9" y="0"/>
                  </a:lnTo>
                  <a:lnTo>
                    <a:pt x="9" y="0"/>
                  </a:lnTo>
                  <a:lnTo>
                    <a:pt x="5" y="0"/>
                  </a:lnTo>
                  <a:lnTo>
                    <a:pt x="3" y="3"/>
                  </a:lnTo>
                  <a:lnTo>
                    <a:pt x="1" y="6"/>
                  </a:lnTo>
                  <a:lnTo>
                    <a:pt x="0" y="10"/>
                  </a:lnTo>
                  <a:lnTo>
                    <a:pt x="0" y="50"/>
                  </a:lnTo>
                  <a:lnTo>
                    <a:pt x="0" y="50"/>
                  </a:lnTo>
                  <a:lnTo>
                    <a:pt x="0" y="54"/>
                  </a:lnTo>
                  <a:lnTo>
                    <a:pt x="3" y="58"/>
                  </a:lnTo>
                  <a:lnTo>
                    <a:pt x="5" y="59"/>
                  </a:lnTo>
                  <a:lnTo>
                    <a:pt x="9" y="60"/>
                  </a:lnTo>
                  <a:lnTo>
                    <a:pt x="70" y="60"/>
                  </a:lnTo>
                  <a:lnTo>
                    <a:pt x="70" y="60"/>
                  </a:lnTo>
                  <a:lnTo>
                    <a:pt x="73" y="60"/>
                  </a:lnTo>
                  <a:lnTo>
                    <a:pt x="76" y="58"/>
                  </a:lnTo>
                  <a:lnTo>
                    <a:pt x="78" y="55"/>
                  </a:lnTo>
                  <a:lnTo>
                    <a:pt x="78" y="51"/>
                  </a:lnTo>
                  <a:lnTo>
                    <a:pt x="79" y="11"/>
                  </a:lnTo>
                  <a:lnTo>
                    <a:pt x="79" y="11"/>
                  </a:lnTo>
                  <a:lnTo>
                    <a:pt x="78" y="7"/>
                  </a:lnTo>
                  <a:lnTo>
                    <a:pt x="77" y="3"/>
                  </a:lnTo>
                  <a:lnTo>
                    <a:pt x="74" y="2"/>
                  </a:lnTo>
                  <a:lnTo>
                    <a:pt x="70" y="0"/>
                  </a:lnTo>
                  <a:close/>
                  <a:moveTo>
                    <a:pt x="13" y="4"/>
                  </a:moveTo>
                  <a:lnTo>
                    <a:pt x="64" y="6"/>
                  </a:lnTo>
                  <a:lnTo>
                    <a:pt x="64" y="6"/>
                  </a:lnTo>
                  <a:lnTo>
                    <a:pt x="68" y="6"/>
                  </a:lnTo>
                  <a:lnTo>
                    <a:pt x="70" y="8"/>
                  </a:lnTo>
                  <a:lnTo>
                    <a:pt x="72" y="12"/>
                  </a:lnTo>
                  <a:lnTo>
                    <a:pt x="73" y="16"/>
                  </a:lnTo>
                  <a:lnTo>
                    <a:pt x="72" y="47"/>
                  </a:lnTo>
                  <a:lnTo>
                    <a:pt x="72" y="47"/>
                  </a:lnTo>
                  <a:lnTo>
                    <a:pt x="72" y="51"/>
                  </a:lnTo>
                  <a:lnTo>
                    <a:pt x="70" y="55"/>
                  </a:lnTo>
                  <a:lnTo>
                    <a:pt x="66" y="56"/>
                  </a:lnTo>
                  <a:lnTo>
                    <a:pt x="64" y="58"/>
                  </a:lnTo>
                  <a:lnTo>
                    <a:pt x="13" y="58"/>
                  </a:lnTo>
                  <a:lnTo>
                    <a:pt x="13" y="58"/>
                  </a:lnTo>
                  <a:lnTo>
                    <a:pt x="9" y="56"/>
                  </a:lnTo>
                  <a:lnTo>
                    <a:pt x="7" y="54"/>
                  </a:lnTo>
                  <a:lnTo>
                    <a:pt x="5" y="51"/>
                  </a:lnTo>
                  <a:lnTo>
                    <a:pt x="4" y="47"/>
                  </a:lnTo>
                  <a:lnTo>
                    <a:pt x="5" y="15"/>
                  </a:lnTo>
                  <a:lnTo>
                    <a:pt x="5" y="15"/>
                  </a:lnTo>
                  <a:lnTo>
                    <a:pt x="5" y="11"/>
                  </a:lnTo>
                  <a:lnTo>
                    <a:pt x="7" y="8"/>
                  </a:lnTo>
                  <a:lnTo>
                    <a:pt x="10" y="6"/>
                  </a:lnTo>
                  <a:lnTo>
                    <a:pt x="13"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1" name="Freeform 20615">
              <a:extLst>
                <a:ext uri="{FF2B5EF4-FFF2-40B4-BE49-F238E27FC236}">
                  <a16:creationId xmlns:a16="http://schemas.microsoft.com/office/drawing/2014/main" id="{A45D59DA-3FB6-46E5-8F6A-15C2D1AD1075}"/>
                </a:ext>
              </a:extLst>
            </p:cNvPr>
            <p:cNvSpPr>
              <a:spLocks/>
            </p:cNvSpPr>
            <p:nvPr/>
          </p:nvSpPr>
          <p:spPr bwMode="auto">
            <a:xfrm>
              <a:off x="-1985963" y="2097088"/>
              <a:ext cx="125413" cy="95250"/>
            </a:xfrm>
            <a:custGeom>
              <a:avLst/>
              <a:gdLst>
                <a:gd name="T0" fmla="*/ 70 w 79"/>
                <a:gd name="T1" fmla="*/ 0 h 60"/>
                <a:gd name="T2" fmla="*/ 9 w 79"/>
                <a:gd name="T3" fmla="*/ 0 h 60"/>
                <a:gd name="T4" fmla="*/ 9 w 79"/>
                <a:gd name="T5" fmla="*/ 0 h 60"/>
                <a:gd name="T6" fmla="*/ 5 w 79"/>
                <a:gd name="T7" fmla="*/ 0 h 60"/>
                <a:gd name="T8" fmla="*/ 3 w 79"/>
                <a:gd name="T9" fmla="*/ 3 h 60"/>
                <a:gd name="T10" fmla="*/ 1 w 79"/>
                <a:gd name="T11" fmla="*/ 6 h 60"/>
                <a:gd name="T12" fmla="*/ 0 w 79"/>
                <a:gd name="T13" fmla="*/ 10 h 60"/>
                <a:gd name="T14" fmla="*/ 0 w 79"/>
                <a:gd name="T15" fmla="*/ 50 h 60"/>
                <a:gd name="T16" fmla="*/ 0 w 79"/>
                <a:gd name="T17" fmla="*/ 50 h 60"/>
                <a:gd name="T18" fmla="*/ 0 w 79"/>
                <a:gd name="T19" fmla="*/ 54 h 60"/>
                <a:gd name="T20" fmla="*/ 3 w 79"/>
                <a:gd name="T21" fmla="*/ 58 h 60"/>
                <a:gd name="T22" fmla="*/ 5 w 79"/>
                <a:gd name="T23" fmla="*/ 59 h 60"/>
                <a:gd name="T24" fmla="*/ 9 w 79"/>
                <a:gd name="T25" fmla="*/ 60 h 60"/>
                <a:gd name="T26" fmla="*/ 70 w 79"/>
                <a:gd name="T27" fmla="*/ 60 h 60"/>
                <a:gd name="T28" fmla="*/ 70 w 79"/>
                <a:gd name="T29" fmla="*/ 60 h 60"/>
                <a:gd name="T30" fmla="*/ 73 w 79"/>
                <a:gd name="T31" fmla="*/ 60 h 60"/>
                <a:gd name="T32" fmla="*/ 76 w 79"/>
                <a:gd name="T33" fmla="*/ 58 h 60"/>
                <a:gd name="T34" fmla="*/ 78 w 79"/>
                <a:gd name="T35" fmla="*/ 55 h 60"/>
                <a:gd name="T36" fmla="*/ 78 w 79"/>
                <a:gd name="T37" fmla="*/ 51 h 60"/>
                <a:gd name="T38" fmla="*/ 79 w 79"/>
                <a:gd name="T39" fmla="*/ 11 h 60"/>
                <a:gd name="T40" fmla="*/ 79 w 79"/>
                <a:gd name="T41" fmla="*/ 11 h 60"/>
                <a:gd name="T42" fmla="*/ 78 w 79"/>
                <a:gd name="T43" fmla="*/ 7 h 60"/>
                <a:gd name="T44" fmla="*/ 77 w 79"/>
                <a:gd name="T45" fmla="*/ 3 h 60"/>
                <a:gd name="T46" fmla="*/ 74 w 79"/>
                <a:gd name="T47" fmla="*/ 2 h 60"/>
                <a:gd name="T48" fmla="*/ 70 w 79"/>
                <a:gd name="T4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60">
                  <a:moveTo>
                    <a:pt x="70" y="0"/>
                  </a:moveTo>
                  <a:lnTo>
                    <a:pt x="9" y="0"/>
                  </a:lnTo>
                  <a:lnTo>
                    <a:pt x="9" y="0"/>
                  </a:lnTo>
                  <a:lnTo>
                    <a:pt x="5" y="0"/>
                  </a:lnTo>
                  <a:lnTo>
                    <a:pt x="3" y="3"/>
                  </a:lnTo>
                  <a:lnTo>
                    <a:pt x="1" y="6"/>
                  </a:lnTo>
                  <a:lnTo>
                    <a:pt x="0" y="10"/>
                  </a:lnTo>
                  <a:lnTo>
                    <a:pt x="0" y="50"/>
                  </a:lnTo>
                  <a:lnTo>
                    <a:pt x="0" y="50"/>
                  </a:lnTo>
                  <a:lnTo>
                    <a:pt x="0" y="54"/>
                  </a:lnTo>
                  <a:lnTo>
                    <a:pt x="3" y="58"/>
                  </a:lnTo>
                  <a:lnTo>
                    <a:pt x="5" y="59"/>
                  </a:lnTo>
                  <a:lnTo>
                    <a:pt x="9" y="60"/>
                  </a:lnTo>
                  <a:lnTo>
                    <a:pt x="70" y="60"/>
                  </a:lnTo>
                  <a:lnTo>
                    <a:pt x="70" y="60"/>
                  </a:lnTo>
                  <a:lnTo>
                    <a:pt x="73" y="60"/>
                  </a:lnTo>
                  <a:lnTo>
                    <a:pt x="76" y="58"/>
                  </a:lnTo>
                  <a:lnTo>
                    <a:pt x="78" y="55"/>
                  </a:lnTo>
                  <a:lnTo>
                    <a:pt x="78" y="51"/>
                  </a:lnTo>
                  <a:lnTo>
                    <a:pt x="79" y="11"/>
                  </a:lnTo>
                  <a:lnTo>
                    <a:pt x="79" y="11"/>
                  </a:lnTo>
                  <a:lnTo>
                    <a:pt x="78" y="7"/>
                  </a:lnTo>
                  <a:lnTo>
                    <a:pt x="77" y="3"/>
                  </a:lnTo>
                  <a:lnTo>
                    <a:pt x="74" y="2"/>
                  </a:lnTo>
                  <a:lnTo>
                    <a:pt x="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2" name="Freeform 20616">
              <a:extLst>
                <a:ext uri="{FF2B5EF4-FFF2-40B4-BE49-F238E27FC236}">
                  <a16:creationId xmlns:a16="http://schemas.microsoft.com/office/drawing/2014/main" id="{F448572A-7142-415D-B5C9-FD6BE99A1F07}"/>
                </a:ext>
              </a:extLst>
            </p:cNvPr>
            <p:cNvSpPr>
              <a:spLocks/>
            </p:cNvSpPr>
            <p:nvPr/>
          </p:nvSpPr>
          <p:spPr bwMode="auto">
            <a:xfrm>
              <a:off x="-1979613" y="2103438"/>
              <a:ext cx="109538" cy="85725"/>
            </a:xfrm>
            <a:custGeom>
              <a:avLst/>
              <a:gdLst>
                <a:gd name="T0" fmla="*/ 9 w 69"/>
                <a:gd name="T1" fmla="*/ 0 h 54"/>
                <a:gd name="T2" fmla="*/ 60 w 69"/>
                <a:gd name="T3" fmla="*/ 2 h 54"/>
                <a:gd name="T4" fmla="*/ 60 w 69"/>
                <a:gd name="T5" fmla="*/ 2 h 54"/>
                <a:gd name="T6" fmla="*/ 64 w 69"/>
                <a:gd name="T7" fmla="*/ 2 h 54"/>
                <a:gd name="T8" fmla="*/ 66 w 69"/>
                <a:gd name="T9" fmla="*/ 4 h 54"/>
                <a:gd name="T10" fmla="*/ 68 w 69"/>
                <a:gd name="T11" fmla="*/ 8 h 54"/>
                <a:gd name="T12" fmla="*/ 69 w 69"/>
                <a:gd name="T13" fmla="*/ 12 h 54"/>
                <a:gd name="T14" fmla="*/ 68 w 69"/>
                <a:gd name="T15" fmla="*/ 43 h 54"/>
                <a:gd name="T16" fmla="*/ 68 w 69"/>
                <a:gd name="T17" fmla="*/ 43 h 54"/>
                <a:gd name="T18" fmla="*/ 68 w 69"/>
                <a:gd name="T19" fmla="*/ 47 h 54"/>
                <a:gd name="T20" fmla="*/ 66 w 69"/>
                <a:gd name="T21" fmla="*/ 51 h 54"/>
                <a:gd name="T22" fmla="*/ 62 w 69"/>
                <a:gd name="T23" fmla="*/ 52 h 54"/>
                <a:gd name="T24" fmla="*/ 60 w 69"/>
                <a:gd name="T25" fmla="*/ 54 h 54"/>
                <a:gd name="T26" fmla="*/ 9 w 69"/>
                <a:gd name="T27" fmla="*/ 54 h 54"/>
                <a:gd name="T28" fmla="*/ 9 w 69"/>
                <a:gd name="T29" fmla="*/ 54 h 54"/>
                <a:gd name="T30" fmla="*/ 5 w 69"/>
                <a:gd name="T31" fmla="*/ 52 h 54"/>
                <a:gd name="T32" fmla="*/ 3 w 69"/>
                <a:gd name="T33" fmla="*/ 50 h 54"/>
                <a:gd name="T34" fmla="*/ 1 w 69"/>
                <a:gd name="T35" fmla="*/ 47 h 54"/>
                <a:gd name="T36" fmla="*/ 0 w 69"/>
                <a:gd name="T37" fmla="*/ 43 h 54"/>
                <a:gd name="T38" fmla="*/ 1 w 69"/>
                <a:gd name="T39" fmla="*/ 11 h 54"/>
                <a:gd name="T40" fmla="*/ 1 w 69"/>
                <a:gd name="T41" fmla="*/ 11 h 54"/>
                <a:gd name="T42" fmla="*/ 1 w 69"/>
                <a:gd name="T43" fmla="*/ 7 h 54"/>
                <a:gd name="T44" fmla="*/ 3 w 69"/>
                <a:gd name="T45" fmla="*/ 4 h 54"/>
                <a:gd name="T46" fmla="*/ 6 w 69"/>
                <a:gd name="T47" fmla="*/ 2 h 54"/>
                <a:gd name="T48" fmla="*/ 9 w 69"/>
                <a:gd name="T4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54">
                  <a:moveTo>
                    <a:pt x="9" y="0"/>
                  </a:moveTo>
                  <a:lnTo>
                    <a:pt x="60" y="2"/>
                  </a:lnTo>
                  <a:lnTo>
                    <a:pt x="60" y="2"/>
                  </a:lnTo>
                  <a:lnTo>
                    <a:pt x="64" y="2"/>
                  </a:lnTo>
                  <a:lnTo>
                    <a:pt x="66" y="4"/>
                  </a:lnTo>
                  <a:lnTo>
                    <a:pt x="68" y="8"/>
                  </a:lnTo>
                  <a:lnTo>
                    <a:pt x="69" y="12"/>
                  </a:lnTo>
                  <a:lnTo>
                    <a:pt x="68" y="43"/>
                  </a:lnTo>
                  <a:lnTo>
                    <a:pt x="68" y="43"/>
                  </a:lnTo>
                  <a:lnTo>
                    <a:pt x="68" y="47"/>
                  </a:lnTo>
                  <a:lnTo>
                    <a:pt x="66" y="51"/>
                  </a:lnTo>
                  <a:lnTo>
                    <a:pt x="62" y="52"/>
                  </a:lnTo>
                  <a:lnTo>
                    <a:pt x="60" y="54"/>
                  </a:lnTo>
                  <a:lnTo>
                    <a:pt x="9" y="54"/>
                  </a:lnTo>
                  <a:lnTo>
                    <a:pt x="9" y="54"/>
                  </a:lnTo>
                  <a:lnTo>
                    <a:pt x="5" y="52"/>
                  </a:lnTo>
                  <a:lnTo>
                    <a:pt x="3" y="50"/>
                  </a:lnTo>
                  <a:lnTo>
                    <a:pt x="1" y="47"/>
                  </a:lnTo>
                  <a:lnTo>
                    <a:pt x="0" y="43"/>
                  </a:lnTo>
                  <a:lnTo>
                    <a:pt x="1" y="11"/>
                  </a:lnTo>
                  <a:lnTo>
                    <a:pt x="1" y="11"/>
                  </a:lnTo>
                  <a:lnTo>
                    <a:pt x="1" y="7"/>
                  </a:lnTo>
                  <a:lnTo>
                    <a:pt x="3" y="4"/>
                  </a:lnTo>
                  <a:lnTo>
                    <a:pt x="6" y="2"/>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3" name="Freeform 20617">
              <a:extLst>
                <a:ext uri="{FF2B5EF4-FFF2-40B4-BE49-F238E27FC236}">
                  <a16:creationId xmlns:a16="http://schemas.microsoft.com/office/drawing/2014/main" id="{8E93E510-BD64-4E1C-9214-52FE031874A8}"/>
                </a:ext>
              </a:extLst>
            </p:cNvPr>
            <p:cNvSpPr>
              <a:spLocks/>
            </p:cNvSpPr>
            <p:nvPr/>
          </p:nvSpPr>
          <p:spPr bwMode="auto">
            <a:xfrm>
              <a:off x="-1830388" y="2101850"/>
              <a:ext cx="115888" cy="90488"/>
            </a:xfrm>
            <a:custGeom>
              <a:avLst/>
              <a:gdLst>
                <a:gd name="T0" fmla="*/ 73 w 73"/>
                <a:gd name="T1" fmla="*/ 57 h 57"/>
                <a:gd name="T2" fmla="*/ 0 w 73"/>
                <a:gd name="T3" fmla="*/ 56 h 57"/>
                <a:gd name="T4" fmla="*/ 0 w 73"/>
                <a:gd name="T5" fmla="*/ 13 h 57"/>
                <a:gd name="T6" fmla="*/ 0 w 73"/>
                <a:gd name="T7" fmla="*/ 13 h 57"/>
                <a:gd name="T8" fmla="*/ 1 w 73"/>
                <a:gd name="T9" fmla="*/ 8 h 57"/>
                <a:gd name="T10" fmla="*/ 4 w 73"/>
                <a:gd name="T11" fmla="*/ 4 h 57"/>
                <a:gd name="T12" fmla="*/ 7 w 73"/>
                <a:gd name="T13" fmla="*/ 1 h 57"/>
                <a:gd name="T14" fmla="*/ 13 w 73"/>
                <a:gd name="T15" fmla="*/ 0 h 57"/>
                <a:gd name="T16" fmla="*/ 73 w 73"/>
                <a:gd name="T17" fmla="*/ 0 h 57"/>
                <a:gd name="T18" fmla="*/ 73 w 73"/>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73" y="57"/>
                  </a:moveTo>
                  <a:lnTo>
                    <a:pt x="0" y="56"/>
                  </a:lnTo>
                  <a:lnTo>
                    <a:pt x="0" y="13"/>
                  </a:lnTo>
                  <a:lnTo>
                    <a:pt x="0" y="13"/>
                  </a:lnTo>
                  <a:lnTo>
                    <a:pt x="1" y="8"/>
                  </a:lnTo>
                  <a:lnTo>
                    <a:pt x="4" y="4"/>
                  </a:lnTo>
                  <a:lnTo>
                    <a:pt x="7" y="1"/>
                  </a:lnTo>
                  <a:lnTo>
                    <a:pt x="13" y="0"/>
                  </a:lnTo>
                  <a:lnTo>
                    <a:pt x="73" y="0"/>
                  </a:lnTo>
                  <a:lnTo>
                    <a:pt x="73" y="57"/>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4" name="Freeform 20618">
              <a:extLst>
                <a:ext uri="{FF2B5EF4-FFF2-40B4-BE49-F238E27FC236}">
                  <a16:creationId xmlns:a16="http://schemas.microsoft.com/office/drawing/2014/main" id="{7E47087D-9EC5-4AE5-981C-46438391C056}"/>
                </a:ext>
              </a:extLst>
            </p:cNvPr>
            <p:cNvSpPr>
              <a:spLocks/>
            </p:cNvSpPr>
            <p:nvPr/>
          </p:nvSpPr>
          <p:spPr bwMode="auto">
            <a:xfrm>
              <a:off x="-1830388" y="2101850"/>
              <a:ext cx="115888" cy="90488"/>
            </a:xfrm>
            <a:custGeom>
              <a:avLst/>
              <a:gdLst>
                <a:gd name="T0" fmla="*/ 73 w 73"/>
                <a:gd name="T1" fmla="*/ 57 h 57"/>
                <a:gd name="T2" fmla="*/ 0 w 73"/>
                <a:gd name="T3" fmla="*/ 56 h 57"/>
                <a:gd name="T4" fmla="*/ 0 w 73"/>
                <a:gd name="T5" fmla="*/ 13 h 57"/>
                <a:gd name="T6" fmla="*/ 0 w 73"/>
                <a:gd name="T7" fmla="*/ 13 h 57"/>
                <a:gd name="T8" fmla="*/ 1 w 73"/>
                <a:gd name="T9" fmla="*/ 8 h 57"/>
                <a:gd name="T10" fmla="*/ 4 w 73"/>
                <a:gd name="T11" fmla="*/ 4 h 57"/>
                <a:gd name="T12" fmla="*/ 7 w 73"/>
                <a:gd name="T13" fmla="*/ 1 h 57"/>
                <a:gd name="T14" fmla="*/ 13 w 73"/>
                <a:gd name="T15" fmla="*/ 0 h 57"/>
                <a:gd name="T16" fmla="*/ 73 w 73"/>
                <a:gd name="T17" fmla="*/ 0 h 57"/>
                <a:gd name="T18" fmla="*/ 73 w 73"/>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73" y="57"/>
                  </a:moveTo>
                  <a:lnTo>
                    <a:pt x="0" y="56"/>
                  </a:lnTo>
                  <a:lnTo>
                    <a:pt x="0" y="13"/>
                  </a:lnTo>
                  <a:lnTo>
                    <a:pt x="0" y="13"/>
                  </a:lnTo>
                  <a:lnTo>
                    <a:pt x="1" y="8"/>
                  </a:lnTo>
                  <a:lnTo>
                    <a:pt x="4" y="4"/>
                  </a:lnTo>
                  <a:lnTo>
                    <a:pt x="7" y="1"/>
                  </a:lnTo>
                  <a:lnTo>
                    <a:pt x="13" y="0"/>
                  </a:lnTo>
                  <a:lnTo>
                    <a:pt x="73" y="0"/>
                  </a:lnTo>
                  <a:lnTo>
                    <a:pt x="73"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5" name="Freeform 20619">
              <a:extLst>
                <a:ext uri="{FF2B5EF4-FFF2-40B4-BE49-F238E27FC236}">
                  <a16:creationId xmlns:a16="http://schemas.microsoft.com/office/drawing/2014/main" id="{313DA163-2078-42EC-BACE-14FB432D644E}"/>
                </a:ext>
              </a:extLst>
            </p:cNvPr>
            <p:cNvSpPr>
              <a:spLocks noEditPoints="1"/>
            </p:cNvSpPr>
            <p:nvPr/>
          </p:nvSpPr>
          <p:spPr bwMode="auto">
            <a:xfrm>
              <a:off x="-1835150" y="2097088"/>
              <a:ext cx="125413" cy="98425"/>
            </a:xfrm>
            <a:custGeom>
              <a:avLst/>
              <a:gdLst>
                <a:gd name="T0" fmla="*/ 70 w 79"/>
                <a:gd name="T1" fmla="*/ 2 h 62"/>
                <a:gd name="T2" fmla="*/ 9 w 79"/>
                <a:gd name="T3" fmla="*/ 0 h 62"/>
                <a:gd name="T4" fmla="*/ 9 w 79"/>
                <a:gd name="T5" fmla="*/ 0 h 62"/>
                <a:gd name="T6" fmla="*/ 7 w 79"/>
                <a:gd name="T7" fmla="*/ 2 h 62"/>
                <a:gd name="T8" fmla="*/ 3 w 79"/>
                <a:gd name="T9" fmla="*/ 3 h 62"/>
                <a:gd name="T10" fmla="*/ 1 w 79"/>
                <a:gd name="T11" fmla="*/ 7 h 62"/>
                <a:gd name="T12" fmla="*/ 0 w 79"/>
                <a:gd name="T13" fmla="*/ 11 h 62"/>
                <a:gd name="T14" fmla="*/ 0 w 79"/>
                <a:gd name="T15" fmla="*/ 51 h 62"/>
                <a:gd name="T16" fmla="*/ 0 w 79"/>
                <a:gd name="T17" fmla="*/ 51 h 62"/>
                <a:gd name="T18" fmla="*/ 1 w 79"/>
                <a:gd name="T19" fmla="*/ 55 h 62"/>
                <a:gd name="T20" fmla="*/ 3 w 79"/>
                <a:gd name="T21" fmla="*/ 58 h 62"/>
                <a:gd name="T22" fmla="*/ 5 w 79"/>
                <a:gd name="T23" fmla="*/ 60 h 62"/>
                <a:gd name="T24" fmla="*/ 9 w 79"/>
                <a:gd name="T25" fmla="*/ 62 h 62"/>
                <a:gd name="T26" fmla="*/ 70 w 79"/>
                <a:gd name="T27" fmla="*/ 62 h 62"/>
                <a:gd name="T28" fmla="*/ 70 w 79"/>
                <a:gd name="T29" fmla="*/ 62 h 62"/>
                <a:gd name="T30" fmla="*/ 74 w 79"/>
                <a:gd name="T31" fmla="*/ 60 h 62"/>
                <a:gd name="T32" fmla="*/ 77 w 79"/>
                <a:gd name="T33" fmla="*/ 59 h 62"/>
                <a:gd name="T34" fmla="*/ 78 w 79"/>
                <a:gd name="T35" fmla="*/ 55 h 62"/>
                <a:gd name="T36" fmla="*/ 79 w 79"/>
                <a:gd name="T37" fmla="*/ 51 h 62"/>
                <a:gd name="T38" fmla="*/ 79 w 79"/>
                <a:gd name="T39" fmla="*/ 12 h 62"/>
                <a:gd name="T40" fmla="*/ 79 w 79"/>
                <a:gd name="T41" fmla="*/ 12 h 62"/>
                <a:gd name="T42" fmla="*/ 78 w 79"/>
                <a:gd name="T43" fmla="*/ 7 h 62"/>
                <a:gd name="T44" fmla="*/ 77 w 79"/>
                <a:gd name="T45" fmla="*/ 4 h 62"/>
                <a:gd name="T46" fmla="*/ 74 w 79"/>
                <a:gd name="T47" fmla="*/ 2 h 62"/>
                <a:gd name="T48" fmla="*/ 70 w 79"/>
                <a:gd name="T49" fmla="*/ 2 h 62"/>
                <a:gd name="T50" fmla="*/ 13 w 79"/>
                <a:gd name="T51" fmla="*/ 6 h 62"/>
                <a:gd name="T52" fmla="*/ 64 w 79"/>
                <a:gd name="T53" fmla="*/ 6 h 62"/>
                <a:gd name="T54" fmla="*/ 64 w 79"/>
                <a:gd name="T55" fmla="*/ 6 h 62"/>
                <a:gd name="T56" fmla="*/ 68 w 79"/>
                <a:gd name="T57" fmla="*/ 7 h 62"/>
                <a:gd name="T58" fmla="*/ 70 w 79"/>
                <a:gd name="T59" fmla="*/ 10 h 62"/>
                <a:gd name="T60" fmla="*/ 72 w 79"/>
                <a:gd name="T61" fmla="*/ 12 h 62"/>
                <a:gd name="T62" fmla="*/ 73 w 79"/>
                <a:gd name="T63" fmla="*/ 16 h 62"/>
                <a:gd name="T64" fmla="*/ 73 w 79"/>
                <a:gd name="T65" fmla="*/ 49 h 62"/>
                <a:gd name="T66" fmla="*/ 73 w 79"/>
                <a:gd name="T67" fmla="*/ 49 h 62"/>
                <a:gd name="T68" fmla="*/ 72 w 79"/>
                <a:gd name="T69" fmla="*/ 53 h 62"/>
                <a:gd name="T70" fmla="*/ 70 w 79"/>
                <a:gd name="T71" fmla="*/ 55 h 62"/>
                <a:gd name="T72" fmla="*/ 68 w 79"/>
                <a:gd name="T73" fmla="*/ 58 h 62"/>
                <a:gd name="T74" fmla="*/ 64 w 79"/>
                <a:gd name="T75" fmla="*/ 58 h 62"/>
                <a:gd name="T76" fmla="*/ 13 w 79"/>
                <a:gd name="T77" fmla="*/ 58 h 62"/>
                <a:gd name="T78" fmla="*/ 13 w 79"/>
                <a:gd name="T79" fmla="*/ 58 h 62"/>
                <a:gd name="T80" fmla="*/ 9 w 79"/>
                <a:gd name="T81" fmla="*/ 56 h 62"/>
                <a:gd name="T82" fmla="*/ 7 w 79"/>
                <a:gd name="T83" fmla="*/ 55 h 62"/>
                <a:gd name="T84" fmla="*/ 5 w 79"/>
                <a:gd name="T85" fmla="*/ 51 h 62"/>
                <a:gd name="T86" fmla="*/ 4 w 79"/>
                <a:gd name="T87" fmla="*/ 47 h 62"/>
                <a:gd name="T88" fmla="*/ 5 w 79"/>
                <a:gd name="T89" fmla="*/ 16 h 62"/>
                <a:gd name="T90" fmla="*/ 5 w 79"/>
                <a:gd name="T91" fmla="*/ 16 h 62"/>
                <a:gd name="T92" fmla="*/ 5 w 79"/>
                <a:gd name="T93" fmla="*/ 12 h 62"/>
                <a:gd name="T94" fmla="*/ 8 w 79"/>
                <a:gd name="T95" fmla="*/ 8 h 62"/>
                <a:gd name="T96" fmla="*/ 10 w 79"/>
                <a:gd name="T97" fmla="*/ 7 h 62"/>
                <a:gd name="T98" fmla="*/ 13 w 79"/>
                <a:gd name="T99"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62">
                  <a:moveTo>
                    <a:pt x="70" y="2"/>
                  </a:moveTo>
                  <a:lnTo>
                    <a:pt x="9" y="0"/>
                  </a:lnTo>
                  <a:lnTo>
                    <a:pt x="9" y="0"/>
                  </a:lnTo>
                  <a:lnTo>
                    <a:pt x="7" y="2"/>
                  </a:lnTo>
                  <a:lnTo>
                    <a:pt x="3" y="3"/>
                  </a:lnTo>
                  <a:lnTo>
                    <a:pt x="1" y="7"/>
                  </a:lnTo>
                  <a:lnTo>
                    <a:pt x="0" y="11"/>
                  </a:lnTo>
                  <a:lnTo>
                    <a:pt x="0" y="51"/>
                  </a:lnTo>
                  <a:lnTo>
                    <a:pt x="0" y="51"/>
                  </a:lnTo>
                  <a:lnTo>
                    <a:pt x="1" y="55"/>
                  </a:lnTo>
                  <a:lnTo>
                    <a:pt x="3" y="58"/>
                  </a:lnTo>
                  <a:lnTo>
                    <a:pt x="5" y="60"/>
                  </a:lnTo>
                  <a:lnTo>
                    <a:pt x="9" y="62"/>
                  </a:lnTo>
                  <a:lnTo>
                    <a:pt x="70" y="62"/>
                  </a:lnTo>
                  <a:lnTo>
                    <a:pt x="70" y="62"/>
                  </a:lnTo>
                  <a:lnTo>
                    <a:pt x="74" y="60"/>
                  </a:lnTo>
                  <a:lnTo>
                    <a:pt x="77" y="59"/>
                  </a:lnTo>
                  <a:lnTo>
                    <a:pt x="78" y="55"/>
                  </a:lnTo>
                  <a:lnTo>
                    <a:pt x="79" y="51"/>
                  </a:lnTo>
                  <a:lnTo>
                    <a:pt x="79" y="12"/>
                  </a:lnTo>
                  <a:lnTo>
                    <a:pt x="79" y="12"/>
                  </a:lnTo>
                  <a:lnTo>
                    <a:pt x="78" y="7"/>
                  </a:lnTo>
                  <a:lnTo>
                    <a:pt x="77" y="4"/>
                  </a:lnTo>
                  <a:lnTo>
                    <a:pt x="74" y="2"/>
                  </a:lnTo>
                  <a:lnTo>
                    <a:pt x="70" y="2"/>
                  </a:lnTo>
                  <a:close/>
                  <a:moveTo>
                    <a:pt x="13" y="6"/>
                  </a:moveTo>
                  <a:lnTo>
                    <a:pt x="64" y="6"/>
                  </a:lnTo>
                  <a:lnTo>
                    <a:pt x="64" y="6"/>
                  </a:lnTo>
                  <a:lnTo>
                    <a:pt x="68" y="7"/>
                  </a:lnTo>
                  <a:lnTo>
                    <a:pt x="70" y="10"/>
                  </a:lnTo>
                  <a:lnTo>
                    <a:pt x="72" y="12"/>
                  </a:lnTo>
                  <a:lnTo>
                    <a:pt x="73" y="16"/>
                  </a:lnTo>
                  <a:lnTo>
                    <a:pt x="73" y="49"/>
                  </a:lnTo>
                  <a:lnTo>
                    <a:pt x="73" y="49"/>
                  </a:lnTo>
                  <a:lnTo>
                    <a:pt x="72" y="53"/>
                  </a:lnTo>
                  <a:lnTo>
                    <a:pt x="70" y="55"/>
                  </a:lnTo>
                  <a:lnTo>
                    <a:pt x="68" y="58"/>
                  </a:lnTo>
                  <a:lnTo>
                    <a:pt x="64" y="58"/>
                  </a:lnTo>
                  <a:lnTo>
                    <a:pt x="13" y="58"/>
                  </a:lnTo>
                  <a:lnTo>
                    <a:pt x="13" y="58"/>
                  </a:lnTo>
                  <a:lnTo>
                    <a:pt x="9" y="56"/>
                  </a:lnTo>
                  <a:lnTo>
                    <a:pt x="7" y="55"/>
                  </a:lnTo>
                  <a:lnTo>
                    <a:pt x="5" y="51"/>
                  </a:lnTo>
                  <a:lnTo>
                    <a:pt x="4" y="47"/>
                  </a:lnTo>
                  <a:lnTo>
                    <a:pt x="5" y="16"/>
                  </a:lnTo>
                  <a:lnTo>
                    <a:pt x="5" y="16"/>
                  </a:lnTo>
                  <a:lnTo>
                    <a:pt x="5" y="12"/>
                  </a:lnTo>
                  <a:lnTo>
                    <a:pt x="8" y="8"/>
                  </a:lnTo>
                  <a:lnTo>
                    <a:pt x="10" y="7"/>
                  </a:lnTo>
                  <a:lnTo>
                    <a:pt x="13" y="6"/>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6" name="Freeform 20620">
              <a:extLst>
                <a:ext uri="{FF2B5EF4-FFF2-40B4-BE49-F238E27FC236}">
                  <a16:creationId xmlns:a16="http://schemas.microsoft.com/office/drawing/2014/main" id="{C94F1A1D-7981-4B14-A516-DAA9CA054094}"/>
                </a:ext>
              </a:extLst>
            </p:cNvPr>
            <p:cNvSpPr>
              <a:spLocks/>
            </p:cNvSpPr>
            <p:nvPr/>
          </p:nvSpPr>
          <p:spPr bwMode="auto">
            <a:xfrm>
              <a:off x="-1835150" y="2097088"/>
              <a:ext cx="125413" cy="98425"/>
            </a:xfrm>
            <a:custGeom>
              <a:avLst/>
              <a:gdLst>
                <a:gd name="T0" fmla="*/ 70 w 79"/>
                <a:gd name="T1" fmla="*/ 2 h 62"/>
                <a:gd name="T2" fmla="*/ 9 w 79"/>
                <a:gd name="T3" fmla="*/ 0 h 62"/>
                <a:gd name="T4" fmla="*/ 9 w 79"/>
                <a:gd name="T5" fmla="*/ 0 h 62"/>
                <a:gd name="T6" fmla="*/ 7 w 79"/>
                <a:gd name="T7" fmla="*/ 2 h 62"/>
                <a:gd name="T8" fmla="*/ 3 w 79"/>
                <a:gd name="T9" fmla="*/ 3 h 62"/>
                <a:gd name="T10" fmla="*/ 1 w 79"/>
                <a:gd name="T11" fmla="*/ 7 h 62"/>
                <a:gd name="T12" fmla="*/ 0 w 79"/>
                <a:gd name="T13" fmla="*/ 11 h 62"/>
                <a:gd name="T14" fmla="*/ 0 w 79"/>
                <a:gd name="T15" fmla="*/ 51 h 62"/>
                <a:gd name="T16" fmla="*/ 0 w 79"/>
                <a:gd name="T17" fmla="*/ 51 h 62"/>
                <a:gd name="T18" fmla="*/ 1 w 79"/>
                <a:gd name="T19" fmla="*/ 55 h 62"/>
                <a:gd name="T20" fmla="*/ 3 w 79"/>
                <a:gd name="T21" fmla="*/ 58 h 62"/>
                <a:gd name="T22" fmla="*/ 5 w 79"/>
                <a:gd name="T23" fmla="*/ 60 h 62"/>
                <a:gd name="T24" fmla="*/ 9 w 79"/>
                <a:gd name="T25" fmla="*/ 62 h 62"/>
                <a:gd name="T26" fmla="*/ 70 w 79"/>
                <a:gd name="T27" fmla="*/ 62 h 62"/>
                <a:gd name="T28" fmla="*/ 70 w 79"/>
                <a:gd name="T29" fmla="*/ 62 h 62"/>
                <a:gd name="T30" fmla="*/ 74 w 79"/>
                <a:gd name="T31" fmla="*/ 60 h 62"/>
                <a:gd name="T32" fmla="*/ 77 w 79"/>
                <a:gd name="T33" fmla="*/ 59 h 62"/>
                <a:gd name="T34" fmla="*/ 78 w 79"/>
                <a:gd name="T35" fmla="*/ 55 h 62"/>
                <a:gd name="T36" fmla="*/ 79 w 79"/>
                <a:gd name="T37" fmla="*/ 51 h 62"/>
                <a:gd name="T38" fmla="*/ 79 w 79"/>
                <a:gd name="T39" fmla="*/ 12 h 62"/>
                <a:gd name="T40" fmla="*/ 79 w 79"/>
                <a:gd name="T41" fmla="*/ 12 h 62"/>
                <a:gd name="T42" fmla="*/ 78 w 79"/>
                <a:gd name="T43" fmla="*/ 7 h 62"/>
                <a:gd name="T44" fmla="*/ 77 w 79"/>
                <a:gd name="T45" fmla="*/ 4 h 62"/>
                <a:gd name="T46" fmla="*/ 74 w 79"/>
                <a:gd name="T47" fmla="*/ 2 h 62"/>
                <a:gd name="T48" fmla="*/ 70 w 79"/>
                <a:gd name="T49" fmla="*/ 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62">
                  <a:moveTo>
                    <a:pt x="70" y="2"/>
                  </a:moveTo>
                  <a:lnTo>
                    <a:pt x="9" y="0"/>
                  </a:lnTo>
                  <a:lnTo>
                    <a:pt x="9" y="0"/>
                  </a:lnTo>
                  <a:lnTo>
                    <a:pt x="7" y="2"/>
                  </a:lnTo>
                  <a:lnTo>
                    <a:pt x="3" y="3"/>
                  </a:lnTo>
                  <a:lnTo>
                    <a:pt x="1" y="7"/>
                  </a:lnTo>
                  <a:lnTo>
                    <a:pt x="0" y="11"/>
                  </a:lnTo>
                  <a:lnTo>
                    <a:pt x="0" y="51"/>
                  </a:lnTo>
                  <a:lnTo>
                    <a:pt x="0" y="51"/>
                  </a:lnTo>
                  <a:lnTo>
                    <a:pt x="1" y="55"/>
                  </a:lnTo>
                  <a:lnTo>
                    <a:pt x="3" y="58"/>
                  </a:lnTo>
                  <a:lnTo>
                    <a:pt x="5" y="60"/>
                  </a:lnTo>
                  <a:lnTo>
                    <a:pt x="9" y="62"/>
                  </a:lnTo>
                  <a:lnTo>
                    <a:pt x="70" y="62"/>
                  </a:lnTo>
                  <a:lnTo>
                    <a:pt x="70" y="62"/>
                  </a:lnTo>
                  <a:lnTo>
                    <a:pt x="74" y="60"/>
                  </a:lnTo>
                  <a:lnTo>
                    <a:pt x="77" y="59"/>
                  </a:lnTo>
                  <a:lnTo>
                    <a:pt x="78" y="55"/>
                  </a:lnTo>
                  <a:lnTo>
                    <a:pt x="79" y="51"/>
                  </a:lnTo>
                  <a:lnTo>
                    <a:pt x="79" y="12"/>
                  </a:lnTo>
                  <a:lnTo>
                    <a:pt x="79" y="12"/>
                  </a:lnTo>
                  <a:lnTo>
                    <a:pt x="78" y="7"/>
                  </a:lnTo>
                  <a:lnTo>
                    <a:pt x="77" y="4"/>
                  </a:lnTo>
                  <a:lnTo>
                    <a:pt x="74" y="2"/>
                  </a:lnTo>
                  <a:lnTo>
                    <a:pt x="7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7" name="Freeform 20621">
              <a:extLst>
                <a:ext uri="{FF2B5EF4-FFF2-40B4-BE49-F238E27FC236}">
                  <a16:creationId xmlns:a16="http://schemas.microsoft.com/office/drawing/2014/main" id="{413169F8-F1B5-4349-94EE-A321BE3FDF26}"/>
                </a:ext>
              </a:extLst>
            </p:cNvPr>
            <p:cNvSpPr>
              <a:spLocks/>
            </p:cNvSpPr>
            <p:nvPr/>
          </p:nvSpPr>
          <p:spPr bwMode="auto">
            <a:xfrm>
              <a:off x="-1828800" y="2106613"/>
              <a:ext cx="109538" cy="82550"/>
            </a:xfrm>
            <a:custGeom>
              <a:avLst/>
              <a:gdLst>
                <a:gd name="T0" fmla="*/ 9 w 69"/>
                <a:gd name="T1" fmla="*/ 0 h 52"/>
                <a:gd name="T2" fmla="*/ 60 w 69"/>
                <a:gd name="T3" fmla="*/ 0 h 52"/>
                <a:gd name="T4" fmla="*/ 60 w 69"/>
                <a:gd name="T5" fmla="*/ 0 h 52"/>
                <a:gd name="T6" fmla="*/ 64 w 69"/>
                <a:gd name="T7" fmla="*/ 1 h 52"/>
                <a:gd name="T8" fmla="*/ 66 w 69"/>
                <a:gd name="T9" fmla="*/ 4 h 52"/>
                <a:gd name="T10" fmla="*/ 68 w 69"/>
                <a:gd name="T11" fmla="*/ 6 h 52"/>
                <a:gd name="T12" fmla="*/ 69 w 69"/>
                <a:gd name="T13" fmla="*/ 10 h 52"/>
                <a:gd name="T14" fmla="*/ 69 w 69"/>
                <a:gd name="T15" fmla="*/ 43 h 52"/>
                <a:gd name="T16" fmla="*/ 69 w 69"/>
                <a:gd name="T17" fmla="*/ 43 h 52"/>
                <a:gd name="T18" fmla="*/ 68 w 69"/>
                <a:gd name="T19" fmla="*/ 47 h 52"/>
                <a:gd name="T20" fmla="*/ 66 w 69"/>
                <a:gd name="T21" fmla="*/ 49 h 52"/>
                <a:gd name="T22" fmla="*/ 64 w 69"/>
                <a:gd name="T23" fmla="*/ 52 h 52"/>
                <a:gd name="T24" fmla="*/ 60 w 69"/>
                <a:gd name="T25" fmla="*/ 52 h 52"/>
                <a:gd name="T26" fmla="*/ 9 w 69"/>
                <a:gd name="T27" fmla="*/ 52 h 52"/>
                <a:gd name="T28" fmla="*/ 9 w 69"/>
                <a:gd name="T29" fmla="*/ 52 h 52"/>
                <a:gd name="T30" fmla="*/ 5 w 69"/>
                <a:gd name="T31" fmla="*/ 50 h 52"/>
                <a:gd name="T32" fmla="*/ 3 w 69"/>
                <a:gd name="T33" fmla="*/ 49 h 52"/>
                <a:gd name="T34" fmla="*/ 1 w 69"/>
                <a:gd name="T35" fmla="*/ 45 h 52"/>
                <a:gd name="T36" fmla="*/ 0 w 69"/>
                <a:gd name="T37" fmla="*/ 41 h 52"/>
                <a:gd name="T38" fmla="*/ 1 w 69"/>
                <a:gd name="T39" fmla="*/ 10 h 52"/>
                <a:gd name="T40" fmla="*/ 1 w 69"/>
                <a:gd name="T41" fmla="*/ 10 h 52"/>
                <a:gd name="T42" fmla="*/ 1 w 69"/>
                <a:gd name="T43" fmla="*/ 6 h 52"/>
                <a:gd name="T44" fmla="*/ 4 w 69"/>
                <a:gd name="T45" fmla="*/ 2 h 52"/>
                <a:gd name="T46" fmla="*/ 6 w 69"/>
                <a:gd name="T47" fmla="*/ 1 h 52"/>
                <a:gd name="T48" fmla="*/ 9 w 69"/>
                <a:gd name="T4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52">
                  <a:moveTo>
                    <a:pt x="9" y="0"/>
                  </a:moveTo>
                  <a:lnTo>
                    <a:pt x="60" y="0"/>
                  </a:lnTo>
                  <a:lnTo>
                    <a:pt x="60" y="0"/>
                  </a:lnTo>
                  <a:lnTo>
                    <a:pt x="64" y="1"/>
                  </a:lnTo>
                  <a:lnTo>
                    <a:pt x="66" y="4"/>
                  </a:lnTo>
                  <a:lnTo>
                    <a:pt x="68" y="6"/>
                  </a:lnTo>
                  <a:lnTo>
                    <a:pt x="69" y="10"/>
                  </a:lnTo>
                  <a:lnTo>
                    <a:pt x="69" y="43"/>
                  </a:lnTo>
                  <a:lnTo>
                    <a:pt x="69" y="43"/>
                  </a:lnTo>
                  <a:lnTo>
                    <a:pt x="68" y="47"/>
                  </a:lnTo>
                  <a:lnTo>
                    <a:pt x="66" y="49"/>
                  </a:lnTo>
                  <a:lnTo>
                    <a:pt x="64" y="52"/>
                  </a:lnTo>
                  <a:lnTo>
                    <a:pt x="60" y="52"/>
                  </a:lnTo>
                  <a:lnTo>
                    <a:pt x="9" y="52"/>
                  </a:lnTo>
                  <a:lnTo>
                    <a:pt x="9" y="52"/>
                  </a:lnTo>
                  <a:lnTo>
                    <a:pt x="5" y="50"/>
                  </a:lnTo>
                  <a:lnTo>
                    <a:pt x="3" y="49"/>
                  </a:lnTo>
                  <a:lnTo>
                    <a:pt x="1" y="45"/>
                  </a:lnTo>
                  <a:lnTo>
                    <a:pt x="0" y="41"/>
                  </a:lnTo>
                  <a:lnTo>
                    <a:pt x="1" y="10"/>
                  </a:lnTo>
                  <a:lnTo>
                    <a:pt x="1" y="10"/>
                  </a:lnTo>
                  <a:lnTo>
                    <a:pt x="1" y="6"/>
                  </a:lnTo>
                  <a:lnTo>
                    <a:pt x="4" y="2"/>
                  </a:lnTo>
                  <a:lnTo>
                    <a:pt x="6" y="1"/>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8" name="Freeform 20622">
              <a:extLst>
                <a:ext uri="{FF2B5EF4-FFF2-40B4-BE49-F238E27FC236}">
                  <a16:creationId xmlns:a16="http://schemas.microsoft.com/office/drawing/2014/main" id="{43B5E3B5-E598-422F-89D4-172E40E97205}"/>
                </a:ext>
              </a:extLst>
            </p:cNvPr>
            <p:cNvSpPr>
              <a:spLocks/>
            </p:cNvSpPr>
            <p:nvPr/>
          </p:nvSpPr>
          <p:spPr bwMode="auto">
            <a:xfrm>
              <a:off x="-1679575" y="2103438"/>
              <a:ext cx="117475" cy="88900"/>
            </a:xfrm>
            <a:custGeom>
              <a:avLst/>
              <a:gdLst>
                <a:gd name="T0" fmla="*/ 73 w 74"/>
                <a:gd name="T1" fmla="*/ 56 h 56"/>
                <a:gd name="T2" fmla="*/ 0 w 74"/>
                <a:gd name="T3" fmla="*/ 56 h 56"/>
                <a:gd name="T4" fmla="*/ 0 w 74"/>
                <a:gd name="T5" fmla="*/ 0 h 56"/>
                <a:gd name="T6" fmla="*/ 1 w 74"/>
                <a:gd name="T7" fmla="*/ 0 h 56"/>
                <a:gd name="T8" fmla="*/ 74 w 74"/>
                <a:gd name="T9" fmla="*/ 0 h 56"/>
                <a:gd name="T10" fmla="*/ 73 w 74"/>
                <a:gd name="T11" fmla="*/ 56 h 56"/>
              </a:gdLst>
              <a:ahLst/>
              <a:cxnLst>
                <a:cxn ang="0">
                  <a:pos x="T0" y="T1"/>
                </a:cxn>
                <a:cxn ang="0">
                  <a:pos x="T2" y="T3"/>
                </a:cxn>
                <a:cxn ang="0">
                  <a:pos x="T4" y="T5"/>
                </a:cxn>
                <a:cxn ang="0">
                  <a:pos x="T6" y="T7"/>
                </a:cxn>
                <a:cxn ang="0">
                  <a:pos x="T8" y="T9"/>
                </a:cxn>
                <a:cxn ang="0">
                  <a:pos x="T10" y="T11"/>
                </a:cxn>
              </a:cxnLst>
              <a:rect l="0" t="0" r="r" b="b"/>
              <a:pathLst>
                <a:path w="74" h="56">
                  <a:moveTo>
                    <a:pt x="73" y="56"/>
                  </a:moveTo>
                  <a:lnTo>
                    <a:pt x="0" y="56"/>
                  </a:lnTo>
                  <a:lnTo>
                    <a:pt x="0" y="0"/>
                  </a:lnTo>
                  <a:lnTo>
                    <a:pt x="1" y="0"/>
                  </a:lnTo>
                  <a:lnTo>
                    <a:pt x="74" y="0"/>
                  </a:lnTo>
                  <a:lnTo>
                    <a:pt x="73"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9" name="Freeform 20623">
              <a:extLst>
                <a:ext uri="{FF2B5EF4-FFF2-40B4-BE49-F238E27FC236}">
                  <a16:creationId xmlns:a16="http://schemas.microsoft.com/office/drawing/2014/main" id="{B39D5786-D87A-4A80-A2EF-A8198080D0F4}"/>
                </a:ext>
              </a:extLst>
            </p:cNvPr>
            <p:cNvSpPr>
              <a:spLocks/>
            </p:cNvSpPr>
            <p:nvPr/>
          </p:nvSpPr>
          <p:spPr bwMode="auto">
            <a:xfrm>
              <a:off x="-1679575" y="2103438"/>
              <a:ext cx="117475" cy="88900"/>
            </a:xfrm>
            <a:custGeom>
              <a:avLst/>
              <a:gdLst>
                <a:gd name="T0" fmla="*/ 73 w 74"/>
                <a:gd name="T1" fmla="*/ 56 h 56"/>
                <a:gd name="T2" fmla="*/ 0 w 74"/>
                <a:gd name="T3" fmla="*/ 56 h 56"/>
                <a:gd name="T4" fmla="*/ 0 w 74"/>
                <a:gd name="T5" fmla="*/ 0 h 56"/>
                <a:gd name="T6" fmla="*/ 1 w 74"/>
                <a:gd name="T7" fmla="*/ 0 h 56"/>
                <a:gd name="T8" fmla="*/ 74 w 74"/>
                <a:gd name="T9" fmla="*/ 0 h 56"/>
                <a:gd name="T10" fmla="*/ 73 w 74"/>
                <a:gd name="T11" fmla="*/ 56 h 56"/>
              </a:gdLst>
              <a:ahLst/>
              <a:cxnLst>
                <a:cxn ang="0">
                  <a:pos x="T0" y="T1"/>
                </a:cxn>
                <a:cxn ang="0">
                  <a:pos x="T2" y="T3"/>
                </a:cxn>
                <a:cxn ang="0">
                  <a:pos x="T4" y="T5"/>
                </a:cxn>
                <a:cxn ang="0">
                  <a:pos x="T6" y="T7"/>
                </a:cxn>
                <a:cxn ang="0">
                  <a:pos x="T8" y="T9"/>
                </a:cxn>
                <a:cxn ang="0">
                  <a:pos x="T10" y="T11"/>
                </a:cxn>
              </a:cxnLst>
              <a:rect l="0" t="0" r="r" b="b"/>
              <a:pathLst>
                <a:path w="74" h="56">
                  <a:moveTo>
                    <a:pt x="73" y="56"/>
                  </a:moveTo>
                  <a:lnTo>
                    <a:pt x="0" y="56"/>
                  </a:lnTo>
                  <a:lnTo>
                    <a:pt x="0" y="0"/>
                  </a:lnTo>
                  <a:lnTo>
                    <a:pt x="1" y="0"/>
                  </a:lnTo>
                  <a:lnTo>
                    <a:pt x="74" y="0"/>
                  </a:lnTo>
                  <a:lnTo>
                    <a:pt x="73"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0" name="Freeform 20624">
              <a:extLst>
                <a:ext uri="{FF2B5EF4-FFF2-40B4-BE49-F238E27FC236}">
                  <a16:creationId xmlns:a16="http://schemas.microsoft.com/office/drawing/2014/main" id="{71DFD22B-DCB9-4E1E-968C-8F237B05CC17}"/>
                </a:ext>
              </a:extLst>
            </p:cNvPr>
            <p:cNvSpPr>
              <a:spLocks noEditPoints="1"/>
            </p:cNvSpPr>
            <p:nvPr/>
          </p:nvSpPr>
          <p:spPr bwMode="auto">
            <a:xfrm>
              <a:off x="-1684338" y="2100263"/>
              <a:ext cx="127000" cy="96838"/>
            </a:xfrm>
            <a:custGeom>
              <a:avLst/>
              <a:gdLst>
                <a:gd name="T0" fmla="*/ 70 w 80"/>
                <a:gd name="T1" fmla="*/ 0 h 61"/>
                <a:gd name="T2" fmla="*/ 9 w 80"/>
                <a:gd name="T3" fmla="*/ 0 h 61"/>
                <a:gd name="T4" fmla="*/ 9 w 80"/>
                <a:gd name="T5" fmla="*/ 0 h 61"/>
                <a:gd name="T6" fmla="*/ 7 w 80"/>
                <a:gd name="T7" fmla="*/ 0 h 61"/>
                <a:gd name="T8" fmla="*/ 4 w 80"/>
                <a:gd name="T9" fmla="*/ 2 h 61"/>
                <a:gd name="T10" fmla="*/ 1 w 80"/>
                <a:gd name="T11" fmla="*/ 6 h 61"/>
                <a:gd name="T12" fmla="*/ 1 w 80"/>
                <a:gd name="T13" fmla="*/ 10 h 61"/>
                <a:gd name="T14" fmla="*/ 0 w 80"/>
                <a:gd name="T15" fmla="*/ 49 h 61"/>
                <a:gd name="T16" fmla="*/ 0 w 80"/>
                <a:gd name="T17" fmla="*/ 49 h 61"/>
                <a:gd name="T18" fmla="*/ 1 w 80"/>
                <a:gd name="T19" fmla="*/ 53 h 61"/>
                <a:gd name="T20" fmla="*/ 3 w 80"/>
                <a:gd name="T21" fmla="*/ 57 h 61"/>
                <a:gd name="T22" fmla="*/ 5 w 80"/>
                <a:gd name="T23" fmla="*/ 60 h 61"/>
                <a:gd name="T24" fmla="*/ 9 w 80"/>
                <a:gd name="T25" fmla="*/ 60 h 61"/>
                <a:gd name="T26" fmla="*/ 70 w 80"/>
                <a:gd name="T27" fmla="*/ 61 h 61"/>
                <a:gd name="T28" fmla="*/ 70 w 80"/>
                <a:gd name="T29" fmla="*/ 61 h 61"/>
                <a:gd name="T30" fmla="*/ 74 w 80"/>
                <a:gd name="T31" fmla="*/ 60 h 61"/>
                <a:gd name="T32" fmla="*/ 77 w 80"/>
                <a:gd name="T33" fmla="*/ 57 h 61"/>
                <a:gd name="T34" fmla="*/ 78 w 80"/>
                <a:gd name="T35" fmla="*/ 54 h 61"/>
                <a:gd name="T36" fmla="*/ 80 w 80"/>
                <a:gd name="T37" fmla="*/ 51 h 61"/>
                <a:gd name="T38" fmla="*/ 80 w 80"/>
                <a:gd name="T39" fmla="*/ 10 h 61"/>
                <a:gd name="T40" fmla="*/ 80 w 80"/>
                <a:gd name="T41" fmla="*/ 10 h 61"/>
                <a:gd name="T42" fmla="*/ 78 w 80"/>
                <a:gd name="T43" fmla="*/ 6 h 61"/>
                <a:gd name="T44" fmla="*/ 77 w 80"/>
                <a:gd name="T45" fmla="*/ 2 h 61"/>
                <a:gd name="T46" fmla="*/ 74 w 80"/>
                <a:gd name="T47" fmla="*/ 1 h 61"/>
                <a:gd name="T48" fmla="*/ 70 w 80"/>
                <a:gd name="T49" fmla="*/ 0 h 61"/>
                <a:gd name="T50" fmla="*/ 14 w 80"/>
                <a:gd name="T51" fmla="*/ 5 h 61"/>
                <a:gd name="T52" fmla="*/ 64 w 80"/>
                <a:gd name="T53" fmla="*/ 5 h 61"/>
                <a:gd name="T54" fmla="*/ 64 w 80"/>
                <a:gd name="T55" fmla="*/ 5 h 61"/>
                <a:gd name="T56" fmla="*/ 68 w 80"/>
                <a:gd name="T57" fmla="*/ 6 h 61"/>
                <a:gd name="T58" fmla="*/ 70 w 80"/>
                <a:gd name="T59" fmla="*/ 8 h 61"/>
                <a:gd name="T60" fmla="*/ 73 w 80"/>
                <a:gd name="T61" fmla="*/ 11 h 61"/>
                <a:gd name="T62" fmla="*/ 73 w 80"/>
                <a:gd name="T63" fmla="*/ 15 h 61"/>
                <a:gd name="T64" fmla="*/ 73 w 80"/>
                <a:gd name="T65" fmla="*/ 47 h 61"/>
                <a:gd name="T66" fmla="*/ 73 w 80"/>
                <a:gd name="T67" fmla="*/ 47 h 61"/>
                <a:gd name="T68" fmla="*/ 72 w 80"/>
                <a:gd name="T69" fmla="*/ 51 h 61"/>
                <a:gd name="T70" fmla="*/ 70 w 80"/>
                <a:gd name="T71" fmla="*/ 54 h 61"/>
                <a:gd name="T72" fmla="*/ 68 w 80"/>
                <a:gd name="T73" fmla="*/ 56 h 61"/>
                <a:gd name="T74" fmla="*/ 64 w 80"/>
                <a:gd name="T75" fmla="*/ 57 h 61"/>
                <a:gd name="T76" fmla="*/ 13 w 80"/>
                <a:gd name="T77" fmla="*/ 57 h 61"/>
                <a:gd name="T78" fmla="*/ 13 w 80"/>
                <a:gd name="T79" fmla="*/ 57 h 61"/>
                <a:gd name="T80" fmla="*/ 11 w 80"/>
                <a:gd name="T81" fmla="*/ 56 h 61"/>
                <a:gd name="T82" fmla="*/ 8 w 80"/>
                <a:gd name="T83" fmla="*/ 53 h 61"/>
                <a:gd name="T84" fmla="*/ 5 w 80"/>
                <a:gd name="T85" fmla="*/ 51 h 61"/>
                <a:gd name="T86" fmla="*/ 5 w 80"/>
                <a:gd name="T87" fmla="*/ 47 h 61"/>
                <a:gd name="T88" fmla="*/ 5 w 80"/>
                <a:gd name="T89" fmla="*/ 14 h 61"/>
                <a:gd name="T90" fmla="*/ 5 w 80"/>
                <a:gd name="T91" fmla="*/ 14 h 61"/>
                <a:gd name="T92" fmla="*/ 5 w 80"/>
                <a:gd name="T93" fmla="*/ 10 h 61"/>
                <a:gd name="T94" fmla="*/ 8 w 80"/>
                <a:gd name="T95" fmla="*/ 8 h 61"/>
                <a:gd name="T96" fmla="*/ 11 w 80"/>
                <a:gd name="T97" fmla="*/ 5 h 61"/>
                <a:gd name="T98" fmla="*/ 14 w 80"/>
                <a:gd name="T99"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61">
                  <a:moveTo>
                    <a:pt x="70" y="0"/>
                  </a:moveTo>
                  <a:lnTo>
                    <a:pt x="9" y="0"/>
                  </a:lnTo>
                  <a:lnTo>
                    <a:pt x="9" y="0"/>
                  </a:lnTo>
                  <a:lnTo>
                    <a:pt x="7" y="0"/>
                  </a:lnTo>
                  <a:lnTo>
                    <a:pt x="4" y="2"/>
                  </a:lnTo>
                  <a:lnTo>
                    <a:pt x="1" y="6"/>
                  </a:lnTo>
                  <a:lnTo>
                    <a:pt x="1" y="10"/>
                  </a:lnTo>
                  <a:lnTo>
                    <a:pt x="0" y="49"/>
                  </a:lnTo>
                  <a:lnTo>
                    <a:pt x="0" y="49"/>
                  </a:lnTo>
                  <a:lnTo>
                    <a:pt x="1" y="53"/>
                  </a:lnTo>
                  <a:lnTo>
                    <a:pt x="3" y="57"/>
                  </a:lnTo>
                  <a:lnTo>
                    <a:pt x="5" y="60"/>
                  </a:lnTo>
                  <a:lnTo>
                    <a:pt x="9" y="60"/>
                  </a:lnTo>
                  <a:lnTo>
                    <a:pt x="70" y="61"/>
                  </a:lnTo>
                  <a:lnTo>
                    <a:pt x="70" y="61"/>
                  </a:lnTo>
                  <a:lnTo>
                    <a:pt x="74" y="60"/>
                  </a:lnTo>
                  <a:lnTo>
                    <a:pt x="77" y="57"/>
                  </a:lnTo>
                  <a:lnTo>
                    <a:pt x="78" y="54"/>
                  </a:lnTo>
                  <a:lnTo>
                    <a:pt x="80" y="51"/>
                  </a:lnTo>
                  <a:lnTo>
                    <a:pt x="80" y="10"/>
                  </a:lnTo>
                  <a:lnTo>
                    <a:pt x="80" y="10"/>
                  </a:lnTo>
                  <a:lnTo>
                    <a:pt x="78" y="6"/>
                  </a:lnTo>
                  <a:lnTo>
                    <a:pt x="77" y="2"/>
                  </a:lnTo>
                  <a:lnTo>
                    <a:pt x="74" y="1"/>
                  </a:lnTo>
                  <a:lnTo>
                    <a:pt x="70" y="0"/>
                  </a:lnTo>
                  <a:close/>
                  <a:moveTo>
                    <a:pt x="14" y="5"/>
                  </a:moveTo>
                  <a:lnTo>
                    <a:pt x="64" y="5"/>
                  </a:lnTo>
                  <a:lnTo>
                    <a:pt x="64" y="5"/>
                  </a:lnTo>
                  <a:lnTo>
                    <a:pt x="68" y="6"/>
                  </a:lnTo>
                  <a:lnTo>
                    <a:pt x="70" y="8"/>
                  </a:lnTo>
                  <a:lnTo>
                    <a:pt x="73" y="11"/>
                  </a:lnTo>
                  <a:lnTo>
                    <a:pt x="73" y="15"/>
                  </a:lnTo>
                  <a:lnTo>
                    <a:pt x="73" y="47"/>
                  </a:lnTo>
                  <a:lnTo>
                    <a:pt x="73" y="47"/>
                  </a:lnTo>
                  <a:lnTo>
                    <a:pt x="72" y="51"/>
                  </a:lnTo>
                  <a:lnTo>
                    <a:pt x="70" y="54"/>
                  </a:lnTo>
                  <a:lnTo>
                    <a:pt x="68" y="56"/>
                  </a:lnTo>
                  <a:lnTo>
                    <a:pt x="64" y="57"/>
                  </a:lnTo>
                  <a:lnTo>
                    <a:pt x="13" y="57"/>
                  </a:lnTo>
                  <a:lnTo>
                    <a:pt x="13" y="57"/>
                  </a:lnTo>
                  <a:lnTo>
                    <a:pt x="11" y="56"/>
                  </a:lnTo>
                  <a:lnTo>
                    <a:pt x="8" y="53"/>
                  </a:lnTo>
                  <a:lnTo>
                    <a:pt x="5" y="51"/>
                  </a:lnTo>
                  <a:lnTo>
                    <a:pt x="5" y="47"/>
                  </a:lnTo>
                  <a:lnTo>
                    <a:pt x="5" y="14"/>
                  </a:lnTo>
                  <a:lnTo>
                    <a:pt x="5" y="14"/>
                  </a:lnTo>
                  <a:lnTo>
                    <a:pt x="5" y="10"/>
                  </a:lnTo>
                  <a:lnTo>
                    <a:pt x="8" y="8"/>
                  </a:lnTo>
                  <a:lnTo>
                    <a:pt x="11" y="5"/>
                  </a:lnTo>
                  <a:lnTo>
                    <a:pt x="14" y="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1" name="Freeform 20625">
              <a:extLst>
                <a:ext uri="{FF2B5EF4-FFF2-40B4-BE49-F238E27FC236}">
                  <a16:creationId xmlns:a16="http://schemas.microsoft.com/office/drawing/2014/main" id="{68686686-2A2B-45C2-9C3B-1AA56F988E64}"/>
                </a:ext>
              </a:extLst>
            </p:cNvPr>
            <p:cNvSpPr>
              <a:spLocks/>
            </p:cNvSpPr>
            <p:nvPr/>
          </p:nvSpPr>
          <p:spPr bwMode="auto">
            <a:xfrm>
              <a:off x="-1684338" y="2100263"/>
              <a:ext cx="127000" cy="96838"/>
            </a:xfrm>
            <a:custGeom>
              <a:avLst/>
              <a:gdLst>
                <a:gd name="T0" fmla="*/ 70 w 80"/>
                <a:gd name="T1" fmla="*/ 0 h 61"/>
                <a:gd name="T2" fmla="*/ 9 w 80"/>
                <a:gd name="T3" fmla="*/ 0 h 61"/>
                <a:gd name="T4" fmla="*/ 9 w 80"/>
                <a:gd name="T5" fmla="*/ 0 h 61"/>
                <a:gd name="T6" fmla="*/ 7 w 80"/>
                <a:gd name="T7" fmla="*/ 0 h 61"/>
                <a:gd name="T8" fmla="*/ 4 w 80"/>
                <a:gd name="T9" fmla="*/ 2 h 61"/>
                <a:gd name="T10" fmla="*/ 1 w 80"/>
                <a:gd name="T11" fmla="*/ 6 h 61"/>
                <a:gd name="T12" fmla="*/ 1 w 80"/>
                <a:gd name="T13" fmla="*/ 10 h 61"/>
                <a:gd name="T14" fmla="*/ 0 w 80"/>
                <a:gd name="T15" fmla="*/ 49 h 61"/>
                <a:gd name="T16" fmla="*/ 0 w 80"/>
                <a:gd name="T17" fmla="*/ 49 h 61"/>
                <a:gd name="T18" fmla="*/ 1 w 80"/>
                <a:gd name="T19" fmla="*/ 53 h 61"/>
                <a:gd name="T20" fmla="*/ 3 w 80"/>
                <a:gd name="T21" fmla="*/ 57 h 61"/>
                <a:gd name="T22" fmla="*/ 5 w 80"/>
                <a:gd name="T23" fmla="*/ 60 h 61"/>
                <a:gd name="T24" fmla="*/ 9 w 80"/>
                <a:gd name="T25" fmla="*/ 60 h 61"/>
                <a:gd name="T26" fmla="*/ 70 w 80"/>
                <a:gd name="T27" fmla="*/ 61 h 61"/>
                <a:gd name="T28" fmla="*/ 70 w 80"/>
                <a:gd name="T29" fmla="*/ 61 h 61"/>
                <a:gd name="T30" fmla="*/ 74 w 80"/>
                <a:gd name="T31" fmla="*/ 60 h 61"/>
                <a:gd name="T32" fmla="*/ 77 w 80"/>
                <a:gd name="T33" fmla="*/ 57 h 61"/>
                <a:gd name="T34" fmla="*/ 78 w 80"/>
                <a:gd name="T35" fmla="*/ 54 h 61"/>
                <a:gd name="T36" fmla="*/ 80 w 80"/>
                <a:gd name="T37" fmla="*/ 51 h 61"/>
                <a:gd name="T38" fmla="*/ 80 w 80"/>
                <a:gd name="T39" fmla="*/ 10 h 61"/>
                <a:gd name="T40" fmla="*/ 80 w 80"/>
                <a:gd name="T41" fmla="*/ 10 h 61"/>
                <a:gd name="T42" fmla="*/ 78 w 80"/>
                <a:gd name="T43" fmla="*/ 6 h 61"/>
                <a:gd name="T44" fmla="*/ 77 w 80"/>
                <a:gd name="T45" fmla="*/ 2 h 61"/>
                <a:gd name="T46" fmla="*/ 74 w 80"/>
                <a:gd name="T47" fmla="*/ 1 h 61"/>
                <a:gd name="T48" fmla="*/ 70 w 80"/>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1">
                  <a:moveTo>
                    <a:pt x="70" y="0"/>
                  </a:moveTo>
                  <a:lnTo>
                    <a:pt x="9" y="0"/>
                  </a:lnTo>
                  <a:lnTo>
                    <a:pt x="9" y="0"/>
                  </a:lnTo>
                  <a:lnTo>
                    <a:pt x="7" y="0"/>
                  </a:lnTo>
                  <a:lnTo>
                    <a:pt x="4" y="2"/>
                  </a:lnTo>
                  <a:lnTo>
                    <a:pt x="1" y="6"/>
                  </a:lnTo>
                  <a:lnTo>
                    <a:pt x="1" y="10"/>
                  </a:lnTo>
                  <a:lnTo>
                    <a:pt x="0" y="49"/>
                  </a:lnTo>
                  <a:lnTo>
                    <a:pt x="0" y="49"/>
                  </a:lnTo>
                  <a:lnTo>
                    <a:pt x="1" y="53"/>
                  </a:lnTo>
                  <a:lnTo>
                    <a:pt x="3" y="57"/>
                  </a:lnTo>
                  <a:lnTo>
                    <a:pt x="5" y="60"/>
                  </a:lnTo>
                  <a:lnTo>
                    <a:pt x="9" y="60"/>
                  </a:lnTo>
                  <a:lnTo>
                    <a:pt x="70" y="61"/>
                  </a:lnTo>
                  <a:lnTo>
                    <a:pt x="70" y="61"/>
                  </a:lnTo>
                  <a:lnTo>
                    <a:pt x="74" y="60"/>
                  </a:lnTo>
                  <a:lnTo>
                    <a:pt x="77" y="57"/>
                  </a:lnTo>
                  <a:lnTo>
                    <a:pt x="78" y="54"/>
                  </a:lnTo>
                  <a:lnTo>
                    <a:pt x="80" y="51"/>
                  </a:lnTo>
                  <a:lnTo>
                    <a:pt x="80" y="10"/>
                  </a:lnTo>
                  <a:lnTo>
                    <a:pt x="80" y="10"/>
                  </a:lnTo>
                  <a:lnTo>
                    <a:pt x="78" y="6"/>
                  </a:lnTo>
                  <a:lnTo>
                    <a:pt x="77" y="2"/>
                  </a:lnTo>
                  <a:lnTo>
                    <a:pt x="74" y="1"/>
                  </a:lnTo>
                  <a:lnTo>
                    <a:pt x="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2" name="Freeform 20626">
              <a:extLst>
                <a:ext uri="{FF2B5EF4-FFF2-40B4-BE49-F238E27FC236}">
                  <a16:creationId xmlns:a16="http://schemas.microsoft.com/office/drawing/2014/main" id="{7C86924D-7295-4544-B295-1293EAA018CE}"/>
                </a:ext>
              </a:extLst>
            </p:cNvPr>
            <p:cNvSpPr>
              <a:spLocks/>
            </p:cNvSpPr>
            <p:nvPr/>
          </p:nvSpPr>
          <p:spPr bwMode="auto">
            <a:xfrm>
              <a:off x="-1676400" y="2108200"/>
              <a:ext cx="107950" cy="82550"/>
            </a:xfrm>
            <a:custGeom>
              <a:avLst/>
              <a:gdLst>
                <a:gd name="T0" fmla="*/ 9 w 68"/>
                <a:gd name="T1" fmla="*/ 0 h 52"/>
                <a:gd name="T2" fmla="*/ 59 w 68"/>
                <a:gd name="T3" fmla="*/ 0 h 52"/>
                <a:gd name="T4" fmla="*/ 59 w 68"/>
                <a:gd name="T5" fmla="*/ 0 h 52"/>
                <a:gd name="T6" fmla="*/ 63 w 68"/>
                <a:gd name="T7" fmla="*/ 1 h 52"/>
                <a:gd name="T8" fmla="*/ 65 w 68"/>
                <a:gd name="T9" fmla="*/ 3 h 52"/>
                <a:gd name="T10" fmla="*/ 68 w 68"/>
                <a:gd name="T11" fmla="*/ 6 h 52"/>
                <a:gd name="T12" fmla="*/ 68 w 68"/>
                <a:gd name="T13" fmla="*/ 10 h 52"/>
                <a:gd name="T14" fmla="*/ 68 w 68"/>
                <a:gd name="T15" fmla="*/ 42 h 52"/>
                <a:gd name="T16" fmla="*/ 68 w 68"/>
                <a:gd name="T17" fmla="*/ 42 h 52"/>
                <a:gd name="T18" fmla="*/ 67 w 68"/>
                <a:gd name="T19" fmla="*/ 46 h 52"/>
                <a:gd name="T20" fmla="*/ 65 w 68"/>
                <a:gd name="T21" fmla="*/ 49 h 52"/>
                <a:gd name="T22" fmla="*/ 63 w 68"/>
                <a:gd name="T23" fmla="*/ 51 h 52"/>
                <a:gd name="T24" fmla="*/ 59 w 68"/>
                <a:gd name="T25" fmla="*/ 52 h 52"/>
                <a:gd name="T26" fmla="*/ 8 w 68"/>
                <a:gd name="T27" fmla="*/ 52 h 52"/>
                <a:gd name="T28" fmla="*/ 8 w 68"/>
                <a:gd name="T29" fmla="*/ 52 h 52"/>
                <a:gd name="T30" fmla="*/ 6 w 68"/>
                <a:gd name="T31" fmla="*/ 51 h 52"/>
                <a:gd name="T32" fmla="*/ 3 w 68"/>
                <a:gd name="T33" fmla="*/ 48 h 52"/>
                <a:gd name="T34" fmla="*/ 0 w 68"/>
                <a:gd name="T35" fmla="*/ 46 h 52"/>
                <a:gd name="T36" fmla="*/ 0 w 68"/>
                <a:gd name="T37" fmla="*/ 42 h 52"/>
                <a:gd name="T38" fmla="*/ 0 w 68"/>
                <a:gd name="T39" fmla="*/ 9 h 52"/>
                <a:gd name="T40" fmla="*/ 0 w 68"/>
                <a:gd name="T41" fmla="*/ 9 h 52"/>
                <a:gd name="T42" fmla="*/ 0 w 68"/>
                <a:gd name="T43" fmla="*/ 5 h 52"/>
                <a:gd name="T44" fmla="*/ 3 w 68"/>
                <a:gd name="T45" fmla="*/ 3 h 52"/>
                <a:gd name="T46" fmla="*/ 6 w 68"/>
                <a:gd name="T47" fmla="*/ 0 h 52"/>
                <a:gd name="T48" fmla="*/ 9 w 68"/>
                <a:gd name="T4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52">
                  <a:moveTo>
                    <a:pt x="9" y="0"/>
                  </a:moveTo>
                  <a:lnTo>
                    <a:pt x="59" y="0"/>
                  </a:lnTo>
                  <a:lnTo>
                    <a:pt x="59" y="0"/>
                  </a:lnTo>
                  <a:lnTo>
                    <a:pt x="63" y="1"/>
                  </a:lnTo>
                  <a:lnTo>
                    <a:pt x="65" y="3"/>
                  </a:lnTo>
                  <a:lnTo>
                    <a:pt x="68" y="6"/>
                  </a:lnTo>
                  <a:lnTo>
                    <a:pt x="68" y="10"/>
                  </a:lnTo>
                  <a:lnTo>
                    <a:pt x="68" y="42"/>
                  </a:lnTo>
                  <a:lnTo>
                    <a:pt x="68" y="42"/>
                  </a:lnTo>
                  <a:lnTo>
                    <a:pt x="67" y="46"/>
                  </a:lnTo>
                  <a:lnTo>
                    <a:pt x="65" y="49"/>
                  </a:lnTo>
                  <a:lnTo>
                    <a:pt x="63" y="51"/>
                  </a:lnTo>
                  <a:lnTo>
                    <a:pt x="59" y="52"/>
                  </a:lnTo>
                  <a:lnTo>
                    <a:pt x="8" y="52"/>
                  </a:lnTo>
                  <a:lnTo>
                    <a:pt x="8" y="52"/>
                  </a:lnTo>
                  <a:lnTo>
                    <a:pt x="6" y="51"/>
                  </a:lnTo>
                  <a:lnTo>
                    <a:pt x="3" y="48"/>
                  </a:lnTo>
                  <a:lnTo>
                    <a:pt x="0" y="46"/>
                  </a:lnTo>
                  <a:lnTo>
                    <a:pt x="0" y="42"/>
                  </a:lnTo>
                  <a:lnTo>
                    <a:pt x="0" y="9"/>
                  </a:lnTo>
                  <a:lnTo>
                    <a:pt x="0" y="9"/>
                  </a:lnTo>
                  <a:lnTo>
                    <a:pt x="0" y="5"/>
                  </a:lnTo>
                  <a:lnTo>
                    <a:pt x="3" y="3"/>
                  </a:lnTo>
                  <a:lnTo>
                    <a:pt x="6" y="0"/>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3" name="Freeform 20627">
              <a:extLst>
                <a:ext uri="{FF2B5EF4-FFF2-40B4-BE49-F238E27FC236}">
                  <a16:creationId xmlns:a16="http://schemas.microsoft.com/office/drawing/2014/main" id="{655C8D4C-4101-4E69-A2A2-80E48A899A86}"/>
                </a:ext>
              </a:extLst>
            </p:cNvPr>
            <p:cNvSpPr>
              <a:spLocks/>
            </p:cNvSpPr>
            <p:nvPr/>
          </p:nvSpPr>
          <p:spPr bwMode="auto">
            <a:xfrm>
              <a:off x="-1528763" y="2103438"/>
              <a:ext cx="117475" cy="92075"/>
            </a:xfrm>
            <a:custGeom>
              <a:avLst/>
              <a:gdLst>
                <a:gd name="T0" fmla="*/ 73 w 74"/>
                <a:gd name="T1" fmla="*/ 58 h 58"/>
                <a:gd name="T2" fmla="*/ 0 w 74"/>
                <a:gd name="T3" fmla="*/ 58 h 58"/>
                <a:gd name="T4" fmla="*/ 0 w 74"/>
                <a:gd name="T5" fmla="*/ 2 h 58"/>
                <a:gd name="T6" fmla="*/ 1 w 74"/>
                <a:gd name="T7" fmla="*/ 0 h 58"/>
                <a:gd name="T8" fmla="*/ 74 w 74"/>
                <a:gd name="T9" fmla="*/ 2 h 58"/>
                <a:gd name="T10" fmla="*/ 73 w 74"/>
                <a:gd name="T11" fmla="*/ 58 h 58"/>
              </a:gdLst>
              <a:ahLst/>
              <a:cxnLst>
                <a:cxn ang="0">
                  <a:pos x="T0" y="T1"/>
                </a:cxn>
                <a:cxn ang="0">
                  <a:pos x="T2" y="T3"/>
                </a:cxn>
                <a:cxn ang="0">
                  <a:pos x="T4" y="T5"/>
                </a:cxn>
                <a:cxn ang="0">
                  <a:pos x="T6" y="T7"/>
                </a:cxn>
                <a:cxn ang="0">
                  <a:pos x="T8" y="T9"/>
                </a:cxn>
                <a:cxn ang="0">
                  <a:pos x="T10" y="T11"/>
                </a:cxn>
              </a:cxnLst>
              <a:rect l="0" t="0" r="r" b="b"/>
              <a:pathLst>
                <a:path w="74" h="58">
                  <a:moveTo>
                    <a:pt x="73" y="58"/>
                  </a:moveTo>
                  <a:lnTo>
                    <a:pt x="0" y="58"/>
                  </a:lnTo>
                  <a:lnTo>
                    <a:pt x="0" y="2"/>
                  </a:lnTo>
                  <a:lnTo>
                    <a:pt x="1" y="0"/>
                  </a:lnTo>
                  <a:lnTo>
                    <a:pt x="74" y="2"/>
                  </a:lnTo>
                  <a:lnTo>
                    <a:pt x="73" y="58"/>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4" name="Freeform 20628">
              <a:extLst>
                <a:ext uri="{FF2B5EF4-FFF2-40B4-BE49-F238E27FC236}">
                  <a16:creationId xmlns:a16="http://schemas.microsoft.com/office/drawing/2014/main" id="{D67365D9-CCCD-4750-AA55-EB0A0EDBBAAA}"/>
                </a:ext>
              </a:extLst>
            </p:cNvPr>
            <p:cNvSpPr>
              <a:spLocks/>
            </p:cNvSpPr>
            <p:nvPr/>
          </p:nvSpPr>
          <p:spPr bwMode="auto">
            <a:xfrm>
              <a:off x="-1528763" y="2103438"/>
              <a:ext cx="117475" cy="92075"/>
            </a:xfrm>
            <a:custGeom>
              <a:avLst/>
              <a:gdLst>
                <a:gd name="T0" fmla="*/ 73 w 74"/>
                <a:gd name="T1" fmla="*/ 58 h 58"/>
                <a:gd name="T2" fmla="*/ 0 w 74"/>
                <a:gd name="T3" fmla="*/ 58 h 58"/>
                <a:gd name="T4" fmla="*/ 0 w 74"/>
                <a:gd name="T5" fmla="*/ 2 h 58"/>
                <a:gd name="T6" fmla="*/ 1 w 74"/>
                <a:gd name="T7" fmla="*/ 0 h 58"/>
                <a:gd name="T8" fmla="*/ 74 w 74"/>
                <a:gd name="T9" fmla="*/ 2 h 58"/>
                <a:gd name="T10" fmla="*/ 73 w 74"/>
                <a:gd name="T11" fmla="*/ 58 h 58"/>
              </a:gdLst>
              <a:ahLst/>
              <a:cxnLst>
                <a:cxn ang="0">
                  <a:pos x="T0" y="T1"/>
                </a:cxn>
                <a:cxn ang="0">
                  <a:pos x="T2" y="T3"/>
                </a:cxn>
                <a:cxn ang="0">
                  <a:pos x="T4" y="T5"/>
                </a:cxn>
                <a:cxn ang="0">
                  <a:pos x="T6" y="T7"/>
                </a:cxn>
                <a:cxn ang="0">
                  <a:pos x="T8" y="T9"/>
                </a:cxn>
                <a:cxn ang="0">
                  <a:pos x="T10" y="T11"/>
                </a:cxn>
              </a:cxnLst>
              <a:rect l="0" t="0" r="r" b="b"/>
              <a:pathLst>
                <a:path w="74" h="58">
                  <a:moveTo>
                    <a:pt x="73" y="58"/>
                  </a:moveTo>
                  <a:lnTo>
                    <a:pt x="0" y="58"/>
                  </a:lnTo>
                  <a:lnTo>
                    <a:pt x="0" y="2"/>
                  </a:lnTo>
                  <a:lnTo>
                    <a:pt x="1" y="0"/>
                  </a:lnTo>
                  <a:lnTo>
                    <a:pt x="74" y="2"/>
                  </a:lnTo>
                  <a:lnTo>
                    <a:pt x="73" y="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5" name="Freeform 20629">
              <a:extLst>
                <a:ext uri="{FF2B5EF4-FFF2-40B4-BE49-F238E27FC236}">
                  <a16:creationId xmlns:a16="http://schemas.microsoft.com/office/drawing/2014/main" id="{675C04AB-3E82-4089-B783-EBEEFAF4A1A8}"/>
                </a:ext>
              </a:extLst>
            </p:cNvPr>
            <p:cNvSpPr>
              <a:spLocks noEditPoints="1"/>
            </p:cNvSpPr>
            <p:nvPr/>
          </p:nvSpPr>
          <p:spPr bwMode="auto">
            <a:xfrm>
              <a:off x="-1533525" y="2100263"/>
              <a:ext cx="127000" cy="96838"/>
            </a:xfrm>
            <a:custGeom>
              <a:avLst/>
              <a:gdLst>
                <a:gd name="T0" fmla="*/ 72 w 80"/>
                <a:gd name="T1" fmla="*/ 1 h 61"/>
                <a:gd name="T2" fmla="*/ 9 w 80"/>
                <a:gd name="T3" fmla="*/ 0 h 61"/>
                <a:gd name="T4" fmla="*/ 9 w 80"/>
                <a:gd name="T5" fmla="*/ 0 h 61"/>
                <a:gd name="T6" fmla="*/ 7 w 80"/>
                <a:gd name="T7" fmla="*/ 1 h 61"/>
                <a:gd name="T8" fmla="*/ 4 w 80"/>
                <a:gd name="T9" fmla="*/ 4 h 61"/>
                <a:gd name="T10" fmla="*/ 1 w 80"/>
                <a:gd name="T11" fmla="*/ 6 h 61"/>
                <a:gd name="T12" fmla="*/ 1 w 80"/>
                <a:gd name="T13" fmla="*/ 10 h 61"/>
                <a:gd name="T14" fmla="*/ 0 w 80"/>
                <a:gd name="T15" fmla="*/ 51 h 61"/>
                <a:gd name="T16" fmla="*/ 0 w 80"/>
                <a:gd name="T17" fmla="*/ 51 h 61"/>
                <a:gd name="T18" fmla="*/ 1 w 80"/>
                <a:gd name="T19" fmla="*/ 54 h 61"/>
                <a:gd name="T20" fmla="*/ 3 w 80"/>
                <a:gd name="T21" fmla="*/ 57 h 61"/>
                <a:gd name="T22" fmla="*/ 5 w 80"/>
                <a:gd name="T23" fmla="*/ 60 h 61"/>
                <a:gd name="T24" fmla="*/ 9 w 80"/>
                <a:gd name="T25" fmla="*/ 61 h 61"/>
                <a:gd name="T26" fmla="*/ 70 w 80"/>
                <a:gd name="T27" fmla="*/ 61 h 61"/>
                <a:gd name="T28" fmla="*/ 70 w 80"/>
                <a:gd name="T29" fmla="*/ 61 h 61"/>
                <a:gd name="T30" fmla="*/ 74 w 80"/>
                <a:gd name="T31" fmla="*/ 61 h 61"/>
                <a:gd name="T32" fmla="*/ 77 w 80"/>
                <a:gd name="T33" fmla="*/ 58 h 61"/>
                <a:gd name="T34" fmla="*/ 78 w 80"/>
                <a:gd name="T35" fmla="*/ 54 h 61"/>
                <a:gd name="T36" fmla="*/ 80 w 80"/>
                <a:gd name="T37" fmla="*/ 51 h 61"/>
                <a:gd name="T38" fmla="*/ 80 w 80"/>
                <a:gd name="T39" fmla="*/ 11 h 61"/>
                <a:gd name="T40" fmla="*/ 80 w 80"/>
                <a:gd name="T41" fmla="*/ 11 h 61"/>
                <a:gd name="T42" fmla="*/ 80 w 80"/>
                <a:gd name="T43" fmla="*/ 8 h 61"/>
                <a:gd name="T44" fmla="*/ 77 w 80"/>
                <a:gd name="T45" fmla="*/ 4 h 61"/>
                <a:gd name="T46" fmla="*/ 74 w 80"/>
                <a:gd name="T47" fmla="*/ 1 h 61"/>
                <a:gd name="T48" fmla="*/ 72 w 80"/>
                <a:gd name="T49" fmla="*/ 1 h 61"/>
                <a:gd name="T50" fmla="*/ 14 w 80"/>
                <a:gd name="T51" fmla="*/ 5 h 61"/>
                <a:gd name="T52" fmla="*/ 65 w 80"/>
                <a:gd name="T53" fmla="*/ 5 h 61"/>
                <a:gd name="T54" fmla="*/ 65 w 80"/>
                <a:gd name="T55" fmla="*/ 5 h 61"/>
                <a:gd name="T56" fmla="*/ 68 w 80"/>
                <a:gd name="T57" fmla="*/ 6 h 61"/>
                <a:gd name="T58" fmla="*/ 70 w 80"/>
                <a:gd name="T59" fmla="*/ 9 h 61"/>
                <a:gd name="T60" fmla="*/ 73 w 80"/>
                <a:gd name="T61" fmla="*/ 11 h 61"/>
                <a:gd name="T62" fmla="*/ 73 w 80"/>
                <a:gd name="T63" fmla="*/ 15 h 61"/>
                <a:gd name="T64" fmla="*/ 73 w 80"/>
                <a:gd name="T65" fmla="*/ 48 h 61"/>
                <a:gd name="T66" fmla="*/ 73 w 80"/>
                <a:gd name="T67" fmla="*/ 48 h 61"/>
                <a:gd name="T68" fmla="*/ 72 w 80"/>
                <a:gd name="T69" fmla="*/ 52 h 61"/>
                <a:gd name="T70" fmla="*/ 70 w 80"/>
                <a:gd name="T71" fmla="*/ 54 h 61"/>
                <a:gd name="T72" fmla="*/ 68 w 80"/>
                <a:gd name="T73" fmla="*/ 57 h 61"/>
                <a:gd name="T74" fmla="*/ 64 w 80"/>
                <a:gd name="T75" fmla="*/ 58 h 61"/>
                <a:gd name="T76" fmla="*/ 13 w 80"/>
                <a:gd name="T77" fmla="*/ 57 h 61"/>
                <a:gd name="T78" fmla="*/ 13 w 80"/>
                <a:gd name="T79" fmla="*/ 57 h 61"/>
                <a:gd name="T80" fmla="*/ 11 w 80"/>
                <a:gd name="T81" fmla="*/ 57 h 61"/>
                <a:gd name="T82" fmla="*/ 8 w 80"/>
                <a:gd name="T83" fmla="*/ 54 h 61"/>
                <a:gd name="T84" fmla="*/ 5 w 80"/>
                <a:gd name="T85" fmla="*/ 51 h 61"/>
                <a:gd name="T86" fmla="*/ 5 w 80"/>
                <a:gd name="T87" fmla="*/ 47 h 61"/>
                <a:gd name="T88" fmla="*/ 5 w 80"/>
                <a:gd name="T89" fmla="*/ 15 h 61"/>
                <a:gd name="T90" fmla="*/ 5 w 80"/>
                <a:gd name="T91" fmla="*/ 15 h 61"/>
                <a:gd name="T92" fmla="*/ 7 w 80"/>
                <a:gd name="T93" fmla="*/ 11 h 61"/>
                <a:gd name="T94" fmla="*/ 8 w 80"/>
                <a:gd name="T95" fmla="*/ 8 h 61"/>
                <a:gd name="T96" fmla="*/ 11 w 80"/>
                <a:gd name="T97" fmla="*/ 6 h 61"/>
                <a:gd name="T98" fmla="*/ 14 w 80"/>
                <a:gd name="T99"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61">
                  <a:moveTo>
                    <a:pt x="72" y="1"/>
                  </a:moveTo>
                  <a:lnTo>
                    <a:pt x="9" y="0"/>
                  </a:lnTo>
                  <a:lnTo>
                    <a:pt x="9" y="0"/>
                  </a:lnTo>
                  <a:lnTo>
                    <a:pt x="7" y="1"/>
                  </a:lnTo>
                  <a:lnTo>
                    <a:pt x="4" y="4"/>
                  </a:lnTo>
                  <a:lnTo>
                    <a:pt x="1" y="6"/>
                  </a:lnTo>
                  <a:lnTo>
                    <a:pt x="1" y="10"/>
                  </a:lnTo>
                  <a:lnTo>
                    <a:pt x="0" y="51"/>
                  </a:lnTo>
                  <a:lnTo>
                    <a:pt x="0" y="51"/>
                  </a:lnTo>
                  <a:lnTo>
                    <a:pt x="1" y="54"/>
                  </a:lnTo>
                  <a:lnTo>
                    <a:pt x="3" y="57"/>
                  </a:lnTo>
                  <a:lnTo>
                    <a:pt x="5" y="60"/>
                  </a:lnTo>
                  <a:lnTo>
                    <a:pt x="9" y="61"/>
                  </a:lnTo>
                  <a:lnTo>
                    <a:pt x="70" y="61"/>
                  </a:lnTo>
                  <a:lnTo>
                    <a:pt x="70" y="61"/>
                  </a:lnTo>
                  <a:lnTo>
                    <a:pt x="74" y="61"/>
                  </a:lnTo>
                  <a:lnTo>
                    <a:pt x="77" y="58"/>
                  </a:lnTo>
                  <a:lnTo>
                    <a:pt x="78" y="54"/>
                  </a:lnTo>
                  <a:lnTo>
                    <a:pt x="80" y="51"/>
                  </a:lnTo>
                  <a:lnTo>
                    <a:pt x="80" y="11"/>
                  </a:lnTo>
                  <a:lnTo>
                    <a:pt x="80" y="11"/>
                  </a:lnTo>
                  <a:lnTo>
                    <a:pt x="80" y="8"/>
                  </a:lnTo>
                  <a:lnTo>
                    <a:pt x="77" y="4"/>
                  </a:lnTo>
                  <a:lnTo>
                    <a:pt x="74" y="1"/>
                  </a:lnTo>
                  <a:lnTo>
                    <a:pt x="72" y="1"/>
                  </a:lnTo>
                  <a:close/>
                  <a:moveTo>
                    <a:pt x="14" y="5"/>
                  </a:moveTo>
                  <a:lnTo>
                    <a:pt x="65" y="5"/>
                  </a:lnTo>
                  <a:lnTo>
                    <a:pt x="65" y="5"/>
                  </a:lnTo>
                  <a:lnTo>
                    <a:pt x="68" y="6"/>
                  </a:lnTo>
                  <a:lnTo>
                    <a:pt x="70" y="9"/>
                  </a:lnTo>
                  <a:lnTo>
                    <a:pt x="73" y="11"/>
                  </a:lnTo>
                  <a:lnTo>
                    <a:pt x="73" y="15"/>
                  </a:lnTo>
                  <a:lnTo>
                    <a:pt x="73" y="48"/>
                  </a:lnTo>
                  <a:lnTo>
                    <a:pt x="73" y="48"/>
                  </a:lnTo>
                  <a:lnTo>
                    <a:pt x="72" y="52"/>
                  </a:lnTo>
                  <a:lnTo>
                    <a:pt x="70" y="54"/>
                  </a:lnTo>
                  <a:lnTo>
                    <a:pt x="68" y="57"/>
                  </a:lnTo>
                  <a:lnTo>
                    <a:pt x="64" y="58"/>
                  </a:lnTo>
                  <a:lnTo>
                    <a:pt x="13" y="57"/>
                  </a:lnTo>
                  <a:lnTo>
                    <a:pt x="13" y="57"/>
                  </a:lnTo>
                  <a:lnTo>
                    <a:pt x="11" y="57"/>
                  </a:lnTo>
                  <a:lnTo>
                    <a:pt x="8" y="54"/>
                  </a:lnTo>
                  <a:lnTo>
                    <a:pt x="5" y="51"/>
                  </a:lnTo>
                  <a:lnTo>
                    <a:pt x="5" y="47"/>
                  </a:lnTo>
                  <a:lnTo>
                    <a:pt x="5" y="15"/>
                  </a:lnTo>
                  <a:lnTo>
                    <a:pt x="5" y="15"/>
                  </a:lnTo>
                  <a:lnTo>
                    <a:pt x="7" y="11"/>
                  </a:lnTo>
                  <a:lnTo>
                    <a:pt x="8" y="8"/>
                  </a:lnTo>
                  <a:lnTo>
                    <a:pt x="11" y="6"/>
                  </a:lnTo>
                  <a:lnTo>
                    <a:pt x="14" y="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6" name="Freeform 20630">
              <a:extLst>
                <a:ext uri="{FF2B5EF4-FFF2-40B4-BE49-F238E27FC236}">
                  <a16:creationId xmlns:a16="http://schemas.microsoft.com/office/drawing/2014/main" id="{ADF8E273-74CB-4E65-8F80-911385662A4C}"/>
                </a:ext>
              </a:extLst>
            </p:cNvPr>
            <p:cNvSpPr>
              <a:spLocks/>
            </p:cNvSpPr>
            <p:nvPr/>
          </p:nvSpPr>
          <p:spPr bwMode="auto">
            <a:xfrm>
              <a:off x="-1533525" y="2100263"/>
              <a:ext cx="127000" cy="96838"/>
            </a:xfrm>
            <a:custGeom>
              <a:avLst/>
              <a:gdLst>
                <a:gd name="T0" fmla="*/ 72 w 80"/>
                <a:gd name="T1" fmla="*/ 1 h 61"/>
                <a:gd name="T2" fmla="*/ 9 w 80"/>
                <a:gd name="T3" fmla="*/ 0 h 61"/>
                <a:gd name="T4" fmla="*/ 9 w 80"/>
                <a:gd name="T5" fmla="*/ 0 h 61"/>
                <a:gd name="T6" fmla="*/ 7 w 80"/>
                <a:gd name="T7" fmla="*/ 1 h 61"/>
                <a:gd name="T8" fmla="*/ 4 w 80"/>
                <a:gd name="T9" fmla="*/ 4 h 61"/>
                <a:gd name="T10" fmla="*/ 1 w 80"/>
                <a:gd name="T11" fmla="*/ 6 h 61"/>
                <a:gd name="T12" fmla="*/ 1 w 80"/>
                <a:gd name="T13" fmla="*/ 10 h 61"/>
                <a:gd name="T14" fmla="*/ 0 w 80"/>
                <a:gd name="T15" fmla="*/ 51 h 61"/>
                <a:gd name="T16" fmla="*/ 0 w 80"/>
                <a:gd name="T17" fmla="*/ 51 h 61"/>
                <a:gd name="T18" fmla="*/ 1 w 80"/>
                <a:gd name="T19" fmla="*/ 54 h 61"/>
                <a:gd name="T20" fmla="*/ 3 w 80"/>
                <a:gd name="T21" fmla="*/ 57 h 61"/>
                <a:gd name="T22" fmla="*/ 5 w 80"/>
                <a:gd name="T23" fmla="*/ 60 h 61"/>
                <a:gd name="T24" fmla="*/ 9 w 80"/>
                <a:gd name="T25" fmla="*/ 61 h 61"/>
                <a:gd name="T26" fmla="*/ 70 w 80"/>
                <a:gd name="T27" fmla="*/ 61 h 61"/>
                <a:gd name="T28" fmla="*/ 70 w 80"/>
                <a:gd name="T29" fmla="*/ 61 h 61"/>
                <a:gd name="T30" fmla="*/ 74 w 80"/>
                <a:gd name="T31" fmla="*/ 61 h 61"/>
                <a:gd name="T32" fmla="*/ 77 w 80"/>
                <a:gd name="T33" fmla="*/ 58 h 61"/>
                <a:gd name="T34" fmla="*/ 78 w 80"/>
                <a:gd name="T35" fmla="*/ 54 h 61"/>
                <a:gd name="T36" fmla="*/ 80 w 80"/>
                <a:gd name="T37" fmla="*/ 51 h 61"/>
                <a:gd name="T38" fmla="*/ 80 w 80"/>
                <a:gd name="T39" fmla="*/ 11 h 61"/>
                <a:gd name="T40" fmla="*/ 80 w 80"/>
                <a:gd name="T41" fmla="*/ 11 h 61"/>
                <a:gd name="T42" fmla="*/ 80 w 80"/>
                <a:gd name="T43" fmla="*/ 8 h 61"/>
                <a:gd name="T44" fmla="*/ 77 w 80"/>
                <a:gd name="T45" fmla="*/ 4 h 61"/>
                <a:gd name="T46" fmla="*/ 74 w 80"/>
                <a:gd name="T47" fmla="*/ 1 h 61"/>
                <a:gd name="T48" fmla="*/ 72 w 80"/>
                <a:gd name="T49"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1">
                  <a:moveTo>
                    <a:pt x="72" y="1"/>
                  </a:moveTo>
                  <a:lnTo>
                    <a:pt x="9" y="0"/>
                  </a:lnTo>
                  <a:lnTo>
                    <a:pt x="9" y="0"/>
                  </a:lnTo>
                  <a:lnTo>
                    <a:pt x="7" y="1"/>
                  </a:lnTo>
                  <a:lnTo>
                    <a:pt x="4" y="4"/>
                  </a:lnTo>
                  <a:lnTo>
                    <a:pt x="1" y="6"/>
                  </a:lnTo>
                  <a:lnTo>
                    <a:pt x="1" y="10"/>
                  </a:lnTo>
                  <a:lnTo>
                    <a:pt x="0" y="51"/>
                  </a:lnTo>
                  <a:lnTo>
                    <a:pt x="0" y="51"/>
                  </a:lnTo>
                  <a:lnTo>
                    <a:pt x="1" y="54"/>
                  </a:lnTo>
                  <a:lnTo>
                    <a:pt x="3" y="57"/>
                  </a:lnTo>
                  <a:lnTo>
                    <a:pt x="5" y="60"/>
                  </a:lnTo>
                  <a:lnTo>
                    <a:pt x="9" y="61"/>
                  </a:lnTo>
                  <a:lnTo>
                    <a:pt x="70" y="61"/>
                  </a:lnTo>
                  <a:lnTo>
                    <a:pt x="70" y="61"/>
                  </a:lnTo>
                  <a:lnTo>
                    <a:pt x="74" y="61"/>
                  </a:lnTo>
                  <a:lnTo>
                    <a:pt x="77" y="58"/>
                  </a:lnTo>
                  <a:lnTo>
                    <a:pt x="78" y="54"/>
                  </a:lnTo>
                  <a:lnTo>
                    <a:pt x="80" y="51"/>
                  </a:lnTo>
                  <a:lnTo>
                    <a:pt x="80" y="11"/>
                  </a:lnTo>
                  <a:lnTo>
                    <a:pt x="80" y="11"/>
                  </a:lnTo>
                  <a:lnTo>
                    <a:pt x="80" y="8"/>
                  </a:lnTo>
                  <a:lnTo>
                    <a:pt x="77" y="4"/>
                  </a:lnTo>
                  <a:lnTo>
                    <a:pt x="74" y="1"/>
                  </a:lnTo>
                  <a:lnTo>
                    <a:pt x="72"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7" name="Freeform 20631">
              <a:extLst>
                <a:ext uri="{FF2B5EF4-FFF2-40B4-BE49-F238E27FC236}">
                  <a16:creationId xmlns:a16="http://schemas.microsoft.com/office/drawing/2014/main" id="{75A7D027-982E-4409-B64C-1875D1B6E27A}"/>
                </a:ext>
              </a:extLst>
            </p:cNvPr>
            <p:cNvSpPr>
              <a:spLocks/>
            </p:cNvSpPr>
            <p:nvPr/>
          </p:nvSpPr>
          <p:spPr bwMode="auto">
            <a:xfrm>
              <a:off x="-1525588" y="2108200"/>
              <a:ext cx="107950" cy="84138"/>
            </a:xfrm>
            <a:custGeom>
              <a:avLst/>
              <a:gdLst>
                <a:gd name="T0" fmla="*/ 9 w 68"/>
                <a:gd name="T1" fmla="*/ 0 h 53"/>
                <a:gd name="T2" fmla="*/ 60 w 68"/>
                <a:gd name="T3" fmla="*/ 0 h 53"/>
                <a:gd name="T4" fmla="*/ 60 w 68"/>
                <a:gd name="T5" fmla="*/ 0 h 53"/>
                <a:gd name="T6" fmla="*/ 63 w 68"/>
                <a:gd name="T7" fmla="*/ 1 h 53"/>
                <a:gd name="T8" fmla="*/ 65 w 68"/>
                <a:gd name="T9" fmla="*/ 4 h 53"/>
                <a:gd name="T10" fmla="*/ 68 w 68"/>
                <a:gd name="T11" fmla="*/ 6 h 53"/>
                <a:gd name="T12" fmla="*/ 68 w 68"/>
                <a:gd name="T13" fmla="*/ 10 h 53"/>
                <a:gd name="T14" fmla="*/ 68 w 68"/>
                <a:gd name="T15" fmla="*/ 43 h 53"/>
                <a:gd name="T16" fmla="*/ 68 w 68"/>
                <a:gd name="T17" fmla="*/ 43 h 53"/>
                <a:gd name="T18" fmla="*/ 67 w 68"/>
                <a:gd name="T19" fmla="*/ 47 h 53"/>
                <a:gd name="T20" fmla="*/ 65 w 68"/>
                <a:gd name="T21" fmla="*/ 49 h 53"/>
                <a:gd name="T22" fmla="*/ 63 w 68"/>
                <a:gd name="T23" fmla="*/ 52 h 53"/>
                <a:gd name="T24" fmla="*/ 59 w 68"/>
                <a:gd name="T25" fmla="*/ 53 h 53"/>
                <a:gd name="T26" fmla="*/ 8 w 68"/>
                <a:gd name="T27" fmla="*/ 52 h 53"/>
                <a:gd name="T28" fmla="*/ 8 w 68"/>
                <a:gd name="T29" fmla="*/ 52 h 53"/>
                <a:gd name="T30" fmla="*/ 6 w 68"/>
                <a:gd name="T31" fmla="*/ 52 h 53"/>
                <a:gd name="T32" fmla="*/ 3 w 68"/>
                <a:gd name="T33" fmla="*/ 49 h 53"/>
                <a:gd name="T34" fmla="*/ 0 w 68"/>
                <a:gd name="T35" fmla="*/ 46 h 53"/>
                <a:gd name="T36" fmla="*/ 0 w 68"/>
                <a:gd name="T37" fmla="*/ 42 h 53"/>
                <a:gd name="T38" fmla="*/ 0 w 68"/>
                <a:gd name="T39" fmla="*/ 10 h 53"/>
                <a:gd name="T40" fmla="*/ 0 w 68"/>
                <a:gd name="T41" fmla="*/ 10 h 53"/>
                <a:gd name="T42" fmla="*/ 2 w 68"/>
                <a:gd name="T43" fmla="*/ 6 h 53"/>
                <a:gd name="T44" fmla="*/ 3 w 68"/>
                <a:gd name="T45" fmla="*/ 3 h 53"/>
                <a:gd name="T46" fmla="*/ 6 w 68"/>
                <a:gd name="T47" fmla="*/ 1 h 53"/>
                <a:gd name="T48" fmla="*/ 9 w 68"/>
                <a:gd name="T4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53">
                  <a:moveTo>
                    <a:pt x="9" y="0"/>
                  </a:moveTo>
                  <a:lnTo>
                    <a:pt x="60" y="0"/>
                  </a:lnTo>
                  <a:lnTo>
                    <a:pt x="60" y="0"/>
                  </a:lnTo>
                  <a:lnTo>
                    <a:pt x="63" y="1"/>
                  </a:lnTo>
                  <a:lnTo>
                    <a:pt x="65" y="4"/>
                  </a:lnTo>
                  <a:lnTo>
                    <a:pt x="68" y="6"/>
                  </a:lnTo>
                  <a:lnTo>
                    <a:pt x="68" y="10"/>
                  </a:lnTo>
                  <a:lnTo>
                    <a:pt x="68" y="43"/>
                  </a:lnTo>
                  <a:lnTo>
                    <a:pt x="68" y="43"/>
                  </a:lnTo>
                  <a:lnTo>
                    <a:pt x="67" y="47"/>
                  </a:lnTo>
                  <a:lnTo>
                    <a:pt x="65" y="49"/>
                  </a:lnTo>
                  <a:lnTo>
                    <a:pt x="63" y="52"/>
                  </a:lnTo>
                  <a:lnTo>
                    <a:pt x="59" y="53"/>
                  </a:lnTo>
                  <a:lnTo>
                    <a:pt x="8" y="52"/>
                  </a:lnTo>
                  <a:lnTo>
                    <a:pt x="8" y="52"/>
                  </a:lnTo>
                  <a:lnTo>
                    <a:pt x="6" y="52"/>
                  </a:lnTo>
                  <a:lnTo>
                    <a:pt x="3" y="49"/>
                  </a:lnTo>
                  <a:lnTo>
                    <a:pt x="0" y="46"/>
                  </a:lnTo>
                  <a:lnTo>
                    <a:pt x="0" y="42"/>
                  </a:lnTo>
                  <a:lnTo>
                    <a:pt x="0" y="10"/>
                  </a:lnTo>
                  <a:lnTo>
                    <a:pt x="0" y="10"/>
                  </a:lnTo>
                  <a:lnTo>
                    <a:pt x="2" y="6"/>
                  </a:lnTo>
                  <a:lnTo>
                    <a:pt x="3" y="3"/>
                  </a:lnTo>
                  <a:lnTo>
                    <a:pt x="6" y="1"/>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8" name="Freeform 20632">
              <a:extLst>
                <a:ext uri="{FF2B5EF4-FFF2-40B4-BE49-F238E27FC236}">
                  <a16:creationId xmlns:a16="http://schemas.microsoft.com/office/drawing/2014/main" id="{8E99DAF6-C2BB-42D7-BC4B-952BEE9E058F}"/>
                </a:ext>
              </a:extLst>
            </p:cNvPr>
            <p:cNvSpPr>
              <a:spLocks/>
            </p:cNvSpPr>
            <p:nvPr/>
          </p:nvSpPr>
          <p:spPr bwMode="auto">
            <a:xfrm>
              <a:off x="-1377950" y="2106613"/>
              <a:ext cx="225425" cy="90488"/>
            </a:xfrm>
            <a:custGeom>
              <a:avLst/>
              <a:gdLst>
                <a:gd name="T0" fmla="*/ 140 w 142"/>
                <a:gd name="T1" fmla="*/ 57 h 57"/>
                <a:gd name="T2" fmla="*/ 0 w 142"/>
                <a:gd name="T3" fmla="*/ 56 h 57"/>
                <a:gd name="T4" fmla="*/ 1 w 142"/>
                <a:gd name="T5" fmla="*/ 0 h 57"/>
                <a:gd name="T6" fmla="*/ 1 w 142"/>
                <a:gd name="T7" fmla="*/ 0 h 57"/>
                <a:gd name="T8" fmla="*/ 142 w 142"/>
                <a:gd name="T9" fmla="*/ 1 h 57"/>
                <a:gd name="T10" fmla="*/ 140 w 142"/>
                <a:gd name="T11" fmla="*/ 57 h 57"/>
              </a:gdLst>
              <a:ahLst/>
              <a:cxnLst>
                <a:cxn ang="0">
                  <a:pos x="T0" y="T1"/>
                </a:cxn>
                <a:cxn ang="0">
                  <a:pos x="T2" y="T3"/>
                </a:cxn>
                <a:cxn ang="0">
                  <a:pos x="T4" y="T5"/>
                </a:cxn>
                <a:cxn ang="0">
                  <a:pos x="T6" y="T7"/>
                </a:cxn>
                <a:cxn ang="0">
                  <a:pos x="T8" y="T9"/>
                </a:cxn>
                <a:cxn ang="0">
                  <a:pos x="T10" y="T11"/>
                </a:cxn>
              </a:cxnLst>
              <a:rect l="0" t="0" r="r" b="b"/>
              <a:pathLst>
                <a:path w="142" h="57">
                  <a:moveTo>
                    <a:pt x="140" y="57"/>
                  </a:moveTo>
                  <a:lnTo>
                    <a:pt x="0" y="56"/>
                  </a:lnTo>
                  <a:lnTo>
                    <a:pt x="1" y="0"/>
                  </a:lnTo>
                  <a:lnTo>
                    <a:pt x="1" y="0"/>
                  </a:lnTo>
                  <a:lnTo>
                    <a:pt x="142" y="1"/>
                  </a:lnTo>
                  <a:lnTo>
                    <a:pt x="140" y="57"/>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9" name="Freeform 20633">
              <a:extLst>
                <a:ext uri="{FF2B5EF4-FFF2-40B4-BE49-F238E27FC236}">
                  <a16:creationId xmlns:a16="http://schemas.microsoft.com/office/drawing/2014/main" id="{F4A9C347-506B-4650-86BA-562A4DCD1BF1}"/>
                </a:ext>
              </a:extLst>
            </p:cNvPr>
            <p:cNvSpPr>
              <a:spLocks noEditPoints="1"/>
            </p:cNvSpPr>
            <p:nvPr/>
          </p:nvSpPr>
          <p:spPr bwMode="auto">
            <a:xfrm>
              <a:off x="-1381125" y="2101850"/>
              <a:ext cx="231775" cy="96838"/>
            </a:xfrm>
            <a:custGeom>
              <a:avLst/>
              <a:gdLst>
                <a:gd name="T0" fmla="*/ 137 w 146"/>
                <a:gd name="T1" fmla="*/ 1 h 61"/>
                <a:gd name="T2" fmla="*/ 10 w 146"/>
                <a:gd name="T3" fmla="*/ 0 h 61"/>
                <a:gd name="T4" fmla="*/ 10 w 146"/>
                <a:gd name="T5" fmla="*/ 0 h 61"/>
                <a:gd name="T6" fmla="*/ 6 w 146"/>
                <a:gd name="T7" fmla="*/ 0 h 61"/>
                <a:gd name="T8" fmla="*/ 3 w 146"/>
                <a:gd name="T9" fmla="*/ 3 h 61"/>
                <a:gd name="T10" fmla="*/ 0 w 146"/>
                <a:gd name="T11" fmla="*/ 7 h 61"/>
                <a:gd name="T12" fmla="*/ 0 w 146"/>
                <a:gd name="T13" fmla="*/ 10 h 61"/>
                <a:gd name="T14" fmla="*/ 0 w 146"/>
                <a:gd name="T15" fmla="*/ 50 h 61"/>
                <a:gd name="T16" fmla="*/ 0 w 146"/>
                <a:gd name="T17" fmla="*/ 50 h 61"/>
                <a:gd name="T18" fmla="*/ 0 w 146"/>
                <a:gd name="T19" fmla="*/ 53 h 61"/>
                <a:gd name="T20" fmla="*/ 3 w 146"/>
                <a:gd name="T21" fmla="*/ 57 h 61"/>
                <a:gd name="T22" fmla="*/ 6 w 146"/>
                <a:gd name="T23" fmla="*/ 60 h 61"/>
                <a:gd name="T24" fmla="*/ 8 w 146"/>
                <a:gd name="T25" fmla="*/ 60 h 61"/>
                <a:gd name="T26" fmla="*/ 137 w 146"/>
                <a:gd name="T27" fmla="*/ 61 h 61"/>
                <a:gd name="T28" fmla="*/ 137 w 146"/>
                <a:gd name="T29" fmla="*/ 61 h 61"/>
                <a:gd name="T30" fmla="*/ 141 w 146"/>
                <a:gd name="T31" fmla="*/ 61 h 61"/>
                <a:gd name="T32" fmla="*/ 144 w 146"/>
                <a:gd name="T33" fmla="*/ 59 h 61"/>
                <a:gd name="T34" fmla="*/ 145 w 146"/>
                <a:gd name="T35" fmla="*/ 55 h 61"/>
                <a:gd name="T36" fmla="*/ 146 w 146"/>
                <a:gd name="T37" fmla="*/ 51 h 61"/>
                <a:gd name="T38" fmla="*/ 146 w 146"/>
                <a:gd name="T39" fmla="*/ 12 h 61"/>
                <a:gd name="T40" fmla="*/ 146 w 146"/>
                <a:gd name="T41" fmla="*/ 12 h 61"/>
                <a:gd name="T42" fmla="*/ 145 w 146"/>
                <a:gd name="T43" fmla="*/ 8 h 61"/>
                <a:gd name="T44" fmla="*/ 144 w 146"/>
                <a:gd name="T45" fmla="*/ 4 h 61"/>
                <a:gd name="T46" fmla="*/ 141 w 146"/>
                <a:gd name="T47" fmla="*/ 1 h 61"/>
                <a:gd name="T48" fmla="*/ 137 w 146"/>
                <a:gd name="T49" fmla="*/ 1 h 61"/>
                <a:gd name="T50" fmla="*/ 137 w 146"/>
                <a:gd name="T51" fmla="*/ 1 h 61"/>
                <a:gd name="T52" fmla="*/ 14 w 146"/>
                <a:gd name="T53" fmla="*/ 5 h 61"/>
                <a:gd name="T54" fmla="*/ 131 w 146"/>
                <a:gd name="T55" fmla="*/ 5 h 61"/>
                <a:gd name="T56" fmla="*/ 131 w 146"/>
                <a:gd name="T57" fmla="*/ 5 h 61"/>
                <a:gd name="T58" fmla="*/ 135 w 146"/>
                <a:gd name="T59" fmla="*/ 7 h 61"/>
                <a:gd name="T60" fmla="*/ 137 w 146"/>
                <a:gd name="T61" fmla="*/ 9 h 61"/>
                <a:gd name="T62" fmla="*/ 140 w 146"/>
                <a:gd name="T63" fmla="*/ 12 h 61"/>
                <a:gd name="T64" fmla="*/ 140 w 146"/>
                <a:gd name="T65" fmla="*/ 16 h 61"/>
                <a:gd name="T66" fmla="*/ 140 w 146"/>
                <a:gd name="T67" fmla="*/ 48 h 61"/>
                <a:gd name="T68" fmla="*/ 140 w 146"/>
                <a:gd name="T69" fmla="*/ 48 h 61"/>
                <a:gd name="T70" fmla="*/ 138 w 146"/>
                <a:gd name="T71" fmla="*/ 52 h 61"/>
                <a:gd name="T72" fmla="*/ 137 w 146"/>
                <a:gd name="T73" fmla="*/ 55 h 61"/>
                <a:gd name="T74" fmla="*/ 135 w 146"/>
                <a:gd name="T75" fmla="*/ 57 h 61"/>
                <a:gd name="T76" fmla="*/ 131 w 146"/>
                <a:gd name="T77" fmla="*/ 59 h 61"/>
                <a:gd name="T78" fmla="*/ 14 w 146"/>
                <a:gd name="T79" fmla="*/ 57 h 61"/>
                <a:gd name="T80" fmla="*/ 14 w 146"/>
                <a:gd name="T81" fmla="*/ 57 h 61"/>
                <a:gd name="T82" fmla="*/ 10 w 146"/>
                <a:gd name="T83" fmla="*/ 56 h 61"/>
                <a:gd name="T84" fmla="*/ 7 w 146"/>
                <a:gd name="T85" fmla="*/ 55 h 61"/>
                <a:gd name="T86" fmla="*/ 4 w 146"/>
                <a:gd name="T87" fmla="*/ 51 h 61"/>
                <a:gd name="T88" fmla="*/ 4 w 146"/>
                <a:gd name="T89" fmla="*/ 47 h 61"/>
                <a:gd name="T90" fmla="*/ 4 w 146"/>
                <a:gd name="T91" fmla="*/ 16 h 61"/>
                <a:gd name="T92" fmla="*/ 4 w 146"/>
                <a:gd name="T93" fmla="*/ 16 h 61"/>
                <a:gd name="T94" fmla="*/ 6 w 146"/>
                <a:gd name="T95" fmla="*/ 12 h 61"/>
                <a:gd name="T96" fmla="*/ 7 w 146"/>
                <a:gd name="T97" fmla="*/ 8 h 61"/>
                <a:gd name="T98" fmla="*/ 10 w 146"/>
                <a:gd name="T99" fmla="*/ 5 h 61"/>
                <a:gd name="T100" fmla="*/ 14 w 146"/>
                <a:gd name="T101" fmla="*/ 5 h 61"/>
                <a:gd name="T102" fmla="*/ 14 w 146"/>
                <a:gd name="T10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 h="61">
                  <a:moveTo>
                    <a:pt x="137" y="1"/>
                  </a:moveTo>
                  <a:lnTo>
                    <a:pt x="10" y="0"/>
                  </a:lnTo>
                  <a:lnTo>
                    <a:pt x="10" y="0"/>
                  </a:lnTo>
                  <a:lnTo>
                    <a:pt x="6" y="0"/>
                  </a:lnTo>
                  <a:lnTo>
                    <a:pt x="3" y="3"/>
                  </a:lnTo>
                  <a:lnTo>
                    <a:pt x="0" y="7"/>
                  </a:lnTo>
                  <a:lnTo>
                    <a:pt x="0" y="10"/>
                  </a:lnTo>
                  <a:lnTo>
                    <a:pt x="0" y="50"/>
                  </a:lnTo>
                  <a:lnTo>
                    <a:pt x="0" y="50"/>
                  </a:lnTo>
                  <a:lnTo>
                    <a:pt x="0" y="53"/>
                  </a:lnTo>
                  <a:lnTo>
                    <a:pt x="3" y="57"/>
                  </a:lnTo>
                  <a:lnTo>
                    <a:pt x="6" y="60"/>
                  </a:lnTo>
                  <a:lnTo>
                    <a:pt x="8" y="60"/>
                  </a:lnTo>
                  <a:lnTo>
                    <a:pt x="137" y="61"/>
                  </a:lnTo>
                  <a:lnTo>
                    <a:pt x="137" y="61"/>
                  </a:lnTo>
                  <a:lnTo>
                    <a:pt x="141" y="61"/>
                  </a:lnTo>
                  <a:lnTo>
                    <a:pt x="144" y="59"/>
                  </a:lnTo>
                  <a:lnTo>
                    <a:pt x="145" y="55"/>
                  </a:lnTo>
                  <a:lnTo>
                    <a:pt x="146" y="51"/>
                  </a:lnTo>
                  <a:lnTo>
                    <a:pt x="146" y="12"/>
                  </a:lnTo>
                  <a:lnTo>
                    <a:pt x="146" y="12"/>
                  </a:lnTo>
                  <a:lnTo>
                    <a:pt x="145" y="8"/>
                  </a:lnTo>
                  <a:lnTo>
                    <a:pt x="144" y="4"/>
                  </a:lnTo>
                  <a:lnTo>
                    <a:pt x="141" y="1"/>
                  </a:lnTo>
                  <a:lnTo>
                    <a:pt x="137" y="1"/>
                  </a:lnTo>
                  <a:lnTo>
                    <a:pt x="137" y="1"/>
                  </a:lnTo>
                  <a:close/>
                  <a:moveTo>
                    <a:pt x="14" y="5"/>
                  </a:moveTo>
                  <a:lnTo>
                    <a:pt x="131" y="5"/>
                  </a:lnTo>
                  <a:lnTo>
                    <a:pt x="131" y="5"/>
                  </a:lnTo>
                  <a:lnTo>
                    <a:pt x="135" y="7"/>
                  </a:lnTo>
                  <a:lnTo>
                    <a:pt x="137" y="9"/>
                  </a:lnTo>
                  <a:lnTo>
                    <a:pt x="140" y="12"/>
                  </a:lnTo>
                  <a:lnTo>
                    <a:pt x="140" y="16"/>
                  </a:lnTo>
                  <a:lnTo>
                    <a:pt x="140" y="48"/>
                  </a:lnTo>
                  <a:lnTo>
                    <a:pt x="140" y="48"/>
                  </a:lnTo>
                  <a:lnTo>
                    <a:pt x="138" y="52"/>
                  </a:lnTo>
                  <a:lnTo>
                    <a:pt x="137" y="55"/>
                  </a:lnTo>
                  <a:lnTo>
                    <a:pt x="135" y="57"/>
                  </a:lnTo>
                  <a:lnTo>
                    <a:pt x="131" y="59"/>
                  </a:lnTo>
                  <a:lnTo>
                    <a:pt x="14" y="57"/>
                  </a:lnTo>
                  <a:lnTo>
                    <a:pt x="14" y="57"/>
                  </a:lnTo>
                  <a:lnTo>
                    <a:pt x="10" y="56"/>
                  </a:lnTo>
                  <a:lnTo>
                    <a:pt x="7" y="55"/>
                  </a:lnTo>
                  <a:lnTo>
                    <a:pt x="4" y="51"/>
                  </a:lnTo>
                  <a:lnTo>
                    <a:pt x="4" y="47"/>
                  </a:lnTo>
                  <a:lnTo>
                    <a:pt x="4" y="16"/>
                  </a:lnTo>
                  <a:lnTo>
                    <a:pt x="4" y="16"/>
                  </a:lnTo>
                  <a:lnTo>
                    <a:pt x="6" y="12"/>
                  </a:lnTo>
                  <a:lnTo>
                    <a:pt x="7" y="8"/>
                  </a:lnTo>
                  <a:lnTo>
                    <a:pt x="10" y="5"/>
                  </a:lnTo>
                  <a:lnTo>
                    <a:pt x="14" y="5"/>
                  </a:lnTo>
                  <a:lnTo>
                    <a:pt x="14" y="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0" name="Freeform 20634">
              <a:extLst>
                <a:ext uri="{FF2B5EF4-FFF2-40B4-BE49-F238E27FC236}">
                  <a16:creationId xmlns:a16="http://schemas.microsoft.com/office/drawing/2014/main" id="{594B971A-BE08-4E76-88D3-D03DA1B3A24E}"/>
                </a:ext>
              </a:extLst>
            </p:cNvPr>
            <p:cNvSpPr>
              <a:spLocks/>
            </p:cNvSpPr>
            <p:nvPr/>
          </p:nvSpPr>
          <p:spPr bwMode="auto">
            <a:xfrm>
              <a:off x="-1271588" y="2232025"/>
              <a:ext cx="119063" cy="90488"/>
            </a:xfrm>
            <a:custGeom>
              <a:avLst/>
              <a:gdLst>
                <a:gd name="T0" fmla="*/ 0 w 75"/>
                <a:gd name="T1" fmla="*/ 56 h 57"/>
                <a:gd name="T2" fmla="*/ 75 w 75"/>
                <a:gd name="T3" fmla="*/ 57 h 57"/>
                <a:gd name="T4" fmla="*/ 75 w 75"/>
                <a:gd name="T5" fmla="*/ 1 h 57"/>
                <a:gd name="T6" fmla="*/ 73 w 75"/>
                <a:gd name="T7" fmla="*/ 0 h 57"/>
                <a:gd name="T8" fmla="*/ 2 w 75"/>
                <a:gd name="T9" fmla="*/ 0 h 57"/>
                <a:gd name="T10" fmla="*/ 0 w 75"/>
                <a:gd name="T11" fmla="*/ 56 h 57"/>
              </a:gdLst>
              <a:ahLst/>
              <a:cxnLst>
                <a:cxn ang="0">
                  <a:pos x="T0" y="T1"/>
                </a:cxn>
                <a:cxn ang="0">
                  <a:pos x="T2" y="T3"/>
                </a:cxn>
                <a:cxn ang="0">
                  <a:pos x="T4" y="T5"/>
                </a:cxn>
                <a:cxn ang="0">
                  <a:pos x="T6" y="T7"/>
                </a:cxn>
                <a:cxn ang="0">
                  <a:pos x="T8" y="T9"/>
                </a:cxn>
                <a:cxn ang="0">
                  <a:pos x="T10" y="T11"/>
                </a:cxn>
              </a:cxnLst>
              <a:rect l="0" t="0" r="r" b="b"/>
              <a:pathLst>
                <a:path w="75" h="57">
                  <a:moveTo>
                    <a:pt x="0" y="56"/>
                  </a:moveTo>
                  <a:lnTo>
                    <a:pt x="75" y="57"/>
                  </a:lnTo>
                  <a:lnTo>
                    <a:pt x="75" y="1"/>
                  </a:lnTo>
                  <a:lnTo>
                    <a:pt x="73" y="0"/>
                  </a:lnTo>
                  <a:lnTo>
                    <a:pt x="2"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1" name="Freeform 20635">
              <a:extLst>
                <a:ext uri="{FF2B5EF4-FFF2-40B4-BE49-F238E27FC236}">
                  <a16:creationId xmlns:a16="http://schemas.microsoft.com/office/drawing/2014/main" id="{E3D25859-08C3-4DEB-944C-0608080BD05D}"/>
                </a:ext>
              </a:extLst>
            </p:cNvPr>
            <p:cNvSpPr>
              <a:spLocks noEditPoints="1"/>
            </p:cNvSpPr>
            <p:nvPr/>
          </p:nvSpPr>
          <p:spPr bwMode="auto">
            <a:xfrm>
              <a:off x="-1274763" y="2227263"/>
              <a:ext cx="125413" cy="98425"/>
            </a:xfrm>
            <a:custGeom>
              <a:avLst/>
              <a:gdLst>
                <a:gd name="T0" fmla="*/ 0 w 79"/>
                <a:gd name="T1" fmla="*/ 11 h 62"/>
                <a:gd name="T2" fmla="*/ 0 w 79"/>
                <a:gd name="T3" fmla="*/ 51 h 62"/>
                <a:gd name="T4" fmla="*/ 0 w 79"/>
                <a:gd name="T5" fmla="*/ 51 h 62"/>
                <a:gd name="T6" fmla="*/ 0 w 79"/>
                <a:gd name="T7" fmla="*/ 55 h 62"/>
                <a:gd name="T8" fmla="*/ 2 w 79"/>
                <a:gd name="T9" fmla="*/ 58 h 62"/>
                <a:gd name="T10" fmla="*/ 5 w 79"/>
                <a:gd name="T11" fmla="*/ 60 h 62"/>
                <a:gd name="T12" fmla="*/ 8 w 79"/>
                <a:gd name="T13" fmla="*/ 62 h 62"/>
                <a:gd name="T14" fmla="*/ 70 w 79"/>
                <a:gd name="T15" fmla="*/ 62 h 62"/>
                <a:gd name="T16" fmla="*/ 70 w 79"/>
                <a:gd name="T17" fmla="*/ 62 h 62"/>
                <a:gd name="T18" fmla="*/ 73 w 79"/>
                <a:gd name="T19" fmla="*/ 60 h 62"/>
                <a:gd name="T20" fmla="*/ 75 w 79"/>
                <a:gd name="T21" fmla="*/ 59 h 62"/>
                <a:gd name="T22" fmla="*/ 78 w 79"/>
                <a:gd name="T23" fmla="*/ 55 h 62"/>
                <a:gd name="T24" fmla="*/ 78 w 79"/>
                <a:gd name="T25" fmla="*/ 51 h 62"/>
                <a:gd name="T26" fmla="*/ 79 w 79"/>
                <a:gd name="T27" fmla="*/ 11 h 62"/>
                <a:gd name="T28" fmla="*/ 79 w 79"/>
                <a:gd name="T29" fmla="*/ 11 h 62"/>
                <a:gd name="T30" fmla="*/ 78 w 79"/>
                <a:gd name="T31" fmla="*/ 7 h 62"/>
                <a:gd name="T32" fmla="*/ 77 w 79"/>
                <a:gd name="T33" fmla="*/ 4 h 62"/>
                <a:gd name="T34" fmla="*/ 74 w 79"/>
                <a:gd name="T35" fmla="*/ 2 h 62"/>
                <a:gd name="T36" fmla="*/ 70 w 79"/>
                <a:gd name="T37" fmla="*/ 0 h 62"/>
                <a:gd name="T38" fmla="*/ 9 w 79"/>
                <a:gd name="T39" fmla="*/ 0 h 62"/>
                <a:gd name="T40" fmla="*/ 9 w 79"/>
                <a:gd name="T41" fmla="*/ 0 h 62"/>
                <a:gd name="T42" fmla="*/ 5 w 79"/>
                <a:gd name="T43" fmla="*/ 2 h 62"/>
                <a:gd name="T44" fmla="*/ 2 w 79"/>
                <a:gd name="T45" fmla="*/ 3 h 62"/>
                <a:gd name="T46" fmla="*/ 1 w 79"/>
                <a:gd name="T47" fmla="*/ 7 h 62"/>
                <a:gd name="T48" fmla="*/ 0 w 79"/>
                <a:gd name="T49" fmla="*/ 11 h 62"/>
                <a:gd name="T50" fmla="*/ 0 w 79"/>
                <a:gd name="T51" fmla="*/ 11 h 62"/>
                <a:gd name="T52" fmla="*/ 74 w 79"/>
                <a:gd name="T53" fmla="*/ 16 h 62"/>
                <a:gd name="T54" fmla="*/ 74 w 79"/>
                <a:gd name="T55" fmla="*/ 49 h 62"/>
                <a:gd name="T56" fmla="*/ 74 w 79"/>
                <a:gd name="T57" fmla="*/ 49 h 62"/>
                <a:gd name="T58" fmla="*/ 73 w 79"/>
                <a:gd name="T59" fmla="*/ 53 h 62"/>
                <a:gd name="T60" fmla="*/ 71 w 79"/>
                <a:gd name="T61" fmla="*/ 55 h 62"/>
                <a:gd name="T62" fmla="*/ 69 w 79"/>
                <a:gd name="T63" fmla="*/ 58 h 62"/>
                <a:gd name="T64" fmla="*/ 65 w 79"/>
                <a:gd name="T65" fmla="*/ 58 h 62"/>
                <a:gd name="T66" fmla="*/ 14 w 79"/>
                <a:gd name="T67" fmla="*/ 58 h 62"/>
                <a:gd name="T68" fmla="*/ 14 w 79"/>
                <a:gd name="T69" fmla="*/ 58 h 62"/>
                <a:gd name="T70" fmla="*/ 12 w 79"/>
                <a:gd name="T71" fmla="*/ 57 h 62"/>
                <a:gd name="T72" fmla="*/ 9 w 79"/>
                <a:gd name="T73" fmla="*/ 55 h 62"/>
                <a:gd name="T74" fmla="*/ 6 w 79"/>
                <a:gd name="T75" fmla="*/ 51 h 62"/>
                <a:gd name="T76" fmla="*/ 6 w 79"/>
                <a:gd name="T77" fmla="*/ 47 h 62"/>
                <a:gd name="T78" fmla="*/ 6 w 79"/>
                <a:gd name="T79" fmla="*/ 16 h 62"/>
                <a:gd name="T80" fmla="*/ 6 w 79"/>
                <a:gd name="T81" fmla="*/ 16 h 62"/>
                <a:gd name="T82" fmla="*/ 8 w 79"/>
                <a:gd name="T83" fmla="*/ 12 h 62"/>
                <a:gd name="T84" fmla="*/ 9 w 79"/>
                <a:gd name="T85" fmla="*/ 8 h 62"/>
                <a:gd name="T86" fmla="*/ 12 w 79"/>
                <a:gd name="T87" fmla="*/ 7 h 62"/>
                <a:gd name="T88" fmla="*/ 16 w 79"/>
                <a:gd name="T89" fmla="*/ 6 h 62"/>
                <a:gd name="T90" fmla="*/ 66 w 79"/>
                <a:gd name="T91" fmla="*/ 6 h 62"/>
                <a:gd name="T92" fmla="*/ 66 w 79"/>
                <a:gd name="T93" fmla="*/ 6 h 62"/>
                <a:gd name="T94" fmla="*/ 69 w 79"/>
                <a:gd name="T95" fmla="*/ 7 h 62"/>
                <a:gd name="T96" fmla="*/ 71 w 79"/>
                <a:gd name="T97" fmla="*/ 10 h 62"/>
                <a:gd name="T98" fmla="*/ 74 w 79"/>
                <a:gd name="T99" fmla="*/ 12 h 62"/>
                <a:gd name="T100" fmla="*/ 74 w 79"/>
                <a:gd name="T101" fmla="*/ 16 h 62"/>
                <a:gd name="T102" fmla="*/ 74 w 79"/>
                <a:gd name="T103" fmla="*/ 1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62">
                  <a:moveTo>
                    <a:pt x="0" y="11"/>
                  </a:moveTo>
                  <a:lnTo>
                    <a:pt x="0" y="51"/>
                  </a:lnTo>
                  <a:lnTo>
                    <a:pt x="0" y="51"/>
                  </a:lnTo>
                  <a:lnTo>
                    <a:pt x="0" y="55"/>
                  </a:lnTo>
                  <a:lnTo>
                    <a:pt x="2" y="58"/>
                  </a:lnTo>
                  <a:lnTo>
                    <a:pt x="5" y="60"/>
                  </a:lnTo>
                  <a:lnTo>
                    <a:pt x="8" y="62"/>
                  </a:lnTo>
                  <a:lnTo>
                    <a:pt x="70" y="62"/>
                  </a:lnTo>
                  <a:lnTo>
                    <a:pt x="70" y="62"/>
                  </a:lnTo>
                  <a:lnTo>
                    <a:pt x="73" y="60"/>
                  </a:lnTo>
                  <a:lnTo>
                    <a:pt x="75" y="59"/>
                  </a:lnTo>
                  <a:lnTo>
                    <a:pt x="78" y="55"/>
                  </a:lnTo>
                  <a:lnTo>
                    <a:pt x="78" y="51"/>
                  </a:lnTo>
                  <a:lnTo>
                    <a:pt x="79" y="11"/>
                  </a:lnTo>
                  <a:lnTo>
                    <a:pt x="79" y="11"/>
                  </a:lnTo>
                  <a:lnTo>
                    <a:pt x="78" y="7"/>
                  </a:lnTo>
                  <a:lnTo>
                    <a:pt x="77" y="4"/>
                  </a:lnTo>
                  <a:lnTo>
                    <a:pt x="74" y="2"/>
                  </a:lnTo>
                  <a:lnTo>
                    <a:pt x="70" y="0"/>
                  </a:lnTo>
                  <a:lnTo>
                    <a:pt x="9" y="0"/>
                  </a:lnTo>
                  <a:lnTo>
                    <a:pt x="9" y="0"/>
                  </a:lnTo>
                  <a:lnTo>
                    <a:pt x="5" y="2"/>
                  </a:lnTo>
                  <a:lnTo>
                    <a:pt x="2" y="3"/>
                  </a:lnTo>
                  <a:lnTo>
                    <a:pt x="1" y="7"/>
                  </a:lnTo>
                  <a:lnTo>
                    <a:pt x="0" y="11"/>
                  </a:lnTo>
                  <a:lnTo>
                    <a:pt x="0" y="11"/>
                  </a:lnTo>
                  <a:close/>
                  <a:moveTo>
                    <a:pt x="74" y="16"/>
                  </a:moveTo>
                  <a:lnTo>
                    <a:pt x="74" y="49"/>
                  </a:lnTo>
                  <a:lnTo>
                    <a:pt x="74" y="49"/>
                  </a:lnTo>
                  <a:lnTo>
                    <a:pt x="73" y="53"/>
                  </a:lnTo>
                  <a:lnTo>
                    <a:pt x="71" y="55"/>
                  </a:lnTo>
                  <a:lnTo>
                    <a:pt x="69" y="58"/>
                  </a:lnTo>
                  <a:lnTo>
                    <a:pt x="65" y="58"/>
                  </a:lnTo>
                  <a:lnTo>
                    <a:pt x="14" y="58"/>
                  </a:lnTo>
                  <a:lnTo>
                    <a:pt x="14" y="58"/>
                  </a:lnTo>
                  <a:lnTo>
                    <a:pt x="12" y="57"/>
                  </a:lnTo>
                  <a:lnTo>
                    <a:pt x="9" y="55"/>
                  </a:lnTo>
                  <a:lnTo>
                    <a:pt x="6" y="51"/>
                  </a:lnTo>
                  <a:lnTo>
                    <a:pt x="6" y="47"/>
                  </a:lnTo>
                  <a:lnTo>
                    <a:pt x="6" y="16"/>
                  </a:lnTo>
                  <a:lnTo>
                    <a:pt x="6" y="16"/>
                  </a:lnTo>
                  <a:lnTo>
                    <a:pt x="8" y="12"/>
                  </a:lnTo>
                  <a:lnTo>
                    <a:pt x="9" y="8"/>
                  </a:lnTo>
                  <a:lnTo>
                    <a:pt x="12" y="7"/>
                  </a:lnTo>
                  <a:lnTo>
                    <a:pt x="16" y="6"/>
                  </a:lnTo>
                  <a:lnTo>
                    <a:pt x="66" y="6"/>
                  </a:lnTo>
                  <a:lnTo>
                    <a:pt x="66" y="6"/>
                  </a:lnTo>
                  <a:lnTo>
                    <a:pt x="69" y="7"/>
                  </a:lnTo>
                  <a:lnTo>
                    <a:pt x="71" y="10"/>
                  </a:lnTo>
                  <a:lnTo>
                    <a:pt x="74" y="12"/>
                  </a:lnTo>
                  <a:lnTo>
                    <a:pt x="74" y="16"/>
                  </a:lnTo>
                  <a:lnTo>
                    <a:pt x="74" y="16"/>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2" name="Freeform 20636">
              <a:extLst>
                <a:ext uri="{FF2B5EF4-FFF2-40B4-BE49-F238E27FC236}">
                  <a16:creationId xmlns:a16="http://schemas.microsoft.com/office/drawing/2014/main" id="{4879A31C-5C1F-4D24-A8E4-C13BC6E0D243}"/>
                </a:ext>
              </a:extLst>
            </p:cNvPr>
            <p:cNvSpPr>
              <a:spLocks/>
            </p:cNvSpPr>
            <p:nvPr/>
          </p:nvSpPr>
          <p:spPr bwMode="auto">
            <a:xfrm>
              <a:off x="-1422400" y="2230438"/>
              <a:ext cx="119063" cy="90488"/>
            </a:xfrm>
            <a:custGeom>
              <a:avLst/>
              <a:gdLst>
                <a:gd name="T0" fmla="*/ 0 w 75"/>
                <a:gd name="T1" fmla="*/ 57 h 57"/>
                <a:gd name="T2" fmla="*/ 73 w 75"/>
                <a:gd name="T3" fmla="*/ 57 h 57"/>
                <a:gd name="T4" fmla="*/ 75 w 75"/>
                <a:gd name="T5" fmla="*/ 1 h 57"/>
                <a:gd name="T6" fmla="*/ 73 w 75"/>
                <a:gd name="T7" fmla="*/ 1 h 57"/>
                <a:gd name="T8" fmla="*/ 0 w 75"/>
                <a:gd name="T9" fmla="*/ 0 h 57"/>
                <a:gd name="T10" fmla="*/ 0 w 75"/>
                <a:gd name="T11" fmla="*/ 57 h 57"/>
              </a:gdLst>
              <a:ahLst/>
              <a:cxnLst>
                <a:cxn ang="0">
                  <a:pos x="T0" y="T1"/>
                </a:cxn>
                <a:cxn ang="0">
                  <a:pos x="T2" y="T3"/>
                </a:cxn>
                <a:cxn ang="0">
                  <a:pos x="T4" y="T5"/>
                </a:cxn>
                <a:cxn ang="0">
                  <a:pos x="T6" y="T7"/>
                </a:cxn>
                <a:cxn ang="0">
                  <a:pos x="T8" y="T9"/>
                </a:cxn>
                <a:cxn ang="0">
                  <a:pos x="T10" y="T11"/>
                </a:cxn>
              </a:cxnLst>
              <a:rect l="0" t="0" r="r" b="b"/>
              <a:pathLst>
                <a:path w="75" h="57">
                  <a:moveTo>
                    <a:pt x="0" y="57"/>
                  </a:moveTo>
                  <a:lnTo>
                    <a:pt x="73" y="57"/>
                  </a:lnTo>
                  <a:lnTo>
                    <a:pt x="75" y="1"/>
                  </a:lnTo>
                  <a:lnTo>
                    <a:pt x="73" y="1"/>
                  </a:lnTo>
                  <a:lnTo>
                    <a:pt x="0" y="0"/>
                  </a:lnTo>
                  <a:lnTo>
                    <a:pt x="0" y="57"/>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3" name="Freeform 20637">
              <a:extLst>
                <a:ext uri="{FF2B5EF4-FFF2-40B4-BE49-F238E27FC236}">
                  <a16:creationId xmlns:a16="http://schemas.microsoft.com/office/drawing/2014/main" id="{5F78DADD-F3A1-406D-B245-DB6C64667CF0}"/>
                </a:ext>
              </a:extLst>
            </p:cNvPr>
            <p:cNvSpPr>
              <a:spLocks noEditPoints="1"/>
            </p:cNvSpPr>
            <p:nvPr/>
          </p:nvSpPr>
          <p:spPr bwMode="auto">
            <a:xfrm>
              <a:off x="-1425575" y="2227263"/>
              <a:ext cx="123825" cy="95250"/>
            </a:xfrm>
            <a:custGeom>
              <a:avLst/>
              <a:gdLst>
                <a:gd name="T0" fmla="*/ 0 w 78"/>
                <a:gd name="T1" fmla="*/ 10 h 60"/>
                <a:gd name="T2" fmla="*/ 0 w 78"/>
                <a:gd name="T3" fmla="*/ 50 h 60"/>
                <a:gd name="T4" fmla="*/ 0 w 78"/>
                <a:gd name="T5" fmla="*/ 50 h 60"/>
                <a:gd name="T6" fmla="*/ 0 w 78"/>
                <a:gd name="T7" fmla="*/ 54 h 60"/>
                <a:gd name="T8" fmla="*/ 2 w 78"/>
                <a:gd name="T9" fmla="*/ 58 h 60"/>
                <a:gd name="T10" fmla="*/ 5 w 78"/>
                <a:gd name="T11" fmla="*/ 59 h 60"/>
                <a:gd name="T12" fmla="*/ 8 w 78"/>
                <a:gd name="T13" fmla="*/ 60 h 60"/>
                <a:gd name="T14" fmla="*/ 69 w 78"/>
                <a:gd name="T15" fmla="*/ 60 h 60"/>
                <a:gd name="T16" fmla="*/ 69 w 78"/>
                <a:gd name="T17" fmla="*/ 60 h 60"/>
                <a:gd name="T18" fmla="*/ 73 w 78"/>
                <a:gd name="T19" fmla="*/ 60 h 60"/>
                <a:gd name="T20" fmla="*/ 75 w 78"/>
                <a:gd name="T21" fmla="*/ 58 h 60"/>
                <a:gd name="T22" fmla="*/ 78 w 78"/>
                <a:gd name="T23" fmla="*/ 55 h 60"/>
                <a:gd name="T24" fmla="*/ 78 w 78"/>
                <a:gd name="T25" fmla="*/ 51 h 60"/>
                <a:gd name="T26" fmla="*/ 78 w 78"/>
                <a:gd name="T27" fmla="*/ 11 h 60"/>
                <a:gd name="T28" fmla="*/ 78 w 78"/>
                <a:gd name="T29" fmla="*/ 11 h 60"/>
                <a:gd name="T30" fmla="*/ 78 w 78"/>
                <a:gd name="T31" fmla="*/ 7 h 60"/>
                <a:gd name="T32" fmla="*/ 75 w 78"/>
                <a:gd name="T33" fmla="*/ 3 h 60"/>
                <a:gd name="T34" fmla="*/ 73 w 78"/>
                <a:gd name="T35" fmla="*/ 2 h 60"/>
                <a:gd name="T36" fmla="*/ 70 w 78"/>
                <a:gd name="T37" fmla="*/ 0 h 60"/>
                <a:gd name="T38" fmla="*/ 9 w 78"/>
                <a:gd name="T39" fmla="*/ 0 h 60"/>
                <a:gd name="T40" fmla="*/ 9 w 78"/>
                <a:gd name="T41" fmla="*/ 0 h 60"/>
                <a:gd name="T42" fmla="*/ 5 w 78"/>
                <a:gd name="T43" fmla="*/ 0 h 60"/>
                <a:gd name="T44" fmla="*/ 2 w 78"/>
                <a:gd name="T45" fmla="*/ 3 h 60"/>
                <a:gd name="T46" fmla="*/ 1 w 78"/>
                <a:gd name="T47" fmla="*/ 6 h 60"/>
                <a:gd name="T48" fmla="*/ 0 w 78"/>
                <a:gd name="T49" fmla="*/ 10 h 60"/>
                <a:gd name="T50" fmla="*/ 0 w 78"/>
                <a:gd name="T51" fmla="*/ 10 h 60"/>
                <a:gd name="T52" fmla="*/ 74 w 78"/>
                <a:gd name="T53" fmla="*/ 16 h 60"/>
                <a:gd name="T54" fmla="*/ 74 w 78"/>
                <a:gd name="T55" fmla="*/ 47 h 60"/>
                <a:gd name="T56" fmla="*/ 74 w 78"/>
                <a:gd name="T57" fmla="*/ 47 h 60"/>
                <a:gd name="T58" fmla="*/ 73 w 78"/>
                <a:gd name="T59" fmla="*/ 51 h 60"/>
                <a:gd name="T60" fmla="*/ 71 w 78"/>
                <a:gd name="T61" fmla="*/ 55 h 60"/>
                <a:gd name="T62" fmla="*/ 69 w 78"/>
                <a:gd name="T63" fmla="*/ 57 h 60"/>
                <a:gd name="T64" fmla="*/ 65 w 78"/>
                <a:gd name="T65" fmla="*/ 58 h 60"/>
                <a:gd name="T66" fmla="*/ 14 w 78"/>
                <a:gd name="T67" fmla="*/ 58 h 60"/>
                <a:gd name="T68" fmla="*/ 14 w 78"/>
                <a:gd name="T69" fmla="*/ 58 h 60"/>
                <a:gd name="T70" fmla="*/ 12 w 78"/>
                <a:gd name="T71" fmla="*/ 57 h 60"/>
                <a:gd name="T72" fmla="*/ 9 w 78"/>
                <a:gd name="T73" fmla="*/ 54 h 60"/>
                <a:gd name="T74" fmla="*/ 6 w 78"/>
                <a:gd name="T75" fmla="*/ 51 h 60"/>
                <a:gd name="T76" fmla="*/ 6 w 78"/>
                <a:gd name="T77" fmla="*/ 47 h 60"/>
                <a:gd name="T78" fmla="*/ 6 w 78"/>
                <a:gd name="T79" fmla="*/ 15 h 60"/>
                <a:gd name="T80" fmla="*/ 6 w 78"/>
                <a:gd name="T81" fmla="*/ 15 h 60"/>
                <a:gd name="T82" fmla="*/ 6 w 78"/>
                <a:gd name="T83" fmla="*/ 11 h 60"/>
                <a:gd name="T84" fmla="*/ 9 w 78"/>
                <a:gd name="T85" fmla="*/ 8 h 60"/>
                <a:gd name="T86" fmla="*/ 12 w 78"/>
                <a:gd name="T87" fmla="*/ 6 h 60"/>
                <a:gd name="T88" fmla="*/ 15 w 78"/>
                <a:gd name="T89" fmla="*/ 4 h 60"/>
                <a:gd name="T90" fmla="*/ 65 w 78"/>
                <a:gd name="T91" fmla="*/ 6 h 60"/>
                <a:gd name="T92" fmla="*/ 65 w 78"/>
                <a:gd name="T93" fmla="*/ 6 h 60"/>
                <a:gd name="T94" fmla="*/ 69 w 78"/>
                <a:gd name="T95" fmla="*/ 6 h 60"/>
                <a:gd name="T96" fmla="*/ 71 w 78"/>
                <a:gd name="T97" fmla="*/ 8 h 60"/>
                <a:gd name="T98" fmla="*/ 74 w 78"/>
                <a:gd name="T99" fmla="*/ 12 h 60"/>
                <a:gd name="T100" fmla="*/ 74 w 78"/>
                <a:gd name="T101" fmla="*/ 16 h 60"/>
                <a:gd name="T102" fmla="*/ 74 w 78"/>
                <a:gd name="T103" fmla="*/ 1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60">
                  <a:moveTo>
                    <a:pt x="0" y="10"/>
                  </a:moveTo>
                  <a:lnTo>
                    <a:pt x="0" y="50"/>
                  </a:lnTo>
                  <a:lnTo>
                    <a:pt x="0" y="50"/>
                  </a:lnTo>
                  <a:lnTo>
                    <a:pt x="0" y="54"/>
                  </a:lnTo>
                  <a:lnTo>
                    <a:pt x="2" y="58"/>
                  </a:lnTo>
                  <a:lnTo>
                    <a:pt x="5" y="59"/>
                  </a:lnTo>
                  <a:lnTo>
                    <a:pt x="8" y="60"/>
                  </a:lnTo>
                  <a:lnTo>
                    <a:pt x="69" y="60"/>
                  </a:lnTo>
                  <a:lnTo>
                    <a:pt x="69" y="60"/>
                  </a:lnTo>
                  <a:lnTo>
                    <a:pt x="73" y="60"/>
                  </a:lnTo>
                  <a:lnTo>
                    <a:pt x="75" y="58"/>
                  </a:lnTo>
                  <a:lnTo>
                    <a:pt x="78" y="55"/>
                  </a:lnTo>
                  <a:lnTo>
                    <a:pt x="78" y="51"/>
                  </a:lnTo>
                  <a:lnTo>
                    <a:pt x="78" y="11"/>
                  </a:lnTo>
                  <a:lnTo>
                    <a:pt x="78" y="11"/>
                  </a:lnTo>
                  <a:lnTo>
                    <a:pt x="78" y="7"/>
                  </a:lnTo>
                  <a:lnTo>
                    <a:pt x="75" y="3"/>
                  </a:lnTo>
                  <a:lnTo>
                    <a:pt x="73" y="2"/>
                  </a:lnTo>
                  <a:lnTo>
                    <a:pt x="70" y="0"/>
                  </a:lnTo>
                  <a:lnTo>
                    <a:pt x="9" y="0"/>
                  </a:lnTo>
                  <a:lnTo>
                    <a:pt x="9" y="0"/>
                  </a:lnTo>
                  <a:lnTo>
                    <a:pt x="5" y="0"/>
                  </a:lnTo>
                  <a:lnTo>
                    <a:pt x="2" y="3"/>
                  </a:lnTo>
                  <a:lnTo>
                    <a:pt x="1" y="6"/>
                  </a:lnTo>
                  <a:lnTo>
                    <a:pt x="0" y="10"/>
                  </a:lnTo>
                  <a:lnTo>
                    <a:pt x="0" y="10"/>
                  </a:lnTo>
                  <a:close/>
                  <a:moveTo>
                    <a:pt x="74" y="16"/>
                  </a:moveTo>
                  <a:lnTo>
                    <a:pt x="74" y="47"/>
                  </a:lnTo>
                  <a:lnTo>
                    <a:pt x="74" y="47"/>
                  </a:lnTo>
                  <a:lnTo>
                    <a:pt x="73" y="51"/>
                  </a:lnTo>
                  <a:lnTo>
                    <a:pt x="71" y="55"/>
                  </a:lnTo>
                  <a:lnTo>
                    <a:pt x="69" y="57"/>
                  </a:lnTo>
                  <a:lnTo>
                    <a:pt x="65" y="58"/>
                  </a:lnTo>
                  <a:lnTo>
                    <a:pt x="14" y="58"/>
                  </a:lnTo>
                  <a:lnTo>
                    <a:pt x="14" y="58"/>
                  </a:lnTo>
                  <a:lnTo>
                    <a:pt x="12" y="57"/>
                  </a:lnTo>
                  <a:lnTo>
                    <a:pt x="9" y="54"/>
                  </a:lnTo>
                  <a:lnTo>
                    <a:pt x="6" y="51"/>
                  </a:lnTo>
                  <a:lnTo>
                    <a:pt x="6" y="47"/>
                  </a:lnTo>
                  <a:lnTo>
                    <a:pt x="6" y="15"/>
                  </a:lnTo>
                  <a:lnTo>
                    <a:pt x="6" y="15"/>
                  </a:lnTo>
                  <a:lnTo>
                    <a:pt x="6" y="11"/>
                  </a:lnTo>
                  <a:lnTo>
                    <a:pt x="9" y="8"/>
                  </a:lnTo>
                  <a:lnTo>
                    <a:pt x="12" y="6"/>
                  </a:lnTo>
                  <a:lnTo>
                    <a:pt x="15" y="4"/>
                  </a:lnTo>
                  <a:lnTo>
                    <a:pt x="65" y="6"/>
                  </a:lnTo>
                  <a:lnTo>
                    <a:pt x="65" y="6"/>
                  </a:lnTo>
                  <a:lnTo>
                    <a:pt x="69" y="6"/>
                  </a:lnTo>
                  <a:lnTo>
                    <a:pt x="71" y="8"/>
                  </a:lnTo>
                  <a:lnTo>
                    <a:pt x="74" y="12"/>
                  </a:lnTo>
                  <a:lnTo>
                    <a:pt x="74" y="16"/>
                  </a:lnTo>
                  <a:lnTo>
                    <a:pt x="74" y="16"/>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4" name="Freeform 20638">
              <a:extLst>
                <a:ext uri="{FF2B5EF4-FFF2-40B4-BE49-F238E27FC236}">
                  <a16:creationId xmlns:a16="http://schemas.microsoft.com/office/drawing/2014/main" id="{5A461D1B-A7D0-4F09-AC2F-64453E4A1316}"/>
                </a:ext>
              </a:extLst>
            </p:cNvPr>
            <p:cNvSpPr>
              <a:spLocks/>
            </p:cNvSpPr>
            <p:nvPr/>
          </p:nvSpPr>
          <p:spPr bwMode="auto">
            <a:xfrm>
              <a:off x="-1573213" y="2230438"/>
              <a:ext cx="119063" cy="90488"/>
            </a:xfrm>
            <a:custGeom>
              <a:avLst/>
              <a:gdLst>
                <a:gd name="T0" fmla="*/ 0 w 75"/>
                <a:gd name="T1" fmla="*/ 56 h 57"/>
                <a:gd name="T2" fmla="*/ 73 w 75"/>
                <a:gd name="T3" fmla="*/ 57 h 57"/>
                <a:gd name="T4" fmla="*/ 75 w 75"/>
                <a:gd name="T5" fmla="*/ 1 h 57"/>
                <a:gd name="T6" fmla="*/ 73 w 75"/>
                <a:gd name="T7" fmla="*/ 0 h 57"/>
                <a:gd name="T8" fmla="*/ 0 w 75"/>
                <a:gd name="T9" fmla="*/ 0 h 57"/>
                <a:gd name="T10" fmla="*/ 0 w 75"/>
                <a:gd name="T11" fmla="*/ 56 h 57"/>
              </a:gdLst>
              <a:ahLst/>
              <a:cxnLst>
                <a:cxn ang="0">
                  <a:pos x="T0" y="T1"/>
                </a:cxn>
                <a:cxn ang="0">
                  <a:pos x="T2" y="T3"/>
                </a:cxn>
                <a:cxn ang="0">
                  <a:pos x="T4" y="T5"/>
                </a:cxn>
                <a:cxn ang="0">
                  <a:pos x="T6" y="T7"/>
                </a:cxn>
                <a:cxn ang="0">
                  <a:pos x="T8" y="T9"/>
                </a:cxn>
                <a:cxn ang="0">
                  <a:pos x="T10" y="T11"/>
                </a:cxn>
              </a:cxnLst>
              <a:rect l="0" t="0" r="r" b="b"/>
              <a:pathLst>
                <a:path w="75" h="57">
                  <a:moveTo>
                    <a:pt x="0" y="56"/>
                  </a:moveTo>
                  <a:lnTo>
                    <a:pt x="73" y="57"/>
                  </a:lnTo>
                  <a:lnTo>
                    <a:pt x="75" y="1"/>
                  </a:lnTo>
                  <a:lnTo>
                    <a:pt x="73" y="0"/>
                  </a:lnTo>
                  <a:lnTo>
                    <a:pt x="0"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5" name="Freeform 20639">
              <a:extLst>
                <a:ext uri="{FF2B5EF4-FFF2-40B4-BE49-F238E27FC236}">
                  <a16:creationId xmlns:a16="http://schemas.microsoft.com/office/drawing/2014/main" id="{A698755D-66ED-4ADC-9E1E-9A1CDFFED9DE}"/>
                </a:ext>
              </a:extLst>
            </p:cNvPr>
            <p:cNvSpPr>
              <a:spLocks noEditPoints="1"/>
            </p:cNvSpPr>
            <p:nvPr/>
          </p:nvSpPr>
          <p:spPr bwMode="auto">
            <a:xfrm>
              <a:off x="-1577975" y="2225675"/>
              <a:ext cx="125413" cy="96838"/>
            </a:xfrm>
            <a:custGeom>
              <a:avLst/>
              <a:gdLst>
                <a:gd name="T0" fmla="*/ 1 w 79"/>
                <a:gd name="T1" fmla="*/ 11 h 61"/>
                <a:gd name="T2" fmla="*/ 0 w 79"/>
                <a:gd name="T3" fmla="*/ 50 h 61"/>
                <a:gd name="T4" fmla="*/ 0 w 79"/>
                <a:gd name="T5" fmla="*/ 50 h 61"/>
                <a:gd name="T6" fmla="*/ 1 w 79"/>
                <a:gd name="T7" fmla="*/ 55 h 61"/>
                <a:gd name="T8" fmla="*/ 2 w 79"/>
                <a:gd name="T9" fmla="*/ 58 h 61"/>
                <a:gd name="T10" fmla="*/ 5 w 79"/>
                <a:gd name="T11" fmla="*/ 60 h 61"/>
                <a:gd name="T12" fmla="*/ 9 w 79"/>
                <a:gd name="T13" fmla="*/ 60 h 61"/>
                <a:gd name="T14" fmla="*/ 70 w 79"/>
                <a:gd name="T15" fmla="*/ 61 h 61"/>
                <a:gd name="T16" fmla="*/ 70 w 79"/>
                <a:gd name="T17" fmla="*/ 61 h 61"/>
                <a:gd name="T18" fmla="*/ 74 w 79"/>
                <a:gd name="T19" fmla="*/ 60 h 61"/>
                <a:gd name="T20" fmla="*/ 76 w 79"/>
                <a:gd name="T21" fmla="*/ 59 h 61"/>
                <a:gd name="T22" fmla="*/ 78 w 79"/>
                <a:gd name="T23" fmla="*/ 55 h 61"/>
                <a:gd name="T24" fmla="*/ 79 w 79"/>
                <a:gd name="T25" fmla="*/ 51 h 61"/>
                <a:gd name="T26" fmla="*/ 79 w 79"/>
                <a:gd name="T27" fmla="*/ 11 h 61"/>
                <a:gd name="T28" fmla="*/ 79 w 79"/>
                <a:gd name="T29" fmla="*/ 11 h 61"/>
                <a:gd name="T30" fmla="*/ 79 w 79"/>
                <a:gd name="T31" fmla="*/ 7 h 61"/>
                <a:gd name="T32" fmla="*/ 76 w 79"/>
                <a:gd name="T33" fmla="*/ 4 h 61"/>
                <a:gd name="T34" fmla="*/ 74 w 79"/>
                <a:gd name="T35" fmla="*/ 1 h 61"/>
                <a:gd name="T36" fmla="*/ 71 w 79"/>
                <a:gd name="T37" fmla="*/ 0 h 61"/>
                <a:gd name="T38" fmla="*/ 9 w 79"/>
                <a:gd name="T39" fmla="*/ 0 h 61"/>
                <a:gd name="T40" fmla="*/ 9 w 79"/>
                <a:gd name="T41" fmla="*/ 0 h 61"/>
                <a:gd name="T42" fmla="*/ 6 w 79"/>
                <a:gd name="T43" fmla="*/ 1 h 61"/>
                <a:gd name="T44" fmla="*/ 3 w 79"/>
                <a:gd name="T45" fmla="*/ 3 h 61"/>
                <a:gd name="T46" fmla="*/ 1 w 79"/>
                <a:gd name="T47" fmla="*/ 7 h 61"/>
                <a:gd name="T48" fmla="*/ 1 w 79"/>
                <a:gd name="T49" fmla="*/ 11 h 61"/>
                <a:gd name="T50" fmla="*/ 1 w 79"/>
                <a:gd name="T51" fmla="*/ 11 h 61"/>
                <a:gd name="T52" fmla="*/ 75 w 79"/>
                <a:gd name="T53" fmla="*/ 16 h 61"/>
                <a:gd name="T54" fmla="*/ 75 w 79"/>
                <a:gd name="T55" fmla="*/ 47 h 61"/>
                <a:gd name="T56" fmla="*/ 75 w 79"/>
                <a:gd name="T57" fmla="*/ 47 h 61"/>
                <a:gd name="T58" fmla="*/ 74 w 79"/>
                <a:gd name="T59" fmla="*/ 51 h 61"/>
                <a:gd name="T60" fmla="*/ 72 w 79"/>
                <a:gd name="T61" fmla="*/ 55 h 61"/>
                <a:gd name="T62" fmla="*/ 70 w 79"/>
                <a:gd name="T63" fmla="*/ 58 h 61"/>
                <a:gd name="T64" fmla="*/ 66 w 79"/>
                <a:gd name="T65" fmla="*/ 58 h 61"/>
                <a:gd name="T66" fmla="*/ 15 w 79"/>
                <a:gd name="T67" fmla="*/ 58 h 61"/>
                <a:gd name="T68" fmla="*/ 15 w 79"/>
                <a:gd name="T69" fmla="*/ 58 h 61"/>
                <a:gd name="T70" fmla="*/ 11 w 79"/>
                <a:gd name="T71" fmla="*/ 56 h 61"/>
                <a:gd name="T72" fmla="*/ 9 w 79"/>
                <a:gd name="T73" fmla="*/ 55 h 61"/>
                <a:gd name="T74" fmla="*/ 7 w 79"/>
                <a:gd name="T75" fmla="*/ 51 h 61"/>
                <a:gd name="T76" fmla="*/ 6 w 79"/>
                <a:gd name="T77" fmla="*/ 47 h 61"/>
                <a:gd name="T78" fmla="*/ 7 w 79"/>
                <a:gd name="T79" fmla="*/ 16 h 61"/>
                <a:gd name="T80" fmla="*/ 7 w 79"/>
                <a:gd name="T81" fmla="*/ 16 h 61"/>
                <a:gd name="T82" fmla="*/ 7 w 79"/>
                <a:gd name="T83" fmla="*/ 12 h 61"/>
                <a:gd name="T84" fmla="*/ 10 w 79"/>
                <a:gd name="T85" fmla="*/ 8 h 61"/>
                <a:gd name="T86" fmla="*/ 13 w 79"/>
                <a:gd name="T87" fmla="*/ 5 h 61"/>
                <a:gd name="T88" fmla="*/ 15 w 79"/>
                <a:gd name="T89" fmla="*/ 5 h 61"/>
                <a:gd name="T90" fmla="*/ 66 w 79"/>
                <a:gd name="T91" fmla="*/ 5 h 61"/>
                <a:gd name="T92" fmla="*/ 66 w 79"/>
                <a:gd name="T93" fmla="*/ 5 h 61"/>
                <a:gd name="T94" fmla="*/ 70 w 79"/>
                <a:gd name="T95" fmla="*/ 7 h 61"/>
                <a:gd name="T96" fmla="*/ 72 w 79"/>
                <a:gd name="T97" fmla="*/ 8 h 61"/>
                <a:gd name="T98" fmla="*/ 74 w 79"/>
                <a:gd name="T99" fmla="*/ 12 h 61"/>
                <a:gd name="T100" fmla="*/ 75 w 79"/>
                <a:gd name="T101" fmla="*/ 16 h 61"/>
                <a:gd name="T102" fmla="*/ 75 w 79"/>
                <a:gd name="T103" fmla="*/ 1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61">
                  <a:moveTo>
                    <a:pt x="1" y="11"/>
                  </a:moveTo>
                  <a:lnTo>
                    <a:pt x="0" y="50"/>
                  </a:lnTo>
                  <a:lnTo>
                    <a:pt x="0" y="50"/>
                  </a:lnTo>
                  <a:lnTo>
                    <a:pt x="1" y="55"/>
                  </a:lnTo>
                  <a:lnTo>
                    <a:pt x="2" y="58"/>
                  </a:lnTo>
                  <a:lnTo>
                    <a:pt x="5" y="60"/>
                  </a:lnTo>
                  <a:lnTo>
                    <a:pt x="9" y="60"/>
                  </a:lnTo>
                  <a:lnTo>
                    <a:pt x="70" y="61"/>
                  </a:lnTo>
                  <a:lnTo>
                    <a:pt x="70" y="61"/>
                  </a:lnTo>
                  <a:lnTo>
                    <a:pt x="74" y="60"/>
                  </a:lnTo>
                  <a:lnTo>
                    <a:pt x="76" y="59"/>
                  </a:lnTo>
                  <a:lnTo>
                    <a:pt x="78" y="55"/>
                  </a:lnTo>
                  <a:lnTo>
                    <a:pt x="79" y="51"/>
                  </a:lnTo>
                  <a:lnTo>
                    <a:pt x="79" y="11"/>
                  </a:lnTo>
                  <a:lnTo>
                    <a:pt x="79" y="11"/>
                  </a:lnTo>
                  <a:lnTo>
                    <a:pt x="79" y="7"/>
                  </a:lnTo>
                  <a:lnTo>
                    <a:pt x="76" y="4"/>
                  </a:lnTo>
                  <a:lnTo>
                    <a:pt x="74" y="1"/>
                  </a:lnTo>
                  <a:lnTo>
                    <a:pt x="71" y="0"/>
                  </a:lnTo>
                  <a:lnTo>
                    <a:pt x="9" y="0"/>
                  </a:lnTo>
                  <a:lnTo>
                    <a:pt x="9" y="0"/>
                  </a:lnTo>
                  <a:lnTo>
                    <a:pt x="6" y="1"/>
                  </a:lnTo>
                  <a:lnTo>
                    <a:pt x="3" y="3"/>
                  </a:lnTo>
                  <a:lnTo>
                    <a:pt x="1" y="7"/>
                  </a:lnTo>
                  <a:lnTo>
                    <a:pt x="1" y="11"/>
                  </a:lnTo>
                  <a:lnTo>
                    <a:pt x="1" y="11"/>
                  </a:lnTo>
                  <a:close/>
                  <a:moveTo>
                    <a:pt x="75" y="16"/>
                  </a:moveTo>
                  <a:lnTo>
                    <a:pt x="75" y="47"/>
                  </a:lnTo>
                  <a:lnTo>
                    <a:pt x="75" y="47"/>
                  </a:lnTo>
                  <a:lnTo>
                    <a:pt x="74" y="51"/>
                  </a:lnTo>
                  <a:lnTo>
                    <a:pt x="72" y="55"/>
                  </a:lnTo>
                  <a:lnTo>
                    <a:pt x="70" y="58"/>
                  </a:lnTo>
                  <a:lnTo>
                    <a:pt x="66" y="58"/>
                  </a:lnTo>
                  <a:lnTo>
                    <a:pt x="15" y="58"/>
                  </a:lnTo>
                  <a:lnTo>
                    <a:pt x="15" y="58"/>
                  </a:lnTo>
                  <a:lnTo>
                    <a:pt x="11" y="56"/>
                  </a:lnTo>
                  <a:lnTo>
                    <a:pt x="9" y="55"/>
                  </a:lnTo>
                  <a:lnTo>
                    <a:pt x="7" y="51"/>
                  </a:lnTo>
                  <a:lnTo>
                    <a:pt x="6" y="47"/>
                  </a:lnTo>
                  <a:lnTo>
                    <a:pt x="7" y="16"/>
                  </a:lnTo>
                  <a:lnTo>
                    <a:pt x="7" y="16"/>
                  </a:lnTo>
                  <a:lnTo>
                    <a:pt x="7" y="12"/>
                  </a:lnTo>
                  <a:lnTo>
                    <a:pt x="10" y="8"/>
                  </a:lnTo>
                  <a:lnTo>
                    <a:pt x="13" y="5"/>
                  </a:lnTo>
                  <a:lnTo>
                    <a:pt x="15" y="5"/>
                  </a:lnTo>
                  <a:lnTo>
                    <a:pt x="66" y="5"/>
                  </a:lnTo>
                  <a:lnTo>
                    <a:pt x="66" y="5"/>
                  </a:lnTo>
                  <a:lnTo>
                    <a:pt x="70" y="7"/>
                  </a:lnTo>
                  <a:lnTo>
                    <a:pt x="72" y="8"/>
                  </a:lnTo>
                  <a:lnTo>
                    <a:pt x="74" y="12"/>
                  </a:lnTo>
                  <a:lnTo>
                    <a:pt x="75" y="16"/>
                  </a:lnTo>
                  <a:lnTo>
                    <a:pt x="75" y="16"/>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6" name="Freeform 20640">
              <a:extLst>
                <a:ext uri="{FF2B5EF4-FFF2-40B4-BE49-F238E27FC236}">
                  <a16:creationId xmlns:a16="http://schemas.microsoft.com/office/drawing/2014/main" id="{252E6F1A-E51D-4ECA-B5A4-3C32EFBEBD52}"/>
                </a:ext>
              </a:extLst>
            </p:cNvPr>
            <p:cNvSpPr>
              <a:spLocks/>
            </p:cNvSpPr>
            <p:nvPr/>
          </p:nvSpPr>
          <p:spPr bwMode="auto">
            <a:xfrm>
              <a:off x="-1724025" y="2227263"/>
              <a:ext cx="115888" cy="92075"/>
            </a:xfrm>
            <a:custGeom>
              <a:avLst/>
              <a:gdLst>
                <a:gd name="T0" fmla="*/ 0 w 73"/>
                <a:gd name="T1" fmla="*/ 58 h 58"/>
                <a:gd name="T2" fmla="*/ 73 w 73"/>
                <a:gd name="T3" fmla="*/ 58 h 58"/>
                <a:gd name="T4" fmla="*/ 73 w 73"/>
                <a:gd name="T5" fmla="*/ 2 h 58"/>
                <a:gd name="T6" fmla="*/ 73 w 73"/>
                <a:gd name="T7" fmla="*/ 2 h 58"/>
                <a:gd name="T8" fmla="*/ 0 w 73"/>
                <a:gd name="T9" fmla="*/ 0 h 58"/>
                <a:gd name="T10" fmla="*/ 0 w 73"/>
                <a:gd name="T11" fmla="*/ 58 h 58"/>
              </a:gdLst>
              <a:ahLst/>
              <a:cxnLst>
                <a:cxn ang="0">
                  <a:pos x="T0" y="T1"/>
                </a:cxn>
                <a:cxn ang="0">
                  <a:pos x="T2" y="T3"/>
                </a:cxn>
                <a:cxn ang="0">
                  <a:pos x="T4" y="T5"/>
                </a:cxn>
                <a:cxn ang="0">
                  <a:pos x="T6" y="T7"/>
                </a:cxn>
                <a:cxn ang="0">
                  <a:pos x="T8" y="T9"/>
                </a:cxn>
                <a:cxn ang="0">
                  <a:pos x="T10" y="T11"/>
                </a:cxn>
              </a:cxnLst>
              <a:rect l="0" t="0" r="r" b="b"/>
              <a:pathLst>
                <a:path w="73" h="58">
                  <a:moveTo>
                    <a:pt x="0" y="58"/>
                  </a:moveTo>
                  <a:lnTo>
                    <a:pt x="73" y="58"/>
                  </a:lnTo>
                  <a:lnTo>
                    <a:pt x="73" y="2"/>
                  </a:lnTo>
                  <a:lnTo>
                    <a:pt x="73" y="2"/>
                  </a:lnTo>
                  <a:lnTo>
                    <a:pt x="0" y="0"/>
                  </a:lnTo>
                  <a:lnTo>
                    <a:pt x="0" y="58"/>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7" name="Freeform 20641">
              <a:extLst>
                <a:ext uri="{FF2B5EF4-FFF2-40B4-BE49-F238E27FC236}">
                  <a16:creationId xmlns:a16="http://schemas.microsoft.com/office/drawing/2014/main" id="{B7D009D4-E0BF-4FC9-9D47-77D9A24127E2}"/>
                </a:ext>
              </a:extLst>
            </p:cNvPr>
            <p:cNvSpPr>
              <a:spLocks noEditPoints="1"/>
            </p:cNvSpPr>
            <p:nvPr/>
          </p:nvSpPr>
          <p:spPr bwMode="auto">
            <a:xfrm>
              <a:off x="-1730375" y="2224088"/>
              <a:ext cx="127000" cy="96838"/>
            </a:xfrm>
            <a:custGeom>
              <a:avLst/>
              <a:gdLst>
                <a:gd name="T0" fmla="*/ 2 w 80"/>
                <a:gd name="T1" fmla="*/ 10 h 61"/>
                <a:gd name="T2" fmla="*/ 0 w 80"/>
                <a:gd name="T3" fmla="*/ 51 h 61"/>
                <a:gd name="T4" fmla="*/ 0 w 80"/>
                <a:gd name="T5" fmla="*/ 51 h 61"/>
                <a:gd name="T6" fmla="*/ 2 w 80"/>
                <a:gd name="T7" fmla="*/ 55 h 61"/>
                <a:gd name="T8" fmla="*/ 3 w 80"/>
                <a:gd name="T9" fmla="*/ 57 h 61"/>
                <a:gd name="T10" fmla="*/ 6 w 80"/>
                <a:gd name="T11" fmla="*/ 60 h 61"/>
                <a:gd name="T12" fmla="*/ 10 w 80"/>
                <a:gd name="T13" fmla="*/ 61 h 61"/>
                <a:gd name="T14" fmla="*/ 71 w 80"/>
                <a:gd name="T15" fmla="*/ 61 h 61"/>
                <a:gd name="T16" fmla="*/ 71 w 80"/>
                <a:gd name="T17" fmla="*/ 61 h 61"/>
                <a:gd name="T18" fmla="*/ 75 w 80"/>
                <a:gd name="T19" fmla="*/ 61 h 61"/>
                <a:gd name="T20" fmla="*/ 77 w 80"/>
                <a:gd name="T21" fmla="*/ 59 h 61"/>
                <a:gd name="T22" fmla="*/ 79 w 80"/>
                <a:gd name="T23" fmla="*/ 55 h 61"/>
                <a:gd name="T24" fmla="*/ 80 w 80"/>
                <a:gd name="T25" fmla="*/ 51 h 61"/>
                <a:gd name="T26" fmla="*/ 80 w 80"/>
                <a:gd name="T27" fmla="*/ 12 h 61"/>
                <a:gd name="T28" fmla="*/ 80 w 80"/>
                <a:gd name="T29" fmla="*/ 12 h 61"/>
                <a:gd name="T30" fmla="*/ 79 w 80"/>
                <a:gd name="T31" fmla="*/ 8 h 61"/>
                <a:gd name="T32" fmla="*/ 77 w 80"/>
                <a:gd name="T33" fmla="*/ 4 h 61"/>
                <a:gd name="T34" fmla="*/ 75 w 80"/>
                <a:gd name="T35" fmla="*/ 1 h 61"/>
                <a:gd name="T36" fmla="*/ 71 w 80"/>
                <a:gd name="T37" fmla="*/ 1 h 61"/>
                <a:gd name="T38" fmla="*/ 10 w 80"/>
                <a:gd name="T39" fmla="*/ 0 h 61"/>
                <a:gd name="T40" fmla="*/ 10 w 80"/>
                <a:gd name="T41" fmla="*/ 0 h 61"/>
                <a:gd name="T42" fmla="*/ 7 w 80"/>
                <a:gd name="T43" fmla="*/ 1 h 61"/>
                <a:gd name="T44" fmla="*/ 4 w 80"/>
                <a:gd name="T45" fmla="*/ 4 h 61"/>
                <a:gd name="T46" fmla="*/ 2 w 80"/>
                <a:gd name="T47" fmla="*/ 6 h 61"/>
                <a:gd name="T48" fmla="*/ 2 w 80"/>
                <a:gd name="T49" fmla="*/ 10 h 61"/>
                <a:gd name="T50" fmla="*/ 2 w 80"/>
                <a:gd name="T51" fmla="*/ 10 h 61"/>
                <a:gd name="T52" fmla="*/ 76 w 80"/>
                <a:gd name="T53" fmla="*/ 17 h 61"/>
                <a:gd name="T54" fmla="*/ 75 w 80"/>
                <a:gd name="T55" fmla="*/ 48 h 61"/>
                <a:gd name="T56" fmla="*/ 75 w 80"/>
                <a:gd name="T57" fmla="*/ 48 h 61"/>
                <a:gd name="T58" fmla="*/ 75 w 80"/>
                <a:gd name="T59" fmla="*/ 52 h 61"/>
                <a:gd name="T60" fmla="*/ 73 w 80"/>
                <a:gd name="T61" fmla="*/ 55 h 61"/>
                <a:gd name="T62" fmla="*/ 69 w 80"/>
                <a:gd name="T63" fmla="*/ 57 h 61"/>
                <a:gd name="T64" fmla="*/ 67 w 80"/>
                <a:gd name="T65" fmla="*/ 59 h 61"/>
                <a:gd name="T66" fmla="*/ 16 w 80"/>
                <a:gd name="T67" fmla="*/ 57 h 61"/>
                <a:gd name="T68" fmla="*/ 16 w 80"/>
                <a:gd name="T69" fmla="*/ 57 h 61"/>
                <a:gd name="T70" fmla="*/ 12 w 80"/>
                <a:gd name="T71" fmla="*/ 57 h 61"/>
                <a:gd name="T72" fmla="*/ 10 w 80"/>
                <a:gd name="T73" fmla="*/ 55 h 61"/>
                <a:gd name="T74" fmla="*/ 8 w 80"/>
                <a:gd name="T75" fmla="*/ 51 h 61"/>
                <a:gd name="T76" fmla="*/ 7 w 80"/>
                <a:gd name="T77" fmla="*/ 47 h 61"/>
                <a:gd name="T78" fmla="*/ 8 w 80"/>
                <a:gd name="T79" fmla="*/ 16 h 61"/>
                <a:gd name="T80" fmla="*/ 8 w 80"/>
                <a:gd name="T81" fmla="*/ 16 h 61"/>
                <a:gd name="T82" fmla="*/ 8 w 80"/>
                <a:gd name="T83" fmla="*/ 12 h 61"/>
                <a:gd name="T84" fmla="*/ 10 w 80"/>
                <a:gd name="T85" fmla="*/ 9 h 61"/>
                <a:gd name="T86" fmla="*/ 13 w 80"/>
                <a:gd name="T87" fmla="*/ 6 h 61"/>
                <a:gd name="T88" fmla="*/ 16 w 80"/>
                <a:gd name="T89" fmla="*/ 5 h 61"/>
                <a:gd name="T90" fmla="*/ 67 w 80"/>
                <a:gd name="T91" fmla="*/ 6 h 61"/>
                <a:gd name="T92" fmla="*/ 67 w 80"/>
                <a:gd name="T93" fmla="*/ 6 h 61"/>
                <a:gd name="T94" fmla="*/ 71 w 80"/>
                <a:gd name="T95" fmla="*/ 6 h 61"/>
                <a:gd name="T96" fmla="*/ 73 w 80"/>
                <a:gd name="T97" fmla="*/ 9 h 61"/>
                <a:gd name="T98" fmla="*/ 75 w 80"/>
                <a:gd name="T99" fmla="*/ 12 h 61"/>
                <a:gd name="T100" fmla="*/ 76 w 80"/>
                <a:gd name="T101" fmla="*/ 17 h 61"/>
                <a:gd name="T102" fmla="*/ 76 w 80"/>
                <a:gd name="T103"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61">
                  <a:moveTo>
                    <a:pt x="2" y="10"/>
                  </a:moveTo>
                  <a:lnTo>
                    <a:pt x="0" y="51"/>
                  </a:lnTo>
                  <a:lnTo>
                    <a:pt x="0" y="51"/>
                  </a:lnTo>
                  <a:lnTo>
                    <a:pt x="2" y="55"/>
                  </a:lnTo>
                  <a:lnTo>
                    <a:pt x="3" y="57"/>
                  </a:lnTo>
                  <a:lnTo>
                    <a:pt x="6" y="60"/>
                  </a:lnTo>
                  <a:lnTo>
                    <a:pt x="10" y="61"/>
                  </a:lnTo>
                  <a:lnTo>
                    <a:pt x="71" y="61"/>
                  </a:lnTo>
                  <a:lnTo>
                    <a:pt x="71" y="61"/>
                  </a:lnTo>
                  <a:lnTo>
                    <a:pt x="75" y="61"/>
                  </a:lnTo>
                  <a:lnTo>
                    <a:pt x="77" y="59"/>
                  </a:lnTo>
                  <a:lnTo>
                    <a:pt x="79" y="55"/>
                  </a:lnTo>
                  <a:lnTo>
                    <a:pt x="80" y="51"/>
                  </a:lnTo>
                  <a:lnTo>
                    <a:pt x="80" y="12"/>
                  </a:lnTo>
                  <a:lnTo>
                    <a:pt x="80" y="12"/>
                  </a:lnTo>
                  <a:lnTo>
                    <a:pt x="79" y="8"/>
                  </a:lnTo>
                  <a:lnTo>
                    <a:pt x="77" y="4"/>
                  </a:lnTo>
                  <a:lnTo>
                    <a:pt x="75" y="1"/>
                  </a:lnTo>
                  <a:lnTo>
                    <a:pt x="71" y="1"/>
                  </a:lnTo>
                  <a:lnTo>
                    <a:pt x="10" y="0"/>
                  </a:lnTo>
                  <a:lnTo>
                    <a:pt x="10" y="0"/>
                  </a:lnTo>
                  <a:lnTo>
                    <a:pt x="7" y="1"/>
                  </a:lnTo>
                  <a:lnTo>
                    <a:pt x="4" y="4"/>
                  </a:lnTo>
                  <a:lnTo>
                    <a:pt x="2" y="6"/>
                  </a:lnTo>
                  <a:lnTo>
                    <a:pt x="2" y="10"/>
                  </a:lnTo>
                  <a:lnTo>
                    <a:pt x="2" y="10"/>
                  </a:lnTo>
                  <a:close/>
                  <a:moveTo>
                    <a:pt x="76" y="17"/>
                  </a:moveTo>
                  <a:lnTo>
                    <a:pt x="75" y="48"/>
                  </a:lnTo>
                  <a:lnTo>
                    <a:pt x="75" y="48"/>
                  </a:lnTo>
                  <a:lnTo>
                    <a:pt x="75" y="52"/>
                  </a:lnTo>
                  <a:lnTo>
                    <a:pt x="73" y="55"/>
                  </a:lnTo>
                  <a:lnTo>
                    <a:pt x="69" y="57"/>
                  </a:lnTo>
                  <a:lnTo>
                    <a:pt x="67" y="59"/>
                  </a:lnTo>
                  <a:lnTo>
                    <a:pt x="16" y="57"/>
                  </a:lnTo>
                  <a:lnTo>
                    <a:pt x="16" y="57"/>
                  </a:lnTo>
                  <a:lnTo>
                    <a:pt x="12" y="57"/>
                  </a:lnTo>
                  <a:lnTo>
                    <a:pt x="10" y="55"/>
                  </a:lnTo>
                  <a:lnTo>
                    <a:pt x="8" y="51"/>
                  </a:lnTo>
                  <a:lnTo>
                    <a:pt x="7" y="47"/>
                  </a:lnTo>
                  <a:lnTo>
                    <a:pt x="8" y="16"/>
                  </a:lnTo>
                  <a:lnTo>
                    <a:pt x="8" y="16"/>
                  </a:lnTo>
                  <a:lnTo>
                    <a:pt x="8" y="12"/>
                  </a:lnTo>
                  <a:lnTo>
                    <a:pt x="10" y="9"/>
                  </a:lnTo>
                  <a:lnTo>
                    <a:pt x="13" y="6"/>
                  </a:lnTo>
                  <a:lnTo>
                    <a:pt x="16" y="5"/>
                  </a:lnTo>
                  <a:lnTo>
                    <a:pt x="67" y="6"/>
                  </a:lnTo>
                  <a:lnTo>
                    <a:pt x="67" y="6"/>
                  </a:lnTo>
                  <a:lnTo>
                    <a:pt x="71" y="6"/>
                  </a:lnTo>
                  <a:lnTo>
                    <a:pt x="73" y="9"/>
                  </a:lnTo>
                  <a:lnTo>
                    <a:pt x="75" y="12"/>
                  </a:lnTo>
                  <a:lnTo>
                    <a:pt x="76" y="17"/>
                  </a:lnTo>
                  <a:lnTo>
                    <a:pt x="76" y="17"/>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8" name="Freeform 20642">
              <a:extLst>
                <a:ext uri="{FF2B5EF4-FFF2-40B4-BE49-F238E27FC236}">
                  <a16:creationId xmlns:a16="http://schemas.microsoft.com/office/drawing/2014/main" id="{BC3FDF8E-E4FF-4D1B-8768-3A06A99E66F6}"/>
                </a:ext>
              </a:extLst>
            </p:cNvPr>
            <p:cNvSpPr>
              <a:spLocks/>
            </p:cNvSpPr>
            <p:nvPr/>
          </p:nvSpPr>
          <p:spPr bwMode="auto">
            <a:xfrm>
              <a:off x="-1874838" y="2227263"/>
              <a:ext cx="115888" cy="90488"/>
            </a:xfrm>
            <a:custGeom>
              <a:avLst/>
              <a:gdLst>
                <a:gd name="T0" fmla="*/ 0 w 73"/>
                <a:gd name="T1" fmla="*/ 57 h 57"/>
                <a:gd name="T2" fmla="*/ 73 w 73"/>
                <a:gd name="T3" fmla="*/ 57 h 57"/>
                <a:gd name="T4" fmla="*/ 73 w 73"/>
                <a:gd name="T5" fmla="*/ 2 h 57"/>
                <a:gd name="T6" fmla="*/ 73 w 73"/>
                <a:gd name="T7" fmla="*/ 0 h 57"/>
                <a:gd name="T8" fmla="*/ 0 w 73"/>
                <a:gd name="T9" fmla="*/ 0 h 57"/>
                <a:gd name="T10" fmla="*/ 0 w 73"/>
                <a:gd name="T11" fmla="*/ 57 h 57"/>
              </a:gdLst>
              <a:ahLst/>
              <a:cxnLst>
                <a:cxn ang="0">
                  <a:pos x="T0" y="T1"/>
                </a:cxn>
                <a:cxn ang="0">
                  <a:pos x="T2" y="T3"/>
                </a:cxn>
                <a:cxn ang="0">
                  <a:pos x="T4" y="T5"/>
                </a:cxn>
                <a:cxn ang="0">
                  <a:pos x="T6" y="T7"/>
                </a:cxn>
                <a:cxn ang="0">
                  <a:pos x="T8" y="T9"/>
                </a:cxn>
                <a:cxn ang="0">
                  <a:pos x="T10" y="T11"/>
                </a:cxn>
              </a:cxnLst>
              <a:rect l="0" t="0" r="r" b="b"/>
              <a:pathLst>
                <a:path w="73" h="57">
                  <a:moveTo>
                    <a:pt x="0" y="57"/>
                  </a:moveTo>
                  <a:lnTo>
                    <a:pt x="73" y="57"/>
                  </a:lnTo>
                  <a:lnTo>
                    <a:pt x="73" y="2"/>
                  </a:lnTo>
                  <a:lnTo>
                    <a:pt x="73" y="0"/>
                  </a:lnTo>
                  <a:lnTo>
                    <a:pt x="0" y="0"/>
                  </a:lnTo>
                  <a:lnTo>
                    <a:pt x="0" y="57"/>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9" name="Freeform 20643">
              <a:extLst>
                <a:ext uri="{FF2B5EF4-FFF2-40B4-BE49-F238E27FC236}">
                  <a16:creationId xmlns:a16="http://schemas.microsoft.com/office/drawing/2014/main" id="{C10B7C80-EBB1-46BA-A95B-2A69B9951ACD}"/>
                </a:ext>
              </a:extLst>
            </p:cNvPr>
            <p:cNvSpPr>
              <a:spLocks noEditPoints="1"/>
            </p:cNvSpPr>
            <p:nvPr/>
          </p:nvSpPr>
          <p:spPr bwMode="auto">
            <a:xfrm>
              <a:off x="-1881188" y="2224088"/>
              <a:ext cx="127000" cy="96838"/>
            </a:xfrm>
            <a:custGeom>
              <a:avLst/>
              <a:gdLst>
                <a:gd name="T0" fmla="*/ 0 w 80"/>
                <a:gd name="T1" fmla="*/ 10 h 61"/>
                <a:gd name="T2" fmla="*/ 0 w 80"/>
                <a:gd name="T3" fmla="*/ 49 h 61"/>
                <a:gd name="T4" fmla="*/ 0 w 80"/>
                <a:gd name="T5" fmla="*/ 49 h 61"/>
                <a:gd name="T6" fmla="*/ 2 w 80"/>
                <a:gd name="T7" fmla="*/ 53 h 61"/>
                <a:gd name="T8" fmla="*/ 3 w 80"/>
                <a:gd name="T9" fmla="*/ 57 h 61"/>
                <a:gd name="T10" fmla="*/ 6 w 80"/>
                <a:gd name="T11" fmla="*/ 60 h 61"/>
                <a:gd name="T12" fmla="*/ 10 w 80"/>
                <a:gd name="T13" fmla="*/ 60 h 61"/>
                <a:gd name="T14" fmla="*/ 71 w 80"/>
                <a:gd name="T15" fmla="*/ 61 h 61"/>
                <a:gd name="T16" fmla="*/ 71 w 80"/>
                <a:gd name="T17" fmla="*/ 61 h 61"/>
                <a:gd name="T18" fmla="*/ 75 w 80"/>
                <a:gd name="T19" fmla="*/ 60 h 61"/>
                <a:gd name="T20" fmla="*/ 77 w 80"/>
                <a:gd name="T21" fmla="*/ 57 h 61"/>
                <a:gd name="T22" fmla="*/ 79 w 80"/>
                <a:gd name="T23" fmla="*/ 55 h 61"/>
                <a:gd name="T24" fmla="*/ 80 w 80"/>
                <a:gd name="T25" fmla="*/ 51 h 61"/>
                <a:gd name="T26" fmla="*/ 80 w 80"/>
                <a:gd name="T27" fmla="*/ 10 h 61"/>
                <a:gd name="T28" fmla="*/ 80 w 80"/>
                <a:gd name="T29" fmla="*/ 10 h 61"/>
                <a:gd name="T30" fmla="*/ 79 w 80"/>
                <a:gd name="T31" fmla="*/ 6 h 61"/>
                <a:gd name="T32" fmla="*/ 77 w 80"/>
                <a:gd name="T33" fmla="*/ 2 h 61"/>
                <a:gd name="T34" fmla="*/ 75 w 80"/>
                <a:gd name="T35" fmla="*/ 1 h 61"/>
                <a:gd name="T36" fmla="*/ 71 w 80"/>
                <a:gd name="T37" fmla="*/ 0 h 61"/>
                <a:gd name="T38" fmla="*/ 10 w 80"/>
                <a:gd name="T39" fmla="*/ 0 h 61"/>
                <a:gd name="T40" fmla="*/ 10 w 80"/>
                <a:gd name="T41" fmla="*/ 0 h 61"/>
                <a:gd name="T42" fmla="*/ 7 w 80"/>
                <a:gd name="T43" fmla="*/ 0 h 61"/>
                <a:gd name="T44" fmla="*/ 3 w 80"/>
                <a:gd name="T45" fmla="*/ 2 h 61"/>
                <a:gd name="T46" fmla="*/ 2 w 80"/>
                <a:gd name="T47" fmla="*/ 6 h 61"/>
                <a:gd name="T48" fmla="*/ 0 w 80"/>
                <a:gd name="T49" fmla="*/ 10 h 61"/>
                <a:gd name="T50" fmla="*/ 0 w 80"/>
                <a:gd name="T51" fmla="*/ 10 h 61"/>
                <a:gd name="T52" fmla="*/ 76 w 80"/>
                <a:gd name="T53" fmla="*/ 16 h 61"/>
                <a:gd name="T54" fmla="*/ 75 w 80"/>
                <a:gd name="T55" fmla="*/ 47 h 61"/>
                <a:gd name="T56" fmla="*/ 75 w 80"/>
                <a:gd name="T57" fmla="*/ 47 h 61"/>
                <a:gd name="T58" fmla="*/ 75 w 80"/>
                <a:gd name="T59" fmla="*/ 51 h 61"/>
                <a:gd name="T60" fmla="*/ 72 w 80"/>
                <a:gd name="T61" fmla="*/ 55 h 61"/>
                <a:gd name="T62" fmla="*/ 69 w 80"/>
                <a:gd name="T63" fmla="*/ 56 h 61"/>
                <a:gd name="T64" fmla="*/ 67 w 80"/>
                <a:gd name="T65" fmla="*/ 57 h 61"/>
                <a:gd name="T66" fmla="*/ 16 w 80"/>
                <a:gd name="T67" fmla="*/ 57 h 61"/>
                <a:gd name="T68" fmla="*/ 16 w 80"/>
                <a:gd name="T69" fmla="*/ 57 h 61"/>
                <a:gd name="T70" fmla="*/ 12 w 80"/>
                <a:gd name="T71" fmla="*/ 56 h 61"/>
                <a:gd name="T72" fmla="*/ 10 w 80"/>
                <a:gd name="T73" fmla="*/ 53 h 61"/>
                <a:gd name="T74" fmla="*/ 8 w 80"/>
                <a:gd name="T75" fmla="*/ 51 h 61"/>
                <a:gd name="T76" fmla="*/ 7 w 80"/>
                <a:gd name="T77" fmla="*/ 47 h 61"/>
                <a:gd name="T78" fmla="*/ 7 w 80"/>
                <a:gd name="T79" fmla="*/ 16 h 61"/>
                <a:gd name="T80" fmla="*/ 7 w 80"/>
                <a:gd name="T81" fmla="*/ 16 h 61"/>
                <a:gd name="T82" fmla="*/ 8 w 80"/>
                <a:gd name="T83" fmla="*/ 10 h 61"/>
                <a:gd name="T84" fmla="*/ 10 w 80"/>
                <a:gd name="T85" fmla="*/ 8 h 61"/>
                <a:gd name="T86" fmla="*/ 12 w 80"/>
                <a:gd name="T87" fmla="*/ 5 h 61"/>
                <a:gd name="T88" fmla="*/ 16 w 80"/>
                <a:gd name="T89" fmla="*/ 5 h 61"/>
                <a:gd name="T90" fmla="*/ 67 w 80"/>
                <a:gd name="T91" fmla="*/ 5 h 61"/>
                <a:gd name="T92" fmla="*/ 67 w 80"/>
                <a:gd name="T93" fmla="*/ 5 h 61"/>
                <a:gd name="T94" fmla="*/ 71 w 80"/>
                <a:gd name="T95" fmla="*/ 6 h 61"/>
                <a:gd name="T96" fmla="*/ 73 w 80"/>
                <a:gd name="T97" fmla="*/ 8 h 61"/>
                <a:gd name="T98" fmla="*/ 75 w 80"/>
                <a:gd name="T99" fmla="*/ 12 h 61"/>
                <a:gd name="T100" fmla="*/ 76 w 80"/>
                <a:gd name="T101" fmla="*/ 16 h 61"/>
                <a:gd name="T102" fmla="*/ 76 w 80"/>
                <a:gd name="T103" fmla="*/ 1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61">
                  <a:moveTo>
                    <a:pt x="0" y="10"/>
                  </a:moveTo>
                  <a:lnTo>
                    <a:pt x="0" y="49"/>
                  </a:lnTo>
                  <a:lnTo>
                    <a:pt x="0" y="49"/>
                  </a:lnTo>
                  <a:lnTo>
                    <a:pt x="2" y="53"/>
                  </a:lnTo>
                  <a:lnTo>
                    <a:pt x="3" y="57"/>
                  </a:lnTo>
                  <a:lnTo>
                    <a:pt x="6" y="60"/>
                  </a:lnTo>
                  <a:lnTo>
                    <a:pt x="10" y="60"/>
                  </a:lnTo>
                  <a:lnTo>
                    <a:pt x="71" y="61"/>
                  </a:lnTo>
                  <a:lnTo>
                    <a:pt x="71" y="61"/>
                  </a:lnTo>
                  <a:lnTo>
                    <a:pt x="75" y="60"/>
                  </a:lnTo>
                  <a:lnTo>
                    <a:pt x="77" y="57"/>
                  </a:lnTo>
                  <a:lnTo>
                    <a:pt x="79" y="55"/>
                  </a:lnTo>
                  <a:lnTo>
                    <a:pt x="80" y="51"/>
                  </a:lnTo>
                  <a:lnTo>
                    <a:pt x="80" y="10"/>
                  </a:lnTo>
                  <a:lnTo>
                    <a:pt x="80" y="10"/>
                  </a:lnTo>
                  <a:lnTo>
                    <a:pt x="79" y="6"/>
                  </a:lnTo>
                  <a:lnTo>
                    <a:pt x="77" y="2"/>
                  </a:lnTo>
                  <a:lnTo>
                    <a:pt x="75" y="1"/>
                  </a:lnTo>
                  <a:lnTo>
                    <a:pt x="71" y="0"/>
                  </a:lnTo>
                  <a:lnTo>
                    <a:pt x="10" y="0"/>
                  </a:lnTo>
                  <a:lnTo>
                    <a:pt x="10" y="0"/>
                  </a:lnTo>
                  <a:lnTo>
                    <a:pt x="7" y="0"/>
                  </a:lnTo>
                  <a:lnTo>
                    <a:pt x="3" y="2"/>
                  </a:lnTo>
                  <a:lnTo>
                    <a:pt x="2" y="6"/>
                  </a:lnTo>
                  <a:lnTo>
                    <a:pt x="0" y="10"/>
                  </a:lnTo>
                  <a:lnTo>
                    <a:pt x="0" y="10"/>
                  </a:lnTo>
                  <a:close/>
                  <a:moveTo>
                    <a:pt x="76" y="16"/>
                  </a:moveTo>
                  <a:lnTo>
                    <a:pt x="75" y="47"/>
                  </a:lnTo>
                  <a:lnTo>
                    <a:pt x="75" y="47"/>
                  </a:lnTo>
                  <a:lnTo>
                    <a:pt x="75" y="51"/>
                  </a:lnTo>
                  <a:lnTo>
                    <a:pt x="72" y="55"/>
                  </a:lnTo>
                  <a:lnTo>
                    <a:pt x="69" y="56"/>
                  </a:lnTo>
                  <a:lnTo>
                    <a:pt x="67" y="57"/>
                  </a:lnTo>
                  <a:lnTo>
                    <a:pt x="16" y="57"/>
                  </a:lnTo>
                  <a:lnTo>
                    <a:pt x="16" y="57"/>
                  </a:lnTo>
                  <a:lnTo>
                    <a:pt x="12" y="56"/>
                  </a:lnTo>
                  <a:lnTo>
                    <a:pt x="10" y="53"/>
                  </a:lnTo>
                  <a:lnTo>
                    <a:pt x="8" y="51"/>
                  </a:lnTo>
                  <a:lnTo>
                    <a:pt x="7" y="47"/>
                  </a:lnTo>
                  <a:lnTo>
                    <a:pt x="7" y="16"/>
                  </a:lnTo>
                  <a:lnTo>
                    <a:pt x="7" y="16"/>
                  </a:lnTo>
                  <a:lnTo>
                    <a:pt x="8" y="10"/>
                  </a:lnTo>
                  <a:lnTo>
                    <a:pt x="10" y="8"/>
                  </a:lnTo>
                  <a:lnTo>
                    <a:pt x="12" y="5"/>
                  </a:lnTo>
                  <a:lnTo>
                    <a:pt x="16" y="5"/>
                  </a:lnTo>
                  <a:lnTo>
                    <a:pt x="67" y="5"/>
                  </a:lnTo>
                  <a:lnTo>
                    <a:pt x="67" y="5"/>
                  </a:lnTo>
                  <a:lnTo>
                    <a:pt x="71" y="6"/>
                  </a:lnTo>
                  <a:lnTo>
                    <a:pt x="73" y="8"/>
                  </a:lnTo>
                  <a:lnTo>
                    <a:pt x="75" y="12"/>
                  </a:lnTo>
                  <a:lnTo>
                    <a:pt x="76" y="16"/>
                  </a:lnTo>
                  <a:lnTo>
                    <a:pt x="76" y="16"/>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0" name="Freeform 20644">
              <a:extLst>
                <a:ext uri="{FF2B5EF4-FFF2-40B4-BE49-F238E27FC236}">
                  <a16:creationId xmlns:a16="http://schemas.microsoft.com/office/drawing/2014/main" id="{F193487F-001F-4C74-AF2A-BAEDCBF1E91D}"/>
                </a:ext>
              </a:extLst>
            </p:cNvPr>
            <p:cNvSpPr>
              <a:spLocks/>
            </p:cNvSpPr>
            <p:nvPr/>
          </p:nvSpPr>
          <p:spPr bwMode="auto">
            <a:xfrm>
              <a:off x="-2027238" y="2225675"/>
              <a:ext cx="117475" cy="92075"/>
            </a:xfrm>
            <a:custGeom>
              <a:avLst/>
              <a:gdLst>
                <a:gd name="T0" fmla="*/ 0 w 74"/>
                <a:gd name="T1" fmla="*/ 56 h 58"/>
                <a:gd name="T2" fmla="*/ 74 w 74"/>
                <a:gd name="T3" fmla="*/ 58 h 58"/>
                <a:gd name="T4" fmla="*/ 74 w 74"/>
                <a:gd name="T5" fmla="*/ 1 h 58"/>
                <a:gd name="T6" fmla="*/ 74 w 74"/>
                <a:gd name="T7" fmla="*/ 0 h 58"/>
                <a:gd name="T8" fmla="*/ 1 w 74"/>
                <a:gd name="T9" fmla="*/ 0 h 58"/>
                <a:gd name="T10" fmla="*/ 0 w 74"/>
                <a:gd name="T11" fmla="*/ 56 h 58"/>
              </a:gdLst>
              <a:ahLst/>
              <a:cxnLst>
                <a:cxn ang="0">
                  <a:pos x="T0" y="T1"/>
                </a:cxn>
                <a:cxn ang="0">
                  <a:pos x="T2" y="T3"/>
                </a:cxn>
                <a:cxn ang="0">
                  <a:pos x="T4" y="T5"/>
                </a:cxn>
                <a:cxn ang="0">
                  <a:pos x="T6" y="T7"/>
                </a:cxn>
                <a:cxn ang="0">
                  <a:pos x="T8" y="T9"/>
                </a:cxn>
                <a:cxn ang="0">
                  <a:pos x="T10" y="T11"/>
                </a:cxn>
              </a:cxnLst>
              <a:rect l="0" t="0" r="r" b="b"/>
              <a:pathLst>
                <a:path w="74" h="58">
                  <a:moveTo>
                    <a:pt x="0" y="56"/>
                  </a:moveTo>
                  <a:lnTo>
                    <a:pt x="74" y="58"/>
                  </a:lnTo>
                  <a:lnTo>
                    <a:pt x="74" y="1"/>
                  </a:lnTo>
                  <a:lnTo>
                    <a:pt x="74" y="0"/>
                  </a:lnTo>
                  <a:lnTo>
                    <a:pt x="1"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1" name="Freeform 20645">
              <a:extLst>
                <a:ext uri="{FF2B5EF4-FFF2-40B4-BE49-F238E27FC236}">
                  <a16:creationId xmlns:a16="http://schemas.microsoft.com/office/drawing/2014/main" id="{E2B75276-3545-48C1-BB7B-3EE872966901}"/>
                </a:ext>
              </a:extLst>
            </p:cNvPr>
            <p:cNvSpPr>
              <a:spLocks noEditPoints="1"/>
            </p:cNvSpPr>
            <p:nvPr/>
          </p:nvSpPr>
          <p:spPr bwMode="auto">
            <a:xfrm>
              <a:off x="-2032000" y="2222500"/>
              <a:ext cx="127000" cy="96838"/>
            </a:xfrm>
            <a:custGeom>
              <a:avLst/>
              <a:gdLst>
                <a:gd name="T0" fmla="*/ 0 w 80"/>
                <a:gd name="T1" fmla="*/ 10 h 61"/>
                <a:gd name="T2" fmla="*/ 0 w 80"/>
                <a:gd name="T3" fmla="*/ 50 h 61"/>
                <a:gd name="T4" fmla="*/ 0 w 80"/>
                <a:gd name="T5" fmla="*/ 50 h 61"/>
                <a:gd name="T6" fmla="*/ 0 w 80"/>
                <a:gd name="T7" fmla="*/ 54 h 61"/>
                <a:gd name="T8" fmla="*/ 3 w 80"/>
                <a:gd name="T9" fmla="*/ 57 h 61"/>
                <a:gd name="T10" fmla="*/ 6 w 80"/>
                <a:gd name="T11" fmla="*/ 60 h 61"/>
                <a:gd name="T12" fmla="*/ 10 w 80"/>
                <a:gd name="T13" fmla="*/ 61 h 61"/>
                <a:gd name="T14" fmla="*/ 71 w 80"/>
                <a:gd name="T15" fmla="*/ 61 h 61"/>
                <a:gd name="T16" fmla="*/ 71 w 80"/>
                <a:gd name="T17" fmla="*/ 61 h 61"/>
                <a:gd name="T18" fmla="*/ 73 w 80"/>
                <a:gd name="T19" fmla="*/ 60 h 61"/>
                <a:gd name="T20" fmla="*/ 76 w 80"/>
                <a:gd name="T21" fmla="*/ 58 h 61"/>
                <a:gd name="T22" fmla="*/ 79 w 80"/>
                <a:gd name="T23" fmla="*/ 54 h 61"/>
                <a:gd name="T24" fmla="*/ 79 w 80"/>
                <a:gd name="T25" fmla="*/ 50 h 61"/>
                <a:gd name="T26" fmla="*/ 80 w 80"/>
                <a:gd name="T27" fmla="*/ 11 h 61"/>
                <a:gd name="T28" fmla="*/ 80 w 80"/>
                <a:gd name="T29" fmla="*/ 11 h 61"/>
                <a:gd name="T30" fmla="*/ 79 w 80"/>
                <a:gd name="T31" fmla="*/ 6 h 61"/>
                <a:gd name="T32" fmla="*/ 77 w 80"/>
                <a:gd name="T33" fmla="*/ 3 h 61"/>
                <a:gd name="T34" fmla="*/ 75 w 80"/>
                <a:gd name="T35" fmla="*/ 1 h 61"/>
                <a:gd name="T36" fmla="*/ 71 w 80"/>
                <a:gd name="T37" fmla="*/ 1 h 61"/>
                <a:gd name="T38" fmla="*/ 10 w 80"/>
                <a:gd name="T39" fmla="*/ 0 h 61"/>
                <a:gd name="T40" fmla="*/ 10 w 80"/>
                <a:gd name="T41" fmla="*/ 0 h 61"/>
                <a:gd name="T42" fmla="*/ 6 w 80"/>
                <a:gd name="T43" fmla="*/ 1 h 61"/>
                <a:gd name="T44" fmla="*/ 3 w 80"/>
                <a:gd name="T45" fmla="*/ 2 h 61"/>
                <a:gd name="T46" fmla="*/ 2 w 80"/>
                <a:gd name="T47" fmla="*/ 6 h 61"/>
                <a:gd name="T48" fmla="*/ 0 w 80"/>
                <a:gd name="T49" fmla="*/ 10 h 61"/>
                <a:gd name="T50" fmla="*/ 0 w 80"/>
                <a:gd name="T51" fmla="*/ 10 h 61"/>
                <a:gd name="T52" fmla="*/ 75 w 80"/>
                <a:gd name="T53" fmla="*/ 15 h 61"/>
                <a:gd name="T54" fmla="*/ 75 w 80"/>
                <a:gd name="T55" fmla="*/ 48 h 61"/>
                <a:gd name="T56" fmla="*/ 75 w 80"/>
                <a:gd name="T57" fmla="*/ 48 h 61"/>
                <a:gd name="T58" fmla="*/ 75 w 80"/>
                <a:gd name="T59" fmla="*/ 52 h 61"/>
                <a:gd name="T60" fmla="*/ 72 w 80"/>
                <a:gd name="T61" fmla="*/ 54 h 61"/>
                <a:gd name="T62" fmla="*/ 69 w 80"/>
                <a:gd name="T63" fmla="*/ 57 h 61"/>
                <a:gd name="T64" fmla="*/ 65 w 80"/>
                <a:gd name="T65" fmla="*/ 57 h 61"/>
                <a:gd name="T66" fmla="*/ 16 w 80"/>
                <a:gd name="T67" fmla="*/ 57 h 61"/>
                <a:gd name="T68" fmla="*/ 16 w 80"/>
                <a:gd name="T69" fmla="*/ 57 h 61"/>
                <a:gd name="T70" fmla="*/ 12 w 80"/>
                <a:gd name="T71" fmla="*/ 57 h 61"/>
                <a:gd name="T72" fmla="*/ 10 w 80"/>
                <a:gd name="T73" fmla="*/ 54 h 61"/>
                <a:gd name="T74" fmla="*/ 7 w 80"/>
                <a:gd name="T75" fmla="*/ 50 h 61"/>
                <a:gd name="T76" fmla="*/ 7 w 80"/>
                <a:gd name="T77" fmla="*/ 46 h 61"/>
                <a:gd name="T78" fmla="*/ 7 w 80"/>
                <a:gd name="T79" fmla="*/ 15 h 61"/>
                <a:gd name="T80" fmla="*/ 7 w 80"/>
                <a:gd name="T81" fmla="*/ 15 h 61"/>
                <a:gd name="T82" fmla="*/ 8 w 80"/>
                <a:gd name="T83" fmla="*/ 11 h 61"/>
                <a:gd name="T84" fmla="*/ 10 w 80"/>
                <a:gd name="T85" fmla="*/ 7 h 61"/>
                <a:gd name="T86" fmla="*/ 12 w 80"/>
                <a:gd name="T87" fmla="*/ 6 h 61"/>
                <a:gd name="T88" fmla="*/ 16 w 80"/>
                <a:gd name="T89" fmla="*/ 5 h 61"/>
                <a:gd name="T90" fmla="*/ 67 w 80"/>
                <a:gd name="T91" fmla="*/ 5 h 61"/>
                <a:gd name="T92" fmla="*/ 67 w 80"/>
                <a:gd name="T93" fmla="*/ 5 h 61"/>
                <a:gd name="T94" fmla="*/ 69 w 80"/>
                <a:gd name="T95" fmla="*/ 6 h 61"/>
                <a:gd name="T96" fmla="*/ 72 w 80"/>
                <a:gd name="T97" fmla="*/ 9 h 61"/>
                <a:gd name="T98" fmla="*/ 75 w 80"/>
                <a:gd name="T99" fmla="*/ 11 h 61"/>
                <a:gd name="T100" fmla="*/ 75 w 80"/>
                <a:gd name="T101" fmla="*/ 15 h 61"/>
                <a:gd name="T102" fmla="*/ 75 w 80"/>
                <a:gd name="T103" fmla="*/ 1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61">
                  <a:moveTo>
                    <a:pt x="0" y="10"/>
                  </a:moveTo>
                  <a:lnTo>
                    <a:pt x="0" y="50"/>
                  </a:lnTo>
                  <a:lnTo>
                    <a:pt x="0" y="50"/>
                  </a:lnTo>
                  <a:lnTo>
                    <a:pt x="0" y="54"/>
                  </a:lnTo>
                  <a:lnTo>
                    <a:pt x="3" y="57"/>
                  </a:lnTo>
                  <a:lnTo>
                    <a:pt x="6" y="60"/>
                  </a:lnTo>
                  <a:lnTo>
                    <a:pt x="10" y="61"/>
                  </a:lnTo>
                  <a:lnTo>
                    <a:pt x="71" y="61"/>
                  </a:lnTo>
                  <a:lnTo>
                    <a:pt x="71" y="61"/>
                  </a:lnTo>
                  <a:lnTo>
                    <a:pt x="73" y="60"/>
                  </a:lnTo>
                  <a:lnTo>
                    <a:pt x="76" y="58"/>
                  </a:lnTo>
                  <a:lnTo>
                    <a:pt x="79" y="54"/>
                  </a:lnTo>
                  <a:lnTo>
                    <a:pt x="79" y="50"/>
                  </a:lnTo>
                  <a:lnTo>
                    <a:pt x="80" y="11"/>
                  </a:lnTo>
                  <a:lnTo>
                    <a:pt x="80" y="11"/>
                  </a:lnTo>
                  <a:lnTo>
                    <a:pt x="79" y="6"/>
                  </a:lnTo>
                  <a:lnTo>
                    <a:pt x="77" y="3"/>
                  </a:lnTo>
                  <a:lnTo>
                    <a:pt x="75" y="1"/>
                  </a:lnTo>
                  <a:lnTo>
                    <a:pt x="71" y="1"/>
                  </a:lnTo>
                  <a:lnTo>
                    <a:pt x="10" y="0"/>
                  </a:lnTo>
                  <a:lnTo>
                    <a:pt x="10" y="0"/>
                  </a:lnTo>
                  <a:lnTo>
                    <a:pt x="6" y="1"/>
                  </a:lnTo>
                  <a:lnTo>
                    <a:pt x="3" y="2"/>
                  </a:lnTo>
                  <a:lnTo>
                    <a:pt x="2" y="6"/>
                  </a:lnTo>
                  <a:lnTo>
                    <a:pt x="0" y="10"/>
                  </a:lnTo>
                  <a:lnTo>
                    <a:pt x="0" y="10"/>
                  </a:lnTo>
                  <a:close/>
                  <a:moveTo>
                    <a:pt x="75" y="15"/>
                  </a:moveTo>
                  <a:lnTo>
                    <a:pt x="75" y="48"/>
                  </a:lnTo>
                  <a:lnTo>
                    <a:pt x="75" y="48"/>
                  </a:lnTo>
                  <a:lnTo>
                    <a:pt x="75" y="52"/>
                  </a:lnTo>
                  <a:lnTo>
                    <a:pt x="72" y="54"/>
                  </a:lnTo>
                  <a:lnTo>
                    <a:pt x="69" y="57"/>
                  </a:lnTo>
                  <a:lnTo>
                    <a:pt x="65" y="57"/>
                  </a:lnTo>
                  <a:lnTo>
                    <a:pt x="16" y="57"/>
                  </a:lnTo>
                  <a:lnTo>
                    <a:pt x="16" y="57"/>
                  </a:lnTo>
                  <a:lnTo>
                    <a:pt x="12" y="57"/>
                  </a:lnTo>
                  <a:lnTo>
                    <a:pt x="10" y="54"/>
                  </a:lnTo>
                  <a:lnTo>
                    <a:pt x="7" y="50"/>
                  </a:lnTo>
                  <a:lnTo>
                    <a:pt x="7" y="46"/>
                  </a:lnTo>
                  <a:lnTo>
                    <a:pt x="7" y="15"/>
                  </a:lnTo>
                  <a:lnTo>
                    <a:pt x="7" y="15"/>
                  </a:lnTo>
                  <a:lnTo>
                    <a:pt x="8" y="11"/>
                  </a:lnTo>
                  <a:lnTo>
                    <a:pt x="10" y="7"/>
                  </a:lnTo>
                  <a:lnTo>
                    <a:pt x="12" y="6"/>
                  </a:lnTo>
                  <a:lnTo>
                    <a:pt x="16" y="5"/>
                  </a:lnTo>
                  <a:lnTo>
                    <a:pt x="67" y="5"/>
                  </a:lnTo>
                  <a:lnTo>
                    <a:pt x="67" y="5"/>
                  </a:lnTo>
                  <a:lnTo>
                    <a:pt x="69" y="6"/>
                  </a:lnTo>
                  <a:lnTo>
                    <a:pt x="72" y="9"/>
                  </a:lnTo>
                  <a:lnTo>
                    <a:pt x="75" y="11"/>
                  </a:lnTo>
                  <a:lnTo>
                    <a:pt x="75" y="15"/>
                  </a:lnTo>
                  <a:lnTo>
                    <a:pt x="75" y="1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2" name="Freeform 20646">
              <a:extLst>
                <a:ext uri="{FF2B5EF4-FFF2-40B4-BE49-F238E27FC236}">
                  <a16:creationId xmlns:a16="http://schemas.microsoft.com/office/drawing/2014/main" id="{A362B1A8-CF8D-4FCB-9CC9-FE0AC3094E15}"/>
                </a:ext>
              </a:extLst>
            </p:cNvPr>
            <p:cNvSpPr>
              <a:spLocks/>
            </p:cNvSpPr>
            <p:nvPr/>
          </p:nvSpPr>
          <p:spPr bwMode="auto">
            <a:xfrm>
              <a:off x="-2178050" y="2224088"/>
              <a:ext cx="117475" cy="90488"/>
            </a:xfrm>
            <a:custGeom>
              <a:avLst/>
              <a:gdLst>
                <a:gd name="T0" fmla="*/ 0 w 74"/>
                <a:gd name="T1" fmla="*/ 57 h 57"/>
                <a:gd name="T2" fmla="*/ 74 w 74"/>
                <a:gd name="T3" fmla="*/ 57 h 57"/>
                <a:gd name="T4" fmla="*/ 74 w 74"/>
                <a:gd name="T5" fmla="*/ 1 h 57"/>
                <a:gd name="T6" fmla="*/ 73 w 74"/>
                <a:gd name="T7" fmla="*/ 1 h 57"/>
                <a:gd name="T8" fmla="*/ 1 w 74"/>
                <a:gd name="T9" fmla="*/ 0 h 57"/>
                <a:gd name="T10" fmla="*/ 0 w 74"/>
                <a:gd name="T11" fmla="*/ 57 h 57"/>
              </a:gdLst>
              <a:ahLst/>
              <a:cxnLst>
                <a:cxn ang="0">
                  <a:pos x="T0" y="T1"/>
                </a:cxn>
                <a:cxn ang="0">
                  <a:pos x="T2" y="T3"/>
                </a:cxn>
                <a:cxn ang="0">
                  <a:pos x="T4" y="T5"/>
                </a:cxn>
                <a:cxn ang="0">
                  <a:pos x="T6" y="T7"/>
                </a:cxn>
                <a:cxn ang="0">
                  <a:pos x="T8" y="T9"/>
                </a:cxn>
                <a:cxn ang="0">
                  <a:pos x="T10" y="T11"/>
                </a:cxn>
              </a:cxnLst>
              <a:rect l="0" t="0" r="r" b="b"/>
              <a:pathLst>
                <a:path w="74" h="57">
                  <a:moveTo>
                    <a:pt x="0" y="57"/>
                  </a:moveTo>
                  <a:lnTo>
                    <a:pt x="74" y="57"/>
                  </a:lnTo>
                  <a:lnTo>
                    <a:pt x="74" y="1"/>
                  </a:lnTo>
                  <a:lnTo>
                    <a:pt x="73" y="1"/>
                  </a:lnTo>
                  <a:lnTo>
                    <a:pt x="1" y="0"/>
                  </a:lnTo>
                  <a:lnTo>
                    <a:pt x="0" y="57"/>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3" name="Freeform 20647">
              <a:extLst>
                <a:ext uri="{FF2B5EF4-FFF2-40B4-BE49-F238E27FC236}">
                  <a16:creationId xmlns:a16="http://schemas.microsoft.com/office/drawing/2014/main" id="{C198922A-8C95-4B3C-8642-211879409973}"/>
                </a:ext>
              </a:extLst>
            </p:cNvPr>
            <p:cNvSpPr>
              <a:spLocks noEditPoints="1"/>
            </p:cNvSpPr>
            <p:nvPr/>
          </p:nvSpPr>
          <p:spPr bwMode="auto">
            <a:xfrm>
              <a:off x="-2182813" y="2222500"/>
              <a:ext cx="123825" cy="95250"/>
            </a:xfrm>
            <a:custGeom>
              <a:avLst/>
              <a:gdLst>
                <a:gd name="T0" fmla="*/ 0 w 78"/>
                <a:gd name="T1" fmla="*/ 9 h 60"/>
                <a:gd name="T2" fmla="*/ 0 w 78"/>
                <a:gd name="T3" fmla="*/ 49 h 60"/>
                <a:gd name="T4" fmla="*/ 0 w 78"/>
                <a:gd name="T5" fmla="*/ 49 h 60"/>
                <a:gd name="T6" fmla="*/ 0 w 78"/>
                <a:gd name="T7" fmla="*/ 53 h 60"/>
                <a:gd name="T8" fmla="*/ 3 w 78"/>
                <a:gd name="T9" fmla="*/ 57 h 60"/>
                <a:gd name="T10" fmla="*/ 6 w 78"/>
                <a:gd name="T11" fmla="*/ 58 h 60"/>
                <a:gd name="T12" fmla="*/ 8 w 78"/>
                <a:gd name="T13" fmla="*/ 60 h 60"/>
                <a:gd name="T14" fmla="*/ 71 w 78"/>
                <a:gd name="T15" fmla="*/ 60 h 60"/>
                <a:gd name="T16" fmla="*/ 71 w 78"/>
                <a:gd name="T17" fmla="*/ 60 h 60"/>
                <a:gd name="T18" fmla="*/ 73 w 78"/>
                <a:gd name="T19" fmla="*/ 60 h 60"/>
                <a:gd name="T20" fmla="*/ 76 w 78"/>
                <a:gd name="T21" fmla="*/ 57 h 60"/>
                <a:gd name="T22" fmla="*/ 78 w 78"/>
                <a:gd name="T23" fmla="*/ 54 h 60"/>
                <a:gd name="T24" fmla="*/ 78 w 78"/>
                <a:gd name="T25" fmla="*/ 50 h 60"/>
                <a:gd name="T26" fmla="*/ 78 w 78"/>
                <a:gd name="T27" fmla="*/ 10 h 60"/>
                <a:gd name="T28" fmla="*/ 78 w 78"/>
                <a:gd name="T29" fmla="*/ 10 h 60"/>
                <a:gd name="T30" fmla="*/ 78 w 78"/>
                <a:gd name="T31" fmla="*/ 6 h 60"/>
                <a:gd name="T32" fmla="*/ 77 w 78"/>
                <a:gd name="T33" fmla="*/ 2 h 60"/>
                <a:gd name="T34" fmla="*/ 73 w 78"/>
                <a:gd name="T35" fmla="*/ 1 h 60"/>
                <a:gd name="T36" fmla="*/ 71 w 78"/>
                <a:gd name="T37" fmla="*/ 0 h 60"/>
                <a:gd name="T38" fmla="*/ 9 w 78"/>
                <a:gd name="T39" fmla="*/ 0 h 60"/>
                <a:gd name="T40" fmla="*/ 9 w 78"/>
                <a:gd name="T41" fmla="*/ 0 h 60"/>
                <a:gd name="T42" fmla="*/ 6 w 78"/>
                <a:gd name="T43" fmla="*/ 0 h 60"/>
                <a:gd name="T44" fmla="*/ 3 w 78"/>
                <a:gd name="T45" fmla="*/ 2 h 60"/>
                <a:gd name="T46" fmla="*/ 2 w 78"/>
                <a:gd name="T47" fmla="*/ 5 h 60"/>
                <a:gd name="T48" fmla="*/ 0 w 78"/>
                <a:gd name="T49" fmla="*/ 9 h 60"/>
                <a:gd name="T50" fmla="*/ 0 w 78"/>
                <a:gd name="T51" fmla="*/ 9 h 60"/>
                <a:gd name="T52" fmla="*/ 75 w 78"/>
                <a:gd name="T53" fmla="*/ 15 h 60"/>
                <a:gd name="T54" fmla="*/ 75 w 78"/>
                <a:gd name="T55" fmla="*/ 46 h 60"/>
                <a:gd name="T56" fmla="*/ 75 w 78"/>
                <a:gd name="T57" fmla="*/ 46 h 60"/>
                <a:gd name="T58" fmla="*/ 73 w 78"/>
                <a:gd name="T59" fmla="*/ 50 h 60"/>
                <a:gd name="T60" fmla="*/ 72 w 78"/>
                <a:gd name="T61" fmla="*/ 54 h 60"/>
                <a:gd name="T62" fmla="*/ 69 w 78"/>
                <a:gd name="T63" fmla="*/ 56 h 60"/>
                <a:gd name="T64" fmla="*/ 65 w 78"/>
                <a:gd name="T65" fmla="*/ 57 h 60"/>
                <a:gd name="T66" fmla="*/ 15 w 78"/>
                <a:gd name="T67" fmla="*/ 57 h 60"/>
                <a:gd name="T68" fmla="*/ 15 w 78"/>
                <a:gd name="T69" fmla="*/ 57 h 60"/>
                <a:gd name="T70" fmla="*/ 12 w 78"/>
                <a:gd name="T71" fmla="*/ 56 h 60"/>
                <a:gd name="T72" fmla="*/ 9 w 78"/>
                <a:gd name="T73" fmla="*/ 53 h 60"/>
                <a:gd name="T74" fmla="*/ 7 w 78"/>
                <a:gd name="T75" fmla="*/ 50 h 60"/>
                <a:gd name="T76" fmla="*/ 7 w 78"/>
                <a:gd name="T77" fmla="*/ 46 h 60"/>
                <a:gd name="T78" fmla="*/ 7 w 78"/>
                <a:gd name="T79" fmla="*/ 14 h 60"/>
                <a:gd name="T80" fmla="*/ 7 w 78"/>
                <a:gd name="T81" fmla="*/ 14 h 60"/>
                <a:gd name="T82" fmla="*/ 8 w 78"/>
                <a:gd name="T83" fmla="*/ 10 h 60"/>
                <a:gd name="T84" fmla="*/ 9 w 78"/>
                <a:gd name="T85" fmla="*/ 7 h 60"/>
                <a:gd name="T86" fmla="*/ 12 w 78"/>
                <a:gd name="T87" fmla="*/ 5 h 60"/>
                <a:gd name="T88" fmla="*/ 16 w 78"/>
                <a:gd name="T89" fmla="*/ 3 h 60"/>
                <a:gd name="T90" fmla="*/ 67 w 78"/>
                <a:gd name="T91" fmla="*/ 5 h 60"/>
                <a:gd name="T92" fmla="*/ 67 w 78"/>
                <a:gd name="T93" fmla="*/ 5 h 60"/>
                <a:gd name="T94" fmla="*/ 69 w 78"/>
                <a:gd name="T95" fmla="*/ 5 h 60"/>
                <a:gd name="T96" fmla="*/ 72 w 78"/>
                <a:gd name="T97" fmla="*/ 7 h 60"/>
                <a:gd name="T98" fmla="*/ 75 w 78"/>
                <a:gd name="T99" fmla="*/ 11 h 60"/>
                <a:gd name="T100" fmla="*/ 75 w 78"/>
                <a:gd name="T101" fmla="*/ 15 h 60"/>
                <a:gd name="T102" fmla="*/ 75 w 78"/>
                <a:gd name="T103" fmla="*/ 1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60">
                  <a:moveTo>
                    <a:pt x="0" y="9"/>
                  </a:moveTo>
                  <a:lnTo>
                    <a:pt x="0" y="49"/>
                  </a:lnTo>
                  <a:lnTo>
                    <a:pt x="0" y="49"/>
                  </a:lnTo>
                  <a:lnTo>
                    <a:pt x="0" y="53"/>
                  </a:lnTo>
                  <a:lnTo>
                    <a:pt x="3" y="57"/>
                  </a:lnTo>
                  <a:lnTo>
                    <a:pt x="6" y="58"/>
                  </a:lnTo>
                  <a:lnTo>
                    <a:pt x="8" y="60"/>
                  </a:lnTo>
                  <a:lnTo>
                    <a:pt x="71" y="60"/>
                  </a:lnTo>
                  <a:lnTo>
                    <a:pt x="71" y="60"/>
                  </a:lnTo>
                  <a:lnTo>
                    <a:pt x="73" y="60"/>
                  </a:lnTo>
                  <a:lnTo>
                    <a:pt x="76" y="57"/>
                  </a:lnTo>
                  <a:lnTo>
                    <a:pt x="78" y="54"/>
                  </a:lnTo>
                  <a:lnTo>
                    <a:pt x="78" y="50"/>
                  </a:lnTo>
                  <a:lnTo>
                    <a:pt x="78" y="10"/>
                  </a:lnTo>
                  <a:lnTo>
                    <a:pt x="78" y="10"/>
                  </a:lnTo>
                  <a:lnTo>
                    <a:pt x="78" y="6"/>
                  </a:lnTo>
                  <a:lnTo>
                    <a:pt x="77" y="2"/>
                  </a:lnTo>
                  <a:lnTo>
                    <a:pt x="73" y="1"/>
                  </a:lnTo>
                  <a:lnTo>
                    <a:pt x="71" y="0"/>
                  </a:lnTo>
                  <a:lnTo>
                    <a:pt x="9" y="0"/>
                  </a:lnTo>
                  <a:lnTo>
                    <a:pt x="9" y="0"/>
                  </a:lnTo>
                  <a:lnTo>
                    <a:pt x="6" y="0"/>
                  </a:lnTo>
                  <a:lnTo>
                    <a:pt x="3" y="2"/>
                  </a:lnTo>
                  <a:lnTo>
                    <a:pt x="2" y="5"/>
                  </a:lnTo>
                  <a:lnTo>
                    <a:pt x="0" y="9"/>
                  </a:lnTo>
                  <a:lnTo>
                    <a:pt x="0" y="9"/>
                  </a:lnTo>
                  <a:close/>
                  <a:moveTo>
                    <a:pt x="75" y="15"/>
                  </a:moveTo>
                  <a:lnTo>
                    <a:pt x="75" y="46"/>
                  </a:lnTo>
                  <a:lnTo>
                    <a:pt x="75" y="46"/>
                  </a:lnTo>
                  <a:lnTo>
                    <a:pt x="73" y="50"/>
                  </a:lnTo>
                  <a:lnTo>
                    <a:pt x="72" y="54"/>
                  </a:lnTo>
                  <a:lnTo>
                    <a:pt x="69" y="56"/>
                  </a:lnTo>
                  <a:lnTo>
                    <a:pt x="65" y="57"/>
                  </a:lnTo>
                  <a:lnTo>
                    <a:pt x="15" y="57"/>
                  </a:lnTo>
                  <a:lnTo>
                    <a:pt x="15" y="57"/>
                  </a:lnTo>
                  <a:lnTo>
                    <a:pt x="12" y="56"/>
                  </a:lnTo>
                  <a:lnTo>
                    <a:pt x="9" y="53"/>
                  </a:lnTo>
                  <a:lnTo>
                    <a:pt x="7" y="50"/>
                  </a:lnTo>
                  <a:lnTo>
                    <a:pt x="7" y="46"/>
                  </a:lnTo>
                  <a:lnTo>
                    <a:pt x="7" y="14"/>
                  </a:lnTo>
                  <a:lnTo>
                    <a:pt x="7" y="14"/>
                  </a:lnTo>
                  <a:lnTo>
                    <a:pt x="8" y="10"/>
                  </a:lnTo>
                  <a:lnTo>
                    <a:pt x="9" y="7"/>
                  </a:lnTo>
                  <a:lnTo>
                    <a:pt x="12" y="5"/>
                  </a:lnTo>
                  <a:lnTo>
                    <a:pt x="16" y="3"/>
                  </a:lnTo>
                  <a:lnTo>
                    <a:pt x="67" y="5"/>
                  </a:lnTo>
                  <a:lnTo>
                    <a:pt x="67" y="5"/>
                  </a:lnTo>
                  <a:lnTo>
                    <a:pt x="69" y="5"/>
                  </a:lnTo>
                  <a:lnTo>
                    <a:pt x="72" y="7"/>
                  </a:lnTo>
                  <a:lnTo>
                    <a:pt x="75" y="11"/>
                  </a:lnTo>
                  <a:lnTo>
                    <a:pt x="75" y="15"/>
                  </a:lnTo>
                  <a:lnTo>
                    <a:pt x="75" y="1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4" name="Freeform 20648">
              <a:extLst>
                <a:ext uri="{FF2B5EF4-FFF2-40B4-BE49-F238E27FC236}">
                  <a16:creationId xmlns:a16="http://schemas.microsoft.com/office/drawing/2014/main" id="{762FC0BD-1FEE-4A1E-B446-F19E25073A72}"/>
                </a:ext>
              </a:extLst>
            </p:cNvPr>
            <p:cNvSpPr>
              <a:spLocks/>
            </p:cNvSpPr>
            <p:nvPr/>
          </p:nvSpPr>
          <p:spPr bwMode="auto">
            <a:xfrm>
              <a:off x="-2328863" y="2224088"/>
              <a:ext cx="117475" cy="90488"/>
            </a:xfrm>
            <a:custGeom>
              <a:avLst/>
              <a:gdLst>
                <a:gd name="T0" fmla="*/ 0 w 74"/>
                <a:gd name="T1" fmla="*/ 56 h 57"/>
                <a:gd name="T2" fmla="*/ 73 w 74"/>
                <a:gd name="T3" fmla="*/ 57 h 57"/>
                <a:gd name="T4" fmla="*/ 74 w 74"/>
                <a:gd name="T5" fmla="*/ 1 h 57"/>
                <a:gd name="T6" fmla="*/ 73 w 74"/>
                <a:gd name="T7" fmla="*/ 0 h 57"/>
                <a:gd name="T8" fmla="*/ 0 w 74"/>
                <a:gd name="T9" fmla="*/ 0 h 57"/>
                <a:gd name="T10" fmla="*/ 0 w 74"/>
                <a:gd name="T11" fmla="*/ 56 h 57"/>
              </a:gdLst>
              <a:ahLst/>
              <a:cxnLst>
                <a:cxn ang="0">
                  <a:pos x="T0" y="T1"/>
                </a:cxn>
                <a:cxn ang="0">
                  <a:pos x="T2" y="T3"/>
                </a:cxn>
                <a:cxn ang="0">
                  <a:pos x="T4" y="T5"/>
                </a:cxn>
                <a:cxn ang="0">
                  <a:pos x="T6" y="T7"/>
                </a:cxn>
                <a:cxn ang="0">
                  <a:pos x="T8" y="T9"/>
                </a:cxn>
                <a:cxn ang="0">
                  <a:pos x="T10" y="T11"/>
                </a:cxn>
              </a:cxnLst>
              <a:rect l="0" t="0" r="r" b="b"/>
              <a:pathLst>
                <a:path w="74" h="57">
                  <a:moveTo>
                    <a:pt x="0" y="56"/>
                  </a:moveTo>
                  <a:lnTo>
                    <a:pt x="73" y="57"/>
                  </a:lnTo>
                  <a:lnTo>
                    <a:pt x="74" y="1"/>
                  </a:lnTo>
                  <a:lnTo>
                    <a:pt x="73" y="0"/>
                  </a:lnTo>
                  <a:lnTo>
                    <a:pt x="0"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5" name="Freeform 20649">
              <a:extLst>
                <a:ext uri="{FF2B5EF4-FFF2-40B4-BE49-F238E27FC236}">
                  <a16:creationId xmlns:a16="http://schemas.microsoft.com/office/drawing/2014/main" id="{41CFB9CA-B1BF-4644-978E-3D4992D0B461}"/>
                </a:ext>
              </a:extLst>
            </p:cNvPr>
            <p:cNvSpPr>
              <a:spLocks noEditPoints="1"/>
            </p:cNvSpPr>
            <p:nvPr/>
          </p:nvSpPr>
          <p:spPr bwMode="auto">
            <a:xfrm>
              <a:off x="-2333625" y="2219325"/>
              <a:ext cx="123825" cy="98425"/>
            </a:xfrm>
            <a:custGeom>
              <a:avLst/>
              <a:gdLst>
                <a:gd name="T0" fmla="*/ 0 w 78"/>
                <a:gd name="T1" fmla="*/ 11 h 62"/>
                <a:gd name="T2" fmla="*/ 0 w 78"/>
                <a:gd name="T3" fmla="*/ 50 h 62"/>
                <a:gd name="T4" fmla="*/ 0 w 78"/>
                <a:gd name="T5" fmla="*/ 50 h 62"/>
                <a:gd name="T6" fmla="*/ 0 w 78"/>
                <a:gd name="T7" fmla="*/ 55 h 62"/>
                <a:gd name="T8" fmla="*/ 3 w 78"/>
                <a:gd name="T9" fmla="*/ 58 h 62"/>
                <a:gd name="T10" fmla="*/ 6 w 78"/>
                <a:gd name="T11" fmla="*/ 60 h 62"/>
                <a:gd name="T12" fmla="*/ 8 w 78"/>
                <a:gd name="T13" fmla="*/ 60 h 62"/>
                <a:gd name="T14" fmla="*/ 69 w 78"/>
                <a:gd name="T15" fmla="*/ 62 h 62"/>
                <a:gd name="T16" fmla="*/ 69 w 78"/>
                <a:gd name="T17" fmla="*/ 62 h 62"/>
                <a:gd name="T18" fmla="*/ 73 w 78"/>
                <a:gd name="T19" fmla="*/ 60 h 62"/>
                <a:gd name="T20" fmla="*/ 76 w 78"/>
                <a:gd name="T21" fmla="*/ 59 h 62"/>
                <a:gd name="T22" fmla="*/ 78 w 78"/>
                <a:gd name="T23" fmla="*/ 55 h 62"/>
                <a:gd name="T24" fmla="*/ 78 w 78"/>
                <a:gd name="T25" fmla="*/ 51 h 62"/>
                <a:gd name="T26" fmla="*/ 78 w 78"/>
                <a:gd name="T27" fmla="*/ 11 h 62"/>
                <a:gd name="T28" fmla="*/ 78 w 78"/>
                <a:gd name="T29" fmla="*/ 11 h 62"/>
                <a:gd name="T30" fmla="*/ 78 w 78"/>
                <a:gd name="T31" fmla="*/ 7 h 62"/>
                <a:gd name="T32" fmla="*/ 76 w 78"/>
                <a:gd name="T33" fmla="*/ 4 h 62"/>
                <a:gd name="T34" fmla="*/ 73 w 78"/>
                <a:gd name="T35" fmla="*/ 2 h 62"/>
                <a:gd name="T36" fmla="*/ 71 w 78"/>
                <a:gd name="T37" fmla="*/ 0 h 62"/>
                <a:gd name="T38" fmla="*/ 9 w 78"/>
                <a:gd name="T39" fmla="*/ 0 h 62"/>
                <a:gd name="T40" fmla="*/ 9 w 78"/>
                <a:gd name="T41" fmla="*/ 0 h 62"/>
                <a:gd name="T42" fmla="*/ 6 w 78"/>
                <a:gd name="T43" fmla="*/ 2 h 62"/>
                <a:gd name="T44" fmla="*/ 3 w 78"/>
                <a:gd name="T45" fmla="*/ 3 h 62"/>
                <a:gd name="T46" fmla="*/ 0 w 78"/>
                <a:gd name="T47" fmla="*/ 7 h 62"/>
                <a:gd name="T48" fmla="*/ 0 w 78"/>
                <a:gd name="T49" fmla="*/ 11 h 62"/>
                <a:gd name="T50" fmla="*/ 0 w 78"/>
                <a:gd name="T51" fmla="*/ 11 h 62"/>
                <a:gd name="T52" fmla="*/ 75 w 78"/>
                <a:gd name="T53" fmla="*/ 16 h 62"/>
                <a:gd name="T54" fmla="*/ 75 w 78"/>
                <a:gd name="T55" fmla="*/ 47 h 62"/>
                <a:gd name="T56" fmla="*/ 75 w 78"/>
                <a:gd name="T57" fmla="*/ 47 h 62"/>
                <a:gd name="T58" fmla="*/ 73 w 78"/>
                <a:gd name="T59" fmla="*/ 52 h 62"/>
                <a:gd name="T60" fmla="*/ 72 w 78"/>
                <a:gd name="T61" fmla="*/ 55 h 62"/>
                <a:gd name="T62" fmla="*/ 69 w 78"/>
                <a:gd name="T63" fmla="*/ 58 h 62"/>
                <a:gd name="T64" fmla="*/ 65 w 78"/>
                <a:gd name="T65" fmla="*/ 58 h 62"/>
                <a:gd name="T66" fmla="*/ 15 w 78"/>
                <a:gd name="T67" fmla="*/ 58 h 62"/>
                <a:gd name="T68" fmla="*/ 15 w 78"/>
                <a:gd name="T69" fmla="*/ 58 h 62"/>
                <a:gd name="T70" fmla="*/ 12 w 78"/>
                <a:gd name="T71" fmla="*/ 56 h 62"/>
                <a:gd name="T72" fmla="*/ 9 w 78"/>
                <a:gd name="T73" fmla="*/ 55 h 62"/>
                <a:gd name="T74" fmla="*/ 7 w 78"/>
                <a:gd name="T75" fmla="*/ 51 h 62"/>
                <a:gd name="T76" fmla="*/ 7 w 78"/>
                <a:gd name="T77" fmla="*/ 47 h 62"/>
                <a:gd name="T78" fmla="*/ 7 w 78"/>
                <a:gd name="T79" fmla="*/ 16 h 62"/>
                <a:gd name="T80" fmla="*/ 7 w 78"/>
                <a:gd name="T81" fmla="*/ 16 h 62"/>
                <a:gd name="T82" fmla="*/ 7 w 78"/>
                <a:gd name="T83" fmla="*/ 12 h 62"/>
                <a:gd name="T84" fmla="*/ 9 w 78"/>
                <a:gd name="T85" fmla="*/ 8 h 62"/>
                <a:gd name="T86" fmla="*/ 12 w 78"/>
                <a:gd name="T87" fmla="*/ 5 h 62"/>
                <a:gd name="T88" fmla="*/ 16 w 78"/>
                <a:gd name="T89" fmla="*/ 5 h 62"/>
                <a:gd name="T90" fmla="*/ 65 w 78"/>
                <a:gd name="T91" fmla="*/ 5 h 62"/>
                <a:gd name="T92" fmla="*/ 65 w 78"/>
                <a:gd name="T93" fmla="*/ 5 h 62"/>
                <a:gd name="T94" fmla="*/ 69 w 78"/>
                <a:gd name="T95" fmla="*/ 7 h 62"/>
                <a:gd name="T96" fmla="*/ 72 w 78"/>
                <a:gd name="T97" fmla="*/ 9 h 62"/>
                <a:gd name="T98" fmla="*/ 75 w 78"/>
                <a:gd name="T99" fmla="*/ 12 h 62"/>
                <a:gd name="T100" fmla="*/ 75 w 78"/>
                <a:gd name="T101" fmla="*/ 16 h 62"/>
                <a:gd name="T102" fmla="*/ 75 w 78"/>
                <a:gd name="T103" fmla="*/ 1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62">
                  <a:moveTo>
                    <a:pt x="0" y="11"/>
                  </a:moveTo>
                  <a:lnTo>
                    <a:pt x="0" y="50"/>
                  </a:lnTo>
                  <a:lnTo>
                    <a:pt x="0" y="50"/>
                  </a:lnTo>
                  <a:lnTo>
                    <a:pt x="0" y="55"/>
                  </a:lnTo>
                  <a:lnTo>
                    <a:pt x="3" y="58"/>
                  </a:lnTo>
                  <a:lnTo>
                    <a:pt x="6" y="60"/>
                  </a:lnTo>
                  <a:lnTo>
                    <a:pt x="8" y="60"/>
                  </a:lnTo>
                  <a:lnTo>
                    <a:pt x="69" y="62"/>
                  </a:lnTo>
                  <a:lnTo>
                    <a:pt x="69" y="62"/>
                  </a:lnTo>
                  <a:lnTo>
                    <a:pt x="73" y="60"/>
                  </a:lnTo>
                  <a:lnTo>
                    <a:pt x="76" y="59"/>
                  </a:lnTo>
                  <a:lnTo>
                    <a:pt x="78" y="55"/>
                  </a:lnTo>
                  <a:lnTo>
                    <a:pt x="78" y="51"/>
                  </a:lnTo>
                  <a:lnTo>
                    <a:pt x="78" y="11"/>
                  </a:lnTo>
                  <a:lnTo>
                    <a:pt x="78" y="11"/>
                  </a:lnTo>
                  <a:lnTo>
                    <a:pt x="78" y="7"/>
                  </a:lnTo>
                  <a:lnTo>
                    <a:pt x="76" y="4"/>
                  </a:lnTo>
                  <a:lnTo>
                    <a:pt x="73" y="2"/>
                  </a:lnTo>
                  <a:lnTo>
                    <a:pt x="71" y="0"/>
                  </a:lnTo>
                  <a:lnTo>
                    <a:pt x="9" y="0"/>
                  </a:lnTo>
                  <a:lnTo>
                    <a:pt x="9" y="0"/>
                  </a:lnTo>
                  <a:lnTo>
                    <a:pt x="6" y="2"/>
                  </a:lnTo>
                  <a:lnTo>
                    <a:pt x="3" y="3"/>
                  </a:lnTo>
                  <a:lnTo>
                    <a:pt x="0" y="7"/>
                  </a:lnTo>
                  <a:lnTo>
                    <a:pt x="0" y="11"/>
                  </a:lnTo>
                  <a:lnTo>
                    <a:pt x="0" y="11"/>
                  </a:lnTo>
                  <a:close/>
                  <a:moveTo>
                    <a:pt x="75" y="16"/>
                  </a:moveTo>
                  <a:lnTo>
                    <a:pt x="75" y="47"/>
                  </a:lnTo>
                  <a:lnTo>
                    <a:pt x="75" y="47"/>
                  </a:lnTo>
                  <a:lnTo>
                    <a:pt x="73" y="52"/>
                  </a:lnTo>
                  <a:lnTo>
                    <a:pt x="72" y="55"/>
                  </a:lnTo>
                  <a:lnTo>
                    <a:pt x="69" y="58"/>
                  </a:lnTo>
                  <a:lnTo>
                    <a:pt x="65" y="58"/>
                  </a:lnTo>
                  <a:lnTo>
                    <a:pt x="15" y="58"/>
                  </a:lnTo>
                  <a:lnTo>
                    <a:pt x="15" y="58"/>
                  </a:lnTo>
                  <a:lnTo>
                    <a:pt x="12" y="56"/>
                  </a:lnTo>
                  <a:lnTo>
                    <a:pt x="9" y="55"/>
                  </a:lnTo>
                  <a:lnTo>
                    <a:pt x="7" y="51"/>
                  </a:lnTo>
                  <a:lnTo>
                    <a:pt x="7" y="47"/>
                  </a:lnTo>
                  <a:lnTo>
                    <a:pt x="7" y="16"/>
                  </a:lnTo>
                  <a:lnTo>
                    <a:pt x="7" y="16"/>
                  </a:lnTo>
                  <a:lnTo>
                    <a:pt x="7" y="12"/>
                  </a:lnTo>
                  <a:lnTo>
                    <a:pt x="9" y="8"/>
                  </a:lnTo>
                  <a:lnTo>
                    <a:pt x="12" y="5"/>
                  </a:lnTo>
                  <a:lnTo>
                    <a:pt x="16" y="5"/>
                  </a:lnTo>
                  <a:lnTo>
                    <a:pt x="65" y="5"/>
                  </a:lnTo>
                  <a:lnTo>
                    <a:pt x="65" y="5"/>
                  </a:lnTo>
                  <a:lnTo>
                    <a:pt x="69" y="7"/>
                  </a:lnTo>
                  <a:lnTo>
                    <a:pt x="72" y="9"/>
                  </a:lnTo>
                  <a:lnTo>
                    <a:pt x="75" y="12"/>
                  </a:lnTo>
                  <a:lnTo>
                    <a:pt x="75" y="16"/>
                  </a:lnTo>
                  <a:lnTo>
                    <a:pt x="75" y="16"/>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6" name="Freeform 20650">
              <a:extLst>
                <a:ext uri="{FF2B5EF4-FFF2-40B4-BE49-F238E27FC236}">
                  <a16:creationId xmlns:a16="http://schemas.microsoft.com/office/drawing/2014/main" id="{F84B2F1B-9CC8-4974-B139-674A6EAF27B1}"/>
                </a:ext>
              </a:extLst>
            </p:cNvPr>
            <p:cNvSpPr>
              <a:spLocks/>
            </p:cNvSpPr>
            <p:nvPr/>
          </p:nvSpPr>
          <p:spPr bwMode="auto">
            <a:xfrm>
              <a:off x="-2479675" y="2222500"/>
              <a:ext cx="115888" cy="90488"/>
            </a:xfrm>
            <a:custGeom>
              <a:avLst/>
              <a:gdLst>
                <a:gd name="T0" fmla="*/ 0 w 73"/>
                <a:gd name="T1" fmla="*/ 57 h 57"/>
                <a:gd name="T2" fmla="*/ 73 w 73"/>
                <a:gd name="T3" fmla="*/ 57 h 57"/>
                <a:gd name="T4" fmla="*/ 73 w 73"/>
                <a:gd name="T5" fmla="*/ 14 h 57"/>
                <a:gd name="T6" fmla="*/ 73 w 73"/>
                <a:gd name="T7" fmla="*/ 14 h 57"/>
                <a:gd name="T8" fmla="*/ 73 w 73"/>
                <a:gd name="T9" fmla="*/ 9 h 57"/>
                <a:gd name="T10" fmla="*/ 70 w 73"/>
                <a:gd name="T11" fmla="*/ 5 h 57"/>
                <a:gd name="T12" fmla="*/ 65 w 73"/>
                <a:gd name="T13" fmla="*/ 1 h 57"/>
                <a:gd name="T14" fmla="*/ 60 w 73"/>
                <a:gd name="T15" fmla="*/ 1 h 57"/>
                <a:gd name="T16" fmla="*/ 0 w 73"/>
                <a:gd name="T17" fmla="*/ 0 h 57"/>
                <a:gd name="T18" fmla="*/ 0 w 73"/>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0" y="57"/>
                  </a:moveTo>
                  <a:lnTo>
                    <a:pt x="73" y="57"/>
                  </a:lnTo>
                  <a:lnTo>
                    <a:pt x="73" y="14"/>
                  </a:lnTo>
                  <a:lnTo>
                    <a:pt x="73" y="14"/>
                  </a:lnTo>
                  <a:lnTo>
                    <a:pt x="73" y="9"/>
                  </a:lnTo>
                  <a:lnTo>
                    <a:pt x="70" y="5"/>
                  </a:lnTo>
                  <a:lnTo>
                    <a:pt x="65" y="1"/>
                  </a:lnTo>
                  <a:lnTo>
                    <a:pt x="60" y="1"/>
                  </a:lnTo>
                  <a:lnTo>
                    <a:pt x="0" y="0"/>
                  </a:lnTo>
                  <a:lnTo>
                    <a:pt x="0" y="57"/>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7" name="Freeform 20651">
              <a:extLst>
                <a:ext uri="{FF2B5EF4-FFF2-40B4-BE49-F238E27FC236}">
                  <a16:creationId xmlns:a16="http://schemas.microsoft.com/office/drawing/2014/main" id="{B163E301-8819-449A-98E9-D2E44B978155}"/>
                </a:ext>
              </a:extLst>
            </p:cNvPr>
            <p:cNvSpPr>
              <a:spLocks noEditPoints="1"/>
            </p:cNvSpPr>
            <p:nvPr/>
          </p:nvSpPr>
          <p:spPr bwMode="auto">
            <a:xfrm>
              <a:off x="-2486025" y="2217738"/>
              <a:ext cx="125413" cy="96838"/>
            </a:xfrm>
            <a:custGeom>
              <a:avLst/>
              <a:gdLst>
                <a:gd name="T0" fmla="*/ 1 w 79"/>
                <a:gd name="T1" fmla="*/ 10 h 61"/>
                <a:gd name="T2" fmla="*/ 0 w 79"/>
                <a:gd name="T3" fmla="*/ 51 h 61"/>
                <a:gd name="T4" fmla="*/ 0 w 79"/>
                <a:gd name="T5" fmla="*/ 51 h 61"/>
                <a:gd name="T6" fmla="*/ 1 w 79"/>
                <a:gd name="T7" fmla="*/ 55 h 61"/>
                <a:gd name="T8" fmla="*/ 3 w 79"/>
                <a:gd name="T9" fmla="*/ 59 h 61"/>
                <a:gd name="T10" fmla="*/ 5 w 79"/>
                <a:gd name="T11" fmla="*/ 60 h 61"/>
                <a:gd name="T12" fmla="*/ 9 w 79"/>
                <a:gd name="T13" fmla="*/ 61 h 61"/>
                <a:gd name="T14" fmla="*/ 70 w 79"/>
                <a:gd name="T15" fmla="*/ 61 h 61"/>
                <a:gd name="T16" fmla="*/ 70 w 79"/>
                <a:gd name="T17" fmla="*/ 61 h 61"/>
                <a:gd name="T18" fmla="*/ 74 w 79"/>
                <a:gd name="T19" fmla="*/ 61 h 61"/>
                <a:gd name="T20" fmla="*/ 77 w 79"/>
                <a:gd name="T21" fmla="*/ 59 h 61"/>
                <a:gd name="T22" fmla="*/ 78 w 79"/>
                <a:gd name="T23" fmla="*/ 55 h 61"/>
                <a:gd name="T24" fmla="*/ 79 w 79"/>
                <a:gd name="T25" fmla="*/ 51 h 61"/>
                <a:gd name="T26" fmla="*/ 79 w 79"/>
                <a:gd name="T27" fmla="*/ 12 h 61"/>
                <a:gd name="T28" fmla="*/ 79 w 79"/>
                <a:gd name="T29" fmla="*/ 12 h 61"/>
                <a:gd name="T30" fmla="*/ 79 w 79"/>
                <a:gd name="T31" fmla="*/ 8 h 61"/>
                <a:gd name="T32" fmla="*/ 77 w 79"/>
                <a:gd name="T33" fmla="*/ 4 h 61"/>
                <a:gd name="T34" fmla="*/ 74 w 79"/>
                <a:gd name="T35" fmla="*/ 1 h 61"/>
                <a:gd name="T36" fmla="*/ 72 w 79"/>
                <a:gd name="T37" fmla="*/ 1 h 61"/>
                <a:gd name="T38" fmla="*/ 9 w 79"/>
                <a:gd name="T39" fmla="*/ 0 h 61"/>
                <a:gd name="T40" fmla="*/ 9 w 79"/>
                <a:gd name="T41" fmla="*/ 0 h 61"/>
                <a:gd name="T42" fmla="*/ 6 w 79"/>
                <a:gd name="T43" fmla="*/ 1 h 61"/>
                <a:gd name="T44" fmla="*/ 4 w 79"/>
                <a:gd name="T45" fmla="*/ 4 h 61"/>
                <a:gd name="T46" fmla="*/ 1 w 79"/>
                <a:gd name="T47" fmla="*/ 6 h 61"/>
                <a:gd name="T48" fmla="*/ 1 w 79"/>
                <a:gd name="T49" fmla="*/ 10 h 61"/>
                <a:gd name="T50" fmla="*/ 1 w 79"/>
                <a:gd name="T51" fmla="*/ 10 h 61"/>
                <a:gd name="T52" fmla="*/ 75 w 79"/>
                <a:gd name="T53" fmla="*/ 17 h 61"/>
                <a:gd name="T54" fmla="*/ 75 w 79"/>
                <a:gd name="T55" fmla="*/ 48 h 61"/>
                <a:gd name="T56" fmla="*/ 75 w 79"/>
                <a:gd name="T57" fmla="*/ 48 h 61"/>
                <a:gd name="T58" fmla="*/ 74 w 79"/>
                <a:gd name="T59" fmla="*/ 52 h 61"/>
                <a:gd name="T60" fmla="*/ 73 w 79"/>
                <a:gd name="T61" fmla="*/ 55 h 61"/>
                <a:gd name="T62" fmla="*/ 70 w 79"/>
                <a:gd name="T63" fmla="*/ 57 h 61"/>
                <a:gd name="T64" fmla="*/ 66 w 79"/>
                <a:gd name="T65" fmla="*/ 59 h 61"/>
                <a:gd name="T66" fmla="*/ 16 w 79"/>
                <a:gd name="T67" fmla="*/ 57 h 61"/>
                <a:gd name="T68" fmla="*/ 16 w 79"/>
                <a:gd name="T69" fmla="*/ 57 h 61"/>
                <a:gd name="T70" fmla="*/ 12 w 79"/>
                <a:gd name="T71" fmla="*/ 57 h 61"/>
                <a:gd name="T72" fmla="*/ 9 w 79"/>
                <a:gd name="T73" fmla="*/ 55 h 61"/>
                <a:gd name="T74" fmla="*/ 8 w 79"/>
                <a:gd name="T75" fmla="*/ 52 h 61"/>
                <a:gd name="T76" fmla="*/ 6 w 79"/>
                <a:gd name="T77" fmla="*/ 47 h 61"/>
                <a:gd name="T78" fmla="*/ 8 w 79"/>
                <a:gd name="T79" fmla="*/ 16 h 61"/>
                <a:gd name="T80" fmla="*/ 8 w 79"/>
                <a:gd name="T81" fmla="*/ 16 h 61"/>
                <a:gd name="T82" fmla="*/ 8 w 79"/>
                <a:gd name="T83" fmla="*/ 12 h 61"/>
                <a:gd name="T84" fmla="*/ 10 w 79"/>
                <a:gd name="T85" fmla="*/ 9 h 61"/>
                <a:gd name="T86" fmla="*/ 13 w 79"/>
                <a:gd name="T87" fmla="*/ 6 h 61"/>
                <a:gd name="T88" fmla="*/ 16 w 79"/>
                <a:gd name="T89" fmla="*/ 5 h 61"/>
                <a:gd name="T90" fmla="*/ 66 w 79"/>
                <a:gd name="T91" fmla="*/ 6 h 61"/>
                <a:gd name="T92" fmla="*/ 66 w 79"/>
                <a:gd name="T93" fmla="*/ 6 h 61"/>
                <a:gd name="T94" fmla="*/ 70 w 79"/>
                <a:gd name="T95" fmla="*/ 6 h 61"/>
                <a:gd name="T96" fmla="*/ 73 w 79"/>
                <a:gd name="T97" fmla="*/ 9 h 61"/>
                <a:gd name="T98" fmla="*/ 74 w 79"/>
                <a:gd name="T99" fmla="*/ 12 h 61"/>
                <a:gd name="T100" fmla="*/ 75 w 79"/>
                <a:gd name="T101" fmla="*/ 17 h 61"/>
                <a:gd name="T102" fmla="*/ 75 w 79"/>
                <a:gd name="T103"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61">
                  <a:moveTo>
                    <a:pt x="1" y="10"/>
                  </a:moveTo>
                  <a:lnTo>
                    <a:pt x="0" y="51"/>
                  </a:lnTo>
                  <a:lnTo>
                    <a:pt x="0" y="51"/>
                  </a:lnTo>
                  <a:lnTo>
                    <a:pt x="1" y="55"/>
                  </a:lnTo>
                  <a:lnTo>
                    <a:pt x="3" y="59"/>
                  </a:lnTo>
                  <a:lnTo>
                    <a:pt x="5" y="60"/>
                  </a:lnTo>
                  <a:lnTo>
                    <a:pt x="9" y="61"/>
                  </a:lnTo>
                  <a:lnTo>
                    <a:pt x="70" y="61"/>
                  </a:lnTo>
                  <a:lnTo>
                    <a:pt x="70" y="61"/>
                  </a:lnTo>
                  <a:lnTo>
                    <a:pt x="74" y="61"/>
                  </a:lnTo>
                  <a:lnTo>
                    <a:pt x="77" y="59"/>
                  </a:lnTo>
                  <a:lnTo>
                    <a:pt x="78" y="55"/>
                  </a:lnTo>
                  <a:lnTo>
                    <a:pt x="79" y="51"/>
                  </a:lnTo>
                  <a:lnTo>
                    <a:pt x="79" y="12"/>
                  </a:lnTo>
                  <a:lnTo>
                    <a:pt x="79" y="12"/>
                  </a:lnTo>
                  <a:lnTo>
                    <a:pt x="79" y="8"/>
                  </a:lnTo>
                  <a:lnTo>
                    <a:pt x="77" y="4"/>
                  </a:lnTo>
                  <a:lnTo>
                    <a:pt x="74" y="1"/>
                  </a:lnTo>
                  <a:lnTo>
                    <a:pt x="72" y="1"/>
                  </a:lnTo>
                  <a:lnTo>
                    <a:pt x="9" y="0"/>
                  </a:lnTo>
                  <a:lnTo>
                    <a:pt x="9" y="0"/>
                  </a:lnTo>
                  <a:lnTo>
                    <a:pt x="6" y="1"/>
                  </a:lnTo>
                  <a:lnTo>
                    <a:pt x="4" y="4"/>
                  </a:lnTo>
                  <a:lnTo>
                    <a:pt x="1" y="6"/>
                  </a:lnTo>
                  <a:lnTo>
                    <a:pt x="1" y="10"/>
                  </a:lnTo>
                  <a:lnTo>
                    <a:pt x="1" y="10"/>
                  </a:lnTo>
                  <a:close/>
                  <a:moveTo>
                    <a:pt x="75" y="17"/>
                  </a:moveTo>
                  <a:lnTo>
                    <a:pt x="75" y="48"/>
                  </a:lnTo>
                  <a:lnTo>
                    <a:pt x="75" y="48"/>
                  </a:lnTo>
                  <a:lnTo>
                    <a:pt x="74" y="52"/>
                  </a:lnTo>
                  <a:lnTo>
                    <a:pt x="73" y="55"/>
                  </a:lnTo>
                  <a:lnTo>
                    <a:pt x="70" y="57"/>
                  </a:lnTo>
                  <a:lnTo>
                    <a:pt x="66" y="59"/>
                  </a:lnTo>
                  <a:lnTo>
                    <a:pt x="16" y="57"/>
                  </a:lnTo>
                  <a:lnTo>
                    <a:pt x="16" y="57"/>
                  </a:lnTo>
                  <a:lnTo>
                    <a:pt x="12" y="57"/>
                  </a:lnTo>
                  <a:lnTo>
                    <a:pt x="9" y="55"/>
                  </a:lnTo>
                  <a:lnTo>
                    <a:pt x="8" y="52"/>
                  </a:lnTo>
                  <a:lnTo>
                    <a:pt x="6" y="47"/>
                  </a:lnTo>
                  <a:lnTo>
                    <a:pt x="8" y="16"/>
                  </a:lnTo>
                  <a:lnTo>
                    <a:pt x="8" y="16"/>
                  </a:lnTo>
                  <a:lnTo>
                    <a:pt x="8" y="12"/>
                  </a:lnTo>
                  <a:lnTo>
                    <a:pt x="10" y="9"/>
                  </a:lnTo>
                  <a:lnTo>
                    <a:pt x="13" y="6"/>
                  </a:lnTo>
                  <a:lnTo>
                    <a:pt x="16" y="5"/>
                  </a:lnTo>
                  <a:lnTo>
                    <a:pt x="66" y="6"/>
                  </a:lnTo>
                  <a:lnTo>
                    <a:pt x="66" y="6"/>
                  </a:lnTo>
                  <a:lnTo>
                    <a:pt x="70" y="6"/>
                  </a:lnTo>
                  <a:lnTo>
                    <a:pt x="73" y="9"/>
                  </a:lnTo>
                  <a:lnTo>
                    <a:pt x="74" y="12"/>
                  </a:lnTo>
                  <a:lnTo>
                    <a:pt x="75" y="17"/>
                  </a:lnTo>
                  <a:lnTo>
                    <a:pt x="75" y="17"/>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8" name="Freeform 20652">
              <a:extLst>
                <a:ext uri="{FF2B5EF4-FFF2-40B4-BE49-F238E27FC236}">
                  <a16:creationId xmlns:a16="http://schemas.microsoft.com/office/drawing/2014/main" id="{98111BCD-D50E-406C-BCC1-28B0E8EA588B}"/>
                </a:ext>
              </a:extLst>
            </p:cNvPr>
            <p:cNvSpPr>
              <a:spLocks/>
            </p:cNvSpPr>
            <p:nvPr/>
          </p:nvSpPr>
          <p:spPr bwMode="auto">
            <a:xfrm>
              <a:off x="-2630488" y="2222500"/>
              <a:ext cx="115888" cy="88900"/>
            </a:xfrm>
            <a:custGeom>
              <a:avLst/>
              <a:gdLst>
                <a:gd name="T0" fmla="*/ 0 w 73"/>
                <a:gd name="T1" fmla="*/ 56 h 56"/>
                <a:gd name="T2" fmla="*/ 73 w 73"/>
                <a:gd name="T3" fmla="*/ 56 h 56"/>
                <a:gd name="T4" fmla="*/ 73 w 73"/>
                <a:gd name="T5" fmla="*/ 13 h 56"/>
                <a:gd name="T6" fmla="*/ 73 w 73"/>
                <a:gd name="T7" fmla="*/ 13 h 56"/>
                <a:gd name="T8" fmla="*/ 73 w 73"/>
                <a:gd name="T9" fmla="*/ 7 h 56"/>
                <a:gd name="T10" fmla="*/ 69 w 73"/>
                <a:gd name="T11" fmla="*/ 3 h 56"/>
                <a:gd name="T12" fmla="*/ 65 w 73"/>
                <a:gd name="T13" fmla="*/ 1 h 56"/>
                <a:gd name="T14" fmla="*/ 60 w 73"/>
                <a:gd name="T15" fmla="*/ 0 h 56"/>
                <a:gd name="T16" fmla="*/ 0 w 73"/>
                <a:gd name="T17" fmla="*/ 0 h 56"/>
                <a:gd name="T18" fmla="*/ 0 w 73"/>
                <a:gd name="T1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6">
                  <a:moveTo>
                    <a:pt x="0" y="56"/>
                  </a:moveTo>
                  <a:lnTo>
                    <a:pt x="73" y="56"/>
                  </a:lnTo>
                  <a:lnTo>
                    <a:pt x="73" y="13"/>
                  </a:lnTo>
                  <a:lnTo>
                    <a:pt x="73" y="13"/>
                  </a:lnTo>
                  <a:lnTo>
                    <a:pt x="73" y="7"/>
                  </a:lnTo>
                  <a:lnTo>
                    <a:pt x="69" y="3"/>
                  </a:lnTo>
                  <a:lnTo>
                    <a:pt x="65" y="1"/>
                  </a:lnTo>
                  <a:lnTo>
                    <a:pt x="60" y="0"/>
                  </a:lnTo>
                  <a:lnTo>
                    <a:pt x="0"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9" name="Freeform 20653">
              <a:extLst>
                <a:ext uri="{FF2B5EF4-FFF2-40B4-BE49-F238E27FC236}">
                  <a16:creationId xmlns:a16="http://schemas.microsoft.com/office/drawing/2014/main" id="{4297EA7A-6BBB-4E6B-B6D1-75230706EDCB}"/>
                </a:ext>
              </a:extLst>
            </p:cNvPr>
            <p:cNvSpPr>
              <a:spLocks noEditPoints="1"/>
            </p:cNvSpPr>
            <p:nvPr/>
          </p:nvSpPr>
          <p:spPr bwMode="auto">
            <a:xfrm>
              <a:off x="-2636838" y="2217738"/>
              <a:ext cx="125413" cy="96838"/>
            </a:xfrm>
            <a:custGeom>
              <a:avLst/>
              <a:gdLst>
                <a:gd name="T0" fmla="*/ 1 w 79"/>
                <a:gd name="T1" fmla="*/ 10 h 61"/>
                <a:gd name="T2" fmla="*/ 0 w 79"/>
                <a:gd name="T3" fmla="*/ 49 h 61"/>
                <a:gd name="T4" fmla="*/ 0 w 79"/>
                <a:gd name="T5" fmla="*/ 49 h 61"/>
                <a:gd name="T6" fmla="*/ 1 w 79"/>
                <a:gd name="T7" fmla="*/ 53 h 61"/>
                <a:gd name="T8" fmla="*/ 3 w 79"/>
                <a:gd name="T9" fmla="*/ 57 h 61"/>
                <a:gd name="T10" fmla="*/ 5 w 79"/>
                <a:gd name="T11" fmla="*/ 60 h 61"/>
                <a:gd name="T12" fmla="*/ 9 w 79"/>
                <a:gd name="T13" fmla="*/ 60 h 61"/>
                <a:gd name="T14" fmla="*/ 70 w 79"/>
                <a:gd name="T15" fmla="*/ 61 h 61"/>
                <a:gd name="T16" fmla="*/ 70 w 79"/>
                <a:gd name="T17" fmla="*/ 61 h 61"/>
                <a:gd name="T18" fmla="*/ 74 w 79"/>
                <a:gd name="T19" fmla="*/ 60 h 61"/>
                <a:gd name="T20" fmla="*/ 77 w 79"/>
                <a:gd name="T21" fmla="*/ 57 h 61"/>
                <a:gd name="T22" fmla="*/ 78 w 79"/>
                <a:gd name="T23" fmla="*/ 55 h 61"/>
                <a:gd name="T24" fmla="*/ 79 w 79"/>
                <a:gd name="T25" fmla="*/ 51 h 61"/>
                <a:gd name="T26" fmla="*/ 79 w 79"/>
                <a:gd name="T27" fmla="*/ 10 h 61"/>
                <a:gd name="T28" fmla="*/ 79 w 79"/>
                <a:gd name="T29" fmla="*/ 10 h 61"/>
                <a:gd name="T30" fmla="*/ 78 w 79"/>
                <a:gd name="T31" fmla="*/ 6 h 61"/>
                <a:gd name="T32" fmla="*/ 77 w 79"/>
                <a:gd name="T33" fmla="*/ 4 h 61"/>
                <a:gd name="T34" fmla="*/ 74 w 79"/>
                <a:gd name="T35" fmla="*/ 1 h 61"/>
                <a:gd name="T36" fmla="*/ 70 w 79"/>
                <a:gd name="T37" fmla="*/ 0 h 61"/>
                <a:gd name="T38" fmla="*/ 9 w 79"/>
                <a:gd name="T39" fmla="*/ 0 h 61"/>
                <a:gd name="T40" fmla="*/ 9 w 79"/>
                <a:gd name="T41" fmla="*/ 0 h 61"/>
                <a:gd name="T42" fmla="*/ 6 w 79"/>
                <a:gd name="T43" fmla="*/ 0 h 61"/>
                <a:gd name="T44" fmla="*/ 4 w 79"/>
                <a:gd name="T45" fmla="*/ 3 h 61"/>
                <a:gd name="T46" fmla="*/ 1 w 79"/>
                <a:gd name="T47" fmla="*/ 6 h 61"/>
                <a:gd name="T48" fmla="*/ 1 w 79"/>
                <a:gd name="T49" fmla="*/ 10 h 61"/>
                <a:gd name="T50" fmla="*/ 1 w 79"/>
                <a:gd name="T51" fmla="*/ 10 h 61"/>
                <a:gd name="T52" fmla="*/ 75 w 79"/>
                <a:gd name="T53" fmla="*/ 16 h 61"/>
                <a:gd name="T54" fmla="*/ 74 w 79"/>
                <a:gd name="T55" fmla="*/ 47 h 61"/>
                <a:gd name="T56" fmla="*/ 74 w 79"/>
                <a:gd name="T57" fmla="*/ 47 h 61"/>
                <a:gd name="T58" fmla="*/ 74 w 79"/>
                <a:gd name="T59" fmla="*/ 51 h 61"/>
                <a:gd name="T60" fmla="*/ 72 w 79"/>
                <a:gd name="T61" fmla="*/ 55 h 61"/>
                <a:gd name="T62" fmla="*/ 69 w 79"/>
                <a:gd name="T63" fmla="*/ 57 h 61"/>
                <a:gd name="T64" fmla="*/ 66 w 79"/>
                <a:gd name="T65" fmla="*/ 57 h 61"/>
                <a:gd name="T66" fmla="*/ 16 w 79"/>
                <a:gd name="T67" fmla="*/ 57 h 61"/>
                <a:gd name="T68" fmla="*/ 16 w 79"/>
                <a:gd name="T69" fmla="*/ 57 h 61"/>
                <a:gd name="T70" fmla="*/ 12 w 79"/>
                <a:gd name="T71" fmla="*/ 56 h 61"/>
                <a:gd name="T72" fmla="*/ 9 w 79"/>
                <a:gd name="T73" fmla="*/ 53 h 61"/>
                <a:gd name="T74" fmla="*/ 8 w 79"/>
                <a:gd name="T75" fmla="*/ 51 h 61"/>
                <a:gd name="T76" fmla="*/ 6 w 79"/>
                <a:gd name="T77" fmla="*/ 47 h 61"/>
                <a:gd name="T78" fmla="*/ 6 w 79"/>
                <a:gd name="T79" fmla="*/ 16 h 61"/>
                <a:gd name="T80" fmla="*/ 6 w 79"/>
                <a:gd name="T81" fmla="*/ 16 h 61"/>
                <a:gd name="T82" fmla="*/ 8 w 79"/>
                <a:gd name="T83" fmla="*/ 10 h 61"/>
                <a:gd name="T84" fmla="*/ 9 w 79"/>
                <a:gd name="T85" fmla="*/ 8 h 61"/>
                <a:gd name="T86" fmla="*/ 13 w 79"/>
                <a:gd name="T87" fmla="*/ 5 h 61"/>
                <a:gd name="T88" fmla="*/ 16 w 79"/>
                <a:gd name="T89" fmla="*/ 5 h 61"/>
                <a:gd name="T90" fmla="*/ 66 w 79"/>
                <a:gd name="T91" fmla="*/ 5 h 61"/>
                <a:gd name="T92" fmla="*/ 66 w 79"/>
                <a:gd name="T93" fmla="*/ 5 h 61"/>
                <a:gd name="T94" fmla="*/ 70 w 79"/>
                <a:gd name="T95" fmla="*/ 6 h 61"/>
                <a:gd name="T96" fmla="*/ 73 w 79"/>
                <a:gd name="T97" fmla="*/ 8 h 61"/>
                <a:gd name="T98" fmla="*/ 74 w 79"/>
                <a:gd name="T99" fmla="*/ 12 h 61"/>
                <a:gd name="T100" fmla="*/ 75 w 79"/>
                <a:gd name="T101" fmla="*/ 16 h 61"/>
                <a:gd name="T102" fmla="*/ 75 w 79"/>
                <a:gd name="T103" fmla="*/ 1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61">
                  <a:moveTo>
                    <a:pt x="1" y="10"/>
                  </a:moveTo>
                  <a:lnTo>
                    <a:pt x="0" y="49"/>
                  </a:lnTo>
                  <a:lnTo>
                    <a:pt x="0" y="49"/>
                  </a:lnTo>
                  <a:lnTo>
                    <a:pt x="1" y="53"/>
                  </a:lnTo>
                  <a:lnTo>
                    <a:pt x="3" y="57"/>
                  </a:lnTo>
                  <a:lnTo>
                    <a:pt x="5" y="60"/>
                  </a:lnTo>
                  <a:lnTo>
                    <a:pt x="9" y="60"/>
                  </a:lnTo>
                  <a:lnTo>
                    <a:pt x="70" y="61"/>
                  </a:lnTo>
                  <a:lnTo>
                    <a:pt x="70" y="61"/>
                  </a:lnTo>
                  <a:lnTo>
                    <a:pt x="74" y="60"/>
                  </a:lnTo>
                  <a:lnTo>
                    <a:pt x="77" y="57"/>
                  </a:lnTo>
                  <a:lnTo>
                    <a:pt x="78" y="55"/>
                  </a:lnTo>
                  <a:lnTo>
                    <a:pt x="79" y="51"/>
                  </a:lnTo>
                  <a:lnTo>
                    <a:pt x="79" y="10"/>
                  </a:lnTo>
                  <a:lnTo>
                    <a:pt x="79" y="10"/>
                  </a:lnTo>
                  <a:lnTo>
                    <a:pt x="78" y="6"/>
                  </a:lnTo>
                  <a:lnTo>
                    <a:pt x="77" y="4"/>
                  </a:lnTo>
                  <a:lnTo>
                    <a:pt x="74" y="1"/>
                  </a:lnTo>
                  <a:lnTo>
                    <a:pt x="70" y="0"/>
                  </a:lnTo>
                  <a:lnTo>
                    <a:pt x="9" y="0"/>
                  </a:lnTo>
                  <a:lnTo>
                    <a:pt x="9" y="0"/>
                  </a:lnTo>
                  <a:lnTo>
                    <a:pt x="6" y="0"/>
                  </a:lnTo>
                  <a:lnTo>
                    <a:pt x="4" y="3"/>
                  </a:lnTo>
                  <a:lnTo>
                    <a:pt x="1" y="6"/>
                  </a:lnTo>
                  <a:lnTo>
                    <a:pt x="1" y="10"/>
                  </a:lnTo>
                  <a:lnTo>
                    <a:pt x="1" y="10"/>
                  </a:lnTo>
                  <a:close/>
                  <a:moveTo>
                    <a:pt x="75" y="16"/>
                  </a:moveTo>
                  <a:lnTo>
                    <a:pt x="74" y="47"/>
                  </a:lnTo>
                  <a:lnTo>
                    <a:pt x="74" y="47"/>
                  </a:lnTo>
                  <a:lnTo>
                    <a:pt x="74" y="51"/>
                  </a:lnTo>
                  <a:lnTo>
                    <a:pt x="72" y="55"/>
                  </a:lnTo>
                  <a:lnTo>
                    <a:pt x="69" y="57"/>
                  </a:lnTo>
                  <a:lnTo>
                    <a:pt x="66" y="57"/>
                  </a:lnTo>
                  <a:lnTo>
                    <a:pt x="16" y="57"/>
                  </a:lnTo>
                  <a:lnTo>
                    <a:pt x="16" y="57"/>
                  </a:lnTo>
                  <a:lnTo>
                    <a:pt x="12" y="56"/>
                  </a:lnTo>
                  <a:lnTo>
                    <a:pt x="9" y="53"/>
                  </a:lnTo>
                  <a:lnTo>
                    <a:pt x="8" y="51"/>
                  </a:lnTo>
                  <a:lnTo>
                    <a:pt x="6" y="47"/>
                  </a:lnTo>
                  <a:lnTo>
                    <a:pt x="6" y="16"/>
                  </a:lnTo>
                  <a:lnTo>
                    <a:pt x="6" y="16"/>
                  </a:lnTo>
                  <a:lnTo>
                    <a:pt x="8" y="10"/>
                  </a:lnTo>
                  <a:lnTo>
                    <a:pt x="9" y="8"/>
                  </a:lnTo>
                  <a:lnTo>
                    <a:pt x="13" y="5"/>
                  </a:lnTo>
                  <a:lnTo>
                    <a:pt x="16" y="5"/>
                  </a:lnTo>
                  <a:lnTo>
                    <a:pt x="66" y="5"/>
                  </a:lnTo>
                  <a:lnTo>
                    <a:pt x="66" y="5"/>
                  </a:lnTo>
                  <a:lnTo>
                    <a:pt x="70" y="6"/>
                  </a:lnTo>
                  <a:lnTo>
                    <a:pt x="73" y="8"/>
                  </a:lnTo>
                  <a:lnTo>
                    <a:pt x="74" y="12"/>
                  </a:lnTo>
                  <a:lnTo>
                    <a:pt x="75" y="16"/>
                  </a:lnTo>
                  <a:lnTo>
                    <a:pt x="75" y="16"/>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0" name="Freeform 20654">
              <a:extLst>
                <a:ext uri="{FF2B5EF4-FFF2-40B4-BE49-F238E27FC236}">
                  <a16:creationId xmlns:a16="http://schemas.microsoft.com/office/drawing/2014/main" id="{FBE0AF9F-0ABC-49F6-A1C9-3222C0EB323D}"/>
                </a:ext>
              </a:extLst>
            </p:cNvPr>
            <p:cNvSpPr>
              <a:spLocks/>
            </p:cNvSpPr>
            <p:nvPr/>
          </p:nvSpPr>
          <p:spPr bwMode="auto">
            <a:xfrm>
              <a:off x="-2781300" y="2219325"/>
              <a:ext cx="115888" cy="92075"/>
            </a:xfrm>
            <a:custGeom>
              <a:avLst/>
              <a:gdLst>
                <a:gd name="T0" fmla="*/ 0 w 73"/>
                <a:gd name="T1" fmla="*/ 56 h 58"/>
                <a:gd name="T2" fmla="*/ 73 w 73"/>
                <a:gd name="T3" fmla="*/ 58 h 58"/>
                <a:gd name="T4" fmla="*/ 73 w 73"/>
                <a:gd name="T5" fmla="*/ 2 h 58"/>
                <a:gd name="T6" fmla="*/ 73 w 73"/>
                <a:gd name="T7" fmla="*/ 2 h 58"/>
                <a:gd name="T8" fmla="*/ 0 w 73"/>
                <a:gd name="T9" fmla="*/ 0 h 58"/>
                <a:gd name="T10" fmla="*/ 0 w 73"/>
                <a:gd name="T11" fmla="*/ 56 h 58"/>
              </a:gdLst>
              <a:ahLst/>
              <a:cxnLst>
                <a:cxn ang="0">
                  <a:pos x="T0" y="T1"/>
                </a:cxn>
                <a:cxn ang="0">
                  <a:pos x="T2" y="T3"/>
                </a:cxn>
                <a:cxn ang="0">
                  <a:pos x="T4" y="T5"/>
                </a:cxn>
                <a:cxn ang="0">
                  <a:pos x="T6" y="T7"/>
                </a:cxn>
                <a:cxn ang="0">
                  <a:pos x="T8" y="T9"/>
                </a:cxn>
                <a:cxn ang="0">
                  <a:pos x="T10" y="T11"/>
                </a:cxn>
              </a:cxnLst>
              <a:rect l="0" t="0" r="r" b="b"/>
              <a:pathLst>
                <a:path w="73" h="58">
                  <a:moveTo>
                    <a:pt x="0" y="56"/>
                  </a:moveTo>
                  <a:lnTo>
                    <a:pt x="73" y="58"/>
                  </a:lnTo>
                  <a:lnTo>
                    <a:pt x="73" y="2"/>
                  </a:lnTo>
                  <a:lnTo>
                    <a:pt x="73" y="2"/>
                  </a:lnTo>
                  <a:lnTo>
                    <a:pt x="0"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1" name="Freeform 20655">
              <a:extLst>
                <a:ext uri="{FF2B5EF4-FFF2-40B4-BE49-F238E27FC236}">
                  <a16:creationId xmlns:a16="http://schemas.microsoft.com/office/drawing/2014/main" id="{25381D71-70F2-4803-A30B-6CE20AA8D7DC}"/>
                </a:ext>
              </a:extLst>
            </p:cNvPr>
            <p:cNvSpPr>
              <a:spLocks noEditPoints="1"/>
            </p:cNvSpPr>
            <p:nvPr/>
          </p:nvSpPr>
          <p:spPr bwMode="auto">
            <a:xfrm>
              <a:off x="-2787650" y="2216150"/>
              <a:ext cx="125413" cy="96838"/>
            </a:xfrm>
            <a:custGeom>
              <a:avLst/>
              <a:gdLst>
                <a:gd name="T0" fmla="*/ 0 w 79"/>
                <a:gd name="T1" fmla="*/ 10 h 61"/>
                <a:gd name="T2" fmla="*/ 0 w 79"/>
                <a:gd name="T3" fmla="*/ 50 h 61"/>
                <a:gd name="T4" fmla="*/ 0 w 79"/>
                <a:gd name="T5" fmla="*/ 50 h 61"/>
                <a:gd name="T6" fmla="*/ 1 w 79"/>
                <a:gd name="T7" fmla="*/ 54 h 61"/>
                <a:gd name="T8" fmla="*/ 2 w 79"/>
                <a:gd name="T9" fmla="*/ 57 h 61"/>
                <a:gd name="T10" fmla="*/ 5 w 79"/>
                <a:gd name="T11" fmla="*/ 60 h 61"/>
                <a:gd name="T12" fmla="*/ 9 w 79"/>
                <a:gd name="T13" fmla="*/ 61 h 61"/>
                <a:gd name="T14" fmla="*/ 70 w 79"/>
                <a:gd name="T15" fmla="*/ 61 h 61"/>
                <a:gd name="T16" fmla="*/ 70 w 79"/>
                <a:gd name="T17" fmla="*/ 61 h 61"/>
                <a:gd name="T18" fmla="*/ 73 w 79"/>
                <a:gd name="T19" fmla="*/ 61 h 61"/>
                <a:gd name="T20" fmla="*/ 77 w 79"/>
                <a:gd name="T21" fmla="*/ 58 h 61"/>
                <a:gd name="T22" fmla="*/ 78 w 79"/>
                <a:gd name="T23" fmla="*/ 54 h 61"/>
                <a:gd name="T24" fmla="*/ 79 w 79"/>
                <a:gd name="T25" fmla="*/ 50 h 61"/>
                <a:gd name="T26" fmla="*/ 79 w 79"/>
                <a:gd name="T27" fmla="*/ 11 h 61"/>
                <a:gd name="T28" fmla="*/ 79 w 79"/>
                <a:gd name="T29" fmla="*/ 11 h 61"/>
                <a:gd name="T30" fmla="*/ 78 w 79"/>
                <a:gd name="T31" fmla="*/ 6 h 61"/>
                <a:gd name="T32" fmla="*/ 77 w 79"/>
                <a:gd name="T33" fmla="*/ 4 h 61"/>
                <a:gd name="T34" fmla="*/ 74 w 79"/>
                <a:gd name="T35" fmla="*/ 1 h 61"/>
                <a:gd name="T36" fmla="*/ 70 w 79"/>
                <a:gd name="T37" fmla="*/ 1 h 61"/>
                <a:gd name="T38" fmla="*/ 9 w 79"/>
                <a:gd name="T39" fmla="*/ 0 h 61"/>
                <a:gd name="T40" fmla="*/ 9 w 79"/>
                <a:gd name="T41" fmla="*/ 0 h 61"/>
                <a:gd name="T42" fmla="*/ 6 w 79"/>
                <a:gd name="T43" fmla="*/ 1 h 61"/>
                <a:gd name="T44" fmla="*/ 2 w 79"/>
                <a:gd name="T45" fmla="*/ 4 h 61"/>
                <a:gd name="T46" fmla="*/ 1 w 79"/>
                <a:gd name="T47" fmla="*/ 6 h 61"/>
                <a:gd name="T48" fmla="*/ 0 w 79"/>
                <a:gd name="T49" fmla="*/ 10 h 61"/>
                <a:gd name="T50" fmla="*/ 0 w 79"/>
                <a:gd name="T51" fmla="*/ 10 h 61"/>
                <a:gd name="T52" fmla="*/ 74 w 79"/>
                <a:gd name="T53" fmla="*/ 15 h 61"/>
                <a:gd name="T54" fmla="*/ 74 w 79"/>
                <a:gd name="T55" fmla="*/ 48 h 61"/>
                <a:gd name="T56" fmla="*/ 74 w 79"/>
                <a:gd name="T57" fmla="*/ 48 h 61"/>
                <a:gd name="T58" fmla="*/ 74 w 79"/>
                <a:gd name="T59" fmla="*/ 52 h 61"/>
                <a:gd name="T60" fmla="*/ 71 w 79"/>
                <a:gd name="T61" fmla="*/ 54 h 61"/>
                <a:gd name="T62" fmla="*/ 69 w 79"/>
                <a:gd name="T63" fmla="*/ 57 h 61"/>
                <a:gd name="T64" fmla="*/ 66 w 79"/>
                <a:gd name="T65" fmla="*/ 58 h 61"/>
                <a:gd name="T66" fmla="*/ 16 w 79"/>
                <a:gd name="T67" fmla="*/ 57 h 61"/>
                <a:gd name="T68" fmla="*/ 16 w 79"/>
                <a:gd name="T69" fmla="*/ 57 h 61"/>
                <a:gd name="T70" fmla="*/ 12 w 79"/>
                <a:gd name="T71" fmla="*/ 57 h 61"/>
                <a:gd name="T72" fmla="*/ 9 w 79"/>
                <a:gd name="T73" fmla="*/ 54 h 61"/>
                <a:gd name="T74" fmla="*/ 8 w 79"/>
                <a:gd name="T75" fmla="*/ 50 h 61"/>
                <a:gd name="T76" fmla="*/ 6 w 79"/>
                <a:gd name="T77" fmla="*/ 47 h 61"/>
                <a:gd name="T78" fmla="*/ 6 w 79"/>
                <a:gd name="T79" fmla="*/ 15 h 61"/>
                <a:gd name="T80" fmla="*/ 6 w 79"/>
                <a:gd name="T81" fmla="*/ 15 h 61"/>
                <a:gd name="T82" fmla="*/ 8 w 79"/>
                <a:gd name="T83" fmla="*/ 11 h 61"/>
                <a:gd name="T84" fmla="*/ 9 w 79"/>
                <a:gd name="T85" fmla="*/ 7 h 61"/>
                <a:gd name="T86" fmla="*/ 12 w 79"/>
                <a:gd name="T87" fmla="*/ 6 h 61"/>
                <a:gd name="T88" fmla="*/ 16 w 79"/>
                <a:gd name="T89" fmla="*/ 5 h 61"/>
                <a:gd name="T90" fmla="*/ 66 w 79"/>
                <a:gd name="T91" fmla="*/ 5 h 61"/>
                <a:gd name="T92" fmla="*/ 66 w 79"/>
                <a:gd name="T93" fmla="*/ 5 h 61"/>
                <a:gd name="T94" fmla="*/ 69 w 79"/>
                <a:gd name="T95" fmla="*/ 6 h 61"/>
                <a:gd name="T96" fmla="*/ 73 w 79"/>
                <a:gd name="T97" fmla="*/ 9 h 61"/>
                <a:gd name="T98" fmla="*/ 74 w 79"/>
                <a:gd name="T99" fmla="*/ 11 h 61"/>
                <a:gd name="T100" fmla="*/ 74 w 79"/>
                <a:gd name="T101" fmla="*/ 15 h 61"/>
                <a:gd name="T102" fmla="*/ 74 w 79"/>
                <a:gd name="T103" fmla="*/ 1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61">
                  <a:moveTo>
                    <a:pt x="0" y="10"/>
                  </a:moveTo>
                  <a:lnTo>
                    <a:pt x="0" y="50"/>
                  </a:lnTo>
                  <a:lnTo>
                    <a:pt x="0" y="50"/>
                  </a:lnTo>
                  <a:lnTo>
                    <a:pt x="1" y="54"/>
                  </a:lnTo>
                  <a:lnTo>
                    <a:pt x="2" y="57"/>
                  </a:lnTo>
                  <a:lnTo>
                    <a:pt x="5" y="60"/>
                  </a:lnTo>
                  <a:lnTo>
                    <a:pt x="9" y="61"/>
                  </a:lnTo>
                  <a:lnTo>
                    <a:pt x="70" y="61"/>
                  </a:lnTo>
                  <a:lnTo>
                    <a:pt x="70" y="61"/>
                  </a:lnTo>
                  <a:lnTo>
                    <a:pt x="73" y="61"/>
                  </a:lnTo>
                  <a:lnTo>
                    <a:pt x="77" y="58"/>
                  </a:lnTo>
                  <a:lnTo>
                    <a:pt x="78" y="54"/>
                  </a:lnTo>
                  <a:lnTo>
                    <a:pt x="79" y="50"/>
                  </a:lnTo>
                  <a:lnTo>
                    <a:pt x="79" y="11"/>
                  </a:lnTo>
                  <a:lnTo>
                    <a:pt x="79" y="11"/>
                  </a:lnTo>
                  <a:lnTo>
                    <a:pt x="78" y="6"/>
                  </a:lnTo>
                  <a:lnTo>
                    <a:pt x="77" y="4"/>
                  </a:lnTo>
                  <a:lnTo>
                    <a:pt x="74" y="1"/>
                  </a:lnTo>
                  <a:lnTo>
                    <a:pt x="70" y="1"/>
                  </a:lnTo>
                  <a:lnTo>
                    <a:pt x="9" y="0"/>
                  </a:lnTo>
                  <a:lnTo>
                    <a:pt x="9" y="0"/>
                  </a:lnTo>
                  <a:lnTo>
                    <a:pt x="6" y="1"/>
                  </a:lnTo>
                  <a:lnTo>
                    <a:pt x="2" y="4"/>
                  </a:lnTo>
                  <a:lnTo>
                    <a:pt x="1" y="6"/>
                  </a:lnTo>
                  <a:lnTo>
                    <a:pt x="0" y="10"/>
                  </a:lnTo>
                  <a:lnTo>
                    <a:pt x="0" y="10"/>
                  </a:lnTo>
                  <a:close/>
                  <a:moveTo>
                    <a:pt x="74" y="15"/>
                  </a:moveTo>
                  <a:lnTo>
                    <a:pt x="74" y="48"/>
                  </a:lnTo>
                  <a:lnTo>
                    <a:pt x="74" y="48"/>
                  </a:lnTo>
                  <a:lnTo>
                    <a:pt x="74" y="52"/>
                  </a:lnTo>
                  <a:lnTo>
                    <a:pt x="71" y="54"/>
                  </a:lnTo>
                  <a:lnTo>
                    <a:pt x="69" y="57"/>
                  </a:lnTo>
                  <a:lnTo>
                    <a:pt x="66" y="58"/>
                  </a:lnTo>
                  <a:lnTo>
                    <a:pt x="16" y="57"/>
                  </a:lnTo>
                  <a:lnTo>
                    <a:pt x="16" y="57"/>
                  </a:lnTo>
                  <a:lnTo>
                    <a:pt x="12" y="57"/>
                  </a:lnTo>
                  <a:lnTo>
                    <a:pt x="9" y="54"/>
                  </a:lnTo>
                  <a:lnTo>
                    <a:pt x="8" y="50"/>
                  </a:lnTo>
                  <a:lnTo>
                    <a:pt x="6" y="47"/>
                  </a:lnTo>
                  <a:lnTo>
                    <a:pt x="6" y="15"/>
                  </a:lnTo>
                  <a:lnTo>
                    <a:pt x="6" y="15"/>
                  </a:lnTo>
                  <a:lnTo>
                    <a:pt x="8" y="11"/>
                  </a:lnTo>
                  <a:lnTo>
                    <a:pt x="9" y="7"/>
                  </a:lnTo>
                  <a:lnTo>
                    <a:pt x="12" y="6"/>
                  </a:lnTo>
                  <a:lnTo>
                    <a:pt x="16" y="5"/>
                  </a:lnTo>
                  <a:lnTo>
                    <a:pt x="66" y="5"/>
                  </a:lnTo>
                  <a:lnTo>
                    <a:pt x="66" y="5"/>
                  </a:lnTo>
                  <a:lnTo>
                    <a:pt x="69" y="6"/>
                  </a:lnTo>
                  <a:lnTo>
                    <a:pt x="73" y="9"/>
                  </a:lnTo>
                  <a:lnTo>
                    <a:pt x="74" y="11"/>
                  </a:lnTo>
                  <a:lnTo>
                    <a:pt x="74" y="15"/>
                  </a:lnTo>
                  <a:lnTo>
                    <a:pt x="74" y="1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2" name="Freeform 20656">
              <a:extLst>
                <a:ext uri="{FF2B5EF4-FFF2-40B4-BE49-F238E27FC236}">
                  <a16:creationId xmlns:a16="http://schemas.microsoft.com/office/drawing/2014/main" id="{A590672A-3F03-4694-B1E5-322932D2287D}"/>
                </a:ext>
              </a:extLst>
            </p:cNvPr>
            <p:cNvSpPr>
              <a:spLocks/>
            </p:cNvSpPr>
            <p:nvPr/>
          </p:nvSpPr>
          <p:spPr bwMode="auto">
            <a:xfrm>
              <a:off x="-3040063" y="2217738"/>
              <a:ext cx="223838" cy="90488"/>
            </a:xfrm>
            <a:custGeom>
              <a:avLst/>
              <a:gdLst>
                <a:gd name="T0" fmla="*/ 0 w 141"/>
                <a:gd name="T1" fmla="*/ 56 h 57"/>
                <a:gd name="T2" fmla="*/ 141 w 141"/>
                <a:gd name="T3" fmla="*/ 57 h 57"/>
                <a:gd name="T4" fmla="*/ 141 w 141"/>
                <a:gd name="T5" fmla="*/ 14 h 57"/>
                <a:gd name="T6" fmla="*/ 141 w 141"/>
                <a:gd name="T7" fmla="*/ 14 h 57"/>
                <a:gd name="T8" fmla="*/ 139 w 141"/>
                <a:gd name="T9" fmla="*/ 9 h 57"/>
                <a:gd name="T10" fmla="*/ 137 w 141"/>
                <a:gd name="T11" fmla="*/ 5 h 57"/>
                <a:gd name="T12" fmla="*/ 133 w 141"/>
                <a:gd name="T13" fmla="*/ 3 h 57"/>
                <a:gd name="T14" fmla="*/ 128 w 141"/>
                <a:gd name="T15" fmla="*/ 1 h 57"/>
                <a:gd name="T16" fmla="*/ 0 w 141"/>
                <a:gd name="T17" fmla="*/ 0 h 57"/>
                <a:gd name="T18" fmla="*/ 0 w 141"/>
                <a:gd name="T19"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57">
                  <a:moveTo>
                    <a:pt x="0" y="56"/>
                  </a:moveTo>
                  <a:lnTo>
                    <a:pt x="141" y="57"/>
                  </a:lnTo>
                  <a:lnTo>
                    <a:pt x="141" y="14"/>
                  </a:lnTo>
                  <a:lnTo>
                    <a:pt x="141" y="14"/>
                  </a:lnTo>
                  <a:lnTo>
                    <a:pt x="139" y="9"/>
                  </a:lnTo>
                  <a:lnTo>
                    <a:pt x="137" y="5"/>
                  </a:lnTo>
                  <a:lnTo>
                    <a:pt x="133" y="3"/>
                  </a:lnTo>
                  <a:lnTo>
                    <a:pt x="128" y="1"/>
                  </a:lnTo>
                  <a:lnTo>
                    <a:pt x="0"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3" name="Freeform 20657">
              <a:extLst>
                <a:ext uri="{FF2B5EF4-FFF2-40B4-BE49-F238E27FC236}">
                  <a16:creationId xmlns:a16="http://schemas.microsoft.com/office/drawing/2014/main" id="{2BE47FAB-6E8A-4B94-8003-782644652843}"/>
                </a:ext>
              </a:extLst>
            </p:cNvPr>
            <p:cNvSpPr>
              <a:spLocks noEditPoints="1"/>
            </p:cNvSpPr>
            <p:nvPr/>
          </p:nvSpPr>
          <p:spPr bwMode="auto">
            <a:xfrm>
              <a:off x="-3046413" y="2212975"/>
              <a:ext cx="233363" cy="100013"/>
            </a:xfrm>
            <a:custGeom>
              <a:avLst/>
              <a:gdLst>
                <a:gd name="T0" fmla="*/ 1 w 147"/>
                <a:gd name="T1" fmla="*/ 11 h 63"/>
                <a:gd name="T2" fmla="*/ 0 w 147"/>
                <a:gd name="T3" fmla="*/ 51 h 63"/>
                <a:gd name="T4" fmla="*/ 0 w 147"/>
                <a:gd name="T5" fmla="*/ 51 h 63"/>
                <a:gd name="T6" fmla="*/ 1 w 147"/>
                <a:gd name="T7" fmla="*/ 55 h 63"/>
                <a:gd name="T8" fmla="*/ 3 w 147"/>
                <a:gd name="T9" fmla="*/ 58 h 63"/>
                <a:gd name="T10" fmla="*/ 5 w 147"/>
                <a:gd name="T11" fmla="*/ 60 h 63"/>
                <a:gd name="T12" fmla="*/ 9 w 147"/>
                <a:gd name="T13" fmla="*/ 62 h 63"/>
                <a:gd name="T14" fmla="*/ 138 w 147"/>
                <a:gd name="T15" fmla="*/ 63 h 63"/>
                <a:gd name="T16" fmla="*/ 138 w 147"/>
                <a:gd name="T17" fmla="*/ 63 h 63"/>
                <a:gd name="T18" fmla="*/ 141 w 147"/>
                <a:gd name="T19" fmla="*/ 62 h 63"/>
                <a:gd name="T20" fmla="*/ 143 w 147"/>
                <a:gd name="T21" fmla="*/ 59 h 63"/>
                <a:gd name="T22" fmla="*/ 146 w 147"/>
                <a:gd name="T23" fmla="*/ 56 h 63"/>
                <a:gd name="T24" fmla="*/ 146 w 147"/>
                <a:gd name="T25" fmla="*/ 52 h 63"/>
                <a:gd name="T26" fmla="*/ 147 w 147"/>
                <a:gd name="T27" fmla="*/ 12 h 63"/>
                <a:gd name="T28" fmla="*/ 147 w 147"/>
                <a:gd name="T29" fmla="*/ 12 h 63"/>
                <a:gd name="T30" fmla="*/ 146 w 147"/>
                <a:gd name="T31" fmla="*/ 8 h 63"/>
                <a:gd name="T32" fmla="*/ 145 w 147"/>
                <a:gd name="T33" fmla="*/ 4 h 63"/>
                <a:gd name="T34" fmla="*/ 142 w 147"/>
                <a:gd name="T35" fmla="*/ 3 h 63"/>
                <a:gd name="T36" fmla="*/ 138 w 147"/>
                <a:gd name="T37" fmla="*/ 2 h 63"/>
                <a:gd name="T38" fmla="*/ 9 w 147"/>
                <a:gd name="T39" fmla="*/ 0 h 63"/>
                <a:gd name="T40" fmla="*/ 9 w 147"/>
                <a:gd name="T41" fmla="*/ 0 h 63"/>
                <a:gd name="T42" fmla="*/ 7 w 147"/>
                <a:gd name="T43" fmla="*/ 2 h 63"/>
                <a:gd name="T44" fmla="*/ 4 w 147"/>
                <a:gd name="T45" fmla="*/ 4 h 63"/>
                <a:gd name="T46" fmla="*/ 1 w 147"/>
                <a:gd name="T47" fmla="*/ 7 h 63"/>
                <a:gd name="T48" fmla="*/ 1 w 147"/>
                <a:gd name="T49" fmla="*/ 11 h 63"/>
                <a:gd name="T50" fmla="*/ 1 w 147"/>
                <a:gd name="T51" fmla="*/ 11 h 63"/>
                <a:gd name="T52" fmla="*/ 142 w 147"/>
                <a:gd name="T53" fmla="*/ 17 h 63"/>
                <a:gd name="T54" fmla="*/ 142 w 147"/>
                <a:gd name="T55" fmla="*/ 49 h 63"/>
                <a:gd name="T56" fmla="*/ 142 w 147"/>
                <a:gd name="T57" fmla="*/ 49 h 63"/>
                <a:gd name="T58" fmla="*/ 142 w 147"/>
                <a:gd name="T59" fmla="*/ 52 h 63"/>
                <a:gd name="T60" fmla="*/ 139 w 147"/>
                <a:gd name="T61" fmla="*/ 56 h 63"/>
                <a:gd name="T62" fmla="*/ 137 w 147"/>
                <a:gd name="T63" fmla="*/ 58 h 63"/>
                <a:gd name="T64" fmla="*/ 133 w 147"/>
                <a:gd name="T65" fmla="*/ 59 h 63"/>
                <a:gd name="T66" fmla="*/ 16 w 147"/>
                <a:gd name="T67" fmla="*/ 58 h 63"/>
                <a:gd name="T68" fmla="*/ 16 w 147"/>
                <a:gd name="T69" fmla="*/ 58 h 63"/>
                <a:gd name="T70" fmla="*/ 12 w 147"/>
                <a:gd name="T71" fmla="*/ 58 h 63"/>
                <a:gd name="T72" fmla="*/ 9 w 147"/>
                <a:gd name="T73" fmla="*/ 55 h 63"/>
                <a:gd name="T74" fmla="*/ 8 w 147"/>
                <a:gd name="T75" fmla="*/ 51 h 63"/>
                <a:gd name="T76" fmla="*/ 7 w 147"/>
                <a:gd name="T77" fmla="*/ 47 h 63"/>
                <a:gd name="T78" fmla="*/ 7 w 147"/>
                <a:gd name="T79" fmla="*/ 16 h 63"/>
                <a:gd name="T80" fmla="*/ 7 w 147"/>
                <a:gd name="T81" fmla="*/ 16 h 63"/>
                <a:gd name="T82" fmla="*/ 8 w 147"/>
                <a:gd name="T83" fmla="*/ 12 h 63"/>
                <a:gd name="T84" fmla="*/ 9 w 147"/>
                <a:gd name="T85" fmla="*/ 8 h 63"/>
                <a:gd name="T86" fmla="*/ 13 w 147"/>
                <a:gd name="T87" fmla="*/ 7 h 63"/>
                <a:gd name="T88" fmla="*/ 16 w 147"/>
                <a:gd name="T89" fmla="*/ 6 h 63"/>
                <a:gd name="T90" fmla="*/ 134 w 147"/>
                <a:gd name="T91" fmla="*/ 7 h 63"/>
                <a:gd name="T92" fmla="*/ 134 w 147"/>
                <a:gd name="T93" fmla="*/ 7 h 63"/>
                <a:gd name="T94" fmla="*/ 137 w 147"/>
                <a:gd name="T95" fmla="*/ 7 h 63"/>
                <a:gd name="T96" fmla="*/ 139 w 147"/>
                <a:gd name="T97" fmla="*/ 9 h 63"/>
                <a:gd name="T98" fmla="*/ 142 w 147"/>
                <a:gd name="T99" fmla="*/ 13 h 63"/>
                <a:gd name="T100" fmla="*/ 142 w 147"/>
                <a:gd name="T101" fmla="*/ 17 h 63"/>
                <a:gd name="T102" fmla="*/ 142 w 147"/>
                <a:gd name="T10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7" h="63">
                  <a:moveTo>
                    <a:pt x="1" y="11"/>
                  </a:moveTo>
                  <a:lnTo>
                    <a:pt x="0" y="51"/>
                  </a:lnTo>
                  <a:lnTo>
                    <a:pt x="0" y="51"/>
                  </a:lnTo>
                  <a:lnTo>
                    <a:pt x="1" y="55"/>
                  </a:lnTo>
                  <a:lnTo>
                    <a:pt x="3" y="58"/>
                  </a:lnTo>
                  <a:lnTo>
                    <a:pt x="5" y="60"/>
                  </a:lnTo>
                  <a:lnTo>
                    <a:pt x="9" y="62"/>
                  </a:lnTo>
                  <a:lnTo>
                    <a:pt x="138" y="63"/>
                  </a:lnTo>
                  <a:lnTo>
                    <a:pt x="138" y="63"/>
                  </a:lnTo>
                  <a:lnTo>
                    <a:pt x="141" y="62"/>
                  </a:lnTo>
                  <a:lnTo>
                    <a:pt x="143" y="59"/>
                  </a:lnTo>
                  <a:lnTo>
                    <a:pt x="146" y="56"/>
                  </a:lnTo>
                  <a:lnTo>
                    <a:pt x="146" y="52"/>
                  </a:lnTo>
                  <a:lnTo>
                    <a:pt x="147" y="12"/>
                  </a:lnTo>
                  <a:lnTo>
                    <a:pt x="147" y="12"/>
                  </a:lnTo>
                  <a:lnTo>
                    <a:pt x="146" y="8"/>
                  </a:lnTo>
                  <a:lnTo>
                    <a:pt x="145" y="4"/>
                  </a:lnTo>
                  <a:lnTo>
                    <a:pt x="142" y="3"/>
                  </a:lnTo>
                  <a:lnTo>
                    <a:pt x="138" y="2"/>
                  </a:lnTo>
                  <a:lnTo>
                    <a:pt x="9" y="0"/>
                  </a:lnTo>
                  <a:lnTo>
                    <a:pt x="9" y="0"/>
                  </a:lnTo>
                  <a:lnTo>
                    <a:pt x="7" y="2"/>
                  </a:lnTo>
                  <a:lnTo>
                    <a:pt x="4" y="4"/>
                  </a:lnTo>
                  <a:lnTo>
                    <a:pt x="1" y="7"/>
                  </a:lnTo>
                  <a:lnTo>
                    <a:pt x="1" y="11"/>
                  </a:lnTo>
                  <a:lnTo>
                    <a:pt x="1" y="11"/>
                  </a:lnTo>
                  <a:close/>
                  <a:moveTo>
                    <a:pt x="142" y="17"/>
                  </a:moveTo>
                  <a:lnTo>
                    <a:pt x="142" y="49"/>
                  </a:lnTo>
                  <a:lnTo>
                    <a:pt x="142" y="49"/>
                  </a:lnTo>
                  <a:lnTo>
                    <a:pt x="142" y="52"/>
                  </a:lnTo>
                  <a:lnTo>
                    <a:pt x="139" y="56"/>
                  </a:lnTo>
                  <a:lnTo>
                    <a:pt x="137" y="58"/>
                  </a:lnTo>
                  <a:lnTo>
                    <a:pt x="133" y="59"/>
                  </a:lnTo>
                  <a:lnTo>
                    <a:pt x="16" y="58"/>
                  </a:lnTo>
                  <a:lnTo>
                    <a:pt x="16" y="58"/>
                  </a:lnTo>
                  <a:lnTo>
                    <a:pt x="12" y="58"/>
                  </a:lnTo>
                  <a:lnTo>
                    <a:pt x="9" y="55"/>
                  </a:lnTo>
                  <a:lnTo>
                    <a:pt x="8" y="51"/>
                  </a:lnTo>
                  <a:lnTo>
                    <a:pt x="7" y="47"/>
                  </a:lnTo>
                  <a:lnTo>
                    <a:pt x="7" y="16"/>
                  </a:lnTo>
                  <a:lnTo>
                    <a:pt x="7" y="16"/>
                  </a:lnTo>
                  <a:lnTo>
                    <a:pt x="8" y="12"/>
                  </a:lnTo>
                  <a:lnTo>
                    <a:pt x="9" y="8"/>
                  </a:lnTo>
                  <a:lnTo>
                    <a:pt x="13" y="7"/>
                  </a:lnTo>
                  <a:lnTo>
                    <a:pt x="16" y="6"/>
                  </a:lnTo>
                  <a:lnTo>
                    <a:pt x="134" y="7"/>
                  </a:lnTo>
                  <a:lnTo>
                    <a:pt x="134" y="7"/>
                  </a:lnTo>
                  <a:lnTo>
                    <a:pt x="137" y="7"/>
                  </a:lnTo>
                  <a:lnTo>
                    <a:pt x="139" y="9"/>
                  </a:lnTo>
                  <a:lnTo>
                    <a:pt x="142" y="13"/>
                  </a:lnTo>
                  <a:lnTo>
                    <a:pt x="142" y="17"/>
                  </a:lnTo>
                  <a:lnTo>
                    <a:pt x="142" y="17"/>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4" name="Freeform 20658">
              <a:extLst>
                <a:ext uri="{FF2B5EF4-FFF2-40B4-BE49-F238E27FC236}">
                  <a16:creationId xmlns:a16="http://schemas.microsoft.com/office/drawing/2014/main" id="{DA43DD55-C6B0-480C-9893-F293D68C6EDB}"/>
                </a:ext>
              </a:extLst>
            </p:cNvPr>
            <p:cNvSpPr>
              <a:spLocks/>
            </p:cNvSpPr>
            <p:nvPr/>
          </p:nvSpPr>
          <p:spPr bwMode="auto">
            <a:xfrm>
              <a:off x="-1271588" y="2359025"/>
              <a:ext cx="115888" cy="90488"/>
            </a:xfrm>
            <a:custGeom>
              <a:avLst/>
              <a:gdLst>
                <a:gd name="T0" fmla="*/ 0 w 73"/>
                <a:gd name="T1" fmla="*/ 56 h 57"/>
                <a:gd name="T2" fmla="*/ 73 w 73"/>
                <a:gd name="T3" fmla="*/ 57 h 57"/>
                <a:gd name="T4" fmla="*/ 73 w 73"/>
                <a:gd name="T5" fmla="*/ 13 h 57"/>
                <a:gd name="T6" fmla="*/ 73 w 73"/>
                <a:gd name="T7" fmla="*/ 13 h 57"/>
                <a:gd name="T8" fmla="*/ 73 w 73"/>
                <a:gd name="T9" fmla="*/ 7 h 57"/>
                <a:gd name="T10" fmla="*/ 69 w 73"/>
                <a:gd name="T11" fmla="*/ 3 h 57"/>
                <a:gd name="T12" fmla="*/ 66 w 73"/>
                <a:gd name="T13" fmla="*/ 1 h 57"/>
                <a:gd name="T14" fmla="*/ 60 w 73"/>
                <a:gd name="T15" fmla="*/ 0 h 57"/>
                <a:gd name="T16" fmla="*/ 0 w 73"/>
                <a:gd name="T17" fmla="*/ 0 h 57"/>
                <a:gd name="T18" fmla="*/ 0 w 73"/>
                <a:gd name="T19"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0" y="56"/>
                  </a:moveTo>
                  <a:lnTo>
                    <a:pt x="73" y="57"/>
                  </a:lnTo>
                  <a:lnTo>
                    <a:pt x="73" y="13"/>
                  </a:lnTo>
                  <a:lnTo>
                    <a:pt x="73" y="13"/>
                  </a:lnTo>
                  <a:lnTo>
                    <a:pt x="73" y="7"/>
                  </a:lnTo>
                  <a:lnTo>
                    <a:pt x="69" y="3"/>
                  </a:lnTo>
                  <a:lnTo>
                    <a:pt x="66" y="1"/>
                  </a:lnTo>
                  <a:lnTo>
                    <a:pt x="60" y="0"/>
                  </a:lnTo>
                  <a:lnTo>
                    <a:pt x="0"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5" name="Freeform 20659">
              <a:extLst>
                <a:ext uri="{FF2B5EF4-FFF2-40B4-BE49-F238E27FC236}">
                  <a16:creationId xmlns:a16="http://schemas.microsoft.com/office/drawing/2014/main" id="{D2D63C88-F911-4B64-B5D2-A8B1049E95CE}"/>
                </a:ext>
              </a:extLst>
            </p:cNvPr>
            <p:cNvSpPr>
              <a:spLocks noEditPoints="1"/>
            </p:cNvSpPr>
            <p:nvPr/>
          </p:nvSpPr>
          <p:spPr bwMode="auto">
            <a:xfrm>
              <a:off x="-1276350" y="2354263"/>
              <a:ext cx="125413" cy="96838"/>
            </a:xfrm>
            <a:custGeom>
              <a:avLst/>
              <a:gdLst>
                <a:gd name="T0" fmla="*/ 1 w 79"/>
                <a:gd name="T1" fmla="*/ 10 h 61"/>
                <a:gd name="T2" fmla="*/ 0 w 79"/>
                <a:gd name="T3" fmla="*/ 49 h 61"/>
                <a:gd name="T4" fmla="*/ 0 w 79"/>
                <a:gd name="T5" fmla="*/ 49 h 61"/>
                <a:gd name="T6" fmla="*/ 1 w 79"/>
                <a:gd name="T7" fmla="*/ 53 h 61"/>
                <a:gd name="T8" fmla="*/ 2 w 79"/>
                <a:gd name="T9" fmla="*/ 57 h 61"/>
                <a:gd name="T10" fmla="*/ 5 w 79"/>
                <a:gd name="T11" fmla="*/ 60 h 61"/>
                <a:gd name="T12" fmla="*/ 9 w 79"/>
                <a:gd name="T13" fmla="*/ 60 h 61"/>
                <a:gd name="T14" fmla="*/ 70 w 79"/>
                <a:gd name="T15" fmla="*/ 61 h 61"/>
                <a:gd name="T16" fmla="*/ 70 w 79"/>
                <a:gd name="T17" fmla="*/ 61 h 61"/>
                <a:gd name="T18" fmla="*/ 74 w 79"/>
                <a:gd name="T19" fmla="*/ 60 h 61"/>
                <a:gd name="T20" fmla="*/ 76 w 79"/>
                <a:gd name="T21" fmla="*/ 57 h 61"/>
                <a:gd name="T22" fmla="*/ 78 w 79"/>
                <a:gd name="T23" fmla="*/ 55 h 61"/>
                <a:gd name="T24" fmla="*/ 79 w 79"/>
                <a:gd name="T25" fmla="*/ 51 h 61"/>
                <a:gd name="T26" fmla="*/ 79 w 79"/>
                <a:gd name="T27" fmla="*/ 10 h 61"/>
                <a:gd name="T28" fmla="*/ 79 w 79"/>
                <a:gd name="T29" fmla="*/ 10 h 61"/>
                <a:gd name="T30" fmla="*/ 79 w 79"/>
                <a:gd name="T31" fmla="*/ 6 h 61"/>
                <a:gd name="T32" fmla="*/ 76 w 79"/>
                <a:gd name="T33" fmla="*/ 4 h 61"/>
                <a:gd name="T34" fmla="*/ 74 w 79"/>
                <a:gd name="T35" fmla="*/ 1 h 61"/>
                <a:gd name="T36" fmla="*/ 70 w 79"/>
                <a:gd name="T37" fmla="*/ 0 h 61"/>
                <a:gd name="T38" fmla="*/ 9 w 79"/>
                <a:gd name="T39" fmla="*/ 0 h 61"/>
                <a:gd name="T40" fmla="*/ 9 w 79"/>
                <a:gd name="T41" fmla="*/ 0 h 61"/>
                <a:gd name="T42" fmla="*/ 6 w 79"/>
                <a:gd name="T43" fmla="*/ 1 h 61"/>
                <a:gd name="T44" fmla="*/ 3 w 79"/>
                <a:gd name="T45" fmla="*/ 3 h 61"/>
                <a:gd name="T46" fmla="*/ 1 w 79"/>
                <a:gd name="T47" fmla="*/ 6 h 61"/>
                <a:gd name="T48" fmla="*/ 1 w 79"/>
                <a:gd name="T49" fmla="*/ 10 h 61"/>
                <a:gd name="T50" fmla="*/ 1 w 79"/>
                <a:gd name="T51" fmla="*/ 10 h 61"/>
                <a:gd name="T52" fmla="*/ 75 w 79"/>
                <a:gd name="T53" fmla="*/ 16 h 61"/>
                <a:gd name="T54" fmla="*/ 75 w 79"/>
                <a:gd name="T55" fmla="*/ 47 h 61"/>
                <a:gd name="T56" fmla="*/ 75 w 79"/>
                <a:gd name="T57" fmla="*/ 47 h 61"/>
                <a:gd name="T58" fmla="*/ 74 w 79"/>
                <a:gd name="T59" fmla="*/ 51 h 61"/>
                <a:gd name="T60" fmla="*/ 72 w 79"/>
                <a:gd name="T61" fmla="*/ 55 h 61"/>
                <a:gd name="T62" fmla="*/ 69 w 79"/>
                <a:gd name="T63" fmla="*/ 57 h 61"/>
                <a:gd name="T64" fmla="*/ 66 w 79"/>
                <a:gd name="T65" fmla="*/ 57 h 61"/>
                <a:gd name="T66" fmla="*/ 15 w 79"/>
                <a:gd name="T67" fmla="*/ 57 h 61"/>
                <a:gd name="T68" fmla="*/ 15 w 79"/>
                <a:gd name="T69" fmla="*/ 57 h 61"/>
                <a:gd name="T70" fmla="*/ 11 w 79"/>
                <a:gd name="T71" fmla="*/ 56 h 61"/>
                <a:gd name="T72" fmla="*/ 9 w 79"/>
                <a:gd name="T73" fmla="*/ 55 h 61"/>
                <a:gd name="T74" fmla="*/ 7 w 79"/>
                <a:gd name="T75" fmla="*/ 51 h 61"/>
                <a:gd name="T76" fmla="*/ 6 w 79"/>
                <a:gd name="T77" fmla="*/ 47 h 61"/>
                <a:gd name="T78" fmla="*/ 7 w 79"/>
                <a:gd name="T79" fmla="*/ 16 h 61"/>
                <a:gd name="T80" fmla="*/ 7 w 79"/>
                <a:gd name="T81" fmla="*/ 16 h 61"/>
                <a:gd name="T82" fmla="*/ 7 w 79"/>
                <a:gd name="T83" fmla="*/ 12 h 61"/>
                <a:gd name="T84" fmla="*/ 10 w 79"/>
                <a:gd name="T85" fmla="*/ 8 h 61"/>
                <a:gd name="T86" fmla="*/ 13 w 79"/>
                <a:gd name="T87" fmla="*/ 5 h 61"/>
                <a:gd name="T88" fmla="*/ 15 w 79"/>
                <a:gd name="T89" fmla="*/ 5 h 61"/>
                <a:gd name="T90" fmla="*/ 66 w 79"/>
                <a:gd name="T91" fmla="*/ 5 h 61"/>
                <a:gd name="T92" fmla="*/ 66 w 79"/>
                <a:gd name="T93" fmla="*/ 5 h 61"/>
                <a:gd name="T94" fmla="*/ 70 w 79"/>
                <a:gd name="T95" fmla="*/ 6 h 61"/>
                <a:gd name="T96" fmla="*/ 72 w 79"/>
                <a:gd name="T97" fmla="*/ 8 h 61"/>
                <a:gd name="T98" fmla="*/ 74 w 79"/>
                <a:gd name="T99" fmla="*/ 12 h 61"/>
                <a:gd name="T100" fmla="*/ 75 w 79"/>
                <a:gd name="T101" fmla="*/ 16 h 61"/>
                <a:gd name="T102" fmla="*/ 75 w 79"/>
                <a:gd name="T103" fmla="*/ 1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61">
                  <a:moveTo>
                    <a:pt x="1" y="10"/>
                  </a:moveTo>
                  <a:lnTo>
                    <a:pt x="0" y="49"/>
                  </a:lnTo>
                  <a:lnTo>
                    <a:pt x="0" y="49"/>
                  </a:lnTo>
                  <a:lnTo>
                    <a:pt x="1" y="53"/>
                  </a:lnTo>
                  <a:lnTo>
                    <a:pt x="2" y="57"/>
                  </a:lnTo>
                  <a:lnTo>
                    <a:pt x="5" y="60"/>
                  </a:lnTo>
                  <a:lnTo>
                    <a:pt x="9" y="60"/>
                  </a:lnTo>
                  <a:lnTo>
                    <a:pt x="70" y="61"/>
                  </a:lnTo>
                  <a:lnTo>
                    <a:pt x="70" y="61"/>
                  </a:lnTo>
                  <a:lnTo>
                    <a:pt x="74" y="60"/>
                  </a:lnTo>
                  <a:lnTo>
                    <a:pt x="76" y="57"/>
                  </a:lnTo>
                  <a:lnTo>
                    <a:pt x="78" y="55"/>
                  </a:lnTo>
                  <a:lnTo>
                    <a:pt x="79" y="51"/>
                  </a:lnTo>
                  <a:lnTo>
                    <a:pt x="79" y="10"/>
                  </a:lnTo>
                  <a:lnTo>
                    <a:pt x="79" y="10"/>
                  </a:lnTo>
                  <a:lnTo>
                    <a:pt x="79" y="6"/>
                  </a:lnTo>
                  <a:lnTo>
                    <a:pt x="76" y="4"/>
                  </a:lnTo>
                  <a:lnTo>
                    <a:pt x="74" y="1"/>
                  </a:lnTo>
                  <a:lnTo>
                    <a:pt x="70" y="0"/>
                  </a:lnTo>
                  <a:lnTo>
                    <a:pt x="9" y="0"/>
                  </a:lnTo>
                  <a:lnTo>
                    <a:pt x="9" y="0"/>
                  </a:lnTo>
                  <a:lnTo>
                    <a:pt x="6" y="1"/>
                  </a:lnTo>
                  <a:lnTo>
                    <a:pt x="3" y="3"/>
                  </a:lnTo>
                  <a:lnTo>
                    <a:pt x="1" y="6"/>
                  </a:lnTo>
                  <a:lnTo>
                    <a:pt x="1" y="10"/>
                  </a:lnTo>
                  <a:lnTo>
                    <a:pt x="1" y="10"/>
                  </a:lnTo>
                  <a:close/>
                  <a:moveTo>
                    <a:pt x="75" y="16"/>
                  </a:moveTo>
                  <a:lnTo>
                    <a:pt x="75" y="47"/>
                  </a:lnTo>
                  <a:lnTo>
                    <a:pt x="75" y="47"/>
                  </a:lnTo>
                  <a:lnTo>
                    <a:pt x="74" y="51"/>
                  </a:lnTo>
                  <a:lnTo>
                    <a:pt x="72" y="55"/>
                  </a:lnTo>
                  <a:lnTo>
                    <a:pt x="69" y="57"/>
                  </a:lnTo>
                  <a:lnTo>
                    <a:pt x="66" y="57"/>
                  </a:lnTo>
                  <a:lnTo>
                    <a:pt x="15" y="57"/>
                  </a:lnTo>
                  <a:lnTo>
                    <a:pt x="15" y="57"/>
                  </a:lnTo>
                  <a:lnTo>
                    <a:pt x="11" y="56"/>
                  </a:lnTo>
                  <a:lnTo>
                    <a:pt x="9" y="55"/>
                  </a:lnTo>
                  <a:lnTo>
                    <a:pt x="7" y="51"/>
                  </a:lnTo>
                  <a:lnTo>
                    <a:pt x="6" y="47"/>
                  </a:lnTo>
                  <a:lnTo>
                    <a:pt x="7" y="16"/>
                  </a:lnTo>
                  <a:lnTo>
                    <a:pt x="7" y="16"/>
                  </a:lnTo>
                  <a:lnTo>
                    <a:pt x="7" y="12"/>
                  </a:lnTo>
                  <a:lnTo>
                    <a:pt x="10" y="8"/>
                  </a:lnTo>
                  <a:lnTo>
                    <a:pt x="13" y="5"/>
                  </a:lnTo>
                  <a:lnTo>
                    <a:pt x="15" y="5"/>
                  </a:lnTo>
                  <a:lnTo>
                    <a:pt x="66" y="5"/>
                  </a:lnTo>
                  <a:lnTo>
                    <a:pt x="66" y="5"/>
                  </a:lnTo>
                  <a:lnTo>
                    <a:pt x="70" y="6"/>
                  </a:lnTo>
                  <a:lnTo>
                    <a:pt x="72" y="8"/>
                  </a:lnTo>
                  <a:lnTo>
                    <a:pt x="74" y="12"/>
                  </a:lnTo>
                  <a:lnTo>
                    <a:pt x="75" y="16"/>
                  </a:lnTo>
                  <a:lnTo>
                    <a:pt x="75" y="16"/>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6" name="Freeform 20660">
              <a:extLst>
                <a:ext uri="{FF2B5EF4-FFF2-40B4-BE49-F238E27FC236}">
                  <a16:creationId xmlns:a16="http://schemas.microsoft.com/office/drawing/2014/main" id="{74720C96-3027-4212-9A52-FD054237C125}"/>
                </a:ext>
              </a:extLst>
            </p:cNvPr>
            <p:cNvSpPr>
              <a:spLocks/>
            </p:cNvSpPr>
            <p:nvPr/>
          </p:nvSpPr>
          <p:spPr bwMode="auto">
            <a:xfrm>
              <a:off x="-1422400" y="2355850"/>
              <a:ext cx="115888" cy="92075"/>
            </a:xfrm>
            <a:custGeom>
              <a:avLst/>
              <a:gdLst>
                <a:gd name="T0" fmla="*/ 0 w 73"/>
                <a:gd name="T1" fmla="*/ 58 h 58"/>
                <a:gd name="T2" fmla="*/ 73 w 73"/>
                <a:gd name="T3" fmla="*/ 58 h 58"/>
                <a:gd name="T4" fmla="*/ 73 w 73"/>
                <a:gd name="T5" fmla="*/ 2 h 58"/>
                <a:gd name="T6" fmla="*/ 73 w 73"/>
                <a:gd name="T7" fmla="*/ 2 h 58"/>
                <a:gd name="T8" fmla="*/ 0 w 73"/>
                <a:gd name="T9" fmla="*/ 0 h 58"/>
                <a:gd name="T10" fmla="*/ 0 w 73"/>
                <a:gd name="T11" fmla="*/ 58 h 58"/>
              </a:gdLst>
              <a:ahLst/>
              <a:cxnLst>
                <a:cxn ang="0">
                  <a:pos x="T0" y="T1"/>
                </a:cxn>
                <a:cxn ang="0">
                  <a:pos x="T2" y="T3"/>
                </a:cxn>
                <a:cxn ang="0">
                  <a:pos x="T4" y="T5"/>
                </a:cxn>
                <a:cxn ang="0">
                  <a:pos x="T6" y="T7"/>
                </a:cxn>
                <a:cxn ang="0">
                  <a:pos x="T8" y="T9"/>
                </a:cxn>
                <a:cxn ang="0">
                  <a:pos x="T10" y="T11"/>
                </a:cxn>
              </a:cxnLst>
              <a:rect l="0" t="0" r="r" b="b"/>
              <a:pathLst>
                <a:path w="73" h="58">
                  <a:moveTo>
                    <a:pt x="0" y="58"/>
                  </a:moveTo>
                  <a:lnTo>
                    <a:pt x="73" y="58"/>
                  </a:lnTo>
                  <a:lnTo>
                    <a:pt x="73" y="2"/>
                  </a:lnTo>
                  <a:lnTo>
                    <a:pt x="73" y="2"/>
                  </a:lnTo>
                  <a:lnTo>
                    <a:pt x="0" y="0"/>
                  </a:lnTo>
                  <a:lnTo>
                    <a:pt x="0" y="58"/>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7" name="Freeform 20661">
              <a:extLst>
                <a:ext uri="{FF2B5EF4-FFF2-40B4-BE49-F238E27FC236}">
                  <a16:creationId xmlns:a16="http://schemas.microsoft.com/office/drawing/2014/main" id="{17A20E8F-335A-45C4-BCC2-763618D56AC3}"/>
                </a:ext>
              </a:extLst>
            </p:cNvPr>
            <p:cNvSpPr>
              <a:spLocks noEditPoints="1"/>
            </p:cNvSpPr>
            <p:nvPr/>
          </p:nvSpPr>
          <p:spPr bwMode="auto">
            <a:xfrm>
              <a:off x="-1427163" y="2352675"/>
              <a:ext cx="125413" cy="96838"/>
            </a:xfrm>
            <a:custGeom>
              <a:avLst/>
              <a:gdLst>
                <a:gd name="T0" fmla="*/ 0 w 79"/>
                <a:gd name="T1" fmla="*/ 10 h 61"/>
                <a:gd name="T2" fmla="*/ 0 w 79"/>
                <a:gd name="T3" fmla="*/ 50 h 61"/>
                <a:gd name="T4" fmla="*/ 0 w 79"/>
                <a:gd name="T5" fmla="*/ 50 h 61"/>
                <a:gd name="T6" fmla="*/ 1 w 79"/>
                <a:gd name="T7" fmla="*/ 54 h 61"/>
                <a:gd name="T8" fmla="*/ 2 w 79"/>
                <a:gd name="T9" fmla="*/ 57 h 61"/>
                <a:gd name="T10" fmla="*/ 5 w 79"/>
                <a:gd name="T11" fmla="*/ 60 h 61"/>
                <a:gd name="T12" fmla="*/ 9 w 79"/>
                <a:gd name="T13" fmla="*/ 61 h 61"/>
                <a:gd name="T14" fmla="*/ 70 w 79"/>
                <a:gd name="T15" fmla="*/ 61 h 61"/>
                <a:gd name="T16" fmla="*/ 70 w 79"/>
                <a:gd name="T17" fmla="*/ 61 h 61"/>
                <a:gd name="T18" fmla="*/ 74 w 79"/>
                <a:gd name="T19" fmla="*/ 61 h 61"/>
                <a:gd name="T20" fmla="*/ 76 w 79"/>
                <a:gd name="T21" fmla="*/ 58 h 61"/>
                <a:gd name="T22" fmla="*/ 78 w 79"/>
                <a:gd name="T23" fmla="*/ 54 h 61"/>
                <a:gd name="T24" fmla="*/ 79 w 79"/>
                <a:gd name="T25" fmla="*/ 50 h 61"/>
                <a:gd name="T26" fmla="*/ 79 w 79"/>
                <a:gd name="T27" fmla="*/ 11 h 61"/>
                <a:gd name="T28" fmla="*/ 79 w 79"/>
                <a:gd name="T29" fmla="*/ 11 h 61"/>
                <a:gd name="T30" fmla="*/ 78 w 79"/>
                <a:gd name="T31" fmla="*/ 7 h 61"/>
                <a:gd name="T32" fmla="*/ 76 w 79"/>
                <a:gd name="T33" fmla="*/ 4 h 61"/>
                <a:gd name="T34" fmla="*/ 74 w 79"/>
                <a:gd name="T35" fmla="*/ 1 h 61"/>
                <a:gd name="T36" fmla="*/ 70 w 79"/>
                <a:gd name="T37" fmla="*/ 1 h 61"/>
                <a:gd name="T38" fmla="*/ 9 w 79"/>
                <a:gd name="T39" fmla="*/ 0 h 61"/>
                <a:gd name="T40" fmla="*/ 9 w 79"/>
                <a:gd name="T41" fmla="*/ 0 h 61"/>
                <a:gd name="T42" fmla="*/ 6 w 79"/>
                <a:gd name="T43" fmla="*/ 1 h 61"/>
                <a:gd name="T44" fmla="*/ 2 w 79"/>
                <a:gd name="T45" fmla="*/ 4 h 61"/>
                <a:gd name="T46" fmla="*/ 1 w 79"/>
                <a:gd name="T47" fmla="*/ 6 h 61"/>
                <a:gd name="T48" fmla="*/ 0 w 79"/>
                <a:gd name="T49" fmla="*/ 10 h 61"/>
                <a:gd name="T50" fmla="*/ 0 w 79"/>
                <a:gd name="T51" fmla="*/ 10 h 61"/>
                <a:gd name="T52" fmla="*/ 75 w 79"/>
                <a:gd name="T53" fmla="*/ 15 h 61"/>
                <a:gd name="T54" fmla="*/ 74 w 79"/>
                <a:gd name="T55" fmla="*/ 48 h 61"/>
                <a:gd name="T56" fmla="*/ 74 w 79"/>
                <a:gd name="T57" fmla="*/ 48 h 61"/>
                <a:gd name="T58" fmla="*/ 74 w 79"/>
                <a:gd name="T59" fmla="*/ 52 h 61"/>
                <a:gd name="T60" fmla="*/ 71 w 79"/>
                <a:gd name="T61" fmla="*/ 54 h 61"/>
                <a:gd name="T62" fmla="*/ 69 w 79"/>
                <a:gd name="T63" fmla="*/ 57 h 61"/>
                <a:gd name="T64" fmla="*/ 66 w 79"/>
                <a:gd name="T65" fmla="*/ 58 h 61"/>
                <a:gd name="T66" fmla="*/ 15 w 79"/>
                <a:gd name="T67" fmla="*/ 57 h 61"/>
                <a:gd name="T68" fmla="*/ 15 w 79"/>
                <a:gd name="T69" fmla="*/ 57 h 61"/>
                <a:gd name="T70" fmla="*/ 11 w 79"/>
                <a:gd name="T71" fmla="*/ 57 h 61"/>
                <a:gd name="T72" fmla="*/ 9 w 79"/>
                <a:gd name="T73" fmla="*/ 54 h 61"/>
                <a:gd name="T74" fmla="*/ 7 w 79"/>
                <a:gd name="T75" fmla="*/ 50 h 61"/>
                <a:gd name="T76" fmla="*/ 6 w 79"/>
                <a:gd name="T77" fmla="*/ 47 h 61"/>
                <a:gd name="T78" fmla="*/ 6 w 79"/>
                <a:gd name="T79" fmla="*/ 15 h 61"/>
                <a:gd name="T80" fmla="*/ 6 w 79"/>
                <a:gd name="T81" fmla="*/ 15 h 61"/>
                <a:gd name="T82" fmla="*/ 7 w 79"/>
                <a:gd name="T83" fmla="*/ 11 h 61"/>
                <a:gd name="T84" fmla="*/ 9 w 79"/>
                <a:gd name="T85" fmla="*/ 7 h 61"/>
                <a:gd name="T86" fmla="*/ 11 w 79"/>
                <a:gd name="T87" fmla="*/ 6 h 61"/>
                <a:gd name="T88" fmla="*/ 15 w 79"/>
                <a:gd name="T89" fmla="*/ 5 h 61"/>
                <a:gd name="T90" fmla="*/ 66 w 79"/>
                <a:gd name="T91" fmla="*/ 5 h 61"/>
                <a:gd name="T92" fmla="*/ 66 w 79"/>
                <a:gd name="T93" fmla="*/ 5 h 61"/>
                <a:gd name="T94" fmla="*/ 70 w 79"/>
                <a:gd name="T95" fmla="*/ 6 h 61"/>
                <a:gd name="T96" fmla="*/ 72 w 79"/>
                <a:gd name="T97" fmla="*/ 9 h 61"/>
                <a:gd name="T98" fmla="*/ 74 w 79"/>
                <a:gd name="T99" fmla="*/ 11 h 61"/>
                <a:gd name="T100" fmla="*/ 75 w 79"/>
                <a:gd name="T101" fmla="*/ 15 h 61"/>
                <a:gd name="T102" fmla="*/ 75 w 79"/>
                <a:gd name="T103" fmla="*/ 1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61">
                  <a:moveTo>
                    <a:pt x="0" y="10"/>
                  </a:moveTo>
                  <a:lnTo>
                    <a:pt x="0" y="50"/>
                  </a:lnTo>
                  <a:lnTo>
                    <a:pt x="0" y="50"/>
                  </a:lnTo>
                  <a:lnTo>
                    <a:pt x="1" y="54"/>
                  </a:lnTo>
                  <a:lnTo>
                    <a:pt x="2" y="57"/>
                  </a:lnTo>
                  <a:lnTo>
                    <a:pt x="5" y="60"/>
                  </a:lnTo>
                  <a:lnTo>
                    <a:pt x="9" y="61"/>
                  </a:lnTo>
                  <a:lnTo>
                    <a:pt x="70" y="61"/>
                  </a:lnTo>
                  <a:lnTo>
                    <a:pt x="70" y="61"/>
                  </a:lnTo>
                  <a:lnTo>
                    <a:pt x="74" y="61"/>
                  </a:lnTo>
                  <a:lnTo>
                    <a:pt x="76" y="58"/>
                  </a:lnTo>
                  <a:lnTo>
                    <a:pt x="78" y="54"/>
                  </a:lnTo>
                  <a:lnTo>
                    <a:pt x="79" y="50"/>
                  </a:lnTo>
                  <a:lnTo>
                    <a:pt x="79" y="11"/>
                  </a:lnTo>
                  <a:lnTo>
                    <a:pt x="79" y="11"/>
                  </a:lnTo>
                  <a:lnTo>
                    <a:pt x="78" y="7"/>
                  </a:lnTo>
                  <a:lnTo>
                    <a:pt x="76" y="4"/>
                  </a:lnTo>
                  <a:lnTo>
                    <a:pt x="74" y="1"/>
                  </a:lnTo>
                  <a:lnTo>
                    <a:pt x="70" y="1"/>
                  </a:lnTo>
                  <a:lnTo>
                    <a:pt x="9" y="0"/>
                  </a:lnTo>
                  <a:lnTo>
                    <a:pt x="9" y="0"/>
                  </a:lnTo>
                  <a:lnTo>
                    <a:pt x="6" y="1"/>
                  </a:lnTo>
                  <a:lnTo>
                    <a:pt x="2" y="4"/>
                  </a:lnTo>
                  <a:lnTo>
                    <a:pt x="1" y="6"/>
                  </a:lnTo>
                  <a:lnTo>
                    <a:pt x="0" y="10"/>
                  </a:lnTo>
                  <a:lnTo>
                    <a:pt x="0" y="10"/>
                  </a:lnTo>
                  <a:close/>
                  <a:moveTo>
                    <a:pt x="75" y="15"/>
                  </a:moveTo>
                  <a:lnTo>
                    <a:pt x="74" y="48"/>
                  </a:lnTo>
                  <a:lnTo>
                    <a:pt x="74" y="48"/>
                  </a:lnTo>
                  <a:lnTo>
                    <a:pt x="74" y="52"/>
                  </a:lnTo>
                  <a:lnTo>
                    <a:pt x="71" y="54"/>
                  </a:lnTo>
                  <a:lnTo>
                    <a:pt x="69" y="57"/>
                  </a:lnTo>
                  <a:lnTo>
                    <a:pt x="66" y="58"/>
                  </a:lnTo>
                  <a:lnTo>
                    <a:pt x="15" y="57"/>
                  </a:lnTo>
                  <a:lnTo>
                    <a:pt x="15" y="57"/>
                  </a:lnTo>
                  <a:lnTo>
                    <a:pt x="11" y="57"/>
                  </a:lnTo>
                  <a:lnTo>
                    <a:pt x="9" y="54"/>
                  </a:lnTo>
                  <a:lnTo>
                    <a:pt x="7" y="50"/>
                  </a:lnTo>
                  <a:lnTo>
                    <a:pt x="6" y="47"/>
                  </a:lnTo>
                  <a:lnTo>
                    <a:pt x="6" y="15"/>
                  </a:lnTo>
                  <a:lnTo>
                    <a:pt x="6" y="15"/>
                  </a:lnTo>
                  <a:lnTo>
                    <a:pt x="7" y="11"/>
                  </a:lnTo>
                  <a:lnTo>
                    <a:pt x="9" y="7"/>
                  </a:lnTo>
                  <a:lnTo>
                    <a:pt x="11" y="6"/>
                  </a:lnTo>
                  <a:lnTo>
                    <a:pt x="15" y="5"/>
                  </a:lnTo>
                  <a:lnTo>
                    <a:pt x="66" y="5"/>
                  </a:lnTo>
                  <a:lnTo>
                    <a:pt x="66" y="5"/>
                  </a:lnTo>
                  <a:lnTo>
                    <a:pt x="70" y="6"/>
                  </a:lnTo>
                  <a:lnTo>
                    <a:pt x="72" y="9"/>
                  </a:lnTo>
                  <a:lnTo>
                    <a:pt x="74" y="11"/>
                  </a:lnTo>
                  <a:lnTo>
                    <a:pt x="75" y="15"/>
                  </a:lnTo>
                  <a:lnTo>
                    <a:pt x="75" y="1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8" name="Freeform 20662">
              <a:extLst>
                <a:ext uri="{FF2B5EF4-FFF2-40B4-BE49-F238E27FC236}">
                  <a16:creationId xmlns:a16="http://schemas.microsoft.com/office/drawing/2014/main" id="{4DEE5570-743C-441C-9B85-B57822317AE6}"/>
                </a:ext>
              </a:extLst>
            </p:cNvPr>
            <p:cNvSpPr>
              <a:spLocks/>
            </p:cNvSpPr>
            <p:nvPr/>
          </p:nvSpPr>
          <p:spPr bwMode="auto">
            <a:xfrm>
              <a:off x="-1574800" y="2355850"/>
              <a:ext cx="117475" cy="88900"/>
            </a:xfrm>
            <a:custGeom>
              <a:avLst/>
              <a:gdLst>
                <a:gd name="T0" fmla="*/ 0 w 74"/>
                <a:gd name="T1" fmla="*/ 56 h 56"/>
                <a:gd name="T2" fmla="*/ 74 w 74"/>
                <a:gd name="T3" fmla="*/ 56 h 56"/>
                <a:gd name="T4" fmla="*/ 74 w 74"/>
                <a:gd name="T5" fmla="*/ 2 h 56"/>
                <a:gd name="T6" fmla="*/ 74 w 74"/>
                <a:gd name="T7" fmla="*/ 0 h 56"/>
                <a:gd name="T8" fmla="*/ 1 w 74"/>
                <a:gd name="T9" fmla="*/ 0 h 56"/>
                <a:gd name="T10" fmla="*/ 0 w 74"/>
                <a:gd name="T11" fmla="*/ 56 h 56"/>
              </a:gdLst>
              <a:ahLst/>
              <a:cxnLst>
                <a:cxn ang="0">
                  <a:pos x="T0" y="T1"/>
                </a:cxn>
                <a:cxn ang="0">
                  <a:pos x="T2" y="T3"/>
                </a:cxn>
                <a:cxn ang="0">
                  <a:pos x="T4" y="T5"/>
                </a:cxn>
                <a:cxn ang="0">
                  <a:pos x="T6" y="T7"/>
                </a:cxn>
                <a:cxn ang="0">
                  <a:pos x="T8" y="T9"/>
                </a:cxn>
                <a:cxn ang="0">
                  <a:pos x="T10" y="T11"/>
                </a:cxn>
              </a:cxnLst>
              <a:rect l="0" t="0" r="r" b="b"/>
              <a:pathLst>
                <a:path w="74" h="56">
                  <a:moveTo>
                    <a:pt x="0" y="56"/>
                  </a:moveTo>
                  <a:lnTo>
                    <a:pt x="74" y="56"/>
                  </a:lnTo>
                  <a:lnTo>
                    <a:pt x="74" y="2"/>
                  </a:lnTo>
                  <a:lnTo>
                    <a:pt x="74" y="0"/>
                  </a:lnTo>
                  <a:lnTo>
                    <a:pt x="1"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9" name="Freeform 20663">
              <a:extLst>
                <a:ext uri="{FF2B5EF4-FFF2-40B4-BE49-F238E27FC236}">
                  <a16:creationId xmlns:a16="http://schemas.microsoft.com/office/drawing/2014/main" id="{9E2420E7-2E61-45FD-B8D4-66845045A41D}"/>
                </a:ext>
              </a:extLst>
            </p:cNvPr>
            <p:cNvSpPr>
              <a:spLocks noEditPoints="1"/>
            </p:cNvSpPr>
            <p:nvPr/>
          </p:nvSpPr>
          <p:spPr bwMode="auto">
            <a:xfrm>
              <a:off x="-1577975" y="2352675"/>
              <a:ext cx="125413" cy="96838"/>
            </a:xfrm>
            <a:custGeom>
              <a:avLst/>
              <a:gdLst>
                <a:gd name="T0" fmla="*/ 0 w 79"/>
                <a:gd name="T1" fmla="*/ 10 h 61"/>
                <a:gd name="T2" fmla="*/ 0 w 79"/>
                <a:gd name="T3" fmla="*/ 49 h 61"/>
                <a:gd name="T4" fmla="*/ 0 w 79"/>
                <a:gd name="T5" fmla="*/ 49 h 61"/>
                <a:gd name="T6" fmla="*/ 0 w 79"/>
                <a:gd name="T7" fmla="*/ 53 h 61"/>
                <a:gd name="T8" fmla="*/ 2 w 79"/>
                <a:gd name="T9" fmla="*/ 57 h 61"/>
                <a:gd name="T10" fmla="*/ 5 w 79"/>
                <a:gd name="T11" fmla="*/ 60 h 61"/>
                <a:gd name="T12" fmla="*/ 9 w 79"/>
                <a:gd name="T13" fmla="*/ 60 h 61"/>
                <a:gd name="T14" fmla="*/ 70 w 79"/>
                <a:gd name="T15" fmla="*/ 61 h 61"/>
                <a:gd name="T16" fmla="*/ 70 w 79"/>
                <a:gd name="T17" fmla="*/ 61 h 61"/>
                <a:gd name="T18" fmla="*/ 72 w 79"/>
                <a:gd name="T19" fmla="*/ 60 h 61"/>
                <a:gd name="T20" fmla="*/ 75 w 79"/>
                <a:gd name="T21" fmla="*/ 57 h 61"/>
                <a:gd name="T22" fmla="*/ 78 w 79"/>
                <a:gd name="T23" fmla="*/ 54 h 61"/>
                <a:gd name="T24" fmla="*/ 78 w 79"/>
                <a:gd name="T25" fmla="*/ 50 h 61"/>
                <a:gd name="T26" fmla="*/ 79 w 79"/>
                <a:gd name="T27" fmla="*/ 10 h 61"/>
                <a:gd name="T28" fmla="*/ 79 w 79"/>
                <a:gd name="T29" fmla="*/ 10 h 61"/>
                <a:gd name="T30" fmla="*/ 78 w 79"/>
                <a:gd name="T31" fmla="*/ 6 h 61"/>
                <a:gd name="T32" fmla="*/ 76 w 79"/>
                <a:gd name="T33" fmla="*/ 2 h 61"/>
                <a:gd name="T34" fmla="*/ 74 w 79"/>
                <a:gd name="T35" fmla="*/ 1 h 61"/>
                <a:gd name="T36" fmla="*/ 70 w 79"/>
                <a:gd name="T37" fmla="*/ 0 h 61"/>
                <a:gd name="T38" fmla="*/ 9 w 79"/>
                <a:gd name="T39" fmla="*/ 0 h 61"/>
                <a:gd name="T40" fmla="*/ 9 w 79"/>
                <a:gd name="T41" fmla="*/ 0 h 61"/>
                <a:gd name="T42" fmla="*/ 5 w 79"/>
                <a:gd name="T43" fmla="*/ 0 h 61"/>
                <a:gd name="T44" fmla="*/ 2 w 79"/>
                <a:gd name="T45" fmla="*/ 2 h 61"/>
                <a:gd name="T46" fmla="*/ 1 w 79"/>
                <a:gd name="T47" fmla="*/ 6 h 61"/>
                <a:gd name="T48" fmla="*/ 0 w 79"/>
                <a:gd name="T49" fmla="*/ 10 h 61"/>
                <a:gd name="T50" fmla="*/ 0 w 79"/>
                <a:gd name="T51" fmla="*/ 10 h 61"/>
                <a:gd name="T52" fmla="*/ 74 w 79"/>
                <a:gd name="T53" fmla="*/ 15 h 61"/>
                <a:gd name="T54" fmla="*/ 74 w 79"/>
                <a:gd name="T55" fmla="*/ 47 h 61"/>
                <a:gd name="T56" fmla="*/ 74 w 79"/>
                <a:gd name="T57" fmla="*/ 47 h 61"/>
                <a:gd name="T58" fmla="*/ 74 w 79"/>
                <a:gd name="T59" fmla="*/ 50 h 61"/>
                <a:gd name="T60" fmla="*/ 71 w 79"/>
                <a:gd name="T61" fmla="*/ 54 h 61"/>
                <a:gd name="T62" fmla="*/ 69 w 79"/>
                <a:gd name="T63" fmla="*/ 56 h 61"/>
                <a:gd name="T64" fmla="*/ 65 w 79"/>
                <a:gd name="T65" fmla="*/ 57 h 61"/>
                <a:gd name="T66" fmla="*/ 15 w 79"/>
                <a:gd name="T67" fmla="*/ 57 h 61"/>
                <a:gd name="T68" fmla="*/ 15 w 79"/>
                <a:gd name="T69" fmla="*/ 57 h 61"/>
                <a:gd name="T70" fmla="*/ 11 w 79"/>
                <a:gd name="T71" fmla="*/ 56 h 61"/>
                <a:gd name="T72" fmla="*/ 9 w 79"/>
                <a:gd name="T73" fmla="*/ 53 h 61"/>
                <a:gd name="T74" fmla="*/ 6 w 79"/>
                <a:gd name="T75" fmla="*/ 50 h 61"/>
                <a:gd name="T76" fmla="*/ 6 w 79"/>
                <a:gd name="T77" fmla="*/ 47 h 61"/>
                <a:gd name="T78" fmla="*/ 6 w 79"/>
                <a:gd name="T79" fmla="*/ 14 h 61"/>
                <a:gd name="T80" fmla="*/ 6 w 79"/>
                <a:gd name="T81" fmla="*/ 14 h 61"/>
                <a:gd name="T82" fmla="*/ 7 w 79"/>
                <a:gd name="T83" fmla="*/ 10 h 61"/>
                <a:gd name="T84" fmla="*/ 9 w 79"/>
                <a:gd name="T85" fmla="*/ 7 h 61"/>
                <a:gd name="T86" fmla="*/ 11 w 79"/>
                <a:gd name="T87" fmla="*/ 5 h 61"/>
                <a:gd name="T88" fmla="*/ 15 w 79"/>
                <a:gd name="T89" fmla="*/ 5 h 61"/>
                <a:gd name="T90" fmla="*/ 66 w 79"/>
                <a:gd name="T91" fmla="*/ 5 h 61"/>
                <a:gd name="T92" fmla="*/ 66 w 79"/>
                <a:gd name="T93" fmla="*/ 5 h 61"/>
                <a:gd name="T94" fmla="*/ 69 w 79"/>
                <a:gd name="T95" fmla="*/ 6 h 61"/>
                <a:gd name="T96" fmla="*/ 71 w 79"/>
                <a:gd name="T97" fmla="*/ 7 h 61"/>
                <a:gd name="T98" fmla="*/ 74 w 79"/>
                <a:gd name="T99" fmla="*/ 11 h 61"/>
                <a:gd name="T100" fmla="*/ 74 w 79"/>
                <a:gd name="T101" fmla="*/ 15 h 61"/>
                <a:gd name="T102" fmla="*/ 74 w 79"/>
                <a:gd name="T103" fmla="*/ 1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61">
                  <a:moveTo>
                    <a:pt x="0" y="10"/>
                  </a:moveTo>
                  <a:lnTo>
                    <a:pt x="0" y="49"/>
                  </a:lnTo>
                  <a:lnTo>
                    <a:pt x="0" y="49"/>
                  </a:lnTo>
                  <a:lnTo>
                    <a:pt x="0" y="53"/>
                  </a:lnTo>
                  <a:lnTo>
                    <a:pt x="2" y="57"/>
                  </a:lnTo>
                  <a:lnTo>
                    <a:pt x="5" y="60"/>
                  </a:lnTo>
                  <a:lnTo>
                    <a:pt x="9" y="60"/>
                  </a:lnTo>
                  <a:lnTo>
                    <a:pt x="70" y="61"/>
                  </a:lnTo>
                  <a:lnTo>
                    <a:pt x="70" y="61"/>
                  </a:lnTo>
                  <a:lnTo>
                    <a:pt x="72" y="60"/>
                  </a:lnTo>
                  <a:lnTo>
                    <a:pt x="75" y="57"/>
                  </a:lnTo>
                  <a:lnTo>
                    <a:pt x="78" y="54"/>
                  </a:lnTo>
                  <a:lnTo>
                    <a:pt x="78" y="50"/>
                  </a:lnTo>
                  <a:lnTo>
                    <a:pt x="79" y="10"/>
                  </a:lnTo>
                  <a:lnTo>
                    <a:pt x="79" y="10"/>
                  </a:lnTo>
                  <a:lnTo>
                    <a:pt x="78" y="6"/>
                  </a:lnTo>
                  <a:lnTo>
                    <a:pt x="76" y="2"/>
                  </a:lnTo>
                  <a:lnTo>
                    <a:pt x="74" y="1"/>
                  </a:lnTo>
                  <a:lnTo>
                    <a:pt x="70" y="0"/>
                  </a:lnTo>
                  <a:lnTo>
                    <a:pt x="9" y="0"/>
                  </a:lnTo>
                  <a:lnTo>
                    <a:pt x="9" y="0"/>
                  </a:lnTo>
                  <a:lnTo>
                    <a:pt x="5" y="0"/>
                  </a:lnTo>
                  <a:lnTo>
                    <a:pt x="2" y="2"/>
                  </a:lnTo>
                  <a:lnTo>
                    <a:pt x="1" y="6"/>
                  </a:lnTo>
                  <a:lnTo>
                    <a:pt x="0" y="10"/>
                  </a:lnTo>
                  <a:lnTo>
                    <a:pt x="0" y="10"/>
                  </a:lnTo>
                  <a:close/>
                  <a:moveTo>
                    <a:pt x="74" y="15"/>
                  </a:moveTo>
                  <a:lnTo>
                    <a:pt x="74" y="47"/>
                  </a:lnTo>
                  <a:lnTo>
                    <a:pt x="74" y="47"/>
                  </a:lnTo>
                  <a:lnTo>
                    <a:pt x="74" y="50"/>
                  </a:lnTo>
                  <a:lnTo>
                    <a:pt x="71" y="54"/>
                  </a:lnTo>
                  <a:lnTo>
                    <a:pt x="69" y="56"/>
                  </a:lnTo>
                  <a:lnTo>
                    <a:pt x="65" y="57"/>
                  </a:lnTo>
                  <a:lnTo>
                    <a:pt x="15" y="57"/>
                  </a:lnTo>
                  <a:lnTo>
                    <a:pt x="15" y="57"/>
                  </a:lnTo>
                  <a:lnTo>
                    <a:pt x="11" y="56"/>
                  </a:lnTo>
                  <a:lnTo>
                    <a:pt x="9" y="53"/>
                  </a:lnTo>
                  <a:lnTo>
                    <a:pt x="6" y="50"/>
                  </a:lnTo>
                  <a:lnTo>
                    <a:pt x="6" y="47"/>
                  </a:lnTo>
                  <a:lnTo>
                    <a:pt x="6" y="14"/>
                  </a:lnTo>
                  <a:lnTo>
                    <a:pt x="6" y="14"/>
                  </a:lnTo>
                  <a:lnTo>
                    <a:pt x="7" y="10"/>
                  </a:lnTo>
                  <a:lnTo>
                    <a:pt x="9" y="7"/>
                  </a:lnTo>
                  <a:lnTo>
                    <a:pt x="11" y="5"/>
                  </a:lnTo>
                  <a:lnTo>
                    <a:pt x="15" y="5"/>
                  </a:lnTo>
                  <a:lnTo>
                    <a:pt x="66" y="5"/>
                  </a:lnTo>
                  <a:lnTo>
                    <a:pt x="66" y="5"/>
                  </a:lnTo>
                  <a:lnTo>
                    <a:pt x="69" y="6"/>
                  </a:lnTo>
                  <a:lnTo>
                    <a:pt x="71" y="7"/>
                  </a:lnTo>
                  <a:lnTo>
                    <a:pt x="74" y="11"/>
                  </a:lnTo>
                  <a:lnTo>
                    <a:pt x="74" y="15"/>
                  </a:lnTo>
                  <a:lnTo>
                    <a:pt x="74" y="1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0" name="Freeform 20664">
              <a:extLst>
                <a:ext uri="{FF2B5EF4-FFF2-40B4-BE49-F238E27FC236}">
                  <a16:creationId xmlns:a16="http://schemas.microsoft.com/office/drawing/2014/main" id="{14CBC6F2-F022-48C6-B883-7CE189A3738E}"/>
                </a:ext>
              </a:extLst>
            </p:cNvPr>
            <p:cNvSpPr>
              <a:spLocks/>
            </p:cNvSpPr>
            <p:nvPr/>
          </p:nvSpPr>
          <p:spPr bwMode="auto">
            <a:xfrm>
              <a:off x="-1725613" y="2354263"/>
              <a:ext cx="117475" cy="90488"/>
            </a:xfrm>
            <a:custGeom>
              <a:avLst/>
              <a:gdLst>
                <a:gd name="T0" fmla="*/ 0 w 74"/>
                <a:gd name="T1" fmla="*/ 56 h 57"/>
                <a:gd name="T2" fmla="*/ 74 w 74"/>
                <a:gd name="T3" fmla="*/ 57 h 57"/>
                <a:gd name="T4" fmla="*/ 74 w 74"/>
                <a:gd name="T5" fmla="*/ 1 h 57"/>
                <a:gd name="T6" fmla="*/ 73 w 74"/>
                <a:gd name="T7" fmla="*/ 0 h 57"/>
                <a:gd name="T8" fmla="*/ 1 w 74"/>
                <a:gd name="T9" fmla="*/ 0 h 57"/>
                <a:gd name="T10" fmla="*/ 0 w 74"/>
                <a:gd name="T11" fmla="*/ 56 h 57"/>
              </a:gdLst>
              <a:ahLst/>
              <a:cxnLst>
                <a:cxn ang="0">
                  <a:pos x="T0" y="T1"/>
                </a:cxn>
                <a:cxn ang="0">
                  <a:pos x="T2" y="T3"/>
                </a:cxn>
                <a:cxn ang="0">
                  <a:pos x="T4" y="T5"/>
                </a:cxn>
                <a:cxn ang="0">
                  <a:pos x="T6" y="T7"/>
                </a:cxn>
                <a:cxn ang="0">
                  <a:pos x="T8" y="T9"/>
                </a:cxn>
                <a:cxn ang="0">
                  <a:pos x="T10" y="T11"/>
                </a:cxn>
              </a:cxnLst>
              <a:rect l="0" t="0" r="r" b="b"/>
              <a:pathLst>
                <a:path w="74" h="57">
                  <a:moveTo>
                    <a:pt x="0" y="56"/>
                  </a:moveTo>
                  <a:lnTo>
                    <a:pt x="74" y="57"/>
                  </a:lnTo>
                  <a:lnTo>
                    <a:pt x="74" y="1"/>
                  </a:lnTo>
                  <a:lnTo>
                    <a:pt x="73" y="0"/>
                  </a:lnTo>
                  <a:lnTo>
                    <a:pt x="1"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1" name="Freeform 20665">
              <a:extLst>
                <a:ext uri="{FF2B5EF4-FFF2-40B4-BE49-F238E27FC236}">
                  <a16:creationId xmlns:a16="http://schemas.microsoft.com/office/drawing/2014/main" id="{DF70BDE6-3534-41E6-826F-98EB409AF3BA}"/>
                </a:ext>
              </a:extLst>
            </p:cNvPr>
            <p:cNvSpPr>
              <a:spLocks noEditPoints="1"/>
            </p:cNvSpPr>
            <p:nvPr/>
          </p:nvSpPr>
          <p:spPr bwMode="auto">
            <a:xfrm>
              <a:off x="-1730375" y="2349500"/>
              <a:ext cx="127000" cy="98425"/>
            </a:xfrm>
            <a:custGeom>
              <a:avLst/>
              <a:gdLst>
                <a:gd name="T0" fmla="*/ 0 w 80"/>
                <a:gd name="T1" fmla="*/ 11 h 62"/>
                <a:gd name="T2" fmla="*/ 0 w 80"/>
                <a:gd name="T3" fmla="*/ 51 h 62"/>
                <a:gd name="T4" fmla="*/ 0 w 80"/>
                <a:gd name="T5" fmla="*/ 51 h 62"/>
                <a:gd name="T6" fmla="*/ 0 w 80"/>
                <a:gd name="T7" fmla="*/ 55 h 62"/>
                <a:gd name="T8" fmla="*/ 3 w 80"/>
                <a:gd name="T9" fmla="*/ 58 h 62"/>
                <a:gd name="T10" fmla="*/ 6 w 80"/>
                <a:gd name="T11" fmla="*/ 60 h 62"/>
                <a:gd name="T12" fmla="*/ 8 w 80"/>
                <a:gd name="T13" fmla="*/ 62 h 62"/>
                <a:gd name="T14" fmla="*/ 71 w 80"/>
                <a:gd name="T15" fmla="*/ 62 h 62"/>
                <a:gd name="T16" fmla="*/ 71 w 80"/>
                <a:gd name="T17" fmla="*/ 62 h 62"/>
                <a:gd name="T18" fmla="*/ 73 w 80"/>
                <a:gd name="T19" fmla="*/ 60 h 62"/>
                <a:gd name="T20" fmla="*/ 76 w 80"/>
                <a:gd name="T21" fmla="*/ 59 h 62"/>
                <a:gd name="T22" fmla="*/ 79 w 80"/>
                <a:gd name="T23" fmla="*/ 55 h 62"/>
                <a:gd name="T24" fmla="*/ 79 w 80"/>
                <a:gd name="T25" fmla="*/ 51 h 62"/>
                <a:gd name="T26" fmla="*/ 80 w 80"/>
                <a:gd name="T27" fmla="*/ 11 h 62"/>
                <a:gd name="T28" fmla="*/ 80 w 80"/>
                <a:gd name="T29" fmla="*/ 11 h 62"/>
                <a:gd name="T30" fmla="*/ 79 w 80"/>
                <a:gd name="T31" fmla="*/ 7 h 62"/>
                <a:gd name="T32" fmla="*/ 77 w 80"/>
                <a:gd name="T33" fmla="*/ 4 h 62"/>
                <a:gd name="T34" fmla="*/ 75 w 80"/>
                <a:gd name="T35" fmla="*/ 2 h 62"/>
                <a:gd name="T36" fmla="*/ 71 w 80"/>
                <a:gd name="T37" fmla="*/ 2 h 62"/>
                <a:gd name="T38" fmla="*/ 10 w 80"/>
                <a:gd name="T39" fmla="*/ 0 h 62"/>
                <a:gd name="T40" fmla="*/ 10 w 80"/>
                <a:gd name="T41" fmla="*/ 0 h 62"/>
                <a:gd name="T42" fmla="*/ 6 w 80"/>
                <a:gd name="T43" fmla="*/ 2 h 62"/>
                <a:gd name="T44" fmla="*/ 3 w 80"/>
                <a:gd name="T45" fmla="*/ 3 h 62"/>
                <a:gd name="T46" fmla="*/ 2 w 80"/>
                <a:gd name="T47" fmla="*/ 7 h 62"/>
                <a:gd name="T48" fmla="*/ 0 w 80"/>
                <a:gd name="T49" fmla="*/ 11 h 62"/>
                <a:gd name="T50" fmla="*/ 0 w 80"/>
                <a:gd name="T51" fmla="*/ 11 h 62"/>
                <a:gd name="T52" fmla="*/ 75 w 80"/>
                <a:gd name="T53" fmla="*/ 16 h 62"/>
                <a:gd name="T54" fmla="*/ 75 w 80"/>
                <a:gd name="T55" fmla="*/ 49 h 62"/>
                <a:gd name="T56" fmla="*/ 75 w 80"/>
                <a:gd name="T57" fmla="*/ 49 h 62"/>
                <a:gd name="T58" fmla="*/ 73 w 80"/>
                <a:gd name="T59" fmla="*/ 52 h 62"/>
                <a:gd name="T60" fmla="*/ 72 w 80"/>
                <a:gd name="T61" fmla="*/ 55 h 62"/>
                <a:gd name="T62" fmla="*/ 69 w 80"/>
                <a:gd name="T63" fmla="*/ 58 h 62"/>
                <a:gd name="T64" fmla="*/ 66 w 80"/>
                <a:gd name="T65" fmla="*/ 58 h 62"/>
                <a:gd name="T66" fmla="*/ 15 w 80"/>
                <a:gd name="T67" fmla="*/ 58 h 62"/>
                <a:gd name="T68" fmla="*/ 15 w 80"/>
                <a:gd name="T69" fmla="*/ 58 h 62"/>
                <a:gd name="T70" fmla="*/ 12 w 80"/>
                <a:gd name="T71" fmla="*/ 56 h 62"/>
                <a:gd name="T72" fmla="*/ 10 w 80"/>
                <a:gd name="T73" fmla="*/ 55 h 62"/>
                <a:gd name="T74" fmla="*/ 7 w 80"/>
                <a:gd name="T75" fmla="*/ 51 h 62"/>
                <a:gd name="T76" fmla="*/ 7 w 80"/>
                <a:gd name="T77" fmla="*/ 47 h 62"/>
                <a:gd name="T78" fmla="*/ 7 w 80"/>
                <a:gd name="T79" fmla="*/ 16 h 62"/>
                <a:gd name="T80" fmla="*/ 7 w 80"/>
                <a:gd name="T81" fmla="*/ 16 h 62"/>
                <a:gd name="T82" fmla="*/ 8 w 80"/>
                <a:gd name="T83" fmla="*/ 12 h 62"/>
                <a:gd name="T84" fmla="*/ 10 w 80"/>
                <a:gd name="T85" fmla="*/ 8 h 62"/>
                <a:gd name="T86" fmla="*/ 12 w 80"/>
                <a:gd name="T87" fmla="*/ 7 h 62"/>
                <a:gd name="T88" fmla="*/ 16 w 80"/>
                <a:gd name="T89" fmla="*/ 6 h 62"/>
                <a:gd name="T90" fmla="*/ 67 w 80"/>
                <a:gd name="T91" fmla="*/ 6 h 62"/>
                <a:gd name="T92" fmla="*/ 67 w 80"/>
                <a:gd name="T93" fmla="*/ 6 h 62"/>
                <a:gd name="T94" fmla="*/ 69 w 80"/>
                <a:gd name="T95" fmla="*/ 7 h 62"/>
                <a:gd name="T96" fmla="*/ 72 w 80"/>
                <a:gd name="T97" fmla="*/ 9 h 62"/>
                <a:gd name="T98" fmla="*/ 75 w 80"/>
                <a:gd name="T99" fmla="*/ 12 h 62"/>
                <a:gd name="T100" fmla="*/ 75 w 80"/>
                <a:gd name="T101" fmla="*/ 16 h 62"/>
                <a:gd name="T102" fmla="*/ 75 w 80"/>
                <a:gd name="T103" fmla="*/ 1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62">
                  <a:moveTo>
                    <a:pt x="0" y="11"/>
                  </a:moveTo>
                  <a:lnTo>
                    <a:pt x="0" y="51"/>
                  </a:lnTo>
                  <a:lnTo>
                    <a:pt x="0" y="51"/>
                  </a:lnTo>
                  <a:lnTo>
                    <a:pt x="0" y="55"/>
                  </a:lnTo>
                  <a:lnTo>
                    <a:pt x="3" y="58"/>
                  </a:lnTo>
                  <a:lnTo>
                    <a:pt x="6" y="60"/>
                  </a:lnTo>
                  <a:lnTo>
                    <a:pt x="8" y="62"/>
                  </a:lnTo>
                  <a:lnTo>
                    <a:pt x="71" y="62"/>
                  </a:lnTo>
                  <a:lnTo>
                    <a:pt x="71" y="62"/>
                  </a:lnTo>
                  <a:lnTo>
                    <a:pt x="73" y="60"/>
                  </a:lnTo>
                  <a:lnTo>
                    <a:pt x="76" y="59"/>
                  </a:lnTo>
                  <a:lnTo>
                    <a:pt x="79" y="55"/>
                  </a:lnTo>
                  <a:lnTo>
                    <a:pt x="79" y="51"/>
                  </a:lnTo>
                  <a:lnTo>
                    <a:pt x="80" y="11"/>
                  </a:lnTo>
                  <a:lnTo>
                    <a:pt x="80" y="11"/>
                  </a:lnTo>
                  <a:lnTo>
                    <a:pt x="79" y="7"/>
                  </a:lnTo>
                  <a:lnTo>
                    <a:pt x="77" y="4"/>
                  </a:lnTo>
                  <a:lnTo>
                    <a:pt x="75" y="2"/>
                  </a:lnTo>
                  <a:lnTo>
                    <a:pt x="71" y="2"/>
                  </a:lnTo>
                  <a:lnTo>
                    <a:pt x="10" y="0"/>
                  </a:lnTo>
                  <a:lnTo>
                    <a:pt x="10" y="0"/>
                  </a:lnTo>
                  <a:lnTo>
                    <a:pt x="6" y="2"/>
                  </a:lnTo>
                  <a:lnTo>
                    <a:pt x="3" y="3"/>
                  </a:lnTo>
                  <a:lnTo>
                    <a:pt x="2" y="7"/>
                  </a:lnTo>
                  <a:lnTo>
                    <a:pt x="0" y="11"/>
                  </a:lnTo>
                  <a:lnTo>
                    <a:pt x="0" y="11"/>
                  </a:lnTo>
                  <a:close/>
                  <a:moveTo>
                    <a:pt x="75" y="16"/>
                  </a:moveTo>
                  <a:lnTo>
                    <a:pt x="75" y="49"/>
                  </a:lnTo>
                  <a:lnTo>
                    <a:pt x="75" y="49"/>
                  </a:lnTo>
                  <a:lnTo>
                    <a:pt x="73" y="52"/>
                  </a:lnTo>
                  <a:lnTo>
                    <a:pt x="72" y="55"/>
                  </a:lnTo>
                  <a:lnTo>
                    <a:pt x="69" y="58"/>
                  </a:lnTo>
                  <a:lnTo>
                    <a:pt x="66" y="58"/>
                  </a:lnTo>
                  <a:lnTo>
                    <a:pt x="15" y="58"/>
                  </a:lnTo>
                  <a:lnTo>
                    <a:pt x="15" y="58"/>
                  </a:lnTo>
                  <a:lnTo>
                    <a:pt x="12" y="56"/>
                  </a:lnTo>
                  <a:lnTo>
                    <a:pt x="10" y="55"/>
                  </a:lnTo>
                  <a:lnTo>
                    <a:pt x="7" y="51"/>
                  </a:lnTo>
                  <a:lnTo>
                    <a:pt x="7" y="47"/>
                  </a:lnTo>
                  <a:lnTo>
                    <a:pt x="7" y="16"/>
                  </a:lnTo>
                  <a:lnTo>
                    <a:pt x="7" y="16"/>
                  </a:lnTo>
                  <a:lnTo>
                    <a:pt x="8" y="12"/>
                  </a:lnTo>
                  <a:lnTo>
                    <a:pt x="10" y="8"/>
                  </a:lnTo>
                  <a:lnTo>
                    <a:pt x="12" y="7"/>
                  </a:lnTo>
                  <a:lnTo>
                    <a:pt x="16" y="6"/>
                  </a:lnTo>
                  <a:lnTo>
                    <a:pt x="67" y="6"/>
                  </a:lnTo>
                  <a:lnTo>
                    <a:pt x="67" y="6"/>
                  </a:lnTo>
                  <a:lnTo>
                    <a:pt x="69" y="7"/>
                  </a:lnTo>
                  <a:lnTo>
                    <a:pt x="72" y="9"/>
                  </a:lnTo>
                  <a:lnTo>
                    <a:pt x="75" y="12"/>
                  </a:lnTo>
                  <a:lnTo>
                    <a:pt x="75" y="16"/>
                  </a:lnTo>
                  <a:lnTo>
                    <a:pt x="75" y="16"/>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2" name="Freeform 20666">
              <a:extLst>
                <a:ext uri="{FF2B5EF4-FFF2-40B4-BE49-F238E27FC236}">
                  <a16:creationId xmlns:a16="http://schemas.microsoft.com/office/drawing/2014/main" id="{950919DF-FA50-4FF4-A98E-334577888EC9}"/>
                </a:ext>
              </a:extLst>
            </p:cNvPr>
            <p:cNvSpPr>
              <a:spLocks/>
            </p:cNvSpPr>
            <p:nvPr/>
          </p:nvSpPr>
          <p:spPr bwMode="auto">
            <a:xfrm>
              <a:off x="-2562225" y="2347913"/>
              <a:ext cx="808038" cy="95250"/>
            </a:xfrm>
            <a:custGeom>
              <a:avLst/>
              <a:gdLst>
                <a:gd name="T0" fmla="*/ 0 w 509"/>
                <a:gd name="T1" fmla="*/ 56 h 60"/>
                <a:gd name="T2" fmla="*/ 509 w 509"/>
                <a:gd name="T3" fmla="*/ 60 h 60"/>
                <a:gd name="T4" fmla="*/ 509 w 509"/>
                <a:gd name="T5" fmla="*/ 4 h 60"/>
                <a:gd name="T6" fmla="*/ 508 w 509"/>
                <a:gd name="T7" fmla="*/ 4 h 60"/>
                <a:gd name="T8" fmla="*/ 0 w 509"/>
                <a:gd name="T9" fmla="*/ 0 h 60"/>
                <a:gd name="T10" fmla="*/ 0 w 509"/>
                <a:gd name="T11" fmla="*/ 56 h 60"/>
              </a:gdLst>
              <a:ahLst/>
              <a:cxnLst>
                <a:cxn ang="0">
                  <a:pos x="T0" y="T1"/>
                </a:cxn>
                <a:cxn ang="0">
                  <a:pos x="T2" y="T3"/>
                </a:cxn>
                <a:cxn ang="0">
                  <a:pos x="T4" y="T5"/>
                </a:cxn>
                <a:cxn ang="0">
                  <a:pos x="T6" y="T7"/>
                </a:cxn>
                <a:cxn ang="0">
                  <a:pos x="T8" y="T9"/>
                </a:cxn>
                <a:cxn ang="0">
                  <a:pos x="T10" y="T11"/>
                </a:cxn>
              </a:cxnLst>
              <a:rect l="0" t="0" r="r" b="b"/>
              <a:pathLst>
                <a:path w="509" h="60">
                  <a:moveTo>
                    <a:pt x="0" y="56"/>
                  </a:moveTo>
                  <a:lnTo>
                    <a:pt x="509" y="60"/>
                  </a:lnTo>
                  <a:lnTo>
                    <a:pt x="509" y="4"/>
                  </a:lnTo>
                  <a:lnTo>
                    <a:pt x="508" y="4"/>
                  </a:lnTo>
                  <a:lnTo>
                    <a:pt x="0"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3" name="Freeform 20667">
              <a:extLst>
                <a:ext uri="{FF2B5EF4-FFF2-40B4-BE49-F238E27FC236}">
                  <a16:creationId xmlns:a16="http://schemas.microsoft.com/office/drawing/2014/main" id="{6B1187B6-398B-49DF-B185-6DF237967CCF}"/>
                </a:ext>
              </a:extLst>
            </p:cNvPr>
            <p:cNvSpPr>
              <a:spLocks noEditPoints="1"/>
            </p:cNvSpPr>
            <p:nvPr/>
          </p:nvSpPr>
          <p:spPr bwMode="auto">
            <a:xfrm>
              <a:off x="-2568575" y="2343150"/>
              <a:ext cx="815975" cy="101600"/>
            </a:xfrm>
            <a:custGeom>
              <a:avLst/>
              <a:gdLst>
                <a:gd name="T0" fmla="*/ 1 w 514"/>
                <a:gd name="T1" fmla="*/ 11 h 64"/>
                <a:gd name="T2" fmla="*/ 0 w 514"/>
                <a:gd name="T3" fmla="*/ 50 h 64"/>
                <a:gd name="T4" fmla="*/ 0 w 514"/>
                <a:gd name="T5" fmla="*/ 50 h 64"/>
                <a:gd name="T6" fmla="*/ 1 w 514"/>
                <a:gd name="T7" fmla="*/ 54 h 64"/>
                <a:gd name="T8" fmla="*/ 2 w 514"/>
                <a:gd name="T9" fmla="*/ 58 h 64"/>
                <a:gd name="T10" fmla="*/ 5 w 514"/>
                <a:gd name="T11" fmla="*/ 60 h 64"/>
                <a:gd name="T12" fmla="*/ 9 w 514"/>
                <a:gd name="T13" fmla="*/ 60 h 64"/>
                <a:gd name="T14" fmla="*/ 506 w 514"/>
                <a:gd name="T15" fmla="*/ 64 h 64"/>
                <a:gd name="T16" fmla="*/ 506 w 514"/>
                <a:gd name="T17" fmla="*/ 64 h 64"/>
                <a:gd name="T18" fmla="*/ 509 w 514"/>
                <a:gd name="T19" fmla="*/ 64 h 64"/>
                <a:gd name="T20" fmla="*/ 512 w 514"/>
                <a:gd name="T21" fmla="*/ 62 h 64"/>
                <a:gd name="T22" fmla="*/ 514 w 514"/>
                <a:gd name="T23" fmla="*/ 59 h 64"/>
                <a:gd name="T24" fmla="*/ 514 w 514"/>
                <a:gd name="T25" fmla="*/ 55 h 64"/>
                <a:gd name="T26" fmla="*/ 514 w 514"/>
                <a:gd name="T27" fmla="*/ 15 h 64"/>
                <a:gd name="T28" fmla="*/ 514 w 514"/>
                <a:gd name="T29" fmla="*/ 15 h 64"/>
                <a:gd name="T30" fmla="*/ 514 w 514"/>
                <a:gd name="T31" fmla="*/ 11 h 64"/>
                <a:gd name="T32" fmla="*/ 513 w 514"/>
                <a:gd name="T33" fmla="*/ 7 h 64"/>
                <a:gd name="T34" fmla="*/ 509 w 514"/>
                <a:gd name="T35" fmla="*/ 6 h 64"/>
                <a:gd name="T36" fmla="*/ 506 w 514"/>
                <a:gd name="T37" fmla="*/ 4 h 64"/>
                <a:gd name="T38" fmla="*/ 9 w 514"/>
                <a:gd name="T39" fmla="*/ 0 h 64"/>
                <a:gd name="T40" fmla="*/ 9 w 514"/>
                <a:gd name="T41" fmla="*/ 0 h 64"/>
                <a:gd name="T42" fmla="*/ 6 w 514"/>
                <a:gd name="T43" fmla="*/ 0 h 64"/>
                <a:gd name="T44" fmla="*/ 4 w 514"/>
                <a:gd name="T45" fmla="*/ 3 h 64"/>
                <a:gd name="T46" fmla="*/ 1 w 514"/>
                <a:gd name="T47" fmla="*/ 7 h 64"/>
                <a:gd name="T48" fmla="*/ 1 w 514"/>
                <a:gd name="T49" fmla="*/ 11 h 64"/>
                <a:gd name="T50" fmla="*/ 1 w 514"/>
                <a:gd name="T51" fmla="*/ 11 h 64"/>
                <a:gd name="T52" fmla="*/ 510 w 514"/>
                <a:gd name="T53" fmla="*/ 20 h 64"/>
                <a:gd name="T54" fmla="*/ 510 w 514"/>
                <a:gd name="T55" fmla="*/ 51 h 64"/>
                <a:gd name="T56" fmla="*/ 510 w 514"/>
                <a:gd name="T57" fmla="*/ 51 h 64"/>
                <a:gd name="T58" fmla="*/ 509 w 514"/>
                <a:gd name="T59" fmla="*/ 55 h 64"/>
                <a:gd name="T60" fmla="*/ 508 w 514"/>
                <a:gd name="T61" fmla="*/ 59 h 64"/>
                <a:gd name="T62" fmla="*/ 505 w 514"/>
                <a:gd name="T63" fmla="*/ 60 h 64"/>
                <a:gd name="T64" fmla="*/ 501 w 514"/>
                <a:gd name="T65" fmla="*/ 62 h 64"/>
                <a:gd name="T66" fmla="*/ 16 w 514"/>
                <a:gd name="T67" fmla="*/ 58 h 64"/>
                <a:gd name="T68" fmla="*/ 16 w 514"/>
                <a:gd name="T69" fmla="*/ 58 h 64"/>
                <a:gd name="T70" fmla="*/ 12 w 514"/>
                <a:gd name="T71" fmla="*/ 56 h 64"/>
                <a:gd name="T72" fmla="*/ 9 w 514"/>
                <a:gd name="T73" fmla="*/ 55 h 64"/>
                <a:gd name="T74" fmla="*/ 8 w 514"/>
                <a:gd name="T75" fmla="*/ 51 h 64"/>
                <a:gd name="T76" fmla="*/ 6 w 514"/>
                <a:gd name="T77" fmla="*/ 47 h 64"/>
                <a:gd name="T78" fmla="*/ 8 w 514"/>
                <a:gd name="T79" fmla="*/ 16 h 64"/>
                <a:gd name="T80" fmla="*/ 8 w 514"/>
                <a:gd name="T81" fmla="*/ 16 h 64"/>
                <a:gd name="T82" fmla="*/ 8 w 514"/>
                <a:gd name="T83" fmla="*/ 12 h 64"/>
                <a:gd name="T84" fmla="*/ 10 w 514"/>
                <a:gd name="T85" fmla="*/ 8 h 64"/>
                <a:gd name="T86" fmla="*/ 13 w 514"/>
                <a:gd name="T87" fmla="*/ 6 h 64"/>
                <a:gd name="T88" fmla="*/ 16 w 514"/>
                <a:gd name="T89" fmla="*/ 6 h 64"/>
                <a:gd name="T90" fmla="*/ 502 w 514"/>
                <a:gd name="T91" fmla="*/ 10 h 64"/>
                <a:gd name="T92" fmla="*/ 502 w 514"/>
                <a:gd name="T93" fmla="*/ 10 h 64"/>
                <a:gd name="T94" fmla="*/ 505 w 514"/>
                <a:gd name="T95" fmla="*/ 10 h 64"/>
                <a:gd name="T96" fmla="*/ 508 w 514"/>
                <a:gd name="T97" fmla="*/ 12 h 64"/>
                <a:gd name="T98" fmla="*/ 510 w 514"/>
                <a:gd name="T99" fmla="*/ 16 h 64"/>
                <a:gd name="T100" fmla="*/ 510 w 514"/>
                <a:gd name="T101" fmla="*/ 20 h 64"/>
                <a:gd name="T102" fmla="*/ 510 w 514"/>
                <a:gd name="T103" fmla="*/ 2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4" h="64">
                  <a:moveTo>
                    <a:pt x="1" y="11"/>
                  </a:moveTo>
                  <a:lnTo>
                    <a:pt x="0" y="50"/>
                  </a:lnTo>
                  <a:lnTo>
                    <a:pt x="0" y="50"/>
                  </a:lnTo>
                  <a:lnTo>
                    <a:pt x="1" y="54"/>
                  </a:lnTo>
                  <a:lnTo>
                    <a:pt x="2" y="58"/>
                  </a:lnTo>
                  <a:lnTo>
                    <a:pt x="5" y="60"/>
                  </a:lnTo>
                  <a:lnTo>
                    <a:pt x="9" y="60"/>
                  </a:lnTo>
                  <a:lnTo>
                    <a:pt x="506" y="64"/>
                  </a:lnTo>
                  <a:lnTo>
                    <a:pt x="506" y="64"/>
                  </a:lnTo>
                  <a:lnTo>
                    <a:pt x="509" y="64"/>
                  </a:lnTo>
                  <a:lnTo>
                    <a:pt x="512" y="62"/>
                  </a:lnTo>
                  <a:lnTo>
                    <a:pt x="514" y="59"/>
                  </a:lnTo>
                  <a:lnTo>
                    <a:pt x="514" y="55"/>
                  </a:lnTo>
                  <a:lnTo>
                    <a:pt x="514" y="15"/>
                  </a:lnTo>
                  <a:lnTo>
                    <a:pt x="514" y="15"/>
                  </a:lnTo>
                  <a:lnTo>
                    <a:pt x="514" y="11"/>
                  </a:lnTo>
                  <a:lnTo>
                    <a:pt x="513" y="7"/>
                  </a:lnTo>
                  <a:lnTo>
                    <a:pt x="509" y="6"/>
                  </a:lnTo>
                  <a:lnTo>
                    <a:pt x="506" y="4"/>
                  </a:lnTo>
                  <a:lnTo>
                    <a:pt x="9" y="0"/>
                  </a:lnTo>
                  <a:lnTo>
                    <a:pt x="9" y="0"/>
                  </a:lnTo>
                  <a:lnTo>
                    <a:pt x="6" y="0"/>
                  </a:lnTo>
                  <a:lnTo>
                    <a:pt x="4" y="3"/>
                  </a:lnTo>
                  <a:lnTo>
                    <a:pt x="1" y="7"/>
                  </a:lnTo>
                  <a:lnTo>
                    <a:pt x="1" y="11"/>
                  </a:lnTo>
                  <a:lnTo>
                    <a:pt x="1" y="11"/>
                  </a:lnTo>
                  <a:close/>
                  <a:moveTo>
                    <a:pt x="510" y="20"/>
                  </a:moveTo>
                  <a:lnTo>
                    <a:pt x="510" y="51"/>
                  </a:lnTo>
                  <a:lnTo>
                    <a:pt x="510" y="51"/>
                  </a:lnTo>
                  <a:lnTo>
                    <a:pt x="509" y="55"/>
                  </a:lnTo>
                  <a:lnTo>
                    <a:pt x="508" y="59"/>
                  </a:lnTo>
                  <a:lnTo>
                    <a:pt x="505" y="60"/>
                  </a:lnTo>
                  <a:lnTo>
                    <a:pt x="501" y="62"/>
                  </a:lnTo>
                  <a:lnTo>
                    <a:pt x="16" y="58"/>
                  </a:lnTo>
                  <a:lnTo>
                    <a:pt x="16" y="58"/>
                  </a:lnTo>
                  <a:lnTo>
                    <a:pt x="12" y="56"/>
                  </a:lnTo>
                  <a:lnTo>
                    <a:pt x="9" y="55"/>
                  </a:lnTo>
                  <a:lnTo>
                    <a:pt x="8" y="51"/>
                  </a:lnTo>
                  <a:lnTo>
                    <a:pt x="6" y="47"/>
                  </a:lnTo>
                  <a:lnTo>
                    <a:pt x="8" y="16"/>
                  </a:lnTo>
                  <a:lnTo>
                    <a:pt x="8" y="16"/>
                  </a:lnTo>
                  <a:lnTo>
                    <a:pt x="8" y="12"/>
                  </a:lnTo>
                  <a:lnTo>
                    <a:pt x="10" y="8"/>
                  </a:lnTo>
                  <a:lnTo>
                    <a:pt x="13" y="6"/>
                  </a:lnTo>
                  <a:lnTo>
                    <a:pt x="16" y="6"/>
                  </a:lnTo>
                  <a:lnTo>
                    <a:pt x="502" y="10"/>
                  </a:lnTo>
                  <a:lnTo>
                    <a:pt x="502" y="10"/>
                  </a:lnTo>
                  <a:lnTo>
                    <a:pt x="505" y="10"/>
                  </a:lnTo>
                  <a:lnTo>
                    <a:pt x="508" y="12"/>
                  </a:lnTo>
                  <a:lnTo>
                    <a:pt x="510" y="16"/>
                  </a:lnTo>
                  <a:lnTo>
                    <a:pt x="510" y="20"/>
                  </a:lnTo>
                  <a:lnTo>
                    <a:pt x="510" y="20"/>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4" name="Freeform 20668">
              <a:extLst>
                <a:ext uri="{FF2B5EF4-FFF2-40B4-BE49-F238E27FC236}">
                  <a16:creationId xmlns:a16="http://schemas.microsoft.com/office/drawing/2014/main" id="{B9D77C25-7E80-492B-ACD2-D1D3457757E8}"/>
                </a:ext>
              </a:extLst>
            </p:cNvPr>
            <p:cNvSpPr>
              <a:spLocks/>
            </p:cNvSpPr>
            <p:nvPr/>
          </p:nvSpPr>
          <p:spPr bwMode="auto">
            <a:xfrm>
              <a:off x="-2713038" y="2346325"/>
              <a:ext cx="115888" cy="90488"/>
            </a:xfrm>
            <a:custGeom>
              <a:avLst/>
              <a:gdLst>
                <a:gd name="T0" fmla="*/ 0 w 73"/>
                <a:gd name="T1" fmla="*/ 56 h 57"/>
                <a:gd name="T2" fmla="*/ 73 w 73"/>
                <a:gd name="T3" fmla="*/ 57 h 57"/>
                <a:gd name="T4" fmla="*/ 73 w 73"/>
                <a:gd name="T5" fmla="*/ 1 h 57"/>
                <a:gd name="T6" fmla="*/ 73 w 73"/>
                <a:gd name="T7" fmla="*/ 1 h 57"/>
                <a:gd name="T8" fmla="*/ 0 w 73"/>
                <a:gd name="T9" fmla="*/ 0 h 57"/>
                <a:gd name="T10" fmla="*/ 0 w 73"/>
                <a:gd name="T11" fmla="*/ 56 h 57"/>
              </a:gdLst>
              <a:ahLst/>
              <a:cxnLst>
                <a:cxn ang="0">
                  <a:pos x="T0" y="T1"/>
                </a:cxn>
                <a:cxn ang="0">
                  <a:pos x="T2" y="T3"/>
                </a:cxn>
                <a:cxn ang="0">
                  <a:pos x="T4" y="T5"/>
                </a:cxn>
                <a:cxn ang="0">
                  <a:pos x="T6" y="T7"/>
                </a:cxn>
                <a:cxn ang="0">
                  <a:pos x="T8" y="T9"/>
                </a:cxn>
                <a:cxn ang="0">
                  <a:pos x="T10" y="T11"/>
                </a:cxn>
              </a:cxnLst>
              <a:rect l="0" t="0" r="r" b="b"/>
              <a:pathLst>
                <a:path w="73" h="57">
                  <a:moveTo>
                    <a:pt x="0" y="56"/>
                  </a:moveTo>
                  <a:lnTo>
                    <a:pt x="73" y="57"/>
                  </a:lnTo>
                  <a:lnTo>
                    <a:pt x="73" y="1"/>
                  </a:lnTo>
                  <a:lnTo>
                    <a:pt x="73" y="1"/>
                  </a:lnTo>
                  <a:lnTo>
                    <a:pt x="0"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5" name="Freeform 20669">
              <a:extLst>
                <a:ext uri="{FF2B5EF4-FFF2-40B4-BE49-F238E27FC236}">
                  <a16:creationId xmlns:a16="http://schemas.microsoft.com/office/drawing/2014/main" id="{E99CA548-7ECC-43BE-A5FB-73226FBF2657}"/>
                </a:ext>
              </a:extLst>
            </p:cNvPr>
            <p:cNvSpPr>
              <a:spLocks noEditPoints="1"/>
            </p:cNvSpPr>
            <p:nvPr/>
          </p:nvSpPr>
          <p:spPr bwMode="auto">
            <a:xfrm>
              <a:off x="-2719388" y="2341563"/>
              <a:ext cx="125413" cy="96838"/>
            </a:xfrm>
            <a:custGeom>
              <a:avLst/>
              <a:gdLst>
                <a:gd name="T0" fmla="*/ 1 w 79"/>
                <a:gd name="T1" fmla="*/ 11 h 61"/>
                <a:gd name="T2" fmla="*/ 0 w 79"/>
                <a:gd name="T3" fmla="*/ 51 h 61"/>
                <a:gd name="T4" fmla="*/ 0 w 79"/>
                <a:gd name="T5" fmla="*/ 51 h 61"/>
                <a:gd name="T6" fmla="*/ 1 w 79"/>
                <a:gd name="T7" fmla="*/ 55 h 61"/>
                <a:gd name="T8" fmla="*/ 2 w 79"/>
                <a:gd name="T9" fmla="*/ 57 h 61"/>
                <a:gd name="T10" fmla="*/ 5 w 79"/>
                <a:gd name="T11" fmla="*/ 60 h 61"/>
                <a:gd name="T12" fmla="*/ 9 w 79"/>
                <a:gd name="T13" fmla="*/ 61 h 61"/>
                <a:gd name="T14" fmla="*/ 70 w 79"/>
                <a:gd name="T15" fmla="*/ 61 h 61"/>
                <a:gd name="T16" fmla="*/ 70 w 79"/>
                <a:gd name="T17" fmla="*/ 61 h 61"/>
                <a:gd name="T18" fmla="*/ 74 w 79"/>
                <a:gd name="T19" fmla="*/ 61 h 61"/>
                <a:gd name="T20" fmla="*/ 77 w 79"/>
                <a:gd name="T21" fmla="*/ 59 h 61"/>
                <a:gd name="T22" fmla="*/ 78 w 79"/>
                <a:gd name="T23" fmla="*/ 55 h 61"/>
                <a:gd name="T24" fmla="*/ 79 w 79"/>
                <a:gd name="T25" fmla="*/ 51 h 61"/>
                <a:gd name="T26" fmla="*/ 79 w 79"/>
                <a:gd name="T27" fmla="*/ 12 h 61"/>
                <a:gd name="T28" fmla="*/ 79 w 79"/>
                <a:gd name="T29" fmla="*/ 12 h 61"/>
                <a:gd name="T30" fmla="*/ 78 w 79"/>
                <a:gd name="T31" fmla="*/ 8 h 61"/>
                <a:gd name="T32" fmla="*/ 77 w 79"/>
                <a:gd name="T33" fmla="*/ 4 h 61"/>
                <a:gd name="T34" fmla="*/ 74 w 79"/>
                <a:gd name="T35" fmla="*/ 1 h 61"/>
                <a:gd name="T36" fmla="*/ 70 w 79"/>
                <a:gd name="T37" fmla="*/ 1 h 61"/>
                <a:gd name="T38" fmla="*/ 9 w 79"/>
                <a:gd name="T39" fmla="*/ 0 h 61"/>
                <a:gd name="T40" fmla="*/ 9 w 79"/>
                <a:gd name="T41" fmla="*/ 0 h 61"/>
                <a:gd name="T42" fmla="*/ 6 w 79"/>
                <a:gd name="T43" fmla="*/ 1 h 61"/>
                <a:gd name="T44" fmla="*/ 4 w 79"/>
                <a:gd name="T45" fmla="*/ 4 h 61"/>
                <a:gd name="T46" fmla="*/ 1 w 79"/>
                <a:gd name="T47" fmla="*/ 7 h 61"/>
                <a:gd name="T48" fmla="*/ 1 w 79"/>
                <a:gd name="T49" fmla="*/ 11 h 61"/>
                <a:gd name="T50" fmla="*/ 1 w 79"/>
                <a:gd name="T51" fmla="*/ 11 h 61"/>
                <a:gd name="T52" fmla="*/ 75 w 79"/>
                <a:gd name="T53" fmla="*/ 16 h 61"/>
                <a:gd name="T54" fmla="*/ 74 w 79"/>
                <a:gd name="T55" fmla="*/ 48 h 61"/>
                <a:gd name="T56" fmla="*/ 74 w 79"/>
                <a:gd name="T57" fmla="*/ 48 h 61"/>
                <a:gd name="T58" fmla="*/ 74 w 79"/>
                <a:gd name="T59" fmla="*/ 52 h 61"/>
                <a:gd name="T60" fmla="*/ 71 w 79"/>
                <a:gd name="T61" fmla="*/ 55 h 61"/>
                <a:gd name="T62" fmla="*/ 69 w 79"/>
                <a:gd name="T63" fmla="*/ 57 h 61"/>
                <a:gd name="T64" fmla="*/ 66 w 79"/>
                <a:gd name="T65" fmla="*/ 59 h 61"/>
                <a:gd name="T66" fmla="*/ 15 w 79"/>
                <a:gd name="T67" fmla="*/ 57 h 61"/>
                <a:gd name="T68" fmla="*/ 15 w 79"/>
                <a:gd name="T69" fmla="*/ 57 h 61"/>
                <a:gd name="T70" fmla="*/ 12 w 79"/>
                <a:gd name="T71" fmla="*/ 57 h 61"/>
                <a:gd name="T72" fmla="*/ 9 w 79"/>
                <a:gd name="T73" fmla="*/ 55 h 61"/>
                <a:gd name="T74" fmla="*/ 8 w 79"/>
                <a:gd name="T75" fmla="*/ 51 h 61"/>
                <a:gd name="T76" fmla="*/ 6 w 79"/>
                <a:gd name="T77" fmla="*/ 47 h 61"/>
                <a:gd name="T78" fmla="*/ 6 w 79"/>
                <a:gd name="T79" fmla="*/ 16 h 61"/>
                <a:gd name="T80" fmla="*/ 6 w 79"/>
                <a:gd name="T81" fmla="*/ 16 h 61"/>
                <a:gd name="T82" fmla="*/ 8 w 79"/>
                <a:gd name="T83" fmla="*/ 12 h 61"/>
                <a:gd name="T84" fmla="*/ 9 w 79"/>
                <a:gd name="T85" fmla="*/ 8 h 61"/>
                <a:gd name="T86" fmla="*/ 13 w 79"/>
                <a:gd name="T87" fmla="*/ 7 h 61"/>
                <a:gd name="T88" fmla="*/ 15 w 79"/>
                <a:gd name="T89" fmla="*/ 5 h 61"/>
                <a:gd name="T90" fmla="*/ 66 w 79"/>
                <a:gd name="T91" fmla="*/ 5 h 61"/>
                <a:gd name="T92" fmla="*/ 66 w 79"/>
                <a:gd name="T93" fmla="*/ 5 h 61"/>
                <a:gd name="T94" fmla="*/ 70 w 79"/>
                <a:gd name="T95" fmla="*/ 7 h 61"/>
                <a:gd name="T96" fmla="*/ 73 w 79"/>
                <a:gd name="T97" fmla="*/ 9 h 61"/>
                <a:gd name="T98" fmla="*/ 74 w 79"/>
                <a:gd name="T99" fmla="*/ 12 h 61"/>
                <a:gd name="T100" fmla="*/ 75 w 79"/>
                <a:gd name="T101" fmla="*/ 16 h 61"/>
                <a:gd name="T102" fmla="*/ 75 w 79"/>
                <a:gd name="T103" fmla="*/ 1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61">
                  <a:moveTo>
                    <a:pt x="1" y="11"/>
                  </a:moveTo>
                  <a:lnTo>
                    <a:pt x="0" y="51"/>
                  </a:lnTo>
                  <a:lnTo>
                    <a:pt x="0" y="51"/>
                  </a:lnTo>
                  <a:lnTo>
                    <a:pt x="1" y="55"/>
                  </a:lnTo>
                  <a:lnTo>
                    <a:pt x="2" y="57"/>
                  </a:lnTo>
                  <a:lnTo>
                    <a:pt x="5" y="60"/>
                  </a:lnTo>
                  <a:lnTo>
                    <a:pt x="9" y="61"/>
                  </a:lnTo>
                  <a:lnTo>
                    <a:pt x="70" y="61"/>
                  </a:lnTo>
                  <a:lnTo>
                    <a:pt x="70" y="61"/>
                  </a:lnTo>
                  <a:lnTo>
                    <a:pt x="74" y="61"/>
                  </a:lnTo>
                  <a:lnTo>
                    <a:pt x="77" y="59"/>
                  </a:lnTo>
                  <a:lnTo>
                    <a:pt x="78" y="55"/>
                  </a:lnTo>
                  <a:lnTo>
                    <a:pt x="79" y="51"/>
                  </a:lnTo>
                  <a:lnTo>
                    <a:pt x="79" y="12"/>
                  </a:lnTo>
                  <a:lnTo>
                    <a:pt x="79" y="12"/>
                  </a:lnTo>
                  <a:lnTo>
                    <a:pt x="78" y="8"/>
                  </a:lnTo>
                  <a:lnTo>
                    <a:pt x="77" y="4"/>
                  </a:lnTo>
                  <a:lnTo>
                    <a:pt x="74" y="1"/>
                  </a:lnTo>
                  <a:lnTo>
                    <a:pt x="70" y="1"/>
                  </a:lnTo>
                  <a:lnTo>
                    <a:pt x="9" y="0"/>
                  </a:lnTo>
                  <a:lnTo>
                    <a:pt x="9" y="0"/>
                  </a:lnTo>
                  <a:lnTo>
                    <a:pt x="6" y="1"/>
                  </a:lnTo>
                  <a:lnTo>
                    <a:pt x="4" y="4"/>
                  </a:lnTo>
                  <a:lnTo>
                    <a:pt x="1" y="7"/>
                  </a:lnTo>
                  <a:lnTo>
                    <a:pt x="1" y="11"/>
                  </a:lnTo>
                  <a:lnTo>
                    <a:pt x="1" y="11"/>
                  </a:lnTo>
                  <a:close/>
                  <a:moveTo>
                    <a:pt x="75" y="16"/>
                  </a:moveTo>
                  <a:lnTo>
                    <a:pt x="74" y="48"/>
                  </a:lnTo>
                  <a:lnTo>
                    <a:pt x="74" y="48"/>
                  </a:lnTo>
                  <a:lnTo>
                    <a:pt x="74" y="52"/>
                  </a:lnTo>
                  <a:lnTo>
                    <a:pt x="71" y="55"/>
                  </a:lnTo>
                  <a:lnTo>
                    <a:pt x="69" y="57"/>
                  </a:lnTo>
                  <a:lnTo>
                    <a:pt x="66" y="59"/>
                  </a:lnTo>
                  <a:lnTo>
                    <a:pt x="15" y="57"/>
                  </a:lnTo>
                  <a:lnTo>
                    <a:pt x="15" y="57"/>
                  </a:lnTo>
                  <a:lnTo>
                    <a:pt x="12" y="57"/>
                  </a:lnTo>
                  <a:lnTo>
                    <a:pt x="9" y="55"/>
                  </a:lnTo>
                  <a:lnTo>
                    <a:pt x="8" y="51"/>
                  </a:lnTo>
                  <a:lnTo>
                    <a:pt x="6" y="47"/>
                  </a:lnTo>
                  <a:lnTo>
                    <a:pt x="6" y="16"/>
                  </a:lnTo>
                  <a:lnTo>
                    <a:pt x="6" y="16"/>
                  </a:lnTo>
                  <a:lnTo>
                    <a:pt x="8" y="12"/>
                  </a:lnTo>
                  <a:lnTo>
                    <a:pt x="9" y="8"/>
                  </a:lnTo>
                  <a:lnTo>
                    <a:pt x="13" y="7"/>
                  </a:lnTo>
                  <a:lnTo>
                    <a:pt x="15" y="5"/>
                  </a:lnTo>
                  <a:lnTo>
                    <a:pt x="66" y="5"/>
                  </a:lnTo>
                  <a:lnTo>
                    <a:pt x="66" y="5"/>
                  </a:lnTo>
                  <a:lnTo>
                    <a:pt x="70" y="7"/>
                  </a:lnTo>
                  <a:lnTo>
                    <a:pt x="73" y="9"/>
                  </a:lnTo>
                  <a:lnTo>
                    <a:pt x="74" y="12"/>
                  </a:lnTo>
                  <a:lnTo>
                    <a:pt x="75" y="16"/>
                  </a:lnTo>
                  <a:lnTo>
                    <a:pt x="75" y="16"/>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6" name="Freeform 20670">
              <a:extLst>
                <a:ext uri="{FF2B5EF4-FFF2-40B4-BE49-F238E27FC236}">
                  <a16:creationId xmlns:a16="http://schemas.microsoft.com/office/drawing/2014/main" id="{65AC4C62-DEAA-44B0-B02E-D9A409770DDD}"/>
                </a:ext>
              </a:extLst>
            </p:cNvPr>
            <p:cNvSpPr>
              <a:spLocks/>
            </p:cNvSpPr>
            <p:nvPr/>
          </p:nvSpPr>
          <p:spPr bwMode="auto">
            <a:xfrm>
              <a:off x="-2863850" y="2346325"/>
              <a:ext cx="115888" cy="88900"/>
            </a:xfrm>
            <a:custGeom>
              <a:avLst/>
              <a:gdLst>
                <a:gd name="T0" fmla="*/ 0 w 73"/>
                <a:gd name="T1" fmla="*/ 56 h 56"/>
                <a:gd name="T2" fmla="*/ 73 w 73"/>
                <a:gd name="T3" fmla="*/ 56 h 56"/>
                <a:gd name="T4" fmla="*/ 73 w 73"/>
                <a:gd name="T5" fmla="*/ 13 h 56"/>
                <a:gd name="T6" fmla="*/ 73 w 73"/>
                <a:gd name="T7" fmla="*/ 13 h 56"/>
                <a:gd name="T8" fmla="*/ 71 w 73"/>
                <a:gd name="T9" fmla="*/ 8 h 56"/>
                <a:gd name="T10" fmla="*/ 69 w 73"/>
                <a:gd name="T11" fmla="*/ 4 h 56"/>
                <a:gd name="T12" fmla="*/ 65 w 73"/>
                <a:gd name="T13" fmla="*/ 1 h 56"/>
                <a:gd name="T14" fmla="*/ 60 w 73"/>
                <a:gd name="T15" fmla="*/ 0 h 56"/>
                <a:gd name="T16" fmla="*/ 0 w 73"/>
                <a:gd name="T17" fmla="*/ 0 h 56"/>
                <a:gd name="T18" fmla="*/ 0 w 73"/>
                <a:gd name="T1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6">
                  <a:moveTo>
                    <a:pt x="0" y="56"/>
                  </a:moveTo>
                  <a:lnTo>
                    <a:pt x="73" y="56"/>
                  </a:lnTo>
                  <a:lnTo>
                    <a:pt x="73" y="13"/>
                  </a:lnTo>
                  <a:lnTo>
                    <a:pt x="73" y="13"/>
                  </a:lnTo>
                  <a:lnTo>
                    <a:pt x="71" y="8"/>
                  </a:lnTo>
                  <a:lnTo>
                    <a:pt x="69" y="4"/>
                  </a:lnTo>
                  <a:lnTo>
                    <a:pt x="65" y="1"/>
                  </a:lnTo>
                  <a:lnTo>
                    <a:pt x="60" y="0"/>
                  </a:lnTo>
                  <a:lnTo>
                    <a:pt x="0"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7" name="Freeform 20671">
              <a:extLst>
                <a:ext uri="{FF2B5EF4-FFF2-40B4-BE49-F238E27FC236}">
                  <a16:creationId xmlns:a16="http://schemas.microsoft.com/office/drawing/2014/main" id="{1BB44548-91E8-4086-BAD4-94D415720A4C}"/>
                </a:ext>
              </a:extLst>
            </p:cNvPr>
            <p:cNvSpPr>
              <a:spLocks noEditPoints="1"/>
            </p:cNvSpPr>
            <p:nvPr/>
          </p:nvSpPr>
          <p:spPr bwMode="auto">
            <a:xfrm>
              <a:off x="-2870200" y="2341563"/>
              <a:ext cx="125413" cy="96838"/>
            </a:xfrm>
            <a:custGeom>
              <a:avLst/>
              <a:gdLst>
                <a:gd name="T0" fmla="*/ 0 w 79"/>
                <a:gd name="T1" fmla="*/ 11 h 61"/>
                <a:gd name="T2" fmla="*/ 0 w 79"/>
                <a:gd name="T3" fmla="*/ 50 h 61"/>
                <a:gd name="T4" fmla="*/ 0 w 79"/>
                <a:gd name="T5" fmla="*/ 50 h 61"/>
                <a:gd name="T6" fmla="*/ 1 w 79"/>
                <a:gd name="T7" fmla="*/ 54 h 61"/>
                <a:gd name="T8" fmla="*/ 2 w 79"/>
                <a:gd name="T9" fmla="*/ 57 h 61"/>
                <a:gd name="T10" fmla="*/ 5 w 79"/>
                <a:gd name="T11" fmla="*/ 60 h 61"/>
                <a:gd name="T12" fmla="*/ 9 w 79"/>
                <a:gd name="T13" fmla="*/ 60 h 61"/>
                <a:gd name="T14" fmla="*/ 70 w 79"/>
                <a:gd name="T15" fmla="*/ 61 h 61"/>
                <a:gd name="T16" fmla="*/ 70 w 79"/>
                <a:gd name="T17" fmla="*/ 61 h 61"/>
                <a:gd name="T18" fmla="*/ 73 w 79"/>
                <a:gd name="T19" fmla="*/ 60 h 61"/>
                <a:gd name="T20" fmla="*/ 77 w 79"/>
                <a:gd name="T21" fmla="*/ 57 h 61"/>
                <a:gd name="T22" fmla="*/ 78 w 79"/>
                <a:gd name="T23" fmla="*/ 55 h 61"/>
                <a:gd name="T24" fmla="*/ 79 w 79"/>
                <a:gd name="T25" fmla="*/ 51 h 61"/>
                <a:gd name="T26" fmla="*/ 79 w 79"/>
                <a:gd name="T27" fmla="*/ 11 h 61"/>
                <a:gd name="T28" fmla="*/ 79 w 79"/>
                <a:gd name="T29" fmla="*/ 11 h 61"/>
                <a:gd name="T30" fmla="*/ 78 w 79"/>
                <a:gd name="T31" fmla="*/ 7 h 61"/>
                <a:gd name="T32" fmla="*/ 77 w 79"/>
                <a:gd name="T33" fmla="*/ 3 h 61"/>
                <a:gd name="T34" fmla="*/ 74 w 79"/>
                <a:gd name="T35" fmla="*/ 1 h 61"/>
                <a:gd name="T36" fmla="*/ 70 w 79"/>
                <a:gd name="T37" fmla="*/ 0 h 61"/>
                <a:gd name="T38" fmla="*/ 9 w 79"/>
                <a:gd name="T39" fmla="*/ 0 h 61"/>
                <a:gd name="T40" fmla="*/ 9 w 79"/>
                <a:gd name="T41" fmla="*/ 0 h 61"/>
                <a:gd name="T42" fmla="*/ 6 w 79"/>
                <a:gd name="T43" fmla="*/ 0 h 61"/>
                <a:gd name="T44" fmla="*/ 2 w 79"/>
                <a:gd name="T45" fmla="*/ 3 h 61"/>
                <a:gd name="T46" fmla="*/ 1 w 79"/>
                <a:gd name="T47" fmla="*/ 7 h 61"/>
                <a:gd name="T48" fmla="*/ 0 w 79"/>
                <a:gd name="T49" fmla="*/ 11 h 61"/>
                <a:gd name="T50" fmla="*/ 0 w 79"/>
                <a:gd name="T51" fmla="*/ 11 h 61"/>
                <a:gd name="T52" fmla="*/ 74 w 79"/>
                <a:gd name="T53" fmla="*/ 16 h 61"/>
                <a:gd name="T54" fmla="*/ 74 w 79"/>
                <a:gd name="T55" fmla="*/ 47 h 61"/>
                <a:gd name="T56" fmla="*/ 74 w 79"/>
                <a:gd name="T57" fmla="*/ 47 h 61"/>
                <a:gd name="T58" fmla="*/ 74 w 79"/>
                <a:gd name="T59" fmla="*/ 51 h 61"/>
                <a:gd name="T60" fmla="*/ 71 w 79"/>
                <a:gd name="T61" fmla="*/ 55 h 61"/>
                <a:gd name="T62" fmla="*/ 69 w 79"/>
                <a:gd name="T63" fmla="*/ 56 h 61"/>
                <a:gd name="T64" fmla="*/ 66 w 79"/>
                <a:gd name="T65" fmla="*/ 57 h 61"/>
                <a:gd name="T66" fmla="*/ 15 w 79"/>
                <a:gd name="T67" fmla="*/ 57 h 61"/>
                <a:gd name="T68" fmla="*/ 15 w 79"/>
                <a:gd name="T69" fmla="*/ 57 h 61"/>
                <a:gd name="T70" fmla="*/ 12 w 79"/>
                <a:gd name="T71" fmla="*/ 56 h 61"/>
                <a:gd name="T72" fmla="*/ 9 w 79"/>
                <a:gd name="T73" fmla="*/ 54 h 61"/>
                <a:gd name="T74" fmla="*/ 8 w 79"/>
                <a:gd name="T75" fmla="*/ 51 h 61"/>
                <a:gd name="T76" fmla="*/ 6 w 79"/>
                <a:gd name="T77" fmla="*/ 47 h 61"/>
                <a:gd name="T78" fmla="*/ 6 w 79"/>
                <a:gd name="T79" fmla="*/ 14 h 61"/>
                <a:gd name="T80" fmla="*/ 6 w 79"/>
                <a:gd name="T81" fmla="*/ 14 h 61"/>
                <a:gd name="T82" fmla="*/ 8 w 79"/>
                <a:gd name="T83" fmla="*/ 11 h 61"/>
                <a:gd name="T84" fmla="*/ 9 w 79"/>
                <a:gd name="T85" fmla="*/ 8 h 61"/>
                <a:gd name="T86" fmla="*/ 12 w 79"/>
                <a:gd name="T87" fmla="*/ 5 h 61"/>
                <a:gd name="T88" fmla="*/ 15 w 79"/>
                <a:gd name="T89" fmla="*/ 5 h 61"/>
                <a:gd name="T90" fmla="*/ 66 w 79"/>
                <a:gd name="T91" fmla="*/ 5 h 61"/>
                <a:gd name="T92" fmla="*/ 66 w 79"/>
                <a:gd name="T93" fmla="*/ 5 h 61"/>
                <a:gd name="T94" fmla="*/ 69 w 79"/>
                <a:gd name="T95" fmla="*/ 7 h 61"/>
                <a:gd name="T96" fmla="*/ 73 w 79"/>
                <a:gd name="T97" fmla="*/ 8 h 61"/>
                <a:gd name="T98" fmla="*/ 74 w 79"/>
                <a:gd name="T99" fmla="*/ 12 h 61"/>
                <a:gd name="T100" fmla="*/ 74 w 79"/>
                <a:gd name="T101" fmla="*/ 16 h 61"/>
                <a:gd name="T102" fmla="*/ 74 w 79"/>
                <a:gd name="T103" fmla="*/ 1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61">
                  <a:moveTo>
                    <a:pt x="0" y="11"/>
                  </a:moveTo>
                  <a:lnTo>
                    <a:pt x="0" y="50"/>
                  </a:lnTo>
                  <a:lnTo>
                    <a:pt x="0" y="50"/>
                  </a:lnTo>
                  <a:lnTo>
                    <a:pt x="1" y="54"/>
                  </a:lnTo>
                  <a:lnTo>
                    <a:pt x="2" y="57"/>
                  </a:lnTo>
                  <a:lnTo>
                    <a:pt x="5" y="60"/>
                  </a:lnTo>
                  <a:lnTo>
                    <a:pt x="9" y="60"/>
                  </a:lnTo>
                  <a:lnTo>
                    <a:pt x="70" y="61"/>
                  </a:lnTo>
                  <a:lnTo>
                    <a:pt x="70" y="61"/>
                  </a:lnTo>
                  <a:lnTo>
                    <a:pt x="73" y="60"/>
                  </a:lnTo>
                  <a:lnTo>
                    <a:pt x="77" y="57"/>
                  </a:lnTo>
                  <a:lnTo>
                    <a:pt x="78" y="55"/>
                  </a:lnTo>
                  <a:lnTo>
                    <a:pt x="79" y="51"/>
                  </a:lnTo>
                  <a:lnTo>
                    <a:pt x="79" y="11"/>
                  </a:lnTo>
                  <a:lnTo>
                    <a:pt x="79" y="11"/>
                  </a:lnTo>
                  <a:lnTo>
                    <a:pt x="78" y="7"/>
                  </a:lnTo>
                  <a:lnTo>
                    <a:pt x="77" y="3"/>
                  </a:lnTo>
                  <a:lnTo>
                    <a:pt x="74" y="1"/>
                  </a:lnTo>
                  <a:lnTo>
                    <a:pt x="70" y="0"/>
                  </a:lnTo>
                  <a:lnTo>
                    <a:pt x="9" y="0"/>
                  </a:lnTo>
                  <a:lnTo>
                    <a:pt x="9" y="0"/>
                  </a:lnTo>
                  <a:lnTo>
                    <a:pt x="6" y="0"/>
                  </a:lnTo>
                  <a:lnTo>
                    <a:pt x="2" y="3"/>
                  </a:lnTo>
                  <a:lnTo>
                    <a:pt x="1" y="7"/>
                  </a:lnTo>
                  <a:lnTo>
                    <a:pt x="0" y="11"/>
                  </a:lnTo>
                  <a:lnTo>
                    <a:pt x="0" y="11"/>
                  </a:lnTo>
                  <a:close/>
                  <a:moveTo>
                    <a:pt x="74" y="16"/>
                  </a:moveTo>
                  <a:lnTo>
                    <a:pt x="74" y="47"/>
                  </a:lnTo>
                  <a:lnTo>
                    <a:pt x="74" y="47"/>
                  </a:lnTo>
                  <a:lnTo>
                    <a:pt x="74" y="51"/>
                  </a:lnTo>
                  <a:lnTo>
                    <a:pt x="71" y="55"/>
                  </a:lnTo>
                  <a:lnTo>
                    <a:pt x="69" y="56"/>
                  </a:lnTo>
                  <a:lnTo>
                    <a:pt x="66" y="57"/>
                  </a:lnTo>
                  <a:lnTo>
                    <a:pt x="15" y="57"/>
                  </a:lnTo>
                  <a:lnTo>
                    <a:pt x="15" y="57"/>
                  </a:lnTo>
                  <a:lnTo>
                    <a:pt x="12" y="56"/>
                  </a:lnTo>
                  <a:lnTo>
                    <a:pt x="9" y="54"/>
                  </a:lnTo>
                  <a:lnTo>
                    <a:pt x="8" y="51"/>
                  </a:lnTo>
                  <a:lnTo>
                    <a:pt x="6" y="47"/>
                  </a:lnTo>
                  <a:lnTo>
                    <a:pt x="6" y="14"/>
                  </a:lnTo>
                  <a:lnTo>
                    <a:pt x="6" y="14"/>
                  </a:lnTo>
                  <a:lnTo>
                    <a:pt x="8" y="11"/>
                  </a:lnTo>
                  <a:lnTo>
                    <a:pt x="9" y="8"/>
                  </a:lnTo>
                  <a:lnTo>
                    <a:pt x="12" y="5"/>
                  </a:lnTo>
                  <a:lnTo>
                    <a:pt x="15" y="5"/>
                  </a:lnTo>
                  <a:lnTo>
                    <a:pt x="66" y="5"/>
                  </a:lnTo>
                  <a:lnTo>
                    <a:pt x="66" y="5"/>
                  </a:lnTo>
                  <a:lnTo>
                    <a:pt x="69" y="7"/>
                  </a:lnTo>
                  <a:lnTo>
                    <a:pt x="73" y="8"/>
                  </a:lnTo>
                  <a:lnTo>
                    <a:pt x="74" y="12"/>
                  </a:lnTo>
                  <a:lnTo>
                    <a:pt x="74" y="16"/>
                  </a:lnTo>
                  <a:lnTo>
                    <a:pt x="74" y="16"/>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8" name="Freeform 20672">
              <a:extLst>
                <a:ext uri="{FF2B5EF4-FFF2-40B4-BE49-F238E27FC236}">
                  <a16:creationId xmlns:a16="http://schemas.microsoft.com/office/drawing/2014/main" id="{075C3AF5-A2A3-4D56-B68A-762200E29F67}"/>
                </a:ext>
              </a:extLst>
            </p:cNvPr>
            <p:cNvSpPr>
              <a:spLocks/>
            </p:cNvSpPr>
            <p:nvPr/>
          </p:nvSpPr>
          <p:spPr bwMode="auto">
            <a:xfrm>
              <a:off x="-3041650" y="2343150"/>
              <a:ext cx="147638" cy="92075"/>
            </a:xfrm>
            <a:custGeom>
              <a:avLst/>
              <a:gdLst>
                <a:gd name="T0" fmla="*/ 0 w 93"/>
                <a:gd name="T1" fmla="*/ 56 h 58"/>
                <a:gd name="T2" fmla="*/ 93 w 93"/>
                <a:gd name="T3" fmla="*/ 58 h 58"/>
                <a:gd name="T4" fmla="*/ 93 w 93"/>
                <a:gd name="T5" fmla="*/ 2 h 58"/>
                <a:gd name="T6" fmla="*/ 93 w 93"/>
                <a:gd name="T7" fmla="*/ 0 h 58"/>
                <a:gd name="T8" fmla="*/ 1 w 93"/>
                <a:gd name="T9" fmla="*/ 0 h 58"/>
                <a:gd name="T10" fmla="*/ 0 w 93"/>
                <a:gd name="T11" fmla="*/ 56 h 58"/>
              </a:gdLst>
              <a:ahLst/>
              <a:cxnLst>
                <a:cxn ang="0">
                  <a:pos x="T0" y="T1"/>
                </a:cxn>
                <a:cxn ang="0">
                  <a:pos x="T2" y="T3"/>
                </a:cxn>
                <a:cxn ang="0">
                  <a:pos x="T4" y="T5"/>
                </a:cxn>
                <a:cxn ang="0">
                  <a:pos x="T6" y="T7"/>
                </a:cxn>
                <a:cxn ang="0">
                  <a:pos x="T8" y="T9"/>
                </a:cxn>
                <a:cxn ang="0">
                  <a:pos x="T10" y="T11"/>
                </a:cxn>
              </a:cxnLst>
              <a:rect l="0" t="0" r="r" b="b"/>
              <a:pathLst>
                <a:path w="93" h="58">
                  <a:moveTo>
                    <a:pt x="0" y="56"/>
                  </a:moveTo>
                  <a:lnTo>
                    <a:pt x="93" y="58"/>
                  </a:lnTo>
                  <a:lnTo>
                    <a:pt x="93" y="2"/>
                  </a:lnTo>
                  <a:lnTo>
                    <a:pt x="93" y="0"/>
                  </a:lnTo>
                  <a:lnTo>
                    <a:pt x="1" y="0"/>
                  </a:lnTo>
                  <a:lnTo>
                    <a:pt x="0" y="56"/>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9" name="Freeform 20673">
              <a:extLst>
                <a:ext uri="{FF2B5EF4-FFF2-40B4-BE49-F238E27FC236}">
                  <a16:creationId xmlns:a16="http://schemas.microsoft.com/office/drawing/2014/main" id="{F0704EC5-C049-40FB-A351-30A3F2D6C967}"/>
                </a:ext>
              </a:extLst>
            </p:cNvPr>
            <p:cNvSpPr>
              <a:spLocks noEditPoints="1"/>
            </p:cNvSpPr>
            <p:nvPr/>
          </p:nvSpPr>
          <p:spPr bwMode="auto">
            <a:xfrm>
              <a:off x="-3046413" y="2339975"/>
              <a:ext cx="157163" cy="96838"/>
            </a:xfrm>
            <a:custGeom>
              <a:avLst/>
              <a:gdLst>
                <a:gd name="T0" fmla="*/ 0 w 99"/>
                <a:gd name="T1" fmla="*/ 10 h 61"/>
                <a:gd name="T2" fmla="*/ 0 w 99"/>
                <a:gd name="T3" fmla="*/ 51 h 61"/>
                <a:gd name="T4" fmla="*/ 0 w 99"/>
                <a:gd name="T5" fmla="*/ 51 h 61"/>
                <a:gd name="T6" fmla="*/ 0 w 99"/>
                <a:gd name="T7" fmla="*/ 55 h 61"/>
                <a:gd name="T8" fmla="*/ 3 w 99"/>
                <a:gd name="T9" fmla="*/ 57 h 61"/>
                <a:gd name="T10" fmla="*/ 5 w 99"/>
                <a:gd name="T11" fmla="*/ 60 h 61"/>
                <a:gd name="T12" fmla="*/ 8 w 99"/>
                <a:gd name="T13" fmla="*/ 61 h 61"/>
                <a:gd name="T14" fmla="*/ 90 w 99"/>
                <a:gd name="T15" fmla="*/ 61 h 61"/>
                <a:gd name="T16" fmla="*/ 90 w 99"/>
                <a:gd name="T17" fmla="*/ 61 h 61"/>
                <a:gd name="T18" fmla="*/ 93 w 99"/>
                <a:gd name="T19" fmla="*/ 60 h 61"/>
                <a:gd name="T20" fmla="*/ 95 w 99"/>
                <a:gd name="T21" fmla="*/ 58 h 61"/>
                <a:gd name="T22" fmla="*/ 98 w 99"/>
                <a:gd name="T23" fmla="*/ 55 h 61"/>
                <a:gd name="T24" fmla="*/ 98 w 99"/>
                <a:gd name="T25" fmla="*/ 51 h 61"/>
                <a:gd name="T26" fmla="*/ 99 w 99"/>
                <a:gd name="T27" fmla="*/ 10 h 61"/>
                <a:gd name="T28" fmla="*/ 99 w 99"/>
                <a:gd name="T29" fmla="*/ 10 h 61"/>
                <a:gd name="T30" fmla="*/ 98 w 99"/>
                <a:gd name="T31" fmla="*/ 6 h 61"/>
                <a:gd name="T32" fmla="*/ 96 w 99"/>
                <a:gd name="T33" fmla="*/ 4 h 61"/>
                <a:gd name="T34" fmla="*/ 94 w 99"/>
                <a:gd name="T35" fmla="*/ 1 h 61"/>
                <a:gd name="T36" fmla="*/ 90 w 99"/>
                <a:gd name="T37" fmla="*/ 1 h 61"/>
                <a:gd name="T38" fmla="*/ 9 w 99"/>
                <a:gd name="T39" fmla="*/ 0 h 61"/>
                <a:gd name="T40" fmla="*/ 9 w 99"/>
                <a:gd name="T41" fmla="*/ 0 h 61"/>
                <a:gd name="T42" fmla="*/ 5 w 99"/>
                <a:gd name="T43" fmla="*/ 1 h 61"/>
                <a:gd name="T44" fmla="*/ 3 w 99"/>
                <a:gd name="T45" fmla="*/ 2 h 61"/>
                <a:gd name="T46" fmla="*/ 1 w 99"/>
                <a:gd name="T47" fmla="*/ 6 h 61"/>
                <a:gd name="T48" fmla="*/ 0 w 99"/>
                <a:gd name="T49" fmla="*/ 10 h 61"/>
                <a:gd name="T50" fmla="*/ 0 w 99"/>
                <a:gd name="T51" fmla="*/ 10 h 61"/>
                <a:gd name="T52" fmla="*/ 94 w 99"/>
                <a:gd name="T53" fmla="*/ 15 h 61"/>
                <a:gd name="T54" fmla="*/ 94 w 99"/>
                <a:gd name="T55" fmla="*/ 48 h 61"/>
                <a:gd name="T56" fmla="*/ 94 w 99"/>
                <a:gd name="T57" fmla="*/ 48 h 61"/>
                <a:gd name="T58" fmla="*/ 94 w 99"/>
                <a:gd name="T59" fmla="*/ 52 h 61"/>
                <a:gd name="T60" fmla="*/ 91 w 99"/>
                <a:gd name="T61" fmla="*/ 55 h 61"/>
                <a:gd name="T62" fmla="*/ 89 w 99"/>
                <a:gd name="T63" fmla="*/ 57 h 61"/>
                <a:gd name="T64" fmla="*/ 85 w 99"/>
                <a:gd name="T65" fmla="*/ 57 h 61"/>
                <a:gd name="T66" fmla="*/ 14 w 99"/>
                <a:gd name="T67" fmla="*/ 57 h 61"/>
                <a:gd name="T68" fmla="*/ 14 w 99"/>
                <a:gd name="T69" fmla="*/ 57 h 61"/>
                <a:gd name="T70" fmla="*/ 12 w 99"/>
                <a:gd name="T71" fmla="*/ 56 h 61"/>
                <a:gd name="T72" fmla="*/ 9 w 99"/>
                <a:gd name="T73" fmla="*/ 55 h 61"/>
                <a:gd name="T74" fmla="*/ 7 w 99"/>
                <a:gd name="T75" fmla="*/ 51 h 61"/>
                <a:gd name="T76" fmla="*/ 7 w 99"/>
                <a:gd name="T77" fmla="*/ 47 h 61"/>
                <a:gd name="T78" fmla="*/ 7 w 99"/>
                <a:gd name="T79" fmla="*/ 15 h 61"/>
                <a:gd name="T80" fmla="*/ 7 w 99"/>
                <a:gd name="T81" fmla="*/ 15 h 61"/>
                <a:gd name="T82" fmla="*/ 8 w 99"/>
                <a:gd name="T83" fmla="*/ 12 h 61"/>
                <a:gd name="T84" fmla="*/ 9 w 99"/>
                <a:gd name="T85" fmla="*/ 8 h 61"/>
                <a:gd name="T86" fmla="*/ 12 w 99"/>
                <a:gd name="T87" fmla="*/ 5 h 61"/>
                <a:gd name="T88" fmla="*/ 16 w 99"/>
                <a:gd name="T89" fmla="*/ 5 h 61"/>
                <a:gd name="T90" fmla="*/ 86 w 99"/>
                <a:gd name="T91" fmla="*/ 5 h 61"/>
                <a:gd name="T92" fmla="*/ 86 w 99"/>
                <a:gd name="T93" fmla="*/ 5 h 61"/>
                <a:gd name="T94" fmla="*/ 89 w 99"/>
                <a:gd name="T95" fmla="*/ 6 h 61"/>
                <a:gd name="T96" fmla="*/ 91 w 99"/>
                <a:gd name="T97" fmla="*/ 9 h 61"/>
                <a:gd name="T98" fmla="*/ 94 w 99"/>
                <a:gd name="T99" fmla="*/ 12 h 61"/>
                <a:gd name="T100" fmla="*/ 94 w 99"/>
                <a:gd name="T101" fmla="*/ 15 h 61"/>
                <a:gd name="T102" fmla="*/ 94 w 99"/>
                <a:gd name="T103" fmla="*/ 1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9" h="61">
                  <a:moveTo>
                    <a:pt x="0" y="10"/>
                  </a:moveTo>
                  <a:lnTo>
                    <a:pt x="0" y="51"/>
                  </a:lnTo>
                  <a:lnTo>
                    <a:pt x="0" y="51"/>
                  </a:lnTo>
                  <a:lnTo>
                    <a:pt x="0" y="55"/>
                  </a:lnTo>
                  <a:lnTo>
                    <a:pt x="3" y="57"/>
                  </a:lnTo>
                  <a:lnTo>
                    <a:pt x="5" y="60"/>
                  </a:lnTo>
                  <a:lnTo>
                    <a:pt x="8" y="61"/>
                  </a:lnTo>
                  <a:lnTo>
                    <a:pt x="90" y="61"/>
                  </a:lnTo>
                  <a:lnTo>
                    <a:pt x="90" y="61"/>
                  </a:lnTo>
                  <a:lnTo>
                    <a:pt x="93" y="60"/>
                  </a:lnTo>
                  <a:lnTo>
                    <a:pt x="95" y="58"/>
                  </a:lnTo>
                  <a:lnTo>
                    <a:pt x="98" y="55"/>
                  </a:lnTo>
                  <a:lnTo>
                    <a:pt x="98" y="51"/>
                  </a:lnTo>
                  <a:lnTo>
                    <a:pt x="99" y="10"/>
                  </a:lnTo>
                  <a:lnTo>
                    <a:pt x="99" y="10"/>
                  </a:lnTo>
                  <a:lnTo>
                    <a:pt x="98" y="6"/>
                  </a:lnTo>
                  <a:lnTo>
                    <a:pt x="96" y="4"/>
                  </a:lnTo>
                  <a:lnTo>
                    <a:pt x="94" y="1"/>
                  </a:lnTo>
                  <a:lnTo>
                    <a:pt x="90" y="1"/>
                  </a:lnTo>
                  <a:lnTo>
                    <a:pt x="9" y="0"/>
                  </a:lnTo>
                  <a:lnTo>
                    <a:pt x="9" y="0"/>
                  </a:lnTo>
                  <a:lnTo>
                    <a:pt x="5" y="1"/>
                  </a:lnTo>
                  <a:lnTo>
                    <a:pt x="3" y="2"/>
                  </a:lnTo>
                  <a:lnTo>
                    <a:pt x="1" y="6"/>
                  </a:lnTo>
                  <a:lnTo>
                    <a:pt x="0" y="10"/>
                  </a:lnTo>
                  <a:lnTo>
                    <a:pt x="0" y="10"/>
                  </a:lnTo>
                  <a:close/>
                  <a:moveTo>
                    <a:pt x="94" y="15"/>
                  </a:moveTo>
                  <a:lnTo>
                    <a:pt x="94" y="48"/>
                  </a:lnTo>
                  <a:lnTo>
                    <a:pt x="94" y="48"/>
                  </a:lnTo>
                  <a:lnTo>
                    <a:pt x="94" y="52"/>
                  </a:lnTo>
                  <a:lnTo>
                    <a:pt x="91" y="55"/>
                  </a:lnTo>
                  <a:lnTo>
                    <a:pt x="89" y="57"/>
                  </a:lnTo>
                  <a:lnTo>
                    <a:pt x="85" y="57"/>
                  </a:lnTo>
                  <a:lnTo>
                    <a:pt x="14" y="57"/>
                  </a:lnTo>
                  <a:lnTo>
                    <a:pt x="14" y="57"/>
                  </a:lnTo>
                  <a:lnTo>
                    <a:pt x="12" y="56"/>
                  </a:lnTo>
                  <a:lnTo>
                    <a:pt x="9" y="55"/>
                  </a:lnTo>
                  <a:lnTo>
                    <a:pt x="7" y="51"/>
                  </a:lnTo>
                  <a:lnTo>
                    <a:pt x="7" y="47"/>
                  </a:lnTo>
                  <a:lnTo>
                    <a:pt x="7" y="15"/>
                  </a:lnTo>
                  <a:lnTo>
                    <a:pt x="7" y="15"/>
                  </a:lnTo>
                  <a:lnTo>
                    <a:pt x="8" y="12"/>
                  </a:lnTo>
                  <a:lnTo>
                    <a:pt x="9" y="8"/>
                  </a:lnTo>
                  <a:lnTo>
                    <a:pt x="12" y="5"/>
                  </a:lnTo>
                  <a:lnTo>
                    <a:pt x="16" y="5"/>
                  </a:lnTo>
                  <a:lnTo>
                    <a:pt x="86" y="5"/>
                  </a:lnTo>
                  <a:lnTo>
                    <a:pt x="86" y="5"/>
                  </a:lnTo>
                  <a:lnTo>
                    <a:pt x="89" y="6"/>
                  </a:lnTo>
                  <a:lnTo>
                    <a:pt x="91" y="9"/>
                  </a:lnTo>
                  <a:lnTo>
                    <a:pt x="94" y="12"/>
                  </a:lnTo>
                  <a:lnTo>
                    <a:pt x="94" y="15"/>
                  </a:lnTo>
                  <a:lnTo>
                    <a:pt x="94" y="15"/>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0" name="Freeform 20674">
              <a:extLst>
                <a:ext uri="{FF2B5EF4-FFF2-40B4-BE49-F238E27FC236}">
                  <a16:creationId xmlns:a16="http://schemas.microsoft.com/office/drawing/2014/main" id="{FECE5341-631F-4BAA-96C1-65DD4D223890}"/>
                </a:ext>
              </a:extLst>
            </p:cNvPr>
            <p:cNvSpPr>
              <a:spLocks/>
            </p:cNvSpPr>
            <p:nvPr/>
          </p:nvSpPr>
          <p:spPr bwMode="auto">
            <a:xfrm>
              <a:off x="-3040063" y="1979613"/>
              <a:ext cx="107950" cy="69850"/>
            </a:xfrm>
            <a:custGeom>
              <a:avLst/>
              <a:gdLst>
                <a:gd name="T0" fmla="*/ 66 w 68"/>
                <a:gd name="T1" fmla="*/ 44 h 44"/>
                <a:gd name="T2" fmla="*/ 0 w 68"/>
                <a:gd name="T3" fmla="*/ 44 h 44"/>
                <a:gd name="T4" fmla="*/ 0 w 68"/>
                <a:gd name="T5" fmla="*/ 1 h 44"/>
                <a:gd name="T6" fmla="*/ 1 w 68"/>
                <a:gd name="T7" fmla="*/ 0 h 44"/>
                <a:gd name="T8" fmla="*/ 68 w 68"/>
                <a:gd name="T9" fmla="*/ 1 h 44"/>
                <a:gd name="T10" fmla="*/ 66 w 68"/>
                <a:gd name="T11" fmla="*/ 44 h 44"/>
              </a:gdLst>
              <a:ahLst/>
              <a:cxnLst>
                <a:cxn ang="0">
                  <a:pos x="T0" y="T1"/>
                </a:cxn>
                <a:cxn ang="0">
                  <a:pos x="T2" y="T3"/>
                </a:cxn>
                <a:cxn ang="0">
                  <a:pos x="T4" y="T5"/>
                </a:cxn>
                <a:cxn ang="0">
                  <a:pos x="T6" y="T7"/>
                </a:cxn>
                <a:cxn ang="0">
                  <a:pos x="T8" y="T9"/>
                </a:cxn>
                <a:cxn ang="0">
                  <a:pos x="T10" y="T11"/>
                </a:cxn>
              </a:cxnLst>
              <a:rect l="0" t="0" r="r" b="b"/>
              <a:pathLst>
                <a:path w="68" h="44">
                  <a:moveTo>
                    <a:pt x="66" y="44"/>
                  </a:moveTo>
                  <a:lnTo>
                    <a:pt x="0" y="44"/>
                  </a:lnTo>
                  <a:lnTo>
                    <a:pt x="0" y="1"/>
                  </a:lnTo>
                  <a:lnTo>
                    <a:pt x="1" y="0"/>
                  </a:lnTo>
                  <a:lnTo>
                    <a:pt x="68" y="1"/>
                  </a:lnTo>
                  <a:lnTo>
                    <a:pt x="66" y="44"/>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1" name="Freeform 20675">
              <a:extLst>
                <a:ext uri="{FF2B5EF4-FFF2-40B4-BE49-F238E27FC236}">
                  <a16:creationId xmlns:a16="http://schemas.microsoft.com/office/drawing/2014/main" id="{0A60D038-2F90-45A2-8315-4CE3A1FA7462}"/>
                </a:ext>
              </a:extLst>
            </p:cNvPr>
            <p:cNvSpPr>
              <a:spLocks noEditPoints="1"/>
            </p:cNvSpPr>
            <p:nvPr/>
          </p:nvSpPr>
          <p:spPr bwMode="auto">
            <a:xfrm>
              <a:off x="-3044825" y="1978025"/>
              <a:ext cx="115888" cy="74613"/>
            </a:xfrm>
            <a:custGeom>
              <a:avLst/>
              <a:gdLst>
                <a:gd name="T0" fmla="*/ 66 w 73"/>
                <a:gd name="T1" fmla="*/ 0 h 47"/>
                <a:gd name="T2" fmla="*/ 10 w 73"/>
                <a:gd name="T3" fmla="*/ 0 h 47"/>
                <a:gd name="T4" fmla="*/ 10 w 73"/>
                <a:gd name="T5" fmla="*/ 0 h 47"/>
                <a:gd name="T6" fmla="*/ 6 w 73"/>
                <a:gd name="T7" fmla="*/ 1 h 47"/>
                <a:gd name="T8" fmla="*/ 3 w 73"/>
                <a:gd name="T9" fmla="*/ 2 h 47"/>
                <a:gd name="T10" fmla="*/ 2 w 73"/>
                <a:gd name="T11" fmla="*/ 5 h 47"/>
                <a:gd name="T12" fmla="*/ 2 w 73"/>
                <a:gd name="T13" fmla="*/ 8 h 47"/>
                <a:gd name="T14" fmla="*/ 0 w 73"/>
                <a:gd name="T15" fmla="*/ 38 h 47"/>
                <a:gd name="T16" fmla="*/ 0 w 73"/>
                <a:gd name="T17" fmla="*/ 38 h 47"/>
                <a:gd name="T18" fmla="*/ 2 w 73"/>
                <a:gd name="T19" fmla="*/ 42 h 47"/>
                <a:gd name="T20" fmla="*/ 3 w 73"/>
                <a:gd name="T21" fmla="*/ 44 h 47"/>
                <a:gd name="T22" fmla="*/ 6 w 73"/>
                <a:gd name="T23" fmla="*/ 45 h 47"/>
                <a:gd name="T24" fmla="*/ 8 w 73"/>
                <a:gd name="T25" fmla="*/ 47 h 47"/>
                <a:gd name="T26" fmla="*/ 66 w 73"/>
                <a:gd name="T27" fmla="*/ 47 h 47"/>
                <a:gd name="T28" fmla="*/ 66 w 73"/>
                <a:gd name="T29" fmla="*/ 47 h 47"/>
                <a:gd name="T30" fmla="*/ 68 w 73"/>
                <a:gd name="T31" fmla="*/ 47 h 47"/>
                <a:gd name="T32" fmla="*/ 71 w 73"/>
                <a:gd name="T33" fmla="*/ 44 h 47"/>
                <a:gd name="T34" fmla="*/ 72 w 73"/>
                <a:gd name="T35" fmla="*/ 42 h 47"/>
                <a:gd name="T36" fmla="*/ 73 w 73"/>
                <a:gd name="T37" fmla="*/ 39 h 47"/>
                <a:gd name="T38" fmla="*/ 73 w 73"/>
                <a:gd name="T39" fmla="*/ 9 h 47"/>
                <a:gd name="T40" fmla="*/ 73 w 73"/>
                <a:gd name="T41" fmla="*/ 9 h 47"/>
                <a:gd name="T42" fmla="*/ 72 w 73"/>
                <a:gd name="T43" fmla="*/ 5 h 47"/>
                <a:gd name="T44" fmla="*/ 71 w 73"/>
                <a:gd name="T45" fmla="*/ 2 h 47"/>
                <a:gd name="T46" fmla="*/ 68 w 73"/>
                <a:gd name="T47" fmla="*/ 1 h 47"/>
                <a:gd name="T48" fmla="*/ 66 w 73"/>
                <a:gd name="T49" fmla="*/ 0 h 47"/>
                <a:gd name="T50" fmla="*/ 66 w 73"/>
                <a:gd name="T51" fmla="*/ 0 h 47"/>
                <a:gd name="T52" fmla="*/ 13 w 73"/>
                <a:gd name="T53" fmla="*/ 4 h 47"/>
                <a:gd name="T54" fmla="*/ 59 w 73"/>
                <a:gd name="T55" fmla="*/ 4 h 47"/>
                <a:gd name="T56" fmla="*/ 59 w 73"/>
                <a:gd name="T57" fmla="*/ 4 h 47"/>
                <a:gd name="T58" fmla="*/ 63 w 73"/>
                <a:gd name="T59" fmla="*/ 5 h 47"/>
                <a:gd name="T60" fmla="*/ 66 w 73"/>
                <a:gd name="T61" fmla="*/ 6 h 47"/>
                <a:gd name="T62" fmla="*/ 67 w 73"/>
                <a:gd name="T63" fmla="*/ 9 h 47"/>
                <a:gd name="T64" fmla="*/ 67 w 73"/>
                <a:gd name="T65" fmla="*/ 12 h 47"/>
                <a:gd name="T66" fmla="*/ 67 w 73"/>
                <a:gd name="T67" fmla="*/ 36 h 47"/>
                <a:gd name="T68" fmla="*/ 67 w 73"/>
                <a:gd name="T69" fmla="*/ 36 h 47"/>
                <a:gd name="T70" fmla="*/ 67 w 73"/>
                <a:gd name="T71" fmla="*/ 39 h 47"/>
                <a:gd name="T72" fmla="*/ 64 w 73"/>
                <a:gd name="T73" fmla="*/ 42 h 47"/>
                <a:gd name="T74" fmla="*/ 62 w 73"/>
                <a:gd name="T75" fmla="*/ 44 h 47"/>
                <a:gd name="T76" fmla="*/ 59 w 73"/>
                <a:gd name="T77" fmla="*/ 44 h 47"/>
                <a:gd name="T78" fmla="*/ 12 w 73"/>
                <a:gd name="T79" fmla="*/ 44 h 47"/>
                <a:gd name="T80" fmla="*/ 12 w 73"/>
                <a:gd name="T81" fmla="*/ 44 h 47"/>
                <a:gd name="T82" fmla="*/ 10 w 73"/>
                <a:gd name="T83" fmla="*/ 43 h 47"/>
                <a:gd name="T84" fmla="*/ 7 w 73"/>
                <a:gd name="T85" fmla="*/ 42 h 47"/>
                <a:gd name="T86" fmla="*/ 6 w 73"/>
                <a:gd name="T87" fmla="*/ 39 h 47"/>
                <a:gd name="T88" fmla="*/ 4 w 73"/>
                <a:gd name="T89" fmla="*/ 36 h 47"/>
                <a:gd name="T90" fmla="*/ 4 w 73"/>
                <a:gd name="T91" fmla="*/ 12 h 47"/>
                <a:gd name="T92" fmla="*/ 4 w 73"/>
                <a:gd name="T93" fmla="*/ 12 h 47"/>
                <a:gd name="T94" fmla="*/ 6 w 73"/>
                <a:gd name="T95" fmla="*/ 9 h 47"/>
                <a:gd name="T96" fmla="*/ 7 w 73"/>
                <a:gd name="T97" fmla="*/ 6 h 47"/>
                <a:gd name="T98" fmla="*/ 10 w 73"/>
                <a:gd name="T99" fmla="*/ 4 h 47"/>
                <a:gd name="T100" fmla="*/ 13 w 73"/>
                <a:gd name="T101" fmla="*/ 4 h 47"/>
                <a:gd name="T102" fmla="*/ 13 w 73"/>
                <a:gd name="T103"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 h="47">
                  <a:moveTo>
                    <a:pt x="66" y="0"/>
                  </a:moveTo>
                  <a:lnTo>
                    <a:pt x="10" y="0"/>
                  </a:lnTo>
                  <a:lnTo>
                    <a:pt x="10" y="0"/>
                  </a:lnTo>
                  <a:lnTo>
                    <a:pt x="6" y="1"/>
                  </a:lnTo>
                  <a:lnTo>
                    <a:pt x="3" y="2"/>
                  </a:lnTo>
                  <a:lnTo>
                    <a:pt x="2" y="5"/>
                  </a:lnTo>
                  <a:lnTo>
                    <a:pt x="2" y="8"/>
                  </a:lnTo>
                  <a:lnTo>
                    <a:pt x="0" y="38"/>
                  </a:lnTo>
                  <a:lnTo>
                    <a:pt x="0" y="38"/>
                  </a:lnTo>
                  <a:lnTo>
                    <a:pt x="2" y="42"/>
                  </a:lnTo>
                  <a:lnTo>
                    <a:pt x="3" y="44"/>
                  </a:lnTo>
                  <a:lnTo>
                    <a:pt x="6" y="45"/>
                  </a:lnTo>
                  <a:lnTo>
                    <a:pt x="8" y="47"/>
                  </a:lnTo>
                  <a:lnTo>
                    <a:pt x="66" y="47"/>
                  </a:lnTo>
                  <a:lnTo>
                    <a:pt x="66" y="47"/>
                  </a:lnTo>
                  <a:lnTo>
                    <a:pt x="68" y="47"/>
                  </a:lnTo>
                  <a:lnTo>
                    <a:pt x="71" y="44"/>
                  </a:lnTo>
                  <a:lnTo>
                    <a:pt x="72" y="42"/>
                  </a:lnTo>
                  <a:lnTo>
                    <a:pt x="73" y="39"/>
                  </a:lnTo>
                  <a:lnTo>
                    <a:pt x="73" y="9"/>
                  </a:lnTo>
                  <a:lnTo>
                    <a:pt x="73" y="9"/>
                  </a:lnTo>
                  <a:lnTo>
                    <a:pt x="72" y="5"/>
                  </a:lnTo>
                  <a:lnTo>
                    <a:pt x="71" y="2"/>
                  </a:lnTo>
                  <a:lnTo>
                    <a:pt x="68" y="1"/>
                  </a:lnTo>
                  <a:lnTo>
                    <a:pt x="66" y="0"/>
                  </a:lnTo>
                  <a:lnTo>
                    <a:pt x="66" y="0"/>
                  </a:lnTo>
                  <a:close/>
                  <a:moveTo>
                    <a:pt x="13" y="4"/>
                  </a:moveTo>
                  <a:lnTo>
                    <a:pt x="59" y="4"/>
                  </a:lnTo>
                  <a:lnTo>
                    <a:pt x="59" y="4"/>
                  </a:lnTo>
                  <a:lnTo>
                    <a:pt x="63" y="5"/>
                  </a:lnTo>
                  <a:lnTo>
                    <a:pt x="66" y="6"/>
                  </a:lnTo>
                  <a:lnTo>
                    <a:pt x="67" y="9"/>
                  </a:lnTo>
                  <a:lnTo>
                    <a:pt x="67" y="12"/>
                  </a:lnTo>
                  <a:lnTo>
                    <a:pt x="67" y="36"/>
                  </a:lnTo>
                  <a:lnTo>
                    <a:pt x="67" y="36"/>
                  </a:lnTo>
                  <a:lnTo>
                    <a:pt x="67" y="39"/>
                  </a:lnTo>
                  <a:lnTo>
                    <a:pt x="64" y="42"/>
                  </a:lnTo>
                  <a:lnTo>
                    <a:pt x="62" y="44"/>
                  </a:lnTo>
                  <a:lnTo>
                    <a:pt x="59" y="44"/>
                  </a:lnTo>
                  <a:lnTo>
                    <a:pt x="12" y="44"/>
                  </a:lnTo>
                  <a:lnTo>
                    <a:pt x="12" y="44"/>
                  </a:lnTo>
                  <a:lnTo>
                    <a:pt x="10" y="43"/>
                  </a:lnTo>
                  <a:lnTo>
                    <a:pt x="7" y="42"/>
                  </a:lnTo>
                  <a:lnTo>
                    <a:pt x="6" y="39"/>
                  </a:lnTo>
                  <a:lnTo>
                    <a:pt x="4" y="36"/>
                  </a:lnTo>
                  <a:lnTo>
                    <a:pt x="4" y="12"/>
                  </a:lnTo>
                  <a:lnTo>
                    <a:pt x="4" y="12"/>
                  </a:lnTo>
                  <a:lnTo>
                    <a:pt x="6" y="9"/>
                  </a:lnTo>
                  <a:lnTo>
                    <a:pt x="7" y="6"/>
                  </a:lnTo>
                  <a:lnTo>
                    <a:pt x="10" y="4"/>
                  </a:lnTo>
                  <a:lnTo>
                    <a:pt x="13" y="4"/>
                  </a:lnTo>
                  <a:lnTo>
                    <a:pt x="13"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2" name="Freeform 20676">
              <a:extLst>
                <a:ext uri="{FF2B5EF4-FFF2-40B4-BE49-F238E27FC236}">
                  <a16:creationId xmlns:a16="http://schemas.microsoft.com/office/drawing/2014/main" id="{B854C7C6-CA45-4BD7-87EB-09C193E26DF4}"/>
                </a:ext>
              </a:extLst>
            </p:cNvPr>
            <p:cNvSpPr>
              <a:spLocks/>
            </p:cNvSpPr>
            <p:nvPr/>
          </p:nvSpPr>
          <p:spPr bwMode="auto">
            <a:xfrm>
              <a:off x="-2889250" y="1981200"/>
              <a:ext cx="88900" cy="71438"/>
            </a:xfrm>
            <a:custGeom>
              <a:avLst/>
              <a:gdLst>
                <a:gd name="T0" fmla="*/ 56 w 56"/>
                <a:gd name="T1" fmla="*/ 45 h 45"/>
                <a:gd name="T2" fmla="*/ 0 w 56"/>
                <a:gd name="T3" fmla="*/ 43 h 45"/>
                <a:gd name="T4" fmla="*/ 0 w 56"/>
                <a:gd name="T5" fmla="*/ 2 h 45"/>
                <a:gd name="T6" fmla="*/ 1 w 56"/>
                <a:gd name="T7" fmla="*/ 0 h 45"/>
                <a:gd name="T8" fmla="*/ 56 w 56"/>
                <a:gd name="T9" fmla="*/ 0 h 45"/>
                <a:gd name="T10" fmla="*/ 56 w 56"/>
                <a:gd name="T11" fmla="*/ 45 h 45"/>
              </a:gdLst>
              <a:ahLst/>
              <a:cxnLst>
                <a:cxn ang="0">
                  <a:pos x="T0" y="T1"/>
                </a:cxn>
                <a:cxn ang="0">
                  <a:pos x="T2" y="T3"/>
                </a:cxn>
                <a:cxn ang="0">
                  <a:pos x="T4" y="T5"/>
                </a:cxn>
                <a:cxn ang="0">
                  <a:pos x="T6" y="T7"/>
                </a:cxn>
                <a:cxn ang="0">
                  <a:pos x="T8" y="T9"/>
                </a:cxn>
                <a:cxn ang="0">
                  <a:pos x="T10" y="T11"/>
                </a:cxn>
              </a:cxnLst>
              <a:rect l="0" t="0" r="r" b="b"/>
              <a:pathLst>
                <a:path w="56" h="45">
                  <a:moveTo>
                    <a:pt x="56" y="45"/>
                  </a:moveTo>
                  <a:lnTo>
                    <a:pt x="0" y="43"/>
                  </a:lnTo>
                  <a:lnTo>
                    <a:pt x="0" y="2"/>
                  </a:lnTo>
                  <a:lnTo>
                    <a:pt x="1" y="0"/>
                  </a:lnTo>
                  <a:lnTo>
                    <a:pt x="56" y="0"/>
                  </a:lnTo>
                  <a:lnTo>
                    <a:pt x="56" y="45"/>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3" name="Freeform 20677">
              <a:extLst>
                <a:ext uri="{FF2B5EF4-FFF2-40B4-BE49-F238E27FC236}">
                  <a16:creationId xmlns:a16="http://schemas.microsoft.com/office/drawing/2014/main" id="{95EF1AF1-9319-4305-AE58-81EB2B1266BC}"/>
                </a:ext>
              </a:extLst>
            </p:cNvPr>
            <p:cNvSpPr>
              <a:spLocks noEditPoints="1"/>
            </p:cNvSpPr>
            <p:nvPr/>
          </p:nvSpPr>
          <p:spPr bwMode="auto">
            <a:xfrm>
              <a:off x="-2890838" y="1979613"/>
              <a:ext cx="95250" cy="73025"/>
            </a:xfrm>
            <a:custGeom>
              <a:avLst/>
              <a:gdLst>
                <a:gd name="T0" fmla="*/ 53 w 60"/>
                <a:gd name="T1" fmla="*/ 0 h 46"/>
                <a:gd name="T2" fmla="*/ 6 w 60"/>
                <a:gd name="T3" fmla="*/ 0 h 46"/>
                <a:gd name="T4" fmla="*/ 6 w 60"/>
                <a:gd name="T5" fmla="*/ 0 h 46"/>
                <a:gd name="T6" fmla="*/ 4 w 60"/>
                <a:gd name="T7" fmla="*/ 0 h 46"/>
                <a:gd name="T8" fmla="*/ 1 w 60"/>
                <a:gd name="T9" fmla="*/ 1 h 46"/>
                <a:gd name="T10" fmla="*/ 0 w 60"/>
                <a:gd name="T11" fmla="*/ 4 h 46"/>
                <a:gd name="T12" fmla="*/ 0 w 60"/>
                <a:gd name="T13" fmla="*/ 8 h 46"/>
                <a:gd name="T14" fmla="*/ 0 w 60"/>
                <a:gd name="T15" fmla="*/ 38 h 46"/>
                <a:gd name="T16" fmla="*/ 0 w 60"/>
                <a:gd name="T17" fmla="*/ 38 h 46"/>
                <a:gd name="T18" fmla="*/ 0 w 60"/>
                <a:gd name="T19" fmla="*/ 41 h 46"/>
                <a:gd name="T20" fmla="*/ 1 w 60"/>
                <a:gd name="T21" fmla="*/ 43 h 46"/>
                <a:gd name="T22" fmla="*/ 4 w 60"/>
                <a:gd name="T23" fmla="*/ 46 h 46"/>
                <a:gd name="T24" fmla="*/ 6 w 60"/>
                <a:gd name="T25" fmla="*/ 46 h 46"/>
                <a:gd name="T26" fmla="*/ 53 w 60"/>
                <a:gd name="T27" fmla="*/ 46 h 46"/>
                <a:gd name="T28" fmla="*/ 53 w 60"/>
                <a:gd name="T29" fmla="*/ 46 h 46"/>
                <a:gd name="T30" fmla="*/ 56 w 60"/>
                <a:gd name="T31" fmla="*/ 46 h 46"/>
                <a:gd name="T32" fmla="*/ 57 w 60"/>
                <a:gd name="T33" fmla="*/ 44 h 46"/>
                <a:gd name="T34" fmla="*/ 60 w 60"/>
                <a:gd name="T35" fmla="*/ 42 h 46"/>
                <a:gd name="T36" fmla="*/ 60 w 60"/>
                <a:gd name="T37" fmla="*/ 38 h 46"/>
                <a:gd name="T38" fmla="*/ 60 w 60"/>
                <a:gd name="T39" fmla="*/ 8 h 46"/>
                <a:gd name="T40" fmla="*/ 60 w 60"/>
                <a:gd name="T41" fmla="*/ 8 h 46"/>
                <a:gd name="T42" fmla="*/ 60 w 60"/>
                <a:gd name="T43" fmla="*/ 5 h 46"/>
                <a:gd name="T44" fmla="*/ 58 w 60"/>
                <a:gd name="T45" fmla="*/ 3 h 46"/>
                <a:gd name="T46" fmla="*/ 56 w 60"/>
                <a:gd name="T47" fmla="*/ 0 h 46"/>
                <a:gd name="T48" fmla="*/ 53 w 60"/>
                <a:gd name="T49" fmla="*/ 0 h 46"/>
                <a:gd name="T50" fmla="*/ 53 w 60"/>
                <a:gd name="T51" fmla="*/ 0 h 46"/>
                <a:gd name="T52" fmla="*/ 10 w 60"/>
                <a:gd name="T53" fmla="*/ 4 h 46"/>
                <a:gd name="T54" fmla="*/ 48 w 60"/>
                <a:gd name="T55" fmla="*/ 4 h 46"/>
                <a:gd name="T56" fmla="*/ 48 w 60"/>
                <a:gd name="T57" fmla="*/ 4 h 46"/>
                <a:gd name="T58" fmla="*/ 51 w 60"/>
                <a:gd name="T59" fmla="*/ 4 h 46"/>
                <a:gd name="T60" fmla="*/ 53 w 60"/>
                <a:gd name="T61" fmla="*/ 7 h 46"/>
                <a:gd name="T62" fmla="*/ 54 w 60"/>
                <a:gd name="T63" fmla="*/ 9 h 46"/>
                <a:gd name="T64" fmla="*/ 54 w 60"/>
                <a:gd name="T65" fmla="*/ 12 h 46"/>
                <a:gd name="T66" fmla="*/ 54 w 60"/>
                <a:gd name="T67" fmla="*/ 35 h 46"/>
                <a:gd name="T68" fmla="*/ 54 w 60"/>
                <a:gd name="T69" fmla="*/ 35 h 46"/>
                <a:gd name="T70" fmla="*/ 54 w 60"/>
                <a:gd name="T71" fmla="*/ 39 h 46"/>
                <a:gd name="T72" fmla="*/ 53 w 60"/>
                <a:gd name="T73" fmla="*/ 42 h 46"/>
                <a:gd name="T74" fmla="*/ 51 w 60"/>
                <a:gd name="T75" fmla="*/ 43 h 46"/>
                <a:gd name="T76" fmla="*/ 48 w 60"/>
                <a:gd name="T77" fmla="*/ 44 h 46"/>
                <a:gd name="T78" fmla="*/ 9 w 60"/>
                <a:gd name="T79" fmla="*/ 43 h 46"/>
                <a:gd name="T80" fmla="*/ 9 w 60"/>
                <a:gd name="T81" fmla="*/ 43 h 46"/>
                <a:gd name="T82" fmla="*/ 6 w 60"/>
                <a:gd name="T83" fmla="*/ 43 h 46"/>
                <a:gd name="T84" fmla="*/ 5 w 60"/>
                <a:gd name="T85" fmla="*/ 41 h 46"/>
                <a:gd name="T86" fmla="*/ 4 w 60"/>
                <a:gd name="T87" fmla="*/ 39 h 46"/>
                <a:gd name="T88" fmla="*/ 2 w 60"/>
                <a:gd name="T89" fmla="*/ 35 h 46"/>
                <a:gd name="T90" fmla="*/ 2 w 60"/>
                <a:gd name="T91" fmla="*/ 12 h 46"/>
                <a:gd name="T92" fmla="*/ 2 w 60"/>
                <a:gd name="T93" fmla="*/ 12 h 46"/>
                <a:gd name="T94" fmla="*/ 4 w 60"/>
                <a:gd name="T95" fmla="*/ 8 h 46"/>
                <a:gd name="T96" fmla="*/ 5 w 60"/>
                <a:gd name="T97" fmla="*/ 5 h 46"/>
                <a:gd name="T98" fmla="*/ 8 w 60"/>
                <a:gd name="T99" fmla="*/ 4 h 46"/>
                <a:gd name="T100" fmla="*/ 10 w 60"/>
                <a:gd name="T101" fmla="*/ 4 h 46"/>
                <a:gd name="T102" fmla="*/ 10 w 60"/>
                <a:gd name="T103"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46">
                  <a:moveTo>
                    <a:pt x="53" y="0"/>
                  </a:moveTo>
                  <a:lnTo>
                    <a:pt x="6" y="0"/>
                  </a:lnTo>
                  <a:lnTo>
                    <a:pt x="6" y="0"/>
                  </a:lnTo>
                  <a:lnTo>
                    <a:pt x="4" y="0"/>
                  </a:lnTo>
                  <a:lnTo>
                    <a:pt x="1" y="1"/>
                  </a:lnTo>
                  <a:lnTo>
                    <a:pt x="0" y="4"/>
                  </a:lnTo>
                  <a:lnTo>
                    <a:pt x="0" y="8"/>
                  </a:lnTo>
                  <a:lnTo>
                    <a:pt x="0" y="38"/>
                  </a:lnTo>
                  <a:lnTo>
                    <a:pt x="0" y="38"/>
                  </a:lnTo>
                  <a:lnTo>
                    <a:pt x="0" y="41"/>
                  </a:lnTo>
                  <a:lnTo>
                    <a:pt x="1" y="43"/>
                  </a:lnTo>
                  <a:lnTo>
                    <a:pt x="4" y="46"/>
                  </a:lnTo>
                  <a:lnTo>
                    <a:pt x="6" y="46"/>
                  </a:lnTo>
                  <a:lnTo>
                    <a:pt x="53" y="46"/>
                  </a:lnTo>
                  <a:lnTo>
                    <a:pt x="53" y="46"/>
                  </a:lnTo>
                  <a:lnTo>
                    <a:pt x="56" y="46"/>
                  </a:lnTo>
                  <a:lnTo>
                    <a:pt x="57" y="44"/>
                  </a:lnTo>
                  <a:lnTo>
                    <a:pt x="60" y="42"/>
                  </a:lnTo>
                  <a:lnTo>
                    <a:pt x="60" y="38"/>
                  </a:lnTo>
                  <a:lnTo>
                    <a:pt x="60" y="8"/>
                  </a:lnTo>
                  <a:lnTo>
                    <a:pt x="60" y="8"/>
                  </a:lnTo>
                  <a:lnTo>
                    <a:pt x="60" y="5"/>
                  </a:lnTo>
                  <a:lnTo>
                    <a:pt x="58" y="3"/>
                  </a:lnTo>
                  <a:lnTo>
                    <a:pt x="56" y="0"/>
                  </a:lnTo>
                  <a:lnTo>
                    <a:pt x="53" y="0"/>
                  </a:lnTo>
                  <a:lnTo>
                    <a:pt x="53" y="0"/>
                  </a:lnTo>
                  <a:close/>
                  <a:moveTo>
                    <a:pt x="10" y="4"/>
                  </a:moveTo>
                  <a:lnTo>
                    <a:pt x="48" y="4"/>
                  </a:lnTo>
                  <a:lnTo>
                    <a:pt x="48" y="4"/>
                  </a:lnTo>
                  <a:lnTo>
                    <a:pt x="51" y="4"/>
                  </a:lnTo>
                  <a:lnTo>
                    <a:pt x="53" y="7"/>
                  </a:lnTo>
                  <a:lnTo>
                    <a:pt x="54" y="9"/>
                  </a:lnTo>
                  <a:lnTo>
                    <a:pt x="54" y="12"/>
                  </a:lnTo>
                  <a:lnTo>
                    <a:pt x="54" y="35"/>
                  </a:lnTo>
                  <a:lnTo>
                    <a:pt x="54" y="35"/>
                  </a:lnTo>
                  <a:lnTo>
                    <a:pt x="54" y="39"/>
                  </a:lnTo>
                  <a:lnTo>
                    <a:pt x="53" y="42"/>
                  </a:lnTo>
                  <a:lnTo>
                    <a:pt x="51" y="43"/>
                  </a:lnTo>
                  <a:lnTo>
                    <a:pt x="48" y="44"/>
                  </a:lnTo>
                  <a:lnTo>
                    <a:pt x="9" y="43"/>
                  </a:lnTo>
                  <a:lnTo>
                    <a:pt x="9" y="43"/>
                  </a:lnTo>
                  <a:lnTo>
                    <a:pt x="6" y="43"/>
                  </a:lnTo>
                  <a:lnTo>
                    <a:pt x="5" y="41"/>
                  </a:lnTo>
                  <a:lnTo>
                    <a:pt x="4" y="39"/>
                  </a:lnTo>
                  <a:lnTo>
                    <a:pt x="2" y="35"/>
                  </a:lnTo>
                  <a:lnTo>
                    <a:pt x="2" y="12"/>
                  </a:lnTo>
                  <a:lnTo>
                    <a:pt x="2" y="12"/>
                  </a:lnTo>
                  <a:lnTo>
                    <a:pt x="4" y="8"/>
                  </a:lnTo>
                  <a:lnTo>
                    <a:pt x="5" y="5"/>
                  </a:lnTo>
                  <a:lnTo>
                    <a:pt x="8" y="4"/>
                  </a:lnTo>
                  <a:lnTo>
                    <a:pt x="10" y="4"/>
                  </a:lnTo>
                  <a:lnTo>
                    <a:pt x="10"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4" name="Freeform 20678">
              <a:extLst>
                <a:ext uri="{FF2B5EF4-FFF2-40B4-BE49-F238E27FC236}">
                  <a16:creationId xmlns:a16="http://schemas.microsoft.com/office/drawing/2014/main" id="{11CAA3E0-2CC2-4CFA-B807-915D4B08C3AA}"/>
                </a:ext>
              </a:extLst>
            </p:cNvPr>
            <p:cNvSpPr>
              <a:spLocks/>
            </p:cNvSpPr>
            <p:nvPr/>
          </p:nvSpPr>
          <p:spPr bwMode="auto">
            <a:xfrm>
              <a:off x="-2752725" y="1984375"/>
              <a:ext cx="90488" cy="68263"/>
            </a:xfrm>
            <a:custGeom>
              <a:avLst/>
              <a:gdLst>
                <a:gd name="T0" fmla="*/ 56 w 57"/>
                <a:gd name="T1" fmla="*/ 43 h 43"/>
                <a:gd name="T2" fmla="*/ 0 w 57"/>
                <a:gd name="T3" fmla="*/ 43 h 43"/>
                <a:gd name="T4" fmla="*/ 1 w 57"/>
                <a:gd name="T5" fmla="*/ 0 h 43"/>
                <a:gd name="T6" fmla="*/ 1 w 57"/>
                <a:gd name="T7" fmla="*/ 0 h 43"/>
                <a:gd name="T8" fmla="*/ 57 w 57"/>
                <a:gd name="T9" fmla="*/ 0 h 43"/>
                <a:gd name="T10" fmla="*/ 56 w 57"/>
                <a:gd name="T11" fmla="*/ 43 h 43"/>
              </a:gdLst>
              <a:ahLst/>
              <a:cxnLst>
                <a:cxn ang="0">
                  <a:pos x="T0" y="T1"/>
                </a:cxn>
                <a:cxn ang="0">
                  <a:pos x="T2" y="T3"/>
                </a:cxn>
                <a:cxn ang="0">
                  <a:pos x="T4" y="T5"/>
                </a:cxn>
                <a:cxn ang="0">
                  <a:pos x="T6" y="T7"/>
                </a:cxn>
                <a:cxn ang="0">
                  <a:pos x="T8" y="T9"/>
                </a:cxn>
                <a:cxn ang="0">
                  <a:pos x="T10" y="T11"/>
                </a:cxn>
              </a:cxnLst>
              <a:rect l="0" t="0" r="r" b="b"/>
              <a:pathLst>
                <a:path w="57" h="43">
                  <a:moveTo>
                    <a:pt x="56" y="43"/>
                  </a:moveTo>
                  <a:lnTo>
                    <a:pt x="0" y="43"/>
                  </a:lnTo>
                  <a:lnTo>
                    <a:pt x="1" y="0"/>
                  </a:lnTo>
                  <a:lnTo>
                    <a:pt x="1" y="0"/>
                  </a:lnTo>
                  <a:lnTo>
                    <a:pt x="57" y="0"/>
                  </a:lnTo>
                  <a:lnTo>
                    <a:pt x="56" y="43"/>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5" name="Freeform 20679">
              <a:extLst>
                <a:ext uri="{FF2B5EF4-FFF2-40B4-BE49-F238E27FC236}">
                  <a16:creationId xmlns:a16="http://schemas.microsoft.com/office/drawing/2014/main" id="{40F7F8A1-E011-4B4D-AE16-80A4C60F0B05}"/>
                </a:ext>
              </a:extLst>
            </p:cNvPr>
            <p:cNvSpPr>
              <a:spLocks noEditPoints="1"/>
            </p:cNvSpPr>
            <p:nvPr/>
          </p:nvSpPr>
          <p:spPr bwMode="auto">
            <a:xfrm>
              <a:off x="-2754313" y="1979613"/>
              <a:ext cx="96838" cy="74613"/>
            </a:xfrm>
            <a:custGeom>
              <a:avLst/>
              <a:gdLst>
                <a:gd name="T0" fmla="*/ 54 w 61"/>
                <a:gd name="T1" fmla="*/ 0 h 47"/>
                <a:gd name="T2" fmla="*/ 6 w 61"/>
                <a:gd name="T3" fmla="*/ 0 h 47"/>
                <a:gd name="T4" fmla="*/ 6 w 61"/>
                <a:gd name="T5" fmla="*/ 0 h 47"/>
                <a:gd name="T6" fmla="*/ 5 w 61"/>
                <a:gd name="T7" fmla="*/ 1 h 47"/>
                <a:gd name="T8" fmla="*/ 2 w 61"/>
                <a:gd name="T9" fmla="*/ 3 h 47"/>
                <a:gd name="T10" fmla="*/ 1 w 61"/>
                <a:gd name="T11" fmla="*/ 5 h 47"/>
                <a:gd name="T12" fmla="*/ 0 w 61"/>
                <a:gd name="T13" fmla="*/ 8 h 47"/>
                <a:gd name="T14" fmla="*/ 0 w 61"/>
                <a:gd name="T15" fmla="*/ 39 h 47"/>
                <a:gd name="T16" fmla="*/ 0 w 61"/>
                <a:gd name="T17" fmla="*/ 39 h 47"/>
                <a:gd name="T18" fmla="*/ 1 w 61"/>
                <a:gd name="T19" fmla="*/ 42 h 47"/>
                <a:gd name="T20" fmla="*/ 2 w 61"/>
                <a:gd name="T21" fmla="*/ 44 h 47"/>
                <a:gd name="T22" fmla="*/ 4 w 61"/>
                <a:gd name="T23" fmla="*/ 46 h 47"/>
                <a:gd name="T24" fmla="*/ 6 w 61"/>
                <a:gd name="T25" fmla="*/ 47 h 47"/>
                <a:gd name="T26" fmla="*/ 53 w 61"/>
                <a:gd name="T27" fmla="*/ 47 h 47"/>
                <a:gd name="T28" fmla="*/ 53 w 61"/>
                <a:gd name="T29" fmla="*/ 47 h 47"/>
                <a:gd name="T30" fmla="*/ 56 w 61"/>
                <a:gd name="T31" fmla="*/ 47 h 47"/>
                <a:gd name="T32" fmla="*/ 58 w 61"/>
                <a:gd name="T33" fmla="*/ 44 h 47"/>
                <a:gd name="T34" fmla="*/ 60 w 61"/>
                <a:gd name="T35" fmla="*/ 42 h 47"/>
                <a:gd name="T36" fmla="*/ 60 w 61"/>
                <a:gd name="T37" fmla="*/ 39 h 47"/>
                <a:gd name="T38" fmla="*/ 61 w 61"/>
                <a:gd name="T39" fmla="*/ 9 h 47"/>
                <a:gd name="T40" fmla="*/ 61 w 61"/>
                <a:gd name="T41" fmla="*/ 9 h 47"/>
                <a:gd name="T42" fmla="*/ 60 w 61"/>
                <a:gd name="T43" fmla="*/ 5 h 47"/>
                <a:gd name="T44" fmla="*/ 58 w 61"/>
                <a:gd name="T45" fmla="*/ 3 h 47"/>
                <a:gd name="T46" fmla="*/ 56 w 61"/>
                <a:gd name="T47" fmla="*/ 1 h 47"/>
                <a:gd name="T48" fmla="*/ 54 w 61"/>
                <a:gd name="T49" fmla="*/ 0 h 47"/>
                <a:gd name="T50" fmla="*/ 54 w 61"/>
                <a:gd name="T51" fmla="*/ 0 h 47"/>
                <a:gd name="T52" fmla="*/ 10 w 61"/>
                <a:gd name="T53" fmla="*/ 4 h 47"/>
                <a:gd name="T54" fmla="*/ 49 w 61"/>
                <a:gd name="T55" fmla="*/ 4 h 47"/>
                <a:gd name="T56" fmla="*/ 49 w 61"/>
                <a:gd name="T57" fmla="*/ 4 h 47"/>
                <a:gd name="T58" fmla="*/ 52 w 61"/>
                <a:gd name="T59" fmla="*/ 5 h 47"/>
                <a:gd name="T60" fmla="*/ 53 w 61"/>
                <a:gd name="T61" fmla="*/ 7 h 47"/>
                <a:gd name="T62" fmla="*/ 54 w 61"/>
                <a:gd name="T63" fmla="*/ 9 h 47"/>
                <a:gd name="T64" fmla="*/ 56 w 61"/>
                <a:gd name="T65" fmla="*/ 12 h 47"/>
                <a:gd name="T66" fmla="*/ 56 w 61"/>
                <a:gd name="T67" fmla="*/ 37 h 47"/>
                <a:gd name="T68" fmla="*/ 56 w 61"/>
                <a:gd name="T69" fmla="*/ 37 h 47"/>
                <a:gd name="T70" fmla="*/ 54 w 61"/>
                <a:gd name="T71" fmla="*/ 39 h 47"/>
                <a:gd name="T72" fmla="*/ 53 w 61"/>
                <a:gd name="T73" fmla="*/ 42 h 47"/>
                <a:gd name="T74" fmla="*/ 50 w 61"/>
                <a:gd name="T75" fmla="*/ 44 h 47"/>
                <a:gd name="T76" fmla="*/ 48 w 61"/>
                <a:gd name="T77" fmla="*/ 44 h 47"/>
                <a:gd name="T78" fmla="*/ 10 w 61"/>
                <a:gd name="T79" fmla="*/ 44 h 47"/>
                <a:gd name="T80" fmla="*/ 10 w 61"/>
                <a:gd name="T81" fmla="*/ 44 h 47"/>
                <a:gd name="T82" fmla="*/ 8 w 61"/>
                <a:gd name="T83" fmla="*/ 43 h 47"/>
                <a:gd name="T84" fmla="*/ 5 w 61"/>
                <a:gd name="T85" fmla="*/ 42 h 47"/>
                <a:gd name="T86" fmla="*/ 4 w 61"/>
                <a:gd name="T87" fmla="*/ 39 h 47"/>
                <a:gd name="T88" fmla="*/ 4 w 61"/>
                <a:gd name="T89" fmla="*/ 37 h 47"/>
                <a:gd name="T90" fmla="*/ 4 w 61"/>
                <a:gd name="T91" fmla="*/ 12 h 47"/>
                <a:gd name="T92" fmla="*/ 4 w 61"/>
                <a:gd name="T93" fmla="*/ 12 h 47"/>
                <a:gd name="T94" fmla="*/ 4 w 61"/>
                <a:gd name="T95" fmla="*/ 9 h 47"/>
                <a:gd name="T96" fmla="*/ 5 w 61"/>
                <a:gd name="T97" fmla="*/ 7 h 47"/>
                <a:gd name="T98" fmla="*/ 8 w 61"/>
                <a:gd name="T99" fmla="*/ 5 h 47"/>
                <a:gd name="T100" fmla="*/ 10 w 61"/>
                <a:gd name="T101" fmla="*/ 4 h 47"/>
                <a:gd name="T102" fmla="*/ 10 w 61"/>
                <a:gd name="T103"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 h="47">
                  <a:moveTo>
                    <a:pt x="54" y="0"/>
                  </a:moveTo>
                  <a:lnTo>
                    <a:pt x="6" y="0"/>
                  </a:lnTo>
                  <a:lnTo>
                    <a:pt x="6" y="0"/>
                  </a:lnTo>
                  <a:lnTo>
                    <a:pt x="5" y="1"/>
                  </a:lnTo>
                  <a:lnTo>
                    <a:pt x="2" y="3"/>
                  </a:lnTo>
                  <a:lnTo>
                    <a:pt x="1" y="5"/>
                  </a:lnTo>
                  <a:lnTo>
                    <a:pt x="0" y="8"/>
                  </a:lnTo>
                  <a:lnTo>
                    <a:pt x="0" y="39"/>
                  </a:lnTo>
                  <a:lnTo>
                    <a:pt x="0" y="39"/>
                  </a:lnTo>
                  <a:lnTo>
                    <a:pt x="1" y="42"/>
                  </a:lnTo>
                  <a:lnTo>
                    <a:pt x="2" y="44"/>
                  </a:lnTo>
                  <a:lnTo>
                    <a:pt x="4" y="46"/>
                  </a:lnTo>
                  <a:lnTo>
                    <a:pt x="6" y="47"/>
                  </a:lnTo>
                  <a:lnTo>
                    <a:pt x="53" y="47"/>
                  </a:lnTo>
                  <a:lnTo>
                    <a:pt x="53" y="47"/>
                  </a:lnTo>
                  <a:lnTo>
                    <a:pt x="56" y="47"/>
                  </a:lnTo>
                  <a:lnTo>
                    <a:pt x="58" y="44"/>
                  </a:lnTo>
                  <a:lnTo>
                    <a:pt x="60" y="42"/>
                  </a:lnTo>
                  <a:lnTo>
                    <a:pt x="60" y="39"/>
                  </a:lnTo>
                  <a:lnTo>
                    <a:pt x="61" y="9"/>
                  </a:lnTo>
                  <a:lnTo>
                    <a:pt x="61" y="9"/>
                  </a:lnTo>
                  <a:lnTo>
                    <a:pt x="60" y="5"/>
                  </a:lnTo>
                  <a:lnTo>
                    <a:pt x="58" y="3"/>
                  </a:lnTo>
                  <a:lnTo>
                    <a:pt x="56" y="1"/>
                  </a:lnTo>
                  <a:lnTo>
                    <a:pt x="54" y="0"/>
                  </a:lnTo>
                  <a:lnTo>
                    <a:pt x="54" y="0"/>
                  </a:lnTo>
                  <a:close/>
                  <a:moveTo>
                    <a:pt x="10" y="4"/>
                  </a:moveTo>
                  <a:lnTo>
                    <a:pt x="49" y="4"/>
                  </a:lnTo>
                  <a:lnTo>
                    <a:pt x="49" y="4"/>
                  </a:lnTo>
                  <a:lnTo>
                    <a:pt x="52" y="5"/>
                  </a:lnTo>
                  <a:lnTo>
                    <a:pt x="53" y="7"/>
                  </a:lnTo>
                  <a:lnTo>
                    <a:pt x="54" y="9"/>
                  </a:lnTo>
                  <a:lnTo>
                    <a:pt x="56" y="12"/>
                  </a:lnTo>
                  <a:lnTo>
                    <a:pt x="56" y="37"/>
                  </a:lnTo>
                  <a:lnTo>
                    <a:pt x="56" y="37"/>
                  </a:lnTo>
                  <a:lnTo>
                    <a:pt x="54" y="39"/>
                  </a:lnTo>
                  <a:lnTo>
                    <a:pt x="53" y="42"/>
                  </a:lnTo>
                  <a:lnTo>
                    <a:pt x="50" y="44"/>
                  </a:lnTo>
                  <a:lnTo>
                    <a:pt x="48" y="44"/>
                  </a:lnTo>
                  <a:lnTo>
                    <a:pt x="10" y="44"/>
                  </a:lnTo>
                  <a:lnTo>
                    <a:pt x="10" y="44"/>
                  </a:lnTo>
                  <a:lnTo>
                    <a:pt x="8" y="43"/>
                  </a:lnTo>
                  <a:lnTo>
                    <a:pt x="5" y="42"/>
                  </a:lnTo>
                  <a:lnTo>
                    <a:pt x="4" y="39"/>
                  </a:lnTo>
                  <a:lnTo>
                    <a:pt x="4" y="37"/>
                  </a:lnTo>
                  <a:lnTo>
                    <a:pt x="4" y="12"/>
                  </a:lnTo>
                  <a:lnTo>
                    <a:pt x="4" y="12"/>
                  </a:lnTo>
                  <a:lnTo>
                    <a:pt x="4" y="9"/>
                  </a:lnTo>
                  <a:lnTo>
                    <a:pt x="5" y="7"/>
                  </a:lnTo>
                  <a:lnTo>
                    <a:pt x="8" y="5"/>
                  </a:lnTo>
                  <a:lnTo>
                    <a:pt x="10" y="4"/>
                  </a:lnTo>
                  <a:lnTo>
                    <a:pt x="10"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6" name="Freeform 20680">
              <a:extLst>
                <a:ext uri="{FF2B5EF4-FFF2-40B4-BE49-F238E27FC236}">
                  <a16:creationId xmlns:a16="http://schemas.microsoft.com/office/drawing/2014/main" id="{29E5712C-475A-4342-A520-5F662FAE7A5B}"/>
                </a:ext>
              </a:extLst>
            </p:cNvPr>
            <p:cNvSpPr>
              <a:spLocks/>
            </p:cNvSpPr>
            <p:nvPr/>
          </p:nvSpPr>
          <p:spPr bwMode="auto">
            <a:xfrm>
              <a:off x="-2614613" y="1984375"/>
              <a:ext cx="88900" cy="69850"/>
            </a:xfrm>
            <a:custGeom>
              <a:avLst/>
              <a:gdLst>
                <a:gd name="T0" fmla="*/ 56 w 56"/>
                <a:gd name="T1" fmla="*/ 44 h 44"/>
                <a:gd name="T2" fmla="*/ 0 w 56"/>
                <a:gd name="T3" fmla="*/ 43 h 44"/>
                <a:gd name="T4" fmla="*/ 0 w 56"/>
                <a:gd name="T5" fmla="*/ 1 h 44"/>
                <a:gd name="T6" fmla="*/ 2 w 56"/>
                <a:gd name="T7" fmla="*/ 0 h 44"/>
                <a:gd name="T8" fmla="*/ 56 w 56"/>
                <a:gd name="T9" fmla="*/ 0 h 44"/>
                <a:gd name="T10" fmla="*/ 56 w 56"/>
                <a:gd name="T11" fmla="*/ 44 h 44"/>
              </a:gdLst>
              <a:ahLst/>
              <a:cxnLst>
                <a:cxn ang="0">
                  <a:pos x="T0" y="T1"/>
                </a:cxn>
                <a:cxn ang="0">
                  <a:pos x="T2" y="T3"/>
                </a:cxn>
                <a:cxn ang="0">
                  <a:pos x="T4" y="T5"/>
                </a:cxn>
                <a:cxn ang="0">
                  <a:pos x="T6" y="T7"/>
                </a:cxn>
                <a:cxn ang="0">
                  <a:pos x="T8" y="T9"/>
                </a:cxn>
                <a:cxn ang="0">
                  <a:pos x="T10" y="T11"/>
                </a:cxn>
              </a:cxnLst>
              <a:rect l="0" t="0" r="r" b="b"/>
              <a:pathLst>
                <a:path w="56" h="44">
                  <a:moveTo>
                    <a:pt x="56" y="44"/>
                  </a:moveTo>
                  <a:lnTo>
                    <a:pt x="0" y="43"/>
                  </a:lnTo>
                  <a:lnTo>
                    <a:pt x="0" y="1"/>
                  </a:lnTo>
                  <a:lnTo>
                    <a:pt x="2" y="0"/>
                  </a:lnTo>
                  <a:lnTo>
                    <a:pt x="56" y="0"/>
                  </a:lnTo>
                  <a:lnTo>
                    <a:pt x="56" y="44"/>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7" name="Freeform 20681">
              <a:extLst>
                <a:ext uri="{FF2B5EF4-FFF2-40B4-BE49-F238E27FC236}">
                  <a16:creationId xmlns:a16="http://schemas.microsoft.com/office/drawing/2014/main" id="{A8C70BDA-2248-4C7E-AD15-69BDAF4B9971}"/>
                </a:ext>
              </a:extLst>
            </p:cNvPr>
            <p:cNvSpPr>
              <a:spLocks noEditPoints="1"/>
            </p:cNvSpPr>
            <p:nvPr/>
          </p:nvSpPr>
          <p:spPr bwMode="auto">
            <a:xfrm>
              <a:off x="-2616200" y="1981200"/>
              <a:ext cx="95250" cy="74613"/>
            </a:xfrm>
            <a:custGeom>
              <a:avLst/>
              <a:gdLst>
                <a:gd name="T0" fmla="*/ 53 w 60"/>
                <a:gd name="T1" fmla="*/ 0 h 47"/>
                <a:gd name="T2" fmla="*/ 6 w 60"/>
                <a:gd name="T3" fmla="*/ 0 h 47"/>
                <a:gd name="T4" fmla="*/ 6 w 60"/>
                <a:gd name="T5" fmla="*/ 0 h 47"/>
                <a:gd name="T6" fmla="*/ 4 w 60"/>
                <a:gd name="T7" fmla="*/ 0 h 47"/>
                <a:gd name="T8" fmla="*/ 1 w 60"/>
                <a:gd name="T9" fmla="*/ 2 h 47"/>
                <a:gd name="T10" fmla="*/ 0 w 60"/>
                <a:gd name="T11" fmla="*/ 4 h 47"/>
                <a:gd name="T12" fmla="*/ 0 w 60"/>
                <a:gd name="T13" fmla="*/ 8 h 47"/>
                <a:gd name="T14" fmla="*/ 0 w 60"/>
                <a:gd name="T15" fmla="*/ 38 h 47"/>
                <a:gd name="T16" fmla="*/ 0 w 60"/>
                <a:gd name="T17" fmla="*/ 38 h 47"/>
                <a:gd name="T18" fmla="*/ 0 w 60"/>
                <a:gd name="T19" fmla="*/ 42 h 47"/>
                <a:gd name="T20" fmla="*/ 1 w 60"/>
                <a:gd name="T21" fmla="*/ 43 h 47"/>
                <a:gd name="T22" fmla="*/ 4 w 60"/>
                <a:gd name="T23" fmla="*/ 46 h 47"/>
                <a:gd name="T24" fmla="*/ 6 w 60"/>
                <a:gd name="T25" fmla="*/ 46 h 47"/>
                <a:gd name="T26" fmla="*/ 53 w 60"/>
                <a:gd name="T27" fmla="*/ 47 h 47"/>
                <a:gd name="T28" fmla="*/ 53 w 60"/>
                <a:gd name="T29" fmla="*/ 47 h 47"/>
                <a:gd name="T30" fmla="*/ 56 w 60"/>
                <a:gd name="T31" fmla="*/ 46 h 47"/>
                <a:gd name="T32" fmla="*/ 57 w 60"/>
                <a:gd name="T33" fmla="*/ 45 h 47"/>
                <a:gd name="T34" fmla="*/ 59 w 60"/>
                <a:gd name="T35" fmla="*/ 42 h 47"/>
                <a:gd name="T36" fmla="*/ 60 w 60"/>
                <a:gd name="T37" fmla="*/ 40 h 47"/>
                <a:gd name="T38" fmla="*/ 60 w 60"/>
                <a:gd name="T39" fmla="*/ 8 h 47"/>
                <a:gd name="T40" fmla="*/ 60 w 60"/>
                <a:gd name="T41" fmla="*/ 8 h 47"/>
                <a:gd name="T42" fmla="*/ 60 w 60"/>
                <a:gd name="T43" fmla="*/ 6 h 47"/>
                <a:gd name="T44" fmla="*/ 59 w 60"/>
                <a:gd name="T45" fmla="*/ 3 h 47"/>
                <a:gd name="T46" fmla="*/ 56 w 60"/>
                <a:gd name="T47" fmla="*/ 0 h 47"/>
                <a:gd name="T48" fmla="*/ 53 w 60"/>
                <a:gd name="T49" fmla="*/ 0 h 47"/>
                <a:gd name="T50" fmla="*/ 53 w 60"/>
                <a:gd name="T51" fmla="*/ 0 h 47"/>
                <a:gd name="T52" fmla="*/ 9 w 60"/>
                <a:gd name="T53" fmla="*/ 4 h 47"/>
                <a:gd name="T54" fmla="*/ 48 w 60"/>
                <a:gd name="T55" fmla="*/ 4 h 47"/>
                <a:gd name="T56" fmla="*/ 48 w 60"/>
                <a:gd name="T57" fmla="*/ 4 h 47"/>
                <a:gd name="T58" fmla="*/ 51 w 60"/>
                <a:gd name="T59" fmla="*/ 4 h 47"/>
                <a:gd name="T60" fmla="*/ 53 w 60"/>
                <a:gd name="T61" fmla="*/ 7 h 47"/>
                <a:gd name="T62" fmla="*/ 55 w 60"/>
                <a:gd name="T63" fmla="*/ 10 h 47"/>
                <a:gd name="T64" fmla="*/ 55 w 60"/>
                <a:gd name="T65" fmla="*/ 12 h 47"/>
                <a:gd name="T66" fmla="*/ 55 w 60"/>
                <a:gd name="T67" fmla="*/ 37 h 47"/>
                <a:gd name="T68" fmla="*/ 55 w 60"/>
                <a:gd name="T69" fmla="*/ 37 h 47"/>
                <a:gd name="T70" fmla="*/ 55 w 60"/>
                <a:gd name="T71" fmla="*/ 40 h 47"/>
                <a:gd name="T72" fmla="*/ 53 w 60"/>
                <a:gd name="T73" fmla="*/ 42 h 47"/>
                <a:gd name="T74" fmla="*/ 51 w 60"/>
                <a:gd name="T75" fmla="*/ 43 h 47"/>
                <a:gd name="T76" fmla="*/ 48 w 60"/>
                <a:gd name="T77" fmla="*/ 45 h 47"/>
                <a:gd name="T78" fmla="*/ 9 w 60"/>
                <a:gd name="T79" fmla="*/ 43 h 47"/>
                <a:gd name="T80" fmla="*/ 9 w 60"/>
                <a:gd name="T81" fmla="*/ 43 h 47"/>
                <a:gd name="T82" fmla="*/ 6 w 60"/>
                <a:gd name="T83" fmla="*/ 43 h 47"/>
                <a:gd name="T84" fmla="*/ 5 w 60"/>
                <a:gd name="T85" fmla="*/ 42 h 47"/>
                <a:gd name="T86" fmla="*/ 4 w 60"/>
                <a:gd name="T87" fmla="*/ 40 h 47"/>
                <a:gd name="T88" fmla="*/ 3 w 60"/>
                <a:gd name="T89" fmla="*/ 36 h 47"/>
                <a:gd name="T90" fmla="*/ 3 w 60"/>
                <a:gd name="T91" fmla="*/ 12 h 47"/>
                <a:gd name="T92" fmla="*/ 3 w 60"/>
                <a:gd name="T93" fmla="*/ 12 h 47"/>
                <a:gd name="T94" fmla="*/ 4 w 60"/>
                <a:gd name="T95" fmla="*/ 8 h 47"/>
                <a:gd name="T96" fmla="*/ 5 w 60"/>
                <a:gd name="T97" fmla="*/ 6 h 47"/>
                <a:gd name="T98" fmla="*/ 6 w 60"/>
                <a:gd name="T99" fmla="*/ 4 h 47"/>
                <a:gd name="T100" fmla="*/ 9 w 60"/>
                <a:gd name="T101" fmla="*/ 4 h 47"/>
                <a:gd name="T102" fmla="*/ 9 w 60"/>
                <a:gd name="T103"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47">
                  <a:moveTo>
                    <a:pt x="53" y="0"/>
                  </a:moveTo>
                  <a:lnTo>
                    <a:pt x="6" y="0"/>
                  </a:lnTo>
                  <a:lnTo>
                    <a:pt x="6" y="0"/>
                  </a:lnTo>
                  <a:lnTo>
                    <a:pt x="4" y="0"/>
                  </a:lnTo>
                  <a:lnTo>
                    <a:pt x="1" y="2"/>
                  </a:lnTo>
                  <a:lnTo>
                    <a:pt x="0" y="4"/>
                  </a:lnTo>
                  <a:lnTo>
                    <a:pt x="0" y="8"/>
                  </a:lnTo>
                  <a:lnTo>
                    <a:pt x="0" y="38"/>
                  </a:lnTo>
                  <a:lnTo>
                    <a:pt x="0" y="38"/>
                  </a:lnTo>
                  <a:lnTo>
                    <a:pt x="0" y="42"/>
                  </a:lnTo>
                  <a:lnTo>
                    <a:pt x="1" y="43"/>
                  </a:lnTo>
                  <a:lnTo>
                    <a:pt x="4" y="46"/>
                  </a:lnTo>
                  <a:lnTo>
                    <a:pt x="6" y="46"/>
                  </a:lnTo>
                  <a:lnTo>
                    <a:pt x="53" y="47"/>
                  </a:lnTo>
                  <a:lnTo>
                    <a:pt x="53" y="47"/>
                  </a:lnTo>
                  <a:lnTo>
                    <a:pt x="56" y="46"/>
                  </a:lnTo>
                  <a:lnTo>
                    <a:pt x="57" y="45"/>
                  </a:lnTo>
                  <a:lnTo>
                    <a:pt x="59" y="42"/>
                  </a:lnTo>
                  <a:lnTo>
                    <a:pt x="60" y="40"/>
                  </a:lnTo>
                  <a:lnTo>
                    <a:pt x="60" y="8"/>
                  </a:lnTo>
                  <a:lnTo>
                    <a:pt x="60" y="8"/>
                  </a:lnTo>
                  <a:lnTo>
                    <a:pt x="60" y="6"/>
                  </a:lnTo>
                  <a:lnTo>
                    <a:pt x="59" y="3"/>
                  </a:lnTo>
                  <a:lnTo>
                    <a:pt x="56" y="0"/>
                  </a:lnTo>
                  <a:lnTo>
                    <a:pt x="53" y="0"/>
                  </a:lnTo>
                  <a:lnTo>
                    <a:pt x="53" y="0"/>
                  </a:lnTo>
                  <a:close/>
                  <a:moveTo>
                    <a:pt x="9" y="4"/>
                  </a:moveTo>
                  <a:lnTo>
                    <a:pt x="48" y="4"/>
                  </a:lnTo>
                  <a:lnTo>
                    <a:pt x="48" y="4"/>
                  </a:lnTo>
                  <a:lnTo>
                    <a:pt x="51" y="4"/>
                  </a:lnTo>
                  <a:lnTo>
                    <a:pt x="53" y="7"/>
                  </a:lnTo>
                  <a:lnTo>
                    <a:pt x="55" y="10"/>
                  </a:lnTo>
                  <a:lnTo>
                    <a:pt x="55" y="12"/>
                  </a:lnTo>
                  <a:lnTo>
                    <a:pt x="55" y="37"/>
                  </a:lnTo>
                  <a:lnTo>
                    <a:pt x="55" y="37"/>
                  </a:lnTo>
                  <a:lnTo>
                    <a:pt x="55" y="40"/>
                  </a:lnTo>
                  <a:lnTo>
                    <a:pt x="53" y="42"/>
                  </a:lnTo>
                  <a:lnTo>
                    <a:pt x="51" y="43"/>
                  </a:lnTo>
                  <a:lnTo>
                    <a:pt x="48" y="45"/>
                  </a:lnTo>
                  <a:lnTo>
                    <a:pt x="9" y="43"/>
                  </a:lnTo>
                  <a:lnTo>
                    <a:pt x="9" y="43"/>
                  </a:lnTo>
                  <a:lnTo>
                    <a:pt x="6" y="43"/>
                  </a:lnTo>
                  <a:lnTo>
                    <a:pt x="5" y="42"/>
                  </a:lnTo>
                  <a:lnTo>
                    <a:pt x="4" y="40"/>
                  </a:lnTo>
                  <a:lnTo>
                    <a:pt x="3" y="36"/>
                  </a:lnTo>
                  <a:lnTo>
                    <a:pt x="3" y="12"/>
                  </a:lnTo>
                  <a:lnTo>
                    <a:pt x="3" y="12"/>
                  </a:lnTo>
                  <a:lnTo>
                    <a:pt x="4" y="8"/>
                  </a:lnTo>
                  <a:lnTo>
                    <a:pt x="5" y="6"/>
                  </a:lnTo>
                  <a:lnTo>
                    <a:pt x="6" y="4"/>
                  </a:lnTo>
                  <a:lnTo>
                    <a:pt x="9" y="4"/>
                  </a:lnTo>
                  <a:lnTo>
                    <a:pt x="9"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8" name="Freeform 20682">
              <a:extLst>
                <a:ext uri="{FF2B5EF4-FFF2-40B4-BE49-F238E27FC236}">
                  <a16:creationId xmlns:a16="http://schemas.microsoft.com/office/drawing/2014/main" id="{9E1A95A1-0D9C-4942-BADB-B004C99BF3DF}"/>
                </a:ext>
              </a:extLst>
            </p:cNvPr>
            <p:cNvSpPr>
              <a:spLocks/>
            </p:cNvSpPr>
            <p:nvPr/>
          </p:nvSpPr>
          <p:spPr bwMode="auto">
            <a:xfrm>
              <a:off x="-2478088" y="1985963"/>
              <a:ext cx="90488" cy="68263"/>
            </a:xfrm>
            <a:custGeom>
              <a:avLst/>
              <a:gdLst>
                <a:gd name="T0" fmla="*/ 56 w 57"/>
                <a:gd name="T1" fmla="*/ 43 h 43"/>
                <a:gd name="T2" fmla="*/ 0 w 57"/>
                <a:gd name="T3" fmla="*/ 43 h 43"/>
                <a:gd name="T4" fmla="*/ 0 w 57"/>
                <a:gd name="T5" fmla="*/ 0 h 43"/>
                <a:gd name="T6" fmla="*/ 1 w 57"/>
                <a:gd name="T7" fmla="*/ 0 h 43"/>
                <a:gd name="T8" fmla="*/ 57 w 57"/>
                <a:gd name="T9" fmla="*/ 0 h 43"/>
                <a:gd name="T10" fmla="*/ 56 w 57"/>
                <a:gd name="T11" fmla="*/ 43 h 43"/>
              </a:gdLst>
              <a:ahLst/>
              <a:cxnLst>
                <a:cxn ang="0">
                  <a:pos x="T0" y="T1"/>
                </a:cxn>
                <a:cxn ang="0">
                  <a:pos x="T2" y="T3"/>
                </a:cxn>
                <a:cxn ang="0">
                  <a:pos x="T4" y="T5"/>
                </a:cxn>
                <a:cxn ang="0">
                  <a:pos x="T6" y="T7"/>
                </a:cxn>
                <a:cxn ang="0">
                  <a:pos x="T8" y="T9"/>
                </a:cxn>
                <a:cxn ang="0">
                  <a:pos x="T10" y="T11"/>
                </a:cxn>
              </a:cxnLst>
              <a:rect l="0" t="0" r="r" b="b"/>
              <a:pathLst>
                <a:path w="57" h="43">
                  <a:moveTo>
                    <a:pt x="56" y="43"/>
                  </a:moveTo>
                  <a:lnTo>
                    <a:pt x="0" y="43"/>
                  </a:lnTo>
                  <a:lnTo>
                    <a:pt x="0" y="0"/>
                  </a:lnTo>
                  <a:lnTo>
                    <a:pt x="1" y="0"/>
                  </a:lnTo>
                  <a:lnTo>
                    <a:pt x="57" y="0"/>
                  </a:lnTo>
                  <a:lnTo>
                    <a:pt x="56" y="43"/>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99" name="Freeform 20683">
              <a:extLst>
                <a:ext uri="{FF2B5EF4-FFF2-40B4-BE49-F238E27FC236}">
                  <a16:creationId xmlns:a16="http://schemas.microsoft.com/office/drawing/2014/main" id="{7E1A3027-D02B-4353-A688-79875D35B835}"/>
                </a:ext>
              </a:extLst>
            </p:cNvPr>
            <p:cNvSpPr>
              <a:spLocks noEditPoints="1"/>
            </p:cNvSpPr>
            <p:nvPr/>
          </p:nvSpPr>
          <p:spPr bwMode="auto">
            <a:xfrm>
              <a:off x="-2479675" y="1981200"/>
              <a:ext cx="95250" cy="74613"/>
            </a:xfrm>
            <a:custGeom>
              <a:avLst/>
              <a:gdLst>
                <a:gd name="T0" fmla="*/ 53 w 60"/>
                <a:gd name="T1" fmla="*/ 2 h 47"/>
                <a:gd name="T2" fmla="*/ 6 w 60"/>
                <a:gd name="T3" fmla="*/ 0 h 47"/>
                <a:gd name="T4" fmla="*/ 6 w 60"/>
                <a:gd name="T5" fmla="*/ 0 h 47"/>
                <a:gd name="T6" fmla="*/ 4 w 60"/>
                <a:gd name="T7" fmla="*/ 2 h 47"/>
                <a:gd name="T8" fmla="*/ 2 w 60"/>
                <a:gd name="T9" fmla="*/ 3 h 47"/>
                <a:gd name="T10" fmla="*/ 1 w 60"/>
                <a:gd name="T11" fmla="*/ 6 h 47"/>
                <a:gd name="T12" fmla="*/ 0 w 60"/>
                <a:gd name="T13" fmla="*/ 8 h 47"/>
                <a:gd name="T14" fmla="*/ 0 w 60"/>
                <a:gd name="T15" fmla="*/ 40 h 47"/>
                <a:gd name="T16" fmla="*/ 0 w 60"/>
                <a:gd name="T17" fmla="*/ 40 h 47"/>
                <a:gd name="T18" fmla="*/ 0 w 60"/>
                <a:gd name="T19" fmla="*/ 42 h 47"/>
                <a:gd name="T20" fmla="*/ 1 w 60"/>
                <a:gd name="T21" fmla="*/ 45 h 47"/>
                <a:gd name="T22" fmla="*/ 4 w 60"/>
                <a:gd name="T23" fmla="*/ 46 h 47"/>
                <a:gd name="T24" fmla="*/ 6 w 60"/>
                <a:gd name="T25" fmla="*/ 47 h 47"/>
                <a:gd name="T26" fmla="*/ 53 w 60"/>
                <a:gd name="T27" fmla="*/ 47 h 47"/>
                <a:gd name="T28" fmla="*/ 53 w 60"/>
                <a:gd name="T29" fmla="*/ 47 h 47"/>
                <a:gd name="T30" fmla="*/ 56 w 60"/>
                <a:gd name="T31" fmla="*/ 47 h 47"/>
                <a:gd name="T32" fmla="*/ 58 w 60"/>
                <a:gd name="T33" fmla="*/ 45 h 47"/>
                <a:gd name="T34" fmla="*/ 60 w 60"/>
                <a:gd name="T35" fmla="*/ 42 h 47"/>
                <a:gd name="T36" fmla="*/ 60 w 60"/>
                <a:gd name="T37" fmla="*/ 40 h 47"/>
                <a:gd name="T38" fmla="*/ 60 w 60"/>
                <a:gd name="T39" fmla="*/ 10 h 47"/>
                <a:gd name="T40" fmla="*/ 60 w 60"/>
                <a:gd name="T41" fmla="*/ 10 h 47"/>
                <a:gd name="T42" fmla="*/ 60 w 60"/>
                <a:gd name="T43" fmla="*/ 6 h 47"/>
                <a:gd name="T44" fmla="*/ 58 w 60"/>
                <a:gd name="T45" fmla="*/ 3 h 47"/>
                <a:gd name="T46" fmla="*/ 56 w 60"/>
                <a:gd name="T47" fmla="*/ 2 h 47"/>
                <a:gd name="T48" fmla="*/ 53 w 60"/>
                <a:gd name="T49" fmla="*/ 2 h 47"/>
                <a:gd name="T50" fmla="*/ 53 w 60"/>
                <a:gd name="T51" fmla="*/ 2 h 47"/>
                <a:gd name="T52" fmla="*/ 10 w 60"/>
                <a:gd name="T53" fmla="*/ 4 h 47"/>
                <a:gd name="T54" fmla="*/ 49 w 60"/>
                <a:gd name="T55" fmla="*/ 4 h 47"/>
                <a:gd name="T56" fmla="*/ 49 w 60"/>
                <a:gd name="T57" fmla="*/ 4 h 47"/>
                <a:gd name="T58" fmla="*/ 52 w 60"/>
                <a:gd name="T59" fmla="*/ 6 h 47"/>
                <a:gd name="T60" fmla="*/ 53 w 60"/>
                <a:gd name="T61" fmla="*/ 7 h 47"/>
                <a:gd name="T62" fmla="*/ 55 w 60"/>
                <a:gd name="T63" fmla="*/ 10 h 47"/>
                <a:gd name="T64" fmla="*/ 56 w 60"/>
                <a:gd name="T65" fmla="*/ 13 h 47"/>
                <a:gd name="T66" fmla="*/ 55 w 60"/>
                <a:gd name="T67" fmla="*/ 37 h 47"/>
                <a:gd name="T68" fmla="*/ 55 w 60"/>
                <a:gd name="T69" fmla="*/ 37 h 47"/>
                <a:gd name="T70" fmla="*/ 55 w 60"/>
                <a:gd name="T71" fmla="*/ 40 h 47"/>
                <a:gd name="T72" fmla="*/ 53 w 60"/>
                <a:gd name="T73" fmla="*/ 42 h 47"/>
                <a:gd name="T74" fmla="*/ 51 w 60"/>
                <a:gd name="T75" fmla="*/ 45 h 47"/>
                <a:gd name="T76" fmla="*/ 48 w 60"/>
                <a:gd name="T77" fmla="*/ 45 h 47"/>
                <a:gd name="T78" fmla="*/ 10 w 60"/>
                <a:gd name="T79" fmla="*/ 45 h 47"/>
                <a:gd name="T80" fmla="*/ 10 w 60"/>
                <a:gd name="T81" fmla="*/ 45 h 47"/>
                <a:gd name="T82" fmla="*/ 8 w 60"/>
                <a:gd name="T83" fmla="*/ 43 h 47"/>
                <a:gd name="T84" fmla="*/ 5 w 60"/>
                <a:gd name="T85" fmla="*/ 42 h 47"/>
                <a:gd name="T86" fmla="*/ 4 w 60"/>
                <a:gd name="T87" fmla="*/ 40 h 47"/>
                <a:gd name="T88" fmla="*/ 4 w 60"/>
                <a:gd name="T89" fmla="*/ 37 h 47"/>
                <a:gd name="T90" fmla="*/ 4 w 60"/>
                <a:gd name="T91" fmla="*/ 12 h 47"/>
                <a:gd name="T92" fmla="*/ 4 w 60"/>
                <a:gd name="T93" fmla="*/ 12 h 47"/>
                <a:gd name="T94" fmla="*/ 4 w 60"/>
                <a:gd name="T95" fmla="*/ 10 h 47"/>
                <a:gd name="T96" fmla="*/ 5 w 60"/>
                <a:gd name="T97" fmla="*/ 7 h 47"/>
                <a:gd name="T98" fmla="*/ 8 w 60"/>
                <a:gd name="T99" fmla="*/ 6 h 47"/>
                <a:gd name="T100" fmla="*/ 10 w 60"/>
                <a:gd name="T101" fmla="*/ 4 h 47"/>
                <a:gd name="T102" fmla="*/ 10 w 60"/>
                <a:gd name="T103"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47">
                  <a:moveTo>
                    <a:pt x="53" y="2"/>
                  </a:moveTo>
                  <a:lnTo>
                    <a:pt x="6" y="0"/>
                  </a:lnTo>
                  <a:lnTo>
                    <a:pt x="6" y="0"/>
                  </a:lnTo>
                  <a:lnTo>
                    <a:pt x="4" y="2"/>
                  </a:lnTo>
                  <a:lnTo>
                    <a:pt x="2" y="3"/>
                  </a:lnTo>
                  <a:lnTo>
                    <a:pt x="1" y="6"/>
                  </a:lnTo>
                  <a:lnTo>
                    <a:pt x="0" y="8"/>
                  </a:lnTo>
                  <a:lnTo>
                    <a:pt x="0" y="40"/>
                  </a:lnTo>
                  <a:lnTo>
                    <a:pt x="0" y="40"/>
                  </a:lnTo>
                  <a:lnTo>
                    <a:pt x="0" y="42"/>
                  </a:lnTo>
                  <a:lnTo>
                    <a:pt x="1" y="45"/>
                  </a:lnTo>
                  <a:lnTo>
                    <a:pt x="4" y="46"/>
                  </a:lnTo>
                  <a:lnTo>
                    <a:pt x="6" y="47"/>
                  </a:lnTo>
                  <a:lnTo>
                    <a:pt x="53" y="47"/>
                  </a:lnTo>
                  <a:lnTo>
                    <a:pt x="53" y="47"/>
                  </a:lnTo>
                  <a:lnTo>
                    <a:pt x="56" y="47"/>
                  </a:lnTo>
                  <a:lnTo>
                    <a:pt x="58" y="45"/>
                  </a:lnTo>
                  <a:lnTo>
                    <a:pt x="60" y="42"/>
                  </a:lnTo>
                  <a:lnTo>
                    <a:pt x="60" y="40"/>
                  </a:lnTo>
                  <a:lnTo>
                    <a:pt x="60" y="10"/>
                  </a:lnTo>
                  <a:lnTo>
                    <a:pt x="60" y="10"/>
                  </a:lnTo>
                  <a:lnTo>
                    <a:pt x="60" y="6"/>
                  </a:lnTo>
                  <a:lnTo>
                    <a:pt x="58" y="3"/>
                  </a:lnTo>
                  <a:lnTo>
                    <a:pt x="56" y="2"/>
                  </a:lnTo>
                  <a:lnTo>
                    <a:pt x="53" y="2"/>
                  </a:lnTo>
                  <a:lnTo>
                    <a:pt x="53" y="2"/>
                  </a:lnTo>
                  <a:close/>
                  <a:moveTo>
                    <a:pt x="10" y="4"/>
                  </a:moveTo>
                  <a:lnTo>
                    <a:pt x="49" y="4"/>
                  </a:lnTo>
                  <a:lnTo>
                    <a:pt x="49" y="4"/>
                  </a:lnTo>
                  <a:lnTo>
                    <a:pt x="52" y="6"/>
                  </a:lnTo>
                  <a:lnTo>
                    <a:pt x="53" y="7"/>
                  </a:lnTo>
                  <a:lnTo>
                    <a:pt x="55" y="10"/>
                  </a:lnTo>
                  <a:lnTo>
                    <a:pt x="56" y="13"/>
                  </a:lnTo>
                  <a:lnTo>
                    <a:pt x="55" y="37"/>
                  </a:lnTo>
                  <a:lnTo>
                    <a:pt x="55" y="37"/>
                  </a:lnTo>
                  <a:lnTo>
                    <a:pt x="55" y="40"/>
                  </a:lnTo>
                  <a:lnTo>
                    <a:pt x="53" y="42"/>
                  </a:lnTo>
                  <a:lnTo>
                    <a:pt x="51" y="45"/>
                  </a:lnTo>
                  <a:lnTo>
                    <a:pt x="48" y="45"/>
                  </a:lnTo>
                  <a:lnTo>
                    <a:pt x="10" y="45"/>
                  </a:lnTo>
                  <a:lnTo>
                    <a:pt x="10" y="45"/>
                  </a:lnTo>
                  <a:lnTo>
                    <a:pt x="8" y="43"/>
                  </a:lnTo>
                  <a:lnTo>
                    <a:pt x="5" y="42"/>
                  </a:lnTo>
                  <a:lnTo>
                    <a:pt x="4" y="40"/>
                  </a:lnTo>
                  <a:lnTo>
                    <a:pt x="4" y="37"/>
                  </a:lnTo>
                  <a:lnTo>
                    <a:pt x="4" y="12"/>
                  </a:lnTo>
                  <a:lnTo>
                    <a:pt x="4" y="12"/>
                  </a:lnTo>
                  <a:lnTo>
                    <a:pt x="4" y="10"/>
                  </a:lnTo>
                  <a:lnTo>
                    <a:pt x="5" y="7"/>
                  </a:lnTo>
                  <a:lnTo>
                    <a:pt x="8" y="6"/>
                  </a:lnTo>
                  <a:lnTo>
                    <a:pt x="10" y="4"/>
                  </a:lnTo>
                  <a:lnTo>
                    <a:pt x="10"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0" name="Freeform 20684">
              <a:extLst>
                <a:ext uri="{FF2B5EF4-FFF2-40B4-BE49-F238E27FC236}">
                  <a16:creationId xmlns:a16="http://schemas.microsoft.com/office/drawing/2014/main" id="{30C53EDD-3439-4E9E-9500-BCE7BEFDC57B}"/>
                </a:ext>
              </a:extLst>
            </p:cNvPr>
            <p:cNvSpPr>
              <a:spLocks/>
            </p:cNvSpPr>
            <p:nvPr/>
          </p:nvSpPr>
          <p:spPr bwMode="auto">
            <a:xfrm>
              <a:off x="-2339975" y="1985963"/>
              <a:ext cx="88900" cy="69850"/>
            </a:xfrm>
            <a:custGeom>
              <a:avLst/>
              <a:gdLst>
                <a:gd name="T0" fmla="*/ 56 w 56"/>
                <a:gd name="T1" fmla="*/ 44 h 44"/>
                <a:gd name="T2" fmla="*/ 0 w 56"/>
                <a:gd name="T3" fmla="*/ 43 h 44"/>
                <a:gd name="T4" fmla="*/ 0 w 56"/>
                <a:gd name="T5" fmla="*/ 1 h 44"/>
                <a:gd name="T6" fmla="*/ 0 w 56"/>
                <a:gd name="T7" fmla="*/ 0 h 44"/>
                <a:gd name="T8" fmla="*/ 56 w 56"/>
                <a:gd name="T9" fmla="*/ 1 h 44"/>
                <a:gd name="T10" fmla="*/ 56 w 56"/>
                <a:gd name="T11" fmla="*/ 44 h 44"/>
              </a:gdLst>
              <a:ahLst/>
              <a:cxnLst>
                <a:cxn ang="0">
                  <a:pos x="T0" y="T1"/>
                </a:cxn>
                <a:cxn ang="0">
                  <a:pos x="T2" y="T3"/>
                </a:cxn>
                <a:cxn ang="0">
                  <a:pos x="T4" y="T5"/>
                </a:cxn>
                <a:cxn ang="0">
                  <a:pos x="T6" y="T7"/>
                </a:cxn>
                <a:cxn ang="0">
                  <a:pos x="T8" y="T9"/>
                </a:cxn>
                <a:cxn ang="0">
                  <a:pos x="T10" y="T11"/>
                </a:cxn>
              </a:cxnLst>
              <a:rect l="0" t="0" r="r" b="b"/>
              <a:pathLst>
                <a:path w="56" h="44">
                  <a:moveTo>
                    <a:pt x="56" y="44"/>
                  </a:moveTo>
                  <a:lnTo>
                    <a:pt x="0" y="43"/>
                  </a:lnTo>
                  <a:lnTo>
                    <a:pt x="0" y="1"/>
                  </a:lnTo>
                  <a:lnTo>
                    <a:pt x="0" y="0"/>
                  </a:lnTo>
                  <a:lnTo>
                    <a:pt x="56" y="1"/>
                  </a:lnTo>
                  <a:lnTo>
                    <a:pt x="56" y="44"/>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1" name="Freeform 20685">
              <a:extLst>
                <a:ext uri="{FF2B5EF4-FFF2-40B4-BE49-F238E27FC236}">
                  <a16:creationId xmlns:a16="http://schemas.microsoft.com/office/drawing/2014/main" id="{EDA3FFDF-1BFD-446F-A6B2-456B75FC360A}"/>
                </a:ext>
              </a:extLst>
            </p:cNvPr>
            <p:cNvSpPr>
              <a:spLocks noEditPoints="1"/>
            </p:cNvSpPr>
            <p:nvPr/>
          </p:nvSpPr>
          <p:spPr bwMode="auto">
            <a:xfrm>
              <a:off x="-2343150" y="1984375"/>
              <a:ext cx="96838" cy="74613"/>
            </a:xfrm>
            <a:custGeom>
              <a:avLst/>
              <a:gdLst>
                <a:gd name="T0" fmla="*/ 54 w 61"/>
                <a:gd name="T1" fmla="*/ 0 h 47"/>
                <a:gd name="T2" fmla="*/ 8 w 61"/>
                <a:gd name="T3" fmla="*/ 0 h 47"/>
                <a:gd name="T4" fmla="*/ 8 w 61"/>
                <a:gd name="T5" fmla="*/ 0 h 47"/>
                <a:gd name="T6" fmla="*/ 5 w 61"/>
                <a:gd name="T7" fmla="*/ 0 h 47"/>
                <a:gd name="T8" fmla="*/ 2 w 61"/>
                <a:gd name="T9" fmla="*/ 2 h 47"/>
                <a:gd name="T10" fmla="*/ 1 w 61"/>
                <a:gd name="T11" fmla="*/ 4 h 47"/>
                <a:gd name="T12" fmla="*/ 1 w 61"/>
                <a:gd name="T13" fmla="*/ 8 h 47"/>
                <a:gd name="T14" fmla="*/ 0 w 61"/>
                <a:gd name="T15" fmla="*/ 38 h 47"/>
                <a:gd name="T16" fmla="*/ 0 w 61"/>
                <a:gd name="T17" fmla="*/ 38 h 47"/>
                <a:gd name="T18" fmla="*/ 1 w 61"/>
                <a:gd name="T19" fmla="*/ 41 h 47"/>
                <a:gd name="T20" fmla="*/ 2 w 61"/>
                <a:gd name="T21" fmla="*/ 44 h 47"/>
                <a:gd name="T22" fmla="*/ 4 w 61"/>
                <a:gd name="T23" fmla="*/ 45 h 47"/>
                <a:gd name="T24" fmla="*/ 6 w 61"/>
                <a:gd name="T25" fmla="*/ 45 h 47"/>
                <a:gd name="T26" fmla="*/ 54 w 61"/>
                <a:gd name="T27" fmla="*/ 47 h 47"/>
                <a:gd name="T28" fmla="*/ 54 w 61"/>
                <a:gd name="T29" fmla="*/ 47 h 47"/>
                <a:gd name="T30" fmla="*/ 57 w 61"/>
                <a:gd name="T31" fmla="*/ 45 h 47"/>
                <a:gd name="T32" fmla="*/ 58 w 61"/>
                <a:gd name="T33" fmla="*/ 44 h 47"/>
                <a:gd name="T34" fmla="*/ 60 w 61"/>
                <a:gd name="T35" fmla="*/ 41 h 47"/>
                <a:gd name="T36" fmla="*/ 61 w 61"/>
                <a:gd name="T37" fmla="*/ 39 h 47"/>
                <a:gd name="T38" fmla="*/ 61 w 61"/>
                <a:gd name="T39" fmla="*/ 8 h 47"/>
                <a:gd name="T40" fmla="*/ 61 w 61"/>
                <a:gd name="T41" fmla="*/ 8 h 47"/>
                <a:gd name="T42" fmla="*/ 60 w 61"/>
                <a:gd name="T43" fmla="*/ 5 h 47"/>
                <a:gd name="T44" fmla="*/ 58 w 61"/>
                <a:gd name="T45" fmla="*/ 2 h 47"/>
                <a:gd name="T46" fmla="*/ 57 w 61"/>
                <a:gd name="T47" fmla="*/ 1 h 47"/>
                <a:gd name="T48" fmla="*/ 54 w 61"/>
                <a:gd name="T49" fmla="*/ 0 h 47"/>
                <a:gd name="T50" fmla="*/ 54 w 61"/>
                <a:gd name="T51" fmla="*/ 0 h 47"/>
                <a:gd name="T52" fmla="*/ 10 w 61"/>
                <a:gd name="T53" fmla="*/ 4 h 47"/>
                <a:gd name="T54" fmla="*/ 49 w 61"/>
                <a:gd name="T55" fmla="*/ 4 h 47"/>
                <a:gd name="T56" fmla="*/ 49 w 61"/>
                <a:gd name="T57" fmla="*/ 4 h 47"/>
                <a:gd name="T58" fmla="*/ 52 w 61"/>
                <a:gd name="T59" fmla="*/ 4 h 47"/>
                <a:gd name="T60" fmla="*/ 54 w 61"/>
                <a:gd name="T61" fmla="*/ 6 h 47"/>
                <a:gd name="T62" fmla="*/ 56 w 61"/>
                <a:gd name="T63" fmla="*/ 9 h 47"/>
                <a:gd name="T64" fmla="*/ 56 w 61"/>
                <a:gd name="T65" fmla="*/ 11 h 47"/>
                <a:gd name="T66" fmla="*/ 56 w 61"/>
                <a:gd name="T67" fmla="*/ 36 h 47"/>
                <a:gd name="T68" fmla="*/ 56 w 61"/>
                <a:gd name="T69" fmla="*/ 36 h 47"/>
                <a:gd name="T70" fmla="*/ 54 w 61"/>
                <a:gd name="T71" fmla="*/ 39 h 47"/>
                <a:gd name="T72" fmla="*/ 53 w 61"/>
                <a:gd name="T73" fmla="*/ 41 h 47"/>
                <a:gd name="T74" fmla="*/ 52 w 61"/>
                <a:gd name="T75" fmla="*/ 43 h 47"/>
                <a:gd name="T76" fmla="*/ 49 w 61"/>
                <a:gd name="T77" fmla="*/ 44 h 47"/>
                <a:gd name="T78" fmla="*/ 10 w 61"/>
                <a:gd name="T79" fmla="*/ 43 h 47"/>
                <a:gd name="T80" fmla="*/ 10 w 61"/>
                <a:gd name="T81" fmla="*/ 43 h 47"/>
                <a:gd name="T82" fmla="*/ 8 w 61"/>
                <a:gd name="T83" fmla="*/ 43 h 47"/>
                <a:gd name="T84" fmla="*/ 5 w 61"/>
                <a:gd name="T85" fmla="*/ 41 h 47"/>
                <a:gd name="T86" fmla="*/ 4 w 61"/>
                <a:gd name="T87" fmla="*/ 39 h 47"/>
                <a:gd name="T88" fmla="*/ 4 w 61"/>
                <a:gd name="T89" fmla="*/ 35 h 47"/>
                <a:gd name="T90" fmla="*/ 4 w 61"/>
                <a:gd name="T91" fmla="*/ 11 h 47"/>
                <a:gd name="T92" fmla="*/ 4 w 61"/>
                <a:gd name="T93" fmla="*/ 11 h 47"/>
                <a:gd name="T94" fmla="*/ 5 w 61"/>
                <a:gd name="T95" fmla="*/ 8 h 47"/>
                <a:gd name="T96" fmla="*/ 6 w 61"/>
                <a:gd name="T97" fmla="*/ 5 h 47"/>
                <a:gd name="T98" fmla="*/ 8 w 61"/>
                <a:gd name="T99" fmla="*/ 4 h 47"/>
                <a:gd name="T100" fmla="*/ 10 w 61"/>
                <a:gd name="T101" fmla="*/ 4 h 47"/>
                <a:gd name="T102" fmla="*/ 10 w 61"/>
                <a:gd name="T103"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 h="47">
                  <a:moveTo>
                    <a:pt x="54" y="0"/>
                  </a:moveTo>
                  <a:lnTo>
                    <a:pt x="8" y="0"/>
                  </a:lnTo>
                  <a:lnTo>
                    <a:pt x="8" y="0"/>
                  </a:lnTo>
                  <a:lnTo>
                    <a:pt x="5" y="0"/>
                  </a:lnTo>
                  <a:lnTo>
                    <a:pt x="2" y="2"/>
                  </a:lnTo>
                  <a:lnTo>
                    <a:pt x="1" y="4"/>
                  </a:lnTo>
                  <a:lnTo>
                    <a:pt x="1" y="8"/>
                  </a:lnTo>
                  <a:lnTo>
                    <a:pt x="0" y="38"/>
                  </a:lnTo>
                  <a:lnTo>
                    <a:pt x="0" y="38"/>
                  </a:lnTo>
                  <a:lnTo>
                    <a:pt x="1" y="41"/>
                  </a:lnTo>
                  <a:lnTo>
                    <a:pt x="2" y="44"/>
                  </a:lnTo>
                  <a:lnTo>
                    <a:pt x="4" y="45"/>
                  </a:lnTo>
                  <a:lnTo>
                    <a:pt x="6" y="45"/>
                  </a:lnTo>
                  <a:lnTo>
                    <a:pt x="54" y="47"/>
                  </a:lnTo>
                  <a:lnTo>
                    <a:pt x="54" y="47"/>
                  </a:lnTo>
                  <a:lnTo>
                    <a:pt x="57" y="45"/>
                  </a:lnTo>
                  <a:lnTo>
                    <a:pt x="58" y="44"/>
                  </a:lnTo>
                  <a:lnTo>
                    <a:pt x="60" y="41"/>
                  </a:lnTo>
                  <a:lnTo>
                    <a:pt x="61" y="39"/>
                  </a:lnTo>
                  <a:lnTo>
                    <a:pt x="61" y="8"/>
                  </a:lnTo>
                  <a:lnTo>
                    <a:pt x="61" y="8"/>
                  </a:lnTo>
                  <a:lnTo>
                    <a:pt x="60" y="5"/>
                  </a:lnTo>
                  <a:lnTo>
                    <a:pt x="58" y="2"/>
                  </a:lnTo>
                  <a:lnTo>
                    <a:pt x="57" y="1"/>
                  </a:lnTo>
                  <a:lnTo>
                    <a:pt x="54" y="0"/>
                  </a:lnTo>
                  <a:lnTo>
                    <a:pt x="54" y="0"/>
                  </a:lnTo>
                  <a:close/>
                  <a:moveTo>
                    <a:pt x="10" y="4"/>
                  </a:moveTo>
                  <a:lnTo>
                    <a:pt x="49" y="4"/>
                  </a:lnTo>
                  <a:lnTo>
                    <a:pt x="49" y="4"/>
                  </a:lnTo>
                  <a:lnTo>
                    <a:pt x="52" y="4"/>
                  </a:lnTo>
                  <a:lnTo>
                    <a:pt x="54" y="6"/>
                  </a:lnTo>
                  <a:lnTo>
                    <a:pt x="56" y="9"/>
                  </a:lnTo>
                  <a:lnTo>
                    <a:pt x="56" y="11"/>
                  </a:lnTo>
                  <a:lnTo>
                    <a:pt x="56" y="36"/>
                  </a:lnTo>
                  <a:lnTo>
                    <a:pt x="56" y="36"/>
                  </a:lnTo>
                  <a:lnTo>
                    <a:pt x="54" y="39"/>
                  </a:lnTo>
                  <a:lnTo>
                    <a:pt x="53" y="41"/>
                  </a:lnTo>
                  <a:lnTo>
                    <a:pt x="52" y="43"/>
                  </a:lnTo>
                  <a:lnTo>
                    <a:pt x="49" y="44"/>
                  </a:lnTo>
                  <a:lnTo>
                    <a:pt x="10" y="43"/>
                  </a:lnTo>
                  <a:lnTo>
                    <a:pt x="10" y="43"/>
                  </a:lnTo>
                  <a:lnTo>
                    <a:pt x="8" y="43"/>
                  </a:lnTo>
                  <a:lnTo>
                    <a:pt x="5" y="41"/>
                  </a:lnTo>
                  <a:lnTo>
                    <a:pt x="4" y="39"/>
                  </a:lnTo>
                  <a:lnTo>
                    <a:pt x="4" y="35"/>
                  </a:lnTo>
                  <a:lnTo>
                    <a:pt x="4" y="11"/>
                  </a:lnTo>
                  <a:lnTo>
                    <a:pt x="4" y="11"/>
                  </a:lnTo>
                  <a:lnTo>
                    <a:pt x="5" y="8"/>
                  </a:lnTo>
                  <a:lnTo>
                    <a:pt x="6" y="5"/>
                  </a:lnTo>
                  <a:lnTo>
                    <a:pt x="8" y="4"/>
                  </a:lnTo>
                  <a:lnTo>
                    <a:pt x="10" y="4"/>
                  </a:lnTo>
                  <a:lnTo>
                    <a:pt x="10"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2" name="Freeform 20686">
              <a:extLst>
                <a:ext uri="{FF2B5EF4-FFF2-40B4-BE49-F238E27FC236}">
                  <a16:creationId xmlns:a16="http://schemas.microsoft.com/office/drawing/2014/main" id="{52687BCC-6BC5-4C24-85B6-AA82EE48F3D0}"/>
                </a:ext>
              </a:extLst>
            </p:cNvPr>
            <p:cNvSpPr>
              <a:spLocks/>
            </p:cNvSpPr>
            <p:nvPr/>
          </p:nvSpPr>
          <p:spPr bwMode="auto">
            <a:xfrm>
              <a:off x="-2203450" y="1987550"/>
              <a:ext cx="88900" cy="68263"/>
            </a:xfrm>
            <a:custGeom>
              <a:avLst/>
              <a:gdLst>
                <a:gd name="T0" fmla="*/ 56 w 56"/>
                <a:gd name="T1" fmla="*/ 43 h 43"/>
                <a:gd name="T2" fmla="*/ 0 w 56"/>
                <a:gd name="T3" fmla="*/ 43 h 43"/>
                <a:gd name="T4" fmla="*/ 0 w 56"/>
                <a:gd name="T5" fmla="*/ 0 h 43"/>
                <a:gd name="T6" fmla="*/ 2 w 56"/>
                <a:gd name="T7" fmla="*/ 0 h 43"/>
                <a:gd name="T8" fmla="*/ 56 w 56"/>
                <a:gd name="T9" fmla="*/ 0 h 43"/>
                <a:gd name="T10" fmla="*/ 56 w 56"/>
                <a:gd name="T11" fmla="*/ 43 h 43"/>
              </a:gdLst>
              <a:ahLst/>
              <a:cxnLst>
                <a:cxn ang="0">
                  <a:pos x="T0" y="T1"/>
                </a:cxn>
                <a:cxn ang="0">
                  <a:pos x="T2" y="T3"/>
                </a:cxn>
                <a:cxn ang="0">
                  <a:pos x="T4" y="T5"/>
                </a:cxn>
                <a:cxn ang="0">
                  <a:pos x="T6" y="T7"/>
                </a:cxn>
                <a:cxn ang="0">
                  <a:pos x="T8" y="T9"/>
                </a:cxn>
                <a:cxn ang="0">
                  <a:pos x="T10" y="T11"/>
                </a:cxn>
              </a:cxnLst>
              <a:rect l="0" t="0" r="r" b="b"/>
              <a:pathLst>
                <a:path w="56" h="43">
                  <a:moveTo>
                    <a:pt x="56" y="43"/>
                  </a:moveTo>
                  <a:lnTo>
                    <a:pt x="0" y="43"/>
                  </a:lnTo>
                  <a:lnTo>
                    <a:pt x="0" y="0"/>
                  </a:lnTo>
                  <a:lnTo>
                    <a:pt x="2" y="0"/>
                  </a:lnTo>
                  <a:lnTo>
                    <a:pt x="56" y="0"/>
                  </a:lnTo>
                  <a:lnTo>
                    <a:pt x="56" y="43"/>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3" name="Freeform 20687">
              <a:extLst>
                <a:ext uri="{FF2B5EF4-FFF2-40B4-BE49-F238E27FC236}">
                  <a16:creationId xmlns:a16="http://schemas.microsoft.com/office/drawing/2014/main" id="{2131DCAF-2EDC-4008-B71E-C73CE99CE1F5}"/>
                </a:ext>
              </a:extLst>
            </p:cNvPr>
            <p:cNvSpPr>
              <a:spLocks noEditPoints="1"/>
            </p:cNvSpPr>
            <p:nvPr/>
          </p:nvSpPr>
          <p:spPr bwMode="auto">
            <a:xfrm>
              <a:off x="-2205038" y="1984375"/>
              <a:ext cx="95250" cy="74613"/>
            </a:xfrm>
            <a:custGeom>
              <a:avLst/>
              <a:gdLst>
                <a:gd name="T0" fmla="*/ 53 w 60"/>
                <a:gd name="T1" fmla="*/ 1 h 47"/>
                <a:gd name="T2" fmla="*/ 7 w 60"/>
                <a:gd name="T3" fmla="*/ 0 h 47"/>
                <a:gd name="T4" fmla="*/ 7 w 60"/>
                <a:gd name="T5" fmla="*/ 0 h 47"/>
                <a:gd name="T6" fmla="*/ 4 w 60"/>
                <a:gd name="T7" fmla="*/ 1 h 47"/>
                <a:gd name="T8" fmla="*/ 3 w 60"/>
                <a:gd name="T9" fmla="*/ 2 h 47"/>
                <a:gd name="T10" fmla="*/ 0 w 60"/>
                <a:gd name="T11" fmla="*/ 5 h 47"/>
                <a:gd name="T12" fmla="*/ 0 w 60"/>
                <a:gd name="T13" fmla="*/ 8 h 47"/>
                <a:gd name="T14" fmla="*/ 0 w 60"/>
                <a:gd name="T15" fmla="*/ 39 h 47"/>
                <a:gd name="T16" fmla="*/ 0 w 60"/>
                <a:gd name="T17" fmla="*/ 39 h 47"/>
                <a:gd name="T18" fmla="*/ 0 w 60"/>
                <a:gd name="T19" fmla="*/ 41 h 47"/>
                <a:gd name="T20" fmla="*/ 1 w 60"/>
                <a:gd name="T21" fmla="*/ 44 h 47"/>
                <a:gd name="T22" fmla="*/ 4 w 60"/>
                <a:gd name="T23" fmla="*/ 45 h 47"/>
                <a:gd name="T24" fmla="*/ 7 w 60"/>
                <a:gd name="T25" fmla="*/ 47 h 47"/>
                <a:gd name="T26" fmla="*/ 53 w 60"/>
                <a:gd name="T27" fmla="*/ 47 h 47"/>
                <a:gd name="T28" fmla="*/ 53 w 60"/>
                <a:gd name="T29" fmla="*/ 47 h 47"/>
                <a:gd name="T30" fmla="*/ 56 w 60"/>
                <a:gd name="T31" fmla="*/ 47 h 47"/>
                <a:gd name="T32" fmla="*/ 59 w 60"/>
                <a:gd name="T33" fmla="*/ 44 h 47"/>
                <a:gd name="T34" fmla="*/ 60 w 60"/>
                <a:gd name="T35" fmla="*/ 41 h 47"/>
                <a:gd name="T36" fmla="*/ 60 w 60"/>
                <a:gd name="T37" fmla="*/ 39 h 47"/>
                <a:gd name="T38" fmla="*/ 60 w 60"/>
                <a:gd name="T39" fmla="*/ 9 h 47"/>
                <a:gd name="T40" fmla="*/ 60 w 60"/>
                <a:gd name="T41" fmla="*/ 9 h 47"/>
                <a:gd name="T42" fmla="*/ 60 w 60"/>
                <a:gd name="T43" fmla="*/ 5 h 47"/>
                <a:gd name="T44" fmla="*/ 59 w 60"/>
                <a:gd name="T45" fmla="*/ 2 h 47"/>
                <a:gd name="T46" fmla="*/ 56 w 60"/>
                <a:gd name="T47" fmla="*/ 1 h 47"/>
                <a:gd name="T48" fmla="*/ 53 w 60"/>
                <a:gd name="T49" fmla="*/ 1 h 47"/>
                <a:gd name="T50" fmla="*/ 53 w 60"/>
                <a:gd name="T51" fmla="*/ 1 h 47"/>
                <a:gd name="T52" fmla="*/ 10 w 60"/>
                <a:gd name="T53" fmla="*/ 4 h 47"/>
                <a:gd name="T54" fmla="*/ 48 w 60"/>
                <a:gd name="T55" fmla="*/ 4 h 47"/>
                <a:gd name="T56" fmla="*/ 48 w 60"/>
                <a:gd name="T57" fmla="*/ 4 h 47"/>
                <a:gd name="T58" fmla="*/ 51 w 60"/>
                <a:gd name="T59" fmla="*/ 5 h 47"/>
                <a:gd name="T60" fmla="*/ 53 w 60"/>
                <a:gd name="T61" fmla="*/ 6 h 47"/>
                <a:gd name="T62" fmla="*/ 55 w 60"/>
                <a:gd name="T63" fmla="*/ 9 h 47"/>
                <a:gd name="T64" fmla="*/ 55 w 60"/>
                <a:gd name="T65" fmla="*/ 13 h 47"/>
                <a:gd name="T66" fmla="*/ 55 w 60"/>
                <a:gd name="T67" fmla="*/ 36 h 47"/>
                <a:gd name="T68" fmla="*/ 55 w 60"/>
                <a:gd name="T69" fmla="*/ 36 h 47"/>
                <a:gd name="T70" fmla="*/ 55 w 60"/>
                <a:gd name="T71" fmla="*/ 40 h 47"/>
                <a:gd name="T72" fmla="*/ 53 w 60"/>
                <a:gd name="T73" fmla="*/ 41 h 47"/>
                <a:gd name="T74" fmla="*/ 51 w 60"/>
                <a:gd name="T75" fmla="*/ 44 h 47"/>
                <a:gd name="T76" fmla="*/ 48 w 60"/>
                <a:gd name="T77" fmla="*/ 44 h 47"/>
                <a:gd name="T78" fmla="*/ 9 w 60"/>
                <a:gd name="T79" fmla="*/ 44 h 47"/>
                <a:gd name="T80" fmla="*/ 9 w 60"/>
                <a:gd name="T81" fmla="*/ 44 h 47"/>
                <a:gd name="T82" fmla="*/ 7 w 60"/>
                <a:gd name="T83" fmla="*/ 43 h 47"/>
                <a:gd name="T84" fmla="*/ 5 w 60"/>
                <a:gd name="T85" fmla="*/ 41 h 47"/>
                <a:gd name="T86" fmla="*/ 4 w 60"/>
                <a:gd name="T87" fmla="*/ 39 h 47"/>
                <a:gd name="T88" fmla="*/ 3 w 60"/>
                <a:gd name="T89" fmla="*/ 36 h 47"/>
                <a:gd name="T90" fmla="*/ 4 w 60"/>
                <a:gd name="T91" fmla="*/ 11 h 47"/>
                <a:gd name="T92" fmla="*/ 4 w 60"/>
                <a:gd name="T93" fmla="*/ 11 h 47"/>
                <a:gd name="T94" fmla="*/ 4 w 60"/>
                <a:gd name="T95" fmla="*/ 9 h 47"/>
                <a:gd name="T96" fmla="*/ 5 w 60"/>
                <a:gd name="T97" fmla="*/ 6 h 47"/>
                <a:gd name="T98" fmla="*/ 8 w 60"/>
                <a:gd name="T99" fmla="*/ 5 h 47"/>
                <a:gd name="T100" fmla="*/ 10 w 60"/>
                <a:gd name="T101" fmla="*/ 4 h 47"/>
                <a:gd name="T102" fmla="*/ 10 w 60"/>
                <a:gd name="T103"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47">
                  <a:moveTo>
                    <a:pt x="53" y="1"/>
                  </a:moveTo>
                  <a:lnTo>
                    <a:pt x="7" y="0"/>
                  </a:lnTo>
                  <a:lnTo>
                    <a:pt x="7" y="0"/>
                  </a:lnTo>
                  <a:lnTo>
                    <a:pt x="4" y="1"/>
                  </a:lnTo>
                  <a:lnTo>
                    <a:pt x="3" y="2"/>
                  </a:lnTo>
                  <a:lnTo>
                    <a:pt x="0" y="5"/>
                  </a:lnTo>
                  <a:lnTo>
                    <a:pt x="0" y="8"/>
                  </a:lnTo>
                  <a:lnTo>
                    <a:pt x="0" y="39"/>
                  </a:lnTo>
                  <a:lnTo>
                    <a:pt x="0" y="39"/>
                  </a:lnTo>
                  <a:lnTo>
                    <a:pt x="0" y="41"/>
                  </a:lnTo>
                  <a:lnTo>
                    <a:pt x="1" y="44"/>
                  </a:lnTo>
                  <a:lnTo>
                    <a:pt x="4" y="45"/>
                  </a:lnTo>
                  <a:lnTo>
                    <a:pt x="7" y="47"/>
                  </a:lnTo>
                  <a:lnTo>
                    <a:pt x="53" y="47"/>
                  </a:lnTo>
                  <a:lnTo>
                    <a:pt x="53" y="47"/>
                  </a:lnTo>
                  <a:lnTo>
                    <a:pt x="56" y="47"/>
                  </a:lnTo>
                  <a:lnTo>
                    <a:pt x="59" y="44"/>
                  </a:lnTo>
                  <a:lnTo>
                    <a:pt x="60" y="41"/>
                  </a:lnTo>
                  <a:lnTo>
                    <a:pt x="60" y="39"/>
                  </a:lnTo>
                  <a:lnTo>
                    <a:pt x="60" y="9"/>
                  </a:lnTo>
                  <a:lnTo>
                    <a:pt x="60" y="9"/>
                  </a:lnTo>
                  <a:lnTo>
                    <a:pt x="60" y="5"/>
                  </a:lnTo>
                  <a:lnTo>
                    <a:pt x="59" y="2"/>
                  </a:lnTo>
                  <a:lnTo>
                    <a:pt x="56" y="1"/>
                  </a:lnTo>
                  <a:lnTo>
                    <a:pt x="53" y="1"/>
                  </a:lnTo>
                  <a:lnTo>
                    <a:pt x="53" y="1"/>
                  </a:lnTo>
                  <a:close/>
                  <a:moveTo>
                    <a:pt x="10" y="4"/>
                  </a:moveTo>
                  <a:lnTo>
                    <a:pt x="48" y="4"/>
                  </a:lnTo>
                  <a:lnTo>
                    <a:pt x="48" y="4"/>
                  </a:lnTo>
                  <a:lnTo>
                    <a:pt x="51" y="5"/>
                  </a:lnTo>
                  <a:lnTo>
                    <a:pt x="53" y="6"/>
                  </a:lnTo>
                  <a:lnTo>
                    <a:pt x="55" y="9"/>
                  </a:lnTo>
                  <a:lnTo>
                    <a:pt x="55" y="13"/>
                  </a:lnTo>
                  <a:lnTo>
                    <a:pt x="55" y="36"/>
                  </a:lnTo>
                  <a:lnTo>
                    <a:pt x="55" y="36"/>
                  </a:lnTo>
                  <a:lnTo>
                    <a:pt x="55" y="40"/>
                  </a:lnTo>
                  <a:lnTo>
                    <a:pt x="53" y="41"/>
                  </a:lnTo>
                  <a:lnTo>
                    <a:pt x="51" y="44"/>
                  </a:lnTo>
                  <a:lnTo>
                    <a:pt x="48" y="44"/>
                  </a:lnTo>
                  <a:lnTo>
                    <a:pt x="9" y="44"/>
                  </a:lnTo>
                  <a:lnTo>
                    <a:pt x="9" y="44"/>
                  </a:lnTo>
                  <a:lnTo>
                    <a:pt x="7" y="43"/>
                  </a:lnTo>
                  <a:lnTo>
                    <a:pt x="5" y="41"/>
                  </a:lnTo>
                  <a:lnTo>
                    <a:pt x="4" y="39"/>
                  </a:lnTo>
                  <a:lnTo>
                    <a:pt x="3" y="36"/>
                  </a:lnTo>
                  <a:lnTo>
                    <a:pt x="4" y="11"/>
                  </a:lnTo>
                  <a:lnTo>
                    <a:pt x="4" y="11"/>
                  </a:lnTo>
                  <a:lnTo>
                    <a:pt x="4" y="9"/>
                  </a:lnTo>
                  <a:lnTo>
                    <a:pt x="5" y="6"/>
                  </a:lnTo>
                  <a:lnTo>
                    <a:pt x="8" y="5"/>
                  </a:lnTo>
                  <a:lnTo>
                    <a:pt x="10" y="4"/>
                  </a:lnTo>
                  <a:lnTo>
                    <a:pt x="10"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4" name="Freeform 20688">
              <a:extLst>
                <a:ext uri="{FF2B5EF4-FFF2-40B4-BE49-F238E27FC236}">
                  <a16:creationId xmlns:a16="http://schemas.microsoft.com/office/drawing/2014/main" id="{6721C815-B81E-4CB1-826D-20ABA3394AF6}"/>
                </a:ext>
              </a:extLst>
            </p:cNvPr>
            <p:cNvSpPr>
              <a:spLocks/>
            </p:cNvSpPr>
            <p:nvPr/>
          </p:nvSpPr>
          <p:spPr bwMode="auto">
            <a:xfrm>
              <a:off x="-2063750" y="1987550"/>
              <a:ext cx="88900" cy="71438"/>
            </a:xfrm>
            <a:custGeom>
              <a:avLst/>
              <a:gdLst>
                <a:gd name="T0" fmla="*/ 56 w 56"/>
                <a:gd name="T1" fmla="*/ 45 h 45"/>
                <a:gd name="T2" fmla="*/ 0 w 56"/>
                <a:gd name="T3" fmla="*/ 43 h 45"/>
                <a:gd name="T4" fmla="*/ 0 w 56"/>
                <a:gd name="T5" fmla="*/ 2 h 45"/>
                <a:gd name="T6" fmla="*/ 0 w 56"/>
                <a:gd name="T7" fmla="*/ 0 h 45"/>
                <a:gd name="T8" fmla="*/ 56 w 56"/>
                <a:gd name="T9" fmla="*/ 2 h 45"/>
                <a:gd name="T10" fmla="*/ 56 w 56"/>
                <a:gd name="T11" fmla="*/ 45 h 45"/>
              </a:gdLst>
              <a:ahLst/>
              <a:cxnLst>
                <a:cxn ang="0">
                  <a:pos x="T0" y="T1"/>
                </a:cxn>
                <a:cxn ang="0">
                  <a:pos x="T2" y="T3"/>
                </a:cxn>
                <a:cxn ang="0">
                  <a:pos x="T4" y="T5"/>
                </a:cxn>
                <a:cxn ang="0">
                  <a:pos x="T6" y="T7"/>
                </a:cxn>
                <a:cxn ang="0">
                  <a:pos x="T8" y="T9"/>
                </a:cxn>
                <a:cxn ang="0">
                  <a:pos x="T10" y="T11"/>
                </a:cxn>
              </a:cxnLst>
              <a:rect l="0" t="0" r="r" b="b"/>
              <a:pathLst>
                <a:path w="56" h="45">
                  <a:moveTo>
                    <a:pt x="56" y="45"/>
                  </a:moveTo>
                  <a:lnTo>
                    <a:pt x="0" y="43"/>
                  </a:lnTo>
                  <a:lnTo>
                    <a:pt x="0" y="2"/>
                  </a:lnTo>
                  <a:lnTo>
                    <a:pt x="0" y="0"/>
                  </a:lnTo>
                  <a:lnTo>
                    <a:pt x="56" y="2"/>
                  </a:lnTo>
                  <a:lnTo>
                    <a:pt x="56" y="45"/>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5" name="Freeform 20689">
              <a:extLst>
                <a:ext uri="{FF2B5EF4-FFF2-40B4-BE49-F238E27FC236}">
                  <a16:creationId xmlns:a16="http://schemas.microsoft.com/office/drawing/2014/main" id="{BE9BB093-A0B6-4194-BB93-866E82D57191}"/>
                </a:ext>
              </a:extLst>
            </p:cNvPr>
            <p:cNvSpPr>
              <a:spLocks noEditPoints="1"/>
            </p:cNvSpPr>
            <p:nvPr/>
          </p:nvSpPr>
          <p:spPr bwMode="auto">
            <a:xfrm>
              <a:off x="-2068513" y="1985963"/>
              <a:ext cx="96838" cy="74613"/>
            </a:xfrm>
            <a:custGeom>
              <a:avLst/>
              <a:gdLst>
                <a:gd name="T0" fmla="*/ 55 w 61"/>
                <a:gd name="T1" fmla="*/ 0 h 47"/>
                <a:gd name="T2" fmla="*/ 8 w 61"/>
                <a:gd name="T3" fmla="*/ 0 h 47"/>
                <a:gd name="T4" fmla="*/ 8 w 61"/>
                <a:gd name="T5" fmla="*/ 0 h 47"/>
                <a:gd name="T6" fmla="*/ 5 w 61"/>
                <a:gd name="T7" fmla="*/ 0 h 47"/>
                <a:gd name="T8" fmla="*/ 3 w 61"/>
                <a:gd name="T9" fmla="*/ 3 h 47"/>
                <a:gd name="T10" fmla="*/ 1 w 61"/>
                <a:gd name="T11" fmla="*/ 4 h 47"/>
                <a:gd name="T12" fmla="*/ 1 w 61"/>
                <a:gd name="T13" fmla="*/ 8 h 47"/>
                <a:gd name="T14" fmla="*/ 0 w 61"/>
                <a:gd name="T15" fmla="*/ 38 h 47"/>
                <a:gd name="T16" fmla="*/ 0 w 61"/>
                <a:gd name="T17" fmla="*/ 38 h 47"/>
                <a:gd name="T18" fmla="*/ 1 w 61"/>
                <a:gd name="T19" fmla="*/ 42 h 47"/>
                <a:gd name="T20" fmla="*/ 3 w 61"/>
                <a:gd name="T21" fmla="*/ 44 h 47"/>
                <a:gd name="T22" fmla="*/ 4 w 61"/>
                <a:gd name="T23" fmla="*/ 46 h 47"/>
                <a:gd name="T24" fmla="*/ 6 w 61"/>
                <a:gd name="T25" fmla="*/ 46 h 47"/>
                <a:gd name="T26" fmla="*/ 53 w 61"/>
                <a:gd name="T27" fmla="*/ 47 h 47"/>
                <a:gd name="T28" fmla="*/ 53 w 61"/>
                <a:gd name="T29" fmla="*/ 47 h 47"/>
                <a:gd name="T30" fmla="*/ 56 w 61"/>
                <a:gd name="T31" fmla="*/ 46 h 47"/>
                <a:gd name="T32" fmla="*/ 59 w 61"/>
                <a:gd name="T33" fmla="*/ 44 h 47"/>
                <a:gd name="T34" fmla="*/ 60 w 61"/>
                <a:gd name="T35" fmla="*/ 42 h 47"/>
                <a:gd name="T36" fmla="*/ 61 w 61"/>
                <a:gd name="T37" fmla="*/ 39 h 47"/>
                <a:gd name="T38" fmla="*/ 61 w 61"/>
                <a:gd name="T39" fmla="*/ 8 h 47"/>
                <a:gd name="T40" fmla="*/ 61 w 61"/>
                <a:gd name="T41" fmla="*/ 8 h 47"/>
                <a:gd name="T42" fmla="*/ 60 w 61"/>
                <a:gd name="T43" fmla="*/ 5 h 47"/>
                <a:gd name="T44" fmla="*/ 59 w 61"/>
                <a:gd name="T45" fmla="*/ 3 h 47"/>
                <a:gd name="T46" fmla="*/ 57 w 61"/>
                <a:gd name="T47" fmla="*/ 1 h 47"/>
                <a:gd name="T48" fmla="*/ 55 w 61"/>
                <a:gd name="T49" fmla="*/ 0 h 47"/>
                <a:gd name="T50" fmla="*/ 55 w 61"/>
                <a:gd name="T51" fmla="*/ 0 h 47"/>
                <a:gd name="T52" fmla="*/ 10 w 61"/>
                <a:gd name="T53" fmla="*/ 4 h 47"/>
                <a:gd name="T54" fmla="*/ 49 w 61"/>
                <a:gd name="T55" fmla="*/ 4 h 47"/>
                <a:gd name="T56" fmla="*/ 49 w 61"/>
                <a:gd name="T57" fmla="*/ 4 h 47"/>
                <a:gd name="T58" fmla="*/ 52 w 61"/>
                <a:gd name="T59" fmla="*/ 5 h 47"/>
                <a:gd name="T60" fmla="*/ 53 w 61"/>
                <a:gd name="T61" fmla="*/ 7 h 47"/>
                <a:gd name="T62" fmla="*/ 56 w 61"/>
                <a:gd name="T63" fmla="*/ 9 h 47"/>
                <a:gd name="T64" fmla="*/ 56 w 61"/>
                <a:gd name="T65" fmla="*/ 12 h 47"/>
                <a:gd name="T66" fmla="*/ 56 w 61"/>
                <a:gd name="T67" fmla="*/ 37 h 47"/>
                <a:gd name="T68" fmla="*/ 56 w 61"/>
                <a:gd name="T69" fmla="*/ 37 h 47"/>
                <a:gd name="T70" fmla="*/ 55 w 61"/>
                <a:gd name="T71" fmla="*/ 39 h 47"/>
                <a:gd name="T72" fmla="*/ 53 w 61"/>
                <a:gd name="T73" fmla="*/ 42 h 47"/>
                <a:gd name="T74" fmla="*/ 52 w 61"/>
                <a:gd name="T75" fmla="*/ 43 h 47"/>
                <a:gd name="T76" fmla="*/ 49 w 61"/>
                <a:gd name="T77" fmla="*/ 44 h 47"/>
                <a:gd name="T78" fmla="*/ 10 w 61"/>
                <a:gd name="T79" fmla="*/ 43 h 47"/>
                <a:gd name="T80" fmla="*/ 10 w 61"/>
                <a:gd name="T81" fmla="*/ 43 h 47"/>
                <a:gd name="T82" fmla="*/ 8 w 61"/>
                <a:gd name="T83" fmla="*/ 43 h 47"/>
                <a:gd name="T84" fmla="*/ 5 w 61"/>
                <a:gd name="T85" fmla="*/ 42 h 47"/>
                <a:gd name="T86" fmla="*/ 4 w 61"/>
                <a:gd name="T87" fmla="*/ 39 h 47"/>
                <a:gd name="T88" fmla="*/ 4 w 61"/>
                <a:gd name="T89" fmla="*/ 35 h 47"/>
                <a:gd name="T90" fmla="*/ 4 w 61"/>
                <a:gd name="T91" fmla="*/ 12 h 47"/>
                <a:gd name="T92" fmla="*/ 4 w 61"/>
                <a:gd name="T93" fmla="*/ 12 h 47"/>
                <a:gd name="T94" fmla="*/ 4 w 61"/>
                <a:gd name="T95" fmla="*/ 8 h 47"/>
                <a:gd name="T96" fmla="*/ 6 w 61"/>
                <a:gd name="T97" fmla="*/ 7 h 47"/>
                <a:gd name="T98" fmla="*/ 8 w 61"/>
                <a:gd name="T99" fmla="*/ 4 h 47"/>
                <a:gd name="T100" fmla="*/ 10 w 61"/>
                <a:gd name="T101" fmla="*/ 4 h 47"/>
                <a:gd name="T102" fmla="*/ 10 w 61"/>
                <a:gd name="T103"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 h="47">
                  <a:moveTo>
                    <a:pt x="55" y="0"/>
                  </a:moveTo>
                  <a:lnTo>
                    <a:pt x="8" y="0"/>
                  </a:lnTo>
                  <a:lnTo>
                    <a:pt x="8" y="0"/>
                  </a:lnTo>
                  <a:lnTo>
                    <a:pt x="5" y="0"/>
                  </a:lnTo>
                  <a:lnTo>
                    <a:pt x="3" y="3"/>
                  </a:lnTo>
                  <a:lnTo>
                    <a:pt x="1" y="4"/>
                  </a:lnTo>
                  <a:lnTo>
                    <a:pt x="1" y="8"/>
                  </a:lnTo>
                  <a:lnTo>
                    <a:pt x="0" y="38"/>
                  </a:lnTo>
                  <a:lnTo>
                    <a:pt x="0" y="38"/>
                  </a:lnTo>
                  <a:lnTo>
                    <a:pt x="1" y="42"/>
                  </a:lnTo>
                  <a:lnTo>
                    <a:pt x="3" y="44"/>
                  </a:lnTo>
                  <a:lnTo>
                    <a:pt x="4" y="46"/>
                  </a:lnTo>
                  <a:lnTo>
                    <a:pt x="6" y="46"/>
                  </a:lnTo>
                  <a:lnTo>
                    <a:pt x="53" y="47"/>
                  </a:lnTo>
                  <a:lnTo>
                    <a:pt x="53" y="47"/>
                  </a:lnTo>
                  <a:lnTo>
                    <a:pt x="56" y="46"/>
                  </a:lnTo>
                  <a:lnTo>
                    <a:pt x="59" y="44"/>
                  </a:lnTo>
                  <a:lnTo>
                    <a:pt x="60" y="42"/>
                  </a:lnTo>
                  <a:lnTo>
                    <a:pt x="61" y="39"/>
                  </a:lnTo>
                  <a:lnTo>
                    <a:pt x="61" y="8"/>
                  </a:lnTo>
                  <a:lnTo>
                    <a:pt x="61" y="8"/>
                  </a:lnTo>
                  <a:lnTo>
                    <a:pt x="60" y="5"/>
                  </a:lnTo>
                  <a:lnTo>
                    <a:pt x="59" y="3"/>
                  </a:lnTo>
                  <a:lnTo>
                    <a:pt x="57" y="1"/>
                  </a:lnTo>
                  <a:lnTo>
                    <a:pt x="55" y="0"/>
                  </a:lnTo>
                  <a:lnTo>
                    <a:pt x="55" y="0"/>
                  </a:lnTo>
                  <a:close/>
                  <a:moveTo>
                    <a:pt x="10" y="4"/>
                  </a:moveTo>
                  <a:lnTo>
                    <a:pt x="49" y="4"/>
                  </a:lnTo>
                  <a:lnTo>
                    <a:pt x="49" y="4"/>
                  </a:lnTo>
                  <a:lnTo>
                    <a:pt x="52" y="5"/>
                  </a:lnTo>
                  <a:lnTo>
                    <a:pt x="53" y="7"/>
                  </a:lnTo>
                  <a:lnTo>
                    <a:pt x="56" y="9"/>
                  </a:lnTo>
                  <a:lnTo>
                    <a:pt x="56" y="12"/>
                  </a:lnTo>
                  <a:lnTo>
                    <a:pt x="56" y="37"/>
                  </a:lnTo>
                  <a:lnTo>
                    <a:pt x="56" y="37"/>
                  </a:lnTo>
                  <a:lnTo>
                    <a:pt x="55" y="39"/>
                  </a:lnTo>
                  <a:lnTo>
                    <a:pt x="53" y="42"/>
                  </a:lnTo>
                  <a:lnTo>
                    <a:pt x="52" y="43"/>
                  </a:lnTo>
                  <a:lnTo>
                    <a:pt x="49" y="44"/>
                  </a:lnTo>
                  <a:lnTo>
                    <a:pt x="10" y="43"/>
                  </a:lnTo>
                  <a:lnTo>
                    <a:pt x="10" y="43"/>
                  </a:lnTo>
                  <a:lnTo>
                    <a:pt x="8" y="43"/>
                  </a:lnTo>
                  <a:lnTo>
                    <a:pt x="5" y="42"/>
                  </a:lnTo>
                  <a:lnTo>
                    <a:pt x="4" y="39"/>
                  </a:lnTo>
                  <a:lnTo>
                    <a:pt x="4" y="35"/>
                  </a:lnTo>
                  <a:lnTo>
                    <a:pt x="4" y="12"/>
                  </a:lnTo>
                  <a:lnTo>
                    <a:pt x="4" y="12"/>
                  </a:lnTo>
                  <a:lnTo>
                    <a:pt x="4" y="8"/>
                  </a:lnTo>
                  <a:lnTo>
                    <a:pt x="6" y="7"/>
                  </a:lnTo>
                  <a:lnTo>
                    <a:pt x="8" y="4"/>
                  </a:lnTo>
                  <a:lnTo>
                    <a:pt x="10" y="4"/>
                  </a:lnTo>
                  <a:lnTo>
                    <a:pt x="10"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6" name="Freeform 20690">
              <a:extLst>
                <a:ext uri="{FF2B5EF4-FFF2-40B4-BE49-F238E27FC236}">
                  <a16:creationId xmlns:a16="http://schemas.microsoft.com/office/drawing/2014/main" id="{A87B722E-DC09-4094-B454-863AC46F61A4}"/>
                </a:ext>
              </a:extLst>
            </p:cNvPr>
            <p:cNvSpPr>
              <a:spLocks/>
            </p:cNvSpPr>
            <p:nvPr/>
          </p:nvSpPr>
          <p:spPr bwMode="auto">
            <a:xfrm>
              <a:off x="-1928813" y="1990725"/>
              <a:ext cx="88900" cy="68263"/>
            </a:xfrm>
            <a:custGeom>
              <a:avLst/>
              <a:gdLst>
                <a:gd name="T0" fmla="*/ 56 w 56"/>
                <a:gd name="T1" fmla="*/ 43 h 43"/>
                <a:gd name="T2" fmla="*/ 0 w 56"/>
                <a:gd name="T3" fmla="*/ 43 h 43"/>
                <a:gd name="T4" fmla="*/ 0 w 56"/>
                <a:gd name="T5" fmla="*/ 0 h 43"/>
                <a:gd name="T6" fmla="*/ 2 w 56"/>
                <a:gd name="T7" fmla="*/ 0 h 43"/>
                <a:gd name="T8" fmla="*/ 56 w 56"/>
                <a:gd name="T9" fmla="*/ 0 h 43"/>
                <a:gd name="T10" fmla="*/ 56 w 56"/>
                <a:gd name="T11" fmla="*/ 43 h 43"/>
              </a:gdLst>
              <a:ahLst/>
              <a:cxnLst>
                <a:cxn ang="0">
                  <a:pos x="T0" y="T1"/>
                </a:cxn>
                <a:cxn ang="0">
                  <a:pos x="T2" y="T3"/>
                </a:cxn>
                <a:cxn ang="0">
                  <a:pos x="T4" y="T5"/>
                </a:cxn>
                <a:cxn ang="0">
                  <a:pos x="T6" y="T7"/>
                </a:cxn>
                <a:cxn ang="0">
                  <a:pos x="T8" y="T9"/>
                </a:cxn>
                <a:cxn ang="0">
                  <a:pos x="T10" y="T11"/>
                </a:cxn>
              </a:cxnLst>
              <a:rect l="0" t="0" r="r" b="b"/>
              <a:pathLst>
                <a:path w="56" h="43">
                  <a:moveTo>
                    <a:pt x="56" y="43"/>
                  </a:moveTo>
                  <a:lnTo>
                    <a:pt x="0" y="43"/>
                  </a:lnTo>
                  <a:lnTo>
                    <a:pt x="0" y="0"/>
                  </a:lnTo>
                  <a:lnTo>
                    <a:pt x="2" y="0"/>
                  </a:lnTo>
                  <a:lnTo>
                    <a:pt x="56" y="0"/>
                  </a:lnTo>
                  <a:lnTo>
                    <a:pt x="56" y="43"/>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7" name="Freeform 20691">
              <a:extLst>
                <a:ext uri="{FF2B5EF4-FFF2-40B4-BE49-F238E27FC236}">
                  <a16:creationId xmlns:a16="http://schemas.microsoft.com/office/drawing/2014/main" id="{F979836F-F70C-40D0-B856-A94AEA8EB0FB}"/>
                </a:ext>
              </a:extLst>
            </p:cNvPr>
            <p:cNvSpPr>
              <a:spLocks noEditPoints="1"/>
            </p:cNvSpPr>
            <p:nvPr/>
          </p:nvSpPr>
          <p:spPr bwMode="auto">
            <a:xfrm>
              <a:off x="-1930400" y="1985963"/>
              <a:ext cx="95250" cy="74613"/>
            </a:xfrm>
            <a:custGeom>
              <a:avLst/>
              <a:gdLst>
                <a:gd name="T0" fmla="*/ 54 w 60"/>
                <a:gd name="T1" fmla="*/ 1 h 47"/>
                <a:gd name="T2" fmla="*/ 7 w 60"/>
                <a:gd name="T3" fmla="*/ 0 h 47"/>
                <a:gd name="T4" fmla="*/ 7 w 60"/>
                <a:gd name="T5" fmla="*/ 0 h 47"/>
                <a:gd name="T6" fmla="*/ 4 w 60"/>
                <a:gd name="T7" fmla="*/ 1 h 47"/>
                <a:gd name="T8" fmla="*/ 1 w 60"/>
                <a:gd name="T9" fmla="*/ 3 h 47"/>
                <a:gd name="T10" fmla="*/ 0 w 60"/>
                <a:gd name="T11" fmla="*/ 5 h 47"/>
                <a:gd name="T12" fmla="*/ 0 w 60"/>
                <a:gd name="T13" fmla="*/ 8 h 47"/>
                <a:gd name="T14" fmla="*/ 0 w 60"/>
                <a:gd name="T15" fmla="*/ 39 h 47"/>
                <a:gd name="T16" fmla="*/ 0 w 60"/>
                <a:gd name="T17" fmla="*/ 39 h 47"/>
                <a:gd name="T18" fmla="*/ 0 w 60"/>
                <a:gd name="T19" fmla="*/ 42 h 47"/>
                <a:gd name="T20" fmla="*/ 1 w 60"/>
                <a:gd name="T21" fmla="*/ 44 h 47"/>
                <a:gd name="T22" fmla="*/ 4 w 60"/>
                <a:gd name="T23" fmla="*/ 46 h 47"/>
                <a:gd name="T24" fmla="*/ 7 w 60"/>
                <a:gd name="T25" fmla="*/ 47 h 47"/>
                <a:gd name="T26" fmla="*/ 54 w 60"/>
                <a:gd name="T27" fmla="*/ 47 h 47"/>
                <a:gd name="T28" fmla="*/ 54 w 60"/>
                <a:gd name="T29" fmla="*/ 47 h 47"/>
                <a:gd name="T30" fmla="*/ 56 w 60"/>
                <a:gd name="T31" fmla="*/ 47 h 47"/>
                <a:gd name="T32" fmla="*/ 57 w 60"/>
                <a:gd name="T33" fmla="*/ 44 h 47"/>
                <a:gd name="T34" fmla="*/ 60 w 60"/>
                <a:gd name="T35" fmla="*/ 43 h 47"/>
                <a:gd name="T36" fmla="*/ 60 w 60"/>
                <a:gd name="T37" fmla="*/ 39 h 47"/>
                <a:gd name="T38" fmla="*/ 60 w 60"/>
                <a:gd name="T39" fmla="*/ 9 h 47"/>
                <a:gd name="T40" fmla="*/ 60 w 60"/>
                <a:gd name="T41" fmla="*/ 9 h 47"/>
                <a:gd name="T42" fmla="*/ 60 w 60"/>
                <a:gd name="T43" fmla="*/ 5 h 47"/>
                <a:gd name="T44" fmla="*/ 59 w 60"/>
                <a:gd name="T45" fmla="*/ 3 h 47"/>
                <a:gd name="T46" fmla="*/ 56 w 60"/>
                <a:gd name="T47" fmla="*/ 1 h 47"/>
                <a:gd name="T48" fmla="*/ 54 w 60"/>
                <a:gd name="T49" fmla="*/ 1 h 47"/>
                <a:gd name="T50" fmla="*/ 54 w 60"/>
                <a:gd name="T51" fmla="*/ 1 h 47"/>
                <a:gd name="T52" fmla="*/ 11 w 60"/>
                <a:gd name="T53" fmla="*/ 4 h 47"/>
                <a:gd name="T54" fmla="*/ 48 w 60"/>
                <a:gd name="T55" fmla="*/ 5 h 47"/>
                <a:gd name="T56" fmla="*/ 48 w 60"/>
                <a:gd name="T57" fmla="*/ 5 h 47"/>
                <a:gd name="T58" fmla="*/ 51 w 60"/>
                <a:gd name="T59" fmla="*/ 5 h 47"/>
                <a:gd name="T60" fmla="*/ 54 w 60"/>
                <a:gd name="T61" fmla="*/ 7 h 47"/>
                <a:gd name="T62" fmla="*/ 55 w 60"/>
                <a:gd name="T63" fmla="*/ 9 h 47"/>
                <a:gd name="T64" fmla="*/ 55 w 60"/>
                <a:gd name="T65" fmla="*/ 13 h 47"/>
                <a:gd name="T66" fmla="*/ 55 w 60"/>
                <a:gd name="T67" fmla="*/ 37 h 47"/>
                <a:gd name="T68" fmla="*/ 55 w 60"/>
                <a:gd name="T69" fmla="*/ 37 h 47"/>
                <a:gd name="T70" fmla="*/ 55 w 60"/>
                <a:gd name="T71" fmla="*/ 40 h 47"/>
                <a:gd name="T72" fmla="*/ 54 w 60"/>
                <a:gd name="T73" fmla="*/ 43 h 47"/>
                <a:gd name="T74" fmla="*/ 51 w 60"/>
                <a:gd name="T75" fmla="*/ 44 h 47"/>
                <a:gd name="T76" fmla="*/ 48 w 60"/>
                <a:gd name="T77" fmla="*/ 44 h 47"/>
                <a:gd name="T78" fmla="*/ 9 w 60"/>
                <a:gd name="T79" fmla="*/ 44 h 47"/>
                <a:gd name="T80" fmla="*/ 9 w 60"/>
                <a:gd name="T81" fmla="*/ 44 h 47"/>
                <a:gd name="T82" fmla="*/ 7 w 60"/>
                <a:gd name="T83" fmla="*/ 44 h 47"/>
                <a:gd name="T84" fmla="*/ 5 w 60"/>
                <a:gd name="T85" fmla="*/ 42 h 47"/>
                <a:gd name="T86" fmla="*/ 4 w 60"/>
                <a:gd name="T87" fmla="*/ 39 h 47"/>
                <a:gd name="T88" fmla="*/ 3 w 60"/>
                <a:gd name="T89" fmla="*/ 37 h 47"/>
                <a:gd name="T90" fmla="*/ 3 w 60"/>
                <a:gd name="T91" fmla="*/ 12 h 47"/>
                <a:gd name="T92" fmla="*/ 3 w 60"/>
                <a:gd name="T93" fmla="*/ 12 h 47"/>
                <a:gd name="T94" fmla="*/ 4 w 60"/>
                <a:gd name="T95" fmla="*/ 9 h 47"/>
                <a:gd name="T96" fmla="*/ 5 w 60"/>
                <a:gd name="T97" fmla="*/ 7 h 47"/>
                <a:gd name="T98" fmla="*/ 8 w 60"/>
                <a:gd name="T99" fmla="*/ 5 h 47"/>
                <a:gd name="T100" fmla="*/ 11 w 60"/>
                <a:gd name="T101" fmla="*/ 4 h 47"/>
                <a:gd name="T102" fmla="*/ 11 w 60"/>
                <a:gd name="T103"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47">
                  <a:moveTo>
                    <a:pt x="54" y="1"/>
                  </a:moveTo>
                  <a:lnTo>
                    <a:pt x="7" y="0"/>
                  </a:lnTo>
                  <a:lnTo>
                    <a:pt x="7" y="0"/>
                  </a:lnTo>
                  <a:lnTo>
                    <a:pt x="4" y="1"/>
                  </a:lnTo>
                  <a:lnTo>
                    <a:pt x="1" y="3"/>
                  </a:lnTo>
                  <a:lnTo>
                    <a:pt x="0" y="5"/>
                  </a:lnTo>
                  <a:lnTo>
                    <a:pt x="0" y="8"/>
                  </a:lnTo>
                  <a:lnTo>
                    <a:pt x="0" y="39"/>
                  </a:lnTo>
                  <a:lnTo>
                    <a:pt x="0" y="39"/>
                  </a:lnTo>
                  <a:lnTo>
                    <a:pt x="0" y="42"/>
                  </a:lnTo>
                  <a:lnTo>
                    <a:pt x="1" y="44"/>
                  </a:lnTo>
                  <a:lnTo>
                    <a:pt x="4" y="46"/>
                  </a:lnTo>
                  <a:lnTo>
                    <a:pt x="7" y="47"/>
                  </a:lnTo>
                  <a:lnTo>
                    <a:pt x="54" y="47"/>
                  </a:lnTo>
                  <a:lnTo>
                    <a:pt x="54" y="47"/>
                  </a:lnTo>
                  <a:lnTo>
                    <a:pt x="56" y="47"/>
                  </a:lnTo>
                  <a:lnTo>
                    <a:pt x="57" y="44"/>
                  </a:lnTo>
                  <a:lnTo>
                    <a:pt x="60" y="43"/>
                  </a:lnTo>
                  <a:lnTo>
                    <a:pt x="60" y="39"/>
                  </a:lnTo>
                  <a:lnTo>
                    <a:pt x="60" y="9"/>
                  </a:lnTo>
                  <a:lnTo>
                    <a:pt x="60" y="9"/>
                  </a:lnTo>
                  <a:lnTo>
                    <a:pt x="60" y="5"/>
                  </a:lnTo>
                  <a:lnTo>
                    <a:pt x="59" y="3"/>
                  </a:lnTo>
                  <a:lnTo>
                    <a:pt x="56" y="1"/>
                  </a:lnTo>
                  <a:lnTo>
                    <a:pt x="54" y="1"/>
                  </a:lnTo>
                  <a:lnTo>
                    <a:pt x="54" y="1"/>
                  </a:lnTo>
                  <a:close/>
                  <a:moveTo>
                    <a:pt x="11" y="4"/>
                  </a:moveTo>
                  <a:lnTo>
                    <a:pt x="48" y="5"/>
                  </a:lnTo>
                  <a:lnTo>
                    <a:pt x="48" y="5"/>
                  </a:lnTo>
                  <a:lnTo>
                    <a:pt x="51" y="5"/>
                  </a:lnTo>
                  <a:lnTo>
                    <a:pt x="54" y="7"/>
                  </a:lnTo>
                  <a:lnTo>
                    <a:pt x="55" y="9"/>
                  </a:lnTo>
                  <a:lnTo>
                    <a:pt x="55" y="13"/>
                  </a:lnTo>
                  <a:lnTo>
                    <a:pt x="55" y="37"/>
                  </a:lnTo>
                  <a:lnTo>
                    <a:pt x="55" y="37"/>
                  </a:lnTo>
                  <a:lnTo>
                    <a:pt x="55" y="40"/>
                  </a:lnTo>
                  <a:lnTo>
                    <a:pt x="54" y="43"/>
                  </a:lnTo>
                  <a:lnTo>
                    <a:pt x="51" y="44"/>
                  </a:lnTo>
                  <a:lnTo>
                    <a:pt x="48" y="44"/>
                  </a:lnTo>
                  <a:lnTo>
                    <a:pt x="9" y="44"/>
                  </a:lnTo>
                  <a:lnTo>
                    <a:pt x="9" y="44"/>
                  </a:lnTo>
                  <a:lnTo>
                    <a:pt x="7" y="44"/>
                  </a:lnTo>
                  <a:lnTo>
                    <a:pt x="5" y="42"/>
                  </a:lnTo>
                  <a:lnTo>
                    <a:pt x="4" y="39"/>
                  </a:lnTo>
                  <a:lnTo>
                    <a:pt x="3" y="37"/>
                  </a:lnTo>
                  <a:lnTo>
                    <a:pt x="3" y="12"/>
                  </a:lnTo>
                  <a:lnTo>
                    <a:pt x="3" y="12"/>
                  </a:lnTo>
                  <a:lnTo>
                    <a:pt x="4" y="9"/>
                  </a:lnTo>
                  <a:lnTo>
                    <a:pt x="5" y="7"/>
                  </a:lnTo>
                  <a:lnTo>
                    <a:pt x="8" y="5"/>
                  </a:lnTo>
                  <a:lnTo>
                    <a:pt x="11" y="4"/>
                  </a:lnTo>
                  <a:lnTo>
                    <a:pt x="11"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8" name="Freeform 20692">
              <a:extLst>
                <a:ext uri="{FF2B5EF4-FFF2-40B4-BE49-F238E27FC236}">
                  <a16:creationId xmlns:a16="http://schemas.microsoft.com/office/drawing/2014/main" id="{E2717793-0DB7-41BB-A52F-68BC4F85040B}"/>
                </a:ext>
              </a:extLst>
            </p:cNvPr>
            <p:cNvSpPr>
              <a:spLocks/>
            </p:cNvSpPr>
            <p:nvPr/>
          </p:nvSpPr>
          <p:spPr bwMode="auto">
            <a:xfrm>
              <a:off x="-1792288" y="1990725"/>
              <a:ext cx="92075" cy="69850"/>
            </a:xfrm>
            <a:custGeom>
              <a:avLst/>
              <a:gdLst>
                <a:gd name="T0" fmla="*/ 56 w 58"/>
                <a:gd name="T1" fmla="*/ 44 h 44"/>
                <a:gd name="T2" fmla="*/ 0 w 58"/>
                <a:gd name="T3" fmla="*/ 43 h 44"/>
                <a:gd name="T4" fmla="*/ 2 w 58"/>
                <a:gd name="T5" fmla="*/ 1 h 44"/>
                <a:gd name="T6" fmla="*/ 2 w 58"/>
                <a:gd name="T7" fmla="*/ 0 h 44"/>
                <a:gd name="T8" fmla="*/ 58 w 58"/>
                <a:gd name="T9" fmla="*/ 1 h 44"/>
                <a:gd name="T10" fmla="*/ 56 w 58"/>
                <a:gd name="T11" fmla="*/ 44 h 44"/>
              </a:gdLst>
              <a:ahLst/>
              <a:cxnLst>
                <a:cxn ang="0">
                  <a:pos x="T0" y="T1"/>
                </a:cxn>
                <a:cxn ang="0">
                  <a:pos x="T2" y="T3"/>
                </a:cxn>
                <a:cxn ang="0">
                  <a:pos x="T4" y="T5"/>
                </a:cxn>
                <a:cxn ang="0">
                  <a:pos x="T6" y="T7"/>
                </a:cxn>
                <a:cxn ang="0">
                  <a:pos x="T8" y="T9"/>
                </a:cxn>
                <a:cxn ang="0">
                  <a:pos x="T10" y="T11"/>
                </a:cxn>
              </a:cxnLst>
              <a:rect l="0" t="0" r="r" b="b"/>
              <a:pathLst>
                <a:path w="58" h="44">
                  <a:moveTo>
                    <a:pt x="56" y="44"/>
                  </a:moveTo>
                  <a:lnTo>
                    <a:pt x="0" y="43"/>
                  </a:lnTo>
                  <a:lnTo>
                    <a:pt x="2" y="1"/>
                  </a:lnTo>
                  <a:lnTo>
                    <a:pt x="2" y="0"/>
                  </a:lnTo>
                  <a:lnTo>
                    <a:pt x="58" y="1"/>
                  </a:lnTo>
                  <a:lnTo>
                    <a:pt x="56" y="44"/>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09" name="Freeform 20693">
              <a:extLst>
                <a:ext uri="{FF2B5EF4-FFF2-40B4-BE49-F238E27FC236}">
                  <a16:creationId xmlns:a16="http://schemas.microsoft.com/office/drawing/2014/main" id="{48371BA7-7D3F-4C48-B836-24D56C93F2B0}"/>
                </a:ext>
              </a:extLst>
            </p:cNvPr>
            <p:cNvSpPr>
              <a:spLocks noEditPoints="1"/>
            </p:cNvSpPr>
            <p:nvPr/>
          </p:nvSpPr>
          <p:spPr bwMode="auto">
            <a:xfrm>
              <a:off x="-1793875" y="1987550"/>
              <a:ext cx="96838" cy="74613"/>
            </a:xfrm>
            <a:custGeom>
              <a:avLst/>
              <a:gdLst>
                <a:gd name="T0" fmla="*/ 55 w 61"/>
                <a:gd name="T1" fmla="*/ 0 h 47"/>
                <a:gd name="T2" fmla="*/ 7 w 61"/>
                <a:gd name="T3" fmla="*/ 0 h 47"/>
                <a:gd name="T4" fmla="*/ 7 w 61"/>
                <a:gd name="T5" fmla="*/ 0 h 47"/>
                <a:gd name="T6" fmla="*/ 5 w 61"/>
                <a:gd name="T7" fmla="*/ 0 h 47"/>
                <a:gd name="T8" fmla="*/ 3 w 61"/>
                <a:gd name="T9" fmla="*/ 3 h 47"/>
                <a:gd name="T10" fmla="*/ 1 w 61"/>
                <a:gd name="T11" fmla="*/ 6 h 47"/>
                <a:gd name="T12" fmla="*/ 0 w 61"/>
                <a:gd name="T13" fmla="*/ 8 h 47"/>
                <a:gd name="T14" fmla="*/ 0 w 61"/>
                <a:gd name="T15" fmla="*/ 38 h 47"/>
                <a:gd name="T16" fmla="*/ 0 w 61"/>
                <a:gd name="T17" fmla="*/ 38 h 47"/>
                <a:gd name="T18" fmla="*/ 1 w 61"/>
                <a:gd name="T19" fmla="*/ 42 h 47"/>
                <a:gd name="T20" fmla="*/ 3 w 61"/>
                <a:gd name="T21" fmla="*/ 45 h 47"/>
                <a:gd name="T22" fmla="*/ 4 w 61"/>
                <a:gd name="T23" fmla="*/ 46 h 47"/>
                <a:gd name="T24" fmla="*/ 7 w 61"/>
                <a:gd name="T25" fmla="*/ 46 h 47"/>
                <a:gd name="T26" fmla="*/ 53 w 61"/>
                <a:gd name="T27" fmla="*/ 47 h 47"/>
                <a:gd name="T28" fmla="*/ 53 w 61"/>
                <a:gd name="T29" fmla="*/ 47 h 47"/>
                <a:gd name="T30" fmla="*/ 56 w 61"/>
                <a:gd name="T31" fmla="*/ 46 h 47"/>
                <a:gd name="T32" fmla="*/ 59 w 61"/>
                <a:gd name="T33" fmla="*/ 45 h 47"/>
                <a:gd name="T34" fmla="*/ 60 w 61"/>
                <a:gd name="T35" fmla="*/ 42 h 47"/>
                <a:gd name="T36" fmla="*/ 60 w 61"/>
                <a:gd name="T37" fmla="*/ 39 h 47"/>
                <a:gd name="T38" fmla="*/ 61 w 61"/>
                <a:gd name="T39" fmla="*/ 8 h 47"/>
                <a:gd name="T40" fmla="*/ 61 w 61"/>
                <a:gd name="T41" fmla="*/ 8 h 47"/>
                <a:gd name="T42" fmla="*/ 60 w 61"/>
                <a:gd name="T43" fmla="*/ 6 h 47"/>
                <a:gd name="T44" fmla="*/ 59 w 61"/>
                <a:gd name="T45" fmla="*/ 3 h 47"/>
                <a:gd name="T46" fmla="*/ 57 w 61"/>
                <a:gd name="T47" fmla="*/ 2 h 47"/>
                <a:gd name="T48" fmla="*/ 55 w 61"/>
                <a:gd name="T49" fmla="*/ 0 h 47"/>
                <a:gd name="T50" fmla="*/ 55 w 61"/>
                <a:gd name="T51" fmla="*/ 0 h 47"/>
                <a:gd name="T52" fmla="*/ 11 w 61"/>
                <a:gd name="T53" fmla="*/ 4 h 47"/>
                <a:gd name="T54" fmla="*/ 50 w 61"/>
                <a:gd name="T55" fmla="*/ 4 h 47"/>
                <a:gd name="T56" fmla="*/ 50 w 61"/>
                <a:gd name="T57" fmla="*/ 4 h 47"/>
                <a:gd name="T58" fmla="*/ 52 w 61"/>
                <a:gd name="T59" fmla="*/ 6 h 47"/>
                <a:gd name="T60" fmla="*/ 53 w 61"/>
                <a:gd name="T61" fmla="*/ 7 h 47"/>
                <a:gd name="T62" fmla="*/ 55 w 61"/>
                <a:gd name="T63" fmla="*/ 9 h 47"/>
                <a:gd name="T64" fmla="*/ 56 w 61"/>
                <a:gd name="T65" fmla="*/ 12 h 47"/>
                <a:gd name="T66" fmla="*/ 56 w 61"/>
                <a:gd name="T67" fmla="*/ 37 h 47"/>
                <a:gd name="T68" fmla="*/ 56 w 61"/>
                <a:gd name="T69" fmla="*/ 37 h 47"/>
                <a:gd name="T70" fmla="*/ 55 w 61"/>
                <a:gd name="T71" fmla="*/ 39 h 47"/>
                <a:gd name="T72" fmla="*/ 53 w 61"/>
                <a:gd name="T73" fmla="*/ 42 h 47"/>
                <a:gd name="T74" fmla="*/ 51 w 61"/>
                <a:gd name="T75" fmla="*/ 43 h 47"/>
                <a:gd name="T76" fmla="*/ 50 w 61"/>
                <a:gd name="T77" fmla="*/ 45 h 47"/>
                <a:gd name="T78" fmla="*/ 11 w 61"/>
                <a:gd name="T79" fmla="*/ 45 h 47"/>
                <a:gd name="T80" fmla="*/ 11 w 61"/>
                <a:gd name="T81" fmla="*/ 45 h 47"/>
                <a:gd name="T82" fmla="*/ 8 w 61"/>
                <a:gd name="T83" fmla="*/ 43 h 47"/>
                <a:gd name="T84" fmla="*/ 5 w 61"/>
                <a:gd name="T85" fmla="*/ 42 h 47"/>
                <a:gd name="T86" fmla="*/ 4 w 61"/>
                <a:gd name="T87" fmla="*/ 39 h 47"/>
                <a:gd name="T88" fmla="*/ 4 w 61"/>
                <a:gd name="T89" fmla="*/ 36 h 47"/>
                <a:gd name="T90" fmla="*/ 4 w 61"/>
                <a:gd name="T91" fmla="*/ 12 h 47"/>
                <a:gd name="T92" fmla="*/ 4 w 61"/>
                <a:gd name="T93" fmla="*/ 12 h 47"/>
                <a:gd name="T94" fmla="*/ 4 w 61"/>
                <a:gd name="T95" fmla="*/ 9 h 47"/>
                <a:gd name="T96" fmla="*/ 5 w 61"/>
                <a:gd name="T97" fmla="*/ 7 h 47"/>
                <a:gd name="T98" fmla="*/ 8 w 61"/>
                <a:gd name="T99" fmla="*/ 4 h 47"/>
                <a:gd name="T100" fmla="*/ 11 w 61"/>
                <a:gd name="T101" fmla="*/ 4 h 47"/>
                <a:gd name="T102" fmla="*/ 11 w 61"/>
                <a:gd name="T103"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 h="47">
                  <a:moveTo>
                    <a:pt x="55" y="0"/>
                  </a:moveTo>
                  <a:lnTo>
                    <a:pt x="7" y="0"/>
                  </a:lnTo>
                  <a:lnTo>
                    <a:pt x="7" y="0"/>
                  </a:lnTo>
                  <a:lnTo>
                    <a:pt x="5" y="0"/>
                  </a:lnTo>
                  <a:lnTo>
                    <a:pt x="3" y="3"/>
                  </a:lnTo>
                  <a:lnTo>
                    <a:pt x="1" y="6"/>
                  </a:lnTo>
                  <a:lnTo>
                    <a:pt x="0" y="8"/>
                  </a:lnTo>
                  <a:lnTo>
                    <a:pt x="0" y="38"/>
                  </a:lnTo>
                  <a:lnTo>
                    <a:pt x="0" y="38"/>
                  </a:lnTo>
                  <a:lnTo>
                    <a:pt x="1" y="42"/>
                  </a:lnTo>
                  <a:lnTo>
                    <a:pt x="3" y="45"/>
                  </a:lnTo>
                  <a:lnTo>
                    <a:pt x="4" y="46"/>
                  </a:lnTo>
                  <a:lnTo>
                    <a:pt x="7" y="46"/>
                  </a:lnTo>
                  <a:lnTo>
                    <a:pt x="53" y="47"/>
                  </a:lnTo>
                  <a:lnTo>
                    <a:pt x="53" y="47"/>
                  </a:lnTo>
                  <a:lnTo>
                    <a:pt x="56" y="46"/>
                  </a:lnTo>
                  <a:lnTo>
                    <a:pt x="59" y="45"/>
                  </a:lnTo>
                  <a:lnTo>
                    <a:pt x="60" y="42"/>
                  </a:lnTo>
                  <a:lnTo>
                    <a:pt x="60" y="39"/>
                  </a:lnTo>
                  <a:lnTo>
                    <a:pt x="61" y="8"/>
                  </a:lnTo>
                  <a:lnTo>
                    <a:pt x="61" y="8"/>
                  </a:lnTo>
                  <a:lnTo>
                    <a:pt x="60" y="6"/>
                  </a:lnTo>
                  <a:lnTo>
                    <a:pt x="59" y="3"/>
                  </a:lnTo>
                  <a:lnTo>
                    <a:pt x="57" y="2"/>
                  </a:lnTo>
                  <a:lnTo>
                    <a:pt x="55" y="0"/>
                  </a:lnTo>
                  <a:lnTo>
                    <a:pt x="55" y="0"/>
                  </a:lnTo>
                  <a:close/>
                  <a:moveTo>
                    <a:pt x="11" y="4"/>
                  </a:moveTo>
                  <a:lnTo>
                    <a:pt x="50" y="4"/>
                  </a:lnTo>
                  <a:lnTo>
                    <a:pt x="50" y="4"/>
                  </a:lnTo>
                  <a:lnTo>
                    <a:pt x="52" y="6"/>
                  </a:lnTo>
                  <a:lnTo>
                    <a:pt x="53" y="7"/>
                  </a:lnTo>
                  <a:lnTo>
                    <a:pt x="55" y="9"/>
                  </a:lnTo>
                  <a:lnTo>
                    <a:pt x="56" y="12"/>
                  </a:lnTo>
                  <a:lnTo>
                    <a:pt x="56" y="37"/>
                  </a:lnTo>
                  <a:lnTo>
                    <a:pt x="56" y="37"/>
                  </a:lnTo>
                  <a:lnTo>
                    <a:pt x="55" y="39"/>
                  </a:lnTo>
                  <a:lnTo>
                    <a:pt x="53" y="42"/>
                  </a:lnTo>
                  <a:lnTo>
                    <a:pt x="51" y="43"/>
                  </a:lnTo>
                  <a:lnTo>
                    <a:pt x="50" y="45"/>
                  </a:lnTo>
                  <a:lnTo>
                    <a:pt x="11" y="45"/>
                  </a:lnTo>
                  <a:lnTo>
                    <a:pt x="11" y="45"/>
                  </a:lnTo>
                  <a:lnTo>
                    <a:pt x="8" y="43"/>
                  </a:lnTo>
                  <a:lnTo>
                    <a:pt x="5" y="42"/>
                  </a:lnTo>
                  <a:lnTo>
                    <a:pt x="4" y="39"/>
                  </a:lnTo>
                  <a:lnTo>
                    <a:pt x="4" y="36"/>
                  </a:lnTo>
                  <a:lnTo>
                    <a:pt x="4" y="12"/>
                  </a:lnTo>
                  <a:lnTo>
                    <a:pt x="4" y="12"/>
                  </a:lnTo>
                  <a:lnTo>
                    <a:pt x="4" y="9"/>
                  </a:lnTo>
                  <a:lnTo>
                    <a:pt x="5" y="7"/>
                  </a:lnTo>
                  <a:lnTo>
                    <a:pt x="8" y="4"/>
                  </a:lnTo>
                  <a:lnTo>
                    <a:pt x="11" y="4"/>
                  </a:lnTo>
                  <a:lnTo>
                    <a:pt x="11"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0" name="Freeform 20694">
              <a:extLst>
                <a:ext uri="{FF2B5EF4-FFF2-40B4-BE49-F238E27FC236}">
                  <a16:creationId xmlns:a16="http://schemas.microsoft.com/office/drawing/2014/main" id="{81771AB0-5929-4981-A41A-1EA5604C4057}"/>
                </a:ext>
              </a:extLst>
            </p:cNvPr>
            <p:cNvSpPr>
              <a:spLocks/>
            </p:cNvSpPr>
            <p:nvPr/>
          </p:nvSpPr>
          <p:spPr bwMode="auto">
            <a:xfrm>
              <a:off x="-1652588" y="1992313"/>
              <a:ext cx="88900" cy="68263"/>
            </a:xfrm>
            <a:custGeom>
              <a:avLst/>
              <a:gdLst>
                <a:gd name="T0" fmla="*/ 56 w 56"/>
                <a:gd name="T1" fmla="*/ 43 h 43"/>
                <a:gd name="T2" fmla="*/ 0 w 56"/>
                <a:gd name="T3" fmla="*/ 43 h 43"/>
                <a:gd name="T4" fmla="*/ 0 w 56"/>
                <a:gd name="T5" fmla="*/ 0 h 43"/>
                <a:gd name="T6" fmla="*/ 1 w 56"/>
                <a:gd name="T7" fmla="*/ 0 h 43"/>
                <a:gd name="T8" fmla="*/ 56 w 56"/>
                <a:gd name="T9" fmla="*/ 0 h 43"/>
                <a:gd name="T10" fmla="*/ 56 w 56"/>
                <a:gd name="T11" fmla="*/ 43 h 43"/>
              </a:gdLst>
              <a:ahLst/>
              <a:cxnLst>
                <a:cxn ang="0">
                  <a:pos x="T0" y="T1"/>
                </a:cxn>
                <a:cxn ang="0">
                  <a:pos x="T2" y="T3"/>
                </a:cxn>
                <a:cxn ang="0">
                  <a:pos x="T4" y="T5"/>
                </a:cxn>
                <a:cxn ang="0">
                  <a:pos x="T6" y="T7"/>
                </a:cxn>
                <a:cxn ang="0">
                  <a:pos x="T8" y="T9"/>
                </a:cxn>
                <a:cxn ang="0">
                  <a:pos x="T10" y="T11"/>
                </a:cxn>
              </a:cxnLst>
              <a:rect l="0" t="0" r="r" b="b"/>
              <a:pathLst>
                <a:path w="56" h="43">
                  <a:moveTo>
                    <a:pt x="56" y="43"/>
                  </a:moveTo>
                  <a:lnTo>
                    <a:pt x="0" y="43"/>
                  </a:lnTo>
                  <a:lnTo>
                    <a:pt x="0" y="0"/>
                  </a:lnTo>
                  <a:lnTo>
                    <a:pt x="1" y="0"/>
                  </a:lnTo>
                  <a:lnTo>
                    <a:pt x="56" y="0"/>
                  </a:lnTo>
                  <a:lnTo>
                    <a:pt x="56" y="43"/>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1" name="Freeform 20695">
              <a:extLst>
                <a:ext uri="{FF2B5EF4-FFF2-40B4-BE49-F238E27FC236}">
                  <a16:creationId xmlns:a16="http://schemas.microsoft.com/office/drawing/2014/main" id="{3458F05C-8ECF-4353-84DC-F445EFFE7203}"/>
                </a:ext>
              </a:extLst>
            </p:cNvPr>
            <p:cNvSpPr>
              <a:spLocks noEditPoints="1"/>
            </p:cNvSpPr>
            <p:nvPr/>
          </p:nvSpPr>
          <p:spPr bwMode="auto">
            <a:xfrm>
              <a:off x="-1655763" y="1987550"/>
              <a:ext cx="95250" cy="74613"/>
            </a:xfrm>
            <a:custGeom>
              <a:avLst/>
              <a:gdLst>
                <a:gd name="T0" fmla="*/ 54 w 60"/>
                <a:gd name="T1" fmla="*/ 2 h 47"/>
                <a:gd name="T2" fmla="*/ 7 w 60"/>
                <a:gd name="T3" fmla="*/ 0 h 47"/>
                <a:gd name="T4" fmla="*/ 7 w 60"/>
                <a:gd name="T5" fmla="*/ 0 h 47"/>
                <a:gd name="T6" fmla="*/ 4 w 60"/>
                <a:gd name="T7" fmla="*/ 2 h 47"/>
                <a:gd name="T8" fmla="*/ 2 w 60"/>
                <a:gd name="T9" fmla="*/ 3 h 47"/>
                <a:gd name="T10" fmla="*/ 0 w 60"/>
                <a:gd name="T11" fmla="*/ 6 h 47"/>
                <a:gd name="T12" fmla="*/ 0 w 60"/>
                <a:gd name="T13" fmla="*/ 8 h 47"/>
                <a:gd name="T14" fmla="*/ 0 w 60"/>
                <a:gd name="T15" fmla="*/ 39 h 47"/>
                <a:gd name="T16" fmla="*/ 0 w 60"/>
                <a:gd name="T17" fmla="*/ 39 h 47"/>
                <a:gd name="T18" fmla="*/ 0 w 60"/>
                <a:gd name="T19" fmla="*/ 42 h 47"/>
                <a:gd name="T20" fmla="*/ 2 w 60"/>
                <a:gd name="T21" fmla="*/ 45 h 47"/>
                <a:gd name="T22" fmla="*/ 4 w 60"/>
                <a:gd name="T23" fmla="*/ 47 h 47"/>
                <a:gd name="T24" fmla="*/ 7 w 60"/>
                <a:gd name="T25" fmla="*/ 47 h 47"/>
                <a:gd name="T26" fmla="*/ 54 w 60"/>
                <a:gd name="T27" fmla="*/ 47 h 47"/>
                <a:gd name="T28" fmla="*/ 54 w 60"/>
                <a:gd name="T29" fmla="*/ 47 h 47"/>
                <a:gd name="T30" fmla="*/ 56 w 60"/>
                <a:gd name="T31" fmla="*/ 47 h 47"/>
                <a:gd name="T32" fmla="*/ 58 w 60"/>
                <a:gd name="T33" fmla="*/ 46 h 47"/>
                <a:gd name="T34" fmla="*/ 59 w 60"/>
                <a:gd name="T35" fmla="*/ 43 h 47"/>
                <a:gd name="T36" fmla="*/ 60 w 60"/>
                <a:gd name="T37" fmla="*/ 39 h 47"/>
                <a:gd name="T38" fmla="*/ 60 w 60"/>
                <a:gd name="T39" fmla="*/ 9 h 47"/>
                <a:gd name="T40" fmla="*/ 60 w 60"/>
                <a:gd name="T41" fmla="*/ 9 h 47"/>
                <a:gd name="T42" fmla="*/ 60 w 60"/>
                <a:gd name="T43" fmla="*/ 6 h 47"/>
                <a:gd name="T44" fmla="*/ 59 w 60"/>
                <a:gd name="T45" fmla="*/ 4 h 47"/>
                <a:gd name="T46" fmla="*/ 56 w 60"/>
                <a:gd name="T47" fmla="*/ 2 h 47"/>
                <a:gd name="T48" fmla="*/ 54 w 60"/>
                <a:gd name="T49" fmla="*/ 2 h 47"/>
                <a:gd name="T50" fmla="*/ 54 w 60"/>
                <a:gd name="T51" fmla="*/ 2 h 47"/>
                <a:gd name="T52" fmla="*/ 9 w 60"/>
                <a:gd name="T53" fmla="*/ 4 h 47"/>
                <a:gd name="T54" fmla="*/ 49 w 60"/>
                <a:gd name="T55" fmla="*/ 6 h 47"/>
                <a:gd name="T56" fmla="*/ 49 w 60"/>
                <a:gd name="T57" fmla="*/ 6 h 47"/>
                <a:gd name="T58" fmla="*/ 51 w 60"/>
                <a:gd name="T59" fmla="*/ 6 h 47"/>
                <a:gd name="T60" fmla="*/ 54 w 60"/>
                <a:gd name="T61" fmla="*/ 7 h 47"/>
                <a:gd name="T62" fmla="*/ 55 w 60"/>
                <a:gd name="T63" fmla="*/ 9 h 47"/>
                <a:gd name="T64" fmla="*/ 55 w 60"/>
                <a:gd name="T65" fmla="*/ 13 h 47"/>
                <a:gd name="T66" fmla="*/ 55 w 60"/>
                <a:gd name="T67" fmla="*/ 37 h 47"/>
                <a:gd name="T68" fmla="*/ 55 w 60"/>
                <a:gd name="T69" fmla="*/ 37 h 47"/>
                <a:gd name="T70" fmla="*/ 55 w 60"/>
                <a:gd name="T71" fmla="*/ 41 h 47"/>
                <a:gd name="T72" fmla="*/ 54 w 60"/>
                <a:gd name="T73" fmla="*/ 43 h 47"/>
                <a:gd name="T74" fmla="*/ 51 w 60"/>
                <a:gd name="T75" fmla="*/ 45 h 47"/>
                <a:gd name="T76" fmla="*/ 49 w 60"/>
                <a:gd name="T77" fmla="*/ 45 h 47"/>
                <a:gd name="T78" fmla="*/ 9 w 60"/>
                <a:gd name="T79" fmla="*/ 45 h 47"/>
                <a:gd name="T80" fmla="*/ 9 w 60"/>
                <a:gd name="T81" fmla="*/ 45 h 47"/>
                <a:gd name="T82" fmla="*/ 7 w 60"/>
                <a:gd name="T83" fmla="*/ 45 h 47"/>
                <a:gd name="T84" fmla="*/ 6 w 60"/>
                <a:gd name="T85" fmla="*/ 42 h 47"/>
                <a:gd name="T86" fmla="*/ 4 w 60"/>
                <a:gd name="T87" fmla="*/ 39 h 47"/>
                <a:gd name="T88" fmla="*/ 3 w 60"/>
                <a:gd name="T89" fmla="*/ 37 h 47"/>
                <a:gd name="T90" fmla="*/ 3 w 60"/>
                <a:gd name="T91" fmla="*/ 12 h 47"/>
                <a:gd name="T92" fmla="*/ 3 w 60"/>
                <a:gd name="T93" fmla="*/ 12 h 47"/>
                <a:gd name="T94" fmla="*/ 4 w 60"/>
                <a:gd name="T95" fmla="*/ 9 h 47"/>
                <a:gd name="T96" fmla="*/ 6 w 60"/>
                <a:gd name="T97" fmla="*/ 7 h 47"/>
                <a:gd name="T98" fmla="*/ 7 w 60"/>
                <a:gd name="T99" fmla="*/ 6 h 47"/>
                <a:gd name="T100" fmla="*/ 9 w 60"/>
                <a:gd name="T101" fmla="*/ 4 h 47"/>
                <a:gd name="T102" fmla="*/ 9 w 60"/>
                <a:gd name="T103"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47">
                  <a:moveTo>
                    <a:pt x="54" y="2"/>
                  </a:moveTo>
                  <a:lnTo>
                    <a:pt x="7" y="0"/>
                  </a:lnTo>
                  <a:lnTo>
                    <a:pt x="7" y="0"/>
                  </a:lnTo>
                  <a:lnTo>
                    <a:pt x="4" y="2"/>
                  </a:lnTo>
                  <a:lnTo>
                    <a:pt x="2" y="3"/>
                  </a:lnTo>
                  <a:lnTo>
                    <a:pt x="0" y="6"/>
                  </a:lnTo>
                  <a:lnTo>
                    <a:pt x="0" y="8"/>
                  </a:lnTo>
                  <a:lnTo>
                    <a:pt x="0" y="39"/>
                  </a:lnTo>
                  <a:lnTo>
                    <a:pt x="0" y="39"/>
                  </a:lnTo>
                  <a:lnTo>
                    <a:pt x="0" y="42"/>
                  </a:lnTo>
                  <a:lnTo>
                    <a:pt x="2" y="45"/>
                  </a:lnTo>
                  <a:lnTo>
                    <a:pt x="4" y="47"/>
                  </a:lnTo>
                  <a:lnTo>
                    <a:pt x="7" y="47"/>
                  </a:lnTo>
                  <a:lnTo>
                    <a:pt x="54" y="47"/>
                  </a:lnTo>
                  <a:lnTo>
                    <a:pt x="54" y="47"/>
                  </a:lnTo>
                  <a:lnTo>
                    <a:pt x="56" y="47"/>
                  </a:lnTo>
                  <a:lnTo>
                    <a:pt x="58" y="46"/>
                  </a:lnTo>
                  <a:lnTo>
                    <a:pt x="59" y="43"/>
                  </a:lnTo>
                  <a:lnTo>
                    <a:pt x="60" y="39"/>
                  </a:lnTo>
                  <a:lnTo>
                    <a:pt x="60" y="9"/>
                  </a:lnTo>
                  <a:lnTo>
                    <a:pt x="60" y="9"/>
                  </a:lnTo>
                  <a:lnTo>
                    <a:pt x="60" y="6"/>
                  </a:lnTo>
                  <a:lnTo>
                    <a:pt x="59" y="4"/>
                  </a:lnTo>
                  <a:lnTo>
                    <a:pt x="56" y="2"/>
                  </a:lnTo>
                  <a:lnTo>
                    <a:pt x="54" y="2"/>
                  </a:lnTo>
                  <a:lnTo>
                    <a:pt x="54" y="2"/>
                  </a:lnTo>
                  <a:close/>
                  <a:moveTo>
                    <a:pt x="9" y="4"/>
                  </a:moveTo>
                  <a:lnTo>
                    <a:pt x="49" y="6"/>
                  </a:lnTo>
                  <a:lnTo>
                    <a:pt x="49" y="6"/>
                  </a:lnTo>
                  <a:lnTo>
                    <a:pt x="51" y="6"/>
                  </a:lnTo>
                  <a:lnTo>
                    <a:pt x="54" y="7"/>
                  </a:lnTo>
                  <a:lnTo>
                    <a:pt x="55" y="9"/>
                  </a:lnTo>
                  <a:lnTo>
                    <a:pt x="55" y="13"/>
                  </a:lnTo>
                  <a:lnTo>
                    <a:pt x="55" y="37"/>
                  </a:lnTo>
                  <a:lnTo>
                    <a:pt x="55" y="37"/>
                  </a:lnTo>
                  <a:lnTo>
                    <a:pt x="55" y="41"/>
                  </a:lnTo>
                  <a:lnTo>
                    <a:pt x="54" y="43"/>
                  </a:lnTo>
                  <a:lnTo>
                    <a:pt x="51" y="45"/>
                  </a:lnTo>
                  <a:lnTo>
                    <a:pt x="49" y="45"/>
                  </a:lnTo>
                  <a:lnTo>
                    <a:pt x="9" y="45"/>
                  </a:lnTo>
                  <a:lnTo>
                    <a:pt x="9" y="45"/>
                  </a:lnTo>
                  <a:lnTo>
                    <a:pt x="7" y="45"/>
                  </a:lnTo>
                  <a:lnTo>
                    <a:pt x="6" y="42"/>
                  </a:lnTo>
                  <a:lnTo>
                    <a:pt x="4" y="39"/>
                  </a:lnTo>
                  <a:lnTo>
                    <a:pt x="3" y="37"/>
                  </a:lnTo>
                  <a:lnTo>
                    <a:pt x="3" y="12"/>
                  </a:lnTo>
                  <a:lnTo>
                    <a:pt x="3" y="12"/>
                  </a:lnTo>
                  <a:lnTo>
                    <a:pt x="4" y="9"/>
                  </a:lnTo>
                  <a:lnTo>
                    <a:pt x="6" y="7"/>
                  </a:lnTo>
                  <a:lnTo>
                    <a:pt x="7" y="6"/>
                  </a:lnTo>
                  <a:lnTo>
                    <a:pt x="9" y="4"/>
                  </a:lnTo>
                  <a:lnTo>
                    <a:pt x="9"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2" name="Freeform 20696">
              <a:extLst>
                <a:ext uri="{FF2B5EF4-FFF2-40B4-BE49-F238E27FC236}">
                  <a16:creationId xmlns:a16="http://schemas.microsoft.com/office/drawing/2014/main" id="{AA21D64D-74C1-4918-95CD-FDB59E619A1F}"/>
                </a:ext>
              </a:extLst>
            </p:cNvPr>
            <p:cNvSpPr>
              <a:spLocks/>
            </p:cNvSpPr>
            <p:nvPr/>
          </p:nvSpPr>
          <p:spPr bwMode="auto">
            <a:xfrm>
              <a:off x="-1516063" y="1992313"/>
              <a:ext cx="90488" cy="69850"/>
            </a:xfrm>
            <a:custGeom>
              <a:avLst/>
              <a:gdLst>
                <a:gd name="T0" fmla="*/ 56 w 57"/>
                <a:gd name="T1" fmla="*/ 44 h 44"/>
                <a:gd name="T2" fmla="*/ 0 w 57"/>
                <a:gd name="T3" fmla="*/ 44 h 44"/>
                <a:gd name="T4" fmla="*/ 1 w 57"/>
                <a:gd name="T5" fmla="*/ 1 h 44"/>
                <a:gd name="T6" fmla="*/ 1 w 57"/>
                <a:gd name="T7" fmla="*/ 0 h 44"/>
                <a:gd name="T8" fmla="*/ 57 w 57"/>
                <a:gd name="T9" fmla="*/ 1 h 44"/>
                <a:gd name="T10" fmla="*/ 56 w 57"/>
                <a:gd name="T11" fmla="*/ 44 h 44"/>
              </a:gdLst>
              <a:ahLst/>
              <a:cxnLst>
                <a:cxn ang="0">
                  <a:pos x="T0" y="T1"/>
                </a:cxn>
                <a:cxn ang="0">
                  <a:pos x="T2" y="T3"/>
                </a:cxn>
                <a:cxn ang="0">
                  <a:pos x="T4" y="T5"/>
                </a:cxn>
                <a:cxn ang="0">
                  <a:pos x="T6" y="T7"/>
                </a:cxn>
                <a:cxn ang="0">
                  <a:pos x="T8" y="T9"/>
                </a:cxn>
                <a:cxn ang="0">
                  <a:pos x="T10" y="T11"/>
                </a:cxn>
              </a:cxnLst>
              <a:rect l="0" t="0" r="r" b="b"/>
              <a:pathLst>
                <a:path w="57" h="44">
                  <a:moveTo>
                    <a:pt x="56" y="44"/>
                  </a:moveTo>
                  <a:lnTo>
                    <a:pt x="0" y="44"/>
                  </a:lnTo>
                  <a:lnTo>
                    <a:pt x="1" y="1"/>
                  </a:lnTo>
                  <a:lnTo>
                    <a:pt x="1" y="0"/>
                  </a:lnTo>
                  <a:lnTo>
                    <a:pt x="57" y="1"/>
                  </a:lnTo>
                  <a:lnTo>
                    <a:pt x="56" y="44"/>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3" name="Freeform 20697">
              <a:extLst>
                <a:ext uri="{FF2B5EF4-FFF2-40B4-BE49-F238E27FC236}">
                  <a16:creationId xmlns:a16="http://schemas.microsoft.com/office/drawing/2014/main" id="{4EE4EF4B-9D6A-4CD0-A6EF-68906125E4DC}"/>
                </a:ext>
              </a:extLst>
            </p:cNvPr>
            <p:cNvSpPr>
              <a:spLocks noEditPoints="1"/>
            </p:cNvSpPr>
            <p:nvPr/>
          </p:nvSpPr>
          <p:spPr bwMode="auto">
            <a:xfrm>
              <a:off x="-1519238" y="1990725"/>
              <a:ext cx="95250" cy="74613"/>
            </a:xfrm>
            <a:custGeom>
              <a:avLst/>
              <a:gdLst>
                <a:gd name="T0" fmla="*/ 54 w 60"/>
                <a:gd name="T1" fmla="*/ 0 h 47"/>
                <a:gd name="T2" fmla="*/ 7 w 60"/>
                <a:gd name="T3" fmla="*/ 0 h 47"/>
                <a:gd name="T4" fmla="*/ 7 w 60"/>
                <a:gd name="T5" fmla="*/ 0 h 47"/>
                <a:gd name="T6" fmla="*/ 4 w 60"/>
                <a:gd name="T7" fmla="*/ 0 h 47"/>
                <a:gd name="T8" fmla="*/ 3 w 60"/>
                <a:gd name="T9" fmla="*/ 2 h 47"/>
                <a:gd name="T10" fmla="*/ 2 w 60"/>
                <a:gd name="T11" fmla="*/ 5 h 47"/>
                <a:gd name="T12" fmla="*/ 0 w 60"/>
                <a:gd name="T13" fmla="*/ 7 h 47"/>
                <a:gd name="T14" fmla="*/ 0 w 60"/>
                <a:gd name="T15" fmla="*/ 37 h 47"/>
                <a:gd name="T16" fmla="*/ 0 w 60"/>
                <a:gd name="T17" fmla="*/ 37 h 47"/>
                <a:gd name="T18" fmla="*/ 0 w 60"/>
                <a:gd name="T19" fmla="*/ 41 h 47"/>
                <a:gd name="T20" fmla="*/ 2 w 60"/>
                <a:gd name="T21" fmla="*/ 44 h 47"/>
                <a:gd name="T22" fmla="*/ 4 w 60"/>
                <a:gd name="T23" fmla="*/ 45 h 47"/>
                <a:gd name="T24" fmla="*/ 7 w 60"/>
                <a:gd name="T25" fmla="*/ 47 h 47"/>
                <a:gd name="T26" fmla="*/ 54 w 60"/>
                <a:gd name="T27" fmla="*/ 47 h 47"/>
                <a:gd name="T28" fmla="*/ 54 w 60"/>
                <a:gd name="T29" fmla="*/ 47 h 47"/>
                <a:gd name="T30" fmla="*/ 56 w 60"/>
                <a:gd name="T31" fmla="*/ 45 h 47"/>
                <a:gd name="T32" fmla="*/ 59 w 60"/>
                <a:gd name="T33" fmla="*/ 44 h 47"/>
                <a:gd name="T34" fmla="*/ 60 w 60"/>
                <a:gd name="T35" fmla="*/ 41 h 47"/>
                <a:gd name="T36" fmla="*/ 60 w 60"/>
                <a:gd name="T37" fmla="*/ 39 h 47"/>
                <a:gd name="T38" fmla="*/ 60 w 60"/>
                <a:gd name="T39" fmla="*/ 7 h 47"/>
                <a:gd name="T40" fmla="*/ 60 w 60"/>
                <a:gd name="T41" fmla="*/ 7 h 47"/>
                <a:gd name="T42" fmla="*/ 60 w 60"/>
                <a:gd name="T43" fmla="*/ 5 h 47"/>
                <a:gd name="T44" fmla="*/ 59 w 60"/>
                <a:gd name="T45" fmla="*/ 2 h 47"/>
                <a:gd name="T46" fmla="*/ 56 w 60"/>
                <a:gd name="T47" fmla="*/ 1 h 47"/>
                <a:gd name="T48" fmla="*/ 54 w 60"/>
                <a:gd name="T49" fmla="*/ 0 h 47"/>
                <a:gd name="T50" fmla="*/ 54 w 60"/>
                <a:gd name="T51" fmla="*/ 0 h 47"/>
                <a:gd name="T52" fmla="*/ 11 w 60"/>
                <a:gd name="T53" fmla="*/ 4 h 47"/>
                <a:gd name="T54" fmla="*/ 50 w 60"/>
                <a:gd name="T55" fmla="*/ 4 h 47"/>
                <a:gd name="T56" fmla="*/ 50 w 60"/>
                <a:gd name="T57" fmla="*/ 4 h 47"/>
                <a:gd name="T58" fmla="*/ 52 w 60"/>
                <a:gd name="T59" fmla="*/ 5 h 47"/>
                <a:gd name="T60" fmla="*/ 54 w 60"/>
                <a:gd name="T61" fmla="*/ 6 h 47"/>
                <a:gd name="T62" fmla="*/ 55 w 60"/>
                <a:gd name="T63" fmla="*/ 9 h 47"/>
                <a:gd name="T64" fmla="*/ 56 w 60"/>
                <a:gd name="T65" fmla="*/ 11 h 47"/>
                <a:gd name="T66" fmla="*/ 55 w 60"/>
                <a:gd name="T67" fmla="*/ 36 h 47"/>
                <a:gd name="T68" fmla="*/ 55 w 60"/>
                <a:gd name="T69" fmla="*/ 36 h 47"/>
                <a:gd name="T70" fmla="*/ 55 w 60"/>
                <a:gd name="T71" fmla="*/ 39 h 47"/>
                <a:gd name="T72" fmla="*/ 54 w 60"/>
                <a:gd name="T73" fmla="*/ 41 h 47"/>
                <a:gd name="T74" fmla="*/ 51 w 60"/>
                <a:gd name="T75" fmla="*/ 43 h 47"/>
                <a:gd name="T76" fmla="*/ 48 w 60"/>
                <a:gd name="T77" fmla="*/ 44 h 47"/>
                <a:gd name="T78" fmla="*/ 11 w 60"/>
                <a:gd name="T79" fmla="*/ 44 h 47"/>
                <a:gd name="T80" fmla="*/ 11 w 60"/>
                <a:gd name="T81" fmla="*/ 44 h 47"/>
                <a:gd name="T82" fmla="*/ 8 w 60"/>
                <a:gd name="T83" fmla="*/ 43 h 47"/>
                <a:gd name="T84" fmla="*/ 5 w 60"/>
                <a:gd name="T85" fmla="*/ 41 h 47"/>
                <a:gd name="T86" fmla="*/ 4 w 60"/>
                <a:gd name="T87" fmla="*/ 39 h 47"/>
                <a:gd name="T88" fmla="*/ 4 w 60"/>
                <a:gd name="T89" fmla="*/ 36 h 47"/>
                <a:gd name="T90" fmla="*/ 4 w 60"/>
                <a:gd name="T91" fmla="*/ 11 h 47"/>
                <a:gd name="T92" fmla="*/ 4 w 60"/>
                <a:gd name="T93" fmla="*/ 11 h 47"/>
                <a:gd name="T94" fmla="*/ 4 w 60"/>
                <a:gd name="T95" fmla="*/ 9 h 47"/>
                <a:gd name="T96" fmla="*/ 5 w 60"/>
                <a:gd name="T97" fmla="*/ 6 h 47"/>
                <a:gd name="T98" fmla="*/ 8 w 60"/>
                <a:gd name="T99" fmla="*/ 4 h 47"/>
                <a:gd name="T100" fmla="*/ 11 w 60"/>
                <a:gd name="T101" fmla="*/ 4 h 47"/>
                <a:gd name="T102" fmla="*/ 11 w 60"/>
                <a:gd name="T103"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47">
                  <a:moveTo>
                    <a:pt x="54" y="0"/>
                  </a:moveTo>
                  <a:lnTo>
                    <a:pt x="7" y="0"/>
                  </a:lnTo>
                  <a:lnTo>
                    <a:pt x="7" y="0"/>
                  </a:lnTo>
                  <a:lnTo>
                    <a:pt x="4" y="0"/>
                  </a:lnTo>
                  <a:lnTo>
                    <a:pt x="3" y="2"/>
                  </a:lnTo>
                  <a:lnTo>
                    <a:pt x="2" y="5"/>
                  </a:lnTo>
                  <a:lnTo>
                    <a:pt x="0" y="7"/>
                  </a:lnTo>
                  <a:lnTo>
                    <a:pt x="0" y="37"/>
                  </a:lnTo>
                  <a:lnTo>
                    <a:pt x="0" y="37"/>
                  </a:lnTo>
                  <a:lnTo>
                    <a:pt x="0" y="41"/>
                  </a:lnTo>
                  <a:lnTo>
                    <a:pt x="2" y="44"/>
                  </a:lnTo>
                  <a:lnTo>
                    <a:pt x="4" y="45"/>
                  </a:lnTo>
                  <a:lnTo>
                    <a:pt x="7" y="47"/>
                  </a:lnTo>
                  <a:lnTo>
                    <a:pt x="54" y="47"/>
                  </a:lnTo>
                  <a:lnTo>
                    <a:pt x="54" y="47"/>
                  </a:lnTo>
                  <a:lnTo>
                    <a:pt x="56" y="45"/>
                  </a:lnTo>
                  <a:lnTo>
                    <a:pt x="59" y="44"/>
                  </a:lnTo>
                  <a:lnTo>
                    <a:pt x="60" y="41"/>
                  </a:lnTo>
                  <a:lnTo>
                    <a:pt x="60" y="39"/>
                  </a:lnTo>
                  <a:lnTo>
                    <a:pt x="60" y="7"/>
                  </a:lnTo>
                  <a:lnTo>
                    <a:pt x="60" y="7"/>
                  </a:lnTo>
                  <a:lnTo>
                    <a:pt x="60" y="5"/>
                  </a:lnTo>
                  <a:lnTo>
                    <a:pt x="59" y="2"/>
                  </a:lnTo>
                  <a:lnTo>
                    <a:pt x="56" y="1"/>
                  </a:lnTo>
                  <a:lnTo>
                    <a:pt x="54" y="0"/>
                  </a:lnTo>
                  <a:lnTo>
                    <a:pt x="54" y="0"/>
                  </a:lnTo>
                  <a:close/>
                  <a:moveTo>
                    <a:pt x="11" y="4"/>
                  </a:moveTo>
                  <a:lnTo>
                    <a:pt x="50" y="4"/>
                  </a:lnTo>
                  <a:lnTo>
                    <a:pt x="50" y="4"/>
                  </a:lnTo>
                  <a:lnTo>
                    <a:pt x="52" y="5"/>
                  </a:lnTo>
                  <a:lnTo>
                    <a:pt x="54" y="6"/>
                  </a:lnTo>
                  <a:lnTo>
                    <a:pt x="55" y="9"/>
                  </a:lnTo>
                  <a:lnTo>
                    <a:pt x="56" y="11"/>
                  </a:lnTo>
                  <a:lnTo>
                    <a:pt x="55" y="36"/>
                  </a:lnTo>
                  <a:lnTo>
                    <a:pt x="55" y="36"/>
                  </a:lnTo>
                  <a:lnTo>
                    <a:pt x="55" y="39"/>
                  </a:lnTo>
                  <a:lnTo>
                    <a:pt x="54" y="41"/>
                  </a:lnTo>
                  <a:lnTo>
                    <a:pt x="51" y="43"/>
                  </a:lnTo>
                  <a:lnTo>
                    <a:pt x="48" y="44"/>
                  </a:lnTo>
                  <a:lnTo>
                    <a:pt x="11" y="44"/>
                  </a:lnTo>
                  <a:lnTo>
                    <a:pt x="11" y="44"/>
                  </a:lnTo>
                  <a:lnTo>
                    <a:pt x="8" y="43"/>
                  </a:lnTo>
                  <a:lnTo>
                    <a:pt x="5" y="41"/>
                  </a:lnTo>
                  <a:lnTo>
                    <a:pt x="4" y="39"/>
                  </a:lnTo>
                  <a:lnTo>
                    <a:pt x="4" y="36"/>
                  </a:lnTo>
                  <a:lnTo>
                    <a:pt x="4" y="11"/>
                  </a:lnTo>
                  <a:lnTo>
                    <a:pt x="4" y="11"/>
                  </a:lnTo>
                  <a:lnTo>
                    <a:pt x="4" y="9"/>
                  </a:lnTo>
                  <a:lnTo>
                    <a:pt x="5" y="6"/>
                  </a:lnTo>
                  <a:lnTo>
                    <a:pt x="8" y="4"/>
                  </a:lnTo>
                  <a:lnTo>
                    <a:pt x="11" y="4"/>
                  </a:lnTo>
                  <a:lnTo>
                    <a:pt x="11"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4" name="Freeform 20698">
              <a:extLst>
                <a:ext uri="{FF2B5EF4-FFF2-40B4-BE49-F238E27FC236}">
                  <a16:creationId xmlns:a16="http://schemas.microsoft.com/office/drawing/2014/main" id="{166E2235-3977-4304-B900-4F22D62FFDF1}"/>
                </a:ext>
              </a:extLst>
            </p:cNvPr>
            <p:cNvSpPr>
              <a:spLocks/>
            </p:cNvSpPr>
            <p:nvPr/>
          </p:nvSpPr>
          <p:spPr bwMode="auto">
            <a:xfrm>
              <a:off x="-1377950" y="1993900"/>
              <a:ext cx="88900" cy="68263"/>
            </a:xfrm>
            <a:custGeom>
              <a:avLst/>
              <a:gdLst>
                <a:gd name="T0" fmla="*/ 56 w 56"/>
                <a:gd name="T1" fmla="*/ 43 h 43"/>
                <a:gd name="T2" fmla="*/ 0 w 56"/>
                <a:gd name="T3" fmla="*/ 43 h 43"/>
                <a:gd name="T4" fmla="*/ 0 w 56"/>
                <a:gd name="T5" fmla="*/ 0 h 43"/>
                <a:gd name="T6" fmla="*/ 0 w 56"/>
                <a:gd name="T7" fmla="*/ 0 h 43"/>
                <a:gd name="T8" fmla="*/ 56 w 56"/>
                <a:gd name="T9" fmla="*/ 0 h 43"/>
                <a:gd name="T10" fmla="*/ 56 w 56"/>
                <a:gd name="T11" fmla="*/ 43 h 43"/>
              </a:gdLst>
              <a:ahLst/>
              <a:cxnLst>
                <a:cxn ang="0">
                  <a:pos x="T0" y="T1"/>
                </a:cxn>
                <a:cxn ang="0">
                  <a:pos x="T2" y="T3"/>
                </a:cxn>
                <a:cxn ang="0">
                  <a:pos x="T4" y="T5"/>
                </a:cxn>
                <a:cxn ang="0">
                  <a:pos x="T6" y="T7"/>
                </a:cxn>
                <a:cxn ang="0">
                  <a:pos x="T8" y="T9"/>
                </a:cxn>
                <a:cxn ang="0">
                  <a:pos x="T10" y="T11"/>
                </a:cxn>
              </a:cxnLst>
              <a:rect l="0" t="0" r="r" b="b"/>
              <a:pathLst>
                <a:path w="56" h="43">
                  <a:moveTo>
                    <a:pt x="56" y="43"/>
                  </a:moveTo>
                  <a:lnTo>
                    <a:pt x="0" y="43"/>
                  </a:lnTo>
                  <a:lnTo>
                    <a:pt x="0" y="0"/>
                  </a:lnTo>
                  <a:lnTo>
                    <a:pt x="0" y="0"/>
                  </a:lnTo>
                  <a:lnTo>
                    <a:pt x="56" y="0"/>
                  </a:lnTo>
                  <a:lnTo>
                    <a:pt x="56" y="43"/>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5" name="Freeform 20699">
              <a:extLst>
                <a:ext uri="{FF2B5EF4-FFF2-40B4-BE49-F238E27FC236}">
                  <a16:creationId xmlns:a16="http://schemas.microsoft.com/office/drawing/2014/main" id="{227730DD-4B5A-4BAE-ACA0-19B617EE068B}"/>
                </a:ext>
              </a:extLst>
            </p:cNvPr>
            <p:cNvSpPr>
              <a:spLocks noEditPoints="1"/>
            </p:cNvSpPr>
            <p:nvPr/>
          </p:nvSpPr>
          <p:spPr bwMode="auto">
            <a:xfrm>
              <a:off x="-1382713" y="1990725"/>
              <a:ext cx="96838" cy="74613"/>
            </a:xfrm>
            <a:custGeom>
              <a:avLst/>
              <a:gdLst>
                <a:gd name="T0" fmla="*/ 55 w 61"/>
                <a:gd name="T1" fmla="*/ 1 h 47"/>
                <a:gd name="T2" fmla="*/ 8 w 61"/>
                <a:gd name="T3" fmla="*/ 0 h 47"/>
                <a:gd name="T4" fmla="*/ 8 w 61"/>
                <a:gd name="T5" fmla="*/ 0 h 47"/>
                <a:gd name="T6" fmla="*/ 5 w 61"/>
                <a:gd name="T7" fmla="*/ 1 h 47"/>
                <a:gd name="T8" fmla="*/ 3 w 61"/>
                <a:gd name="T9" fmla="*/ 2 h 47"/>
                <a:gd name="T10" fmla="*/ 1 w 61"/>
                <a:gd name="T11" fmla="*/ 5 h 47"/>
                <a:gd name="T12" fmla="*/ 1 w 61"/>
                <a:gd name="T13" fmla="*/ 9 h 47"/>
                <a:gd name="T14" fmla="*/ 0 w 61"/>
                <a:gd name="T15" fmla="*/ 39 h 47"/>
                <a:gd name="T16" fmla="*/ 0 w 61"/>
                <a:gd name="T17" fmla="*/ 39 h 47"/>
                <a:gd name="T18" fmla="*/ 1 w 61"/>
                <a:gd name="T19" fmla="*/ 41 h 47"/>
                <a:gd name="T20" fmla="*/ 3 w 61"/>
                <a:gd name="T21" fmla="*/ 44 h 47"/>
                <a:gd name="T22" fmla="*/ 4 w 61"/>
                <a:gd name="T23" fmla="*/ 47 h 47"/>
                <a:gd name="T24" fmla="*/ 7 w 61"/>
                <a:gd name="T25" fmla="*/ 47 h 47"/>
                <a:gd name="T26" fmla="*/ 55 w 61"/>
                <a:gd name="T27" fmla="*/ 47 h 47"/>
                <a:gd name="T28" fmla="*/ 55 w 61"/>
                <a:gd name="T29" fmla="*/ 47 h 47"/>
                <a:gd name="T30" fmla="*/ 57 w 61"/>
                <a:gd name="T31" fmla="*/ 47 h 47"/>
                <a:gd name="T32" fmla="*/ 59 w 61"/>
                <a:gd name="T33" fmla="*/ 45 h 47"/>
                <a:gd name="T34" fmla="*/ 60 w 61"/>
                <a:gd name="T35" fmla="*/ 43 h 47"/>
                <a:gd name="T36" fmla="*/ 61 w 61"/>
                <a:gd name="T37" fmla="*/ 39 h 47"/>
                <a:gd name="T38" fmla="*/ 61 w 61"/>
                <a:gd name="T39" fmla="*/ 9 h 47"/>
                <a:gd name="T40" fmla="*/ 61 w 61"/>
                <a:gd name="T41" fmla="*/ 9 h 47"/>
                <a:gd name="T42" fmla="*/ 60 w 61"/>
                <a:gd name="T43" fmla="*/ 6 h 47"/>
                <a:gd name="T44" fmla="*/ 59 w 61"/>
                <a:gd name="T45" fmla="*/ 4 h 47"/>
                <a:gd name="T46" fmla="*/ 57 w 61"/>
                <a:gd name="T47" fmla="*/ 1 h 47"/>
                <a:gd name="T48" fmla="*/ 55 w 61"/>
                <a:gd name="T49" fmla="*/ 1 h 47"/>
                <a:gd name="T50" fmla="*/ 55 w 61"/>
                <a:gd name="T51" fmla="*/ 1 h 47"/>
                <a:gd name="T52" fmla="*/ 11 w 61"/>
                <a:gd name="T53" fmla="*/ 4 h 47"/>
                <a:gd name="T54" fmla="*/ 50 w 61"/>
                <a:gd name="T55" fmla="*/ 5 h 47"/>
                <a:gd name="T56" fmla="*/ 50 w 61"/>
                <a:gd name="T57" fmla="*/ 5 h 47"/>
                <a:gd name="T58" fmla="*/ 52 w 61"/>
                <a:gd name="T59" fmla="*/ 5 h 47"/>
                <a:gd name="T60" fmla="*/ 55 w 61"/>
                <a:gd name="T61" fmla="*/ 7 h 47"/>
                <a:gd name="T62" fmla="*/ 56 w 61"/>
                <a:gd name="T63" fmla="*/ 9 h 47"/>
                <a:gd name="T64" fmla="*/ 56 w 61"/>
                <a:gd name="T65" fmla="*/ 13 h 47"/>
                <a:gd name="T66" fmla="*/ 56 w 61"/>
                <a:gd name="T67" fmla="*/ 36 h 47"/>
                <a:gd name="T68" fmla="*/ 56 w 61"/>
                <a:gd name="T69" fmla="*/ 36 h 47"/>
                <a:gd name="T70" fmla="*/ 55 w 61"/>
                <a:gd name="T71" fmla="*/ 40 h 47"/>
                <a:gd name="T72" fmla="*/ 54 w 61"/>
                <a:gd name="T73" fmla="*/ 43 h 47"/>
                <a:gd name="T74" fmla="*/ 52 w 61"/>
                <a:gd name="T75" fmla="*/ 44 h 47"/>
                <a:gd name="T76" fmla="*/ 50 w 61"/>
                <a:gd name="T77" fmla="*/ 44 h 47"/>
                <a:gd name="T78" fmla="*/ 11 w 61"/>
                <a:gd name="T79" fmla="*/ 44 h 47"/>
                <a:gd name="T80" fmla="*/ 11 w 61"/>
                <a:gd name="T81" fmla="*/ 44 h 47"/>
                <a:gd name="T82" fmla="*/ 8 w 61"/>
                <a:gd name="T83" fmla="*/ 44 h 47"/>
                <a:gd name="T84" fmla="*/ 5 w 61"/>
                <a:gd name="T85" fmla="*/ 41 h 47"/>
                <a:gd name="T86" fmla="*/ 4 w 61"/>
                <a:gd name="T87" fmla="*/ 39 h 47"/>
                <a:gd name="T88" fmla="*/ 4 w 61"/>
                <a:gd name="T89" fmla="*/ 36 h 47"/>
                <a:gd name="T90" fmla="*/ 4 w 61"/>
                <a:gd name="T91" fmla="*/ 11 h 47"/>
                <a:gd name="T92" fmla="*/ 4 w 61"/>
                <a:gd name="T93" fmla="*/ 11 h 47"/>
                <a:gd name="T94" fmla="*/ 5 w 61"/>
                <a:gd name="T95" fmla="*/ 9 h 47"/>
                <a:gd name="T96" fmla="*/ 7 w 61"/>
                <a:gd name="T97" fmla="*/ 6 h 47"/>
                <a:gd name="T98" fmla="*/ 8 w 61"/>
                <a:gd name="T99" fmla="*/ 5 h 47"/>
                <a:gd name="T100" fmla="*/ 11 w 61"/>
                <a:gd name="T101" fmla="*/ 4 h 47"/>
                <a:gd name="T102" fmla="*/ 11 w 61"/>
                <a:gd name="T103"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 h="47">
                  <a:moveTo>
                    <a:pt x="55" y="1"/>
                  </a:moveTo>
                  <a:lnTo>
                    <a:pt x="8" y="0"/>
                  </a:lnTo>
                  <a:lnTo>
                    <a:pt x="8" y="0"/>
                  </a:lnTo>
                  <a:lnTo>
                    <a:pt x="5" y="1"/>
                  </a:lnTo>
                  <a:lnTo>
                    <a:pt x="3" y="2"/>
                  </a:lnTo>
                  <a:lnTo>
                    <a:pt x="1" y="5"/>
                  </a:lnTo>
                  <a:lnTo>
                    <a:pt x="1" y="9"/>
                  </a:lnTo>
                  <a:lnTo>
                    <a:pt x="0" y="39"/>
                  </a:lnTo>
                  <a:lnTo>
                    <a:pt x="0" y="39"/>
                  </a:lnTo>
                  <a:lnTo>
                    <a:pt x="1" y="41"/>
                  </a:lnTo>
                  <a:lnTo>
                    <a:pt x="3" y="44"/>
                  </a:lnTo>
                  <a:lnTo>
                    <a:pt x="4" y="47"/>
                  </a:lnTo>
                  <a:lnTo>
                    <a:pt x="7" y="47"/>
                  </a:lnTo>
                  <a:lnTo>
                    <a:pt x="55" y="47"/>
                  </a:lnTo>
                  <a:lnTo>
                    <a:pt x="55" y="47"/>
                  </a:lnTo>
                  <a:lnTo>
                    <a:pt x="57" y="47"/>
                  </a:lnTo>
                  <a:lnTo>
                    <a:pt x="59" y="45"/>
                  </a:lnTo>
                  <a:lnTo>
                    <a:pt x="60" y="43"/>
                  </a:lnTo>
                  <a:lnTo>
                    <a:pt x="61" y="39"/>
                  </a:lnTo>
                  <a:lnTo>
                    <a:pt x="61" y="9"/>
                  </a:lnTo>
                  <a:lnTo>
                    <a:pt x="61" y="9"/>
                  </a:lnTo>
                  <a:lnTo>
                    <a:pt x="60" y="6"/>
                  </a:lnTo>
                  <a:lnTo>
                    <a:pt x="59" y="4"/>
                  </a:lnTo>
                  <a:lnTo>
                    <a:pt x="57" y="1"/>
                  </a:lnTo>
                  <a:lnTo>
                    <a:pt x="55" y="1"/>
                  </a:lnTo>
                  <a:lnTo>
                    <a:pt x="55" y="1"/>
                  </a:lnTo>
                  <a:close/>
                  <a:moveTo>
                    <a:pt x="11" y="4"/>
                  </a:moveTo>
                  <a:lnTo>
                    <a:pt x="50" y="5"/>
                  </a:lnTo>
                  <a:lnTo>
                    <a:pt x="50" y="5"/>
                  </a:lnTo>
                  <a:lnTo>
                    <a:pt x="52" y="5"/>
                  </a:lnTo>
                  <a:lnTo>
                    <a:pt x="55" y="7"/>
                  </a:lnTo>
                  <a:lnTo>
                    <a:pt x="56" y="9"/>
                  </a:lnTo>
                  <a:lnTo>
                    <a:pt x="56" y="13"/>
                  </a:lnTo>
                  <a:lnTo>
                    <a:pt x="56" y="36"/>
                  </a:lnTo>
                  <a:lnTo>
                    <a:pt x="56" y="36"/>
                  </a:lnTo>
                  <a:lnTo>
                    <a:pt x="55" y="40"/>
                  </a:lnTo>
                  <a:lnTo>
                    <a:pt x="54" y="43"/>
                  </a:lnTo>
                  <a:lnTo>
                    <a:pt x="52" y="44"/>
                  </a:lnTo>
                  <a:lnTo>
                    <a:pt x="50" y="44"/>
                  </a:lnTo>
                  <a:lnTo>
                    <a:pt x="11" y="44"/>
                  </a:lnTo>
                  <a:lnTo>
                    <a:pt x="11" y="44"/>
                  </a:lnTo>
                  <a:lnTo>
                    <a:pt x="8" y="44"/>
                  </a:lnTo>
                  <a:lnTo>
                    <a:pt x="5" y="41"/>
                  </a:lnTo>
                  <a:lnTo>
                    <a:pt x="4" y="39"/>
                  </a:lnTo>
                  <a:lnTo>
                    <a:pt x="4" y="36"/>
                  </a:lnTo>
                  <a:lnTo>
                    <a:pt x="4" y="11"/>
                  </a:lnTo>
                  <a:lnTo>
                    <a:pt x="4" y="11"/>
                  </a:lnTo>
                  <a:lnTo>
                    <a:pt x="5" y="9"/>
                  </a:lnTo>
                  <a:lnTo>
                    <a:pt x="7" y="6"/>
                  </a:lnTo>
                  <a:lnTo>
                    <a:pt x="8" y="5"/>
                  </a:lnTo>
                  <a:lnTo>
                    <a:pt x="11" y="4"/>
                  </a:lnTo>
                  <a:lnTo>
                    <a:pt x="11"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6" name="Freeform 20700">
              <a:extLst>
                <a:ext uri="{FF2B5EF4-FFF2-40B4-BE49-F238E27FC236}">
                  <a16:creationId xmlns:a16="http://schemas.microsoft.com/office/drawing/2014/main" id="{8EC7F754-2907-4567-940F-660BC8DD5BC4}"/>
                </a:ext>
              </a:extLst>
            </p:cNvPr>
            <p:cNvSpPr>
              <a:spLocks/>
            </p:cNvSpPr>
            <p:nvPr/>
          </p:nvSpPr>
          <p:spPr bwMode="auto">
            <a:xfrm>
              <a:off x="-1241425" y="1993900"/>
              <a:ext cx="88900" cy="71438"/>
            </a:xfrm>
            <a:custGeom>
              <a:avLst/>
              <a:gdLst>
                <a:gd name="T0" fmla="*/ 56 w 56"/>
                <a:gd name="T1" fmla="*/ 45 h 45"/>
                <a:gd name="T2" fmla="*/ 0 w 56"/>
                <a:gd name="T3" fmla="*/ 45 h 45"/>
                <a:gd name="T4" fmla="*/ 0 w 56"/>
                <a:gd name="T5" fmla="*/ 2 h 45"/>
                <a:gd name="T6" fmla="*/ 1 w 56"/>
                <a:gd name="T7" fmla="*/ 0 h 45"/>
                <a:gd name="T8" fmla="*/ 56 w 56"/>
                <a:gd name="T9" fmla="*/ 2 h 45"/>
                <a:gd name="T10" fmla="*/ 56 w 56"/>
                <a:gd name="T11" fmla="*/ 45 h 45"/>
              </a:gdLst>
              <a:ahLst/>
              <a:cxnLst>
                <a:cxn ang="0">
                  <a:pos x="T0" y="T1"/>
                </a:cxn>
                <a:cxn ang="0">
                  <a:pos x="T2" y="T3"/>
                </a:cxn>
                <a:cxn ang="0">
                  <a:pos x="T4" y="T5"/>
                </a:cxn>
                <a:cxn ang="0">
                  <a:pos x="T6" y="T7"/>
                </a:cxn>
                <a:cxn ang="0">
                  <a:pos x="T8" y="T9"/>
                </a:cxn>
                <a:cxn ang="0">
                  <a:pos x="T10" y="T11"/>
                </a:cxn>
              </a:cxnLst>
              <a:rect l="0" t="0" r="r" b="b"/>
              <a:pathLst>
                <a:path w="56" h="45">
                  <a:moveTo>
                    <a:pt x="56" y="45"/>
                  </a:moveTo>
                  <a:lnTo>
                    <a:pt x="0" y="45"/>
                  </a:lnTo>
                  <a:lnTo>
                    <a:pt x="0" y="2"/>
                  </a:lnTo>
                  <a:lnTo>
                    <a:pt x="1" y="0"/>
                  </a:lnTo>
                  <a:lnTo>
                    <a:pt x="56" y="2"/>
                  </a:lnTo>
                  <a:lnTo>
                    <a:pt x="56" y="45"/>
                  </a:lnTo>
                  <a:close/>
                </a:path>
              </a:pathLst>
            </a:custGeom>
            <a:solidFill>
              <a:srgbClr val="BE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7" name="Freeform 20701">
              <a:extLst>
                <a:ext uri="{FF2B5EF4-FFF2-40B4-BE49-F238E27FC236}">
                  <a16:creationId xmlns:a16="http://schemas.microsoft.com/office/drawing/2014/main" id="{2895EC39-4F84-46F9-B521-161B5BCDCAFD}"/>
                </a:ext>
              </a:extLst>
            </p:cNvPr>
            <p:cNvSpPr>
              <a:spLocks noEditPoints="1"/>
            </p:cNvSpPr>
            <p:nvPr/>
          </p:nvSpPr>
          <p:spPr bwMode="auto">
            <a:xfrm>
              <a:off x="-1244600" y="1992313"/>
              <a:ext cx="95250" cy="74613"/>
            </a:xfrm>
            <a:custGeom>
              <a:avLst/>
              <a:gdLst>
                <a:gd name="T0" fmla="*/ 54 w 60"/>
                <a:gd name="T1" fmla="*/ 0 h 47"/>
                <a:gd name="T2" fmla="*/ 7 w 60"/>
                <a:gd name="T3" fmla="*/ 0 h 47"/>
                <a:gd name="T4" fmla="*/ 7 w 60"/>
                <a:gd name="T5" fmla="*/ 0 h 47"/>
                <a:gd name="T6" fmla="*/ 4 w 60"/>
                <a:gd name="T7" fmla="*/ 0 h 47"/>
                <a:gd name="T8" fmla="*/ 3 w 60"/>
                <a:gd name="T9" fmla="*/ 3 h 47"/>
                <a:gd name="T10" fmla="*/ 2 w 60"/>
                <a:gd name="T11" fmla="*/ 5 h 47"/>
                <a:gd name="T12" fmla="*/ 0 w 60"/>
                <a:gd name="T13" fmla="*/ 8 h 47"/>
                <a:gd name="T14" fmla="*/ 0 w 60"/>
                <a:gd name="T15" fmla="*/ 38 h 47"/>
                <a:gd name="T16" fmla="*/ 0 w 60"/>
                <a:gd name="T17" fmla="*/ 38 h 47"/>
                <a:gd name="T18" fmla="*/ 0 w 60"/>
                <a:gd name="T19" fmla="*/ 42 h 47"/>
                <a:gd name="T20" fmla="*/ 2 w 60"/>
                <a:gd name="T21" fmla="*/ 44 h 47"/>
                <a:gd name="T22" fmla="*/ 4 w 60"/>
                <a:gd name="T23" fmla="*/ 46 h 47"/>
                <a:gd name="T24" fmla="*/ 7 w 60"/>
                <a:gd name="T25" fmla="*/ 47 h 47"/>
                <a:gd name="T26" fmla="*/ 54 w 60"/>
                <a:gd name="T27" fmla="*/ 47 h 47"/>
                <a:gd name="T28" fmla="*/ 54 w 60"/>
                <a:gd name="T29" fmla="*/ 47 h 47"/>
                <a:gd name="T30" fmla="*/ 56 w 60"/>
                <a:gd name="T31" fmla="*/ 46 h 47"/>
                <a:gd name="T32" fmla="*/ 59 w 60"/>
                <a:gd name="T33" fmla="*/ 44 h 47"/>
                <a:gd name="T34" fmla="*/ 60 w 60"/>
                <a:gd name="T35" fmla="*/ 42 h 47"/>
                <a:gd name="T36" fmla="*/ 60 w 60"/>
                <a:gd name="T37" fmla="*/ 39 h 47"/>
                <a:gd name="T38" fmla="*/ 60 w 60"/>
                <a:gd name="T39" fmla="*/ 8 h 47"/>
                <a:gd name="T40" fmla="*/ 60 w 60"/>
                <a:gd name="T41" fmla="*/ 8 h 47"/>
                <a:gd name="T42" fmla="*/ 60 w 60"/>
                <a:gd name="T43" fmla="*/ 5 h 47"/>
                <a:gd name="T44" fmla="*/ 59 w 60"/>
                <a:gd name="T45" fmla="*/ 3 h 47"/>
                <a:gd name="T46" fmla="*/ 56 w 60"/>
                <a:gd name="T47" fmla="*/ 1 h 47"/>
                <a:gd name="T48" fmla="*/ 54 w 60"/>
                <a:gd name="T49" fmla="*/ 0 h 47"/>
                <a:gd name="T50" fmla="*/ 54 w 60"/>
                <a:gd name="T51" fmla="*/ 0 h 47"/>
                <a:gd name="T52" fmla="*/ 11 w 60"/>
                <a:gd name="T53" fmla="*/ 4 h 47"/>
                <a:gd name="T54" fmla="*/ 49 w 60"/>
                <a:gd name="T55" fmla="*/ 4 h 47"/>
                <a:gd name="T56" fmla="*/ 49 w 60"/>
                <a:gd name="T57" fmla="*/ 4 h 47"/>
                <a:gd name="T58" fmla="*/ 51 w 60"/>
                <a:gd name="T59" fmla="*/ 5 h 47"/>
                <a:gd name="T60" fmla="*/ 54 w 60"/>
                <a:gd name="T61" fmla="*/ 6 h 47"/>
                <a:gd name="T62" fmla="*/ 55 w 60"/>
                <a:gd name="T63" fmla="*/ 9 h 47"/>
                <a:gd name="T64" fmla="*/ 55 w 60"/>
                <a:gd name="T65" fmla="*/ 12 h 47"/>
                <a:gd name="T66" fmla="*/ 55 w 60"/>
                <a:gd name="T67" fmla="*/ 36 h 47"/>
                <a:gd name="T68" fmla="*/ 55 w 60"/>
                <a:gd name="T69" fmla="*/ 36 h 47"/>
                <a:gd name="T70" fmla="*/ 55 w 60"/>
                <a:gd name="T71" fmla="*/ 39 h 47"/>
                <a:gd name="T72" fmla="*/ 54 w 60"/>
                <a:gd name="T73" fmla="*/ 42 h 47"/>
                <a:gd name="T74" fmla="*/ 51 w 60"/>
                <a:gd name="T75" fmla="*/ 43 h 47"/>
                <a:gd name="T76" fmla="*/ 49 w 60"/>
                <a:gd name="T77" fmla="*/ 44 h 47"/>
                <a:gd name="T78" fmla="*/ 10 w 60"/>
                <a:gd name="T79" fmla="*/ 44 h 47"/>
                <a:gd name="T80" fmla="*/ 10 w 60"/>
                <a:gd name="T81" fmla="*/ 44 h 47"/>
                <a:gd name="T82" fmla="*/ 7 w 60"/>
                <a:gd name="T83" fmla="*/ 43 h 47"/>
                <a:gd name="T84" fmla="*/ 6 w 60"/>
                <a:gd name="T85" fmla="*/ 42 h 47"/>
                <a:gd name="T86" fmla="*/ 4 w 60"/>
                <a:gd name="T87" fmla="*/ 39 h 47"/>
                <a:gd name="T88" fmla="*/ 3 w 60"/>
                <a:gd name="T89" fmla="*/ 36 h 47"/>
                <a:gd name="T90" fmla="*/ 4 w 60"/>
                <a:gd name="T91" fmla="*/ 12 h 47"/>
                <a:gd name="T92" fmla="*/ 4 w 60"/>
                <a:gd name="T93" fmla="*/ 12 h 47"/>
                <a:gd name="T94" fmla="*/ 4 w 60"/>
                <a:gd name="T95" fmla="*/ 9 h 47"/>
                <a:gd name="T96" fmla="*/ 6 w 60"/>
                <a:gd name="T97" fmla="*/ 6 h 47"/>
                <a:gd name="T98" fmla="*/ 8 w 60"/>
                <a:gd name="T99" fmla="*/ 4 h 47"/>
                <a:gd name="T100" fmla="*/ 11 w 60"/>
                <a:gd name="T101" fmla="*/ 4 h 47"/>
                <a:gd name="T102" fmla="*/ 11 w 60"/>
                <a:gd name="T103"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47">
                  <a:moveTo>
                    <a:pt x="54" y="0"/>
                  </a:moveTo>
                  <a:lnTo>
                    <a:pt x="7" y="0"/>
                  </a:lnTo>
                  <a:lnTo>
                    <a:pt x="7" y="0"/>
                  </a:lnTo>
                  <a:lnTo>
                    <a:pt x="4" y="0"/>
                  </a:lnTo>
                  <a:lnTo>
                    <a:pt x="3" y="3"/>
                  </a:lnTo>
                  <a:lnTo>
                    <a:pt x="2" y="5"/>
                  </a:lnTo>
                  <a:lnTo>
                    <a:pt x="0" y="8"/>
                  </a:lnTo>
                  <a:lnTo>
                    <a:pt x="0" y="38"/>
                  </a:lnTo>
                  <a:lnTo>
                    <a:pt x="0" y="38"/>
                  </a:lnTo>
                  <a:lnTo>
                    <a:pt x="0" y="42"/>
                  </a:lnTo>
                  <a:lnTo>
                    <a:pt x="2" y="44"/>
                  </a:lnTo>
                  <a:lnTo>
                    <a:pt x="4" y="46"/>
                  </a:lnTo>
                  <a:lnTo>
                    <a:pt x="7" y="47"/>
                  </a:lnTo>
                  <a:lnTo>
                    <a:pt x="54" y="47"/>
                  </a:lnTo>
                  <a:lnTo>
                    <a:pt x="54" y="47"/>
                  </a:lnTo>
                  <a:lnTo>
                    <a:pt x="56" y="46"/>
                  </a:lnTo>
                  <a:lnTo>
                    <a:pt x="59" y="44"/>
                  </a:lnTo>
                  <a:lnTo>
                    <a:pt x="60" y="42"/>
                  </a:lnTo>
                  <a:lnTo>
                    <a:pt x="60" y="39"/>
                  </a:lnTo>
                  <a:lnTo>
                    <a:pt x="60" y="8"/>
                  </a:lnTo>
                  <a:lnTo>
                    <a:pt x="60" y="8"/>
                  </a:lnTo>
                  <a:lnTo>
                    <a:pt x="60" y="5"/>
                  </a:lnTo>
                  <a:lnTo>
                    <a:pt x="59" y="3"/>
                  </a:lnTo>
                  <a:lnTo>
                    <a:pt x="56" y="1"/>
                  </a:lnTo>
                  <a:lnTo>
                    <a:pt x="54" y="0"/>
                  </a:lnTo>
                  <a:lnTo>
                    <a:pt x="54" y="0"/>
                  </a:lnTo>
                  <a:close/>
                  <a:moveTo>
                    <a:pt x="11" y="4"/>
                  </a:moveTo>
                  <a:lnTo>
                    <a:pt x="49" y="4"/>
                  </a:lnTo>
                  <a:lnTo>
                    <a:pt x="49" y="4"/>
                  </a:lnTo>
                  <a:lnTo>
                    <a:pt x="51" y="5"/>
                  </a:lnTo>
                  <a:lnTo>
                    <a:pt x="54" y="6"/>
                  </a:lnTo>
                  <a:lnTo>
                    <a:pt x="55" y="9"/>
                  </a:lnTo>
                  <a:lnTo>
                    <a:pt x="55" y="12"/>
                  </a:lnTo>
                  <a:lnTo>
                    <a:pt x="55" y="36"/>
                  </a:lnTo>
                  <a:lnTo>
                    <a:pt x="55" y="36"/>
                  </a:lnTo>
                  <a:lnTo>
                    <a:pt x="55" y="39"/>
                  </a:lnTo>
                  <a:lnTo>
                    <a:pt x="54" y="42"/>
                  </a:lnTo>
                  <a:lnTo>
                    <a:pt x="51" y="43"/>
                  </a:lnTo>
                  <a:lnTo>
                    <a:pt x="49" y="44"/>
                  </a:lnTo>
                  <a:lnTo>
                    <a:pt x="10" y="44"/>
                  </a:lnTo>
                  <a:lnTo>
                    <a:pt x="10" y="44"/>
                  </a:lnTo>
                  <a:lnTo>
                    <a:pt x="7" y="43"/>
                  </a:lnTo>
                  <a:lnTo>
                    <a:pt x="6" y="42"/>
                  </a:lnTo>
                  <a:lnTo>
                    <a:pt x="4" y="39"/>
                  </a:lnTo>
                  <a:lnTo>
                    <a:pt x="3" y="36"/>
                  </a:lnTo>
                  <a:lnTo>
                    <a:pt x="4" y="12"/>
                  </a:lnTo>
                  <a:lnTo>
                    <a:pt x="4" y="12"/>
                  </a:lnTo>
                  <a:lnTo>
                    <a:pt x="4" y="9"/>
                  </a:lnTo>
                  <a:lnTo>
                    <a:pt x="6" y="6"/>
                  </a:lnTo>
                  <a:lnTo>
                    <a:pt x="8" y="4"/>
                  </a:lnTo>
                  <a:lnTo>
                    <a:pt x="11" y="4"/>
                  </a:lnTo>
                  <a:lnTo>
                    <a:pt x="11" y="4"/>
                  </a:lnTo>
                  <a:close/>
                </a:path>
              </a:pathLst>
            </a:custGeom>
            <a:solidFill>
              <a:srgbClr val="88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8" name="Freeform 20702">
              <a:extLst>
                <a:ext uri="{FF2B5EF4-FFF2-40B4-BE49-F238E27FC236}">
                  <a16:creationId xmlns:a16="http://schemas.microsoft.com/office/drawing/2014/main" id="{00285C85-CF56-4822-96EE-A16AA3F16947}"/>
                </a:ext>
              </a:extLst>
            </p:cNvPr>
            <p:cNvSpPr>
              <a:spLocks/>
            </p:cNvSpPr>
            <p:nvPr/>
          </p:nvSpPr>
          <p:spPr bwMode="auto">
            <a:xfrm>
              <a:off x="-2497138" y="2530475"/>
              <a:ext cx="354013" cy="444500"/>
            </a:xfrm>
            <a:custGeom>
              <a:avLst/>
              <a:gdLst>
                <a:gd name="T0" fmla="*/ 213 w 223"/>
                <a:gd name="T1" fmla="*/ 15 h 280"/>
                <a:gd name="T2" fmla="*/ 213 w 223"/>
                <a:gd name="T3" fmla="*/ 15 h 280"/>
                <a:gd name="T4" fmla="*/ 219 w 223"/>
                <a:gd name="T5" fmla="*/ 21 h 280"/>
                <a:gd name="T6" fmla="*/ 222 w 223"/>
                <a:gd name="T7" fmla="*/ 26 h 280"/>
                <a:gd name="T8" fmla="*/ 223 w 223"/>
                <a:gd name="T9" fmla="*/ 34 h 280"/>
                <a:gd name="T10" fmla="*/ 222 w 223"/>
                <a:gd name="T11" fmla="*/ 41 h 280"/>
                <a:gd name="T12" fmla="*/ 220 w 223"/>
                <a:gd name="T13" fmla="*/ 49 h 280"/>
                <a:gd name="T14" fmla="*/ 218 w 223"/>
                <a:gd name="T15" fmla="*/ 57 h 280"/>
                <a:gd name="T16" fmla="*/ 210 w 223"/>
                <a:gd name="T17" fmla="*/ 73 h 280"/>
                <a:gd name="T18" fmla="*/ 106 w 223"/>
                <a:gd name="T19" fmla="*/ 246 h 280"/>
                <a:gd name="T20" fmla="*/ 106 w 223"/>
                <a:gd name="T21" fmla="*/ 246 h 280"/>
                <a:gd name="T22" fmla="*/ 99 w 223"/>
                <a:gd name="T23" fmla="*/ 255 h 280"/>
                <a:gd name="T24" fmla="*/ 92 w 223"/>
                <a:gd name="T25" fmla="*/ 263 h 280"/>
                <a:gd name="T26" fmla="*/ 84 w 223"/>
                <a:gd name="T27" fmla="*/ 271 h 280"/>
                <a:gd name="T28" fmla="*/ 76 w 223"/>
                <a:gd name="T29" fmla="*/ 276 h 280"/>
                <a:gd name="T30" fmla="*/ 67 w 223"/>
                <a:gd name="T31" fmla="*/ 278 h 280"/>
                <a:gd name="T32" fmla="*/ 59 w 223"/>
                <a:gd name="T33" fmla="*/ 280 h 280"/>
                <a:gd name="T34" fmla="*/ 50 w 223"/>
                <a:gd name="T35" fmla="*/ 278 h 280"/>
                <a:gd name="T36" fmla="*/ 41 w 223"/>
                <a:gd name="T37" fmla="*/ 275 h 280"/>
                <a:gd name="T38" fmla="*/ 0 w 223"/>
                <a:gd name="T39" fmla="*/ 250 h 280"/>
                <a:gd name="T40" fmla="*/ 144 w 223"/>
                <a:gd name="T41" fmla="*/ 24 h 280"/>
                <a:gd name="T42" fmla="*/ 144 w 223"/>
                <a:gd name="T43" fmla="*/ 24 h 280"/>
                <a:gd name="T44" fmla="*/ 149 w 223"/>
                <a:gd name="T45" fmla="*/ 18 h 280"/>
                <a:gd name="T46" fmla="*/ 154 w 223"/>
                <a:gd name="T47" fmla="*/ 13 h 280"/>
                <a:gd name="T48" fmla="*/ 161 w 223"/>
                <a:gd name="T49" fmla="*/ 8 h 280"/>
                <a:gd name="T50" fmla="*/ 168 w 223"/>
                <a:gd name="T51" fmla="*/ 4 h 280"/>
                <a:gd name="T52" fmla="*/ 176 w 223"/>
                <a:gd name="T53" fmla="*/ 1 h 280"/>
                <a:gd name="T54" fmla="*/ 184 w 223"/>
                <a:gd name="T55" fmla="*/ 0 h 280"/>
                <a:gd name="T56" fmla="*/ 192 w 223"/>
                <a:gd name="T57" fmla="*/ 0 h 280"/>
                <a:gd name="T58" fmla="*/ 198 w 223"/>
                <a:gd name="T59" fmla="*/ 4 h 280"/>
                <a:gd name="T60" fmla="*/ 213 w 223"/>
                <a:gd name="T61" fmla="*/ 1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3" h="280">
                  <a:moveTo>
                    <a:pt x="213" y="15"/>
                  </a:moveTo>
                  <a:lnTo>
                    <a:pt x="213" y="15"/>
                  </a:lnTo>
                  <a:lnTo>
                    <a:pt x="219" y="21"/>
                  </a:lnTo>
                  <a:lnTo>
                    <a:pt x="222" y="26"/>
                  </a:lnTo>
                  <a:lnTo>
                    <a:pt x="223" y="34"/>
                  </a:lnTo>
                  <a:lnTo>
                    <a:pt x="222" y="41"/>
                  </a:lnTo>
                  <a:lnTo>
                    <a:pt x="220" y="49"/>
                  </a:lnTo>
                  <a:lnTo>
                    <a:pt x="218" y="57"/>
                  </a:lnTo>
                  <a:lnTo>
                    <a:pt x="210" y="73"/>
                  </a:lnTo>
                  <a:lnTo>
                    <a:pt x="106" y="246"/>
                  </a:lnTo>
                  <a:lnTo>
                    <a:pt x="106" y="246"/>
                  </a:lnTo>
                  <a:lnTo>
                    <a:pt x="99" y="255"/>
                  </a:lnTo>
                  <a:lnTo>
                    <a:pt x="92" y="263"/>
                  </a:lnTo>
                  <a:lnTo>
                    <a:pt x="84" y="271"/>
                  </a:lnTo>
                  <a:lnTo>
                    <a:pt x="76" y="276"/>
                  </a:lnTo>
                  <a:lnTo>
                    <a:pt x="67" y="278"/>
                  </a:lnTo>
                  <a:lnTo>
                    <a:pt x="59" y="280"/>
                  </a:lnTo>
                  <a:lnTo>
                    <a:pt x="50" y="278"/>
                  </a:lnTo>
                  <a:lnTo>
                    <a:pt x="41" y="275"/>
                  </a:lnTo>
                  <a:lnTo>
                    <a:pt x="0" y="250"/>
                  </a:lnTo>
                  <a:lnTo>
                    <a:pt x="144" y="24"/>
                  </a:lnTo>
                  <a:lnTo>
                    <a:pt x="144" y="24"/>
                  </a:lnTo>
                  <a:lnTo>
                    <a:pt x="149" y="18"/>
                  </a:lnTo>
                  <a:lnTo>
                    <a:pt x="154" y="13"/>
                  </a:lnTo>
                  <a:lnTo>
                    <a:pt x="161" y="8"/>
                  </a:lnTo>
                  <a:lnTo>
                    <a:pt x="168" y="4"/>
                  </a:lnTo>
                  <a:lnTo>
                    <a:pt x="176" y="1"/>
                  </a:lnTo>
                  <a:lnTo>
                    <a:pt x="184" y="0"/>
                  </a:lnTo>
                  <a:lnTo>
                    <a:pt x="192" y="0"/>
                  </a:lnTo>
                  <a:lnTo>
                    <a:pt x="198" y="4"/>
                  </a:lnTo>
                  <a:lnTo>
                    <a:pt x="213" y="15"/>
                  </a:lnTo>
                  <a:close/>
                </a:path>
              </a:pathLst>
            </a:custGeom>
            <a:solidFill>
              <a:srgbClr val="F9AA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19" name="Freeform 20703">
              <a:extLst>
                <a:ext uri="{FF2B5EF4-FFF2-40B4-BE49-F238E27FC236}">
                  <a16:creationId xmlns:a16="http://schemas.microsoft.com/office/drawing/2014/main" id="{D00C5978-1A22-4CE1-A422-9BF2F815D440}"/>
                </a:ext>
              </a:extLst>
            </p:cNvPr>
            <p:cNvSpPr>
              <a:spLocks/>
            </p:cNvSpPr>
            <p:nvPr/>
          </p:nvSpPr>
          <p:spPr bwMode="auto">
            <a:xfrm>
              <a:off x="-2765425" y="2967038"/>
              <a:ext cx="339725" cy="230188"/>
            </a:xfrm>
            <a:custGeom>
              <a:avLst/>
              <a:gdLst>
                <a:gd name="T0" fmla="*/ 5 w 214"/>
                <a:gd name="T1" fmla="*/ 0 h 145"/>
                <a:gd name="T2" fmla="*/ 214 w 214"/>
                <a:gd name="T3" fmla="*/ 6 h 145"/>
                <a:gd name="T4" fmla="*/ 209 w 214"/>
                <a:gd name="T5" fmla="*/ 145 h 145"/>
                <a:gd name="T6" fmla="*/ 0 w 214"/>
                <a:gd name="T7" fmla="*/ 138 h 145"/>
                <a:gd name="T8" fmla="*/ 5 w 214"/>
                <a:gd name="T9" fmla="*/ 0 h 145"/>
              </a:gdLst>
              <a:ahLst/>
              <a:cxnLst>
                <a:cxn ang="0">
                  <a:pos x="T0" y="T1"/>
                </a:cxn>
                <a:cxn ang="0">
                  <a:pos x="T2" y="T3"/>
                </a:cxn>
                <a:cxn ang="0">
                  <a:pos x="T4" y="T5"/>
                </a:cxn>
                <a:cxn ang="0">
                  <a:pos x="T6" y="T7"/>
                </a:cxn>
                <a:cxn ang="0">
                  <a:pos x="T8" y="T9"/>
                </a:cxn>
              </a:cxnLst>
              <a:rect l="0" t="0" r="r" b="b"/>
              <a:pathLst>
                <a:path w="214" h="145">
                  <a:moveTo>
                    <a:pt x="5" y="0"/>
                  </a:moveTo>
                  <a:lnTo>
                    <a:pt x="214" y="6"/>
                  </a:lnTo>
                  <a:lnTo>
                    <a:pt x="209" y="145"/>
                  </a:lnTo>
                  <a:lnTo>
                    <a:pt x="0" y="138"/>
                  </a:lnTo>
                  <a:lnTo>
                    <a:pt x="5" y="0"/>
                  </a:lnTo>
                  <a:close/>
                </a:path>
              </a:pathLst>
            </a:custGeom>
            <a:solidFill>
              <a:srgbClr val="FBC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0" name="Freeform 20704">
              <a:extLst>
                <a:ext uri="{FF2B5EF4-FFF2-40B4-BE49-F238E27FC236}">
                  <a16:creationId xmlns:a16="http://schemas.microsoft.com/office/drawing/2014/main" id="{19A67A0A-E271-4215-994C-E3369A540BA1}"/>
                </a:ext>
              </a:extLst>
            </p:cNvPr>
            <p:cNvSpPr>
              <a:spLocks/>
            </p:cNvSpPr>
            <p:nvPr/>
          </p:nvSpPr>
          <p:spPr bwMode="auto">
            <a:xfrm>
              <a:off x="-2595563" y="2970213"/>
              <a:ext cx="169863" cy="227013"/>
            </a:xfrm>
            <a:custGeom>
              <a:avLst/>
              <a:gdLst>
                <a:gd name="T0" fmla="*/ 4 w 107"/>
                <a:gd name="T1" fmla="*/ 0 h 143"/>
                <a:gd name="T2" fmla="*/ 107 w 107"/>
                <a:gd name="T3" fmla="*/ 4 h 143"/>
                <a:gd name="T4" fmla="*/ 102 w 107"/>
                <a:gd name="T5" fmla="*/ 143 h 143"/>
                <a:gd name="T6" fmla="*/ 0 w 107"/>
                <a:gd name="T7" fmla="*/ 140 h 143"/>
                <a:gd name="T8" fmla="*/ 4 w 107"/>
                <a:gd name="T9" fmla="*/ 0 h 143"/>
              </a:gdLst>
              <a:ahLst/>
              <a:cxnLst>
                <a:cxn ang="0">
                  <a:pos x="T0" y="T1"/>
                </a:cxn>
                <a:cxn ang="0">
                  <a:pos x="T2" y="T3"/>
                </a:cxn>
                <a:cxn ang="0">
                  <a:pos x="T4" y="T5"/>
                </a:cxn>
                <a:cxn ang="0">
                  <a:pos x="T6" y="T7"/>
                </a:cxn>
                <a:cxn ang="0">
                  <a:pos x="T8" y="T9"/>
                </a:cxn>
              </a:cxnLst>
              <a:rect l="0" t="0" r="r" b="b"/>
              <a:pathLst>
                <a:path w="107" h="143">
                  <a:moveTo>
                    <a:pt x="4" y="0"/>
                  </a:moveTo>
                  <a:lnTo>
                    <a:pt x="107" y="4"/>
                  </a:lnTo>
                  <a:lnTo>
                    <a:pt x="102" y="143"/>
                  </a:lnTo>
                  <a:lnTo>
                    <a:pt x="0" y="140"/>
                  </a:lnTo>
                  <a:lnTo>
                    <a:pt x="4" y="0"/>
                  </a:lnTo>
                  <a:close/>
                </a:path>
              </a:pathLst>
            </a:custGeom>
            <a:solidFill>
              <a:srgbClr val="F9AA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1" name="Freeform 20705">
              <a:extLst>
                <a:ext uri="{FF2B5EF4-FFF2-40B4-BE49-F238E27FC236}">
                  <a16:creationId xmlns:a16="http://schemas.microsoft.com/office/drawing/2014/main" id="{4B85BA97-FBAF-4387-AFB5-74FB843F9638}"/>
                </a:ext>
              </a:extLst>
            </p:cNvPr>
            <p:cNvSpPr>
              <a:spLocks/>
            </p:cNvSpPr>
            <p:nvPr/>
          </p:nvSpPr>
          <p:spPr bwMode="auto">
            <a:xfrm>
              <a:off x="-2820988" y="3186113"/>
              <a:ext cx="430213" cy="901700"/>
            </a:xfrm>
            <a:custGeom>
              <a:avLst/>
              <a:gdLst>
                <a:gd name="T0" fmla="*/ 0 w 271"/>
                <a:gd name="T1" fmla="*/ 559 h 568"/>
                <a:gd name="T2" fmla="*/ 255 w 271"/>
                <a:gd name="T3" fmla="*/ 568 h 568"/>
                <a:gd name="T4" fmla="*/ 271 w 271"/>
                <a:gd name="T5" fmla="*/ 7 h 568"/>
                <a:gd name="T6" fmla="*/ 16 w 271"/>
                <a:gd name="T7" fmla="*/ 0 h 568"/>
                <a:gd name="T8" fmla="*/ 0 w 271"/>
                <a:gd name="T9" fmla="*/ 559 h 568"/>
              </a:gdLst>
              <a:ahLst/>
              <a:cxnLst>
                <a:cxn ang="0">
                  <a:pos x="T0" y="T1"/>
                </a:cxn>
                <a:cxn ang="0">
                  <a:pos x="T2" y="T3"/>
                </a:cxn>
                <a:cxn ang="0">
                  <a:pos x="T4" y="T5"/>
                </a:cxn>
                <a:cxn ang="0">
                  <a:pos x="T6" y="T7"/>
                </a:cxn>
                <a:cxn ang="0">
                  <a:pos x="T8" y="T9"/>
                </a:cxn>
              </a:cxnLst>
              <a:rect l="0" t="0" r="r" b="b"/>
              <a:pathLst>
                <a:path w="271" h="568">
                  <a:moveTo>
                    <a:pt x="0" y="559"/>
                  </a:moveTo>
                  <a:lnTo>
                    <a:pt x="255" y="568"/>
                  </a:lnTo>
                  <a:lnTo>
                    <a:pt x="271" y="7"/>
                  </a:lnTo>
                  <a:lnTo>
                    <a:pt x="16" y="0"/>
                  </a:lnTo>
                  <a:lnTo>
                    <a:pt x="0" y="559"/>
                  </a:lnTo>
                  <a:close/>
                </a:path>
              </a:pathLst>
            </a:custGeom>
            <a:solidFill>
              <a:srgbClr val="31A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2" name="Freeform 20706">
              <a:extLst>
                <a:ext uri="{FF2B5EF4-FFF2-40B4-BE49-F238E27FC236}">
                  <a16:creationId xmlns:a16="http://schemas.microsoft.com/office/drawing/2014/main" id="{FC739BE9-4A53-4555-A02A-7A00A666CB02}"/>
                </a:ext>
              </a:extLst>
            </p:cNvPr>
            <p:cNvSpPr>
              <a:spLocks/>
            </p:cNvSpPr>
            <p:nvPr/>
          </p:nvSpPr>
          <p:spPr bwMode="auto">
            <a:xfrm>
              <a:off x="-2617788" y="3192463"/>
              <a:ext cx="227013" cy="895350"/>
            </a:xfrm>
            <a:custGeom>
              <a:avLst/>
              <a:gdLst>
                <a:gd name="T0" fmla="*/ 0 w 143"/>
                <a:gd name="T1" fmla="*/ 558 h 564"/>
                <a:gd name="T2" fmla="*/ 127 w 143"/>
                <a:gd name="T3" fmla="*/ 564 h 564"/>
                <a:gd name="T4" fmla="*/ 143 w 143"/>
                <a:gd name="T5" fmla="*/ 3 h 564"/>
                <a:gd name="T6" fmla="*/ 15 w 143"/>
                <a:gd name="T7" fmla="*/ 0 h 564"/>
                <a:gd name="T8" fmla="*/ 0 w 143"/>
                <a:gd name="T9" fmla="*/ 558 h 564"/>
              </a:gdLst>
              <a:ahLst/>
              <a:cxnLst>
                <a:cxn ang="0">
                  <a:pos x="T0" y="T1"/>
                </a:cxn>
                <a:cxn ang="0">
                  <a:pos x="T2" y="T3"/>
                </a:cxn>
                <a:cxn ang="0">
                  <a:pos x="T4" y="T5"/>
                </a:cxn>
                <a:cxn ang="0">
                  <a:pos x="T6" y="T7"/>
                </a:cxn>
                <a:cxn ang="0">
                  <a:pos x="T8" y="T9"/>
                </a:cxn>
              </a:cxnLst>
              <a:rect l="0" t="0" r="r" b="b"/>
              <a:pathLst>
                <a:path w="143" h="564">
                  <a:moveTo>
                    <a:pt x="0" y="558"/>
                  </a:moveTo>
                  <a:lnTo>
                    <a:pt x="127" y="564"/>
                  </a:lnTo>
                  <a:lnTo>
                    <a:pt x="143" y="3"/>
                  </a:lnTo>
                  <a:lnTo>
                    <a:pt x="15" y="0"/>
                  </a:lnTo>
                  <a:lnTo>
                    <a:pt x="0" y="558"/>
                  </a:lnTo>
                  <a:close/>
                </a:path>
              </a:pathLst>
            </a:custGeom>
            <a:solidFill>
              <a:srgbClr val="2B8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3" name="Freeform 20707">
              <a:extLst>
                <a:ext uri="{FF2B5EF4-FFF2-40B4-BE49-F238E27FC236}">
                  <a16:creationId xmlns:a16="http://schemas.microsoft.com/office/drawing/2014/main" id="{43E5FF02-B61C-4AFA-A464-2E348E5EDF16}"/>
                </a:ext>
              </a:extLst>
            </p:cNvPr>
            <p:cNvSpPr>
              <a:spLocks/>
            </p:cNvSpPr>
            <p:nvPr/>
          </p:nvSpPr>
          <p:spPr bwMode="auto">
            <a:xfrm>
              <a:off x="-2846388" y="2441575"/>
              <a:ext cx="536575" cy="534988"/>
            </a:xfrm>
            <a:custGeom>
              <a:avLst/>
              <a:gdLst>
                <a:gd name="T0" fmla="*/ 56 w 338"/>
                <a:gd name="T1" fmla="*/ 331 h 337"/>
                <a:gd name="T2" fmla="*/ 270 w 338"/>
                <a:gd name="T3" fmla="*/ 337 h 337"/>
                <a:gd name="T4" fmla="*/ 270 w 338"/>
                <a:gd name="T5" fmla="*/ 337 h 337"/>
                <a:gd name="T6" fmla="*/ 282 w 338"/>
                <a:gd name="T7" fmla="*/ 336 h 337"/>
                <a:gd name="T8" fmla="*/ 292 w 338"/>
                <a:gd name="T9" fmla="*/ 333 h 337"/>
                <a:gd name="T10" fmla="*/ 302 w 338"/>
                <a:gd name="T11" fmla="*/ 328 h 337"/>
                <a:gd name="T12" fmla="*/ 312 w 338"/>
                <a:gd name="T13" fmla="*/ 321 h 337"/>
                <a:gd name="T14" fmla="*/ 318 w 338"/>
                <a:gd name="T15" fmla="*/ 314 h 337"/>
                <a:gd name="T16" fmla="*/ 323 w 338"/>
                <a:gd name="T17" fmla="*/ 303 h 337"/>
                <a:gd name="T18" fmla="*/ 327 w 338"/>
                <a:gd name="T19" fmla="*/ 293 h 337"/>
                <a:gd name="T20" fmla="*/ 329 w 338"/>
                <a:gd name="T21" fmla="*/ 281 h 337"/>
                <a:gd name="T22" fmla="*/ 338 w 338"/>
                <a:gd name="T23" fmla="*/ 10 h 337"/>
                <a:gd name="T24" fmla="*/ 10 w 338"/>
                <a:gd name="T25" fmla="*/ 0 h 337"/>
                <a:gd name="T26" fmla="*/ 0 w 338"/>
                <a:gd name="T27" fmla="*/ 271 h 337"/>
                <a:gd name="T28" fmla="*/ 0 w 338"/>
                <a:gd name="T29" fmla="*/ 271 h 337"/>
                <a:gd name="T30" fmla="*/ 2 w 338"/>
                <a:gd name="T31" fmla="*/ 282 h 337"/>
                <a:gd name="T32" fmla="*/ 4 w 338"/>
                <a:gd name="T33" fmla="*/ 294 h 337"/>
                <a:gd name="T34" fmla="*/ 10 w 338"/>
                <a:gd name="T35" fmla="*/ 303 h 337"/>
                <a:gd name="T36" fmla="*/ 16 w 338"/>
                <a:gd name="T37" fmla="*/ 312 h 337"/>
                <a:gd name="T38" fmla="*/ 25 w 338"/>
                <a:gd name="T39" fmla="*/ 319 h 337"/>
                <a:gd name="T40" fmla="*/ 34 w 338"/>
                <a:gd name="T41" fmla="*/ 325 h 337"/>
                <a:gd name="T42" fmla="*/ 45 w 338"/>
                <a:gd name="T43" fmla="*/ 328 h 337"/>
                <a:gd name="T44" fmla="*/ 56 w 338"/>
                <a:gd name="T45" fmla="*/ 331 h 337"/>
                <a:gd name="T46" fmla="*/ 56 w 338"/>
                <a:gd name="T47" fmla="*/ 33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337">
                  <a:moveTo>
                    <a:pt x="56" y="331"/>
                  </a:moveTo>
                  <a:lnTo>
                    <a:pt x="270" y="337"/>
                  </a:lnTo>
                  <a:lnTo>
                    <a:pt x="270" y="337"/>
                  </a:lnTo>
                  <a:lnTo>
                    <a:pt x="282" y="336"/>
                  </a:lnTo>
                  <a:lnTo>
                    <a:pt x="292" y="333"/>
                  </a:lnTo>
                  <a:lnTo>
                    <a:pt x="302" y="328"/>
                  </a:lnTo>
                  <a:lnTo>
                    <a:pt x="312" y="321"/>
                  </a:lnTo>
                  <a:lnTo>
                    <a:pt x="318" y="314"/>
                  </a:lnTo>
                  <a:lnTo>
                    <a:pt x="323" y="303"/>
                  </a:lnTo>
                  <a:lnTo>
                    <a:pt x="327" y="293"/>
                  </a:lnTo>
                  <a:lnTo>
                    <a:pt x="329" y="281"/>
                  </a:lnTo>
                  <a:lnTo>
                    <a:pt x="338" y="10"/>
                  </a:lnTo>
                  <a:lnTo>
                    <a:pt x="10" y="0"/>
                  </a:lnTo>
                  <a:lnTo>
                    <a:pt x="0" y="271"/>
                  </a:lnTo>
                  <a:lnTo>
                    <a:pt x="0" y="271"/>
                  </a:lnTo>
                  <a:lnTo>
                    <a:pt x="2" y="282"/>
                  </a:lnTo>
                  <a:lnTo>
                    <a:pt x="4" y="294"/>
                  </a:lnTo>
                  <a:lnTo>
                    <a:pt x="10" y="303"/>
                  </a:lnTo>
                  <a:lnTo>
                    <a:pt x="16" y="312"/>
                  </a:lnTo>
                  <a:lnTo>
                    <a:pt x="25" y="319"/>
                  </a:lnTo>
                  <a:lnTo>
                    <a:pt x="34" y="325"/>
                  </a:lnTo>
                  <a:lnTo>
                    <a:pt x="45" y="328"/>
                  </a:lnTo>
                  <a:lnTo>
                    <a:pt x="56" y="331"/>
                  </a:lnTo>
                  <a:lnTo>
                    <a:pt x="56" y="331"/>
                  </a:lnTo>
                  <a:close/>
                </a:path>
              </a:pathLst>
            </a:custGeom>
            <a:solidFill>
              <a:srgbClr val="FBC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4" name="Freeform 20708">
              <a:extLst>
                <a:ext uri="{FF2B5EF4-FFF2-40B4-BE49-F238E27FC236}">
                  <a16:creationId xmlns:a16="http://schemas.microsoft.com/office/drawing/2014/main" id="{70ADE600-8D3C-4BC9-9B6E-1CF61193F256}"/>
                </a:ext>
              </a:extLst>
            </p:cNvPr>
            <p:cNvSpPr>
              <a:spLocks/>
            </p:cNvSpPr>
            <p:nvPr/>
          </p:nvSpPr>
          <p:spPr bwMode="auto">
            <a:xfrm>
              <a:off x="-2559050" y="2011363"/>
              <a:ext cx="127000" cy="441325"/>
            </a:xfrm>
            <a:custGeom>
              <a:avLst/>
              <a:gdLst>
                <a:gd name="T0" fmla="*/ 37 w 80"/>
                <a:gd name="T1" fmla="*/ 0 h 278"/>
                <a:gd name="T2" fmla="*/ 51 w 80"/>
                <a:gd name="T3" fmla="*/ 1 h 278"/>
                <a:gd name="T4" fmla="*/ 51 w 80"/>
                <a:gd name="T5" fmla="*/ 1 h 278"/>
                <a:gd name="T6" fmla="*/ 58 w 80"/>
                <a:gd name="T7" fmla="*/ 1 h 278"/>
                <a:gd name="T8" fmla="*/ 63 w 80"/>
                <a:gd name="T9" fmla="*/ 4 h 278"/>
                <a:gd name="T10" fmla="*/ 68 w 80"/>
                <a:gd name="T11" fmla="*/ 6 h 278"/>
                <a:gd name="T12" fmla="*/ 72 w 80"/>
                <a:gd name="T13" fmla="*/ 9 h 278"/>
                <a:gd name="T14" fmla="*/ 75 w 80"/>
                <a:gd name="T15" fmla="*/ 14 h 278"/>
                <a:gd name="T16" fmla="*/ 77 w 80"/>
                <a:gd name="T17" fmla="*/ 19 h 278"/>
                <a:gd name="T18" fmla="*/ 79 w 80"/>
                <a:gd name="T19" fmla="*/ 24 h 278"/>
                <a:gd name="T20" fmla="*/ 80 w 80"/>
                <a:gd name="T21" fmla="*/ 30 h 278"/>
                <a:gd name="T22" fmla="*/ 71 w 80"/>
                <a:gd name="T23" fmla="*/ 278 h 278"/>
                <a:gd name="T24" fmla="*/ 0 w 80"/>
                <a:gd name="T25" fmla="*/ 276 h 278"/>
                <a:gd name="T26" fmla="*/ 8 w 80"/>
                <a:gd name="T27" fmla="*/ 27 h 278"/>
                <a:gd name="T28" fmla="*/ 8 w 80"/>
                <a:gd name="T29" fmla="*/ 27 h 278"/>
                <a:gd name="T30" fmla="*/ 10 w 80"/>
                <a:gd name="T31" fmla="*/ 22 h 278"/>
                <a:gd name="T32" fmla="*/ 11 w 80"/>
                <a:gd name="T33" fmla="*/ 17 h 278"/>
                <a:gd name="T34" fmla="*/ 13 w 80"/>
                <a:gd name="T35" fmla="*/ 11 h 278"/>
                <a:gd name="T36" fmla="*/ 17 w 80"/>
                <a:gd name="T37" fmla="*/ 8 h 278"/>
                <a:gd name="T38" fmla="*/ 21 w 80"/>
                <a:gd name="T39" fmla="*/ 5 h 278"/>
                <a:gd name="T40" fmla="*/ 26 w 80"/>
                <a:gd name="T41" fmla="*/ 2 h 278"/>
                <a:gd name="T42" fmla="*/ 32 w 80"/>
                <a:gd name="T43" fmla="*/ 1 h 278"/>
                <a:gd name="T44" fmla="*/ 37 w 80"/>
                <a:gd name="T4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78">
                  <a:moveTo>
                    <a:pt x="37" y="0"/>
                  </a:moveTo>
                  <a:lnTo>
                    <a:pt x="51" y="1"/>
                  </a:lnTo>
                  <a:lnTo>
                    <a:pt x="51" y="1"/>
                  </a:lnTo>
                  <a:lnTo>
                    <a:pt x="58" y="1"/>
                  </a:lnTo>
                  <a:lnTo>
                    <a:pt x="63" y="4"/>
                  </a:lnTo>
                  <a:lnTo>
                    <a:pt x="68" y="6"/>
                  </a:lnTo>
                  <a:lnTo>
                    <a:pt x="72" y="9"/>
                  </a:lnTo>
                  <a:lnTo>
                    <a:pt x="75" y="14"/>
                  </a:lnTo>
                  <a:lnTo>
                    <a:pt x="77" y="19"/>
                  </a:lnTo>
                  <a:lnTo>
                    <a:pt x="79" y="24"/>
                  </a:lnTo>
                  <a:lnTo>
                    <a:pt x="80" y="30"/>
                  </a:lnTo>
                  <a:lnTo>
                    <a:pt x="71" y="278"/>
                  </a:lnTo>
                  <a:lnTo>
                    <a:pt x="0" y="276"/>
                  </a:lnTo>
                  <a:lnTo>
                    <a:pt x="8" y="27"/>
                  </a:lnTo>
                  <a:lnTo>
                    <a:pt x="8" y="27"/>
                  </a:lnTo>
                  <a:lnTo>
                    <a:pt x="10" y="22"/>
                  </a:lnTo>
                  <a:lnTo>
                    <a:pt x="11" y="17"/>
                  </a:lnTo>
                  <a:lnTo>
                    <a:pt x="13" y="11"/>
                  </a:lnTo>
                  <a:lnTo>
                    <a:pt x="17" y="8"/>
                  </a:lnTo>
                  <a:lnTo>
                    <a:pt x="21" y="5"/>
                  </a:lnTo>
                  <a:lnTo>
                    <a:pt x="26" y="2"/>
                  </a:lnTo>
                  <a:lnTo>
                    <a:pt x="32" y="1"/>
                  </a:lnTo>
                  <a:lnTo>
                    <a:pt x="37" y="0"/>
                  </a:lnTo>
                  <a:close/>
                </a:path>
              </a:pathLst>
            </a:custGeom>
            <a:solidFill>
              <a:srgbClr val="FBC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5" name="Freeform 20709">
              <a:extLst>
                <a:ext uri="{FF2B5EF4-FFF2-40B4-BE49-F238E27FC236}">
                  <a16:creationId xmlns:a16="http://schemas.microsoft.com/office/drawing/2014/main" id="{09C9B9E6-00F4-44AC-A5E1-1068DBF15D86}"/>
                </a:ext>
              </a:extLst>
            </p:cNvPr>
            <p:cNvSpPr>
              <a:spLocks/>
            </p:cNvSpPr>
            <p:nvPr/>
          </p:nvSpPr>
          <p:spPr bwMode="auto">
            <a:xfrm>
              <a:off x="-2559050" y="2011363"/>
              <a:ext cx="127000" cy="441325"/>
            </a:xfrm>
            <a:custGeom>
              <a:avLst/>
              <a:gdLst>
                <a:gd name="T0" fmla="*/ 37 w 80"/>
                <a:gd name="T1" fmla="*/ 0 h 278"/>
                <a:gd name="T2" fmla="*/ 51 w 80"/>
                <a:gd name="T3" fmla="*/ 1 h 278"/>
                <a:gd name="T4" fmla="*/ 51 w 80"/>
                <a:gd name="T5" fmla="*/ 1 h 278"/>
                <a:gd name="T6" fmla="*/ 58 w 80"/>
                <a:gd name="T7" fmla="*/ 1 h 278"/>
                <a:gd name="T8" fmla="*/ 63 w 80"/>
                <a:gd name="T9" fmla="*/ 4 h 278"/>
                <a:gd name="T10" fmla="*/ 68 w 80"/>
                <a:gd name="T11" fmla="*/ 6 h 278"/>
                <a:gd name="T12" fmla="*/ 72 w 80"/>
                <a:gd name="T13" fmla="*/ 9 h 278"/>
                <a:gd name="T14" fmla="*/ 75 w 80"/>
                <a:gd name="T15" fmla="*/ 14 h 278"/>
                <a:gd name="T16" fmla="*/ 77 w 80"/>
                <a:gd name="T17" fmla="*/ 19 h 278"/>
                <a:gd name="T18" fmla="*/ 79 w 80"/>
                <a:gd name="T19" fmla="*/ 24 h 278"/>
                <a:gd name="T20" fmla="*/ 80 w 80"/>
                <a:gd name="T21" fmla="*/ 30 h 278"/>
                <a:gd name="T22" fmla="*/ 71 w 80"/>
                <a:gd name="T23" fmla="*/ 278 h 278"/>
                <a:gd name="T24" fmla="*/ 0 w 80"/>
                <a:gd name="T25" fmla="*/ 276 h 278"/>
                <a:gd name="T26" fmla="*/ 8 w 80"/>
                <a:gd name="T27" fmla="*/ 27 h 278"/>
                <a:gd name="T28" fmla="*/ 8 w 80"/>
                <a:gd name="T29" fmla="*/ 27 h 278"/>
                <a:gd name="T30" fmla="*/ 10 w 80"/>
                <a:gd name="T31" fmla="*/ 22 h 278"/>
                <a:gd name="T32" fmla="*/ 11 w 80"/>
                <a:gd name="T33" fmla="*/ 17 h 278"/>
                <a:gd name="T34" fmla="*/ 13 w 80"/>
                <a:gd name="T35" fmla="*/ 11 h 278"/>
                <a:gd name="T36" fmla="*/ 17 w 80"/>
                <a:gd name="T37" fmla="*/ 8 h 278"/>
                <a:gd name="T38" fmla="*/ 21 w 80"/>
                <a:gd name="T39" fmla="*/ 5 h 278"/>
                <a:gd name="T40" fmla="*/ 26 w 80"/>
                <a:gd name="T41" fmla="*/ 2 h 278"/>
                <a:gd name="T42" fmla="*/ 32 w 80"/>
                <a:gd name="T43" fmla="*/ 1 h 278"/>
                <a:gd name="T44" fmla="*/ 37 w 80"/>
                <a:gd name="T4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78">
                  <a:moveTo>
                    <a:pt x="37" y="0"/>
                  </a:moveTo>
                  <a:lnTo>
                    <a:pt x="51" y="1"/>
                  </a:lnTo>
                  <a:lnTo>
                    <a:pt x="51" y="1"/>
                  </a:lnTo>
                  <a:lnTo>
                    <a:pt x="58" y="1"/>
                  </a:lnTo>
                  <a:lnTo>
                    <a:pt x="63" y="4"/>
                  </a:lnTo>
                  <a:lnTo>
                    <a:pt x="68" y="6"/>
                  </a:lnTo>
                  <a:lnTo>
                    <a:pt x="72" y="9"/>
                  </a:lnTo>
                  <a:lnTo>
                    <a:pt x="75" y="14"/>
                  </a:lnTo>
                  <a:lnTo>
                    <a:pt x="77" y="19"/>
                  </a:lnTo>
                  <a:lnTo>
                    <a:pt x="79" y="24"/>
                  </a:lnTo>
                  <a:lnTo>
                    <a:pt x="80" y="30"/>
                  </a:lnTo>
                  <a:lnTo>
                    <a:pt x="71" y="278"/>
                  </a:lnTo>
                  <a:lnTo>
                    <a:pt x="0" y="276"/>
                  </a:lnTo>
                  <a:lnTo>
                    <a:pt x="8" y="27"/>
                  </a:lnTo>
                  <a:lnTo>
                    <a:pt x="8" y="27"/>
                  </a:lnTo>
                  <a:lnTo>
                    <a:pt x="10" y="22"/>
                  </a:lnTo>
                  <a:lnTo>
                    <a:pt x="11" y="17"/>
                  </a:lnTo>
                  <a:lnTo>
                    <a:pt x="13" y="11"/>
                  </a:lnTo>
                  <a:lnTo>
                    <a:pt x="17" y="8"/>
                  </a:lnTo>
                  <a:lnTo>
                    <a:pt x="21" y="5"/>
                  </a:lnTo>
                  <a:lnTo>
                    <a:pt x="26" y="2"/>
                  </a:lnTo>
                  <a:lnTo>
                    <a:pt x="32" y="1"/>
                  </a:lnTo>
                  <a:lnTo>
                    <a:pt x="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6" name="Freeform 20710">
              <a:extLst>
                <a:ext uri="{FF2B5EF4-FFF2-40B4-BE49-F238E27FC236}">
                  <a16:creationId xmlns:a16="http://schemas.microsoft.com/office/drawing/2014/main" id="{00638B44-D177-4B1B-9746-EC105CADD22C}"/>
                </a:ext>
              </a:extLst>
            </p:cNvPr>
            <p:cNvSpPr>
              <a:spLocks/>
            </p:cNvSpPr>
            <p:nvPr/>
          </p:nvSpPr>
          <p:spPr bwMode="auto">
            <a:xfrm>
              <a:off x="-2695575" y="2052638"/>
              <a:ext cx="125413" cy="396875"/>
            </a:xfrm>
            <a:custGeom>
              <a:avLst/>
              <a:gdLst>
                <a:gd name="T0" fmla="*/ 37 w 79"/>
                <a:gd name="T1" fmla="*/ 0 h 250"/>
                <a:gd name="T2" fmla="*/ 51 w 79"/>
                <a:gd name="T3" fmla="*/ 0 h 250"/>
                <a:gd name="T4" fmla="*/ 51 w 79"/>
                <a:gd name="T5" fmla="*/ 0 h 250"/>
                <a:gd name="T6" fmla="*/ 58 w 79"/>
                <a:gd name="T7" fmla="*/ 1 h 250"/>
                <a:gd name="T8" fmla="*/ 63 w 79"/>
                <a:gd name="T9" fmla="*/ 2 h 250"/>
                <a:gd name="T10" fmla="*/ 67 w 79"/>
                <a:gd name="T11" fmla="*/ 5 h 250"/>
                <a:gd name="T12" fmla="*/ 71 w 79"/>
                <a:gd name="T13" fmla="*/ 9 h 250"/>
                <a:gd name="T14" fmla="*/ 75 w 79"/>
                <a:gd name="T15" fmla="*/ 14 h 250"/>
                <a:gd name="T16" fmla="*/ 77 w 79"/>
                <a:gd name="T17" fmla="*/ 18 h 250"/>
                <a:gd name="T18" fmla="*/ 79 w 79"/>
                <a:gd name="T19" fmla="*/ 23 h 250"/>
                <a:gd name="T20" fmla="*/ 79 w 79"/>
                <a:gd name="T21" fmla="*/ 30 h 250"/>
                <a:gd name="T22" fmla="*/ 72 w 79"/>
                <a:gd name="T23" fmla="*/ 250 h 250"/>
                <a:gd name="T24" fmla="*/ 0 w 79"/>
                <a:gd name="T25" fmla="*/ 247 h 250"/>
                <a:gd name="T26" fmla="*/ 8 w 79"/>
                <a:gd name="T27" fmla="*/ 27 h 250"/>
                <a:gd name="T28" fmla="*/ 8 w 79"/>
                <a:gd name="T29" fmla="*/ 27 h 250"/>
                <a:gd name="T30" fmla="*/ 8 w 79"/>
                <a:gd name="T31" fmla="*/ 22 h 250"/>
                <a:gd name="T32" fmla="*/ 11 w 79"/>
                <a:gd name="T33" fmla="*/ 17 h 250"/>
                <a:gd name="T34" fmla="*/ 13 w 79"/>
                <a:gd name="T35" fmla="*/ 11 h 250"/>
                <a:gd name="T36" fmla="*/ 17 w 79"/>
                <a:gd name="T37" fmla="*/ 8 h 250"/>
                <a:gd name="T38" fmla="*/ 21 w 79"/>
                <a:gd name="T39" fmla="*/ 4 h 250"/>
                <a:gd name="T40" fmla="*/ 27 w 79"/>
                <a:gd name="T41" fmla="*/ 1 h 250"/>
                <a:gd name="T42" fmla="*/ 32 w 79"/>
                <a:gd name="T43" fmla="*/ 0 h 250"/>
                <a:gd name="T44" fmla="*/ 37 w 79"/>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250">
                  <a:moveTo>
                    <a:pt x="37" y="0"/>
                  </a:moveTo>
                  <a:lnTo>
                    <a:pt x="51" y="0"/>
                  </a:lnTo>
                  <a:lnTo>
                    <a:pt x="51" y="0"/>
                  </a:lnTo>
                  <a:lnTo>
                    <a:pt x="58" y="1"/>
                  </a:lnTo>
                  <a:lnTo>
                    <a:pt x="63" y="2"/>
                  </a:lnTo>
                  <a:lnTo>
                    <a:pt x="67" y="5"/>
                  </a:lnTo>
                  <a:lnTo>
                    <a:pt x="71" y="9"/>
                  </a:lnTo>
                  <a:lnTo>
                    <a:pt x="75" y="14"/>
                  </a:lnTo>
                  <a:lnTo>
                    <a:pt x="77" y="18"/>
                  </a:lnTo>
                  <a:lnTo>
                    <a:pt x="79" y="23"/>
                  </a:lnTo>
                  <a:lnTo>
                    <a:pt x="79" y="30"/>
                  </a:lnTo>
                  <a:lnTo>
                    <a:pt x="72" y="250"/>
                  </a:lnTo>
                  <a:lnTo>
                    <a:pt x="0" y="247"/>
                  </a:lnTo>
                  <a:lnTo>
                    <a:pt x="8" y="27"/>
                  </a:lnTo>
                  <a:lnTo>
                    <a:pt x="8" y="27"/>
                  </a:lnTo>
                  <a:lnTo>
                    <a:pt x="8" y="22"/>
                  </a:lnTo>
                  <a:lnTo>
                    <a:pt x="11" y="17"/>
                  </a:lnTo>
                  <a:lnTo>
                    <a:pt x="13" y="11"/>
                  </a:lnTo>
                  <a:lnTo>
                    <a:pt x="17" y="8"/>
                  </a:lnTo>
                  <a:lnTo>
                    <a:pt x="21" y="4"/>
                  </a:lnTo>
                  <a:lnTo>
                    <a:pt x="27" y="1"/>
                  </a:lnTo>
                  <a:lnTo>
                    <a:pt x="32" y="0"/>
                  </a:lnTo>
                  <a:lnTo>
                    <a:pt x="37" y="0"/>
                  </a:lnTo>
                  <a:close/>
                </a:path>
              </a:pathLst>
            </a:custGeom>
            <a:solidFill>
              <a:srgbClr val="FBC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7" name="Freeform 20711">
              <a:extLst>
                <a:ext uri="{FF2B5EF4-FFF2-40B4-BE49-F238E27FC236}">
                  <a16:creationId xmlns:a16="http://schemas.microsoft.com/office/drawing/2014/main" id="{2EA90558-A65F-43A7-A20A-DF0F90234029}"/>
                </a:ext>
              </a:extLst>
            </p:cNvPr>
            <p:cNvSpPr>
              <a:spLocks/>
            </p:cNvSpPr>
            <p:nvPr/>
          </p:nvSpPr>
          <p:spPr bwMode="auto">
            <a:xfrm>
              <a:off x="-2695575" y="2052638"/>
              <a:ext cx="125413" cy="396875"/>
            </a:xfrm>
            <a:custGeom>
              <a:avLst/>
              <a:gdLst>
                <a:gd name="T0" fmla="*/ 37 w 79"/>
                <a:gd name="T1" fmla="*/ 0 h 250"/>
                <a:gd name="T2" fmla="*/ 51 w 79"/>
                <a:gd name="T3" fmla="*/ 0 h 250"/>
                <a:gd name="T4" fmla="*/ 51 w 79"/>
                <a:gd name="T5" fmla="*/ 0 h 250"/>
                <a:gd name="T6" fmla="*/ 58 w 79"/>
                <a:gd name="T7" fmla="*/ 1 h 250"/>
                <a:gd name="T8" fmla="*/ 63 w 79"/>
                <a:gd name="T9" fmla="*/ 2 h 250"/>
                <a:gd name="T10" fmla="*/ 67 w 79"/>
                <a:gd name="T11" fmla="*/ 5 h 250"/>
                <a:gd name="T12" fmla="*/ 71 w 79"/>
                <a:gd name="T13" fmla="*/ 9 h 250"/>
                <a:gd name="T14" fmla="*/ 75 w 79"/>
                <a:gd name="T15" fmla="*/ 14 h 250"/>
                <a:gd name="T16" fmla="*/ 77 w 79"/>
                <a:gd name="T17" fmla="*/ 18 h 250"/>
                <a:gd name="T18" fmla="*/ 79 w 79"/>
                <a:gd name="T19" fmla="*/ 23 h 250"/>
                <a:gd name="T20" fmla="*/ 79 w 79"/>
                <a:gd name="T21" fmla="*/ 30 h 250"/>
                <a:gd name="T22" fmla="*/ 72 w 79"/>
                <a:gd name="T23" fmla="*/ 250 h 250"/>
                <a:gd name="T24" fmla="*/ 0 w 79"/>
                <a:gd name="T25" fmla="*/ 247 h 250"/>
                <a:gd name="T26" fmla="*/ 8 w 79"/>
                <a:gd name="T27" fmla="*/ 27 h 250"/>
                <a:gd name="T28" fmla="*/ 8 w 79"/>
                <a:gd name="T29" fmla="*/ 27 h 250"/>
                <a:gd name="T30" fmla="*/ 8 w 79"/>
                <a:gd name="T31" fmla="*/ 22 h 250"/>
                <a:gd name="T32" fmla="*/ 11 w 79"/>
                <a:gd name="T33" fmla="*/ 17 h 250"/>
                <a:gd name="T34" fmla="*/ 13 w 79"/>
                <a:gd name="T35" fmla="*/ 11 h 250"/>
                <a:gd name="T36" fmla="*/ 17 w 79"/>
                <a:gd name="T37" fmla="*/ 8 h 250"/>
                <a:gd name="T38" fmla="*/ 21 w 79"/>
                <a:gd name="T39" fmla="*/ 4 h 250"/>
                <a:gd name="T40" fmla="*/ 27 w 79"/>
                <a:gd name="T41" fmla="*/ 1 h 250"/>
                <a:gd name="T42" fmla="*/ 32 w 79"/>
                <a:gd name="T43" fmla="*/ 0 h 250"/>
                <a:gd name="T44" fmla="*/ 37 w 79"/>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250">
                  <a:moveTo>
                    <a:pt x="37" y="0"/>
                  </a:moveTo>
                  <a:lnTo>
                    <a:pt x="51" y="0"/>
                  </a:lnTo>
                  <a:lnTo>
                    <a:pt x="51" y="0"/>
                  </a:lnTo>
                  <a:lnTo>
                    <a:pt x="58" y="1"/>
                  </a:lnTo>
                  <a:lnTo>
                    <a:pt x="63" y="2"/>
                  </a:lnTo>
                  <a:lnTo>
                    <a:pt x="67" y="5"/>
                  </a:lnTo>
                  <a:lnTo>
                    <a:pt x="71" y="9"/>
                  </a:lnTo>
                  <a:lnTo>
                    <a:pt x="75" y="14"/>
                  </a:lnTo>
                  <a:lnTo>
                    <a:pt x="77" y="18"/>
                  </a:lnTo>
                  <a:lnTo>
                    <a:pt x="79" y="23"/>
                  </a:lnTo>
                  <a:lnTo>
                    <a:pt x="79" y="30"/>
                  </a:lnTo>
                  <a:lnTo>
                    <a:pt x="72" y="250"/>
                  </a:lnTo>
                  <a:lnTo>
                    <a:pt x="0" y="247"/>
                  </a:lnTo>
                  <a:lnTo>
                    <a:pt x="8" y="27"/>
                  </a:lnTo>
                  <a:lnTo>
                    <a:pt x="8" y="27"/>
                  </a:lnTo>
                  <a:lnTo>
                    <a:pt x="8" y="22"/>
                  </a:lnTo>
                  <a:lnTo>
                    <a:pt x="11" y="17"/>
                  </a:lnTo>
                  <a:lnTo>
                    <a:pt x="13" y="11"/>
                  </a:lnTo>
                  <a:lnTo>
                    <a:pt x="17" y="8"/>
                  </a:lnTo>
                  <a:lnTo>
                    <a:pt x="21" y="4"/>
                  </a:lnTo>
                  <a:lnTo>
                    <a:pt x="27" y="1"/>
                  </a:lnTo>
                  <a:lnTo>
                    <a:pt x="32" y="0"/>
                  </a:lnTo>
                  <a:lnTo>
                    <a:pt x="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8" name="Freeform 20712">
              <a:extLst>
                <a:ext uri="{FF2B5EF4-FFF2-40B4-BE49-F238E27FC236}">
                  <a16:creationId xmlns:a16="http://schemas.microsoft.com/office/drawing/2014/main" id="{0F538BEB-18F8-4C7A-9C21-197F18AA6CAF}"/>
                </a:ext>
              </a:extLst>
            </p:cNvPr>
            <p:cNvSpPr>
              <a:spLocks/>
            </p:cNvSpPr>
            <p:nvPr/>
          </p:nvSpPr>
          <p:spPr bwMode="auto">
            <a:xfrm>
              <a:off x="-2828925" y="2138363"/>
              <a:ext cx="119063" cy="306388"/>
            </a:xfrm>
            <a:custGeom>
              <a:avLst/>
              <a:gdLst>
                <a:gd name="T0" fmla="*/ 34 w 75"/>
                <a:gd name="T1" fmla="*/ 0 h 193"/>
                <a:gd name="T2" fmla="*/ 48 w 75"/>
                <a:gd name="T3" fmla="*/ 0 h 193"/>
                <a:gd name="T4" fmla="*/ 48 w 75"/>
                <a:gd name="T5" fmla="*/ 0 h 193"/>
                <a:gd name="T6" fmla="*/ 55 w 75"/>
                <a:gd name="T7" fmla="*/ 2 h 193"/>
                <a:gd name="T8" fmla="*/ 60 w 75"/>
                <a:gd name="T9" fmla="*/ 3 h 193"/>
                <a:gd name="T10" fmla="*/ 64 w 75"/>
                <a:gd name="T11" fmla="*/ 6 h 193"/>
                <a:gd name="T12" fmla="*/ 68 w 75"/>
                <a:gd name="T13" fmla="*/ 10 h 193"/>
                <a:gd name="T14" fmla="*/ 71 w 75"/>
                <a:gd name="T15" fmla="*/ 13 h 193"/>
                <a:gd name="T16" fmla="*/ 74 w 75"/>
                <a:gd name="T17" fmla="*/ 19 h 193"/>
                <a:gd name="T18" fmla="*/ 75 w 75"/>
                <a:gd name="T19" fmla="*/ 24 h 193"/>
                <a:gd name="T20" fmla="*/ 75 w 75"/>
                <a:gd name="T21" fmla="*/ 30 h 193"/>
                <a:gd name="T22" fmla="*/ 70 w 75"/>
                <a:gd name="T23" fmla="*/ 193 h 193"/>
                <a:gd name="T24" fmla="*/ 0 w 75"/>
                <a:gd name="T25" fmla="*/ 191 h 193"/>
                <a:gd name="T26" fmla="*/ 5 w 75"/>
                <a:gd name="T27" fmla="*/ 28 h 193"/>
                <a:gd name="T28" fmla="*/ 5 w 75"/>
                <a:gd name="T29" fmla="*/ 28 h 193"/>
                <a:gd name="T30" fmla="*/ 5 w 75"/>
                <a:gd name="T31" fmla="*/ 21 h 193"/>
                <a:gd name="T32" fmla="*/ 8 w 75"/>
                <a:gd name="T33" fmla="*/ 16 h 193"/>
                <a:gd name="T34" fmla="*/ 10 w 75"/>
                <a:gd name="T35" fmla="*/ 12 h 193"/>
                <a:gd name="T36" fmla="*/ 14 w 75"/>
                <a:gd name="T37" fmla="*/ 8 h 193"/>
                <a:gd name="T38" fmla="*/ 18 w 75"/>
                <a:gd name="T39" fmla="*/ 4 h 193"/>
                <a:gd name="T40" fmla="*/ 23 w 75"/>
                <a:gd name="T41" fmla="*/ 2 h 193"/>
                <a:gd name="T42" fmla="*/ 28 w 75"/>
                <a:gd name="T43" fmla="*/ 0 h 193"/>
                <a:gd name="T44" fmla="*/ 34 w 75"/>
                <a:gd name="T45"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93">
                  <a:moveTo>
                    <a:pt x="34" y="0"/>
                  </a:moveTo>
                  <a:lnTo>
                    <a:pt x="48" y="0"/>
                  </a:lnTo>
                  <a:lnTo>
                    <a:pt x="48" y="0"/>
                  </a:lnTo>
                  <a:lnTo>
                    <a:pt x="55" y="2"/>
                  </a:lnTo>
                  <a:lnTo>
                    <a:pt x="60" y="3"/>
                  </a:lnTo>
                  <a:lnTo>
                    <a:pt x="64" y="6"/>
                  </a:lnTo>
                  <a:lnTo>
                    <a:pt x="68" y="10"/>
                  </a:lnTo>
                  <a:lnTo>
                    <a:pt x="71" y="13"/>
                  </a:lnTo>
                  <a:lnTo>
                    <a:pt x="74" y="19"/>
                  </a:lnTo>
                  <a:lnTo>
                    <a:pt x="75" y="24"/>
                  </a:lnTo>
                  <a:lnTo>
                    <a:pt x="75" y="30"/>
                  </a:lnTo>
                  <a:lnTo>
                    <a:pt x="70" y="193"/>
                  </a:lnTo>
                  <a:lnTo>
                    <a:pt x="0" y="191"/>
                  </a:lnTo>
                  <a:lnTo>
                    <a:pt x="5" y="28"/>
                  </a:lnTo>
                  <a:lnTo>
                    <a:pt x="5" y="28"/>
                  </a:lnTo>
                  <a:lnTo>
                    <a:pt x="5" y="21"/>
                  </a:lnTo>
                  <a:lnTo>
                    <a:pt x="8" y="16"/>
                  </a:lnTo>
                  <a:lnTo>
                    <a:pt x="10" y="12"/>
                  </a:lnTo>
                  <a:lnTo>
                    <a:pt x="14" y="8"/>
                  </a:lnTo>
                  <a:lnTo>
                    <a:pt x="18" y="4"/>
                  </a:lnTo>
                  <a:lnTo>
                    <a:pt x="23" y="2"/>
                  </a:lnTo>
                  <a:lnTo>
                    <a:pt x="28" y="0"/>
                  </a:lnTo>
                  <a:lnTo>
                    <a:pt x="34" y="0"/>
                  </a:lnTo>
                  <a:close/>
                </a:path>
              </a:pathLst>
            </a:custGeom>
            <a:solidFill>
              <a:srgbClr val="FBC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29" name="Freeform 20713">
              <a:extLst>
                <a:ext uri="{FF2B5EF4-FFF2-40B4-BE49-F238E27FC236}">
                  <a16:creationId xmlns:a16="http://schemas.microsoft.com/office/drawing/2014/main" id="{F11FE3F5-2235-4636-A7BB-985D4777C2B1}"/>
                </a:ext>
              </a:extLst>
            </p:cNvPr>
            <p:cNvSpPr>
              <a:spLocks/>
            </p:cNvSpPr>
            <p:nvPr/>
          </p:nvSpPr>
          <p:spPr bwMode="auto">
            <a:xfrm>
              <a:off x="-2828925" y="2138363"/>
              <a:ext cx="119063" cy="306388"/>
            </a:xfrm>
            <a:custGeom>
              <a:avLst/>
              <a:gdLst>
                <a:gd name="T0" fmla="*/ 34 w 75"/>
                <a:gd name="T1" fmla="*/ 0 h 193"/>
                <a:gd name="T2" fmla="*/ 48 w 75"/>
                <a:gd name="T3" fmla="*/ 0 h 193"/>
                <a:gd name="T4" fmla="*/ 48 w 75"/>
                <a:gd name="T5" fmla="*/ 0 h 193"/>
                <a:gd name="T6" fmla="*/ 55 w 75"/>
                <a:gd name="T7" fmla="*/ 2 h 193"/>
                <a:gd name="T8" fmla="*/ 60 w 75"/>
                <a:gd name="T9" fmla="*/ 3 h 193"/>
                <a:gd name="T10" fmla="*/ 64 w 75"/>
                <a:gd name="T11" fmla="*/ 6 h 193"/>
                <a:gd name="T12" fmla="*/ 68 w 75"/>
                <a:gd name="T13" fmla="*/ 10 h 193"/>
                <a:gd name="T14" fmla="*/ 71 w 75"/>
                <a:gd name="T15" fmla="*/ 13 h 193"/>
                <a:gd name="T16" fmla="*/ 74 w 75"/>
                <a:gd name="T17" fmla="*/ 19 h 193"/>
                <a:gd name="T18" fmla="*/ 75 w 75"/>
                <a:gd name="T19" fmla="*/ 24 h 193"/>
                <a:gd name="T20" fmla="*/ 75 w 75"/>
                <a:gd name="T21" fmla="*/ 30 h 193"/>
                <a:gd name="T22" fmla="*/ 70 w 75"/>
                <a:gd name="T23" fmla="*/ 193 h 193"/>
                <a:gd name="T24" fmla="*/ 0 w 75"/>
                <a:gd name="T25" fmla="*/ 191 h 193"/>
                <a:gd name="T26" fmla="*/ 5 w 75"/>
                <a:gd name="T27" fmla="*/ 28 h 193"/>
                <a:gd name="T28" fmla="*/ 5 w 75"/>
                <a:gd name="T29" fmla="*/ 28 h 193"/>
                <a:gd name="T30" fmla="*/ 5 w 75"/>
                <a:gd name="T31" fmla="*/ 21 h 193"/>
                <a:gd name="T32" fmla="*/ 8 w 75"/>
                <a:gd name="T33" fmla="*/ 16 h 193"/>
                <a:gd name="T34" fmla="*/ 10 w 75"/>
                <a:gd name="T35" fmla="*/ 12 h 193"/>
                <a:gd name="T36" fmla="*/ 14 w 75"/>
                <a:gd name="T37" fmla="*/ 8 h 193"/>
                <a:gd name="T38" fmla="*/ 18 w 75"/>
                <a:gd name="T39" fmla="*/ 4 h 193"/>
                <a:gd name="T40" fmla="*/ 23 w 75"/>
                <a:gd name="T41" fmla="*/ 2 h 193"/>
                <a:gd name="T42" fmla="*/ 28 w 75"/>
                <a:gd name="T43" fmla="*/ 0 h 193"/>
                <a:gd name="T44" fmla="*/ 34 w 75"/>
                <a:gd name="T45"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93">
                  <a:moveTo>
                    <a:pt x="34" y="0"/>
                  </a:moveTo>
                  <a:lnTo>
                    <a:pt x="48" y="0"/>
                  </a:lnTo>
                  <a:lnTo>
                    <a:pt x="48" y="0"/>
                  </a:lnTo>
                  <a:lnTo>
                    <a:pt x="55" y="2"/>
                  </a:lnTo>
                  <a:lnTo>
                    <a:pt x="60" y="3"/>
                  </a:lnTo>
                  <a:lnTo>
                    <a:pt x="64" y="6"/>
                  </a:lnTo>
                  <a:lnTo>
                    <a:pt x="68" y="10"/>
                  </a:lnTo>
                  <a:lnTo>
                    <a:pt x="71" y="13"/>
                  </a:lnTo>
                  <a:lnTo>
                    <a:pt x="74" y="19"/>
                  </a:lnTo>
                  <a:lnTo>
                    <a:pt x="75" y="24"/>
                  </a:lnTo>
                  <a:lnTo>
                    <a:pt x="75" y="30"/>
                  </a:lnTo>
                  <a:lnTo>
                    <a:pt x="70" y="193"/>
                  </a:lnTo>
                  <a:lnTo>
                    <a:pt x="0" y="191"/>
                  </a:lnTo>
                  <a:lnTo>
                    <a:pt x="5" y="28"/>
                  </a:lnTo>
                  <a:lnTo>
                    <a:pt x="5" y="28"/>
                  </a:lnTo>
                  <a:lnTo>
                    <a:pt x="5" y="21"/>
                  </a:lnTo>
                  <a:lnTo>
                    <a:pt x="8" y="16"/>
                  </a:lnTo>
                  <a:lnTo>
                    <a:pt x="10" y="12"/>
                  </a:lnTo>
                  <a:lnTo>
                    <a:pt x="14" y="8"/>
                  </a:lnTo>
                  <a:lnTo>
                    <a:pt x="18" y="4"/>
                  </a:lnTo>
                  <a:lnTo>
                    <a:pt x="23" y="2"/>
                  </a:lnTo>
                  <a:lnTo>
                    <a:pt x="28" y="0"/>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0" name="Freeform 20714">
              <a:extLst>
                <a:ext uri="{FF2B5EF4-FFF2-40B4-BE49-F238E27FC236}">
                  <a16:creationId xmlns:a16="http://schemas.microsoft.com/office/drawing/2014/main" id="{2962E0C1-808F-47AC-A6A8-6EE99CB6BFE3}"/>
                </a:ext>
              </a:extLst>
            </p:cNvPr>
            <p:cNvSpPr>
              <a:spLocks/>
            </p:cNvSpPr>
            <p:nvPr/>
          </p:nvSpPr>
          <p:spPr bwMode="auto">
            <a:xfrm>
              <a:off x="-2424113" y="2106613"/>
              <a:ext cx="123825" cy="350838"/>
            </a:xfrm>
            <a:custGeom>
              <a:avLst/>
              <a:gdLst>
                <a:gd name="T0" fmla="*/ 36 w 78"/>
                <a:gd name="T1" fmla="*/ 0 h 221"/>
                <a:gd name="T2" fmla="*/ 51 w 78"/>
                <a:gd name="T3" fmla="*/ 0 h 221"/>
                <a:gd name="T4" fmla="*/ 51 w 78"/>
                <a:gd name="T5" fmla="*/ 0 h 221"/>
                <a:gd name="T6" fmla="*/ 56 w 78"/>
                <a:gd name="T7" fmla="*/ 1 h 221"/>
                <a:gd name="T8" fmla="*/ 61 w 78"/>
                <a:gd name="T9" fmla="*/ 2 h 221"/>
                <a:gd name="T10" fmla="*/ 66 w 78"/>
                <a:gd name="T11" fmla="*/ 5 h 221"/>
                <a:gd name="T12" fmla="*/ 70 w 78"/>
                <a:gd name="T13" fmla="*/ 9 h 221"/>
                <a:gd name="T14" fmla="*/ 73 w 78"/>
                <a:gd name="T15" fmla="*/ 14 h 221"/>
                <a:gd name="T16" fmla="*/ 76 w 78"/>
                <a:gd name="T17" fmla="*/ 18 h 221"/>
                <a:gd name="T18" fmla="*/ 77 w 78"/>
                <a:gd name="T19" fmla="*/ 24 h 221"/>
                <a:gd name="T20" fmla="*/ 78 w 78"/>
                <a:gd name="T21" fmla="*/ 30 h 221"/>
                <a:gd name="T22" fmla="*/ 72 w 78"/>
                <a:gd name="T23" fmla="*/ 221 h 221"/>
                <a:gd name="T24" fmla="*/ 0 w 78"/>
                <a:gd name="T25" fmla="*/ 220 h 221"/>
                <a:gd name="T26" fmla="*/ 7 w 78"/>
                <a:gd name="T27" fmla="*/ 27 h 221"/>
                <a:gd name="T28" fmla="*/ 7 w 78"/>
                <a:gd name="T29" fmla="*/ 27 h 221"/>
                <a:gd name="T30" fmla="*/ 8 w 78"/>
                <a:gd name="T31" fmla="*/ 22 h 221"/>
                <a:gd name="T32" fmla="*/ 9 w 78"/>
                <a:gd name="T33" fmla="*/ 17 h 221"/>
                <a:gd name="T34" fmla="*/ 12 w 78"/>
                <a:gd name="T35" fmla="*/ 11 h 221"/>
                <a:gd name="T36" fmla="*/ 16 w 78"/>
                <a:gd name="T37" fmla="*/ 7 h 221"/>
                <a:gd name="T38" fmla="*/ 20 w 78"/>
                <a:gd name="T39" fmla="*/ 4 h 221"/>
                <a:gd name="T40" fmla="*/ 25 w 78"/>
                <a:gd name="T41" fmla="*/ 1 h 221"/>
                <a:gd name="T42" fmla="*/ 30 w 78"/>
                <a:gd name="T43" fmla="*/ 0 h 221"/>
                <a:gd name="T44" fmla="*/ 36 w 78"/>
                <a:gd name="T45"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221">
                  <a:moveTo>
                    <a:pt x="36" y="0"/>
                  </a:moveTo>
                  <a:lnTo>
                    <a:pt x="51" y="0"/>
                  </a:lnTo>
                  <a:lnTo>
                    <a:pt x="51" y="0"/>
                  </a:lnTo>
                  <a:lnTo>
                    <a:pt x="56" y="1"/>
                  </a:lnTo>
                  <a:lnTo>
                    <a:pt x="61" y="2"/>
                  </a:lnTo>
                  <a:lnTo>
                    <a:pt x="66" y="5"/>
                  </a:lnTo>
                  <a:lnTo>
                    <a:pt x="70" y="9"/>
                  </a:lnTo>
                  <a:lnTo>
                    <a:pt x="73" y="14"/>
                  </a:lnTo>
                  <a:lnTo>
                    <a:pt x="76" y="18"/>
                  </a:lnTo>
                  <a:lnTo>
                    <a:pt x="77" y="24"/>
                  </a:lnTo>
                  <a:lnTo>
                    <a:pt x="78" y="30"/>
                  </a:lnTo>
                  <a:lnTo>
                    <a:pt x="72" y="221"/>
                  </a:lnTo>
                  <a:lnTo>
                    <a:pt x="0" y="220"/>
                  </a:lnTo>
                  <a:lnTo>
                    <a:pt x="7" y="27"/>
                  </a:lnTo>
                  <a:lnTo>
                    <a:pt x="7" y="27"/>
                  </a:lnTo>
                  <a:lnTo>
                    <a:pt x="8" y="22"/>
                  </a:lnTo>
                  <a:lnTo>
                    <a:pt x="9" y="17"/>
                  </a:lnTo>
                  <a:lnTo>
                    <a:pt x="12" y="11"/>
                  </a:lnTo>
                  <a:lnTo>
                    <a:pt x="16" y="7"/>
                  </a:lnTo>
                  <a:lnTo>
                    <a:pt x="20" y="4"/>
                  </a:lnTo>
                  <a:lnTo>
                    <a:pt x="25" y="1"/>
                  </a:lnTo>
                  <a:lnTo>
                    <a:pt x="30" y="0"/>
                  </a:lnTo>
                  <a:lnTo>
                    <a:pt x="36" y="0"/>
                  </a:lnTo>
                  <a:close/>
                </a:path>
              </a:pathLst>
            </a:custGeom>
            <a:solidFill>
              <a:srgbClr val="FBC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1" name="Freeform 20715">
              <a:extLst>
                <a:ext uri="{FF2B5EF4-FFF2-40B4-BE49-F238E27FC236}">
                  <a16:creationId xmlns:a16="http://schemas.microsoft.com/office/drawing/2014/main" id="{15D7DDEF-7086-4658-8E6B-531CC2C69EE1}"/>
                </a:ext>
              </a:extLst>
            </p:cNvPr>
            <p:cNvSpPr>
              <a:spLocks/>
            </p:cNvSpPr>
            <p:nvPr/>
          </p:nvSpPr>
          <p:spPr bwMode="auto">
            <a:xfrm>
              <a:off x="-2424113" y="2106613"/>
              <a:ext cx="123825" cy="350838"/>
            </a:xfrm>
            <a:custGeom>
              <a:avLst/>
              <a:gdLst>
                <a:gd name="T0" fmla="*/ 36 w 78"/>
                <a:gd name="T1" fmla="*/ 0 h 221"/>
                <a:gd name="T2" fmla="*/ 51 w 78"/>
                <a:gd name="T3" fmla="*/ 0 h 221"/>
                <a:gd name="T4" fmla="*/ 51 w 78"/>
                <a:gd name="T5" fmla="*/ 0 h 221"/>
                <a:gd name="T6" fmla="*/ 56 w 78"/>
                <a:gd name="T7" fmla="*/ 1 h 221"/>
                <a:gd name="T8" fmla="*/ 61 w 78"/>
                <a:gd name="T9" fmla="*/ 2 h 221"/>
                <a:gd name="T10" fmla="*/ 66 w 78"/>
                <a:gd name="T11" fmla="*/ 5 h 221"/>
                <a:gd name="T12" fmla="*/ 70 w 78"/>
                <a:gd name="T13" fmla="*/ 9 h 221"/>
                <a:gd name="T14" fmla="*/ 73 w 78"/>
                <a:gd name="T15" fmla="*/ 14 h 221"/>
                <a:gd name="T16" fmla="*/ 76 w 78"/>
                <a:gd name="T17" fmla="*/ 18 h 221"/>
                <a:gd name="T18" fmla="*/ 77 w 78"/>
                <a:gd name="T19" fmla="*/ 24 h 221"/>
                <a:gd name="T20" fmla="*/ 78 w 78"/>
                <a:gd name="T21" fmla="*/ 30 h 221"/>
                <a:gd name="T22" fmla="*/ 72 w 78"/>
                <a:gd name="T23" fmla="*/ 221 h 221"/>
                <a:gd name="T24" fmla="*/ 0 w 78"/>
                <a:gd name="T25" fmla="*/ 220 h 221"/>
                <a:gd name="T26" fmla="*/ 7 w 78"/>
                <a:gd name="T27" fmla="*/ 27 h 221"/>
                <a:gd name="T28" fmla="*/ 7 w 78"/>
                <a:gd name="T29" fmla="*/ 27 h 221"/>
                <a:gd name="T30" fmla="*/ 8 w 78"/>
                <a:gd name="T31" fmla="*/ 22 h 221"/>
                <a:gd name="T32" fmla="*/ 9 w 78"/>
                <a:gd name="T33" fmla="*/ 17 h 221"/>
                <a:gd name="T34" fmla="*/ 12 w 78"/>
                <a:gd name="T35" fmla="*/ 11 h 221"/>
                <a:gd name="T36" fmla="*/ 16 w 78"/>
                <a:gd name="T37" fmla="*/ 7 h 221"/>
                <a:gd name="T38" fmla="*/ 20 w 78"/>
                <a:gd name="T39" fmla="*/ 4 h 221"/>
                <a:gd name="T40" fmla="*/ 25 w 78"/>
                <a:gd name="T41" fmla="*/ 1 h 221"/>
                <a:gd name="T42" fmla="*/ 30 w 78"/>
                <a:gd name="T43" fmla="*/ 0 h 221"/>
                <a:gd name="T44" fmla="*/ 36 w 78"/>
                <a:gd name="T45"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221">
                  <a:moveTo>
                    <a:pt x="36" y="0"/>
                  </a:moveTo>
                  <a:lnTo>
                    <a:pt x="51" y="0"/>
                  </a:lnTo>
                  <a:lnTo>
                    <a:pt x="51" y="0"/>
                  </a:lnTo>
                  <a:lnTo>
                    <a:pt x="56" y="1"/>
                  </a:lnTo>
                  <a:lnTo>
                    <a:pt x="61" y="2"/>
                  </a:lnTo>
                  <a:lnTo>
                    <a:pt x="66" y="5"/>
                  </a:lnTo>
                  <a:lnTo>
                    <a:pt x="70" y="9"/>
                  </a:lnTo>
                  <a:lnTo>
                    <a:pt x="73" y="14"/>
                  </a:lnTo>
                  <a:lnTo>
                    <a:pt x="76" y="18"/>
                  </a:lnTo>
                  <a:lnTo>
                    <a:pt x="77" y="24"/>
                  </a:lnTo>
                  <a:lnTo>
                    <a:pt x="78" y="30"/>
                  </a:lnTo>
                  <a:lnTo>
                    <a:pt x="72" y="221"/>
                  </a:lnTo>
                  <a:lnTo>
                    <a:pt x="0" y="220"/>
                  </a:lnTo>
                  <a:lnTo>
                    <a:pt x="7" y="27"/>
                  </a:lnTo>
                  <a:lnTo>
                    <a:pt x="7" y="27"/>
                  </a:lnTo>
                  <a:lnTo>
                    <a:pt x="8" y="22"/>
                  </a:lnTo>
                  <a:lnTo>
                    <a:pt x="9" y="17"/>
                  </a:lnTo>
                  <a:lnTo>
                    <a:pt x="12" y="11"/>
                  </a:lnTo>
                  <a:lnTo>
                    <a:pt x="16" y="7"/>
                  </a:lnTo>
                  <a:lnTo>
                    <a:pt x="20" y="4"/>
                  </a:lnTo>
                  <a:lnTo>
                    <a:pt x="25" y="1"/>
                  </a:lnTo>
                  <a:lnTo>
                    <a:pt x="30" y="0"/>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2" name="Freeform 20716">
              <a:extLst>
                <a:ext uri="{FF2B5EF4-FFF2-40B4-BE49-F238E27FC236}">
                  <a16:creationId xmlns:a16="http://schemas.microsoft.com/office/drawing/2014/main" id="{C41434EB-12DC-4F82-9226-F305D7E8093D}"/>
                </a:ext>
              </a:extLst>
            </p:cNvPr>
            <p:cNvSpPr>
              <a:spLocks/>
            </p:cNvSpPr>
            <p:nvPr/>
          </p:nvSpPr>
          <p:spPr bwMode="auto">
            <a:xfrm>
              <a:off x="-2471738" y="3324225"/>
              <a:ext cx="39688" cy="39688"/>
            </a:xfrm>
            <a:custGeom>
              <a:avLst/>
              <a:gdLst>
                <a:gd name="T0" fmla="*/ 0 w 25"/>
                <a:gd name="T1" fmla="*/ 12 h 25"/>
                <a:gd name="T2" fmla="*/ 0 w 25"/>
                <a:gd name="T3" fmla="*/ 12 h 25"/>
                <a:gd name="T4" fmla="*/ 0 w 25"/>
                <a:gd name="T5" fmla="*/ 17 h 25"/>
                <a:gd name="T6" fmla="*/ 3 w 25"/>
                <a:gd name="T7" fmla="*/ 21 h 25"/>
                <a:gd name="T8" fmla="*/ 7 w 25"/>
                <a:gd name="T9" fmla="*/ 23 h 25"/>
                <a:gd name="T10" fmla="*/ 12 w 25"/>
                <a:gd name="T11" fmla="*/ 25 h 25"/>
                <a:gd name="T12" fmla="*/ 12 w 25"/>
                <a:gd name="T13" fmla="*/ 25 h 25"/>
                <a:gd name="T14" fmla="*/ 17 w 25"/>
                <a:gd name="T15" fmla="*/ 25 h 25"/>
                <a:gd name="T16" fmla="*/ 21 w 25"/>
                <a:gd name="T17" fmla="*/ 22 h 25"/>
                <a:gd name="T18" fmla="*/ 24 w 25"/>
                <a:gd name="T19" fmla="*/ 18 h 25"/>
                <a:gd name="T20" fmla="*/ 25 w 25"/>
                <a:gd name="T21" fmla="*/ 13 h 25"/>
                <a:gd name="T22" fmla="*/ 25 w 25"/>
                <a:gd name="T23" fmla="*/ 13 h 25"/>
                <a:gd name="T24" fmla="*/ 25 w 25"/>
                <a:gd name="T25" fmla="*/ 8 h 25"/>
                <a:gd name="T26" fmla="*/ 22 w 25"/>
                <a:gd name="T27" fmla="*/ 4 h 25"/>
                <a:gd name="T28" fmla="*/ 18 w 25"/>
                <a:gd name="T29" fmla="*/ 1 h 25"/>
                <a:gd name="T30" fmla="*/ 13 w 25"/>
                <a:gd name="T31" fmla="*/ 0 h 25"/>
                <a:gd name="T32" fmla="*/ 13 w 25"/>
                <a:gd name="T33" fmla="*/ 0 h 25"/>
                <a:gd name="T34" fmla="*/ 8 w 25"/>
                <a:gd name="T35" fmla="*/ 0 h 25"/>
                <a:gd name="T36" fmla="*/ 4 w 25"/>
                <a:gd name="T37" fmla="*/ 3 h 25"/>
                <a:gd name="T38" fmla="*/ 0 w 25"/>
                <a:gd name="T39" fmla="*/ 6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0" y="17"/>
                  </a:lnTo>
                  <a:lnTo>
                    <a:pt x="3" y="21"/>
                  </a:lnTo>
                  <a:lnTo>
                    <a:pt x="7" y="23"/>
                  </a:lnTo>
                  <a:lnTo>
                    <a:pt x="12" y="25"/>
                  </a:lnTo>
                  <a:lnTo>
                    <a:pt x="12" y="25"/>
                  </a:lnTo>
                  <a:lnTo>
                    <a:pt x="17" y="25"/>
                  </a:lnTo>
                  <a:lnTo>
                    <a:pt x="21" y="22"/>
                  </a:lnTo>
                  <a:lnTo>
                    <a:pt x="24" y="18"/>
                  </a:lnTo>
                  <a:lnTo>
                    <a:pt x="25" y="13"/>
                  </a:lnTo>
                  <a:lnTo>
                    <a:pt x="25" y="13"/>
                  </a:lnTo>
                  <a:lnTo>
                    <a:pt x="25" y="8"/>
                  </a:lnTo>
                  <a:lnTo>
                    <a:pt x="22" y="4"/>
                  </a:lnTo>
                  <a:lnTo>
                    <a:pt x="18" y="1"/>
                  </a:lnTo>
                  <a:lnTo>
                    <a:pt x="13" y="0"/>
                  </a:lnTo>
                  <a:lnTo>
                    <a:pt x="13" y="0"/>
                  </a:lnTo>
                  <a:lnTo>
                    <a:pt x="8" y="0"/>
                  </a:lnTo>
                  <a:lnTo>
                    <a:pt x="4" y="3"/>
                  </a:lnTo>
                  <a:lnTo>
                    <a:pt x="0" y="6"/>
                  </a:lnTo>
                  <a:lnTo>
                    <a:pt x="0"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3" name="Freeform 20717">
              <a:extLst>
                <a:ext uri="{FF2B5EF4-FFF2-40B4-BE49-F238E27FC236}">
                  <a16:creationId xmlns:a16="http://schemas.microsoft.com/office/drawing/2014/main" id="{69B1D586-F7BB-492C-90B2-5B86AD972DE8}"/>
                </a:ext>
              </a:extLst>
            </p:cNvPr>
            <p:cNvSpPr>
              <a:spLocks/>
            </p:cNvSpPr>
            <p:nvPr/>
          </p:nvSpPr>
          <p:spPr bwMode="auto">
            <a:xfrm>
              <a:off x="-2465388" y="3262313"/>
              <a:ext cx="41275" cy="41275"/>
            </a:xfrm>
            <a:custGeom>
              <a:avLst/>
              <a:gdLst>
                <a:gd name="T0" fmla="*/ 0 w 26"/>
                <a:gd name="T1" fmla="*/ 13 h 26"/>
                <a:gd name="T2" fmla="*/ 0 w 26"/>
                <a:gd name="T3" fmla="*/ 13 h 26"/>
                <a:gd name="T4" fmla="*/ 1 w 26"/>
                <a:gd name="T5" fmla="*/ 18 h 26"/>
                <a:gd name="T6" fmla="*/ 4 w 26"/>
                <a:gd name="T7" fmla="*/ 22 h 26"/>
                <a:gd name="T8" fmla="*/ 8 w 26"/>
                <a:gd name="T9" fmla="*/ 25 h 26"/>
                <a:gd name="T10" fmla="*/ 12 w 26"/>
                <a:gd name="T11" fmla="*/ 26 h 26"/>
                <a:gd name="T12" fmla="*/ 12 w 26"/>
                <a:gd name="T13" fmla="*/ 26 h 26"/>
                <a:gd name="T14" fmla="*/ 17 w 26"/>
                <a:gd name="T15" fmla="*/ 25 h 26"/>
                <a:gd name="T16" fmla="*/ 21 w 26"/>
                <a:gd name="T17" fmla="*/ 22 h 26"/>
                <a:gd name="T18" fmla="*/ 25 w 26"/>
                <a:gd name="T19" fmla="*/ 18 h 26"/>
                <a:gd name="T20" fmla="*/ 26 w 26"/>
                <a:gd name="T21" fmla="*/ 13 h 26"/>
                <a:gd name="T22" fmla="*/ 26 w 26"/>
                <a:gd name="T23" fmla="*/ 13 h 26"/>
                <a:gd name="T24" fmla="*/ 25 w 26"/>
                <a:gd name="T25" fmla="*/ 8 h 26"/>
                <a:gd name="T26" fmla="*/ 22 w 26"/>
                <a:gd name="T27" fmla="*/ 4 h 26"/>
                <a:gd name="T28" fmla="*/ 18 w 26"/>
                <a:gd name="T29" fmla="*/ 1 h 26"/>
                <a:gd name="T30" fmla="*/ 13 w 26"/>
                <a:gd name="T31" fmla="*/ 0 h 26"/>
                <a:gd name="T32" fmla="*/ 13 w 26"/>
                <a:gd name="T33" fmla="*/ 0 h 26"/>
                <a:gd name="T34" fmla="*/ 8 w 26"/>
                <a:gd name="T35" fmla="*/ 1 h 26"/>
                <a:gd name="T36" fmla="*/ 4 w 26"/>
                <a:gd name="T37" fmla="*/ 4 h 26"/>
                <a:gd name="T38" fmla="*/ 1 w 26"/>
                <a:gd name="T39" fmla="*/ 8 h 26"/>
                <a:gd name="T40" fmla="*/ 0 w 26"/>
                <a:gd name="T41" fmla="*/ 13 h 26"/>
                <a:gd name="T42" fmla="*/ 0 w 26"/>
                <a:gd name="T43"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3"/>
                  </a:moveTo>
                  <a:lnTo>
                    <a:pt x="0" y="13"/>
                  </a:lnTo>
                  <a:lnTo>
                    <a:pt x="1" y="18"/>
                  </a:lnTo>
                  <a:lnTo>
                    <a:pt x="4" y="22"/>
                  </a:lnTo>
                  <a:lnTo>
                    <a:pt x="8" y="25"/>
                  </a:lnTo>
                  <a:lnTo>
                    <a:pt x="12" y="26"/>
                  </a:lnTo>
                  <a:lnTo>
                    <a:pt x="12" y="26"/>
                  </a:lnTo>
                  <a:lnTo>
                    <a:pt x="17" y="25"/>
                  </a:lnTo>
                  <a:lnTo>
                    <a:pt x="21" y="22"/>
                  </a:lnTo>
                  <a:lnTo>
                    <a:pt x="25" y="18"/>
                  </a:lnTo>
                  <a:lnTo>
                    <a:pt x="26" y="13"/>
                  </a:lnTo>
                  <a:lnTo>
                    <a:pt x="26" y="13"/>
                  </a:lnTo>
                  <a:lnTo>
                    <a:pt x="25" y="8"/>
                  </a:lnTo>
                  <a:lnTo>
                    <a:pt x="22" y="4"/>
                  </a:lnTo>
                  <a:lnTo>
                    <a:pt x="18" y="1"/>
                  </a:lnTo>
                  <a:lnTo>
                    <a:pt x="13" y="0"/>
                  </a:lnTo>
                  <a:lnTo>
                    <a:pt x="13" y="0"/>
                  </a:lnTo>
                  <a:lnTo>
                    <a:pt x="8" y="1"/>
                  </a:lnTo>
                  <a:lnTo>
                    <a:pt x="4" y="4"/>
                  </a:lnTo>
                  <a:lnTo>
                    <a:pt x="1" y="8"/>
                  </a:lnTo>
                  <a:lnTo>
                    <a:pt x="0" y="13"/>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4" name="Freeform 20718">
              <a:extLst>
                <a:ext uri="{FF2B5EF4-FFF2-40B4-BE49-F238E27FC236}">
                  <a16:creationId xmlns:a16="http://schemas.microsoft.com/office/drawing/2014/main" id="{93DB01BB-42E7-42DF-A2C6-27B3F4049F6F}"/>
                </a:ext>
              </a:extLst>
            </p:cNvPr>
            <p:cNvSpPr>
              <a:spLocks/>
            </p:cNvSpPr>
            <p:nvPr/>
          </p:nvSpPr>
          <p:spPr bwMode="auto">
            <a:xfrm>
              <a:off x="-2473325" y="3381375"/>
              <a:ext cx="39688" cy="41275"/>
            </a:xfrm>
            <a:custGeom>
              <a:avLst/>
              <a:gdLst>
                <a:gd name="T0" fmla="*/ 0 w 25"/>
                <a:gd name="T1" fmla="*/ 13 h 26"/>
                <a:gd name="T2" fmla="*/ 0 w 25"/>
                <a:gd name="T3" fmla="*/ 13 h 26"/>
                <a:gd name="T4" fmla="*/ 0 w 25"/>
                <a:gd name="T5" fmla="*/ 17 h 26"/>
                <a:gd name="T6" fmla="*/ 2 w 25"/>
                <a:gd name="T7" fmla="*/ 23 h 26"/>
                <a:gd name="T8" fmla="*/ 6 w 25"/>
                <a:gd name="T9" fmla="*/ 25 h 26"/>
                <a:gd name="T10" fmla="*/ 11 w 25"/>
                <a:gd name="T11" fmla="*/ 26 h 26"/>
                <a:gd name="T12" fmla="*/ 11 w 25"/>
                <a:gd name="T13" fmla="*/ 26 h 26"/>
                <a:gd name="T14" fmla="*/ 17 w 25"/>
                <a:gd name="T15" fmla="*/ 25 h 26"/>
                <a:gd name="T16" fmla="*/ 21 w 25"/>
                <a:gd name="T17" fmla="*/ 23 h 26"/>
                <a:gd name="T18" fmla="*/ 23 w 25"/>
                <a:gd name="T19" fmla="*/ 19 h 26"/>
                <a:gd name="T20" fmla="*/ 25 w 25"/>
                <a:gd name="T21" fmla="*/ 13 h 26"/>
                <a:gd name="T22" fmla="*/ 25 w 25"/>
                <a:gd name="T23" fmla="*/ 13 h 26"/>
                <a:gd name="T24" fmla="*/ 25 w 25"/>
                <a:gd name="T25" fmla="*/ 8 h 26"/>
                <a:gd name="T26" fmla="*/ 22 w 25"/>
                <a:gd name="T27" fmla="*/ 4 h 26"/>
                <a:gd name="T28" fmla="*/ 18 w 25"/>
                <a:gd name="T29" fmla="*/ 2 h 26"/>
                <a:gd name="T30" fmla="*/ 13 w 25"/>
                <a:gd name="T31" fmla="*/ 0 h 26"/>
                <a:gd name="T32" fmla="*/ 13 w 25"/>
                <a:gd name="T33" fmla="*/ 0 h 26"/>
                <a:gd name="T34" fmla="*/ 8 w 25"/>
                <a:gd name="T35" fmla="*/ 2 h 26"/>
                <a:gd name="T36" fmla="*/ 4 w 25"/>
                <a:gd name="T37" fmla="*/ 4 h 26"/>
                <a:gd name="T38" fmla="*/ 1 w 25"/>
                <a:gd name="T39" fmla="*/ 8 h 26"/>
                <a:gd name="T40" fmla="*/ 0 w 25"/>
                <a:gd name="T41" fmla="*/ 13 h 26"/>
                <a:gd name="T42" fmla="*/ 0 w 25"/>
                <a:gd name="T43"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3"/>
                  </a:moveTo>
                  <a:lnTo>
                    <a:pt x="0" y="13"/>
                  </a:lnTo>
                  <a:lnTo>
                    <a:pt x="0" y="17"/>
                  </a:lnTo>
                  <a:lnTo>
                    <a:pt x="2" y="23"/>
                  </a:lnTo>
                  <a:lnTo>
                    <a:pt x="6" y="25"/>
                  </a:lnTo>
                  <a:lnTo>
                    <a:pt x="11" y="26"/>
                  </a:lnTo>
                  <a:lnTo>
                    <a:pt x="11" y="26"/>
                  </a:lnTo>
                  <a:lnTo>
                    <a:pt x="17" y="25"/>
                  </a:lnTo>
                  <a:lnTo>
                    <a:pt x="21" y="23"/>
                  </a:lnTo>
                  <a:lnTo>
                    <a:pt x="23" y="19"/>
                  </a:lnTo>
                  <a:lnTo>
                    <a:pt x="25" y="13"/>
                  </a:lnTo>
                  <a:lnTo>
                    <a:pt x="25" y="13"/>
                  </a:lnTo>
                  <a:lnTo>
                    <a:pt x="25" y="8"/>
                  </a:lnTo>
                  <a:lnTo>
                    <a:pt x="22" y="4"/>
                  </a:lnTo>
                  <a:lnTo>
                    <a:pt x="18" y="2"/>
                  </a:lnTo>
                  <a:lnTo>
                    <a:pt x="13" y="0"/>
                  </a:lnTo>
                  <a:lnTo>
                    <a:pt x="13" y="0"/>
                  </a:lnTo>
                  <a:lnTo>
                    <a:pt x="8" y="2"/>
                  </a:lnTo>
                  <a:lnTo>
                    <a:pt x="4" y="4"/>
                  </a:lnTo>
                  <a:lnTo>
                    <a:pt x="1" y="8"/>
                  </a:lnTo>
                  <a:lnTo>
                    <a:pt x="0" y="13"/>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5" name="Freeform 20719">
              <a:extLst>
                <a:ext uri="{FF2B5EF4-FFF2-40B4-BE49-F238E27FC236}">
                  <a16:creationId xmlns:a16="http://schemas.microsoft.com/office/drawing/2014/main" id="{63678CB1-B2EC-4D76-BC33-D3B3790F4D2D}"/>
                </a:ext>
              </a:extLst>
            </p:cNvPr>
            <p:cNvSpPr>
              <a:spLocks/>
            </p:cNvSpPr>
            <p:nvPr/>
          </p:nvSpPr>
          <p:spPr bwMode="auto">
            <a:xfrm>
              <a:off x="-2052638" y="2530475"/>
              <a:ext cx="354013" cy="444500"/>
            </a:xfrm>
            <a:custGeom>
              <a:avLst/>
              <a:gdLst>
                <a:gd name="T0" fmla="*/ 11 w 223"/>
                <a:gd name="T1" fmla="*/ 15 h 280"/>
                <a:gd name="T2" fmla="*/ 11 w 223"/>
                <a:gd name="T3" fmla="*/ 15 h 280"/>
                <a:gd name="T4" fmla="*/ 6 w 223"/>
                <a:gd name="T5" fmla="*/ 21 h 280"/>
                <a:gd name="T6" fmla="*/ 2 w 223"/>
                <a:gd name="T7" fmla="*/ 26 h 280"/>
                <a:gd name="T8" fmla="*/ 0 w 223"/>
                <a:gd name="T9" fmla="*/ 34 h 280"/>
                <a:gd name="T10" fmla="*/ 2 w 223"/>
                <a:gd name="T11" fmla="*/ 41 h 280"/>
                <a:gd name="T12" fmla="*/ 3 w 223"/>
                <a:gd name="T13" fmla="*/ 49 h 280"/>
                <a:gd name="T14" fmla="*/ 6 w 223"/>
                <a:gd name="T15" fmla="*/ 57 h 280"/>
                <a:gd name="T16" fmla="*/ 13 w 223"/>
                <a:gd name="T17" fmla="*/ 73 h 280"/>
                <a:gd name="T18" fmla="*/ 118 w 223"/>
                <a:gd name="T19" fmla="*/ 246 h 280"/>
                <a:gd name="T20" fmla="*/ 118 w 223"/>
                <a:gd name="T21" fmla="*/ 246 h 280"/>
                <a:gd name="T22" fmla="*/ 124 w 223"/>
                <a:gd name="T23" fmla="*/ 255 h 280"/>
                <a:gd name="T24" fmla="*/ 132 w 223"/>
                <a:gd name="T25" fmla="*/ 263 h 280"/>
                <a:gd name="T26" fmla="*/ 140 w 223"/>
                <a:gd name="T27" fmla="*/ 271 h 280"/>
                <a:gd name="T28" fmla="*/ 147 w 223"/>
                <a:gd name="T29" fmla="*/ 276 h 280"/>
                <a:gd name="T30" fmla="*/ 157 w 223"/>
                <a:gd name="T31" fmla="*/ 278 h 280"/>
                <a:gd name="T32" fmla="*/ 166 w 223"/>
                <a:gd name="T33" fmla="*/ 280 h 280"/>
                <a:gd name="T34" fmla="*/ 174 w 223"/>
                <a:gd name="T35" fmla="*/ 278 h 280"/>
                <a:gd name="T36" fmla="*/ 183 w 223"/>
                <a:gd name="T37" fmla="*/ 275 h 280"/>
                <a:gd name="T38" fmla="*/ 223 w 223"/>
                <a:gd name="T39" fmla="*/ 250 h 280"/>
                <a:gd name="T40" fmla="*/ 80 w 223"/>
                <a:gd name="T41" fmla="*/ 24 h 280"/>
                <a:gd name="T42" fmla="*/ 80 w 223"/>
                <a:gd name="T43" fmla="*/ 24 h 280"/>
                <a:gd name="T44" fmla="*/ 76 w 223"/>
                <a:gd name="T45" fmla="*/ 18 h 280"/>
                <a:gd name="T46" fmla="*/ 69 w 223"/>
                <a:gd name="T47" fmla="*/ 13 h 280"/>
                <a:gd name="T48" fmla="*/ 63 w 223"/>
                <a:gd name="T49" fmla="*/ 8 h 280"/>
                <a:gd name="T50" fmla="*/ 55 w 223"/>
                <a:gd name="T51" fmla="*/ 4 h 280"/>
                <a:gd name="T52" fmla="*/ 47 w 223"/>
                <a:gd name="T53" fmla="*/ 1 h 280"/>
                <a:gd name="T54" fmla="*/ 39 w 223"/>
                <a:gd name="T55" fmla="*/ 0 h 280"/>
                <a:gd name="T56" fmla="*/ 32 w 223"/>
                <a:gd name="T57" fmla="*/ 0 h 280"/>
                <a:gd name="T58" fmla="*/ 25 w 223"/>
                <a:gd name="T59" fmla="*/ 4 h 280"/>
                <a:gd name="T60" fmla="*/ 11 w 223"/>
                <a:gd name="T61" fmla="*/ 1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3" h="280">
                  <a:moveTo>
                    <a:pt x="11" y="15"/>
                  </a:moveTo>
                  <a:lnTo>
                    <a:pt x="11" y="15"/>
                  </a:lnTo>
                  <a:lnTo>
                    <a:pt x="6" y="21"/>
                  </a:lnTo>
                  <a:lnTo>
                    <a:pt x="2" y="26"/>
                  </a:lnTo>
                  <a:lnTo>
                    <a:pt x="0" y="34"/>
                  </a:lnTo>
                  <a:lnTo>
                    <a:pt x="2" y="41"/>
                  </a:lnTo>
                  <a:lnTo>
                    <a:pt x="3" y="49"/>
                  </a:lnTo>
                  <a:lnTo>
                    <a:pt x="6" y="57"/>
                  </a:lnTo>
                  <a:lnTo>
                    <a:pt x="13" y="73"/>
                  </a:lnTo>
                  <a:lnTo>
                    <a:pt x="118" y="246"/>
                  </a:lnTo>
                  <a:lnTo>
                    <a:pt x="118" y="246"/>
                  </a:lnTo>
                  <a:lnTo>
                    <a:pt x="124" y="255"/>
                  </a:lnTo>
                  <a:lnTo>
                    <a:pt x="132" y="263"/>
                  </a:lnTo>
                  <a:lnTo>
                    <a:pt x="140" y="271"/>
                  </a:lnTo>
                  <a:lnTo>
                    <a:pt x="147" y="276"/>
                  </a:lnTo>
                  <a:lnTo>
                    <a:pt x="157" y="278"/>
                  </a:lnTo>
                  <a:lnTo>
                    <a:pt x="166" y="280"/>
                  </a:lnTo>
                  <a:lnTo>
                    <a:pt x="174" y="278"/>
                  </a:lnTo>
                  <a:lnTo>
                    <a:pt x="183" y="275"/>
                  </a:lnTo>
                  <a:lnTo>
                    <a:pt x="223" y="250"/>
                  </a:lnTo>
                  <a:lnTo>
                    <a:pt x="80" y="24"/>
                  </a:lnTo>
                  <a:lnTo>
                    <a:pt x="80" y="24"/>
                  </a:lnTo>
                  <a:lnTo>
                    <a:pt x="76" y="18"/>
                  </a:lnTo>
                  <a:lnTo>
                    <a:pt x="69" y="13"/>
                  </a:lnTo>
                  <a:lnTo>
                    <a:pt x="63" y="8"/>
                  </a:lnTo>
                  <a:lnTo>
                    <a:pt x="55" y="4"/>
                  </a:lnTo>
                  <a:lnTo>
                    <a:pt x="47" y="1"/>
                  </a:lnTo>
                  <a:lnTo>
                    <a:pt x="39" y="0"/>
                  </a:lnTo>
                  <a:lnTo>
                    <a:pt x="32" y="0"/>
                  </a:lnTo>
                  <a:lnTo>
                    <a:pt x="25" y="4"/>
                  </a:lnTo>
                  <a:lnTo>
                    <a:pt x="11" y="15"/>
                  </a:lnTo>
                  <a:close/>
                </a:path>
              </a:pathLst>
            </a:custGeom>
            <a:solidFill>
              <a:srgbClr val="F9AA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6" name="Freeform 20720">
              <a:extLst>
                <a:ext uri="{FF2B5EF4-FFF2-40B4-BE49-F238E27FC236}">
                  <a16:creationId xmlns:a16="http://schemas.microsoft.com/office/drawing/2014/main" id="{2E9BA945-C232-4040-B3E7-68A637F198A3}"/>
                </a:ext>
              </a:extLst>
            </p:cNvPr>
            <p:cNvSpPr>
              <a:spLocks/>
            </p:cNvSpPr>
            <p:nvPr/>
          </p:nvSpPr>
          <p:spPr bwMode="auto">
            <a:xfrm>
              <a:off x="-1768475" y="2967038"/>
              <a:ext cx="338138" cy="230188"/>
            </a:xfrm>
            <a:custGeom>
              <a:avLst/>
              <a:gdLst>
                <a:gd name="T0" fmla="*/ 208 w 213"/>
                <a:gd name="T1" fmla="*/ 0 h 145"/>
                <a:gd name="T2" fmla="*/ 0 w 213"/>
                <a:gd name="T3" fmla="*/ 6 h 145"/>
                <a:gd name="T4" fmla="*/ 5 w 213"/>
                <a:gd name="T5" fmla="*/ 145 h 145"/>
                <a:gd name="T6" fmla="*/ 213 w 213"/>
                <a:gd name="T7" fmla="*/ 138 h 145"/>
                <a:gd name="T8" fmla="*/ 208 w 213"/>
                <a:gd name="T9" fmla="*/ 0 h 145"/>
              </a:gdLst>
              <a:ahLst/>
              <a:cxnLst>
                <a:cxn ang="0">
                  <a:pos x="T0" y="T1"/>
                </a:cxn>
                <a:cxn ang="0">
                  <a:pos x="T2" y="T3"/>
                </a:cxn>
                <a:cxn ang="0">
                  <a:pos x="T4" y="T5"/>
                </a:cxn>
                <a:cxn ang="0">
                  <a:pos x="T6" y="T7"/>
                </a:cxn>
                <a:cxn ang="0">
                  <a:pos x="T8" y="T9"/>
                </a:cxn>
              </a:cxnLst>
              <a:rect l="0" t="0" r="r" b="b"/>
              <a:pathLst>
                <a:path w="213" h="145">
                  <a:moveTo>
                    <a:pt x="208" y="0"/>
                  </a:moveTo>
                  <a:lnTo>
                    <a:pt x="0" y="6"/>
                  </a:lnTo>
                  <a:lnTo>
                    <a:pt x="5" y="145"/>
                  </a:lnTo>
                  <a:lnTo>
                    <a:pt x="213" y="138"/>
                  </a:lnTo>
                  <a:lnTo>
                    <a:pt x="208" y="0"/>
                  </a:lnTo>
                  <a:close/>
                </a:path>
              </a:pathLst>
            </a:custGeom>
            <a:solidFill>
              <a:srgbClr val="F9AA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7" name="Freeform 20721">
              <a:extLst>
                <a:ext uri="{FF2B5EF4-FFF2-40B4-BE49-F238E27FC236}">
                  <a16:creationId xmlns:a16="http://schemas.microsoft.com/office/drawing/2014/main" id="{19EA4361-E43E-4B4A-9016-A56E24DC3562}"/>
                </a:ext>
              </a:extLst>
            </p:cNvPr>
            <p:cNvSpPr>
              <a:spLocks/>
            </p:cNvSpPr>
            <p:nvPr/>
          </p:nvSpPr>
          <p:spPr bwMode="auto">
            <a:xfrm>
              <a:off x="-1768475" y="2970213"/>
              <a:ext cx="168275" cy="227013"/>
            </a:xfrm>
            <a:custGeom>
              <a:avLst/>
              <a:gdLst>
                <a:gd name="T0" fmla="*/ 103 w 106"/>
                <a:gd name="T1" fmla="*/ 0 h 143"/>
                <a:gd name="T2" fmla="*/ 0 w 106"/>
                <a:gd name="T3" fmla="*/ 4 h 143"/>
                <a:gd name="T4" fmla="*/ 5 w 106"/>
                <a:gd name="T5" fmla="*/ 143 h 143"/>
                <a:gd name="T6" fmla="*/ 106 w 106"/>
                <a:gd name="T7" fmla="*/ 140 h 143"/>
                <a:gd name="T8" fmla="*/ 103 w 106"/>
                <a:gd name="T9" fmla="*/ 0 h 143"/>
              </a:gdLst>
              <a:ahLst/>
              <a:cxnLst>
                <a:cxn ang="0">
                  <a:pos x="T0" y="T1"/>
                </a:cxn>
                <a:cxn ang="0">
                  <a:pos x="T2" y="T3"/>
                </a:cxn>
                <a:cxn ang="0">
                  <a:pos x="T4" y="T5"/>
                </a:cxn>
                <a:cxn ang="0">
                  <a:pos x="T6" y="T7"/>
                </a:cxn>
                <a:cxn ang="0">
                  <a:pos x="T8" y="T9"/>
                </a:cxn>
              </a:cxnLst>
              <a:rect l="0" t="0" r="r" b="b"/>
              <a:pathLst>
                <a:path w="106" h="143">
                  <a:moveTo>
                    <a:pt x="103" y="0"/>
                  </a:moveTo>
                  <a:lnTo>
                    <a:pt x="0" y="4"/>
                  </a:lnTo>
                  <a:lnTo>
                    <a:pt x="5" y="143"/>
                  </a:lnTo>
                  <a:lnTo>
                    <a:pt x="106" y="140"/>
                  </a:lnTo>
                  <a:lnTo>
                    <a:pt x="103" y="0"/>
                  </a:lnTo>
                  <a:close/>
                </a:path>
              </a:pathLst>
            </a:custGeom>
            <a:solidFill>
              <a:srgbClr val="FBC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8" name="Freeform 20722">
              <a:extLst>
                <a:ext uri="{FF2B5EF4-FFF2-40B4-BE49-F238E27FC236}">
                  <a16:creationId xmlns:a16="http://schemas.microsoft.com/office/drawing/2014/main" id="{F5790CDA-1B4F-4C32-9ABE-F23F9BA43619}"/>
                </a:ext>
              </a:extLst>
            </p:cNvPr>
            <p:cNvSpPr>
              <a:spLocks/>
            </p:cNvSpPr>
            <p:nvPr/>
          </p:nvSpPr>
          <p:spPr bwMode="auto">
            <a:xfrm>
              <a:off x="-1803400" y="3186113"/>
              <a:ext cx="428625" cy="901700"/>
            </a:xfrm>
            <a:custGeom>
              <a:avLst/>
              <a:gdLst>
                <a:gd name="T0" fmla="*/ 256 w 270"/>
                <a:gd name="T1" fmla="*/ 0 h 568"/>
                <a:gd name="T2" fmla="*/ 0 w 270"/>
                <a:gd name="T3" fmla="*/ 7 h 568"/>
                <a:gd name="T4" fmla="*/ 15 w 270"/>
                <a:gd name="T5" fmla="*/ 568 h 568"/>
                <a:gd name="T6" fmla="*/ 270 w 270"/>
                <a:gd name="T7" fmla="*/ 559 h 568"/>
                <a:gd name="T8" fmla="*/ 256 w 270"/>
                <a:gd name="T9" fmla="*/ 0 h 568"/>
              </a:gdLst>
              <a:ahLst/>
              <a:cxnLst>
                <a:cxn ang="0">
                  <a:pos x="T0" y="T1"/>
                </a:cxn>
                <a:cxn ang="0">
                  <a:pos x="T2" y="T3"/>
                </a:cxn>
                <a:cxn ang="0">
                  <a:pos x="T4" y="T5"/>
                </a:cxn>
                <a:cxn ang="0">
                  <a:pos x="T6" y="T7"/>
                </a:cxn>
                <a:cxn ang="0">
                  <a:pos x="T8" y="T9"/>
                </a:cxn>
              </a:cxnLst>
              <a:rect l="0" t="0" r="r" b="b"/>
              <a:pathLst>
                <a:path w="270" h="568">
                  <a:moveTo>
                    <a:pt x="256" y="0"/>
                  </a:moveTo>
                  <a:lnTo>
                    <a:pt x="0" y="7"/>
                  </a:lnTo>
                  <a:lnTo>
                    <a:pt x="15" y="568"/>
                  </a:lnTo>
                  <a:lnTo>
                    <a:pt x="270" y="559"/>
                  </a:lnTo>
                  <a:lnTo>
                    <a:pt x="256" y="0"/>
                  </a:lnTo>
                  <a:close/>
                </a:path>
              </a:pathLst>
            </a:custGeom>
            <a:solidFill>
              <a:srgbClr val="31A2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39" name="Freeform 20723">
              <a:extLst>
                <a:ext uri="{FF2B5EF4-FFF2-40B4-BE49-F238E27FC236}">
                  <a16:creationId xmlns:a16="http://schemas.microsoft.com/office/drawing/2014/main" id="{44EEC77F-EB91-4C5E-9918-FE6A95BD179C}"/>
                </a:ext>
              </a:extLst>
            </p:cNvPr>
            <p:cNvSpPr>
              <a:spLocks/>
            </p:cNvSpPr>
            <p:nvPr/>
          </p:nvSpPr>
          <p:spPr bwMode="auto">
            <a:xfrm>
              <a:off x="-1803400" y="3192463"/>
              <a:ext cx="227013" cy="895350"/>
            </a:xfrm>
            <a:custGeom>
              <a:avLst/>
              <a:gdLst>
                <a:gd name="T0" fmla="*/ 143 w 143"/>
                <a:gd name="T1" fmla="*/ 558 h 564"/>
                <a:gd name="T2" fmla="*/ 15 w 143"/>
                <a:gd name="T3" fmla="*/ 564 h 564"/>
                <a:gd name="T4" fmla="*/ 0 w 143"/>
                <a:gd name="T5" fmla="*/ 3 h 564"/>
                <a:gd name="T6" fmla="*/ 127 w 143"/>
                <a:gd name="T7" fmla="*/ 0 h 564"/>
                <a:gd name="T8" fmla="*/ 143 w 143"/>
                <a:gd name="T9" fmla="*/ 558 h 564"/>
              </a:gdLst>
              <a:ahLst/>
              <a:cxnLst>
                <a:cxn ang="0">
                  <a:pos x="T0" y="T1"/>
                </a:cxn>
                <a:cxn ang="0">
                  <a:pos x="T2" y="T3"/>
                </a:cxn>
                <a:cxn ang="0">
                  <a:pos x="T4" y="T5"/>
                </a:cxn>
                <a:cxn ang="0">
                  <a:pos x="T6" y="T7"/>
                </a:cxn>
                <a:cxn ang="0">
                  <a:pos x="T8" y="T9"/>
                </a:cxn>
              </a:cxnLst>
              <a:rect l="0" t="0" r="r" b="b"/>
              <a:pathLst>
                <a:path w="143" h="564">
                  <a:moveTo>
                    <a:pt x="143" y="558"/>
                  </a:moveTo>
                  <a:lnTo>
                    <a:pt x="15" y="564"/>
                  </a:lnTo>
                  <a:lnTo>
                    <a:pt x="0" y="3"/>
                  </a:lnTo>
                  <a:lnTo>
                    <a:pt x="127" y="0"/>
                  </a:lnTo>
                  <a:lnTo>
                    <a:pt x="143" y="558"/>
                  </a:lnTo>
                  <a:close/>
                </a:path>
              </a:pathLst>
            </a:custGeom>
            <a:solidFill>
              <a:srgbClr val="2B8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0" name="Freeform 20724">
              <a:extLst>
                <a:ext uri="{FF2B5EF4-FFF2-40B4-BE49-F238E27FC236}">
                  <a16:creationId xmlns:a16="http://schemas.microsoft.com/office/drawing/2014/main" id="{7B52893C-FA65-48F9-97FB-2833BDE0D249}"/>
                </a:ext>
              </a:extLst>
            </p:cNvPr>
            <p:cNvSpPr>
              <a:spLocks/>
            </p:cNvSpPr>
            <p:nvPr/>
          </p:nvSpPr>
          <p:spPr bwMode="auto">
            <a:xfrm>
              <a:off x="-1884363" y="2441575"/>
              <a:ext cx="534988" cy="534988"/>
            </a:xfrm>
            <a:custGeom>
              <a:avLst/>
              <a:gdLst>
                <a:gd name="T0" fmla="*/ 281 w 337"/>
                <a:gd name="T1" fmla="*/ 331 h 337"/>
                <a:gd name="T2" fmla="*/ 68 w 337"/>
                <a:gd name="T3" fmla="*/ 337 h 337"/>
                <a:gd name="T4" fmla="*/ 68 w 337"/>
                <a:gd name="T5" fmla="*/ 337 h 337"/>
                <a:gd name="T6" fmla="*/ 56 w 337"/>
                <a:gd name="T7" fmla="*/ 336 h 337"/>
                <a:gd name="T8" fmla="*/ 45 w 337"/>
                <a:gd name="T9" fmla="*/ 333 h 337"/>
                <a:gd name="T10" fmla="*/ 35 w 337"/>
                <a:gd name="T11" fmla="*/ 328 h 337"/>
                <a:gd name="T12" fmla="*/ 26 w 337"/>
                <a:gd name="T13" fmla="*/ 321 h 337"/>
                <a:gd name="T14" fmla="*/ 19 w 337"/>
                <a:gd name="T15" fmla="*/ 314 h 337"/>
                <a:gd name="T16" fmla="*/ 14 w 337"/>
                <a:gd name="T17" fmla="*/ 303 h 337"/>
                <a:gd name="T18" fmla="*/ 10 w 337"/>
                <a:gd name="T19" fmla="*/ 293 h 337"/>
                <a:gd name="T20" fmla="*/ 9 w 337"/>
                <a:gd name="T21" fmla="*/ 281 h 337"/>
                <a:gd name="T22" fmla="*/ 0 w 337"/>
                <a:gd name="T23" fmla="*/ 10 h 337"/>
                <a:gd name="T24" fmla="*/ 328 w 337"/>
                <a:gd name="T25" fmla="*/ 0 h 337"/>
                <a:gd name="T26" fmla="*/ 337 w 337"/>
                <a:gd name="T27" fmla="*/ 271 h 337"/>
                <a:gd name="T28" fmla="*/ 337 w 337"/>
                <a:gd name="T29" fmla="*/ 271 h 337"/>
                <a:gd name="T30" fmla="*/ 336 w 337"/>
                <a:gd name="T31" fmla="*/ 282 h 337"/>
                <a:gd name="T32" fmla="*/ 333 w 337"/>
                <a:gd name="T33" fmla="*/ 294 h 337"/>
                <a:gd name="T34" fmla="*/ 328 w 337"/>
                <a:gd name="T35" fmla="*/ 303 h 337"/>
                <a:gd name="T36" fmla="*/ 321 w 337"/>
                <a:gd name="T37" fmla="*/ 312 h 337"/>
                <a:gd name="T38" fmla="*/ 314 w 337"/>
                <a:gd name="T39" fmla="*/ 319 h 337"/>
                <a:gd name="T40" fmla="*/ 303 w 337"/>
                <a:gd name="T41" fmla="*/ 325 h 337"/>
                <a:gd name="T42" fmla="*/ 293 w 337"/>
                <a:gd name="T43" fmla="*/ 328 h 337"/>
                <a:gd name="T44" fmla="*/ 281 w 337"/>
                <a:gd name="T45" fmla="*/ 331 h 337"/>
                <a:gd name="T46" fmla="*/ 281 w 337"/>
                <a:gd name="T47" fmla="*/ 33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7" h="337">
                  <a:moveTo>
                    <a:pt x="281" y="331"/>
                  </a:moveTo>
                  <a:lnTo>
                    <a:pt x="68" y="337"/>
                  </a:lnTo>
                  <a:lnTo>
                    <a:pt x="68" y="337"/>
                  </a:lnTo>
                  <a:lnTo>
                    <a:pt x="56" y="336"/>
                  </a:lnTo>
                  <a:lnTo>
                    <a:pt x="45" y="333"/>
                  </a:lnTo>
                  <a:lnTo>
                    <a:pt x="35" y="328"/>
                  </a:lnTo>
                  <a:lnTo>
                    <a:pt x="26" y="321"/>
                  </a:lnTo>
                  <a:lnTo>
                    <a:pt x="19" y="314"/>
                  </a:lnTo>
                  <a:lnTo>
                    <a:pt x="14" y="303"/>
                  </a:lnTo>
                  <a:lnTo>
                    <a:pt x="10" y="293"/>
                  </a:lnTo>
                  <a:lnTo>
                    <a:pt x="9" y="281"/>
                  </a:lnTo>
                  <a:lnTo>
                    <a:pt x="0" y="10"/>
                  </a:lnTo>
                  <a:lnTo>
                    <a:pt x="328" y="0"/>
                  </a:lnTo>
                  <a:lnTo>
                    <a:pt x="337" y="271"/>
                  </a:lnTo>
                  <a:lnTo>
                    <a:pt x="337" y="271"/>
                  </a:lnTo>
                  <a:lnTo>
                    <a:pt x="336" y="282"/>
                  </a:lnTo>
                  <a:lnTo>
                    <a:pt x="333" y="294"/>
                  </a:lnTo>
                  <a:lnTo>
                    <a:pt x="328" y="303"/>
                  </a:lnTo>
                  <a:lnTo>
                    <a:pt x="321" y="312"/>
                  </a:lnTo>
                  <a:lnTo>
                    <a:pt x="314" y="319"/>
                  </a:lnTo>
                  <a:lnTo>
                    <a:pt x="303" y="325"/>
                  </a:lnTo>
                  <a:lnTo>
                    <a:pt x="293" y="328"/>
                  </a:lnTo>
                  <a:lnTo>
                    <a:pt x="281" y="331"/>
                  </a:lnTo>
                  <a:lnTo>
                    <a:pt x="281" y="331"/>
                  </a:lnTo>
                  <a:close/>
                </a:path>
              </a:pathLst>
            </a:custGeom>
            <a:solidFill>
              <a:srgbClr val="FBC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1" name="Freeform 20725">
              <a:extLst>
                <a:ext uri="{FF2B5EF4-FFF2-40B4-BE49-F238E27FC236}">
                  <a16:creationId xmlns:a16="http://schemas.microsoft.com/office/drawing/2014/main" id="{C3C6DF6F-12F2-4465-9276-B670DB9165C5}"/>
                </a:ext>
              </a:extLst>
            </p:cNvPr>
            <p:cNvSpPr>
              <a:spLocks/>
            </p:cNvSpPr>
            <p:nvPr/>
          </p:nvSpPr>
          <p:spPr bwMode="auto">
            <a:xfrm>
              <a:off x="-1762125" y="2011363"/>
              <a:ext cx="125413" cy="441325"/>
            </a:xfrm>
            <a:custGeom>
              <a:avLst/>
              <a:gdLst>
                <a:gd name="T0" fmla="*/ 43 w 79"/>
                <a:gd name="T1" fmla="*/ 0 h 278"/>
                <a:gd name="T2" fmla="*/ 28 w 79"/>
                <a:gd name="T3" fmla="*/ 1 h 278"/>
                <a:gd name="T4" fmla="*/ 28 w 79"/>
                <a:gd name="T5" fmla="*/ 1 h 278"/>
                <a:gd name="T6" fmla="*/ 22 w 79"/>
                <a:gd name="T7" fmla="*/ 1 h 278"/>
                <a:gd name="T8" fmla="*/ 17 w 79"/>
                <a:gd name="T9" fmla="*/ 4 h 278"/>
                <a:gd name="T10" fmla="*/ 13 w 79"/>
                <a:gd name="T11" fmla="*/ 6 h 278"/>
                <a:gd name="T12" fmla="*/ 7 w 79"/>
                <a:gd name="T13" fmla="*/ 9 h 278"/>
                <a:gd name="T14" fmla="*/ 5 w 79"/>
                <a:gd name="T15" fmla="*/ 14 h 278"/>
                <a:gd name="T16" fmla="*/ 2 w 79"/>
                <a:gd name="T17" fmla="*/ 19 h 278"/>
                <a:gd name="T18" fmla="*/ 1 w 79"/>
                <a:gd name="T19" fmla="*/ 24 h 278"/>
                <a:gd name="T20" fmla="*/ 0 w 79"/>
                <a:gd name="T21" fmla="*/ 30 h 278"/>
                <a:gd name="T22" fmla="*/ 9 w 79"/>
                <a:gd name="T23" fmla="*/ 278 h 278"/>
                <a:gd name="T24" fmla="*/ 79 w 79"/>
                <a:gd name="T25" fmla="*/ 276 h 278"/>
                <a:gd name="T26" fmla="*/ 71 w 79"/>
                <a:gd name="T27" fmla="*/ 27 h 278"/>
                <a:gd name="T28" fmla="*/ 71 w 79"/>
                <a:gd name="T29" fmla="*/ 27 h 278"/>
                <a:gd name="T30" fmla="*/ 71 w 79"/>
                <a:gd name="T31" fmla="*/ 22 h 278"/>
                <a:gd name="T32" fmla="*/ 69 w 79"/>
                <a:gd name="T33" fmla="*/ 17 h 278"/>
                <a:gd name="T34" fmla="*/ 66 w 79"/>
                <a:gd name="T35" fmla="*/ 11 h 278"/>
                <a:gd name="T36" fmla="*/ 62 w 79"/>
                <a:gd name="T37" fmla="*/ 8 h 278"/>
                <a:gd name="T38" fmla="*/ 58 w 79"/>
                <a:gd name="T39" fmla="*/ 5 h 278"/>
                <a:gd name="T40" fmla="*/ 53 w 79"/>
                <a:gd name="T41" fmla="*/ 2 h 278"/>
                <a:gd name="T42" fmla="*/ 48 w 79"/>
                <a:gd name="T43" fmla="*/ 1 h 278"/>
                <a:gd name="T44" fmla="*/ 43 w 79"/>
                <a:gd name="T4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278">
                  <a:moveTo>
                    <a:pt x="43" y="0"/>
                  </a:moveTo>
                  <a:lnTo>
                    <a:pt x="28" y="1"/>
                  </a:lnTo>
                  <a:lnTo>
                    <a:pt x="28" y="1"/>
                  </a:lnTo>
                  <a:lnTo>
                    <a:pt x="22" y="1"/>
                  </a:lnTo>
                  <a:lnTo>
                    <a:pt x="17" y="4"/>
                  </a:lnTo>
                  <a:lnTo>
                    <a:pt x="13" y="6"/>
                  </a:lnTo>
                  <a:lnTo>
                    <a:pt x="7" y="9"/>
                  </a:lnTo>
                  <a:lnTo>
                    <a:pt x="5" y="14"/>
                  </a:lnTo>
                  <a:lnTo>
                    <a:pt x="2" y="19"/>
                  </a:lnTo>
                  <a:lnTo>
                    <a:pt x="1" y="24"/>
                  </a:lnTo>
                  <a:lnTo>
                    <a:pt x="0" y="30"/>
                  </a:lnTo>
                  <a:lnTo>
                    <a:pt x="9" y="278"/>
                  </a:lnTo>
                  <a:lnTo>
                    <a:pt x="79" y="276"/>
                  </a:lnTo>
                  <a:lnTo>
                    <a:pt x="71" y="27"/>
                  </a:lnTo>
                  <a:lnTo>
                    <a:pt x="71" y="27"/>
                  </a:lnTo>
                  <a:lnTo>
                    <a:pt x="71" y="22"/>
                  </a:lnTo>
                  <a:lnTo>
                    <a:pt x="69" y="17"/>
                  </a:lnTo>
                  <a:lnTo>
                    <a:pt x="66" y="11"/>
                  </a:lnTo>
                  <a:lnTo>
                    <a:pt x="62" y="8"/>
                  </a:lnTo>
                  <a:lnTo>
                    <a:pt x="58" y="5"/>
                  </a:lnTo>
                  <a:lnTo>
                    <a:pt x="53" y="2"/>
                  </a:lnTo>
                  <a:lnTo>
                    <a:pt x="48" y="1"/>
                  </a:lnTo>
                  <a:lnTo>
                    <a:pt x="43" y="0"/>
                  </a:lnTo>
                  <a:close/>
                </a:path>
              </a:pathLst>
            </a:custGeom>
            <a:solidFill>
              <a:srgbClr val="FBC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2" name="Freeform 20726">
              <a:extLst>
                <a:ext uri="{FF2B5EF4-FFF2-40B4-BE49-F238E27FC236}">
                  <a16:creationId xmlns:a16="http://schemas.microsoft.com/office/drawing/2014/main" id="{B20FEC35-171F-4315-858B-95F9245E8110}"/>
                </a:ext>
              </a:extLst>
            </p:cNvPr>
            <p:cNvSpPr>
              <a:spLocks/>
            </p:cNvSpPr>
            <p:nvPr/>
          </p:nvSpPr>
          <p:spPr bwMode="auto">
            <a:xfrm>
              <a:off x="-1762125" y="2011363"/>
              <a:ext cx="125413" cy="441325"/>
            </a:xfrm>
            <a:custGeom>
              <a:avLst/>
              <a:gdLst>
                <a:gd name="T0" fmla="*/ 43 w 79"/>
                <a:gd name="T1" fmla="*/ 0 h 278"/>
                <a:gd name="T2" fmla="*/ 28 w 79"/>
                <a:gd name="T3" fmla="*/ 1 h 278"/>
                <a:gd name="T4" fmla="*/ 28 w 79"/>
                <a:gd name="T5" fmla="*/ 1 h 278"/>
                <a:gd name="T6" fmla="*/ 22 w 79"/>
                <a:gd name="T7" fmla="*/ 1 h 278"/>
                <a:gd name="T8" fmla="*/ 17 w 79"/>
                <a:gd name="T9" fmla="*/ 4 h 278"/>
                <a:gd name="T10" fmla="*/ 13 w 79"/>
                <a:gd name="T11" fmla="*/ 6 h 278"/>
                <a:gd name="T12" fmla="*/ 7 w 79"/>
                <a:gd name="T13" fmla="*/ 9 h 278"/>
                <a:gd name="T14" fmla="*/ 5 w 79"/>
                <a:gd name="T15" fmla="*/ 14 h 278"/>
                <a:gd name="T16" fmla="*/ 2 w 79"/>
                <a:gd name="T17" fmla="*/ 19 h 278"/>
                <a:gd name="T18" fmla="*/ 1 w 79"/>
                <a:gd name="T19" fmla="*/ 24 h 278"/>
                <a:gd name="T20" fmla="*/ 0 w 79"/>
                <a:gd name="T21" fmla="*/ 30 h 278"/>
                <a:gd name="T22" fmla="*/ 9 w 79"/>
                <a:gd name="T23" fmla="*/ 278 h 278"/>
                <a:gd name="T24" fmla="*/ 79 w 79"/>
                <a:gd name="T25" fmla="*/ 276 h 278"/>
                <a:gd name="T26" fmla="*/ 71 w 79"/>
                <a:gd name="T27" fmla="*/ 27 h 278"/>
                <a:gd name="T28" fmla="*/ 71 w 79"/>
                <a:gd name="T29" fmla="*/ 27 h 278"/>
                <a:gd name="T30" fmla="*/ 71 w 79"/>
                <a:gd name="T31" fmla="*/ 22 h 278"/>
                <a:gd name="T32" fmla="*/ 69 w 79"/>
                <a:gd name="T33" fmla="*/ 17 h 278"/>
                <a:gd name="T34" fmla="*/ 66 w 79"/>
                <a:gd name="T35" fmla="*/ 11 h 278"/>
                <a:gd name="T36" fmla="*/ 62 w 79"/>
                <a:gd name="T37" fmla="*/ 8 h 278"/>
                <a:gd name="T38" fmla="*/ 58 w 79"/>
                <a:gd name="T39" fmla="*/ 5 h 278"/>
                <a:gd name="T40" fmla="*/ 53 w 79"/>
                <a:gd name="T41" fmla="*/ 2 h 278"/>
                <a:gd name="T42" fmla="*/ 48 w 79"/>
                <a:gd name="T43" fmla="*/ 1 h 278"/>
                <a:gd name="T44" fmla="*/ 43 w 79"/>
                <a:gd name="T4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278">
                  <a:moveTo>
                    <a:pt x="43" y="0"/>
                  </a:moveTo>
                  <a:lnTo>
                    <a:pt x="28" y="1"/>
                  </a:lnTo>
                  <a:lnTo>
                    <a:pt x="28" y="1"/>
                  </a:lnTo>
                  <a:lnTo>
                    <a:pt x="22" y="1"/>
                  </a:lnTo>
                  <a:lnTo>
                    <a:pt x="17" y="4"/>
                  </a:lnTo>
                  <a:lnTo>
                    <a:pt x="13" y="6"/>
                  </a:lnTo>
                  <a:lnTo>
                    <a:pt x="7" y="9"/>
                  </a:lnTo>
                  <a:lnTo>
                    <a:pt x="5" y="14"/>
                  </a:lnTo>
                  <a:lnTo>
                    <a:pt x="2" y="19"/>
                  </a:lnTo>
                  <a:lnTo>
                    <a:pt x="1" y="24"/>
                  </a:lnTo>
                  <a:lnTo>
                    <a:pt x="0" y="30"/>
                  </a:lnTo>
                  <a:lnTo>
                    <a:pt x="9" y="278"/>
                  </a:lnTo>
                  <a:lnTo>
                    <a:pt x="79" y="276"/>
                  </a:lnTo>
                  <a:lnTo>
                    <a:pt x="71" y="27"/>
                  </a:lnTo>
                  <a:lnTo>
                    <a:pt x="71" y="27"/>
                  </a:lnTo>
                  <a:lnTo>
                    <a:pt x="71" y="22"/>
                  </a:lnTo>
                  <a:lnTo>
                    <a:pt x="69" y="17"/>
                  </a:lnTo>
                  <a:lnTo>
                    <a:pt x="66" y="11"/>
                  </a:lnTo>
                  <a:lnTo>
                    <a:pt x="62" y="8"/>
                  </a:lnTo>
                  <a:lnTo>
                    <a:pt x="58" y="5"/>
                  </a:lnTo>
                  <a:lnTo>
                    <a:pt x="53" y="2"/>
                  </a:lnTo>
                  <a:lnTo>
                    <a:pt x="48" y="1"/>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3" name="Freeform 20727">
              <a:extLst>
                <a:ext uri="{FF2B5EF4-FFF2-40B4-BE49-F238E27FC236}">
                  <a16:creationId xmlns:a16="http://schemas.microsoft.com/office/drawing/2014/main" id="{FCC284E4-9616-433A-B75B-DD6510B88D9F}"/>
                </a:ext>
              </a:extLst>
            </p:cNvPr>
            <p:cNvSpPr>
              <a:spLocks/>
            </p:cNvSpPr>
            <p:nvPr/>
          </p:nvSpPr>
          <p:spPr bwMode="auto">
            <a:xfrm>
              <a:off x="-1624013" y="2052638"/>
              <a:ext cx="123825" cy="396875"/>
            </a:xfrm>
            <a:custGeom>
              <a:avLst/>
              <a:gdLst>
                <a:gd name="T0" fmla="*/ 42 w 78"/>
                <a:gd name="T1" fmla="*/ 0 h 250"/>
                <a:gd name="T2" fmla="*/ 27 w 78"/>
                <a:gd name="T3" fmla="*/ 0 h 250"/>
                <a:gd name="T4" fmla="*/ 27 w 78"/>
                <a:gd name="T5" fmla="*/ 0 h 250"/>
                <a:gd name="T6" fmla="*/ 22 w 78"/>
                <a:gd name="T7" fmla="*/ 1 h 250"/>
                <a:gd name="T8" fmla="*/ 15 w 78"/>
                <a:gd name="T9" fmla="*/ 2 h 250"/>
                <a:gd name="T10" fmla="*/ 12 w 78"/>
                <a:gd name="T11" fmla="*/ 5 h 250"/>
                <a:gd name="T12" fmla="*/ 8 w 78"/>
                <a:gd name="T13" fmla="*/ 9 h 250"/>
                <a:gd name="T14" fmla="*/ 4 w 78"/>
                <a:gd name="T15" fmla="*/ 14 h 250"/>
                <a:gd name="T16" fmla="*/ 1 w 78"/>
                <a:gd name="T17" fmla="*/ 18 h 250"/>
                <a:gd name="T18" fmla="*/ 0 w 78"/>
                <a:gd name="T19" fmla="*/ 23 h 250"/>
                <a:gd name="T20" fmla="*/ 0 w 78"/>
                <a:gd name="T21" fmla="*/ 30 h 250"/>
                <a:gd name="T22" fmla="*/ 6 w 78"/>
                <a:gd name="T23" fmla="*/ 250 h 250"/>
                <a:gd name="T24" fmla="*/ 78 w 78"/>
                <a:gd name="T25" fmla="*/ 247 h 250"/>
                <a:gd name="T26" fmla="*/ 70 w 78"/>
                <a:gd name="T27" fmla="*/ 27 h 250"/>
                <a:gd name="T28" fmla="*/ 70 w 78"/>
                <a:gd name="T29" fmla="*/ 27 h 250"/>
                <a:gd name="T30" fmla="*/ 70 w 78"/>
                <a:gd name="T31" fmla="*/ 22 h 250"/>
                <a:gd name="T32" fmla="*/ 68 w 78"/>
                <a:gd name="T33" fmla="*/ 17 h 250"/>
                <a:gd name="T34" fmla="*/ 65 w 78"/>
                <a:gd name="T35" fmla="*/ 11 h 250"/>
                <a:gd name="T36" fmla="*/ 62 w 78"/>
                <a:gd name="T37" fmla="*/ 8 h 250"/>
                <a:gd name="T38" fmla="*/ 57 w 78"/>
                <a:gd name="T39" fmla="*/ 4 h 250"/>
                <a:gd name="T40" fmla="*/ 52 w 78"/>
                <a:gd name="T41" fmla="*/ 1 h 250"/>
                <a:gd name="T42" fmla="*/ 47 w 78"/>
                <a:gd name="T43" fmla="*/ 0 h 250"/>
                <a:gd name="T44" fmla="*/ 42 w 78"/>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250">
                  <a:moveTo>
                    <a:pt x="42" y="0"/>
                  </a:moveTo>
                  <a:lnTo>
                    <a:pt x="27" y="0"/>
                  </a:lnTo>
                  <a:lnTo>
                    <a:pt x="27" y="0"/>
                  </a:lnTo>
                  <a:lnTo>
                    <a:pt x="22" y="1"/>
                  </a:lnTo>
                  <a:lnTo>
                    <a:pt x="15" y="2"/>
                  </a:lnTo>
                  <a:lnTo>
                    <a:pt x="12" y="5"/>
                  </a:lnTo>
                  <a:lnTo>
                    <a:pt x="8" y="9"/>
                  </a:lnTo>
                  <a:lnTo>
                    <a:pt x="4" y="14"/>
                  </a:lnTo>
                  <a:lnTo>
                    <a:pt x="1" y="18"/>
                  </a:lnTo>
                  <a:lnTo>
                    <a:pt x="0" y="23"/>
                  </a:lnTo>
                  <a:lnTo>
                    <a:pt x="0" y="30"/>
                  </a:lnTo>
                  <a:lnTo>
                    <a:pt x="6" y="250"/>
                  </a:lnTo>
                  <a:lnTo>
                    <a:pt x="78" y="247"/>
                  </a:lnTo>
                  <a:lnTo>
                    <a:pt x="70" y="27"/>
                  </a:lnTo>
                  <a:lnTo>
                    <a:pt x="70" y="27"/>
                  </a:lnTo>
                  <a:lnTo>
                    <a:pt x="70" y="22"/>
                  </a:lnTo>
                  <a:lnTo>
                    <a:pt x="68" y="17"/>
                  </a:lnTo>
                  <a:lnTo>
                    <a:pt x="65" y="11"/>
                  </a:lnTo>
                  <a:lnTo>
                    <a:pt x="62" y="8"/>
                  </a:lnTo>
                  <a:lnTo>
                    <a:pt x="57" y="4"/>
                  </a:lnTo>
                  <a:lnTo>
                    <a:pt x="52" y="1"/>
                  </a:lnTo>
                  <a:lnTo>
                    <a:pt x="47" y="0"/>
                  </a:lnTo>
                  <a:lnTo>
                    <a:pt x="42" y="0"/>
                  </a:lnTo>
                  <a:close/>
                </a:path>
              </a:pathLst>
            </a:custGeom>
            <a:solidFill>
              <a:srgbClr val="FBC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4" name="Freeform 20728">
              <a:extLst>
                <a:ext uri="{FF2B5EF4-FFF2-40B4-BE49-F238E27FC236}">
                  <a16:creationId xmlns:a16="http://schemas.microsoft.com/office/drawing/2014/main" id="{7881E7D7-6354-4697-B155-FCE07DE5E739}"/>
                </a:ext>
              </a:extLst>
            </p:cNvPr>
            <p:cNvSpPr>
              <a:spLocks/>
            </p:cNvSpPr>
            <p:nvPr/>
          </p:nvSpPr>
          <p:spPr bwMode="auto">
            <a:xfrm>
              <a:off x="-1624013" y="2052638"/>
              <a:ext cx="123825" cy="396875"/>
            </a:xfrm>
            <a:custGeom>
              <a:avLst/>
              <a:gdLst>
                <a:gd name="T0" fmla="*/ 42 w 78"/>
                <a:gd name="T1" fmla="*/ 0 h 250"/>
                <a:gd name="T2" fmla="*/ 27 w 78"/>
                <a:gd name="T3" fmla="*/ 0 h 250"/>
                <a:gd name="T4" fmla="*/ 27 w 78"/>
                <a:gd name="T5" fmla="*/ 0 h 250"/>
                <a:gd name="T6" fmla="*/ 22 w 78"/>
                <a:gd name="T7" fmla="*/ 1 h 250"/>
                <a:gd name="T8" fmla="*/ 15 w 78"/>
                <a:gd name="T9" fmla="*/ 2 h 250"/>
                <a:gd name="T10" fmla="*/ 12 w 78"/>
                <a:gd name="T11" fmla="*/ 5 h 250"/>
                <a:gd name="T12" fmla="*/ 8 w 78"/>
                <a:gd name="T13" fmla="*/ 9 h 250"/>
                <a:gd name="T14" fmla="*/ 4 w 78"/>
                <a:gd name="T15" fmla="*/ 14 h 250"/>
                <a:gd name="T16" fmla="*/ 1 w 78"/>
                <a:gd name="T17" fmla="*/ 18 h 250"/>
                <a:gd name="T18" fmla="*/ 0 w 78"/>
                <a:gd name="T19" fmla="*/ 23 h 250"/>
                <a:gd name="T20" fmla="*/ 0 w 78"/>
                <a:gd name="T21" fmla="*/ 30 h 250"/>
                <a:gd name="T22" fmla="*/ 6 w 78"/>
                <a:gd name="T23" fmla="*/ 250 h 250"/>
                <a:gd name="T24" fmla="*/ 78 w 78"/>
                <a:gd name="T25" fmla="*/ 247 h 250"/>
                <a:gd name="T26" fmla="*/ 70 w 78"/>
                <a:gd name="T27" fmla="*/ 27 h 250"/>
                <a:gd name="T28" fmla="*/ 70 w 78"/>
                <a:gd name="T29" fmla="*/ 27 h 250"/>
                <a:gd name="T30" fmla="*/ 70 w 78"/>
                <a:gd name="T31" fmla="*/ 22 h 250"/>
                <a:gd name="T32" fmla="*/ 68 w 78"/>
                <a:gd name="T33" fmla="*/ 17 h 250"/>
                <a:gd name="T34" fmla="*/ 65 w 78"/>
                <a:gd name="T35" fmla="*/ 11 h 250"/>
                <a:gd name="T36" fmla="*/ 62 w 78"/>
                <a:gd name="T37" fmla="*/ 8 h 250"/>
                <a:gd name="T38" fmla="*/ 57 w 78"/>
                <a:gd name="T39" fmla="*/ 4 h 250"/>
                <a:gd name="T40" fmla="*/ 52 w 78"/>
                <a:gd name="T41" fmla="*/ 1 h 250"/>
                <a:gd name="T42" fmla="*/ 47 w 78"/>
                <a:gd name="T43" fmla="*/ 0 h 250"/>
                <a:gd name="T44" fmla="*/ 42 w 78"/>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250">
                  <a:moveTo>
                    <a:pt x="42" y="0"/>
                  </a:moveTo>
                  <a:lnTo>
                    <a:pt x="27" y="0"/>
                  </a:lnTo>
                  <a:lnTo>
                    <a:pt x="27" y="0"/>
                  </a:lnTo>
                  <a:lnTo>
                    <a:pt x="22" y="1"/>
                  </a:lnTo>
                  <a:lnTo>
                    <a:pt x="15" y="2"/>
                  </a:lnTo>
                  <a:lnTo>
                    <a:pt x="12" y="5"/>
                  </a:lnTo>
                  <a:lnTo>
                    <a:pt x="8" y="9"/>
                  </a:lnTo>
                  <a:lnTo>
                    <a:pt x="4" y="14"/>
                  </a:lnTo>
                  <a:lnTo>
                    <a:pt x="1" y="18"/>
                  </a:lnTo>
                  <a:lnTo>
                    <a:pt x="0" y="23"/>
                  </a:lnTo>
                  <a:lnTo>
                    <a:pt x="0" y="30"/>
                  </a:lnTo>
                  <a:lnTo>
                    <a:pt x="6" y="250"/>
                  </a:lnTo>
                  <a:lnTo>
                    <a:pt x="78" y="247"/>
                  </a:lnTo>
                  <a:lnTo>
                    <a:pt x="70" y="27"/>
                  </a:lnTo>
                  <a:lnTo>
                    <a:pt x="70" y="27"/>
                  </a:lnTo>
                  <a:lnTo>
                    <a:pt x="70" y="22"/>
                  </a:lnTo>
                  <a:lnTo>
                    <a:pt x="68" y="17"/>
                  </a:lnTo>
                  <a:lnTo>
                    <a:pt x="65" y="11"/>
                  </a:lnTo>
                  <a:lnTo>
                    <a:pt x="62" y="8"/>
                  </a:lnTo>
                  <a:lnTo>
                    <a:pt x="57" y="4"/>
                  </a:lnTo>
                  <a:lnTo>
                    <a:pt x="52" y="1"/>
                  </a:lnTo>
                  <a:lnTo>
                    <a:pt x="47" y="0"/>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5" name="Freeform 20729">
              <a:extLst>
                <a:ext uri="{FF2B5EF4-FFF2-40B4-BE49-F238E27FC236}">
                  <a16:creationId xmlns:a16="http://schemas.microsoft.com/office/drawing/2014/main" id="{B3E11C48-1CD7-4B45-A922-058AC9C346CF}"/>
                </a:ext>
              </a:extLst>
            </p:cNvPr>
            <p:cNvSpPr>
              <a:spLocks/>
            </p:cNvSpPr>
            <p:nvPr/>
          </p:nvSpPr>
          <p:spPr bwMode="auto">
            <a:xfrm>
              <a:off x="-1485900" y="2138363"/>
              <a:ext cx="120650" cy="306388"/>
            </a:xfrm>
            <a:custGeom>
              <a:avLst/>
              <a:gdLst>
                <a:gd name="T0" fmla="*/ 42 w 76"/>
                <a:gd name="T1" fmla="*/ 0 h 193"/>
                <a:gd name="T2" fmla="*/ 27 w 76"/>
                <a:gd name="T3" fmla="*/ 0 h 193"/>
                <a:gd name="T4" fmla="*/ 27 w 76"/>
                <a:gd name="T5" fmla="*/ 0 h 193"/>
                <a:gd name="T6" fmla="*/ 22 w 76"/>
                <a:gd name="T7" fmla="*/ 2 h 193"/>
                <a:gd name="T8" fmla="*/ 16 w 76"/>
                <a:gd name="T9" fmla="*/ 3 h 193"/>
                <a:gd name="T10" fmla="*/ 12 w 76"/>
                <a:gd name="T11" fmla="*/ 6 h 193"/>
                <a:gd name="T12" fmla="*/ 8 w 76"/>
                <a:gd name="T13" fmla="*/ 10 h 193"/>
                <a:gd name="T14" fmla="*/ 4 w 76"/>
                <a:gd name="T15" fmla="*/ 13 h 193"/>
                <a:gd name="T16" fmla="*/ 1 w 76"/>
                <a:gd name="T17" fmla="*/ 19 h 193"/>
                <a:gd name="T18" fmla="*/ 0 w 76"/>
                <a:gd name="T19" fmla="*/ 24 h 193"/>
                <a:gd name="T20" fmla="*/ 0 w 76"/>
                <a:gd name="T21" fmla="*/ 30 h 193"/>
                <a:gd name="T22" fmla="*/ 5 w 76"/>
                <a:gd name="T23" fmla="*/ 193 h 193"/>
                <a:gd name="T24" fmla="*/ 76 w 76"/>
                <a:gd name="T25" fmla="*/ 191 h 193"/>
                <a:gd name="T26" fmla="*/ 70 w 76"/>
                <a:gd name="T27" fmla="*/ 28 h 193"/>
                <a:gd name="T28" fmla="*/ 70 w 76"/>
                <a:gd name="T29" fmla="*/ 28 h 193"/>
                <a:gd name="T30" fmla="*/ 70 w 76"/>
                <a:gd name="T31" fmla="*/ 21 h 193"/>
                <a:gd name="T32" fmla="*/ 68 w 76"/>
                <a:gd name="T33" fmla="*/ 16 h 193"/>
                <a:gd name="T34" fmla="*/ 65 w 76"/>
                <a:gd name="T35" fmla="*/ 12 h 193"/>
                <a:gd name="T36" fmla="*/ 61 w 76"/>
                <a:gd name="T37" fmla="*/ 8 h 193"/>
                <a:gd name="T38" fmla="*/ 57 w 76"/>
                <a:gd name="T39" fmla="*/ 4 h 193"/>
                <a:gd name="T40" fmla="*/ 52 w 76"/>
                <a:gd name="T41" fmla="*/ 2 h 193"/>
                <a:gd name="T42" fmla="*/ 47 w 76"/>
                <a:gd name="T43" fmla="*/ 0 h 193"/>
                <a:gd name="T44" fmla="*/ 42 w 76"/>
                <a:gd name="T45"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193">
                  <a:moveTo>
                    <a:pt x="42" y="0"/>
                  </a:moveTo>
                  <a:lnTo>
                    <a:pt x="27" y="0"/>
                  </a:lnTo>
                  <a:lnTo>
                    <a:pt x="27" y="0"/>
                  </a:lnTo>
                  <a:lnTo>
                    <a:pt x="22" y="2"/>
                  </a:lnTo>
                  <a:lnTo>
                    <a:pt x="16" y="3"/>
                  </a:lnTo>
                  <a:lnTo>
                    <a:pt x="12" y="6"/>
                  </a:lnTo>
                  <a:lnTo>
                    <a:pt x="8" y="10"/>
                  </a:lnTo>
                  <a:lnTo>
                    <a:pt x="4" y="13"/>
                  </a:lnTo>
                  <a:lnTo>
                    <a:pt x="1" y="19"/>
                  </a:lnTo>
                  <a:lnTo>
                    <a:pt x="0" y="24"/>
                  </a:lnTo>
                  <a:lnTo>
                    <a:pt x="0" y="30"/>
                  </a:lnTo>
                  <a:lnTo>
                    <a:pt x="5" y="193"/>
                  </a:lnTo>
                  <a:lnTo>
                    <a:pt x="76" y="191"/>
                  </a:lnTo>
                  <a:lnTo>
                    <a:pt x="70" y="28"/>
                  </a:lnTo>
                  <a:lnTo>
                    <a:pt x="70" y="28"/>
                  </a:lnTo>
                  <a:lnTo>
                    <a:pt x="70" y="21"/>
                  </a:lnTo>
                  <a:lnTo>
                    <a:pt x="68" y="16"/>
                  </a:lnTo>
                  <a:lnTo>
                    <a:pt x="65" y="12"/>
                  </a:lnTo>
                  <a:lnTo>
                    <a:pt x="61" y="8"/>
                  </a:lnTo>
                  <a:lnTo>
                    <a:pt x="57" y="4"/>
                  </a:lnTo>
                  <a:lnTo>
                    <a:pt x="52" y="2"/>
                  </a:lnTo>
                  <a:lnTo>
                    <a:pt x="47" y="0"/>
                  </a:lnTo>
                  <a:lnTo>
                    <a:pt x="42" y="0"/>
                  </a:lnTo>
                  <a:close/>
                </a:path>
              </a:pathLst>
            </a:custGeom>
            <a:solidFill>
              <a:srgbClr val="FBC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6" name="Freeform 20730">
              <a:extLst>
                <a:ext uri="{FF2B5EF4-FFF2-40B4-BE49-F238E27FC236}">
                  <a16:creationId xmlns:a16="http://schemas.microsoft.com/office/drawing/2014/main" id="{D2492F8E-B887-4824-B19E-B705F9C9327B}"/>
                </a:ext>
              </a:extLst>
            </p:cNvPr>
            <p:cNvSpPr>
              <a:spLocks/>
            </p:cNvSpPr>
            <p:nvPr/>
          </p:nvSpPr>
          <p:spPr bwMode="auto">
            <a:xfrm>
              <a:off x="-1485900" y="2138363"/>
              <a:ext cx="120650" cy="306388"/>
            </a:xfrm>
            <a:custGeom>
              <a:avLst/>
              <a:gdLst>
                <a:gd name="T0" fmla="*/ 42 w 76"/>
                <a:gd name="T1" fmla="*/ 0 h 193"/>
                <a:gd name="T2" fmla="*/ 27 w 76"/>
                <a:gd name="T3" fmla="*/ 0 h 193"/>
                <a:gd name="T4" fmla="*/ 27 w 76"/>
                <a:gd name="T5" fmla="*/ 0 h 193"/>
                <a:gd name="T6" fmla="*/ 22 w 76"/>
                <a:gd name="T7" fmla="*/ 2 h 193"/>
                <a:gd name="T8" fmla="*/ 16 w 76"/>
                <a:gd name="T9" fmla="*/ 3 h 193"/>
                <a:gd name="T10" fmla="*/ 12 w 76"/>
                <a:gd name="T11" fmla="*/ 6 h 193"/>
                <a:gd name="T12" fmla="*/ 8 w 76"/>
                <a:gd name="T13" fmla="*/ 10 h 193"/>
                <a:gd name="T14" fmla="*/ 4 w 76"/>
                <a:gd name="T15" fmla="*/ 13 h 193"/>
                <a:gd name="T16" fmla="*/ 1 w 76"/>
                <a:gd name="T17" fmla="*/ 19 h 193"/>
                <a:gd name="T18" fmla="*/ 0 w 76"/>
                <a:gd name="T19" fmla="*/ 24 h 193"/>
                <a:gd name="T20" fmla="*/ 0 w 76"/>
                <a:gd name="T21" fmla="*/ 30 h 193"/>
                <a:gd name="T22" fmla="*/ 5 w 76"/>
                <a:gd name="T23" fmla="*/ 193 h 193"/>
                <a:gd name="T24" fmla="*/ 76 w 76"/>
                <a:gd name="T25" fmla="*/ 191 h 193"/>
                <a:gd name="T26" fmla="*/ 70 w 76"/>
                <a:gd name="T27" fmla="*/ 28 h 193"/>
                <a:gd name="T28" fmla="*/ 70 w 76"/>
                <a:gd name="T29" fmla="*/ 28 h 193"/>
                <a:gd name="T30" fmla="*/ 70 w 76"/>
                <a:gd name="T31" fmla="*/ 21 h 193"/>
                <a:gd name="T32" fmla="*/ 68 w 76"/>
                <a:gd name="T33" fmla="*/ 16 h 193"/>
                <a:gd name="T34" fmla="*/ 65 w 76"/>
                <a:gd name="T35" fmla="*/ 12 h 193"/>
                <a:gd name="T36" fmla="*/ 61 w 76"/>
                <a:gd name="T37" fmla="*/ 8 h 193"/>
                <a:gd name="T38" fmla="*/ 57 w 76"/>
                <a:gd name="T39" fmla="*/ 4 h 193"/>
                <a:gd name="T40" fmla="*/ 52 w 76"/>
                <a:gd name="T41" fmla="*/ 2 h 193"/>
                <a:gd name="T42" fmla="*/ 47 w 76"/>
                <a:gd name="T43" fmla="*/ 0 h 193"/>
                <a:gd name="T44" fmla="*/ 42 w 76"/>
                <a:gd name="T45"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193">
                  <a:moveTo>
                    <a:pt x="42" y="0"/>
                  </a:moveTo>
                  <a:lnTo>
                    <a:pt x="27" y="0"/>
                  </a:lnTo>
                  <a:lnTo>
                    <a:pt x="27" y="0"/>
                  </a:lnTo>
                  <a:lnTo>
                    <a:pt x="22" y="2"/>
                  </a:lnTo>
                  <a:lnTo>
                    <a:pt x="16" y="3"/>
                  </a:lnTo>
                  <a:lnTo>
                    <a:pt x="12" y="6"/>
                  </a:lnTo>
                  <a:lnTo>
                    <a:pt x="8" y="10"/>
                  </a:lnTo>
                  <a:lnTo>
                    <a:pt x="4" y="13"/>
                  </a:lnTo>
                  <a:lnTo>
                    <a:pt x="1" y="19"/>
                  </a:lnTo>
                  <a:lnTo>
                    <a:pt x="0" y="24"/>
                  </a:lnTo>
                  <a:lnTo>
                    <a:pt x="0" y="30"/>
                  </a:lnTo>
                  <a:lnTo>
                    <a:pt x="5" y="193"/>
                  </a:lnTo>
                  <a:lnTo>
                    <a:pt x="76" y="191"/>
                  </a:lnTo>
                  <a:lnTo>
                    <a:pt x="70" y="28"/>
                  </a:lnTo>
                  <a:lnTo>
                    <a:pt x="70" y="28"/>
                  </a:lnTo>
                  <a:lnTo>
                    <a:pt x="70" y="21"/>
                  </a:lnTo>
                  <a:lnTo>
                    <a:pt x="68" y="16"/>
                  </a:lnTo>
                  <a:lnTo>
                    <a:pt x="65" y="12"/>
                  </a:lnTo>
                  <a:lnTo>
                    <a:pt x="61" y="8"/>
                  </a:lnTo>
                  <a:lnTo>
                    <a:pt x="57" y="4"/>
                  </a:lnTo>
                  <a:lnTo>
                    <a:pt x="52" y="2"/>
                  </a:lnTo>
                  <a:lnTo>
                    <a:pt x="47" y="0"/>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7" name="Freeform 20731">
              <a:extLst>
                <a:ext uri="{FF2B5EF4-FFF2-40B4-BE49-F238E27FC236}">
                  <a16:creationId xmlns:a16="http://schemas.microsoft.com/office/drawing/2014/main" id="{D0FD4BC6-3434-4A8E-82E6-771418AE8B95}"/>
                </a:ext>
              </a:extLst>
            </p:cNvPr>
            <p:cNvSpPr>
              <a:spLocks/>
            </p:cNvSpPr>
            <p:nvPr/>
          </p:nvSpPr>
          <p:spPr bwMode="auto">
            <a:xfrm>
              <a:off x="-1895475" y="2106613"/>
              <a:ext cx="123825" cy="350838"/>
            </a:xfrm>
            <a:custGeom>
              <a:avLst/>
              <a:gdLst>
                <a:gd name="T0" fmla="*/ 42 w 78"/>
                <a:gd name="T1" fmla="*/ 0 h 221"/>
                <a:gd name="T2" fmla="*/ 28 w 78"/>
                <a:gd name="T3" fmla="*/ 0 h 221"/>
                <a:gd name="T4" fmla="*/ 28 w 78"/>
                <a:gd name="T5" fmla="*/ 0 h 221"/>
                <a:gd name="T6" fmla="*/ 22 w 78"/>
                <a:gd name="T7" fmla="*/ 1 h 221"/>
                <a:gd name="T8" fmla="*/ 17 w 78"/>
                <a:gd name="T9" fmla="*/ 2 h 221"/>
                <a:gd name="T10" fmla="*/ 12 w 78"/>
                <a:gd name="T11" fmla="*/ 5 h 221"/>
                <a:gd name="T12" fmla="*/ 8 w 78"/>
                <a:gd name="T13" fmla="*/ 9 h 221"/>
                <a:gd name="T14" fmla="*/ 6 w 78"/>
                <a:gd name="T15" fmla="*/ 14 h 221"/>
                <a:gd name="T16" fmla="*/ 3 w 78"/>
                <a:gd name="T17" fmla="*/ 18 h 221"/>
                <a:gd name="T18" fmla="*/ 2 w 78"/>
                <a:gd name="T19" fmla="*/ 24 h 221"/>
                <a:gd name="T20" fmla="*/ 0 w 78"/>
                <a:gd name="T21" fmla="*/ 30 h 221"/>
                <a:gd name="T22" fmla="*/ 7 w 78"/>
                <a:gd name="T23" fmla="*/ 221 h 221"/>
                <a:gd name="T24" fmla="*/ 78 w 78"/>
                <a:gd name="T25" fmla="*/ 220 h 221"/>
                <a:gd name="T26" fmla="*/ 72 w 78"/>
                <a:gd name="T27" fmla="*/ 27 h 221"/>
                <a:gd name="T28" fmla="*/ 72 w 78"/>
                <a:gd name="T29" fmla="*/ 27 h 221"/>
                <a:gd name="T30" fmla="*/ 71 w 78"/>
                <a:gd name="T31" fmla="*/ 22 h 221"/>
                <a:gd name="T32" fmla="*/ 69 w 78"/>
                <a:gd name="T33" fmla="*/ 17 h 221"/>
                <a:gd name="T34" fmla="*/ 67 w 78"/>
                <a:gd name="T35" fmla="*/ 11 h 221"/>
                <a:gd name="T36" fmla="*/ 63 w 78"/>
                <a:gd name="T37" fmla="*/ 7 h 221"/>
                <a:gd name="T38" fmla="*/ 59 w 78"/>
                <a:gd name="T39" fmla="*/ 4 h 221"/>
                <a:gd name="T40" fmla="*/ 54 w 78"/>
                <a:gd name="T41" fmla="*/ 1 h 221"/>
                <a:gd name="T42" fmla="*/ 48 w 78"/>
                <a:gd name="T43" fmla="*/ 0 h 221"/>
                <a:gd name="T44" fmla="*/ 42 w 78"/>
                <a:gd name="T45"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221">
                  <a:moveTo>
                    <a:pt x="42" y="0"/>
                  </a:moveTo>
                  <a:lnTo>
                    <a:pt x="28" y="0"/>
                  </a:lnTo>
                  <a:lnTo>
                    <a:pt x="28" y="0"/>
                  </a:lnTo>
                  <a:lnTo>
                    <a:pt x="22" y="1"/>
                  </a:lnTo>
                  <a:lnTo>
                    <a:pt x="17" y="2"/>
                  </a:lnTo>
                  <a:lnTo>
                    <a:pt x="12" y="5"/>
                  </a:lnTo>
                  <a:lnTo>
                    <a:pt x="8" y="9"/>
                  </a:lnTo>
                  <a:lnTo>
                    <a:pt x="6" y="14"/>
                  </a:lnTo>
                  <a:lnTo>
                    <a:pt x="3" y="18"/>
                  </a:lnTo>
                  <a:lnTo>
                    <a:pt x="2" y="24"/>
                  </a:lnTo>
                  <a:lnTo>
                    <a:pt x="0" y="30"/>
                  </a:lnTo>
                  <a:lnTo>
                    <a:pt x="7" y="221"/>
                  </a:lnTo>
                  <a:lnTo>
                    <a:pt x="78" y="220"/>
                  </a:lnTo>
                  <a:lnTo>
                    <a:pt x="72" y="27"/>
                  </a:lnTo>
                  <a:lnTo>
                    <a:pt x="72" y="27"/>
                  </a:lnTo>
                  <a:lnTo>
                    <a:pt x="71" y="22"/>
                  </a:lnTo>
                  <a:lnTo>
                    <a:pt x="69" y="17"/>
                  </a:lnTo>
                  <a:lnTo>
                    <a:pt x="67" y="11"/>
                  </a:lnTo>
                  <a:lnTo>
                    <a:pt x="63" y="7"/>
                  </a:lnTo>
                  <a:lnTo>
                    <a:pt x="59" y="4"/>
                  </a:lnTo>
                  <a:lnTo>
                    <a:pt x="54" y="1"/>
                  </a:lnTo>
                  <a:lnTo>
                    <a:pt x="48" y="0"/>
                  </a:lnTo>
                  <a:lnTo>
                    <a:pt x="42" y="0"/>
                  </a:lnTo>
                  <a:close/>
                </a:path>
              </a:pathLst>
            </a:custGeom>
            <a:solidFill>
              <a:srgbClr val="FBC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8" name="Freeform 20732">
              <a:extLst>
                <a:ext uri="{FF2B5EF4-FFF2-40B4-BE49-F238E27FC236}">
                  <a16:creationId xmlns:a16="http://schemas.microsoft.com/office/drawing/2014/main" id="{688D7BBE-F767-474C-A5F3-17EFF6425A6D}"/>
                </a:ext>
              </a:extLst>
            </p:cNvPr>
            <p:cNvSpPr>
              <a:spLocks/>
            </p:cNvSpPr>
            <p:nvPr/>
          </p:nvSpPr>
          <p:spPr bwMode="auto">
            <a:xfrm>
              <a:off x="-1895475" y="2106613"/>
              <a:ext cx="123825" cy="350838"/>
            </a:xfrm>
            <a:custGeom>
              <a:avLst/>
              <a:gdLst>
                <a:gd name="T0" fmla="*/ 42 w 78"/>
                <a:gd name="T1" fmla="*/ 0 h 221"/>
                <a:gd name="T2" fmla="*/ 28 w 78"/>
                <a:gd name="T3" fmla="*/ 0 h 221"/>
                <a:gd name="T4" fmla="*/ 28 w 78"/>
                <a:gd name="T5" fmla="*/ 0 h 221"/>
                <a:gd name="T6" fmla="*/ 22 w 78"/>
                <a:gd name="T7" fmla="*/ 1 h 221"/>
                <a:gd name="T8" fmla="*/ 17 w 78"/>
                <a:gd name="T9" fmla="*/ 2 h 221"/>
                <a:gd name="T10" fmla="*/ 12 w 78"/>
                <a:gd name="T11" fmla="*/ 5 h 221"/>
                <a:gd name="T12" fmla="*/ 8 w 78"/>
                <a:gd name="T13" fmla="*/ 9 h 221"/>
                <a:gd name="T14" fmla="*/ 6 w 78"/>
                <a:gd name="T15" fmla="*/ 14 h 221"/>
                <a:gd name="T16" fmla="*/ 3 w 78"/>
                <a:gd name="T17" fmla="*/ 18 h 221"/>
                <a:gd name="T18" fmla="*/ 2 w 78"/>
                <a:gd name="T19" fmla="*/ 24 h 221"/>
                <a:gd name="T20" fmla="*/ 0 w 78"/>
                <a:gd name="T21" fmla="*/ 30 h 221"/>
                <a:gd name="T22" fmla="*/ 7 w 78"/>
                <a:gd name="T23" fmla="*/ 221 h 221"/>
                <a:gd name="T24" fmla="*/ 78 w 78"/>
                <a:gd name="T25" fmla="*/ 220 h 221"/>
                <a:gd name="T26" fmla="*/ 72 w 78"/>
                <a:gd name="T27" fmla="*/ 27 h 221"/>
                <a:gd name="T28" fmla="*/ 72 w 78"/>
                <a:gd name="T29" fmla="*/ 27 h 221"/>
                <a:gd name="T30" fmla="*/ 71 w 78"/>
                <a:gd name="T31" fmla="*/ 22 h 221"/>
                <a:gd name="T32" fmla="*/ 69 w 78"/>
                <a:gd name="T33" fmla="*/ 17 h 221"/>
                <a:gd name="T34" fmla="*/ 67 w 78"/>
                <a:gd name="T35" fmla="*/ 11 h 221"/>
                <a:gd name="T36" fmla="*/ 63 w 78"/>
                <a:gd name="T37" fmla="*/ 7 h 221"/>
                <a:gd name="T38" fmla="*/ 59 w 78"/>
                <a:gd name="T39" fmla="*/ 4 h 221"/>
                <a:gd name="T40" fmla="*/ 54 w 78"/>
                <a:gd name="T41" fmla="*/ 1 h 221"/>
                <a:gd name="T42" fmla="*/ 48 w 78"/>
                <a:gd name="T43" fmla="*/ 0 h 221"/>
                <a:gd name="T44" fmla="*/ 42 w 78"/>
                <a:gd name="T45"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221">
                  <a:moveTo>
                    <a:pt x="42" y="0"/>
                  </a:moveTo>
                  <a:lnTo>
                    <a:pt x="28" y="0"/>
                  </a:lnTo>
                  <a:lnTo>
                    <a:pt x="28" y="0"/>
                  </a:lnTo>
                  <a:lnTo>
                    <a:pt x="22" y="1"/>
                  </a:lnTo>
                  <a:lnTo>
                    <a:pt x="17" y="2"/>
                  </a:lnTo>
                  <a:lnTo>
                    <a:pt x="12" y="5"/>
                  </a:lnTo>
                  <a:lnTo>
                    <a:pt x="8" y="9"/>
                  </a:lnTo>
                  <a:lnTo>
                    <a:pt x="6" y="14"/>
                  </a:lnTo>
                  <a:lnTo>
                    <a:pt x="3" y="18"/>
                  </a:lnTo>
                  <a:lnTo>
                    <a:pt x="2" y="24"/>
                  </a:lnTo>
                  <a:lnTo>
                    <a:pt x="0" y="30"/>
                  </a:lnTo>
                  <a:lnTo>
                    <a:pt x="7" y="221"/>
                  </a:lnTo>
                  <a:lnTo>
                    <a:pt x="78" y="220"/>
                  </a:lnTo>
                  <a:lnTo>
                    <a:pt x="72" y="27"/>
                  </a:lnTo>
                  <a:lnTo>
                    <a:pt x="72" y="27"/>
                  </a:lnTo>
                  <a:lnTo>
                    <a:pt x="71" y="22"/>
                  </a:lnTo>
                  <a:lnTo>
                    <a:pt x="69" y="17"/>
                  </a:lnTo>
                  <a:lnTo>
                    <a:pt x="67" y="11"/>
                  </a:lnTo>
                  <a:lnTo>
                    <a:pt x="63" y="7"/>
                  </a:lnTo>
                  <a:lnTo>
                    <a:pt x="59" y="4"/>
                  </a:lnTo>
                  <a:lnTo>
                    <a:pt x="54" y="1"/>
                  </a:lnTo>
                  <a:lnTo>
                    <a:pt x="48" y="0"/>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9" name="Freeform 20733">
              <a:extLst>
                <a:ext uri="{FF2B5EF4-FFF2-40B4-BE49-F238E27FC236}">
                  <a16:creationId xmlns:a16="http://schemas.microsoft.com/office/drawing/2014/main" id="{5D6B435E-DAEC-4350-A990-8A1E366775D0}"/>
                </a:ext>
              </a:extLst>
            </p:cNvPr>
            <p:cNvSpPr>
              <a:spLocks/>
            </p:cNvSpPr>
            <p:nvPr/>
          </p:nvSpPr>
          <p:spPr bwMode="auto">
            <a:xfrm>
              <a:off x="-1762125" y="3324225"/>
              <a:ext cx="38100" cy="39688"/>
            </a:xfrm>
            <a:custGeom>
              <a:avLst/>
              <a:gdLst>
                <a:gd name="T0" fmla="*/ 24 w 24"/>
                <a:gd name="T1" fmla="*/ 12 h 25"/>
                <a:gd name="T2" fmla="*/ 24 w 24"/>
                <a:gd name="T3" fmla="*/ 12 h 25"/>
                <a:gd name="T4" fmla="*/ 24 w 24"/>
                <a:gd name="T5" fmla="*/ 17 h 25"/>
                <a:gd name="T6" fmla="*/ 22 w 24"/>
                <a:gd name="T7" fmla="*/ 21 h 25"/>
                <a:gd name="T8" fmla="*/ 18 w 24"/>
                <a:gd name="T9" fmla="*/ 23 h 25"/>
                <a:gd name="T10" fmla="*/ 13 w 24"/>
                <a:gd name="T11" fmla="*/ 25 h 25"/>
                <a:gd name="T12" fmla="*/ 13 w 24"/>
                <a:gd name="T13" fmla="*/ 25 h 25"/>
                <a:gd name="T14" fmla="*/ 7 w 24"/>
                <a:gd name="T15" fmla="*/ 25 h 25"/>
                <a:gd name="T16" fmla="*/ 4 w 24"/>
                <a:gd name="T17" fmla="*/ 22 h 25"/>
                <a:gd name="T18" fmla="*/ 1 w 24"/>
                <a:gd name="T19" fmla="*/ 18 h 25"/>
                <a:gd name="T20" fmla="*/ 0 w 24"/>
                <a:gd name="T21" fmla="*/ 13 h 25"/>
                <a:gd name="T22" fmla="*/ 0 w 24"/>
                <a:gd name="T23" fmla="*/ 13 h 25"/>
                <a:gd name="T24" fmla="*/ 0 w 24"/>
                <a:gd name="T25" fmla="*/ 8 h 25"/>
                <a:gd name="T26" fmla="*/ 2 w 24"/>
                <a:gd name="T27" fmla="*/ 4 h 25"/>
                <a:gd name="T28" fmla="*/ 7 w 24"/>
                <a:gd name="T29" fmla="*/ 1 h 25"/>
                <a:gd name="T30" fmla="*/ 11 w 24"/>
                <a:gd name="T31" fmla="*/ 0 h 25"/>
                <a:gd name="T32" fmla="*/ 11 w 24"/>
                <a:gd name="T33" fmla="*/ 0 h 25"/>
                <a:gd name="T34" fmla="*/ 17 w 24"/>
                <a:gd name="T35" fmla="*/ 0 h 25"/>
                <a:gd name="T36" fmla="*/ 20 w 24"/>
                <a:gd name="T37" fmla="*/ 3 h 25"/>
                <a:gd name="T38" fmla="*/ 24 w 24"/>
                <a:gd name="T39" fmla="*/ 6 h 25"/>
                <a:gd name="T40" fmla="*/ 24 w 24"/>
                <a:gd name="T41" fmla="*/ 12 h 25"/>
                <a:gd name="T42" fmla="*/ 24 w 24"/>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25">
                  <a:moveTo>
                    <a:pt x="24" y="12"/>
                  </a:moveTo>
                  <a:lnTo>
                    <a:pt x="24" y="12"/>
                  </a:lnTo>
                  <a:lnTo>
                    <a:pt x="24" y="17"/>
                  </a:lnTo>
                  <a:lnTo>
                    <a:pt x="22" y="21"/>
                  </a:lnTo>
                  <a:lnTo>
                    <a:pt x="18" y="23"/>
                  </a:lnTo>
                  <a:lnTo>
                    <a:pt x="13" y="25"/>
                  </a:lnTo>
                  <a:lnTo>
                    <a:pt x="13" y="25"/>
                  </a:lnTo>
                  <a:lnTo>
                    <a:pt x="7" y="25"/>
                  </a:lnTo>
                  <a:lnTo>
                    <a:pt x="4" y="22"/>
                  </a:lnTo>
                  <a:lnTo>
                    <a:pt x="1" y="18"/>
                  </a:lnTo>
                  <a:lnTo>
                    <a:pt x="0" y="13"/>
                  </a:lnTo>
                  <a:lnTo>
                    <a:pt x="0" y="13"/>
                  </a:lnTo>
                  <a:lnTo>
                    <a:pt x="0" y="8"/>
                  </a:lnTo>
                  <a:lnTo>
                    <a:pt x="2" y="4"/>
                  </a:lnTo>
                  <a:lnTo>
                    <a:pt x="7" y="1"/>
                  </a:lnTo>
                  <a:lnTo>
                    <a:pt x="11" y="0"/>
                  </a:lnTo>
                  <a:lnTo>
                    <a:pt x="11" y="0"/>
                  </a:lnTo>
                  <a:lnTo>
                    <a:pt x="17" y="0"/>
                  </a:lnTo>
                  <a:lnTo>
                    <a:pt x="20" y="3"/>
                  </a:lnTo>
                  <a:lnTo>
                    <a:pt x="24" y="6"/>
                  </a:lnTo>
                  <a:lnTo>
                    <a:pt x="24" y="12"/>
                  </a:lnTo>
                  <a:lnTo>
                    <a:pt x="2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0" name="Freeform 20734">
              <a:extLst>
                <a:ext uri="{FF2B5EF4-FFF2-40B4-BE49-F238E27FC236}">
                  <a16:creationId xmlns:a16="http://schemas.microsoft.com/office/drawing/2014/main" id="{03EA468E-2FBA-43C6-87CB-13799FF273E6}"/>
                </a:ext>
              </a:extLst>
            </p:cNvPr>
            <p:cNvSpPr>
              <a:spLocks/>
            </p:cNvSpPr>
            <p:nvPr/>
          </p:nvSpPr>
          <p:spPr bwMode="auto">
            <a:xfrm>
              <a:off x="-1768475" y="3262313"/>
              <a:ext cx="38100" cy="41275"/>
            </a:xfrm>
            <a:custGeom>
              <a:avLst/>
              <a:gdLst>
                <a:gd name="T0" fmla="*/ 24 w 24"/>
                <a:gd name="T1" fmla="*/ 13 h 26"/>
                <a:gd name="T2" fmla="*/ 24 w 24"/>
                <a:gd name="T3" fmla="*/ 13 h 26"/>
                <a:gd name="T4" fmla="*/ 24 w 24"/>
                <a:gd name="T5" fmla="*/ 18 h 26"/>
                <a:gd name="T6" fmla="*/ 22 w 24"/>
                <a:gd name="T7" fmla="*/ 22 h 26"/>
                <a:gd name="T8" fmla="*/ 17 w 24"/>
                <a:gd name="T9" fmla="*/ 25 h 26"/>
                <a:gd name="T10" fmla="*/ 13 w 24"/>
                <a:gd name="T11" fmla="*/ 26 h 26"/>
                <a:gd name="T12" fmla="*/ 13 w 24"/>
                <a:gd name="T13" fmla="*/ 26 h 26"/>
                <a:gd name="T14" fmla="*/ 8 w 24"/>
                <a:gd name="T15" fmla="*/ 25 h 26"/>
                <a:gd name="T16" fmla="*/ 4 w 24"/>
                <a:gd name="T17" fmla="*/ 22 h 26"/>
                <a:gd name="T18" fmla="*/ 0 w 24"/>
                <a:gd name="T19" fmla="*/ 18 h 26"/>
                <a:gd name="T20" fmla="*/ 0 w 24"/>
                <a:gd name="T21" fmla="*/ 13 h 26"/>
                <a:gd name="T22" fmla="*/ 0 w 24"/>
                <a:gd name="T23" fmla="*/ 13 h 26"/>
                <a:gd name="T24" fmla="*/ 0 w 24"/>
                <a:gd name="T25" fmla="*/ 8 h 26"/>
                <a:gd name="T26" fmla="*/ 2 w 24"/>
                <a:gd name="T27" fmla="*/ 4 h 26"/>
                <a:gd name="T28" fmla="*/ 6 w 24"/>
                <a:gd name="T29" fmla="*/ 1 h 26"/>
                <a:gd name="T30" fmla="*/ 11 w 24"/>
                <a:gd name="T31" fmla="*/ 0 h 26"/>
                <a:gd name="T32" fmla="*/ 11 w 24"/>
                <a:gd name="T33" fmla="*/ 0 h 26"/>
                <a:gd name="T34" fmla="*/ 17 w 24"/>
                <a:gd name="T35" fmla="*/ 1 h 26"/>
                <a:gd name="T36" fmla="*/ 21 w 24"/>
                <a:gd name="T37" fmla="*/ 4 h 26"/>
                <a:gd name="T38" fmla="*/ 23 w 24"/>
                <a:gd name="T39" fmla="*/ 8 h 26"/>
                <a:gd name="T40" fmla="*/ 24 w 24"/>
                <a:gd name="T41" fmla="*/ 13 h 26"/>
                <a:gd name="T42" fmla="*/ 24 w 24"/>
                <a:gd name="T43"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26">
                  <a:moveTo>
                    <a:pt x="24" y="13"/>
                  </a:moveTo>
                  <a:lnTo>
                    <a:pt x="24" y="13"/>
                  </a:lnTo>
                  <a:lnTo>
                    <a:pt x="24" y="18"/>
                  </a:lnTo>
                  <a:lnTo>
                    <a:pt x="22" y="22"/>
                  </a:lnTo>
                  <a:lnTo>
                    <a:pt x="17" y="25"/>
                  </a:lnTo>
                  <a:lnTo>
                    <a:pt x="13" y="26"/>
                  </a:lnTo>
                  <a:lnTo>
                    <a:pt x="13" y="26"/>
                  </a:lnTo>
                  <a:lnTo>
                    <a:pt x="8" y="25"/>
                  </a:lnTo>
                  <a:lnTo>
                    <a:pt x="4" y="22"/>
                  </a:lnTo>
                  <a:lnTo>
                    <a:pt x="0" y="18"/>
                  </a:lnTo>
                  <a:lnTo>
                    <a:pt x="0" y="13"/>
                  </a:lnTo>
                  <a:lnTo>
                    <a:pt x="0" y="13"/>
                  </a:lnTo>
                  <a:lnTo>
                    <a:pt x="0" y="8"/>
                  </a:lnTo>
                  <a:lnTo>
                    <a:pt x="2" y="4"/>
                  </a:lnTo>
                  <a:lnTo>
                    <a:pt x="6" y="1"/>
                  </a:lnTo>
                  <a:lnTo>
                    <a:pt x="11" y="0"/>
                  </a:lnTo>
                  <a:lnTo>
                    <a:pt x="11" y="0"/>
                  </a:lnTo>
                  <a:lnTo>
                    <a:pt x="17" y="1"/>
                  </a:lnTo>
                  <a:lnTo>
                    <a:pt x="21" y="4"/>
                  </a:lnTo>
                  <a:lnTo>
                    <a:pt x="23" y="8"/>
                  </a:lnTo>
                  <a:lnTo>
                    <a:pt x="24" y="13"/>
                  </a:lnTo>
                  <a:lnTo>
                    <a:pt x="2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1" name="Freeform 20735">
              <a:extLst>
                <a:ext uri="{FF2B5EF4-FFF2-40B4-BE49-F238E27FC236}">
                  <a16:creationId xmlns:a16="http://schemas.microsoft.com/office/drawing/2014/main" id="{47EF32ED-8664-4E68-8F6A-B517557B4E0B}"/>
                </a:ext>
              </a:extLst>
            </p:cNvPr>
            <p:cNvSpPr>
              <a:spLocks/>
            </p:cNvSpPr>
            <p:nvPr/>
          </p:nvSpPr>
          <p:spPr bwMode="auto">
            <a:xfrm>
              <a:off x="-1760538" y="3381375"/>
              <a:ext cx="39688" cy="41275"/>
            </a:xfrm>
            <a:custGeom>
              <a:avLst/>
              <a:gdLst>
                <a:gd name="T0" fmla="*/ 25 w 25"/>
                <a:gd name="T1" fmla="*/ 13 h 26"/>
                <a:gd name="T2" fmla="*/ 25 w 25"/>
                <a:gd name="T3" fmla="*/ 13 h 26"/>
                <a:gd name="T4" fmla="*/ 25 w 25"/>
                <a:gd name="T5" fmla="*/ 17 h 26"/>
                <a:gd name="T6" fmla="*/ 22 w 25"/>
                <a:gd name="T7" fmla="*/ 23 h 26"/>
                <a:gd name="T8" fmla="*/ 18 w 25"/>
                <a:gd name="T9" fmla="*/ 25 h 26"/>
                <a:gd name="T10" fmla="*/ 13 w 25"/>
                <a:gd name="T11" fmla="*/ 26 h 26"/>
                <a:gd name="T12" fmla="*/ 13 w 25"/>
                <a:gd name="T13" fmla="*/ 26 h 26"/>
                <a:gd name="T14" fmla="*/ 8 w 25"/>
                <a:gd name="T15" fmla="*/ 25 h 26"/>
                <a:gd name="T16" fmla="*/ 4 w 25"/>
                <a:gd name="T17" fmla="*/ 23 h 26"/>
                <a:gd name="T18" fmla="*/ 1 w 25"/>
                <a:gd name="T19" fmla="*/ 19 h 26"/>
                <a:gd name="T20" fmla="*/ 0 w 25"/>
                <a:gd name="T21" fmla="*/ 13 h 26"/>
                <a:gd name="T22" fmla="*/ 0 w 25"/>
                <a:gd name="T23" fmla="*/ 13 h 26"/>
                <a:gd name="T24" fmla="*/ 0 w 25"/>
                <a:gd name="T25" fmla="*/ 8 h 26"/>
                <a:gd name="T26" fmla="*/ 3 w 25"/>
                <a:gd name="T27" fmla="*/ 4 h 26"/>
                <a:gd name="T28" fmla="*/ 6 w 25"/>
                <a:gd name="T29" fmla="*/ 2 h 26"/>
                <a:gd name="T30" fmla="*/ 12 w 25"/>
                <a:gd name="T31" fmla="*/ 0 h 26"/>
                <a:gd name="T32" fmla="*/ 12 w 25"/>
                <a:gd name="T33" fmla="*/ 0 h 26"/>
                <a:gd name="T34" fmla="*/ 17 w 25"/>
                <a:gd name="T35" fmla="*/ 2 h 26"/>
                <a:gd name="T36" fmla="*/ 21 w 25"/>
                <a:gd name="T37" fmla="*/ 4 h 26"/>
                <a:gd name="T38" fmla="*/ 23 w 25"/>
                <a:gd name="T39" fmla="*/ 8 h 26"/>
                <a:gd name="T40" fmla="*/ 25 w 25"/>
                <a:gd name="T41" fmla="*/ 13 h 26"/>
                <a:gd name="T42" fmla="*/ 25 w 25"/>
                <a:gd name="T43"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25" y="13"/>
                  </a:moveTo>
                  <a:lnTo>
                    <a:pt x="25" y="13"/>
                  </a:lnTo>
                  <a:lnTo>
                    <a:pt x="25" y="17"/>
                  </a:lnTo>
                  <a:lnTo>
                    <a:pt x="22" y="23"/>
                  </a:lnTo>
                  <a:lnTo>
                    <a:pt x="18" y="25"/>
                  </a:lnTo>
                  <a:lnTo>
                    <a:pt x="13" y="26"/>
                  </a:lnTo>
                  <a:lnTo>
                    <a:pt x="13" y="26"/>
                  </a:lnTo>
                  <a:lnTo>
                    <a:pt x="8" y="25"/>
                  </a:lnTo>
                  <a:lnTo>
                    <a:pt x="4" y="23"/>
                  </a:lnTo>
                  <a:lnTo>
                    <a:pt x="1" y="19"/>
                  </a:lnTo>
                  <a:lnTo>
                    <a:pt x="0" y="13"/>
                  </a:lnTo>
                  <a:lnTo>
                    <a:pt x="0" y="13"/>
                  </a:lnTo>
                  <a:lnTo>
                    <a:pt x="0" y="8"/>
                  </a:lnTo>
                  <a:lnTo>
                    <a:pt x="3" y="4"/>
                  </a:lnTo>
                  <a:lnTo>
                    <a:pt x="6" y="2"/>
                  </a:lnTo>
                  <a:lnTo>
                    <a:pt x="12" y="0"/>
                  </a:lnTo>
                  <a:lnTo>
                    <a:pt x="12" y="0"/>
                  </a:lnTo>
                  <a:lnTo>
                    <a:pt x="17" y="2"/>
                  </a:lnTo>
                  <a:lnTo>
                    <a:pt x="21" y="4"/>
                  </a:lnTo>
                  <a:lnTo>
                    <a:pt x="23" y="8"/>
                  </a:lnTo>
                  <a:lnTo>
                    <a:pt x="25" y="13"/>
                  </a:lnTo>
                  <a:lnTo>
                    <a:pt x="25"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2" name="Freeform 20736">
              <a:extLst>
                <a:ext uri="{FF2B5EF4-FFF2-40B4-BE49-F238E27FC236}">
                  <a16:creationId xmlns:a16="http://schemas.microsoft.com/office/drawing/2014/main" id="{B74D1E5C-452D-4808-B509-22BEB274F961}"/>
                </a:ext>
              </a:extLst>
            </p:cNvPr>
            <p:cNvSpPr>
              <a:spLocks/>
            </p:cNvSpPr>
            <p:nvPr/>
          </p:nvSpPr>
          <p:spPr bwMode="auto">
            <a:xfrm>
              <a:off x="-2805113" y="2170113"/>
              <a:ext cx="77788" cy="36513"/>
            </a:xfrm>
            <a:custGeom>
              <a:avLst/>
              <a:gdLst>
                <a:gd name="T0" fmla="*/ 25 w 49"/>
                <a:gd name="T1" fmla="*/ 0 h 23"/>
                <a:gd name="T2" fmla="*/ 25 w 49"/>
                <a:gd name="T3" fmla="*/ 0 h 23"/>
                <a:gd name="T4" fmla="*/ 29 w 49"/>
                <a:gd name="T5" fmla="*/ 0 h 23"/>
                <a:gd name="T6" fmla="*/ 34 w 49"/>
                <a:gd name="T7" fmla="*/ 3 h 23"/>
                <a:gd name="T8" fmla="*/ 38 w 49"/>
                <a:gd name="T9" fmla="*/ 4 h 23"/>
                <a:gd name="T10" fmla="*/ 42 w 49"/>
                <a:gd name="T11" fmla="*/ 7 h 23"/>
                <a:gd name="T12" fmla="*/ 45 w 49"/>
                <a:gd name="T13" fmla="*/ 10 h 23"/>
                <a:gd name="T14" fmla="*/ 46 w 49"/>
                <a:gd name="T15" fmla="*/ 14 h 23"/>
                <a:gd name="T16" fmla="*/ 47 w 49"/>
                <a:gd name="T17" fmla="*/ 20 h 23"/>
                <a:gd name="T18" fmla="*/ 49 w 49"/>
                <a:gd name="T19" fmla="*/ 23 h 23"/>
                <a:gd name="T20" fmla="*/ 0 w 49"/>
                <a:gd name="T21" fmla="*/ 23 h 23"/>
                <a:gd name="T22" fmla="*/ 0 w 49"/>
                <a:gd name="T23" fmla="*/ 23 h 23"/>
                <a:gd name="T24" fmla="*/ 2 w 49"/>
                <a:gd name="T25" fmla="*/ 20 h 23"/>
                <a:gd name="T26" fmla="*/ 3 w 49"/>
                <a:gd name="T27" fmla="*/ 14 h 23"/>
                <a:gd name="T28" fmla="*/ 6 w 49"/>
                <a:gd name="T29" fmla="*/ 10 h 23"/>
                <a:gd name="T30" fmla="*/ 8 w 49"/>
                <a:gd name="T31" fmla="*/ 7 h 23"/>
                <a:gd name="T32" fmla="*/ 11 w 49"/>
                <a:gd name="T33" fmla="*/ 4 h 23"/>
                <a:gd name="T34" fmla="*/ 16 w 49"/>
                <a:gd name="T35" fmla="*/ 3 h 23"/>
                <a:gd name="T36" fmla="*/ 20 w 49"/>
                <a:gd name="T37" fmla="*/ 0 h 23"/>
                <a:gd name="T38" fmla="*/ 25 w 49"/>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23">
                  <a:moveTo>
                    <a:pt x="25" y="0"/>
                  </a:moveTo>
                  <a:lnTo>
                    <a:pt x="25" y="0"/>
                  </a:lnTo>
                  <a:lnTo>
                    <a:pt x="29" y="0"/>
                  </a:lnTo>
                  <a:lnTo>
                    <a:pt x="34" y="3"/>
                  </a:lnTo>
                  <a:lnTo>
                    <a:pt x="38" y="4"/>
                  </a:lnTo>
                  <a:lnTo>
                    <a:pt x="42" y="7"/>
                  </a:lnTo>
                  <a:lnTo>
                    <a:pt x="45" y="10"/>
                  </a:lnTo>
                  <a:lnTo>
                    <a:pt x="46" y="14"/>
                  </a:lnTo>
                  <a:lnTo>
                    <a:pt x="47" y="20"/>
                  </a:lnTo>
                  <a:lnTo>
                    <a:pt x="49" y="23"/>
                  </a:lnTo>
                  <a:lnTo>
                    <a:pt x="0" y="23"/>
                  </a:lnTo>
                  <a:lnTo>
                    <a:pt x="0" y="23"/>
                  </a:lnTo>
                  <a:lnTo>
                    <a:pt x="2" y="20"/>
                  </a:lnTo>
                  <a:lnTo>
                    <a:pt x="3" y="14"/>
                  </a:lnTo>
                  <a:lnTo>
                    <a:pt x="6" y="10"/>
                  </a:lnTo>
                  <a:lnTo>
                    <a:pt x="8" y="7"/>
                  </a:lnTo>
                  <a:lnTo>
                    <a:pt x="11" y="4"/>
                  </a:lnTo>
                  <a:lnTo>
                    <a:pt x="16" y="3"/>
                  </a:lnTo>
                  <a:lnTo>
                    <a:pt x="20" y="0"/>
                  </a:lnTo>
                  <a:lnTo>
                    <a:pt x="25" y="0"/>
                  </a:lnTo>
                  <a:close/>
                </a:path>
              </a:pathLst>
            </a:custGeom>
            <a:solidFill>
              <a:srgbClr val="FDE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3" name="Freeform 20737">
              <a:extLst>
                <a:ext uri="{FF2B5EF4-FFF2-40B4-BE49-F238E27FC236}">
                  <a16:creationId xmlns:a16="http://schemas.microsoft.com/office/drawing/2014/main" id="{4B2524CD-D7CD-4E2E-A4BC-6E22B95E6BFC}"/>
                </a:ext>
              </a:extLst>
            </p:cNvPr>
            <p:cNvSpPr>
              <a:spLocks/>
            </p:cNvSpPr>
            <p:nvPr/>
          </p:nvSpPr>
          <p:spPr bwMode="auto">
            <a:xfrm>
              <a:off x="-2805113" y="2170113"/>
              <a:ext cx="77788" cy="36513"/>
            </a:xfrm>
            <a:custGeom>
              <a:avLst/>
              <a:gdLst>
                <a:gd name="T0" fmla="*/ 25 w 49"/>
                <a:gd name="T1" fmla="*/ 0 h 23"/>
                <a:gd name="T2" fmla="*/ 25 w 49"/>
                <a:gd name="T3" fmla="*/ 0 h 23"/>
                <a:gd name="T4" fmla="*/ 29 w 49"/>
                <a:gd name="T5" fmla="*/ 0 h 23"/>
                <a:gd name="T6" fmla="*/ 34 w 49"/>
                <a:gd name="T7" fmla="*/ 3 h 23"/>
                <a:gd name="T8" fmla="*/ 38 w 49"/>
                <a:gd name="T9" fmla="*/ 4 h 23"/>
                <a:gd name="T10" fmla="*/ 42 w 49"/>
                <a:gd name="T11" fmla="*/ 7 h 23"/>
                <a:gd name="T12" fmla="*/ 45 w 49"/>
                <a:gd name="T13" fmla="*/ 10 h 23"/>
                <a:gd name="T14" fmla="*/ 46 w 49"/>
                <a:gd name="T15" fmla="*/ 14 h 23"/>
                <a:gd name="T16" fmla="*/ 47 w 49"/>
                <a:gd name="T17" fmla="*/ 20 h 23"/>
                <a:gd name="T18" fmla="*/ 49 w 49"/>
                <a:gd name="T19" fmla="*/ 23 h 23"/>
                <a:gd name="T20" fmla="*/ 0 w 49"/>
                <a:gd name="T21" fmla="*/ 23 h 23"/>
                <a:gd name="T22" fmla="*/ 0 w 49"/>
                <a:gd name="T23" fmla="*/ 23 h 23"/>
                <a:gd name="T24" fmla="*/ 2 w 49"/>
                <a:gd name="T25" fmla="*/ 20 h 23"/>
                <a:gd name="T26" fmla="*/ 3 w 49"/>
                <a:gd name="T27" fmla="*/ 14 h 23"/>
                <a:gd name="T28" fmla="*/ 6 w 49"/>
                <a:gd name="T29" fmla="*/ 10 h 23"/>
                <a:gd name="T30" fmla="*/ 8 w 49"/>
                <a:gd name="T31" fmla="*/ 7 h 23"/>
                <a:gd name="T32" fmla="*/ 11 w 49"/>
                <a:gd name="T33" fmla="*/ 4 h 23"/>
                <a:gd name="T34" fmla="*/ 16 w 49"/>
                <a:gd name="T35" fmla="*/ 3 h 23"/>
                <a:gd name="T36" fmla="*/ 20 w 49"/>
                <a:gd name="T37" fmla="*/ 0 h 23"/>
                <a:gd name="T38" fmla="*/ 25 w 49"/>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23">
                  <a:moveTo>
                    <a:pt x="25" y="0"/>
                  </a:moveTo>
                  <a:lnTo>
                    <a:pt x="25" y="0"/>
                  </a:lnTo>
                  <a:lnTo>
                    <a:pt x="29" y="0"/>
                  </a:lnTo>
                  <a:lnTo>
                    <a:pt x="34" y="3"/>
                  </a:lnTo>
                  <a:lnTo>
                    <a:pt x="38" y="4"/>
                  </a:lnTo>
                  <a:lnTo>
                    <a:pt x="42" y="7"/>
                  </a:lnTo>
                  <a:lnTo>
                    <a:pt x="45" y="10"/>
                  </a:lnTo>
                  <a:lnTo>
                    <a:pt x="46" y="14"/>
                  </a:lnTo>
                  <a:lnTo>
                    <a:pt x="47" y="20"/>
                  </a:lnTo>
                  <a:lnTo>
                    <a:pt x="49" y="23"/>
                  </a:lnTo>
                  <a:lnTo>
                    <a:pt x="0" y="23"/>
                  </a:lnTo>
                  <a:lnTo>
                    <a:pt x="0" y="23"/>
                  </a:lnTo>
                  <a:lnTo>
                    <a:pt x="2" y="20"/>
                  </a:lnTo>
                  <a:lnTo>
                    <a:pt x="3" y="14"/>
                  </a:lnTo>
                  <a:lnTo>
                    <a:pt x="6" y="10"/>
                  </a:lnTo>
                  <a:lnTo>
                    <a:pt x="8" y="7"/>
                  </a:lnTo>
                  <a:lnTo>
                    <a:pt x="11" y="4"/>
                  </a:lnTo>
                  <a:lnTo>
                    <a:pt x="16" y="3"/>
                  </a:lnTo>
                  <a:lnTo>
                    <a:pt x="20" y="0"/>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pic>
          <p:nvPicPr>
            <p:cNvPr id="254" name="Picture 20738">
              <a:extLst>
                <a:ext uri="{FF2B5EF4-FFF2-40B4-BE49-F238E27FC236}">
                  <a16:creationId xmlns:a16="http://schemas.microsoft.com/office/drawing/2014/main" id="{37FA6F4A-B2B1-4D18-A624-D820E5C5D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3050" y="2197100"/>
              <a:ext cx="93663"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5" name="Freeform 20739">
              <a:extLst>
                <a:ext uri="{FF2B5EF4-FFF2-40B4-BE49-F238E27FC236}">
                  <a16:creationId xmlns:a16="http://schemas.microsoft.com/office/drawing/2014/main" id="{11A49FB3-803A-413D-B063-62716FFE5B2A}"/>
                </a:ext>
              </a:extLst>
            </p:cNvPr>
            <p:cNvSpPr>
              <a:spLocks/>
            </p:cNvSpPr>
            <p:nvPr/>
          </p:nvSpPr>
          <p:spPr bwMode="auto">
            <a:xfrm>
              <a:off x="-2805113" y="2206625"/>
              <a:ext cx="77788" cy="0"/>
            </a:xfrm>
            <a:custGeom>
              <a:avLst/>
              <a:gdLst>
                <a:gd name="T0" fmla="*/ 49 w 49"/>
                <a:gd name="T1" fmla="*/ 0 w 49"/>
                <a:gd name="T2" fmla="*/ 0 w 49"/>
                <a:gd name="T3" fmla="*/ 0 w 49"/>
                <a:gd name="T4" fmla="*/ 0 w 49"/>
                <a:gd name="T5" fmla="*/ 49 w 49"/>
                <a:gd name="T6" fmla="*/ 49 w 49"/>
                <a:gd name="T7" fmla="*/ 49 w 49"/>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9">
                  <a:moveTo>
                    <a:pt x="49" y="0"/>
                  </a:moveTo>
                  <a:lnTo>
                    <a:pt x="0" y="0"/>
                  </a:lnTo>
                  <a:lnTo>
                    <a:pt x="0" y="0"/>
                  </a:lnTo>
                  <a:lnTo>
                    <a:pt x="0" y="0"/>
                  </a:lnTo>
                  <a:lnTo>
                    <a:pt x="0" y="0"/>
                  </a:lnTo>
                  <a:lnTo>
                    <a:pt x="49" y="0"/>
                  </a:lnTo>
                  <a:lnTo>
                    <a:pt x="49" y="0"/>
                  </a:lnTo>
                  <a:lnTo>
                    <a:pt x="49"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6" name="Freeform 20740">
              <a:extLst>
                <a:ext uri="{FF2B5EF4-FFF2-40B4-BE49-F238E27FC236}">
                  <a16:creationId xmlns:a16="http://schemas.microsoft.com/office/drawing/2014/main" id="{F7D0F6EB-3954-4BFD-81C9-F2FD4F783124}"/>
                </a:ext>
              </a:extLst>
            </p:cNvPr>
            <p:cNvSpPr>
              <a:spLocks/>
            </p:cNvSpPr>
            <p:nvPr/>
          </p:nvSpPr>
          <p:spPr bwMode="auto">
            <a:xfrm>
              <a:off x="-2805113" y="2206625"/>
              <a:ext cx="77788" cy="0"/>
            </a:xfrm>
            <a:custGeom>
              <a:avLst/>
              <a:gdLst>
                <a:gd name="T0" fmla="*/ 49 w 49"/>
                <a:gd name="T1" fmla="*/ 0 w 49"/>
                <a:gd name="T2" fmla="*/ 0 w 49"/>
                <a:gd name="T3" fmla="*/ 0 w 49"/>
                <a:gd name="T4" fmla="*/ 0 w 49"/>
                <a:gd name="T5" fmla="*/ 49 w 49"/>
                <a:gd name="T6" fmla="*/ 49 w 49"/>
                <a:gd name="T7" fmla="*/ 49 w 49"/>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9">
                  <a:moveTo>
                    <a:pt x="49" y="0"/>
                  </a:moveTo>
                  <a:lnTo>
                    <a:pt x="0" y="0"/>
                  </a:lnTo>
                  <a:lnTo>
                    <a:pt x="0" y="0"/>
                  </a:lnTo>
                  <a:lnTo>
                    <a:pt x="0" y="0"/>
                  </a:lnTo>
                  <a:lnTo>
                    <a:pt x="0" y="0"/>
                  </a:lnTo>
                  <a:lnTo>
                    <a:pt x="49" y="0"/>
                  </a:lnTo>
                  <a:lnTo>
                    <a:pt x="49" y="0"/>
                  </a:lnTo>
                  <a:lnTo>
                    <a:pt x="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7" name="Freeform 20741">
              <a:extLst>
                <a:ext uri="{FF2B5EF4-FFF2-40B4-BE49-F238E27FC236}">
                  <a16:creationId xmlns:a16="http://schemas.microsoft.com/office/drawing/2014/main" id="{2BC1AB73-F176-4BE8-A02D-54033A892D55}"/>
                </a:ext>
              </a:extLst>
            </p:cNvPr>
            <p:cNvSpPr>
              <a:spLocks/>
            </p:cNvSpPr>
            <p:nvPr/>
          </p:nvSpPr>
          <p:spPr bwMode="auto">
            <a:xfrm>
              <a:off x="-2668588" y="2076450"/>
              <a:ext cx="77788" cy="38100"/>
            </a:xfrm>
            <a:custGeom>
              <a:avLst/>
              <a:gdLst>
                <a:gd name="T0" fmla="*/ 25 w 49"/>
                <a:gd name="T1" fmla="*/ 0 h 24"/>
                <a:gd name="T2" fmla="*/ 25 w 49"/>
                <a:gd name="T3" fmla="*/ 0 h 24"/>
                <a:gd name="T4" fmla="*/ 29 w 49"/>
                <a:gd name="T5" fmla="*/ 0 h 24"/>
                <a:gd name="T6" fmla="*/ 34 w 49"/>
                <a:gd name="T7" fmla="*/ 2 h 24"/>
                <a:gd name="T8" fmla="*/ 38 w 49"/>
                <a:gd name="T9" fmla="*/ 4 h 24"/>
                <a:gd name="T10" fmla="*/ 42 w 49"/>
                <a:gd name="T11" fmla="*/ 7 h 24"/>
                <a:gd name="T12" fmla="*/ 45 w 49"/>
                <a:gd name="T13" fmla="*/ 11 h 24"/>
                <a:gd name="T14" fmla="*/ 46 w 49"/>
                <a:gd name="T15" fmla="*/ 15 h 24"/>
                <a:gd name="T16" fmla="*/ 47 w 49"/>
                <a:gd name="T17" fmla="*/ 19 h 24"/>
                <a:gd name="T18" fmla="*/ 49 w 49"/>
                <a:gd name="T19" fmla="*/ 24 h 24"/>
                <a:gd name="T20" fmla="*/ 0 w 49"/>
                <a:gd name="T21" fmla="*/ 24 h 24"/>
                <a:gd name="T22" fmla="*/ 0 w 49"/>
                <a:gd name="T23" fmla="*/ 24 h 24"/>
                <a:gd name="T24" fmla="*/ 2 w 49"/>
                <a:gd name="T25" fmla="*/ 19 h 24"/>
                <a:gd name="T26" fmla="*/ 3 w 49"/>
                <a:gd name="T27" fmla="*/ 15 h 24"/>
                <a:gd name="T28" fmla="*/ 6 w 49"/>
                <a:gd name="T29" fmla="*/ 11 h 24"/>
                <a:gd name="T30" fmla="*/ 8 w 49"/>
                <a:gd name="T31" fmla="*/ 7 h 24"/>
                <a:gd name="T32" fmla="*/ 11 w 49"/>
                <a:gd name="T33" fmla="*/ 4 h 24"/>
                <a:gd name="T34" fmla="*/ 16 w 49"/>
                <a:gd name="T35" fmla="*/ 2 h 24"/>
                <a:gd name="T36" fmla="*/ 20 w 49"/>
                <a:gd name="T37" fmla="*/ 0 h 24"/>
                <a:gd name="T38" fmla="*/ 25 w 49"/>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24">
                  <a:moveTo>
                    <a:pt x="25" y="0"/>
                  </a:moveTo>
                  <a:lnTo>
                    <a:pt x="25" y="0"/>
                  </a:lnTo>
                  <a:lnTo>
                    <a:pt x="29" y="0"/>
                  </a:lnTo>
                  <a:lnTo>
                    <a:pt x="34" y="2"/>
                  </a:lnTo>
                  <a:lnTo>
                    <a:pt x="38" y="4"/>
                  </a:lnTo>
                  <a:lnTo>
                    <a:pt x="42" y="7"/>
                  </a:lnTo>
                  <a:lnTo>
                    <a:pt x="45" y="11"/>
                  </a:lnTo>
                  <a:lnTo>
                    <a:pt x="46" y="15"/>
                  </a:lnTo>
                  <a:lnTo>
                    <a:pt x="47" y="19"/>
                  </a:lnTo>
                  <a:lnTo>
                    <a:pt x="49" y="24"/>
                  </a:lnTo>
                  <a:lnTo>
                    <a:pt x="0" y="24"/>
                  </a:lnTo>
                  <a:lnTo>
                    <a:pt x="0" y="24"/>
                  </a:lnTo>
                  <a:lnTo>
                    <a:pt x="2" y="19"/>
                  </a:lnTo>
                  <a:lnTo>
                    <a:pt x="3" y="15"/>
                  </a:lnTo>
                  <a:lnTo>
                    <a:pt x="6" y="11"/>
                  </a:lnTo>
                  <a:lnTo>
                    <a:pt x="8" y="7"/>
                  </a:lnTo>
                  <a:lnTo>
                    <a:pt x="11" y="4"/>
                  </a:lnTo>
                  <a:lnTo>
                    <a:pt x="16" y="2"/>
                  </a:lnTo>
                  <a:lnTo>
                    <a:pt x="20" y="0"/>
                  </a:lnTo>
                  <a:lnTo>
                    <a:pt x="25" y="0"/>
                  </a:lnTo>
                  <a:close/>
                </a:path>
              </a:pathLst>
            </a:custGeom>
            <a:solidFill>
              <a:srgbClr val="FDE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8" name="Freeform 20742">
              <a:extLst>
                <a:ext uri="{FF2B5EF4-FFF2-40B4-BE49-F238E27FC236}">
                  <a16:creationId xmlns:a16="http://schemas.microsoft.com/office/drawing/2014/main" id="{ACACD1A2-6324-4908-9EE8-7E63F5CC89D6}"/>
                </a:ext>
              </a:extLst>
            </p:cNvPr>
            <p:cNvSpPr>
              <a:spLocks/>
            </p:cNvSpPr>
            <p:nvPr/>
          </p:nvSpPr>
          <p:spPr bwMode="auto">
            <a:xfrm>
              <a:off x="-2668588" y="2076450"/>
              <a:ext cx="77788" cy="38100"/>
            </a:xfrm>
            <a:custGeom>
              <a:avLst/>
              <a:gdLst>
                <a:gd name="T0" fmla="*/ 25 w 49"/>
                <a:gd name="T1" fmla="*/ 0 h 24"/>
                <a:gd name="T2" fmla="*/ 25 w 49"/>
                <a:gd name="T3" fmla="*/ 0 h 24"/>
                <a:gd name="T4" fmla="*/ 29 w 49"/>
                <a:gd name="T5" fmla="*/ 0 h 24"/>
                <a:gd name="T6" fmla="*/ 34 w 49"/>
                <a:gd name="T7" fmla="*/ 2 h 24"/>
                <a:gd name="T8" fmla="*/ 38 w 49"/>
                <a:gd name="T9" fmla="*/ 4 h 24"/>
                <a:gd name="T10" fmla="*/ 42 w 49"/>
                <a:gd name="T11" fmla="*/ 7 h 24"/>
                <a:gd name="T12" fmla="*/ 45 w 49"/>
                <a:gd name="T13" fmla="*/ 11 h 24"/>
                <a:gd name="T14" fmla="*/ 46 w 49"/>
                <a:gd name="T15" fmla="*/ 15 h 24"/>
                <a:gd name="T16" fmla="*/ 47 w 49"/>
                <a:gd name="T17" fmla="*/ 19 h 24"/>
                <a:gd name="T18" fmla="*/ 49 w 49"/>
                <a:gd name="T19" fmla="*/ 24 h 24"/>
                <a:gd name="T20" fmla="*/ 0 w 49"/>
                <a:gd name="T21" fmla="*/ 24 h 24"/>
                <a:gd name="T22" fmla="*/ 0 w 49"/>
                <a:gd name="T23" fmla="*/ 24 h 24"/>
                <a:gd name="T24" fmla="*/ 2 w 49"/>
                <a:gd name="T25" fmla="*/ 19 h 24"/>
                <a:gd name="T26" fmla="*/ 3 w 49"/>
                <a:gd name="T27" fmla="*/ 15 h 24"/>
                <a:gd name="T28" fmla="*/ 6 w 49"/>
                <a:gd name="T29" fmla="*/ 11 h 24"/>
                <a:gd name="T30" fmla="*/ 8 w 49"/>
                <a:gd name="T31" fmla="*/ 7 h 24"/>
                <a:gd name="T32" fmla="*/ 11 w 49"/>
                <a:gd name="T33" fmla="*/ 4 h 24"/>
                <a:gd name="T34" fmla="*/ 16 w 49"/>
                <a:gd name="T35" fmla="*/ 2 h 24"/>
                <a:gd name="T36" fmla="*/ 20 w 49"/>
                <a:gd name="T37" fmla="*/ 0 h 24"/>
                <a:gd name="T38" fmla="*/ 25 w 49"/>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24">
                  <a:moveTo>
                    <a:pt x="25" y="0"/>
                  </a:moveTo>
                  <a:lnTo>
                    <a:pt x="25" y="0"/>
                  </a:lnTo>
                  <a:lnTo>
                    <a:pt x="29" y="0"/>
                  </a:lnTo>
                  <a:lnTo>
                    <a:pt x="34" y="2"/>
                  </a:lnTo>
                  <a:lnTo>
                    <a:pt x="38" y="4"/>
                  </a:lnTo>
                  <a:lnTo>
                    <a:pt x="42" y="7"/>
                  </a:lnTo>
                  <a:lnTo>
                    <a:pt x="45" y="11"/>
                  </a:lnTo>
                  <a:lnTo>
                    <a:pt x="46" y="15"/>
                  </a:lnTo>
                  <a:lnTo>
                    <a:pt x="47" y="19"/>
                  </a:lnTo>
                  <a:lnTo>
                    <a:pt x="49" y="24"/>
                  </a:lnTo>
                  <a:lnTo>
                    <a:pt x="0" y="24"/>
                  </a:lnTo>
                  <a:lnTo>
                    <a:pt x="0" y="24"/>
                  </a:lnTo>
                  <a:lnTo>
                    <a:pt x="2" y="19"/>
                  </a:lnTo>
                  <a:lnTo>
                    <a:pt x="3" y="15"/>
                  </a:lnTo>
                  <a:lnTo>
                    <a:pt x="6" y="11"/>
                  </a:lnTo>
                  <a:lnTo>
                    <a:pt x="8" y="7"/>
                  </a:lnTo>
                  <a:lnTo>
                    <a:pt x="11" y="4"/>
                  </a:lnTo>
                  <a:lnTo>
                    <a:pt x="16" y="2"/>
                  </a:lnTo>
                  <a:lnTo>
                    <a:pt x="20" y="0"/>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9" name="Freeform 20743">
              <a:extLst>
                <a:ext uri="{FF2B5EF4-FFF2-40B4-BE49-F238E27FC236}">
                  <a16:creationId xmlns:a16="http://schemas.microsoft.com/office/drawing/2014/main" id="{142F7B5C-D362-4A4D-896E-AD3BEDB33892}"/>
                </a:ext>
              </a:extLst>
            </p:cNvPr>
            <p:cNvSpPr>
              <a:spLocks noEditPoints="1"/>
            </p:cNvSpPr>
            <p:nvPr/>
          </p:nvSpPr>
          <p:spPr bwMode="auto">
            <a:xfrm>
              <a:off x="-2668588" y="2114550"/>
              <a:ext cx="77788" cy="0"/>
            </a:xfrm>
            <a:custGeom>
              <a:avLst/>
              <a:gdLst>
                <a:gd name="T0" fmla="*/ 0 w 49"/>
                <a:gd name="T1" fmla="*/ 0 w 49"/>
                <a:gd name="T2" fmla="*/ 0 w 49"/>
                <a:gd name="T3" fmla="*/ 0 w 49"/>
                <a:gd name="T4" fmla="*/ 0 w 49"/>
                <a:gd name="T5" fmla="*/ 49 w 49"/>
                <a:gd name="T6" fmla="*/ 49 w 49"/>
                <a:gd name="T7" fmla="*/ 49 w 49"/>
                <a:gd name="T8" fmla="*/ 49 w 49"/>
                <a:gd name="T9" fmla="*/ 0 w 49"/>
                <a:gd name="T10" fmla="*/ 0 w 49"/>
                <a:gd name="T11" fmla="*/ 49 w 49"/>
                <a:gd name="T12" fmla="*/ 49 w 49"/>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9">
                  <a:moveTo>
                    <a:pt x="0" y="0"/>
                  </a:moveTo>
                  <a:lnTo>
                    <a:pt x="0" y="0"/>
                  </a:lnTo>
                  <a:lnTo>
                    <a:pt x="0" y="0"/>
                  </a:lnTo>
                  <a:lnTo>
                    <a:pt x="0" y="0"/>
                  </a:lnTo>
                  <a:lnTo>
                    <a:pt x="0" y="0"/>
                  </a:lnTo>
                  <a:close/>
                  <a:moveTo>
                    <a:pt x="49" y="0"/>
                  </a:moveTo>
                  <a:lnTo>
                    <a:pt x="49" y="0"/>
                  </a:lnTo>
                  <a:lnTo>
                    <a:pt x="49" y="0"/>
                  </a:lnTo>
                  <a:lnTo>
                    <a:pt x="49" y="0"/>
                  </a:lnTo>
                  <a:lnTo>
                    <a:pt x="0" y="0"/>
                  </a:lnTo>
                  <a:lnTo>
                    <a:pt x="0" y="0"/>
                  </a:lnTo>
                  <a:lnTo>
                    <a:pt x="49" y="0"/>
                  </a:lnTo>
                  <a:lnTo>
                    <a:pt x="49"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0" name="Rectangle 20744">
              <a:extLst>
                <a:ext uri="{FF2B5EF4-FFF2-40B4-BE49-F238E27FC236}">
                  <a16:creationId xmlns:a16="http://schemas.microsoft.com/office/drawing/2014/main" id="{2C51E1F3-59AB-4714-AF6C-901605370AD9}"/>
                </a:ext>
              </a:extLst>
            </p:cNvPr>
            <p:cNvSpPr>
              <a:spLocks noChangeArrowheads="1"/>
            </p:cNvSpPr>
            <p:nvPr/>
          </p:nvSpPr>
          <p:spPr bwMode="auto">
            <a:xfrm>
              <a:off x="-2668588" y="211455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1" name="Freeform 20745">
              <a:extLst>
                <a:ext uri="{FF2B5EF4-FFF2-40B4-BE49-F238E27FC236}">
                  <a16:creationId xmlns:a16="http://schemas.microsoft.com/office/drawing/2014/main" id="{87477668-14AF-4ECB-86CA-358D413728BC}"/>
                </a:ext>
              </a:extLst>
            </p:cNvPr>
            <p:cNvSpPr>
              <a:spLocks/>
            </p:cNvSpPr>
            <p:nvPr/>
          </p:nvSpPr>
          <p:spPr bwMode="auto">
            <a:xfrm>
              <a:off x="-2668588" y="2114550"/>
              <a:ext cx="77788" cy="0"/>
            </a:xfrm>
            <a:custGeom>
              <a:avLst/>
              <a:gdLst>
                <a:gd name="T0" fmla="*/ 49 w 49"/>
                <a:gd name="T1" fmla="*/ 49 w 49"/>
                <a:gd name="T2" fmla="*/ 49 w 49"/>
                <a:gd name="T3" fmla="*/ 49 w 49"/>
                <a:gd name="T4" fmla="*/ 0 w 49"/>
                <a:gd name="T5" fmla="*/ 0 w 49"/>
                <a:gd name="T6" fmla="*/ 49 w 49"/>
                <a:gd name="T7" fmla="*/ 49 w 49"/>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9">
                  <a:moveTo>
                    <a:pt x="49" y="0"/>
                  </a:moveTo>
                  <a:lnTo>
                    <a:pt x="49" y="0"/>
                  </a:lnTo>
                  <a:lnTo>
                    <a:pt x="49" y="0"/>
                  </a:lnTo>
                  <a:lnTo>
                    <a:pt x="49" y="0"/>
                  </a:lnTo>
                  <a:lnTo>
                    <a:pt x="0" y="0"/>
                  </a:lnTo>
                  <a:lnTo>
                    <a:pt x="0" y="0"/>
                  </a:lnTo>
                  <a:lnTo>
                    <a:pt x="49" y="0"/>
                  </a:lnTo>
                  <a:lnTo>
                    <a:pt x="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2" name="Freeform 20746">
              <a:extLst>
                <a:ext uri="{FF2B5EF4-FFF2-40B4-BE49-F238E27FC236}">
                  <a16:creationId xmlns:a16="http://schemas.microsoft.com/office/drawing/2014/main" id="{C9D0C1BE-A445-45EB-B493-5882427BE46C}"/>
                </a:ext>
              </a:extLst>
            </p:cNvPr>
            <p:cNvSpPr>
              <a:spLocks/>
            </p:cNvSpPr>
            <p:nvPr/>
          </p:nvSpPr>
          <p:spPr bwMode="auto">
            <a:xfrm>
              <a:off x="-2668588" y="2114550"/>
              <a:ext cx="77788" cy="0"/>
            </a:xfrm>
            <a:custGeom>
              <a:avLst/>
              <a:gdLst>
                <a:gd name="T0" fmla="*/ 49 w 49"/>
                <a:gd name="T1" fmla="*/ 0 w 49"/>
                <a:gd name="T2" fmla="*/ 0 w 49"/>
                <a:gd name="T3" fmla="*/ 0 w 49"/>
                <a:gd name="T4" fmla="*/ 0 w 49"/>
                <a:gd name="T5" fmla="*/ 49 w 49"/>
                <a:gd name="T6" fmla="*/ 49 w 49"/>
                <a:gd name="T7" fmla="*/ 49 w 49"/>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9">
                  <a:moveTo>
                    <a:pt x="49" y="0"/>
                  </a:moveTo>
                  <a:lnTo>
                    <a:pt x="0" y="0"/>
                  </a:lnTo>
                  <a:lnTo>
                    <a:pt x="0" y="0"/>
                  </a:lnTo>
                  <a:lnTo>
                    <a:pt x="0" y="0"/>
                  </a:lnTo>
                  <a:lnTo>
                    <a:pt x="0" y="0"/>
                  </a:lnTo>
                  <a:lnTo>
                    <a:pt x="49" y="0"/>
                  </a:lnTo>
                  <a:lnTo>
                    <a:pt x="49" y="0"/>
                  </a:lnTo>
                  <a:lnTo>
                    <a:pt x="49"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3" name="Freeform 20747">
              <a:extLst>
                <a:ext uri="{FF2B5EF4-FFF2-40B4-BE49-F238E27FC236}">
                  <a16:creationId xmlns:a16="http://schemas.microsoft.com/office/drawing/2014/main" id="{445A5FAA-E922-45B8-820C-15682874417B}"/>
                </a:ext>
              </a:extLst>
            </p:cNvPr>
            <p:cNvSpPr>
              <a:spLocks/>
            </p:cNvSpPr>
            <p:nvPr/>
          </p:nvSpPr>
          <p:spPr bwMode="auto">
            <a:xfrm>
              <a:off x="-2668588" y="2114550"/>
              <a:ext cx="77788" cy="0"/>
            </a:xfrm>
            <a:custGeom>
              <a:avLst/>
              <a:gdLst>
                <a:gd name="T0" fmla="*/ 49 w 49"/>
                <a:gd name="T1" fmla="*/ 0 w 49"/>
                <a:gd name="T2" fmla="*/ 0 w 49"/>
                <a:gd name="T3" fmla="*/ 0 w 49"/>
                <a:gd name="T4" fmla="*/ 0 w 49"/>
                <a:gd name="T5" fmla="*/ 49 w 49"/>
                <a:gd name="T6" fmla="*/ 49 w 49"/>
                <a:gd name="T7" fmla="*/ 49 w 49"/>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9">
                  <a:moveTo>
                    <a:pt x="49" y="0"/>
                  </a:moveTo>
                  <a:lnTo>
                    <a:pt x="0" y="0"/>
                  </a:lnTo>
                  <a:lnTo>
                    <a:pt x="0" y="0"/>
                  </a:lnTo>
                  <a:lnTo>
                    <a:pt x="0" y="0"/>
                  </a:lnTo>
                  <a:lnTo>
                    <a:pt x="0" y="0"/>
                  </a:lnTo>
                  <a:lnTo>
                    <a:pt x="49" y="0"/>
                  </a:lnTo>
                  <a:lnTo>
                    <a:pt x="49" y="0"/>
                  </a:lnTo>
                  <a:lnTo>
                    <a:pt x="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4" name="Freeform 20748">
              <a:extLst>
                <a:ext uri="{FF2B5EF4-FFF2-40B4-BE49-F238E27FC236}">
                  <a16:creationId xmlns:a16="http://schemas.microsoft.com/office/drawing/2014/main" id="{2BBB7B71-5B01-4AA4-AD3B-214A91E73596}"/>
                </a:ext>
              </a:extLst>
            </p:cNvPr>
            <p:cNvSpPr>
              <a:spLocks/>
            </p:cNvSpPr>
            <p:nvPr/>
          </p:nvSpPr>
          <p:spPr bwMode="auto">
            <a:xfrm>
              <a:off x="-2527300" y="2041525"/>
              <a:ext cx="76200" cy="38100"/>
            </a:xfrm>
            <a:custGeom>
              <a:avLst/>
              <a:gdLst>
                <a:gd name="T0" fmla="*/ 25 w 48"/>
                <a:gd name="T1" fmla="*/ 0 h 24"/>
                <a:gd name="T2" fmla="*/ 25 w 48"/>
                <a:gd name="T3" fmla="*/ 0 h 24"/>
                <a:gd name="T4" fmla="*/ 29 w 48"/>
                <a:gd name="T5" fmla="*/ 0 h 24"/>
                <a:gd name="T6" fmla="*/ 34 w 48"/>
                <a:gd name="T7" fmla="*/ 2 h 24"/>
                <a:gd name="T8" fmla="*/ 38 w 48"/>
                <a:gd name="T9" fmla="*/ 4 h 24"/>
                <a:gd name="T10" fmla="*/ 40 w 48"/>
                <a:gd name="T11" fmla="*/ 7 h 24"/>
                <a:gd name="T12" fmla="*/ 44 w 48"/>
                <a:gd name="T13" fmla="*/ 11 h 24"/>
                <a:gd name="T14" fmla="*/ 45 w 48"/>
                <a:gd name="T15" fmla="*/ 15 h 24"/>
                <a:gd name="T16" fmla="*/ 47 w 48"/>
                <a:gd name="T17" fmla="*/ 18 h 24"/>
                <a:gd name="T18" fmla="*/ 48 w 48"/>
                <a:gd name="T19" fmla="*/ 24 h 24"/>
                <a:gd name="T20" fmla="*/ 0 w 48"/>
                <a:gd name="T21" fmla="*/ 24 h 24"/>
                <a:gd name="T22" fmla="*/ 0 w 48"/>
                <a:gd name="T23" fmla="*/ 24 h 24"/>
                <a:gd name="T24" fmla="*/ 1 w 48"/>
                <a:gd name="T25" fmla="*/ 18 h 24"/>
                <a:gd name="T26" fmla="*/ 3 w 48"/>
                <a:gd name="T27" fmla="*/ 15 h 24"/>
                <a:gd name="T28" fmla="*/ 5 w 48"/>
                <a:gd name="T29" fmla="*/ 11 h 24"/>
                <a:gd name="T30" fmla="*/ 8 w 48"/>
                <a:gd name="T31" fmla="*/ 7 h 24"/>
                <a:gd name="T32" fmla="*/ 10 w 48"/>
                <a:gd name="T33" fmla="*/ 4 h 24"/>
                <a:gd name="T34" fmla="*/ 16 w 48"/>
                <a:gd name="T35" fmla="*/ 2 h 24"/>
                <a:gd name="T36" fmla="*/ 19 w 48"/>
                <a:gd name="T37" fmla="*/ 0 h 24"/>
                <a:gd name="T38" fmla="*/ 25 w 48"/>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24">
                  <a:moveTo>
                    <a:pt x="25" y="0"/>
                  </a:moveTo>
                  <a:lnTo>
                    <a:pt x="25" y="0"/>
                  </a:lnTo>
                  <a:lnTo>
                    <a:pt x="29" y="0"/>
                  </a:lnTo>
                  <a:lnTo>
                    <a:pt x="34" y="2"/>
                  </a:lnTo>
                  <a:lnTo>
                    <a:pt x="38" y="4"/>
                  </a:lnTo>
                  <a:lnTo>
                    <a:pt x="40" y="7"/>
                  </a:lnTo>
                  <a:lnTo>
                    <a:pt x="44" y="11"/>
                  </a:lnTo>
                  <a:lnTo>
                    <a:pt x="45" y="15"/>
                  </a:lnTo>
                  <a:lnTo>
                    <a:pt x="47" y="18"/>
                  </a:lnTo>
                  <a:lnTo>
                    <a:pt x="48" y="24"/>
                  </a:lnTo>
                  <a:lnTo>
                    <a:pt x="0" y="24"/>
                  </a:lnTo>
                  <a:lnTo>
                    <a:pt x="0" y="24"/>
                  </a:lnTo>
                  <a:lnTo>
                    <a:pt x="1" y="18"/>
                  </a:lnTo>
                  <a:lnTo>
                    <a:pt x="3" y="15"/>
                  </a:lnTo>
                  <a:lnTo>
                    <a:pt x="5" y="11"/>
                  </a:lnTo>
                  <a:lnTo>
                    <a:pt x="8" y="7"/>
                  </a:lnTo>
                  <a:lnTo>
                    <a:pt x="10" y="4"/>
                  </a:lnTo>
                  <a:lnTo>
                    <a:pt x="16" y="2"/>
                  </a:lnTo>
                  <a:lnTo>
                    <a:pt x="19" y="0"/>
                  </a:lnTo>
                  <a:lnTo>
                    <a:pt x="25" y="0"/>
                  </a:lnTo>
                  <a:close/>
                </a:path>
              </a:pathLst>
            </a:custGeom>
            <a:solidFill>
              <a:srgbClr val="FDE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5" name="Freeform 20749">
              <a:extLst>
                <a:ext uri="{FF2B5EF4-FFF2-40B4-BE49-F238E27FC236}">
                  <a16:creationId xmlns:a16="http://schemas.microsoft.com/office/drawing/2014/main" id="{C61DBE11-9DA4-4D5C-BEA5-AE9B32AD71DD}"/>
                </a:ext>
              </a:extLst>
            </p:cNvPr>
            <p:cNvSpPr>
              <a:spLocks/>
            </p:cNvSpPr>
            <p:nvPr/>
          </p:nvSpPr>
          <p:spPr bwMode="auto">
            <a:xfrm>
              <a:off x="-2527300" y="2041525"/>
              <a:ext cx="76200" cy="38100"/>
            </a:xfrm>
            <a:custGeom>
              <a:avLst/>
              <a:gdLst>
                <a:gd name="T0" fmla="*/ 25 w 48"/>
                <a:gd name="T1" fmla="*/ 0 h 24"/>
                <a:gd name="T2" fmla="*/ 25 w 48"/>
                <a:gd name="T3" fmla="*/ 0 h 24"/>
                <a:gd name="T4" fmla="*/ 29 w 48"/>
                <a:gd name="T5" fmla="*/ 0 h 24"/>
                <a:gd name="T6" fmla="*/ 34 w 48"/>
                <a:gd name="T7" fmla="*/ 2 h 24"/>
                <a:gd name="T8" fmla="*/ 38 w 48"/>
                <a:gd name="T9" fmla="*/ 4 h 24"/>
                <a:gd name="T10" fmla="*/ 40 w 48"/>
                <a:gd name="T11" fmla="*/ 7 h 24"/>
                <a:gd name="T12" fmla="*/ 44 w 48"/>
                <a:gd name="T13" fmla="*/ 11 h 24"/>
                <a:gd name="T14" fmla="*/ 45 w 48"/>
                <a:gd name="T15" fmla="*/ 15 h 24"/>
                <a:gd name="T16" fmla="*/ 47 w 48"/>
                <a:gd name="T17" fmla="*/ 18 h 24"/>
                <a:gd name="T18" fmla="*/ 48 w 48"/>
                <a:gd name="T19" fmla="*/ 24 h 24"/>
                <a:gd name="T20" fmla="*/ 0 w 48"/>
                <a:gd name="T21" fmla="*/ 24 h 24"/>
                <a:gd name="T22" fmla="*/ 0 w 48"/>
                <a:gd name="T23" fmla="*/ 24 h 24"/>
                <a:gd name="T24" fmla="*/ 1 w 48"/>
                <a:gd name="T25" fmla="*/ 18 h 24"/>
                <a:gd name="T26" fmla="*/ 3 w 48"/>
                <a:gd name="T27" fmla="*/ 15 h 24"/>
                <a:gd name="T28" fmla="*/ 5 w 48"/>
                <a:gd name="T29" fmla="*/ 11 h 24"/>
                <a:gd name="T30" fmla="*/ 8 w 48"/>
                <a:gd name="T31" fmla="*/ 7 h 24"/>
                <a:gd name="T32" fmla="*/ 10 w 48"/>
                <a:gd name="T33" fmla="*/ 4 h 24"/>
                <a:gd name="T34" fmla="*/ 16 w 48"/>
                <a:gd name="T35" fmla="*/ 2 h 24"/>
                <a:gd name="T36" fmla="*/ 19 w 48"/>
                <a:gd name="T37" fmla="*/ 0 h 24"/>
                <a:gd name="T38" fmla="*/ 25 w 48"/>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24">
                  <a:moveTo>
                    <a:pt x="25" y="0"/>
                  </a:moveTo>
                  <a:lnTo>
                    <a:pt x="25" y="0"/>
                  </a:lnTo>
                  <a:lnTo>
                    <a:pt x="29" y="0"/>
                  </a:lnTo>
                  <a:lnTo>
                    <a:pt x="34" y="2"/>
                  </a:lnTo>
                  <a:lnTo>
                    <a:pt x="38" y="4"/>
                  </a:lnTo>
                  <a:lnTo>
                    <a:pt x="40" y="7"/>
                  </a:lnTo>
                  <a:lnTo>
                    <a:pt x="44" y="11"/>
                  </a:lnTo>
                  <a:lnTo>
                    <a:pt x="45" y="15"/>
                  </a:lnTo>
                  <a:lnTo>
                    <a:pt x="47" y="18"/>
                  </a:lnTo>
                  <a:lnTo>
                    <a:pt x="48" y="24"/>
                  </a:lnTo>
                  <a:lnTo>
                    <a:pt x="0" y="24"/>
                  </a:lnTo>
                  <a:lnTo>
                    <a:pt x="0" y="24"/>
                  </a:lnTo>
                  <a:lnTo>
                    <a:pt x="1" y="18"/>
                  </a:lnTo>
                  <a:lnTo>
                    <a:pt x="3" y="15"/>
                  </a:lnTo>
                  <a:lnTo>
                    <a:pt x="5" y="11"/>
                  </a:lnTo>
                  <a:lnTo>
                    <a:pt x="8" y="7"/>
                  </a:lnTo>
                  <a:lnTo>
                    <a:pt x="10" y="4"/>
                  </a:lnTo>
                  <a:lnTo>
                    <a:pt x="16" y="2"/>
                  </a:lnTo>
                  <a:lnTo>
                    <a:pt x="19" y="0"/>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6" name="Freeform 20750">
              <a:extLst>
                <a:ext uri="{FF2B5EF4-FFF2-40B4-BE49-F238E27FC236}">
                  <a16:creationId xmlns:a16="http://schemas.microsoft.com/office/drawing/2014/main" id="{D6AA921F-51B4-4C76-B9D7-11EE2D468D02}"/>
                </a:ext>
              </a:extLst>
            </p:cNvPr>
            <p:cNvSpPr>
              <a:spLocks noEditPoints="1"/>
            </p:cNvSpPr>
            <p:nvPr/>
          </p:nvSpPr>
          <p:spPr bwMode="auto">
            <a:xfrm>
              <a:off x="-2527300" y="2079625"/>
              <a:ext cx="76200" cy="0"/>
            </a:xfrm>
            <a:custGeom>
              <a:avLst/>
              <a:gdLst>
                <a:gd name="T0" fmla="*/ 0 w 48"/>
                <a:gd name="T1" fmla="*/ 0 w 48"/>
                <a:gd name="T2" fmla="*/ 0 w 48"/>
                <a:gd name="T3" fmla="*/ 0 w 48"/>
                <a:gd name="T4" fmla="*/ 0 w 48"/>
                <a:gd name="T5" fmla="*/ 48 w 48"/>
                <a:gd name="T6" fmla="*/ 48 w 48"/>
                <a:gd name="T7" fmla="*/ 48 w 48"/>
                <a:gd name="T8" fmla="*/ 48 w 48"/>
                <a:gd name="T9" fmla="*/ 0 w 48"/>
                <a:gd name="T10" fmla="*/ 0 w 48"/>
                <a:gd name="T11" fmla="*/ 48 w 48"/>
                <a:gd name="T12" fmla="*/ 48 w 4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8">
                  <a:moveTo>
                    <a:pt x="0" y="0"/>
                  </a:moveTo>
                  <a:lnTo>
                    <a:pt x="0" y="0"/>
                  </a:lnTo>
                  <a:lnTo>
                    <a:pt x="0" y="0"/>
                  </a:lnTo>
                  <a:lnTo>
                    <a:pt x="0" y="0"/>
                  </a:lnTo>
                  <a:lnTo>
                    <a:pt x="0" y="0"/>
                  </a:lnTo>
                  <a:close/>
                  <a:moveTo>
                    <a:pt x="48" y="0"/>
                  </a:moveTo>
                  <a:lnTo>
                    <a:pt x="48" y="0"/>
                  </a:lnTo>
                  <a:lnTo>
                    <a:pt x="48" y="0"/>
                  </a:lnTo>
                  <a:lnTo>
                    <a:pt x="48" y="0"/>
                  </a:lnTo>
                  <a:lnTo>
                    <a:pt x="0" y="0"/>
                  </a:lnTo>
                  <a:lnTo>
                    <a:pt x="0" y="0"/>
                  </a:lnTo>
                  <a:lnTo>
                    <a:pt x="48" y="0"/>
                  </a:lnTo>
                  <a:lnTo>
                    <a:pt x="48"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7" name="Rectangle 20752">
              <a:extLst>
                <a:ext uri="{FF2B5EF4-FFF2-40B4-BE49-F238E27FC236}">
                  <a16:creationId xmlns:a16="http://schemas.microsoft.com/office/drawing/2014/main" id="{7EA8EDC5-D967-4C1B-9F26-D8ADFBEE159E}"/>
                </a:ext>
              </a:extLst>
            </p:cNvPr>
            <p:cNvSpPr>
              <a:spLocks noChangeArrowheads="1"/>
            </p:cNvSpPr>
            <p:nvPr/>
          </p:nvSpPr>
          <p:spPr bwMode="auto">
            <a:xfrm>
              <a:off x="-2527300" y="20796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8" name="Freeform 20753">
              <a:extLst>
                <a:ext uri="{FF2B5EF4-FFF2-40B4-BE49-F238E27FC236}">
                  <a16:creationId xmlns:a16="http://schemas.microsoft.com/office/drawing/2014/main" id="{CB9B74D3-BBE5-4448-8EEB-E5F86B2C78CF}"/>
                </a:ext>
              </a:extLst>
            </p:cNvPr>
            <p:cNvSpPr>
              <a:spLocks/>
            </p:cNvSpPr>
            <p:nvPr/>
          </p:nvSpPr>
          <p:spPr bwMode="auto">
            <a:xfrm>
              <a:off x="-2527300" y="2079625"/>
              <a:ext cx="76200" cy="0"/>
            </a:xfrm>
            <a:custGeom>
              <a:avLst/>
              <a:gdLst>
                <a:gd name="T0" fmla="*/ 48 w 48"/>
                <a:gd name="T1" fmla="*/ 48 w 48"/>
                <a:gd name="T2" fmla="*/ 48 w 48"/>
                <a:gd name="T3" fmla="*/ 48 w 48"/>
                <a:gd name="T4" fmla="*/ 0 w 48"/>
                <a:gd name="T5" fmla="*/ 0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48" y="0"/>
                  </a:lnTo>
                  <a:lnTo>
                    <a:pt x="48" y="0"/>
                  </a:lnTo>
                  <a:lnTo>
                    <a:pt x="48" y="0"/>
                  </a:lnTo>
                  <a:lnTo>
                    <a:pt x="0" y="0"/>
                  </a:lnTo>
                  <a:lnTo>
                    <a:pt x="0"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9" name="Freeform 20754">
              <a:extLst>
                <a:ext uri="{FF2B5EF4-FFF2-40B4-BE49-F238E27FC236}">
                  <a16:creationId xmlns:a16="http://schemas.microsoft.com/office/drawing/2014/main" id="{C2E0BAEA-3222-4330-9FBB-2A7380C7AE4D}"/>
                </a:ext>
              </a:extLst>
            </p:cNvPr>
            <p:cNvSpPr>
              <a:spLocks/>
            </p:cNvSpPr>
            <p:nvPr/>
          </p:nvSpPr>
          <p:spPr bwMode="auto">
            <a:xfrm>
              <a:off x="-2527300" y="20796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0" name="Freeform 20755">
              <a:extLst>
                <a:ext uri="{FF2B5EF4-FFF2-40B4-BE49-F238E27FC236}">
                  <a16:creationId xmlns:a16="http://schemas.microsoft.com/office/drawing/2014/main" id="{59C4DED0-DA35-40D3-975B-B2CBB53CC658}"/>
                </a:ext>
              </a:extLst>
            </p:cNvPr>
            <p:cNvSpPr>
              <a:spLocks/>
            </p:cNvSpPr>
            <p:nvPr/>
          </p:nvSpPr>
          <p:spPr bwMode="auto">
            <a:xfrm>
              <a:off x="-2527300" y="2079625"/>
              <a:ext cx="76200" cy="0"/>
            </a:xfrm>
            <a:custGeom>
              <a:avLst/>
              <a:gdLst>
                <a:gd name="T0" fmla="*/ 48 w 48"/>
                <a:gd name="T1" fmla="*/ 0 w 48"/>
                <a:gd name="T2" fmla="*/ 0 w 48"/>
                <a:gd name="T3" fmla="*/ 0 w 48"/>
                <a:gd name="T4" fmla="*/ 0 w 48"/>
                <a:gd name="T5" fmla="*/ 48 w 48"/>
                <a:gd name="T6" fmla="*/ 48 w 48"/>
                <a:gd name="T7" fmla="*/ 48 w 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8">
                  <a:moveTo>
                    <a:pt x="48" y="0"/>
                  </a:moveTo>
                  <a:lnTo>
                    <a:pt x="0" y="0"/>
                  </a:lnTo>
                  <a:lnTo>
                    <a:pt x="0" y="0"/>
                  </a:lnTo>
                  <a:lnTo>
                    <a:pt x="0" y="0"/>
                  </a:lnTo>
                  <a:lnTo>
                    <a:pt x="0" y="0"/>
                  </a:lnTo>
                  <a:lnTo>
                    <a:pt x="48" y="0"/>
                  </a:lnTo>
                  <a:lnTo>
                    <a:pt x="48" y="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1" name="Freeform 20756">
              <a:extLst>
                <a:ext uri="{FF2B5EF4-FFF2-40B4-BE49-F238E27FC236}">
                  <a16:creationId xmlns:a16="http://schemas.microsoft.com/office/drawing/2014/main" id="{FC0B54C9-CAE1-4ED7-AA3F-9891D37CA882}"/>
                </a:ext>
              </a:extLst>
            </p:cNvPr>
            <p:cNvSpPr>
              <a:spLocks/>
            </p:cNvSpPr>
            <p:nvPr/>
          </p:nvSpPr>
          <p:spPr bwMode="auto">
            <a:xfrm>
              <a:off x="-1874838" y="2130425"/>
              <a:ext cx="74613" cy="38100"/>
            </a:xfrm>
            <a:custGeom>
              <a:avLst/>
              <a:gdLst>
                <a:gd name="T0" fmla="*/ 24 w 47"/>
                <a:gd name="T1" fmla="*/ 0 h 24"/>
                <a:gd name="T2" fmla="*/ 24 w 47"/>
                <a:gd name="T3" fmla="*/ 0 h 24"/>
                <a:gd name="T4" fmla="*/ 29 w 47"/>
                <a:gd name="T5" fmla="*/ 0 h 24"/>
                <a:gd name="T6" fmla="*/ 33 w 47"/>
                <a:gd name="T7" fmla="*/ 2 h 24"/>
                <a:gd name="T8" fmla="*/ 37 w 47"/>
                <a:gd name="T9" fmla="*/ 4 h 24"/>
                <a:gd name="T10" fmla="*/ 41 w 47"/>
                <a:gd name="T11" fmla="*/ 7 h 24"/>
                <a:gd name="T12" fmla="*/ 43 w 47"/>
                <a:gd name="T13" fmla="*/ 11 h 24"/>
                <a:gd name="T14" fmla="*/ 46 w 47"/>
                <a:gd name="T15" fmla="*/ 15 h 24"/>
                <a:gd name="T16" fmla="*/ 47 w 47"/>
                <a:gd name="T17" fmla="*/ 18 h 24"/>
                <a:gd name="T18" fmla="*/ 47 w 47"/>
                <a:gd name="T19" fmla="*/ 24 h 24"/>
                <a:gd name="T20" fmla="*/ 0 w 47"/>
                <a:gd name="T21" fmla="*/ 24 h 24"/>
                <a:gd name="T22" fmla="*/ 0 w 47"/>
                <a:gd name="T23" fmla="*/ 24 h 24"/>
                <a:gd name="T24" fmla="*/ 0 w 47"/>
                <a:gd name="T25" fmla="*/ 18 h 24"/>
                <a:gd name="T26" fmla="*/ 2 w 47"/>
                <a:gd name="T27" fmla="*/ 15 h 24"/>
                <a:gd name="T28" fmla="*/ 4 w 47"/>
                <a:gd name="T29" fmla="*/ 11 h 24"/>
                <a:gd name="T30" fmla="*/ 7 w 47"/>
                <a:gd name="T31" fmla="*/ 7 h 24"/>
                <a:gd name="T32" fmla="*/ 11 w 47"/>
                <a:gd name="T33" fmla="*/ 4 h 24"/>
                <a:gd name="T34" fmla="*/ 15 w 47"/>
                <a:gd name="T35" fmla="*/ 2 h 24"/>
                <a:gd name="T36" fmla="*/ 19 w 47"/>
                <a:gd name="T37" fmla="*/ 0 h 24"/>
                <a:gd name="T38" fmla="*/ 24 w 4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4">
                  <a:moveTo>
                    <a:pt x="24" y="0"/>
                  </a:moveTo>
                  <a:lnTo>
                    <a:pt x="24" y="0"/>
                  </a:lnTo>
                  <a:lnTo>
                    <a:pt x="29" y="0"/>
                  </a:lnTo>
                  <a:lnTo>
                    <a:pt x="33" y="2"/>
                  </a:lnTo>
                  <a:lnTo>
                    <a:pt x="37" y="4"/>
                  </a:lnTo>
                  <a:lnTo>
                    <a:pt x="41" y="7"/>
                  </a:lnTo>
                  <a:lnTo>
                    <a:pt x="43" y="11"/>
                  </a:lnTo>
                  <a:lnTo>
                    <a:pt x="46" y="15"/>
                  </a:lnTo>
                  <a:lnTo>
                    <a:pt x="47" y="18"/>
                  </a:lnTo>
                  <a:lnTo>
                    <a:pt x="47" y="24"/>
                  </a:lnTo>
                  <a:lnTo>
                    <a:pt x="0" y="24"/>
                  </a:lnTo>
                  <a:lnTo>
                    <a:pt x="0" y="24"/>
                  </a:lnTo>
                  <a:lnTo>
                    <a:pt x="0" y="18"/>
                  </a:lnTo>
                  <a:lnTo>
                    <a:pt x="2" y="15"/>
                  </a:lnTo>
                  <a:lnTo>
                    <a:pt x="4" y="11"/>
                  </a:lnTo>
                  <a:lnTo>
                    <a:pt x="7" y="7"/>
                  </a:lnTo>
                  <a:lnTo>
                    <a:pt x="11" y="4"/>
                  </a:lnTo>
                  <a:lnTo>
                    <a:pt x="15" y="2"/>
                  </a:lnTo>
                  <a:lnTo>
                    <a:pt x="19" y="0"/>
                  </a:lnTo>
                  <a:lnTo>
                    <a:pt x="24" y="0"/>
                  </a:lnTo>
                  <a:close/>
                </a:path>
              </a:pathLst>
            </a:custGeom>
            <a:solidFill>
              <a:srgbClr val="FDE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2" name="Freeform 20757">
              <a:extLst>
                <a:ext uri="{FF2B5EF4-FFF2-40B4-BE49-F238E27FC236}">
                  <a16:creationId xmlns:a16="http://schemas.microsoft.com/office/drawing/2014/main" id="{A647EB96-2F32-4876-8826-CC17A52BCDA7}"/>
                </a:ext>
              </a:extLst>
            </p:cNvPr>
            <p:cNvSpPr>
              <a:spLocks/>
            </p:cNvSpPr>
            <p:nvPr/>
          </p:nvSpPr>
          <p:spPr bwMode="auto">
            <a:xfrm>
              <a:off x="-1874838" y="2130425"/>
              <a:ext cx="74613" cy="38100"/>
            </a:xfrm>
            <a:custGeom>
              <a:avLst/>
              <a:gdLst>
                <a:gd name="T0" fmla="*/ 24 w 47"/>
                <a:gd name="T1" fmla="*/ 0 h 24"/>
                <a:gd name="T2" fmla="*/ 24 w 47"/>
                <a:gd name="T3" fmla="*/ 0 h 24"/>
                <a:gd name="T4" fmla="*/ 29 w 47"/>
                <a:gd name="T5" fmla="*/ 0 h 24"/>
                <a:gd name="T6" fmla="*/ 33 w 47"/>
                <a:gd name="T7" fmla="*/ 2 h 24"/>
                <a:gd name="T8" fmla="*/ 37 w 47"/>
                <a:gd name="T9" fmla="*/ 4 h 24"/>
                <a:gd name="T10" fmla="*/ 41 w 47"/>
                <a:gd name="T11" fmla="*/ 7 h 24"/>
                <a:gd name="T12" fmla="*/ 43 w 47"/>
                <a:gd name="T13" fmla="*/ 11 h 24"/>
                <a:gd name="T14" fmla="*/ 46 w 47"/>
                <a:gd name="T15" fmla="*/ 15 h 24"/>
                <a:gd name="T16" fmla="*/ 47 w 47"/>
                <a:gd name="T17" fmla="*/ 18 h 24"/>
                <a:gd name="T18" fmla="*/ 47 w 47"/>
                <a:gd name="T19" fmla="*/ 24 h 24"/>
                <a:gd name="T20" fmla="*/ 0 w 47"/>
                <a:gd name="T21" fmla="*/ 24 h 24"/>
                <a:gd name="T22" fmla="*/ 0 w 47"/>
                <a:gd name="T23" fmla="*/ 24 h 24"/>
                <a:gd name="T24" fmla="*/ 0 w 47"/>
                <a:gd name="T25" fmla="*/ 18 h 24"/>
                <a:gd name="T26" fmla="*/ 2 w 47"/>
                <a:gd name="T27" fmla="*/ 15 h 24"/>
                <a:gd name="T28" fmla="*/ 4 w 47"/>
                <a:gd name="T29" fmla="*/ 11 h 24"/>
                <a:gd name="T30" fmla="*/ 7 w 47"/>
                <a:gd name="T31" fmla="*/ 7 h 24"/>
                <a:gd name="T32" fmla="*/ 11 w 47"/>
                <a:gd name="T33" fmla="*/ 4 h 24"/>
                <a:gd name="T34" fmla="*/ 15 w 47"/>
                <a:gd name="T35" fmla="*/ 2 h 24"/>
                <a:gd name="T36" fmla="*/ 19 w 47"/>
                <a:gd name="T37" fmla="*/ 0 h 24"/>
                <a:gd name="T38" fmla="*/ 24 w 47"/>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4">
                  <a:moveTo>
                    <a:pt x="24" y="0"/>
                  </a:moveTo>
                  <a:lnTo>
                    <a:pt x="24" y="0"/>
                  </a:lnTo>
                  <a:lnTo>
                    <a:pt x="29" y="0"/>
                  </a:lnTo>
                  <a:lnTo>
                    <a:pt x="33" y="2"/>
                  </a:lnTo>
                  <a:lnTo>
                    <a:pt x="37" y="4"/>
                  </a:lnTo>
                  <a:lnTo>
                    <a:pt x="41" y="7"/>
                  </a:lnTo>
                  <a:lnTo>
                    <a:pt x="43" y="11"/>
                  </a:lnTo>
                  <a:lnTo>
                    <a:pt x="46" y="15"/>
                  </a:lnTo>
                  <a:lnTo>
                    <a:pt x="47" y="18"/>
                  </a:lnTo>
                  <a:lnTo>
                    <a:pt x="47" y="24"/>
                  </a:lnTo>
                  <a:lnTo>
                    <a:pt x="0" y="24"/>
                  </a:lnTo>
                  <a:lnTo>
                    <a:pt x="0" y="24"/>
                  </a:lnTo>
                  <a:lnTo>
                    <a:pt x="0" y="18"/>
                  </a:lnTo>
                  <a:lnTo>
                    <a:pt x="2" y="15"/>
                  </a:lnTo>
                  <a:lnTo>
                    <a:pt x="4" y="11"/>
                  </a:lnTo>
                  <a:lnTo>
                    <a:pt x="7" y="7"/>
                  </a:lnTo>
                  <a:lnTo>
                    <a:pt x="11" y="4"/>
                  </a:lnTo>
                  <a:lnTo>
                    <a:pt x="15" y="2"/>
                  </a:lnTo>
                  <a:lnTo>
                    <a:pt x="19"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3" name="Freeform 20758">
              <a:extLst>
                <a:ext uri="{FF2B5EF4-FFF2-40B4-BE49-F238E27FC236}">
                  <a16:creationId xmlns:a16="http://schemas.microsoft.com/office/drawing/2014/main" id="{BFC4D293-057E-4875-8915-4FF37A3D0E34}"/>
                </a:ext>
              </a:extLst>
            </p:cNvPr>
            <p:cNvSpPr>
              <a:spLocks noEditPoints="1"/>
            </p:cNvSpPr>
            <p:nvPr/>
          </p:nvSpPr>
          <p:spPr bwMode="auto">
            <a:xfrm>
              <a:off x="-1874838" y="2168525"/>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4" name="Rectangle 20759">
              <a:extLst>
                <a:ext uri="{FF2B5EF4-FFF2-40B4-BE49-F238E27FC236}">
                  <a16:creationId xmlns:a16="http://schemas.microsoft.com/office/drawing/2014/main" id="{50DB79D5-0D59-4415-8D4F-B725FE6D5853}"/>
                </a:ext>
              </a:extLst>
            </p:cNvPr>
            <p:cNvSpPr>
              <a:spLocks noChangeArrowheads="1"/>
            </p:cNvSpPr>
            <p:nvPr/>
          </p:nvSpPr>
          <p:spPr bwMode="auto">
            <a:xfrm>
              <a:off x="-1874838" y="216852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5" name="Freeform 20760">
              <a:extLst>
                <a:ext uri="{FF2B5EF4-FFF2-40B4-BE49-F238E27FC236}">
                  <a16:creationId xmlns:a16="http://schemas.microsoft.com/office/drawing/2014/main" id="{A655C219-F53C-4508-A467-A94A735AD9EB}"/>
                </a:ext>
              </a:extLst>
            </p:cNvPr>
            <p:cNvSpPr>
              <a:spLocks/>
            </p:cNvSpPr>
            <p:nvPr/>
          </p:nvSpPr>
          <p:spPr bwMode="auto">
            <a:xfrm>
              <a:off x="-1874838" y="2168525"/>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6" name="Freeform 20761">
              <a:extLst>
                <a:ext uri="{FF2B5EF4-FFF2-40B4-BE49-F238E27FC236}">
                  <a16:creationId xmlns:a16="http://schemas.microsoft.com/office/drawing/2014/main" id="{941F2C24-74E0-49F2-9998-2A70346502DC}"/>
                </a:ext>
              </a:extLst>
            </p:cNvPr>
            <p:cNvSpPr>
              <a:spLocks/>
            </p:cNvSpPr>
            <p:nvPr/>
          </p:nvSpPr>
          <p:spPr bwMode="auto">
            <a:xfrm>
              <a:off x="-1874838" y="21685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7" name="Freeform 20762">
              <a:extLst>
                <a:ext uri="{FF2B5EF4-FFF2-40B4-BE49-F238E27FC236}">
                  <a16:creationId xmlns:a16="http://schemas.microsoft.com/office/drawing/2014/main" id="{CB3D1813-1537-49EF-94E6-93785FF99246}"/>
                </a:ext>
              </a:extLst>
            </p:cNvPr>
            <p:cNvSpPr>
              <a:spLocks/>
            </p:cNvSpPr>
            <p:nvPr/>
          </p:nvSpPr>
          <p:spPr bwMode="auto">
            <a:xfrm>
              <a:off x="-1874838" y="2168525"/>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8" name="Freeform 20763">
              <a:extLst>
                <a:ext uri="{FF2B5EF4-FFF2-40B4-BE49-F238E27FC236}">
                  <a16:creationId xmlns:a16="http://schemas.microsoft.com/office/drawing/2014/main" id="{93DD6032-BA6B-4D27-9AFF-99E8035F87E8}"/>
                </a:ext>
              </a:extLst>
            </p:cNvPr>
            <p:cNvSpPr>
              <a:spLocks/>
            </p:cNvSpPr>
            <p:nvPr/>
          </p:nvSpPr>
          <p:spPr bwMode="auto">
            <a:xfrm>
              <a:off x="-1744663" y="2038350"/>
              <a:ext cx="74613" cy="36513"/>
            </a:xfrm>
            <a:custGeom>
              <a:avLst/>
              <a:gdLst>
                <a:gd name="T0" fmla="*/ 24 w 47"/>
                <a:gd name="T1" fmla="*/ 0 h 23"/>
                <a:gd name="T2" fmla="*/ 24 w 47"/>
                <a:gd name="T3" fmla="*/ 0 h 23"/>
                <a:gd name="T4" fmla="*/ 29 w 47"/>
                <a:gd name="T5" fmla="*/ 0 h 23"/>
                <a:gd name="T6" fmla="*/ 33 w 47"/>
                <a:gd name="T7" fmla="*/ 1 h 23"/>
                <a:gd name="T8" fmla="*/ 37 w 47"/>
                <a:gd name="T9" fmla="*/ 4 h 23"/>
                <a:gd name="T10" fmla="*/ 41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3 w 47"/>
                <a:gd name="T27" fmla="*/ 14 h 23"/>
                <a:gd name="T28" fmla="*/ 4 w 47"/>
                <a:gd name="T29" fmla="*/ 10 h 23"/>
                <a:gd name="T30" fmla="*/ 7 w 47"/>
                <a:gd name="T31" fmla="*/ 6 h 23"/>
                <a:gd name="T32" fmla="*/ 11 w 47"/>
                <a:gd name="T33" fmla="*/ 4 h 23"/>
                <a:gd name="T34" fmla="*/ 15 w 47"/>
                <a:gd name="T35" fmla="*/ 1 h 23"/>
                <a:gd name="T36" fmla="*/ 20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9" y="0"/>
                  </a:lnTo>
                  <a:lnTo>
                    <a:pt x="33" y="1"/>
                  </a:lnTo>
                  <a:lnTo>
                    <a:pt x="37" y="4"/>
                  </a:lnTo>
                  <a:lnTo>
                    <a:pt x="41" y="6"/>
                  </a:lnTo>
                  <a:lnTo>
                    <a:pt x="43" y="10"/>
                  </a:lnTo>
                  <a:lnTo>
                    <a:pt x="46" y="14"/>
                  </a:lnTo>
                  <a:lnTo>
                    <a:pt x="47" y="18"/>
                  </a:lnTo>
                  <a:lnTo>
                    <a:pt x="47" y="23"/>
                  </a:lnTo>
                  <a:lnTo>
                    <a:pt x="0" y="23"/>
                  </a:lnTo>
                  <a:lnTo>
                    <a:pt x="0" y="23"/>
                  </a:lnTo>
                  <a:lnTo>
                    <a:pt x="0" y="18"/>
                  </a:lnTo>
                  <a:lnTo>
                    <a:pt x="3" y="14"/>
                  </a:lnTo>
                  <a:lnTo>
                    <a:pt x="4" y="10"/>
                  </a:lnTo>
                  <a:lnTo>
                    <a:pt x="7" y="6"/>
                  </a:lnTo>
                  <a:lnTo>
                    <a:pt x="11" y="4"/>
                  </a:lnTo>
                  <a:lnTo>
                    <a:pt x="15" y="1"/>
                  </a:lnTo>
                  <a:lnTo>
                    <a:pt x="20" y="0"/>
                  </a:lnTo>
                  <a:lnTo>
                    <a:pt x="24" y="0"/>
                  </a:lnTo>
                  <a:close/>
                </a:path>
              </a:pathLst>
            </a:custGeom>
            <a:solidFill>
              <a:srgbClr val="FDE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9" name="Freeform 20764">
              <a:extLst>
                <a:ext uri="{FF2B5EF4-FFF2-40B4-BE49-F238E27FC236}">
                  <a16:creationId xmlns:a16="http://schemas.microsoft.com/office/drawing/2014/main" id="{F6886574-95F2-4FC0-80EB-8509FA0E0429}"/>
                </a:ext>
              </a:extLst>
            </p:cNvPr>
            <p:cNvSpPr>
              <a:spLocks/>
            </p:cNvSpPr>
            <p:nvPr/>
          </p:nvSpPr>
          <p:spPr bwMode="auto">
            <a:xfrm>
              <a:off x="-1744663" y="2038350"/>
              <a:ext cx="74613" cy="36513"/>
            </a:xfrm>
            <a:custGeom>
              <a:avLst/>
              <a:gdLst>
                <a:gd name="T0" fmla="*/ 24 w 47"/>
                <a:gd name="T1" fmla="*/ 0 h 23"/>
                <a:gd name="T2" fmla="*/ 24 w 47"/>
                <a:gd name="T3" fmla="*/ 0 h 23"/>
                <a:gd name="T4" fmla="*/ 29 w 47"/>
                <a:gd name="T5" fmla="*/ 0 h 23"/>
                <a:gd name="T6" fmla="*/ 33 w 47"/>
                <a:gd name="T7" fmla="*/ 1 h 23"/>
                <a:gd name="T8" fmla="*/ 37 w 47"/>
                <a:gd name="T9" fmla="*/ 4 h 23"/>
                <a:gd name="T10" fmla="*/ 41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3 w 47"/>
                <a:gd name="T27" fmla="*/ 14 h 23"/>
                <a:gd name="T28" fmla="*/ 4 w 47"/>
                <a:gd name="T29" fmla="*/ 10 h 23"/>
                <a:gd name="T30" fmla="*/ 7 w 47"/>
                <a:gd name="T31" fmla="*/ 6 h 23"/>
                <a:gd name="T32" fmla="*/ 11 w 47"/>
                <a:gd name="T33" fmla="*/ 4 h 23"/>
                <a:gd name="T34" fmla="*/ 15 w 47"/>
                <a:gd name="T35" fmla="*/ 1 h 23"/>
                <a:gd name="T36" fmla="*/ 20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9" y="0"/>
                  </a:lnTo>
                  <a:lnTo>
                    <a:pt x="33" y="1"/>
                  </a:lnTo>
                  <a:lnTo>
                    <a:pt x="37" y="4"/>
                  </a:lnTo>
                  <a:lnTo>
                    <a:pt x="41" y="6"/>
                  </a:lnTo>
                  <a:lnTo>
                    <a:pt x="43" y="10"/>
                  </a:lnTo>
                  <a:lnTo>
                    <a:pt x="46" y="14"/>
                  </a:lnTo>
                  <a:lnTo>
                    <a:pt x="47" y="18"/>
                  </a:lnTo>
                  <a:lnTo>
                    <a:pt x="47" y="23"/>
                  </a:lnTo>
                  <a:lnTo>
                    <a:pt x="0" y="23"/>
                  </a:lnTo>
                  <a:lnTo>
                    <a:pt x="0" y="23"/>
                  </a:lnTo>
                  <a:lnTo>
                    <a:pt x="0" y="18"/>
                  </a:lnTo>
                  <a:lnTo>
                    <a:pt x="3" y="14"/>
                  </a:lnTo>
                  <a:lnTo>
                    <a:pt x="4" y="10"/>
                  </a:lnTo>
                  <a:lnTo>
                    <a:pt x="7" y="6"/>
                  </a:lnTo>
                  <a:lnTo>
                    <a:pt x="11" y="4"/>
                  </a:lnTo>
                  <a:lnTo>
                    <a:pt x="15" y="1"/>
                  </a:lnTo>
                  <a:lnTo>
                    <a:pt x="20"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0" name="Freeform 20765">
              <a:extLst>
                <a:ext uri="{FF2B5EF4-FFF2-40B4-BE49-F238E27FC236}">
                  <a16:creationId xmlns:a16="http://schemas.microsoft.com/office/drawing/2014/main" id="{EFE1641D-A045-40DC-942C-0BA22D007C31}"/>
                </a:ext>
              </a:extLst>
            </p:cNvPr>
            <p:cNvSpPr>
              <a:spLocks noEditPoints="1"/>
            </p:cNvSpPr>
            <p:nvPr/>
          </p:nvSpPr>
          <p:spPr bwMode="auto">
            <a:xfrm>
              <a:off x="-1744663" y="2074863"/>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1" name="Rectangle 20766">
              <a:extLst>
                <a:ext uri="{FF2B5EF4-FFF2-40B4-BE49-F238E27FC236}">
                  <a16:creationId xmlns:a16="http://schemas.microsoft.com/office/drawing/2014/main" id="{8B56936D-DDC0-4B4D-89E3-8ED09D3CF63F}"/>
                </a:ext>
              </a:extLst>
            </p:cNvPr>
            <p:cNvSpPr>
              <a:spLocks noChangeArrowheads="1"/>
            </p:cNvSpPr>
            <p:nvPr/>
          </p:nvSpPr>
          <p:spPr bwMode="auto">
            <a:xfrm>
              <a:off x="-1744663" y="2074863"/>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2" name="Freeform 20767">
              <a:extLst>
                <a:ext uri="{FF2B5EF4-FFF2-40B4-BE49-F238E27FC236}">
                  <a16:creationId xmlns:a16="http://schemas.microsoft.com/office/drawing/2014/main" id="{4FB5208D-42E6-442D-B6AD-6C51CEA866ED}"/>
                </a:ext>
              </a:extLst>
            </p:cNvPr>
            <p:cNvSpPr>
              <a:spLocks/>
            </p:cNvSpPr>
            <p:nvPr/>
          </p:nvSpPr>
          <p:spPr bwMode="auto">
            <a:xfrm>
              <a:off x="-1744663" y="2074863"/>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3" name="Freeform 20768">
              <a:extLst>
                <a:ext uri="{FF2B5EF4-FFF2-40B4-BE49-F238E27FC236}">
                  <a16:creationId xmlns:a16="http://schemas.microsoft.com/office/drawing/2014/main" id="{4ED33314-C336-489F-97AF-1420591DA371}"/>
                </a:ext>
              </a:extLst>
            </p:cNvPr>
            <p:cNvSpPr>
              <a:spLocks/>
            </p:cNvSpPr>
            <p:nvPr/>
          </p:nvSpPr>
          <p:spPr bwMode="auto">
            <a:xfrm>
              <a:off x="-1744663" y="20748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4" name="Freeform 20769">
              <a:extLst>
                <a:ext uri="{FF2B5EF4-FFF2-40B4-BE49-F238E27FC236}">
                  <a16:creationId xmlns:a16="http://schemas.microsoft.com/office/drawing/2014/main" id="{2BEAE518-5534-4386-91F7-EB103F846935}"/>
                </a:ext>
              </a:extLst>
            </p:cNvPr>
            <p:cNvSpPr>
              <a:spLocks/>
            </p:cNvSpPr>
            <p:nvPr/>
          </p:nvSpPr>
          <p:spPr bwMode="auto">
            <a:xfrm>
              <a:off x="-1744663" y="2074863"/>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5" name="Freeform 20770">
              <a:extLst>
                <a:ext uri="{FF2B5EF4-FFF2-40B4-BE49-F238E27FC236}">
                  <a16:creationId xmlns:a16="http://schemas.microsoft.com/office/drawing/2014/main" id="{20683726-C986-4A43-8333-16B647254C57}"/>
                </a:ext>
              </a:extLst>
            </p:cNvPr>
            <p:cNvSpPr>
              <a:spLocks/>
            </p:cNvSpPr>
            <p:nvPr/>
          </p:nvSpPr>
          <p:spPr bwMode="auto">
            <a:xfrm>
              <a:off x="-1604963" y="2073275"/>
              <a:ext cx="73025" cy="36513"/>
            </a:xfrm>
            <a:custGeom>
              <a:avLst/>
              <a:gdLst>
                <a:gd name="T0" fmla="*/ 23 w 46"/>
                <a:gd name="T1" fmla="*/ 0 h 23"/>
                <a:gd name="T2" fmla="*/ 23 w 46"/>
                <a:gd name="T3" fmla="*/ 0 h 23"/>
                <a:gd name="T4" fmla="*/ 28 w 46"/>
                <a:gd name="T5" fmla="*/ 0 h 23"/>
                <a:gd name="T6" fmla="*/ 32 w 46"/>
                <a:gd name="T7" fmla="*/ 1 h 23"/>
                <a:gd name="T8" fmla="*/ 36 w 46"/>
                <a:gd name="T9" fmla="*/ 4 h 23"/>
                <a:gd name="T10" fmla="*/ 40 w 46"/>
                <a:gd name="T11" fmla="*/ 6 h 23"/>
                <a:gd name="T12" fmla="*/ 43 w 46"/>
                <a:gd name="T13" fmla="*/ 10 h 23"/>
                <a:gd name="T14" fmla="*/ 45 w 46"/>
                <a:gd name="T15" fmla="*/ 14 h 23"/>
                <a:gd name="T16" fmla="*/ 46 w 46"/>
                <a:gd name="T17" fmla="*/ 18 h 23"/>
                <a:gd name="T18" fmla="*/ 46 w 46"/>
                <a:gd name="T19" fmla="*/ 23 h 23"/>
                <a:gd name="T20" fmla="*/ 0 w 46"/>
                <a:gd name="T21" fmla="*/ 23 h 23"/>
                <a:gd name="T22" fmla="*/ 0 w 46"/>
                <a:gd name="T23" fmla="*/ 23 h 23"/>
                <a:gd name="T24" fmla="*/ 0 w 46"/>
                <a:gd name="T25" fmla="*/ 18 h 23"/>
                <a:gd name="T26" fmla="*/ 1 w 46"/>
                <a:gd name="T27" fmla="*/ 14 h 23"/>
                <a:gd name="T28" fmla="*/ 3 w 46"/>
                <a:gd name="T29" fmla="*/ 10 h 23"/>
                <a:gd name="T30" fmla="*/ 6 w 46"/>
                <a:gd name="T31" fmla="*/ 6 h 23"/>
                <a:gd name="T32" fmla="*/ 10 w 46"/>
                <a:gd name="T33" fmla="*/ 4 h 23"/>
                <a:gd name="T34" fmla="*/ 14 w 46"/>
                <a:gd name="T35" fmla="*/ 1 h 23"/>
                <a:gd name="T36" fmla="*/ 18 w 46"/>
                <a:gd name="T37" fmla="*/ 0 h 23"/>
                <a:gd name="T38" fmla="*/ 23 w 46"/>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23">
                  <a:moveTo>
                    <a:pt x="23" y="0"/>
                  </a:moveTo>
                  <a:lnTo>
                    <a:pt x="23" y="0"/>
                  </a:lnTo>
                  <a:lnTo>
                    <a:pt x="28" y="0"/>
                  </a:lnTo>
                  <a:lnTo>
                    <a:pt x="32" y="1"/>
                  </a:lnTo>
                  <a:lnTo>
                    <a:pt x="36" y="4"/>
                  </a:lnTo>
                  <a:lnTo>
                    <a:pt x="40" y="6"/>
                  </a:lnTo>
                  <a:lnTo>
                    <a:pt x="43" y="10"/>
                  </a:lnTo>
                  <a:lnTo>
                    <a:pt x="45" y="14"/>
                  </a:lnTo>
                  <a:lnTo>
                    <a:pt x="46" y="18"/>
                  </a:lnTo>
                  <a:lnTo>
                    <a:pt x="46" y="23"/>
                  </a:lnTo>
                  <a:lnTo>
                    <a:pt x="0" y="23"/>
                  </a:lnTo>
                  <a:lnTo>
                    <a:pt x="0" y="23"/>
                  </a:lnTo>
                  <a:lnTo>
                    <a:pt x="0" y="18"/>
                  </a:lnTo>
                  <a:lnTo>
                    <a:pt x="1" y="14"/>
                  </a:lnTo>
                  <a:lnTo>
                    <a:pt x="3" y="10"/>
                  </a:lnTo>
                  <a:lnTo>
                    <a:pt x="6" y="6"/>
                  </a:lnTo>
                  <a:lnTo>
                    <a:pt x="10" y="4"/>
                  </a:lnTo>
                  <a:lnTo>
                    <a:pt x="14" y="1"/>
                  </a:lnTo>
                  <a:lnTo>
                    <a:pt x="18" y="0"/>
                  </a:lnTo>
                  <a:lnTo>
                    <a:pt x="23" y="0"/>
                  </a:lnTo>
                  <a:close/>
                </a:path>
              </a:pathLst>
            </a:custGeom>
            <a:solidFill>
              <a:srgbClr val="FDE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6" name="Freeform 20771">
              <a:extLst>
                <a:ext uri="{FF2B5EF4-FFF2-40B4-BE49-F238E27FC236}">
                  <a16:creationId xmlns:a16="http://schemas.microsoft.com/office/drawing/2014/main" id="{5E4000E7-E02F-4905-90D2-BFFE3D97CF8E}"/>
                </a:ext>
              </a:extLst>
            </p:cNvPr>
            <p:cNvSpPr>
              <a:spLocks/>
            </p:cNvSpPr>
            <p:nvPr/>
          </p:nvSpPr>
          <p:spPr bwMode="auto">
            <a:xfrm>
              <a:off x="-1604963" y="2073275"/>
              <a:ext cx="73025" cy="36513"/>
            </a:xfrm>
            <a:custGeom>
              <a:avLst/>
              <a:gdLst>
                <a:gd name="T0" fmla="*/ 23 w 46"/>
                <a:gd name="T1" fmla="*/ 0 h 23"/>
                <a:gd name="T2" fmla="*/ 23 w 46"/>
                <a:gd name="T3" fmla="*/ 0 h 23"/>
                <a:gd name="T4" fmla="*/ 28 w 46"/>
                <a:gd name="T5" fmla="*/ 0 h 23"/>
                <a:gd name="T6" fmla="*/ 32 w 46"/>
                <a:gd name="T7" fmla="*/ 1 h 23"/>
                <a:gd name="T8" fmla="*/ 36 w 46"/>
                <a:gd name="T9" fmla="*/ 4 h 23"/>
                <a:gd name="T10" fmla="*/ 40 w 46"/>
                <a:gd name="T11" fmla="*/ 6 h 23"/>
                <a:gd name="T12" fmla="*/ 43 w 46"/>
                <a:gd name="T13" fmla="*/ 10 h 23"/>
                <a:gd name="T14" fmla="*/ 45 w 46"/>
                <a:gd name="T15" fmla="*/ 14 h 23"/>
                <a:gd name="T16" fmla="*/ 46 w 46"/>
                <a:gd name="T17" fmla="*/ 18 h 23"/>
                <a:gd name="T18" fmla="*/ 46 w 46"/>
                <a:gd name="T19" fmla="*/ 23 h 23"/>
                <a:gd name="T20" fmla="*/ 0 w 46"/>
                <a:gd name="T21" fmla="*/ 23 h 23"/>
                <a:gd name="T22" fmla="*/ 0 w 46"/>
                <a:gd name="T23" fmla="*/ 23 h 23"/>
                <a:gd name="T24" fmla="*/ 0 w 46"/>
                <a:gd name="T25" fmla="*/ 18 h 23"/>
                <a:gd name="T26" fmla="*/ 1 w 46"/>
                <a:gd name="T27" fmla="*/ 14 h 23"/>
                <a:gd name="T28" fmla="*/ 3 w 46"/>
                <a:gd name="T29" fmla="*/ 10 h 23"/>
                <a:gd name="T30" fmla="*/ 6 w 46"/>
                <a:gd name="T31" fmla="*/ 6 h 23"/>
                <a:gd name="T32" fmla="*/ 10 w 46"/>
                <a:gd name="T33" fmla="*/ 4 h 23"/>
                <a:gd name="T34" fmla="*/ 14 w 46"/>
                <a:gd name="T35" fmla="*/ 1 h 23"/>
                <a:gd name="T36" fmla="*/ 18 w 46"/>
                <a:gd name="T37" fmla="*/ 0 h 23"/>
                <a:gd name="T38" fmla="*/ 23 w 46"/>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23">
                  <a:moveTo>
                    <a:pt x="23" y="0"/>
                  </a:moveTo>
                  <a:lnTo>
                    <a:pt x="23" y="0"/>
                  </a:lnTo>
                  <a:lnTo>
                    <a:pt x="28" y="0"/>
                  </a:lnTo>
                  <a:lnTo>
                    <a:pt x="32" y="1"/>
                  </a:lnTo>
                  <a:lnTo>
                    <a:pt x="36" y="4"/>
                  </a:lnTo>
                  <a:lnTo>
                    <a:pt x="40" y="6"/>
                  </a:lnTo>
                  <a:lnTo>
                    <a:pt x="43" y="10"/>
                  </a:lnTo>
                  <a:lnTo>
                    <a:pt x="45" y="14"/>
                  </a:lnTo>
                  <a:lnTo>
                    <a:pt x="46" y="18"/>
                  </a:lnTo>
                  <a:lnTo>
                    <a:pt x="46" y="23"/>
                  </a:lnTo>
                  <a:lnTo>
                    <a:pt x="0" y="23"/>
                  </a:lnTo>
                  <a:lnTo>
                    <a:pt x="0" y="23"/>
                  </a:lnTo>
                  <a:lnTo>
                    <a:pt x="0" y="18"/>
                  </a:lnTo>
                  <a:lnTo>
                    <a:pt x="1" y="14"/>
                  </a:lnTo>
                  <a:lnTo>
                    <a:pt x="3"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7" name="Freeform 20772">
              <a:extLst>
                <a:ext uri="{FF2B5EF4-FFF2-40B4-BE49-F238E27FC236}">
                  <a16:creationId xmlns:a16="http://schemas.microsoft.com/office/drawing/2014/main" id="{BFE15D2A-70FA-49F2-9836-26256E1DAEBA}"/>
                </a:ext>
              </a:extLst>
            </p:cNvPr>
            <p:cNvSpPr>
              <a:spLocks noEditPoints="1"/>
            </p:cNvSpPr>
            <p:nvPr/>
          </p:nvSpPr>
          <p:spPr bwMode="auto">
            <a:xfrm>
              <a:off x="-1604963" y="2109788"/>
              <a:ext cx="73025" cy="0"/>
            </a:xfrm>
            <a:custGeom>
              <a:avLst/>
              <a:gdLst>
                <a:gd name="T0" fmla="*/ 0 w 46"/>
                <a:gd name="T1" fmla="*/ 0 w 46"/>
                <a:gd name="T2" fmla="*/ 0 w 46"/>
                <a:gd name="T3" fmla="*/ 0 w 46"/>
                <a:gd name="T4" fmla="*/ 0 w 46"/>
                <a:gd name="T5" fmla="*/ 46 w 46"/>
                <a:gd name="T6" fmla="*/ 46 w 46"/>
                <a:gd name="T7" fmla="*/ 46 w 46"/>
                <a:gd name="T8" fmla="*/ 46 w 46"/>
                <a:gd name="T9" fmla="*/ 0 w 46"/>
                <a:gd name="T10" fmla="*/ 0 w 46"/>
                <a:gd name="T11" fmla="*/ 46 w 46"/>
                <a:gd name="T12" fmla="*/ 46 w 4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6">
                  <a:moveTo>
                    <a:pt x="0" y="0"/>
                  </a:moveTo>
                  <a:lnTo>
                    <a:pt x="0" y="0"/>
                  </a:lnTo>
                  <a:lnTo>
                    <a:pt x="0" y="0"/>
                  </a:lnTo>
                  <a:lnTo>
                    <a:pt x="0" y="0"/>
                  </a:lnTo>
                  <a:lnTo>
                    <a:pt x="0" y="0"/>
                  </a:lnTo>
                  <a:close/>
                  <a:moveTo>
                    <a:pt x="46" y="0"/>
                  </a:moveTo>
                  <a:lnTo>
                    <a:pt x="46" y="0"/>
                  </a:lnTo>
                  <a:lnTo>
                    <a:pt x="46" y="0"/>
                  </a:lnTo>
                  <a:lnTo>
                    <a:pt x="46" y="0"/>
                  </a:lnTo>
                  <a:lnTo>
                    <a:pt x="0" y="0"/>
                  </a:lnTo>
                  <a:lnTo>
                    <a:pt x="0" y="0"/>
                  </a:lnTo>
                  <a:lnTo>
                    <a:pt x="46" y="0"/>
                  </a:lnTo>
                  <a:lnTo>
                    <a:pt x="46"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8" name="Rectangle 20773">
              <a:extLst>
                <a:ext uri="{FF2B5EF4-FFF2-40B4-BE49-F238E27FC236}">
                  <a16:creationId xmlns:a16="http://schemas.microsoft.com/office/drawing/2014/main" id="{DD03EDC9-7391-424D-B1AB-918003186903}"/>
                </a:ext>
              </a:extLst>
            </p:cNvPr>
            <p:cNvSpPr>
              <a:spLocks noChangeArrowheads="1"/>
            </p:cNvSpPr>
            <p:nvPr/>
          </p:nvSpPr>
          <p:spPr bwMode="auto">
            <a:xfrm>
              <a:off x="-1604963" y="210978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9" name="Freeform 20774">
              <a:extLst>
                <a:ext uri="{FF2B5EF4-FFF2-40B4-BE49-F238E27FC236}">
                  <a16:creationId xmlns:a16="http://schemas.microsoft.com/office/drawing/2014/main" id="{4BF431C4-C161-43A7-8D8D-09641364C1CD}"/>
                </a:ext>
              </a:extLst>
            </p:cNvPr>
            <p:cNvSpPr>
              <a:spLocks/>
            </p:cNvSpPr>
            <p:nvPr/>
          </p:nvSpPr>
          <p:spPr bwMode="auto">
            <a:xfrm>
              <a:off x="-1604963" y="2109788"/>
              <a:ext cx="73025" cy="0"/>
            </a:xfrm>
            <a:custGeom>
              <a:avLst/>
              <a:gdLst>
                <a:gd name="T0" fmla="*/ 46 w 46"/>
                <a:gd name="T1" fmla="*/ 46 w 46"/>
                <a:gd name="T2" fmla="*/ 46 w 46"/>
                <a:gd name="T3" fmla="*/ 46 w 46"/>
                <a:gd name="T4" fmla="*/ 0 w 46"/>
                <a:gd name="T5" fmla="*/ 0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46" y="0"/>
                  </a:lnTo>
                  <a:lnTo>
                    <a:pt x="46" y="0"/>
                  </a:lnTo>
                  <a:lnTo>
                    <a:pt x="46" y="0"/>
                  </a:lnTo>
                  <a:lnTo>
                    <a:pt x="0" y="0"/>
                  </a:lnTo>
                  <a:lnTo>
                    <a:pt x="0"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0" name="Freeform 20775">
              <a:extLst>
                <a:ext uri="{FF2B5EF4-FFF2-40B4-BE49-F238E27FC236}">
                  <a16:creationId xmlns:a16="http://schemas.microsoft.com/office/drawing/2014/main" id="{41D3FB6C-AE62-4EB2-8550-E48A594B6F43}"/>
                </a:ext>
              </a:extLst>
            </p:cNvPr>
            <p:cNvSpPr>
              <a:spLocks/>
            </p:cNvSpPr>
            <p:nvPr/>
          </p:nvSpPr>
          <p:spPr bwMode="auto">
            <a:xfrm>
              <a:off x="-1604963" y="21097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1" name="Freeform 20776">
              <a:extLst>
                <a:ext uri="{FF2B5EF4-FFF2-40B4-BE49-F238E27FC236}">
                  <a16:creationId xmlns:a16="http://schemas.microsoft.com/office/drawing/2014/main" id="{7132FBC8-E9CC-4C21-822E-2517505B0FB1}"/>
                </a:ext>
              </a:extLst>
            </p:cNvPr>
            <p:cNvSpPr>
              <a:spLocks/>
            </p:cNvSpPr>
            <p:nvPr/>
          </p:nvSpPr>
          <p:spPr bwMode="auto">
            <a:xfrm>
              <a:off x="-1604963" y="2109788"/>
              <a:ext cx="73025" cy="0"/>
            </a:xfrm>
            <a:custGeom>
              <a:avLst/>
              <a:gdLst>
                <a:gd name="T0" fmla="*/ 46 w 46"/>
                <a:gd name="T1" fmla="*/ 0 w 46"/>
                <a:gd name="T2" fmla="*/ 0 w 46"/>
                <a:gd name="T3" fmla="*/ 0 w 46"/>
                <a:gd name="T4" fmla="*/ 0 w 46"/>
                <a:gd name="T5" fmla="*/ 46 w 46"/>
                <a:gd name="T6" fmla="*/ 46 w 46"/>
                <a:gd name="T7" fmla="*/ 46 w 4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6">
                  <a:moveTo>
                    <a:pt x="46" y="0"/>
                  </a:moveTo>
                  <a:lnTo>
                    <a:pt x="0" y="0"/>
                  </a:lnTo>
                  <a:lnTo>
                    <a:pt x="0" y="0"/>
                  </a:lnTo>
                  <a:lnTo>
                    <a:pt x="0" y="0"/>
                  </a:lnTo>
                  <a:lnTo>
                    <a:pt x="0" y="0"/>
                  </a:lnTo>
                  <a:lnTo>
                    <a:pt x="46" y="0"/>
                  </a:lnTo>
                  <a:lnTo>
                    <a:pt x="46"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2" name="Freeform 20777">
              <a:extLst>
                <a:ext uri="{FF2B5EF4-FFF2-40B4-BE49-F238E27FC236}">
                  <a16:creationId xmlns:a16="http://schemas.microsoft.com/office/drawing/2014/main" id="{6B6317FB-346E-4220-9C61-DA91D5B587BC}"/>
                </a:ext>
              </a:extLst>
            </p:cNvPr>
            <p:cNvSpPr>
              <a:spLocks/>
            </p:cNvSpPr>
            <p:nvPr/>
          </p:nvSpPr>
          <p:spPr bwMode="auto">
            <a:xfrm>
              <a:off x="-1465263" y="2155825"/>
              <a:ext cx="74613" cy="36513"/>
            </a:xfrm>
            <a:custGeom>
              <a:avLst/>
              <a:gdLst>
                <a:gd name="T0" fmla="*/ 24 w 47"/>
                <a:gd name="T1" fmla="*/ 0 h 23"/>
                <a:gd name="T2" fmla="*/ 24 w 47"/>
                <a:gd name="T3" fmla="*/ 0 h 23"/>
                <a:gd name="T4" fmla="*/ 27 w 47"/>
                <a:gd name="T5" fmla="*/ 0 h 23"/>
                <a:gd name="T6" fmla="*/ 33 w 47"/>
                <a:gd name="T7" fmla="*/ 1 h 23"/>
                <a:gd name="T8" fmla="*/ 37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7 w 47"/>
                <a:gd name="T31" fmla="*/ 6 h 23"/>
                <a:gd name="T32" fmla="*/ 11 w 47"/>
                <a:gd name="T33" fmla="*/ 4 h 23"/>
                <a:gd name="T34" fmla="*/ 14 w 47"/>
                <a:gd name="T35" fmla="*/ 1 h 23"/>
                <a:gd name="T36" fmla="*/ 18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7" y="0"/>
                  </a:lnTo>
                  <a:lnTo>
                    <a:pt x="33" y="1"/>
                  </a:lnTo>
                  <a:lnTo>
                    <a:pt x="37" y="4"/>
                  </a:lnTo>
                  <a:lnTo>
                    <a:pt x="40" y="6"/>
                  </a:lnTo>
                  <a:lnTo>
                    <a:pt x="43" y="10"/>
                  </a:lnTo>
                  <a:lnTo>
                    <a:pt x="46" y="14"/>
                  </a:lnTo>
                  <a:lnTo>
                    <a:pt x="47" y="18"/>
                  </a:lnTo>
                  <a:lnTo>
                    <a:pt x="47" y="23"/>
                  </a:lnTo>
                  <a:lnTo>
                    <a:pt x="0" y="23"/>
                  </a:lnTo>
                  <a:lnTo>
                    <a:pt x="0" y="23"/>
                  </a:lnTo>
                  <a:lnTo>
                    <a:pt x="0" y="18"/>
                  </a:lnTo>
                  <a:lnTo>
                    <a:pt x="1" y="14"/>
                  </a:lnTo>
                  <a:lnTo>
                    <a:pt x="4" y="10"/>
                  </a:lnTo>
                  <a:lnTo>
                    <a:pt x="7" y="6"/>
                  </a:lnTo>
                  <a:lnTo>
                    <a:pt x="11" y="4"/>
                  </a:lnTo>
                  <a:lnTo>
                    <a:pt x="14" y="1"/>
                  </a:lnTo>
                  <a:lnTo>
                    <a:pt x="18" y="0"/>
                  </a:lnTo>
                  <a:lnTo>
                    <a:pt x="24" y="0"/>
                  </a:lnTo>
                  <a:close/>
                </a:path>
              </a:pathLst>
            </a:custGeom>
            <a:solidFill>
              <a:srgbClr val="FDE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3" name="Freeform 20778">
              <a:extLst>
                <a:ext uri="{FF2B5EF4-FFF2-40B4-BE49-F238E27FC236}">
                  <a16:creationId xmlns:a16="http://schemas.microsoft.com/office/drawing/2014/main" id="{FB41CBBF-6F7E-4BA3-A2CB-B06873CD25B3}"/>
                </a:ext>
              </a:extLst>
            </p:cNvPr>
            <p:cNvSpPr>
              <a:spLocks/>
            </p:cNvSpPr>
            <p:nvPr/>
          </p:nvSpPr>
          <p:spPr bwMode="auto">
            <a:xfrm>
              <a:off x="-1465263" y="2155825"/>
              <a:ext cx="74613" cy="36513"/>
            </a:xfrm>
            <a:custGeom>
              <a:avLst/>
              <a:gdLst>
                <a:gd name="T0" fmla="*/ 24 w 47"/>
                <a:gd name="T1" fmla="*/ 0 h 23"/>
                <a:gd name="T2" fmla="*/ 24 w 47"/>
                <a:gd name="T3" fmla="*/ 0 h 23"/>
                <a:gd name="T4" fmla="*/ 27 w 47"/>
                <a:gd name="T5" fmla="*/ 0 h 23"/>
                <a:gd name="T6" fmla="*/ 33 w 47"/>
                <a:gd name="T7" fmla="*/ 1 h 23"/>
                <a:gd name="T8" fmla="*/ 37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7 w 47"/>
                <a:gd name="T31" fmla="*/ 6 h 23"/>
                <a:gd name="T32" fmla="*/ 11 w 47"/>
                <a:gd name="T33" fmla="*/ 4 h 23"/>
                <a:gd name="T34" fmla="*/ 14 w 47"/>
                <a:gd name="T35" fmla="*/ 1 h 23"/>
                <a:gd name="T36" fmla="*/ 18 w 47"/>
                <a:gd name="T37" fmla="*/ 0 h 23"/>
                <a:gd name="T38" fmla="*/ 24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4" y="0"/>
                  </a:moveTo>
                  <a:lnTo>
                    <a:pt x="24" y="0"/>
                  </a:lnTo>
                  <a:lnTo>
                    <a:pt x="27" y="0"/>
                  </a:lnTo>
                  <a:lnTo>
                    <a:pt x="33" y="1"/>
                  </a:lnTo>
                  <a:lnTo>
                    <a:pt x="37" y="4"/>
                  </a:lnTo>
                  <a:lnTo>
                    <a:pt x="40" y="6"/>
                  </a:lnTo>
                  <a:lnTo>
                    <a:pt x="43" y="10"/>
                  </a:lnTo>
                  <a:lnTo>
                    <a:pt x="46" y="14"/>
                  </a:lnTo>
                  <a:lnTo>
                    <a:pt x="47" y="18"/>
                  </a:lnTo>
                  <a:lnTo>
                    <a:pt x="47" y="23"/>
                  </a:lnTo>
                  <a:lnTo>
                    <a:pt x="0" y="23"/>
                  </a:lnTo>
                  <a:lnTo>
                    <a:pt x="0" y="23"/>
                  </a:lnTo>
                  <a:lnTo>
                    <a:pt x="0" y="18"/>
                  </a:lnTo>
                  <a:lnTo>
                    <a:pt x="1" y="14"/>
                  </a:lnTo>
                  <a:lnTo>
                    <a:pt x="4" y="10"/>
                  </a:lnTo>
                  <a:lnTo>
                    <a:pt x="7" y="6"/>
                  </a:lnTo>
                  <a:lnTo>
                    <a:pt x="11" y="4"/>
                  </a:lnTo>
                  <a:lnTo>
                    <a:pt x="14" y="1"/>
                  </a:lnTo>
                  <a:lnTo>
                    <a:pt x="18" y="0"/>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4" name="Freeform 20779">
              <a:extLst>
                <a:ext uri="{FF2B5EF4-FFF2-40B4-BE49-F238E27FC236}">
                  <a16:creationId xmlns:a16="http://schemas.microsoft.com/office/drawing/2014/main" id="{B31325B8-62F7-4E5A-966E-329F419E9208}"/>
                </a:ext>
              </a:extLst>
            </p:cNvPr>
            <p:cNvSpPr>
              <a:spLocks noEditPoints="1"/>
            </p:cNvSpPr>
            <p:nvPr/>
          </p:nvSpPr>
          <p:spPr bwMode="auto">
            <a:xfrm>
              <a:off x="-1465263" y="2192338"/>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5" name="Rectangle 20780">
              <a:extLst>
                <a:ext uri="{FF2B5EF4-FFF2-40B4-BE49-F238E27FC236}">
                  <a16:creationId xmlns:a16="http://schemas.microsoft.com/office/drawing/2014/main" id="{CD4953CC-75AC-482C-B199-20D44B00DFF4}"/>
                </a:ext>
              </a:extLst>
            </p:cNvPr>
            <p:cNvSpPr>
              <a:spLocks noChangeArrowheads="1"/>
            </p:cNvSpPr>
            <p:nvPr/>
          </p:nvSpPr>
          <p:spPr bwMode="auto">
            <a:xfrm>
              <a:off x="-1465263" y="21923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6" name="Freeform 20781">
              <a:extLst>
                <a:ext uri="{FF2B5EF4-FFF2-40B4-BE49-F238E27FC236}">
                  <a16:creationId xmlns:a16="http://schemas.microsoft.com/office/drawing/2014/main" id="{9BB7DEA1-4F8D-473F-8BD0-702F475B2E1A}"/>
                </a:ext>
              </a:extLst>
            </p:cNvPr>
            <p:cNvSpPr>
              <a:spLocks/>
            </p:cNvSpPr>
            <p:nvPr/>
          </p:nvSpPr>
          <p:spPr bwMode="auto">
            <a:xfrm>
              <a:off x="-1465263" y="2192338"/>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7" name="Freeform 20782">
              <a:extLst>
                <a:ext uri="{FF2B5EF4-FFF2-40B4-BE49-F238E27FC236}">
                  <a16:creationId xmlns:a16="http://schemas.microsoft.com/office/drawing/2014/main" id="{684409EA-0BF3-4D01-85D2-83B165A6D1D8}"/>
                </a:ext>
              </a:extLst>
            </p:cNvPr>
            <p:cNvSpPr>
              <a:spLocks/>
            </p:cNvSpPr>
            <p:nvPr/>
          </p:nvSpPr>
          <p:spPr bwMode="auto">
            <a:xfrm>
              <a:off x="-1465263" y="21923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8" name="Freeform 20783">
              <a:extLst>
                <a:ext uri="{FF2B5EF4-FFF2-40B4-BE49-F238E27FC236}">
                  <a16:creationId xmlns:a16="http://schemas.microsoft.com/office/drawing/2014/main" id="{A5B6EA47-3DC3-4F00-A546-8EB3C4114DC4}"/>
                </a:ext>
              </a:extLst>
            </p:cNvPr>
            <p:cNvSpPr>
              <a:spLocks/>
            </p:cNvSpPr>
            <p:nvPr/>
          </p:nvSpPr>
          <p:spPr bwMode="auto">
            <a:xfrm>
              <a:off x="-1465263" y="2192338"/>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9" name="Freeform 20784">
              <a:extLst>
                <a:ext uri="{FF2B5EF4-FFF2-40B4-BE49-F238E27FC236}">
                  <a16:creationId xmlns:a16="http://schemas.microsoft.com/office/drawing/2014/main" id="{BB71529C-9369-4CD5-BC98-7FDCECD0F41B}"/>
                </a:ext>
              </a:extLst>
            </p:cNvPr>
            <p:cNvSpPr>
              <a:spLocks/>
            </p:cNvSpPr>
            <p:nvPr/>
          </p:nvSpPr>
          <p:spPr bwMode="auto">
            <a:xfrm>
              <a:off x="-2397125" y="2135188"/>
              <a:ext cx="74613" cy="36513"/>
            </a:xfrm>
            <a:custGeom>
              <a:avLst/>
              <a:gdLst>
                <a:gd name="T0" fmla="*/ 23 w 47"/>
                <a:gd name="T1" fmla="*/ 0 h 23"/>
                <a:gd name="T2" fmla="*/ 23 w 47"/>
                <a:gd name="T3" fmla="*/ 0 h 23"/>
                <a:gd name="T4" fmla="*/ 29 w 47"/>
                <a:gd name="T5" fmla="*/ 0 h 23"/>
                <a:gd name="T6" fmla="*/ 33 w 47"/>
                <a:gd name="T7" fmla="*/ 1 h 23"/>
                <a:gd name="T8" fmla="*/ 36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6 w 47"/>
                <a:gd name="T31" fmla="*/ 6 h 23"/>
                <a:gd name="T32" fmla="*/ 10 w 47"/>
                <a:gd name="T33" fmla="*/ 4 h 23"/>
                <a:gd name="T34" fmla="*/ 14 w 47"/>
                <a:gd name="T35" fmla="*/ 1 h 23"/>
                <a:gd name="T36" fmla="*/ 18 w 47"/>
                <a:gd name="T37" fmla="*/ 0 h 23"/>
                <a:gd name="T38" fmla="*/ 23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3" y="0"/>
                  </a:moveTo>
                  <a:lnTo>
                    <a:pt x="23" y="0"/>
                  </a:lnTo>
                  <a:lnTo>
                    <a:pt x="29" y="0"/>
                  </a:lnTo>
                  <a:lnTo>
                    <a:pt x="33" y="1"/>
                  </a:lnTo>
                  <a:lnTo>
                    <a:pt x="36" y="4"/>
                  </a:lnTo>
                  <a:lnTo>
                    <a:pt x="40" y="6"/>
                  </a:lnTo>
                  <a:lnTo>
                    <a:pt x="43" y="10"/>
                  </a:lnTo>
                  <a:lnTo>
                    <a:pt x="46" y="14"/>
                  </a:lnTo>
                  <a:lnTo>
                    <a:pt x="47" y="18"/>
                  </a:lnTo>
                  <a:lnTo>
                    <a:pt x="47" y="23"/>
                  </a:lnTo>
                  <a:lnTo>
                    <a:pt x="0" y="23"/>
                  </a:lnTo>
                  <a:lnTo>
                    <a:pt x="0" y="23"/>
                  </a:lnTo>
                  <a:lnTo>
                    <a:pt x="0" y="18"/>
                  </a:lnTo>
                  <a:lnTo>
                    <a:pt x="1" y="14"/>
                  </a:lnTo>
                  <a:lnTo>
                    <a:pt x="4" y="10"/>
                  </a:lnTo>
                  <a:lnTo>
                    <a:pt x="6" y="6"/>
                  </a:lnTo>
                  <a:lnTo>
                    <a:pt x="10" y="4"/>
                  </a:lnTo>
                  <a:lnTo>
                    <a:pt x="14" y="1"/>
                  </a:lnTo>
                  <a:lnTo>
                    <a:pt x="18" y="0"/>
                  </a:lnTo>
                  <a:lnTo>
                    <a:pt x="23" y="0"/>
                  </a:lnTo>
                  <a:close/>
                </a:path>
              </a:pathLst>
            </a:custGeom>
            <a:solidFill>
              <a:srgbClr val="FDE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0" name="Freeform 20785">
              <a:extLst>
                <a:ext uri="{FF2B5EF4-FFF2-40B4-BE49-F238E27FC236}">
                  <a16:creationId xmlns:a16="http://schemas.microsoft.com/office/drawing/2014/main" id="{65A4FA14-B36E-4C10-BC0E-546A6CD00328}"/>
                </a:ext>
              </a:extLst>
            </p:cNvPr>
            <p:cNvSpPr>
              <a:spLocks/>
            </p:cNvSpPr>
            <p:nvPr/>
          </p:nvSpPr>
          <p:spPr bwMode="auto">
            <a:xfrm>
              <a:off x="-2397125" y="2135188"/>
              <a:ext cx="74613" cy="36513"/>
            </a:xfrm>
            <a:custGeom>
              <a:avLst/>
              <a:gdLst>
                <a:gd name="T0" fmla="*/ 23 w 47"/>
                <a:gd name="T1" fmla="*/ 0 h 23"/>
                <a:gd name="T2" fmla="*/ 23 w 47"/>
                <a:gd name="T3" fmla="*/ 0 h 23"/>
                <a:gd name="T4" fmla="*/ 29 w 47"/>
                <a:gd name="T5" fmla="*/ 0 h 23"/>
                <a:gd name="T6" fmla="*/ 33 w 47"/>
                <a:gd name="T7" fmla="*/ 1 h 23"/>
                <a:gd name="T8" fmla="*/ 36 w 47"/>
                <a:gd name="T9" fmla="*/ 4 h 23"/>
                <a:gd name="T10" fmla="*/ 40 w 47"/>
                <a:gd name="T11" fmla="*/ 6 h 23"/>
                <a:gd name="T12" fmla="*/ 43 w 47"/>
                <a:gd name="T13" fmla="*/ 10 h 23"/>
                <a:gd name="T14" fmla="*/ 46 w 47"/>
                <a:gd name="T15" fmla="*/ 14 h 23"/>
                <a:gd name="T16" fmla="*/ 47 w 47"/>
                <a:gd name="T17" fmla="*/ 18 h 23"/>
                <a:gd name="T18" fmla="*/ 47 w 47"/>
                <a:gd name="T19" fmla="*/ 23 h 23"/>
                <a:gd name="T20" fmla="*/ 0 w 47"/>
                <a:gd name="T21" fmla="*/ 23 h 23"/>
                <a:gd name="T22" fmla="*/ 0 w 47"/>
                <a:gd name="T23" fmla="*/ 23 h 23"/>
                <a:gd name="T24" fmla="*/ 0 w 47"/>
                <a:gd name="T25" fmla="*/ 18 h 23"/>
                <a:gd name="T26" fmla="*/ 1 w 47"/>
                <a:gd name="T27" fmla="*/ 14 h 23"/>
                <a:gd name="T28" fmla="*/ 4 w 47"/>
                <a:gd name="T29" fmla="*/ 10 h 23"/>
                <a:gd name="T30" fmla="*/ 6 w 47"/>
                <a:gd name="T31" fmla="*/ 6 h 23"/>
                <a:gd name="T32" fmla="*/ 10 w 47"/>
                <a:gd name="T33" fmla="*/ 4 h 23"/>
                <a:gd name="T34" fmla="*/ 14 w 47"/>
                <a:gd name="T35" fmla="*/ 1 h 23"/>
                <a:gd name="T36" fmla="*/ 18 w 47"/>
                <a:gd name="T37" fmla="*/ 0 h 23"/>
                <a:gd name="T38" fmla="*/ 23 w 47"/>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23">
                  <a:moveTo>
                    <a:pt x="23" y="0"/>
                  </a:moveTo>
                  <a:lnTo>
                    <a:pt x="23" y="0"/>
                  </a:lnTo>
                  <a:lnTo>
                    <a:pt x="29" y="0"/>
                  </a:lnTo>
                  <a:lnTo>
                    <a:pt x="33" y="1"/>
                  </a:lnTo>
                  <a:lnTo>
                    <a:pt x="36" y="4"/>
                  </a:lnTo>
                  <a:lnTo>
                    <a:pt x="40" y="6"/>
                  </a:lnTo>
                  <a:lnTo>
                    <a:pt x="43" y="10"/>
                  </a:lnTo>
                  <a:lnTo>
                    <a:pt x="46" y="14"/>
                  </a:lnTo>
                  <a:lnTo>
                    <a:pt x="47" y="18"/>
                  </a:lnTo>
                  <a:lnTo>
                    <a:pt x="47" y="23"/>
                  </a:lnTo>
                  <a:lnTo>
                    <a:pt x="0" y="23"/>
                  </a:lnTo>
                  <a:lnTo>
                    <a:pt x="0" y="23"/>
                  </a:lnTo>
                  <a:lnTo>
                    <a:pt x="0" y="18"/>
                  </a:lnTo>
                  <a:lnTo>
                    <a:pt x="1" y="14"/>
                  </a:lnTo>
                  <a:lnTo>
                    <a:pt x="4" y="10"/>
                  </a:lnTo>
                  <a:lnTo>
                    <a:pt x="6" y="6"/>
                  </a:lnTo>
                  <a:lnTo>
                    <a:pt x="10" y="4"/>
                  </a:lnTo>
                  <a:lnTo>
                    <a:pt x="14" y="1"/>
                  </a:lnTo>
                  <a:lnTo>
                    <a:pt x="18"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1" name="Freeform 20786">
              <a:extLst>
                <a:ext uri="{FF2B5EF4-FFF2-40B4-BE49-F238E27FC236}">
                  <a16:creationId xmlns:a16="http://schemas.microsoft.com/office/drawing/2014/main" id="{4F1DFEEB-0B23-4FF2-8B07-64AA0CBCECC0}"/>
                </a:ext>
              </a:extLst>
            </p:cNvPr>
            <p:cNvSpPr>
              <a:spLocks noEditPoints="1"/>
            </p:cNvSpPr>
            <p:nvPr/>
          </p:nvSpPr>
          <p:spPr bwMode="auto">
            <a:xfrm>
              <a:off x="-2397125" y="2171700"/>
              <a:ext cx="74613" cy="0"/>
            </a:xfrm>
            <a:custGeom>
              <a:avLst/>
              <a:gdLst>
                <a:gd name="T0" fmla="*/ 0 w 47"/>
                <a:gd name="T1" fmla="*/ 0 w 47"/>
                <a:gd name="T2" fmla="*/ 0 w 47"/>
                <a:gd name="T3" fmla="*/ 0 w 47"/>
                <a:gd name="T4" fmla="*/ 0 w 47"/>
                <a:gd name="T5" fmla="*/ 47 w 47"/>
                <a:gd name="T6" fmla="*/ 47 w 47"/>
                <a:gd name="T7" fmla="*/ 47 w 47"/>
                <a:gd name="T8" fmla="*/ 47 w 47"/>
                <a:gd name="T9" fmla="*/ 0 w 47"/>
                <a:gd name="T10" fmla="*/ 0 w 47"/>
                <a:gd name="T11" fmla="*/ 47 w 47"/>
                <a:gd name="T12" fmla="*/ 47 w 4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47">
                  <a:moveTo>
                    <a:pt x="0" y="0"/>
                  </a:moveTo>
                  <a:lnTo>
                    <a:pt x="0" y="0"/>
                  </a:lnTo>
                  <a:lnTo>
                    <a:pt x="0" y="0"/>
                  </a:lnTo>
                  <a:lnTo>
                    <a:pt x="0" y="0"/>
                  </a:lnTo>
                  <a:lnTo>
                    <a:pt x="0" y="0"/>
                  </a:lnTo>
                  <a:close/>
                  <a:moveTo>
                    <a:pt x="47" y="0"/>
                  </a:moveTo>
                  <a:lnTo>
                    <a:pt x="47" y="0"/>
                  </a:lnTo>
                  <a:lnTo>
                    <a:pt x="47" y="0"/>
                  </a:lnTo>
                  <a:lnTo>
                    <a:pt x="47" y="0"/>
                  </a:lnTo>
                  <a:lnTo>
                    <a:pt x="0" y="0"/>
                  </a:lnTo>
                  <a:lnTo>
                    <a:pt x="0" y="0"/>
                  </a:lnTo>
                  <a:lnTo>
                    <a:pt x="47" y="0"/>
                  </a:lnTo>
                  <a:lnTo>
                    <a:pt x="47" y="0"/>
                  </a:lnTo>
                  <a:close/>
                </a:path>
              </a:pathLst>
            </a:custGeom>
            <a:solidFill>
              <a:srgbClr val="F9C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2" name="Rectangle 20787">
              <a:extLst>
                <a:ext uri="{FF2B5EF4-FFF2-40B4-BE49-F238E27FC236}">
                  <a16:creationId xmlns:a16="http://schemas.microsoft.com/office/drawing/2014/main" id="{02E6B10C-F945-4CE3-B82B-126C0CDF7CD6}"/>
                </a:ext>
              </a:extLst>
            </p:cNvPr>
            <p:cNvSpPr>
              <a:spLocks noChangeArrowheads="1"/>
            </p:cNvSpPr>
            <p:nvPr/>
          </p:nvSpPr>
          <p:spPr bwMode="auto">
            <a:xfrm>
              <a:off x="-2397125" y="217170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3" name="Freeform 20788">
              <a:extLst>
                <a:ext uri="{FF2B5EF4-FFF2-40B4-BE49-F238E27FC236}">
                  <a16:creationId xmlns:a16="http://schemas.microsoft.com/office/drawing/2014/main" id="{C98C5C17-36A7-4893-94AF-0562E537E26A}"/>
                </a:ext>
              </a:extLst>
            </p:cNvPr>
            <p:cNvSpPr>
              <a:spLocks/>
            </p:cNvSpPr>
            <p:nvPr/>
          </p:nvSpPr>
          <p:spPr bwMode="auto">
            <a:xfrm>
              <a:off x="-2397125" y="2171700"/>
              <a:ext cx="74613" cy="0"/>
            </a:xfrm>
            <a:custGeom>
              <a:avLst/>
              <a:gdLst>
                <a:gd name="T0" fmla="*/ 47 w 47"/>
                <a:gd name="T1" fmla="*/ 47 w 47"/>
                <a:gd name="T2" fmla="*/ 47 w 47"/>
                <a:gd name="T3" fmla="*/ 47 w 47"/>
                <a:gd name="T4" fmla="*/ 0 w 47"/>
                <a:gd name="T5" fmla="*/ 0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47" y="0"/>
                  </a:lnTo>
                  <a:lnTo>
                    <a:pt x="47" y="0"/>
                  </a:lnTo>
                  <a:lnTo>
                    <a:pt x="47" y="0"/>
                  </a:lnTo>
                  <a:lnTo>
                    <a:pt x="0" y="0"/>
                  </a:lnTo>
                  <a:lnTo>
                    <a:pt x="0"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4" name="Freeform 20789">
              <a:extLst>
                <a:ext uri="{FF2B5EF4-FFF2-40B4-BE49-F238E27FC236}">
                  <a16:creationId xmlns:a16="http://schemas.microsoft.com/office/drawing/2014/main" id="{26EC1B06-A649-40B2-B195-1947FB40648B}"/>
                </a:ext>
              </a:extLst>
            </p:cNvPr>
            <p:cNvSpPr>
              <a:spLocks/>
            </p:cNvSpPr>
            <p:nvPr/>
          </p:nvSpPr>
          <p:spPr bwMode="auto">
            <a:xfrm>
              <a:off x="-2397125" y="21717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close/>
                </a:path>
              </a:pathLst>
            </a:custGeom>
            <a:solidFill>
              <a:srgbClr val="FADE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5" name="Freeform 20790">
              <a:extLst>
                <a:ext uri="{FF2B5EF4-FFF2-40B4-BE49-F238E27FC236}">
                  <a16:creationId xmlns:a16="http://schemas.microsoft.com/office/drawing/2014/main" id="{8F4502CB-0AFA-4954-B84C-B966B78DA0F3}"/>
                </a:ext>
              </a:extLst>
            </p:cNvPr>
            <p:cNvSpPr>
              <a:spLocks/>
            </p:cNvSpPr>
            <p:nvPr/>
          </p:nvSpPr>
          <p:spPr bwMode="auto">
            <a:xfrm>
              <a:off x="-2397125" y="2171700"/>
              <a:ext cx="74613" cy="0"/>
            </a:xfrm>
            <a:custGeom>
              <a:avLst/>
              <a:gdLst>
                <a:gd name="T0" fmla="*/ 47 w 47"/>
                <a:gd name="T1" fmla="*/ 0 w 47"/>
                <a:gd name="T2" fmla="*/ 0 w 47"/>
                <a:gd name="T3" fmla="*/ 0 w 47"/>
                <a:gd name="T4" fmla="*/ 0 w 47"/>
                <a:gd name="T5" fmla="*/ 47 w 47"/>
                <a:gd name="T6" fmla="*/ 47 w 47"/>
                <a:gd name="T7" fmla="*/ 47 w 47"/>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7">
                  <a:moveTo>
                    <a:pt x="47" y="0"/>
                  </a:moveTo>
                  <a:lnTo>
                    <a:pt x="0" y="0"/>
                  </a:lnTo>
                  <a:lnTo>
                    <a:pt x="0" y="0"/>
                  </a:lnTo>
                  <a:lnTo>
                    <a:pt x="0" y="0"/>
                  </a:lnTo>
                  <a:lnTo>
                    <a:pt x="0" y="0"/>
                  </a:lnTo>
                  <a:lnTo>
                    <a:pt x="47" y="0"/>
                  </a:lnTo>
                  <a:lnTo>
                    <a:pt x="47" y="0"/>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6" name="Freeform 20791">
              <a:extLst>
                <a:ext uri="{FF2B5EF4-FFF2-40B4-BE49-F238E27FC236}">
                  <a16:creationId xmlns:a16="http://schemas.microsoft.com/office/drawing/2014/main" id="{098AEBAE-220C-4D8E-BDAC-A071910DBAA7}"/>
                </a:ext>
              </a:extLst>
            </p:cNvPr>
            <p:cNvSpPr>
              <a:spLocks/>
            </p:cNvSpPr>
            <p:nvPr/>
          </p:nvSpPr>
          <p:spPr bwMode="auto">
            <a:xfrm>
              <a:off x="-4065588" y="1530350"/>
              <a:ext cx="585788" cy="1062038"/>
            </a:xfrm>
            <a:custGeom>
              <a:avLst/>
              <a:gdLst>
                <a:gd name="T0" fmla="*/ 366 w 369"/>
                <a:gd name="T1" fmla="*/ 669 h 669"/>
                <a:gd name="T2" fmla="*/ 3 w 369"/>
                <a:gd name="T3" fmla="*/ 669 h 669"/>
                <a:gd name="T4" fmla="*/ 3 w 369"/>
                <a:gd name="T5" fmla="*/ 669 h 669"/>
                <a:gd name="T6" fmla="*/ 2 w 369"/>
                <a:gd name="T7" fmla="*/ 667 h 669"/>
                <a:gd name="T8" fmla="*/ 0 w 369"/>
                <a:gd name="T9" fmla="*/ 666 h 669"/>
                <a:gd name="T10" fmla="*/ 0 w 369"/>
                <a:gd name="T11" fmla="*/ 3 h 669"/>
                <a:gd name="T12" fmla="*/ 0 w 369"/>
                <a:gd name="T13" fmla="*/ 3 h 669"/>
                <a:gd name="T14" fmla="*/ 2 w 369"/>
                <a:gd name="T15" fmla="*/ 2 h 669"/>
                <a:gd name="T16" fmla="*/ 3 w 369"/>
                <a:gd name="T17" fmla="*/ 0 h 669"/>
                <a:gd name="T18" fmla="*/ 366 w 369"/>
                <a:gd name="T19" fmla="*/ 0 h 669"/>
                <a:gd name="T20" fmla="*/ 366 w 369"/>
                <a:gd name="T21" fmla="*/ 0 h 669"/>
                <a:gd name="T22" fmla="*/ 367 w 369"/>
                <a:gd name="T23" fmla="*/ 2 h 669"/>
                <a:gd name="T24" fmla="*/ 369 w 369"/>
                <a:gd name="T25" fmla="*/ 3 h 669"/>
                <a:gd name="T26" fmla="*/ 369 w 369"/>
                <a:gd name="T27" fmla="*/ 666 h 669"/>
                <a:gd name="T28" fmla="*/ 369 w 369"/>
                <a:gd name="T29" fmla="*/ 666 h 669"/>
                <a:gd name="T30" fmla="*/ 367 w 369"/>
                <a:gd name="T31" fmla="*/ 667 h 669"/>
                <a:gd name="T32" fmla="*/ 366 w 369"/>
                <a:gd name="T33" fmla="*/ 669 h 669"/>
                <a:gd name="T34" fmla="*/ 366 w 369"/>
                <a:gd name="T35"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669">
                  <a:moveTo>
                    <a:pt x="366" y="669"/>
                  </a:moveTo>
                  <a:lnTo>
                    <a:pt x="3" y="669"/>
                  </a:lnTo>
                  <a:lnTo>
                    <a:pt x="3" y="669"/>
                  </a:lnTo>
                  <a:lnTo>
                    <a:pt x="2" y="667"/>
                  </a:lnTo>
                  <a:lnTo>
                    <a:pt x="0" y="666"/>
                  </a:lnTo>
                  <a:lnTo>
                    <a:pt x="0" y="3"/>
                  </a:lnTo>
                  <a:lnTo>
                    <a:pt x="0" y="3"/>
                  </a:lnTo>
                  <a:lnTo>
                    <a:pt x="2" y="2"/>
                  </a:lnTo>
                  <a:lnTo>
                    <a:pt x="3" y="0"/>
                  </a:lnTo>
                  <a:lnTo>
                    <a:pt x="366" y="0"/>
                  </a:lnTo>
                  <a:lnTo>
                    <a:pt x="366" y="0"/>
                  </a:lnTo>
                  <a:lnTo>
                    <a:pt x="367" y="2"/>
                  </a:lnTo>
                  <a:lnTo>
                    <a:pt x="369" y="3"/>
                  </a:lnTo>
                  <a:lnTo>
                    <a:pt x="369" y="666"/>
                  </a:lnTo>
                  <a:lnTo>
                    <a:pt x="369" y="666"/>
                  </a:lnTo>
                  <a:lnTo>
                    <a:pt x="367" y="667"/>
                  </a:lnTo>
                  <a:lnTo>
                    <a:pt x="366" y="669"/>
                  </a:lnTo>
                  <a:lnTo>
                    <a:pt x="366" y="669"/>
                  </a:lnTo>
                  <a:close/>
                </a:path>
              </a:pathLst>
            </a:custGeom>
            <a:solidFill>
              <a:srgbClr val="FFF6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7" name="Rectangle 20792">
              <a:extLst>
                <a:ext uri="{FF2B5EF4-FFF2-40B4-BE49-F238E27FC236}">
                  <a16:creationId xmlns:a16="http://schemas.microsoft.com/office/drawing/2014/main" id="{58F6023D-E91E-4A46-94D5-8011BCAEDA74}"/>
                </a:ext>
              </a:extLst>
            </p:cNvPr>
            <p:cNvSpPr>
              <a:spLocks noChangeArrowheads="1"/>
            </p:cNvSpPr>
            <p:nvPr/>
          </p:nvSpPr>
          <p:spPr bwMode="auto">
            <a:xfrm>
              <a:off x="-4025900" y="1676400"/>
              <a:ext cx="506413" cy="768350"/>
            </a:xfrm>
            <a:prstGeom prst="rect">
              <a:avLst/>
            </a:prstGeom>
            <a:solidFill>
              <a:srgbClr val="333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8" name="Rectangle 20793">
              <a:extLst>
                <a:ext uri="{FF2B5EF4-FFF2-40B4-BE49-F238E27FC236}">
                  <a16:creationId xmlns:a16="http://schemas.microsoft.com/office/drawing/2014/main" id="{D16DD166-DC01-438B-963D-A014BA2CE4CB}"/>
                </a:ext>
              </a:extLst>
            </p:cNvPr>
            <p:cNvSpPr>
              <a:spLocks noChangeArrowheads="1"/>
            </p:cNvSpPr>
            <p:nvPr/>
          </p:nvSpPr>
          <p:spPr bwMode="auto">
            <a:xfrm>
              <a:off x="-3990975" y="1704975"/>
              <a:ext cx="471488" cy="739775"/>
            </a:xfrm>
            <a:prstGeom prst="rect">
              <a:avLst/>
            </a:prstGeom>
            <a:solidFill>
              <a:srgbClr val="5C6D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9" name="Freeform 20794">
              <a:extLst>
                <a:ext uri="{FF2B5EF4-FFF2-40B4-BE49-F238E27FC236}">
                  <a16:creationId xmlns:a16="http://schemas.microsoft.com/office/drawing/2014/main" id="{9C0F9320-50F4-49A1-9B03-C21791DC6D3F}"/>
                </a:ext>
              </a:extLst>
            </p:cNvPr>
            <p:cNvSpPr>
              <a:spLocks/>
            </p:cNvSpPr>
            <p:nvPr/>
          </p:nvSpPr>
          <p:spPr bwMode="auto">
            <a:xfrm>
              <a:off x="-3990975" y="1704975"/>
              <a:ext cx="471488" cy="739775"/>
            </a:xfrm>
            <a:custGeom>
              <a:avLst/>
              <a:gdLst>
                <a:gd name="T0" fmla="*/ 0 w 297"/>
                <a:gd name="T1" fmla="*/ 466 h 466"/>
                <a:gd name="T2" fmla="*/ 297 w 297"/>
                <a:gd name="T3" fmla="*/ 466 h 466"/>
                <a:gd name="T4" fmla="*/ 297 w 297"/>
                <a:gd name="T5" fmla="*/ 0 h 466"/>
                <a:gd name="T6" fmla="*/ 0 w 297"/>
                <a:gd name="T7" fmla="*/ 466 h 466"/>
              </a:gdLst>
              <a:ahLst/>
              <a:cxnLst>
                <a:cxn ang="0">
                  <a:pos x="T0" y="T1"/>
                </a:cxn>
                <a:cxn ang="0">
                  <a:pos x="T2" y="T3"/>
                </a:cxn>
                <a:cxn ang="0">
                  <a:pos x="T4" y="T5"/>
                </a:cxn>
                <a:cxn ang="0">
                  <a:pos x="T6" y="T7"/>
                </a:cxn>
              </a:cxnLst>
              <a:rect l="0" t="0" r="r" b="b"/>
              <a:pathLst>
                <a:path w="297" h="466">
                  <a:moveTo>
                    <a:pt x="0" y="466"/>
                  </a:moveTo>
                  <a:lnTo>
                    <a:pt x="297" y="466"/>
                  </a:lnTo>
                  <a:lnTo>
                    <a:pt x="297" y="0"/>
                  </a:lnTo>
                  <a:lnTo>
                    <a:pt x="0" y="466"/>
                  </a:lnTo>
                  <a:close/>
                </a:path>
              </a:pathLst>
            </a:custGeom>
            <a:solidFill>
              <a:srgbClr val="485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0" name="Freeform 20795">
              <a:extLst>
                <a:ext uri="{FF2B5EF4-FFF2-40B4-BE49-F238E27FC236}">
                  <a16:creationId xmlns:a16="http://schemas.microsoft.com/office/drawing/2014/main" id="{3FE528FA-CB97-4A19-9DBA-27E6F9E29B26}"/>
                </a:ext>
              </a:extLst>
            </p:cNvPr>
            <p:cNvSpPr>
              <a:spLocks/>
            </p:cNvSpPr>
            <p:nvPr/>
          </p:nvSpPr>
          <p:spPr bwMode="auto">
            <a:xfrm>
              <a:off x="-3827463" y="2459038"/>
              <a:ext cx="109538" cy="107950"/>
            </a:xfrm>
            <a:custGeom>
              <a:avLst/>
              <a:gdLst>
                <a:gd name="T0" fmla="*/ 69 w 69"/>
                <a:gd name="T1" fmla="*/ 34 h 68"/>
                <a:gd name="T2" fmla="*/ 69 w 69"/>
                <a:gd name="T3" fmla="*/ 34 h 68"/>
                <a:gd name="T4" fmla="*/ 68 w 69"/>
                <a:gd name="T5" fmla="*/ 41 h 68"/>
                <a:gd name="T6" fmla="*/ 66 w 69"/>
                <a:gd name="T7" fmla="*/ 47 h 68"/>
                <a:gd name="T8" fmla="*/ 64 w 69"/>
                <a:gd name="T9" fmla="*/ 54 h 68"/>
                <a:gd name="T10" fmla="*/ 59 w 69"/>
                <a:gd name="T11" fmla="*/ 59 h 68"/>
                <a:gd name="T12" fmla="*/ 53 w 69"/>
                <a:gd name="T13" fmla="*/ 63 h 68"/>
                <a:gd name="T14" fmla="*/ 48 w 69"/>
                <a:gd name="T15" fmla="*/ 66 h 68"/>
                <a:gd name="T16" fmla="*/ 42 w 69"/>
                <a:gd name="T17" fmla="*/ 68 h 68"/>
                <a:gd name="T18" fmla="*/ 35 w 69"/>
                <a:gd name="T19" fmla="*/ 68 h 68"/>
                <a:gd name="T20" fmla="*/ 35 w 69"/>
                <a:gd name="T21" fmla="*/ 68 h 68"/>
                <a:gd name="T22" fmla="*/ 27 w 69"/>
                <a:gd name="T23" fmla="*/ 68 h 68"/>
                <a:gd name="T24" fmla="*/ 21 w 69"/>
                <a:gd name="T25" fmla="*/ 66 h 68"/>
                <a:gd name="T26" fmla="*/ 16 w 69"/>
                <a:gd name="T27" fmla="*/ 63 h 68"/>
                <a:gd name="T28" fmla="*/ 10 w 69"/>
                <a:gd name="T29" fmla="*/ 59 h 68"/>
                <a:gd name="T30" fmla="*/ 7 w 69"/>
                <a:gd name="T31" fmla="*/ 54 h 68"/>
                <a:gd name="T32" fmla="*/ 3 w 69"/>
                <a:gd name="T33" fmla="*/ 47 h 68"/>
                <a:gd name="T34" fmla="*/ 1 w 69"/>
                <a:gd name="T35" fmla="*/ 41 h 68"/>
                <a:gd name="T36" fmla="*/ 0 w 69"/>
                <a:gd name="T37" fmla="*/ 34 h 68"/>
                <a:gd name="T38" fmla="*/ 0 w 69"/>
                <a:gd name="T39" fmla="*/ 34 h 68"/>
                <a:gd name="T40" fmla="*/ 1 w 69"/>
                <a:gd name="T41" fmla="*/ 28 h 68"/>
                <a:gd name="T42" fmla="*/ 3 w 69"/>
                <a:gd name="T43" fmla="*/ 21 h 68"/>
                <a:gd name="T44" fmla="*/ 7 w 69"/>
                <a:gd name="T45" fmla="*/ 15 h 68"/>
                <a:gd name="T46" fmla="*/ 10 w 69"/>
                <a:gd name="T47" fmla="*/ 10 h 68"/>
                <a:gd name="T48" fmla="*/ 16 w 69"/>
                <a:gd name="T49" fmla="*/ 6 h 68"/>
                <a:gd name="T50" fmla="*/ 21 w 69"/>
                <a:gd name="T51" fmla="*/ 3 h 68"/>
                <a:gd name="T52" fmla="*/ 27 w 69"/>
                <a:gd name="T53" fmla="*/ 0 h 68"/>
                <a:gd name="T54" fmla="*/ 35 w 69"/>
                <a:gd name="T55" fmla="*/ 0 h 68"/>
                <a:gd name="T56" fmla="*/ 35 w 69"/>
                <a:gd name="T57" fmla="*/ 0 h 68"/>
                <a:gd name="T58" fmla="*/ 42 w 69"/>
                <a:gd name="T59" fmla="*/ 0 h 68"/>
                <a:gd name="T60" fmla="*/ 48 w 69"/>
                <a:gd name="T61" fmla="*/ 3 h 68"/>
                <a:gd name="T62" fmla="*/ 53 w 69"/>
                <a:gd name="T63" fmla="*/ 6 h 68"/>
                <a:gd name="T64" fmla="*/ 59 w 69"/>
                <a:gd name="T65" fmla="*/ 10 h 68"/>
                <a:gd name="T66" fmla="*/ 64 w 69"/>
                <a:gd name="T67" fmla="*/ 15 h 68"/>
                <a:gd name="T68" fmla="*/ 66 w 69"/>
                <a:gd name="T69" fmla="*/ 21 h 68"/>
                <a:gd name="T70" fmla="*/ 68 w 69"/>
                <a:gd name="T71" fmla="*/ 28 h 68"/>
                <a:gd name="T72" fmla="*/ 69 w 69"/>
                <a:gd name="T73" fmla="*/ 34 h 68"/>
                <a:gd name="T74" fmla="*/ 69 w 69"/>
                <a:gd name="T75"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68">
                  <a:moveTo>
                    <a:pt x="69" y="34"/>
                  </a:moveTo>
                  <a:lnTo>
                    <a:pt x="69" y="34"/>
                  </a:lnTo>
                  <a:lnTo>
                    <a:pt x="68" y="41"/>
                  </a:lnTo>
                  <a:lnTo>
                    <a:pt x="66" y="47"/>
                  </a:lnTo>
                  <a:lnTo>
                    <a:pt x="64" y="54"/>
                  </a:lnTo>
                  <a:lnTo>
                    <a:pt x="59" y="59"/>
                  </a:lnTo>
                  <a:lnTo>
                    <a:pt x="53" y="63"/>
                  </a:lnTo>
                  <a:lnTo>
                    <a:pt x="48" y="66"/>
                  </a:lnTo>
                  <a:lnTo>
                    <a:pt x="42" y="68"/>
                  </a:lnTo>
                  <a:lnTo>
                    <a:pt x="35" y="68"/>
                  </a:lnTo>
                  <a:lnTo>
                    <a:pt x="35" y="68"/>
                  </a:lnTo>
                  <a:lnTo>
                    <a:pt x="27" y="68"/>
                  </a:lnTo>
                  <a:lnTo>
                    <a:pt x="21" y="66"/>
                  </a:lnTo>
                  <a:lnTo>
                    <a:pt x="16" y="63"/>
                  </a:lnTo>
                  <a:lnTo>
                    <a:pt x="10" y="59"/>
                  </a:lnTo>
                  <a:lnTo>
                    <a:pt x="7" y="54"/>
                  </a:lnTo>
                  <a:lnTo>
                    <a:pt x="3" y="47"/>
                  </a:lnTo>
                  <a:lnTo>
                    <a:pt x="1" y="41"/>
                  </a:lnTo>
                  <a:lnTo>
                    <a:pt x="0" y="34"/>
                  </a:lnTo>
                  <a:lnTo>
                    <a:pt x="0" y="34"/>
                  </a:lnTo>
                  <a:lnTo>
                    <a:pt x="1" y="28"/>
                  </a:lnTo>
                  <a:lnTo>
                    <a:pt x="3" y="21"/>
                  </a:lnTo>
                  <a:lnTo>
                    <a:pt x="7" y="15"/>
                  </a:lnTo>
                  <a:lnTo>
                    <a:pt x="10" y="10"/>
                  </a:lnTo>
                  <a:lnTo>
                    <a:pt x="16" y="6"/>
                  </a:lnTo>
                  <a:lnTo>
                    <a:pt x="21" y="3"/>
                  </a:lnTo>
                  <a:lnTo>
                    <a:pt x="27" y="0"/>
                  </a:lnTo>
                  <a:lnTo>
                    <a:pt x="35" y="0"/>
                  </a:lnTo>
                  <a:lnTo>
                    <a:pt x="35" y="0"/>
                  </a:lnTo>
                  <a:lnTo>
                    <a:pt x="42" y="0"/>
                  </a:lnTo>
                  <a:lnTo>
                    <a:pt x="48" y="3"/>
                  </a:lnTo>
                  <a:lnTo>
                    <a:pt x="53" y="6"/>
                  </a:lnTo>
                  <a:lnTo>
                    <a:pt x="59" y="10"/>
                  </a:lnTo>
                  <a:lnTo>
                    <a:pt x="64" y="15"/>
                  </a:lnTo>
                  <a:lnTo>
                    <a:pt x="66" y="21"/>
                  </a:lnTo>
                  <a:lnTo>
                    <a:pt x="68" y="28"/>
                  </a:lnTo>
                  <a:lnTo>
                    <a:pt x="69" y="34"/>
                  </a:lnTo>
                  <a:lnTo>
                    <a:pt x="69" y="34"/>
                  </a:lnTo>
                  <a:close/>
                </a:path>
              </a:pathLst>
            </a:custGeom>
            <a:solidFill>
              <a:srgbClr val="D1CA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1" name="Freeform 20796">
              <a:extLst>
                <a:ext uri="{FF2B5EF4-FFF2-40B4-BE49-F238E27FC236}">
                  <a16:creationId xmlns:a16="http://schemas.microsoft.com/office/drawing/2014/main" id="{65E5FE34-21E9-4529-B8C2-177B6D1BF92E}"/>
                </a:ext>
              </a:extLst>
            </p:cNvPr>
            <p:cNvSpPr>
              <a:spLocks/>
            </p:cNvSpPr>
            <p:nvPr/>
          </p:nvSpPr>
          <p:spPr bwMode="auto">
            <a:xfrm>
              <a:off x="-3787775" y="1590675"/>
              <a:ext cx="30163" cy="31750"/>
            </a:xfrm>
            <a:custGeom>
              <a:avLst/>
              <a:gdLst>
                <a:gd name="T0" fmla="*/ 19 w 19"/>
                <a:gd name="T1" fmla="*/ 9 h 20"/>
                <a:gd name="T2" fmla="*/ 19 w 19"/>
                <a:gd name="T3" fmla="*/ 9 h 20"/>
                <a:gd name="T4" fmla="*/ 19 w 19"/>
                <a:gd name="T5" fmla="*/ 13 h 20"/>
                <a:gd name="T6" fmla="*/ 17 w 19"/>
                <a:gd name="T7" fmla="*/ 16 h 20"/>
                <a:gd name="T8" fmla="*/ 14 w 19"/>
                <a:gd name="T9" fmla="*/ 18 h 20"/>
                <a:gd name="T10" fmla="*/ 10 w 19"/>
                <a:gd name="T11" fmla="*/ 20 h 20"/>
                <a:gd name="T12" fmla="*/ 10 w 19"/>
                <a:gd name="T13" fmla="*/ 20 h 20"/>
                <a:gd name="T14" fmla="*/ 6 w 19"/>
                <a:gd name="T15" fmla="*/ 18 h 20"/>
                <a:gd name="T16" fmla="*/ 2 w 19"/>
                <a:gd name="T17" fmla="*/ 16 h 20"/>
                <a:gd name="T18" fmla="*/ 1 w 19"/>
                <a:gd name="T19" fmla="*/ 13 h 20"/>
                <a:gd name="T20" fmla="*/ 0 w 19"/>
                <a:gd name="T21" fmla="*/ 9 h 20"/>
                <a:gd name="T22" fmla="*/ 0 w 19"/>
                <a:gd name="T23" fmla="*/ 9 h 20"/>
                <a:gd name="T24" fmla="*/ 1 w 19"/>
                <a:gd name="T25" fmla="*/ 5 h 20"/>
                <a:gd name="T26" fmla="*/ 2 w 19"/>
                <a:gd name="T27" fmla="*/ 3 h 20"/>
                <a:gd name="T28" fmla="*/ 6 w 19"/>
                <a:gd name="T29" fmla="*/ 0 h 20"/>
                <a:gd name="T30" fmla="*/ 10 w 19"/>
                <a:gd name="T31" fmla="*/ 0 h 20"/>
                <a:gd name="T32" fmla="*/ 10 w 19"/>
                <a:gd name="T33" fmla="*/ 0 h 20"/>
                <a:gd name="T34" fmla="*/ 14 w 19"/>
                <a:gd name="T35" fmla="*/ 0 h 20"/>
                <a:gd name="T36" fmla="*/ 17 w 19"/>
                <a:gd name="T37" fmla="*/ 3 h 20"/>
                <a:gd name="T38" fmla="*/ 19 w 19"/>
                <a:gd name="T39" fmla="*/ 5 h 20"/>
                <a:gd name="T40" fmla="*/ 19 w 19"/>
                <a:gd name="T41" fmla="*/ 9 h 20"/>
                <a:gd name="T42" fmla="*/ 19 w 1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9"/>
                  </a:moveTo>
                  <a:lnTo>
                    <a:pt x="19" y="9"/>
                  </a:lnTo>
                  <a:lnTo>
                    <a:pt x="19" y="13"/>
                  </a:lnTo>
                  <a:lnTo>
                    <a:pt x="17" y="16"/>
                  </a:lnTo>
                  <a:lnTo>
                    <a:pt x="14" y="18"/>
                  </a:lnTo>
                  <a:lnTo>
                    <a:pt x="10" y="20"/>
                  </a:lnTo>
                  <a:lnTo>
                    <a:pt x="10" y="20"/>
                  </a:lnTo>
                  <a:lnTo>
                    <a:pt x="6" y="18"/>
                  </a:lnTo>
                  <a:lnTo>
                    <a:pt x="2" y="16"/>
                  </a:lnTo>
                  <a:lnTo>
                    <a:pt x="1" y="13"/>
                  </a:lnTo>
                  <a:lnTo>
                    <a:pt x="0" y="9"/>
                  </a:lnTo>
                  <a:lnTo>
                    <a:pt x="0" y="9"/>
                  </a:lnTo>
                  <a:lnTo>
                    <a:pt x="1" y="5"/>
                  </a:lnTo>
                  <a:lnTo>
                    <a:pt x="2" y="3"/>
                  </a:lnTo>
                  <a:lnTo>
                    <a:pt x="6" y="0"/>
                  </a:lnTo>
                  <a:lnTo>
                    <a:pt x="10" y="0"/>
                  </a:lnTo>
                  <a:lnTo>
                    <a:pt x="10" y="0"/>
                  </a:lnTo>
                  <a:lnTo>
                    <a:pt x="14" y="0"/>
                  </a:lnTo>
                  <a:lnTo>
                    <a:pt x="17" y="3"/>
                  </a:lnTo>
                  <a:lnTo>
                    <a:pt x="19" y="5"/>
                  </a:lnTo>
                  <a:lnTo>
                    <a:pt x="19" y="9"/>
                  </a:lnTo>
                  <a:lnTo>
                    <a:pt x="19" y="9"/>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2" name="Freeform 20797">
              <a:extLst>
                <a:ext uri="{FF2B5EF4-FFF2-40B4-BE49-F238E27FC236}">
                  <a16:creationId xmlns:a16="http://schemas.microsoft.com/office/drawing/2014/main" id="{87D7F934-EED4-4269-950B-73464B7FA9EC}"/>
                </a:ext>
              </a:extLst>
            </p:cNvPr>
            <p:cNvSpPr>
              <a:spLocks/>
            </p:cNvSpPr>
            <p:nvPr/>
          </p:nvSpPr>
          <p:spPr bwMode="auto">
            <a:xfrm>
              <a:off x="-4291013" y="2566988"/>
              <a:ext cx="1350963" cy="804863"/>
            </a:xfrm>
            <a:custGeom>
              <a:avLst/>
              <a:gdLst>
                <a:gd name="T0" fmla="*/ 577 w 851"/>
                <a:gd name="T1" fmla="*/ 507 h 507"/>
                <a:gd name="T2" fmla="*/ 552 w 851"/>
                <a:gd name="T3" fmla="*/ 503 h 507"/>
                <a:gd name="T4" fmla="*/ 530 w 851"/>
                <a:gd name="T5" fmla="*/ 493 h 507"/>
                <a:gd name="T6" fmla="*/ 503 w 851"/>
                <a:gd name="T7" fmla="*/ 464 h 507"/>
                <a:gd name="T8" fmla="*/ 495 w 851"/>
                <a:gd name="T9" fmla="*/ 440 h 507"/>
                <a:gd name="T10" fmla="*/ 494 w 851"/>
                <a:gd name="T11" fmla="*/ 424 h 507"/>
                <a:gd name="T12" fmla="*/ 483 w 851"/>
                <a:gd name="T13" fmla="*/ 390 h 507"/>
                <a:gd name="T14" fmla="*/ 456 w 851"/>
                <a:gd name="T15" fmla="*/ 368 h 507"/>
                <a:gd name="T16" fmla="*/ 84 w 851"/>
                <a:gd name="T17" fmla="*/ 362 h 507"/>
                <a:gd name="T18" fmla="*/ 67 w 851"/>
                <a:gd name="T19" fmla="*/ 361 h 507"/>
                <a:gd name="T20" fmla="*/ 45 w 851"/>
                <a:gd name="T21" fmla="*/ 352 h 507"/>
                <a:gd name="T22" fmla="*/ 15 w 851"/>
                <a:gd name="T23" fmla="*/ 326 h 507"/>
                <a:gd name="T24" fmla="*/ 4 w 851"/>
                <a:gd name="T25" fmla="*/ 304 h 507"/>
                <a:gd name="T26" fmla="*/ 0 w 851"/>
                <a:gd name="T27" fmla="*/ 279 h 507"/>
                <a:gd name="T28" fmla="*/ 0 w 851"/>
                <a:gd name="T29" fmla="*/ 242 h 507"/>
                <a:gd name="T30" fmla="*/ 7 w 851"/>
                <a:gd name="T31" fmla="*/ 219 h 507"/>
                <a:gd name="T32" fmla="*/ 25 w 851"/>
                <a:gd name="T33" fmla="*/ 193 h 507"/>
                <a:gd name="T34" fmla="*/ 51 w 851"/>
                <a:gd name="T35" fmla="*/ 175 h 507"/>
                <a:gd name="T36" fmla="*/ 76 w 851"/>
                <a:gd name="T37" fmla="*/ 168 h 507"/>
                <a:gd name="T38" fmla="*/ 254 w 851"/>
                <a:gd name="T39" fmla="*/ 168 h 507"/>
                <a:gd name="T40" fmla="*/ 288 w 851"/>
                <a:gd name="T41" fmla="*/ 158 h 507"/>
                <a:gd name="T42" fmla="*/ 310 w 851"/>
                <a:gd name="T43" fmla="*/ 130 h 507"/>
                <a:gd name="T44" fmla="*/ 315 w 851"/>
                <a:gd name="T45" fmla="*/ 0 h 507"/>
                <a:gd name="T46" fmla="*/ 338 w 851"/>
                <a:gd name="T47" fmla="*/ 107 h 507"/>
                <a:gd name="T48" fmla="*/ 334 w 851"/>
                <a:gd name="T49" fmla="*/ 132 h 507"/>
                <a:gd name="T50" fmla="*/ 323 w 851"/>
                <a:gd name="T51" fmla="*/ 154 h 507"/>
                <a:gd name="T52" fmla="*/ 295 w 851"/>
                <a:gd name="T53" fmla="*/ 180 h 507"/>
                <a:gd name="T54" fmla="*/ 271 w 851"/>
                <a:gd name="T55" fmla="*/ 189 h 507"/>
                <a:gd name="T56" fmla="*/ 84 w 851"/>
                <a:gd name="T57" fmla="*/ 190 h 507"/>
                <a:gd name="T58" fmla="*/ 60 w 851"/>
                <a:gd name="T59" fmla="*/ 196 h 507"/>
                <a:gd name="T60" fmla="*/ 33 w 851"/>
                <a:gd name="T61" fmla="*/ 218 h 507"/>
                <a:gd name="T62" fmla="*/ 23 w 851"/>
                <a:gd name="T63" fmla="*/ 252 h 507"/>
                <a:gd name="T64" fmla="*/ 24 w 851"/>
                <a:gd name="T65" fmla="*/ 291 h 507"/>
                <a:gd name="T66" fmla="*/ 41 w 851"/>
                <a:gd name="T67" fmla="*/ 322 h 507"/>
                <a:gd name="T68" fmla="*/ 72 w 851"/>
                <a:gd name="T69" fmla="*/ 339 h 507"/>
                <a:gd name="T70" fmla="*/ 433 w 851"/>
                <a:gd name="T71" fmla="*/ 340 h 507"/>
                <a:gd name="T72" fmla="*/ 457 w 851"/>
                <a:gd name="T73" fmla="*/ 344 h 507"/>
                <a:gd name="T74" fmla="*/ 480 w 851"/>
                <a:gd name="T75" fmla="*/ 354 h 507"/>
                <a:gd name="T76" fmla="*/ 506 w 851"/>
                <a:gd name="T77" fmla="*/ 383 h 507"/>
                <a:gd name="T78" fmla="*/ 515 w 851"/>
                <a:gd name="T79" fmla="*/ 407 h 507"/>
                <a:gd name="T80" fmla="*/ 516 w 851"/>
                <a:gd name="T81" fmla="*/ 424 h 507"/>
                <a:gd name="T82" fmla="*/ 526 w 851"/>
                <a:gd name="T83" fmla="*/ 457 h 507"/>
                <a:gd name="T84" fmla="*/ 554 w 851"/>
                <a:gd name="T85" fmla="*/ 480 h 507"/>
                <a:gd name="T86" fmla="*/ 767 w 851"/>
                <a:gd name="T87" fmla="*/ 485 h 507"/>
                <a:gd name="T88" fmla="*/ 791 w 851"/>
                <a:gd name="T89" fmla="*/ 480 h 507"/>
                <a:gd name="T90" fmla="*/ 818 w 851"/>
                <a:gd name="T91" fmla="*/ 457 h 507"/>
                <a:gd name="T92" fmla="*/ 828 w 851"/>
                <a:gd name="T93" fmla="*/ 424 h 507"/>
                <a:gd name="T94" fmla="*/ 851 w 851"/>
                <a:gd name="T95" fmla="*/ 424 h 507"/>
                <a:gd name="T96" fmla="*/ 849 w 851"/>
                <a:gd name="T97" fmla="*/ 440 h 507"/>
                <a:gd name="T98" fmla="*/ 840 w 851"/>
                <a:gd name="T99" fmla="*/ 464 h 507"/>
                <a:gd name="T100" fmla="*/ 814 w 851"/>
                <a:gd name="T101" fmla="*/ 493 h 507"/>
                <a:gd name="T102" fmla="*/ 792 w 851"/>
                <a:gd name="T103" fmla="*/ 503 h 507"/>
                <a:gd name="T104" fmla="*/ 767 w 851"/>
                <a:gd name="T105" fmla="*/ 507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1" h="507">
                  <a:moveTo>
                    <a:pt x="767" y="507"/>
                  </a:moveTo>
                  <a:lnTo>
                    <a:pt x="577" y="507"/>
                  </a:lnTo>
                  <a:lnTo>
                    <a:pt x="577" y="507"/>
                  </a:lnTo>
                  <a:lnTo>
                    <a:pt x="568" y="507"/>
                  </a:lnTo>
                  <a:lnTo>
                    <a:pt x="560" y="506"/>
                  </a:lnTo>
                  <a:lnTo>
                    <a:pt x="552" y="503"/>
                  </a:lnTo>
                  <a:lnTo>
                    <a:pt x="545" y="500"/>
                  </a:lnTo>
                  <a:lnTo>
                    <a:pt x="537" y="496"/>
                  </a:lnTo>
                  <a:lnTo>
                    <a:pt x="530" y="493"/>
                  </a:lnTo>
                  <a:lnTo>
                    <a:pt x="519" y="482"/>
                  </a:lnTo>
                  <a:lnTo>
                    <a:pt x="508" y="470"/>
                  </a:lnTo>
                  <a:lnTo>
                    <a:pt x="503" y="464"/>
                  </a:lnTo>
                  <a:lnTo>
                    <a:pt x="500" y="456"/>
                  </a:lnTo>
                  <a:lnTo>
                    <a:pt x="498" y="448"/>
                  </a:lnTo>
                  <a:lnTo>
                    <a:pt x="495" y="440"/>
                  </a:lnTo>
                  <a:lnTo>
                    <a:pt x="494" y="433"/>
                  </a:lnTo>
                  <a:lnTo>
                    <a:pt x="494" y="424"/>
                  </a:lnTo>
                  <a:lnTo>
                    <a:pt x="494" y="424"/>
                  </a:lnTo>
                  <a:lnTo>
                    <a:pt x="493" y="412"/>
                  </a:lnTo>
                  <a:lnTo>
                    <a:pt x="489" y="400"/>
                  </a:lnTo>
                  <a:lnTo>
                    <a:pt x="483" y="390"/>
                  </a:lnTo>
                  <a:lnTo>
                    <a:pt x="476" y="381"/>
                  </a:lnTo>
                  <a:lnTo>
                    <a:pt x="466" y="373"/>
                  </a:lnTo>
                  <a:lnTo>
                    <a:pt x="456" y="368"/>
                  </a:lnTo>
                  <a:lnTo>
                    <a:pt x="444" y="364"/>
                  </a:lnTo>
                  <a:lnTo>
                    <a:pt x="433" y="362"/>
                  </a:lnTo>
                  <a:lnTo>
                    <a:pt x="84" y="362"/>
                  </a:lnTo>
                  <a:lnTo>
                    <a:pt x="84" y="362"/>
                  </a:lnTo>
                  <a:lnTo>
                    <a:pt x="76" y="362"/>
                  </a:lnTo>
                  <a:lnTo>
                    <a:pt x="67" y="361"/>
                  </a:lnTo>
                  <a:lnTo>
                    <a:pt x="59" y="358"/>
                  </a:lnTo>
                  <a:lnTo>
                    <a:pt x="51" y="356"/>
                  </a:lnTo>
                  <a:lnTo>
                    <a:pt x="45" y="352"/>
                  </a:lnTo>
                  <a:lnTo>
                    <a:pt x="37" y="348"/>
                  </a:lnTo>
                  <a:lnTo>
                    <a:pt x="25" y="338"/>
                  </a:lnTo>
                  <a:lnTo>
                    <a:pt x="15" y="326"/>
                  </a:lnTo>
                  <a:lnTo>
                    <a:pt x="11" y="318"/>
                  </a:lnTo>
                  <a:lnTo>
                    <a:pt x="7" y="312"/>
                  </a:lnTo>
                  <a:lnTo>
                    <a:pt x="4" y="304"/>
                  </a:lnTo>
                  <a:lnTo>
                    <a:pt x="2" y="296"/>
                  </a:lnTo>
                  <a:lnTo>
                    <a:pt x="0" y="287"/>
                  </a:lnTo>
                  <a:lnTo>
                    <a:pt x="0" y="279"/>
                  </a:lnTo>
                  <a:lnTo>
                    <a:pt x="0" y="252"/>
                  </a:lnTo>
                  <a:lnTo>
                    <a:pt x="0" y="252"/>
                  </a:lnTo>
                  <a:lnTo>
                    <a:pt x="0" y="242"/>
                  </a:lnTo>
                  <a:lnTo>
                    <a:pt x="2" y="235"/>
                  </a:lnTo>
                  <a:lnTo>
                    <a:pt x="4" y="227"/>
                  </a:lnTo>
                  <a:lnTo>
                    <a:pt x="7" y="219"/>
                  </a:lnTo>
                  <a:lnTo>
                    <a:pt x="11" y="211"/>
                  </a:lnTo>
                  <a:lnTo>
                    <a:pt x="15" y="205"/>
                  </a:lnTo>
                  <a:lnTo>
                    <a:pt x="25" y="193"/>
                  </a:lnTo>
                  <a:lnTo>
                    <a:pt x="37" y="183"/>
                  </a:lnTo>
                  <a:lnTo>
                    <a:pt x="45" y="177"/>
                  </a:lnTo>
                  <a:lnTo>
                    <a:pt x="51" y="175"/>
                  </a:lnTo>
                  <a:lnTo>
                    <a:pt x="59" y="172"/>
                  </a:lnTo>
                  <a:lnTo>
                    <a:pt x="67" y="170"/>
                  </a:lnTo>
                  <a:lnTo>
                    <a:pt x="76" y="168"/>
                  </a:lnTo>
                  <a:lnTo>
                    <a:pt x="84" y="168"/>
                  </a:lnTo>
                  <a:lnTo>
                    <a:pt x="254" y="168"/>
                  </a:lnTo>
                  <a:lnTo>
                    <a:pt x="254" y="168"/>
                  </a:lnTo>
                  <a:lnTo>
                    <a:pt x="266" y="167"/>
                  </a:lnTo>
                  <a:lnTo>
                    <a:pt x="278" y="163"/>
                  </a:lnTo>
                  <a:lnTo>
                    <a:pt x="288" y="158"/>
                  </a:lnTo>
                  <a:lnTo>
                    <a:pt x="297" y="150"/>
                  </a:lnTo>
                  <a:lnTo>
                    <a:pt x="305" y="141"/>
                  </a:lnTo>
                  <a:lnTo>
                    <a:pt x="310" y="130"/>
                  </a:lnTo>
                  <a:lnTo>
                    <a:pt x="314" y="119"/>
                  </a:lnTo>
                  <a:lnTo>
                    <a:pt x="315" y="107"/>
                  </a:lnTo>
                  <a:lnTo>
                    <a:pt x="315" y="0"/>
                  </a:lnTo>
                  <a:lnTo>
                    <a:pt x="338" y="0"/>
                  </a:lnTo>
                  <a:lnTo>
                    <a:pt x="338" y="107"/>
                  </a:lnTo>
                  <a:lnTo>
                    <a:pt x="338" y="107"/>
                  </a:lnTo>
                  <a:lnTo>
                    <a:pt x="338" y="115"/>
                  </a:lnTo>
                  <a:lnTo>
                    <a:pt x="336" y="124"/>
                  </a:lnTo>
                  <a:lnTo>
                    <a:pt x="334" y="132"/>
                  </a:lnTo>
                  <a:lnTo>
                    <a:pt x="331" y="140"/>
                  </a:lnTo>
                  <a:lnTo>
                    <a:pt x="328" y="146"/>
                  </a:lnTo>
                  <a:lnTo>
                    <a:pt x="323" y="154"/>
                  </a:lnTo>
                  <a:lnTo>
                    <a:pt x="313" y="166"/>
                  </a:lnTo>
                  <a:lnTo>
                    <a:pt x="301" y="176"/>
                  </a:lnTo>
                  <a:lnTo>
                    <a:pt x="295" y="180"/>
                  </a:lnTo>
                  <a:lnTo>
                    <a:pt x="287" y="184"/>
                  </a:lnTo>
                  <a:lnTo>
                    <a:pt x="279" y="186"/>
                  </a:lnTo>
                  <a:lnTo>
                    <a:pt x="271" y="189"/>
                  </a:lnTo>
                  <a:lnTo>
                    <a:pt x="263" y="190"/>
                  </a:lnTo>
                  <a:lnTo>
                    <a:pt x="254" y="190"/>
                  </a:lnTo>
                  <a:lnTo>
                    <a:pt x="84" y="190"/>
                  </a:lnTo>
                  <a:lnTo>
                    <a:pt x="84" y="190"/>
                  </a:lnTo>
                  <a:lnTo>
                    <a:pt x="72" y="192"/>
                  </a:lnTo>
                  <a:lnTo>
                    <a:pt x="60" y="196"/>
                  </a:lnTo>
                  <a:lnTo>
                    <a:pt x="50" y="201"/>
                  </a:lnTo>
                  <a:lnTo>
                    <a:pt x="41" y="209"/>
                  </a:lnTo>
                  <a:lnTo>
                    <a:pt x="33" y="218"/>
                  </a:lnTo>
                  <a:lnTo>
                    <a:pt x="28" y="228"/>
                  </a:lnTo>
                  <a:lnTo>
                    <a:pt x="24" y="239"/>
                  </a:lnTo>
                  <a:lnTo>
                    <a:pt x="23" y="252"/>
                  </a:lnTo>
                  <a:lnTo>
                    <a:pt x="23" y="279"/>
                  </a:lnTo>
                  <a:lnTo>
                    <a:pt x="23" y="279"/>
                  </a:lnTo>
                  <a:lnTo>
                    <a:pt x="24" y="291"/>
                  </a:lnTo>
                  <a:lnTo>
                    <a:pt x="28" y="302"/>
                  </a:lnTo>
                  <a:lnTo>
                    <a:pt x="33" y="313"/>
                  </a:lnTo>
                  <a:lnTo>
                    <a:pt x="41" y="322"/>
                  </a:lnTo>
                  <a:lnTo>
                    <a:pt x="50" y="330"/>
                  </a:lnTo>
                  <a:lnTo>
                    <a:pt x="60" y="335"/>
                  </a:lnTo>
                  <a:lnTo>
                    <a:pt x="72" y="339"/>
                  </a:lnTo>
                  <a:lnTo>
                    <a:pt x="84" y="340"/>
                  </a:lnTo>
                  <a:lnTo>
                    <a:pt x="433" y="340"/>
                  </a:lnTo>
                  <a:lnTo>
                    <a:pt x="433" y="340"/>
                  </a:lnTo>
                  <a:lnTo>
                    <a:pt x="440" y="340"/>
                  </a:lnTo>
                  <a:lnTo>
                    <a:pt x="450" y="341"/>
                  </a:lnTo>
                  <a:lnTo>
                    <a:pt x="457" y="344"/>
                  </a:lnTo>
                  <a:lnTo>
                    <a:pt x="465" y="347"/>
                  </a:lnTo>
                  <a:lnTo>
                    <a:pt x="472" y="349"/>
                  </a:lnTo>
                  <a:lnTo>
                    <a:pt x="480" y="354"/>
                  </a:lnTo>
                  <a:lnTo>
                    <a:pt x="491" y="365"/>
                  </a:lnTo>
                  <a:lnTo>
                    <a:pt x="502" y="377"/>
                  </a:lnTo>
                  <a:lnTo>
                    <a:pt x="506" y="383"/>
                  </a:lnTo>
                  <a:lnTo>
                    <a:pt x="509" y="391"/>
                  </a:lnTo>
                  <a:lnTo>
                    <a:pt x="512" y="399"/>
                  </a:lnTo>
                  <a:lnTo>
                    <a:pt x="515" y="407"/>
                  </a:lnTo>
                  <a:lnTo>
                    <a:pt x="516" y="414"/>
                  </a:lnTo>
                  <a:lnTo>
                    <a:pt x="516" y="424"/>
                  </a:lnTo>
                  <a:lnTo>
                    <a:pt x="516" y="424"/>
                  </a:lnTo>
                  <a:lnTo>
                    <a:pt x="517" y="435"/>
                  </a:lnTo>
                  <a:lnTo>
                    <a:pt x="521" y="447"/>
                  </a:lnTo>
                  <a:lnTo>
                    <a:pt x="526" y="457"/>
                  </a:lnTo>
                  <a:lnTo>
                    <a:pt x="534" y="467"/>
                  </a:lnTo>
                  <a:lnTo>
                    <a:pt x="543" y="474"/>
                  </a:lnTo>
                  <a:lnTo>
                    <a:pt x="554" y="480"/>
                  </a:lnTo>
                  <a:lnTo>
                    <a:pt x="565" y="483"/>
                  </a:lnTo>
                  <a:lnTo>
                    <a:pt x="577" y="485"/>
                  </a:lnTo>
                  <a:lnTo>
                    <a:pt x="767" y="485"/>
                  </a:lnTo>
                  <a:lnTo>
                    <a:pt x="767" y="485"/>
                  </a:lnTo>
                  <a:lnTo>
                    <a:pt x="779" y="483"/>
                  </a:lnTo>
                  <a:lnTo>
                    <a:pt x="791" y="480"/>
                  </a:lnTo>
                  <a:lnTo>
                    <a:pt x="801" y="474"/>
                  </a:lnTo>
                  <a:lnTo>
                    <a:pt x="810" y="467"/>
                  </a:lnTo>
                  <a:lnTo>
                    <a:pt x="818" y="457"/>
                  </a:lnTo>
                  <a:lnTo>
                    <a:pt x="823" y="447"/>
                  </a:lnTo>
                  <a:lnTo>
                    <a:pt x="827" y="435"/>
                  </a:lnTo>
                  <a:lnTo>
                    <a:pt x="828" y="424"/>
                  </a:lnTo>
                  <a:lnTo>
                    <a:pt x="828" y="224"/>
                  </a:lnTo>
                  <a:lnTo>
                    <a:pt x="851" y="224"/>
                  </a:lnTo>
                  <a:lnTo>
                    <a:pt x="851" y="424"/>
                  </a:lnTo>
                  <a:lnTo>
                    <a:pt x="851" y="424"/>
                  </a:lnTo>
                  <a:lnTo>
                    <a:pt x="851" y="433"/>
                  </a:lnTo>
                  <a:lnTo>
                    <a:pt x="849" y="440"/>
                  </a:lnTo>
                  <a:lnTo>
                    <a:pt x="847" y="448"/>
                  </a:lnTo>
                  <a:lnTo>
                    <a:pt x="844" y="456"/>
                  </a:lnTo>
                  <a:lnTo>
                    <a:pt x="840" y="464"/>
                  </a:lnTo>
                  <a:lnTo>
                    <a:pt x="836" y="470"/>
                  </a:lnTo>
                  <a:lnTo>
                    <a:pt x="826" y="482"/>
                  </a:lnTo>
                  <a:lnTo>
                    <a:pt x="814" y="493"/>
                  </a:lnTo>
                  <a:lnTo>
                    <a:pt x="806" y="496"/>
                  </a:lnTo>
                  <a:lnTo>
                    <a:pt x="800" y="500"/>
                  </a:lnTo>
                  <a:lnTo>
                    <a:pt x="792" y="503"/>
                  </a:lnTo>
                  <a:lnTo>
                    <a:pt x="784" y="506"/>
                  </a:lnTo>
                  <a:lnTo>
                    <a:pt x="775" y="507"/>
                  </a:lnTo>
                  <a:lnTo>
                    <a:pt x="767" y="507"/>
                  </a:lnTo>
                  <a:lnTo>
                    <a:pt x="767" y="5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3" name="Freeform 20798">
              <a:extLst>
                <a:ext uri="{FF2B5EF4-FFF2-40B4-BE49-F238E27FC236}">
                  <a16:creationId xmlns:a16="http://schemas.microsoft.com/office/drawing/2014/main" id="{122A4DA9-703B-49F9-BDCC-FC4606F5BDD6}"/>
                </a:ext>
              </a:extLst>
            </p:cNvPr>
            <p:cNvSpPr>
              <a:spLocks/>
            </p:cNvSpPr>
            <p:nvPr/>
          </p:nvSpPr>
          <p:spPr bwMode="auto">
            <a:xfrm>
              <a:off x="-3849688" y="2589213"/>
              <a:ext cx="160338" cy="80963"/>
            </a:xfrm>
            <a:custGeom>
              <a:avLst/>
              <a:gdLst>
                <a:gd name="T0" fmla="*/ 99 w 101"/>
                <a:gd name="T1" fmla="*/ 51 h 51"/>
                <a:gd name="T2" fmla="*/ 2 w 101"/>
                <a:gd name="T3" fmla="*/ 51 h 51"/>
                <a:gd name="T4" fmla="*/ 2 w 101"/>
                <a:gd name="T5" fmla="*/ 51 h 51"/>
                <a:gd name="T6" fmla="*/ 1 w 101"/>
                <a:gd name="T7" fmla="*/ 50 h 51"/>
                <a:gd name="T8" fmla="*/ 0 w 101"/>
                <a:gd name="T9" fmla="*/ 49 h 51"/>
                <a:gd name="T10" fmla="*/ 0 w 101"/>
                <a:gd name="T11" fmla="*/ 0 h 51"/>
                <a:gd name="T12" fmla="*/ 101 w 101"/>
                <a:gd name="T13" fmla="*/ 0 h 51"/>
                <a:gd name="T14" fmla="*/ 101 w 101"/>
                <a:gd name="T15" fmla="*/ 49 h 51"/>
                <a:gd name="T16" fmla="*/ 101 w 101"/>
                <a:gd name="T17" fmla="*/ 49 h 51"/>
                <a:gd name="T18" fmla="*/ 100 w 101"/>
                <a:gd name="T19" fmla="*/ 50 h 51"/>
                <a:gd name="T20" fmla="*/ 99 w 101"/>
                <a:gd name="T21" fmla="*/ 51 h 51"/>
                <a:gd name="T22" fmla="*/ 99 w 101"/>
                <a:gd name="T2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51">
                  <a:moveTo>
                    <a:pt x="99" y="51"/>
                  </a:moveTo>
                  <a:lnTo>
                    <a:pt x="2" y="51"/>
                  </a:lnTo>
                  <a:lnTo>
                    <a:pt x="2" y="51"/>
                  </a:lnTo>
                  <a:lnTo>
                    <a:pt x="1" y="50"/>
                  </a:lnTo>
                  <a:lnTo>
                    <a:pt x="0" y="49"/>
                  </a:lnTo>
                  <a:lnTo>
                    <a:pt x="0" y="0"/>
                  </a:lnTo>
                  <a:lnTo>
                    <a:pt x="101" y="0"/>
                  </a:lnTo>
                  <a:lnTo>
                    <a:pt x="101" y="49"/>
                  </a:lnTo>
                  <a:lnTo>
                    <a:pt x="101" y="49"/>
                  </a:lnTo>
                  <a:lnTo>
                    <a:pt x="100" y="50"/>
                  </a:lnTo>
                  <a:lnTo>
                    <a:pt x="99" y="51"/>
                  </a:lnTo>
                  <a:lnTo>
                    <a:pt x="99"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pic>
          <p:nvPicPr>
            <p:cNvPr id="314" name="Picture 20799">
              <a:extLst>
                <a:ext uri="{FF2B5EF4-FFF2-40B4-BE49-F238E27FC236}">
                  <a16:creationId xmlns:a16="http://schemas.microsoft.com/office/drawing/2014/main" id="{7B4AAB70-6A5B-47D4-B9A3-5D7CD9B42B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9213" y="2578100"/>
              <a:ext cx="18097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 name="Freeform 20800">
              <a:extLst>
                <a:ext uri="{FF2B5EF4-FFF2-40B4-BE49-F238E27FC236}">
                  <a16:creationId xmlns:a16="http://schemas.microsoft.com/office/drawing/2014/main" id="{83C680BB-91DD-4555-80E4-DE656A2E64BD}"/>
                </a:ext>
              </a:extLst>
            </p:cNvPr>
            <p:cNvSpPr>
              <a:spLocks/>
            </p:cNvSpPr>
            <p:nvPr/>
          </p:nvSpPr>
          <p:spPr bwMode="auto">
            <a:xfrm>
              <a:off x="-3038475" y="2906713"/>
              <a:ext cx="161925" cy="80963"/>
            </a:xfrm>
            <a:custGeom>
              <a:avLst/>
              <a:gdLst>
                <a:gd name="T0" fmla="*/ 99 w 102"/>
                <a:gd name="T1" fmla="*/ 51 h 51"/>
                <a:gd name="T2" fmla="*/ 3 w 102"/>
                <a:gd name="T3" fmla="*/ 51 h 51"/>
                <a:gd name="T4" fmla="*/ 3 w 102"/>
                <a:gd name="T5" fmla="*/ 51 h 51"/>
                <a:gd name="T6" fmla="*/ 0 w 102"/>
                <a:gd name="T7" fmla="*/ 49 h 51"/>
                <a:gd name="T8" fmla="*/ 0 w 102"/>
                <a:gd name="T9" fmla="*/ 48 h 51"/>
                <a:gd name="T10" fmla="*/ 0 w 102"/>
                <a:gd name="T11" fmla="*/ 0 h 51"/>
                <a:gd name="T12" fmla="*/ 102 w 102"/>
                <a:gd name="T13" fmla="*/ 0 h 51"/>
                <a:gd name="T14" fmla="*/ 102 w 102"/>
                <a:gd name="T15" fmla="*/ 48 h 51"/>
                <a:gd name="T16" fmla="*/ 102 w 102"/>
                <a:gd name="T17" fmla="*/ 48 h 51"/>
                <a:gd name="T18" fmla="*/ 101 w 102"/>
                <a:gd name="T19" fmla="*/ 49 h 51"/>
                <a:gd name="T20" fmla="*/ 99 w 102"/>
                <a:gd name="T21" fmla="*/ 51 h 51"/>
                <a:gd name="T22" fmla="*/ 99 w 102"/>
                <a:gd name="T2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51">
                  <a:moveTo>
                    <a:pt x="99" y="51"/>
                  </a:moveTo>
                  <a:lnTo>
                    <a:pt x="3" y="51"/>
                  </a:lnTo>
                  <a:lnTo>
                    <a:pt x="3" y="51"/>
                  </a:lnTo>
                  <a:lnTo>
                    <a:pt x="0" y="49"/>
                  </a:lnTo>
                  <a:lnTo>
                    <a:pt x="0" y="48"/>
                  </a:lnTo>
                  <a:lnTo>
                    <a:pt x="0" y="0"/>
                  </a:lnTo>
                  <a:lnTo>
                    <a:pt x="102" y="0"/>
                  </a:lnTo>
                  <a:lnTo>
                    <a:pt x="102" y="48"/>
                  </a:lnTo>
                  <a:lnTo>
                    <a:pt x="102" y="48"/>
                  </a:lnTo>
                  <a:lnTo>
                    <a:pt x="101" y="49"/>
                  </a:lnTo>
                  <a:lnTo>
                    <a:pt x="99" y="51"/>
                  </a:lnTo>
                  <a:lnTo>
                    <a:pt x="99"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pic>
          <p:nvPicPr>
            <p:cNvPr id="316" name="Picture 20801">
              <a:extLst>
                <a:ext uri="{FF2B5EF4-FFF2-40B4-BE49-F238E27FC236}">
                  <a16:creationId xmlns:a16="http://schemas.microsoft.com/office/drawing/2014/main" id="{D30F4EC6-63C9-485C-83D4-7C95351D8F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2894013"/>
              <a:ext cx="179388"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 name="Picture 20802">
              <a:extLst>
                <a:ext uri="{FF2B5EF4-FFF2-40B4-BE49-F238E27FC236}">
                  <a16:creationId xmlns:a16="http://schemas.microsoft.com/office/drawing/2014/main" id="{D2CE2A7C-4F2E-46F4-8A6B-B1974903F1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8763" y="2546350"/>
              <a:ext cx="11414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 name="Freeform 20803">
              <a:extLst>
                <a:ext uri="{FF2B5EF4-FFF2-40B4-BE49-F238E27FC236}">
                  <a16:creationId xmlns:a16="http://schemas.microsoft.com/office/drawing/2014/main" id="{3A102019-76DF-443C-BFF6-FB5AB9620732}"/>
                </a:ext>
              </a:extLst>
            </p:cNvPr>
            <p:cNvSpPr>
              <a:spLocks/>
            </p:cNvSpPr>
            <p:nvPr/>
          </p:nvSpPr>
          <p:spPr bwMode="auto">
            <a:xfrm>
              <a:off x="-4432300" y="2547938"/>
              <a:ext cx="227013" cy="203200"/>
            </a:xfrm>
            <a:custGeom>
              <a:avLst/>
              <a:gdLst>
                <a:gd name="T0" fmla="*/ 143 w 143"/>
                <a:gd name="T1" fmla="*/ 99 h 128"/>
                <a:gd name="T2" fmla="*/ 143 w 143"/>
                <a:gd name="T3" fmla="*/ 55 h 128"/>
                <a:gd name="T4" fmla="*/ 143 w 143"/>
                <a:gd name="T5" fmla="*/ 33 h 128"/>
                <a:gd name="T6" fmla="*/ 143 w 143"/>
                <a:gd name="T7" fmla="*/ 16 h 128"/>
                <a:gd name="T8" fmla="*/ 143 w 143"/>
                <a:gd name="T9" fmla="*/ 16 h 128"/>
                <a:gd name="T10" fmla="*/ 141 w 143"/>
                <a:gd name="T11" fmla="*/ 4 h 128"/>
                <a:gd name="T12" fmla="*/ 140 w 143"/>
                <a:gd name="T13" fmla="*/ 2 h 128"/>
                <a:gd name="T14" fmla="*/ 139 w 143"/>
                <a:gd name="T15" fmla="*/ 0 h 128"/>
                <a:gd name="T16" fmla="*/ 0 w 143"/>
                <a:gd name="T17" fmla="*/ 0 h 128"/>
                <a:gd name="T18" fmla="*/ 0 w 143"/>
                <a:gd name="T19" fmla="*/ 4 h 128"/>
                <a:gd name="T20" fmla="*/ 0 w 143"/>
                <a:gd name="T21" fmla="*/ 71 h 128"/>
                <a:gd name="T22" fmla="*/ 0 w 143"/>
                <a:gd name="T23" fmla="*/ 128 h 128"/>
                <a:gd name="T24" fmla="*/ 139 w 143"/>
                <a:gd name="T25" fmla="*/ 128 h 128"/>
                <a:gd name="T26" fmla="*/ 139 w 143"/>
                <a:gd name="T27" fmla="*/ 128 h 128"/>
                <a:gd name="T28" fmla="*/ 140 w 143"/>
                <a:gd name="T29" fmla="*/ 125 h 128"/>
                <a:gd name="T30" fmla="*/ 141 w 143"/>
                <a:gd name="T31" fmla="*/ 120 h 128"/>
                <a:gd name="T32" fmla="*/ 143 w 143"/>
                <a:gd name="T33" fmla="*/ 99 h 128"/>
                <a:gd name="T34" fmla="*/ 143 w 143"/>
                <a:gd name="T35"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28">
                  <a:moveTo>
                    <a:pt x="143" y="99"/>
                  </a:moveTo>
                  <a:lnTo>
                    <a:pt x="143" y="55"/>
                  </a:lnTo>
                  <a:lnTo>
                    <a:pt x="143" y="33"/>
                  </a:lnTo>
                  <a:lnTo>
                    <a:pt x="143" y="16"/>
                  </a:lnTo>
                  <a:lnTo>
                    <a:pt x="143" y="16"/>
                  </a:lnTo>
                  <a:lnTo>
                    <a:pt x="141" y="4"/>
                  </a:lnTo>
                  <a:lnTo>
                    <a:pt x="140" y="2"/>
                  </a:lnTo>
                  <a:lnTo>
                    <a:pt x="139" y="0"/>
                  </a:lnTo>
                  <a:lnTo>
                    <a:pt x="0" y="0"/>
                  </a:lnTo>
                  <a:lnTo>
                    <a:pt x="0" y="4"/>
                  </a:lnTo>
                  <a:lnTo>
                    <a:pt x="0" y="71"/>
                  </a:lnTo>
                  <a:lnTo>
                    <a:pt x="0" y="128"/>
                  </a:lnTo>
                  <a:lnTo>
                    <a:pt x="139" y="128"/>
                  </a:lnTo>
                  <a:lnTo>
                    <a:pt x="139" y="128"/>
                  </a:lnTo>
                  <a:lnTo>
                    <a:pt x="140" y="125"/>
                  </a:lnTo>
                  <a:lnTo>
                    <a:pt x="141" y="120"/>
                  </a:lnTo>
                  <a:lnTo>
                    <a:pt x="143" y="99"/>
                  </a:lnTo>
                  <a:lnTo>
                    <a:pt x="143" y="99"/>
                  </a:lnTo>
                  <a:close/>
                </a:path>
              </a:pathLst>
            </a:custGeom>
            <a:solidFill>
              <a:srgbClr val="182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9" name="Freeform 20804">
              <a:extLst>
                <a:ext uri="{FF2B5EF4-FFF2-40B4-BE49-F238E27FC236}">
                  <a16:creationId xmlns:a16="http://schemas.microsoft.com/office/drawing/2014/main" id="{95308594-231C-43E7-951B-8CF1F7FA1AF2}"/>
                </a:ext>
              </a:extLst>
            </p:cNvPr>
            <p:cNvSpPr>
              <a:spLocks/>
            </p:cNvSpPr>
            <p:nvPr/>
          </p:nvSpPr>
          <p:spPr bwMode="auto">
            <a:xfrm>
              <a:off x="-4432300" y="2543175"/>
              <a:ext cx="227013" cy="112713"/>
            </a:xfrm>
            <a:custGeom>
              <a:avLst/>
              <a:gdLst>
                <a:gd name="T0" fmla="*/ 143 w 143"/>
                <a:gd name="T1" fmla="*/ 56 h 71"/>
                <a:gd name="T2" fmla="*/ 143 w 143"/>
                <a:gd name="T3" fmla="*/ 29 h 71"/>
                <a:gd name="T4" fmla="*/ 143 w 143"/>
                <a:gd name="T5" fmla="*/ 18 h 71"/>
                <a:gd name="T6" fmla="*/ 143 w 143"/>
                <a:gd name="T7" fmla="*/ 9 h 71"/>
                <a:gd name="T8" fmla="*/ 143 w 143"/>
                <a:gd name="T9" fmla="*/ 9 h 71"/>
                <a:gd name="T10" fmla="*/ 141 w 143"/>
                <a:gd name="T11" fmla="*/ 2 h 71"/>
                <a:gd name="T12" fmla="*/ 140 w 143"/>
                <a:gd name="T13" fmla="*/ 0 h 71"/>
                <a:gd name="T14" fmla="*/ 139 w 143"/>
                <a:gd name="T15" fmla="*/ 0 h 71"/>
                <a:gd name="T16" fmla="*/ 0 w 143"/>
                <a:gd name="T17" fmla="*/ 0 h 71"/>
                <a:gd name="T18" fmla="*/ 1 w 143"/>
                <a:gd name="T19" fmla="*/ 2 h 71"/>
                <a:gd name="T20" fmla="*/ 0 w 143"/>
                <a:gd name="T21" fmla="*/ 39 h 71"/>
                <a:gd name="T22" fmla="*/ 0 w 143"/>
                <a:gd name="T23" fmla="*/ 71 h 71"/>
                <a:gd name="T24" fmla="*/ 139 w 143"/>
                <a:gd name="T25" fmla="*/ 71 h 71"/>
                <a:gd name="T26" fmla="*/ 139 w 143"/>
                <a:gd name="T27" fmla="*/ 71 h 71"/>
                <a:gd name="T28" fmla="*/ 140 w 143"/>
                <a:gd name="T29" fmla="*/ 70 h 71"/>
                <a:gd name="T30" fmla="*/ 141 w 143"/>
                <a:gd name="T31" fmla="*/ 66 h 71"/>
                <a:gd name="T32" fmla="*/ 143 w 143"/>
                <a:gd name="T33" fmla="*/ 56 h 71"/>
                <a:gd name="T34" fmla="*/ 143 w 143"/>
                <a:gd name="T35"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71">
                  <a:moveTo>
                    <a:pt x="143" y="56"/>
                  </a:moveTo>
                  <a:lnTo>
                    <a:pt x="143" y="29"/>
                  </a:lnTo>
                  <a:lnTo>
                    <a:pt x="143" y="18"/>
                  </a:lnTo>
                  <a:lnTo>
                    <a:pt x="143" y="9"/>
                  </a:lnTo>
                  <a:lnTo>
                    <a:pt x="143" y="9"/>
                  </a:lnTo>
                  <a:lnTo>
                    <a:pt x="141" y="2"/>
                  </a:lnTo>
                  <a:lnTo>
                    <a:pt x="140" y="0"/>
                  </a:lnTo>
                  <a:lnTo>
                    <a:pt x="139" y="0"/>
                  </a:lnTo>
                  <a:lnTo>
                    <a:pt x="0" y="0"/>
                  </a:lnTo>
                  <a:lnTo>
                    <a:pt x="1" y="2"/>
                  </a:lnTo>
                  <a:lnTo>
                    <a:pt x="0" y="39"/>
                  </a:lnTo>
                  <a:lnTo>
                    <a:pt x="0" y="71"/>
                  </a:lnTo>
                  <a:lnTo>
                    <a:pt x="139" y="71"/>
                  </a:lnTo>
                  <a:lnTo>
                    <a:pt x="139" y="71"/>
                  </a:lnTo>
                  <a:lnTo>
                    <a:pt x="140" y="70"/>
                  </a:lnTo>
                  <a:lnTo>
                    <a:pt x="141" y="66"/>
                  </a:lnTo>
                  <a:lnTo>
                    <a:pt x="143" y="56"/>
                  </a:lnTo>
                  <a:lnTo>
                    <a:pt x="143" y="56"/>
                  </a:lnTo>
                  <a:close/>
                </a:path>
              </a:pathLst>
            </a:custGeom>
            <a:solidFill>
              <a:srgbClr val="305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0" name="Freeform 20805">
              <a:extLst>
                <a:ext uri="{FF2B5EF4-FFF2-40B4-BE49-F238E27FC236}">
                  <a16:creationId xmlns:a16="http://schemas.microsoft.com/office/drawing/2014/main" id="{98E0CFBE-2F52-44DF-AC3C-696AE46BFEF8}"/>
                </a:ext>
              </a:extLst>
            </p:cNvPr>
            <p:cNvSpPr>
              <a:spLocks/>
            </p:cNvSpPr>
            <p:nvPr/>
          </p:nvSpPr>
          <p:spPr bwMode="auto">
            <a:xfrm>
              <a:off x="-5486400" y="2547938"/>
              <a:ext cx="158750" cy="203200"/>
            </a:xfrm>
            <a:custGeom>
              <a:avLst/>
              <a:gdLst>
                <a:gd name="T0" fmla="*/ 0 w 100"/>
                <a:gd name="T1" fmla="*/ 66 h 128"/>
                <a:gd name="T2" fmla="*/ 100 w 100"/>
                <a:gd name="T3" fmla="*/ 0 h 128"/>
                <a:gd name="T4" fmla="*/ 100 w 100"/>
                <a:gd name="T5" fmla="*/ 128 h 128"/>
                <a:gd name="T6" fmla="*/ 0 w 100"/>
                <a:gd name="T7" fmla="*/ 66 h 128"/>
              </a:gdLst>
              <a:ahLst/>
              <a:cxnLst>
                <a:cxn ang="0">
                  <a:pos x="T0" y="T1"/>
                </a:cxn>
                <a:cxn ang="0">
                  <a:pos x="T2" y="T3"/>
                </a:cxn>
                <a:cxn ang="0">
                  <a:pos x="T4" y="T5"/>
                </a:cxn>
                <a:cxn ang="0">
                  <a:pos x="T6" y="T7"/>
                </a:cxn>
              </a:cxnLst>
              <a:rect l="0" t="0" r="r" b="b"/>
              <a:pathLst>
                <a:path w="100" h="128">
                  <a:moveTo>
                    <a:pt x="0" y="66"/>
                  </a:moveTo>
                  <a:lnTo>
                    <a:pt x="100" y="0"/>
                  </a:lnTo>
                  <a:lnTo>
                    <a:pt x="100" y="128"/>
                  </a:lnTo>
                  <a:lnTo>
                    <a:pt x="0"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1" name="Freeform 20806">
              <a:extLst>
                <a:ext uri="{FF2B5EF4-FFF2-40B4-BE49-F238E27FC236}">
                  <a16:creationId xmlns:a16="http://schemas.microsoft.com/office/drawing/2014/main" id="{0926ABE9-9285-4BE0-8EA2-A1769557DD56}"/>
                </a:ext>
              </a:extLst>
            </p:cNvPr>
            <p:cNvSpPr>
              <a:spLocks/>
            </p:cNvSpPr>
            <p:nvPr/>
          </p:nvSpPr>
          <p:spPr bwMode="auto">
            <a:xfrm>
              <a:off x="-5486400" y="2616200"/>
              <a:ext cx="63500" cy="74613"/>
            </a:xfrm>
            <a:custGeom>
              <a:avLst/>
              <a:gdLst>
                <a:gd name="T0" fmla="*/ 0 w 40"/>
                <a:gd name="T1" fmla="*/ 23 h 47"/>
                <a:gd name="T2" fmla="*/ 40 w 40"/>
                <a:gd name="T3" fmla="*/ 47 h 47"/>
                <a:gd name="T4" fmla="*/ 35 w 40"/>
                <a:gd name="T5" fmla="*/ 0 h 47"/>
                <a:gd name="T6" fmla="*/ 0 w 40"/>
                <a:gd name="T7" fmla="*/ 23 h 47"/>
              </a:gdLst>
              <a:ahLst/>
              <a:cxnLst>
                <a:cxn ang="0">
                  <a:pos x="T0" y="T1"/>
                </a:cxn>
                <a:cxn ang="0">
                  <a:pos x="T2" y="T3"/>
                </a:cxn>
                <a:cxn ang="0">
                  <a:pos x="T4" y="T5"/>
                </a:cxn>
                <a:cxn ang="0">
                  <a:pos x="T6" y="T7"/>
                </a:cxn>
              </a:cxnLst>
              <a:rect l="0" t="0" r="r" b="b"/>
              <a:pathLst>
                <a:path w="40" h="47">
                  <a:moveTo>
                    <a:pt x="0" y="23"/>
                  </a:moveTo>
                  <a:lnTo>
                    <a:pt x="40" y="47"/>
                  </a:lnTo>
                  <a:lnTo>
                    <a:pt x="35" y="0"/>
                  </a:lnTo>
                  <a:lnTo>
                    <a:pt x="0" y="23"/>
                  </a:lnTo>
                  <a:close/>
                </a:path>
              </a:pathLst>
            </a:custGeom>
            <a:solidFill>
              <a:srgbClr val="1A5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2" name="Freeform 20807">
              <a:extLst>
                <a:ext uri="{FF2B5EF4-FFF2-40B4-BE49-F238E27FC236}">
                  <a16:creationId xmlns:a16="http://schemas.microsoft.com/office/drawing/2014/main" id="{244C037E-B500-403B-9EEC-426E72FFF267}"/>
                </a:ext>
              </a:extLst>
            </p:cNvPr>
            <p:cNvSpPr>
              <a:spLocks/>
            </p:cNvSpPr>
            <p:nvPr/>
          </p:nvSpPr>
          <p:spPr bwMode="auto">
            <a:xfrm>
              <a:off x="-1273175" y="3038475"/>
              <a:ext cx="492125" cy="341313"/>
            </a:xfrm>
            <a:custGeom>
              <a:avLst/>
              <a:gdLst>
                <a:gd name="T0" fmla="*/ 0 w 310"/>
                <a:gd name="T1" fmla="*/ 100 h 215"/>
                <a:gd name="T2" fmla="*/ 0 w 310"/>
                <a:gd name="T3" fmla="*/ 90 h 215"/>
                <a:gd name="T4" fmla="*/ 4 w 310"/>
                <a:gd name="T5" fmla="*/ 71 h 215"/>
                <a:gd name="T6" fmla="*/ 12 w 310"/>
                <a:gd name="T7" fmla="*/ 52 h 215"/>
                <a:gd name="T8" fmla="*/ 22 w 310"/>
                <a:gd name="T9" fmla="*/ 37 h 215"/>
                <a:gd name="T10" fmla="*/ 37 w 310"/>
                <a:gd name="T11" fmla="*/ 22 h 215"/>
                <a:gd name="T12" fmla="*/ 52 w 310"/>
                <a:gd name="T13" fmla="*/ 12 h 215"/>
                <a:gd name="T14" fmla="*/ 70 w 310"/>
                <a:gd name="T15" fmla="*/ 4 h 215"/>
                <a:gd name="T16" fmla="*/ 90 w 310"/>
                <a:gd name="T17" fmla="*/ 0 h 215"/>
                <a:gd name="T18" fmla="*/ 209 w 310"/>
                <a:gd name="T19" fmla="*/ 0 h 215"/>
                <a:gd name="T20" fmla="*/ 219 w 310"/>
                <a:gd name="T21" fmla="*/ 0 h 215"/>
                <a:gd name="T22" fmla="*/ 238 w 310"/>
                <a:gd name="T23" fmla="*/ 4 h 215"/>
                <a:gd name="T24" fmla="*/ 257 w 310"/>
                <a:gd name="T25" fmla="*/ 12 h 215"/>
                <a:gd name="T26" fmla="*/ 272 w 310"/>
                <a:gd name="T27" fmla="*/ 22 h 215"/>
                <a:gd name="T28" fmla="*/ 287 w 310"/>
                <a:gd name="T29" fmla="*/ 37 h 215"/>
                <a:gd name="T30" fmla="*/ 297 w 310"/>
                <a:gd name="T31" fmla="*/ 52 h 215"/>
                <a:gd name="T32" fmla="*/ 305 w 310"/>
                <a:gd name="T33" fmla="*/ 71 h 215"/>
                <a:gd name="T34" fmla="*/ 309 w 310"/>
                <a:gd name="T35" fmla="*/ 90 h 215"/>
                <a:gd name="T36" fmla="*/ 310 w 310"/>
                <a:gd name="T37" fmla="*/ 115 h 215"/>
                <a:gd name="T38" fmla="*/ 309 w 310"/>
                <a:gd name="T39" fmla="*/ 125 h 215"/>
                <a:gd name="T40" fmla="*/ 305 w 310"/>
                <a:gd name="T41" fmla="*/ 145 h 215"/>
                <a:gd name="T42" fmla="*/ 297 w 310"/>
                <a:gd name="T43" fmla="*/ 163 h 215"/>
                <a:gd name="T44" fmla="*/ 287 w 310"/>
                <a:gd name="T45" fmla="*/ 179 h 215"/>
                <a:gd name="T46" fmla="*/ 272 w 310"/>
                <a:gd name="T47" fmla="*/ 192 h 215"/>
                <a:gd name="T48" fmla="*/ 257 w 310"/>
                <a:gd name="T49" fmla="*/ 203 h 215"/>
                <a:gd name="T50" fmla="*/ 238 w 310"/>
                <a:gd name="T51" fmla="*/ 210 h 215"/>
                <a:gd name="T52" fmla="*/ 219 w 310"/>
                <a:gd name="T53" fmla="*/ 215 h 215"/>
                <a:gd name="T54" fmla="*/ 100 w 310"/>
                <a:gd name="T55" fmla="*/ 215 h 215"/>
                <a:gd name="T56" fmla="*/ 90 w 310"/>
                <a:gd name="T57" fmla="*/ 215 h 215"/>
                <a:gd name="T58" fmla="*/ 70 w 310"/>
                <a:gd name="T59" fmla="*/ 210 h 215"/>
                <a:gd name="T60" fmla="*/ 52 w 310"/>
                <a:gd name="T61" fmla="*/ 203 h 215"/>
                <a:gd name="T62" fmla="*/ 37 w 310"/>
                <a:gd name="T63" fmla="*/ 192 h 215"/>
                <a:gd name="T64" fmla="*/ 22 w 310"/>
                <a:gd name="T65" fmla="*/ 179 h 215"/>
                <a:gd name="T66" fmla="*/ 12 w 310"/>
                <a:gd name="T67" fmla="*/ 163 h 215"/>
                <a:gd name="T68" fmla="*/ 4 w 310"/>
                <a:gd name="T69" fmla="*/ 145 h 215"/>
                <a:gd name="T70" fmla="*/ 0 w 310"/>
                <a:gd name="T71" fmla="*/ 125 h 215"/>
                <a:gd name="T72" fmla="*/ 0 w 310"/>
                <a:gd name="T73" fmla="*/ 1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0" h="215">
                  <a:moveTo>
                    <a:pt x="0" y="115"/>
                  </a:moveTo>
                  <a:lnTo>
                    <a:pt x="0" y="100"/>
                  </a:lnTo>
                  <a:lnTo>
                    <a:pt x="0" y="100"/>
                  </a:lnTo>
                  <a:lnTo>
                    <a:pt x="0" y="90"/>
                  </a:lnTo>
                  <a:lnTo>
                    <a:pt x="1" y="81"/>
                  </a:lnTo>
                  <a:lnTo>
                    <a:pt x="4" y="71"/>
                  </a:lnTo>
                  <a:lnTo>
                    <a:pt x="8" y="61"/>
                  </a:lnTo>
                  <a:lnTo>
                    <a:pt x="12" y="52"/>
                  </a:lnTo>
                  <a:lnTo>
                    <a:pt x="17" y="44"/>
                  </a:lnTo>
                  <a:lnTo>
                    <a:pt x="22" y="37"/>
                  </a:lnTo>
                  <a:lnTo>
                    <a:pt x="29" y="29"/>
                  </a:lnTo>
                  <a:lnTo>
                    <a:pt x="37" y="22"/>
                  </a:lnTo>
                  <a:lnTo>
                    <a:pt x="44" y="17"/>
                  </a:lnTo>
                  <a:lnTo>
                    <a:pt x="52" y="12"/>
                  </a:lnTo>
                  <a:lnTo>
                    <a:pt x="61" y="8"/>
                  </a:lnTo>
                  <a:lnTo>
                    <a:pt x="70" y="4"/>
                  </a:lnTo>
                  <a:lnTo>
                    <a:pt x="80" y="1"/>
                  </a:lnTo>
                  <a:lnTo>
                    <a:pt x="90" y="0"/>
                  </a:lnTo>
                  <a:lnTo>
                    <a:pt x="100" y="0"/>
                  </a:lnTo>
                  <a:lnTo>
                    <a:pt x="209" y="0"/>
                  </a:lnTo>
                  <a:lnTo>
                    <a:pt x="209" y="0"/>
                  </a:lnTo>
                  <a:lnTo>
                    <a:pt x="219" y="0"/>
                  </a:lnTo>
                  <a:lnTo>
                    <a:pt x="229" y="1"/>
                  </a:lnTo>
                  <a:lnTo>
                    <a:pt x="238" y="4"/>
                  </a:lnTo>
                  <a:lnTo>
                    <a:pt x="248" y="8"/>
                  </a:lnTo>
                  <a:lnTo>
                    <a:pt x="257" y="12"/>
                  </a:lnTo>
                  <a:lnTo>
                    <a:pt x="264" y="17"/>
                  </a:lnTo>
                  <a:lnTo>
                    <a:pt x="272" y="22"/>
                  </a:lnTo>
                  <a:lnTo>
                    <a:pt x="280" y="29"/>
                  </a:lnTo>
                  <a:lnTo>
                    <a:pt x="287" y="37"/>
                  </a:lnTo>
                  <a:lnTo>
                    <a:pt x="292" y="44"/>
                  </a:lnTo>
                  <a:lnTo>
                    <a:pt x="297" y="52"/>
                  </a:lnTo>
                  <a:lnTo>
                    <a:pt x="301" y="61"/>
                  </a:lnTo>
                  <a:lnTo>
                    <a:pt x="305" y="71"/>
                  </a:lnTo>
                  <a:lnTo>
                    <a:pt x="307" y="81"/>
                  </a:lnTo>
                  <a:lnTo>
                    <a:pt x="309" y="90"/>
                  </a:lnTo>
                  <a:lnTo>
                    <a:pt x="310" y="100"/>
                  </a:lnTo>
                  <a:lnTo>
                    <a:pt x="310" y="115"/>
                  </a:lnTo>
                  <a:lnTo>
                    <a:pt x="310" y="115"/>
                  </a:lnTo>
                  <a:lnTo>
                    <a:pt x="309" y="125"/>
                  </a:lnTo>
                  <a:lnTo>
                    <a:pt x="307" y="134"/>
                  </a:lnTo>
                  <a:lnTo>
                    <a:pt x="305" y="145"/>
                  </a:lnTo>
                  <a:lnTo>
                    <a:pt x="301" y="154"/>
                  </a:lnTo>
                  <a:lnTo>
                    <a:pt x="297" y="163"/>
                  </a:lnTo>
                  <a:lnTo>
                    <a:pt x="292" y="171"/>
                  </a:lnTo>
                  <a:lnTo>
                    <a:pt x="287" y="179"/>
                  </a:lnTo>
                  <a:lnTo>
                    <a:pt x="280" y="185"/>
                  </a:lnTo>
                  <a:lnTo>
                    <a:pt x="272" y="192"/>
                  </a:lnTo>
                  <a:lnTo>
                    <a:pt x="264" y="198"/>
                  </a:lnTo>
                  <a:lnTo>
                    <a:pt x="257" y="203"/>
                  </a:lnTo>
                  <a:lnTo>
                    <a:pt x="248" y="207"/>
                  </a:lnTo>
                  <a:lnTo>
                    <a:pt x="238" y="210"/>
                  </a:lnTo>
                  <a:lnTo>
                    <a:pt x="229" y="213"/>
                  </a:lnTo>
                  <a:lnTo>
                    <a:pt x="219" y="215"/>
                  </a:lnTo>
                  <a:lnTo>
                    <a:pt x="209" y="215"/>
                  </a:lnTo>
                  <a:lnTo>
                    <a:pt x="100" y="215"/>
                  </a:lnTo>
                  <a:lnTo>
                    <a:pt x="100" y="215"/>
                  </a:lnTo>
                  <a:lnTo>
                    <a:pt x="90" y="215"/>
                  </a:lnTo>
                  <a:lnTo>
                    <a:pt x="80" y="213"/>
                  </a:lnTo>
                  <a:lnTo>
                    <a:pt x="70" y="210"/>
                  </a:lnTo>
                  <a:lnTo>
                    <a:pt x="61" y="207"/>
                  </a:lnTo>
                  <a:lnTo>
                    <a:pt x="52" y="203"/>
                  </a:lnTo>
                  <a:lnTo>
                    <a:pt x="44" y="198"/>
                  </a:lnTo>
                  <a:lnTo>
                    <a:pt x="37" y="192"/>
                  </a:lnTo>
                  <a:lnTo>
                    <a:pt x="29" y="185"/>
                  </a:lnTo>
                  <a:lnTo>
                    <a:pt x="22" y="179"/>
                  </a:lnTo>
                  <a:lnTo>
                    <a:pt x="17" y="171"/>
                  </a:lnTo>
                  <a:lnTo>
                    <a:pt x="12" y="163"/>
                  </a:lnTo>
                  <a:lnTo>
                    <a:pt x="8" y="154"/>
                  </a:lnTo>
                  <a:lnTo>
                    <a:pt x="4" y="145"/>
                  </a:lnTo>
                  <a:lnTo>
                    <a:pt x="1" y="134"/>
                  </a:lnTo>
                  <a:lnTo>
                    <a:pt x="0" y="125"/>
                  </a:lnTo>
                  <a:lnTo>
                    <a:pt x="0" y="115"/>
                  </a:lnTo>
                  <a:lnTo>
                    <a:pt x="0" y="115"/>
                  </a:lnTo>
                  <a:close/>
                </a:path>
              </a:pathLst>
            </a:custGeom>
            <a:solidFill>
              <a:srgbClr val="EBE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3" name="Freeform 20809">
              <a:extLst>
                <a:ext uri="{FF2B5EF4-FFF2-40B4-BE49-F238E27FC236}">
                  <a16:creationId xmlns:a16="http://schemas.microsoft.com/office/drawing/2014/main" id="{FE549772-3EC3-4D9B-9048-5EF5457AD001}"/>
                </a:ext>
              </a:extLst>
            </p:cNvPr>
            <p:cNvSpPr>
              <a:spLocks/>
            </p:cNvSpPr>
            <p:nvPr/>
          </p:nvSpPr>
          <p:spPr bwMode="auto">
            <a:xfrm>
              <a:off x="-781050" y="3201988"/>
              <a:ext cx="0" cy="25400"/>
            </a:xfrm>
            <a:custGeom>
              <a:avLst/>
              <a:gdLst>
                <a:gd name="T0" fmla="*/ 16 h 16"/>
                <a:gd name="T1" fmla="*/ 0 h 16"/>
                <a:gd name="T2" fmla="*/ 16 h 16"/>
              </a:gdLst>
              <a:ahLst/>
              <a:cxnLst>
                <a:cxn ang="0">
                  <a:pos x="0" y="T0"/>
                </a:cxn>
                <a:cxn ang="0">
                  <a:pos x="0" y="T1"/>
                </a:cxn>
                <a:cxn ang="0">
                  <a:pos x="0" y="T2"/>
                </a:cxn>
              </a:cxnLst>
              <a:rect l="0" t="0" r="r" b="b"/>
              <a:pathLst>
                <a:path h="16">
                  <a:moveTo>
                    <a:pt x="0" y="16"/>
                  </a:moveTo>
                  <a:lnTo>
                    <a:pt x="0" y="0"/>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4" name="Rectangle 20810">
              <a:extLst>
                <a:ext uri="{FF2B5EF4-FFF2-40B4-BE49-F238E27FC236}">
                  <a16:creationId xmlns:a16="http://schemas.microsoft.com/office/drawing/2014/main" id="{ABB7220B-E453-4EC6-9590-54EFA6B75DF3}"/>
                </a:ext>
              </a:extLst>
            </p:cNvPr>
            <p:cNvSpPr>
              <a:spLocks noChangeArrowheads="1"/>
            </p:cNvSpPr>
            <p:nvPr/>
          </p:nvSpPr>
          <p:spPr bwMode="auto">
            <a:xfrm>
              <a:off x="-782638" y="3176588"/>
              <a:ext cx="41275" cy="68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5" name="Freeform 20811">
              <a:extLst>
                <a:ext uri="{FF2B5EF4-FFF2-40B4-BE49-F238E27FC236}">
                  <a16:creationId xmlns:a16="http://schemas.microsoft.com/office/drawing/2014/main" id="{8A41210E-6EE6-4C22-AB48-48D865D20E62}"/>
                </a:ext>
              </a:extLst>
            </p:cNvPr>
            <p:cNvSpPr>
              <a:spLocks/>
            </p:cNvSpPr>
            <p:nvPr/>
          </p:nvSpPr>
          <p:spPr bwMode="auto">
            <a:xfrm>
              <a:off x="-1008063" y="2093913"/>
              <a:ext cx="376238" cy="1135063"/>
            </a:xfrm>
            <a:custGeom>
              <a:avLst/>
              <a:gdLst>
                <a:gd name="T0" fmla="*/ 155 w 237"/>
                <a:gd name="T1" fmla="*/ 715 h 715"/>
                <a:gd name="T2" fmla="*/ 181 w 237"/>
                <a:gd name="T3" fmla="*/ 693 h 715"/>
                <a:gd name="T4" fmla="*/ 187 w 237"/>
                <a:gd name="T5" fmla="*/ 692 h 715"/>
                <a:gd name="T6" fmla="*/ 199 w 237"/>
                <a:gd name="T7" fmla="*/ 686 h 715"/>
                <a:gd name="T8" fmla="*/ 208 w 237"/>
                <a:gd name="T9" fmla="*/ 677 h 715"/>
                <a:gd name="T10" fmla="*/ 213 w 237"/>
                <a:gd name="T11" fmla="*/ 666 h 715"/>
                <a:gd name="T12" fmla="*/ 215 w 237"/>
                <a:gd name="T13" fmla="*/ 555 h 715"/>
                <a:gd name="T14" fmla="*/ 213 w 237"/>
                <a:gd name="T15" fmla="*/ 547 h 715"/>
                <a:gd name="T16" fmla="*/ 208 w 237"/>
                <a:gd name="T17" fmla="*/ 535 h 715"/>
                <a:gd name="T18" fmla="*/ 199 w 237"/>
                <a:gd name="T19" fmla="*/ 526 h 715"/>
                <a:gd name="T20" fmla="*/ 187 w 237"/>
                <a:gd name="T21" fmla="*/ 521 h 715"/>
                <a:gd name="T22" fmla="*/ 144 w 237"/>
                <a:gd name="T23" fmla="*/ 520 h 715"/>
                <a:gd name="T24" fmla="*/ 134 w 237"/>
                <a:gd name="T25" fmla="*/ 520 h 715"/>
                <a:gd name="T26" fmla="*/ 113 w 237"/>
                <a:gd name="T27" fmla="*/ 510 h 715"/>
                <a:gd name="T28" fmla="*/ 97 w 237"/>
                <a:gd name="T29" fmla="*/ 495 h 715"/>
                <a:gd name="T30" fmla="*/ 90 w 237"/>
                <a:gd name="T31" fmla="*/ 475 h 715"/>
                <a:gd name="T32" fmla="*/ 88 w 237"/>
                <a:gd name="T33" fmla="*/ 56 h 715"/>
                <a:gd name="T34" fmla="*/ 87 w 237"/>
                <a:gd name="T35" fmla="*/ 49 h 715"/>
                <a:gd name="T36" fmla="*/ 82 w 237"/>
                <a:gd name="T37" fmla="*/ 38 h 715"/>
                <a:gd name="T38" fmla="*/ 73 w 237"/>
                <a:gd name="T39" fmla="*/ 27 h 715"/>
                <a:gd name="T40" fmla="*/ 61 w 237"/>
                <a:gd name="T41" fmla="*/ 23 h 715"/>
                <a:gd name="T42" fmla="*/ 0 w 237"/>
                <a:gd name="T43" fmla="*/ 22 h 715"/>
                <a:gd name="T44" fmla="*/ 55 w 237"/>
                <a:gd name="T45" fmla="*/ 0 h 715"/>
                <a:gd name="T46" fmla="*/ 66 w 237"/>
                <a:gd name="T47" fmla="*/ 1 h 715"/>
                <a:gd name="T48" fmla="*/ 86 w 237"/>
                <a:gd name="T49" fmla="*/ 9 h 715"/>
                <a:gd name="T50" fmla="*/ 101 w 237"/>
                <a:gd name="T51" fmla="*/ 25 h 715"/>
                <a:gd name="T52" fmla="*/ 109 w 237"/>
                <a:gd name="T53" fmla="*/ 44 h 715"/>
                <a:gd name="T54" fmla="*/ 111 w 237"/>
                <a:gd name="T55" fmla="*/ 464 h 715"/>
                <a:gd name="T56" fmla="*/ 112 w 237"/>
                <a:gd name="T57" fmla="*/ 470 h 715"/>
                <a:gd name="T58" fmla="*/ 117 w 237"/>
                <a:gd name="T59" fmla="*/ 483 h 715"/>
                <a:gd name="T60" fmla="*/ 126 w 237"/>
                <a:gd name="T61" fmla="*/ 492 h 715"/>
                <a:gd name="T62" fmla="*/ 138 w 237"/>
                <a:gd name="T63" fmla="*/ 497 h 715"/>
                <a:gd name="T64" fmla="*/ 181 w 237"/>
                <a:gd name="T65" fmla="*/ 497 h 715"/>
                <a:gd name="T66" fmla="*/ 193 w 237"/>
                <a:gd name="T67" fmla="*/ 499 h 715"/>
                <a:gd name="T68" fmla="*/ 212 w 237"/>
                <a:gd name="T69" fmla="*/ 508 h 715"/>
                <a:gd name="T70" fmla="*/ 228 w 237"/>
                <a:gd name="T71" fmla="*/ 522 h 715"/>
                <a:gd name="T72" fmla="*/ 235 w 237"/>
                <a:gd name="T73" fmla="*/ 543 h 715"/>
                <a:gd name="T74" fmla="*/ 237 w 237"/>
                <a:gd name="T75" fmla="*/ 659 h 715"/>
                <a:gd name="T76" fmla="*/ 235 w 237"/>
                <a:gd name="T77" fmla="*/ 671 h 715"/>
                <a:gd name="T78" fmla="*/ 228 w 237"/>
                <a:gd name="T79" fmla="*/ 690 h 715"/>
                <a:gd name="T80" fmla="*/ 212 w 237"/>
                <a:gd name="T81" fmla="*/ 706 h 715"/>
                <a:gd name="T82" fmla="*/ 193 w 237"/>
                <a:gd name="T83" fmla="*/ 714 h 715"/>
                <a:gd name="T84" fmla="*/ 181 w 237"/>
                <a:gd name="T85"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7" h="715">
                  <a:moveTo>
                    <a:pt x="181" y="715"/>
                  </a:moveTo>
                  <a:lnTo>
                    <a:pt x="155" y="715"/>
                  </a:lnTo>
                  <a:lnTo>
                    <a:pt x="155" y="693"/>
                  </a:lnTo>
                  <a:lnTo>
                    <a:pt x="181" y="693"/>
                  </a:lnTo>
                  <a:lnTo>
                    <a:pt x="181" y="693"/>
                  </a:lnTo>
                  <a:lnTo>
                    <a:pt x="187" y="692"/>
                  </a:lnTo>
                  <a:lnTo>
                    <a:pt x="194" y="690"/>
                  </a:lnTo>
                  <a:lnTo>
                    <a:pt x="199" y="686"/>
                  </a:lnTo>
                  <a:lnTo>
                    <a:pt x="204" y="682"/>
                  </a:lnTo>
                  <a:lnTo>
                    <a:pt x="208" y="677"/>
                  </a:lnTo>
                  <a:lnTo>
                    <a:pt x="212" y="672"/>
                  </a:lnTo>
                  <a:lnTo>
                    <a:pt x="213" y="666"/>
                  </a:lnTo>
                  <a:lnTo>
                    <a:pt x="215" y="659"/>
                  </a:lnTo>
                  <a:lnTo>
                    <a:pt x="215" y="555"/>
                  </a:lnTo>
                  <a:lnTo>
                    <a:pt x="215" y="555"/>
                  </a:lnTo>
                  <a:lnTo>
                    <a:pt x="213" y="547"/>
                  </a:lnTo>
                  <a:lnTo>
                    <a:pt x="212" y="540"/>
                  </a:lnTo>
                  <a:lnTo>
                    <a:pt x="208" y="535"/>
                  </a:lnTo>
                  <a:lnTo>
                    <a:pt x="204" y="530"/>
                  </a:lnTo>
                  <a:lnTo>
                    <a:pt x="199" y="526"/>
                  </a:lnTo>
                  <a:lnTo>
                    <a:pt x="194" y="524"/>
                  </a:lnTo>
                  <a:lnTo>
                    <a:pt x="187" y="521"/>
                  </a:lnTo>
                  <a:lnTo>
                    <a:pt x="181" y="520"/>
                  </a:lnTo>
                  <a:lnTo>
                    <a:pt x="144" y="520"/>
                  </a:lnTo>
                  <a:lnTo>
                    <a:pt x="144" y="520"/>
                  </a:lnTo>
                  <a:lnTo>
                    <a:pt x="134" y="520"/>
                  </a:lnTo>
                  <a:lnTo>
                    <a:pt x="122" y="516"/>
                  </a:lnTo>
                  <a:lnTo>
                    <a:pt x="113" y="510"/>
                  </a:lnTo>
                  <a:lnTo>
                    <a:pt x="105" y="504"/>
                  </a:lnTo>
                  <a:lnTo>
                    <a:pt x="97" y="495"/>
                  </a:lnTo>
                  <a:lnTo>
                    <a:pt x="92" y="486"/>
                  </a:lnTo>
                  <a:lnTo>
                    <a:pt x="90" y="475"/>
                  </a:lnTo>
                  <a:lnTo>
                    <a:pt x="88" y="464"/>
                  </a:lnTo>
                  <a:lnTo>
                    <a:pt x="88" y="56"/>
                  </a:lnTo>
                  <a:lnTo>
                    <a:pt x="88" y="56"/>
                  </a:lnTo>
                  <a:lnTo>
                    <a:pt x="87" y="49"/>
                  </a:lnTo>
                  <a:lnTo>
                    <a:pt x="86" y="43"/>
                  </a:lnTo>
                  <a:lnTo>
                    <a:pt x="82" y="38"/>
                  </a:lnTo>
                  <a:lnTo>
                    <a:pt x="78" y="32"/>
                  </a:lnTo>
                  <a:lnTo>
                    <a:pt x="73" y="27"/>
                  </a:lnTo>
                  <a:lnTo>
                    <a:pt x="68" y="25"/>
                  </a:lnTo>
                  <a:lnTo>
                    <a:pt x="61" y="23"/>
                  </a:lnTo>
                  <a:lnTo>
                    <a:pt x="55" y="22"/>
                  </a:lnTo>
                  <a:lnTo>
                    <a:pt x="0" y="22"/>
                  </a:lnTo>
                  <a:lnTo>
                    <a:pt x="0" y="0"/>
                  </a:lnTo>
                  <a:lnTo>
                    <a:pt x="55" y="0"/>
                  </a:lnTo>
                  <a:lnTo>
                    <a:pt x="55" y="0"/>
                  </a:lnTo>
                  <a:lnTo>
                    <a:pt x="66" y="1"/>
                  </a:lnTo>
                  <a:lnTo>
                    <a:pt x="77" y="4"/>
                  </a:lnTo>
                  <a:lnTo>
                    <a:pt x="86" y="9"/>
                  </a:lnTo>
                  <a:lnTo>
                    <a:pt x="94" y="15"/>
                  </a:lnTo>
                  <a:lnTo>
                    <a:pt x="101" y="25"/>
                  </a:lnTo>
                  <a:lnTo>
                    <a:pt x="107" y="34"/>
                  </a:lnTo>
                  <a:lnTo>
                    <a:pt x="109" y="44"/>
                  </a:lnTo>
                  <a:lnTo>
                    <a:pt x="111" y="56"/>
                  </a:lnTo>
                  <a:lnTo>
                    <a:pt x="111" y="464"/>
                  </a:lnTo>
                  <a:lnTo>
                    <a:pt x="111" y="464"/>
                  </a:lnTo>
                  <a:lnTo>
                    <a:pt x="112" y="470"/>
                  </a:lnTo>
                  <a:lnTo>
                    <a:pt x="113" y="477"/>
                  </a:lnTo>
                  <a:lnTo>
                    <a:pt x="117" y="483"/>
                  </a:lnTo>
                  <a:lnTo>
                    <a:pt x="121" y="487"/>
                  </a:lnTo>
                  <a:lnTo>
                    <a:pt x="126" y="492"/>
                  </a:lnTo>
                  <a:lnTo>
                    <a:pt x="131" y="495"/>
                  </a:lnTo>
                  <a:lnTo>
                    <a:pt x="138" y="497"/>
                  </a:lnTo>
                  <a:lnTo>
                    <a:pt x="144" y="497"/>
                  </a:lnTo>
                  <a:lnTo>
                    <a:pt x="181" y="497"/>
                  </a:lnTo>
                  <a:lnTo>
                    <a:pt x="181" y="497"/>
                  </a:lnTo>
                  <a:lnTo>
                    <a:pt x="193" y="499"/>
                  </a:lnTo>
                  <a:lnTo>
                    <a:pt x="203" y="503"/>
                  </a:lnTo>
                  <a:lnTo>
                    <a:pt x="212" y="508"/>
                  </a:lnTo>
                  <a:lnTo>
                    <a:pt x="221" y="514"/>
                  </a:lnTo>
                  <a:lnTo>
                    <a:pt x="228" y="522"/>
                  </a:lnTo>
                  <a:lnTo>
                    <a:pt x="233" y="533"/>
                  </a:lnTo>
                  <a:lnTo>
                    <a:pt x="235" y="543"/>
                  </a:lnTo>
                  <a:lnTo>
                    <a:pt x="237" y="555"/>
                  </a:lnTo>
                  <a:lnTo>
                    <a:pt x="237" y="659"/>
                  </a:lnTo>
                  <a:lnTo>
                    <a:pt x="237" y="659"/>
                  </a:lnTo>
                  <a:lnTo>
                    <a:pt x="235" y="671"/>
                  </a:lnTo>
                  <a:lnTo>
                    <a:pt x="233" y="681"/>
                  </a:lnTo>
                  <a:lnTo>
                    <a:pt x="228" y="690"/>
                  </a:lnTo>
                  <a:lnTo>
                    <a:pt x="221" y="699"/>
                  </a:lnTo>
                  <a:lnTo>
                    <a:pt x="212" y="706"/>
                  </a:lnTo>
                  <a:lnTo>
                    <a:pt x="203" y="711"/>
                  </a:lnTo>
                  <a:lnTo>
                    <a:pt x="193" y="714"/>
                  </a:lnTo>
                  <a:lnTo>
                    <a:pt x="181" y="715"/>
                  </a:lnTo>
                  <a:lnTo>
                    <a:pt x="181" y="7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grpSp>
      <p:sp>
        <p:nvSpPr>
          <p:cNvPr id="35" name="Freeform 5">
            <a:extLst>
              <a:ext uri="{FF2B5EF4-FFF2-40B4-BE49-F238E27FC236}">
                <a16:creationId xmlns:a16="http://schemas.microsoft.com/office/drawing/2014/main" id="{F3349C78-EAC9-4E30-A212-03698566CA9B}"/>
              </a:ext>
            </a:extLst>
          </p:cNvPr>
          <p:cNvSpPr>
            <a:spLocks/>
          </p:cNvSpPr>
          <p:nvPr userDrawn="1"/>
        </p:nvSpPr>
        <p:spPr bwMode="auto">
          <a:xfrm>
            <a:off x="453" y="6063048"/>
            <a:ext cx="12220575" cy="1276159"/>
          </a:xfrm>
          <a:custGeom>
            <a:avLst/>
            <a:gdLst>
              <a:gd name="T0" fmla="*/ 15120 w 15360"/>
              <a:gd name="T1" fmla="*/ 355 h 1604"/>
              <a:gd name="T2" fmla="*/ 14945 w 15360"/>
              <a:gd name="T3" fmla="*/ 685 h 1604"/>
              <a:gd name="T4" fmla="*/ 14700 w 15360"/>
              <a:gd name="T5" fmla="*/ 645 h 1604"/>
              <a:gd name="T6" fmla="*/ 14406 w 15360"/>
              <a:gd name="T7" fmla="*/ 702 h 1604"/>
              <a:gd name="T8" fmla="*/ 14097 w 15360"/>
              <a:gd name="T9" fmla="*/ 576 h 1604"/>
              <a:gd name="T10" fmla="*/ 13905 w 15360"/>
              <a:gd name="T11" fmla="*/ 518 h 1604"/>
              <a:gd name="T12" fmla="*/ 13603 w 15360"/>
              <a:gd name="T13" fmla="*/ 384 h 1604"/>
              <a:gd name="T14" fmla="*/ 13286 w 15360"/>
              <a:gd name="T15" fmla="*/ 386 h 1604"/>
              <a:gd name="T16" fmla="*/ 12966 w 15360"/>
              <a:gd name="T17" fmla="*/ 545 h 1604"/>
              <a:gd name="T18" fmla="*/ 12753 w 15360"/>
              <a:gd name="T19" fmla="*/ 608 h 1604"/>
              <a:gd name="T20" fmla="*/ 12543 w 15360"/>
              <a:gd name="T21" fmla="*/ 660 h 1604"/>
              <a:gd name="T22" fmla="*/ 12365 w 15360"/>
              <a:gd name="T23" fmla="*/ 746 h 1604"/>
              <a:gd name="T24" fmla="*/ 12119 w 15360"/>
              <a:gd name="T25" fmla="*/ 562 h 1604"/>
              <a:gd name="T26" fmla="*/ 11848 w 15360"/>
              <a:gd name="T27" fmla="*/ 401 h 1604"/>
              <a:gd name="T28" fmla="*/ 11616 w 15360"/>
              <a:gd name="T29" fmla="*/ 276 h 1604"/>
              <a:gd name="T30" fmla="*/ 11249 w 15360"/>
              <a:gd name="T31" fmla="*/ 29 h 1604"/>
              <a:gd name="T32" fmla="*/ 10840 w 15360"/>
              <a:gd name="T33" fmla="*/ 29 h 1604"/>
              <a:gd name="T34" fmla="*/ 10476 w 15360"/>
              <a:gd name="T35" fmla="*/ 271 h 1604"/>
              <a:gd name="T36" fmla="*/ 10308 w 15360"/>
              <a:gd name="T37" fmla="*/ 401 h 1604"/>
              <a:gd name="T38" fmla="*/ 10107 w 15360"/>
              <a:gd name="T39" fmla="*/ 495 h 1604"/>
              <a:gd name="T40" fmla="*/ 9836 w 15360"/>
              <a:gd name="T41" fmla="*/ 537 h 1604"/>
              <a:gd name="T42" fmla="*/ 9494 w 15360"/>
              <a:gd name="T43" fmla="*/ 622 h 1604"/>
              <a:gd name="T44" fmla="*/ 9264 w 15360"/>
              <a:gd name="T45" fmla="*/ 489 h 1604"/>
              <a:gd name="T46" fmla="*/ 9072 w 15360"/>
              <a:gd name="T47" fmla="*/ 491 h 1604"/>
              <a:gd name="T48" fmla="*/ 8886 w 15360"/>
              <a:gd name="T49" fmla="*/ 424 h 1604"/>
              <a:gd name="T50" fmla="*/ 8605 w 15360"/>
              <a:gd name="T51" fmla="*/ 290 h 1604"/>
              <a:gd name="T52" fmla="*/ 8304 w 15360"/>
              <a:gd name="T53" fmla="*/ 311 h 1604"/>
              <a:gd name="T54" fmla="*/ 8028 w 15360"/>
              <a:gd name="T55" fmla="*/ 505 h 1604"/>
              <a:gd name="T56" fmla="*/ 7770 w 15360"/>
              <a:gd name="T57" fmla="*/ 539 h 1604"/>
              <a:gd name="T58" fmla="*/ 7532 w 15360"/>
              <a:gd name="T59" fmla="*/ 578 h 1604"/>
              <a:gd name="T60" fmla="*/ 7356 w 15360"/>
              <a:gd name="T61" fmla="*/ 464 h 1604"/>
              <a:gd name="T62" fmla="*/ 7150 w 15360"/>
              <a:gd name="T63" fmla="*/ 445 h 1604"/>
              <a:gd name="T64" fmla="*/ 6914 w 15360"/>
              <a:gd name="T65" fmla="*/ 554 h 1604"/>
              <a:gd name="T66" fmla="*/ 6678 w 15360"/>
              <a:gd name="T67" fmla="*/ 647 h 1604"/>
              <a:gd name="T68" fmla="*/ 6384 w 15360"/>
              <a:gd name="T69" fmla="*/ 679 h 1604"/>
              <a:gd name="T70" fmla="*/ 6257 w 15360"/>
              <a:gd name="T71" fmla="*/ 581 h 1604"/>
              <a:gd name="T72" fmla="*/ 6075 w 15360"/>
              <a:gd name="T73" fmla="*/ 522 h 1604"/>
              <a:gd name="T74" fmla="*/ 5885 w 15360"/>
              <a:gd name="T75" fmla="*/ 401 h 1604"/>
              <a:gd name="T76" fmla="*/ 5530 w 15360"/>
              <a:gd name="T77" fmla="*/ 228 h 1604"/>
              <a:gd name="T78" fmla="*/ 5121 w 15360"/>
              <a:gd name="T79" fmla="*/ 267 h 1604"/>
              <a:gd name="T80" fmla="*/ 4758 w 15360"/>
              <a:gd name="T81" fmla="*/ 568 h 1604"/>
              <a:gd name="T82" fmla="*/ 4441 w 15360"/>
              <a:gd name="T83" fmla="*/ 547 h 1604"/>
              <a:gd name="T84" fmla="*/ 4143 w 15360"/>
              <a:gd name="T85" fmla="*/ 570 h 1604"/>
              <a:gd name="T86" fmla="*/ 3905 w 15360"/>
              <a:gd name="T87" fmla="*/ 723 h 1604"/>
              <a:gd name="T88" fmla="*/ 3686 w 15360"/>
              <a:gd name="T89" fmla="*/ 725 h 1604"/>
              <a:gd name="T90" fmla="*/ 3469 w 15360"/>
              <a:gd name="T91" fmla="*/ 835 h 1604"/>
              <a:gd name="T92" fmla="*/ 3256 w 15360"/>
              <a:gd name="T93" fmla="*/ 923 h 1604"/>
              <a:gd name="T94" fmla="*/ 3009 w 15360"/>
              <a:gd name="T95" fmla="*/ 885 h 1604"/>
              <a:gd name="T96" fmla="*/ 2828 w 15360"/>
              <a:gd name="T97" fmla="*/ 683 h 1604"/>
              <a:gd name="T98" fmla="*/ 2600 w 15360"/>
              <a:gd name="T99" fmla="*/ 556 h 1604"/>
              <a:gd name="T100" fmla="*/ 2298 w 15360"/>
              <a:gd name="T101" fmla="*/ 388 h 1604"/>
              <a:gd name="T102" fmla="*/ 2026 w 15360"/>
              <a:gd name="T103" fmla="*/ 378 h 1604"/>
              <a:gd name="T104" fmla="*/ 1730 w 15360"/>
              <a:gd name="T105" fmla="*/ 512 h 1604"/>
              <a:gd name="T106" fmla="*/ 1507 w 15360"/>
              <a:gd name="T107" fmla="*/ 846 h 1604"/>
              <a:gd name="T108" fmla="*/ 1252 w 15360"/>
              <a:gd name="T109" fmla="*/ 800 h 1604"/>
              <a:gd name="T110" fmla="*/ 1008 w 15360"/>
              <a:gd name="T111" fmla="*/ 835 h 1604"/>
              <a:gd name="T112" fmla="*/ 732 w 15360"/>
              <a:gd name="T113" fmla="*/ 775 h 1604"/>
              <a:gd name="T114" fmla="*/ 369 w 15360"/>
              <a:gd name="T115" fmla="*/ 554 h 1604"/>
              <a:gd name="T116" fmla="*/ 52 w 15360"/>
              <a:gd name="T117" fmla="*/ 558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60" h="1604">
                <a:moveTo>
                  <a:pt x="15360" y="192"/>
                </a:moveTo>
                <a:lnTo>
                  <a:pt x="15360" y="192"/>
                </a:lnTo>
                <a:lnTo>
                  <a:pt x="15322" y="209"/>
                </a:lnTo>
                <a:lnTo>
                  <a:pt x="15285" y="228"/>
                </a:lnTo>
                <a:lnTo>
                  <a:pt x="15249" y="249"/>
                </a:lnTo>
                <a:lnTo>
                  <a:pt x="15214" y="272"/>
                </a:lnTo>
                <a:lnTo>
                  <a:pt x="15181" y="299"/>
                </a:lnTo>
                <a:lnTo>
                  <a:pt x="15151" y="326"/>
                </a:lnTo>
                <a:lnTo>
                  <a:pt x="15120" y="355"/>
                </a:lnTo>
                <a:lnTo>
                  <a:pt x="15093" y="386"/>
                </a:lnTo>
                <a:lnTo>
                  <a:pt x="15066" y="418"/>
                </a:lnTo>
                <a:lnTo>
                  <a:pt x="15043" y="453"/>
                </a:lnTo>
                <a:lnTo>
                  <a:pt x="15022" y="487"/>
                </a:lnTo>
                <a:lnTo>
                  <a:pt x="15001" y="526"/>
                </a:lnTo>
                <a:lnTo>
                  <a:pt x="14984" y="562"/>
                </a:lnTo>
                <a:lnTo>
                  <a:pt x="14968" y="602"/>
                </a:lnTo>
                <a:lnTo>
                  <a:pt x="14955" y="643"/>
                </a:lnTo>
                <a:lnTo>
                  <a:pt x="14945" y="685"/>
                </a:lnTo>
                <a:lnTo>
                  <a:pt x="14945" y="685"/>
                </a:lnTo>
                <a:lnTo>
                  <a:pt x="14916" y="675"/>
                </a:lnTo>
                <a:lnTo>
                  <a:pt x="14886" y="668"/>
                </a:lnTo>
                <a:lnTo>
                  <a:pt x="14857" y="660"/>
                </a:lnTo>
                <a:lnTo>
                  <a:pt x="14826" y="654"/>
                </a:lnTo>
                <a:lnTo>
                  <a:pt x="14794" y="650"/>
                </a:lnTo>
                <a:lnTo>
                  <a:pt x="14763" y="647"/>
                </a:lnTo>
                <a:lnTo>
                  <a:pt x="14732" y="645"/>
                </a:lnTo>
                <a:lnTo>
                  <a:pt x="14700" y="645"/>
                </a:lnTo>
                <a:lnTo>
                  <a:pt x="14700" y="645"/>
                </a:lnTo>
                <a:lnTo>
                  <a:pt x="14661" y="647"/>
                </a:lnTo>
                <a:lnTo>
                  <a:pt x="14623" y="649"/>
                </a:lnTo>
                <a:lnTo>
                  <a:pt x="14584" y="652"/>
                </a:lnTo>
                <a:lnTo>
                  <a:pt x="14548" y="660"/>
                </a:lnTo>
                <a:lnTo>
                  <a:pt x="14511" y="668"/>
                </a:lnTo>
                <a:lnTo>
                  <a:pt x="14475" y="677"/>
                </a:lnTo>
                <a:lnTo>
                  <a:pt x="14440" y="689"/>
                </a:lnTo>
                <a:lnTo>
                  <a:pt x="14406" y="702"/>
                </a:lnTo>
                <a:lnTo>
                  <a:pt x="14406" y="702"/>
                </a:lnTo>
                <a:lnTo>
                  <a:pt x="14373" y="675"/>
                </a:lnTo>
                <a:lnTo>
                  <a:pt x="14340" y="650"/>
                </a:lnTo>
                <a:lnTo>
                  <a:pt x="14304" y="627"/>
                </a:lnTo>
                <a:lnTo>
                  <a:pt x="14266" y="610"/>
                </a:lnTo>
                <a:lnTo>
                  <a:pt x="14225" y="595"/>
                </a:lnTo>
                <a:lnTo>
                  <a:pt x="14183" y="585"/>
                </a:lnTo>
                <a:lnTo>
                  <a:pt x="14141" y="579"/>
                </a:lnTo>
                <a:lnTo>
                  <a:pt x="14097" y="576"/>
                </a:lnTo>
                <a:lnTo>
                  <a:pt x="14097" y="576"/>
                </a:lnTo>
                <a:lnTo>
                  <a:pt x="14068" y="578"/>
                </a:lnTo>
                <a:lnTo>
                  <a:pt x="14041" y="579"/>
                </a:lnTo>
                <a:lnTo>
                  <a:pt x="14014" y="583"/>
                </a:lnTo>
                <a:lnTo>
                  <a:pt x="13987" y="589"/>
                </a:lnTo>
                <a:lnTo>
                  <a:pt x="13987" y="589"/>
                </a:lnTo>
                <a:lnTo>
                  <a:pt x="13960" y="564"/>
                </a:lnTo>
                <a:lnTo>
                  <a:pt x="13933" y="541"/>
                </a:lnTo>
                <a:lnTo>
                  <a:pt x="13905" y="518"/>
                </a:lnTo>
                <a:lnTo>
                  <a:pt x="13874" y="497"/>
                </a:lnTo>
                <a:lnTo>
                  <a:pt x="13843" y="478"/>
                </a:lnTo>
                <a:lnTo>
                  <a:pt x="13812" y="460"/>
                </a:lnTo>
                <a:lnTo>
                  <a:pt x="13780" y="443"/>
                </a:lnTo>
                <a:lnTo>
                  <a:pt x="13745" y="428"/>
                </a:lnTo>
                <a:lnTo>
                  <a:pt x="13713" y="414"/>
                </a:lnTo>
                <a:lnTo>
                  <a:pt x="13676" y="403"/>
                </a:lnTo>
                <a:lnTo>
                  <a:pt x="13642" y="391"/>
                </a:lnTo>
                <a:lnTo>
                  <a:pt x="13603" y="384"/>
                </a:lnTo>
                <a:lnTo>
                  <a:pt x="13567" y="378"/>
                </a:lnTo>
                <a:lnTo>
                  <a:pt x="13528" y="372"/>
                </a:lnTo>
                <a:lnTo>
                  <a:pt x="13490" y="370"/>
                </a:lnTo>
                <a:lnTo>
                  <a:pt x="13452" y="368"/>
                </a:lnTo>
                <a:lnTo>
                  <a:pt x="13452" y="368"/>
                </a:lnTo>
                <a:lnTo>
                  <a:pt x="13409" y="370"/>
                </a:lnTo>
                <a:lnTo>
                  <a:pt x="13367" y="372"/>
                </a:lnTo>
                <a:lnTo>
                  <a:pt x="13327" y="378"/>
                </a:lnTo>
                <a:lnTo>
                  <a:pt x="13286" y="386"/>
                </a:lnTo>
                <a:lnTo>
                  <a:pt x="13246" y="397"/>
                </a:lnTo>
                <a:lnTo>
                  <a:pt x="13208" y="409"/>
                </a:lnTo>
                <a:lnTo>
                  <a:pt x="13169" y="422"/>
                </a:lnTo>
                <a:lnTo>
                  <a:pt x="13133" y="437"/>
                </a:lnTo>
                <a:lnTo>
                  <a:pt x="13098" y="457"/>
                </a:lnTo>
                <a:lnTo>
                  <a:pt x="13064" y="476"/>
                </a:lnTo>
                <a:lnTo>
                  <a:pt x="13029" y="497"/>
                </a:lnTo>
                <a:lnTo>
                  <a:pt x="12996" y="520"/>
                </a:lnTo>
                <a:lnTo>
                  <a:pt x="12966" y="545"/>
                </a:lnTo>
                <a:lnTo>
                  <a:pt x="12937" y="570"/>
                </a:lnTo>
                <a:lnTo>
                  <a:pt x="12908" y="599"/>
                </a:lnTo>
                <a:lnTo>
                  <a:pt x="12881" y="627"/>
                </a:lnTo>
                <a:lnTo>
                  <a:pt x="12881" y="627"/>
                </a:lnTo>
                <a:lnTo>
                  <a:pt x="12851" y="618"/>
                </a:lnTo>
                <a:lnTo>
                  <a:pt x="12818" y="612"/>
                </a:lnTo>
                <a:lnTo>
                  <a:pt x="12785" y="608"/>
                </a:lnTo>
                <a:lnTo>
                  <a:pt x="12753" y="608"/>
                </a:lnTo>
                <a:lnTo>
                  <a:pt x="12753" y="608"/>
                </a:lnTo>
                <a:lnTo>
                  <a:pt x="12728" y="608"/>
                </a:lnTo>
                <a:lnTo>
                  <a:pt x="12703" y="610"/>
                </a:lnTo>
                <a:lnTo>
                  <a:pt x="12678" y="614"/>
                </a:lnTo>
                <a:lnTo>
                  <a:pt x="12655" y="618"/>
                </a:lnTo>
                <a:lnTo>
                  <a:pt x="12632" y="624"/>
                </a:lnTo>
                <a:lnTo>
                  <a:pt x="12609" y="631"/>
                </a:lnTo>
                <a:lnTo>
                  <a:pt x="12586" y="641"/>
                </a:lnTo>
                <a:lnTo>
                  <a:pt x="12564" y="650"/>
                </a:lnTo>
                <a:lnTo>
                  <a:pt x="12543" y="660"/>
                </a:lnTo>
                <a:lnTo>
                  <a:pt x="12522" y="672"/>
                </a:lnTo>
                <a:lnTo>
                  <a:pt x="12503" y="685"/>
                </a:lnTo>
                <a:lnTo>
                  <a:pt x="12484" y="698"/>
                </a:lnTo>
                <a:lnTo>
                  <a:pt x="12467" y="714"/>
                </a:lnTo>
                <a:lnTo>
                  <a:pt x="12449" y="729"/>
                </a:lnTo>
                <a:lnTo>
                  <a:pt x="12432" y="744"/>
                </a:lnTo>
                <a:lnTo>
                  <a:pt x="12417" y="762"/>
                </a:lnTo>
                <a:lnTo>
                  <a:pt x="12417" y="762"/>
                </a:lnTo>
                <a:lnTo>
                  <a:pt x="12365" y="746"/>
                </a:lnTo>
                <a:lnTo>
                  <a:pt x="12311" y="735"/>
                </a:lnTo>
                <a:lnTo>
                  <a:pt x="12255" y="725"/>
                </a:lnTo>
                <a:lnTo>
                  <a:pt x="12200" y="721"/>
                </a:lnTo>
                <a:lnTo>
                  <a:pt x="12200" y="721"/>
                </a:lnTo>
                <a:lnTo>
                  <a:pt x="12188" y="687"/>
                </a:lnTo>
                <a:lnTo>
                  <a:pt x="12175" y="654"/>
                </a:lnTo>
                <a:lnTo>
                  <a:pt x="12159" y="622"/>
                </a:lnTo>
                <a:lnTo>
                  <a:pt x="12140" y="591"/>
                </a:lnTo>
                <a:lnTo>
                  <a:pt x="12119" y="562"/>
                </a:lnTo>
                <a:lnTo>
                  <a:pt x="12096" y="535"/>
                </a:lnTo>
                <a:lnTo>
                  <a:pt x="12071" y="510"/>
                </a:lnTo>
                <a:lnTo>
                  <a:pt x="12044" y="487"/>
                </a:lnTo>
                <a:lnTo>
                  <a:pt x="12015" y="466"/>
                </a:lnTo>
                <a:lnTo>
                  <a:pt x="11985" y="449"/>
                </a:lnTo>
                <a:lnTo>
                  <a:pt x="11952" y="432"/>
                </a:lnTo>
                <a:lnTo>
                  <a:pt x="11919" y="418"/>
                </a:lnTo>
                <a:lnTo>
                  <a:pt x="11885" y="409"/>
                </a:lnTo>
                <a:lnTo>
                  <a:pt x="11848" y="401"/>
                </a:lnTo>
                <a:lnTo>
                  <a:pt x="11812" y="395"/>
                </a:lnTo>
                <a:lnTo>
                  <a:pt x="11773" y="393"/>
                </a:lnTo>
                <a:lnTo>
                  <a:pt x="11773" y="393"/>
                </a:lnTo>
                <a:lnTo>
                  <a:pt x="11733" y="395"/>
                </a:lnTo>
                <a:lnTo>
                  <a:pt x="11695" y="401"/>
                </a:lnTo>
                <a:lnTo>
                  <a:pt x="11695" y="401"/>
                </a:lnTo>
                <a:lnTo>
                  <a:pt x="11672" y="357"/>
                </a:lnTo>
                <a:lnTo>
                  <a:pt x="11645" y="315"/>
                </a:lnTo>
                <a:lnTo>
                  <a:pt x="11616" y="276"/>
                </a:lnTo>
                <a:lnTo>
                  <a:pt x="11583" y="238"/>
                </a:lnTo>
                <a:lnTo>
                  <a:pt x="11549" y="203"/>
                </a:lnTo>
                <a:lnTo>
                  <a:pt x="11512" y="169"/>
                </a:lnTo>
                <a:lnTo>
                  <a:pt x="11472" y="140"/>
                </a:lnTo>
                <a:lnTo>
                  <a:pt x="11432" y="111"/>
                </a:lnTo>
                <a:lnTo>
                  <a:pt x="11388" y="86"/>
                </a:lnTo>
                <a:lnTo>
                  <a:pt x="11343" y="63"/>
                </a:lnTo>
                <a:lnTo>
                  <a:pt x="11297" y="46"/>
                </a:lnTo>
                <a:lnTo>
                  <a:pt x="11249" y="29"/>
                </a:lnTo>
                <a:lnTo>
                  <a:pt x="11199" y="17"/>
                </a:lnTo>
                <a:lnTo>
                  <a:pt x="11149" y="8"/>
                </a:lnTo>
                <a:lnTo>
                  <a:pt x="11098" y="2"/>
                </a:lnTo>
                <a:lnTo>
                  <a:pt x="11044" y="0"/>
                </a:lnTo>
                <a:lnTo>
                  <a:pt x="11044" y="0"/>
                </a:lnTo>
                <a:lnTo>
                  <a:pt x="10992" y="2"/>
                </a:lnTo>
                <a:lnTo>
                  <a:pt x="10940" y="8"/>
                </a:lnTo>
                <a:lnTo>
                  <a:pt x="10890" y="17"/>
                </a:lnTo>
                <a:lnTo>
                  <a:pt x="10840" y="29"/>
                </a:lnTo>
                <a:lnTo>
                  <a:pt x="10792" y="44"/>
                </a:lnTo>
                <a:lnTo>
                  <a:pt x="10746" y="63"/>
                </a:lnTo>
                <a:lnTo>
                  <a:pt x="10702" y="84"/>
                </a:lnTo>
                <a:lnTo>
                  <a:pt x="10660" y="109"/>
                </a:lnTo>
                <a:lnTo>
                  <a:pt x="10618" y="136"/>
                </a:lnTo>
                <a:lnTo>
                  <a:pt x="10579" y="167"/>
                </a:lnTo>
                <a:lnTo>
                  <a:pt x="10543" y="200"/>
                </a:lnTo>
                <a:lnTo>
                  <a:pt x="10508" y="234"/>
                </a:lnTo>
                <a:lnTo>
                  <a:pt x="10476" y="271"/>
                </a:lnTo>
                <a:lnTo>
                  <a:pt x="10447" y="311"/>
                </a:lnTo>
                <a:lnTo>
                  <a:pt x="10420" y="351"/>
                </a:lnTo>
                <a:lnTo>
                  <a:pt x="10395" y="395"/>
                </a:lnTo>
                <a:lnTo>
                  <a:pt x="10395" y="395"/>
                </a:lnTo>
                <a:lnTo>
                  <a:pt x="10387" y="393"/>
                </a:lnTo>
                <a:lnTo>
                  <a:pt x="10387" y="393"/>
                </a:lnTo>
                <a:lnTo>
                  <a:pt x="10360" y="395"/>
                </a:lnTo>
                <a:lnTo>
                  <a:pt x="10333" y="397"/>
                </a:lnTo>
                <a:lnTo>
                  <a:pt x="10308" y="401"/>
                </a:lnTo>
                <a:lnTo>
                  <a:pt x="10284" y="407"/>
                </a:lnTo>
                <a:lnTo>
                  <a:pt x="10259" y="413"/>
                </a:lnTo>
                <a:lnTo>
                  <a:pt x="10236" y="420"/>
                </a:lnTo>
                <a:lnTo>
                  <a:pt x="10212" y="430"/>
                </a:lnTo>
                <a:lnTo>
                  <a:pt x="10189" y="441"/>
                </a:lnTo>
                <a:lnTo>
                  <a:pt x="10168" y="453"/>
                </a:lnTo>
                <a:lnTo>
                  <a:pt x="10147" y="464"/>
                </a:lnTo>
                <a:lnTo>
                  <a:pt x="10126" y="480"/>
                </a:lnTo>
                <a:lnTo>
                  <a:pt x="10107" y="495"/>
                </a:lnTo>
                <a:lnTo>
                  <a:pt x="10088" y="510"/>
                </a:lnTo>
                <a:lnTo>
                  <a:pt x="10070" y="528"/>
                </a:lnTo>
                <a:lnTo>
                  <a:pt x="10053" y="547"/>
                </a:lnTo>
                <a:lnTo>
                  <a:pt x="10038" y="564"/>
                </a:lnTo>
                <a:lnTo>
                  <a:pt x="10038" y="564"/>
                </a:lnTo>
                <a:lnTo>
                  <a:pt x="9990" y="553"/>
                </a:lnTo>
                <a:lnTo>
                  <a:pt x="9940" y="545"/>
                </a:lnTo>
                <a:lnTo>
                  <a:pt x="9888" y="539"/>
                </a:lnTo>
                <a:lnTo>
                  <a:pt x="9836" y="537"/>
                </a:lnTo>
                <a:lnTo>
                  <a:pt x="9836" y="537"/>
                </a:lnTo>
                <a:lnTo>
                  <a:pt x="9790" y="539"/>
                </a:lnTo>
                <a:lnTo>
                  <a:pt x="9746" y="543"/>
                </a:lnTo>
                <a:lnTo>
                  <a:pt x="9702" y="549"/>
                </a:lnTo>
                <a:lnTo>
                  <a:pt x="9658" y="558"/>
                </a:lnTo>
                <a:lnTo>
                  <a:pt x="9615" y="572"/>
                </a:lnTo>
                <a:lnTo>
                  <a:pt x="9573" y="585"/>
                </a:lnTo>
                <a:lnTo>
                  <a:pt x="9533" y="602"/>
                </a:lnTo>
                <a:lnTo>
                  <a:pt x="9494" y="622"/>
                </a:lnTo>
                <a:lnTo>
                  <a:pt x="9494" y="622"/>
                </a:lnTo>
                <a:lnTo>
                  <a:pt x="9462" y="591"/>
                </a:lnTo>
                <a:lnTo>
                  <a:pt x="9427" y="562"/>
                </a:lnTo>
                <a:lnTo>
                  <a:pt x="9391" y="539"/>
                </a:lnTo>
                <a:lnTo>
                  <a:pt x="9350" y="518"/>
                </a:lnTo>
                <a:lnTo>
                  <a:pt x="9329" y="510"/>
                </a:lnTo>
                <a:lnTo>
                  <a:pt x="9308" y="503"/>
                </a:lnTo>
                <a:lnTo>
                  <a:pt x="9287" y="495"/>
                </a:lnTo>
                <a:lnTo>
                  <a:pt x="9264" y="489"/>
                </a:lnTo>
                <a:lnTo>
                  <a:pt x="9241" y="485"/>
                </a:lnTo>
                <a:lnTo>
                  <a:pt x="9218" y="484"/>
                </a:lnTo>
                <a:lnTo>
                  <a:pt x="9195" y="482"/>
                </a:lnTo>
                <a:lnTo>
                  <a:pt x="9172" y="480"/>
                </a:lnTo>
                <a:lnTo>
                  <a:pt x="9172" y="480"/>
                </a:lnTo>
                <a:lnTo>
                  <a:pt x="9147" y="482"/>
                </a:lnTo>
                <a:lnTo>
                  <a:pt x="9120" y="484"/>
                </a:lnTo>
                <a:lnTo>
                  <a:pt x="9097" y="487"/>
                </a:lnTo>
                <a:lnTo>
                  <a:pt x="9072" y="491"/>
                </a:lnTo>
                <a:lnTo>
                  <a:pt x="9049" y="497"/>
                </a:lnTo>
                <a:lnTo>
                  <a:pt x="9026" y="505"/>
                </a:lnTo>
                <a:lnTo>
                  <a:pt x="9003" y="514"/>
                </a:lnTo>
                <a:lnTo>
                  <a:pt x="8980" y="524"/>
                </a:lnTo>
                <a:lnTo>
                  <a:pt x="8980" y="524"/>
                </a:lnTo>
                <a:lnTo>
                  <a:pt x="8959" y="497"/>
                </a:lnTo>
                <a:lnTo>
                  <a:pt x="8936" y="470"/>
                </a:lnTo>
                <a:lnTo>
                  <a:pt x="8913" y="447"/>
                </a:lnTo>
                <a:lnTo>
                  <a:pt x="8886" y="424"/>
                </a:lnTo>
                <a:lnTo>
                  <a:pt x="8859" y="401"/>
                </a:lnTo>
                <a:lnTo>
                  <a:pt x="8832" y="382"/>
                </a:lnTo>
                <a:lnTo>
                  <a:pt x="8801" y="363"/>
                </a:lnTo>
                <a:lnTo>
                  <a:pt x="8772" y="345"/>
                </a:lnTo>
                <a:lnTo>
                  <a:pt x="8740" y="332"/>
                </a:lnTo>
                <a:lnTo>
                  <a:pt x="8707" y="318"/>
                </a:lnTo>
                <a:lnTo>
                  <a:pt x="8675" y="307"/>
                </a:lnTo>
                <a:lnTo>
                  <a:pt x="8640" y="297"/>
                </a:lnTo>
                <a:lnTo>
                  <a:pt x="8605" y="290"/>
                </a:lnTo>
                <a:lnTo>
                  <a:pt x="8569" y="284"/>
                </a:lnTo>
                <a:lnTo>
                  <a:pt x="8534" y="280"/>
                </a:lnTo>
                <a:lnTo>
                  <a:pt x="8496" y="280"/>
                </a:lnTo>
                <a:lnTo>
                  <a:pt x="8496" y="280"/>
                </a:lnTo>
                <a:lnTo>
                  <a:pt x="8456" y="280"/>
                </a:lnTo>
                <a:lnTo>
                  <a:pt x="8417" y="284"/>
                </a:lnTo>
                <a:lnTo>
                  <a:pt x="8379" y="292"/>
                </a:lnTo>
                <a:lnTo>
                  <a:pt x="8340" y="299"/>
                </a:lnTo>
                <a:lnTo>
                  <a:pt x="8304" y="311"/>
                </a:lnTo>
                <a:lnTo>
                  <a:pt x="8268" y="324"/>
                </a:lnTo>
                <a:lnTo>
                  <a:pt x="8233" y="340"/>
                </a:lnTo>
                <a:lnTo>
                  <a:pt x="8198" y="359"/>
                </a:lnTo>
                <a:lnTo>
                  <a:pt x="8168" y="378"/>
                </a:lnTo>
                <a:lnTo>
                  <a:pt x="8137" y="399"/>
                </a:lnTo>
                <a:lnTo>
                  <a:pt x="8106" y="422"/>
                </a:lnTo>
                <a:lnTo>
                  <a:pt x="8079" y="449"/>
                </a:lnTo>
                <a:lnTo>
                  <a:pt x="8052" y="476"/>
                </a:lnTo>
                <a:lnTo>
                  <a:pt x="8028" y="505"/>
                </a:lnTo>
                <a:lnTo>
                  <a:pt x="8004" y="533"/>
                </a:lnTo>
                <a:lnTo>
                  <a:pt x="7985" y="566"/>
                </a:lnTo>
                <a:lnTo>
                  <a:pt x="7985" y="566"/>
                </a:lnTo>
                <a:lnTo>
                  <a:pt x="7941" y="553"/>
                </a:lnTo>
                <a:lnTo>
                  <a:pt x="7897" y="545"/>
                </a:lnTo>
                <a:lnTo>
                  <a:pt x="7851" y="539"/>
                </a:lnTo>
                <a:lnTo>
                  <a:pt x="7805" y="537"/>
                </a:lnTo>
                <a:lnTo>
                  <a:pt x="7805" y="537"/>
                </a:lnTo>
                <a:lnTo>
                  <a:pt x="7770" y="539"/>
                </a:lnTo>
                <a:lnTo>
                  <a:pt x="7736" y="541"/>
                </a:lnTo>
                <a:lnTo>
                  <a:pt x="7703" y="545"/>
                </a:lnTo>
                <a:lnTo>
                  <a:pt x="7670" y="553"/>
                </a:lnTo>
                <a:lnTo>
                  <a:pt x="7638" y="560"/>
                </a:lnTo>
                <a:lnTo>
                  <a:pt x="7607" y="570"/>
                </a:lnTo>
                <a:lnTo>
                  <a:pt x="7576" y="583"/>
                </a:lnTo>
                <a:lnTo>
                  <a:pt x="7548" y="595"/>
                </a:lnTo>
                <a:lnTo>
                  <a:pt x="7548" y="595"/>
                </a:lnTo>
                <a:lnTo>
                  <a:pt x="7532" y="578"/>
                </a:lnTo>
                <a:lnTo>
                  <a:pt x="7515" y="562"/>
                </a:lnTo>
                <a:lnTo>
                  <a:pt x="7498" y="547"/>
                </a:lnTo>
                <a:lnTo>
                  <a:pt x="7480" y="531"/>
                </a:lnTo>
                <a:lnTo>
                  <a:pt x="7461" y="518"/>
                </a:lnTo>
                <a:lnTo>
                  <a:pt x="7442" y="505"/>
                </a:lnTo>
                <a:lnTo>
                  <a:pt x="7421" y="493"/>
                </a:lnTo>
                <a:lnTo>
                  <a:pt x="7400" y="482"/>
                </a:lnTo>
                <a:lnTo>
                  <a:pt x="7379" y="472"/>
                </a:lnTo>
                <a:lnTo>
                  <a:pt x="7356" y="464"/>
                </a:lnTo>
                <a:lnTo>
                  <a:pt x="7332" y="457"/>
                </a:lnTo>
                <a:lnTo>
                  <a:pt x="7309" y="451"/>
                </a:lnTo>
                <a:lnTo>
                  <a:pt x="7286" y="447"/>
                </a:lnTo>
                <a:lnTo>
                  <a:pt x="7261" y="443"/>
                </a:lnTo>
                <a:lnTo>
                  <a:pt x="7236" y="441"/>
                </a:lnTo>
                <a:lnTo>
                  <a:pt x="7212" y="439"/>
                </a:lnTo>
                <a:lnTo>
                  <a:pt x="7212" y="439"/>
                </a:lnTo>
                <a:lnTo>
                  <a:pt x="7181" y="441"/>
                </a:lnTo>
                <a:lnTo>
                  <a:pt x="7150" y="445"/>
                </a:lnTo>
                <a:lnTo>
                  <a:pt x="7121" y="449"/>
                </a:lnTo>
                <a:lnTo>
                  <a:pt x="7092" y="457"/>
                </a:lnTo>
                <a:lnTo>
                  <a:pt x="7064" y="466"/>
                </a:lnTo>
                <a:lnTo>
                  <a:pt x="7037" y="476"/>
                </a:lnTo>
                <a:lnTo>
                  <a:pt x="7010" y="489"/>
                </a:lnTo>
                <a:lnTo>
                  <a:pt x="6985" y="503"/>
                </a:lnTo>
                <a:lnTo>
                  <a:pt x="6960" y="518"/>
                </a:lnTo>
                <a:lnTo>
                  <a:pt x="6937" y="535"/>
                </a:lnTo>
                <a:lnTo>
                  <a:pt x="6914" y="554"/>
                </a:lnTo>
                <a:lnTo>
                  <a:pt x="6895" y="576"/>
                </a:lnTo>
                <a:lnTo>
                  <a:pt x="6876" y="597"/>
                </a:lnTo>
                <a:lnTo>
                  <a:pt x="6856" y="620"/>
                </a:lnTo>
                <a:lnTo>
                  <a:pt x="6841" y="643"/>
                </a:lnTo>
                <a:lnTo>
                  <a:pt x="6826" y="668"/>
                </a:lnTo>
                <a:lnTo>
                  <a:pt x="6826" y="668"/>
                </a:lnTo>
                <a:lnTo>
                  <a:pt x="6778" y="658"/>
                </a:lnTo>
                <a:lnTo>
                  <a:pt x="6728" y="650"/>
                </a:lnTo>
                <a:lnTo>
                  <a:pt x="6678" y="647"/>
                </a:lnTo>
                <a:lnTo>
                  <a:pt x="6628" y="645"/>
                </a:lnTo>
                <a:lnTo>
                  <a:pt x="6628" y="645"/>
                </a:lnTo>
                <a:lnTo>
                  <a:pt x="6591" y="645"/>
                </a:lnTo>
                <a:lnTo>
                  <a:pt x="6557" y="649"/>
                </a:lnTo>
                <a:lnTo>
                  <a:pt x="6520" y="650"/>
                </a:lnTo>
                <a:lnTo>
                  <a:pt x="6486" y="656"/>
                </a:lnTo>
                <a:lnTo>
                  <a:pt x="6451" y="664"/>
                </a:lnTo>
                <a:lnTo>
                  <a:pt x="6419" y="672"/>
                </a:lnTo>
                <a:lnTo>
                  <a:pt x="6384" y="679"/>
                </a:lnTo>
                <a:lnTo>
                  <a:pt x="6351" y="691"/>
                </a:lnTo>
                <a:lnTo>
                  <a:pt x="6351" y="691"/>
                </a:lnTo>
                <a:lnTo>
                  <a:pt x="6342" y="672"/>
                </a:lnTo>
                <a:lnTo>
                  <a:pt x="6330" y="654"/>
                </a:lnTo>
                <a:lnTo>
                  <a:pt x="6317" y="639"/>
                </a:lnTo>
                <a:lnTo>
                  <a:pt x="6303" y="622"/>
                </a:lnTo>
                <a:lnTo>
                  <a:pt x="6290" y="608"/>
                </a:lnTo>
                <a:lnTo>
                  <a:pt x="6273" y="593"/>
                </a:lnTo>
                <a:lnTo>
                  <a:pt x="6257" y="581"/>
                </a:lnTo>
                <a:lnTo>
                  <a:pt x="6240" y="570"/>
                </a:lnTo>
                <a:lnTo>
                  <a:pt x="6221" y="558"/>
                </a:lnTo>
                <a:lnTo>
                  <a:pt x="6202" y="549"/>
                </a:lnTo>
                <a:lnTo>
                  <a:pt x="6182" y="541"/>
                </a:lnTo>
                <a:lnTo>
                  <a:pt x="6161" y="535"/>
                </a:lnTo>
                <a:lnTo>
                  <a:pt x="6140" y="530"/>
                </a:lnTo>
                <a:lnTo>
                  <a:pt x="6119" y="526"/>
                </a:lnTo>
                <a:lnTo>
                  <a:pt x="6098" y="524"/>
                </a:lnTo>
                <a:lnTo>
                  <a:pt x="6075" y="522"/>
                </a:lnTo>
                <a:lnTo>
                  <a:pt x="6075" y="522"/>
                </a:lnTo>
                <a:lnTo>
                  <a:pt x="6056" y="524"/>
                </a:lnTo>
                <a:lnTo>
                  <a:pt x="6036" y="524"/>
                </a:lnTo>
                <a:lnTo>
                  <a:pt x="6000" y="531"/>
                </a:lnTo>
                <a:lnTo>
                  <a:pt x="6000" y="531"/>
                </a:lnTo>
                <a:lnTo>
                  <a:pt x="5975" y="497"/>
                </a:lnTo>
                <a:lnTo>
                  <a:pt x="5946" y="462"/>
                </a:lnTo>
                <a:lnTo>
                  <a:pt x="5916" y="432"/>
                </a:lnTo>
                <a:lnTo>
                  <a:pt x="5885" y="401"/>
                </a:lnTo>
                <a:lnTo>
                  <a:pt x="5850" y="372"/>
                </a:lnTo>
                <a:lnTo>
                  <a:pt x="5816" y="347"/>
                </a:lnTo>
                <a:lnTo>
                  <a:pt x="5779" y="322"/>
                </a:lnTo>
                <a:lnTo>
                  <a:pt x="5741" y="301"/>
                </a:lnTo>
                <a:lnTo>
                  <a:pt x="5700" y="282"/>
                </a:lnTo>
                <a:lnTo>
                  <a:pt x="5660" y="265"/>
                </a:lnTo>
                <a:lnTo>
                  <a:pt x="5618" y="249"/>
                </a:lnTo>
                <a:lnTo>
                  <a:pt x="5574" y="238"/>
                </a:lnTo>
                <a:lnTo>
                  <a:pt x="5530" y="228"/>
                </a:lnTo>
                <a:lnTo>
                  <a:pt x="5484" y="221"/>
                </a:lnTo>
                <a:lnTo>
                  <a:pt x="5437" y="217"/>
                </a:lnTo>
                <a:lnTo>
                  <a:pt x="5391" y="215"/>
                </a:lnTo>
                <a:lnTo>
                  <a:pt x="5391" y="215"/>
                </a:lnTo>
                <a:lnTo>
                  <a:pt x="5334" y="217"/>
                </a:lnTo>
                <a:lnTo>
                  <a:pt x="5278" y="223"/>
                </a:lnTo>
                <a:lnTo>
                  <a:pt x="5224" y="234"/>
                </a:lnTo>
                <a:lnTo>
                  <a:pt x="5171" y="248"/>
                </a:lnTo>
                <a:lnTo>
                  <a:pt x="5121" y="267"/>
                </a:lnTo>
                <a:lnTo>
                  <a:pt x="5071" y="288"/>
                </a:lnTo>
                <a:lnTo>
                  <a:pt x="5023" y="313"/>
                </a:lnTo>
                <a:lnTo>
                  <a:pt x="4977" y="340"/>
                </a:lnTo>
                <a:lnTo>
                  <a:pt x="4934" y="372"/>
                </a:lnTo>
                <a:lnTo>
                  <a:pt x="4894" y="405"/>
                </a:lnTo>
                <a:lnTo>
                  <a:pt x="4856" y="443"/>
                </a:lnTo>
                <a:lnTo>
                  <a:pt x="4819" y="482"/>
                </a:lnTo>
                <a:lnTo>
                  <a:pt x="4787" y="524"/>
                </a:lnTo>
                <a:lnTo>
                  <a:pt x="4758" y="568"/>
                </a:lnTo>
                <a:lnTo>
                  <a:pt x="4731" y="616"/>
                </a:lnTo>
                <a:lnTo>
                  <a:pt x="4708" y="664"/>
                </a:lnTo>
                <a:lnTo>
                  <a:pt x="4708" y="664"/>
                </a:lnTo>
                <a:lnTo>
                  <a:pt x="4668" y="635"/>
                </a:lnTo>
                <a:lnTo>
                  <a:pt x="4627" y="610"/>
                </a:lnTo>
                <a:lnTo>
                  <a:pt x="4583" y="589"/>
                </a:lnTo>
                <a:lnTo>
                  <a:pt x="4537" y="572"/>
                </a:lnTo>
                <a:lnTo>
                  <a:pt x="4491" y="556"/>
                </a:lnTo>
                <a:lnTo>
                  <a:pt x="4441" y="547"/>
                </a:lnTo>
                <a:lnTo>
                  <a:pt x="4391" y="539"/>
                </a:lnTo>
                <a:lnTo>
                  <a:pt x="4339" y="537"/>
                </a:lnTo>
                <a:lnTo>
                  <a:pt x="4339" y="537"/>
                </a:lnTo>
                <a:lnTo>
                  <a:pt x="4305" y="537"/>
                </a:lnTo>
                <a:lnTo>
                  <a:pt x="4272" y="541"/>
                </a:lnTo>
                <a:lnTo>
                  <a:pt x="4239" y="545"/>
                </a:lnTo>
                <a:lnTo>
                  <a:pt x="4207" y="553"/>
                </a:lnTo>
                <a:lnTo>
                  <a:pt x="4174" y="560"/>
                </a:lnTo>
                <a:lnTo>
                  <a:pt x="4143" y="570"/>
                </a:lnTo>
                <a:lnTo>
                  <a:pt x="4115" y="581"/>
                </a:lnTo>
                <a:lnTo>
                  <a:pt x="4084" y="595"/>
                </a:lnTo>
                <a:lnTo>
                  <a:pt x="4055" y="608"/>
                </a:lnTo>
                <a:lnTo>
                  <a:pt x="4028" y="624"/>
                </a:lnTo>
                <a:lnTo>
                  <a:pt x="4001" y="641"/>
                </a:lnTo>
                <a:lnTo>
                  <a:pt x="3976" y="660"/>
                </a:lnTo>
                <a:lnTo>
                  <a:pt x="3951" y="681"/>
                </a:lnTo>
                <a:lnTo>
                  <a:pt x="3926" y="702"/>
                </a:lnTo>
                <a:lnTo>
                  <a:pt x="3905" y="723"/>
                </a:lnTo>
                <a:lnTo>
                  <a:pt x="3884" y="748"/>
                </a:lnTo>
                <a:lnTo>
                  <a:pt x="3884" y="748"/>
                </a:lnTo>
                <a:lnTo>
                  <a:pt x="3850" y="737"/>
                </a:lnTo>
                <a:lnTo>
                  <a:pt x="3817" y="729"/>
                </a:lnTo>
                <a:lnTo>
                  <a:pt x="3780" y="723"/>
                </a:lnTo>
                <a:lnTo>
                  <a:pt x="3744" y="721"/>
                </a:lnTo>
                <a:lnTo>
                  <a:pt x="3744" y="721"/>
                </a:lnTo>
                <a:lnTo>
                  <a:pt x="3715" y="723"/>
                </a:lnTo>
                <a:lnTo>
                  <a:pt x="3686" y="725"/>
                </a:lnTo>
                <a:lnTo>
                  <a:pt x="3660" y="731"/>
                </a:lnTo>
                <a:lnTo>
                  <a:pt x="3633" y="739"/>
                </a:lnTo>
                <a:lnTo>
                  <a:pt x="3606" y="746"/>
                </a:lnTo>
                <a:lnTo>
                  <a:pt x="3581" y="758"/>
                </a:lnTo>
                <a:lnTo>
                  <a:pt x="3556" y="769"/>
                </a:lnTo>
                <a:lnTo>
                  <a:pt x="3533" y="785"/>
                </a:lnTo>
                <a:lnTo>
                  <a:pt x="3510" y="800"/>
                </a:lnTo>
                <a:lnTo>
                  <a:pt x="3491" y="817"/>
                </a:lnTo>
                <a:lnTo>
                  <a:pt x="3469" y="835"/>
                </a:lnTo>
                <a:lnTo>
                  <a:pt x="3452" y="854"/>
                </a:lnTo>
                <a:lnTo>
                  <a:pt x="3435" y="875"/>
                </a:lnTo>
                <a:lnTo>
                  <a:pt x="3420" y="898"/>
                </a:lnTo>
                <a:lnTo>
                  <a:pt x="3404" y="921"/>
                </a:lnTo>
                <a:lnTo>
                  <a:pt x="3393" y="946"/>
                </a:lnTo>
                <a:lnTo>
                  <a:pt x="3393" y="946"/>
                </a:lnTo>
                <a:lnTo>
                  <a:pt x="3348" y="934"/>
                </a:lnTo>
                <a:lnTo>
                  <a:pt x="3302" y="927"/>
                </a:lnTo>
                <a:lnTo>
                  <a:pt x="3256" y="923"/>
                </a:lnTo>
                <a:lnTo>
                  <a:pt x="3210" y="921"/>
                </a:lnTo>
                <a:lnTo>
                  <a:pt x="3210" y="921"/>
                </a:lnTo>
                <a:lnTo>
                  <a:pt x="3162" y="923"/>
                </a:lnTo>
                <a:lnTo>
                  <a:pt x="3116" y="927"/>
                </a:lnTo>
                <a:lnTo>
                  <a:pt x="3072" y="934"/>
                </a:lnTo>
                <a:lnTo>
                  <a:pt x="3026" y="946"/>
                </a:lnTo>
                <a:lnTo>
                  <a:pt x="3026" y="946"/>
                </a:lnTo>
                <a:lnTo>
                  <a:pt x="3020" y="915"/>
                </a:lnTo>
                <a:lnTo>
                  <a:pt x="3009" y="885"/>
                </a:lnTo>
                <a:lnTo>
                  <a:pt x="2997" y="856"/>
                </a:lnTo>
                <a:lnTo>
                  <a:pt x="2982" y="829"/>
                </a:lnTo>
                <a:lnTo>
                  <a:pt x="2966" y="804"/>
                </a:lnTo>
                <a:lnTo>
                  <a:pt x="2947" y="779"/>
                </a:lnTo>
                <a:lnTo>
                  <a:pt x="2926" y="756"/>
                </a:lnTo>
                <a:lnTo>
                  <a:pt x="2905" y="735"/>
                </a:lnTo>
                <a:lnTo>
                  <a:pt x="2880" y="716"/>
                </a:lnTo>
                <a:lnTo>
                  <a:pt x="2855" y="698"/>
                </a:lnTo>
                <a:lnTo>
                  <a:pt x="2828" y="683"/>
                </a:lnTo>
                <a:lnTo>
                  <a:pt x="2799" y="672"/>
                </a:lnTo>
                <a:lnTo>
                  <a:pt x="2769" y="660"/>
                </a:lnTo>
                <a:lnTo>
                  <a:pt x="2738" y="652"/>
                </a:lnTo>
                <a:lnTo>
                  <a:pt x="2707" y="649"/>
                </a:lnTo>
                <a:lnTo>
                  <a:pt x="2675" y="645"/>
                </a:lnTo>
                <a:lnTo>
                  <a:pt x="2675" y="645"/>
                </a:lnTo>
                <a:lnTo>
                  <a:pt x="2652" y="614"/>
                </a:lnTo>
                <a:lnTo>
                  <a:pt x="2627" y="585"/>
                </a:lnTo>
                <a:lnTo>
                  <a:pt x="2600" y="556"/>
                </a:lnTo>
                <a:lnTo>
                  <a:pt x="2571" y="531"/>
                </a:lnTo>
                <a:lnTo>
                  <a:pt x="2542" y="507"/>
                </a:lnTo>
                <a:lnTo>
                  <a:pt x="2511" y="484"/>
                </a:lnTo>
                <a:lnTo>
                  <a:pt x="2479" y="462"/>
                </a:lnTo>
                <a:lnTo>
                  <a:pt x="2444" y="443"/>
                </a:lnTo>
                <a:lnTo>
                  <a:pt x="2410" y="426"/>
                </a:lnTo>
                <a:lnTo>
                  <a:pt x="2375" y="413"/>
                </a:lnTo>
                <a:lnTo>
                  <a:pt x="2337" y="399"/>
                </a:lnTo>
                <a:lnTo>
                  <a:pt x="2298" y="388"/>
                </a:lnTo>
                <a:lnTo>
                  <a:pt x="2260" y="380"/>
                </a:lnTo>
                <a:lnTo>
                  <a:pt x="2220" y="374"/>
                </a:lnTo>
                <a:lnTo>
                  <a:pt x="2179" y="370"/>
                </a:lnTo>
                <a:lnTo>
                  <a:pt x="2139" y="368"/>
                </a:lnTo>
                <a:lnTo>
                  <a:pt x="2139" y="368"/>
                </a:lnTo>
                <a:lnTo>
                  <a:pt x="2110" y="368"/>
                </a:lnTo>
                <a:lnTo>
                  <a:pt x="2081" y="370"/>
                </a:lnTo>
                <a:lnTo>
                  <a:pt x="2052" y="374"/>
                </a:lnTo>
                <a:lnTo>
                  <a:pt x="2026" y="378"/>
                </a:lnTo>
                <a:lnTo>
                  <a:pt x="1997" y="384"/>
                </a:lnTo>
                <a:lnTo>
                  <a:pt x="1970" y="389"/>
                </a:lnTo>
                <a:lnTo>
                  <a:pt x="1945" y="397"/>
                </a:lnTo>
                <a:lnTo>
                  <a:pt x="1918" y="407"/>
                </a:lnTo>
                <a:lnTo>
                  <a:pt x="1893" y="416"/>
                </a:lnTo>
                <a:lnTo>
                  <a:pt x="1866" y="428"/>
                </a:lnTo>
                <a:lnTo>
                  <a:pt x="1818" y="451"/>
                </a:lnTo>
                <a:lnTo>
                  <a:pt x="1772" y="480"/>
                </a:lnTo>
                <a:lnTo>
                  <a:pt x="1730" y="512"/>
                </a:lnTo>
                <a:lnTo>
                  <a:pt x="1688" y="547"/>
                </a:lnTo>
                <a:lnTo>
                  <a:pt x="1651" y="585"/>
                </a:lnTo>
                <a:lnTo>
                  <a:pt x="1617" y="627"/>
                </a:lnTo>
                <a:lnTo>
                  <a:pt x="1586" y="672"/>
                </a:lnTo>
                <a:lnTo>
                  <a:pt x="1559" y="718"/>
                </a:lnTo>
                <a:lnTo>
                  <a:pt x="1534" y="767"/>
                </a:lnTo>
                <a:lnTo>
                  <a:pt x="1524" y="792"/>
                </a:lnTo>
                <a:lnTo>
                  <a:pt x="1515" y="819"/>
                </a:lnTo>
                <a:lnTo>
                  <a:pt x="1507" y="846"/>
                </a:lnTo>
                <a:lnTo>
                  <a:pt x="1500" y="873"/>
                </a:lnTo>
                <a:lnTo>
                  <a:pt x="1500" y="873"/>
                </a:lnTo>
                <a:lnTo>
                  <a:pt x="1467" y="856"/>
                </a:lnTo>
                <a:lnTo>
                  <a:pt x="1434" y="840"/>
                </a:lnTo>
                <a:lnTo>
                  <a:pt x="1400" y="829"/>
                </a:lnTo>
                <a:lnTo>
                  <a:pt x="1363" y="817"/>
                </a:lnTo>
                <a:lnTo>
                  <a:pt x="1327" y="810"/>
                </a:lnTo>
                <a:lnTo>
                  <a:pt x="1290" y="804"/>
                </a:lnTo>
                <a:lnTo>
                  <a:pt x="1252" y="800"/>
                </a:lnTo>
                <a:lnTo>
                  <a:pt x="1213" y="798"/>
                </a:lnTo>
                <a:lnTo>
                  <a:pt x="1213" y="798"/>
                </a:lnTo>
                <a:lnTo>
                  <a:pt x="1187" y="798"/>
                </a:lnTo>
                <a:lnTo>
                  <a:pt x="1160" y="800"/>
                </a:lnTo>
                <a:lnTo>
                  <a:pt x="1133" y="804"/>
                </a:lnTo>
                <a:lnTo>
                  <a:pt x="1108" y="808"/>
                </a:lnTo>
                <a:lnTo>
                  <a:pt x="1081" y="814"/>
                </a:lnTo>
                <a:lnTo>
                  <a:pt x="1056" y="819"/>
                </a:lnTo>
                <a:lnTo>
                  <a:pt x="1008" y="835"/>
                </a:lnTo>
                <a:lnTo>
                  <a:pt x="960" y="856"/>
                </a:lnTo>
                <a:lnTo>
                  <a:pt x="916" y="879"/>
                </a:lnTo>
                <a:lnTo>
                  <a:pt x="874" y="906"/>
                </a:lnTo>
                <a:lnTo>
                  <a:pt x="833" y="936"/>
                </a:lnTo>
                <a:lnTo>
                  <a:pt x="833" y="936"/>
                </a:lnTo>
                <a:lnTo>
                  <a:pt x="812" y="894"/>
                </a:lnTo>
                <a:lnTo>
                  <a:pt x="789" y="852"/>
                </a:lnTo>
                <a:lnTo>
                  <a:pt x="762" y="812"/>
                </a:lnTo>
                <a:lnTo>
                  <a:pt x="732" y="775"/>
                </a:lnTo>
                <a:lnTo>
                  <a:pt x="699" y="741"/>
                </a:lnTo>
                <a:lnTo>
                  <a:pt x="664" y="706"/>
                </a:lnTo>
                <a:lnTo>
                  <a:pt x="628" y="677"/>
                </a:lnTo>
                <a:lnTo>
                  <a:pt x="589" y="649"/>
                </a:lnTo>
                <a:lnTo>
                  <a:pt x="549" y="624"/>
                </a:lnTo>
                <a:lnTo>
                  <a:pt x="507" y="602"/>
                </a:lnTo>
                <a:lnTo>
                  <a:pt x="463" y="583"/>
                </a:lnTo>
                <a:lnTo>
                  <a:pt x="417" y="566"/>
                </a:lnTo>
                <a:lnTo>
                  <a:pt x="369" y="554"/>
                </a:lnTo>
                <a:lnTo>
                  <a:pt x="321" y="545"/>
                </a:lnTo>
                <a:lnTo>
                  <a:pt x="271" y="539"/>
                </a:lnTo>
                <a:lnTo>
                  <a:pt x="219" y="537"/>
                </a:lnTo>
                <a:lnTo>
                  <a:pt x="219" y="537"/>
                </a:lnTo>
                <a:lnTo>
                  <a:pt x="190" y="537"/>
                </a:lnTo>
                <a:lnTo>
                  <a:pt x="161" y="539"/>
                </a:lnTo>
                <a:lnTo>
                  <a:pt x="134" y="543"/>
                </a:lnTo>
                <a:lnTo>
                  <a:pt x="106" y="547"/>
                </a:lnTo>
                <a:lnTo>
                  <a:pt x="52" y="558"/>
                </a:lnTo>
                <a:lnTo>
                  <a:pt x="0" y="574"/>
                </a:lnTo>
                <a:lnTo>
                  <a:pt x="0" y="1604"/>
                </a:lnTo>
                <a:lnTo>
                  <a:pt x="15360" y="1604"/>
                </a:lnTo>
                <a:lnTo>
                  <a:pt x="1536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D"/>
          </a:p>
        </p:txBody>
      </p:sp>
    </p:spTree>
    <p:extLst>
      <p:ext uri="{BB962C8B-B14F-4D97-AF65-F5344CB8AC3E}">
        <p14:creationId xmlns:p14="http://schemas.microsoft.com/office/powerpoint/2010/main" val="341588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6C80-418C-4842-B872-B0A919FD1C5B}"/>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1BF5A9D9-7419-46DA-B477-625A1ECD18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53877DEF-CBD2-45E5-AB92-D34309A8970A}"/>
              </a:ext>
            </a:extLst>
          </p:cNvPr>
          <p:cNvSpPr>
            <a:spLocks noGrp="1"/>
          </p:cNvSpPr>
          <p:nvPr>
            <p:ph type="dt" sz="half" idx="10"/>
          </p:nvPr>
        </p:nvSpPr>
        <p:spPr/>
        <p:txBody>
          <a:bodyPr/>
          <a:lstStyle/>
          <a:p>
            <a:fld id="{AADB28F0-6149-42CF-885C-81F807E27351}" type="datetimeFigureOut">
              <a:rPr lang="en-ID" smtClean="0"/>
              <a:t>05/05/20</a:t>
            </a:fld>
            <a:endParaRPr lang="en-ID"/>
          </a:p>
        </p:txBody>
      </p:sp>
      <p:sp>
        <p:nvSpPr>
          <p:cNvPr id="5" name="Footer Placeholder 4">
            <a:extLst>
              <a:ext uri="{FF2B5EF4-FFF2-40B4-BE49-F238E27FC236}">
                <a16:creationId xmlns:a16="http://schemas.microsoft.com/office/drawing/2014/main" id="{5B4B1059-599C-47EB-A520-A196A95C89A6}"/>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349A80DF-FD5F-4DBC-A50A-71991A3C173D}"/>
              </a:ext>
            </a:extLst>
          </p:cNvPr>
          <p:cNvSpPr>
            <a:spLocks noGrp="1"/>
          </p:cNvSpPr>
          <p:nvPr>
            <p:ph type="sldNum" sz="quarter" idx="12"/>
          </p:nvPr>
        </p:nvSpPr>
        <p:spPr/>
        <p:txBody>
          <a:bodyPr/>
          <a:lstStyle/>
          <a:p>
            <a:fld id="{E2B3B185-4943-4955-AD8F-7C535040C65E}" type="slidenum">
              <a:rPr lang="en-ID" smtClean="0"/>
              <a:t>‹#›</a:t>
            </a:fld>
            <a:endParaRPr lang="en-ID"/>
          </a:p>
        </p:txBody>
      </p:sp>
    </p:spTree>
    <p:extLst>
      <p:ext uri="{BB962C8B-B14F-4D97-AF65-F5344CB8AC3E}">
        <p14:creationId xmlns:p14="http://schemas.microsoft.com/office/powerpoint/2010/main" val="2400358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CC8F6-135A-43CC-9689-BCB23F3C14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2470B7BC-0025-47D2-999D-36B185A4CD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292124-0540-4AA4-B572-B6EE42788086}"/>
              </a:ext>
            </a:extLst>
          </p:cNvPr>
          <p:cNvSpPr>
            <a:spLocks noGrp="1"/>
          </p:cNvSpPr>
          <p:nvPr>
            <p:ph type="dt" sz="half" idx="10"/>
          </p:nvPr>
        </p:nvSpPr>
        <p:spPr/>
        <p:txBody>
          <a:bodyPr/>
          <a:lstStyle/>
          <a:p>
            <a:fld id="{AADB28F0-6149-42CF-885C-81F807E27351}" type="datetimeFigureOut">
              <a:rPr lang="en-ID" smtClean="0"/>
              <a:t>05/05/20</a:t>
            </a:fld>
            <a:endParaRPr lang="en-ID"/>
          </a:p>
        </p:txBody>
      </p:sp>
      <p:sp>
        <p:nvSpPr>
          <p:cNvPr id="5" name="Footer Placeholder 4">
            <a:extLst>
              <a:ext uri="{FF2B5EF4-FFF2-40B4-BE49-F238E27FC236}">
                <a16:creationId xmlns:a16="http://schemas.microsoft.com/office/drawing/2014/main" id="{068B9378-A4B3-4C7D-A7A9-0CDD449149F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4FE6492B-7BDE-4E1D-AC07-BD4D232E1A98}"/>
              </a:ext>
            </a:extLst>
          </p:cNvPr>
          <p:cNvSpPr>
            <a:spLocks noGrp="1"/>
          </p:cNvSpPr>
          <p:nvPr>
            <p:ph type="sldNum" sz="quarter" idx="12"/>
          </p:nvPr>
        </p:nvSpPr>
        <p:spPr/>
        <p:txBody>
          <a:bodyPr/>
          <a:lstStyle/>
          <a:p>
            <a:fld id="{E2B3B185-4943-4955-AD8F-7C535040C65E}" type="slidenum">
              <a:rPr lang="en-ID" smtClean="0"/>
              <a:t>‹#›</a:t>
            </a:fld>
            <a:endParaRPr lang="en-ID"/>
          </a:p>
        </p:txBody>
      </p:sp>
    </p:spTree>
    <p:extLst>
      <p:ext uri="{BB962C8B-B14F-4D97-AF65-F5344CB8AC3E}">
        <p14:creationId xmlns:p14="http://schemas.microsoft.com/office/powerpoint/2010/main" val="2765011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FECCC-7B33-4D68-A1E8-9AA51FA9C64A}"/>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0B0F6F26-3A02-4B6C-B948-284BED2BE0E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719C1730-2B09-454A-9274-1C40CB1D326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850D07FF-F73D-4D73-9A5E-C11A32BFC56F}"/>
              </a:ext>
            </a:extLst>
          </p:cNvPr>
          <p:cNvSpPr>
            <a:spLocks noGrp="1"/>
          </p:cNvSpPr>
          <p:nvPr>
            <p:ph type="dt" sz="half" idx="10"/>
          </p:nvPr>
        </p:nvSpPr>
        <p:spPr/>
        <p:txBody>
          <a:bodyPr/>
          <a:lstStyle/>
          <a:p>
            <a:fld id="{AADB28F0-6149-42CF-885C-81F807E27351}" type="datetimeFigureOut">
              <a:rPr lang="en-ID" smtClean="0"/>
              <a:t>05/05/20</a:t>
            </a:fld>
            <a:endParaRPr lang="en-ID"/>
          </a:p>
        </p:txBody>
      </p:sp>
      <p:sp>
        <p:nvSpPr>
          <p:cNvPr id="6" name="Footer Placeholder 5">
            <a:extLst>
              <a:ext uri="{FF2B5EF4-FFF2-40B4-BE49-F238E27FC236}">
                <a16:creationId xmlns:a16="http://schemas.microsoft.com/office/drawing/2014/main" id="{0F8B0ED1-076E-4FB9-9AC1-EB71C6D76382}"/>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FD309AA7-3EAA-4E49-93AF-976FCE88DC45}"/>
              </a:ext>
            </a:extLst>
          </p:cNvPr>
          <p:cNvSpPr>
            <a:spLocks noGrp="1"/>
          </p:cNvSpPr>
          <p:nvPr>
            <p:ph type="sldNum" sz="quarter" idx="12"/>
          </p:nvPr>
        </p:nvSpPr>
        <p:spPr/>
        <p:txBody>
          <a:bodyPr/>
          <a:lstStyle/>
          <a:p>
            <a:fld id="{E2B3B185-4943-4955-AD8F-7C535040C65E}" type="slidenum">
              <a:rPr lang="en-ID" smtClean="0"/>
              <a:t>‹#›</a:t>
            </a:fld>
            <a:endParaRPr lang="en-ID"/>
          </a:p>
        </p:txBody>
      </p:sp>
    </p:spTree>
    <p:extLst>
      <p:ext uri="{BB962C8B-B14F-4D97-AF65-F5344CB8AC3E}">
        <p14:creationId xmlns:p14="http://schemas.microsoft.com/office/powerpoint/2010/main" val="1842664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1139-8D81-408F-B6C8-86B58AC02348}"/>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BE1C9F0-42CA-4DC0-A670-56351E636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E3F7AC-DE59-4E44-9148-FC1292BF72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ADEAA8F9-7D31-4D1F-9FD0-EF5206F73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97ADC7-FCDD-405A-BA48-85BD99D81A3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5EBE95AE-5388-4CA6-BB39-32288BBEDB99}"/>
              </a:ext>
            </a:extLst>
          </p:cNvPr>
          <p:cNvSpPr>
            <a:spLocks noGrp="1"/>
          </p:cNvSpPr>
          <p:nvPr>
            <p:ph type="dt" sz="half" idx="10"/>
          </p:nvPr>
        </p:nvSpPr>
        <p:spPr/>
        <p:txBody>
          <a:bodyPr/>
          <a:lstStyle/>
          <a:p>
            <a:fld id="{AADB28F0-6149-42CF-885C-81F807E27351}" type="datetimeFigureOut">
              <a:rPr lang="en-ID" smtClean="0"/>
              <a:t>05/05/20</a:t>
            </a:fld>
            <a:endParaRPr lang="en-ID"/>
          </a:p>
        </p:txBody>
      </p:sp>
      <p:sp>
        <p:nvSpPr>
          <p:cNvPr id="8" name="Footer Placeholder 7">
            <a:extLst>
              <a:ext uri="{FF2B5EF4-FFF2-40B4-BE49-F238E27FC236}">
                <a16:creationId xmlns:a16="http://schemas.microsoft.com/office/drawing/2014/main" id="{72ED7E46-9F60-4B6F-AE3D-B8A875FE9B30}"/>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BB3827A6-C7E7-4E83-B79A-6AD4BAD51DEE}"/>
              </a:ext>
            </a:extLst>
          </p:cNvPr>
          <p:cNvSpPr>
            <a:spLocks noGrp="1"/>
          </p:cNvSpPr>
          <p:nvPr>
            <p:ph type="sldNum" sz="quarter" idx="12"/>
          </p:nvPr>
        </p:nvSpPr>
        <p:spPr/>
        <p:txBody>
          <a:bodyPr/>
          <a:lstStyle/>
          <a:p>
            <a:fld id="{E2B3B185-4943-4955-AD8F-7C535040C65E}" type="slidenum">
              <a:rPr lang="en-ID" smtClean="0"/>
              <a:t>‹#›</a:t>
            </a:fld>
            <a:endParaRPr lang="en-ID"/>
          </a:p>
        </p:txBody>
      </p:sp>
    </p:spTree>
    <p:extLst>
      <p:ext uri="{BB962C8B-B14F-4D97-AF65-F5344CB8AC3E}">
        <p14:creationId xmlns:p14="http://schemas.microsoft.com/office/powerpoint/2010/main" val="16770624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04E423-73FB-4779-8E6D-B870D46A6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AC25CADD-2DD2-4A64-922B-96E5543A99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BCBA094-8EFB-4E9B-AC20-3568DA318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B28F0-6149-42CF-885C-81F807E27351}" type="datetimeFigureOut">
              <a:rPr lang="en-ID" smtClean="0"/>
              <a:t>05/05/20</a:t>
            </a:fld>
            <a:endParaRPr lang="en-ID"/>
          </a:p>
        </p:txBody>
      </p:sp>
      <p:sp>
        <p:nvSpPr>
          <p:cNvPr id="5" name="Footer Placeholder 4">
            <a:extLst>
              <a:ext uri="{FF2B5EF4-FFF2-40B4-BE49-F238E27FC236}">
                <a16:creationId xmlns:a16="http://schemas.microsoft.com/office/drawing/2014/main" id="{089CDBFA-EFF9-4760-AE90-2CE41CD040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485230B5-9B22-41DE-9063-FC6637045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3B185-4943-4955-AD8F-7C535040C65E}" type="slidenum">
              <a:rPr lang="en-ID" smtClean="0"/>
              <a:t>‹#›</a:t>
            </a:fld>
            <a:endParaRPr lang="en-ID"/>
          </a:p>
        </p:txBody>
      </p:sp>
    </p:spTree>
    <p:extLst>
      <p:ext uri="{BB962C8B-B14F-4D97-AF65-F5344CB8AC3E}">
        <p14:creationId xmlns:p14="http://schemas.microsoft.com/office/powerpoint/2010/main" val="3961112592"/>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2" r:id="rId3"/>
    <p:sldLayoutId id="2147483671" r:id="rId4"/>
    <p:sldLayoutId id="2147483663" r:id="rId5"/>
    <p:sldLayoutId id="2147483650" r:id="rId6"/>
    <p:sldLayoutId id="2147483651" r:id="rId7"/>
    <p:sldLayoutId id="2147483652" r:id="rId8"/>
    <p:sldLayoutId id="2147483653" r:id="rId9"/>
    <p:sldLayoutId id="2147483654" r:id="rId10"/>
    <p:sldLayoutId id="2147483655" r:id="rId11"/>
    <p:sldLayoutId id="2147483692" r:id="rId12"/>
    <p:sldLayoutId id="2147483679" r:id="rId13"/>
    <p:sldLayoutId id="2147483680" r:id="rId14"/>
    <p:sldLayoutId id="2147483681" r:id="rId15"/>
    <p:sldLayoutId id="2147483682" r:id="rId16"/>
    <p:sldLayoutId id="2147483683" r:id="rId17"/>
    <p:sldLayoutId id="2147483684" r:id="rId18"/>
    <p:sldLayoutId id="2147483678" r:id="rId19"/>
    <p:sldLayoutId id="2147483677" r:id="rId20"/>
    <p:sldLayoutId id="2147483676" r:id="rId21"/>
    <p:sldLayoutId id="2147483675" r:id="rId22"/>
    <p:sldLayoutId id="2147483674" r:id="rId23"/>
    <p:sldLayoutId id="2147483673" r:id="rId24"/>
    <p:sldLayoutId id="2147483669" r:id="rId25"/>
    <p:sldLayoutId id="2147483667" r:id="rId26"/>
    <p:sldLayoutId id="2147483668" r:id="rId27"/>
    <p:sldLayoutId id="2147483666" r:id="rId28"/>
    <p:sldLayoutId id="2147483665" r:id="rId29"/>
    <p:sldLayoutId id="2147483664" r:id="rId30"/>
    <p:sldLayoutId id="2147483662" r:id="rId31"/>
    <p:sldLayoutId id="2147483661" r:id="rId32"/>
    <p:sldLayoutId id="2147483660" r:id="rId33"/>
    <p:sldLayoutId id="2147483685" r:id="rId34"/>
    <p:sldLayoutId id="2147483686" r:id="rId35"/>
    <p:sldLayoutId id="2147483687" r:id="rId36"/>
    <p:sldLayoutId id="2147483688" r:id="rId37"/>
    <p:sldLayoutId id="2147483689" r:id="rId38"/>
    <p:sldLayoutId id="2147483690" r:id="rId39"/>
    <p:sldLayoutId id="2147483691" r:id="rId40"/>
    <p:sldLayoutId id="2147483656" r:id="rId41"/>
    <p:sldLayoutId id="2147483657" r:id="rId42"/>
    <p:sldLayoutId id="2147483658" r:id="rId43"/>
    <p:sldLayoutId id="2147483659" r:id="rId44"/>
    <p:sldLayoutId id="2147483694"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32.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33.xml"/><Relationship Id="rId6" Type="http://schemas.openxmlformats.org/officeDocument/2006/relationships/hyperlink" Target="https://www.keepingcurrentmatters.com/trial/" TargetMode="External"/><Relationship Id="rId11" Type="http://schemas.openxmlformats.org/officeDocument/2006/relationships/image" Target="../media/image7.png"/><Relationship Id="rId5" Type="http://schemas.openxmlformats.org/officeDocument/2006/relationships/hyperlink" Target="http://www.trykcm.com/" TargetMode="External"/><Relationship Id="rId10" Type="http://schemas.openxmlformats.org/officeDocument/2006/relationships/hyperlink" Target="https://www.keepingcurrentmatters.com/" TargetMode="External"/><Relationship Id="rId4" Type="http://schemas.openxmlformats.org/officeDocument/2006/relationships/image" Target="../media/image63.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0.jpg"/><Relationship Id="rId2" Type="http://schemas.openxmlformats.org/officeDocument/2006/relationships/hyperlink" Target="https://www.keepingcurrentmatters.com/professional-visuals/" TargetMode="External"/><Relationship Id="rId1" Type="http://schemas.openxmlformats.org/officeDocument/2006/relationships/slideLayout" Target="../slideLayouts/slideLayout4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www.keepingcurrentmatters.com/buyer-seller-guide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1.png"/><Relationship Id="rId7" Type="http://schemas.openxmlformats.org/officeDocument/2006/relationships/hyperlink" Target="https://www.instagram.com/keepingcurrentmatters/" TargetMode="External"/><Relationship Id="rId2" Type="http://schemas.openxmlformats.org/officeDocument/2006/relationships/hyperlink" Target="https://www.keepingcurrentmatters.com/" TargetMode="External"/><Relationship Id="rId1" Type="http://schemas.openxmlformats.org/officeDocument/2006/relationships/slideLayout" Target="../slideLayouts/slideLayout12.xml"/><Relationship Id="rId6" Type="http://schemas.openxmlformats.org/officeDocument/2006/relationships/hyperlink" Target="https://www.linkedin.com/company/keepingcurrentmatters/" TargetMode="External"/><Relationship Id="rId5" Type="http://schemas.openxmlformats.org/officeDocument/2006/relationships/hyperlink" Target="https://www.facebook.com/kcmcrew" TargetMode="External"/><Relationship Id="rId4" Type="http://schemas.openxmlformats.org/officeDocument/2006/relationships/hyperlink" Target="https://twitter.com/kcmcrew" TargetMode="External"/><Relationship Id="rId9" Type="http://schemas.openxmlformats.org/officeDocument/2006/relationships/hyperlink" Target="https://www.youtube.com/keepingcurrentmatter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7E85CB9-88ED-814F-9112-1B6D71566F6C}"/>
              </a:ext>
            </a:extLst>
          </p:cNvPr>
          <p:cNvSpPr/>
          <p:nvPr/>
        </p:nvSpPr>
        <p:spPr>
          <a:xfrm>
            <a:off x="-173620" y="0"/>
            <a:ext cx="1236562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Lorem ipsum dolor sit amet, consectetur adipiscing elit, sed do eiusmod tempor incididunt ut labore et">
            <a:extLst>
              <a:ext uri="{FF2B5EF4-FFF2-40B4-BE49-F238E27FC236}">
                <a16:creationId xmlns:a16="http://schemas.microsoft.com/office/drawing/2014/main" id="{A4FBFA05-CC42-6B47-861A-05CE2CCEEB4F}"/>
              </a:ext>
            </a:extLst>
          </p:cNvPr>
          <p:cNvSpPr txBox="1"/>
          <p:nvPr/>
        </p:nvSpPr>
        <p:spPr>
          <a:xfrm>
            <a:off x="9322806" y="2636192"/>
            <a:ext cx="2666443"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US" sz="1200" dirty="0">
                <a:latin typeface="Arial" panose="020B0604020202020204" pitchFamily="34" charset="0"/>
                <a:cs typeface="Arial" panose="020B0604020202020204" pitchFamily="34" charset="0"/>
              </a:rPr>
              <a:t>Use your KCM Membership content to fill in the blanks and keep your listing presentation looking fresh with new and relevant market insights. </a:t>
            </a:r>
            <a:endParaRPr sz="1200" dirty="0">
              <a:latin typeface="Arial" panose="020B0604020202020204" pitchFamily="34" charset="0"/>
              <a:cs typeface="Arial" panose="020B0604020202020204" pitchFamily="34" charset="0"/>
            </a:endParaRPr>
          </a:p>
        </p:txBody>
      </p:sp>
      <p:sp>
        <p:nvSpPr>
          <p:cNvPr id="25" name="Graphic Design">
            <a:extLst>
              <a:ext uri="{FF2B5EF4-FFF2-40B4-BE49-F238E27FC236}">
                <a16:creationId xmlns:a16="http://schemas.microsoft.com/office/drawing/2014/main" id="{488B5DDC-4B01-2645-9F6F-8AC583F5585B}"/>
              </a:ext>
            </a:extLst>
          </p:cNvPr>
          <p:cNvSpPr txBox="1"/>
          <p:nvPr/>
        </p:nvSpPr>
        <p:spPr>
          <a:xfrm>
            <a:off x="7291008" y="2163652"/>
            <a:ext cx="2666443"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2600">
                <a:solidFill>
                  <a:schemeClr val="accent1">
                    <a:hueOff val="-176470"/>
                    <a:satOff val="-53329"/>
                    <a:lumOff val="-11960"/>
                  </a:schemeClr>
                </a:solidFill>
                <a:latin typeface="Lato Bold"/>
                <a:ea typeface="Lato Bold"/>
                <a:cs typeface="Lato Bold"/>
                <a:sym typeface="Lato Bold"/>
              </a:defRPr>
            </a:lvl1pPr>
          </a:lstStyle>
          <a:p>
            <a:r>
              <a:rPr lang="en-US" sz="1400" b="1" dirty="0">
                <a:latin typeface="Arial" panose="020B0604020202020204" pitchFamily="34" charset="0"/>
                <a:cs typeface="Arial" panose="020B0604020202020204" pitchFamily="34" charset="0"/>
              </a:rPr>
              <a:t>Editable Template</a:t>
            </a:r>
            <a:endParaRPr sz="1400" b="1" dirty="0">
              <a:latin typeface="Arial" panose="020B0604020202020204" pitchFamily="34" charset="0"/>
              <a:cs typeface="Arial" panose="020B0604020202020204" pitchFamily="34" charset="0"/>
            </a:endParaRPr>
          </a:p>
        </p:txBody>
      </p:sp>
      <p:sp>
        <p:nvSpPr>
          <p:cNvPr id="26" name="Lorem ipsum dolor sit amet, consectetur adipiscing elit, sed do eiusmod tempor incididunt ut labore et dolore magna aliqua.">
            <a:extLst>
              <a:ext uri="{FF2B5EF4-FFF2-40B4-BE49-F238E27FC236}">
                <a16:creationId xmlns:a16="http://schemas.microsoft.com/office/drawing/2014/main" id="{2EB334C7-165D-7E4D-9301-0C2F25D2E5E1}"/>
              </a:ext>
            </a:extLst>
          </p:cNvPr>
          <p:cNvSpPr txBox="1"/>
          <p:nvPr/>
        </p:nvSpPr>
        <p:spPr>
          <a:xfrm>
            <a:off x="6670739" y="2614626"/>
            <a:ext cx="2563788"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US" sz="1200" dirty="0">
                <a:latin typeface="Arial" panose="020B0604020202020204" pitchFamily="34" charset="0"/>
                <a:cs typeface="Arial" panose="020B0604020202020204" pitchFamily="34" charset="0"/>
              </a:rPr>
              <a:t>All elements of this listing presentation can be customized to your branding. Swap colors, photos, copy and more to make this your perfect listing presentation.</a:t>
            </a:r>
            <a:endParaRPr sz="1200" dirty="0">
              <a:latin typeface="Arial" panose="020B0604020202020204" pitchFamily="34" charset="0"/>
              <a:cs typeface="Arial" panose="020B0604020202020204" pitchFamily="34" charset="0"/>
            </a:endParaRPr>
          </a:p>
        </p:txBody>
      </p:sp>
      <p:sp>
        <p:nvSpPr>
          <p:cNvPr id="27" name="Consulting">
            <a:extLst>
              <a:ext uri="{FF2B5EF4-FFF2-40B4-BE49-F238E27FC236}">
                <a16:creationId xmlns:a16="http://schemas.microsoft.com/office/drawing/2014/main" id="{8C3CACEA-8FEC-F847-BE4B-DF1BF6297ACC}"/>
              </a:ext>
            </a:extLst>
          </p:cNvPr>
          <p:cNvSpPr txBox="1"/>
          <p:nvPr/>
        </p:nvSpPr>
        <p:spPr>
          <a:xfrm>
            <a:off x="9950986" y="2127097"/>
            <a:ext cx="168275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2600">
                <a:solidFill>
                  <a:schemeClr val="accent1">
                    <a:hueOff val="-176470"/>
                    <a:satOff val="-53329"/>
                    <a:lumOff val="-11960"/>
                  </a:schemeClr>
                </a:solidFill>
                <a:latin typeface="Lato Bold"/>
                <a:ea typeface="Lato Bold"/>
                <a:cs typeface="Lato Bold"/>
                <a:sym typeface="Lato Bold"/>
              </a:defRPr>
            </a:lvl1pPr>
          </a:lstStyle>
          <a:p>
            <a:r>
              <a:rPr lang="en-US" sz="1400" b="1" dirty="0">
                <a:latin typeface="Arial" panose="020B0604020202020204" pitchFamily="34" charset="0"/>
                <a:cs typeface="Arial" panose="020B0604020202020204" pitchFamily="34" charset="0"/>
              </a:rPr>
              <a:t>Powered by KCM</a:t>
            </a:r>
            <a:endParaRPr sz="1400" dirty="0"/>
          </a:p>
        </p:txBody>
      </p:sp>
      <p:sp>
        <p:nvSpPr>
          <p:cNvPr id="28" name="Product Design">
            <a:extLst>
              <a:ext uri="{FF2B5EF4-FFF2-40B4-BE49-F238E27FC236}">
                <a16:creationId xmlns:a16="http://schemas.microsoft.com/office/drawing/2014/main" id="{F546F3CD-3B72-D140-8270-9AD3800D47B3}"/>
              </a:ext>
            </a:extLst>
          </p:cNvPr>
          <p:cNvSpPr txBox="1"/>
          <p:nvPr/>
        </p:nvSpPr>
        <p:spPr>
          <a:xfrm>
            <a:off x="7407961" y="4332833"/>
            <a:ext cx="1326665"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2600">
                <a:solidFill>
                  <a:schemeClr val="accent1">
                    <a:hueOff val="-176470"/>
                    <a:satOff val="-53329"/>
                    <a:lumOff val="-11960"/>
                  </a:schemeClr>
                </a:solidFill>
                <a:latin typeface="Lato Bold"/>
                <a:ea typeface="Lato Bold"/>
                <a:cs typeface="Lato Bold"/>
                <a:sym typeface="Lato Bold"/>
              </a:defRPr>
            </a:lvl1pPr>
          </a:lstStyle>
          <a:p>
            <a:r>
              <a:rPr lang="en-US" sz="1400" b="1" dirty="0">
                <a:latin typeface="Arial" panose="020B0604020202020204" pitchFamily="34" charset="0"/>
                <a:cs typeface="Arial" panose="020B0604020202020204" pitchFamily="34" charset="0"/>
              </a:rPr>
              <a:t>Custom Built </a:t>
            </a:r>
          </a:p>
          <a:p>
            <a:r>
              <a:rPr lang="en-US" sz="1400" b="1" dirty="0">
                <a:latin typeface="Arial" panose="020B0604020202020204" pitchFamily="34" charset="0"/>
                <a:cs typeface="Arial" panose="020B0604020202020204" pitchFamily="34" charset="0"/>
              </a:rPr>
              <a:t>Graphics</a:t>
            </a:r>
            <a:endParaRPr sz="1400" b="1" dirty="0">
              <a:latin typeface="Arial" panose="020B0604020202020204" pitchFamily="34" charset="0"/>
              <a:cs typeface="Arial" panose="020B0604020202020204" pitchFamily="34" charset="0"/>
            </a:endParaRPr>
          </a:p>
        </p:txBody>
      </p:sp>
      <p:sp>
        <p:nvSpPr>
          <p:cNvPr id="29" name="Lorem ipsum dolor sit amet, consectetur adipiscing elit, sed do eiusmod tempor incididunt ut labore et dolore magna aliqua. Neque egestas congue quisque.">
            <a:extLst>
              <a:ext uri="{FF2B5EF4-FFF2-40B4-BE49-F238E27FC236}">
                <a16:creationId xmlns:a16="http://schemas.microsoft.com/office/drawing/2014/main" id="{27500802-CD94-2D48-AD92-E95736511820}"/>
              </a:ext>
            </a:extLst>
          </p:cNvPr>
          <p:cNvSpPr txBox="1"/>
          <p:nvPr/>
        </p:nvSpPr>
        <p:spPr>
          <a:xfrm>
            <a:off x="6742669" y="5026118"/>
            <a:ext cx="2353467"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US" sz="1200" dirty="0">
                <a:latin typeface="Arial" panose="020B0604020202020204" pitchFamily="34" charset="0"/>
                <a:cs typeface="Arial" panose="020B0604020202020204" pitchFamily="34" charset="0"/>
              </a:rPr>
              <a:t>Our custom-built graphics makes it easy to communicate the more complicated topics easily while making you look like a trusted real estate professional.</a:t>
            </a:r>
            <a:endParaRPr sz="1200" dirty="0">
              <a:latin typeface="Arial" panose="020B0604020202020204" pitchFamily="34" charset="0"/>
              <a:cs typeface="Arial" panose="020B0604020202020204" pitchFamily="34" charset="0"/>
            </a:endParaRPr>
          </a:p>
        </p:txBody>
      </p:sp>
      <p:sp>
        <p:nvSpPr>
          <p:cNvPr id="30" name="Rectangle">
            <a:extLst>
              <a:ext uri="{FF2B5EF4-FFF2-40B4-BE49-F238E27FC236}">
                <a16:creationId xmlns:a16="http://schemas.microsoft.com/office/drawing/2014/main" id="{F24908C4-7917-6A41-89EC-D5435EF07192}"/>
              </a:ext>
            </a:extLst>
          </p:cNvPr>
          <p:cNvSpPr/>
          <p:nvPr/>
        </p:nvSpPr>
        <p:spPr>
          <a:xfrm rot="16200000">
            <a:off x="23802460" y="12160608"/>
            <a:ext cx="54001" cy="1120063"/>
          </a:xfrm>
          <a:prstGeom prst="rect">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31" name="www.domain.com">
            <a:extLst>
              <a:ext uri="{FF2B5EF4-FFF2-40B4-BE49-F238E27FC236}">
                <a16:creationId xmlns:a16="http://schemas.microsoft.com/office/drawing/2014/main" id="{4273B01C-AB46-764D-AF27-CD854BF9262C}"/>
              </a:ext>
            </a:extLst>
          </p:cNvPr>
          <p:cNvSpPr txBox="1"/>
          <p:nvPr/>
        </p:nvSpPr>
        <p:spPr>
          <a:xfrm>
            <a:off x="19657006" y="12319394"/>
            <a:ext cx="3462486"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a:lnSpc>
                <a:spcPct val="100000"/>
              </a:lnSpc>
              <a:defRPr>
                <a:solidFill>
                  <a:schemeClr val="accent1">
                    <a:hueOff val="-176470"/>
                    <a:satOff val="-53329"/>
                    <a:lumOff val="-11960"/>
                  </a:schemeClr>
                </a:solidFill>
                <a:latin typeface="Lato-Light"/>
                <a:ea typeface="Lato-Light"/>
                <a:cs typeface="Lato-Light"/>
                <a:sym typeface="Lato-Light"/>
              </a:defRPr>
            </a:lvl1pPr>
          </a:lstStyle>
          <a:p>
            <a:pPr>
              <a:defRPr>
                <a:latin typeface="Lato Bold"/>
                <a:ea typeface="Lato Bold"/>
                <a:cs typeface="Lato Bold"/>
                <a:sym typeface="Lato Bold"/>
              </a:defRPr>
            </a:pPr>
            <a:r>
              <a:rPr dirty="0" err="1">
                <a:latin typeface="Arial" panose="020B0604020202020204" pitchFamily="34" charset="0"/>
                <a:cs typeface="Arial" panose="020B0604020202020204" pitchFamily="34" charset="0"/>
                <a:sym typeface="Lato-Light"/>
              </a:rPr>
              <a:t>www.</a:t>
            </a:r>
            <a:r>
              <a:rPr lang="en-US" dirty="0" err="1">
                <a:latin typeface="Arial" panose="020B0604020202020204" pitchFamily="34" charset="0"/>
                <a:cs typeface="Arial" panose="020B0604020202020204" pitchFamily="34" charset="0"/>
                <a:sym typeface="Lato-Light"/>
              </a:rPr>
              <a:t>keepingcurrentmatters</a:t>
            </a:r>
            <a:r>
              <a:rPr dirty="0" err="1">
                <a:latin typeface="Arial" panose="020B0604020202020204" pitchFamily="34" charset="0"/>
                <a:cs typeface="Arial" panose="020B0604020202020204" pitchFamily="34" charset="0"/>
                <a:sym typeface="Lato-Light"/>
              </a:rPr>
              <a:t>.com</a:t>
            </a:r>
            <a:endParaRPr dirty="0">
              <a:latin typeface="Arial" panose="020B0604020202020204" pitchFamily="34" charset="0"/>
              <a:cs typeface="Arial" panose="020B0604020202020204" pitchFamily="34" charset="0"/>
              <a:sym typeface="Lato-Light"/>
            </a:endParaRPr>
          </a:p>
        </p:txBody>
      </p:sp>
      <p:sp>
        <p:nvSpPr>
          <p:cNvPr id="32" name="We have great thing for you">
            <a:extLst>
              <a:ext uri="{FF2B5EF4-FFF2-40B4-BE49-F238E27FC236}">
                <a16:creationId xmlns:a16="http://schemas.microsoft.com/office/drawing/2014/main" id="{8D7910F0-EF36-414C-8E78-C2504D94A258}"/>
              </a:ext>
            </a:extLst>
          </p:cNvPr>
          <p:cNvSpPr txBox="1"/>
          <p:nvPr/>
        </p:nvSpPr>
        <p:spPr>
          <a:xfrm>
            <a:off x="6744881" y="1230027"/>
            <a:ext cx="8639969" cy="324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r>
              <a:rPr lang="en-US" sz="1800" b="1" dirty="0">
                <a:solidFill>
                  <a:schemeClr val="accent3"/>
                </a:solidFill>
                <a:latin typeface="Arial" panose="020B0604020202020204" pitchFamily="34" charset="0"/>
                <a:cs typeface="Arial" panose="020B0604020202020204" pitchFamily="34" charset="0"/>
              </a:rPr>
              <a:t>IN THIS DOCUMENT YOU WILL FIND…</a:t>
            </a:r>
            <a:endParaRPr sz="1800" b="1" dirty="0">
              <a:solidFill>
                <a:schemeClr val="accent3"/>
              </a:solidFill>
              <a:latin typeface="Arial" panose="020B0604020202020204" pitchFamily="34" charset="0"/>
              <a:cs typeface="Arial" panose="020B0604020202020204" pitchFamily="34" charset="0"/>
            </a:endParaRPr>
          </a:p>
        </p:txBody>
      </p:sp>
      <p:pic>
        <p:nvPicPr>
          <p:cNvPr id="33" name="Picture 32" descr="A close up of a sign&#10;&#10;Description automatically generated">
            <a:extLst>
              <a:ext uri="{FF2B5EF4-FFF2-40B4-BE49-F238E27FC236}">
                <a16:creationId xmlns:a16="http://schemas.microsoft.com/office/drawing/2014/main" id="{33258711-466B-AD45-BF76-EC01E1138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98" y="256083"/>
            <a:ext cx="2895190" cy="389212"/>
          </a:xfrm>
          <a:prstGeom prst="rect">
            <a:avLst/>
          </a:prstGeom>
        </p:spPr>
      </p:pic>
      <p:sp>
        <p:nvSpPr>
          <p:cNvPr id="44" name="We have great thing for you">
            <a:extLst>
              <a:ext uri="{FF2B5EF4-FFF2-40B4-BE49-F238E27FC236}">
                <a16:creationId xmlns:a16="http://schemas.microsoft.com/office/drawing/2014/main" id="{BCBD63A3-FD07-454F-80DB-2EC1A1B4A435}"/>
              </a:ext>
            </a:extLst>
          </p:cNvPr>
          <p:cNvSpPr txBox="1"/>
          <p:nvPr/>
        </p:nvSpPr>
        <p:spPr>
          <a:xfrm>
            <a:off x="2957473" y="1214026"/>
            <a:ext cx="3884898" cy="182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defRPr sz="6800" cap="all" spc="-204">
                <a:solidFill>
                  <a:schemeClr val="accent1"/>
                </a:solidFill>
                <a:latin typeface="+mn-lt"/>
                <a:ea typeface="+mn-ea"/>
                <a:cs typeface="+mn-cs"/>
                <a:sym typeface="Open Sans ExtraBold"/>
              </a:defRPr>
            </a:lvl1pPr>
          </a:lstStyle>
          <a:p>
            <a:r>
              <a:rPr lang="en-US" sz="2800" b="1" dirty="0">
                <a:latin typeface="Arial" panose="020B0604020202020204" pitchFamily="34" charset="0"/>
                <a:cs typeface="Arial" panose="020B0604020202020204" pitchFamily="34" charset="0"/>
              </a:rPr>
              <a:t>THANKS FOR </a:t>
            </a:r>
          </a:p>
          <a:p>
            <a:r>
              <a:rPr lang="en-US" sz="2800" b="1" dirty="0">
                <a:latin typeface="Arial" panose="020B0604020202020204" pitchFamily="34" charset="0"/>
                <a:cs typeface="Arial" panose="020B0604020202020204" pitchFamily="34" charset="0"/>
              </a:rPr>
              <a:t>DOWNLOADING The </a:t>
            </a:r>
          </a:p>
          <a:p>
            <a:r>
              <a:rPr lang="en-US" sz="2800" b="1" dirty="0">
                <a:latin typeface="Arial" panose="020B0604020202020204" pitchFamily="34" charset="0"/>
                <a:cs typeface="Arial" panose="020B0604020202020204" pitchFamily="34" charset="0"/>
              </a:rPr>
              <a:t>VIRTUAL listing </a:t>
            </a:r>
          </a:p>
          <a:p>
            <a:r>
              <a:rPr lang="en-US" sz="2800" b="1" dirty="0">
                <a:latin typeface="Arial" panose="020B0604020202020204" pitchFamily="34" charset="0"/>
                <a:cs typeface="Arial" panose="020B0604020202020204" pitchFamily="34" charset="0"/>
              </a:rPr>
              <a:t>Presentation </a:t>
            </a:r>
          </a:p>
          <a:p>
            <a:r>
              <a:rPr lang="en-US" sz="2800" b="1" dirty="0">
                <a:latin typeface="Arial" panose="020B0604020202020204" pitchFamily="34" charset="0"/>
                <a:cs typeface="Arial" panose="020B0604020202020204" pitchFamily="34" charset="0"/>
              </a:rPr>
              <a:t>Template!</a:t>
            </a:r>
          </a:p>
        </p:txBody>
      </p:sp>
      <p:pic>
        <p:nvPicPr>
          <p:cNvPr id="46" name="Graphic 45" descr="Eraser">
            <a:extLst>
              <a:ext uri="{FF2B5EF4-FFF2-40B4-BE49-F238E27FC236}">
                <a16:creationId xmlns:a16="http://schemas.microsoft.com/office/drawing/2014/main" id="{011A05DB-0F26-3C49-BF15-26DDE2D34C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5507" y="1784002"/>
            <a:ext cx="832454" cy="832454"/>
          </a:xfrm>
          <a:prstGeom prst="rect">
            <a:avLst/>
          </a:prstGeom>
        </p:spPr>
      </p:pic>
      <p:pic>
        <p:nvPicPr>
          <p:cNvPr id="48" name="Graphic 47" descr="Bar chart">
            <a:extLst>
              <a:ext uri="{FF2B5EF4-FFF2-40B4-BE49-F238E27FC236}">
                <a16:creationId xmlns:a16="http://schemas.microsoft.com/office/drawing/2014/main" id="{3B55DF66-6802-D046-B335-37F6434CC9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66340" y="1865649"/>
            <a:ext cx="737683" cy="737683"/>
          </a:xfrm>
          <a:prstGeom prst="rect">
            <a:avLst/>
          </a:prstGeom>
        </p:spPr>
      </p:pic>
      <p:pic>
        <p:nvPicPr>
          <p:cNvPr id="50" name="Graphic 49" descr="Easel">
            <a:extLst>
              <a:ext uri="{FF2B5EF4-FFF2-40B4-BE49-F238E27FC236}">
                <a16:creationId xmlns:a16="http://schemas.microsoft.com/office/drawing/2014/main" id="{A435643E-4508-3B4A-B53E-939845FDD6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04380" y="4059521"/>
            <a:ext cx="914400" cy="914400"/>
          </a:xfrm>
          <a:prstGeom prst="rect">
            <a:avLst/>
          </a:prstGeom>
        </p:spPr>
      </p:pic>
      <p:sp>
        <p:nvSpPr>
          <p:cNvPr id="51" name="Lorem ipsum dolor sit amet, consectetur adipiscing elit, sed do eiusmod tempor incididunt ut labore et">
            <a:extLst>
              <a:ext uri="{FF2B5EF4-FFF2-40B4-BE49-F238E27FC236}">
                <a16:creationId xmlns:a16="http://schemas.microsoft.com/office/drawing/2014/main" id="{148F89A9-E1EA-7549-81A0-AF4BB89EAE01}"/>
              </a:ext>
            </a:extLst>
          </p:cNvPr>
          <p:cNvSpPr txBox="1"/>
          <p:nvPr/>
        </p:nvSpPr>
        <p:spPr>
          <a:xfrm>
            <a:off x="9326691" y="5026118"/>
            <a:ext cx="2666443"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US" sz="1200" dirty="0">
                <a:latin typeface="Arial" panose="020B0604020202020204" pitchFamily="34" charset="0"/>
                <a:cs typeface="Arial" panose="020B0604020202020204" pitchFamily="34" charset="0"/>
              </a:rPr>
              <a:t>Once your listing presentation is personalized to you, you’re ready to start showing it to your clients so you can get those listings.  </a:t>
            </a:r>
            <a:endParaRPr sz="1200" dirty="0">
              <a:latin typeface="Arial" panose="020B0604020202020204" pitchFamily="34" charset="0"/>
              <a:cs typeface="Arial" panose="020B0604020202020204" pitchFamily="34" charset="0"/>
            </a:endParaRPr>
          </a:p>
        </p:txBody>
      </p:sp>
      <p:sp>
        <p:nvSpPr>
          <p:cNvPr id="52" name="Consulting">
            <a:extLst>
              <a:ext uri="{FF2B5EF4-FFF2-40B4-BE49-F238E27FC236}">
                <a16:creationId xmlns:a16="http://schemas.microsoft.com/office/drawing/2014/main" id="{AE3A51DC-9D58-D349-B701-492A348591B5}"/>
              </a:ext>
            </a:extLst>
          </p:cNvPr>
          <p:cNvSpPr txBox="1"/>
          <p:nvPr/>
        </p:nvSpPr>
        <p:spPr>
          <a:xfrm>
            <a:off x="10123083" y="4541917"/>
            <a:ext cx="1681604"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00000"/>
              </a:lnSpc>
              <a:defRPr sz="2600">
                <a:solidFill>
                  <a:schemeClr val="accent1">
                    <a:hueOff val="-176470"/>
                    <a:satOff val="-53329"/>
                    <a:lumOff val="-11960"/>
                  </a:schemeClr>
                </a:solidFill>
                <a:latin typeface="Lato Bold"/>
                <a:ea typeface="Lato Bold"/>
                <a:cs typeface="Lato Bold"/>
                <a:sym typeface="Lato Bold"/>
              </a:defRPr>
            </a:lvl1pPr>
          </a:lstStyle>
          <a:p>
            <a:r>
              <a:rPr lang="en-US" sz="1400" b="1" dirty="0">
                <a:latin typeface="Arial" panose="020B0604020202020204" pitchFamily="34" charset="0"/>
                <a:cs typeface="Arial" panose="020B0604020202020204" pitchFamily="34" charset="0"/>
              </a:rPr>
              <a:t>Ready-to-Present</a:t>
            </a:r>
            <a:endParaRPr sz="1400" dirty="0"/>
          </a:p>
        </p:txBody>
      </p:sp>
      <p:pic>
        <p:nvPicPr>
          <p:cNvPr id="57" name="Graphic 56">
            <a:extLst>
              <a:ext uri="{FF2B5EF4-FFF2-40B4-BE49-F238E27FC236}">
                <a16:creationId xmlns:a16="http://schemas.microsoft.com/office/drawing/2014/main" id="{431255ED-AD4E-4D44-90A4-96B0D312645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66340" y="4165890"/>
            <a:ext cx="856743" cy="856743"/>
          </a:xfrm>
          <a:prstGeom prst="rect">
            <a:avLst/>
          </a:prstGeom>
        </p:spPr>
      </p:pic>
      <p:pic>
        <p:nvPicPr>
          <p:cNvPr id="3" name="Picture 2" descr="A close up of a computer&#10;&#10;Description automatically generated">
            <a:extLst>
              <a:ext uri="{FF2B5EF4-FFF2-40B4-BE49-F238E27FC236}">
                <a16:creationId xmlns:a16="http://schemas.microsoft.com/office/drawing/2014/main" id="{9B35380A-B8C6-BD45-A345-CC2800CDBC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7024" y="901378"/>
            <a:ext cx="6759138" cy="5955957"/>
          </a:xfrm>
          <a:prstGeom prst="rect">
            <a:avLst/>
          </a:prstGeom>
        </p:spPr>
      </p:pic>
      <p:pic>
        <p:nvPicPr>
          <p:cNvPr id="5" name="Graphic 4" descr="House">
            <a:extLst>
              <a:ext uri="{FF2B5EF4-FFF2-40B4-BE49-F238E27FC236}">
                <a16:creationId xmlns:a16="http://schemas.microsoft.com/office/drawing/2014/main" id="{5AACCD03-E54A-904A-941A-71DB3DF552E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80426" y="3353383"/>
            <a:ext cx="1613404" cy="1613404"/>
          </a:xfrm>
          <a:prstGeom prst="rect">
            <a:avLst/>
          </a:prstGeom>
        </p:spPr>
      </p:pic>
    </p:spTree>
    <p:extLst>
      <p:ext uri="{BB962C8B-B14F-4D97-AF65-F5344CB8AC3E}">
        <p14:creationId xmlns:p14="http://schemas.microsoft.com/office/powerpoint/2010/main" val="133021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5E16D5-BB41-9941-9407-E66A678A4529}"/>
              </a:ext>
            </a:extLst>
          </p:cNvPr>
          <p:cNvSpPr/>
          <p:nvPr/>
        </p:nvSpPr>
        <p:spPr>
          <a:xfrm>
            <a:off x="0" y="0"/>
            <a:ext cx="12192000" cy="68580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EA4B898-FFE9-7B4B-B0EC-C8E1EB351D70}"/>
              </a:ext>
            </a:extLst>
          </p:cNvPr>
          <p:cNvSpPr/>
          <p:nvPr/>
        </p:nvSpPr>
        <p:spPr>
          <a:xfrm>
            <a:off x="1146048" y="938784"/>
            <a:ext cx="10058400" cy="505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CDFB39E-03D3-4A55-9D97-C9710D18F942}"/>
              </a:ext>
            </a:extLst>
          </p:cNvPr>
          <p:cNvSpPr txBox="1"/>
          <p:nvPr/>
        </p:nvSpPr>
        <p:spPr>
          <a:xfrm>
            <a:off x="1479945" y="2683794"/>
            <a:ext cx="3799192" cy="1569660"/>
          </a:xfrm>
          <a:prstGeom prst="rect">
            <a:avLst/>
          </a:prstGeom>
          <a:noFill/>
        </p:spPr>
        <p:txBody>
          <a:bodyPr wrap="square" rtlCol="0">
            <a:spAutoFit/>
          </a:bodyPr>
          <a:lstStyle/>
          <a:p>
            <a:pPr algn="r"/>
            <a:r>
              <a:rPr lang="en-ID" sz="3200" b="1" dirty="0">
                <a:latin typeface="Arial Black" panose="020B0604020202020204" pitchFamily="34" charset="0"/>
                <a:ea typeface="Lato Black" panose="020F0502020204030203" pitchFamily="34" charset="0"/>
                <a:cs typeface="Arial Black" panose="020B0604020202020204" pitchFamily="34" charset="0"/>
              </a:rPr>
              <a:t>WHY</a:t>
            </a:r>
            <a:br>
              <a:rPr lang="en-ID" sz="3200" b="1" dirty="0">
                <a:latin typeface="Arial Black" panose="020B0604020202020204" pitchFamily="34" charset="0"/>
                <a:ea typeface="Lato Black" panose="020F0502020204030203" pitchFamily="34" charset="0"/>
                <a:cs typeface="Arial Black" panose="020B0604020202020204" pitchFamily="34" charset="0"/>
              </a:rPr>
            </a:br>
            <a:r>
              <a:rPr lang="en-ID" sz="3200" b="1" dirty="0">
                <a:latin typeface="Arial Black" panose="020B0604020202020204" pitchFamily="34" charset="0"/>
                <a:ea typeface="Lato Black" panose="020F0502020204030203" pitchFamily="34" charset="0"/>
                <a:cs typeface="Arial Black" panose="020B0604020202020204" pitchFamily="34" charset="0"/>
              </a:rPr>
              <a:t>MARKETING </a:t>
            </a:r>
          </a:p>
          <a:p>
            <a:pPr algn="r"/>
            <a:r>
              <a:rPr lang="en-ID" sz="3200" b="1" dirty="0">
                <a:latin typeface="Arial Black" panose="020B0604020202020204" pitchFamily="34" charset="0"/>
                <a:ea typeface="Lato Black" panose="020F0502020204030203" pitchFamily="34" charset="0"/>
                <a:cs typeface="Arial Black" panose="020B0604020202020204" pitchFamily="34" charset="0"/>
              </a:rPr>
              <a:t>MATTERS</a:t>
            </a:r>
          </a:p>
        </p:txBody>
      </p:sp>
      <p:sp>
        <p:nvSpPr>
          <p:cNvPr id="8" name="Rectangle 7">
            <a:extLst>
              <a:ext uri="{FF2B5EF4-FFF2-40B4-BE49-F238E27FC236}">
                <a16:creationId xmlns:a16="http://schemas.microsoft.com/office/drawing/2014/main" id="{B5BB9EF8-E099-4F8E-9F56-E31B7EB43F88}"/>
              </a:ext>
            </a:extLst>
          </p:cNvPr>
          <p:cNvSpPr/>
          <p:nvPr/>
        </p:nvSpPr>
        <p:spPr>
          <a:xfrm>
            <a:off x="5937504" y="2722487"/>
            <a:ext cx="4676949" cy="474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dirty="0">
                <a:solidFill>
                  <a:schemeClr val="tx1"/>
                </a:solidFill>
                <a:latin typeface="Arial" panose="020B0604020202020204" pitchFamily="34" charset="0"/>
                <a:ea typeface="Lato" panose="020F0502020204030203" pitchFamily="34" charset="0"/>
                <a:cs typeface="Arial" panose="020B0604020202020204" pitchFamily="34" charset="0"/>
              </a:rPr>
              <a:t>Being a </a:t>
            </a:r>
            <a:r>
              <a:rPr lang="en-ID" sz="1600" b="1" dirty="0">
                <a:solidFill>
                  <a:schemeClr val="accent3"/>
                </a:solidFill>
                <a:latin typeface="Arial" panose="020B0604020202020204" pitchFamily="34" charset="0"/>
                <a:ea typeface="Lato" panose="020F0502020204030203" pitchFamily="34" charset="0"/>
                <a:cs typeface="Arial" panose="020B0604020202020204" pitchFamily="34" charset="0"/>
              </a:rPr>
              <a:t>great</a:t>
            </a:r>
            <a:r>
              <a:rPr lang="en-ID" sz="1600" b="1" dirty="0">
                <a:solidFill>
                  <a:schemeClr val="tx1"/>
                </a:solidFill>
                <a:latin typeface="Arial" panose="020B0604020202020204" pitchFamily="34" charset="0"/>
                <a:ea typeface="Lato" panose="020F0502020204030203" pitchFamily="34" charset="0"/>
                <a:cs typeface="Arial" panose="020B0604020202020204" pitchFamily="34" charset="0"/>
              </a:rPr>
              <a:t> real estate agent means knowing more than how to do the </a:t>
            </a:r>
            <a:r>
              <a:rPr lang="en-ID" sz="1600" b="1" dirty="0">
                <a:solidFill>
                  <a:schemeClr val="accent3"/>
                </a:solidFill>
                <a:latin typeface="Arial" panose="020B0604020202020204" pitchFamily="34" charset="0"/>
                <a:ea typeface="Lato" panose="020F0502020204030203" pitchFamily="34" charset="0"/>
                <a:cs typeface="Arial" panose="020B0604020202020204" pitchFamily="34" charset="0"/>
              </a:rPr>
              <a:t>paperwork</a:t>
            </a:r>
            <a:r>
              <a:rPr lang="en-ID" sz="1600" b="1" dirty="0">
                <a:solidFill>
                  <a:schemeClr val="tx1"/>
                </a:solidFill>
                <a:latin typeface="Arial" panose="020B0604020202020204" pitchFamily="34" charset="0"/>
                <a:ea typeface="Lato" panose="020F0502020204030203" pitchFamily="34" charset="0"/>
                <a:cs typeface="Arial" panose="020B0604020202020204" pitchFamily="34" charset="0"/>
              </a:rPr>
              <a:t>.</a:t>
            </a:r>
          </a:p>
        </p:txBody>
      </p:sp>
      <p:sp>
        <p:nvSpPr>
          <p:cNvPr id="9" name="TextBox 8">
            <a:extLst>
              <a:ext uri="{FF2B5EF4-FFF2-40B4-BE49-F238E27FC236}">
                <a16:creationId xmlns:a16="http://schemas.microsoft.com/office/drawing/2014/main" id="{E0DEDD65-6FC7-4C5D-B3AB-C7AFF44E3447}"/>
              </a:ext>
            </a:extLst>
          </p:cNvPr>
          <p:cNvSpPr txBox="1"/>
          <p:nvPr/>
        </p:nvSpPr>
        <p:spPr>
          <a:xfrm>
            <a:off x="5937504" y="3246523"/>
            <a:ext cx="4158990" cy="861774"/>
          </a:xfrm>
          <a:prstGeom prst="rect">
            <a:avLst/>
          </a:prstGeom>
          <a:noFill/>
        </p:spPr>
        <p:txBody>
          <a:bodyPr wrap="square" rtlCol="0">
            <a:spAutoFit/>
          </a:bodyPr>
          <a:lstStyle/>
          <a:p>
            <a:r>
              <a:rPr lang="en-ID" sz="1000" dirty="0">
                <a:latin typeface="Arial" panose="020B0604020202020204" pitchFamily="34" charset="0"/>
                <a:ea typeface="Lato" panose="020F0502020204030203" pitchFamily="34" charset="0"/>
                <a:cs typeface="Arial" panose="020B0604020202020204" pitchFamily="34" charset="0"/>
              </a:rPr>
              <a:t>My advanced marketing plan means the maximum amount of exposure for your home across the highest trafficked real estate listing websites.</a:t>
            </a:r>
          </a:p>
          <a:p>
            <a:endParaRPr lang="en-ID" sz="1000" dirty="0">
              <a:latin typeface="Arial" panose="020B0604020202020204" pitchFamily="34" charset="0"/>
              <a:ea typeface="Lato" panose="020F0502020204030203" pitchFamily="34" charset="0"/>
              <a:cs typeface="Arial" panose="020B0604020202020204" pitchFamily="34" charset="0"/>
            </a:endParaRPr>
          </a:p>
          <a:p>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My goal is to make your experience as seamless and stress-free as possible so you can </a:t>
            </a:r>
            <a:r>
              <a:rPr lang="en-ID" sz="1000" dirty="0">
                <a:solidFill>
                  <a:schemeClr val="accent3"/>
                </a:solidFill>
                <a:latin typeface="Arial" panose="020B0604020202020204" pitchFamily="34" charset="0"/>
                <a:ea typeface="Lato" panose="020F0502020204030203" pitchFamily="34" charset="0"/>
                <a:cs typeface="Arial" panose="020B0604020202020204" pitchFamily="34" charset="0"/>
              </a:rPr>
              <a:t>feel confident in your home selling decisions. </a:t>
            </a:r>
          </a:p>
        </p:txBody>
      </p:sp>
      <p:sp>
        <p:nvSpPr>
          <p:cNvPr id="12" name="TextBox 11">
            <a:extLst>
              <a:ext uri="{FF2B5EF4-FFF2-40B4-BE49-F238E27FC236}">
                <a16:creationId xmlns:a16="http://schemas.microsoft.com/office/drawing/2014/main" id="{D3326A84-FD1E-A149-B917-AE89F841D552}"/>
              </a:ext>
            </a:extLst>
          </p:cNvPr>
          <p:cNvSpPr txBox="1"/>
          <p:nvPr/>
        </p:nvSpPr>
        <p:spPr>
          <a:xfrm>
            <a:off x="10782641" y="241854"/>
            <a:ext cx="1620456" cy="307777"/>
          </a:xfrm>
          <a:prstGeom prst="rect">
            <a:avLst/>
          </a:prstGeom>
          <a:noFill/>
        </p:spPr>
        <p:txBody>
          <a:bodyPr wrap="square" rtlCol="0">
            <a:spAutoFit/>
          </a:bodyPr>
          <a:lstStyle/>
          <a:p>
            <a:r>
              <a:rPr lang="en-US" sz="1400" dirty="0">
                <a:solidFill>
                  <a:schemeClr val="accent1"/>
                </a:solidFill>
              </a:rPr>
              <a:t>YOUR LOGO</a:t>
            </a:r>
          </a:p>
        </p:txBody>
      </p:sp>
      <p:cxnSp>
        <p:nvCxnSpPr>
          <p:cNvPr id="11" name="Straight Connector 10">
            <a:extLst>
              <a:ext uri="{FF2B5EF4-FFF2-40B4-BE49-F238E27FC236}">
                <a16:creationId xmlns:a16="http://schemas.microsoft.com/office/drawing/2014/main" id="{0C9188C4-3861-B94D-8712-4414484C1C0A}"/>
              </a:ext>
            </a:extLst>
          </p:cNvPr>
          <p:cNvCxnSpPr/>
          <p:nvPr/>
        </p:nvCxnSpPr>
        <p:spPr>
          <a:xfrm>
            <a:off x="5498592" y="2761422"/>
            <a:ext cx="0" cy="141440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0CEDCA4-FEF7-4148-88A9-D2AE5CB21115}"/>
              </a:ext>
            </a:extLst>
          </p:cNvPr>
          <p:cNvSpPr txBox="1"/>
          <p:nvPr/>
        </p:nvSpPr>
        <p:spPr>
          <a:xfrm>
            <a:off x="10863558" y="225346"/>
            <a:ext cx="1620456" cy="307777"/>
          </a:xfrm>
          <a:prstGeom prst="rect">
            <a:avLst/>
          </a:prstGeom>
          <a:noFill/>
        </p:spPr>
        <p:txBody>
          <a:bodyPr wrap="square" rtlCol="0">
            <a:spAutoFit/>
          </a:bodyPr>
          <a:lstStyle/>
          <a:p>
            <a:r>
              <a:rPr lang="en-US" sz="1400" dirty="0">
                <a:solidFill>
                  <a:schemeClr val="bg1"/>
                </a:solidFill>
              </a:rPr>
              <a:t>YOUR LOGO</a:t>
            </a:r>
          </a:p>
        </p:txBody>
      </p:sp>
    </p:spTree>
    <p:extLst>
      <p:ext uri="{BB962C8B-B14F-4D97-AF65-F5344CB8AC3E}">
        <p14:creationId xmlns:p14="http://schemas.microsoft.com/office/powerpoint/2010/main" val="1585023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94B08-880C-4BDD-94AF-B82D6EB21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731" y="1379027"/>
            <a:ext cx="4821237" cy="4258277"/>
          </a:xfrm>
          <a:prstGeom prst="rect">
            <a:avLst/>
          </a:prstGeom>
        </p:spPr>
      </p:pic>
      <p:sp>
        <p:nvSpPr>
          <p:cNvPr id="6" name="TextBox 5">
            <a:extLst>
              <a:ext uri="{FF2B5EF4-FFF2-40B4-BE49-F238E27FC236}">
                <a16:creationId xmlns:a16="http://schemas.microsoft.com/office/drawing/2014/main" id="{34913E19-5180-4706-AC4F-A84510F34F95}"/>
              </a:ext>
            </a:extLst>
          </p:cNvPr>
          <p:cNvSpPr txBox="1"/>
          <p:nvPr/>
        </p:nvSpPr>
        <p:spPr>
          <a:xfrm>
            <a:off x="605706" y="2265046"/>
            <a:ext cx="3127252" cy="1077218"/>
          </a:xfrm>
          <a:prstGeom prst="rect">
            <a:avLst/>
          </a:prstGeom>
          <a:noFill/>
        </p:spPr>
        <p:txBody>
          <a:bodyPr wrap="square" rtlCol="0">
            <a:spAutoFit/>
          </a:bodyPr>
          <a:lstStyle/>
          <a:p>
            <a:r>
              <a:rPr lang="en-ID" sz="3200" b="1" dirty="0">
                <a:latin typeface="Arial Black" panose="020B0604020202020204" pitchFamily="34" charset="0"/>
                <a:ea typeface="Lato Black" panose="020F0502020204030203" pitchFamily="34" charset="0"/>
                <a:cs typeface="Arial Black" panose="020B0604020202020204" pitchFamily="34" charset="0"/>
              </a:rPr>
              <a:t>DIGITAL</a:t>
            </a:r>
          </a:p>
          <a:p>
            <a:r>
              <a:rPr lang="en-ID" sz="3200" b="1" dirty="0">
                <a:solidFill>
                  <a:schemeClr val="accent3"/>
                </a:solidFill>
                <a:latin typeface="Arial Black" panose="020B0604020202020204" pitchFamily="34" charset="0"/>
                <a:ea typeface="Lato Black" panose="020F0502020204030203" pitchFamily="34" charset="0"/>
                <a:cs typeface="Arial Black" panose="020B0604020202020204" pitchFamily="34" charset="0"/>
              </a:rPr>
              <a:t>MARKETING</a:t>
            </a:r>
          </a:p>
        </p:txBody>
      </p:sp>
      <p:sp>
        <p:nvSpPr>
          <p:cNvPr id="7" name="TextBox 6">
            <a:extLst>
              <a:ext uri="{FF2B5EF4-FFF2-40B4-BE49-F238E27FC236}">
                <a16:creationId xmlns:a16="http://schemas.microsoft.com/office/drawing/2014/main" id="{A8532AFF-833D-46F7-BC4C-095F497FEEB5}"/>
              </a:ext>
            </a:extLst>
          </p:cNvPr>
          <p:cNvSpPr txBox="1"/>
          <p:nvPr/>
        </p:nvSpPr>
        <p:spPr>
          <a:xfrm>
            <a:off x="631758" y="3459189"/>
            <a:ext cx="2482021" cy="707886"/>
          </a:xfrm>
          <a:prstGeom prst="rect">
            <a:avLst/>
          </a:prstGeom>
          <a:noFill/>
        </p:spPr>
        <p:txBody>
          <a:bodyPr wrap="square" rtlCol="0">
            <a:spAutoFit/>
          </a:bodyPr>
          <a:lstStyle/>
          <a:p>
            <a:r>
              <a:rPr lang="en-ID" sz="1000" dirty="0">
                <a:solidFill>
                  <a:schemeClr val="tx2">
                    <a:lumMod val="75000"/>
                  </a:schemeClr>
                </a:solidFill>
                <a:latin typeface="Arial" panose="020B0604020202020204" pitchFamily="34" charset="0"/>
                <a:ea typeface="Lato" panose="020F0502020204030203" pitchFamily="34" charset="0"/>
                <a:cs typeface="Arial" panose="020B0604020202020204" pitchFamily="34" charset="0"/>
              </a:rPr>
              <a:t>My digital marketing plan was created to give prospective buyers a complete online experience to maximize exposure and interest fast. </a:t>
            </a:r>
          </a:p>
        </p:txBody>
      </p:sp>
      <p:sp>
        <p:nvSpPr>
          <p:cNvPr id="14" name="TextBox 13">
            <a:extLst>
              <a:ext uri="{FF2B5EF4-FFF2-40B4-BE49-F238E27FC236}">
                <a16:creationId xmlns:a16="http://schemas.microsoft.com/office/drawing/2014/main" id="{DA378E6D-AF7D-4439-894E-7077FCCE1351}"/>
              </a:ext>
            </a:extLst>
          </p:cNvPr>
          <p:cNvSpPr txBox="1"/>
          <p:nvPr/>
        </p:nvSpPr>
        <p:spPr>
          <a:xfrm>
            <a:off x="8962432" y="1571900"/>
            <a:ext cx="1889339" cy="261610"/>
          </a:xfrm>
          <a:prstGeom prst="rect">
            <a:avLst/>
          </a:prstGeom>
          <a:noFill/>
        </p:spPr>
        <p:txBody>
          <a:bodyPr wrap="square" rtlCol="0">
            <a:spAutoFit/>
          </a:bodyPr>
          <a:lstStyle/>
          <a:p>
            <a:r>
              <a:rPr lang="en-ID" sz="1100" b="1" dirty="0">
                <a:latin typeface="Arial" panose="020B0604020202020204" pitchFamily="34" charset="0"/>
                <a:ea typeface="Lato" panose="020F0502020204030203" pitchFamily="34" charset="0"/>
                <a:cs typeface="Arial" panose="020B0604020202020204" pitchFamily="34" charset="0"/>
              </a:rPr>
              <a:t>THE MOST EXPOSURE</a:t>
            </a:r>
          </a:p>
        </p:txBody>
      </p:sp>
      <p:sp>
        <p:nvSpPr>
          <p:cNvPr id="15" name="TextBox 14">
            <a:extLst>
              <a:ext uri="{FF2B5EF4-FFF2-40B4-BE49-F238E27FC236}">
                <a16:creationId xmlns:a16="http://schemas.microsoft.com/office/drawing/2014/main" id="{05BA52C4-3D67-48CF-BD17-5A6976CC12F1}"/>
              </a:ext>
            </a:extLst>
          </p:cNvPr>
          <p:cNvSpPr txBox="1"/>
          <p:nvPr/>
        </p:nvSpPr>
        <p:spPr>
          <a:xfrm>
            <a:off x="8962432" y="3012043"/>
            <a:ext cx="1889339" cy="261610"/>
          </a:xfrm>
          <a:prstGeom prst="rect">
            <a:avLst/>
          </a:prstGeom>
          <a:noFill/>
        </p:spPr>
        <p:txBody>
          <a:bodyPr wrap="square" rtlCol="0">
            <a:spAutoFit/>
          </a:bodyPr>
          <a:lstStyle/>
          <a:p>
            <a:r>
              <a:rPr lang="en-ID" sz="1100" b="1" dirty="0">
                <a:latin typeface="Arial" panose="020B0604020202020204" pitchFamily="34" charset="0"/>
                <a:ea typeface="Lato" panose="020F0502020204030203" pitchFamily="34" charset="0"/>
                <a:cs typeface="Arial" panose="020B0604020202020204" pitchFamily="34" charset="0"/>
              </a:rPr>
              <a:t>VIRTUAL TOURS</a:t>
            </a:r>
          </a:p>
        </p:txBody>
      </p:sp>
      <p:sp>
        <p:nvSpPr>
          <p:cNvPr id="16" name="TextBox 15">
            <a:extLst>
              <a:ext uri="{FF2B5EF4-FFF2-40B4-BE49-F238E27FC236}">
                <a16:creationId xmlns:a16="http://schemas.microsoft.com/office/drawing/2014/main" id="{75D63CE1-EE19-4CDB-B32E-2568D92D9A18}"/>
              </a:ext>
            </a:extLst>
          </p:cNvPr>
          <p:cNvSpPr txBox="1"/>
          <p:nvPr/>
        </p:nvSpPr>
        <p:spPr>
          <a:xfrm>
            <a:off x="9046490" y="4351847"/>
            <a:ext cx="2508073" cy="261610"/>
          </a:xfrm>
          <a:prstGeom prst="rect">
            <a:avLst/>
          </a:prstGeom>
          <a:noFill/>
        </p:spPr>
        <p:txBody>
          <a:bodyPr wrap="square" rtlCol="0">
            <a:spAutoFit/>
          </a:bodyPr>
          <a:lstStyle/>
          <a:p>
            <a:r>
              <a:rPr lang="en-ID" sz="1100" b="1" dirty="0">
                <a:latin typeface="Arial" panose="020B0604020202020204" pitchFamily="34" charset="0"/>
                <a:ea typeface="Lato" panose="020F0502020204030203" pitchFamily="34" charset="0"/>
                <a:cs typeface="Arial" panose="020B0604020202020204" pitchFamily="34" charset="0"/>
              </a:rPr>
              <a:t>EMAIL NEWSLETTER</a:t>
            </a:r>
          </a:p>
        </p:txBody>
      </p:sp>
      <p:sp>
        <p:nvSpPr>
          <p:cNvPr id="18" name="TextBox 17">
            <a:extLst>
              <a:ext uri="{FF2B5EF4-FFF2-40B4-BE49-F238E27FC236}">
                <a16:creationId xmlns:a16="http://schemas.microsoft.com/office/drawing/2014/main" id="{6FB8F4D4-E648-4457-94A4-D90FCB228BE2}"/>
              </a:ext>
            </a:extLst>
          </p:cNvPr>
          <p:cNvSpPr txBox="1"/>
          <p:nvPr/>
        </p:nvSpPr>
        <p:spPr>
          <a:xfrm>
            <a:off x="8962432" y="3284287"/>
            <a:ext cx="2728373" cy="553998"/>
          </a:xfrm>
          <a:prstGeom prst="rect">
            <a:avLst/>
          </a:prstGeom>
          <a:noFill/>
        </p:spPr>
        <p:txBody>
          <a:bodyPr wrap="square" rtlCol="0">
            <a:spAutoFit/>
          </a:bodyPr>
          <a:lstStyle/>
          <a:p>
            <a:r>
              <a:rPr lang="en-ID" sz="10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Times may be weird, but I’ve adapted my “showing: strategy to include virtual tours so potential buyers can still do a walkthrough. </a:t>
            </a:r>
          </a:p>
        </p:txBody>
      </p:sp>
      <p:sp>
        <p:nvSpPr>
          <p:cNvPr id="19" name="TextBox 18">
            <a:extLst>
              <a:ext uri="{FF2B5EF4-FFF2-40B4-BE49-F238E27FC236}">
                <a16:creationId xmlns:a16="http://schemas.microsoft.com/office/drawing/2014/main" id="{1FDDC1CF-A1B4-4AB8-A8BB-D916FD46D1D2}"/>
              </a:ext>
            </a:extLst>
          </p:cNvPr>
          <p:cNvSpPr txBox="1"/>
          <p:nvPr/>
        </p:nvSpPr>
        <p:spPr>
          <a:xfrm>
            <a:off x="9046490" y="4649816"/>
            <a:ext cx="2728373" cy="400110"/>
          </a:xfrm>
          <a:prstGeom prst="rect">
            <a:avLst/>
          </a:prstGeom>
          <a:noFill/>
        </p:spPr>
        <p:txBody>
          <a:bodyPr wrap="square" rtlCol="0">
            <a:spAutoFit/>
          </a:bodyPr>
          <a:lstStyle/>
          <a:p>
            <a:r>
              <a:rPr lang="en-ID" sz="10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Your listing will be added to my email newsletter and sent to my list of 4,000 people</a:t>
            </a:r>
          </a:p>
        </p:txBody>
      </p:sp>
      <p:sp>
        <p:nvSpPr>
          <p:cNvPr id="4" name="Picture Placeholder 3">
            <a:extLst>
              <a:ext uri="{FF2B5EF4-FFF2-40B4-BE49-F238E27FC236}">
                <a16:creationId xmlns:a16="http://schemas.microsoft.com/office/drawing/2014/main" id="{8ADE725B-335C-4C4B-BA52-0897743F92CC}"/>
              </a:ext>
            </a:extLst>
          </p:cNvPr>
          <p:cNvSpPr>
            <a:spLocks noGrp="1"/>
          </p:cNvSpPr>
          <p:nvPr>
            <p:ph type="pic" sz="quarter" idx="10"/>
          </p:nvPr>
        </p:nvSpPr>
        <p:spPr>
          <a:xfrm>
            <a:off x="4138642" y="1869129"/>
            <a:ext cx="3735006" cy="2361495"/>
          </a:xfrm>
        </p:spPr>
      </p:sp>
      <p:sp>
        <p:nvSpPr>
          <p:cNvPr id="20" name="TextBox 19">
            <a:extLst>
              <a:ext uri="{FF2B5EF4-FFF2-40B4-BE49-F238E27FC236}">
                <a16:creationId xmlns:a16="http://schemas.microsoft.com/office/drawing/2014/main" id="{12B353A7-F15F-D440-879A-EF8B8D4D0C53}"/>
              </a:ext>
            </a:extLst>
          </p:cNvPr>
          <p:cNvSpPr txBox="1"/>
          <p:nvPr/>
        </p:nvSpPr>
        <p:spPr>
          <a:xfrm>
            <a:off x="8999635" y="1887897"/>
            <a:ext cx="2728373" cy="553998"/>
          </a:xfrm>
          <a:prstGeom prst="rect">
            <a:avLst/>
          </a:prstGeom>
          <a:noFill/>
        </p:spPr>
        <p:txBody>
          <a:bodyPr wrap="square" rtlCol="0">
            <a:spAutoFit/>
          </a:bodyPr>
          <a:lstStyle/>
          <a:p>
            <a:r>
              <a:rPr lang="en-ID" sz="10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I will put your home on multiple sites</a:t>
            </a:r>
          </a:p>
          <a:p>
            <a:r>
              <a:rPr lang="en-ID" sz="10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so we maximize interest across a variety</a:t>
            </a:r>
          </a:p>
          <a:p>
            <a:r>
              <a:rPr lang="en-ID" sz="10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of platforms. </a:t>
            </a:r>
          </a:p>
        </p:txBody>
      </p:sp>
      <p:pic>
        <p:nvPicPr>
          <p:cNvPr id="21" name="Graphic 20" descr="Cloud Computing">
            <a:extLst>
              <a:ext uri="{FF2B5EF4-FFF2-40B4-BE49-F238E27FC236}">
                <a16:creationId xmlns:a16="http://schemas.microsoft.com/office/drawing/2014/main" id="{E8EDE1E2-1D07-534F-920E-925BFA1F07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95579" y="4230624"/>
            <a:ext cx="504056" cy="504056"/>
          </a:xfrm>
          <a:prstGeom prst="rect">
            <a:avLst/>
          </a:prstGeom>
        </p:spPr>
      </p:pic>
      <p:pic>
        <p:nvPicPr>
          <p:cNvPr id="23" name="Graphic 22" descr="Images">
            <a:extLst>
              <a:ext uri="{FF2B5EF4-FFF2-40B4-BE49-F238E27FC236}">
                <a16:creationId xmlns:a16="http://schemas.microsoft.com/office/drawing/2014/main" id="{732C8EB9-F553-584A-8507-A64DCABC8D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7112" y="2938537"/>
            <a:ext cx="454860" cy="454860"/>
          </a:xfrm>
          <a:prstGeom prst="rect">
            <a:avLst/>
          </a:prstGeom>
        </p:spPr>
      </p:pic>
      <p:pic>
        <p:nvPicPr>
          <p:cNvPr id="24" name="Graphic 23" descr="Internet">
            <a:extLst>
              <a:ext uri="{FF2B5EF4-FFF2-40B4-BE49-F238E27FC236}">
                <a16:creationId xmlns:a16="http://schemas.microsoft.com/office/drawing/2014/main" id="{F887A3A7-AAFA-A440-99B7-9F647A8200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90536" y="1509736"/>
            <a:ext cx="543440" cy="543440"/>
          </a:xfrm>
          <a:prstGeom prst="rect">
            <a:avLst/>
          </a:prstGeom>
        </p:spPr>
      </p:pic>
      <p:sp>
        <p:nvSpPr>
          <p:cNvPr id="2" name="TextBox 1">
            <a:extLst>
              <a:ext uri="{FF2B5EF4-FFF2-40B4-BE49-F238E27FC236}">
                <a16:creationId xmlns:a16="http://schemas.microsoft.com/office/drawing/2014/main" id="{C886AE1C-E8FB-A449-8022-B05DAFE55DB1}"/>
              </a:ext>
            </a:extLst>
          </p:cNvPr>
          <p:cNvSpPr txBox="1"/>
          <p:nvPr/>
        </p:nvSpPr>
        <p:spPr>
          <a:xfrm>
            <a:off x="5019261" y="2763078"/>
            <a:ext cx="1848678" cy="646331"/>
          </a:xfrm>
          <a:prstGeom prst="rect">
            <a:avLst/>
          </a:prstGeom>
          <a:noFill/>
        </p:spPr>
        <p:txBody>
          <a:bodyPr wrap="square" rtlCol="0">
            <a:spAutoFit/>
          </a:bodyPr>
          <a:lstStyle/>
          <a:p>
            <a:pPr algn="ctr"/>
            <a:r>
              <a:rPr lang="en-US" dirty="0"/>
              <a:t>ADD SELLER’S HOME PICTURE</a:t>
            </a:r>
          </a:p>
        </p:txBody>
      </p:sp>
    </p:spTree>
    <p:extLst>
      <p:ext uri="{BB962C8B-B14F-4D97-AF65-F5344CB8AC3E}">
        <p14:creationId xmlns:p14="http://schemas.microsoft.com/office/powerpoint/2010/main" val="38316719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5" grpId="0"/>
      <p:bldP spid="16"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6" name="Rectangle 3405">
            <a:extLst>
              <a:ext uri="{FF2B5EF4-FFF2-40B4-BE49-F238E27FC236}">
                <a16:creationId xmlns:a16="http://schemas.microsoft.com/office/drawing/2014/main" id="{8D140674-4FC8-413D-89BE-39B2CD6C8900}"/>
              </a:ext>
            </a:extLst>
          </p:cNvPr>
          <p:cNvSpPr/>
          <p:nvPr/>
        </p:nvSpPr>
        <p:spPr>
          <a:xfrm>
            <a:off x="4749800" y="1098550"/>
            <a:ext cx="6794500" cy="4660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404" name="Group 3403">
            <a:extLst>
              <a:ext uri="{FF2B5EF4-FFF2-40B4-BE49-F238E27FC236}">
                <a16:creationId xmlns:a16="http://schemas.microsoft.com/office/drawing/2014/main" id="{FC834872-1D24-4D0F-95FA-388FCA11ED73}"/>
              </a:ext>
            </a:extLst>
          </p:cNvPr>
          <p:cNvGrpSpPr/>
          <p:nvPr/>
        </p:nvGrpSpPr>
        <p:grpSpPr>
          <a:xfrm>
            <a:off x="4672133" y="685800"/>
            <a:ext cx="7189666" cy="5721350"/>
            <a:chOff x="4924652" y="1474142"/>
            <a:chExt cx="5016421" cy="3991938"/>
          </a:xfrm>
        </p:grpSpPr>
        <p:sp>
          <p:nvSpPr>
            <p:cNvPr id="3199" name="Freeform 1276">
              <a:extLst>
                <a:ext uri="{FF2B5EF4-FFF2-40B4-BE49-F238E27FC236}">
                  <a16:creationId xmlns:a16="http://schemas.microsoft.com/office/drawing/2014/main" id="{332D8190-AB22-4354-87DF-A16A215B17BB}"/>
                </a:ext>
              </a:extLst>
            </p:cNvPr>
            <p:cNvSpPr>
              <a:spLocks/>
            </p:cNvSpPr>
            <p:nvPr/>
          </p:nvSpPr>
          <p:spPr bwMode="auto">
            <a:xfrm>
              <a:off x="7915095" y="2071442"/>
              <a:ext cx="639309" cy="1897916"/>
            </a:xfrm>
            <a:custGeom>
              <a:avLst/>
              <a:gdLst>
                <a:gd name="T0" fmla="*/ 1 w 639"/>
                <a:gd name="T1" fmla="*/ 1844 h 1897"/>
                <a:gd name="T2" fmla="*/ 1 w 639"/>
                <a:gd name="T3" fmla="*/ 1844 h 1897"/>
                <a:gd name="T4" fmla="*/ 0 w 639"/>
                <a:gd name="T5" fmla="*/ 1849 h 1897"/>
                <a:gd name="T6" fmla="*/ 0 w 639"/>
                <a:gd name="T7" fmla="*/ 1854 h 1897"/>
                <a:gd name="T8" fmla="*/ 1 w 639"/>
                <a:gd name="T9" fmla="*/ 1858 h 1897"/>
                <a:gd name="T10" fmla="*/ 3 w 639"/>
                <a:gd name="T11" fmla="*/ 1862 h 1897"/>
                <a:gd name="T12" fmla="*/ 5 w 639"/>
                <a:gd name="T13" fmla="*/ 1866 h 1897"/>
                <a:gd name="T14" fmla="*/ 9 w 639"/>
                <a:gd name="T15" fmla="*/ 1870 h 1897"/>
                <a:gd name="T16" fmla="*/ 13 w 639"/>
                <a:gd name="T17" fmla="*/ 1872 h 1897"/>
                <a:gd name="T18" fmla="*/ 17 w 639"/>
                <a:gd name="T19" fmla="*/ 1874 h 1897"/>
                <a:gd name="T20" fmla="*/ 97 w 639"/>
                <a:gd name="T21" fmla="*/ 1896 h 1897"/>
                <a:gd name="T22" fmla="*/ 97 w 639"/>
                <a:gd name="T23" fmla="*/ 1896 h 1897"/>
                <a:gd name="T24" fmla="*/ 103 w 639"/>
                <a:gd name="T25" fmla="*/ 1897 h 1897"/>
                <a:gd name="T26" fmla="*/ 106 w 639"/>
                <a:gd name="T27" fmla="*/ 1897 h 1897"/>
                <a:gd name="T28" fmla="*/ 112 w 639"/>
                <a:gd name="T29" fmla="*/ 1896 h 1897"/>
                <a:gd name="T30" fmla="*/ 116 w 639"/>
                <a:gd name="T31" fmla="*/ 1895 h 1897"/>
                <a:gd name="T32" fmla="*/ 119 w 639"/>
                <a:gd name="T33" fmla="*/ 1892 h 1897"/>
                <a:gd name="T34" fmla="*/ 122 w 639"/>
                <a:gd name="T35" fmla="*/ 1888 h 1897"/>
                <a:gd name="T36" fmla="*/ 125 w 639"/>
                <a:gd name="T37" fmla="*/ 1884 h 1897"/>
                <a:gd name="T38" fmla="*/ 127 w 639"/>
                <a:gd name="T39" fmla="*/ 1880 h 1897"/>
                <a:gd name="T40" fmla="*/ 639 w 639"/>
                <a:gd name="T41" fmla="*/ 52 h 1897"/>
                <a:gd name="T42" fmla="*/ 639 w 639"/>
                <a:gd name="T43" fmla="*/ 52 h 1897"/>
                <a:gd name="T44" fmla="*/ 639 w 639"/>
                <a:gd name="T45" fmla="*/ 48 h 1897"/>
                <a:gd name="T46" fmla="*/ 639 w 639"/>
                <a:gd name="T47" fmla="*/ 43 h 1897"/>
                <a:gd name="T48" fmla="*/ 638 w 639"/>
                <a:gd name="T49" fmla="*/ 39 h 1897"/>
                <a:gd name="T50" fmla="*/ 636 w 639"/>
                <a:gd name="T51" fmla="*/ 33 h 1897"/>
                <a:gd name="T52" fmla="*/ 634 w 639"/>
                <a:gd name="T53" fmla="*/ 31 h 1897"/>
                <a:gd name="T54" fmla="*/ 630 w 639"/>
                <a:gd name="T55" fmla="*/ 27 h 1897"/>
                <a:gd name="T56" fmla="*/ 626 w 639"/>
                <a:gd name="T57" fmla="*/ 24 h 1897"/>
                <a:gd name="T58" fmla="*/ 622 w 639"/>
                <a:gd name="T59" fmla="*/ 23 h 1897"/>
                <a:gd name="T60" fmla="*/ 542 w 639"/>
                <a:gd name="T61" fmla="*/ 0 h 1897"/>
                <a:gd name="T62" fmla="*/ 542 w 639"/>
                <a:gd name="T63" fmla="*/ 0 h 1897"/>
                <a:gd name="T64" fmla="*/ 536 w 639"/>
                <a:gd name="T65" fmla="*/ 0 h 1897"/>
                <a:gd name="T66" fmla="*/ 532 w 639"/>
                <a:gd name="T67" fmla="*/ 0 h 1897"/>
                <a:gd name="T68" fmla="*/ 527 w 639"/>
                <a:gd name="T69" fmla="*/ 1 h 1897"/>
                <a:gd name="T70" fmla="*/ 523 w 639"/>
                <a:gd name="T71" fmla="*/ 2 h 1897"/>
                <a:gd name="T72" fmla="*/ 520 w 639"/>
                <a:gd name="T73" fmla="*/ 5 h 1897"/>
                <a:gd name="T74" fmla="*/ 517 w 639"/>
                <a:gd name="T75" fmla="*/ 9 h 1897"/>
                <a:gd name="T76" fmla="*/ 514 w 639"/>
                <a:gd name="T77" fmla="*/ 13 h 1897"/>
                <a:gd name="T78" fmla="*/ 512 w 639"/>
                <a:gd name="T79" fmla="*/ 17 h 1897"/>
                <a:gd name="T80" fmla="*/ 1 w 639"/>
                <a:gd name="T81" fmla="*/ 1844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9" h="1897">
                  <a:moveTo>
                    <a:pt x="1" y="1844"/>
                  </a:moveTo>
                  <a:lnTo>
                    <a:pt x="1" y="1844"/>
                  </a:lnTo>
                  <a:lnTo>
                    <a:pt x="0" y="1849"/>
                  </a:lnTo>
                  <a:lnTo>
                    <a:pt x="0" y="1854"/>
                  </a:lnTo>
                  <a:lnTo>
                    <a:pt x="1" y="1858"/>
                  </a:lnTo>
                  <a:lnTo>
                    <a:pt x="3" y="1862"/>
                  </a:lnTo>
                  <a:lnTo>
                    <a:pt x="5" y="1866"/>
                  </a:lnTo>
                  <a:lnTo>
                    <a:pt x="9" y="1870"/>
                  </a:lnTo>
                  <a:lnTo>
                    <a:pt x="13" y="1872"/>
                  </a:lnTo>
                  <a:lnTo>
                    <a:pt x="17" y="1874"/>
                  </a:lnTo>
                  <a:lnTo>
                    <a:pt x="97" y="1896"/>
                  </a:lnTo>
                  <a:lnTo>
                    <a:pt x="97" y="1896"/>
                  </a:lnTo>
                  <a:lnTo>
                    <a:pt x="103" y="1897"/>
                  </a:lnTo>
                  <a:lnTo>
                    <a:pt x="106" y="1897"/>
                  </a:lnTo>
                  <a:lnTo>
                    <a:pt x="112" y="1896"/>
                  </a:lnTo>
                  <a:lnTo>
                    <a:pt x="116" y="1895"/>
                  </a:lnTo>
                  <a:lnTo>
                    <a:pt x="119" y="1892"/>
                  </a:lnTo>
                  <a:lnTo>
                    <a:pt x="122" y="1888"/>
                  </a:lnTo>
                  <a:lnTo>
                    <a:pt x="125" y="1884"/>
                  </a:lnTo>
                  <a:lnTo>
                    <a:pt x="127" y="1880"/>
                  </a:lnTo>
                  <a:lnTo>
                    <a:pt x="639" y="52"/>
                  </a:lnTo>
                  <a:lnTo>
                    <a:pt x="639" y="52"/>
                  </a:lnTo>
                  <a:lnTo>
                    <a:pt x="639" y="48"/>
                  </a:lnTo>
                  <a:lnTo>
                    <a:pt x="639" y="43"/>
                  </a:lnTo>
                  <a:lnTo>
                    <a:pt x="638" y="39"/>
                  </a:lnTo>
                  <a:lnTo>
                    <a:pt x="636" y="33"/>
                  </a:lnTo>
                  <a:lnTo>
                    <a:pt x="634" y="31"/>
                  </a:lnTo>
                  <a:lnTo>
                    <a:pt x="630" y="27"/>
                  </a:lnTo>
                  <a:lnTo>
                    <a:pt x="626" y="24"/>
                  </a:lnTo>
                  <a:lnTo>
                    <a:pt x="622" y="23"/>
                  </a:lnTo>
                  <a:lnTo>
                    <a:pt x="542" y="0"/>
                  </a:lnTo>
                  <a:lnTo>
                    <a:pt x="542" y="0"/>
                  </a:lnTo>
                  <a:lnTo>
                    <a:pt x="536" y="0"/>
                  </a:lnTo>
                  <a:lnTo>
                    <a:pt x="532" y="0"/>
                  </a:lnTo>
                  <a:lnTo>
                    <a:pt x="527" y="1"/>
                  </a:lnTo>
                  <a:lnTo>
                    <a:pt x="523" y="2"/>
                  </a:lnTo>
                  <a:lnTo>
                    <a:pt x="520" y="5"/>
                  </a:lnTo>
                  <a:lnTo>
                    <a:pt x="517" y="9"/>
                  </a:lnTo>
                  <a:lnTo>
                    <a:pt x="514" y="13"/>
                  </a:lnTo>
                  <a:lnTo>
                    <a:pt x="512" y="17"/>
                  </a:lnTo>
                  <a:lnTo>
                    <a:pt x="1" y="1844"/>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00" name="Freeform 1277">
              <a:extLst>
                <a:ext uri="{FF2B5EF4-FFF2-40B4-BE49-F238E27FC236}">
                  <a16:creationId xmlns:a16="http://schemas.microsoft.com/office/drawing/2014/main" id="{905B55F4-0AC0-4D3E-8F41-9F167329DF92}"/>
                </a:ext>
              </a:extLst>
            </p:cNvPr>
            <p:cNvSpPr>
              <a:spLocks noEditPoints="1"/>
            </p:cNvSpPr>
            <p:nvPr/>
          </p:nvSpPr>
          <p:spPr bwMode="auto">
            <a:xfrm>
              <a:off x="6533428" y="1683255"/>
              <a:ext cx="1945939" cy="2269095"/>
            </a:xfrm>
            <a:custGeom>
              <a:avLst/>
              <a:gdLst>
                <a:gd name="T0" fmla="*/ 0 w 1945"/>
                <a:gd name="T1" fmla="*/ 1850 h 2268"/>
                <a:gd name="T2" fmla="*/ 1407 w 1945"/>
                <a:gd name="T3" fmla="*/ 2268 h 2268"/>
                <a:gd name="T4" fmla="*/ 1943 w 1945"/>
                <a:gd name="T5" fmla="*/ 405 h 2268"/>
                <a:gd name="T6" fmla="*/ 1386 w 1945"/>
                <a:gd name="T7" fmla="*/ 2192 h 2268"/>
                <a:gd name="T8" fmla="*/ 1424 w 1945"/>
                <a:gd name="T9" fmla="*/ 2182 h 2268"/>
                <a:gd name="T10" fmla="*/ 1422 w 1945"/>
                <a:gd name="T11" fmla="*/ 2134 h 2268"/>
                <a:gd name="T12" fmla="*/ 1429 w 1945"/>
                <a:gd name="T13" fmla="*/ 2094 h 2268"/>
                <a:gd name="T14" fmla="*/ 1438 w 1945"/>
                <a:gd name="T15" fmla="*/ 2132 h 2268"/>
                <a:gd name="T16" fmla="*/ 1430 w 1945"/>
                <a:gd name="T17" fmla="*/ 2030 h 2268"/>
                <a:gd name="T18" fmla="*/ 1469 w 1945"/>
                <a:gd name="T19" fmla="*/ 2037 h 2268"/>
                <a:gd name="T20" fmla="*/ 1459 w 1945"/>
                <a:gd name="T21" fmla="*/ 1973 h 2268"/>
                <a:gd name="T22" fmla="*/ 1477 w 1945"/>
                <a:gd name="T23" fmla="*/ 1938 h 2268"/>
                <a:gd name="T24" fmla="*/ 1471 w 1945"/>
                <a:gd name="T25" fmla="*/ 1978 h 2268"/>
                <a:gd name="T26" fmla="*/ 1478 w 1945"/>
                <a:gd name="T27" fmla="*/ 1867 h 2268"/>
                <a:gd name="T28" fmla="*/ 1513 w 1945"/>
                <a:gd name="T29" fmla="*/ 1885 h 2268"/>
                <a:gd name="T30" fmla="*/ 1495 w 1945"/>
                <a:gd name="T31" fmla="*/ 1803 h 2268"/>
                <a:gd name="T32" fmla="*/ 1528 w 1945"/>
                <a:gd name="T33" fmla="*/ 1785 h 2268"/>
                <a:gd name="T34" fmla="*/ 1532 w 1945"/>
                <a:gd name="T35" fmla="*/ 1742 h 2268"/>
                <a:gd name="T36" fmla="*/ 1535 w 1945"/>
                <a:gd name="T37" fmla="*/ 1703 h 2268"/>
                <a:gd name="T38" fmla="*/ 1554 w 1945"/>
                <a:gd name="T39" fmla="*/ 1735 h 2268"/>
                <a:gd name="T40" fmla="*/ 1541 w 1945"/>
                <a:gd name="T41" fmla="*/ 1639 h 2268"/>
                <a:gd name="T42" fmla="*/ 1580 w 1945"/>
                <a:gd name="T43" fmla="*/ 1642 h 2268"/>
                <a:gd name="T44" fmla="*/ 1572 w 1945"/>
                <a:gd name="T45" fmla="*/ 1583 h 2268"/>
                <a:gd name="T46" fmla="*/ 1587 w 1945"/>
                <a:gd name="T47" fmla="*/ 1546 h 2268"/>
                <a:gd name="T48" fmla="*/ 1584 w 1945"/>
                <a:gd name="T49" fmla="*/ 1586 h 2268"/>
                <a:gd name="T50" fmla="*/ 1585 w 1945"/>
                <a:gd name="T51" fmla="*/ 1478 h 2268"/>
                <a:gd name="T52" fmla="*/ 1623 w 1945"/>
                <a:gd name="T53" fmla="*/ 1492 h 2268"/>
                <a:gd name="T54" fmla="*/ 1608 w 1945"/>
                <a:gd name="T55" fmla="*/ 1418 h 2268"/>
                <a:gd name="T56" fmla="*/ 1634 w 1945"/>
                <a:gd name="T57" fmla="*/ 1391 h 2268"/>
                <a:gd name="T58" fmla="*/ 1620 w 1945"/>
                <a:gd name="T59" fmla="*/ 1429 h 2268"/>
                <a:gd name="T60" fmla="*/ 1637 w 1945"/>
                <a:gd name="T61" fmla="*/ 1313 h 2268"/>
                <a:gd name="T62" fmla="*/ 1665 w 1945"/>
                <a:gd name="T63" fmla="*/ 1339 h 2268"/>
                <a:gd name="T64" fmla="*/ 1649 w 1945"/>
                <a:gd name="T65" fmla="*/ 1251 h 2268"/>
                <a:gd name="T66" fmla="*/ 1686 w 1945"/>
                <a:gd name="T67" fmla="*/ 1242 h 2268"/>
                <a:gd name="T68" fmla="*/ 1686 w 1945"/>
                <a:gd name="T69" fmla="*/ 1193 h 2268"/>
                <a:gd name="T70" fmla="*/ 1693 w 1945"/>
                <a:gd name="T71" fmla="*/ 1153 h 2268"/>
                <a:gd name="T72" fmla="*/ 1700 w 1945"/>
                <a:gd name="T73" fmla="*/ 1191 h 2268"/>
                <a:gd name="T74" fmla="*/ 1694 w 1945"/>
                <a:gd name="T75" fmla="*/ 1089 h 2268"/>
                <a:gd name="T76" fmla="*/ 1733 w 1945"/>
                <a:gd name="T77" fmla="*/ 1096 h 2268"/>
                <a:gd name="T78" fmla="*/ 1723 w 1945"/>
                <a:gd name="T79" fmla="*/ 1032 h 2268"/>
                <a:gd name="T80" fmla="*/ 1741 w 1945"/>
                <a:gd name="T81" fmla="*/ 997 h 2268"/>
                <a:gd name="T82" fmla="*/ 1734 w 1945"/>
                <a:gd name="T83" fmla="*/ 1036 h 2268"/>
                <a:gd name="T84" fmla="*/ 1741 w 1945"/>
                <a:gd name="T85" fmla="*/ 926 h 2268"/>
                <a:gd name="T86" fmla="*/ 1776 w 1945"/>
                <a:gd name="T87" fmla="*/ 944 h 2268"/>
                <a:gd name="T88" fmla="*/ 1759 w 1945"/>
                <a:gd name="T89" fmla="*/ 862 h 2268"/>
                <a:gd name="T90" fmla="*/ 1791 w 1945"/>
                <a:gd name="T91" fmla="*/ 844 h 2268"/>
                <a:gd name="T92" fmla="*/ 1795 w 1945"/>
                <a:gd name="T93" fmla="*/ 801 h 2268"/>
                <a:gd name="T94" fmla="*/ 1798 w 1945"/>
                <a:gd name="T95" fmla="*/ 762 h 2268"/>
                <a:gd name="T96" fmla="*/ 1816 w 1945"/>
                <a:gd name="T97" fmla="*/ 794 h 2268"/>
                <a:gd name="T98" fmla="*/ 1803 w 1945"/>
                <a:gd name="T99" fmla="*/ 697 h 2268"/>
                <a:gd name="T100" fmla="*/ 1843 w 1945"/>
                <a:gd name="T101" fmla="*/ 701 h 2268"/>
                <a:gd name="T102" fmla="*/ 1836 w 1945"/>
                <a:gd name="T103" fmla="*/ 642 h 2268"/>
                <a:gd name="T104" fmla="*/ 1850 w 1945"/>
                <a:gd name="T105" fmla="*/ 605 h 2268"/>
                <a:gd name="T106" fmla="*/ 1847 w 1945"/>
                <a:gd name="T107" fmla="*/ 645 h 2268"/>
                <a:gd name="T108" fmla="*/ 1849 w 1945"/>
                <a:gd name="T109" fmla="*/ 537 h 2268"/>
                <a:gd name="T110" fmla="*/ 1886 w 1945"/>
                <a:gd name="T111" fmla="*/ 551 h 2268"/>
                <a:gd name="T112" fmla="*/ 1871 w 1945"/>
                <a:gd name="T113" fmla="*/ 477 h 2268"/>
                <a:gd name="T114" fmla="*/ 1898 w 1945"/>
                <a:gd name="T115" fmla="*/ 450 h 2268"/>
                <a:gd name="T116" fmla="*/ 1884 w 1945"/>
                <a:gd name="T117" fmla="*/ 486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45" h="2268">
                  <a:moveTo>
                    <a:pt x="1928" y="390"/>
                  </a:moveTo>
                  <a:lnTo>
                    <a:pt x="543" y="2"/>
                  </a:lnTo>
                  <a:lnTo>
                    <a:pt x="543" y="2"/>
                  </a:lnTo>
                  <a:lnTo>
                    <a:pt x="538" y="0"/>
                  </a:lnTo>
                  <a:lnTo>
                    <a:pt x="533" y="0"/>
                  </a:lnTo>
                  <a:lnTo>
                    <a:pt x="529" y="2"/>
                  </a:lnTo>
                  <a:lnTo>
                    <a:pt x="525" y="4"/>
                  </a:lnTo>
                  <a:lnTo>
                    <a:pt x="521" y="7"/>
                  </a:lnTo>
                  <a:lnTo>
                    <a:pt x="517" y="9"/>
                  </a:lnTo>
                  <a:lnTo>
                    <a:pt x="515" y="13"/>
                  </a:lnTo>
                  <a:lnTo>
                    <a:pt x="513" y="19"/>
                  </a:lnTo>
                  <a:lnTo>
                    <a:pt x="0" y="1850"/>
                  </a:lnTo>
                  <a:lnTo>
                    <a:pt x="0" y="1850"/>
                  </a:lnTo>
                  <a:lnTo>
                    <a:pt x="0" y="1855"/>
                  </a:lnTo>
                  <a:lnTo>
                    <a:pt x="0" y="1860"/>
                  </a:lnTo>
                  <a:lnTo>
                    <a:pt x="1" y="1864"/>
                  </a:lnTo>
                  <a:lnTo>
                    <a:pt x="3" y="1868"/>
                  </a:lnTo>
                  <a:lnTo>
                    <a:pt x="5" y="1872"/>
                  </a:lnTo>
                  <a:lnTo>
                    <a:pt x="9" y="1876"/>
                  </a:lnTo>
                  <a:lnTo>
                    <a:pt x="13" y="1877"/>
                  </a:lnTo>
                  <a:lnTo>
                    <a:pt x="17" y="1880"/>
                  </a:lnTo>
                  <a:lnTo>
                    <a:pt x="1402" y="2267"/>
                  </a:lnTo>
                  <a:lnTo>
                    <a:pt x="1402" y="2267"/>
                  </a:lnTo>
                  <a:lnTo>
                    <a:pt x="1407" y="2268"/>
                  </a:lnTo>
                  <a:lnTo>
                    <a:pt x="1411" y="2268"/>
                  </a:lnTo>
                  <a:lnTo>
                    <a:pt x="1416" y="2267"/>
                  </a:lnTo>
                  <a:lnTo>
                    <a:pt x="1420" y="2266"/>
                  </a:lnTo>
                  <a:lnTo>
                    <a:pt x="1424" y="2263"/>
                  </a:lnTo>
                  <a:lnTo>
                    <a:pt x="1426" y="2259"/>
                  </a:lnTo>
                  <a:lnTo>
                    <a:pt x="1429" y="2255"/>
                  </a:lnTo>
                  <a:lnTo>
                    <a:pt x="1430" y="2251"/>
                  </a:lnTo>
                  <a:lnTo>
                    <a:pt x="1943" y="419"/>
                  </a:lnTo>
                  <a:lnTo>
                    <a:pt x="1943" y="419"/>
                  </a:lnTo>
                  <a:lnTo>
                    <a:pt x="1945" y="414"/>
                  </a:lnTo>
                  <a:lnTo>
                    <a:pt x="1945" y="410"/>
                  </a:lnTo>
                  <a:lnTo>
                    <a:pt x="1943" y="405"/>
                  </a:lnTo>
                  <a:lnTo>
                    <a:pt x="1942" y="401"/>
                  </a:lnTo>
                  <a:lnTo>
                    <a:pt x="1939" y="397"/>
                  </a:lnTo>
                  <a:lnTo>
                    <a:pt x="1936" y="394"/>
                  </a:lnTo>
                  <a:lnTo>
                    <a:pt x="1932" y="392"/>
                  </a:lnTo>
                  <a:lnTo>
                    <a:pt x="1928" y="390"/>
                  </a:lnTo>
                  <a:close/>
                  <a:moveTo>
                    <a:pt x="1400" y="2212"/>
                  </a:moveTo>
                  <a:lnTo>
                    <a:pt x="1400" y="2212"/>
                  </a:lnTo>
                  <a:lnTo>
                    <a:pt x="1397" y="2211"/>
                  </a:lnTo>
                  <a:lnTo>
                    <a:pt x="1394" y="2208"/>
                  </a:lnTo>
                  <a:lnTo>
                    <a:pt x="1389" y="2203"/>
                  </a:lnTo>
                  <a:lnTo>
                    <a:pt x="1386" y="2195"/>
                  </a:lnTo>
                  <a:lnTo>
                    <a:pt x="1386" y="2192"/>
                  </a:lnTo>
                  <a:lnTo>
                    <a:pt x="1386" y="2188"/>
                  </a:lnTo>
                  <a:lnTo>
                    <a:pt x="1386" y="2188"/>
                  </a:lnTo>
                  <a:lnTo>
                    <a:pt x="1387" y="2184"/>
                  </a:lnTo>
                  <a:lnTo>
                    <a:pt x="1390" y="2180"/>
                  </a:lnTo>
                  <a:lnTo>
                    <a:pt x="1397" y="2176"/>
                  </a:lnTo>
                  <a:lnTo>
                    <a:pt x="1403" y="2173"/>
                  </a:lnTo>
                  <a:lnTo>
                    <a:pt x="1407" y="2173"/>
                  </a:lnTo>
                  <a:lnTo>
                    <a:pt x="1411" y="2173"/>
                  </a:lnTo>
                  <a:lnTo>
                    <a:pt x="1411" y="2173"/>
                  </a:lnTo>
                  <a:lnTo>
                    <a:pt x="1415" y="2175"/>
                  </a:lnTo>
                  <a:lnTo>
                    <a:pt x="1419" y="2177"/>
                  </a:lnTo>
                  <a:lnTo>
                    <a:pt x="1424" y="2182"/>
                  </a:lnTo>
                  <a:lnTo>
                    <a:pt x="1426" y="2190"/>
                  </a:lnTo>
                  <a:lnTo>
                    <a:pt x="1426" y="2194"/>
                  </a:lnTo>
                  <a:lnTo>
                    <a:pt x="1425" y="2198"/>
                  </a:lnTo>
                  <a:lnTo>
                    <a:pt x="1425" y="2198"/>
                  </a:lnTo>
                  <a:lnTo>
                    <a:pt x="1424" y="2202"/>
                  </a:lnTo>
                  <a:lnTo>
                    <a:pt x="1421" y="2206"/>
                  </a:lnTo>
                  <a:lnTo>
                    <a:pt x="1416" y="2211"/>
                  </a:lnTo>
                  <a:lnTo>
                    <a:pt x="1408" y="2212"/>
                  </a:lnTo>
                  <a:lnTo>
                    <a:pt x="1404" y="2214"/>
                  </a:lnTo>
                  <a:lnTo>
                    <a:pt x="1400" y="2212"/>
                  </a:lnTo>
                  <a:close/>
                  <a:moveTo>
                    <a:pt x="1422" y="2134"/>
                  </a:moveTo>
                  <a:lnTo>
                    <a:pt x="1422" y="2134"/>
                  </a:lnTo>
                  <a:lnTo>
                    <a:pt x="1419" y="2133"/>
                  </a:lnTo>
                  <a:lnTo>
                    <a:pt x="1415" y="2130"/>
                  </a:lnTo>
                  <a:lnTo>
                    <a:pt x="1411" y="2124"/>
                  </a:lnTo>
                  <a:lnTo>
                    <a:pt x="1408" y="2117"/>
                  </a:lnTo>
                  <a:lnTo>
                    <a:pt x="1408" y="2114"/>
                  </a:lnTo>
                  <a:lnTo>
                    <a:pt x="1408" y="2110"/>
                  </a:lnTo>
                  <a:lnTo>
                    <a:pt x="1408" y="2110"/>
                  </a:lnTo>
                  <a:lnTo>
                    <a:pt x="1409" y="2106"/>
                  </a:lnTo>
                  <a:lnTo>
                    <a:pt x="1412" y="2102"/>
                  </a:lnTo>
                  <a:lnTo>
                    <a:pt x="1417" y="2097"/>
                  </a:lnTo>
                  <a:lnTo>
                    <a:pt x="1425" y="2094"/>
                  </a:lnTo>
                  <a:lnTo>
                    <a:pt x="1429" y="2094"/>
                  </a:lnTo>
                  <a:lnTo>
                    <a:pt x="1433" y="2095"/>
                  </a:lnTo>
                  <a:lnTo>
                    <a:pt x="1433" y="2095"/>
                  </a:lnTo>
                  <a:lnTo>
                    <a:pt x="1437" y="2097"/>
                  </a:lnTo>
                  <a:lnTo>
                    <a:pt x="1441" y="2099"/>
                  </a:lnTo>
                  <a:lnTo>
                    <a:pt x="1446" y="2104"/>
                  </a:lnTo>
                  <a:lnTo>
                    <a:pt x="1447" y="2112"/>
                  </a:lnTo>
                  <a:lnTo>
                    <a:pt x="1448" y="2116"/>
                  </a:lnTo>
                  <a:lnTo>
                    <a:pt x="1447" y="2120"/>
                  </a:lnTo>
                  <a:lnTo>
                    <a:pt x="1447" y="2120"/>
                  </a:lnTo>
                  <a:lnTo>
                    <a:pt x="1446" y="2124"/>
                  </a:lnTo>
                  <a:lnTo>
                    <a:pt x="1443" y="2127"/>
                  </a:lnTo>
                  <a:lnTo>
                    <a:pt x="1438" y="2132"/>
                  </a:lnTo>
                  <a:lnTo>
                    <a:pt x="1430" y="2134"/>
                  </a:lnTo>
                  <a:lnTo>
                    <a:pt x="1426" y="2134"/>
                  </a:lnTo>
                  <a:lnTo>
                    <a:pt x="1422" y="2134"/>
                  </a:lnTo>
                  <a:close/>
                  <a:moveTo>
                    <a:pt x="1445" y="2055"/>
                  </a:moveTo>
                  <a:lnTo>
                    <a:pt x="1445" y="2055"/>
                  </a:lnTo>
                  <a:lnTo>
                    <a:pt x="1441" y="2054"/>
                  </a:lnTo>
                  <a:lnTo>
                    <a:pt x="1437" y="2052"/>
                  </a:lnTo>
                  <a:lnTo>
                    <a:pt x="1432" y="2046"/>
                  </a:lnTo>
                  <a:lnTo>
                    <a:pt x="1430" y="2038"/>
                  </a:lnTo>
                  <a:lnTo>
                    <a:pt x="1429" y="2034"/>
                  </a:lnTo>
                  <a:lnTo>
                    <a:pt x="1430" y="2030"/>
                  </a:lnTo>
                  <a:lnTo>
                    <a:pt x="1430" y="2030"/>
                  </a:lnTo>
                  <a:lnTo>
                    <a:pt x="1432" y="2026"/>
                  </a:lnTo>
                  <a:lnTo>
                    <a:pt x="1434" y="2024"/>
                  </a:lnTo>
                  <a:lnTo>
                    <a:pt x="1439" y="2019"/>
                  </a:lnTo>
                  <a:lnTo>
                    <a:pt x="1447" y="2016"/>
                  </a:lnTo>
                  <a:lnTo>
                    <a:pt x="1451" y="2016"/>
                  </a:lnTo>
                  <a:lnTo>
                    <a:pt x="1455" y="2016"/>
                  </a:lnTo>
                  <a:lnTo>
                    <a:pt x="1455" y="2016"/>
                  </a:lnTo>
                  <a:lnTo>
                    <a:pt x="1459" y="2019"/>
                  </a:lnTo>
                  <a:lnTo>
                    <a:pt x="1463" y="2020"/>
                  </a:lnTo>
                  <a:lnTo>
                    <a:pt x="1467" y="2026"/>
                  </a:lnTo>
                  <a:lnTo>
                    <a:pt x="1469" y="2033"/>
                  </a:lnTo>
                  <a:lnTo>
                    <a:pt x="1469" y="2037"/>
                  </a:lnTo>
                  <a:lnTo>
                    <a:pt x="1469" y="2042"/>
                  </a:lnTo>
                  <a:lnTo>
                    <a:pt x="1469" y="2042"/>
                  </a:lnTo>
                  <a:lnTo>
                    <a:pt x="1468" y="2046"/>
                  </a:lnTo>
                  <a:lnTo>
                    <a:pt x="1465" y="2049"/>
                  </a:lnTo>
                  <a:lnTo>
                    <a:pt x="1460" y="2054"/>
                  </a:lnTo>
                  <a:lnTo>
                    <a:pt x="1452" y="2056"/>
                  </a:lnTo>
                  <a:lnTo>
                    <a:pt x="1448" y="2056"/>
                  </a:lnTo>
                  <a:lnTo>
                    <a:pt x="1445" y="2055"/>
                  </a:lnTo>
                  <a:close/>
                  <a:moveTo>
                    <a:pt x="1467" y="1977"/>
                  </a:moveTo>
                  <a:lnTo>
                    <a:pt x="1467" y="1977"/>
                  </a:lnTo>
                  <a:lnTo>
                    <a:pt x="1463" y="1976"/>
                  </a:lnTo>
                  <a:lnTo>
                    <a:pt x="1459" y="1973"/>
                  </a:lnTo>
                  <a:lnTo>
                    <a:pt x="1454" y="1968"/>
                  </a:lnTo>
                  <a:lnTo>
                    <a:pt x="1451" y="1960"/>
                  </a:lnTo>
                  <a:lnTo>
                    <a:pt x="1451" y="1956"/>
                  </a:lnTo>
                  <a:lnTo>
                    <a:pt x="1452" y="1952"/>
                  </a:lnTo>
                  <a:lnTo>
                    <a:pt x="1452" y="1952"/>
                  </a:lnTo>
                  <a:lnTo>
                    <a:pt x="1454" y="1949"/>
                  </a:lnTo>
                  <a:lnTo>
                    <a:pt x="1456" y="1945"/>
                  </a:lnTo>
                  <a:lnTo>
                    <a:pt x="1461" y="1941"/>
                  </a:lnTo>
                  <a:lnTo>
                    <a:pt x="1469" y="1938"/>
                  </a:lnTo>
                  <a:lnTo>
                    <a:pt x="1473" y="1938"/>
                  </a:lnTo>
                  <a:lnTo>
                    <a:pt x="1477" y="1938"/>
                  </a:lnTo>
                  <a:lnTo>
                    <a:pt x="1477" y="1938"/>
                  </a:lnTo>
                  <a:lnTo>
                    <a:pt x="1481" y="1939"/>
                  </a:lnTo>
                  <a:lnTo>
                    <a:pt x="1485" y="1942"/>
                  </a:lnTo>
                  <a:lnTo>
                    <a:pt x="1489" y="1947"/>
                  </a:lnTo>
                  <a:lnTo>
                    <a:pt x="1491" y="1955"/>
                  </a:lnTo>
                  <a:lnTo>
                    <a:pt x="1491" y="1959"/>
                  </a:lnTo>
                  <a:lnTo>
                    <a:pt x="1491" y="1963"/>
                  </a:lnTo>
                  <a:lnTo>
                    <a:pt x="1491" y="1963"/>
                  </a:lnTo>
                  <a:lnTo>
                    <a:pt x="1490" y="1967"/>
                  </a:lnTo>
                  <a:lnTo>
                    <a:pt x="1487" y="1971"/>
                  </a:lnTo>
                  <a:lnTo>
                    <a:pt x="1481" y="1976"/>
                  </a:lnTo>
                  <a:lnTo>
                    <a:pt x="1474" y="1977"/>
                  </a:lnTo>
                  <a:lnTo>
                    <a:pt x="1471" y="1978"/>
                  </a:lnTo>
                  <a:lnTo>
                    <a:pt x="1467" y="1977"/>
                  </a:lnTo>
                  <a:close/>
                  <a:moveTo>
                    <a:pt x="1489" y="1899"/>
                  </a:moveTo>
                  <a:lnTo>
                    <a:pt x="1489" y="1899"/>
                  </a:lnTo>
                  <a:lnTo>
                    <a:pt x="1485" y="1898"/>
                  </a:lnTo>
                  <a:lnTo>
                    <a:pt x="1481" y="1895"/>
                  </a:lnTo>
                  <a:lnTo>
                    <a:pt x="1476" y="1889"/>
                  </a:lnTo>
                  <a:lnTo>
                    <a:pt x="1473" y="1882"/>
                  </a:lnTo>
                  <a:lnTo>
                    <a:pt x="1473" y="1878"/>
                  </a:lnTo>
                  <a:lnTo>
                    <a:pt x="1474" y="1874"/>
                  </a:lnTo>
                  <a:lnTo>
                    <a:pt x="1474" y="1874"/>
                  </a:lnTo>
                  <a:lnTo>
                    <a:pt x="1476" y="1871"/>
                  </a:lnTo>
                  <a:lnTo>
                    <a:pt x="1478" y="1867"/>
                  </a:lnTo>
                  <a:lnTo>
                    <a:pt x="1484" y="1861"/>
                  </a:lnTo>
                  <a:lnTo>
                    <a:pt x="1491" y="1859"/>
                  </a:lnTo>
                  <a:lnTo>
                    <a:pt x="1495" y="1859"/>
                  </a:lnTo>
                  <a:lnTo>
                    <a:pt x="1499" y="1860"/>
                  </a:lnTo>
                  <a:lnTo>
                    <a:pt x="1499" y="1860"/>
                  </a:lnTo>
                  <a:lnTo>
                    <a:pt x="1503" y="1861"/>
                  </a:lnTo>
                  <a:lnTo>
                    <a:pt x="1506" y="1864"/>
                  </a:lnTo>
                  <a:lnTo>
                    <a:pt x="1511" y="1869"/>
                  </a:lnTo>
                  <a:lnTo>
                    <a:pt x="1513" y="1877"/>
                  </a:lnTo>
                  <a:lnTo>
                    <a:pt x="1513" y="1881"/>
                  </a:lnTo>
                  <a:lnTo>
                    <a:pt x="1513" y="1885"/>
                  </a:lnTo>
                  <a:lnTo>
                    <a:pt x="1513" y="1885"/>
                  </a:lnTo>
                  <a:lnTo>
                    <a:pt x="1512" y="1889"/>
                  </a:lnTo>
                  <a:lnTo>
                    <a:pt x="1510" y="1891"/>
                  </a:lnTo>
                  <a:lnTo>
                    <a:pt x="1503" y="1897"/>
                  </a:lnTo>
                  <a:lnTo>
                    <a:pt x="1497" y="1899"/>
                  </a:lnTo>
                  <a:lnTo>
                    <a:pt x="1493" y="1899"/>
                  </a:lnTo>
                  <a:lnTo>
                    <a:pt x="1489" y="1899"/>
                  </a:lnTo>
                  <a:close/>
                  <a:moveTo>
                    <a:pt x="1510" y="1820"/>
                  </a:moveTo>
                  <a:lnTo>
                    <a:pt x="1510" y="1820"/>
                  </a:lnTo>
                  <a:lnTo>
                    <a:pt x="1507" y="1819"/>
                  </a:lnTo>
                  <a:lnTo>
                    <a:pt x="1503" y="1816"/>
                  </a:lnTo>
                  <a:lnTo>
                    <a:pt x="1498" y="1811"/>
                  </a:lnTo>
                  <a:lnTo>
                    <a:pt x="1495" y="1803"/>
                  </a:lnTo>
                  <a:lnTo>
                    <a:pt x="1495" y="1799"/>
                  </a:lnTo>
                  <a:lnTo>
                    <a:pt x="1497" y="1795"/>
                  </a:lnTo>
                  <a:lnTo>
                    <a:pt x="1497" y="1795"/>
                  </a:lnTo>
                  <a:lnTo>
                    <a:pt x="1498" y="1791"/>
                  </a:lnTo>
                  <a:lnTo>
                    <a:pt x="1500" y="1789"/>
                  </a:lnTo>
                  <a:lnTo>
                    <a:pt x="1506" y="1783"/>
                  </a:lnTo>
                  <a:lnTo>
                    <a:pt x="1513" y="1781"/>
                  </a:lnTo>
                  <a:lnTo>
                    <a:pt x="1517" y="1781"/>
                  </a:lnTo>
                  <a:lnTo>
                    <a:pt x="1521" y="1781"/>
                  </a:lnTo>
                  <a:lnTo>
                    <a:pt x="1521" y="1781"/>
                  </a:lnTo>
                  <a:lnTo>
                    <a:pt x="1525" y="1783"/>
                  </a:lnTo>
                  <a:lnTo>
                    <a:pt x="1528" y="1785"/>
                  </a:lnTo>
                  <a:lnTo>
                    <a:pt x="1533" y="1791"/>
                  </a:lnTo>
                  <a:lnTo>
                    <a:pt x="1535" y="1798"/>
                  </a:lnTo>
                  <a:lnTo>
                    <a:pt x="1535" y="1802"/>
                  </a:lnTo>
                  <a:lnTo>
                    <a:pt x="1535" y="1807"/>
                  </a:lnTo>
                  <a:lnTo>
                    <a:pt x="1535" y="1807"/>
                  </a:lnTo>
                  <a:lnTo>
                    <a:pt x="1533" y="1809"/>
                  </a:lnTo>
                  <a:lnTo>
                    <a:pt x="1532" y="1813"/>
                  </a:lnTo>
                  <a:lnTo>
                    <a:pt x="1525" y="1819"/>
                  </a:lnTo>
                  <a:lnTo>
                    <a:pt x="1519" y="1821"/>
                  </a:lnTo>
                  <a:lnTo>
                    <a:pt x="1515" y="1821"/>
                  </a:lnTo>
                  <a:lnTo>
                    <a:pt x="1510" y="1820"/>
                  </a:lnTo>
                  <a:close/>
                  <a:moveTo>
                    <a:pt x="1532" y="1742"/>
                  </a:moveTo>
                  <a:lnTo>
                    <a:pt x="1532" y="1742"/>
                  </a:lnTo>
                  <a:lnTo>
                    <a:pt x="1528" y="1741"/>
                  </a:lnTo>
                  <a:lnTo>
                    <a:pt x="1525" y="1738"/>
                  </a:lnTo>
                  <a:lnTo>
                    <a:pt x="1520" y="1733"/>
                  </a:lnTo>
                  <a:lnTo>
                    <a:pt x="1517" y="1725"/>
                  </a:lnTo>
                  <a:lnTo>
                    <a:pt x="1517" y="1721"/>
                  </a:lnTo>
                  <a:lnTo>
                    <a:pt x="1519" y="1717"/>
                  </a:lnTo>
                  <a:lnTo>
                    <a:pt x="1519" y="1717"/>
                  </a:lnTo>
                  <a:lnTo>
                    <a:pt x="1520" y="1713"/>
                  </a:lnTo>
                  <a:lnTo>
                    <a:pt x="1521" y="1709"/>
                  </a:lnTo>
                  <a:lnTo>
                    <a:pt x="1528" y="1705"/>
                  </a:lnTo>
                  <a:lnTo>
                    <a:pt x="1535" y="1703"/>
                  </a:lnTo>
                  <a:lnTo>
                    <a:pt x="1539" y="1703"/>
                  </a:lnTo>
                  <a:lnTo>
                    <a:pt x="1543" y="1703"/>
                  </a:lnTo>
                  <a:lnTo>
                    <a:pt x="1543" y="1703"/>
                  </a:lnTo>
                  <a:lnTo>
                    <a:pt x="1547" y="1704"/>
                  </a:lnTo>
                  <a:lnTo>
                    <a:pt x="1550" y="1707"/>
                  </a:lnTo>
                  <a:lnTo>
                    <a:pt x="1555" y="1712"/>
                  </a:lnTo>
                  <a:lnTo>
                    <a:pt x="1558" y="1720"/>
                  </a:lnTo>
                  <a:lnTo>
                    <a:pt x="1558" y="1724"/>
                  </a:lnTo>
                  <a:lnTo>
                    <a:pt x="1556" y="1728"/>
                  </a:lnTo>
                  <a:lnTo>
                    <a:pt x="1556" y="1728"/>
                  </a:lnTo>
                  <a:lnTo>
                    <a:pt x="1555" y="1731"/>
                  </a:lnTo>
                  <a:lnTo>
                    <a:pt x="1554" y="1735"/>
                  </a:lnTo>
                  <a:lnTo>
                    <a:pt x="1547" y="1741"/>
                  </a:lnTo>
                  <a:lnTo>
                    <a:pt x="1539" y="1742"/>
                  </a:lnTo>
                  <a:lnTo>
                    <a:pt x="1535" y="1743"/>
                  </a:lnTo>
                  <a:lnTo>
                    <a:pt x="1532" y="1742"/>
                  </a:lnTo>
                  <a:close/>
                  <a:moveTo>
                    <a:pt x="1554" y="1664"/>
                  </a:moveTo>
                  <a:lnTo>
                    <a:pt x="1554" y="1664"/>
                  </a:lnTo>
                  <a:lnTo>
                    <a:pt x="1550" y="1661"/>
                  </a:lnTo>
                  <a:lnTo>
                    <a:pt x="1547" y="1660"/>
                  </a:lnTo>
                  <a:lnTo>
                    <a:pt x="1542" y="1653"/>
                  </a:lnTo>
                  <a:lnTo>
                    <a:pt x="1539" y="1647"/>
                  </a:lnTo>
                  <a:lnTo>
                    <a:pt x="1539" y="1643"/>
                  </a:lnTo>
                  <a:lnTo>
                    <a:pt x="1541" y="1639"/>
                  </a:lnTo>
                  <a:lnTo>
                    <a:pt x="1541" y="1639"/>
                  </a:lnTo>
                  <a:lnTo>
                    <a:pt x="1542" y="1635"/>
                  </a:lnTo>
                  <a:lnTo>
                    <a:pt x="1543" y="1631"/>
                  </a:lnTo>
                  <a:lnTo>
                    <a:pt x="1550" y="1626"/>
                  </a:lnTo>
                  <a:lnTo>
                    <a:pt x="1556" y="1624"/>
                  </a:lnTo>
                  <a:lnTo>
                    <a:pt x="1561" y="1624"/>
                  </a:lnTo>
                  <a:lnTo>
                    <a:pt x="1565" y="1625"/>
                  </a:lnTo>
                  <a:lnTo>
                    <a:pt x="1565" y="1625"/>
                  </a:lnTo>
                  <a:lnTo>
                    <a:pt x="1569" y="1626"/>
                  </a:lnTo>
                  <a:lnTo>
                    <a:pt x="1572" y="1629"/>
                  </a:lnTo>
                  <a:lnTo>
                    <a:pt x="1577" y="1634"/>
                  </a:lnTo>
                  <a:lnTo>
                    <a:pt x="1580" y="1642"/>
                  </a:lnTo>
                  <a:lnTo>
                    <a:pt x="1580" y="1646"/>
                  </a:lnTo>
                  <a:lnTo>
                    <a:pt x="1578" y="1650"/>
                  </a:lnTo>
                  <a:lnTo>
                    <a:pt x="1578" y="1650"/>
                  </a:lnTo>
                  <a:lnTo>
                    <a:pt x="1577" y="1653"/>
                  </a:lnTo>
                  <a:lnTo>
                    <a:pt x="1576" y="1656"/>
                  </a:lnTo>
                  <a:lnTo>
                    <a:pt x="1569" y="1661"/>
                  </a:lnTo>
                  <a:lnTo>
                    <a:pt x="1561" y="1664"/>
                  </a:lnTo>
                  <a:lnTo>
                    <a:pt x="1558" y="1664"/>
                  </a:lnTo>
                  <a:lnTo>
                    <a:pt x="1554" y="1664"/>
                  </a:lnTo>
                  <a:close/>
                  <a:moveTo>
                    <a:pt x="1576" y="1585"/>
                  </a:moveTo>
                  <a:lnTo>
                    <a:pt x="1576" y="1585"/>
                  </a:lnTo>
                  <a:lnTo>
                    <a:pt x="1572" y="1583"/>
                  </a:lnTo>
                  <a:lnTo>
                    <a:pt x="1569" y="1581"/>
                  </a:lnTo>
                  <a:lnTo>
                    <a:pt x="1564" y="1576"/>
                  </a:lnTo>
                  <a:lnTo>
                    <a:pt x="1561" y="1568"/>
                  </a:lnTo>
                  <a:lnTo>
                    <a:pt x="1561" y="1564"/>
                  </a:lnTo>
                  <a:lnTo>
                    <a:pt x="1561" y="1560"/>
                  </a:lnTo>
                  <a:lnTo>
                    <a:pt x="1561" y="1560"/>
                  </a:lnTo>
                  <a:lnTo>
                    <a:pt x="1564" y="1556"/>
                  </a:lnTo>
                  <a:lnTo>
                    <a:pt x="1565" y="1553"/>
                  </a:lnTo>
                  <a:lnTo>
                    <a:pt x="1572" y="1548"/>
                  </a:lnTo>
                  <a:lnTo>
                    <a:pt x="1578" y="1546"/>
                  </a:lnTo>
                  <a:lnTo>
                    <a:pt x="1582" y="1546"/>
                  </a:lnTo>
                  <a:lnTo>
                    <a:pt x="1587" y="1546"/>
                  </a:lnTo>
                  <a:lnTo>
                    <a:pt x="1587" y="1546"/>
                  </a:lnTo>
                  <a:lnTo>
                    <a:pt x="1590" y="1548"/>
                  </a:lnTo>
                  <a:lnTo>
                    <a:pt x="1594" y="1550"/>
                  </a:lnTo>
                  <a:lnTo>
                    <a:pt x="1599" y="1556"/>
                  </a:lnTo>
                  <a:lnTo>
                    <a:pt x="1602" y="1563"/>
                  </a:lnTo>
                  <a:lnTo>
                    <a:pt x="1602" y="1566"/>
                  </a:lnTo>
                  <a:lnTo>
                    <a:pt x="1600" y="1572"/>
                  </a:lnTo>
                  <a:lnTo>
                    <a:pt x="1600" y="1572"/>
                  </a:lnTo>
                  <a:lnTo>
                    <a:pt x="1599" y="1574"/>
                  </a:lnTo>
                  <a:lnTo>
                    <a:pt x="1597" y="1578"/>
                  </a:lnTo>
                  <a:lnTo>
                    <a:pt x="1591" y="1583"/>
                  </a:lnTo>
                  <a:lnTo>
                    <a:pt x="1584" y="1586"/>
                  </a:lnTo>
                  <a:lnTo>
                    <a:pt x="1580" y="1586"/>
                  </a:lnTo>
                  <a:lnTo>
                    <a:pt x="1576" y="1585"/>
                  </a:lnTo>
                  <a:close/>
                  <a:moveTo>
                    <a:pt x="1598" y="1507"/>
                  </a:moveTo>
                  <a:lnTo>
                    <a:pt x="1598" y="1507"/>
                  </a:lnTo>
                  <a:lnTo>
                    <a:pt x="1594" y="1505"/>
                  </a:lnTo>
                  <a:lnTo>
                    <a:pt x="1591" y="1503"/>
                  </a:lnTo>
                  <a:lnTo>
                    <a:pt x="1586" y="1498"/>
                  </a:lnTo>
                  <a:lnTo>
                    <a:pt x="1584" y="1490"/>
                  </a:lnTo>
                  <a:lnTo>
                    <a:pt x="1584" y="1486"/>
                  </a:lnTo>
                  <a:lnTo>
                    <a:pt x="1584" y="1482"/>
                  </a:lnTo>
                  <a:lnTo>
                    <a:pt x="1584" y="1482"/>
                  </a:lnTo>
                  <a:lnTo>
                    <a:pt x="1585" y="1478"/>
                  </a:lnTo>
                  <a:lnTo>
                    <a:pt x="1587" y="1474"/>
                  </a:lnTo>
                  <a:lnTo>
                    <a:pt x="1594" y="1469"/>
                  </a:lnTo>
                  <a:lnTo>
                    <a:pt x="1600" y="1468"/>
                  </a:lnTo>
                  <a:lnTo>
                    <a:pt x="1604" y="1468"/>
                  </a:lnTo>
                  <a:lnTo>
                    <a:pt x="1608" y="1468"/>
                  </a:lnTo>
                  <a:lnTo>
                    <a:pt x="1608" y="1468"/>
                  </a:lnTo>
                  <a:lnTo>
                    <a:pt x="1612" y="1469"/>
                  </a:lnTo>
                  <a:lnTo>
                    <a:pt x="1616" y="1472"/>
                  </a:lnTo>
                  <a:lnTo>
                    <a:pt x="1621" y="1477"/>
                  </a:lnTo>
                  <a:lnTo>
                    <a:pt x="1624" y="1485"/>
                  </a:lnTo>
                  <a:lnTo>
                    <a:pt x="1624" y="1488"/>
                  </a:lnTo>
                  <a:lnTo>
                    <a:pt x="1623" y="1492"/>
                  </a:lnTo>
                  <a:lnTo>
                    <a:pt x="1623" y="1492"/>
                  </a:lnTo>
                  <a:lnTo>
                    <a:pt x="1621" y="1496"/>
                  </a:lnTo>
                  <a:lnTo>
                    <a:pt x="1619" y="1500"/>
                  </a:lnTo>
                  <a:lnTo>
                    <a:pt x="1613" y="1505"/>
                  </a:lnTo>
                  <a:lnTo>
                    <a:pt x="1606" y="1507"/>
                  </a:lnTo>
                  <a:lnTo>
                    <a:pt x="1602" y="1507"/>
                  </a:lnTo>
                  <a:lnTo>
                    <a:pt x="1598" y="1507"/>
                  </a:lnTo>
                  <a:close/>
                  <a:moveTo>
                    <a:pt x="1620" y="1429"/>
                  </a:moveTo>
                  <a:lnTo>
                    <a:pt x="1620" y="1429"/>
                  </a:lnTo>
                  <a:lnTo>
                    <a:pt x="1616" y="1426"/>
                  </a:lnTo>
                  <a:lnTo>
                    <a:pt x="1612" y="1425"/>
                  </a:lnTo>
                  <a:lnTo>
                    <a:pt x="1608" y="1418"/>
                  </a:lnTo>
                  <a:lnTo>
                    <a:pt x="1606" y="1412"/>
                  </a:lnTo>
                  <a:lnTo>
                    <a:pt x="1606" y="1408"/>
                  </a:lnTo>
                  <a:lnTo>
                    <a:pt x="1606" y="1403"/>
                  </a:lnTo>
                  <a:lnTo>
                    <a:pt x="1606" y="1403"/>
                  </a:lnTo>
                  <a:lnTo>
                    <a:pt x="1607" y="1400"/>
                  </a:lnTo>
                  <a:lnTo>
                    <a:pt x="1610" y="1396"/>
                  </a:lnTo>
                  <a:lnTo>
                    <a:pt x="1616" y="1391"/>
                  </a:lnTo>
                  <a:lnTo>
                    <a:pt x="1623" y="1388"/>
                  </a:lnTo>
                  <a:lnTo>
                    <a:pt x="1626" y="1388"/>
                  </a:lnTo>
                  <a:lnTo>
                    <a:pt x="1630" y="1390"/>
                  </a:lnTo>
                  <a:lnTo>
                    <a:pt x="1630" y="1390"/>
                  </a:lnTo>
                  <a:lnTo>
                    <a:pt x="1634" y="1391"/>
                  </a:lnTo>
                  <a:lnTo>
                    <a:pt x="1638" y="1394"/>
                  </a:lnTo>
                  <a:lnTo>
                    <a:pt x="1643" y="1399"/>
                  </a:lnTo>
                  <a:lnTo>
                    <a:pt x="1646" y="1407"/>
                  </a:lnTo>
                  <a:lnTo>
                    <a:pt x="1646" y="1410"/>
                  </a:lnTo>
                  <a:lnTo>
                    <a:pt x="1645" y="1414"/>
                  </a:lnTo>
                  <a:lnTo>
                    <a:pt x="1645" y="1414"/>
                  </a:lnTo>
                  <a:lnTo>
                    <a:pt x="1643" y="1418"/>
                  </a:lnTo>
                  <a:lnTo>
                    <a:pt x="1641" y="1421"/>
                  </a:lnTo>
                  <a:lnTo>
                    <a:pt x="1636" y="1426"/>
                  </a:lnTo>
                  <a:lnTo>
                    <a:pt x="1628" y="1429"/>
                  </a:lnTo>
                  <a:lnTo>
                    <a:pt x="1624" y="1429"/>
                  </a:lnTo>
                  <a:lnTo>
                    <a:pt x="1620" y="1429"/>
                  </a:lnTo>
                  <a:close/>
                  <a:moveTo>
                    <a:pt x="1642" y="1349"/>
                  </a:moveTo>
                  <a:lnTo>
                    <a:pt x="1642" y="1349"/>
                  </a:lnTo>
                  <a:lnTo>
                    <a:pt x="1638" y="1348"/>
                  </a:lnTo>
                  <a:lnTo>
                    <a:pt x="1634" y="1345"/>
                  </a:lnTo>
                  <a:lnTo>
                    <a:pt x="1630" y="1340"/>
                  </a:lnTo>
                  <a:lnTo>
                    <a:pt x="1628" y="1332"/>
                  </a:lnTo>
                  <a:lnTo>
                    <a:pt x="1628" y="1329"/>
                  </a:lnTo>
                  <a:lnTo>
                    <a:pt x="1628" y="1325"/>
                  </a:lnTo>
                  <a:lnTo>
                    <a:pt x="1628" y="1325"/>
                  </a:lnTo>
                  <a:lnTo>
                    <a:pt x="1629" y="1321"/>
                  </a:lnTo>
                  <a:lnTo>
                    <a:pt x="1632" y="1318"/>
                  </a:lnTo>
                  <a:lnTo>
                    <a:pt x="1637" y="1313"/>
                  </a:lnTo>
                  <a:lnTo>
                    <a:pt x="1645" y="1310"/>
                  </a:lnTo>
                  <a:lnTo>
                    <a:pt x="1649" y="1310"/>
                  </a:lnTo>
                  <a:lnTo>
                    <a:pt x="1652" y="1310"/>
                  </a:lnTo>
                  <a:lnTo>
                    <a:pt x="1652" y="1310"/>
                  </a:lnTo>
                  <a:lnTo>
                    <a:pt x="1656" y="1313"/>
                  </a:lnTo>
                  <a:lnTo>
                    <a:pt x="1660" y="1314"/>
                  </a:lnTo>
                  <a:lnTo>
                    <a:pt x="1665" y="1321"/>
                  </a:lnTo>
                  <a:lnTo>
                    <a:pt x="1667" y="1327"/>
                  </a:lnTo>
                  <a:lnTo>
                    <a:pt x="1668" y="1331"/>
                  </a:lnTo>
                  <a:lnTo>
                    <a:pt x="1667" y="1335"/>
                  </a:lnTo>
                  <a:lnTo>
                    <a:pt x="1667" y="1335"/>
                  </a:lnTo>
                  <a:lnTo>
                    <a:pt x="1665" y="1339"/>
                  </a:lnTo>
                  <a:lnTo>
                    <a:pt x="1663" y="1343"/>
                  </a:lnTo>
                  <a:lnTo>
                    <a:pt x="1658" y="1348"/>
                  </a:lnTo>
                  <a:lnTo>
                    <a:pt x="1650" y="1351"/>
                  </a:lnTo>
                  <a:lnTo>
                    <a:pt x="1646" y="1351"/>
                  </a:lnTo>
                  <a:lnTo>
                    <a:pt x="1642" y="1349"/>
                  </a:lnTo>
                  <a:close/>
                  <a:moveTo>
                    <a:pt x="1664" y="1271"/>
                  </a:moveTo>
                  <a:lnTo>
                    <a:pt x="1664" y="1271"/>
                  </a:lnTo>
                  <a:lnTo>
                    <a:pt x="1660" y="1270"/>
                  </a:lnTo>
                  <a:lnTo>
                    <a:pt x="1656" y="1267"/>
                  </a:lnTo>
                  <a:lnTo>
                    <a:pt x="1651" y="1262"/>
                  </a:lnTo>
                  <a:lnTo>
                    <a:pt x="1650" y="1255"/>
                  </a:lnTo>
                  <a:lnTo>
                    <a:pt x="1649" y="1251"/>
                  </a:lnTo>
                  <a:lnTo>
                    <a:pt x="1650" y="1247"/>
                  </a:lnTo>
                  <a:lnTo>
                    <a:pt x="1650" y="1247"/>
                  </a:lnTo>
                  <a:lnTo>
                    <a:pt x="1651" y="1243"/>
                  </a:lnTo>
                  <a:lnTo>
                    <a:pt x="1654" y="1239"/>
                  </a:lnTo>
                  <a:lnTo>
                    <a:pt x="1659" y="1234"/>
                  </a:lnTo>
                  <a:lnTo>
                    <a:pt x="1667" y="1232"/>
                  </a:lnTo>
                  <a:lnTo>
                    <a:pt x="1671" y="1231"/>
                  </a:lnTo>
                  <a:lnTo>
                    <a:pt x="1674" y="1232"/>
                  </a:lnTo>
                  <a:lnTo>
                    <a:pt x="1674" y="1232"/>
                  </a:lnTo>
                  <a:lnTo>
                    <a:pt x="1678" y="1234"/>
                  </a:lnTo>
                  <a:lnTo>
                    <a:pt x="1682" y="1236"/>
                  </a:lnTo>
                  <a:lnTo>
                    <a:pt x="1686" y="1242"/>
                  </a:lnTo>
                  <a:lnTo>
                    <a:pt x="1689" y="1249"/>
                  </a:lnTo>
                  <a:lnTo>
                    <a:pt x="1689" y="1253"/>
                  </a:lnTo>
                  <a:lnTo>
                    <a:pt x="1689" y="1257"/>
                  </a:lnTo>
                  <a:lnTo>
                    <a:pt x="1689" y="1257"/>
                  </a:lnTo>
                  <a:lnTo>
                    <a:pt x="1687" y="1261"/>
                  </a:lnTo>
                  <a:lnTo>
                    <a:pt x="1685" y="1265"/>
                  </a:lnTo>
                  <a:lnTo>
                    <a:pt x="1680" y="1269"/>
                  </a:lnTo>
                  <a:lnTo>
                    <a:pt x="1672" y="1271"/>
                  </a:lnTo>
                  <a:lnTo>
                    <a:pt x="1668" y="1271"/>
                  </a:lnTo>
                  <a:lnTo>
                    <a:pt x="1664" y="1271"/>
                  </a:lnTo>
                  <a:close/>
                  <a:moveTo>
                    <a:pt x="1686" y="1193"/>
                  </a:moveTo>
                  <a:lnTo>
                    <a:pt x="1686" y="1193"/>
                  </a:lnTo>
                  <a:lnTo>
                    <a:pt x="1682" y="1191"/>
                  </a:lnTo>
                  <a:lnTo>
                    <a:pt x="1678" y="1190"/>
                  </a:lnTo>
                  <a:lnTo>
                    <a:pt x="1673" y="1183"/>
                  </a:lnTo>
                  <a:lnTo>
                    <a:pt x="1671" y="1177"/>
                  </a:lnTo>
                  <a:lnTo>
                    <a:pt x="1671" y="1173"/>
                  </a:lnTo>
                  <a:lnTo>
                    <a:pt x="1672" y="1167"/>
                  </a:lnTo>
                  <a:lnTo>
                    <a:pt x="1672" y="1167"/>
                  </a:lnTo>
                  <a:lnTo>
                    <a:pt x="1673" y="1165"/>
                  </a:lnTo>
                  <a:lnTo>
                    <a:pt x="1676" y="1161"/>
                  </a:lnTo>
                  <a:lnTo>
                    <a:pt x="1681" y="1156"/>
                  </a:lnTo>
                  <a:lnTo>
                    <a:pt x="1689" y="1153"/>
                  </a:lnTo>
                  <a:lnTo>
                    <a:pt x="1693" y="1153"/>
                  </a:lnTo>
                  <a:lnTo>
                    <a:pt x="1697" y="1154"/>
                  </a:lnTo>
                  <a:lnTo>
                    <a:pt x="1697" y="1154"/>
                  </a:lnTo>
                  <a:lnTo>
                    <a:pt x="1700" y="1156"/>
                  </a:lnTo>
                  <a:lnTo>
                    <a:pt x="1703" y="1157"/>
                  </a:lnTo>
                  <a:lnTo>
                    <a:pt x="1708" y="1164"/>
                  </a:lnTo>
                  <a:lnTo>
                    <a:pt x="1711" y="1171"/>
                  </a:lnTo>
                  <a:lnTo>
                    <a:pt x="1711" y="1175"/>
                  </a:lnTo>
                  <a:lnTo>
                    <a:pt x="1711" y="1179"/>
                  </a:lnTo>
                  <a:lnTo>
                    <a:pt x="1711" y="1179"/>
                  </a:lnTo>
                  <a:lnTo>
                    <a:pt x="1710" y="1183"/>
                  </a:lnTo>
                  <a:lnTo>
                    <a:pt x="1707" y="1186"/>
                  </a:lnTo>
                  <a:lnTo>
                    <a:pt x="1700" y="1191"/>
                  </a:lnTo>
                  <a:lnTo>
                    <a:pt x="1694" y="1193"/>
                  </a:lnTo>
                  <a:lnTo>
                    <a:pt x="1690" y="1193"/>
                  </a:lnTo>
                  <a:lnTo>
                    <a:pt x="1686" y="1193"/>
                  </a:lnTo>
                  <a:close/>
                  <a:moveTo>
                    <a:pt x="1708" y="1114"/>
                  </a:moveTo>
                  <a:lnTo>
                    <a:pt x="1708" y="1114"/>
                  </a:lnTo>
                  <a:lnTo>
                    <a:pt x="1704" y="1113"/>
                  </a:lnTo>
                  <a:lnTo>
                    <a:pt x="1700" y="1110"/>
                  </a:lnTo>
                  <a:lnTo>
                    <a:pt x="1695" y="1105"/>
                  </a:lnTo>
                  <a:lnTo>
                    <a:pt x="1693" y="1097"/>
                  </a:lnTo>
                  <a:lnTo>
                    <a:pt x="1693" y="1093"/>
                  </a:lnTo>
                  <a:lnTo>
                    <a:pt x="1694" y="1089"/>
                  </a:lnTo>
                  <a:lnTo>
                    <a:pt x="1694" y="1089"/>
                  </a:lnTo>
                  <a:lnTo>
                    <a:pt x="1695" y="1086"/>
                  </a:lnTo>
                  <a:lnTo>
                    <a:pt x="1698" y="1083"/>
                  </a:lnTo>
                  <a:lnTo>
                    <a:pt x="1703" y="1078"/>
                  </a:lnTo>
                  <a:lnTo>
                    <a:pt x="1711" y="1075"/>
                  </a:lnTo>
                  <a:lnTo>
                    <a:pt x="1715" y="1075"/>
                  </a:lnTo>
                  <a:lnTo>
                    <a:pt x="1719" y="1075"/>
                  </a:lnTo>
                  <a:lnTo>
                    <a:pt x="1719" y="1075"/>
                  </a:lnTo>
                  <a:lnTo>
                    <a:pt x="1723" y="1076"/>
                  </a:lnTo>
                  <a:lnTo>
                    <a:pt x="1725" y="1079"/>
                  </a:lnTo>
                  <a:lnTo>
                    <a:pt x="1730" y="1086"/>
                  </a:lnTo>
                  <a:lnTo>
                    <a:pt x="1733" y="1092"/>
                  </a:lnTo>
                  <a:lnTo>
                    <a:pt x="1733" y="1096"/>
                  </a:lnTo>
                  <a:lnTo>
                    <a:pt x="1733" y="1100"/>
                  </a:lnTo>
                  <a:lnTo>
                    <a:pt x="1733" y="1100"/>
                  </a:lnTo>
                  <a:lnTo>
                    <a:pt x="1732" y="1104"/>
                  </a:lnTo>
                  <a:lnTo>
                    <a:pt x="1729" y="1108"/>
                  </a:lnTo>
                  <a:lnTo>
                    <a:pt x="1723" y="1113"/>
                  </a:lnTo>
                  <a:lnTo>
                    <a:pt x="1716" y="1115"/>
                  </a:lnTo>
                  <a:lnTo>
                    <a:pt x="1712" y="1115"/>
                  </a:lnTo>
                  <a:lnTo>
                    <a:pt x="1708" y="1114"/>
                  </a:lnTo>
                  <a:close/>
                  <a:moveTo>
                    <a:pt x="1729" y="1036"/>
                  </a:moveTo>
                  <a:lnTo>
                    <a:pt x="1729" y="1036"/>
                  </a:lnTo>
                  <a:lnTo>
                    <a:pt x="1726" y="1035"/>
                  </a:lnTo>
                  <a:lnTo>
                    <a:pt x="1723" y="1032"/>
                  </a:lnTo>
                  <a:lnTo>
                    <a:pt x="1717" y="1027"/>
                  </a:lnTo>
                  <a:lnTo>
                    <a:pt x="1715" y="1019"/>
                  </a:lnTo>
                  <a:lnTo>
                    <a:pt x="1715" y="1015"/>
                  </a:lnTo>
                  <a:lnTo>
                    <a:pt x="1716" y="1011"/>
                  </a:lnTo>
                  <a:lnTo>
                    <a:pt x="1716" y="1011"/>
                  </a:lnTo>
                  <a:lnTo>
                    <a:pt x="1717" y="1008"/>
                  </a:lnTo>
                  <a:lnTo>
                    <a:pt x="1719" y="1004"/>
                  </a:lnTo>
                  <a:lnTo>
                    <a:pt x="1725" y="998"/>
                  </a:lnTo>
                  <a:lnTo>
                    <a:pt x="1733" y="997"/>
                  </a:lnTo>
                  <a:lnTo>
                    <a:pt x="1737" y="996"/>
                  </a:lnTo>
                  <a:lnTo>
                    <a:pt x="1741" y="997"/>
                  </a:lnTo>
                  <a:lnTo>
                    <a:pt x="1741" y="997"/>
                  </a:lnTo>
                  <a:lnTo>
                    <a:pt x="1745" y="998"/>
                  </a:lnTo>
                  <a:lnTo>
                    <a:pt x="1747" y="1001"/>
                  </a:lnTo>
                  <a:lnTo>
                    <a:pt x="1752" y="1006"/>
                  </a:lnTo>
                  <a:lnTo>
                    <a:pt x="1755" y="1014"/>
                  </a:lnTo>
                  <a:lnTo>
                    <a:pt x="1755" y="1018"/>
                  </a:lnTo>
                  <a:lnTo>
                    <a:pt x="1755" y="1022"/>
                  </a:lnTo>
                  <a:lnTo>
                    <a:pt x="1755" y="1022"/>
                  </a:lnTo>
                  <a:lnTo>
                    <a:pt x="1752" y="1026"/>
                  </a:lnTo>
                  <a:lnTo>
                    <a:pt x="1751" y="1030"/>
                  </a:lnTo>
                  <a:lnTo>
                    <a:pt x="1745" y="1034"/>
                  </a:lnTo>
                  <a:lnTo>
                    <a:pt x="1738" y="1036"/>
                  </a:lnTo>
                  <a:lnTo>
                    <a:pt x="1734" y="1036"/>
                  </a:lnTo>
                  <a:lnTo>
                    <a:pt x="1729" y="1036"/>
                  </a:lnTo>
                  <a:close/>
                  <a:moveTo>
                    <a:pt x="1751" y="957"/>
                  </a:moveTo>
                  <a:lnTo>
                    <a:pt x="1751" y="957"/>
                  </a:lnTo>
                  <a:lnTo>
                    <a:pt x="1747" y="956"/>
                  </a:lnTo>
                  <a:lnTo>
                    <a:pt x="1745" y="954"/>
                  </a:lnTo>
                  <a:lnTo>
                    <a:pt x="1739" y="948"/>
                  </a:lnTo>
                  <a:lnTo>
                    <a:pt x="1737" y="941"/>
                  </a:lnTo>
                  <a:lnTo>
                    <a:pt x="1737" y="937"/>
                  </a:lnTo>
                  <a:lnTo>
                    <a:pt x="1738" y="932"/>
                  </a:lnTo>
                  <a:lnTo>
                    <a:pt x="1738" y="932"/>
                  </a:lnTo>
                  <a:lnTo>
                    <a:pt x="1739" y="928"/>
                  </a:lnTo>
                  <a:lnTo>
                    <a:pt x="1741" y="926"/>
                  </a:lnTo>
                  <a:lnTo>
                    <a:pt x="1747" y="920"/>
                  </a:lnTo>
                  <a:lnTo>
                    <a:pt x="1755" y="918"/>
                  </a:lnTo>
                  <a:lnTo>
                    <a:pt x="1759" y="918"/>
                  </a:lnTo>
                  <a:lnTo>
                    <a:pt x="1763" y="919"/>
                  </a:lnTo>
                  <a:lnTo>
                    <a:pt x="1763" y="919"/>
                  </a:lnTo>
                  <a:lnTo>
                    <a:pt x="1767" y="920"/>
                  </a:lnTo>
                  <a:lnTo>
                    <a:pt x="1769" y="922"/>
                  </a:lnTo>
                  <a:lnTo>
                    <a:pt x="1775" y="928"/>
                  </a:lnTo>
                  <a:lnTo>
                    <a:pt x="1777" y="936"/>
                  </a:lnTo>
                  <a:lnTo>
                    <a:pt x="1777" y="940"/>
                  </a:lnTo>
                  <a:lnTo>
                    <a:pt x="1776" y="944"/>
                  </a:lnTo>
                  <a:lnTo>
                    <a:pt x="1776" y="944"/>
                  </a:lnTo>
                  <a:lnTo>
                    <a:pt x="1775" y="948"/>
                  </a:lnTo>
                  <a:lnTo>
                    <a:pt x="1773" y="950"/>
                  </a:lnTo>
                  <a:lnTo>
                    <a:pt x="1767" y="956"/>
                  </a:lnTo>
                  <a:lnTo>
                    <a:pt x="1759" y="958"/>
                  </a:lnTo>
                  <a:lnTo>
                    <a:pt x="1755" y="958"/>
                  </a:lnTo>
                  <a:lnTo>
                    <a:pt x="1751" y="957"/>
                  </a:lnTo>
                  <a:close/>
                  <a:moveTo>
                    <a:pt x="1773" y="879"/>
                  </a:moveTo>
                  <a:lnTo>
                    <a:pt x="1773" y="879"/>
                  </a:lnTo>
                  <a:lnTo>
                    <a:pt x="1769" y="878"/>
                  </a:lnTo>
                  <a:lnTo>
                    <a:pt x="1767" y="875"/>
                  </a:lnTo>
                  <a:lnTo>
                    <a:pt x="1762" y="870"/>
                  </a:lnTo>
                  <a:lnTo>
                    <a:pt x="1759" y="862"/>
                  </a:lnTo>
                  <a:lnTo>
                    <a:pt x="1759" y="858"/>
                  </a:lnTo>
                  <a:lnTo>
                    <a:pt x="1759" y="854"/>
                  </a:lnTo>
                  <a:lnTo>
                    <a:pt x="1759" y="854"/>
                  </a:lnTo>
                  <a:lnTo>
                    <a:pt x="1762" y="850"/>
                  </a:lnTo>
                  <a:lnTo>
                    <a:pt x="1763" y="848"/>
                  </a:lnTo>
                  <a:lnTo>
                    <a:pt x="1769" y="843"/>
                  </a:lnTo>
                  <a:lnTo>
                    <a:pt x="1776" y="840"/>
                  </a:lnTo>
                  <a:lnTo>
                    <a:pt x="1780" y="840"/>
                  </a:lnTo>
                  <a:lnTo>
                    <a:pt x="1785" y="840"/>
                  </a:lnTo>
                  <a:lnTo>
                    <a:pt x="1785" y="840"/>
                  </a:lnTo>
                  <a:lnTo>
                    <a:pt x="1789" y="841"/>
                  </a:lnTo>
                  <a:lnTo>
                    <a:pt x="1791" y="844"/>
                  </a:lnTo>
                  <a:lnTo>
                    <a:pt x="1797" y="850"/>
                  </a:lnTo>
                  <a:lnTo>
                    <a:pt x="1799" y="857"/>
                  </a:lnTo>
                  <a:lnTo>
                    <a:pt x="1799" y="861"/>
                  </a:lnTo>
                  <a:lnTo>
                    <a:pt x="1798" y="865"/>
                  </a:lnTo>
                  <a:lnTo>
                    <a:pt x="1798" y="865"/>
                  </a:lnTo>
                  <a:lnTo>
                    <a:pt x="1797" y="869"/>
                  </a:lnTo>
                  <a:lnTo>
                    <a:pt x="1795" y="872"/>
                  </a:lnTo>
                  <a:lnTo>
                    <a:pt x="1789" y="878"/>
                  </a:lnTo>
                  <a:lnTo>
                    <a:pt x="1781" y="880"/>
                  </a:lnTo>
                  <a:lnTo>
                    <a:pt x="1777" y="880"/>
                  </a:lnTo>
                  <a:lnTo>
                    <a:pt x="1773" y="879"/>
                  </a:lnTo>
                  <a:close/>
                  <a:moveTo>
                    <a:pt x="1795" y="801"/>
                  </a:moveTo>
                  <a:lnTo>
                    <a:pt x="1795" y="801"/>
                  </a:lnTo>
                  <a:lnTo>
                    <a:pt x="1791" y="800"/>
                  </a:lnTo>
                  <a:lnTo>
                    <a:pt x="1789" y="797"/>
                  </a:lnTo>
                  <a:lnTo>
                    <a:pt x="1784" y="791"/>
                  </a:lnTo>
                  <a:lnTo>
                    <a:pt x="1781" y="784"/>
                  </a:lnTo>
                  <a:lnTo>
                    <a:pt x="1781" y="780"/>
                  </a:lnTo>
                  <a:lnTo>
                    <a:pt x="1781" y="776"/>
                  </a:lnTo>
                  <a:lnTo>
                    <a:pt x="1781" y="776"/>
                  </a:lnTo>
                  <a:lnTo>
                    <a:pt x="1784" y="772"/>
                  </a:lnTo>
                  <a:lnTo>
                    <a:pt x="1785" y="768"/>
                  </a:lnTo>
                  <a:lnTo>
                    <a:pt x="1791" y="763"/>
                  </a:lnTo>
                  <a:lnTo>
                    <a:pt x="1798" y="762"/>
                  </a:lnTo>
                  <a:lnTo>
                    <a:pt x="1802" y="761"/>
                  </a:lnTo>
                  <a:lnTo>
                    <a:pt x="1806" y="762"/>
                  </a:lnTo>
                  <a:lnTo>
                    <a:pt x="1806" y="762"/>
                  </a:lnTo>
                  <a:lnTo>
                    <a:pt x="1810" y="763"/>
                  </a:lnTo>
                  <a:lnTo>
                    <a:pt x="1813" y="766"/>
                  </a:lnTo>
                  <a:lnTo>
                    <a:pt x="1819" y="771"/>
                  </a:lnTo>
                  <a:lnTo>
                    <a:pt x="1821" y="779"/>
                  </a:lnTo>
                  <a:lnTo>
                    <a:pt x="1821" y="783"/>
                  </a:lnTo>
                  <a:lnTo>
                    <a:pt x="1820" y="787"/>
                  </a:lnTo>
                  <a:lnTo>
                    <a:pt x="1820" y="787"/>
                  </a:lnTo>
                  <a:lnTo>
                    <a:pt x="1819" y="791"/>
                  </a:lnTo>
                  <a:lnTo>
                    <a:pt x="1816" y="794"/>
                  </a:lnTo>
                  <a:lnTo>
                    <a:pt x="1811" y="798"/>
                  </a:lnTo>
                  <a:lnTo>
                    <a:pt x="1803" y="801"/>
                  </a:lnTo>
                  <a:lnTo>
                    <a:pt x="1799" y="801"/>
                  </a:lnTo>
                  <a:lnTo>
                    <a:pt x="1795" y="801"/>
                  </a:lnTo>
                  <a:close/>
                  <a:moveTo>
                    <a:pt x="1817" y="722"/>
                  </a:moveTo>
                  <a:lnTo>
                    <a:pt x="1817" y="722"/>
                  </a:lnTo>
                  <a:lnTo>
                    <a:pt x="1813" y="720"/>
                  </a:lnTo>
                  <a:lnTo>
                    <a:pt x="1811" y="719"/>
                  </a:lnTo>
                  <a:lnTo>
                    <a:pt x="1806" y="713"/>
                  </a:lnTo>
                  <a:lnTo>
                    <a:pt x="1803" y="706"/>
                  </a:lnTo>
                  <a:lnTo>
                    <a:pt x="1803" y="701"/>
                  </a:lnTo>
                  <a:lnTo>
                    <a:pt x="1803" y="697"/>
                  </a:lnTo>
                  <a:lnTo>
                    <a:pt x="1803" y="697"/>
                  </a:lnTo>
                  <a:lnTo>
                    <a:pt x="1804" y="693"/>
                  </a:lnTo>
                  <a:lnTo>
                    <a:pt x="1807" y="690"/>
                  </a:lnTo>
                  <a:lnTo>
                    <a:pt x="1813" y="685"/>
                  </a:lnTo>
                  <a:lnTo>
                    <a:pt x="1820" y="683"/>
                  </a:lnTo>
                  <a:lnTo>
                    <a:pt x="1824" y="683"/>
                  </a:lnTo>
                  <a:lnTo>
                    <a:pt x="1828" y="684"/>
                  </a:lnTo>
                  <a:lnTo>
                    <a:pt x="1828" y="684"/>
                  </a:lnTo>
                  <a:lnTo>
                    <a:pt x="1832" y="685"/>
                  </a:lnTo>
                  <a:lnTo>
                    <a:pt x="1836" y="687"/>
                  </a:lnTo>
                  <a:lnTo>
                    <a:pt x="1841" y="693"/>
                  </a:lnTo>
                  <a:lnTo>
                    <a:pt x="1843" y="701"/>
                  </a:lnTo>
                  <a:lnTo>
                    <a:pt x="1843" y="705"/>
                  </a:lnTo>
                  <a:lnTo>
                    <a:pt x="1842" y="709"/>
                  </a:lnTo>
                  <a:lnTo>
                    <a:pt x="1842" y="709"/>
                  </a:lnTo>
                  <a:lnTo>
                    <a:pt x="1841" y="713"/>
                  </a:lnTo>
                  <a:lnTo>
                    <a:pt x="1838" y="715"/>
                  </a:lnTo>
                  <a:lnTo>
                    <a:pt x="1833" y="720"/>
                  </a:lnTo>
                  <a:lnTo>
                    <a:pt x="1825" y="723"/>
                  </a:lnTo>
                  <a:lnTo>
                    <a:pt x="1821" y="723"/>
                  </a:lnTo>
                  <a:lnTo>
                    <a:pt x="1817" y="722"/>
                  </a:lnTo>
                  <a:close/>
                  <a:moveTo>
                    <a:pt x="1839" y="644"/>
                  </a:moveTo>
                  <a:lnTo>
                    <a:pt x="1839" y="644"/>
                  </a:lnTo>
                  <a:lnTo>
                    <a:pt x="1836" y="642"/>
                  </a:lnTo>
                  <a:lnTo>
                    <a:pt x="1832" y="640"/>
                  </a:lnTo>
                  <a:lnTo>
                    <a:pt x="1828" y="635"/>
                  </a:lnTo>
                  <a:lnTo>
                    <a:pt x="1825" y="627"/>
                  </a:lnTo>
                  <a:lnTo>
                    <a:pt x="1825" y="623"/>
                  </a:lnTo>
                  <a:lnTo>
                    <a:pt x="1825" y="619"/>
                  </a:lnTo>
                  <a:lnTo>
                    <a:pt x="1825" y="619"/>
                  </a:lnTo>
                  <a:lnTo>
                    <a:pt x="1826" y="615"/>
                  </a:lnTo>
                  <a:lnTo>
                    <a:pt x="1829" y="612"/>
                  </a:lnTo>
                  <a:lnTo>
                    <a:pt x="1836" y="607"/>
                  </a:lnTo>
                  <a:lnTo>
                    <a:pt x="1842" y="605"/>
                  </a:lnTo>
                  <a:lnTo>
                    <a:pt x="1846" y="605"/>
                  </a:lnTo>
                  <a:lnTo>
                    <a:pt x="1850" y="605"/>
                  </a:lnTo>
                  <a:lnTo>
                    <a:pt x="1850" y="605"/>
                  </a:lnTo>
                  <a:lnTo>
                    <a:pt x="1854" y="606"/>
                  </a:lnTo>
                  <a:lnTo>
                    <a:pt x="1858" y="609"/>
                  </a:lnTo>
                  <a:lnTo>
                    <a:pt x="1863" y="615"/>
                  </a:lnTo>
                  <a:lnTo>
                    <a:pt x="1864" y="622"/>
                  </a:lnTo>
                  <a:lnTo>
                    <a:pt x="1865" y="625"/>
                  </a:lnTo>
                  <a:lnTo>
                    <a:pt x="1864" y="629"/>
                  </a:lnTo>
                  <a:lnTo>
                    <a:pt x="1864" y="629"/>
                  </a:lnTo>
                  <a:lnTo>
                    <a:pt x="1863" y="633"/>
                  </a:lnTo>
                  <a:lnTo>
                    <a:pt x="1860" y="637"/>
                  </a:lnTo>
                  <a:lnTo>
                    <a:pt x="1855" y="642"/>
                  </a:lnTo>
                  <a:lnTo>
                    <a:pt x="1847" y="645"/>
                  </a:lnTo>
                  <a:lnTo>
                    <a:pt x="1843" y="645"/>
                  </a:lnTo>
                  <a:lnTo>
                    <a:pt x="1839" y="644"/>
                  </a:lnTo>
                  <a:close/>
                  <a:moveTo>
                    <a:pt x="1862" y="566"/>
                  </a:moveTo>
                  <a:lnTo>
                    <a:pt x="1862" y="566"/>
                  </a:lnTo>
                  <a:lnTo>
                    <a:pt x="1858" y="564"/>
                  </a:lnTo>
                  <a:lnTo>
                    <a:pt x="1854" y="562"/>
                  </a:lnTo>
                  <a:lnTo>
                    <a:pt x="1849" y="555"/>
                  </a:lnTo>
                  <a:lnTo>
                    <a:pt x="1847" y="549"/>
                  </a:lnTo>
                  <a:lnTo>
                    <a:pt x="1847" y="545"/>
                  </a:lnTo>
                  <a:lnTo>
                    <a:pt x="1847" y="541"/>
                  </a:lnTo>
                  <a:lnTo>
                    <a:pt x="1847" y="541"/>
                  </a:lnTo>
                  <a:lnTo>
                    <a:pt x="1849" y="537"/>
                  </a:lnTo>
                  <a:lnTo>
                    <a:pt x="1851" y="533"/>
                  </a:lnTo>
                  <a:lnTo>
                    <a:pt x="1856" y="528"/>
                  </a:lnTo>
                  <a:lnTo>
                    <a:pt x="1864" y="525"/>
                  </a:lnTo>
                  <a:lnTo>
                    <a:pt x="1868" y="525"/>
                  </a:lnTo>
                  <a:lnTo>
                    <a:pt x="1872" y="527"/>
                  </a:lnTo>
                  <a:lnTo>
                    <a:pt x="1872" y="527"/>
                  </a:lnTo>
                  <a:lnTo>
                    <a:pt x="1876" y="528"/>
                  </a:lnTo>
                  <a:lnTo>
                    <a:pt x="1880" y="531"/>
                  </a:lnTo>
                  <a:lnTo>
                    <a:pt x="1885" y="536"/>
                  </a:lnTo>
                  <a:lnTo>
                    <a:pt x="1886" y="544"/>
                  </a:lnTo>
                  <a:lnTo>
                    <a:pt x="1886" y="547"/>
                  </a:lnTo>
                  <a:lnTo>
                    <a:pt x="1886" y="551"/>
                  </a:lnTo>
                  <a:lnTo>
                    <a:pt x="1886" y="551"/>
                  </a:lnTo>
                  <a:lnTo>
                    <a:pt x="1885" y="555"/>
                  </a:lnTo>
                  <a:lnTo>
                    <a:pt x="1882" y="559"/>
                  </a:lnTo>
                  <a:lnTo>
                    <a:pt x="1877" y="563"/>
                  </a:lnTo>
                  <a:lnTo>
                    <a:pt x="1869" y="566"/>
                  </a:lnTo>
                  <a:lnTo>
                    <a:pt x="1865" y="566"/>
                  </a:lnTo>
                  <a:lnTo>
                    <a:pt x="1862" y="566"/>
                  </a:lnTo>
                  <a:close/>
                  <a:moveTo>
                    <a:pt x="1884" y="486"/>
                  </a:moveTo>
                  <a:lnTo>
                    <a:pt x="1884" y="486"/>
                  </a:lnTo>
                  <a:lnTo>
                    <a:pt x="1880" y="485"/>
                  </a:lnTo>
                  <a:lnTo>
                    <a:pt x="1876" y="484"/>
                  </a:lnTo>
                  <a:lnTo>
                    <a:pt x="1871" y="477"/>
                  </a:lnTo>
                  <a:lnTo>
                    <a:pt x="1869" y="470"/>
                  </a:lnTo>
                  <a:lnTo>
                    <a:pt x="1868" y="466"/>
                  </a:lnTo>
                  <a:lnTo>
                    <a:pt x="1869" y="462"/>
                  </a:lnTo>
                  <a:lnTo>
                    <a:pt x="1869" y="462"/>
                  </a:lnTo>
                  <a:lnTo>
                    <a:pt x="1871" y="458"/>
                  </a:lnTo>
                  <a:lnTo>
                    <a:pt x="1873" y="455"/>
                  </a:lnTo>
                  <a:lnTo>
                    <a:pt x="1878" y="450"/>
                  </a:lnTo>
                  <a:lnTo>
                    <a:pt x="1886" y="447"/>
                  </a:lnTo>
                  <a:lnTo>
                    <a:pt x="1890" y="447"/>
                  </a:lnTo>
                  <a:lnTo>
                    <a:pt x="1894" y="449"/>
                  </a:lnTo>
                  <a:lnTo>
                    <a:pt x="1894" y="449"/>
                  </a:lnTo>
                  <a:lnTo>
                    <a:pt x="1898" y="450"/>
                  </a:lnTo>
                  <a:lnTo>
                    <a:pt x="1902" y="451"/>
                  </a:lnTo>
                  <a:lnTo>
                    <a:pt x="1906" y="458"/>
                  </a:lnTo>
                  <a:lnTo>
                    <a:pt x="1908" y="466"/>
                  </a:lnTo>
                  <a:lnTo>
                    <a:pt x="1908" y="470"/>
                  </a:lnTo>
                  <a:lnTo>
                    <a:pt x="1908" y="473"/>
                  </a:lnTo>
                  <a:lnTo>
                    <a:pt x="1908" y="473"/>
                  </a:lnTo>
                  <a:lnTo>
                    <a:pt x="1907" y="477"/>
                  </a:lnTo>
                  <a:lnTo>
                    <a:pt x="1904" y="480"/>
                  </a:lnTo>
                  <a:lnTo>
                    <a:pt x="1898" y="485"/>
                  </a:lnTo>
                  <a:lnTo>
                    <a:pt x="1891" y="488"/>
                  </a:lnTo>
                  <a:lnTo>
                    <a:pt x="1888" y="488"/>
                  </a:lnTo>
                  <a:lnTo>
                    <a:pt x="1884" y="486"/>
                  </a:lnTo>
                  <a:close/>
                </a:path>
              </a:pathLst>
            </a:custGeom>
            <a:solidFill>
              <a:srgbClr val="8085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01" name="Freeform 1278">
              <a:extLst>
                <a:ext uri="{FF2B5EF4-FFF2-40B4-BE49-F238E27FC236}">
                  <a16:creationId xmlns:a16="http://schemas.microsoft.com/office/drawing/2014/main" id="{FE7733B3-BBB3-437D-97BF-8935C2A7F661}"/>
                </a:ext>
              </a:extLst>
            </p:cNvPr>
            <p:cNvSpPr>
              <a:spLocks/>
            </p:cNvSpPr>
            <p:nvPr/>
          </p:nvSpPr>
          <p:spPr bwMode="auto">
            <a:xfrm>
              <a:off x="6533428" y="1683255"/>
              <a:ext cx="1945939" cy="2269095"/>
            </a:xfrm>
            <a:custGeom>
              <a:avLst/>
              <a:gdLst>
                <a:gd name="T0" fmla="*/ 1928 w 1945"/>
                <a:gd name="T1" fmla="*/ 390 h 2268"/>
                <a:gd name="T2" fmla="*/ 543 w 1945"/>
                <a:gd name="T3" fmla="*/ 2 h 2268"/>
                <a:gd name="T4" fmla="*/ 543 w 1945"/>
                <a:gd name="T5" fmla="*/ 2 h 2268"/>
                <a:gd name="T6" fmla="*/ 538 w 1945"/>
                <a:gd name="T7" fmla="*/ 0 h 2268"/>
                <a:gd name="T8" fmla="*/ 533 w 1945"/>
                <a:gd name="T9" fmla="*/ 0 h 2268"/>
                <a:gd name="T10" fmla="*/ 529 w 1945"/>
                <a:gd name="T11" fmla="*/ 2 h 2268"/>
                <a:gd name="T12" fmla="*/ 525 w 1945"/>
                <a:gd name="T13" fmla="*/ 4 h 2268"/>
                <a:gd name="T14" fmla="*/ 521 w 1945"/>
                <a:gd name="T15" fmla="*/ 7 h 2268"/>
                <a:gd name="T16" fmla="*/ 517 w 1945"/>
                <a:gd name="T17" fmla="*/ 9 h 2268"/>
                <a:gd name="T18" fmla="*/ 515 w 1945"/>
                <a:gd name="T19" fmla="*/ 13 h 2268"/>
                <a:gd name="T20" fmla="*/ 513 w 1945"/>
                <a:gd name="T21" fmla="*/ 19 h 2268"/>
                <a:gd name="T22" fmla="*/ 0 w 1945"/>
                <a:gd name="T23" fmla="*/ 1850 h 2268"/>
                <a:gd name="T24" fmla="*/ 0 w 1945"/>
                <a:gd name="T25" fmla="*/ 1850 h 2268"/>
                <a:gd name="T26" fmla="*/ 0 w 1945"/>
                <a:gd name="T27" fmla="*/ 1855 h 2268"/>
                <a:gd name="T28" fmla="*/ 0 w 1945"/>
                <a:gd name="T29" fmla="*/ 1860 h 2268"/>
                <a:gd name="T30" fmla="*/ 1 w 1945"/>
                <a:gd name="T31" fmla="*/ 1864 h 2268"/>
                <a:gd name="T32" fmla="*/ 3 w 1945"/>
                <a:gd name="T33" fmla="*/ 1868 h 2268"/>
                <a:gd name="T34" fmla="*/ 5 w 1945"/>
                <a:gd name="T35" fmla="*/ 1872 h 2268"/>
                <a:gd name="T36" fmla="*/ 9 w 1945"/>
                <a:gd name="T37" fmla="*/ 1876 h 2268"/>
                <a:gd name="T38" fmla="*/ 13 w 1945"/>
                <a:gd name="T39" fmla="*/ 1877 h 2268"/>
                <a:gd name="T40" fmla="*/ 17 w 1945"/>
                <a:gd name="T41" fmla="*/ 1880 h 2268"/>
                <a:gd name="T42" fmla="*/ 1402 w 1945"/>
                <a:gd name="T43" fmla="*/ 2267 h 2268"/>
                <a:gd name="T44" fmla="*/ 1402 w 1945"/>
                <a:gd name="T45" fmla="*/ 2267 h 2268"/>
                <a:gd name="T46" fmla="*/ 1407 w 1945"/>
                <a:gd name="T47" fmla="*/ 2268 h 2268"/>
                <a:gd name="T48" fmla="*/ 1411 w 1945"/>
                <a:gd name="T49" fmla="*/ 2268 h 2268"/>
                <a:gd name="T50" fmla="*/ 1416 w 1945"/>
                <a:gd name="T51" fmla="*/ 2267 h 2268"/>
                <a:gd name="T52" fmla="*/ 1420 w 1945"/>
                <a:gd name="T53" fmla="*/ 2266 h 2268"/>
                <a:gd name="T54" fmla="*/ 1424 w 1945"/>
                <a:gd name="T55" fmla="*/ 2263 h 2268"/>
                <a:gd name="T56" fmla="*/ 1426 w 1945"/>
                <a:gd name="T57" fmla="*/ 2259 h 2268"/>
                <a:gd name="T58" fmla="*/ 1429 w 1945"/>
                <a:gd name="T59" fmla="*/ 2255 h 2268"/>
                <a:gd name="T60" fmla="*/ 1430 w 1945"/>
                <a:gd name="T61" fmla="*/ 2251 h 2268"/>
                <a:gd name="T62" fmla="*/ 1943 w 1945"/>
                <a:gd name="T63" fmla="*/ 419 h 2268"/>
                <a:gd name="T64" fmla="*/ 1943 w 1945"/>
                <a:gd name="T65" fmla="*/ 419 h 2268"/>
                <a:gd name="T66" fmla="*/ 1945 w 1945"/>
                <a:gd name="T67" fmla="*/ 414 h 2268"/>
                <a:gd name="T68" fmla="*/ 1945 w 1945"/>
                <a:gd name="T69" fmla="*/ 410 h 2268"/>
                <a:gd name="T70" fmla="*/ 1943 w 1945"/>
                <a:gd name="T71" fmla="*/ 405 h 2268"/>
                <a:gd name="T72" fmla="*/ 1942 w 1945"/>
                <a:gd name="T73" fmla="*/ 401 h 2268"/>
                <a:gd name="T74" fmla="*/ 1939 w 1945"/>
                <a:gd name="T75" fmla="*/ 397 h 2268"/>
                <a:gd name="T76" fmla="*/ 1936 w 1945"/>
                <a:gd name="T77" fmla="*/ 394 h 2268"/>
                <a:gd name="T78" fmla="*/ 1932 w 1945"/>
                <a:gd name="T79" fmla="*/ 392 h 2268"/>
                <a:gd name="T80" fmla="*/ 1928 w 1945"/>
                <a:gd name="T81" fmla="*/ 390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5" h="2268">
                  <a:moveTo>
                    <a:pt x="1928" y="390"/>
                  </a:moveTo>
                  <a:lnTo>
                    <a:pt x="543" y="2"/>
                  </a:lnTo>
                  <a:lnTo>
                    <a:pt x="543" y="2"/>
                  </a:lnTo>
                  <a:lnTo>
                    <a:pt x="538" y="0"/>
                  </a:lnTo>
                  <a:lnTo>
                    <a:pt x="533" y="0"/>
                  </a:lnTo>
                  <a:lnTo>
                    <a:pt x="529" y="2"/>
                  </a:lnTo>
                  <a:lnTo>
                    <a:pt x="525" y="4"/>
                  </a:lnTo>
                  <a:lnTo>
                    <a:pt x="521" y="7"/>
                  </a:lnTo>
                  <a:lnTo>
                    <a:pt x="517" y="9"/>
                  </a:lnTo>
                  <a:lnTo>
                    <a:pt x="515" y="13"/>
                  </a:lnTo>
                  <a:lnTo>
                    <a:pt x="513" y="19"/>
                  </a:lnTo>
                  <a:lnTo>
                    <a:pt x="0" y="1850"/>
                  </a:lnTo>
                  <a:lnTo>
                    <a:pt x="0" y="1850"/>
                  </a:lnTo>
                  <a:lnTo>
                    <a:pt x="0" y="1855"/>
                  </a:lnTo>
                  <a:lnTo>
                    <a:pt x="0" y="1860"/>
                  </a:lnTo>
                  <a:lnTo>
                    <a:pt x="1" y="1864"/>
                  </a:lnTo>
                  <a:lnTo>
                    <a:pt x="3" y="1868"/>
                  </a:lnTo>
                  <a:lnTo>
                    <a:pt x="5" y="1872"/>
                  </a:lnTo>
                  <a:lnTo>
                    <a:pt x="9" y="1876"/>
                  </a:lnTo>
                  <a:lnTo>
                    <a:pt x="13" y="1877"/>
                  </a:lnTo>
                  <a:lnTo>
                    <a:pt x="17" y="1880"/>
                  </a:lnTo>
                  <a:lnTo>
                    <a:pt x="1402" y="2267"/>
                  </a:lnTo>
                  <a:lnTo>
                    <a:pt x="1402" y="2267"/>
                  </a:lnTo>
                  <a:lnTo>
                    <a:pt x="1407" y="2268"/>
                  </a:lnTo>
                  <a:lnTo>
                    <a:pt x="1411" y="2268"/>
                  </a:lnTo>
                  <a:lnTo>
                    <a:pt x="1416" y="2267"/>
                  </a:lnTo>
                  <a:lnTo>
                    <a:pt x="1420" y="2266"/>
                  </a:lnTo>
                  <a:lnTo>
                    <a:pt x="1424" y="2263"/>
                  </a:lnTo>
                  <a:lnTo>
                    <a:pt x="1426" y="2259"/>
                  </a:lnTo>
                  <a:lnTo>
                    <a:pt x="1429" y="2255"/>
                  </a:lnTo>
                  <a:lnTo>
                    <a:pt x="1430" y="2251"/>
                  </a:lnTo>
                  <a:lnTo>
                    <a:pt x="1943" y="419"/>
                  </a:lnTo>
                  <a:lnTo>
                    <a:pt x="1943" y="419"/>
                  </a:lnTo>
                  <a:lnTo>
                    <a:pt x="1945" y="414"/>
                  </a:lnTo>
                  <a:lnTo>
                    <a:pt x="1945" y="410"/>
                  </a:lnTo>
                  <a:lnTo>
                    <a:pt x="1943" y="405"/>
                  </a:lnTo>
                  <a:lnTo>
                    <a:pt x="1942" y="401"/>
                  </a:lnTo>
                  <a:lnTo>
                    <a:pt x="1939" y="397"/>
                  </a:lnTo>
                  <a:lnTo>
                    <a:pt x="1936" y="394"/>
                  </a:lnTo>
                  <a:lnTo>
                    <a:pt x="1932" y="392"/>
                  </a:lnTo>
                  <a:lnTo>
                    <a:pt x="1928" y="3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02" name="Freeform 1279">
              <a:extLst>
                <a:ext uri="{FF2B5EF4-FFF2-40B4-BE49-F238E27FC236}">
                  <a16:creationId xmlns:a16="http://schemas.microsoft.com/office/drawing/2014/main" id="{62B2B1B6-A8EC-429B-BC41-D717338BF745}"/>
                </a:ext>
              </a:extLst>
            </p:cNvPr>
            <p:cNvSpPr>
              <a:spLocks/>
            </p:cNvSpPr>
            <p:nvPr/>
          </p:nvSpPr>
          <p:spPr bwMode="auto">
            <a:xfrm>
              <a:off x="7920097" y="3857304"/>
              <a:ext cx="40019" cy="41020"/>
            </a:xfrm>
            <a:custGeom>
              <a:avLst/>
              <a:gdLst>
                <a:gd name="T0" fmla="*/ 14 w 40"/>
                <a:gd name="T1" fmla="*/ 39 h 41"/>
                <a:gd name="T2" fmla="*/ 14 w 40"/>
                <a:gd name="T3" fmla="*/ 39 h 41"/>
                <a:gd name="T4" fmla="*/ 11 w 40"/>
                <a:gd name="T5" fmla="*/ 38 h 41"/>
                <a:gd name="T6" fmla="*/ 8 w 40"/>
                <a:gd name="T7" fmla="*/ 35 h 41"/>
                <a:gd name="T8" fmla="*/ 3 w 40"/>
                <a:gd name="T9" fmla="*/ 30 h 41"/>
                <a:gd name="T10" fmla="*/ 0 w 40"/>
                <a:gd name="T11" fmla="*/ 22 h 41"/>
                <a:gd name="T12" fmla="*/ 0 w 40"/>
                <a:gd name="T13" fmla="*/ 19 h 41"/>
                <a:gd name="T14" fmla="*/ 0 w 40"/>
                <a:gd name="T15" fmla="*/ 15 h 41"/>
                <a:gd name="T16" fmla="*/ 0 w 40"/>
                <a:gd name="T17" fmla="*/ 15 h 41"/>
                <a:gd name="T18" fmla="*/ 1 w 40"/>
                <a:gd name="T19" fmla="*/ 11 h 41"/>
                <a:gd name="T20" fmla="*/ 4 w 40"/>
                <a:gd name="T21" fmla="*/ 7 h 41"/>
                <a:gd name="T22" fmla="*/ 11 w 40"/>
                <a:gd name="T23" fmla="*/ 3 h 41"/>
                <a:gd name="T24" fmla="*/ 17 w 40"/>
                <a:gd name="T25" fmla="*/ 0 h 41"/>
                <a:gd name="T26" fmla="*/ 21 w 40"/>
                <a:gd name="T27" fmla="*/ 0 h 41"/>
                <a:gd name="T28" fmla="*/ 25 w 40"/>
                <a:gd name="T29" fmla="*/ 0 h 41"/>
                <a:gd name="T30" fmla="*/ 25 w 40"/>
                <a:gd name="T31" fmla="*/ 0 h 41"/>
                <a:gd name="T32" fmla="*/ 29 w 40"/>
                <a:gd name="T33" fmla="*/ 2 h 41"/>
                <a:gd name="T34" fmla="*/ 33 w 40"/>
                <a:gd name="T35" fmla="*/ 4 h 41"/>
                <a:gd name="T36" fmla="*/ 38 w 40"/>
                <a:gd name="T37" fmla="*/ 9 h 41"/>
                <a:gd name="T38" fmla="*/ 40 w 40"/>
                <a:gd name="T39" fmla="*/ 17 h 41"/>
                <a:gd name="T40" fmla="*/ 40 w 40"/>
                <a:gd name="T41" fmla="*/ 21 h 41"/>
                <a:gd name="T42" fmla="*/ 39 w 40"/>
                <a:gd name="T43" fmla="*/ 25 h 41"/>
                <a:gd name="T44" fmla="*/ 39 w 40"/>
                <a:gd name="T45" fmla="*/ 25 h 41"/>
                <a:gd name="T46" fmla="*/ 38 w 40"/>
                <a:gd name="T47" fmla="*/ 29 h 41"/>
                <a:gd name="T48" fmla="*/ 35 w 40"/>
                <a:gd name="T49" fmla="*/ 33 h 41"/>
                <a:gd name="T50" fmla="*/ 30 w 40"/>
                <a:gd name="T51" fmla="*/ 38 h 41"/>
                <a:gd name="T52" fmla="*/ 22 w 40"/>
                <a:gd name="T53" fmla="*/ 39 h 41"/>
                <a:gd name="T54" fmla="*/ 18 w 40"/>
                <a:gd name="T55" fmla="*/ 41 h 41"/>
                <a:gd name="T56" fmla="*/ 14 w 40"/>
                <a:gd name="T5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4" y="39"/>
                  </a:moveTo>
                  <a:lnTo>
                    <a:pt x="14" y="39"/>
                  </a:lnTo>
                  <a:lnTo>
                    <a:pt x="11" y="38"/>
                  </a:lnTo>
                  <a:lnTo>
                    <a:pt x="8" y="35"/>
                  </a:lnTo>
                  <a:lnTo>
                    <a:pt x="3" y="30"/>
                  </a:lnTo>
                  <a:lnTo>
                    <a:pt x="0" y="22"/>
                  </a:lnTo>
                  <a:lnTo>
                    <a:pt x="0" y="19"/>
                  </a:lnTo>
                  <a:lnTo>
                    <a:pt x="0" y="15"/>
                  </a:lnTo>
                  <a:lnTo>
                    <a:pt x="0" y="15"/>
                  </a:lnTo>
                  <a:lnTo>
                    <a:pt x="1" y="11"/>
                  </a:lnTo>
                  <a:lnTo>
                    <a:pt x="4" y="7"/>
                  </a:lnTo>
                  <a:lnTo>
                    <a:pt x="11" y="3"/>
                  </a:lnTo>
                  <a:lnTo>
                    <a:pt x="17" y="0"/>
                  </a:lnTo>
                  <a:lnTo>
                    <a:pt x="21" y="0"/>
                  </a:lnTo>
                  <a:lnTo>
                    <a:pt x="25" y="0"/>
                  </a:lnTo>
                  <a:lnTo>
                    <a:pt x="25" y="0"/>
                  </a:lnTo>
                  <a:lnTo>
                    <a:pt x="29" y="2"/>
                  </a:lnTo>
                  <a:lnTo>
                    <a:pt x="33" y="4"/>
                  </a:lnTo>
                  <a:lnTo>
                    <a:pt x="38" y="9"/>
                  </a:lnTo>
                  <a:lnTo>
                    <a:pt x="40" y="17"/>
                  </a:lnTo>
                  <a:lnTo>
                    <a:pt x="40" y="21"/>
                  </a:lnTo>
                  <a:lnTo>
                    <a:pt x="39" y="25"/>
                  </a:lnTo>
                  <a:lnTo>
                    <a:pt x="39" y="25"/>
                  </a:lnTo>
                  <a:lnTo>
                    <a:pt x="38" y="29"/>
                  </a:lnTo>
                  <a:lnTo>
                    <a:pt x="35" y="33"/>
                  </a:lnTo>
                  <a:lnTo>
                    <a:pt x="30" y="38"/>
                  </a:lnTo>
                  <a:lnTo>
                    <a:pt x="22" y="39"/>
                  </a:lnTo>
                  <a:lnTo>
                    <a:pt x="18" y="41"/>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03" name="Freeform 1280">
              <a:extLst>
                <a:ext uri="{FF2B5EF4-FFF2-40B4-BE49-F238E27FC236}">
                  <a16:creationId xmlns:a16="http://schemas.microsoft.com/office/drawing/2014/main" id="{A185596F-CA95-43C4-AC3D-13EF05DCC0DB}"/>
                </a:ext>
              </a:extLst>
            </p:cNvPr>
            <p:cNvSpPr>
              <a:spLocks/>
            </p:cNvSpPr>
            <p:nvPr/>
          </p:nvSpPr>
          <p:spPr bwMode="auto">
            <a:xfrm>
              <a:off x="7942108" y="3778266"/>
              <a:ext cx="40019" cy="40019"/>
            </a:xfrm>
            <a:custGeom>
              <a:avLst/>
              <a:gdLst>
                <a:gd name="T0" fmla="*/ 14 w 40"/>
                <a:gd name="T1" fmla="*/ 40 h 40"/>
                <a:gd name="T2" fmla="*/ 14 w 40"/>
                <a:gd name="T3" fmla="*/ 40 h 40"/>
                <a:gd name="T4" fmla="*/ 11 w 40"/>
                <a:gd name="T5" fmla="*/ 39 h 40"/>
                <a:gd name="T6" fmla="*/ 7 w 40"/>
                <a:gd name="T7" fmla="*/ 36 h 40"/>
                <a:gd name="T8" fmla="*/ 3 w 40"/>
                <a:gd name="T9" fmla="*/ 30 h 40"/>
                <a:gd name="T10" fmla="*/ 0 w 40"/>
                <a:gd name="T11" fmla="*/ 23 h 40"/>
                <a:gd name="T12" fmla="*/ 0 w 40"/>
                <a:gd name="T13" fmla="*/ 20 h 40"/>
                <a:gd name="T14" fmla="*/ 0 w 40"/>
                <a:gd name="T15" fmla="*/ 16 h 40"/>
                <a:gd name="T16" fmla="*/ 0 w 40"/>
                <a:gd name="T17" fmla="*/ 16 h 40"/>
                <a:gd name="T18" fmla="*/ 1 w 40"/>
                <a:gd name="T19" fmla="*/ 12 h 40"/>
                <a:gd name="T20" fmla="*/ 4 w 40"/>
                <a:gd name="T21" fmla="*/ 8 h 40"/>
                <a:gd name="T22" fmla="*/ 9 w 40"/>
                <a:gd name="T23" fmla="*/ 3 h 40"/>
                <a:gd name="T24" fmla="*/ 17 w 40"/>
                <a:gd name="T25" fmla="*/ 0 h 40"/>
                <a:gd name="T26" fmla="*/ 21 w 40"/>
                <a:gd name="T27" fmla="*/ 0 h 40"/>
                <a:gd name="T28" fmla="*/ 25 w 40"/>
                <a:gd name="T29" fmla="*/ 1 h 40"/>
                <a:gd name="T30" fmla="*/ 25 w 40"/>
                <a:gd name="T31" fmla="*/ 1 h 40"/>
                <a:gd name="T32" fmla="*/ 29 w 40"/>
                <a:gd name="T33" fmla="*/ 3 h 40"/>
                <a:gd name="T34" fmla="*/ 33 w 40"/>
                <a:gd name="T35" fmla="*/ 5 h 40"/>
                <a:gd name="T36" fmla="*/ 38 w 40"/>
                <a:gd name="T37" fmla="*/ 10 h 40"/>
                <a:gd name="T38" fmla="*/ 39 w 40"/>
                <a:gd name="T39" fmla="*/ 18 h 40"/>
                <a:gd name="T40" fmla="*/ 40 w 40"/>
                <a:gd name="T41" fmla="*/ 22 h 40"/>
                <a:gd name="T42" fmla="*/ 39 w 40"/>
                <a:gd name="T43" fmla="*/ 26 h 40"/>
                <a:gd name="T44" fmla="*/ 39 w 40"/>
                <a:gd name="T45" fmla="*/ 26 h 40"/>
                <a:gd name="T46" fmla="*/ 38 w 40"/>
                <a:gd name="T47" fmla="*/ 30 h 40"/>
                <a:gd name="T48" fmla="*/ 35 w 40"/>
                <a:gd name="T49" fmla="*/ 33 h 40"/>
                <a:gd name="T50" fmla="*/ 30 w 40"/>
                <a:gd name="T51" fmla="*/ 38 h 40"/>
                <a:gd name="T52" fmla="*/ 22 w 40"/>
                <a:gd name="T53" fmla="*/ 40 h 40"/>
                <a:gd name="T54" fmla="*/ 18 w 40"/>
                <a:gd name="T55" fmla="*/ 40 h 40"/>
                <a:gd name="T56" fmla="*/ 14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40"/>
                  </a:moveTo>
                  <a:lnTo>
                    <a:pt x="14" y="40"/>
                  </a:lnTo>
                  <a:lnTo>
                    <a:pt x="11" y="39"/>
                  </a:lnTo>
                  <a:lnTo>
                    <a:pt x="7" y="36"/>
                  </a:lnTo>
                  <a:lnTo>
                    <a:pt x="3" y="30"/>
                  </a:lnTo>
                  <a:lnTo>
                    <a:pt x="0" y="23"/>
                  </a:lnTo>
                  <a:lnTo>
                    <a:pt x="0" y="20"/>
                  </a:lnTo>
                  <a:lnTo>
                    <a:pt x="0" y="16"/>
                  </a:lnTo>
                  <a:lnTo>
                    <a:pt x="0" y="16"/>
                  </a:lnTo>
                  <a:lnTo>
                    <a:pt x="1" y="12"/>
                  </a:lnTo>
                  <a:lnTo>
                    <a:pt x="4" y="8"/>
                  </a:lnTo>
                  <a:lnTo>
                    <a:pt x="9" y="3"/>
                  </a:lnTo>
                  <a:lnTo>
                    <a:pt x="17" y="0"/>
                  </a:lnTo>
                  <a:lnTo>
                    <a:pt x="21" y="0"/>
                  </a:lnTo>
                  <a:lnTo>
                    <a:pt x="25" y="1"/>
                  </a:lnTo>
                  <a:lnTo>
                    <a:pt x="25" y="1"/>
                  </a:lnTo>
                  <a:lnTo>
                    <a:pt x="29" y="3"/>
                  </a:lnTo>
                  <a:lnTo>
                    <a:pt x="33" y="5"/>
                  </a:lnTo>
                  <a:lnTo>
                    <a:pt x="38" y="10"/>
                  </a:lnTo>
                  <a:lnTo>
                    <a:pt x="39" y="18"/>
                  </a:lnTo>
                  <a:lnTo>
                    <a:pt x="40" y="22"/>
                  </a:lnTo>
                  <a:lnTo>
                    <a:pt x="39" y="26"/>
                  </a:lnTo>
                  <a:lnTo>
                    <a:pt x="39" y="26"/>
                  </a:lnTo>
                  <a:lnTo>
                    <a:pt x="38" y="30"/>
                  </a:lnTo>
                  <a:lnTo>
                    <a:pt x="35" y="33"/>
                  </a:lnTo>
                  <a:lnTo>
                    <a:pt x="30" y="38"/>
                  </a:lnTo>
                  <a:lnTo>
                    <a:pt x="22" y="40"/>
                  </a:lnTo>
                  <a:lnTo>
                    <a:pt x="18" y="40"/>
                  </a:lnTo>
                  <a:lnTo>
                    <a:pt x="14"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04" name="Freeform 1281">
              <a:extLst>
                <a:ext uri="{FF2B5EF4-FFF2-40B4-BE49-F238E27FC236}">
                  <a16:creationId xmlns:a16="http://schemas.microsoft.com/office/drawing/2014/main" id="{84858FDA-9B3A-45E9-BC03-ECADFAC1CB69}"/>
                </a:ext>
              </a:extLst>
            </p:cNvPr>
            <p:cNvSpPr>
              <a:spLocks/>
            </p:cNvSpPr>
            <p:nvPr/>
          </p:nvSpPr>
          <p:spPr bwMode="auto">
            <a:xfrm>
              <a:off x="7963118" y="3700228"/>
              <a:ext cx="40019" cy="40019"/>
            </a:xfrm>
            <a:custGeom>
              <a:avLst/>
              <a:gdLst>
                <a:gd name="T0" fmla="*/ 16 w 40"/>
                <a:gd name="T1" fmla="*/ 39 h 40"/>
                <a:gd name="T2" fmla="*/ 16 w 40"/>
                <a:gd name="T3" fmla="*/ 39 h 40"/>
                <a:gd name="T4" fmla="*/ 12 w 40"/>
                <a:gd name="T5" fmla="*/ 38 h 40"/>
                <a:gd name="T6" fmla="*/ 8 w 40"/>
                <a:gd name="T7" fmla="*/ 36 h 40"/>
                <a:gd name="T8" fmla="*/ 3 w 40"/>
                <a:gd name="T9" fmla="*/ 30 h 40"/>
                <a:gd name="T10" fmla="*/ 1 w 40"/>
                <a:gd name="T11" fmla="*/ 22 h 40"/>
                <a:gd name="T12" fmla="*/ 0 w 40"/>
                <a:gd name="T13" fmla="*/ 18 h 40"/>
                <a:gd name="T14" fmla="*/ 1 w 40"/>
                <a:gd name="T15" fmla="*/ 14 h 40"/>
                <a:gd name="T16" fmla="*/ 1 w 40"/>
                <a:gd name="T17" fmla="*/ 14 h 40"/>
                <a:gd name="T18" fmla="*/ 3 w 40"/>
                <a:gd name="T19" fmla="*/ 10 h 40"/>
                <a:gd name="T20" fmla="*/ 5 w 40"/>
                <a:gd name="T21" fmla="*/ 8 h 40"/>
                <a:gd name="T22" fmla="*/ 10 w 40"/>
                <a:gd name="T23" fmla="*/ 3 h 40"/>
                <a:gd name="T24" fmla="*/ 18 w 40"/>
                <a:gd name="T25" fmla="*/ 0 h 40"/>
                <a:gd name="T26" fmla="*/ 22 w 40"/>
                <a:gd name="T27" fmla="*/ 0 h 40"/>
                <a:gd name="T28" fmla="*/ 26 w 40"/>
                <a:gd name="T29" fmla="*/ 0 h 40"/>
                <a:gd name="T30" fmla="*/ 26 w 40"/>
                <a:gd name="T31" fmla="*/ 0 h 40"/>
                <a:gd name="T32" fmla="*/ 30 w 40"/>
                <a:gd name="T33" fmla="*/ 3 h 40"/>
                <a:gd name="T34" fmla="*/ 34 w 40"/>
                <a:gd name="T35" fmla="*/ 4 h 40"/>
                <a:gd name="T36" fmla="*/ 38 w 40"/>
                <a:gd name="T37" fmla="*/ 10 h 40"/>
                <a:gd name="T38" fmla="*/ 40 w 40"/>
                <a:gd name="T39" fmla="*/ 17 h 40"/>
                <a:gd name="T40" fmla="*/ 40 w 40"/>
                <a:gd name="T41" fmla="*/ 21 h 40"/>
                <a:gd name="T42" fmla="*/ 40 w 40"/>
                <a:gd name="T43" fmla="*/ 26 h 40"/>
                <a:gd name="T44" fmla="*/ 40 w 40"/>
                <a:gd name="T45" fmla="*/ 26 h 40"/>
                <a:gd name="T46" fmla="*/ 39 w 40"/>
                <a:gd name="T47" fmla="*/ 30 h 40"/>
                <a:gd name="T48" fmla="*/ 36 w 40"/>
                <a:gd name="T49" fmla="*/ 33 h 40"/>
                <a:gd name="T50" fmla="*/ 31 w 40"/>
                <a:gd name="T51" fmla="*/ 38 h 40"/>
                <a:gd name="T52" fmla="*/ 23 w 40"/>
                <a:gd name="T53" fmla="*/ 40 h 40"/>
                <a:gd name="T54" fmla="*/ 19 w 40"/>
                <a:gd name="T55" fmla="*/ 40 h 40"/>
                <a:gd name="T56" fmla="*/ 16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6" y="39"/>
                  </a:moveTo>
                  <a:lnTo>
                    <a:pt x="16" y="39"/>
                  </a:lnTo>
                  <a:lnTo>
                    <a:pt x="12" y="38"/>
                  </a:lnTo>
                  <a:lnTo>
                    <a:pt x="8" y="36"/>
                  </a:lnTo>
                  <a:lnTo>
                    <a:pt x="3" y="30"/>
                  </a:lnTo>
                  <a:lnTo>
                    <a:pt x="1" y="22"/>
                  </a:lnTo>
                  <a:lnTo>
                    <a:pt x="0" y="18"/>
                  </a:lnTo>
                  <a:lnTo>
                    <a:pt x="1" y="14"/>
                  </a:lnTo>
                  <a:lnTo>
                    <a:pt x="1" y="14"/>
                  </a:lnTo>
                  <a:lnTo>
                    <a:pt x="3" y="10"/>
                  </a:lnTo>
                  <a:lnTo>
                    <a:pt x="5" y="8"/>
                  </a:lnTo>
                  <a:lnTo>
                    <a:pt x="10" y="3"/>
                  </a:lnTo>
                  <a:lnTo>
                    <a:pt x="18" y="0"/>
                  </a:lnTo>
                  <a:lnTo>
                    <a:pt x="22" y="0"/>
                  </a:lnTo>
                  <a:lnTo>
                    <a:pt x="26" y="0"/>
                  </a:lnTo>
                  <a:lnTo>
                    <a:pt x="26" y="0"/>
                  </a:lnTo>
                  <a:lnTo>
                    <a:pt x="30" y="3"/>
                  </a:lnTo>
                  <a:lnTo>
                    <a:pt x="34" y="4"/>
                  </a:lnTo>
                  <a:lnTo>
                    <a:pt x="38" y="10"/>
                  </a:lnTo>
                  <a:lnTo>
                    <a:pt x="40" y="17"/>
                  </a:lnTo>
                  <a:lnTo>
                    <a:pt x="40" y="21"/>
                  </a:lnTo>
                  <a:lnTo>
                    <a:pt x="40" y="26"/>
                  </a:lnTo>
                  <a:lnTo>
                    <a:pt x="40" y="26"/>
                  </a:lnTo>
                  <a:lnTo>
                    <a:pt x="39" y="30"/>
                  </a:lnTo>
                  <a:lnTo>
                    <a:pt x="36" y="33"/>
                  </a:lnTo>
                  <a:lnTo>
                    <a:pt x="31" y="38"/>
                  </a:lnTo>
                  <a:lnTo>
                    <a:pt x="23" y="40"/>
                  </a:lnTo>
                  <a:lnTo>
                    <a:pt x="19" y="40"/>
                  </a:lnTo>
                  <a:lnTo>
                    <a:pt x="16"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05" name="Freeform 1282">
              <a:extLst>
                <a:ext uri="{FF2B5EF4-FFF2-40B4-BE49-F238E27FC236}">
                  <a16:creationId xmlns:a16="http://schemas.microsoft.com/office/drawing/2014/main" id="{466D5EDE-0406-44C5-ADF5-DD8C18273531}"/>
                </a:ext>
              </a:extLst>
            </p:cNvPr>
            <p:cNvSpPr>
              <a:spLocks/>
            </p:cNvSpPr>
            <p:nvPr/>
          </p:nvSpPr>
          <p:spPr bwMode="auto">
            <a:xfrm>
              <a:off x="7985129" y="3622191"/>
              <a:ext cx="40019" cy="40019"/>
            </a:xfrm>
            <a:custGeom>
              <a:avLst/>
              <a:gdLst>
                <a:gd name="T0" fmla="*/ 16 w 40"/>
                <a:gd name="T1" fmla="*/ 39 h 40"/>
                <a:gd name="T2" fmla="*/ 16 w 40"/>
                <a:gd name="T3" fmla="*/ 39 h 40"/>
                <a:gd name="T4" fmla="*/ 12 w 40"/>
                <a:gd name="T5" fmla="*/ 38 h 40"/>
                <a:gd name="T6" fmla="*/ 8 w 40"/>
                <a:gd name="T7" fmla="*/ 35 h 40"/>
                <a:gd name="T8" fmla="*/ 3 w 40"/>
                <a:gd name="T9" fmla="*/ 30 h 40"/>
                <a:gd name="T10" fmla="*/ 0 w 40"/>
                <a:gd name="T11" fmla="*/ 22 h 40"/>
                <a:gd name="T12" fmla="*/ 0 w 40"/>
                <a:gd name="T13" fmla="*/ 18 h 40"/>
                <a:gd name="T14" fmla="*/ 1 w 40"/>
                <a:gd name="T15" fmla="*/ 14 h 40"/>
                <a:gd name="T16" fmla="*/ 1 w 40"/>
                <a:gd name="T17" fmla="*/ 14 h 40"/>
                <a:gd name="T18" fmla="*/ 3 w 40"/>
                <a:gd name="T19" fmla="*/ 11 h 40"/>
                <a:gd name="T20" fmla="*/ 5 w 40"/>
                <a:gd name="T21" fmla="*/ 7 h 40"/>
                <a:gd name="T22" fmla="*/ 10 w 40"/>
                <a:gd name="T23" fmla="*/ 3 h 40"/>
                <a:gd name="T24" fmla="*/ 18 w 40"/>
                <a:gd name="T25" fmla="*/ 0 h 40"/>
                <a:gd name="T26" fmla="*/ 22 w 40"/>
                <a:gd name="T27" fmla="*/ 0 h 40"/>
                <a:gd name="T28" fmla="*/ 26 w 40"/>
                <a:gd name="T29" fmla="*/ 0 h 40"/>
                <a:gd name="T30" fmla="*/ 26 w 40"/>
                <a:gd name="T31" fmla="*/ 0 h 40"/>
                <a:gd name="T32" fmla="*/ 30 w 40"/>
                <a:gd name="T33" fmla="*/ 1 h 40"/>
                <a:gd name="T34" fmla="*/ 34 w 40"/>
                <a:gd name="T35" fmla="*/ 4 h 40"/>
                <a:gd name="T36" fmla="*/ 38 w 40"/>
                <a:gd name="T37" fmla="*/ 9 h 40"/>
                <a:gd name="T38" fmla="*/ 40 w 40"/>
                <a:gd name="T39" fmla="*/ 17 h 40"/>
                <a:gd name="T40" fmla="*/ 40 w 40"/>
                <a:gd name="T41" fmla="*/ 21 h 40"/>
                <a:gd name="T42" fmla="*/ 40 w 40"/>
                <a:gd name="T43" fmla="*/ 25 h 40"/>
                <a:gd name="T44" fmla="*/ 40 w 40"/>
                <a:gd name="T45" fmla="*/ 25 h 40"/>
                <a:gd name="T46" fmla="*/ 39 w 40"/>
                <a:gd name="T47" fmla="*/ 29 h 40"/>
                <a:gd name="T48" fmla="*/ 36 w 40"/>
                <a:gd name="T49" fmla="*/ 33 h 40"/>
                <a:gd name="T50" fmla="*/ 30 w 40"/>
                <a:gd name="T51" fmla="*/ 38 h 40"/>
                <a:gd name="T52" fmla="*/ 23 w 40"/>
                <a:gd name="T53" fmla="*/ 39 h 40"/>
                <a:gd name="T54" fmla="*/ 20 w 40"/>
                <a:gd name="T55" fmla="*/ 40 h 40"/>
                <a:gd name="T56" fmla="*/ 16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6" y="39"/>
                  </a:moveTo>
                  <a:lnTo>
                    <a:pt x="16" y="39"/>
                  </a:lnTo>
                  <a:lnTo>
                    <a:pt x="12" y="38"/>
                  </a:lnTo>
                  <a:lnTo>
                    <a:pt x="8" y="35"/>
                  </a:lnTo>
                  <a:lnTo>
                    <a:pt x="3" y="30"/>
                  </a:lnTo>
                  <a:lnTo>
                    <a:pt x="0" y="22"/>
                  </a:lnTo>
                  <a:lnTo>
                    <a:pt x="0" y="18"/>
                  </a:lnTo>
                  <a:lnTo>
                    <a:pt x="1" y="14"/>
                  </a:lnTo>
                  <a:lnTo>
                    <a:pt x="1" y="14"/>
                  </a:lnTo>
                  <a:lnTo>
                    <a:pt x="3" y="11"/>
                  </a:lnTo>
                  <a:lnTo>
                    <a:pt x="5" y="7"/>
                  </a:lnTo>
                  <a:lnTo>
                    <a:pt x="10" y="3"/>
                  </a:lnTo>
                  <a:lnTo>
                    <a:pt x="18" y="0"/>
                  </a:lnTo>
                  <a:lnTo>
                    <a:pt x="22" y="0"/>
                  </a:lnTo>
                  <a:lnTo>
                    <a:pt x="26" y="0"/>
                  </a:lnTo>
                  <a:lnTo>
                    <a:pt x="26" y="0"/>
                  </a:lnTo>
                  <a:lnTo>
                    <a:pt x="30" y="1"/>
                  </a:lnTo>
                  <a:lnTo>
                    <a:pt x="34" y="4"/>
                  </a:lnTo>
                  <a:lnTo>
                    <a:pt x="38" y="9"/>
                  </a:lnTo>
                  <a:lnTo>
                    <a:pt x="40" y="17"/>
                  </a:lnTo>
                  <a:lnTo>
                    <a:pt x="40" y="21"/>
                  </a:lnTo>
                  <a:lnTo>
                    <a:pt x="40" y="25"/>
                  </a:lnTo>
                  <a:lnTo>
                    <a:pt x="40" y="25"/>
                  </a:lnTo>
                  <a:lnTo>
                    <a:pt x="39" y="29"/>
                  </a:lnTo>
                  <a:lnTo>
                    <a:pt x="36" y="33"/>
                  </a:lnTo>
                  <a:lnTo>
                    <a:pt x="30" y="38"/>
                  </a:lnTo>
                  <a:lnTo>
                    <a:pt x="23" y="39"/>
                  </a:lnTo>
                  <a:lnTo>
                    <a:pt x="20" y="40"/>
                  </a:lnTo>
                  <a:lnTo>
                    <a:pt x="16"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06" name="Freeform 1283">
              <a:extLst>
                <a:ext uri="{FF2B5EF4-FFF2-40B4-BE49-F238E27FC236}">
                  <a16:creationId xmlns:a16="http://schemas.microsoft.com/office/drawing/2014/main" id="{E5E2CB9A-D5D1-4D11-879C-4038E2655E6F}"/>
                </a:ext>
              </a:extLst>
            </p:cNvPr>
            <p:cNvSpPr>
              <a:spLocks/>
            </p:cNvSpPr>
            <p:nvPr/>
          </p:nvSpPr>
          <p:spPr bwMode="auto">
            <a:xfrm>
              <a:off x="8007140" y="3543153"/>
              <a:ext cx="40019" cy="40019"/>
            </a:xfrm>
            <a:custGeom>
              <a:avLst/>
              <a:gdLst>
                <a:gd name="T0" fmla="*/ 16 w 40"/>
                <a:gd name="T1" fmla="*/ 40 h 40"/>
                <a:gd name="T2" fmla="*/ 16 w 40"/>
                <a:gd name="T3" fmla="*/ 40 h 40"/>
                <a:gd name="T4" fmla="*/ 12 w 40"/>
                <a:gd name="T5" fmla="*/ 39 h 40"/>
                <a:gd name="T6" fmla="*/ 8 w 40"/>
                <a:gd name="T7" fmla="*/ 36 h 40"/>
                <a:gd name="T8" fmla="*/ 3 w 40"/>
                <a:gd name="T9" fmla="*/ 30 h 40"/>
                <a:gd name="T10" fmla="*/ 0 w 40"/>
                <a:gd name="T11" fmla="*/ 23 h 40"/>
                <a:gd name="T12" fmla="*/ 0 w 40"/>
                <a:gd name="T13" fmla="*/ 19 h 40"/>
                <a:gd name="T14" fmla="*/ 1 w 40"/>
                <a:gd name="T15" fmla="*/ 15 h 40"/>
                <a:gd name="T16" fmla="*/ 1 w 40"/>
                <a:gd name="T17" fmla="*/ 15 h 40"/>
                <a:gd name="T18" fmla="*/ 3 w 40"/>
                <a:gd name="T19" fmla="*/ 12 h 40"/>
                <a:gd name="T20" fmla="*/ 5 w 40"/>
                <a:gd name="T21" fmla="*/ 8 h 40"/>
                <a:gd name="T22" fmla="*/ 11 w 40"/>
                <a:gd name="T23" fmla="*/ 2 h 40"/>
                <a:gd name="T24" fmla="*/ 18 w 40"/>
                <a:gd name="T25" fmla="*/ 0 h 40"/>
                <a:gd name="T26" fmla="*/ 22 w 40"/>
                <a:gd name="T27" fmla="*/ 0 h 40"/>
                <a:gd name="T28" fmla="*/ 26 w 40"/>
                <a:gd name="T29" fmla="*/ 1 h 40"/>
                <a:gd name="T30" fmla="*/ 26 w 40"/>
                <a:gd name="T31" fmla="*/ 1 h 40"/>
                <a:gd name="T32" fmla="*/ 30 w 40"/>
                <a:gd name="T33" fmla="*/ 2 h 40"/>
                <a:gd name="T34" fmla="*/ 33 w 40"/>
                <a:gd name="T35" fmla="*/ 5 h 40"/>
                <a:gd name="T36" fmla="*/ 38 w 40"/>
                <a:gd name="T37" fmla="*/ 10 h 40"/>
                <a:gd name="T38" fmla="*/ 40 w 40"/>
                <a:gd name="T39" fmla="*/ 18 h 40"/>
                <a:gd name="T40" fmla="*/ 40 w 40"/>
                <a:gd name="T41" fmla="*/ 22 h 40"/>
                <a:gd name="T42" fmla="*/ 40 w 40"/>
                <a:gd name="T43" fmla="*/ 26 h 40"/>
                <a:gd name="T44" fmla="*/ 40 w 40"/>
                <a:gd name="T45" fmla="*/ 26 h 40"/>
                <a:gd name="T46" fmla="*/ 39 w 40"/>
                <a:gd name="T47" fmla="*/ 30 h 40"/>
                <a:gd name="T48" fmla="*/ 37 w 40"/>
                <a:gd name="T49" fmla="*/ 32 h 40"/>
                <a:gd name="T50" fmla="*/ 30 w 40"/>
                <a:gd name="T51" fmla="*/ 38 h 40"/>
                <a:gd name="T52" fmla="*/ 24 w 40"/>
                <a:gd name="T53" fmla="*/ 40 h 40"/>
                <a:gd name="T54" fmla="*/ 20 w 40"/>
                <a:gd name="T55" fmla="*/ 40 h 40"/>
                <a:gd name="T56" fmla="*/ 16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6" y="40"/>
                  </a:moveTo>
                  <a:lnTo>
                    <a:pt x="16" y="40"/>
                  </a:lnTo>
                  <a:lnTo>
                    <a:pt x="12" y="39"/>
                  </a:lnTo>
                  <a:lnTo>
                    <a:pt x="8" y="36"/>
                  </a:lnTo>
                  <a:lnTo>
                    <a:pt x="3" y="30"/>
                  </a:lnTo>
                  <a:lnTo>
                    <a:pt x="0" y="23"/>
                  </a:lnTo>
                  <a:lnTo>
                    <a:pt x="0" y="19"/>
                  </a:lnTo>
                  <a:lnTo>
                    <a:pt x="1" y="15"/>
                  </a:lnTo>
                  <a:lnTo>
                    <a:pt x="1" y="15"/>
                  </a:lnTo>
                  <a:lnTo>
                    <a:pt x="3" y="12"/>
                  </a:lnTo>
                  <a:lnTo>
                    <a:pt x="5" y="8"/>
                  </a:lnTo>
                  <a:lnTo>
                    <a:pt x="11" y="2"/>
                  </a:lnTo>
                  <a:lnTo>
                    <a:pt x="18" y="0"/>
                  </a:lnTo>
                  <a:lnTo>
                    <a:pt x="22" y="0"/>
                  </a:lnTo>
                  <a:lnTo>
                    <a:pt x="26" y="1"/>
                  </a:lnTo>
                  <a:lnTo>
                    <a:pt x="26" y="1"/>
                  </a:lnTo>
                  <a:lnTo>
                    <a:pt x="30" y="2"/>
                  </a:lnTo>
                  <a:lnTo>
                    <a:pt x="33" y="5"/>
                  </a:lnTo>
                  <a:lnTo>
                    <a:pt x="38" y="10"/>
                  </a:lnTo>
                  <a:lnTo>
                    <a:pt x="40" y="18"/>
                  </a:lnTo>
                  <a:lnTo>
                    <a:pt x="40" y="22"/>
                  </a:lnTo>
                  <a:lnTo>
                    <a:pt x="40" y="26"/>
                  </a:lnTo>
                  <a:lnTo>
                    <a:pt x="40" y="26"/>
                  </a:lnTo>
                  <a:lnTo>
                    <a:pt x="39" y="30"/>
                  </a:lnTo>
                  <a:lnTo>
                    <a:pt x="37" y="32"/>
                  </a:lnTo>
                  <a:lnTo>
                    <a:pt x="30" y="38"/>
                  </a:lnTo>
                  <a:lnTo>
                    <a:pt x="24" y="40"/>
                  </a:lnTo>
                  <a:lnTo>
                    <a:pt x="20" y="40"/>
                  </a:lnTo>
                  <a:lnTo>
                    <a:pt x="1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07" name="Freeform 1284">
              <a:extLst>
                <a:ext uri="{FF2B5EF4-FFF2-40B4-BE49-F238E27FC236}">
                  <a16:creationId xmlns:a16="http://schemas.microsoft.com/office/drawing/2014/main" id="{39D191EC-019E-40A8-8595-917548D71FB6}"/>
                </a:ext>
              </a:extLst>
            </p:cNvPr>
            <p:cNvSpPr>
              <a:spLocks/>
            </p:cNvSpPr>
            <p:nvPr/>
          </p:nvSpPr>
          <p:spPr bwMode="auto">
            <a:xfrm>
              <a:off x="8029150" y="3465115"/>
              <a:ext cx="40019" cy="40019"/>
            </a:xfrm>
            <a:custGeom>
              <a:avLst/>
              <a:gdLst>
                <a:gd name="T0" fmla="*/ 15 w 40"/>
                <a:gd name="T1" fmla="*/ 39 h 40"/>
                <a:gd name="T2" fmla="*/ 15 w 40"/>
                <a:gd name="T3" fmla="*/ 39 h 40"/>
                <a:gd name="T4" fmla="*/ 12 w 40"/>
                <a:gd name="T5" fmla="*/ 38 h 40"/>
                <a:gd name="T6" fmla="*/ 8 w 40"/>
                <a:gd name="T7" fmla="*/ 35 h 40"/>
                <a:gd name="T8" fmla="*/ 3 w 40"/>
                <a:gd name="T9" fmla="*/ 30 h 40"/>
                <a:gd name="T10" fmla="*/ 0 w 40"/>
                <a:gd name="T11" fmla="*/ 22 h 40"/>
                <a:gd name="T12" fmla="*/ 0 w 40"/>
                <a:gd name="T13" fmla="*/ 18 h 40"/>
                <a:gd name="T14" fmla="*/ 2 w 40"/>
                <a:gd name="T15" fmla="*/ 14 h 40"/>
                <a:gd name="T16" fmla="*/ 2 w 40"/>
                <a:gd name="T17" fmla="*/ 14 h 40"/>
                <a:gd name="T18" fmla="*/ 3 w 40"/>
                <a:gd name="T19" fmla="*/ 10 h 40"/>
                <a:gd name="T20" fmla="*/ 5 w 40"/>
                <a:gd name="T21" fmla="*/ 8 h 40"/>
                <a:gd name="T22" fmla="*/ 11 w 40"/>
                <a:gd name="T23" fmla="*/ 2 h 40"/>
                <a:gd name="T24" fmla="*/ 18 w 40"/>
                <a:gd name="T25" fmla="*/ 0 h 40"/>
                <a:gd name="T26" fmla="*/ 22 w 40"/>
                <a:gd name="T27" fmla="*/ 0 h 40"/>
                <a:gd name="T28" fmla="*/ 26 w 40"/>
                <a:gd name="T29" fmla="*/ 0 h 40"/>
                <a:gd name="T30" fmla="*/ 26 w 40"/>
                <a:gd name="T31" fmla="*/ 0 h 40"/>
                <a:gd name="T32" fmla="*/ 30 w 40"/>
                <a:gd name="T33" fmla="*/ 2 h 40"/>
                <a:gd name="T34" fmla="*/ 33 w 40"/>
                <a:gd name="T35" fmla="*/ 4 h 40"/>
                <a:gd name="T36" fmla="*/ 38 w 40"/>
                <a:gd name="T37" fmla="*/ 10 h 40"/>
                <a:gd name="T38" fmla="*/ 40 w 40"/>
                <a:gd name="T39" fmla="*/ 17 h 40"/>
                <a:gd name="T40" fmla="*/ 40 w 40"/>
                <a:gd name="T41" fmla="*/ 21 h 40"/>
                <a:gd name="T42" fmla="*/ 40 w 40"/>
                <a:gd name="T43" fmla="*/ 26 h 40"/>
                <a:gd name="T44" fmla="*/ 40 w 40"/>
                <a:gd name="T45" fmla="*/ 26 h 40"/>
                <a:gd name="T46" fmla="*/ 38 w 40"/>
                <a:gd name="T47" fmla="*/ 28 h 40"/>
                <a:gd name="T48" fmla="*/ 37 w 40"/>
                <a:gd name="T49" fmla="*/ 32 h 40"/>
                <a:gd name="T50" fmla="*/ 30 w 40"/>
                <a:gd name="T51" fmla="*/ 38 h 40"/>
                <a:gd name="T52" fmla="*/ 24 w 40"/>
                <a:gd name="T53" fmla="*/ 40 h 40"/>
                <a:gd name="T54" fmla="*/ 20 w 40"/>
                <a:gd name="T55" fmla="*/ 40 h 40"/>
                <a:gd name="T56" fmla="*/ 15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5" y="39"/>
                  </a:moveTo>
                  <a:lnTo>
                    <a:pt x="15" y="39"/>
                  </a:lnTo>
                  <a:lnTo>
                    <a:pt x="12" y="38"/>
                  </a:lnTo>
                  <a:lnTo>
                    <a:pt x="8" y="35"/>
                  </a:lnTo>
                  <a:lnTo>
                    <a:pt x="3" y="30"/>
                  </a:lnTo>
                  <a:lnTo>
                    <a:pt x="0" y="22"/>
                  </a:lnTo>
                  <a:lnTo>
                    <a:pt x="0" y="18"/>
                  </a:lnTo>
                  <a:lnTo>
                    <a:pt x="2" y="14"/>
                  </a:lnTo>
                  <a:lnTo>
                    <a:pt x="2" y="14"/>
                  </a:lnTo>
                  <a:lnTo>
                    <a:pt x="3" y="10"/>
                  </a:lnTo>
                  <a:lnTo>
                    <a:pt x="5" y="8"/>
                  </a:lnTo>
                  <a:lnTo>
                    <a:pt x="11" y="2"/>
                  </a:lnTo>
                  <a:lnTo>
                    <a:pt x="18" y="0"/>
                  </a:lnTo>
                  <a:lnTo>
                    <a:pt x="22" y="0"/>
                  </a:lnTo>
                  <a:lnTo>
                    <a:pt x="26" y="0"/>
                  </a:lnTo>
                  <a:lnTo>
                    <a:pt x="26" y="0"/>
                  </a:lnTo>
                  <a:lnTo>
                    <a:pt x="30" y="2"/>
                  </a:lnTo>
                  <a:lnTo>
                    <a:pt x="33" y="4"/>
                  </a:lnTo>
                  <a:lnTo>
                    <a:pt x="38" y="10"/>
                  </a:lnTo>
                  <a:lnTo>
                    <a:pt x="40" y="17"/>
                  </a:lnTo>
                  <a:lnTo>
                    <a:pt x="40" y="21"/>
                  </a:lnTo>
                  <a:lnTo>
                    <a:pt x="40" y="26"/>
                  </a:lnTo>
                  <a:lnTo>
                    <a:pt x="40" y="26"/>
                  </a:lnTo>
                  <a:lnTo>
                    <a:pt x="38" y="28"/>
                  </a:lnTo>
                  <a:lnTo>
                    <a:pt x="37" y="32"/>
                  </a:lnTo>
                  <a:lnTo>
                    <a:pt x="30" y="38"/>
                  </a:lnTo>
                  <a:lnTo>
                    <a:pt x="24" y="40"/>
                  </a:lnTo>
                  <a:lnTo>
                    <a:pt x="20" y="40"/>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08" name="Freeform 1285">
              <a:extLst>
                <a:ext uri="{FF2B5EF4-FFF2-40B4-BE49-F238E27FC236}">
                  <a16:creationId xmlns:a16="http://schemas.microsoft.com/office/drawing/2014/main" id="{CE2A92CD-D614-40F4-9E5A-8BADF7B99D88}"/>
                </a:ext>
              </a:extLst>
            </p:cNvPr>
            <p:cNvSpPr>
              <a:spLocks/>
            </p:cNvSpPr>
            <p:nvPr/>
          </p:nvSpPr>
          <p:spPr bwMode="auto">
            <a:xfrm>
              <a:off x="8051161" y="3387077"/>
              <a:ext cx="41020" cy="40019"/>
            </a:xfrm>
            <a:custGeom>
              <a:avLst/>
              <a:gdLst>
                <a:gd name="T0" fmla="*/ 15 w 41"/>
                <a:gd name="T1" fmla="*/ 39 h 40"/>
                <a:gd name="T2" fmla="*/ 15 w 41"/>
                <a:gd name="T3" fmla="*/ 39 h 40"/>
                <a:gd name="T4" fmla="*/ 11 w 41"/>
                <a:gd name="T5" fmla="*/ 38 h 40"/>
                <a:gd name="T6" fmla="*/ 8 w 41"/>
                <a:gd name="T7" fmla="*/ 35 h 40"/>
                <a:gd name="T8" fmla="*/ 3 w 41"/>
                <a:gd name="T9" fmla="*/ 30 h 40"/>
                <a:gd name="T10" fmla="*/ 0 w 41"/>
                <a:gd name="T11" fmla="*/ 22 h 40"/>
                <a:gd name="T12" fmla="*/ 0 w 41"/>
                <a:gd name="T13" fmla="*/ 18 h 40"/>
                <a:gd name="T14" fmla="*/ 2 w 41"/>
                <a:gd name="T15" fmla="*/ 14 h 40"/>
                <a:gd name="T16" fmla="*/ 2 w 41"/>
                <a:gd name="T17" fmla="*/ 14 h 40"/>
                <a:gd name="T18" fmla="*/ 3 w 41"/>
                <a:gd name="T19" fmla="*/ 10 h 40"/>
                <a:gd name="T20" fmla="*/ 4 w 41"/>
                <a:gd name="T21" fmla="*/ 6 h 40"/>
                <a:gd name="T22" fmla="*/ 11 w 41"/>
                <a:gd name="T23" fmla="*/ 2 h 40"/>
                <a:gd name="T24" fmla="*/ 18 w 41"/>
                <a:gd name="T25" fmla="*/ 0 h 40"/>
                <a:gd name="T26" fmla="*/ 22 w 41"/>
                <a:gd name="T27" fmla="*/ 0 h 40"/>
                <a:gd name="T28" fmla="*/ 26 w 41"/>
                <a:gd name="T29" fmla="*/ 0 h 40"/>
                <a:gd name="T30" fmla="*/ 26 w 41"/>
                <a:gd name="T31" fmla="*/ 0 h 40"/>
                <a:gd name="T32" fmla="*/ 30 w 41"/>
                <a:gd name="T33" fmla="*/ 1 h 40"/>
                <a:gd name="T34" fmla="*/ 33 w 41"/>
                <a:gd name="T35" fmla="*/ 4 h 40"/>
                <a:gd name="T36" fmla="*/ 38 w 41"/>
                <a:gd name="T37" fmla="*/ 9 h 40"/>
                <a:gd name="T38" fmla="*/ 41 w 41"/>
                <a:gd name="T39" fmla="*/ 17 h 40"/>
                <a:gd name="T40" fmla="*/ 41 w 41"/>
                <a:gd name="T41" fmla="*/ 21 h 40"/>
                <a:gd name="T42" fmla="*/ 39 w 41"/>
                <a:gd name="T43" fmla="*/ 25 h 40"/>
                <a:gd name="T44" fmla="*/ 39 w 41"/>
                <a:gd name="T45" fmla="*/ 25 h 40"/>
                <a:gd name="T46" fmla="*/ 38 w 41"/>
                <a:gd name="T47" fmla="*/ 28 h 40"/>
                <a:gd name="T48" fmla="*/ 37 w 41"/>
                <a:gd name="T49" fmla="*/ 32 h 40"/>
                <a:gd name="T50" fmla="*/ 30 w 41"/>
                <a:gd name="T51" fmla="*/ 38 h 40"/>
                <a:gd name="T52" fmla="*/ 22 w 41"/>
                <a:gd name="T53" fmla="*/ 39 h 40"/>
                <a:gd name="T54" fmla="*/ 18 w 41"/>
                <a:gd name="T55" fmla="*/ 40 h 40"/>
                <a:gd name="T56" fmla="*/ 15 w 41"/>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0">
                  <a:moveTo>
                    <a:pt x="15" y="39"/>
                  </a:moveTo>
                  <a:lnTo>
                    <a:pt x="15" y="39"/>
                  </a:lnTo>
                  <a:lnTo>
                    <a:pt x="11" y="38"/>
                  </a:lnTo>
                  <a:lnTo>
                    <a:pt x="8" y="35"/>
                  </a:lnTo>
                  <a:lnTo>
                    <a:pt x="3" y="30"/>
                  </a:lnTo>
                  <a:lnTo>
                    <a:pt x="0" y="22"/>
                  </a:lnTo>
                  <a:lnTo>
                    <a:pt x="0" y="18"/>
                  </a:lnTo>
                  <a:lnTo>
                    <a:pt x="2" y="14"/>
                  </a:lnTo>
                  <a:lnTo>
                    <a:pt x="2" y="14"/>
                  </a:lnTo>
                  <a:lnTo>
                    <a:pt x="3" y="10"/>
                  </a:lnTo>
                  <a:lnTo>
                    <a:pt x="4" y="6"/>
                  </a:lnTo>
                  <a:lnTo>
                    <a:pt x="11" y="2"/>
                  </a:lnTo>
                  <a:lnTo>
                    <a:pt x="18" y="0"/>
                  </a:lnTo>
                  <a:lnTo>
                    <a:pt x="22" y="0"/>
                  </a:lnTo>
                  <a:lnTo>
                    <a:pt x="26" y="0"/>
                  </a:lnTo>
                  <a:lnTo>
                    <a:pt x="26" y="0"/>
                  </a:lnTo>
                  <a:lnTo>
                    <a:pt x="30" y="1"/>
                  </a:lnTo>
                  <a:lnTo>
                    <a:pt x="33" y="4"/>
                  </a:lnTo>
                  <a:lnTo>
                    <a:pt x="38" y="9"/>
                  </a:lnTo>
                  <a:lnTo>
                    <a:pt x="41" y="17"/>
                  </a:lnTo>
                  <a:lnTo>
                    <a:pt x="41" y="21"/>
                  </a:lnTo>
                  <a:lnTo>
                    <a:pt x="39" y="25"/>
                  </a:lnTo>
                  <a:lnTo>
                    <a:pt x="39" y="25"/>
                  </a:lnTo>
                  <a:lnTo>
                    <a:pt x="38" y="28"/>
                  </a:lnTo>
                  <a:lnTo>
                    <a:pt x="37" y="32"/>
                  </a:lnTo>
                  <a:lnTo>
                    <a:pt x="30" y="38"/>
                  </a:lnTo>
                  <a:lnTo>
                    <a:pt x="22" y="39"/>
                  </a:lnTo>
                  <a:lnTo>
                    <a:pt x="18" y="40"/>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09" name="Freeform 1286">
              <a:extLst>
                <a:ext uri="{FF2B5EF4-FFF2-40B4-BE49-F238E27FC236}">
                  <a16:creationId xmlns:a16="http://schemas.microsoft.com/office/drawing/2014/main" id="{2B3E41AE-C5ED-4FCD-BE0E-FF83FB183436}"/>
                </a:ext>
              </a:extLst>
            </p:cNvPr>
            <p:cNvSpPr>
              <a:spLocks/>
            </p:cNvSpPr>
            <p:nvPr/>
          </p:nvSpPr>
          <p:spPr bwMode="auto">
            <a:xfrm>
              <a:off x="8073171" y="3308039"/>
              <a:ext cx="41020" cy="40019"/>
            </a:xfrm>
            <a:custGeom>
              <a:avLst/>
              <a:gdLst>
                <a:gd name="T0" fmla="*/ 15 w 41"/>
                <a:gd name="T1" fmla="*/ 40 h 40"/>
                <a:gd name="T2" fmla="*/ 15 w 41"/>
                <a:gd name="T3" fmla="*/ 40 h 40"/>
                <a:gd name="T4" fmla="*/ 11 w 41"/>
                <a:gd name="T5" fmla="*/ 37 h 40"/>
                <a:gd name="T6" fmla="*/ 8 w 41"/>
                <a:gd name="T7" fmla="*/ 36 h 40"/>
                <a:gd name="T8" fmla="*/ 3 w 41"/>
                <a:gd name="T9" fmla="*/ 29 h 40"/>
                <a:gd name="T10" fmla="*/ 0 w 41"/>
                <a:gd name="T11" fmla="*/ 23 h 40"/>
                <a:gd name="T12" fmla="*/ 0 w 41"/>
                <a:gd name="T13" fmla="*/ 19 h 40"/>
                <a:gd name="T14" fmla="*/ 2 w 41"/>
                <a:gd name="T15" fmla="*/ 15 h 40"/>
                <a:gd name="T16" fmla="*/ 2 w 41"/>
                <a:gd name="T17" fmla="*/ 15 h 40"/>
                <a:gd name="T18" fmla="*/ 3 w 41"/>
                <a:gd name="T19" fmla="*/ 11 h 40"/>
                <a:gd name="T20" fmla="*/ 4 w 41"/>
                <a:gd name="T21" fmla="*/ 7 h 40"/>
                <a:gd name="T22" fmla="*/ 11 w 41"/>
                <a:gd name="T23" fmla="*/ 2 h 40"/>
                <a:gd name="T24" fmla="*/ 17 w 41"/>
                <a:gd name="T25" fmla="*/ 0 h 40"/>
                <a:gd name="T26" fmla="*/ 22 w 41"/>
                <a:gd name="T27" fmla="*/ 0 h 40"/>
                <a:gd name="T28" fmla="*/ 26 w 41"/>
                <a:gd name="T29" fmla="*/ 1 h 40"/>
                <a:gd name="T30" fmla="*/ 26 w 41"/>
                <a:gd name="T31" fmla="*/ 1 h 40"/>
                <a:gd name="T32" fmla="*/ 30 w 41"/>
                <a:gd name="T33" fmla="*/ 2 h 40"/>
                <a:gd name="T34" fmla="*/ 33 w 41"/>
                <a:gd name="T35" fmla="*/ 5 h 40"/>
                <a:gd name="T36" fmla="*/ 38 w 41"/>
                <a:gd name="T37" fmla="*/ 10 h 40"/>
                <a:gd name="T38" fmla="*/ 41 w 41"/>
                <a:gd name="T39" fmla="*/ 18 h 40"/>
                <a:gd name="T40" fmla="*/ 41 w 41"/>
                <a:gd name="T41" fmla="*/ 22 h 40"/>
                <a:gd name="T42" fmla="*/ 39 w 41"/>
                <a:gd name="T43" fmla="*/ 26 h 40"/>
                <a:gd name="T44" fmla="*/ 39 w 41"/>
                <a:gd name="T45" fmla="*/ 26 h 40"/>
                <a:gd name="T46" fmla="*/ 38 w 41"/>
                <a:gd name="T47" fmla="*/ 29 h 40"/>
                <a:gd name="T48" fmla="*/ 37 w 41"/>
                <a:gd name="T49" fmla="*/ 32 h 40"/>
                <a:gd name="T50" fmla="*/ 30 w 41"/>
                <a:gd name="T51" fmla="*/ 37 h 40"/>
                <a:gd name="T52" fmla="*/ 22 w 41"/>
                <a:gd name="T53" fmla="*/ 40 h 40"/>
                <a:gd name="T54" fmla="*/ 19 w 41"/>
                <a:gd name="T55" fmla="*/ 40 h 40"/>
                <a:gd name="T56" fmla="*/ 15 w 41"/>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0">
                  <a:moveTo>
                    <a:pt x="15" y="40"/>
                  </a:moveTo>
                  <a:lnTo>
                    <a:pt x="15" y="40"/>
                  </a:lnTo>
                  <a:lnTo>
                    <a:pt x="11" y="37"/>
                  </a:lnTo>
                  <a:lnTo>
                    <a:pt x="8" y="36"/>
                  </a:lnTo>
                  <a:lnTo>
                    <a:pt x="3" y="29"/>
                  </a:lnTo>
                  <a:lnTo>
                    <a:pt x="0" y="23"/>
                  </a:lnTo>
                  <a:lnTo>
                    <a:pt x="0" y="19"/>
                  </a:lnTo>
                  <a:lnTo>
                    <a:pt x="2" y="15"/>
                  </a:lnTo>
                  <a:lnTo>
                    <a:pt x="2" y="15"/>
                  </a:lnTo>
                  <a:lnTo>
                    <a:pt x="3" y="11"/>
                  </a:lnTo>
                  <a:lnTo>
                    <a:pt x="4" y="7"/>
                  </a:lnTo>
                  <a:lnTo>
                    <a:pt x="11" y="2"/>
                  </a:lnTo>
                  <a:lnTo>
                    <a:pt x="17" y="0"/>
                  </a:lnTo>
                  <a:lnTo>
                    <a:pt x="22" y="0"/>
                  </a:lnTo>
                  <a:lnTo>
                    <a:pt x="26" y="1"/>
                  </a:lnTo>
                  <a:lnTo>
                    <a:pt x="26" y="1"/>
                  </a:lnTo>
                  <a:lnTo>
                    <a:pt x="30" y="2"/>
                  </a:lnTo>
                  <a:lnTo>
                    <a:pt x="33" y="5"/>
                  </a:lnTo>
                  <a:lnTo>
                    <a:pt x="38" y="10"/>
                  </a:lnTo>
                  <a:lnTo>
                    <a:pt x="41" y="18"/>
                  </a:lnTo>
                  <a:lnTo>
                    <a:pt x="41" y="22"/>
                  </a:lnTo>
                  <a:lnTo>
                    <a:pt x="39" y="26"/>
                  </a:lnTo>
                  <a:lnTo>
                    <a:pt x="39" y="26"/>
                  </a:lnTo>
                  <a:lnTo>
                    <a:pt x="38" y="29"/>
                  </a:lnTo>
                  <a:lnTo>
                    <a:pt x="37" y="32"/>
                  </a:lnTo>
                  <a:lnTo>
                    <a:pt x="30" y="37"/>
                  </a:lnTo>
                  <a:lnTo>
                    <a:pt x="22" y="40"/>
                  </a:lnTo>
                  <a:lnTo>
                    <a:pt x="19" y="40"/>
                  </a:lnTo>
                  <a:lnTo>
                    <a:pt x="1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10" name="Freeform 1287">
              <a:extLst>
                <a:ext uri="{FF2B5EF4-FFF2-40B4-BE49-F238E27FC236}">
                  <a16:creationId xmlns:a16="http://schemas.microsoft.com/office/drawing/2014/main" id="{75093388-C823-45C1-9B5B-09800D84A31E}"/>
                </a:ext>
              </a:extLst>
            </p:cNvPr>
            <p:cNvSpPr>
              <a:spLocks/>
            </p:cNvSpPr>
            <p:nvPr/>
          </p:nvSpPr>
          <p:spPr bwMode="auto">
            <a:xfrm>
              <a:off x="8095182" y="3230001"/>
              <a:ext cx="41020" cy="40019"/>
            </a:xfrm>
            <a:custGeom>
              <a:avLst/>
              <a:gdLst>
                <a:gd name="T0" fmla="*/ 15 w 41"/>
                <a:gd name="T1" fmla="*/ 39 h 40"/>
                <a:gd name="T2" fmla="*/ 15 w 41"/>
                <a:gd name="T3" fmla="*/ 39 h 40"/>
                <a:gd name="T4" fmla="*/ 11 w 41"/>
                <a:gd name="T5" fmla="*/ 37 h 40"/>
                <a:gd name="T6" fmla="*/ 8 w 41"/>
                <a:gd name="T7" fmla="*/ 35 h 40"/>
                <a:gd name="T8" fmla="*/ 3 w 41"/>
                <a:gd name="T9" fmla="*/ 30 h 40"/>
                <a:gd name="T10" fmla="*/ 0 w 41"/>
                <a:gd name="T11" fmla="*/ 22 h 40"/>
                <a:gd name="T12" fmla="*/ 0 w 41"/>
                <a:gd name="T13" fmla="*/ 18 h 40"/>
                <a:gd name="T14" fmla="*/ 0 w 41"/>
                <a:gd name="T15" fmla="*/ 14 h 40"/>
                <a:gd name="T16" fmla="*/ 0 w 41"/>
                <a:gd name="T17" fmla="*/ 14 h 40"/>
                <a:gd name="T18" fmla="*/ 3 w 41"/>
                <a:gd name="T19" fmla="*/ 10 h 40"/>
                <a:gd name="T20" fmla="*/ 4 w 41"/>
                <a:gd name="T21" fmla="*/ 7 h 40"/>
                <a:gd name="T22" fmla="*/ 11 w 41"/>
                <a:gd name="T23" fmla="*/ 2 h 40"/>
                <a:gd name="T24" fmla="*/ 17 w 41"/>
                <a:gd name="T25" fmla="*/ 0 h 40"/>
                <a:gd name="T26" fmla="*/ 21 w 41"/>
                <a:gd name="T27" fmla="*/ 0 h 40"/>
                <a:gd name="T28" fmla="*/ 26 w 41"/>
                <a:gd name="T29" fmla="*/ 0 h 40"/>
                <a:gd name="T30" fmla="*/ 26 w 41"/>
                <a:gd name="T31" fmla="*/ 0 h 40"/>
                <a:gd name="T32" fmla="*/ 29 w 41"/>
                <a:gd name="T33" fmla="*/ 2 h 40"/>
                <a:gd name="T34" fmla="*/ 33 w 41"/>
                <a:gd name="T35" fmla="*/ 4 h 40"/>
                <a:gd name="T36" fmla="*/ 38 w 41"/>
                <a:gd name="T37" fmla="*/ 10 h 40"/>
                <a:gd name="T38" fmla="*/ 41 w 41"/>
                <a:gd name="T39" fmla="*/ 17 h 40"/>
                <a:gd name="T40" fmla="*/ 41 w 41"/>
                <a:gd name="T41" fmla="*/ 20 h 40"/>
                <a:gd name="T42" fmla="*/ 39 w 41"/>
                <a:gd name="T43" fmla="*/ 26 h 40"/>
                <a:gd name="T44" fmla="*/ 39 w 41"/>
                <a:gd name="T45" fmla="*/ 26 h 40"/>
                <a:gd name="T46" fmla="*/ 38 w 41"/>
                <a:gd name="T47" fmla="*/ 28 h 40"/>
                <a:gd name="T48" fmla="*/ 36 w 41"/>
                <a:gd name="T49" fmla="*/ 32 h 40"/>
                <a:gd name="T50" fmla="*/ 30 w 41"/>
                <a:gd name="T51" fmla="*/ 37 h 40"/>
                <a:gd name="T52" fmla="*/ 23 w 41"/>
                <a:gd name="T53" fmla="*/ 40 h 40"/>
                <a:gd name="T54" fmla="*/ 19 w 41"/>
                <a:gd name="T55" fmla="*/ 40 h 40"/>
                <a:gd name="T56" fmla="*/ 15 w 41"/>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0">
                  <a:moveTo>
                    <a:pt x="15" y="39"/>
                  </a:moveTo>
                  <a:lnTo>
                    <a:pt x="15" y="39"/>
                  </a:lnTo>
                  <a:lnTo>
                    <a:pt x="11" y="37"/>
                  </a:lnTo>
                  <a:lnTo>
                    <a:pt x="8" y="35"/>
                  </a:lnTo>
                  <a:lnTo>
                    <a:pt x="3" y="30"/>
                  </a:lnTo>
                  <a:lnTo>
                    <a:pt x="0" y="22"/>
                  </a:lnTo>
                  <a:lnTo>
                    <a:pt x="0" y="18"/>
                  </a:lnTo>
                  <a:lnTo>
                    <a:pt x="0" y="14"/>
                  </a:lnTo>
                  <a:lnTo>
                    <a:pt x="0" y="14"/>
                  </a:lnTo>
                  <a:lnTo>
                    <a:pt x="3" y="10"/>
                  </a:lnTo>
                  <a:lnTo>
                    <a:pt x="4" y="7"/>
                  </a:lnTo>
                  <a:lnTo>
                    <a:pt x="11" y="2"/>
                  </a:lnTo>
                  <a:lnTo>
                    <a:pt x="17" y="0"/>
                  </a:lnTo>
                  <a:lnTo>
                    <a:pt x="21" y="0"/>
                  </a:lnTo>
                  <a:lnTo>
                    <a:pt x="26" y="0"/>
                  </a:lnTo>
                  <a:lnTo>
                    <a:pt x="26" y="0"/>
                  </a:lnTo>
                  <a:lnTo>
                    <a:pt x="29" y="2"/>
                  </a:lnTo>
                  <a:lnTo>
                    <a:pt x="33" y="4"/>
                  </a:lnTo>
                  <a:lnTo>
                    <a:pt x="38" y="10"/>
                  </a:lnTo>
                  <a:lnTo>
                    <a:pt x="41" y="17"/>
                  </a:lnTo>
                  <a:lnTo>
                    <a:pt x="41" y="20"/>
                  </a:lnTo>
                  <a:lnTo>
                    <a:pt x="39" y="26"/>
                  </a:lnTo>
                  <a:lnTo>
                    <a:pt x="39" y="26"/>
                  </a:lnTo>
                  <a:lnTo>
                    <a:pt x="38" y="28"/>
                  </a:lnTo>
                  <a:lnTo>
                    <a:pt x="36" y="32"/>
                  </a:lnTo>
                  <a:lnTo>
                    <a:pt x="30" y="37"/>
                  </a:lnTo>
                  <a:lnTo>
                    <a:pt x="23" y="40"/>
                  </a:lnTo>
                  <a:lnTo>
                    <a:pt x="19" y="40"/>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11" name="Freeform 1288">
              <a:extLst>
                <a:ext uri="{FF2B5EF4-FFF2-40B4-BE49-F238E27FC236}">
                  <a16:creationId xmlns:a16="http://schemas.microsoft.com/office/drawing/2014/main" id="{C0038BBC-BBE2-41F7-8F86-D9C19AFC89E2}"/>
                </a:ext>
              </a:extLst>
            </p:cNvPr>
            <p:cNvSpPr>
              <a:spLocks/>
            </p:cNvSpPr>
            <p:nvPr/>
          </p:nvSpPr>
          <p:spPr bwMode="auto">
            <a:xfrm>
              <a:off x="8118193" y="3151964"/>
              <a:ext cx="40019" cy="39019"/>
            </a:xfrm>
            <a:custGeom>
              <a:avLst/>
              <a:gdLst>
                <a:gd name="T0" fmla="*/ 14 w 40"/>
                <a:gd name="T1" fmla="*/ 39 h 39"/>
                <a:gd name="T2" fmla="*/ 14 w 40"/>
                <a:gd name="T3" fmla="*/ 39 h 39"/>
                <a:gd name="T4" fmla="*/ 10 w 40"/>
                <a:gd name="T5" fmla="*/ 37 h 39"/>
                <a:gd name="T6" fmla="*/ 7 w 40"/>
                <a:gd name="T7" fmla="*/ 35 h 39"/>
                <a:gd name="T8" fmla="*/ 2 w 40"/>
                <a:gd name="T9" fmla="*/ 30 h 39"/>
                <a:gd name="T10" fmla="*/ 0 w 40"/>
                <a:gd name="T11" fmla="*/ 22 h 39"/>
                <a:gd name="T12" fmla="*/ 0 w 40"/>
                <a:gd name="T13" fmla="*/ 18 h 39"/>
                <a:gd name="T14" fmla="*/ 0 w 40"/>
                <a:gd name="T15" fmla="*/ 14 h 39"/>
                <a:gd name="T16" fmla="*/ 0 w 40"/>
                <a:gd name="T17" fmla="*/ 14 h 39"/>
                <a:gd name="T18" fmla="*/ 1 w 40"/>
                <a:gd name="T19" fmla="*/ 10 h 39"/>
                <a:gd name="T20" fmla="*/ 3 w 40"/>
                <a:gd name="T21" fmla="*/ 6 h 39"/>
                <a:gd name="T22" fmla="*/ 10 w 40"/>
                <a:gd name="T23" fmla="*/ 1 h 39"/>
                <a:gd name="T24" fmla="*/ 16 w 40"/>
                <a:gd name="T25" fmla="*/ 0 h 39"/>
                <a:gd name="T26" fmla="*/ 20 w 40"/>
                <a:gd name="T27" fmla="*/ 0 h 39"/>
                <a:gd name="T28" fmla="*/ 24 w 40"/>
                <a:gd name="T29" fmla="*/ 0 h 39"/>
                <a:gd name="T30" fmla="*/ 24 w 40"/>
                <a:gd name="T31" fmla="*/ 0 h 39"/>
                <a:gd name="T32" fmla="*/ 28 w 40"/>
                <a:gd name="T33" fmla="*/ 1 h 39"/>
                <a:gd name="T34" fmla="*/ 32 w 40"/>
                <a:gd name="T35" fmla="*/ 4 h 39"/>
                <a:gd name="T36" fmla="*/ 37 w 40"/>
                <a:gd name="T37" fmla="*/ 9 h 39"/>
                <a:gd name="T38" fmla="*/ 40 w 40"/>
                <a:gd name="T39" fmla="*/ 17 h 39"/>
                <a:gd name="T40" fmla="*/ 40 w 40"/>
                <a:gd name="T41" fmla="*/ 20 h 39"/>
                <a:gd name="T42" fmla="*/ 39 w 40"/>
                <a:gd name="T43" fmla="*/ 24 h 39"/>
                <a:gd name="T44" fmla="*/ 39 w 40"/>
                <a:gd name="T45" fmla="*/ 24 h 39"/>
                <a:gd name="T46" fmla="*/ 37 w 40"/>
                <a:gd name="T47" fmla="*/ 28 h 39"/>
                <a:gd name="T48" fmla="*/ 35 w 40"/>
                <a:gd name="T49" fmla="*/ 32 h 39"/>
                <a:gd name="T50" fmla="*/ 29 w 40"/>
                <a:gd name="T51" fmla="*/ 37 h 39"/>
                <a:gd name="T52" fmla="*/ 22 w 40"/>
                <a:gd name="T53" fmla="*/ 39 h 39"/>
                <a:gd name="T54" fmla="*/ 18 w 40"/>
                <a:gd name="T55" fmla="*/ 39 h 39"/>
                <a:gd name="T56" fmla="*/ 14 w 40"/>
                <a:gd name="T5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39">
                  <a:moveTo>
                    <a:pt x="14" y="39"/>
                  </a:moveTo>
                  <a:lnTo>
                    <a:pt x="14" y="39"/>
                  </a:lnTo>
                  <a:lnTo>
                    <a:pt x="10" y="37"/>
                  </a:lnTo>
                  <a:lnTo>
                    <a:pt x="7" y="35"/>
                  </a:lnTo>
                  <a:lnTo>
                    <a:pt x="2" y="30"/>
                  </a:lnTo>
                  <a:lnTo>
                    <a:pt x="0" y="22"/>
                  </a:lnTo>
                  <a:lnTo>
                    <a:pt x="0" y="18"/>
                  </a:lnTo>
                  <a:lnTo>
                    <a:pt x="0" y="14"/>
                  </a:lnTo>
                  <a:lnTo>
                    <a:pt x="0" y="14"/>
                  </a:lnTo>
                  <a:lnTo>
                    <a:pt x="1" y="10"/>
                  </a:lnTo>
                  <a:lnTo>
                    <a:pt x="3" y="6"/>
                  </a:lnTo>
                  <a:lnTo>
                    <a:pt x="10" y="1"/>
                  </a:lnTo>
                  <a:lnTo>
                    <a:pt x="16" y="0"/>
                  </a:lnTo>
                  <a:lnTo>
                    <a:pt x="20" y="0"/>
                  </a:lnTo>
                  <a:lnTo>
                    <a:pt x="24" y="0"/>
                  </a:lnTo>
                  <a:lnTo>
                    <a:pt x="24" y="0"/>
                  </a:lnTo>
                  <a:lnTo>
                    <a:pt x="28" y="1"/>
                  </a:lnTo>
                  <a:lnTo>
                    <a:pt x="32" y="4"/>
                  </a:lnTo>
                  <a:lnTo>
                    <a:pt x="37" y="9"/>
                  </a:lnTo>
                  <a:lnTo>
                    <a:pt x="40" y="17"/>
                  </a:lnTo>
                  <a:lnTo>
                    <a:pt x="40" y="20"/>
                  </a:lnTo>
                  <a:lnTo>
                    <a:pt x="39" y="24"/>
                  </a:lnTo>
                  <a:lnTo>
                    <a:pt x="39" y="24"/>
                  </a:lnTo>
                  <a:lnTo>
                    <a:pt x="37" y="28"/>
                  </a:lnTo>
                  <a:lnTo>
                    <a:pt x="35" y="32"/>
                  </a:lnTo>
                  <a:lnTo>
                    <a:pt x="29" y="37"/>
                  </a:lnTo>
                  <a:lnTo>
                    <a:pt x="22" y="39"/>
                  </a:lnTo>
                  <a:lnTo>
                    <a:pt x="18" y="39"/>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12" name="Freeform 1289">
              <a:extLst>
                <a:ext uri="{FF2B5EF4-FFF2-40B4-BE49-F238E27FC236}">
                  <a16:creationId xmlns:a16="http://schemas.microsoft.com/office/drawing/2014/main" id="{E0C79919-2546-4EF0-B514-BC330A4B196B}"/>
                </a:ext>
              </a:extLst>
            </p:cNvPr>
            <p:cNvSpPr>
              <a:spLocks/>
            </p:cNvSpPr>
            <p:nvPr/>
          </p:nvSpPr>
          <p:spPr bwMode="auto">
            <a:xfrm>
              <a:off x="8140203" y="3071925"/>
              <a:ext cx="40019" cy="41020"/>
            </a:xfrm>
            <a:custGeom>
              <a:avLst/>
              <a:gdLst>
                <a:gd name="T0" fmla="*/ 14 w 40"/>
                <a:gd name="T1" fmla="*/ 41 h 41"/>
                <a:gd name="T2" fmla="*/ 14 w 40"/>
                <a:gd name="T3" fmla="*/ 41 h 41"/>
                <a:gd name="T4" fmla="*/ 10 w 40"/>
                <a:gd name="T5" fmla="*/ 38 h 41"/>
                <a:gd name="T6" fmla="*/ 6 w 40"/>
                <a:gd name="T7" fmla="*/ 37 h 41"/>
                <a:gd name="T8" fmla="*/ 2 w 40"/>
                <a:gd name="T9" fmla="*/ 30 h 41"/>
                <a:gd name="T10" fmla="*/ 0 w 40"/>
                <a:gd name="T11" fmla="*/ 24 h 41"/>
                <a:gd name="T12" fmla="*/ 0 w 40"/>
                <a:gd name="T13" fmla="*/ 20 h 41"/>
                <a:gd name="T14" fmla="*/ 0 w 40"/>
                <a:gd name="T15" fmla="*/ 15 h 41"/>
                <a:gd name="T16" fmla="*/ 0 w 40"/>
                <a:gd name="T17" fmla="*/ 15 h 41"/>
                <a:gd name="T18" fmla="*/ 1 w 40"/>
                <a:gd name="T19" fmla="*/ 12 h 41"/>
                <a:gd name="T20" fmla="*/ 4 w 40"/>
                <a:gd name="T21" fmla="*/ 8 h 41"/>
                <a:gd name="T22" fmla="*/ 10 w 40"/>
                <a:gd name="T23" fmla="*/ 3 h 41"/>
                <a:gd name="T24" fmla="*/ 17 w 40"/>
                <a:gd name="T25" fmla="*/ 0 h 41"/>
                <a:gd name="T26" fmla="*/ 20 w 40"/>
                <a:gd name="T27" fmla="*/ 0 h 41"/>
                <a:gd name="T28" fmla="*/ 24 w 40"/>
                <a:gd name="T29" fmla="*/ 2 h 41"/>
                <a:gd name="T30" fmla="*/ 24 w 40"/>
                <a:gd name="T31" fmla="*/ 2 h 41"/>
                <a:gd name="T32" fmla="*/ 28 w 40"/>
                <a:gd name="T33" fmla="*/ 3 h 41"/>
                <a:gd name="T34" fmla="*/ 32 w 40"/>
                <a:gd name="T35" fmla="*/ 6 h 41"/>
                <a:gd name="T36" fmla="*/ 37 w 40"/>
                <a:gd name="T37" fmla="*/ 11 h 41"/>
                <a:gd name="T38" fmla="*/ 40 w 40"/>
                <a:gd name="T39" fmla="*/ 19 h 41"/>
                <a:gd name="T40" fmla="*/ 40 w 40"/>
                <a:gd name="T41" fmla="*/ 22 h 41"/>
                <a:gd name="T42" fmla="*/ 39 w 40"/>
                <a:gd name="T43" fmla="*/ 26 h 41"/>
                <a:gd name="T44" fmla="*/ 39 w 40"/>
                <a:gd name="T45" fmla="*/ 26 h 41"/>
                <a:gd name="T46" fmla="*/ 37 w 40"/>
                <a:gd name="T47" fmla="*/ 30 h 41"/>
                <a:gd name="T48" fmla="*/ 35 w 40"/>
                <a:gd name="T49" fmla="*/ 33 h 41"/>
                <a:gd name="T50" fmla="*/ 30 w 40"/>
                <a:gd name="T51" fmla="*/ 38 h 41"/>
                <a:gd name="T52" fmla="*/ 22 w 40"/>
                <a:gd name="T53" fmla="*/ 41 h 41"/>
                <a:gd name="T54" fmla="*/ 18 w 40"/>
                <a:gd name="T55" fmla="*/ 41 h 41"/>
                <a:gd name="T56" fmla="*/ 14 w 40"/>
                <a:gd name="T5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4" y="41"/>
                  </a:moveTo>
                  <a:lnTo>
                    <a:pt x="14" y="41"/>
                  </a:lnTo>
                  <a:lnTo>
                    <a:pt x="10" y="38"/>
                  </a:lnTo>
                  <a:lnTo>
                    <a:pt x="6" y="37"/>
                  </a:lnTo>
                  <a:lnTo>
                    <a:pt x="2" y="30"/>
                  </a:lnTo>
                  <a:lnTo>
                    <a:pt x="0" y="24"/>
                  </a:lnTo>
                  <a:lnTo>
                    <a:pt x="0" y="20"/>
                  </a:lnTo>
                  <a:lnTo>
                    <a:pt x="0" y="15"/>
                  </a:lnTo>
                  <a:lnTo>
                    <a:pt x="0" y="15"/>
                  </a:lnTo>
                  <a:lnTo>
                    <a:pt x="1" y="12"/>
                  </a:lnTo>
                  <a:lnTo>
                    <a:pt x="4" y="8"/>
                  </a:lnTo>
                  <a:lnTo>
                    <a:pt x="10" y="3"/>
                  </a:lnTo>
                  <a:lnTo>
                    <a:pt x="17" y="0"/>
                  </a:lnTo>
                  <a:lnTo>
                    <a:pt x="20" y="0"/>
                  </a:lnTo>
                  <a:lnTo>
                    <a:pt x="24" y="2"/>
                  </a:lnTo>
                  <a:lnTo>
                    <a:pt x="24" y="2"/>
                  </a:lnTo>
                  <a:lnTo>
                    <a:pt x="28" y="3"/>
                  </a:lnTo>
                  <a:lnTo>
                    <a:pt x="32" y="6"/>
                  </a:lnTo>
                  <a:lnTo>
                    <a:pt x="37" y="11"/>
                  </a:lnTo>
                  <a:lnTo>
                    <a:pt x="40" y="19"/>
                  </a:lnTo>
                  <a:lnTo>
                    <a:pt x="40" y="22"/>
                  </a:lnTo>
                  <a:lnTo>
                    <a:pt x="39" y="26"/>
                  </a:lnTo>
                  <a:lnTo>
                    <a:pt x="39" y="26"/>
                  </a:lnTo>
                  <a:lnTo>
                    <a:pt x="37" y="30"/>
                  </a:lnTo>
                  <a:lnTo>
                    <a:pt x="35" y="33"/>
                  </a:lnTo>
                  <a:lnTo>
                    <a:pt x="30" y="38"/>
                  </a:lnTo>
                  <a:lnTo>
                    <a:pt x="22" y="41"/>
                  </a:lnTo>
                  <a:lnTo>
                    <a:pt x="18" y="41"/>
                  </a:lnTo>
                  <a:lnTo>
                    <a:pt x="14"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13" name="Freeform 1290">
              <a:extLst>
                <a:ext uri="{FF2B5EF4-FFF2-40B4-BE49-F238E27FC236}">
                  <a16:creationId xmlns:a16="http://schemas.microsoft.com/office/drawing/2014/main" id="{4458F5AE-7C05-427B-A750-7AE8AD71AD24}"/>
                </a:ext>
              </a:extLst>
            </p:cNvPr>
            <p:cNvSpPr>
              <a:spLocks/>
            </p:cNvSpPr>
            <p:nvPr/>
          </p:nvSpPr>
          <p:spPr bwMode="auto">
            <a:xfrm>
              <a:off x="8162214" y="2993887"/>
              <a:ext cx="40019" cy="41020"/>
            </a:xfrm>
            <a:custGeom>
              <a:avLst/>
              <a:gdLst>
                <a:gd name="T0" fmla="*/ 14 w 40"/>
                <a:gd name="T1" fmla="*/ 39 h 41"/>
                <a:gd name="T2" fmla="*/ 14 w 40"/>
                <a:gd name="T3" fmla="*/ 39 h 41"/>
                <a:gd name="T4" fmla="*/ 10 w 40"/>
                <a:gd name="T5" fmla="*/ 38 h 41"/>
                <a:gd name="T6" fmla="*/ 6 w 40"/>
                <a:gd name="T7" fmla="*/ 35 h 41"/>
                <a:gd name="T8" fmla="*/ 2 w 40"/>
                <a:gd name="T9" fmla="*/ 30 h 41"/>
                <a:gd name="T10" fmla="*/ 0 w 40"/>
                <a:gd name="T11" fmla="*/ 22 h 41"/>
                <a:gd name="T12" fmla="*/ 0 w 40"/>
                <a:gd name="T13" fmla="*/ 19 h 41"/>
                <a:gd name="T14" fmla="*/ 0 w 40"/>
                <a:gd name="T15" fmla="*/ 15 h 41"/>
                <a:gd name="T16" fmla="*/ 0 w 40"/>
                <a:gd name="T17" fmla="*/ 15 h 41"/>
                <a:gd name="T18" fmla="*/ 1 w 40"/>
                <a:gd name="T19" fmla="*/ 11 h 41"/>
                <a:gd name="T20" fmla="*/ 4 w 40"/>
                <a:gd name="T21" fmla="*/ 8 h 41"/>
                <a:gd name="T22" fmla="*/ 9 w 40"/>
                <a:gd name="T23" fmla="*/ 3 h 41"/>
                <a:gd name="T24" fmla="*/ 17 w 40"/>
                <a:gd name="T25" fmla="*/ 0 h 41"/>
                <a:gd name="T26" fmla="*/ 21 w 40"/>
                <a:gd name="T27" fmla="*/ 0 h 41"/>
                <a:gd name="T28" fmla="*/ 24 w 40"/>
                <a:gd name="T29" fmla="*/ 0 h 41"/>
                <a:gd name="T30" fmla="*/ 24 w 40"/>
                <a:gd name="T31" fmla="*/ 0 h 41"/>
                <a:gd name="T32" fmla="*/ 28 w 40"/>
                <a:gd name="T33" fmla="*/ 3 h 41"/>
                <a:gd name="T34" fmla="*/ 32 w 40"/>
                <a:gd name="T35" fmla="*/ 4 h 41"/>
                <a:gd name="T36" fmla="*/ 37 w 40"/>
                <a:gd name="T37" fmla="*/ 11 h 41"/>
                <a:gd name="T38" fmla="*/ 39 w 40"/>
                <a:gd name="T39" fmla="*/ 17 h 41"/>
                <a:gd name="T40" fmla="*/ 40 w 40"/>
                <a:gd name="T41" fmla="*/ 21 h 41"/>
                <a:gd name="T42" fmla="*/ 39 w 40"/>
                <a:gd name="T43" fmla="*/ 25 h 41"/>
                <a:gd name="T44" fmla="*/ 39 w 40"/>
                <a:gd name="T45" fmla="*/ 25 h 41"/>
                <a:gd name="T46" fmla="*/ 37 w 40"/>
                <a:gd name="T47" fmla="*/ 29 h 41"/>
                <a:gd name="T48" fmla="*/ 35 w 40"/>
                <a:gd name="T49" fmla="*/ 33 h 41"/>
                <a:gd name="T50" fmla="*/ 30 w 40"/>
                <a:gd name="T51" fmla="*/ 38 h 41"/>
                <a:gd name="T52" fmla="*/ 22 w 40"/>
                <a:gd name="T53" fmla="*/ 41 h 41"/>
                <a:gd name="T54" fmla="*/ 18 w 40"/>
                <a:gd name="T55" fmla="*/ 41 h 41"/>
                <a:gd name="T56" fmla="*/ 14 w 40"/>
                <a:gd name="T5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4" y="39"/>
                  </a:moveTo>
                  <a:lnTo>
                    <a:pt x="14" y="39"/>
                  </a:lnTo>
                  <a:lnTo>
                    <a:pt x="10" y="38"/>
                  </a:lnTo>
                  <a:lnTo>
                    <a:pt x="6" y="35"/>
                  </a:lnTo>
                  <a:lnTo>
                    <a:pt x="2" y="30"/>
                  </a:lnTo>
                  <a:lnTo>
                    <a:pt x="0" y="22"/>
                  </a:lnTo>
                  <a:lnTo>
                    <a:pt x="0" y="19"/>
                  </a:lnTo>
                  <a:lnTo>
                    <a:pt x="0" y="15"/>
                  </a:lnTo>
                  <a:lnTo>
                    <a:pt x="0" y="15"/>
                  </a:lnTo>
                  <a:lnTo>
                    <a:pt x="1" y="11"/>
                  </a:lnTo>
                  <a:lnTo>
                    <a:pt x="4" y="8"/>
                  </a:lnTo>
                  <a:lnTo>
                    <a:pt x="9" y="3"/>
                  </a:lnTo>
                  <a:lnTo>
                    <a:pt x="17" y="0"/>
                  </a:lnTo>
                  <a:lnTo>
                    <a:pt x="21" y="0"/>
                  </a:lnTo>
                  <a:lnTo>
                    <a:pt x="24" y="0"/>
                  </a:lnTo>
                  <a:lnTo>
                    <a:pt x="24" y="0"/>
                  </a:lnTo>
                  <a:lnTo>
                    <a:pt x="28" y="3"/>
                  </a:lnTo>
                  <a:lnTo>
                    <a:pt x="32" y="4"/>
                  </a:lnTo>
                  <a:lnTo>
                    <a:pt x="37" y="11"/>
                  </a:lnTo>
                  <a:lnTo>
                    <a:pt x="39" y="17"/>
                  </a:lnTo>
                  <a:lnTo>
                    <a:pt x="40" y="21"/>
                  </a:lnTo>
                  <a:lnTo>
                    <a:pt x="39" y="25"/>
                  </a:lnTo>
                  <a:lnTo>
                    <a:pt x="39" y="25"/>
                  </a:lnTo>
                  <a:lnTo>
                    <a:pt x="37" y="29"/>
                  </a:lnTo>
                  <a:lnTo>
                    <a:pt x="35" y="33"/>
                  </a:lnTo>
                  <a:lnTo>
                    <a:pt x="30" y="38"/>
                  </a:lnTo>
                  <a:lnTo>
                    <a:pt x="22" y="41"/>
                  </a:lnTo>
                  <a:lnTo>
                    <a:pt x="18" y="41"/>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14" name="Freeform 1291">
              <a:extLst>
                <a:ext uri="{FF2B5EF4-FFF2-40B4-BE49-F238E27FC236}">
                  <a16:creationId xmlns:a16="http://schemas.microsoft.com/office/drawing/2014/main" id="{A885742A-B81F-434C-8023-C0479768E43B}"/>
                </a:ext>
              </a:extLst>
            </p:cNvPr>
            <p:cNvSpPr>
              <a:spLocks/>
            </p:cNvSpPr>
            <p:nvPr/>
          </p:nvSpPr>
          <p:spPr bwMode="auto">
            <a:xfrm>
              <a:off x="8183225" y="2914850"/>
              <a:ext cx="40019" cy="40019"/>
            </a:xfrm>
            <a:custGeom>
              <a:avLst/>
              <a:gdLst>
                <a:gd name="T0" fmla="*/ 15 w 40"/>
                <a:gd name="T1" fmla="*/ 40 h 40"/>
                <a:gd name="T2" fmla="*/ 15 w 40"/>
                <a:gd name="T3" fmla="*/ 40 h 40"/>
                <a:gd name="T4" fmla="*/ 11 w 40"/>
                <a:gd name="T5" fmla="*/ 39 h 40"/>
                <a:gd name="T6" fmla="*/ 7 w 40"/>
                <a:gd name="T7" fmla="*/ 36 h 40"/>
                <a:gd name="T8" fmla="*/ 2 w 40"/>
                <a:gd name="T9" fmla="*/ 31 h 40"/>
                <a:gd name="T10" fmla="*/ 1 w 40"/>
                <a:gd name="T11" fmla="*/ 24 h 40"/>
                <a:gd name="T12" fmla="*/ 0 w 40"/>
                <a:gd name="T13" fmla="*/ 20 h 40"/>
                <a:gd name="T14" fmla="*/ 1 w 40"/>
                <a:gd name="T15" fmla="*/ 16 h 40"/>
                <a:gd name="T16" fmla="*/ 1 w 40"/>
                <a:gd name="T17" fmla="*/ 16 h 40"/>
                <a:gd name="T18" fmla="*/ 2 w 40"/>
                <a:gd name="T19" fmla="*/ 12 h 40"/>
                <a:gd name="T20" fmla="*/ 5 w 40"/>
                <a:gd name="T21" fmla="*/ 8 h 40"/>
                <a:gd name="T22" fmla="*/ 10 w 40"/>
                <a:gd name="T23" fmla="*/ 3 h 40"/>
                <a:gd name="T24" fmla="*/ 18 w 40"/>
                <a:gd name="T25" fmla="*/ 1 h 40"/>
                <a:gd name="T26" fmla="*/ 22 w 40"/>
                <a:gd name="T27" fmla="*/ 0 h 40"/>
                <a:gd name="T28" fmla="*/ 25 w 40"/>
                <a:gd name="T29" fmla="*/ 1 h 40"/>
                <a:gd name="T30" fmla="*/ 25 w 40"/>
                <a:gd name="T31" fmla="*/ 1 h 40"/>
                <a:gd name="T32" fmla="*/ 29 w 40"/>
                <a:gd name="T33" fmla="*/ 3 h 40"/>
                <a:gd name="T34" fmla="*/ 33 w 40"/>
                <a:gd name="T35" fmla="*/ 5 h 40"/>
                <a:gd name="T36" fmla="*/ 37 w 40"/>
                <a:gd name="T37" fmla="*/ 11 h 40"/>
                <a:gd name="T38" fmla="*/ 40 w 40"/>
                <a:gd name="T39" fmla="*/ 18 h 40"/>
                <a:gd name="T40" fmla="*/ 40 w 40"/>
                <a:gd name="T41" fmla="*/ 22 h 40"/>
                <a:gd name="T42" fmla="*/ 40 w 40"/>
                <a:gd name="T43" fmla="*/ 26 h 40"/>
                <a:gd name="T44" fmla="*/ 40 w 40"/>
                <a:gd name="T45" fmla="*/ 26 h 40"/>
                <a:gd name="T46" fmla="*/ 38 w 40"/>
                <a:gd name="T47" fmla="*/ 30 h 40"/>
                <a:gd name="T48" fmla="*/ 36 w 40"/>
                <a:gd name="T49" fmla="*/ 34 h 40"/>
                <a:gd name="T50" fmla="*/ 31 w 40"/>
                <a:gd name="T51" fmla="*/ 38 h 40"/>
                <a:gd name="T52" fmla="*/ 23 w 40"/>
                <a:gd name="T53" fmla="*/ 40 h 40"/>
                <a:gd name="T54" fmla="*/ 19 w 40"/>
                <a:gd name="T55" fmla="*/ 40 h 40"/>
                <a:gd name="T56" fmla="*/ 15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5" y="40"/>
                  </a:moveTo>
                  <a:lnTo>
                    <a:pt x="15" y="40"/>
                  </a:lnTo>
                  <a:lnTo>
                    <a:pt x="11" y="39"/>
                  </a:lnTo>
                  <a:lnTo>
                    <a:pt x="7" y="36"/>
                  </a:lnTo>
                  <a:lnTo>
                    <a:pt x="2" y="31"/>
                  </a:lnTo>
                  <a:lnTo>
                    <a:pt x="1" y="24"/>
                  </a:lnTo>
                  <a:lnTo>
                    <a:pt x="0" y="20"/>
                  </a:lnTo>
                  <a:lnTo>
                    <a:pt x="1" y="16"/>
                  </a:lnTo>
                  <a:lnTo>
                    <a:pt x="1" y="16"/>
                  </a:lnTo>
                  <a:lnTo>
                    <a:pt x="2" y="12"/>
                  </a:lnTo>
                  <a:lnTo>
                    <a:pt x="5" y="8"/>
                  </a:lnTo>
                  <a:lnTo>
                    <a:pt x="10" y="3"/>
                  </a:lnTo>
                  <a:lnTo>
                    <a:pt x="18" y="1"/>
                  </a:lnTo>
                  <a:lnTo>
                    <a:pt x="22" y="0"/>
                  </a:lnTo>
                  <a:lnTo>
                    <a:pt x="25" y="1"/>
                  </a:lnTo>
                  <a:lnTo>
                    <a:pt x="25" y="1"/>
                  </a:lnTo>
                  <a:lnTo>
                    <a:pt x="29" y="3"/>
                  </a:lnTo>
                  <a:lnTo>
                    <a:pt x="33" y="5"/>
                  </a:lnTo>
                  <a:lnTo>
                    <a:pt x="37" y="11"/>
                  </a:lnTo>
                  <a:lnTo>
                    <a:pt x="40" y="18"/>
                  </a:lnTo>
                  <a:lnTo>
                    <a:pt x="40" y="22"/>
                  </a:lnTo>
                  <a:lnTo>
                    <a:pt x="40" y="26"/>
                  </a:lnTo>
                  <a:lnTo>
                    <a:pt x="40" y="26"/>
                  </a:lnTo>
                  <a:lnTo>
                    <a:pt x="38" y="30"/>
                  </a:lnTo>
                  <a:lnTo>
                    <a:pt x="36" y="34"/>
                  </a:lnTo>
                  <a:lnTo>
                    <a:pt x="31" y="38"/>
                  </a:lnTo>
                  <a:lnTo>
                    <a:pt x="23" y="40"/>
                  </a:lnTo>
                  <a:lnTo>
                    <a:pt x="19" y="40"/>
                  </a:lnTo>
                  <a:lnTo>
                    <a:pt x="1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15" name="Freeform 1292">
              <a:extLst>
                <a:ext uri="{FF2B5EF4-FFF2-40B4-BE49-F238E27FC236}">
                  <a16:creationId xmlns:a16="http://schemas.microsoft.com/office/drawing/2014/main" id="{A3A6FF33-77EC-47D7-9361-EE61AF898BE8}"/>
                </a:ext>
              </a:extLst>
            </p:cNvPr>
            <p:cNvSpPr>
              <a:spLocks/>
            </p:cNvSpPr>
            <p:nvPr/>
          </p:nvSpPr>
          <p:spPr bwMode="auto">
            <a:xfrm>
              <a:off x="8205235" y="2836812"/>
              <a:ext cx="40019" cy="40019"/>
            </a:xfrm>
            <a:custGeom>
              <a:avLst/>
              <a:gdLst>
                <a:gd name="T0" fmla="*/ 15 w 40"/>
                <a:gd name="T1" fmla="*/ 40 h 40"/>
                <a:gd name="T2" fmla="*/ 15 w 40"/>
                <a:gd name="T3" fmla="*/ 40 h 40"/>
                <a:gd name="T4" fmla="*/ 11 w 40"/>
                <a:gd name="T5" fmla="*/ 38 h 40"/>
                <a:gd name="T6" fmla="*/ 7 w 40"/>
                <a:gd name="T7" fmla="*/ 37 h 40"/>
                <a:gd name="T8" fmla="*/ 2 w 40"/>
                <a:gd name="T9" fmla="*/ 30 h 40"/>
                <a:gd name="T10" fmla="*/ 0 w 40"/>
                <a:gd name="T11" fmla="*/ 24 h 40"/>
                <a:gd name="T12" fmla="*/ 0 w 40"/>
                <a:gd name="T13" fmla="*/ 20 h 40"/>
                <a:gd name="T14" fmla="*/ 1 w 40"/>
                <a:gd name="T15" fmla="*/ 14 h 40"/>
                <a:gd name="T16" fmla="*/ 1 w 40"/>
                <a:gd name="T17" fmla="*/ 14 h 40"/>
                <a:gd name="T18" fmla="*/ 2 w 40"/>
                <a:gd name="T19" fmla="*/ 12 h 40"/>
                <a:gd name="T20" fmla="*/ 5 w 40"/>
                <a:gd name="T21" fmla="*/ 8 h 40"/>
                <a:gd name="T22" fmla="*/ 10 w 40"/>
                <a:gd name="T23" fmla="*/ 3 h 40"/>
                <a:gd name="T24" fmla="*/ 18 w 40"/>
                <a:gd name="T25" fmla="*/ 0 h 40"/>
                <a:gd name="T26" fmla="*/ 22 w 40"/>
                <a:gd name="T27" fmla="*/ 0 h 40"/>
                <a:gd name="T28" fmla="*/ 26 w 40"/>
                <a:gd name="T29" fmla="*/ 1 h 40"/>
                <a:gd name="T30" fmla="*/ 26 w 40"/>
                <a:gd name="T31" fmla="*/ 1 h 40"/>
                <a:gd name="T32" fmla="*/ 29 w 40"/>
                <a:gd name="T33" fmla="*/ 3 h 40"/>
                <a:gd name="T34" fmla="*/ 32 w 40"/>
                <a:gd name="T35" fmla="*/ 4 h 40"/>
                <a:gd name="T36" fmla="*/ 37 w 40"/>
                <a:gd name="T37" fmla="*/ 11 h 40"/>
                <a:gd name="T38" fmla="*/ 40 w 40"/>
                <a:gd name="T39" fmla="*/ 18 h 40"/>
                <a:gd name="T40" fmla="*/ 40 w 40"/>
                <a:gd name="T41" fmla="*/ 22 h 40"/>
                <a:gd name="T42" fmla="*/ 40 w 40"/>
                <a:gd name="T43" fmla="*/ 26 h 40"/>
                <a:gd name="T44" fmla="*/ 40 w 40"/>
                <a:gd name="T45" fmla="*/ 26 h 40"/>
                <a:gd name="T46" fmla="*/ 39 w 40"/>
                <a:gd name="T47" fmla="*/ 30 h 40"/>
                <a:gd name="T48" fmla="*/ 36 w 40"/>
                <a:gd name="T49" fmla="*/ 33 h 40"/>
                <a:gd name="T50" fmla="*/ 29 w 40"/>
                <a:gd name="T51" fmla="*/ 38 h 40"/>
                <a:gd name="T52" fmla="*/ 23 w 40"/>
                <a:gd name="T53" fmla="*/ 40 h 40"/>
                <a:gd name="T54" fmla="*/ 19 w 40"/>
                <a:gd name="T55" fmla="*/ 40 h 40"/>
                <a:gd name="T56" fmla="*/ 15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5" y="40"/>
                  </a:moveTo>
                  <a:lnTo>
                    <a:pt x="15" y="40"/>
                  </a:lnTo>
                  <a:lnTo>
                    <a:pt x="11" y="38"/>
                  </a:lnTo>
                  <a:lnTo>
                    <a:pt x="7" y="37"/>
                  </a:lnTo>
                  <a:lnTo>
                    <a:pt x="2" y="30"/>
                  </a:lnTo>
                  <a:lnTo>
                    <a:pt x="0" y="24"/>
                  </a:lnTo>
                  <a:lnTo>
                    <a:pt x="0" y="20"/>
                  </a:lnTo>
                  <a:lnTo>
                    <a:pt x="1" y="14"/>
                  </a:lnTo>
                  <a:lnTo>
                    <a:pt x="1" y="14"/>
                  </a:lnTo>
                  <a:lnTo>
                    <a:pt x="2" y="12"/>
                  </a:lnTo>
                  <a:lnTo>
                    <a:pt x="5" y="8"/>
                  </a:lnTo>
                  <a:lnTo>
                    <a:pt x="10" y="3"/>
                  </a:lnTo>
                  <a:lnTo>
                    <a:pt x="18" y="0"/>
                  </a:lnTo>
                  <a:lnTo>
                    <a:pt x="22" y="0"/>
                  </a:lnTo>
                  <a:lnTo>
                    <a:pt x="26" y="1"/>
                  </a:lnTo>
                  <a:lnTo>
                    <a:pt x="26" y="1"/>
                  </a:lnTo>
                  <a:lnTo>
                    <a:pt x="29" y="3"/>
                  </a:lnTo>
                  <a:lnTo>
                    <a:pt x="32" y="4"/>
                  </a:lnTo>
                  <a:lnTo>
                    <a:pt x="37" y="11"/>
                  </a:lnTo>
                  <a:lnTo>
                    <a:pt x="40" y="18"/>
                  </a:lnTo>
                  <a:lnTo>
                    <a:pt x="40" y="22"/>
                  </a:lnTo>
                  <a:lnTo>
                    <a:pt x="40" y="26"/>
                  </a:lnTo>
                  <a:lnTo>
                    <a:pt x="40" y="26"/>
                  </a:lnTo>
                  <a:lnTo>
                    <a:pt x="39" y="30"/>
                  </a:lnTo>
                  <a:lnTo>
                    <a:pt x="36" y="33"/>
                  </a:lnTo>
                  <a:lnTo>
                    <a:pt x="29" y="38"/>
                  </a:lnTo>
                  <a:lnTo>
                    <a:pt x="23" y="40"/>
                  </a:lnTo>
                  <a:lnTo>
                    <a:pt x="19" y="40"/>
                  </a:lnTo>
                  <a:lnTo>
                    <a:pt x="1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16" name="Freeform 1293">
              <a:extLst>
                <a:ext uri="{FF2B5EF4-FFF2-40B4-BE49-F238E27FC236}">
                  <a16:creationId xmlns:a16="http://schemas.microsoft.com/office/drawing/2014/main" id="{6787E010-F40E-4761-AAA5-1A7E32610CCE}"/>
                </a:ext>
              </a:extLst>
            </p:cNvPr>
            <p:cNvSpPr>
              <a:spLocks/>
            </p:cNvSpPr>
            <p:nvPr/>
          </p:nvSpPr>
          <p:spPr bwMode="auto">
            <a:xfrm>
              <a:off x="8227246" y="2758774"/>
              <a:ext cx="40019" cy="40019"/>
            </a:xfrm>
            <a:custGeom>
              <a:avLst/>
              <a:gdLst>
                <a:gd name="T0" fmla="*/ 15 w 40"/>
                <a:gd name="T1" fmla="*/ 39 h 40"/>
                <a:gd name="T2" fmla="*/ 15 w 40"/>
                <a:gd name="T3" fmla="*/ 39 h 40"/>
                <a:gd name="T4" fmla="*/ 11 w 40"/>
                <a:gd name="T5" fmla="*/ 38 h 40"/>
                <a:gd name="T6" fmla="*/ 7 w 40"/>
                <a:gd name="T7" fmla="*/ 35 h 40"/>
                <a:gd name="T8" fmla="*/ 2 w 40"/>
                <a:gd name="T9" fmla="*/ 30 h 40"/>
                <a:gd name="T10" fmla="*/ 0 w 40"/>
                <a:gd name="T11" fmla="*/ 22 h 40"/>
                <a:gd name="T12" fmla="*/ 0 w 40"/>
                <a:gd name="T13" fmla="*/ 18 h 40"/>
                <a:gd name="T14" fmla="*/ 1 w 40"/>
                <a:gd name="T15" fmla="*/ 14 h 40"/>
                <a:gd name="T16" fmla="*/ 1 w 40"/>
                <a:gd name="T17" fmla="*/ 14 h 40"/>
                <a:gd name="T18" fmla="*/ 2 w 40"/>
                <a:gd name="T19" fmla="*/ 11 h 40"/>
                <a:gd name="T20" fmla="*/ 5 w 40"/>
                <a:gd name="T21" fmla="*/ 8 h 40"/>
                <a:gd name="T22" fmla="*/ 10 w 40"/>
                <a:gd name="T23" fmla="*/ 3 h 40"/>
                <a:gd name="T24" fmla="*/ 18 w 40"/>
                <a:gd name="T25" fmla="*/ 0 h 40"/>
                <a:gd name="T26" fmla="*/ 22 w 40"/>
                <a:gd name="T27" fmla="*/ 0 h 40"/>
                <a:gd name="T28" fmla="*/ 26 w 40"/>
                <a:gd name="T29" fmla="*/ 0 h 40"/>
                <a:gd name="T30" fmla="*/ 26 w 40"/>
                <a:gd name="T31" fmla="*/ 0 h 40"/>
                <a:gd name="T32" fmla="*/ 30 w 40"/>
                <a:gd name="T33" fmla="*/ 1 h 40"/>
                <a:gd name="T34" fmla="*/ 32 w 40"/>
                <a:gd name="T35" fmla="*/ 4 h 40"/>
                <a:gd name="T36" fmla="*/ 37 w 40"/>
                <a:gd name="T37" fmla="*/ 11 h 40"/>
                <a:gd name="T38" fmla="*/ 40 w 40"/>
                <a:gd name="T39" fmla="*/ 17 h 40"/>
                <a:gd name="T40" fmla="*/ 40 w 40"/>
                <a:gd name="T41" fmla="*/ 21 h 40"/>
                <a:gd name="T42" fmla="*/ 40 w 40"/>
                <a:gd name="T43" fmla="*/ 25 h 40"/>
                <a:gd name="T44" fmla="*/ 40 w 40"/>
                <a:gd name="T45" fmla="*/ 25 h 40"/>
                <a:gd name="T46" fmla="*/ 39 w 40"/>
                <a:gd name="T47" fmla="*/ 29 h 40"/>
                <a:gd name="T48" fmla="*/ 36 w 40"/>
                <a:gd name="T49" fmla="*/ 33 h 40"/>
                <a:gd name="T50" fmla="*/ 30 w 40"/>
                <a:gd name="T51" fmla="*/ 38 h 40"/>
                <a:gd name="T52" fmla="*/ 23 w 40"/>
                <a:gd name="T53" fmla="*/ 40 h 40"/>
                <a:gd name="T54" fmla="*/ 19 w 40"/>
                <a:gd name="T55" fmla="*/ 40 h 40"/>
                <a:gd name="T56" fmla="*/ 15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5" y="39"/>
                  </a:moveTo>
                  <a:lnTo>
                    <a:pt x="15" y="39"/>
                  </a:lnTo>
                  <a:lnTo>
                    <a:pt x="11" y="38"/>
                  </a:lnTo>
                  <a:lnTo>
                    <a:pt x="7" y="35"/>
                  </a:lnTo>
                  <a:lnTo>
                    <a:pt x="2" y="30"/>
                  </a:lnTo>
                  <a:lnTo>
                    <a:pt x="0" y="22"/>
                  </a:lnTo>
                  <a:lnTo>
                    <a:pt x="0" y="18"/>
                  </a:lnTo>
                  <a:lnTo>
                    <a:pt x="1" y="14"/>
                  </a:lnTo>
                  <a:lnTo>
                    <a:pt x="1" y="14"/>
                  </a:lnTo>
                  <a:lnTo>
                    <a:pt x="2" y="11"/>
                  </a:lnTo>
                  <a:lnTo>
                    <a:pt x="5" y="8"/>
                  </a:lnTo>
                  <a:lnTo>
                    <a:pt x="10" y="3"/>
                  </a:lnTo>
                  <a:lnTo>
                    <a:pt x="18" y="0"/>
                  </a:lnTo>
                  <a:lnTo>
                    <a:pt x="22" y="0"/>
                  </a:lnTo>
                  <a:lnTo>
                    <a:pt x="26" y="0"/>
                  </a:lnTo>
                  <a:lnTo>
                    <a:pt x="26" y="0"/>
                  </a:lnTo>
                  <a:lnTo>
                    <a:pt x="30" y="1"/>
                  </a:lnTo>
                  <a:lnTo>
                    <a:pt x="32" y="4"/>
                  </a:lnTo>
                  <a:lnTo>
                    <a:pt x="37" y="11"/>
                  </a:lnTo>
                  <a:lnTo>
                    <a:pt x="40" y="17"/>
                  </a:lnTo>
                  <a:lnTo>
                    <a:pt x="40" y="21"/>
                  </a:lnTo>
                  <a:lnTo>
                    <a:pt x="40" y="25"/>
                  </a:lnTo>
                  <a:lnTo>
                    <a:pt x="40" y="25"/>
                  </a:lnTo>
                  <a:lnTo>
                    <a:pt x="39" y="29"/>
                  </a:lnTo>
                  <a:lnTo>
                    <a:pt x="36" y="33"/>
                  </a:lnTo>
                  <a:lnTo>
                    <a:pt x="30" y="38"/>
                  </a:lnTo>
                  <a:lnTo>
                    <a:pt x="23" y="40"/>
                  </a:lnTo>
                  <a:lnTo>
                    <a:pt x="19" y="40"/>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17" name="Freeform 1294">
              <a:extLst>
                <a:ext uri="{FF2B5EF4-FFF2-40B4-BE49-F238E27FC236}">
                  <a16:creationId xmlns:a16="http://schemas.microsoft.com/office/drawing/2014/main" id="{DDD131BD-6C8A-4AE4-8B1D-2D201E0311EA}"/>
                </a:ext>
              </a:extLst>
            </p:cNvPr>
            <p:cNvSpPr>
              <a:spLocks/>
            </p:cNvSpPr>
            <p:nvPr/>
          </p:nvSpPr>
          <p:spPr bwMode="auto">
            <a:xfrm>
              <a:off x="8249256" y="2679736"/>
              <a:ext cx="40019" cy="40019"/>
            </a:xfrm>
            <a:custGeom>
              <a:avLst/>
              <a:gdLst>
                <a:gd name="T0" fmla="*/ 14 w 40"/>
                <a:gd name="T1" fmla="*/ 40 h 40"/>
                <a:gd name="T2" fmla="*/ 14 w 40"/>
                <a:gd name="T3" fmla="*/ 40 h 40"/>
                <a:gd name="T4" fmla="*/ 11 w 40"/>
                <a:gd name="T5" fmla="*/ 39 h 40"/>
                <a:gd name="T6" fmla="*/ 8 w 40"/>
                <a:gd name="T7" fmla="*/ 36 h 40"/>
                <a:gd name="T8" fmla="*/ 2 w 40"/>
                <a:gd name="T9" fmla="*/ 31 h 40"/>
                <a:gd name="T10" fmla="*/ 0 w 40"/>
                <a:gd name="T11" fmla="*/ 23 h 40"/>
                <a:gd name="T12" fmla="*/ 0 w 40"/>
                <a:gd name="T13" fmla="*/ 19 h 40"/>
                <a:gd name="T14" fmla="*/ 1 w 40"/>
                <a:gd name="T15" fmla="*/ 15 h 40"/>
                <a:gd name="T16" fmla="*/ 1 w 40"/>
                <a:gd name="T17" fmla="*/ 15 h 40"/>
                <a:gd name="T18" fmla="*/ 2 w 40"/>
                <a:gd name="T19" fmla="*/ 12 h 40"/>
                <a:gd name="T20" fmla="*/ 4 w 40"/>
                <a:gd name="T21" fmla="*/ 8 h 40"/>
                <a:gd name="T22" fmla="*/ 10 w 40"/>
                <a:gd name="T23" fmla="*/ 2 h 40"/>
                <a:gd name="T24" fmla="*/ 18 w 40"/>
                <a:gd name="T25" fmla="*/ 1 h 40"/>
                <a:gd name="T26" fmla="*/ 22 w 40"/>
                <a:gd name="T27" fmla="*/ 0 h 40"/>
                <a:gd name="T28" fmla="*/ 26 w 40"/>
                <a:gd name="T29" fmla="*/ 1 h 40"/>
                <a:gd name="T30" fmla="*/ 26 w 40"/>
                <a:gd name="T31" fmla="*/ 1 h 40"/>
                <a:gd name="T32" fmla="*/ 30 w 40"/>
                <a:gd name="T33" fmla="*/ 2 h 40"/>
                <a:gd name="T34" fmla="*/ 32 w 40"/>
                <a:gd name="T35" fmla="*/ 5 h 40"/>
                <a:gd name="T36" fmla="*/ 37 w 40"/>
                <a:gd name="T37" fmla="*/ 10 h 40"/>
                <a:gd name="T38" fmla="*/ 40 w 40"/>
                <a:gd name="T39" fmla="*/ 18 h 40"/>
                <a:gd name="T40" fmla="*/ 40 w 40"/>
                <a:gd name="T41" fmla="*/ 22 h 40"/>
                <a:gd name="T42" fmla="*/ 40 w 40"/>
                <a:gd name="T43" fmla="*/ 26 h 40"/>
                <a:gd name="T44" fmla="*/ 40 w 40"/>
                <a:gd name="T45" fmla="*/ 26 h 40"/>
                <a:gd name="T46" fmla="*/ 37 w 40"/>
                <a:gd name="T47" fmla="*/ 30 h 40"/>
                <a:gd name="T48" fmla="*/ 36 w 40"/>
                <a:gd name="T49" fmla="*/ 34 h 40"/>
                <a:gd name="T50" fmla="*/ 30 w 40"/>
                <a:gd name="T51" fmla="*/ 38 h 40"/>
                <a:gd name="T52" fmla="*/ 23 w 40"/>
                <a:gd name="T53" fmla="*/ 40 h 40"/>
                <a:gd name="T54" fmla="*/ 19 w 40"/>
                <a:gd name="T55" fmla="*/ 40 h 40"/>
                <a:gd name="T56" fmla="*/ 14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40"/>
                  </a:moveTo>
                  <a:lnTo>
                    <a:pt x="14" y="40"/>
                  </a:lnTo>
                  <a:lnTo>
                    <a:pt x="11" y="39"/>
                  </a:lnTo>
                  <a:lnTo>
                    <a:pt x="8" y="36"/>
                  </a:lnTo>
                  <a:lnTo>
                    <a:pt x="2" y="31"/>
                  </a:lnTo>
                  <a:lnTo>
                    <a:pt x="0" y="23"/>
                  </a:lnTo>
                  <a:lnTo>
                    <a:pt x="0" y="19"/>
                  </a:lnTo>
                  <a:lnTo>
                    <a:pt x="1" y="15"/>
                  </a:lnTo>
                  <a:lnTo>
                    <a:pt x="1" y="15"/>
                  </a:lnTo>
                  <a:lnTo>
                    <a:pt x="2" y="12"/>
                  </a:lnTo>
                  <a:lnTo>
                    <a:pt x="4" y="8"/>
                  </a:lnTo>
                  <a:lnTo>
                    <a:pt x="10" y="2"/>
                  </a:lnTo>
                  <a:lnTo>
                    <a:pt x="18" y="1"/>
                  </a:lnTo>
                  <a:lnTo>
                    <a:pt x="22" y="0"/>
                  </a:lnTo>
                  <a:lnTo>
                    <a:pt x="26" y="1"/>
                  </a:lnTo>
                  <a:lnTo>
                    <a:pt x="26" y="1"/>
                  </a:lnTo>
                  <a:lnTo>
                    <a:pt x="30" y="2"/>
                  </a:lnTo>
                  <a:lnTo>
                    <a:pt x="32" y="5"/>
                  </a:lnTo>
                  <a:lnTo>
                    <a:pt x="37" y="10"/>
                  </a:lnTo>
                  <a:lnTo>
                    <a:pt x="40" y="18"/>
                  </a:lnTo>
                  <a:lnTo>
                    <a:pt x="40" y="22"/>
                  </a:lnTo>
                  <a:lnTo>
                    <a:pt x="40" y="26"/>
                  </a:lnTo>
                  <a:lnTo>
                    <a:pt x="40" y="26"/>
                  </a:lnTo>
                  <a:lnTo>
                    <a:pt x="37" y="30"/>
                  </a:lnTo>
                  <a:lnTo>
                    <a:pt x="36" y="34"/>
                  </a:lnTo>
                  <a:lnTo>
                    <a:pt x="30" y="38"/>
                  </a:lnTo>
                  <a:lnTo>
                    <a:pt x="23" y="40"/>
                  </a:lnTo>
                  <a:lnTo>
                    <a:pt x="19" y="40"/>
                  </a:lnTo>
                  <a:lnTo>
                    <a:pt x="14"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18" name="Freeform 1295">
              <a:extLst>
                <a:ext uri="{FF2B5EF4-FFF2-40B4-BE49-F238E27FC236}">
                  <a16:creationId xmlns:a16="http://schemas.microsoft.com/office/drawing/2014/main" id="{59A082C7-6EBB-4688-B19D-45774D5D4361}"/>
                </a:ext>
              </a:extLst>
            </p:cNvPr>
            <p:cNvSpPr>
              <a:spLocks/>
            </p:cNvSpPr>
            <p:nvPr/>
          </p:nvSpPr>
          <p:spPr bwMode="auto">
            <a:xfrm>
              <a:off x="8271267" y="2601698"/>
              <a:ext cx="40019" cy="40019"/>
            </a:xfrm>
            <a:custGeom>
              <a:avLst/>
              <a:gdLst>
                <a:gd name="T0" fmla="*/ 14 w 40"/>
                <a:gd name="T1" fmla="*/ 39 h 40"/>
                <a:gd name="T2" fmla="*/ 14 w 40"/>
                <a:gd name="T3" fmla="*/ 39 h 40"/>
                <a:gd name="T4" fmla="*/ 10 w 40"/>
                <a:gd name="T5" fmla="*/ 38 h 40"/>
                <a:gd name="T6" fmla="*/ 8 w 40"/>
                <a:gd name="T7" fmla="*/ 36 h 40"/>
                <a:gd name="T8" fmla="*/ 2 w 40"/>
                <a:gd name="T9" fmla="*/ 30 h 40"/>
                <a:gd name="T10" fmla="*/ 0 w 40"/>
                <a:gd name="T11" fmla="*/ 23 h 40"/>
                <a:gd name="T12" fmla="*/ 0 w 40"/>
                <a:gd name="T13" fmla="*/ 19 h 40"/>
                <a:gd name="T14" fmla="*/ 1 w 40"/>
                <a:gd name="T15" fmla="*/ 14 h 40"/>
                <a:gd name="T16" fmla="*/ 1 w 40"/>
                <a:gd name="T17" fmla="*/ 14 h 40"/>
                <a:gd name="T18" fmla="*/ 2 w 40"/>
                <a:gd name="T19" fmla="*/ 10 h 40"/>
                <a:gd name="T20" fmla="*/ 4 w 40"/>
                <a:gd name="T21" fmla="*/ 8 h 40"/>
                <a:gd name="T22" fmla="*/ 10 w 40"/>
                <a:gd name="T23" fmla="*/ 2 h 40"/>
                <a:gd name="T24" fmla="*/ 18 w 40"/>
                <a:gd name="T25" fmla="*/ 0 h 40"/>
                <a:gd name="T26" fmla="*/ 22 w 40"/>
                <a:gd name="T27" fmla="*/ 0 h 40"/>
                <a:gd name="T28" fmla="*/ 26 w 40"/>
                <a:gd name="T29" fmla="*/ 1 h 40"/>
                <a:gd name="T30" fmla="*/ 26 w 40"/>
                <a:gd name="T31" fmla="*/ 1 h 40"/>
                <a:gd name="T32" fmla="*/ 30 w 40"/>
                <a:gd name="T33" fmla="*/ 2 h 40"/>
                <a:gd name="T34" fmla="*/ 32 w 40"/>
                <a:gd name="T35" fmla="*/ 4 h 40"/>
                <a:gd name="T36" fmla="*/ 38 w 40"/>
                <a:gd name="T37" fmla="*/ 10 h 40"/>
                <a:gd name="T38" fmla="*/ 40 w 40"/>
                <a:gd name="T39" fmla="*/ 18 h 40"/>
                <a:gd name="T40" fmla="*/ 40 w 40"/>
                <a:gd name="T41" fmla="*/ 22 h 40"/>
                <a:gd name="T42" fmla="*/ 39 w 40"/>
                <a:gd name="T43" fmla="*/ 26 h 40"/>
                <a:gd name="T44" fmla="*/ 39 w 40"/>
                <a:gd name="T45" fmla="*/ 26 h 40"/>
                <a:gd name="T46" fmla="*/ 38 w 40"/>
                <a:gd name="T47" fmla="*/ 30 h 40"/>
                <a:gd name="T48" fmla="*/ 36 w 40"/>
                <a:gd name="T49" fmla="*/ 32 h 40"/>
                <a:gd name="T50" fmla="*/ 30 w 40"/>
                <a:gd name="T51" fmla="*/ 38 h 40"/>
                <a:gd name="T52" fmla="*/ 22 w 40"/>
                <a:gd name="T53" fmla="*/ 40 h 40"/>
                <a:gd name="T54" fmla="*/ 18 w 40"/>
                <a:gd name="T55" fmla="*/ 40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0" y="38"/>
                  </a:lnTo>
                  <a:lnTo>
                    <a:pt x="8" y="36"/>
                  </a:lnTo>
                  <a:lnTo>
                    <a:pt x="2" y="30"/>
                  </a:lnTo>
                  <a:lnTo>
                    <a:pt x="0" y="23"/>
                  </a:lnTo>
                  <a:lnTo>
                    <a:pt x="0" y="19"/>
                  </a:lnTo>
                  <a:lnTo>
                    <a:pt x="1" y="14"/>
                  </a:lnTo>
                  <a:lnTo>
                    <a:pt x="1" y="14"/>
                  </a:lnTo>
                  <a:lnTo>
                    <a:pt x="2" y="10"/>
                  </a:lnTo>
                  <a:lnTo>
                    <a:pt x="4" y="8"/>
                  </a:lnTo>
                  <a:lnTo>
                    <a:pt x="10" y="2"/>
                  </a:lnTo>
                  <a:lnTo>
                    <a:pt x="18" y="0"/>
                  </a:lnTo>
                  <a:lnTo>
                    <a:pt x="22" y="0"/>
                  </a:lnTo>
                  <a:lnTo>
                    <a:pt x="26" y="1"/>
                  </a:lnTo>
                  <a:lnTo>
                    <a:pt x="26" y="1"/>
                  </a:lnTo>
                  <a:lnTo>
                    <a:pt x="30" y="2"/>
                  </a:lnTo>
                  <a:lnTo>
                    <a:pt x="32" y="4"/>
                  </a:lnTo>
                  <a:lnTo>
                    <a:pt x="38" y="10"/>
                  </a:lnTo>
                  <a:lnTo>
                    <a:pt x="40" y="18"/>
                  </a:lnTo>
                  <a:lnTo>
                    <a:pt x="40" y="22"/>
                  </a:lnTo>
                  <a:lnTo>
                    <a:pt x="39" y="26"/>
                  </a:lnTo>
                  <a:lnTo>
                    <a:pt x="39" y="26"/>
                  </a:lnTo>
                  <a:lnTo>
                    <a:pt x="38" y="30"/>
                  </a:lnTo>
                  <a:lnTo>
                    <a:pt x="36" y="32"/>
                  </a:lnTo>
                  <a:lnTo>
                    <a:pt x="30" y="38"/>
                  </a:lnTo>
                  <a:lnTo>
                    <a:pt x="22" y="40"/>
                  </a:lnTo>
                  <a:lnTo>
                    <a:pt x="18" y="40"/>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19" name="Freeform 1296">
              <a:extLst>
                <a:ext uri="{FF2B5EF4-FFF2-40B4-BE49-F238E27FC236}">
                  <a16:creationId xmlns:a16="http://schemas.microsoft.com/office/drawing/2014/main" id="{4E0FA9F1-44EE-4897-AE43-63139FAC8E30}"/>
                </a:ext>
              </a:extLst>
            </p:cNvPr>
            <p:cNvSpPr>
              <a:spLocks/>
            </p:cNvSpPr>
            <p:nvPr/>
          </p:nvSpPr>
          <p:spPr bwMode="auto">
            <a:xfrm>
              <a:off x="8293278" y="2523660"/>
              <a:ext cx="40019" cy="40019"/>
            </a:xfrm>
            <a:custGeom>
              <a:avLst/>
              <a:gdLst>
                <a:gd name="T0" fmla="*/ 14 w 40"/>
                <a:gd name="T1" fmla="*/ 39 h 40"/>
                <a:gd name="T2" fmla="*/ 14 w 40"/>
                <a:gd name="T3" fmla="*/ 39 h 40"/>
                <a:gd name="T4" fmla="*/ 10 w 40"/>
                <a:gd name="T5" fmla="*/ 38 h 40"/>
                <a:gd name="T6" fmla="*/ 8 w 40"/>
                <a:gd name="T7" fmla="*/ 35 h 40"/>
                <a:gd name="T8" fmla="*/ 3 w 40"/>
                <a:gd name="T9" fmla="*/ 30 h 40"/>
                <a:gd name="T10" fmla="*/ 0 w 40"/>
                <a:gd name="T11" fmla="*/ 22 h 40"/>
                <a:gd name="T12" fmla="*/ 0 w 40"/>
                <a:gd name="T13" fmla="*/ 18 h 40"/>
                <a:gd name="T14" fmla="*/ 0 w 40"/>
                <a:gd name="T15" fmla="*/ 14 h 40"/>
                <a:gd name="T16" fmla="*/ 0 w 40"/>
                <a:gd name="T17" fmla="*/ 14 h 40"/>
                <a:gd name="T18" fmla="*/ 3 w 40"/>
                <a:gd name="T19" fmla="*/ 10 h 40"/>
                <a:gd name="T20" fmla="*/ 4 w 40"/>
                <a:gd name="T21" fmla="*/ 8 h 40"/>
                <a:gd name="T22" fmla="*/ 10 w 40"/>
                <a:gd name="T23" fmla="*/ 3 h 40"/>
                <a:gd name="T24" fmla="*/ 17 w 40"/>
                <a:gd name="T25" fmla="*/ 0 h 40"/>
                <a:gd name="T26" fmla="*/ 21 w 40"/>
                <a:gd name="T27" fmla="*/ 0 h 40"/>
                <a:gd name="T28" fmla="*/ 26 w 40"/>
                <a:gd name="T29" fmla="*/ 0 h 40"/>
                <a:gd name="T30" fmla="*/ 26 w 40"/>
                <a:gd name="T31" fmla="*/ 0 h 40"/>
                <a:gd name="T32" fmla="*/ 30 w 40"/>
                <a:gd name="T33" fmla="*/ 1 h 40"/>
                <a:gd name="T34" fmla="*/ 32 w 40"/>
                <a:gd name="T35" fmla="*/ 4 h 40"/>
                <a:gd name="T36" fmla="*/ 38 w 40"/>
                <a:gd name="T37" fmla="*/ 10 h 40"/>
                <a:gd name="T38" fmla="*/ 40 w 40"/>
                <a:gd name="T39" fmla="*/ 17 h 40"/>
                <a:gd name="T40" fmla="*/ 40 w 40"/>
                <a:gd name="T41" fmla="*/ 21 h 40"/>
                <a:gd name="T42" fmla="*/ 39 w 40"/>
                <a:gd name="T43" fmla="*/ 25 h 40"/>
                <a:gd name="T44" fmla="*/ 39 w 40"/>
                <a:gd name="T45" fmla="*/ 25 h 40"/>
                <a:gd name="T46" fmla="*/ 38 w 40"/>
                <a:gd name="T47" fmla="*/ 29 h 40"/>
                <a:gd name="T48" fmla="*/ 36 w 40"/>
                <a:gd name="T49" fmla="*/ 32 h 40"/>
                <a:gd name="T50" fmla="*/ 30 w 40"/>
                <a:gd name="T51" fmla="*/ 38 h 40"/>
                <a:gd name="T52" fmla="*/ 22 w 40"/>
                <a:gd name="T53" fmla="*/ 40 h 40"/>
                <a:gd name="T54" fmla="*/ 18 w 40"/>
                <a:gd name="T55" fmla="*/ 40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0" y="38"/>
                  </a:lnTo>
                  <a:lnTo>
                    <a:pt x="8" y="35"/>
                  </a:lnTo>
                  <a:lnTo>
                    <a:pt x="3" y="30"/>
                  </a:lnTo>
                  <a:lnTo>
                    <a:pt x="0" y="22"/>
                  </a:lnTo>
                  <a:lnTo>
                    <a:pt x="0" y="18"/>
                  </a:lnTo>
                  <a:lnTo>
                    <a:pt x="0" y="14"/>
                  </a:lnTo>
                  <a:lnTo>
                    <a:pt x="0" y="14"/>
                  </a:lnTo>
                  <a:lnTo>
                    <a:pt x="3" y="10"/>
                  </a:lnTo>
                  <a:lnTo>
                    <a:pt x="4" y="8"/>
                  </a:lnTo>
                  <a:lnTo>
                    <a:pt x="10" y="3"/>
                  </a:lnTo>
                  <a:lnTo>
                    <a:pt x="17" y="0"/>
                  </a:lnTo>
                  <a:lnTo>
                    <a:pt x="21" y="0"/>
                  </a:lnTo>
                  <a:lnTo>
                    <a:pt x="26" y="0"/>
                  </a:lnTo>
                  <a:lnTo>
                    <a:pt x="26" y="0"/>
                  </a:lnTo>
                  <a:lnTo>
                    <a:pt x="30" y="1"/>
                  </a:lnTo>
                  <a:lnTo>
                    <a:pt x="32" y="4"/>
                  </a:lnTo>
                  <a:lnTo>
                    <a:pt x="38" y="10"/>
                  </a:lnTo>
                  <a:lnTo>
                    <a:pt x="40" y="17"/>
                  </a:lnTo>
                  <a:lnTo>
                    <a:pt x="40" y="21"/>
                  </a:lnTo>
                  <a:lnTo>
                    <a:pt x="39" y="25"/>
                  </a:lnTo>
                  <a:lnTo>
                    <a:pt x="39" y="25"/>
                  </a:lnTo>
                  <a:lnTo>
                    <a:pt x="38" y="29"/>
                  </a:lnTo>
                  <a:lnTo>
                    <a:pt x="36" y="32"/>
                  </a:lnTo>
                  <a:lnTo>
                    <a:pt x="30" y="38"/>
                  </a:lnTo>
                  <a:lnTo>
                    <a:pt x="22" y="40"/>
                  </a:lnTo>
                  <a:lnTo>
                    <a:pt x="18" y="40"/>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20" name="Freeform 1297">
              <a:extLst>
                <a:ext uri="{FF2B5EF4-FFF2-40B4-BE49-F238E27FC236}">
                  <a16:creationId xmlns:a16="http://schemas.microsoft.com/office/drawing/2014/main" id="{41E879A6-ED44-4C74-B4A1-C3A9B99A49BC}"/>
                </a:ext>
              </a:extLst>
            </p:cNvPr>
            <p:cNvSpPr>
              <a:spLocks/>
            </p:cNvSpPr>
            <p:nvPr/>
          </p:nvSpPr>
          <p:spPr bwMode="auto">
            <a:xfrm>
              <a:off x="8315288" y="2444623"/>
              <a:ext cx="40019" cy="40019"/>
            </a:xfrm>
            <a:custGeom>
              <a:avLst/>
              <a:gdLst>
                <a:gd name="T0" fmla="*/ 14 w 40"/>
                <a:gd name="T1" fmla="*/ 40 h 40"/>
                <a:gd name="T2" fmla="*/ 14 w 40"/>
                <a:gd name="T3" fmla="*/ 40 h 40"/>
                <a:gd name="T4" fmla="*/ 10 w 40"/>
                <a:gd name="T5" fmla="*/ 39 h 40"/>
                <a:gd name="T6" fmla="*/ 8 w 40"/>
                <a:gd name="T7" fmla="*/ 36 h 40"/>
                <a:gd name="T8" fmla="*/ 3 w 40"/>
                <a:gd name="T9" fmla="*/ 30 h 40"/>
                <a:gd name="T10" fmla="*/ 0 w 40"/>
                <a:gd name="T11" fmla="*/ 23 h 40"/>
                <a:gd name="T12" fmla="*/ 0 w 40"/>
                <a:gd name="T13" fmla="*/ 19 h 40"/>
                <a:gd name="T14" fmla="*/ 0 w 40"/>
                <a:gd name="T15" fmla="*/ 15 h 40"/>
                <a:gd name="T16" fmla="*/ 0 w 40"/>
                <a:gd name="T17" fmla="*/ 15 h 40"/>
                <a:gd name="T18" fmla="*/ 3 w 40"/>
                <a:gd name="T19" fmla="*/ 11 h 40"/>
                <a:gd name="T20" fmla="*/ 4 w 40"/>
                <a:gd name="T21" fmla="*/ 7 h 40"/>
                <a:gd name="T22" fmla="*/ 10 w 40"/>
                <a:gd name="T23" fmla="*/ 2 h 40"/>
                <a:gd name="T24" fmla="*/ 17 w 40"/>
                <a:gd name="T25" fmla="*/ 1 h 40"/>
                <a:gd name="T26" fmla="*/ 21 w 40"/>
                <a:gd name="T27" fmla="*/ 0 h 40"/>
                <a:gd name="T28" fmla="*/ 25 w 40"/>
                <a:gd name="T29" fmla="*/ 1 h 40"/>
                <a:gd name="T30" fmla="*/ 25 w 40"/>
                <a:gd name="T31" fmla="*/ 1 h 40"/>
                <a:gd name="T32" fmla="*/ 29 w 40"/>
                <a:gd name="T33" fmla="*/ 2 h 40"/>
                <a:gd name="T34" fmla="*/ 32 w 40"/>
                <a:gd name="T35" fmla="*/ 5 h 40"/>
                <a:gd name="T36" fmla="*/ 38 w 40"/>
                <a:gd name="T37" fmla="*/ 10 h 40"/>
                <a:gd name="T38" fmla="*/ 40 w 40"/>
                <a:gd name="T39" fmla="*/ 18 h 40"/>
                <a:gd name="T40" fmla="*/ 40 w 40"/>
                <a:gd name="T41" fmla="*/ 22 h 40"/>
                <a:gd name="T42" fmla="*/ 39 w 40"/>
                <a:gd name="T43" fmla="*/ 26 h 40"/>
                <a:gd name="T44" fmla="*/ 39 w 40"/>
                <a:gd name="T45" fmla="*/ 26 h 40"/>
                <a:gd name="T46" fmla="*/ 38 w 40"/>
                <a:gd name="T47" fmla="*/ 30 h 40"/>
                <a:gd name="T48" fmla="*/ 35 w 40"/>
                <a:gd name="T49" fmla="*/ 33 h 40"/>
                <a:gd name="T50" fmla="*/ 30 w 40"/>
                <a:gd name="T51" fmla="*/ 37 h 40"/>
                <a:gd name="T52" fmla="*/ 22 w 40"/>
                <a:gd name="T53" fmla="*/ 40 h 40"/>
                <a:gd name="T54" fmla="*/ 18 w 40"/>
                <a:gd name="T55" fmla="*/ 40 h 40"/>
                <a:gd name="T56" fmla="*/ 14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40"/>
                  </a:moveTo>
                  <a:lnTo>
                    <a:pt x="14" y="40"/>
                  </a:lnTo>
                  <a:lnTo>
                    <a:pt x="10" y="39"/>
                  </a:lnTo>
                  <a:lnTo>
                    <a:pt x="8" y="36"/>
                  </a:lnTo>
                  <a:lnTo>
                    <a:pt x="3" y="30"/>
                  </a:lnTo>
                  <a:lnTo>
                    <a:pt x="0" y="23"/>
                  </a:lnTo>
                  <a:lnTo>
                    <a:pt x="0" y="19"/>
                  </a:lnTo>
                  <a:lnTo>
                    <a:pt x="0" y="15"/>
                  </a:lnTo>
                  <a:lnTo>
                    <a:pt x="0" y="15"/>
                  </a:lnTo>
                  <a:lnTo>
                    <a:pt x="3" y="11"/>
                  </a:lnTo>
                  <a:lnTo>
                    <a:pt x="4" y="7"/>
                  </a:lnTo>
                  <a:lnTo>
                    <a:pt x="10" y="2"/>
                  </a:lnTo>
                  <a:lnTo>
                    <a:pt x="17" y="1"/>
                  </a:lnTo>
                  <a:lnTo>
                    <a:pt x="21" y="0"/>
                  </a:lnTo>
                  <a:lnTo>
                    <a:pt x="25" y="1"/>
                  </a:lnTo>
                  <a:lnTo>
                    <a:pt x="25" y="1"/>
                  </a:lnTo>
                  <a:lnTo>
                    <a:pt x="29" y="2"/>
                  </a:lnTo>
                  <a:lnTo>
                    <a:pt x="32" y="5"/>
                  </a:lnTo>
                  <a:lnTo>
                    <a:pt x="38" y="10"/>
                  </a:lnTo>
                  <a:lnTo>
                    <a:pt x="40" y="18"/>
                  </a:lnTo>
                  <a:lnTo>
                    <a:pt x="40" y="22"/>
                  </a:lnTo>
                  <a:lnTo>
                    <a:pt x="39" y="26"/>
                  </a:lnTo>
                  <a:lnTo>
                    <a:pt x="39" y="26"/>
                  </a:lnTo>
                  <a:lnTo>
                    <a:pt x="38" y="30"/>
                  </a:lnTo>
                  <a:lnTo>
                    <a:pt x="35" y="33"/>
                  </a:lnTo>
                  <a:lnTo>
                    <a:pt x="30" y="37"/>
                  </a:lnTo>
                  <a:lnTo>
                    <a:pt x="22" y="40"/>
                  </a:lnTo>
                  <a:lnTo>
                    <a:pt x="18" y="40"/>
                  </a:lnTo>
                  <a:lnTo>
                    <a:pt x="14"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21" name="Freeform 1298">
              <a:extLst>
                <a:ext uri="{FF2B5EF4-FFF2-40B4-BE49-F238E27FC236}">
                  <a16:creationId xmlns:a16="http://schemas.microsoft.com/office/drawing/2014/main" id="{A4C2C9BD-8D71-450C-AF49-5AE2E4937F22}"/>
                </a:ext>
              </a:extLst>
            </p:cNvPr>
            <p:cNvSpPr>
              <a:spLocks/>
            </p:cNvSpPr>
            <p:nvPr/>
          </p:nvSpPr>
          <p:spPr bwMode="auto">
            <a:xfrm>
              <a:off x="8337299" y="2366585"/>
              <a:ext cx="40019" cy="40019"/>
            </a:xfrm>
            <a:custGeom>
              <a:avLst/>
              <a:gdLst>
                <a:gd name="T0" fmla="*/ 14 w 40"/>
                <a:gd name="T1" fmla="*/ 39 h 40"/>
                <a:gd name="T2" fmla="*/ 14 w 40"/>
                <a:gd name="T3" fmla="*/ 39 h 40"/>
                <a:gd name="T4" fmla="*/ 10 w 40"/>
                <a:gd name="T5" fmla="*/ 37 h 40"/>
                <a:gd name="T6" fmla="*/ 8 w 40"/>
                <a:gd name="T7" fmla="*/ 36 h 40"/>
                <a:gd name="T8" fmla="*/ 3 w 40"/>
                <a:gd name="T9" fmla="*/ 30 h 40"/>
                <a:gd name="T10" fmla="*/ 0 w 40"/>
                <a:gd name="T11" fmla="*/ 23 h 40"/>
                <a:gd name="T12" fmla="*/ 0 w 40"/>
                <a:gd name="T13" fmla="*/ 18 h 40"/>
                <a:gd name="T14" fmla="*/ 0 w 40"/>
                <a:gd name="T15" fmla="*/ 14 h 40"/>
                <a:gd name="T16" fmla="*/ 0 w 40"/>
                <a:gd name="T17" fmla="*/ 14 h 40"/>
                <a:gd name="T18" fmla="*/ 1 w 40"/>
                <a:gd name="T19" fmla="*/ 10 h 40"/>
                <a:gd name="T20" fmla="*/ 4 w 40"/>
                <a:gd name="T21" fmla="*/ 7 h 40"/>
                <a:gd name="T22" fmla="*/ 10 w 40"/>
                <a:gd name="T23" fmla="*/ 2 h 40"/>
                <a:gd name="T24" fmla="*/ 17 w 40"/>
                <a:gd name="T25" fmla="*/ 0 h 40"/>
                <a:gd name="T26" fmla="*/ 21 w 40"/>
                <a:gd name="T27" fmla="*/ 0 h 40"/>
                <a:gd name="T28" fmla="*/ 25 w 40"/>
                <a:gd name="T29" fmla="*/ 1 h 40"/>
                <a:gd name="T30" fmla="*/ 25 w 40"/>
                <a:gd name="T31" fmla="*/ 1 h 40"/>
                <a:gd name="T32" fmla="*/ 29 w 40"/>
                <a:gd name="T33" fmla="*/ 2 h 40"/>
                <a:gd name="T34" fmla="*/ 33 w 40"/>
                <a:gd name="T35" fmla="*/ 4 h 40"/>
                <a:gd name="T36" fmla="*/ 38 w 40"/>
                <a:gd name="T37" fmla="*/ 10 h 40"/>
                <a:gd name="T38" fmla="*/ 40 w 40"/>
                <a:gd name="T39" fmla="*/ 18 h 40"/>
                <a:gd name="T40" fmla="*/ 40 w 40"/>
                <a:gd name="T41" fmla="*/ 22 h 40"/>
                <a:gd name="T42" fmla="*/ 39 w 40"/>
                <a:gd name="T43" fmla="*/ 26 h 40"/>
                <a:gd name="T44" fmla="*/ 39 w 40"/>
                <a:gd name="T45" fmla="*/ 26 h 40"/>
                <a:gd name="T46" fmla="*/ 38 w 40"/>
                <a:gd name="T47" fmla="*/ 30 h 40"/>
                <a:gd name="T48" fmla="*/ 35 w 40"/>
                <a:gd name="T49" fmla="*/ 32 h 40"/>
                <a:gd name="T50" fmla="*/ 30 w 40"/>
                <a:gd name="T51" fmla="*/ 37 h 40"/>
                <a:gd name="T52" fmla="*/ 22 w 40"/>
                <a:gd name="T53" fmla="*/ 40 h 40"/>
                <a:gd name="T54" fmla="*/ 18 w 40"/>
                <a:gd name="T55" fmla="*/ 40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0" y="37"/>
                  </a:lnTo>
                  <a:lnTo>
                    <a:pt x="8" y="36"/>
                  </a:lnTo>
                  <a:lnTo>
                    <a:pt x="3" y="30"/>
                  </a:lnTo>
                  <a:lnTo>
                    <a:pt x="0" y="23"/>
                  </a:lnTo>
                  <a:lnTo>
                    <a:pt x="0" y="18"/>
                  </a:lnTo>
                  <a:lnTo>
                    <a:pt x="0" y="14"/>
                  </a:lnTo>
                  <a:lnTo>
                    <a:pt x="0" y="14"/>
                  </a:lnTo>
                  <a:lnTo>
                    <a:pt x="1" y="10"/>
                  </a:lnTo>
                  <a:lnTo>
                    <a:pt x="4" y="7"/>
                  </a:lnTo>
                  <a:lnTo>
                    <a:pt x="10" y="2"/>
                  </a:lnTo>
                  <a:lnTo>
                    <a:pt x="17" y="0"/>
                  </a:lnTo>
                  <a:lnTo>
                    <a:pt x="21" y="0"/>
                  </a:lnTo>
                  <a:lnTo>
                    <a:pt x="25" y="1"/>
                  </a:lnTo>
                  <a:lnTo>
                    <a:pt x="25" y="1"/>
                  </a:lnTo>
                  <a:lnTo>
                    <a:pt x="29" y="2"/>
                  </a:lnTo>
                  <a:lnTo>
                    <a:pt x="33" y="4"/>
                  </a:lnTo>
                  <a:lnTo>
                    <a:pt x="38" y="10"/>
                  </a:lnTo>
                  <a:lnTo>
                    <a:pt x="40" y="18"/>
                  </a:lnTo>
                  <a:lnTo>
                    <a:pt x="40" y="22"/>
                  </a:lnTo>
                  <a:lnTo>
                    <a:pt x="39" y="26"/>
                  </a:lnTo>
                  <a:lnTo>
                    <a:pt x="39" y="26"/>
                  </a:lnTo>
                  <a:lnTo>
                    <a:pt x="38" y="30"/>
                  </a:lnTo>
                  <a:lnTo>
                    <a:pt x="35" y="32"/>
                  </a:lnTo>
                  <a:lnTo>
                    <a:pt x="30" y="37"/>
                  </a:lnTo>
                  <a:lnTo>
                    <a:pt x="22" y="40"/>
                  </a:lnTo>
                  <a:lnTo>
                    <a:pt x="18" y="40"/>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22" name="Freeform 1299">
              <a:extLst>
                <a:ext uri="{FF2B5EF4-FFF2-40B4-BE49-F238E27FC236}">
                  <a16:creationId xmlns:a16="http://schemas.microsoft.com/office/drawing/2014/main" id="{9D5BBB2B-E3E1-452A-BFED-46649FAE6563}"/>
                </a:ext>
              </a:extLst>
            </p:cNvPr>
            <p:cNvSpPr>
              <a:spLocks/>
            </p:cNvSpPr>
            <p:nvPr/>
          </p:nvSpPr>
          <p:spPr bwMode="auto">
            <a:xfrm>
              <a:off x="8359310" y="2288547"/>
              <a:ext cx="40019" cy="40019"/>
            </a:xfrm>
            <a:custGeom>
              <a:avLst/>
              <a:gdLst>
                <a:gd name="T0" fmla="*/ 14 w 40"/>
                <a:gd name="T1" fmla="*/ 39 h 40"/>
                <a:gd name="T2" fmla="*/ 14 w 40"/>
                <a:gd name="T3" fmla="*/ 39 h 40"/>
                <a:gd name="T4" fmla="*/ 11 w 40"/>
                <a:gd name="T5" fmla="*/ 37 h 40"/>
                <a:gd name="T6" fmla="*/ 7 w 40"/>
                <a:gd name="T7" fmla="*/ 35 h 40"/>
                <a:gd name="T8" fmla="*/ 3 w 40"/>
                <a:gd name="T9" fmla="*/ 30 h 40"/>
                <a:gd name="T10" fmla="*/ 0 w 40"/>
                <a:gd name="T11" fmla="*/ 22 h 40"/>
                <a:gd name="T12" fmla="*/ 0 w 40"/>
                <a:gd name="T13" fmla="*/ 18 h 40"/>
                <a:gd name="T14" fmla="*/ 0 w 40"/>
                <a:gd name="T15" fmla="*/ 14 h 40"/>
                <a:gd name="T16" fmla="*/ 0 w 40"/>
                <a:gd name="T17" fmla="*/ 14 h 40"/>
                <a:gd name="T18" fmla="*/ 1 w 40"/>
                <a:gd name="T19" fmla="*/ 10 h 40"/>
                <a:gd name="T20" fmla="*/ 4 w 40"/>
                <a:gd name="T21" fmla="*/ 7 h 40"/>
                <a:gd name="T22" fmla="*/ 11 w 40"/>
                <a:gd name="T23" fmla="*/ 2 h 40"/>
                <a:gd name="T24" fmla="*/ 17 w 40"/>
                <a:gd name="T25" fmla="*/ 0 h 40"/>
                <a:gd name="T26" fmla="*/ 21 w 40"/>
                <a:gd name="T27" fmla="*/ 0 h 40"/>
                <a:gd name="T28" fmla="*/ 25 w 40"/>
                <a:gd name="T29" fmla="*/ 0 h 40"/>
                <a:gd name="T30" fmla="*/ 25 w 40"/>
                <a:gd name="T31" fmla="*/ 0 h 40"/>
                <a:gd name="T32" fmla="*/ 29 w 40"/>
                <a:gd name="T33" fmla="*/ 1 h 40"/>
                <a:gd name="T34" fmla="*/ 33 w 40"/>
                <a:gd name="T35" fmla="*/ 4 h 40"/>
                <a:gd name="T36" fmla="*/ 38 w 40"/>
                <a:gd name="T37" fmla="*/ 10 h 40"/>
                <a:gd name="T38" fmla="*/ 39 w 40"/>
                <a:gd name="T39" fmla="*/ 17 h 40"/>
                <a:gd name="T40" fmla="*/ 40 w 40"/>
                <a:gd name="T41" fmla="*/ 20 h 40"/>
                <a:gd name="T42" fmla="*/ 39 w 40"/>
                <a:gd name="T43" fmla="*/ 24 h 40"/>
                <a:gd name="T44" fmla="*/ 39 w 40"/>
                <a:gd name="T45" fmla="*/ 24 h 40"/>
                <a:gd name="T46" fmla="*/ 38 w 40"/>
                <a:gd name="T47" fmla="*/ 28 h 40"/>
                <a:gd name="T48" fmla="*/ 35 w 40"/>
                <a:gd name="T49" fmla="*/ 32 h 40"/>
                <a:gd name="T50" fmla="*/ 30 w 40"/>
                <a:gd name="T51" fmla="*/ 37 h 40"/>
                <a:gd name="T52" fmla="*/ 22 w 40"/>
                <a:gd name="T53" fmla="*/ 40 h 40"/>
                <a:gd name="T54" fmla="*/ 18 w 40"/>
                <a:gd name="T55" fmla="*/ 40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1" y="37"/>
                  </a:lnTo>
                  <a:lnTo>
                    <a:pt x="7" y="35"/>
                  </a:lnTo>
                  <a:lnTo>
                    <a:pt x="3" y="30"/>
                  </a:lnTo>
                  <a:lnTo>
                    <a:pt x="0" y="22"/>
                  </a:lnTo>
                  <a:lnTo>
                    <a:pt x="0" y="18"/>
                  </a:lnTo>
                  <a:lnTo>
                    <a:pt x="0" y="14"/>
                  </a:lnTo>
                  <a:lnTo>
                    <a:pt x="0" y="14"/>
                  </a:lnTo>
                  <a:lnTo>
                    <a:pt x="1" y="10"/>
                  </a:lnTo>
                  <a:lnTo>
                    <a:pt x="4" y="7"/>
                  </a:lnTo>
                  <a:lnTo>
                    <a:pt x="11" y="2"/>
                  </a:lnTo>
                  <a:lnTo>
                    <a:pt x="17" y="0"/>
                  </a:lnTo>
                  <a:lnTo>
                    <a:pt x="21" y="0"/>
                  </a:lnTo>
                  <a:lnTo>
                    <a:pt x="25" y="0"/>
                  </a:lnTo>
                  <a:lnTo>
                    <a:pt x="25" y="0"/>
                  </a:lnTo>
                  <a:lnTo>
                    <a:pt x="29" y="1"/>
                  </a:lnTo>
                  <a:lnTo>
                    <a:pt x="33" y="4"/>
                  </a:lnTo>
                  <a:lnTo>
                    <a:pt x="38" y="10"/>
                  </a:lnTo>
                  <a:lnTo>
                    <a:pt x="39" y="17"/>
                  </a:lnTo>
                  <a:lnTo>
                    <a:pt x="40" y="20"/>
                  </a:lnTo>
                  <a:lnTo>
                    <a:pt x="39" y="24"/>
                  </a:lnTo>
                  <a:lnTo>
                    <a:pt x="39" y="24"/>
                  </a:lnTo>
                  <a:lnTo>
                    <a:pt x="38" y="28"/>
                  </a:lnTo>
                  <a:lnTo>
                    <a:pt x="35" y="32"/>
                  </a:lnTo>
                  <a:lnTo>
                    <a:pt x="30" y="37"/>
                  </a:lnTo>
                  <a:lnTo>
                    <a:pt x="22" y="40"/>
                  </a:lnTo>
                  <a:lnTo>
                    <a:pt x="18" y="40"/>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23" name="Freeform 1300">
              <a:extLst>
                <a:ext uri="{FF2B5EF4-FFF2-40B4-BE49-F238E27FC236}">
                  <a16:creationId xmlns:a16="http://schemas.microsoft.com/office/drawing/2014/main" id="{38870D3B-D94F-42EB-AC09-1B17F2048DD8}"/>
                </a:ext>
              </a:extLst>
            </p:cNvPr>
            <p:cNvSpPr>
              <a:spLocks/>
            </p:cNvSpPr>
            <p:nvPr/>
          </p:nvSpPr>
          <p:spPr bwMode="auto">
            <a:xfrm>
              <a:off x="8381320" y="2208509"/>
              <a:ext cx="39019" cy="41020"/>
            </a:xfrm>
            <a:custGeom>
              <a:avLst/>
              <a:gdLst>
                <a:gd name="T0" fmla="*/ 15 w 39"/>
                <a:gd name="T1" fmla="*/ 41 h 41"/>
                <a:gd name="T2" fmla="*/ 15 w 39"/>
                <a:gd name="T3" fmla="*/ 41 h 41"/>
                <a:gd name="T4" fmla="*/ 11 w 39"/>
                <a:gd name="T5" fmla="*/ 39 h 41"/>
                <a:gd name="T6" fmla="*/ 7 w 39"/>
                <a:gd name="T7" fmla="*/ 37 h 41"/>
                <a:gd name="T8" fmla="*/ 2 w 39"/>
                <a:gd name="T9" fmla="*/ 30 h 41"/>
                <a:gd name="T10" fmla="*/ 0 w 39"/>
                <a:gd name="T11" fmla="*/ 24 h 41"/>
                <a:gd name="T12" fmla="*/ 0 w 39"/>
                <a:gd name="T13" fmla="*/ 20 h 41"/>
                <a:gd name="T14" fmla="*/ 0 w 39"/>
                <a:gd name="T15" fmla="*/ 16 h 41"/>
                <a:gd name="T16" fmla="*/ 0 w 39"/>
                <a:gd name="T17" fmla="*/ 16 h 41"/>
                <a:gd name="T18" fmla="*/ 2 w 39"/>
                <a:gd name="T19" fmla="*/ 12 h 41"/>
                <a:gd name="T20" fmla="*/ 4 w 39"/>
                <a:gd name="T21" fmla="*/ 8 h 41"/>
                <a:gd name="T22" fmla="*/ 9 w 39"/>
                <a:gd name="T23" fmla="*/ 3 h 41"/>
                <a:gd name="T24" fmla="*/ 17 w 39"/>
                <a:gd name="T25" fmla="*/ 0 h 41"/>
                <a:gd name="T26" fmla="*/ 21 w 39"/>
                <a:gd name="T27" fmla="*/ 0 h 41"/>
                <a:gd name="T28" fmla="*/ 25 w 39"/>
                <a:gd name="T29" fmla="*/ 2 h 41"/>
                <a:gd name="T30" fmla="*/ 25 w 39"/>
                <a:gd name="T31" fmla="*/ 2 h 41"/>
                <a:gd name="T32" fmla="*/ 29 w 39"/>
                <a:gd name="T33" fmla="*/ 3 h 41"/>
                <a:gd name="T34" fmla="*/ 33 w 39"/>
                <a:gd name="T35" fmla="*/ 6 h 41"/>
                <a:gd name="T36" fmla="*/ 38 w 39"/>
                <a:gd name="T37" fmla="*/ 11 h 41"/>
                <a:gd name="T38" fmla="*/ 39 w 39"/>
                <a:gd name="T39" fmla="*/ 19 h 41"/>
                <a:gd name="T40" fmla="*/ 39 w 39"/>
                <a:gd name="T41" fmla="*/ 22 h 41"/>
                <a:gd name="T42" fmla="*/ 39 w 39"/>
                <a:gd name="T43" fmla="*/ 26 h 41"/>
                <a:gd name="T44" fmla="*/ 39 w 39"/>
                <a:gd name="T45" fmla="*/ 26 h 41"/>
                <a:gd name="T46" fmla="*/ 38 w 39"/>
                <a:gd name="T47" fmla="*/ 30 h 41"/>
                <a:gd name="T48" fmla="*/ 35 w 39"/>
                <a:gd name="T49" fmla="*/ 34 h 41"/>
                <a:gd name="T50" fmla="*/ 30 w 39"/>
                <a:gd name="T51" fmla="*/ 38 h 41"/>
                <a:gd name="T52" fmla="*/ 22 w 39"/>
                <a:gd name="T53" fmla="*/ 41 h 41"/>
                <a:gd name="T54" fmla="*/ 18 w 39"/>
                <a:gd name="T55" fmla="*/ 41 h 41"/>
                <a:gd name="T56" fmla="*/ 15 w 39"/>
                <a:gd name="T5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41">
                  <a:moveTo>
                    <a:pt x="15" y="41"/>
                  </a:moveTo>
                  <a:lnTo>
                    <a:pt x="15" y="41"/>
                  </a:lnTo>
                  <a:lnTo>
                    <a:pt x="11" y="39"/>
                  </a:lnTo>
                  <a:lnTo>
                    <a:pt x="7" y="37"/>
                  </a:lnTo>
                  <a:lnTo>
                    <a:pt x="2" y="30"/>
                  </a:lnTo>
                  <a:lnTo>
                    <a:pt x="0" y="24"/>
                  </a:lnTo>
                  <a:lnTo>
                    <a:pt x="0" y="20"/>
                  </a:lnTo>
                  <a:lnTo>
                    <a:pt x="0" y="16"/>
                  </a:lnTo>
                  <a:lnTo>
                    <a:pt x="0" y="16"/>
                  </a:lnTo>
                  <a:lnTo>
                    <a:pt x="2" y="12"/>
                  </a:lnTo>
                  <a:lnTo>
                    <a:pt x="4" y="8"/>
                  </a:lnTo>
                  <a:lnTo>
                    <a:pt x="9" y="3"/>
                  </a:lnTo>
                  <a:lnTo>
                    <a:pt x="17" y="0"/>
                  </a:lnTo>
                  <a:lnTo>
                    <a:pt x="21" y="0"/>
                  </a:lnTo>
                  <a:lnTo>
                    <a:pt x="25" y="2"/>
                  </a:lnTo>
                  <a:lnTo>
                    <a:pt x="25" y="2"/>
                  </a:lnTo>
                  <a:lnTo>
                    <a:pt x="29" y="3"/>
                  </a:lnTo>
                  <a:lnTo>
                    <a:pt x="33" y="6"/>
                  </a:lnTo>
                  <a:lnTo>
                    <a:pt x="38" y="11"/>
                  </a:lnTo>
                  <a:lnTo>
                    <a:pt x="39" y="19"/>
                  </a:lnTo>
                  <a:lnTo>
                    <a:pt x="39" y="22"/>
                  </a:lnTo>
                  <a:lnTo>
                    <a:pt x="39" y="26"/>
                  </a:lnTo>
                  <a:lnTo>
                    <a:pt x="39" y="26"/>
                  </a:lnTo>
                  <a:lnTo>
                    <a:pt x="38" y="30"/>
                  </a:lnTo>
                  <a:lnTo>
                    <a:pt x="35" y="34"/>
                  </a:lnTo>
                  <a:lnTo>
                    <a:pt x="30" y="38"/>
                  </a:lnTo>
                  <a:lnTo>
                    <a:pt x="22" y="41"/>
                  </a:lnTo>
                  <a:lnTo>
                    <a:pt x="18" y="41"/>
                  </a:lnTo>
                  <a:lnTo>
                    <a:pt x="15"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24" name="Freeform 1301">
              <a:extLst>
                <a:ext uri="{FF2B5EF4-FFF2-40B4-BE49-F238E27FC236}">
                  <a16:creationId xmlns:a16="http://schemas.microsoft.com/office/drawing/2014/main" id="{4577196D-0EE6-48A4-AE3E-B491DBAC8DD1}"/>
                </a:ext>
              </a:extLst>
            </p:cNvPr>
            <p:cNvSpPr>
              <a:spLocks/>
            </p:cNvSpPr>
            <p:nvPr/>
          </p:nvSpPr>
          <p:spPr bwMode="auto">
            <a:xfrm>
              <a:off x="8402330" y="2130471"/>
              <a:ext cx="40019" cy="41020"/>
            </a:xfrm>
            <a:custGeom>
              <a:avLst/>
              <a:gdLst>
                <a:gd name="T0" fmla="*/ 16 w 40"/>
                <a:gd name="T1" fmla="*/ 39 h 41"/>
                <a:gd name="T2" fmla="*/ 16 w 40"/>
                <a:gd name="T3" fmla="*/ 39 h 41"/>
                <a:gd name="T4" fmla="*/ 12 w 40"/>
                <a:gd name="T5" fmla="*/ 38 h 41"/>
                <a:gd name="T6" fmla="*/ 8 w 40"/>
                <a:gd name="T7" fmla="*/ 37 h 41"/>
                <a:gd name="T8" fmla="*/ 3 w 40"/>
                <a:gd name="T9" fmla="*/ 30 h 41"/>
                <a:gd name="T10" fmla="*/ 1 w 40"/>
                <a:gd name="T11" fmla="*/ 23 h 41"/>
                <a:gd name="T12" fmla="*/ 0 w 40"/>
                <a:gd name="T13" fmla="*/ 19 h 41"/>
                <a:gd name="T14" fmla="*/ 1 w 40"/>
                <a:gd name="T15" fmla="*/ 15 h 41"/>
                <a:gd name="T16" fmla="*/ 1 w 40"/>
                <a:gd name="T17" fmla="*/ 15 h 41"/>
                <a:gd name="T18" fmla="*/ 3 w 40"/>
                <a:gd name="T19" fmla="*/ 11 h 41"/>
                <a:gd name="T20" fmla="*/ 5 w 40"/>
                <a:gd name="T21" fmla="*/ 8 h 41"/>
                <a:gd name="T22" fmla="*/ 10 w 40"/>
                <a:gd name="T23" fmla="*/ 3 h 41"/>
                <a:gd name="T24" fmla="*/ 18 w 40"/>
                <a:gd name="T25" fmla="*/ 0 h 41"/>
                <a:gd name="T26" fmla="*/ 22 w 40"/>
                <a:gd name="T27" fmla="*/ 0 h 41"/>
                <a:gd name="T28" fmla="*/ 26 w 40"/>
                <a:gd name="T29" fmla="*/ 2 h 41"/>
                <a:gd name="T30" fmla="*/ 26 w 40"/>
                <a:gd name="T31" fmla="*/ 2 h 41"/>
                <a:gd name="T32" fmla="*/ 30 w 40"/>
                <a:gd name="T33" fmla="*/ 3 h 41"/>
                <a:gd name="T34" fmla="*/ 34 w 40"/>
                <a:gd name="T35" fmla="*/ 4 h 41"/>
                <a:gd name="T36" fmla="*/ 38 w 40"/>
                <a:gd name="T37" fmla="*/ 11 h 41"/>
                <a:gd name="T38" fmla="*/ 40 w 40"/>
                <a:gd name="T39" fmla="*/ 19 h 41"/>
                <a:gd name="T40" fmla="*/ 40 w 40"/>
                <a:gd name="T41" fmla="*/ 23 h 41"/>
                <a:gd name="T42" fmla="*/ 40 w 40"/>
                <a:gd name="T43" fmla="*/ 26 h 41"/>
                <a:gd name="T44" fmla="*/ 40 w 40"/>
                <a:gd name="T45" fmla="*/ 26 h 41"/>
                <a:gd name="T46" fmla="*/ 39 w 40"/>
                <a:gd name="T47" fmla="*/ 30 h 41"/>
                <a:gd name="T48" fmla="*/ 36 w 40"/>
                <a:gd name="T49" fmla="*/ 33 h 41"/>
                <a:gd name="T50" fmla="*/ 30 w 40"/>
                <a:gd name="T51" fmla="*/ 38 h 41"/>
                <a:gd name="T52" fmla="*/ 23 w 40"/>
                <a:gd name="T53" fmla="*/ 41 h 41"/>
                <a:gd name="T54" fmla="*/ 20 w 40"/>
                <a:gd name="T55" fmla="*/ 41 h 41"/>
                <a:gd name="T56" fmla="*/ 16 w 40"/>
                <a:gd name="T5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6" y="39"/>
                  </a:moveTo>
                  <a:lnTo>
                    <a:pt x="16" y="39"/>
                  </a:lnTo>
                  <a:lnTo>
                    <a:pt x="12" y="38"/>
                  </a:lnTo>
                  <a:lnTo>
                    <a:pt x="8" y="37"/>
                  </a:lnTo>
                  <a:lnTo>
                    <a:pt x="3" y="30"/>
                  </a:lnTo>
                  <a:lnTo>
                    <a:pt x="1" y="23"/>
                  </a:lnTo>
                  <a:lnTo>
                    <a:pt x="0" y="19"/>
                  </a:lnTo>
                  <a:lnTo>
                    <a:pt x="1" y="15"/>
                  </a:lnTo>
                  <a:lnTo>
                    <a:pt x="1" y="15"/>
                  </a:lnTo>
                  <a:lnTo>
                    <a:pt x="3" y="11"/>
                  </a:lnTo>
                  <a:lnTo>
                    <a:pt x="5" y="8"/>
                  </a:lnTo>
                  <a:lnTo>
                    <a:pt x="10" y="3"/>
                  </a:lnTo>
                  <a:lnTo>
                    <a:pt x="18" y="0"/>
                  </a:lnTo>
                  <a:lnTo>
                    <a:pt x="22" y="0"/>
                  </a:lnTo>
                  <a:lnTo>
                    <a:pt x="26" y="2"/>
                  </a:lnTo>
                  <a:lnTo>
                    <a:pt x="26" y="2"/>
                  </a:lnTo>
                  <a:lnTo>
                    <a:pt x="30" y="3"/>
                  </a:lnTo>
                  <a:lnTo>
                    <a:pt x="34" y="4"/>
                  </a:lnTo>
                  <a:lnTo>
                    <a:pt x="38" y="11"/>
                  </a:lnTo>
                  <a:lnTo>
                    <a:pt x="40" y="19"/>
                  </a:lnTo>
                  <a:lnTo>
                    <a:pt x="40" y="23"/>
                  </a:lnTo>
                  <a:lnTo>
                    <a:pt x="40" y="26"/>
                  </a:lnTo>
                  <a:lnTo>
                    <a:pt x="40" y="26"/>
                  </a:lnTo>
                  <a:lnTo>
                    <a:pt x="39" y="30"/>
                  </a:lnTo>
                  <a:lnTo>
                    <a:pt x="36" y="33"/>
                  </a:lnTo>
                  <a:lnTo>
                    <a:pt x="30" y="38"/>
                  </a:lnTo>
                  <a:lnTo>
                    <a:pt x="23" y="41"/>
                  </a:lnTo>
                  <a:lnTo>
                    <a:pt x="20" y="41"/>
                  </a:lnTo>
                  <a:lnTo>
                    <a:pt x="16"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25" name="Freeform 1302">
              <a:extLst>
                <a:ext uri="{FF2B5EF4-FFF2-40B4-BE49-F238E27FC236}">
                  <a16:creationId xmlns:a16="http://schemas.microsoft.com/office/drawing/2014/main" id="{73149920-8D10-4739-B057-0F9129F0DCE8}"/>
                </a:ext>
              </a:extLst>
            </p:cNvPr>
            <p:cNvSpPr>
              <a:spLocks noEditPoints="1"/>
            </p:cNvSpPr>
            <p:nvPr/>
          </p:nvSpPr>
          <p:spPr bwMode="auto">
            <a:xfrm>
              <a:off x="6533428" y="1681254"/>
              <a:ext cx="1946939" cy="2269095"/>
            </a:xfrm>
            <a:custGeom>
              <a:avLst/>
              <a:gdLst>
                <a:gd name="T0" fmla="*/ 1 w 1946"/>
                <a:gd name="T1" fmla="*/ 1849 h 2268"/>
                <a:gd name="T2" fmla="*/ 1407 w 1946"/>
                <a:gd name="T3" fmla="*/ 2268 h 2268"/>
                <a:gd name="T4" fmla="*/ 1945 w 1946"/>
                <a:gd name="T5" fmla="*/ 404 h 2268"/>
                <a:gd name="T6" fmla="*/ 1386 w 1946"/>
                <a:gd name="T7" fmla="*/ 2191 h 2268"/>
                <a:gd name="T8" fmla="*/ 1424 w 1946"/>
                <a:gd name="T9" fmla="*/ 2182 h 2268"/>
                <a:gd name="T10" fmla="*/ 1424 w 1946"/>
                <a:gd name="T11" fmla="*/ 2132 h 2268"/>
                <a:gd name="T12" fmla="*/ 1430 w 1946"/>
                <a:gd name="T13" fmla="*/ 2093 h 2268"/>
                <a:gd name="T14" fmla="*/ 1438 w 1946"/>
                <a:gd name="T15" fmla="*/ 2131 h 2268"/>
                <a:gd name="T16" fmla="*/ 1432 w 1946"/>
                <a:gd name="T17" fmla="*/ 2030 h 2268"/>
                <a:gd name="T18" fmla="*/ 1471 w 1946"/>
                <a:gd name="T19" fmla="*/ 2036 h 2268"/>
                <a:gd name="T20" fmla="*/ 1460 w 1946"/>
                <a:gd name="T21" fmla="*/ 1973 h 2268"/>
                <a:gd name="T22" fmla="*/ 1478 w 1946"/>
                <a:gd name="T23" fmla="*/ 1938 h 2268"/>
                <a:gd name="T24" fmla="*/ 1471 w 1946"/>
                <a:gd name="T25" fmla="*/ 1977 h 2268"/>
                <a:gd name="T26" fmla="*/ 1478 w 1946"/>
                <a:gd name="T27" fmla="*/ 1866 h 2268"/>
                <a:gd name="T28" fmla="*/ 1513 w 1946"/>
                <a:gd name="T29" fmla="*/ 1883 h 2268"/>
                <a:gd name="T30" fmla="*/ 1497 w 1946"/>
                <a:gd name="T31" fmla="*/ 1802 h 2268"/>
                <a:gd name="T32" fmla="*/ 1529 w 1946"/>
                <a:gd name="T33" fmla="*/ 1784 h 2268"/>
                <a:gd name="T34" fmla="*/ 1533 w 1946"/>
                <a:gd name="T35" fmla="*/ 1741 h 2268"/>
                <a:gd name="T36" fmla="*/ 1535 w 1946"/>
                <a:gd name="T37" fmla="*/ 1701 h 2268"/>
                <a:gd name="T38" fmla="*/ 1554 w 1946"/>
                <a:gd name="T39" fmla="*/ 1733 h 2268"/>
                <a:gd name="T40" fmla="*/ 1541 w 1946"/>
                <a:gd name="T41" fmla="*/ 1637 h 2268"/>
                <a:gd name="T42" fmla="*/ 1581 w 1946"/>
                <a:gd name="T43" fmla="*/ 1640 h 2268"/>
                <a:gd name="T44" fmla="*/ 1573 w 1946"/>
                <a:gd name="T45" fmla="*/ 1583 h 2268"/>
                <a:gd name="T46" fmla="*/ 1587 w 1946"/>
                <a:gd name="T47" fmla="*/ 1545 h 2268"/>
                <a:gd name="T48" fmla="*/ 1585 w 1946"/>
                <a:gd name="T49" fmla="*/ 1584 h 2268"/>
                <a:gd name="T50" fmla="*/ 1586 w 1946"/>
                <a:gd name="T51" fmla="*/ 1476 h 2268"/>
                <a:gd name="T52" fmla="*/ 1624 w 1946"/>
                <a:gd name="T53" fmla="*/ 1492 h 2268"/>
                <a:gd name="T54" fmla="*/ 1608 w 1946"/>
                <a:gd name="T55" fmla="*/ 1418 h 2268"/>
                <a:gd name="T56" fmla="*/ 1636 w 1946"/>
                <a:gd name="T57" fmla="*/ 1389 h 2268"/>
                <a:gd name="T58" fmla="*/ 1621 w 1946"/>
                <a:gd name="T59" fmla="*/ 1427 h 2268"/>
                <a:gd name="T60" fmla="*/ 1638 w 1946"/>
                <a:gd name="T61" fmla="*/ 1311 h 2268"/>
                <a:gd name="T62" fmla="*/ 1665 w 1946"/>
                <a:gd name="T63" fmla="*/ 1338 h 2268"/>
                <a:gd name="T64" fmla="*/ 1650 w 1946"/>
                <a:gd name="T65" fmla="*/ 1249 h 2268"/>
                <a:gd name="T66" fmla="*/ 1687 w 1946"/>
                <a:gd name="T67" fmla="*/ 1241 h 2268"/>
                <a:gd name="T68" fmla="*/ 1686 w 1946"/>
                <a:gd name="T69" fmla="*/ 1192 h 2268"/>
                <a:gd name="T70" fmla="*/ 1694 w 1946"/>
                <a:gd name="T71" fmla="*/ 1153 h 2268"/>
                <a:gd name="T72" fmla="*/ 1702 w 1946"/>
                <a:gd name="T73" fmla="*/ 1190 h 2268"/>
                <a:gd name="T74" fmla="*/ 1694 w 1946"/>
                <a:gd name="T75" fmla="*/ 1089 h 2268"/>
                <a:gd name="T76" fmla="*/ 1734 w 1946"/>
                <a:gd name="T77" fmla="*/ 1095 h 2268"/>
                <a:gd name="T78" fmla="*/ 1724 w 1946"/>
                <a:gd name="T79" fmla="*/ 1032 h 2268"/>
                <a:gd name="T80" fmla="*/ 1741 w 1946"/>
                <a:gd name="T81" fmla="*/ 997 h 2268"/>
                <a:gd name="T82" fmla="*/ 1734 w 1946"/>
                <a:gd name="T83" fmla="*/ 1036 h 2268"/>
                <a:gd name="T84" fmla="*/ 1742 w 1946"/>
                <a:gd name="T85" fmla="*/ 924 h 2268"/>
                <a:gd name="T86" fmla="*/ 1777 w 1946"/>
                <a:gd name="T87" fmla="*/ 942 h 2268"/>
                <a:gd name="T88" fmla="*/ 1760 w 1946"/>
                <a:gd name="T89" fmla="*/ 861 h 2268"/>
                <a:gd name="T90" fmla="*/ 1793 w 1946"/>
                <a:gd name="T91" fmla="*/ 843 h 2268"/>
                <a:gd name="T92" fmla="*/ 1797 w 1946"/>
                <a:gd name="T93" fmla="*/ 799 h 2268"/>
                <a:gd name="T94" fmla="*/ 1799 w 1946"/>
                <a:gd name="T95" fmla="*/ 760 h 2268"/>
                <a:gd name="T96" fmla="*/ 1817 w 1946"/>
                <a:gd name="T97" fmla="*/ 793 h 2268"/>
                <a:gd name="T98" fmla="*/ 1804 w 1946"/>
                <a:gd name="T99" fmla="*/ 696 h 2268"/>
                <a:gd name="T100" fmla="*/ 1843 w 1946"/>
                <a:gd name="T101" fmla="*/ 699 h 2268"/>
                <a:gd name="T102" fmla="*/ 1837 w 1946"/>
                <a:gd name="T103" fmla="*/ 642 h 2268"/>
                <a:gd name="T104" fmla="*/ 1851 w 1946"/>
                <a:gd name="T105" fmla="*/ 604 h 2268"/>
                <a:gd name="T106" fmla="*/ 1849 w 1946"/>
                <a:gd name="T107" fmla="*/ 643 h 2268"/>
                <a:gd name="T108" fmla="*/ 1850 w 1946"/>
                <a:gd name="T109" fmla="*/ 535 h 2268"/>
                <a:gd name="T110" fmla="*/ 1888 w 1946"/>
                <a:gd name="T111" fmla="*/ 551 h 2268"/>
                <a:gd name="T112" fmla="*/ 1872 w 1946"/>
                <a:gd name="T113" fmla="*/ 477 h 2268"/>
                <a:gd name="T114" fmla="*/ 1899 w 1946"/>
                <a:gd name="T115" fmla="*/ 448 h 2268"/>
                <a:gd name="T116" fmla="*/ 1884 w 1946"/>
                <a:gd name="T117" fmla="*/ 486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46" h="2268">
                  <a:moveTo>
                    <a:pt x="1928" y="388"/>
                  </a:moveTo>
                  <a:lnTo>
                    <a:pt x="543" y="1"/>
                  </a:lnTo>
                  <a:lnTo>
                    <a:pt x="543" y="1"/>
                  </a:lnTo>
                  <a:lnTo>
                    <a:pt x="539" y="0"/>
                  </a:lnTo>
                  <a:lnTo>
                    <a:pt x="534" y="0"/>
                  </a:lnTo>
                  <a:lnTo>
                    <a:pt x="530" y="1"/>
                  </a:lnTo>
                  <a:lnTo>
                    <a:pt x="525" y="2"/>
                  </a:lnTo>
                  <a:lnTo>
                    <a:pt x="522" y="5"/>
                  </a:lnTo>
                  <a:lnTo>
                    <a:pt x="518" y="9"/>
                  </a:lnTo>
                  <a:lnTo>
                    <a:pt x="516" y="13"/>
                  </a:lnTo>
                  <a:lnTo>
                    <a:pt x="515" y="17"/>
                  </a:lnTo>
                  <a:lnTo>
                    <a:pt x="1" y="1849"/>
                  </a:lnTo>
                  <a:lnTo>
                    <a:pt x="1" y="1849"/>
                  </a:lnTo>
                  <a:lnTo>
                    <a:pt x="0" y="1854"/>
                  </a:lnTo>
                  <a:lnTo>
                    <a:pt x="1" y="1858"/>
                  </a:lnTo>
                  <a:lnTo>
                    <a:pt x="1" y="1863"/>
                  </a:lnTo>
                  <a:lnTo>
                    <a:pt x="4" y="1867"/>
                  </a:lnTo>
                  <a:lnTo>
                    <a:pt x="7" y="1871"/>
                  </a:lnTo>
                  <a:lnTo>
                    <a:pt x="9" y="1874"/>
                  </a:lnTo>
                  <a:lnTo>
                    <a:pt x="13" y="1876"/>
                  </a:lnTo>
                  <a:lnTo>
                    <a:pt x="18" y="1878"/>
                  </a:lnTo>
                  <a:lnTo>
                    <a:pt x="1403" y="2266"/>
                  </a:lnTo>
                  <a:lnTo>
                    <a:pt x="1403" y="2266"/>
                  </a:lnTo>
                  <a:lnTo>
                    <a:pt x="1407" y="2268"/>
                  </a:lnTo>
                  <a:lnTo>
                    <a:pt x="1412" y="2266"/>
                  </a:lnTo>
                  <a:lnTo>
                    <a:pt x="1416" y="2266"/>
                  </a:lnTo>
                  <a:lnTo>
                    <a:pt x="1421" y="2264"/>
                  </a:lnTo>
                  <a:lnTo>
                    <a:pt x="1424" y="2261"/>
                  </a:lnTo>
                  <a:lnTo>
                    <a:pt x="1428" y="2259"/>
                  </a:lnTo>
                  <a:lnTo>
                    <a:pt x="1430" y="2255"/>
                  </a:lnTo>
                  <a:lnTo>
                    <a:pt x="1432" y="2249"/>
                  </a:lnTo>
                  <a:lnTo>
                    <a:pt x="1945" y="417"/>
                  </a:lnTo>
                  <a:lnTo>
                    <a:pt x="1945" y="417"/>
                  </a:lnTo>
                  <a:lnTo>
                    <a:pt x="1946" y="413"/>
                  </a:lnTo>
                  <a:lnTo>
                    <a:pt x="1945" y="408"/>
                  </a:lnTo>
                  <a:lnTo>
                    <a:pt x="1945" y="404"/>
                  </a:lnTo>
                  <a:lnTo>
                    <a:pt x="1942" y="400"/>
                  </a:lnTo>
                  <a:lnTo>
                    <a:pt x="1939" y="396"/>
                  </a:lnTo>
                  <a:lnTo>
                    <a:pt x="1937" y="392"/>
                  </a:lnTo>
                  <a:lnTo>
                    <a:pt x="1933" y="390"/>
                  </a:lnTo>
                  <a:lnTo>
                    <a:pt x="1928" y="388"/>
                  </a:lnTo>
                  <a:close/>
                  <a:moveTo>
                    <a:pt x="1402" y="2212"/>
                  </a:moveTo>
                  <a:lnTo>
                    <a:pt x="1402" y="2212"/>
                  </a:lnTo>
                  <a:lnTo>
                    <a:pt x="1398" y="2209"/>
                  </a:lnTo>
                  <a:lnTo>
                    <a:pt x="1394" y="2208"/>
                  </a:lnTo>
                  <a:lnTo>
                    <a:pt x="1389" y="2201"/>
                  </a:lnTo>
                  <a:lnTo>
                    <a:pt x="1386" y="2195"/>
                  </a:lnTo>
                  <a:lnTo>
                    <a:pt x="1386" y="2191"/>
                  </a:lnTo>
                  <a:lnTo>
                    <a:pt x="1387" y="2186"/>
                  </a:lnTo>
                  <a:lnTo>
                    <a:pt x="1387" y="2186"/>
                  </a:lnTo>
                  <a:lnTo>
                    <a:pt x="1389" y="2183"/>
                  </a:lnTo>
                  <a:lnTo>
                    <a:pt x="1391" y="2179"/>
                  </a:lnTo>
                  <a:lnTo>
                    <a:pt x="1397" y="2174"/>
                  </a:lnTo>
                  <a:lnTo>
                    <a:pt x="1404" y="2171"/>
                  </a:lnTo>
                  <a:lnTo>
                    <a:pt x="1408" y="2171"/>
                  </a:lnTo>
                  <a:lnTo>
                    <a:pt x="1412" y="2173"/>
                  </a:lnTo>
                  <a:lnTo>
                    <a:pt x="1412" y="2173"/>
                  </a:lnTo>
                  <a:lnTo>
                    <a:pt x="1416" y="2174"/>
                  </a:lnTo>
                  <a:lnTo>
                    <a:pt x="1420" y="2177"/>
                  </a:lnTo>
                  <a:lnTo>
                    <a:pt x="1424" y="2182"/>
                  </a:lnTo>
                  <a:lnTo>
                    <a:pt x="1426" y="2190"/>
                  </a:lnTo>
                  <a:lnTo>
                    <a:pt x="1426" y="2194"/>
                  </a:lnTo>
                  <a:lnTo>
                    <a:pt x="1426" y="2197"/>
                  </a:lnTo>
                  <a:lnTo>
                    <a:pt x="1426" y="2197"/>
                  </a:lnTo>
                  <a:lnTo>
                    <a:pt x="1425" y="2201"/>
                  </a:lnTo>
                  <a:lnTo>
                    <a:pt x="1422" y="2204"/>
                  </a:lnTo>
                  <a:lnTo>
                    <a:pt x="1416" y="2209"/>
                  </a:lnTo>
                  <a:lnTo>
                    <a:pt x="1409" y="2212"/>
                  </a:lnTo>
                  <a:lnTo>
                    <a:pt x="1406" y="2212"/>
                  </a:lnTo>
                  <a:lnTo>
                    <a:pt x="1402" y="2212"/>
                  </a:lnTo>
                  <a:close/>
                  <a:moveTo>
                    <a:pt x="1424" y="2132"/>
                  </a:moveTo>
                  <a:lnTo>
                    <a:pt x="1424" y="2132"/>
                  </a:lnTo>
                  <a:lnTo>
                    <a:pt x="1420" y="2131"/>
                  </a:lnTo>
                  <a:lnTo>
                    <a:pt x="1416" y="2129"/>
                  </a:lnTo>
                  <a:lnTo>
                    <a:pt x="1411" y="2123"/>
                  </a:lnTo>
                  <a:lnTo>
                    <a:pt x="1408" y="2116"/>
                  </a:lnTo>
                  <a:lnTo>
                    <a:pt x="1408" y="2112"/>
                  </a:lnTo>
                  <a:lnTo>
                    <a:pt x="1409" y="2108"/>
                  </a:lnTo>
                  <a:lnTo>
                    <a:pt x="1409" y="2108"/>
                  </a:lnTo>
                  <a:lnTo>
                    <a:pt x="1411" y="2104"/>
                  </a:lnTo>
                  <a:lnTo>
                    <a:pt x="1413" y="2101"/>
                  </a:lnTo>
                  <a:lnTo>
                    <a:pt x="1419" y="2096"/>
                  </a:lnTo>
                  <a:lnTo>
                    <a:pt x="1426" y="2093"/>
                  </a:lnTo>
                  <a:lnTo>
                    <a:pt x="1430" y="2093"/>
                  </a:lnTo>
                  <a:lnTo>
                    <a:pt x="1434" y="2093"/>
                  </a:lnTo>
                  <a:lnTo>
                    <a:pt x="1434" y="2093"/>
                  </a:lnTo>
                  <a:lnTo>
                    <a:pt x="1438" y="2096"/>
                  </a:lnTo>
                  <a:lnTo>
                    <a:pt x="1441" y="2097"/>
                  </a:lnTo>
                  <a:lnTo>
                    <a:pt x="1446" y="2104"/>
                  </a:lnTo>
                  <a:lnTo>
                    <a:pt x="1448" y="2110"/>
                  </a:lnTo>
                  <a:lnTo>
                    <a:pt x="1448" y="2114"/>
                  </a:lnTo>
                  <a:lnTo>
                    <a:pt x="1448" y="2119"/>
                  </a:lnTo>
                  <a:lnTo>
                    <a:pt x="1448" y="2119"/>
                  </a:lnTo>
                  <a:lnTo>
                    <a:pt x="1447" y="2122"/>
                  </a:lnTo>
                  <a:lnTo>
                    <a:pt x="1445" y="2126"/>
                  </a:lnTo>
                  <a:lnTo>
                    <a:pt x="1438" y="2131"/>
                  </a:lnTo>
                  <a:lnTo>
                    <a:pt x="1432" y="2134"/>
                  </a:lnTo>
                  <a:lnTo>
                    <a:pt x="1428" y="2134"/>
                  </a:lnTo>
                  <a:lnTo>
                    <a:pt x="1424" y="2132"/>
                  </a:lnTo>
                  <a:close/>
                  <a:moveTo>
                    <a:pt x="1445" y="2054"/>
                  </a:moveTo>
                  <a:lnTo>
                    <a:pt x="1445" y="2054"/>
                  </a:lnTo>
                  <a:lnTo>
                    <a:pt x="1442" y="2053"/>
                  </a:lnTo>
                  <a:lnTo>
                    <a:pt x="1438" y="2051"/>
                  </a:lnTo>
                  <a:lnTo>
                    <a:pt x="1433" y="2045"/>
                  </a:lnTo>
                  <a:lnTo>
                    <a:pt x="1430" y="2038"/>
                  </a:lnTo>
                  <a:lnTo>
                    <a:pt x="1430" y="2034"/>
                  </a:lnTo>
                  <a:lnTo>
                    <a:pt x="1432" y="2030"/>
                  </a:lnTo>
                  <a:lnTo>
                    <a:pt x="1432" y="2030"/>
                  </a:lnTo>
                  <a:lnTo>
                    <a:pt x="1433" y="2026"/>
                  </a:lnTo>
                  <a:lnTo>
                    <a:pt x="1435" y="2022"/>
                  </a:lnTo>
                  <a:lnTo>
                    <a:pt x="1441" y="2017"/>
                  </a:lnTo>
                  <a:lnTo>
                    <a:pt x="1448" y="2015"/>
                  </a:lnTo>
                  <a:lnTo>
                    <a:pt x="1452" y="2015"/>
                  </a:lnTo>
                  <a:lnTo>
                    <a:pt x="1456" y="2015"/>
                  </a:lnTo>
                  <a:lnTo>
                    <a:pt x="1456" y="2015"/>
                  </a:lnTo>
                  <a:lnTo>
                    <a:pt x="1460" y="2017"/>
                  </a:lnTo>
                  <a:lnTo>
                    <a:pt x="1463" y="2019"/>
                  </a:lnTo>
                  <a:lnTo>
                    <a:pt x="1468" y="2025"/>
                  </a:lnTo>
                  <a:lnTo>
                    <a:pt x="1471" y="2032"/>
                  </a:lnTo>
                  <a:lnTo>
                    <a:pt x="1471" y="2036"/>
                  </a:lnTo>
                  <a:lnTo>
                    <a:pt x="1471" y="2040"/>
                  </a:lnTo>
                  <a:lnTo>
                    <a:pt x="1471" y="2040"/>
                  </a:lnTo>
                  <a:lnTo>
                    <a:pt x="1468" y="2044"/>
                  </a:lnTo>
                  <a:lnTo>
                    <a:pt x="1467" y="2048"/>
                  </a:lnTo>
                  <a:lnTo>
                    <a:pt x="1460" y="2052"/>
                  </a:lnTo>
                  <a:lnTo>
                    <a:pt x="1454" y="2054"/>
                  </a:lnTo>
                  <a:lnTo>
                    <a:pt x="1450" y="2054"/>
                  </a:lnTo>
                  <a:lnTo>
                    <a:pt x="1445" y="2054"/>
                  </a:lnTo>
                  <a:close/>
                  <a:moveTo>
                    <a:pt x="1467" y="1977"/>
                  </a:moveTo>
                  <a:lnTo>
                    <a:pt x="1467" y="1977"/>
                  </a:lnTo>
                  <a:lnTo>
                    <a:pt x="1463" y="1974"/>
                  </a:lnTo>
                  <a:lnTo>
                    <a:pt x="1460" y="1973"/>
                  </a:lnTo>
                  <a:lnTo>
                    <a:pt x="1455" y="1966"/>
                  </a:lnTo>
                  <a:lnTo>
                    <a:pt x="1452" y="1960"/>
                  </a:lnTo>
                  <a:lnTo>
                    <a:pt x="1452" y="1956"/>
                  </a:lnTo>
                  <a:lnTo>
                    <a:pt x="1454" y="1951"/>
                  </a:lnTo>
                  <a:lnTo>
                    <a:pt x="1454" y="1951"/>
                  </a:lnTo>
                  <a:lnTo>
                    <a:pt x="1455" y="1948"/>
                  </a:lnTo>
                  <a:lnTo>
                    <a:pt x="1456" y="1944"/>
                  </a:lnTo>
                  <a:lnTo>
                    <a:pt x="1463" y="1939"/>
                  </a:lnTo>
                  <a:lnTo>
                    <a:pt x="1471" y="1936"/>
                  </a:lnTo>
                  <a:lnTo>
                    <a:pt x="1474" y="1936"/>
                  </a:lnTo>
                  <a:lnTo>
                    <a:pt x="1478" y="1938"/>
                  </a:lnTo>
                  <a:lnTo>
                    <a:pt x="1478" y="1938"/>
                  </a:lnTo>
                  <a:lnTo>
                    <a:pt x="1482" y="1939"/>
                  </a:lnTo>
                  <a:lnTo>
                    <a:pt x="1485" y="1941"/>
                  </a:lnTo>
                  <a:lnTo>
                    <a:pt x="1490" y="1947"/>
                  </a:lnTo>
                  <a:lnTo>
                    <a:pt x="1493" y="1954"/>
                  </a:lnTo>
                  <a:lnTo>
                    <a:pt x="1493" y="1958"/>
                  </a:lnTo>
                  <a:lnTo>
                    <a:pt x="1491" y="1962"/>
                  </a:lnTo>
                  <a:lnTo>
                    <a:pt x="1491" y="1962"/>
                  </a:lnTo>
                  <a:lnTo>
                    <a:pt x="1490" y="1966"/>
                  </a:lnTo>
                  <a:lnTo>
                    <a:pt x="1489" y="1969"/>
                  </a:lnTo>
                  <a:lnTo>
                    <a:pt x="1482" y="1974"/>
                  </a:lnTo>
                  <a:lnTo>
                    <a:pt x="1474" y="1977"/>
                  </a:lnTo>
                  <a:lnTo>
                    <a:pt x="1471" y="1977"/>
                  </a:lnTo>
                  <a:lnTo>
                    <a:pt x="1467" y="1977"/>
                  </a:lnTo>
                  <a:close/>
                  <a:moveTo>
                    <a:pt x="1489" y="1897"/>
                  </a:moveTo>
                  <a:lnTo>
                    <a:pt x="1489" y="1897"/>
                  </a:lnTo>
                  <a:lnTo>
                    <a:pt x="1485" y="1896"/>
                  </a:lnTo>
                  <a:lnTo>
                    <a:pt x="1482" y="1893"/>
                  </a:lnTo>
                  <a:lnTo>
                    <a:pt x="1477" y="1888"/>
                  </a:lnTo>
                  <a:lnTo>
                    <a:pt x="1474" y="1880"/>
                  </a:lnTo>
                  <a:lnTo>
                    <a:pt x="1474" y="1876"/>
                  </a:lnTo>
                  <a:lnTo>
                    <a:pt x="1476" y="1873"/>
                  </a:lnTo>
                  <a:lnTo>
                    <a:pt x="1476" y="1873"/>
                  </a:lnTo>
                  <a:lnTo>
                    <a:pt x="1477" y="1869"/>
                  </a:lnTo>
                  <a:lnTo>
                    <a:pt x="1478" y="1866"/>
                  </a:lnTo>
                  <a:lnTo>
                    <a:pt x="1485" y="1861"/>
                  </a:lnTo>
                  <a:lnTo>
                    <a:pt x="1491" y="1858"/>
                  </a:lnTo>
                  <a:lnTo>
                    <a:pt x="1497" y="1858"/>
                  </a:lnTo>
                  <a:lnTo>
                    <a:pt x="1500" y="1858"/>
                  </a:lnTo>
                  <a:lnTo>
                    <a:pt x="1500" y="1858"/>
                  </a:lnTo>
                  <a:lnTo>
                    <a:pt x="1504" y="1861"/>
                  </a:lnTo>
                  <a:lnTo>
                    <a:pt x="1507" y="1862"/>
                  </a:lnTo>
                  <a:lnTo>
                    <a:pt x="1512" y="1869"/>
                  </a:lnTo>
                  <a:lnTo>
                    <a:pt x="1515" y="1875"/>
                  </a:lnTo>
                  <a:lnTo>
                    <a:pt x="1515" y="1879"/>
                  </a:lnTo>
                  <a:lnTo>
                    <a:pt x="1513" y="1883"/>
                  </a:lnTo>
                  <a:lnTo>
                    <a:pt x="1513" y="1883"/>
                  </a:lnTo>
                  <a:lnTo>
                    <a:pt x="1512" y="1887"/>
                  </a:lnTo>
                  <a:lnTo>
                    <a:pt x="1511" y="1891"/>
                  </a:lnTo>
                  <a:lnTo>
                    <a:pt x="1504" y="1896"/>
                  </a:lnTo>
                  <a:lnTo>
                    <a:pt x="1497" y="1899"/>
                  </a:lnTo>
                  <a:lnTo>
                    <a:pt x="1493" y="1899"/>
                  </a:lnTo>
                  <a:lnTo>
                    <a:pt x="1489" y="1897"/>
                  </a:lnTo>
                  <a:close/>
                  <a:moveTo>
                    <a:pt x="1511" y="1819"/>
                  </a:moveTo>
                  <a:lnTo>
                    <a:pt x="1511" y="1819"/>
                  </a:lnTo>
                  <a:lnTo>
                    <a:pt x="1507" y="1818"/>
                  </a:lnTo>
                  <a:lnTo>
                    <a:pt x="1504" y="1815"/>
                  </a:lnTo>
                  <a:lnTo>
                    <a:pt x="1499" y="1810"/>
                  </a:lnTo>
                  <a:lnTo>
                    <a:pt x="1497" y="1802"/>
                  </a:lnTo>
                  <a:lnTo>
                    <a:pt x="1497" y="1798"/>
                  </a:lnTo>
                  <a:lnTo>
                    <a:pt x="1497" y="1795"/>
                  </a:lnTo>
                  <a:lnTo>
                    <a:pt x="1497" y="1795"/>
                  </a:lnTo>
                  <a:lnTo>
                    <a:pt x="1499" y="1791"/>
                  </a:lnTo>
                  <a:lnTo>
                    <a:pt x="1500" y="1787"/>
                  </a:lnTo>
                  <a:lnTo>
                    <a:pt x="1507" y="1782"/>
                  </a:lnTo>
                  <a:lnTo>
                    <a:pt x="1513" y="1780"/>
                  </a:lnTo>
                  <a:lnTo>
                    <a:pt x="1517" y="1779"/>
                  </a:lnTo>
                  <a:lnTo>
                    <a:pt x="1523" y="1780"/>
                  </a:lnTo>
                  <a:lnTo>
                    <a:pt x="1523" y="1780"/>
                  </a:lnTo>
                  <a:lnTo>
                    <a:pt x="1525" y="1782"/>
                  </a:lnTo>
                  <a:lnTo>
                    <a:pt x="1529" y="1784"/>
                  </a:lnTo>
                  <a:lnTo>
                    <a:pt x="1534" y="1789"/>
                  </a:lnTo>
                  <a:lnTo>
                    <a:pt x="1537" y="1797"/>
                  </a:lnTo>
                  <a:lnTo>
                    <a:pt x="1537" y="1801"/>
                  </a:lnTo>
                  <a:lnTo>
                    <a:pt x="1535" y="1805"/>
                  </a:lnTo>
                  <a:lnTo>
                    <a:pt x="1535" y="1805"/>
                  </a:lnTo>
                  <a:lnTo>
                    <a:pt x="1534" y="1809"/>
                  </a:lnTo>
                  <a:lnTo>
                    <a:pt x="1532" y="1813"/>
                  </a:lnTo>
                  <a:lnTo>
                    <a:pt x="1526" y="1817"/>
                  </a:lnTo>
                  <a:lnTo>
                    <a:pt x="1519" y="1819"/>
                  </a:lnTo>
                  <a:lnTo>
                    <a:pt x="1515" y="1819"/>
                  </a:lnTo>
                  <a:lnTo>
                    <a:pt x="1511" y="1819"/>
                  </a:lnTo>
                  <a:close/>
                  <a:moveTo>
                    <a:pt x="1533" y="1741"/>
                  </a:moveTo>
                  <a:lnTo>
                    <a:pt x="1533" y="1741"/>
                  </a:lnTo>
                  <a:lnTo>
                    <a:pt x="1529" y="1739"/>
                  </a:lnTo>
                  <a:lnTo>
                    <a:pt x="1526" y="1737"/>
                  </a:lnTo>
                  <a:lnTo>
                    <a:pt x="1521" y="1731"/>
                  </a:lnTo>
                  <a:lnTo>
                    <a:pt x="1519" y="1724"/>
                  </a:lnTo>
                  <a:lnTo>
                    <a:pt x="1519" y="1720"/>
                  </a:lnTo>
                  <a:lnTo>
                    <a:pt x="1519" y="1715"/>
                  </a:lnTo>
                  <a:lnTo>
                    <a:pt x="1519" y="1715"/>
                  </a:lnTo>
                  <a:lnTo>
                    <a:pt x="1520" y="1711"/>
                  </a:lnTo>
                  <a:lnTo>
                    <a:pt x="1523" y="1709"/>
                  </a:lnTo>
                  <a:lnTo>
                    <a:pt x="1529" y="1704"/>
                  </a:lnTo>
                  <a:lnTo>
                    <a:pt x="1535" y="1701"/>
                  </a:lnTo>
                  <a:lnTo>
                    <a:pt x="1539" y="1701"/>
                  </a:lnTo>
                  <a:lnTo>
                    <a:pt x="1543" y="1702"/>
                  </a:lnTo>
                  <a:lnTo>
                    <a:pt x="1543" y="1702"/>
                  </a:lnTo>
                  <a:lnTo>
                    <a:pt x="1547" y="1704"/>
                  </a:lnTo>
                  <a:lnTo>
                    <a:pt x="1551" y="1705"/>
                  </a:lnTo>
                  <a:lnTo>
                    <a:pt x="1556" y="1711"/>
                  </a:lnTo>
                  <a:lnTo>
                    <a:pt x="1559" y="1719"/>
                  </a:lnTo>
                  <a:lnTo>
                    <a:pt x="1559" y="1723"/>
                  </a:lnTo>
                  <a:lnTo>
                    <a:pt x="1558" y="1727"/>
                  </a:lnTo>
                  <a:lnTo>
                    <a:pt x="1558" y="1727"/>
                  </a:lnTo>
                  <a:lnTo>
                    <a:pt x="1556" y="1731"/>
                  </a:lnTo>
                  <a:lnTo>
                    <a:pt x="1554" y="1733"/>
                  </a:lnTo>
                  <a:lnTo>
                    <a:pt x="1548" y="1739"/>
                  </a:lnTo>
                  <a:lnTo>
                    <a:pt x="1541" y="1741"/>
                  </a:lnTo>
                  <a:lnTo>
                    <a:pt x="1537" y="1741"/>
                  </a:lnTo>
                  <a:lnTo>
                    <a:pt x="1533" y="1741"/>
                  </a:lnTo>
                  <a:close/>
                  <a:moveTo>
                    <a:pt x="1555" y="1662"/>
                  </a:moveTo>
                  <a:lnTo>
                    <a:pt x="1555" y="1662"/>
                  </a:lnTo>
                  <a:lnTo>
                    <a:pt x="1551" y="1661"/>
                  </a:lnTo>
                  <a:lnTo>
                    <a:pt x="1547" y="1658"/>
                  </a:lnTo>
                  <a:lnTo>
                    <a:pt x="1543" y="1653"/>
                  </a:lnTo>
                  <a:lnTo>
                    <a:pt x="1541" y="1645"/>
                  </a:lnTo>
                  <a:lnTo>
                    <a:pt x="1541" y="1641"/>
                  </a:lnTo>
                  <a:lnTo>
                    <a:pt x="1541" y="1637"/>
                  </a:lnTo>
                  <a:lnTo>
                    <a:pt x="1541" y="1637"/>
                  </a:lnTo>
                  <a:lnTo>
                    <a:pt x="1542" y="1633"/>
                  </a:lnTo>
                  <a:lnTo>
                    <a:pt x="1545" y="1631"/>
                  </a:lnTo>
                  <a:lnTo>
                    <a:pt x="1551" y="1626"/>
                  </a:lnTo>
                  <a:lnTo>
                    <a:pt x="1558" y="1623"/>
                  </a:lnTo>
                  <a:lnTo>
                    <a:pt x="1561" y="1623"/>
                  </a:lnTo>
                  <a:lnTo>
                    <a:pt x="1565" y="1623"/>
                  </a:lnTo>
                  <a:lnTo>
                    <a:pt x="1565" y="1623"/>
                  </a:lnTo>
                  <a:lnTo>
                    <a:pt x="1569" y="1624"/>
                  </a:lnTo>
                  <a:lnTo>
                    <a:pt x="1573" y="1627"/>
                  </a:lnTo>
                  <a:lnTo>
                    <a:pt x="1578" y="1633"/>
                  </a:lnTo>
                  <a:lnTo>
                    <a:pt x="1581" y="1640"/>
                  </a:lnTo>
                  <a:lnTo>
                    <a:pt x="1581" y="1644"/>
                  </a:lnTo>
                  <a:lnTo>
                    <a:pt x="1580" y="1648"/>
                  </a:lnTo>
                  <a:lnTo>
                    <a:pt x="1580" y="1648"/>
                  </a:lnTo>
                  <a:lnTo>
                    <a:pt x="1578" y="1652"/>
                  </a:lnTo>
                  <a:lnTo>
                    <a:pt x="1576" y="1655"/>
                  </a:lnTo>
                  <a:lnTo>
                    <a:pt x="1571" y="1661"/>
                  </a:lnTo>
                  <a:lnTo>
                    <a:pt x="1563" y="1663"/>
                  </a:lnTo>
                  <a:lnTo>
                    <a:pt x="1559" y="1663"/>
                  </a:lnTo>
                  <a:lnTo>
                    <a:pt x="1555" y="1662"/>
                  </a:lnTo>
                  <a:close/>
                  <a:moveTo>
                    <a:pt x="1577" y="1584"/>
                  </a:moveTo>
                  <a:lnTo>
                    <a:pt x="1577" y="1584"/>
                  </a:lnTo>
                  <a:lnTo>
                    <a:pt x="1573" y="1583"/>
                  </a:lnTo>
                  <a:lnTo>
                    <a:pt x="1569" y="1580"/>
                  </a:lnTo>
                  <a:lnTo>
                    <a:pt x="1565" y="1575"/>
                  </a:lnTo>
                  <a:lnTo>
                    <a:pt x="1563" y="1567"/>
                  </a:lnTo>
                  <a:lnTo>
                    <a:pt x="1563" y="1563"/>
                  </a:lnTo>
                  <a:lnTo>
                    <a:pt x="1563" y="1559"/>
                  </a:lnTo>
                  <a:lnTo>
                    <a:pt x="1563" y="1559"/>
                  </a:lnTo>
                  <a:lnTo>
                    <a:pt x="1564" y="1555"/>
                  </a:lnTo>
                  <a:lnTo>
                    <a:pt x="1567" y="1552"/>
                  </a:lnTo>
                  <a:lnTo>
                    <a:pt x="1572" y="1546"/>
                  </a:lnTo>
                  <a:lnTo>
                    <a:pt x="1580" y="1545"/>
                  </a:lnTo>
                  <a:lnTo>
                    <a:pt x="1584" y="1544"/>
                  </a:lnTo>
                  <a:lnTo>
                    <a:pt x="1587" y="1545"/>
                  </a:lnTo>
                  <a:lnTo>
                    <a:pt x="1587" y="1545"/>
                  </a:lnTo>
                  <a:lnTo>
                    <a:pt x="1591" y="1546"/>
                  </a:lnTo>
                  <a:lnTo>
                    <a:pt x="1595" y="1549"/>
                  </a:lnTo>
                  <a:lnTo>
                    <a:pt x="1600" y="1554"/>
                  </a:lnTo>
                  <a:lnTo>
                    <a:pt x="1602" y="1562"/>
                  </a:lnTo>
                  <a:lnTo>
                    <a:pt x="1602" y="1566"/>
                  </a:lnTo>
                  <a:lnTo>
                    <a:pt x="1602" y="1570"/>
                  </a:lnTo>
                  <a:lnTo>
                    <a:pt x="1602" y="1570"/>
                  </a:lnTo>
                  <a:lnTo>
                    <a:pt x="1600" y="1574"/>
                  </a:lnTo>
                  <a:lnTo>
                    <a:pt x="1598" y="1578"/>
                  </a:lnTo>
                  <a:lnTo>
                    <a:pt x="1593" y="1581"/>
                  </a:lnTo>
                  <a:lnTo>
                    <a:pt x="1585" y="1584"/>
                  </a:lnTo>
                  <a:lnTo>
                    <a:pt x="1581" y="1584"/>
                  </a:lnTo>
                  <a:lnTo>
                    <a:pt x="1577" y="1584"/>
                  </a:lnTo>
                  <a:close/>
                  <a:moveTo>
                    <a:pt x="1599" y="1505"/>
                  </a:moveTo>
                  <a:lnTo>
                    <a:pt x="1599" y="1505"/>
                  </a:lnTo>
                  <a:lnTo>
                    <a:pt x="1595" y="1503"/>
                  </a:lnTo>
                  <a:lnTo>
                    <a:pt x="1591" y="1502"/>
                  </a:lnTo>
                  <a:lnTo>
                    <a:pt x="1586" y="1496"/>
                  </a:lnTo>
                  <a:lnTo>
                    <a:pt x="1585" y="1489"/>
                  </a:lnTo>
                  <a:lnTo>
                    <a:pt x="1584" y="1484"/>
                  </a:lnTo>
                  <a:lnTo>
                    <a:pt x="1585" y="1480"/>
                  </a:lnTo>
                  <a:lnTo>
                    <a:pt x="1585" y="1480"/>
                  </a:lnTo>
                  <a:lnTo>
                    <a:pt x="1586" y="1476"/>
                  </a:lnTo>
                  <a:lnTo>
                    <a:pt x="1589" y="1474"/>
                  </a:lnTo>
                  <a:lnTo>
                    <a:pt x="1594" y="1468"/>
                  </a:lnTo>
                  <a:lnTo>
                    <a:pt x="1602" y="1466"/>
                  </a:lnTo>
                  <a:lnTo>
                    <a:pt x="1606" y="1466"/>
                  </a:lnTo>
                  <a:lnTo>
                    <a:pt x="1610" y="1467"/>
                  </a:lnTo>
                  <a:lnTo>
                    <a:pt x="1610" y="1467"/>
                  </a:lnTo>
                  <a:lnTo>
                    <a:pt x="1613" y="1468"/>
                  </a:lnTo>
                  <a:lnTo>
                    <a:pt x="1617" y="1470"/>
                  </a:lnTo>
                  <a:lnTo>
                    <a:pt x="1621" y="1476"/>
                  </a:lnTo>
                  <a:lnTo>
                    <a:pt x="1624" y="1484"/>
                  </a:lnTo>
                  <a:lnTo>
                    <a:pt x="1624" y="1488"/>
                  </a:lnTo>
                  <a:lnTo>
                    <a:pt x="1624" y="1492"/>
                  </a:lnTo>
                  <a:lnTo>
                    <a:pt x="1624" y="1492"/>
                  </a:lnTo>
                  <a:lnTo>
                    <a:pt x="1623" y="1496"/>
                  </a:lnTo>
                  <a:lnTo>
                    <a:pt x="1620" y="1498"/>
                  </a:lnTo>
                  <a:lnTo>
                    <a:pt x="1615" y="1503"/>
                  </a:lnTo>
                  <a:lnTo>
                    <a:pt x="1607" y="1506"/>
                  </a:lnTo>
                  <a:lnTo>
                    <a:pt x="1603" y="1506"/>
                  </a:lnTo>
                  <a:lnTo>
                    <a:pt x="1599" y="1505"/>
                  </a:lnTo>
                  <a:close/>
                  <a:moveTo>
                    <a:pt x="1621" y="1427"/>
                  </a:moveTo>
                  <a:lnTo>
                    <a:pt x="1621" y="1427"/>
                  </a:lnTo>
                  <a:lnTo>
                    <a:pt x="1617" y="1425"/>
                  </a:lnTo>
                  <a:lnTo>
                    <a:pt x="1613" y="1423"/>
                  </a:lnTo>
                  <a:lnTo>
                    <a:pt x="1608" y="1418"/>
                  </a:lnTo>
                  <a:lnTo>
                    <a:pt x="1606" y="1410"/>
                  </a:lnTo>
                  <a:lnTo>
                    <a:pt x="1606" y="1406"/>
                  </a:lnTo>
                  <a:lnTo>
                    <a:pt x="1607" y="1402"/>
                  </a:lnTo>
                  <a:lnTo>
                    <a:pt x="1607" y="1402"/>
                  </a:lnTo>
                  <a:lnTo>
                    <a:pt x="1608" y="1398"/>
                  </a:lnTo>
                  <a:lnTo>
                    <a:pt x="1611" y="1396"/>
                  </a:lnTo>
                  <a:lnTo>
                    <a:pt x="1616" y="1390"/>
                  </a:lnTo>
                  <a:lnTo>
                    <a:pt x="1624" y="1388"/>
                  </a:lnTo>
                  <a:lnTo>
                    <a:pt x="1628" y="1388"/>
                  </a:lnTo>
                  <a:lnTo>
                    <a:pt x="1632" y="1388"/>
                  </a:lnTo>
                  <a:lnTo>
                    <a:pt x="1632" y="1388"/>
                  </a:lnTo>
                  <a:lnTo>
                    <a:pt x="1636" y="1389"/>
                  </a:lnTo>
                  <a:lnTo>
                    <a:pt x="1638" y="1392"/>
                  </a:lnTo>
                  <a:lnTo>
                    <a:pt x="1643" y="1398"/>
                  </a:lnTo>
                  <a:lnTo>
                    <a:pt x="1646" y="1405"/>
                  </a:lnTo>
                  <a:lnTo>
                    <a:pt x="1646" y="1409"/>
                  </a:lnTo>
                  <a:lnTo>
                    <a:pt x="1646" y="1412"/>
                  </a:lnTo>
                  <a:lnTo>
                    <a:pt x="1646" y="1412"/>
                  </a:lnTo>
                  <a:lnTo>
                    <a:pt x="1645" y="1416"/>
                  </a:lnTo>
                  <a:lnTo>
                    <a:pt x="1642" y="1420"/>
                  </a:lnTo>
                  <a:lnTo>
                    <a:pt x="1636" y="1425"/>
                  </a:lnTo>
                  <a:lnTo>
                    <a:pt x="1629" y="1428"/>
                  </a:lnTo>
                  <a:lnTo>
                    <a:pt x="1625" y="1428"/>
                  </a:lnTo>
                  <a:lnTo>
                    <a:pt x="1621" y="1427"/>
                  </a:lnTo>
                  <a:close/>
                  <a:moveTo>
                    <a:pt x="1643" y="1349"/>
                  </a:moveTo>
                  <a:lnTo>
                    <a:pt x="1643" y="1349"/>
                  </a:lnTo>
                  <a:lnTo>
                    <a:pt x="1639" y="1347"/>
                  </a:lnTo>
                  <a:lnTo>
                    <a:pt x="1636" y="1345"/>
                  </a:lnTo>
                  <a:lnTo>
                    <a:pt x="1630" y="1338"/>
                  </a:lnTo>
                  <a:lnTo>
                    <a:pt x="1628" y="1332"/>
                  </a:lnTo>
                  <a:lnTo>
                    <a:pt x="1628" y="1328"/>
                  </a:lnTo>
                  <a:lnTo>
                    <a:pt x="1629" y="1324"/>
                  </a:lnTo>
                  <a:lnTo>
                    <a:pt x="1629" y="1324"/>
                  </a:lnTo>
                  <a:lnTo>
                    <a:pt x="1630" y="1320"/>
                  </a:lnTo>
                  <a:lnTo>
                    <a:pt x="1633" y="1316"/>
                  </a:lnTo>
                  <a:lnTo>
                    <a:pt x="1638" y="1311"/>
                  </a:lnTo>
                  <a:lnTo>
                    <a:pt x="1646" y="1308"/>
                  </a:lnTo>
                  <a:lnTo>
                    <a:pt x="1650" y="1308"/>
                  </a:lnTo>
                  <a:lnTo>
                    <a:pt x="1654" y="1310"/>
                  </a:lnTo>
                  <a:lnTo>
                    <a:pt x="1654" y="1310"/>
                  </a:lnTo>
                  <a:lnTo>
                    <a:pt x="1658" y="1311"/>
                  </a:lnTo>
                  <a:lnTo>
                    <a:pt x="1660" y="1314"/>
                  </a:lnTo>
                  <a:lnTo>
                    <a:pt x="1665" y="1319"/>
                  </a:lnTo>
                  <a:lnTo>
                    <a:pt x="1668" y="1327"/>
                  </a:lnTo>
                  <a:lnTo>
                    <a:pt x="1668" y="1331"/>
                  </a:lnTo>
                  <a:lnTo>
                    <a:pt x="1668" y="1334"/>
                  </a:lnTo>
                  <a:lnTo>
                    <a:pt x="1668" y="1334"/>
                  </a:lnTo>
                  <a:lnTo>
                    <a:pt x="1665" y="1338"/>
                  </a:lnTo>
                  <a:lnTo>
                    <a:pt x="1664" y="1342"/>
                  </a:lnTo>
                  <a:lnTo>
                    <a:pt x="1658" y="1346"/>
                  </a:lnTo>
                  <a:lnTo>
                    <a:pt x="1651" y="1349"/>
                  </a:lnTo>
                  <a:lnTo>
                    <a:pt x="1647" y="1349"/>
                  </a:lnTo>
                  <a:lnTo>
                    <a:pt x="1643" y="1349"/>
                  </a:lnTo>
                  <a:close/>
                  <a:moveTo>
                    <a:pt x="1664" y="1269"/>
                  </a:moveTo>
                  <a:lnTo>
                    <a:pt x="1664" y="1269"/>
                  </a:lnTo>
                  <a:lnTo>
                    <a:pt x="1661" y="1268"/>
                  </a:lnTo>
                  <a:lnTo>
                    <a:pt x="1658" y="1267"/>
                  </a:lnTo>
                  <a:lnTo>
                    <a:pt x="1652" y="1260"/>
                  </a:lnTo>
                  <a:lnTo>
                    <a:pt x="1650" y="1253"/>
                  </a:lnTo>
                  <a:lnTo>
                    <a:pt x="1650" y="1249"/>
                  </a:lnTo>
                  <a:lnTo>
                    <a:pt x="1651" y="1245"/>
                  </a:lnTo>
                  <a:lnTo>
                    <a:pt x="1651" y="1245"/>
                  </a:lnTo>
                  <a:lnTo>
                    <a:pt x="1652" y="1241"/>
                  </a:lnTo>
                  <a:lnTo>
                    <a:pt x="1654" y="1238"/>
                  </a:lnTo>
                  <a:lnTo>
                    <a:pt x="1660" y="1233"/>
                  </a:lnTo>
                  <a:lnTo>
                    <a:pt x="1668" y="1231"/>
                  </a:lnTo>
                  <a:lnTo>
                    <a:pt x="1672" y="1231"/>
                  </a:lnTo>
                  <a:lnTo>
                    <a:pt x="1676" y="1232"/>
                  </a:lnTo>
                  <a:lnTo>
                    <a:pt x="1676" y="1232"/>
                  </a:lnTo>
                  <a:lnTo>
                    <a:pt x="1680" y="1233"/>
                  </a:lnTo>
                  <a:lnTo>
                    <a:pt x="1682" y="1234"/>
                  </a:lnTo>
                  <a:lnTo>
                    <a:pt x="1687" y="1241"/>
                  </a:lnTo>
                  <a:lnTo>
                    <a:pt x="1690" y="1249"/>
                  </a:lnTo>
                  <a:lnTo>
                    <a:pt x="1690" y="1253"/>
                  </a:lnTo>
                  <a:lnTo>
                    <a:pt x="1690" y="1257"/>
                  </a:lnTo>
                  <a:lnTo>
                    <a:pt x="1690" y="1257"/>
                  </a:lnTo>
                  <a:lnTo>
                    <a:pt x="1687" y="1260"/>
                  </a:lnTo>
                  <a:lnTo>
                    <a:pt x="1686" y="1263"/>
                  </a:lnTo>
                  <a:lnTo>
                    <a:pt x="1680" y="1268"/>
                  </a:lnTo>
                  <a:lnTo>
                    <a:pt x="1673" y="1271"/>
                  </a:lnTo>
                  <a:lnTo>
                    <a:pt x="1669" y="1271"/>
                  </a:lnTo>
                  <a:lnTo>
                    <a:pt x="1664" y="1269"/>
                  </a:lnTo>
                  <a:close/>
                  <a:moveTo>
                    <a:pt x="1686" y="1192"/>
                  </a:moveTo>
                  <a:lnTo>
                    <a:pt x="1686" y="1192"/>
                  </a:lnTo>
                  <a:lnTo>
                    <a:pt x="1682" y="1190"/>
                  </a:lnTo>
                  <a:lnTo>
                    <a:pt x="1680" y="1188"/>
                  </a:lnTo>
                  <a:lnTo>
                    <a:pt x="1674" y="1182"/>
                  </a:lnTo>
                  <a:lnTo>
                    <a:pt x="1672" y="1175"/>
                  </a:lnTo>
                  <a:lnTo>
                    <a:pt x="1672" y="1171"/>
                  </a:lnTo>
                  <a:lnTo>
                    <a:pt x="1673" y="1167"/>
                  </a:lnTo>
                  <a:lnTo>
                    <a:pt x="1673" y="1167"/>
                  </a:lnTo>
                  <a:lnTo>
                    <a:pt x="1674" y="1163"/>
                  </a:lnTo>
                  <a:lnTo>
                    <a:pt x="1676" y="1160"/>
                  </a:lnTo>
                  <a:lnTo>
                    <a:pt x="1682" y="1155"/>
                  </a:lnTo>
                  <a:lnTo>
                    <a:pt x="1690" y="1153"/>
                  </a:lnTo>
                  <a:lnTo>
                    <a:pt x="1694" y="1153"/>
                  </a:lnTo>
                  <a:lnTo>
                    <a:pt x="1698" y="1153"/>
                  </a:lnTo>
                  <a:lnTo>
                    <a:pt x="1698" y="1153"/>
                  </a:lnTo>
                  <a:lnTo>
                    <a:pt x="1702" y="1154"/>
                  </a:lnTo>
                  <a:lnTo>
                    <a:pt x="1704" y="1156"/>
                  </a:lnTo>
                  <a:lnTo>
                    <a:pt x="1710" y="1163"/>
                  </a:lnTo>
                  <a:lnTo>
                    <a:pt x="1712" y="1169"/>
                  </a:lnTo>
                  <a:lnTo>
                    <a:pt x="1712" y="1173"/>
                  </a:lnTo>
                  <a:lnTo>
                    <a:pt x="1711" y="1177"/>
                  </a:lnTo>
                  <a:lnTo>
                    <a:pt x="1711" y="1177"/>
                  </a:lnTo>
                  <a:lnTo>
                    <a:pt x="1710" y="1181"/>
                  </a:lnTo>
                  <a:lnTo>
                    <a:pt x="1708" y="1185"/>
                  </a:lnTo>
                  <a:lnTo>
                    <a:pt x="1702" y="1190"/>
                  </a:lnTo>
                  <a:lnTo>
                    <a:pt x="1694" y="1193"/>
                  </a:lnTo>
                  <a:lnTo>
                    <a:pt x="1690" y="1193"/>
                  </a:lnTo>
                  <a:lnTo>
                    <a:pt x="1686" y="1192"/>
                  </a:lnTo>
                  <a:close/>
                  <a:moveTo>
                    <a:pt x="1708" y="1114"/>
                  </a:moveTo>
                  <a:lnTo>
                    <a:pt x="1708" y="1114"/>
                  </a:lnTo>
                  <a:lnTo>
                    <a:pt x="1704" y="1112"/>
                  </a:lnTo>
                  <a:lnTo>
                    <a:pt x="1702" y="1110"/>
                  </a:lnTo>
                  <a:lnTo>
                    <a:pt x="1697" y="1103"/>
                  </a:lnTo>
                  <a:lnTo>
                    <a:pt x="1694" y="1097"/>
                  </a:lnTo>
                  <a:lnTo>
                    <a:pt x="1694" y="1093"/>
                  </a:lnTo>
                  <a:lnTo>
                    <a:pt x="1694" y="1089"/>
                  </a:lnTo>
                  <a:lnTo>
                    <a:pt x="1694" y="1089"/>
                  </a:lnTo>
                  <a:lnTo>
                    <a:pt x="1697" y="1085"/>
                  </a:lnTo>
                  <a:lnTo>
                    <a:pt x="1698" y="1081"/>
                  </a:lnTo>
                  <a:lnTo>
                    <a:pt x="1704" y="1076"/>
                  </a:lnTo>
                  <a:lnTo>
                    <a:pt x="1711" y="1073"/>
                  </a:lnTo>
                  <a:lnTo>
                    <a:pt x="1715" y="1073"/>
                  </a:lnTo>
                  <a:lnTo>
                    <a:pt x="1720" y="1075"/>
                  </a:lnTo>
                  <a:lnTo>
                    <a:pt x="1720" y="1075"/>
                  </a:lnTo>
                  <a:lnTo>
                    <a:pt x="1723" y="1076"/>
                  </a:lnTo>
                  <a:lnTo>
                    <a:pt x="1726" y="1078"/>
                  </a:lnTo>
                  <a:lnTo>
                    <a:pt x="1732" y="1084"/>
                  </a:lnTo>
                  <a:lnTo>
                    <a:pt x="1734" y="1091"/>
                  </a:lnTo>
                  <a:lnTo>
                    <a:pt x="1734" y="1095"/>
                  </a:lnTo>
                  <a:lnTo>
                    <a:pt x="1733" y="1099"/>
                  </a:lnTo>
                  <a:lnTo>
                    <a:pt x="1733" y="1099"/>
                  </a:lnTo>
                  <a:lnTo>
                    <a:pt x="1732" y="1103"/>
                  </a:lnTo>
                  <a:lnTo>
                    <a:pt x="1730" y="1107"/>
                  </a:lnTo>
                  <a:lnTo>
                    <a:pt x="1724" y="1111"/>
                  </a:lnTo>
                  <a:lnTo>
                    <a:pt x="1716" y="1114"/>
                  </a:lnTo>
                  <a:lnTo>
                    <a:pt x="1712" y="1114"/>
                  </a:lnTo>
                  <a:lnTo>
                    <a:pt x="1708" y="1114"/>
                  </a:lnTo>
                  <a:close/>
                  <a:moveTo>
                    <a:pt x="1730" y="1034"/>
                  </a:moveTo>
                  <a:lnTo>
                    <a:pt x="1730" y="1034"/>
                  </a:lnTo>
                  <a:lnTo>
                    <a:pt x="1726" y="1033"/>
                  </a:lnTo>
                  <a:lnTo>
                    <a:pt x="1724" y="1032"/>
                  </a:lnTo>
                  <a:lnTo>
                    <a:pt x="1719" y="1025"/>
                  </a:lnTo>
                  <a:lnTo>
                    <a:pt x="1716" y="1017"/>
                  </a:lnTo>
                  <a:lnTo>
                    <a:pt x="1716" y="1013"/>
                  </a:lnTo>
                  <a:lnTo>
                    <a:pt x="1716" y="1010"/>
                  </a:lnTo>
                  <a:lnTo>
                    <a:pt x="1716" y="1010"/>
                  </a:lnTo>
                  <a:lnTo>
                    <a:pt x="1719" y="1006"/>
                  </a:lnTo>
                  <a:lnTo>
                    <a:pt x="1720" y="1003"/>
                  </a:lnTo>
                  <a:lnTo>
                    <a:pt x="1726" y="998"/>
                  </a:lnTo>
                  <a:lnTo>
                    <a:pt x="1733" y="995"/>
                  </a:lnTo>
                  <a:lnTo>
                    <a:pt x="1737" y="995"/>
                  </a:lnTo>
                  <a:lnTo>
                    <a:pt x="1741" y="997"/>
                  </a:lnTo>
                  <a:lnTo>
                    <a:pt x="1741" y="997"/>
                  </a:lnTo>
                  <a:lnTo>
                    <a:pt x="1745" y="998"/>
                  </a:lnTo>
                  <a:lnTo>
                    <a:pt x="1749" y="999"/>
                  </a:lnTo>
                  <a:lnTo>
                    <a:pt x="1754" y="1006"/>
                  </a:lnTo>
                  <a:lnTo>
                    <a:pt x="1756" y="1013"/>
                  </a:lnTo>
                  <a:lnTo>
                    <a:pt x="1756" y="1017"/>
                  </a:lnTo>
                  <a:lnTo>
                    <a:pt x="1755" y="1021"/>
                  </a:lnTo>
                  <a:lnTo>
                    <a:pt x="1755" y="1021"/>
                  </a:lnTo>
                  <a:lnTo>
                    <a:pt x="1754" y="1025"/>
                  </a:lnTo>
                  <a:lnTo>
                    <a:pt x="1751" y="1028"/>
                  </a:lnTo>
                  <a:lnTo>
                    <a:pt x="1746" y="1033"/>
                  </a:lnTo>
                  <a:lnTo>
                    <a:pt x="1738" y="1036"/>
                  </a:lnTo>
                  <a:lnTo>
                    <a:pt x="1734" y="1036"/>
                  </a:lnTo>
                  <a:lnTo>
                    <a:pt x="1730" y="1034"/>
                  </a:lnTo>
                  <a:close/>
                  <a:moveTo>
                    <a:pt x="1752" y="956"/>
                  </a:moveTo>
                  <a:lnTo>
                    <a:pt x="1752" y="956"/>
                  </a:lnTo>
                  <a:lnTo>
                    <a:pt x="1749" y="955"/>
                  </a:lnTo>
                  <a:lnTo>
                    <a:pt x="1746" y="952"/>
                  </a:lnTo>
                  <a:lnTo>
                    <a:pt x="1741" y="947"/>
                  </a:lnTo>
                  <a:lnTo>
                    <a:pt x="1738" y="939"/>
                  </a:lnTo>
                  <a:lnTo>
                    <a:pt x="1738" y="935"/>
                  </a:lnTo>
                  <a:lnTo>
                    <a:pt x="1738" y="932"/>
                  </a:lnTo>
                  <a:lnTo>
                    <a:pt x="1738" y="932"/>
                  </a:lnTo>
                  <a:lnTo>
                    <a:pt x="1739" y="928"/>
                  </a:lnTo>
                  <a:lnTo>
                    <a:pt x="1742" y="924"/>
                  </a:lnTo>
                  <a:lnTo>
                    <a:pt x="1749" y="920"/>
                  </a:lnTo>
                  <a:lnTo>
                    <a:pt x="1755" y="917"/>
                  </a:lnTo>
                  <a:lnTo>
                    <a:pt x="1759" y="917"/>
                  </a:lnTo>
                  <a:lnTo>
                    <a:pt x="1763" y="917"/>
                  </a:lnTo>
                  <a:lnTo>
                    <a:pt x="1763" y="917"/>
                  </a:lnTo>
                  <a:lnTo>
                    <a:pt x="1767" y="919"/>
                  </a:lnTo>
                  <a:lnTo>
                    <a:pt x="1771" y="921"/>
                  </a:lnTo>
                  <a:lnTo>
                    <a:pt x="1776" y="928"/>
                  </a:lnTo>
                  <a:lnTo>
                    <a:pt x="1778" y="934"/>
                  </a:lnTo>
                  <a:lnTo>
                    <a:pt x="1778" y="938"/>
                  </a:lnTo>
                  <a:lnTo>
                    <a:pt x="1777" y="942"/>
                  </a:lnTo>
                  <a:lnTo>
                    <a:pt x="1777" y="942"/>
                  </a:lnTo>
                  <a:lnTo>
                    <a:pt x="1776" y="946"/>
                  </a:lnTo>
                  <a:lnTo>
                    <a:pt x="1773" y="950"/>
                  </a:lnTo>
                  <a:lnTo>
                    <a:pt x="1768" y="955"/>
                  </a:lnTo>
                  <a:lnTo>
                    <a:pt x="1760" y="958"/>
                  </a:lnTo>
                  <a:lnTo>
                    <a:pt x="1756" y="958"/>
                  </a:lnTo>
                  <a:lnTo>
                    <a:pt x="1752" y="956"/>
                  </a:lnTo>
                  <a:close/>
                  <a:moveTo>
                    <a:pt x="1775" y="878"/>
                  </a:moveTo>
                  <a:lnTo>
                    <a:pt x="1775" y="878"/>
                  </a:lnTo>
                  <a:lnTo>
                    <a:pt x="1771" y="877"/>
                  </a:lnTo>
                  <a:lnTo>
                    <a:pt x="1767" y="874"/>
                  </a:lnTo>
                  <a:lnTo>
                    <a:pt x="1763" y="868"/>
                  </a:lnTo>
                  <a:lnTo>
                    <a:pt x="1760" y="861"/>
                  </a:lnTo>
                  <a:lnTo>
                    <a:pt x="1760" y="858"/>
                  </a:lnTo>
                  <a:lnTo>
                    <a:pt x="1760" y="854"/>
                  </a:lnTo>
                  <a:lnTo>
                    <a:pt x="1760" y="854"/>
                  </a:lnTo>
                  <a:lnTo>
                    <a:pt x="1762" y="850"/>
                  </a:lnTo>
                  <a:lnTo>
                    <a:pt x="1764" y="846"/>
                  </a:lnTo>
                  <a:lnTo>
                    <a:pt x="1769" y="841"/>
                  </a:lnTo>
                  <a:lnTo>
                    <a:pt x="1777" y="838"/>
                  </a:lnTo>
                  <a:lnTo>
                    <a:pt x="1781" y="838"/>
                  </a:lnTo>
                  <a:lnTo>
                    <a:pt x="1785" y="839"/>
                  </a:lnTo>
                  <a:lnTo>
                    <a:pt x="1785" y="839"/>
                  </a:lnTo>
                  <a:lnTo>
                    <a:pt x="1789" y="841"/>
                  </a:lnTo>
                  <a:lnTo>
                    <a:pt x="1793" y="843"/>
                  </a:lnTo>
                  <a:lnTo>
                    <a:pt x="1798" y="848"/>
                  </a:lnTo>
                  <a:lnTo>
                    <a:pt x="1799" y="856"/>
                  </a:lnTo>
                  <a:lnTo>
                    <a:pt x="1800" y="860"/>
                  </a:lnTo>
                  <a:lnTo>
                    <a:pt x="1799" y="864"/>
                  </a:lnTo>
                  <a:lnTo>
                    <a:pt x="1799" y="864"/>
                  </a:lnTo>
                  <a:lnTo>
                    <a:pt x="1798" y="868"/>
                  </a:lnTo>
                  <a:lnTo>
                    <a:pt x="1795" y="871"/>
                  </a:lnTo>
                  <a:lnTo>
                    <a:pt x="1790" y="876"/>
                  </a:lnTo>
                  <a:lnTo>
                    <a:pt x="1782" y="878"/>
                  </a:lnTo>
                  <a:lnTo>
                    <a:pt x="1778" y="878"/>
                  </a:lnTo>
                  <a:lnTo>
                    <a:pt x="1775" y="878"/>
                  </a:lnTo>
                  <a:close/>
                  <a:moveTo>
                    <a:pt x="1797" y="799"/>
                  </a:moveTo>
                  <a:lnTo>
                    <a:pt x="1797" y="799"/>
                  </a:lnTo>
                  <a:lnTo>
                    <a:pt x="1793" y="798"/>
                  </a:lnTo>
                  <a:lnTo>
                    <a:pt x="1789" y="796"/>
                  </a:lnTo>
                  <a:lnTo>
                    <a:pt x="1784" y="790"/>
                  </a:lnTo>
                  <a:lnTo>
                    <a:pt x="1782" y="782"/>
                  </a:lnTo>
                  <a:lnTo>
                    <a:pt x="1782" y="778"/>
                  </a:lnTo>
                  <a:lnTo>
                    <a:pt x="1782" y="774"/>
                  </a:lnTo>
                  <a:lnTo>
                    <a:pt x="1782" y="774"/>
                  </a:lnTo>
                  <a:lnTo>
                    <a:pt x="1784" y="770"/>
                  </a:lnTo>
                  <a:lnTo>
                    <a:pt x="1786" y="768"/>
                  </a:lnTo>
                  <a:lnTo>
                    <a:pt x="1791" y="763"/>
                  </a:lnTo>
                  <a:lnTo>
                    <a:pt x="1799" y="760"/>
                  </a:lnTo>
                  <a:lnTo>
                    <a:pt x="1803" y="760"/>
                  </a:lnTo>
                  <a:lnTo>
                    <a:pt x="1807" y="761"/>
                  </a:lnTo>
                  <a:lnTo>
                    <a:pt x="1807" y="761"/>
                  </a:lnTo>
                  <a:lnTo>
                    <a:pt x="1811" y="763"/>
                  </a:lnTo>
                  <a:lnTo>
                    <a:pt x="1815" y="764"/>
                  </a:lnTo>
                  <a:lnTo>
                    <a:pt x="1819" y="770"/>
                  </a:lnTo>
                  <a:lnTo>
                    <a:pt x="1821" y="778"/>
                  </a:lnTo>
                  <a:lnTo>
                    <a:pt x="1821" y="782"/>
                  </a:lnTo>
                  <a:lnTo>
                    <a:pt x="1821" y="786"/>
                  </a:lnTo>
                  <a:lnTo>
                    <a:pt x="1821" y="786"/>
                  </a:lnTo>
                  <a:lnTo>
                    <a:pt x="1820" y="790"/>
                  </a:lnTo>
                  <a:lnTo>
                    <a:pt x="1817" y="793"/>
                  </a:lnTo>
                  <a:lnTo>
                    <a:pt x="1812" y="798"/>
                  </a:lnTo>
                  <a:lnTo>
                    <a:pt x="1804" y="800"/>
                  </a:lnTo>
                  <a:lnTo>
                    <a:pt x="1800" y="800"/>
                  </a:lnTo>
                  <a:lnTo>
                    <a:pt x="1797" y="799"/>
                  </a:lnTo>
                  <a:close/>
                  <a:moveTo>
                    <a:pt x="1819" y="721"/>
                  </a:moveTo>
                  <a:lnTo>
                    <a:pt x="1819" y="721"/>
                  </a:lnTo>
                  <a:lnTo>
                    <a:pt x="1815" y="720"/>
                  </a:lnTo>
                  <a:lnTo>
                    <a:pt x="1811" y="717"/>
                  </a:lnTo>
                  <a:lnTo>
                    <a:pt x="1806" y="712"/>
                  </a:lnTo>
                  <a:lnTo>
                    <a:pt x="1803" y="704"/>
                  </a:lnTo>
                  <a:lnTo>
                    <a:pt x="1803" y="700"/>
                  </a:lnTo>
                  <a:lnTo>
                    <a:pt x="1804" y="696"/>
                  </a:lnTo>
                  <a:lnTo>
                    <a:pt x="1804" y="696"/>
                  </a:lnTo>
                  <a:lnTo>
                    <a:pt x="1806" y="692"/>
                  </a:lnTo>
                  <a:lnTo>
                    <a:pt x="1808" y="689"/>
                  </a:lnTo>
                  <a:lnTo>
                    <a:pt x="1813" y="685"/>
                  </a:lnTo>
                  <a:lnTo>
                    <a:pt x="1821" y="682"/>
                  </a:lnTo>
                  <a:lnTo>
                    <a:pt x="1825" y="682"/>
                  </a:lnTo>
                  <a:lnTo>
                    <a:pt x="1829" y="682"/>
                  </a:lnTo>
                  <a:lnTo>
                    <a:pt x="1829" y="682"/>
                  </a:lnTo>
                  <a:lnTo>
                    <a:pt x="1833" y="683"/>
                  </a:lnTo>
                  <a:lnTo>
                    <a:pt x="1837" y="686"/>
                  </a:lnTo>
                  <a:lnTo>
                    <a:pt x="1841" y="692"/>
                  </a:lnTo>
                  <a:lnTo>
                    <a:pt x="1843" y="699"/>
                  </a:lnTo>
                  <a:lnTo>
                    <a:pt x="1843" y="703"/>
                  </a:lnTo>
                  <a:lnTo>
                    <a:pt x="1843" y="707"/>
                  </a:lnTo>
                  <a:lnTo>
                    <a:pt x="1843" y="707"/>
                  </a:lnTo>
                  <a:lnTo>
                    <a:pt x="1842" y="711"/>
                  </a:lnTo>
                  <a:lnTo>
                    <a:pt x="1839" y="715"/>
                  </a:lnTo>
                  <a:lnTo>
                    <a:pt x="1833" y="720"/>
                  </a:lnTo>
                  <a:lnTo>
                    <a:pt x="1826" y="722"/>
                  </a:lnTo>
                  <a:lnTo>
                    <a:pt x="1823" y="722"/>
                  </a:lnTo>
                  <a:lnTo>
                    <a:pt x="1819" y="721"/>
                  </a:lnTo>
                  <a:close/>
                  <a:moveTo>
                    <a:pt x="1841" y="643"/>
                  </a:moveTo>
                  <a:lnTo>
                    <a:pt x="1841" y="643"/>
                  </a:lnTo>
                  <a:lnTo>
                    <a:pt x="1837" y="642"/>
                  </a:lnTo>
                  <a:lnTo>
                    <a:pt x="1833" y="639"/>
                  </a:lnTo>
                  <a:lnTo>
                    <a:pt x="1828" y="633"/>
                  </a:lnTo>
                  <a:lnTo>
                    <a:pt x="1825" y="626"/>
                  </a:lnTo>
                  <a:lnTo>
                    <a:pt x="1825" y="622"/>
                  </a:lnTo>
                  <a:lnTo>
                    <a:pt x="1826" y="618"/>
                  </a:lnTo>
                  <a:lnTo>
                    <a:pt x="1826" y="618"/>
                  </a:lnTo>
                  <a:lnTo>
                    <a:pt x="1828" y="614"/>
                  </a:lnTo>
                  <a:lnTo>
                    <a:pt x="1830" y="611"/>
                  </a:lnTo>
                  <a:lnTo>
                    <a:pt x="1836" y="605"/>
                  </a:lnTo>
                  <a:lnTo>
                    <a:pt x="1843" y="603"/>
                  </a:lnTo>
                  <a:lnTo>
                    <a:pt x="1847" y="603"/>
                  </a:lnTo>
                  <a:lnTo>
                    <a:pt x="1851" y="604"/>
                  </a:lnTo>
                  <a:lnTo>
                    <a:pt x="1851" y="604"/>
                  </a:lnTo>
                  <a:lnTo>
                    <a:pt x="1855" y="605"/>
                  </a:lnTo>
                  <a:lnTo>
                    <a:pt x="1858" y="608"/>
                  </a:lnTo>
                  <a:lnTo>
                    <a:pt x="1863" y="613"/>
                  </a:lnTo>
                  <a:lnTo>
                    <a:pt x="1865" y="621"/>
                  </a:lnTo>
                  <a:lnTo>
                    <a:pt x="1865" y="625"/>
                  </a:lnTo>
                  <a:lnTo>
                    <a:pt x="1865" y="629"/>
                  </a:lnTo>
                  <a:lnTo>
                    <a:pt x="1865" y="629"/>
                  </a:lnTo>
                  <a:lnTo>
                    <a:pt x="1864" y="633"/>
                  </a:lnTo>
                  <a:lnTo>
                    <a:pt x="1862" y="635"/>
                  </a:lnTo>
                  <a:lnTo>
                    <a:pt x="1855" y="640"/>
                  </a:lnTo>
                  <a:lnTo>
                    <a:pt x="1849" y="643"/>
                  </a:lnTo>
                  <a:lnTo>
                    <a:pt x="1845" y="643"/>
                  </a:lnTo>
                  <a:lnTo>
                    <a:pt x="1841" y="643"/>
                  </a:lnTo>
                  <a:close/>
                  <a:moveTo>
                    <a:pt x="1862" y="564"/>
                  </a:moveTo>
                  <a:lnTo>
                    <a:pt x="1862" y="564"/>
                  </a:lnTo>
                  <a:lnTo>
                    <a:pt x="1859" y="562"/>
                  </a:lnTo>
                  <a:lnTo>
                    <a:pt x="1855" y="561"/>
                  </a:lnTo>
                  <a:lnTo>
                    <a:pt x="1850" y="555"/>
                  </a:lnTo>
                  <a:lnTo>
                    <a:pt x="1847" y="547"/>
                  </a:lnTo>
                  <a:lnTo>
                    <a:pt x="1847" y="543"/>
                  </a:lnTo>
                  <a:lnTo>
                    <a:pt x="1849" y="539"/>
                  </a:lnTo>
                  <a:lnTo>
                    <a:pt x="1849" y="539"/>
                  </a:lnTo>
                  <a:lnTo>
                    <a:pt x="1850" y="535"/>
                  </a:lnTo>
                  <a:lnTo>
                    <a:pt x="1852" y="533"/>
                  </a:lnTo>
                  <a:lnTo>
                    <a:pt x="1858" y="527"/>
                  </a:lnTo>
                  <a:lnTo>
                    <a:pt x="1865" y="525"/>
                  </a:lnTo>
                  <a:lnTo>
                    <a:pt x="1869" y="525"/>
                  </a:lnTo>
                  <a:lnTo>
                    <a:pt x="1873" y="525"/>
                  </a:lnTo>
                  <a:lnTo>
                    <a:pt x="1873" y="525"/>
                  </a:lnTo>
                  <a:lnTo>
                    <a:pt x="1877" y="527"/>
                  </a:lnTo>
                  <a:lnTo>
                    <a:pt x="1880" y="529"/>
                  </a:lnTo>
                  <a:lnTo>
                    <a:pt x="1885" y="535"/>
                  </a:lnTo>
                  <a:lnTo>
                    <a:pt x="1888" y="542"/>
                  </a:lnTo>
                  <a:lnTo>
                    <a:pt x="1888" y="547"/>
                  </a:lnTo>
                  <a:lnTo>
                    <a:pt x="1888" y="551"/>
                  </a:lnTo>
                  <a:lnTo>
                    <a:pt x="1888" y="551"/>
                  </a:lnTo>
                  <a:lnTo>
                    <a:pt x="1885" y="555"/>
                  </a:lnTo>
                  <a:lnTo>
                    <a:pt x="1884" y="557"/>
                  </a:lnTo>
                  <a:lnTo>
                    <a:pt x="1877" y="562"/>
                  </a:lnTo>
                  <a:lnTo>
                    <a:pt x="1871" y="565"/>
                  </a:lnTo>
                  <a:lnTo>
                    <a:pt x="1867" y="565"/>
                  </a:lnTo>
                  <a:lnTo>
                    <a:pt x="1862" y="564"/>
                  </a:lnTo>
                  <a:close/>
                  <a:moveTo>
                    <a:pt x="1884" y="486"/>
                  </a:moveTo>
                  <a:lnTo>
                    <a:pt x="1884" y="486"/>
                  </a:lnTo>
                  <a:lnTo>
                    <a:pt x="1880" y="485"/>
                  </a:lnTo>
                  <a:lnTo>
                    <a:pt x="1877" y="482"/>
                  </a:lnTo>
                  <a:lnTo>
                    <a:pt x="1872" y="477"/>
                  </a:lnTo>
                  <a:lnTo>
                    <a:pt x="1869" y="469"/>
                  </a:lnTo>
                  <a:lnTo>
                    <a:pt x="1869" y="465"/>
                  </a:lnTo>
                  <a:lnTo>
                    <a:pt x="1871" y="461"/>
                  </a:lnTo>
                  <a:lnTo>
                    <a:pt x="1871" y="461"/>
                  </a:lnTo>
                  <a:lnTo>
                    <a:pt x="1872" y="457"/>
                  </a:lnTo>
                  <a:lnTo>
                    <a:pt x="1873" y="453"/>
                  </a:lnTo>
                  <a:lnTo>
                    <a:pt x="1880" y="449"/>
                  </a:lnTo>
                  <a:lnTo>
                    <a:pt x="1888" y="447"/>
                  </a:lnTo>
                  <a:lnTo>
                    <a:pt x="1891" y="447"/>
                  </a:lnTo>
                  <a:lnTo>
                    <a:pt x="1895" y="447"/>
                  </a:lnTo>
                  <a:lnTo>
                    <a:pt x="1895" y="447"/>
                  </a:lnTo>
                  <a:lnTo>
                    <a:pt x="1899" y="448"/>
                  </a:lnTo>
                  <a:lnTo>
                    <a:pt x="1902" y="451"/>
                  </a:lnTo>
                  <a:lnTo>
                    <a:pt x="1907" y="456"/>
                  </a:lnTo>
                  <a:lnTo>
                    <a:pt x="1910" y="464"/>
                  </a:lnTo>
                  <a:lnTo>
                    <a:pt x="1910" y="468"/>
                  </a:lnTo>
                  <a:lnTo>
                    <a:pt x="1910" y="472"/>
                  </a:lnTo>
                  <a:lnTo>
                    <a:pt x="1910" y="472"/>
                  </a:lnTo>
                  <a:lnTo>
                    <a:pt x="1907" y="475"/>
                  </a:lnTo>
                  <a:lnTo>
                    <a:pt x="1906" y="479"/>
                  </a:lnTo>
                  <a:lnTo>
                    <a:pt x="1899" y="485"/>
                  </a:lnTo>
                  <a:lnTo>
                    <a:pt x="1893" y="486"/>
                  </a:lnTo>
                  <a:lnTo>
                    <a:pt x="1888" y="487"/>
                  </a:lnTo>
                  <a:lnTo>
                    <a:pt x="1884" y="486"/>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26" name="Freeform 1303">
              <a:extLst>
                <a:ext uri="{FF2B5EF4-FFF2-40B4-BE49-F238E27FC236}">
                  <a16:creationId xmlns:a16="http://schemas.microsoft.com/office/drawing/2014/main" id="{6247B2A0-19EE-4048-842B-F53203492D15}"/>
                </a:ext>
              </a:extLst>
            </p:cNvPr>
            <p:cNvSpPr>
              <a:spLocks/>
            </p:cNvSpPr>
            <p:nvPr/>
          </p:nvSpPr>
          <p:spPr bwMode="auto">
            <a:xfrm>
              <a:off x="6533428" y="1681254"/>
              <a:ext cx="1946939" cy="2269095"/>
            </a:xfrm>
            <a:custGeom>
              <a:avLst/>
              <a:gdLst>
                <a:gd name="T0" fmla="*/ 1928 w 1946"/>
                <a:gd name="T1" fmla="*/ 388 h 2268"/>
                <a:gd name="T2" fmla="*/ 543 w 1946"/>
                <a:gd name="T3" fmla="*/ 1 h 2268"/>
                <a:gd name="T4" fmla="*/ 543 w 1946"/>
                <a:gd name="T5" fmla="*/ 1 h 2268"/>
                <a:gd name="T6" fmla="*/ 539 w 1946"/>
                <a:gd name="T7" fmla="*/ 0 h 2268"/>
                <a:gd name="T8" fmla="*/ 534 w 1946"/>
                <a:gd name="T9" fmla="*/ 0 h 2268"/>
                <a:gd name="T10" fmla="*/ 530 w 1946"/>
                <a:gd name="T11" fmla="*/ 1 h 2268"/>
                <a:gd name="T12" fmla="*/ 525 w 1946"/>
                <a:gd name="T13" fmla="*/ 2 h 2268"/>
                <a:gd name="T14" fmla="*/ 522 w 1946"/>
                <a:gd name="T15" fmla="*/ 5 h 2268"/>
                <a:gd name="T16" fmla="*/ 518 w 1946"/>
                <a:gd name="T17" fmla="*/ 9 h 2268"/>
                <a:gd name="T18" fmla="*/ 516 w 1946"/>
                <a:gd name="T19" fmla="*/ 13 h 2268"/>
                <a:gd name="T20" fmla="*/ 515 w 1946"/>
                <a:gd name="T21" fmla="*/ 17 h 2268"/>
                <a:gd name="T22" fmla="*/ 1 w 1946"/>
                <a:gd name="T23" fmla="*/ 1849 h 2268"/>
                <a:gd name="T24" fmla="*/ 1 w 1946"/>
                <a:gd name="T25" fmla="*/ 1849 h 2268"/>
                <a:gd name="T26" fmla="*/ 0 w 1946"/>
                <a:gd name="T27" fmla="*/ 1854 h 2268"/>
                <a:gd name="T28" fmla="*/ 1 w 1946"/>
                <a:gd name="T29" fmla="*/ 1858 h 2268"/>
                <a:gd name="T30" fmla="*/ 1 w 1946"/>
                <a:gd name="T31" fmla="*/ 1863 h 2268"/>
                <a:gd name="T32" fmla="*/ 4 w 1946"/>
                <a:gd name="T33" fmla="*/ 1867 h 2268"/>
                <a:gd name="T34" fmla="*/ 7 w 1946"/>
                <a:gd name="T35" fmla="*/ 1871 h 2268"/>
                <a:gd name="T36" fmla="*/ 9 w 1946"/>
                <a:gd name="T37" fmla="*/ 1874 h 2268"/>
                <a:gd name="T38" fmla="*/ 13 w 1946"/>
                <a:gd name="T39" fmla="*/ 1876 h 2268"/>
                <a:gd name="T40" fmla="*/ 18 w 1946"/>
                <a:gd name="T41" fmla="*/ 1878 h 2268"/>
                <a:gd name="T42" fmla="*/ 1403 w 1946"/>
                <a:gd name="T43" fmla="*/ 2266 h 2268"/>
                <a:gd name="T44" fmla="*/ 1403 w 1946"/>
                <a:gd name="T45" fmla="*/ 2266 h 2268"/>
                <a:gd name="T46" fmla="*/ 1407 w 1946"/>
                <a:gd name="T47" fmla="*/ 2268 h 2268"/>
                <a:gd name="T48" fmla="*/ 1412 w 1946"/>
                <a:gd name="T49" fmla="*/ 2266 h 2268"/>
                <a:gd name="T50" fmla="*/ 1416 w 1946"/>
                <a:gd name="T51" fmla="*/ 2266 h 2268"/>
                <a:gd name="T52" fmla="*/ 1421 w 1946"/>
                <a:gd name="T53" fmla="*/ 2264 h 2268"/>
                <a:gd name="T54" fmla="*/ 1424 w 1946"/>
                <a:gd name="T55" fmla="*/ 2261 h 2268"/>
                <a:gd name="T56" fmla="*/ 1428 w 1946"/>
                <a:gd name="T57" fmla="*/ 2259 h 2268"/>
                <a:gd name="T58" fmla="*/ 1430 w 1946"/>
                <a:gd name="T59" fmla="*/ 2255 h 2268"/>
                <a:gd name="T60" fmla="*/ 1432 w 1946"/>
                <a:gd name="T61" fmla="*/ 2249 h 2268"/>
                <a:gd name="T62" fmla="*/ 1945 w 1946"/>
                <a:gd name="T63" fmla="*/ 417 h 2268"/>
                <a:gd name="T64" fmla="*/ 1945 w 1946"/>
                <a:gd name="T65" fmla="*/ 417 h 2268"/>
                <a:gd name="T66" fmla="*/ 1946 w 1946"/>
                <a:gd name="T67" fmla="*/ 413 h 2268"/>
                <a:gd name="T68" fmla="*/ 1945 w 1946"/>
                <a:gd name="T69" fmla="*/ 408 h 2268"/>
                <a:gd name="T70" fmla="*/ 1945 w 1946"/>
                <a:gd name="T71" fmla="*/ 404 h 2268"/>
                <a:gd name="T72" fmla="*/ 1942 w 1946"/>
                <a:gd name="T73" fmla="*/ 400 h 2268"/>
                <a:gd name="T74" fmla="*/ 1939 w 1946"/>
                <a:gd name="T75" fmla="*/ 396 h 2268"/>
                <a:gd name="T76" fmla="*/ 1937 w 1946"/>
                <a:gd name="T77" fmla="*/ 392 h 2268"/>
                <a:gd name="T78" fmla="*/ 1933 w 1946"/>
                <a:gd name="T79" fmla="*/ 390 h 2268"/>
                <a:gd name="T80" fmla="*/ 1928 w 1946"/>
                <a:gd name="T81" fmla="*/ 388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6" h="2268">
                  <a:moveTo>
                    <a:pt x="1928" y="388"/>
                  </a:moveTo>
                  <a:lnTo>
                    <a:pt x="543" y="1"/>
                  </a:lnTo>
                  <a:lnTo>
                    <a:pt x="543" y="1"/>
                  </a:lnTo>
                  <a:lnTo>
                    <a:pt x="539" y="0"/>
                  </a:lnTo>
                  <a:lnTo>
                    <a:pt x="534" y="0"/>
                  </a:lnTo>
                  <a:lnTo>
                    <a:pt x="530" y="1"/>
                  </a:lnTo>
                  <a:lnTo>
                    <a:pt x="525" y="2"/>
                  </a:lnTo>
                  <a:lnTo>
                    <a:pt x="522" y="5"/>
                  </a:lnTo>
                  <a:lnTo>
                    <a:pt x="518" y="9"/>
                  </a:lnTo>
                  <a:lnTo>
                    <a:pt x="516" y="13"/>
                  </a:lnTo>
                  <a:lnTo>
                    <a:pt x="515" y="17"/>
                  </a:lnTo>
                  <a:lnTo>
                    <a:pt x="1" y="1849"/>
                  </a:lnTo>
                  <a:lnTo>
                    <a:pt x="1" y="1849"/>
                  </a:lnTo>
                  <a:lnTo>
                    <a:pt x="0" y="1854"/>
                  </a:lnTo>
                  <a:lnTo>
                    <a:pt x="1" y="1858"/>
                  </a:lnTo>
                  <a:lnTo>
                    <a:pt x="1" y="1863"/>
                  </a:lnTo>
                  <a:lnTo>
                    <a:pt x="4" y="1867"/>
                  </a:lnTo>
                  <a:lnTo>
                    <a:pt x="7" y="1871"/>
                  </a:lnTo>
                  <a:lnTo>
                    <a:pt x="9" y="1874"/>
                  </a:lnTo>
                  <a:lnTo>
                    <a:pt x="13" y="1876"/>
                  </a:lnTo>
                  <a:lnTo>
                    <a:pt x="18" y="1878"/>
                  </a:lnTo>
                  <a:lnTo>
                    <a:pt x="1403" y="2266"/>
                  </a:lnTo>
                  <a:lnTo>
                    <a:pt x="1403" y="2266"/>
                  </a:lnTo>
                  <a:lnTo>
                    <a:pt x="1407" y="2268"/>
                  </a:lnTo>
                  <a:lnTo>
                    <a:pt x="1412" y="2266"/>
                  </a:lnTo>
                  <a:lnTo>
                    <a:pt x="1416" y="2266"/>
                  </a:lnTo>
                  <a:lnTo>
                    <a:pt x="1421" y="2264"/>
                  </a:lnTo>
                  <a:lnTo>
                    <a:pt x="1424" y="2261"/>
                  </a:lnTo>
                  <a:lnTo>
                    <a:pt x="1428" y="2259"/>
                  </a:lnTo>
                  <a:lnTo>
                    <a:pt x="1430" y="2255"/>
                  </a:lnTo>
                  <a:lnTo>
                    <a:pt x="1432" y="2249"/>
                  </a:lnTo>
                  <a:lnTo>
                    <a:pt x="1945" y="417"/>
                  </a:lnTo>
                  <a:lnTo>
                    <a:pt x="1945" y="417"/>
                  </a:lnTo>
                  <a:lnTo>
                    <a:pt x="1946" y="413"/>
                  </a:lnTo>
                  <a:lnTo>
                    <a:pt x="1945" y="408"/>
                  </a:lnTo>
                  <a:lnTo>
                    <a:pt x="1945" y="404"/>
                  </a:lnTo>
                  <a:lnTo>
                    <a:pt x="1942" y="400"/>
                  </a:lnTo>
                  <a:lnTo>
                    <a:pt x="1939" y="396"/>
                  </a:lnTo>
                  <a:lnTo>
                    <a:pt x="1937" y="392"/>
                  </a:lnTo>
                  <a:lnTo>
                    <a:pt x="1933" y="390"/>
                  </a:lnTo>
                  <a:lnTo>
                    <a:pt x="1928"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27" name="Freeform 1304">
              <a:extLst>
                <a:ext uri="{FF2B5EF4-FFF2-40B4-BE49-F238E27FC236}">
                  <a16:creationId xmlns:a16="http://schemas.microsoft.com/office/drawing/2014/main" id="{460AE0F3-E29A-4884-A68A-2ED9BB2A4CD7}"/>
                </a:ext>
              </a:extLst>
            </p:cNvPr>
            <p:cNvSpPr>
              <a:spLocks/>
            </p:cNvSpPr>
            <p:nvPr/>
          </p:nvSpPr>
          <p:spPr bwMode="auto">
            <a:xfrm>
              <a:off x="7920097" y="3853302"/>
              <a:ext cx="40019" cy="41020"/>
            </a:xfrm>
            <a:custGeom>
              <a:avLst/>
              <a:gdLst>
                <a:gd name="T0" fmla="*/ 16 w 40"/>
                <a:gd name="T1" fmla="*/ 41 h 41"/>
                <a:gd name="T2" fmla="*/ 16 w 40"/>
                <a:gd name="T3" fmla="*/ 41 h 41"/>
                <a:gd name="T4" fmla="*/ 12 w 40"/>
                <a:gd name="T5" fmla="*/ 38 h 41"/>
                <a:gd name="T6" fmla="*/ 8 w 40"/>
                <a:gd name="T7" fmla="*/ 37 h 41"/>
                <a:gd name="T8" fmla="*/ 3 w 40"/>
                <a:gd name="T9" fmla="*/ 30 h 41"/>
                <a:gd name="T10" fmla="*/ 0 w 40"/>
                <a:gd name="T11" fmla="*/ 24 h 41"/>
                <a:gd name="T12" fmla="*/ 0 w 40"/>
                <a:gd name="T13" fmla="*/ 20 h 41"/>
                <a:gd name="T14" fmla="*/ 1 w 40"/>
                <a:gd name="T15" fmla="*/ 15 h 41"/>
                <a:gd name="T16" fmla="*/ 1 w 40"/>
                <a:gd name="T17" fmla="*/ 15 h 41"/>
                <a:gd name="T18" fmla="*/ 3 w 40"/>
                <a:gd name="T19" fmla="*/ 12 h 41"/>
                <a:gd name="T20" fmla="*/ 5 w 40"/>
                <a:gd name="T21" fmla="*/ 8 h 41"/>
                <a:gd name="T22" fmla="*/ 11 w 40"/>
                <a:gd name="T23" fmla="*/ 3 h 41"/>
                <a:gd name="T24" fmla="*/ 18 w 40"/>
                <a:gd name="T25" fmla="*/ 0 h 41"/>
                <a:gd name="T26" fmla="*/ 22 w 40"/>
                <a:gd name="T27" fmla="*/ 0 h 41"/>
                <a:gd name="T28" fmla="*/ 26 w 40"/>
                <a:gd name="T29" fmla="*/ 2 h 41"/>
                <a:gd name="T30" fmla="*/ 26 w 40"/>
                <a:gd name="T31" fmla="*/ 2 h 41"/>
                <a:gd name="T32" fmla="*/ 30 w 40"/>
                <a:gd name="T33" fmla="*/ 3 h 41"/>
                <a:gd name="T34" fmla="*/ 34 w 40"/>
                <a:gd name="T35" fmla="*/ 6 h 41"/>
                <a:gd name="T36" fmla="*/ 38 w 40"/>
                <a:gd name="T37" fmla="*/ 11 h 41"/>
                <a:gd name="T38" fmla="*/ 40 w 40"/>
                <a:gd name="T39" fmla="*/ 19 h 41"/>
                <a:gd name="T40" fmla="*/ 40 w 40"/>
                <a:gd name="T41" fmla="*/ 23 h 41"/>
                <a:gd name="T42" fmla="*/ 40 w 40"/>
                <a:gd name="T43" fmla="*/ 26 h 41"/>
                <a:gd name="T44" fmla="*/ 40 w 40"/>
                <a:gd name="T45" fmla="*/ 26 h 41"/>
                <a:gd name="T46" fmla="*/ 39 w 40"/>
                <a:gd name="T47" fmla="*/ 30 h 41"/>
                <a:gd name="T48" fmla="*/ 36 w 40"/>
                <a:gd name="T49" fmla="*/ 33 h 41"/>
                <a:gd name="T50" fmla="*/ 30 w 40"/>
                <a:gd name="T51" fmla="*/ 38 h 41"/>
                <a:gd name="T52" fmla="*/ 23 w 40"/>
                <a:gd name="T53" fmla="*/ 41 h 41"/>
                <a:gd name="T54" fmla="*/ 20 w 40"/>
                <a:gd name="T55" fmla="*/ 41 h 41"/>
                <a:gd name="T56" fmla="*/ 16 w 40"/>
                <a:gd name="T5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6" y="41"/>
                  </a:moveTo>
                  <a:lnTo>
                    <a:pt x="16" y="41"/>
                  </a:lnTo>
                  <a:lnTo>
                    <a:pt x="12" y="38"/>
                  </a:lnTo>
                  <a:lnTo>
                    <a:pt x="8" y="37"/>
                  </a:lnTo>
                  <a:lnTo>
                    <a:pt x="3" y="30"/>
                  </a:lnTo>
                  <a:lnTo>
                    <a:pt x="0" y="24"/>
                  </a:lnTo>
                  <a:lnTo>
                    <a:pt x="0" y="20"/>
                  </a:lnTo>
                  <a:lnTo>
                    <a:pt x="1" y="15"/>
                  </a:lnTo>
                  <a:lnTo>
                    <a:pt x="1" y="15"/>
                  </a:lnTo>
                  <a:lnTo>
                    <a:pt x="3" y="12"/>
                  </a:lnTo>
                  <a:lnTo>
                    <a:pt x="5" y="8"/>
                  </a:lnTo>
                  <a:lnTo>
                    <a:pt x="11" y="3"/>
                  </a:lnTo>
                  <a:lnTo>
                    <a:pt x="18" y="0"/>
                  </a:lnTo>
                  <a:lnTo>
                    <a:pt x="22" y="0"/>
                  </a:lnTo>
                  <a:lnTo>
                    <a:pt x="26" y="2"/>
                  </a:lnTo>
                  <a:lnTo>
                    <a:pt x="26" y="2"/>
                  </a:lnTo>
                  <a:lnTo>
                    <a:pt x="30" y="3"/>
                  </a:lnTo>
                  <a:lnTo>
                    <a:pt x="34" y="6"/>
                  </a:lnTo>
                  <a:lnTo>
                    <a:pt x="38" y="11"/>
                  </a:lnTo>
                  <a:lnTo>
                    <a:pt x="40" y="19"/>
                  </a:lnTo>
                  <a:lnTo>
                    <a:pt x="40" y="23"/>
                  </a:lnTo>
                  <a:lnTo>
                    <a:pt x="40" y="26"/>
                  </a:lnTo>
                  <a:lnTo>
                    <a:pt x="40" y="26"/>
                  </a:lnTo>
                  <a:lnTo>
                    <a:pt x="39" y="30"/>
                  </a:lnTo>
                  <a:lnTo>
                    <a:pt x="36" y="33"/>
                  </a:lnTo>
                  <a:lnTo>
                    <a:pt x="30" y="38"/>
                  </a:lnTo>
                  <a:lnTo>
                    <a:pt x="23" y="41"/>
                  </a:lnTo>
                  <a:lnTo>
                    <a:pt x="20" y="41"/>
                  </a:lnTo>
                  <a:lnTo>
                    <a:pt x="16"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28" name="Freeform 1305">
              <a:extLst>
                <a:ext uri="{FF2B5EF4-FFF2-40B4-BE49-F238E27FC236}">
                  <a16:creationId xmlns:a16="http://schemas.microsoft.com/office/drawing/2014/main" id="{67076350-0D97-4003-A522-FFFB16F120F5}"/>
                </a:ext>
              </a:extLst>
            </p:cNvPr>
            <p:cNvSpPr>
              <a:spLocks/>
            </p:cNvSpPr>
            <p:nvPr/>
          </p:nvSpPr>
          <p:spPr bwMode="auto">
            <a:xfrm>
              <a:off x="7942108" y="3775265"/>
              <a:ext cx="40019" cy="41020"/>
            </a:xfrm>
            <a:custGeom>
              <a:avLst/>
              <a:gdLst>
                <a:gd name="T0" fmla="*/ 16 w 40"/>
                <a:gd name="T1" fmla="*/ 39 h 41"/>
                <a:gd name="T2" fmla="*/ 16 w 40"/>
                <a:gd name="T3" fmla="*/ 39 h 41"/>
                <a:gd name="T4" fmla="*/ 12 w 40"/>
                <a:gd name="T5" fmla="*/ 38 h 41"/>
                <a:gd name="T6" fmla="*/ 8 w 40"/>
                <a:gd name="T7" fmla="*/ 36 h 41"/>
                <a:gd name="T8" fmla="*/ 3 w 40"/>
                <a:gd name="T9" fmla="*/ 30 h 41"/>
                <a:gd name="T10" fmla="*/ 0 w 40"/>
                <a:gd name="T11" fmla="*/ 23 h 41"/>
                <a:gd name="T12" fmla="*/ 0 w 40"/>
                <a:gd name="T13" fmla="*/ 19 h 41"/>
                <a:gd name="T14" fmla="*/ 1 w 40"/>
                <a:gd name="T15" fmla="*/ 15 h 41"/>
                <a:gd name="T16" fmla="*/ 1 w 40"/>
                <a:gd name="T17" fmla="*/ 15 h 41"/>
                <a:gd name="T18" fmla="*/ 3 w 40"/>
                <a:gd name="T19" fmla="*/ 11 h 41"/>
                <a:gd name="T20" fmla="*/ 5 w 40"/>
                <a:gd name="T21" fmla="*/ 8 h 41"/>
                <a:gd name="T22" fmla="*/ 11 w 40"/>
                <a:gd name="T23" fmla="*/ 3 h 41"/>
                <a:gd name="T24" fmla="*/ 18 w 40"/>
                <a:gd name="T25" fmla="*/ 0 h 41"/>
                <a:gd name="T26" fmla="*/ 22 w 40"/>
                <a:gd name="T27" fmla="*/ 0 h 41"/>
                <a:gd name="T28" fmla="*/ 26 w 40"/>
                <a:gd name="T29" fmla="*/ 0 h 41"/>
                <a:gd name="T30" fmla="*/ 26 w 40"/>
                <a:gd name="T31" fmla="*/ 0 h 41"/>
                <a:gd name="T32" fmla="*/ 30 w 40"/>
                <a:gd name="T33" fmla="*/ 3 h 41"/>
                <a:gd name="T34" fmla="*/ 33 w 40"/>
                <a:gd name="T35" fmla="*/ 4 h 41"/>
                <a:gd name="T36" fmla="*/ 38 w 40"/>
                <a:gd name="T37" fmla="*/ 11 h 41"/>
                <a:gd name="T38" fmla="*/ 40 w 40"/>
                <a:gd name="T39" fmla="*/ 17 h 41"/>
                <a:gd name="T40" fmla="*/ 40 w 40"/>
                <a:gd name="T41" fmla="*/ 21 h 41"/>
                <a:gd name="T42" fmla="*/ 40 w 40"/>
                <a:gd name="T43" fmla="*/ 26 h 41"/>
                <a:gd name="T44" fmla="*/ 40 w 40"/>
                <a:gd name="T45" fmla="*/ 26 h 41"/>
                <a:gd name="T46" fmla="*/ 39 w 40"/>
                <a:gd name="T47" fmla="*/ 29 h 41"/>
                <a:gd name="T48" fmla="*/ 37 w 40"/>
                <a:gd name="T49" fmla="*/ 33 h 41"/>
                <a:gd name="T50" fmla="*/ 30 w 40"/>
                <a:gd name="T51" fmla="*/ 38 h 41"/>
                <a:gd name="T52" fmla="*/ 24 w 40"/>
                <a:gd name="T53" fmla="*/ 41 h 41"/>
                <a:gd name="T54" fmla="*/ 20 w 40"/>
                <a:gd name="T55" fmla="*/ 41 h 41"/>
                <a:gd name="T56" fmla="*/ 16 w 40"/>
                <a:gd name="T5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6" y="39"/>
                  </a:moveTo>
                  <a:lnTo>
                    <a:pt x="16" y="39"/>
                  </a:lnTo>
                  <a:lnTo>
                    <a:pt x="12" y="38"/>
                  </a:lnTo>
                  <a:lnTo>
                    <a:pt x="8" y="36"/>
                  </a:lnTo>
                  <a:lnTo>
                    <a:pt x="3" y="30"/>
                  </a:lnTo>
                  <a:lnTo>
                    <a:pt x="0" y="23"/>
                  </a:lnTo>
                  <a:lnTo>
                    <a:pt x="0" y="19"/>
                  </a:lnTo>
                  <a:lnTo>
                    <a:pt x="1" y="15"/>
                  </a:lnTo>
                  <a:lnTo>
                    <a:pt x="1" y="15"/>
                  </a:lnTo>
                  <a:lnTo>
                    <a:pt x="3" y="11"/>
                  </a:lnTo>
                  <a:lnTo>
                    <a:pt x="5" y="8"/>
                  </a:lnTo>
                  <a:lnTo>
                    <a:pt x="11" y="3"/>
                  </a:lnTo>
                  <a:lnTo>
                    <a:pt x="18" y="0"/>
                  </a:lnTo>
                  <a:lnTo>
                    <a:pt x="22" y="0"/>
                  </a:lnTo>
                  <a:lnTo>
                    <a:pt x="26" y="0"/>
                  </a:lnTo>
                  <a:lnTo>
                    <a:pt x="26" y="0"/>
                  </a:lnTo>
                  <a:lnTo>
                    <a:pt x="30" y="3"/>
                  </a:lnTo>
                  <a:lnTo>
                    <a:pt x="33" y="4"/>
                  </a:lnTo>
                  <a:lnTo>
                    <a:pt x="38" y="11"/>
                  </a:lnTo>
                  <a:lnTo>
                    <a:pt x="40" y="17"/>
                  </a:lnTo>
                  <a:lnTo>
                    <a:pt x="40" y="21"/>
                  </a:lnTo>
                  <a:lnTo>
                    <a:pt x="40" y="26"/>
                  </a:lnTo>
                  <a:lnTo>
                    <a:pt x="40" y="26"/>
                  </a:lnTo>
                  <a:lnTo>
                    <a:pt x="39" y="29"/>
                  </a:lnTo>
                  <a:lnTo>
                    <a:pt x="37" y="33"/>
                  </a:lnTo>
                  <a:lnTo>
                    <a:pt x="30" y="38"/>
                  </a:lnTo>
                  <a:lnTo>
                    <a:pt x="24" y="41"/>
                  </a:lnTo>
                  <a:lnTo>
                    <a:pt x="20" y="41"/>
                  </a:lnTo>
                  <a:lnTo>
                    <a:pt x="16"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29" name="Freeform 1306">
              <a:extLst>
                <a:ext uri="{FF2B5EF4-FFF2-40B4-BE49-F238E27FC236}">
                  <a16:creationId xmlns:a16="http://schemas.microsoft.com/office/drawing/2014/main" id="{26ACED16-EC6B-4C9D-9C9D-CA2520856754}"/>
                </a:ext>
              </a:extLst>
            </p:cNvPr>
            <p:cNvSpPr>
              <a:spLocks/>
            </p:cNvSpPr>
            <p:nvPr/>
          </p:nvSpPr>
          <p:spPr bwMode="auto">
            <a:xfrm>
              <a:off x="7964119" y="3697227"/>
              <a:ext cx="41020" cy="39019"/>
            </a:xfrm>
            <a:custGeom>
              <a:avLst/>
              <a:gdLst>
                <a:gd name="T0" fmla="*/ 15 w 41"/>
                <a:gd name="T1" fmla="*/ 39 h 39"/>
                <a:gd name="T2" fmla="*/ 15 w 41"/>
                <a:gd name="T3" fmla="*/ 39 h 39"/>
                <a:gd name="T4" fmla="*/ 12 w 41"/>
                <a:gd name="T5" fmla="*/ 38 h 39"/>
                <a:gd name="T6" fmla="*/ 8 w 41"/>
                <a:gd name="T7" fmla="*/ 36 h 39"/>
                <a:gd name="T8" fmla="*/ 3 w 41"/>
                <a:gd name="T9" fmla="*/ 30 h 39"/>
                <a:gd name="T10" fmla="*/ 0 w 41"/>
                <a:gd name="T11" fmla="*/ 23 h 39"/>
                <a:gd name="T12" fmla="*/ 0 w 41"/>
                <a:gd name="T13" fmla="*/ 19 h 39"/>
                <a:gd name="T14" fmla="*/ 2 w 41"/>
                <a:gd name="T15" fmla="*/ 15 h 39"/>
                <a:gd name="T16" fmla="*/ 2 w 41"/>
                <a:gd name="T17" fmla="*/ 15 h 39"/>
                <a:gd name="T18" fmla="*/ 3 w 41"/>
                <a:gd name="T19" fmla="*/ 11 h 39"/>
                <a:gd name="T20" fmla="*/ 5 w 41"/>
                <a:gd name="T21" fmla="*/ 7 h 39"/>
                <a:gd name="T22" fmla="*/ 11 w 41"/>
                <a:gd name="T23" fmla="*/ 2 h 39"/>
                <a:gd name="T24" fmla="*/ 18 w 41"/>
                <a:gd name="T25" fmla="*/ 0 h 39"/>
                <a:gd name="T26" fmla="*/ 22 w 41"/>
                <a:gd name="T27" fmla="*/ 0 h 39"/>
                <a:gd name="T28" fmla="*/ 26 w 41"/>
                <a:gd name="T29" fmla="*/ 0 h 39"/>
                <a:gd name="T30" fmla="*/ 26 w 41"/>
                <a:gd name="T31" fmla="*/ 0 h 39"/>
                <a:gd name="T32" fmla="*/ 30 w 41"/>
                <a:gd name="T33" fmla="*/ 2 h 39"/>
                <a:gd name="T34" fmla="*/ 33 w 41"/>
                <a:gd name="T35" fmla="*/ 4 h 39"/>
                <a:gd name="T36" fmla="*/ 38 w 41"/>
                <a:gd name="T37" fmla="*/ 10 h 39"/>
                <a:gd name="T38" fmla="*/ 41 w 41"/>
                <a:gd name="T39" fmla="*/ 17 h 39"/>
                <a:gd name="T40" fmla="*/ 41 w 41"/>
                <a:gd name="T41" fmla="*/ 21 h 39"/>
                <a:gd name="T42" fmla="*/ 41 w 41"/>
                <a:gd name="T43" fmla="*/ 25 h 39"/>
                <a:gd name="T44" fmla="*/ 41 w 41"/>
                <a:gd name="T45" fmla="*/ 25 h 39"/>
                <a:gd name="T46" fmla="*/ 38 w 41"/>
                <a:gd name="T47" fmla="*/ 29 h 39"/>
                <a:gd name="T48" fmla="*/ 37 w 41"/>
                <a:gd name="T49" fmla="*/ 33 h 39"/>
                <a:gd name="T50" fmla="*/ 30 w 41"/>
                <a:gd name="T51" fmla="*/ 37 h 39"/>
                <a:gd name="T52" fmla="*/ 24 w 41"/>
                <a:gd name="T53" fmla="*/ 39 h 39"/>
                <a:gd name="T54" fmla="*/ 20 w 41"/>
                <a:gd name="T55" fmla="*/ 39 h 39"/>
                <a:gd name="T56" fmla="*/ 15 w 41"/>
                <a:gd name="T5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9">
                  <a:moveTo>
                    <a:pt x="15" y="39"/>
                  </a:moveTo>
                  <a:lnTo>
                    <a:pt x="15" y="39"/>
                  </a:lnTo>
                  <a:lnTo>
                    <a:pt x="12" y="38"/>
                  </a:lnTo>
                  <a:lnTo>
                    <a:pt x="8" y="36"/>
                  </a:lnTo>
                  <a:lnTo>
                    <a:pt x="3" y="30"/>
                  </a:lnTo>
                  <a:lnTo>
                    <a:pt x="0" y="23"/>
                  </a:lnTo>
                  <a:lnTo>
                    <a:pt x="0" y="19"/>
                  </a:lnTo>
                  <a:lnTo>
                    <a:pt x="2" y="15"/>
                  </a:lnTo>
                  <a:lnTo>
                    <a:pt x="2" y="15"/>
                  </a:lnTo>
                  <a:lnTo>
                    <a:pt x="3" y="11"/>
                  </a:lnTo>
                  <a:lnTo>
                    <a:pt x="5" y="7"/>
                  </a:lnTo>
                  <a:lnTo>
                    <a:pt x="11" y="2"/>
                  </a:lnTo>
                  <a:lnTo>
                    <a:pt x="18" y="0"/>
                  </a:lnTo>
                  <a:lnTo>
                    <a:pt x="22" y="0"/>
                  </a:lnTo>
                  <a:lnTo>
                    <a:pt x="26" y="0"/>
                  </a:lnTo>
                  <a:lnTo>
                    <a:pt x="26" y="0"/>
                  </a:lnTo>
                  <a:lnTo>
                    <a:pt x="30" y="2"/>
                  </a:lnTo>
                  <a:lnTo>
                    <a:pt x="33" y="4"/>
                  </a:lnTo>
                  <a:lnTo>
                    <a:pt x="38" y="10"/>
                  </a:lnTo>
                  <a:lnTo>
                    <a:pt x="41" y="17"/>
                  </a:lnTo>
                  <a:lnTo>
                    <a:pt x="41" y="21"/>
                  </a:lnTo>
                  <a:lnTo>
                    <a:pt x="41" y="25"/>
                  </a:lnTo>
                  <a:lnTo>
                    <a:pt x="41" y="25"/>
                  </a:lnTo>
                  <a:lnTo>
                    <a:pt x="38" y="29"/>
                  </a:lnTo>
                  <a:lnTo>
                    <a:pt x="37" y="33"/>
                  </a:lnTo>
                  <a:lnTo>
                    <a:pt x="30" y="37"/>
                  </a:lnTo>
                  <a:lnTo>
                    <a:pt x="24" y="39"/>
                  </a:lnTo>
                  <a:lnTo>
                    <a:pt x="20" y="39"/>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30" name="Freeform 1307">
              <a:extLst>
                <a:ext uri="{FF2B5EF4-FFF2-40B4-BE49-F238E27FC236}">
                  <a16:creationId xmlns:a16="http://schemas.microsoft.com/office/drawing/2014/main" id="{A353B280-E215-4CC7-AAC7-D8FCDD3E2B1D}"/>
                </a:ext>
              </a:extLst>
            </p:cNvPr>
            <p:cNvSpPr>
              <a:spLocks/>
            </p:cNvSpPr>
            <p:nvPr/>
          </p:nvSpPr>
          <p:spPr bwMode="auto">
            <a:xfrm>
              <a:off x="7986129" y="3618189"/>
              <a:ext cx="41020" cy="41020"/>
            </a:xfrm>
            <a:custGeom>
              <a:avLst/>
              <a:gdLst>
                <a:gd name="T0" fmla="*/ 15 w 41"/>
                <a:gd name="T1" fmla="*/ 41 h 41"/>
                <a:gd name="T2" fmla="*/ 15 w 41"/>
                <a:gd name="T3" fmla="*/ 41 h 41"/>
                <a:gd name="T4" fmla="*/ 11 w 41"/>
                <a:gd name="T5" fmla="*/ 38 h 41"/>
                <a:gd name="T6" fmla="*/ 8 w 41"/>
                <a:gd name="T7" fmla="*/ 37 h 41"/>
                <a:gd name="T8" fmla="*/ 3 w 41"/>
                <a:gd name="T9" fmla="*/ 30 h 41"/>
                <a:gd name="T10" fmla="*/ 0 w 41"/>
                <a:gd name="T11" fmla="*/ 24 h 41"/>
                <a:gd name="T12" fmla="*/ 0 w 41"/>
                <a:gd name="T13" fmla="*/ 20 h 41"/>
                <a:gd name="T14" fmla="*/ 2 w 41"/>
                <a:gd name="T15" fmla="*/ 15 h 41"/>
                <a:gd name="T16" fmla="*/ 2 w 41"/>
                <a:gd name="T17" fmla="*/ 15 h 41"/>
                <a:gd name="T18" fmla="*/ 3 w 41"/>
                <a:gd name="T19" fmla="*/ 12 h 41"/>
                <a:gd name="T20" fmla="*/ 4 w 41"/>
                <a:gd name="T21" fmla="*/ 8 h 41"/>
                <a:gd name="T22" fmla="*/ 11 w 41"/>
                <a:gd name="T23" fmla="*/ 3 h 41"/>
                <a:gd name="T24" fmla="*/ 19 w 41"/>
                <a:gd name="T25" fmla="*/ 0 h 41"/>
                <a:gd name="T26" fmla="*/ 22 w 41"/>
                <a:gd name="T27" fmla="*/ 0 h 41"/>
                <a:gd name="T28" fmla="*/ 26 w 41"/>
                <a:gd name="T29" fmla="*/ 2 h 41"/>
                <a:gd name="T30" fmla="*/ 26 w 41"/>
                <a:gd name="T31" fmla="*/ 2 h 41"/>
                <a:gd name="T32" fmla="*/ 30 w 41"/>
                <a:gd name="T33" fmla="*/ 3 h 41"/>
                <a:gd name="T34" fmla="*/ 33 w 41"/>
                <a:gd name="T35" fmla="*/ 5 h 41"/>
                <a:gd name="T36" fmla="*/ 38 w 41"/>
                <a:gd name="T37" fmla="*/ 11 h 41"/>
                <a:gd name="T38" fmla="*/ 41 w 41"/>
                <a:gd name="T39" fmla="*/ 18 h 41"/>
                <a:gd name="T40" fmla="*/ 41 w 41"/>
                <a:gd name="T41" fmla="*/ 22 h 41"/>
                <a:gd name="T42" fmla="*/ 39 w 41"/>
                <a:gd name="T43" fmla="*/ 26 h 41"/>
                <a:gd name="T44" fmla="*/ 39 w 41"/>
                <a:gd name="T45" fmla="*/ 26 h 41"/>
                <a:gd name="T46" fmla="*/ 38 w 41"/>
                <a:gd name="T47" fmla="*/ 30 h 41"/>
                <a:gd name="T48" fmla="*/ 37 w 41"/>
                <a:gd name="T49" fmla="*/ 33 h 41"/>
                <a:gd name="T50" fmla="*/ 30 w 41"/>
                <a:gd name="T51" fmla="*/ 38 h 41"/>
                <a:gd name="T52" fmla="*/ 22 w 41"/>
                <a:gd name="T53" fmla="*/ 41 h 41"/>
                <a:gd name="T54" fmla="*/ 19 w 41"/>
                <a:gd name="T55" fmla="*/ 41 h 41"/>
                <a:gd name="T56" fmla="*/ 15 w 41"/>
                <a:gd name="T5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1">
                  <a:moveTo>
                    <a:pt x="15" y="41"/>
                  </a:moveTo>
                  <a:lnTo>
                    <a:pt x="15" y="41"/>
                  </a:lnTo>
                  <a:lnTo>
                    <a:pt x="11" y="38"/>
                  </a:lnTo>
                  <a:lnTo>
                    <a:pt x="8" y="37"/>
                  </a:lnTo>
                  <a:lnTo>
                    <a:pt x="3" y="30"/>
                  </a:lnTo>
                  <a:lnTo>
                    <a:pt x="0" y="24"/>
                  </a:lnTo>
                  <a:lnTo>
                    <a:pt x="0" y="20"/>
                  </a:lnTo>
                  <a:lnTo>
                    <a:pt x="2" y="15"/>
                  </a:lnTo>
                  <a:lnTo>
                    <a:pt x="2" y="15"/>
                  </a:lnTo>
                  <a:lnTo>
                    <a:pt x="3" y="12"/>
                  </a:lnTo>
                  <a:lnTo>
                    <a:pt x="4" y="8"/>
                  </a:lnTo>
                  <a:lnTo>
                    <a:pt x="11" y="3"/>
                  </a:lnTo>
                  <a:lnTo>
                    <a:pt x="19" y="0"/>
                  </a:lnTo>
                  <a:lnTo>
                    <a:pt x="22" y="0"/>
                  </a:lnTo>
                  <a:lnTo>
                    <a:pt x="26" y="2"/>
                  </a:lnTo>
                  <a:lnTo>
                    <a:pt x="26" y="2"/>
                  </a:lnTo>
                  <a:lnTo>
                    <a:pt x="30" y="3"/>
                  </a:lnTo>
                  <a:lnTo>
                    <a:pt x="33" y="5"/>
                  </a:lnTo>
                  <a:lnTo>
                    <a:pt x="38" y="11"/>
                  </a:lnTo>
                  <a:lnTo>
                    <a:pt x="41" y="18"/>
                  </a:lnTo>
                  <a:lnTo>
                    <a:pt x="41" y="22"/>
                  </a:lnTo>
                  <a:lnTo>
                    <a:pt x="39" y="26"/>
                  </a:lnTo>
                  <a:lnTo>
                    <a:pt x="39" y="26"/>
                  </a:lnTo>
                  <a:lnTo>
                    <a:pt x="38" y="30"/>
                  </a:lnTo>
                  <a:lnTo>
                    <a:pt x="37" y="33"/>
                  </a:lnTo>
                  <a:lnTo>
                    <a:pt x="30" y="38"/>
                  </a:lnTo>
                  <a:lnTo>
                    <a:pt x="22" y="41"/>
                  </a:lnTo>
                  <a:lnTo>
                    <a:pt x="19" y="41"/>
                  </a:lnTo>
                  <a:lnTo>
                    <a:pt x="15"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31" name="Freeform 1308">
              <a:extLst>
                <a:ext uri="{FF2B5EF4-FFF2-40B4-BE49-F238E27FC236}">
                  <a16:creationId xmlns:a16="http://schemas.microsoft.com/office/drawing/2014/main" id="{172F69B5-5D42-4202-9A15-D3107EE66F22}"/>
                </a:ext>
              </a:extLst>
            </p:cNvPr>
            <p:cNvSpPr>
              <a:spLocks/>
            </p:cNvSpPr>
            <p:nvPr/>
          </p:nvSpPr>
          <p:spPr bwMode="auto">
            <a:xfrm>
              <a:off x="8008140" y="3540151"/>
              <a:ext cx="41020" cy="41020"/>
            </a:xfrm>
            <a:custGeom>
              <a:avLst/>
              <a:gdLst>
                <a:gd name="T0" fmla="*/ 15 w 41"/>
                <a:gd name="T1" fmla="*/ 39 h 41"/>
                <a:gd name="T2" fmla="*/ 15 w 41"/>
                <a:gd name="T3" fmla="*/ 39 h 41"/>
                <a:gd name="T4" fmla="*/ 11 w 41"/>
                <a:gd name="T5" fmla="*/ 38 h 41"/>
                <a:gd name="T6" fmla="*/ 8 w 41"/>
                <a:gd name="T7" fmla="*/ 35 h 41"/>
                <a:gd name="T8" fmla="*/ 3 w 41"/>
                <a:gd name="T9" fmla="*/ 30 h 41"/>
                <a:gd name="T10" fmla="*/ 0 w 41"/>
                <a:gd name="T11" fmla="*/ 22 h 41"/>
                <a:gd name="T12" fmla="*/ 0 w 41"/>
                <a:gd name="T13" fmla="*/ 18 h 41"/>
                <a:gd name="T14" fmla="*/ 2 w 41"/>
                <a:gd name="T15" fmla="*/ 15 h 41"/>
                <a:gd name="T16" fmla="*/ 2 w 41"/>
                <a:gd name="T17" fmla="*/ 15 h 41"/>
                <a:gd name="T18" fmla="*/ 3 w 41"/>
                <a:gd name="T19" fmla="*/ 11 h 41"/>
                <a:gd name="T20" fmla="*/ 4 w 41"/>
                <a:gd name="T21" fmla="*/ 8 h 41"/>
                <a:gd name="T22" fmla="*/ 11 w 41"/>
                <a:gd name="T23" fmla="*/ 3 h 41"/>
                <a:gd name="T24" fmla="*/ 17 w 41"/>
                <a:gd name="T25" fmla="*/ 0 h 41"/>
                <a:gd name="T26" fmla="*/ 23 w 41"/>
                <a:gd name="T27" fmla="*/ 0 h 41"/>
                <a:gd name="T28" fmla="*/ 26 w 41"/>
                <a:gd name="T29" fmla="*/ 0 h 41"/>
                <a:gd name="T30" fmla="*/ 26 w 41"/>
                <a:gd name="T31" fmla="*/ 0 h 41"/>
                <a:gd name="T32" fmla="*/ 30 w 41"/>
                <a:gd name="T33" fmla="*/ 3 h 41"/>
                <a:gd name="T34" fmla="*/ 33 w 41"/>
                <a:gd name="T35" fmla="*/ 4 h 41"/>
                <a:gd name="T36" fmla="*/ 38 w 41"/>
                <a:gd name="T37" fmla="*/ 11 h 41"/>
                <a:gd name="T38" fmla="*/ 41 w 41"/>
                <a:gd name="T39" fmla="*/ 17 h 41"/>
                <a:gd name="T40" fmla="*/ 41 w 41"/>
                <a:gd name="T41" fmla="*/ 21 h 41"/>
                <a:gd name="T42" fmla="*/ 39 w 41"/>
                <a:gd name="T43" fmla="*/ 25 h 41"/>
                <a:gd name="T44" fmla="*/ 39 w 41"/>
                <a:gd name="T45" fmla="*/ 25 h 41"/>
                <a:gd name="T46" fmla="*/ 38 w 41"/>
                <a:gd name="T47" fmla="*/ 29 h 41"/>
                <a:gd name="T48" fmla="*/ 37 w 41"/>
                <a:gd name="T49" fmla="*/ 33 h 41"/>
                <a:gd name="T50" fmla="*/ 30 w 41"/>
                <a:gd name="T51" fmla="*/ 38 h 41"/>
                <a:gd name="T52" fmla="*/ 23 w 41"/>
                <a:gd name="T53" fmla="*/ 41 h 41"/>
                <a:gd name="T54" fmla="*/ 19 w 41"/>
                <a:gd name="T55" fmla="*/ 41 h 41"/>
                <a:gd name="T56" fmla="*/ 15 w 41"/>
                <a:gd name="T5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1">
                  <a:moveTo>
                    <a:pt x="15" y="39"/>
                  </a:moveTo>
                  <a:lnTo>
                    <a:pt x="15" y="39"/>
                  </a:lnTo>
                  <a:lnTo>
                    <a:pt x="11" y="38"/>
                  </a:lnTo>
                  <a:lnTo>
                    <a:pt x="8" y="35"/>
                  </a:lnTo>
                  <a:lnTo>
                    <a:pt x="3" y="30"/>
                  </a:lnTo>
                  <a:lnTo>
                    <a:pt x="0" y="22"/>
                  </a:lnTo>
                  <a:lnTo>
                    <a:pt x="0" y="18"/>
                  </a:lnTo>
                  <a:lnTo>
                    <a:pt x="2" y="15"/>
                  </a:lnTo>
                  <a:lnTo>
                    <a:pt x="2" y="15"/>
                  </a:lnTo>
                  <a:lnTo>
                    <a:pt x="3" y="11"/>
                  </a:lnTo>
                  <a:lnTo>
                    <a:pt x="4" y="8"/>
                  </a:lnTo>
                  <a:lnTo>
                    <a:pt x="11" y="3"/>
                  </a:lnTo>
                  <a:lnTo>
                    <a:pt x="17" y="0"/>
                  </a:lnTo>
                  <a:lnTo>
                    <a:pt x="23" y="0"/>
                  </a:lnTo>
                  <a:lnTo>
                    <a:pt x="26" y="0"/>
                  </a:lnTo>
                  <a:lnTo>
                    <a:pt x="26" y="0"/>
                  </a:lnTo>
                  <a:lnTo>
                    <a:pt x="30" y="3"/>
                  </a:lnTo>
                  <a:lnTo>
                    <a:pt x="33" y="4"/>
                  </a:lnTo>
                  <a:lnTo>
                    <a:pt x="38" y="11"/>
                  </a:lnTo>
                  <a:lnTo>
                    <a:pt x="41" y="17"/>
                  </a:lnTo>
                  <a:lnTo>
                    <a:pt x="41" y="21"/>
                  </a:lnTo>
                  <a:lnTo>
                    <a:pt x="39" y="25"/>
                  </a:lnTo>
                  <a:lnTo>
                    <a:pt x="39" y="25"/>
                  </a:lnTo>
                  <a:lnTo>
                    <a:pt x="38" y="29"/>
                  </a:lnTo>
                  <a:lnTo>
                    <a:pt x="37" y="33"/>
                  </a:lnTo>
                  <a:lnTo>
                    <a:pt x="30" y="38"/>
                  </a:lnTo>
                  <a:lnTo>
                    <a:pt x="23" y="41"/>
                  </a:lnTo>
                  <a:lnTo>
                    <a:pt x="19" y="41"/>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32" name="Freeform 1309">
              <a:extLst>
                <a:ext uri="{FF2B5EF4-FFF2-40B4-BE49-F238E27FC236}">
                  <a16:creationId xmlns:a16="http://schemas.microsoft.com/office/drawing/2014/main" id="{ADAFAD22-B582-4F2C-A065-4A0F9DF5FA4E}"/>
                </a:ext>
              </a:extLst>
            </p:cNvPr>
            <p:cNvSpPr>
              <a:spLocks/>
            </p:cNvSpPr>
            <p:nvPr/>
          </p:nvSpPr>
          <p:spPr bwMode="auto">
            <a:xfrm>
              <a:off x="8031151" y="3461113"/>
              <a:ext cx="40019" cy="40019"/>
            </a:xfrm>
            <a:custGeom>
              <a:avLst/>
              <a:gdLst>
                <a:gd name="T0" fmla="*/ 14 w 40"/>
                <a:gd name="T1" fmla="*/ 40 h 40"/>
                <a:gd name="T2" fmla="*/ 14 w 40"/>
                <a:gd name="T3" fmla="*/ 40 h 40"/>
                <a:gd name="T4" fmla="*/ 10 w 40"/>
                <a:gd name="T5" fmla="*/ 39 h 40"/>
                <a:gd name="T6" fmla="*/ 7 w 40"/>
                <a:gd name="T7" fmla="*/ 36 h 40"/>
                <a:gd name="T8" fmla="*/ 2 w 40"/>
                <a:gd name="T9" fmla="*/ 31 h 40"/>
                <a:gd name="T10" fmla="*/ 0 w 40"/>
                <a:gd name="T11" fmla="*/ 23 h 40"/>
                <a:gd name="T12" fmla="*/ 0 w 40"/>
                <a:gd name="T13" fmla="*/ 19 h 40"/>
                <a:gd name="T14" fmla="*/ 0 w 40"/>
                <a:gd name="T15" fmla="*/ 16 h 40"/>
                <a:gd name="T16" fmla="*/ 0 w 40"/>
                <a:gd name="T17" fmla="*/ 16 h 40"/>
                <a:gd name="T18" fmla="*/ 2 w 40"/>
                <a:gd name="T19" fmla="*/ 12 h 40"/>
                <a:gd name="T20" fmla="*/ 3 w 40"/>
                <a:gd name="T21" fmla="*/ 8 h 40"/>
                <a:gd name="T22" fmla="*/ 10 w 40"/>
                <a:gd name="T23" fmla="*/ 3 h 40"/>
                <a:gd name="T24" fmla="*/ 16 w 40"/>
                <a:gd name="T25" fmla="*/ 1 h 40"/>
                <a:gd name="T26" fmla="*/ 20 w 40"/>
                <a:gd name="T27" fmla="*/ 0 h 40"/>
                <a:gd name="T28" fmla="*/ 26 w 40"/>
                <a:gd name="T29" fmla="*/ 1 h 40"/>
                <a:gd name="T30" fmla="*/ 26 w 40"/>
                <a:gd name="T31" fmla="*/ 1 h 40"/>
                <a:gd name="T32" fmla="*/ 28 w 40"/>
                <a:gd name="T33" fmla="*/ 3 h 40"/>
                <a:gd name="T34" fmla="*/ 32 w 40"/>
                <a:gd name="T35" fmla="*/ 5 h 40"/>
                <a:gd name="T36" fmla="*/ 37 w 40"/>
                <a:gd name="T37" fmla="*/ 10 h 40"/>
                <a:gd name="T38" fmla="*/ 40 w 40"/>
                <a:gd name="T39" fmla="*/ 18 h 40"/>
                <a:gd name="T40" fmla="*/ 40 w 40"/>
                <a:gd name="T41" fmla="*/ 22 h 40"/>
                <a:gd name="T42" fmla="*/ 38 w 40"/>
                <a:gd name="T43" fmla="*/ 26 h 40"/>
                <a:gd name="T44" fmla="*/ 38 w 40"/>
                <a:gd name="T45" fmla="*/ 26 h 40"/>
                <a:gd name="T46" fmla="*/ 37 w 40"/>
                <a:gd name="T47" fmla="*/ 30 h 40"/>
                <a:gd name="T48" fmla="*/ 35 w 40"/>
                <a:gd name="T49" fmla="*/ 34 h 40"/>
                <a:gd name="T50" fmla="*/ 29 w 40"/>
                <a:gd name="T51" fmla="*/ 38 h 40"/>
                <a:gd name="T52" fmla="*/ 22 w 40"/>
                <a:gd name="T53" fmla="*/ 40 h 40"/>
                <a:gd name="T54" fmla="*/ 18 w 40"/>
                <a:gd name="T55" fmla="*/ 40 h 40"/>
                <a:gd name="T56" fmla="*/ 14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40"/>
                  </a:moveTo>
                  <a:lnTo>
                    <a:pt x="14" y="40"/>
                  </a:lnTo>
                  <a:lnTo>
                    <a:pt x="10" y="39"/>
                  </a:lnTo>
                  <a:lnTo>
                    <a:pt x="7" y="36"/>
                  </a:lnTo>
                  <a:lnTo>
                    <a:pt x="2" y="31"/>
                  </a:lnTo>
                  <a:lnTo>
                    <a:pt x="0" y="23"/>
                  </a:lnTo>
                  <a:lnTo>
                    <a:pt x="0" y="19"/>
                  </a:lnTo>
                  <a:lnTo>
                    <a:pt x="0" y="16"/>
                  </a:lnTo>
                  <a:lnTo>
                    <a:pt x="0" y="16"/>
                  </a:lnTo>
                  <a:lnTo>
                    <a:pt x="2" y="12"/>
                  </a:lnTo>
                  <a:lnTo>
                    <a:pt x="3" y="8"/>
                  </a:lnTo>
                  <a:lnTo>
                    <a:pt x="10" y="3"/>
                  </a:lnTo>
                  <a:lnTo>
                    <a:pt x="16" y="1"/>
                  </a:lnTo>
                  <a:lnTo>
                    <a:pt x="20" y="0"/>
                  </a:lnTo>
                  <a:lnTo>
                    <a:pt x="26" y="1"/>
                  </a:lnTo>
                  <a:lnTo>
                    <a:pt x="26" y="1"/>
                  </a:lnTo>
                  <a:lnTo>
                    <a:pt x="28" y="3"/>
                  </a:lnTo>
                  <a:lnTo>
                    <a:pt x="32" y="5"/>
                  </a:lnTo>
                  <a:lnTo>
                    <a:pt x="37" y="10"/>
                  </a:lnTo>
                  <a:lnTo>
                    <a:pt x="40" y="18"/>
                  </a:lnTo>
                  <a:lnTo>
                    <a:pt x="40" y="22"/>
                  </a:lnTo>
                  <a:lnTo>
                    <a:pt x="38" y="26"/>
                  </a:lnTo>
                  <a:lnTo>
                    <a:pt x="38" y="26"/>
                  </a:lnTo>
                  <a:lnTo>
                    <a:pt x="37" y="30"/>
                  </a:lnTo>
                  <a:lnTo>
                    <a:pt x="35" y="34"/>
                  </a:lnTo>
                  <a:lnTo>
                    <a:pt x="29" y="38"/>
                  </a:lnTo>
                  <a:lnTo>
                    <a:pt x="22" y="40"/>
                  </a:lnTo>
                  <a:lnTo>
                    <a:pt x="18" y="40"/>
                  </a:lnTo>
                  <a:lnTo>
                    <a:pt x="14"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33" name="Freeform 1310">
              <a:extLst>
                <a:ext uri="{FF2B5EF4-FFF2-40B4-BE49-F238E27FC236}">
                  <a16:creationId xmlns:a16="http://schemas.microsoft.com/office/drawing/2014/main" id="{141C6549-8CB4-4D9A-9F9C-990C29DC89AA}"/>
                </a:ext>
              </a:extLst>
            </p:cNvPr>
            <p:cNvSpPr>
              <a:spLocks/>
            </p:cNvSpPr>
            <p:nvPr/>
          </p:nvSpPr>
          <p:spPr bwMode="auto">
            <a:xfrm>
              <a:off x="8053162" y="3383076"/>
              <a:ext cx="40019" cy="40019"/>
            </a:xfrm>
            <a:custGeom>
              <a:avLst/>
              <a:gdLst>
                <a:gd name="T0" fmla="*/ 14 w 40"/>
                <a:gd name="T1" fmla="*/ 40 h 40"/>
                <a:gd name="T2" fmla="*/ 14 w 40"/>
                <a:gd name="T3" fmla="*/ 40 h 40"/>
                <a:gd name="T4" fmla="*/ 10 w 40"/>
                <a:gd name="T5" fmla="*/ 38 h 40"/>
                <a:gd name="T6" fmla="*/ 7 w 40"/>
                <a:gd name="T7" fmla="*/ 36 h 40"/>
                <a:gd name="T8" fmla="*/ 2 w 40"/>
                <a:gd name="T9" fmla="*/ 30 h 40"/>
                <a:gd name="T10" fmla="*/ 0 w 40"/>
                <a:gd name="T11" fmla="*/ 23 h 40"/>
                <a:gd name="T12" fmla="*/ 0 w 40"/>
                <a:gd name="T13" fmla="*/ 19 h 40"/>
                <a:gd name="T14" fmla="*/ 0 w 40"/>
                <a:gd name="T15" fmla="*/ 14 h 40"/>
                <a:gd name="T16" fmla="*/ 0 w 40"/>
                <a:gd name="T17" fmla="*/ 14 h 40"/>
                <a:gd name="T18" fmla="*/ 1 w 40"/>
                <a:gd name="T19" fmla="*/ 10 h 40"/>
                <a:gd name="T20" fmla="*/ 4 w 40"/>
                <a:gd name="T21" fmla="*/ 8 h 40"/>
                <a:gd name="T22" fmla="*/ 10 w 40"/>
                <a:gd name="T23" fmla="*/ 3 h 40"/>
                <a:gd name="T24" fmla="*/ 16 w 40"/>
                <a:gd name="T25" fmla="*/ 0 h 40"/>
                <a:gd name="T26" fmla="*/ 20 w 40"/>
                <a:gd name="T27" fmla="*/ 0 h 40"/>
                <a:gd name="T28" fmla="*/ 24 w 40"/>
                <a:gd name="T29" fmla="*/ 1 h 40"/>
                <a:gd name="T30" fmla="*/ 24 w 40"/>
                <a:gd name="T31" fmla="*/ 1 h 40"/>
                <a:gd name="T32" fmla="*/ 28 w 40"/>
                <a:gd name="T33" fmla="*/ 3 h 40"/>
                <a:gd name="T34" fmla="*/ 32 w 40"/>
                <a:gd name="T35" fmla="*/ 4 h 40"/>
                <a:gd name="T36" fmla="*/ 37 w 40"/>
                <a:gd name="T37" fmla="*/ 10 h 40"/>
                <a:gd name="T38" fmla="*/ 40 w 40"/>
                <a:gd name="T39" fmla="*/ 18 h 40"/>
                <a:gd name="T40" fmla="*/ 40 w 40"/>
                <a:gd name="T41" fmla="*/ 22 h 40"/>
                <a:gd name="T42" fmla="*/ 39 w 40"/>
                <a:gd name="T43" fmla="*/ 26 h 40"/>
                <a:gd name="T44" fmla="*/ 39 w 40"/>
                <a:gd name="T45" fmla="*/ 26 h 40"/>
                <a:gd name="T46" fmla="*/ 37 w 40"/>
                <a:gd name="T47" fmla="*/ 30 h 40"/>
                <a:gd name="T48" fmla="*/ 35 w 40"/>
                <a:gd name="T49" fmla="*/ 32 h 40"/>
                <a:gd name="T50" fmla="*/ 29 w 40"/>
                <a:gd name="T51" fmla="*/ 38 h 40"/>
                <a:gd name="T52" fmla="*/ 22 w 40"/>
                <a:gd name="T53" fmla="*/ 40 h 40"/>
                <a:gd name="T54" fmla="*/ 18 w 40"/>
                <a:gd name="T55" fmla="*/ 40 h 40"/>
                <a:gd name="T56" fmla="*/ 14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40"/>
                  </a:moveTo>
                  <a:lnTo>
                    <a:pt x="14" y="40"/>
                  </a:lnTo>
                  <a:lnTo>
                    <a:pt x="10" y="38"/>
                  </a:lnTo>
                  <a:lnTo>
                    <a:pt x="7" y="36"/>
                  </a:lnTo>
                  <a:lnTo>
                    <a:pt x="2" y="30"/>
                  </a:lnTo>
                  <a:lnTo>
                    <a:pt x="0" y="23"/>
                  </a:lnTo>
                  <a:lnTo>
                    <a:pt x="0" y="19"/>
                  </a:lnTo>
                  <a:lnTo>
                    <a:pt x="0" y="14"/>
                  </a:lnTo>
                  <a:lnTo>
                    <a:pt x="0" y="14"/>
                  </a:lnTo>
                  <a:lnTo>
                    <a:pt x="1" y="10"/>
                  </a:lnTo>
                  <a:lnTo>
                    <a:pt x="4" y="8"/>
                  </a:lnTo>
                  <a:lnTo>
                    <a:pt x="10" y="3"/>
                  </a:lnTo>
                  <a:lnTo>
                    <a:pt x="16" y="0"/>
                  </a:lnTo>
                  <a:lnTo>
                    <a:pt x="20" y="0"/>
                  </a:lnTo>
                  <a:lnTo>
                    <a:pt x="24" y="1"/>
                  </a:lnTo>
                  <a:lnTo>
                    <a:pt x="24" y="1"/>
                  </a:lnTo>
                  <a:lnTo>
                    <a:pt x="28" y="3"/>
                  </a:lnTo>
                  <a:lnTo>
                    <a:pt x="32" y="4"/>
                  </a:lnTo>
                  <a:lnTo>
                    <a:pt x="37" y="10"/>
                  </a:lnTo>
                  <a:lnTo>
                    <a:pt x="40" y="18"/>
                  </a:lnTo>
                  <a:lnTo>
                    <a:pt x="40" y="22"/>
                  </a:lnTo>
                  <a:lnTo>
                    <a:pt x="39" y="26"/>
                  </a:lnTo>
                  <a:lnTo>
                    <a:pt x="39" y="26"/>
                  </a:lnTo>
                  <a:lnTo>
                    <a:pt x="37" y="30"/>
                  </a:lnTo>
                  <a:lnTo>
                    <a:pt x="35" y="32"/>
                  </a:lnTo>
                  <a:lnTo>
                    <a:pt x="29" y="38"/>
                  </a:lnTo>
                  <a:lnTo>
                    <a:pt x="22" y="40"/>
                  </a:lnTo>
                  <a:lnTo>
                    <a:pt x="18" y="40"/>
                  </a:lnTo>
                  <a:lnTo>
                    <a:pt x="14"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34" name="Freeform 1311">
              <a:extLst>
                <a:ext uri="{FF2B5EF4-FFF2-40B4-BE49-F238E27FC236}">
                  <a16:creationId xmlns:a16="http://schemas.microsoft.com/office/drawing/2014/main" id="{DA77256E-811D-4682-9F68-BDB70CA160A0}"/>
                </a:ext>
              </a:extLst>
            </p:cNvPr>
            <p:cNvSpPr>
              <a:spLocks/>
            </p:cNvSpPr>
            <p:nvPr/>
          </p:nvSpPr>
          <p:spPr bwMode="auto">
            <a:xfrm>
              <a:off x="8075172" y="3305038"/>
              <a:ext cx="40019" cy="40019"/>
            </a:xfrm>
            <a:custGeom>
              <a:avLst/>
              <a:gdLst>
                <a:gd name="T0" fmla="*/ 14 w 40"/>
                <a:gd name="T1" fmla="*/ 39 h 40"/>
                <a:gd name="T2" fmla="*/ 14 w 40"/>
                <a:gd name="T3" fmla="*/ 39 h 40"/>
                <a:gd name="T4" fmla="*/ 10 w 40"/>
                <a:gd name="T5" fmla="*/ 38 h 40"/>
                <a:gd name="T6" fmla="*/ 6 w 40"/>
                <a:gd name="T7" fmla="*/ 35 h 40"/>
                <a:gd name="T8" fmla="*/ 2 w 40"/>
                <a:gd name="T9" fmla="*/ 30 h 40"/>
                <a:gd name="T10" fmla="*/ 0 w 40"/>
                <a:gd name="T11" fmla="*/ 22 h 40"/>
                <a:gd name="T12" fmla="*/ 0 w 40"/>
                <a:gd name="T13" fmla="*/ 18 h 40"/>
                <a:gd name="T14" fmla="*/ 0 w 40"/>
                <a:gd name="T15" fmla="*/ 14 h 40"/>
                <a:gd name="T16" fmla="*/ 0 w 40"/>
                <a:gd name="T17" fmla="*/ 14 h 40"/>
                <a:gd name="T18" fmla="*/ 1 w 40"/>
                <a:gd name="T19" fmla="*/ 10 h 40"/>
                <a:gd name="T20" fmla="*/ 4 w 40"/>
                <a:gd name="T21" fmla="*/ 8 h 40"/>
                <a:gd name="T22" fmla="*/ 10 w 40"/>
                <a:gd name="T23" fmla="*/ 3 h 40"/>
                <a:gd name="T24" fmla="*/ 17 w 40"/>
                <a:gd name="T25" fmla="*/ 0 h 40"/>
                <a:gd name="T26" fmla="*/ 20 w 40"/>
                <a:gd name="T27" fmla="*/ 0 h 40"/>
                <a:gd name="T28" fmla="*/ 24 w 40"/>
                <a:gd name="T29" fmla="*/ 0 h 40"/>
                <a:gd name="T30" fmla="*/ 24 w 40"/>
                <a:gd name="T31" fmla="*/ 0 h 40"/>
                <a:gd name="T32" fmla="*/ 28 w 40"/>
                <a:gd name="T33" fmla="*/ 1 h 40"/>
                <a:gd name="T34" fmla="*/ 32 w 40"/>
                <a:gd name="T35" fmla="*/ 4 h 40"/>
                <a:gd name="T36" fmla="*/ 37 w 40"/>
                <a:gd name="T37" fmla="*/ 10 h 40"/>
                <a:gd name="T38" fmla="*/ 40 w 40"/>
                <a:gd name="T39" fmla="*/ 17 h 40"/>
                <a:gd name="T40" fmla="*/ 40 w 40"/>
                <a:gd name="T41" fmla="*/ 21 h 40"/>
                <a:gd name="T42" fmla="*/ 39 w 40"/>
                <a:gd name="T43" fmla="*/ 25 h 40"/>
                <a:gd name="T44" fmla="*/ 39 w 40"/>
                <a:gd name="T45" fmla="*/ 25 h 40"/>
                <a:gd name="T46" fmla="*/ 37 w 40"/>
                <a:gd name="T47" fmla="*/ 29 h 40"/>
                <a:gd name="T48" fmla="*/ 35 w 40"/>
                <a:gd name="T49" fmla="*/ 32 h 40"/>
                <a:gd name="T50" fmla="*/ 30 w 40"/>
                <a:gd name="T51" fmla="*/ 38 h 40"/>
                <a:gd name="T52" fmla="*/ 22 w 40"/>
                <a:gd name="T53" fmla="*/ 40 h 40"/>
                <a:gd name="T54" fmla="*/ 18 w 40"/>
                <a:gd name="T55" fmla="*/ 40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0" y="38"/>
                  </a:lnTo>
                  <a:lnTo>
                    <a:pt x="6" y="35"/>
                  </a:lnTo>
                  <a:lnTo>
                    <a:pt x="2" y="30"/>
                  </a:lnTo>
                  <a:lnTo>
                    <a:pt x="0" y="22"/>
                  </a:lnTo>
                  <a:lnTo>
                    <a:pt x="0" y="18"/>
                  </a:lnTo>
                  <a:lnTo>
                    <a:pt x="0" y="14"/>
                  </a:lnTo>
                  <a:lnTo>
                    <a:pt x="0" y="14"/>
                  </a:lnTo>
                  <a:lnTo>
                    <a:pt x="1" y="10"/>
                  </a:lnTo>
                  <a:lnTo>
                    <a:pt x="4" y="8"/>
                  </a:lnTo>
                  <a:lnTo>
                    <a:pt x="10" y="3"/>
                  </a:lnTo>
                  <a:lnTo>
                    <a:pt x="17" y="0"/>
                  </a:lnTo>
                  <a:lnTo>
                    <a:pt x="20" y="0"/>
                  </a:lnTo>
                  <a:lnTo>
                    <a:pt x="24" y="0"/>
                  </a:lnTo>
                  <a:lnTo>
                    <a:pt x="24" y="0"/>
                  </a:lnTo>
                  <a:lnTo>
                    <a:pt x="28" y="1"/>
                  </a:lnTo>
                  <a:lnTo>
                    <a:pt x="32" y="4"/>
                  </a:lnTo>
                  <a:lnTo>
                    <a:pt x="37" y="10"/>
                  </a:lnTo>
                  <a:lnTo>
                    <a:pt x="40" y="17"/>
                  </a:lnTo>
                  <a:lnTo>
                    <a:pt x="40" y="21"/>
                  </a:lnTo>
                  <a:lnTo>
                    <a:pt x="39" y="25"/>
                  </a:lnTo>
                  <a:lnTo>
                    <a:pt x="39" y="25"/>
                  </a:lnTo>
                  <a:lnTo>
                    <a:pt x="37" y="29"/>
                  </a:lnTo>
                  <a:lnTo>
                    <a:pt x="35" y="32"/>
                  </a:lnTo>
                  <a:lnTo>
                    <a:pt x="30" y="38"/>
                  </a:lnTo>
                  <a:lnTo>
                    <a:pt x="22" y="40"/>
                  </a:lnTo>
                  <a:lnTo>
                    <a:pt x="18" y="40"/>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35" name="Freeform 1312">
              <a:extLst>
                <a:ext uri="{FF2B5EF4-FFF2-40B4-BE49-F238E27FC236}">
                  <a16:creationId xmlns:a16="http://schemas.microsoft.com/office/drawing/2014/main" id="{E5802E51-062D-4318-9114-F921BA388B4D}"/>
                </a:ext>
              </a:extLst>
            </p:cNvPr>
            <p:cNvSpPr>
              <a:spLocks/>
            </p:cNvSpPr>
            <p:nvPr/>
          </p:nvSpPr>
          <p:spPr bwMode="auto">
            <a:xfrm>
              <a:off x="8097183" y="3225999"/>
              <a:ext cx="39019" cy="40019"/>
            </a:xfrm>
            <a:custGeom>
              <a:avLst/>
              <a:gdLst>
                <a:gd name="T0" fmla="*/ 14 w 39"/>
                <a:gd name="T1" fmla="*/ 40 h 40"/>
                <a:gd name="T2" fmla="*/ 14 w 39"/>
                <a:gd name="T3" fmla="*/ 40 h 40"/>
                <a:gd name="T4" fmla="*/ 10 w 39"/>
                <a:gd name="T5" fmla="*/ 39 h 40"/>
                <a:gd name="T6" fmla="*/ 6 w 39"/>
                <a:gd name="T7" fmla="*/ 36 h 40"/>
                <a:gd name="T8" fmla="*/ 2 w 39"/>
                <a:gd name="T9" fmla="*/ 31 h 40"/>
                <a:gd name="T10" fmla="*/ 0 w 39"/>
                <a:gd name="T11" fmla="*/ 23 h 40"/>
                <a:gd name="T12" fmla="*/ 0 w 39"/>
                <a:gd name="T13" fmla="*/ 19 h 40"/>
                <a:gd name="T14" fmla="*/ 0 w 39"/>
                <a:gd name="T15" fmla="*/ 15 h 40"/>
                <a:gd name="T16" fmla="*/ 0 w 39"/>
                <a:gd name="T17" fmla="*/ 15 h 40"/>
                <a:gd name="T18" fmla="*/ 1 w 39"/>
                <a:gd name="T19" fmla="*/ 11 h 40"/>
                <a:gd name="T20" fmla="*/ 4 w 39"/>
                <a:gd name="T21" fmla="*/ 8 h 40"/>
                <a:gd name="T22" fmla="*/ 9 w 39"/>
                <a:gd name="T23" fmla="*/ 2 h 40"/>
                <a:gd name="T24" fmla="*/ 17 w 39"/>
                <a:gd name="T25" fmla="*/ 1 h 40"/>
                <a:gd name="T26" fmla="*/ 21 w 39"/>
                <a:gd name="T27" fmla="*/ 0 h 40"/>
                <a:gd name="T28" fmla="*/ 24 w 39"/>
                <a:gd name="T29" fmla="*/ 1 h 40"/>
                <a:gd name="T30" fmla="*/ 24 w 39"/>
                <a:gd name="T31" fmla="*/ 1 h 40"/>
                <a:gd name="T32" fmla="*/ 28 w 39"/>
                <a:gd name="T33" fmla="*/ 2 h 40"/>
                <a:gd name="T34" fmla="*/ 32 w 39"/>
                <a:gd name="T35" fmla="*/ 5 h 40"/>
                <a:gd name="T36" fmla="*/ 37 w 39"/>
                <a:gd name="T37" fmla="*/ 10 h 40"/>
                <a:gd name="T38" fmla="*/ 39 w 39"/>
                <a:gd name="T39" fmla="*/ 18 h 40"/>
                <a:gd name="T40" fmla="*/ 39 w 39"/>
                <a:gd name="T41" fmla="*/ 22 h 40"/>
                <a:gd name="T42" fmla="*/ 39 w 39"/>
                <a:gd name="T43" fmla="*/ 26 h 40"/>
                <a:gd name="T44" fmla="*/ 39 w 39"/>
                <a:gd name="T45" fmla="*/ 26 h 40"/>
                <a:gd name="T46" fmla="*/ 37 w 39"/>
                <a:gd name="T47" fmla="*/ 30 h 40"/>
                <a:gd name="T48" fmla="*/ 35 w 39"/>
                <a:gd name="T49" fmla="*/ 34 h 40"/>
                <a:gd name="T50" fmla="*/ 30 w 39"/>
                <a:gd name="T51" fmla="*/ 37 h 40"/>
                <a:gd name="T52" fmla="*/ 22 w 39"/>
                <a:gd name="T53" fmla="*/ 40 h 40"/>
                <a:gd name="T54" fmla="*/ 18 w 39"/>
                <a:gd name="T55" fmla="*/ 40 h 40"/>
                <a:gd name="T56" fmla="*/ 14 w 39"/>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40">
                  <a:moveTo>
                    <a:pt x="14" y="40"/>
                  </a:moveTo>
                  <a:lnTo>
                    <a:pt x="14" y="40"/>
                  </a:lnTo>
                  <a:lnTo>
                    <a:pt x="10" y="39"/>
                  </a:lnTo>
                  <a:lnTo>
                    <a:pt x="6" y="36"/>
                  </a:lnTo>
                  <a:lnTo>
                    <a:pt x="2" y="31"/>
                  </a:lnTo>
                  <a:lnTo>
                    <a:pt x="0" y="23"/>
                  </a:lnTo>
                  <a:lnTo>
                    <a:pt x="0" y="19"/>
                  </a:lnTo>
                  <a:lnTo>
                    <a:pt x="0" y="15"/>
                  </a:lnTo>
                  <a:lnTo>
                    <a:pt x="0" y="15"/>
                  </a:lnTo>
                  <a:lnTo>
                    <a:pt x="1" y="11"/>
                  </a:lnTo>
                  <a:lnTo>
                    <a:pt x="4" y="8"/>
                  </a:lnTo>
                  <a:lnTo>
                    <a:pt x="9" y="2"/>
                  </a:lnTo>
                  <a:lnTo>
                    <a:pt x="17" y="1"/>
                  </a:lnTo>
                  <a:lnTo>
                    <a:pt x="21" y="0"/>
                  </a:lnTo>
                  <a:lnTo>
                    <a:pt x="24" y="1"/>
                  </a:lnTo>
                  <a:lnTo>
                    <a:pt x="24" y="1"/>
                  </a:lnTo>
                  <a:lnTo>
                    <a:pt x="28" y="2"/>
                  </a:lnTo>
                  <a:lnTo>
                    <a:pt x="32" y="5"/>
                  </a:lnTo>
                  <a:lnTo>
                    <a:pt x="37" y="10"/>
                  </a:lnTo>
                  <a:lnTo>
                    <a:pt x="39" y="18"/>
                  </a:lnTo>
                  <a:lnTo>
                    <a:pt x="39" y="22"/>
                  </a:lnTo>
                  <a:lnTo>
                    <a:pt x="39" y="26"/>
                  </a:lnTo>
                  <a:lnTo>
                    <a:pt x="39" y="26"/>
                  </a:lnTo>
                  <a:lnTo>
                    <a:pt x="37" y="30"/>
                  </a:lnTo>
                  <a:lnTo>
                    <a:pt x="35" y="34"/>
                  </a:lnTo>
                  <a:lnTo>
                    <a:pt x="30" y="37"/>
                  </a:lnTo>
                  <a:lnTo>
                    <a:pt x="22" y="40"/>
                  </a:lnTo>
                  <a:lnTo>
                    <a:pt x="18" y="40"/>
                  </a:lnTo>
                  <a:lnTo>
                    <a:pt x="14"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36" name="Freeform 1313">
              <a:extLst>
                <a:ext uri="{FF2B5EF4-FFF2-40B4-BE49-F238E27FC236}">
                  <a16:creationId xmlns:a16="http://schemas.microsoft.com/office/drawing/2014/main" id="{E73F1653-202B-42EE-9061-AD0FEC076C00}"/>
                </a:ext>
              </a:extLst>
            </p:cNvPr>
            <p:cNvSpPr>
              <a:spLocks/>
            </p:cNvSpPr>
            <p:nvPr/>
          </p:nvSpPr>
          <p:spPr bwMode="auto">
            <a:xfrm>
              <a:off x="8118193" y="3147962"/>
              <a:ext cx="40019" cy="40019"/>
            </a:xfrm>
            <a:custGeom>
              <a:avLst/>
              <a:gdLst>
                <a:gd name="T0" fmla="*/ 15 w 40"/>
                <a:gd name="T1" fmla="*/ 39 h 40"/>
                <a:gd name="T2" fmla="*/ 15 w 40"/>
                <a:gd name="T3" fmla="*/ 39 h 40"/>
                <a:gd name="T4" fmla="*/ 11 w 40"/>
                <a:gd name="T5" fmla="*/ 37 h 40"/>
                <a:gd name="T6" fmla="*/ 7 w 40"/>
                <a:gd name="T7" fmla="*/ 36 h 40"/>
                <a:gd name="T8" fmla="*/ 2 w 40"/>
                <a:gd name="T9" fmla="*/ 30 h 40"/>
                <a:gd name="T10" fmla="*/ 1 w 40"/>
                <a:gd name="T11" fmla="*/ 23 h 40"/>
                <a:gd name="T12" fmla="*/ 0 w 40"/>
                <a:gd name="T13" fmla="*/ 18 h 40"/>
                <a:gd name="T14" fmla="*/ 1 w 40"/>
                <a:gd name="T15" fmla="*/ 14 h 40"/>
                <a:gd name="T16" fmla="*/ 1 w 40"/>
                <a:gd name="T17" fmla="*/ 14 h 40"/>
                <a:gd name="T18" fmla="*/ 2 w 40"/>
                <a:gd name="T19" fmla="*/ 10 h 40"/>
                <a:gd name="T20" fmla="*/ 5 w 40"/>
                <a:gd name="T21" fmla="*/ 8 h 40"/>
                <a:gd name="T22" fmla="*/ 10 w 40"/>
                <a:gd name="T23" fmla="*/ 2 h 40"/>
                <a:gd name="T24" fmla="*/ 18 w 40"/>
                <a:gd name="T25" fmla="*/ 0 h 40"/>
                <a:gd name="T26" fmla="*/ 22 w 40"/>
                <a:gd name="T27" fmla="*/ 0 h 40"/>
                <a:gd name="T28" fmla="*/ 26 w 40"/>
                <a:gd name="T29" fmla="*/ 1 h 40"/>
                <a:gd name="T30" fmla="*/ 26 w 40"/>
                <a:gd name="T31" fmla="*/ 1 h 40"/>
                <a:gd name="T32" fmla="*/ 29 w 40"/>
                <a:gd name="T33" fmla="*/ 2 h 40"/>
                <a:gd name="T34" fmla="*/ 33 w 40"/>
                <a:gd name="T35" fmla="*/ 4 h 40"/>
                <a:gd name="T36" fmla="*/ 37 w 40"/>
                <a:gd name="T37" fmla="*/ 10 h 40"/>
                <a:gd name="T38" fmla="*/ 40 w 40"/>
                <a:gd name="T39" fmla="*/ 18 h 40"/>
                <a:gd name="T40" fmla="*/ 40 w 40"/>
                <a:gd name="T41" fmla="*/ 22 h 40"/>
                <a:gd name="T42" fmla="*/ 40 w 40"/>
                <a:gd name="T43" fmla="*/ 26 h 40"/>
                <a:gd name="T44" fmla="*/ 40 w 40"/>
                <a:gd name="T45" fmla="*/ 26 h 40"/>
                <a:gd name="T46" fmla="*/ 39 w 40"/>
                <a:gd name="T47" fmla="*/ 30 h 40"/>
                <a:gd name="T48" fmla="*/ 36 w 40"/>
                <a:gd name="T49" fmla="*/ 32 h 40"/>
                <a:gd name="T50" fmla="*/ 31 w 40"/>
                <a:gd name="T51" fmla="*/ 37 h 40"/>
                <a:gd name="T52" fmla="*/ 23 w 40"/>
                <a:gd name="T53" fmla="*/ 40 h 40"/>
                <a:gd name="T54" fmla="*/ 19 w 40"/>
                <a:gd name="T55" fmla="*/ 40 h 40"/>
                <a:gd name="T56" fmla="*/ 15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5" y="39"/>
                  </a:moveTo>
                  <a:lnTo>
                    <a:pt x="15" y="39"/>
                  </a:lnTo>
                  <a:lnTo>
                    <a:pt x="11" y="37"/>
                  </a:lnTo>
                  <a:lnTo>
                    <a:pt x="7" y="36"/>
                  </a:lnTo>
                  <a:lnTo>
                    <a:pt x="2" y="30"/>
                  </a:lnTo>
                  <a:lnTo>
                    <a:pt x="1" y="23"/>
                  </a:lnTo>
                  <a:lnTo>
                    <a:pt x="0" y="18"/>
                  </a:lnTo>
                  <a:lnTo>
                    <a:pt x="1" y="14"/>
                  </a:lnTo>
                  <a:lnTo>
                    <a:pt x="1" y="14"/>
                  </a:lnTo>
                  <a:lnTo>
                    <a:pt x="2" y="10"/>
                  </a:lnTo>
                  <a:lnTo>
                    <a:pt x="5" y="8"/>
                  </a:lnTo>
                  <a:lnTo>
                    <a:pt x="10" y="2"/>
                  </a:lnTo>
                  <a:lnTo>
                    <a:pt x="18" y="0"/>
                  </a:lnTo>
                  <a:lnTo>
                    <a:pt x="22" y="0"/>
                  </a:lnTo>
                  <a:lnTo>
                    <a:pt x="26" y="1"/>
                  </a:lnTo>
                  <a:lnTo>
                    <a:pt x="26" y="1"/>
                  </a:lnTo>
                  <a:lnTo>
                    <a:pt x="29" y="2"/>
                  </a:lnTo>
                  <a:lnTo>
                    <a:pt x="33" y="4"/>
                  </a:lnTo>
                  <a:lnTo>
                    <a:pt x="37" y="10"/>
                  </a:lnTo>
                  <a:lnTo>
                    <a:pt x="40" y="18"/>
                  </a:lnTo>
                  <a:lnTo>
                    <a:pt x="40" y="22"/>
                  </a:lnTo>
                  <a:lnTo>
                    <a:pt x="40" y="26"/>
                  </a:lnTo>
                  <a:lnTo>
                    <a:pt x="40" y="26"/>
                  </a:lnTo>
                  <a:lnTo>
                    <a:pt x="39" y="30"/>
                  </a:lnTo>
                  <a:lnTo>
                    <a:pt x="36" y="32"/>
                  </a:lnTo>
                  <a:lnTo>
                    <a:pt x="31" y="37"/>
                  </a:lnTo>
                  <a:lnTo>
                    <a:pt x="23" y="40"/>
                  </a:lnTo>
                  <a:lnTo>
                    <a:pt x="19" y="40"/>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37" name="Freeform 1314">
              <a:extLst>
                <a:ext uri="{FF2B5EF4-FFF2-40B4-BE49-F238E27FC236}">
                  <a16:creationId xmlns:a16="http://schemas.microsoft.com/office/drawing/2014/main" id="{5B86ED9E-EA50-440C-9622-2DEB79AC8228}"/>
                </a:ext>
              </a:extLst>
            </p:cNvPr>
            <p:cNvSpPr>
              <a:spLocks/>
            </p:cNvSpPr>
            <p:nvPr/>
          </p:nvSpPr>
          <p:spPr bwMode="auto">
            <a:xfrm>
              <a:off x="8140203" y="3069924"/>
              <a:ext cx="40019" cy="40019"/>
            </a:xfrm>
            <a:custGeom>
              <a:avLst/>
              <a:gdLst>
                <a:gd name="T0" fmla="*/ 15 w 40"/>
                <a:gd name="T1" fmla="*/ 39 h 40"/>
                <a:gd name="T2" fmla="*/ 15 w 40"/>
                <a:gd name="T3" fmla="*/ 39 h 40"/>
                <a:gd name="T4" fmla="*/ 11 w 40"/>
                <a:gd name="T5" fmla="*/ 37 h 40"/>
                <a:gd name="T6" fmla="*/ 7 w 40"/>
                <a:gd name="T7" fmla="*/ 35 h 40"/>
                <a:gd name="T8" fmla="*/ 2 w 40"/>
                <a:gd name="T9" fmla="*/ 30 h 40"/>
                <a:gd name="T10" fmla="*/ 0 w 40"/>
                <a:gd name="T11" fmla="*/ 22 h 40"/>
                <a:gd name="T12" fmla="*/ 0 w 40"/>
                <a:gd name="T13" fmla="*/ 18 h 40"/>
                <a:gd name="T14" fmla="*/ 1 w 40"/>
                <a:gd name="T15" fmla="*/ 14 h 40"/>
                <a:gd name="T16" fmla="*/ 1 w 40"/>
                <a:gd name="T17" fmla="*/ 14 h 40"/>
                <a:gd name="T18" fmla="*/ 2 w 40"/>
                <a:gd name="T19" fmla="*/ 10 h 40"/>
                <a:gd name="T20" fmla="*/ 5 w 40"/>
                <a:gd name="T21" fmla="*/ 8 h 40"/>
                <a:gd name="T22" fmla="*/ 10 w 40"/>
                <a:gd name="T23" fmla="*/ 2 h 40"/>
                <a:gd name="T24" fmla="*/ 18 w 40"/>
                <a:gd name="T25" fmla="*/ 0 h 40"/>
                <a:gd name="T26" fmla="*/ 22 w 40"/>
                <a:gd name="T27" fmla="*/ 0 h 40"/>
                <a:gd name="T28" fmla="*/ 26 w 40"/>
                <a:gd name="T29" fmla="*/ 0 h 40"/>
                <a:gd name="T30" fmla="*/ 26 w 40"/>
                <a:gd name="T31" fmla="*/ 0 h 40"/>
                <a:gd name="T32" fmla="*/ 30 w 40"/>
                <a:gd name="T33" fmla="*/ 1 h 40"/>
                <a:gd name="T34" fmla="*/ 32 w 40"/>
                <a:gd name="T35" fmla="*/ 4 h 40"/>
                <a:gd name="T36" fmla="*/ 37 w 40"/>
                <a:gd name="T37" fmla="*/ 10 h 40"/>
                <a:gd name="T38" fmla="*/ 40 w 40"/>
                <a:gd name="T39" fmla="*/ 17 h 40"/>
                <a:gd name="T40" fmla="*/ 40 w 40"/>
                <a:gd name="T41" fmla="*/ 21 h 40"/>
                <a:gd name="T42" fmla="*/ 40 w 40"/>
                <a:gd name="T43" fmla="*/ 24 h 40"/>
                <a:gd name="T44" fmla="*/ 40 w 40"/>
                <a:gd name="T45" fmla="*/ 24 h 40"/>
                <a:gd name="T46" fmla="*/ 39 w 40"/>
                <a:gd name="T47" fmla="*/ 28 h 40"/>
                <a:gd name="T48" fmla="*/ 36 w 40"/>
                <a:gd name="T49" fmla="*/ 32 h 40"/>
                <a:gd name="T50" fmla="*/ 30 w 40"/>
                <a:gd name="T51" fmla="*/ 37 h 40"/>
                <a:gd name="T52" fmla="*/ 23 w 40"/>
                <a:gd name="T53" fmla="*/ 40 h 40"/>
                <a:gd name="T54" fmla="*/ 19 w 40"/>
                <a:gd name="T55" fmla="*/ 40 h 40"/>
                <a:gd name="T56" fmla="*/ 15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5" y="39"/>
                  </a:moveTo>
                  <a:lnTo>
                    <a:pt x="15" y="39"/>
                  </a:lnTo>
                  <a:lnTo>
                    <a:pt x="11" y="37"/>
                  </a:lnTo>
                  <a:lnTo>
                    <a:pt x="7" y="35"/>
                  </a:lnTo>
                  <a:lnTo>
                    <a:pt x="2" y="30"/>
                  </a:lnTo>
                  <a:lnTo>
                    <a:pt x="0" y="22"/>
                  </a:lnTo>
                  <a:lnTo>
                    <a:pt x="0" y="18"/>
                  </a:lnTo>
                  <a:lnTo>
                    <a:pt x="1" y="14"/>
                  </a:lnTo>
                  <a:lnTo>
                    <a:pt x="1" y="14"/>
                  </a:lnTo>
                  <a:lnTo>
                    <a:pt x="2" y="10"/>
                  </a:lnTo>
                  <a:lnTo>
                    <a:pt x="5" y="8"/>
                  </a:lnTo>
                  <a:lnTo>
                    <a:pt x="10" y="2"/>
                  </a:lnTo>
                  <a:lnTo>
                    <a:pt x="18" y="0"/>
                  </a:lnTo>
                  <a:lnTo>
                    <a:pt x="22" y="0"/>
                  </a:lnTo>
                  <a:lnTo>
                    <a:pt x="26" y="0"/>
                  </a:lnTo>
                  <a:lnTo>
                    <a:pt x="26" y="0"/>
                  </a:lnTo>
                  <a:lnTo>
                    <a:pt x="30" y="1"/>
                  </a:lnTo>
                  <a:lnTo>
                    <a:pt x="32" y="4"/>
                  </a:lnTo>
                  <a:lnTo>
                    <a:pt x="37" y="10"/>
                  </a:lnTo>
                  <a:lnTo>
                    <a:pt x="40" y="17"/>
                  </a:lnTo>
                  <a:lnTo>
                    <a:pt x="40" y="21"/>
                  </a:lnTo>
                  <a:lnTo>
                    <a:pt x="40" y="24"/>
                  </a:lnTo>
                  <a:lnTo>
                    <a:pt x="40" y="24"/>
                  </a:lnTo>
                  <a:lnTo>
                    <a:pt x="39" y="28"/>
                  </a:lnTo>
                  <a:lnTo>
                    <a:pt x="36" y="32"/>
                  </a:lnTo>
                  <a:lnTo>
                    <a:pt x="30" y="37"/>
                  </a:lnTo>
                  <a:lnTo>
                    <a:pt x="23" y="40"/>
                  </a:lnTo>
                  <a:lnTo>
                    <a:pt x="19" y="40"/>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38" name="Freeform 1315">
              <a:extLst>
                <a:ext uri="{FF2B5EF4-FFF2-40B4-BE49-F238E27FC236}">
                  <a16:creationId xmlns:a16="http://schemas.microsoft.com/office/drawing/2014/main" id="{AF2B09F3-CE9B-4401-A9C5-188715ADBDC3}"/>
                </a:ext>
              </a:extLst>
            </p:cNvPr>
            <p:cNvSpPr>
              <a:spLocks/>
            </p:cNvSpPr>
            <p:nvPr/>
          </p:nvSpPr>
          <p:spPr bwMode="auto">
            <a:xfrm>
              <a:off x="8162214" y="2989885"/>
              <a:ext cx="40019" cy="41020"/>
            </a:xfrm>
            <a:custGeom>
              <a:avLst/>
              <a:gdLst>
                <a:gd name="T0" fmla="*/ 15 w 40"/>
                <a:gd name="T1" fmla="*/ 41 h 41"/>
                <a:gd name="T2" fmla="*/ 15 w 40"/>
                <a:gd name="T3" fmla="*/ 41 h 41"/>
                <a:gd name="T4" fmla="*/ 11 w 40"/>
                <a:gd name="T5" fmla="*/ 39 h 41"/>
                <a:gd name="T6" fmla="*/ 8 w 40"/>
                <a:gd name="T7" fmla="*/ 37 h 41"/>
                <a:gd name="T8" fmla="*/ 2 w 40"/>
                <a:gd name="T9" fmla="*/ 30 h 41"/>
                <a:gd name="T10" fmla="*/ 0 w 40"/>
                <a:gd name="T11" fmla="*/ 24 h 41"/>
                <a:gd name="T12" fmla="*/ 0 w 40"/>
                <a:gd name="T13" fmla="*/ 20 h 41"/>
                <a:gd name="T14" fmla="*/ 1 w 40"/>
                <a:gd name="T15" fmla="*/ 16 h 41"/>
                <a:gd name="T16" fmla="*/ 1 w 40"/>
                <a:gd name="T17" fmla="*/ 16 h 41"/>
                <a:gd name="T18" fmla="*/ 2 w 40"/>
                <a:gd name="T19" fmla="*/ 12 h 41"/>
                <a:gd name="T20" fmla="*/ 5 w 40"/>
                <a:gd name="T21" fmla="*/ 8 h 41"/>
                <a:gd name="T22" fmla="*/ 10 w 40"/>
                <a:gd name="T23" fmla="*/ 3 h 41"/>
                <a:gd name="T24" fmla="*/ 18 w 40"/>
                <a:gd name="T25" fmla="*/ 0 h 41"/>
                <a:gd name="T26" fmla="*/ 22 w 40"/>
                <a:gd name="T27" fmla="*/ 0 h 41"/>
                <a:gd name="T28" fmla="*/ 26 w 40"/>
                <a:gd name="T29" fmla="*/ 2 h 41"/>
                <a:gd name="T30" fmla="*/ 26 w 40"/>
                <a:gd name="T31" fmla="*/ 2 h 41"/>
                <a:gd name="T32" fmla="*/ 30 w 40"/>
                <a:gd name="T33" fmla="*/ 3 h 41"/>
                <a:gd name="T34" fmla="*/ 32 w 40"/>
                <a:gd name="T35" fmla="*/ 6 h 41"/>
                <a:gd name="T36" fmla="*/ 37 w 40"/>
                <a:gd name="T37" fmla="*/ 11 h 41"/>
                <a:gd name="T38" fmla="*/ 40 w 40"/>
                <a:gd name="T39" fmla="*/ 19 h 41"/>
                <a:gd name="T40" fmla="*/ 40 w 40"/>
                <a:gd name="T41" fmla="*/ 23 h 41"/>
                <a:gd name="T42" fmla="*/ 40 w 40"/>
                <a:gd name="T43" fmla="*/ 26 h 41"/>
                <a:gd name="T44" fmla="*/ 40 w 40"/>
                <a:gd name="T45" fmla="*/ 26 h 41"/>
                <a:gd name="T46" fmla="*/ 37 w 40"/>
                <a:gd name="T47" fmla="*/ 30 h 41"/>
                <a:gd name="T48" fmla="*/ 36 w 40"/>
                <a:gd name="T49" fmla="*/ 34 h 41"/>
                <a:gd name="T50" fmla="*/ 30 w 40"/>
                <a:gd name="T51" fmla="*/ 38 h 41"/>
                <a:gd name="T52" fmla="*/ 23 w 40"/>
                <a:gd name="T53" fmla="*/ 41 h 41"/>
                <a:gd name="T54" fmla="*/ 19 w 40"/>
                <a:gd name="T55" fmla="*/ 41 h 41"/>
                <a:gd name="T56" fmla="*/ 15 w 40"/>
                <a:gd name="T5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5" y="41"/>
                  </a:moveTo>
                  <a:lnTo>
                    <a:pt x="15" y="41"/>
                  </a:lnTo>
                  <a:lnTo>
                    <a:pt x="11" y="39"/>
                  </a:lnTo>
                  <a:lnTo>
                    <a:pt x="8" y="37"/>
                  </a:lnTo>
                  <a:lnTo>
                    <a:pt x="2" y="30"/>
                  </a:lnTo>
                  <a:lnTo>
                    <a:pt x="0" y="24"/>
                  </a:lnTo>
                  <a:lnTo>
                    <a:pt x="0" y="20"/>
                  </a:lnTo>
                  <a:lnTo>
                    <a:pt x="1" y="16"/>
                  </a:lnTo>
                  <a:lnTo>
                    <a:pt x="1" y="16"/>
                  </a:lnTo>
                  <a:lnTo>
                    <a:pt x="2" y="12"/>
                  </a:lnTo>
                  <a:lnTo>
                    <a:pt x="5" y="8"/>
                  </a:lnTo>
                  <a:lnTo>
                    <a:pt x="10" y="3"/>
                  </a:lnTo>
                  <a:lnTo>
                    <a:pt x="18" y="0"/>
                  </a:lnTo>
                  <a:lnTo>
                    <a:pt x="22" y="0"/>
                  </a:lnTo>
                  <a:lnTo>
                    <a:pt x="26" y="2"/>
                  </a:lnTo>
                  <a:lnTo>
                    <a:pt x="26" y="2"/>
                  </a:lnTo>
                  <a:lnTo>
                    <a:pt x="30" y="3"/>
                  </a:lnTo>
                  <a:lnTo>
                    <a:pt x="32" y="6"/>
                  </a:lnTo>
                  <a:lnTo>
                    <a:pt x="37" y="11"/>
                  </a:lnTo>
                  <a:lnTo>
                    <a:pt x="40" y="19"/>
                  </a:lnTo>
                  <a:lnTo>
                    <a:pt x="40" y="23"/>
                  </a:lnTo>
                  <a:lnTo>
                    <a:pt x="40" y="26"/>
                  </a:lnTo>
                  <a:lnTo>
                    <a:pt x="40" y="26"/>
                  </a:lnTo>
                  <a:lnTo>
                    <a:pt x="37" y="30"/>
                  </a:lnTo>
                  <a:lnTo>
                    <a:pt x="36" y="34"/>
                  </a:lnTo>
                  <a:lnTo>
                    <a:pt x="30" y="38"/>
                  </a:lnTo>
                  <a:lnTo>
                    <a:pt x="23" y="41"/>
                  </a:lnTo>
                  <a:lnTo>
                    <a:pt x="19" y="41"/>
                  </a:lnTo>
                  <a:lnTo>
                    <a:pt x="15"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39" name="Freeform 1316">
              <a:extLst>
                <a:ext uri="{FF2B5EF4-FFF2-40B4-BE49-F238E27FC236}">
                  <a16:creationId xmlns:a16="http://schemas.microsoft.com/office/drawing/2014/main" id="{C77A99D8-8F55-45E1-9065-341F495A2012}"/>
                </a:ext>
              </a:extLst>
            </p:cNvPr>
            <p:cNvSpPr>
              <a:spLocks/>
            </p:cNvSpPr>
            <p:nvPr/>
          </p:nvSpPr>
          <p:spPr bwMode="auto">
            <a:xfrm>
              <a:off x="8184225" y="2912849"/>
              <a:ext cx="40019" cy="40019"/>
            </a:xfrm>
            <a:custGeom>
              <a:avLst/>
              <a:gdLst>
                <a:gd name="T0" fmla="*/ 14 w 40"/>
                <a:gd name="T1" fmla="*/ 38 h 40"/>
                <a:gd name="T2" fmla="*/ 14 w 40"/>
                <a:gd name="T3" fmla="*/ 38 h 40"/>
                <a:gd name="T4" fmla="*/ 11 w 40"/>
                <a:gd name="T5" fmla="*/ 37 h 40"/>
                <a:gd name="T6" fmla="*/ 8 w 40"/>
                <a:gd name="T7" fmla="*/ 36 h 40"/>
                <a:gd name="T8" fmla="*/ 2 w 40"/>
                <a:gd name="T9" fmla="*/ 29 h 40"/>
                <a:gd name="T10" fmla="*/ 0 w 40"/>
                <a:gd name="T11" fmla="*/ 22 h 40"/>
                <a:gd name="T12" fmla="*/ 0 w 40"/>
                <a:gd name="T13" fmla="*/ 18 h 40"/>
                <a:gd name="T14" fmla="*/ 1 w 40"/>
                <a:gd name="T15" fmla="*/ 14 h 40"/>
                <a:gd name="T16" fmla="*/ 1 w 40"/>
                <a:gd name="T17" fmla="*/ 14 h 40"/>
                <a:gd name="T18" fmla="*/ 2 w 40"/>
                <a:gd name="T19" fmla="*/ 10 h 40"/>
                <a:gd name="T20" fmla="*/ 4 w 40"/>
                <a:gd name="T21" fmla="*/ 7 h 40"/>
                <a:gd name="T22" fmla="*/ 10 w 40"/>
                <a:gd name="T23" fmla="*/ 2 h 40"/>
                <a:gd name="T24" fmla="*/ 18 w 40"/>
                <a:gd name="T25" fmla="*/ 0 h 40"/>
                <a:gd name="T26" fmla="*/ 22 w 40"/>
                <a:gd name="T27" fmla="*/ 0 h 40"/>
                <a:gd name="T28" fmla="*/ 26 w 40"/>
                <a:gd name="T29" fmla="*/ 1 h 40"/>
                <a:gd name="T30" fmla="*/ 26 w 40"/>
                <a:gd name="T31" fmla="*/ 1 h 40"/>
                <a:gd name="T32" fmla="*/ 30 w 40"/>
                <a:gd name="T33" fmla="*/ 2 h 40"/>
                <a:gd name="T34" fmla="*/ 32 w 40"/>
                <a:gd name="T35" fmla="*/ 3 h 40"/>
                <a:gd name="T36" fmla="*/ 37 w 40"/>
                <a:gd name="T37" fmla="*/ 10 h 40"/>
                <a:gd name="T38" fmla="*/ 40 w 40"/>
                <a:gd name="T39" fmla="*/ 18 h 40"/>
                <a:gd name="T40" fmla="*/ 40 w 40"/>
                <a:gd name="T41" fmla="*/ 22 h 40"/>
                <a:gd name="T42" fmla="*/ 40 w 40"/>
                <a:gd name="T43" fmla="*/ 26 h 40"/>
                <a:gd name="T44" fmla="*/ 40 w 40"/>
                <a:gd name="T45" fmla="*/ 26 h 40"/>
                <a:gd name="T46" fmla="*/ 37 w 40"/>
                <a:gd name="T47" fmla="*/ 29 h 40"/>
                <a:gd name="T48" fmla="*/ 36 w 40"/>
                <a:gd name="T49" fmla="*/ 32 h 40"/>
                <a:gd name="T50" fmla="*/ 30 w 40"/>
                <a:gd name="T51" fmla="*/ 37 h 40"/>
                <a:gd name="T52" fmla="*/ 23 w 40"/>
                <a:gd name="T53" fmla="*/ 40 h 40"/>
                <a:gd name="T54" fmla="*/ 19 w 40"/>
                <a:gd name="T55" fmla="*/ 40 h 40"/>
                <a:gd name="T56" fmla="*/ 14 w 40"/>
                <a:gd name="T5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8"/>
                  </a:moveTo>
                  <a:lnTo>
                    <a:pt x="14" y="38"/>
                  </a:lnTo>
                  <a:lnTo>
                    <a:pt x="11" y="37"/>
                  </a:lnTo>
                  <a:lnTo>
                    <a:pt x="8" y="36"/>
                  </a:lnTo>
                  <a:lnTo>
                    <a:pt x="2" y="29"/>
                  </a:lnTo>
                  <a:lnTo>
                    <a:pt x="0" y="22"/>
                  </a:lnTo>
                  <a:lnTo>
                    <a:pt x="0" y="18"/>
                  </a:lnTo>
                  <a:lnTo>
                    <a:pt x="1" y="14"/>
                  </a:lnTo>
                  <a:lnTo>
                    <a:pt x="1" y="14"/>
                  </a:lnTo>
                  <a:lnTo>
                    <a:pt x="2" y="10"/>
                  </a:lnTo>
                  <a:lnTo>
                    <a:pt x="4" y="7"/>
                  </a:lnTo>
                  <a:lnTo>
                    <a:pt x="10" y="2"/>
                  </a:lnTo>
                  <a:lnTo>
                    <a:pt x="18" y="0"/>
                  </a:lnTo>
                  <a:lnTo>
                    <a:pt x="22" y="0"/>
                  </a:lnTo>
                  <a:lnTo>
                    <a:pt x="26" y="1"/>
                  </a:lnTo>
                  <a:lnTo>
                    <a:pt x="26" y="1"/>
                  </a:lnTo>
                  <a:lnTo>
                    <a:pt x="30" y="2"/>
                  </a:lnTo>
                  <a:lnTo>
                    <a:pt x="32" y="3"/>
                  </a:lnTo>
                  <a:lnTo>
                    <a:pt x="37" y="10"/>
                  </a:lnTo>
                  <a:lnTo>
                    <a:pt x="40" y="18"/>
                  </a:lnTo>
                  <a:lnTo>
                    <a:pt x="40" y="22"/>
                  </a:lnTo>
                  <a:lnTo>
                    <a:pt x="40" y="26"/>
                  </a:lnTo>
                  <a:lnTo>
                    <a:pt x="40" y="26"/>
                  </a:lnTo>
                  <a:lnTo>
                    <a:pt x="37" y="29"/>
                  </a:lnTo>
                  <a:lnTo>
                    <a:pt x="36" y="32"/>
                  </a:lnTo>
                  <a:lnTo>
                    <a:pt x="30" y="37"/>
                  </a:lnTo>
                  <a:lnTo>
                    <a:pt x="23" y="40"/>
                  </a:lnTo>
                  <a:lnTo>
                    <a:pt x="19" y="40"/>
                  </a:lnTo>
                  <a:lnTo>
                    <a:pt x="14"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40" name="Freeform 1317">
              <a:extLst>
                <a:ext uri="{FF2B5EF4-FFF2-40B4-BE49-F238E27FC236}">
                  <a16:creationId xmlns:a16="http://schemas.microsoft.com/office/drawing/2014/main" id="{137C184D-D7FF-4EFD-B51D-787BBB43FBDA}"/>
                </a:ext>
              </a:extLst>
            </p:cNvPr>
            <p:cNvSpPr>
              <a:spLocks/>
            </p:cNvSpPr>
            <p:nvPr/>
          </p:nvSpPr>
          <p:spPr bwMode="auto">
            <a:xfrm>
              <a:off x="8206235" y="2834811"/>
              <a:ext cx="40019" cy="40019"/>
            </a:xfrm>
            <a:custGeom>
              <a:avLst/>
              <a:gdLst>
                <a:gd name="T0" fmla="*/ 14 w 40"/>
                <a:gd name="T1" fmla="*/ 39 h 40"/>
                <a:gd name="T2" fmla="*/ 14 w 40"/>
                <a:gd name="T3" fmla="*/ 39 h 40"/>
                <a:gd name="T4" fmla="*/ 10 w 40"/>
                <a:gd name="T5" fmla="*/ 37 h 40"/>
                <a:gd name="T6" fmla="*/ 8 w 40"/>
                <a:gd name="T7" fmla="*/ 35 h 40"/>
                <a:gd name="T8" fmla="*/ 2 w 40"/>
                <a:gd name="T9" fmla="*/ 29 h 40"/>
                <a:gd name="T10" fmla="*/ 0 w 40"/>
                <a:gd name="T11" fmla="*/ 22 h 40"/>
                <a:gd name="T12" fmla="*/ 0 w 40"/>
                <a:gd name="T13" fmla="*/ 18 h 40"/>
                <a:gd name="T14" fmla="*/ 1 w 40"/>
                <a:gd name="T15" fmla="*/ 14 h 40"/>
                <a:gd name="T16" fmla="*/ 1 w 40"/>
                <a:gd name="T17" fmla="*/ 14 h 40"/>
                <a:gd name="T18" fmla="*/ 2 w 40"/>
                <a:gd name="T19" fmla="*/ 10 h 40"/>
                <a:gd name="T20" fmla="*/ 4 w 40"/>
                <a:gd name="T21" fmla="*/ 7 h 40"/>
                <a:gd name="T22" fmla="*/ 10 w 40"/>
                <a:gd name="T23" fmla="*/ 2 h 40"/>
                <a:gd name="T24" fmla="*/ 18 w 40"/>
                <a:gd name="T25" fmla="*/ 0 h 40"/>
                <a:gd name="T26" fmla="*/ 22 w 40"/>
                <a:gd name="T27" fmla="*/ 0 h 40"/>
                <a:gd name="T28" fmla="*/ 26 w 40"/>
                <a:gd name="T29" fmla="*/ 0 h 40"/>
                <a:gd name="T30" fmla="*/ 26 w 40"/>
                <a:gd name="T31" fmla="*/ 0 h 40"/>
                <a:gd name="T32" fmla="*/ 30 w 40"/>
                <a:gd name="T33" fmla="*/ 1 h 40"/>
                <a:gd name="T34" fmla="*/ 32 w 40"/>
                <a:gd name="T35" fmla="*/ 3 h 40"/>
                <a:gd name="T36" fmla="*/ 38 w 40"/>
                <a:gd name="T37" fmla="*/ 10 h 40"/>
                <a:gd name="T38" fmla="*/ 40 w 40"/>
                <a:gd name="T39" fmla="*/ 16 h 40"/>
                <a:gd name="T40" fmla="*/ 40 w 40"/>
                <a:gd name="T41" fmla="*/ 20 h 40"/>
                <a:gd name="T42" fmla="*/ 39 w 40"/>
                <a:gd name="T43" fmla="*/ 24 h 40"/>
                <a:gd name="T44" fmla="*/ 39 w 40"/>
                <a:gd name="T45" fmla="*/ 24 h 40"/>
                <a:gd name="T46" fmla="*/ 38 w 40"/>
                <a:gd name="T47" fmla="*/ 28 h 40"/>
                <a:gd name="T48" fmla="*/ 36 w 40"/>
                <a:gd name="T49" fmla="*/ 32 h 40"/>
                <a:gd name="T50" fmla="*/ 30 w 40"/>
                <a:gd name="T51" fmla="*/ 37 h 40"/>
                <a:gd name="T52" fmla="*/ 22 w 40"/>
                <a:gd name="T53" fmla="*/ 40 h 40"/>
                <a:gd name="T54" fmla="*/ 18 w 40"/>
                <a:gd name="T55" fmla="*/ 40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0" y="37"/>
                  </a:lnTo>
                  <a:lnTo>
                    <a:pt x="8" y="35"/>
                  </a:lnTo>
                  <a:lnTo>
                    <a:pt x="2" y="29"/>
                  </a:lnTo>
                  <a:lnTo>
                    <a:pt x="0" y="22"/>
                  </a:lnTo>
                  <a:lnTo>
                    <a:pt x="0" y="18"/>
                  </a:lnTo>
                  <a:lnTo>
                    <a:pt x="1" y="14"/>
                  </a:lnTo>
                  <a:lnTo>
                    <a:pt x="1" y="14"/>
                  </a:lnTo>
                  <a:lnTo>
                    <a:pt x="2" y="10"/>
                  </a:lnTo>
                  <a:lnTo>
                    <a:pt x="4" y="7"/>
                  </a:lnTo>
                  <a:lnTo>
                    <a:pt x="10" y="2"/>
                  </a:lnTo>
                  <a:lnTo>
                    <a:pt x="18" y="0"/>
                  </a:lnTo>
                  <a:lnTo>
                    <a:pt x="22" y="0"/>
                  </a:lnTo>
                  <a:lnTo>
                    <a:pt x="26" y="0"/>
                  </a:lnTo>
                  <a:lnTo>
                    <a:pt x="26" y="0"/>
                  </a:lnTo>
                  <a:lnTo>
                    <a:pt x="30" y="1"/>
                  </a:lnTo>
                  <a:lnTo>
                    <a:pt x="32" y="3"/>
                  </a:lnTo>
                  <a:lnTo>
                    <a:pt x="38" y="10"/>
                  </a:lnTo>
                  <a:lnTo>
                    <a:pt x="40" y="16"/>
                  </a:lnTo>
                  <a:lnTo>
                    <a:pt x="40" y="20"/>
                  </a:lnTo>
                  <a:lnTo>
                    <a:pt x="39" y="24"/>
                  </a:lnTo>
                  <a:lnTo>
                    <a:pt x="39" y="24"/>
                  </a:lnTo>
                  <a:lnTo>
                    <a:pt x="38" y="28"/>
                  </a:lnTo>
                  <a:lnTo>
                    <a:pt x="36" y="32"/>
                  </a:lnTo>
                  <a:lnTo>
                    <a:pt x="30" y="37"/>
                  </a:lnTo>
                  <a:lnTo>
                    <a:pt x="22" y="40"/>
                  </a:lnTo>
                  <a:lnTo>
                    <a:pt x="18" y="40"/>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41" name="Freeform 1318">
              <a:extLst>
                <a:ext uri="{FF2B5EF4-FFF2-40B4-BE49-F238E27FC236}">
                  <a16:creationId xmlns:a16="http://schemas.microsoft.com/office/drawing/2014/main" id="{99EFB77E-DA07-465D-99B0-14C62DCC9991}"/>
                </a:ext>
              </a:extLst>
            </p:cNvPr>
            <p:cNvSpPr>
              <a:spLocks/>
            </p:cNvSpPr>
            <p:nvPr/>
          </p:nvSpPr>
          <p:spPr bwMode="auto">
            <a:xfrm>
              <a:off x="8228246" y="2754772"/>
              <a:ext cx="40019" cy="41020"/>
            </a:xfrm>
            <a:custGeom>
              <a:avLst/>
              <a:gdLst>
                <a:gd name="T0" fmla="*/ 14 w 40"/>
                <a:gd name="T1" fmla="*/ 41 h 41"/>
                <a:gd name="T2" fmla="*/ 14 w 40"/>
                <a:gd name="T3" fmla="*/ 41 h 41"/>
                <a:gd name="T4" fmla="*/ 10 w 40"/>
                <a:gd name="T5" fmla="*/ 39 h 41"/>
                <a:gd name="T6" fmla="*/ 8 w 40"/>
                <a:gd name="T7" fmla="*/ 37 h 41"/>
                <a:gd name="T8" fmla="*/ 3 w 40"/>
                <a:gd name="T9" fmla="*/ 30 h 41"/>
                <a:gd name="T10" fmla="*/ 0 w 40"/>
                <a:gd name="T11" fmla="*/ 24 h 41"/>
                <a:gd name="T12" fmla="*/ 0 w 40"/>
                <a:gd name="T13" fmla="*/ 20 h 41"/>
                <a:gd name="T14" fmla="*/ 0 w 40"/>
                <a:gd name="T15" fmla="*/ 16 h 41"/>
                <a:gd name="T16" fmla="*/ 0 w 40"/>
                <a:gd name="T17" fmla="*/ 16 h 41"/>
                <a:gd name="T18" fmla="*/ 3 w 40"/>
                <a:gd name="T19" fmla="*/ 12 h 41"/>
                <a:gd name="T20" fmla="*/ 4 w 40"/>
                <a:gd name="T21" fmla="*/ 8 h 41"/>
                <a:gd name="T22" fmla="*/ 10 w 40"/>
                <a:gd name="T23" fmla="*/ 3 h 41"/>
                <a:gd name="T24" fmla="*/ 17 w 40"/>
                <a:gd name="T25" fmla="*/ 0 h 41"/>
                <a:gd name="T26" fmla="*/ 21 w 40"/>
                <a:gd name="T27" fmla="*/ 0 h 41"/>
                <a:gd name="T28" fmla="*/ 26 w 40"/>
                <a:gd name="T29" fmla="*/ 2 h 41"/>
                <a:gd name="T30" fmla="*/ 26 w 40"/>
                <a:gd name="T31" fmla="*/ 2 h 41"/>
                <a:gd name="T32" fmla="*/ 29 w 40"/>
                <a:gd name="T33" fmla="*/ 3 h 41"/>
                <a:gd name="T34" fmla="*/ 32 w 40"/>
                <a:gd name="T35" fmla="*/ 5 h 41"/>
                <a:gd name="T36" fmla="*/ 38 w 40"/>
                <a:gd name="T37" fmla="*/ 11 h 41"/>
                <a:gd name="T38" fmla="*/ 40 w 40"/>
                <a:gd name="T39" fmla="*/ 18 h 41"/>
                <a:gd name="T40" fmla="*/ 40 w 40"/>
                <a:gd name="T41" fmla="*/ 22 h 41"/>
                <a:gd name="T42" fmla="*/ 39 w 40"/>
                <a:gd name="T43" fmla="*/ 26 h 41"/>
                <a:gd name="T44" fmla="*/ 39 w 40"/>
                <a:gd name="T45" fmla="*/ 26 h 41"/>
                <a:gd name="T46" fmla="*/ 38 w 40"/>
                <a:gd name="T47" fmla="*/ 30 h 41"/>
                <a:gd name="T48" fmla="*/ 36 w 40"/>
                <a:gd name="T49" fmla="*/ 34 h 41"/>
                <a:gd name="T50" fmla="*/ 30 w 40"/>
                <a:gd name="T51" fmla="*/ 38 h 41"/>
                <a:gd name="T52" fmla="*/ 22 w 40"/>
                <a:gd name="T53" fmla="*/ 41 h 41"/>
                <a:gd name="T54" fmla="*/ 18 w 40"/>
                <a:gd name="T55" fmla="*/ 41 h 41"/>
                <a:gd name="T56" fmla="*/ 14 w 40"/>
                <a:gd name="T5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4" y="41"/>
                  </a:moveTo>
                  <a:lnTo>
                    <a:pt x="14" y="41"/>
                  </a:lnTo>
                  <a:lnTo>
                    <a:pt x="10" y="39"/>
                  </a:lnTo>
                  <a:lnTo>
                    <a:pt x="8" y="37"/>
                  </a:lnTo>
                  <a:lnTo>
                    <a:pt x="3" y="30"/>
                  </a:lnTo>
                  <a:lnTo>
                    <a:pt x="0" y="24"/>
                  </a:lnTo>
                  <a:lnTo>
                    <a:pt x="0" y="20"/>
                  </a:lnTo>
                  <a:lnTo>
                    <a:pt x="0" y="16"/>
                  </a:lnTo>
                  <a:lnTo>
                    <a:pt x="0" y="16"/>
                  </a:lnTo>
                  <a:lnTo>
                    <a:pt x="3" y="12"/>
                  </a:lnTo>
                  <a:lnTo>
                    <a:pt x="4" y="8"/>
                  </a:lnTo>
                  <a:lnTo>
                    <a:pt x="10" y="3"/>
                  </a:lnTo>
                  <a:lnTo>
                    <a:pt x="17" y="0"/>
                  </a:lnTo>
                  <a:lnTo>
                    <a:pt x="21" y="0"/>
                  </a:lnTo>
                  <a:lnTo>
                    <a:pt x="26" y="2"/>
                  </a:lnTo>
                  <a:lnTo>
                    <a:pt x="26" y="2"/>
                  </a:lnTo>
                  <a:lnTo>
                    <a:pt x="29" y="3"/>
                  </a:lnTo>
                  <a:lnTo>
                    <a:pt x="32" y="5"/>
                  </a:lnTo>
                  <a:lnTo>
                    <a:pt x="38" y="11"/>
                  </a:lnTo>
                  <a:lnTo>
                    <a:pt x="40" y="18"/>
                  </a:lnTo>
                  <a:lnTo>
                    <a:pt x="40" y="22"/>
                  </a:lnTo>
                  <a:lnTo>
                    <a:pt x="39" y="26"/>
                  </a:lnTo>
                  <a:lnTo>
                    <a:pt x="39" y="26"/>
                  </a:lnTo>
                  <a:lnTo>
                    <a:pt x="38" y="30"/>
                  </a:lnTo>
                  <a:lnTo>
                    <a:pt x="36" y="34"/>
                  </a:lnTo>
                  <a:lnTo>
                    <a:pt x="30" y="38"/>
                  </a:lnTo>
                  <a:lnTo>
                    <a:pt x="22" y="41"/>
                  </a:lnTo>
                  <a:lnTo>
                    <a:pt x="18" y="41"/>
                  </a:lnTo>
                  <a:lnTo>
                    <a:pt x="14"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42" name="Freeform 1319">
              <a:extLst>
                <a:ext uri="{FF2B5EF4-FFF2-40B4-BE49-F238E27FC236}">
                  <a16:creationId xmlns:a16="http://schemas.microsoft.com/office/drawing/2014/main" id="{31FB7C6F-E4E4-4CFC-9114-D82E1A74BB4A}"/>
                </a:ext>
              </a:extLst>
            </p:cNvPr>
            <p:cNvSpPr>
              <a:spLocks/>
            </p:cNvSpPr>
            <p:nvPr/>
          </p:nvSpPr>
          <p:spPr bwMode="auto">
            <a:xfrm>
              <a:off x="8250257" y="2676735"/>
              <a:ext cx="40019" cy="41020"/>
            </a:xfrm>
            <a:custGeom>
              <a:avLst/>
              <a:gdLst>
                <a:gd name="T0" fmla="*/ 14 w 40"/>
                <a:gd name="T1" fmla="*/ 39 h 41"/>
                <a:gd name="T2" fmla="*/ 14 w 40"/>
                <a:gd name="T3" fmla="*/ 39 h 41"/>
                <a:gd name="T4" fmla="*/ 10 w 40"/>
                <a:gd name="T5" fmla="*/ 38 h 41"/>
                <a:gd name="T6" fmla="*/ 8 w 40"/>
                <a:gd name="T7" fmla="*/ 37 h 41"/>
                <a:gd name="T8" fmla="*/ 3 w 40"/>
                <a:gd name="T9" fmla="*/ 30 h 41"/>
                <a:gd name="T10" fmla="*/ 0 w 40"/>
                <a:gd name="T11" fmla="*/ 22 h 41"/>
                <a:gd name="T12" fmla="*/ 0 w 40"/>
                <a:gd name="T13" fmla="*/ 18 h 41"/>
                <a:gd name="T14" fmla="*/ 0 w 40"/>
                <a:gd name="T15" fmla="*/ 15 h 41"/>
                <a:gd name="T16" fmla="*/ 0 w 40"/>
                <a:gd name="T17" fmla="*/ 15 h 41"/>
                <a:gd name="T18" fmla="*/ 3 w 40"/>
                <a:gd name="T19" fmla="*/ 11 h 41"/>
                <a:gd name="T20" fmla="*/ 4 w 40"/>
                <a:gd name="T21" fmla="*/ 8 h 41"/>
                <a:gd name="T22" fmla="*/ 10 w 40"/>
                <a:gd name="T23" fmla="*/ 3 h 41"/>
                <a:gd name="T24" fmla="*/ 17 w 40"/>
                <a:gd name="T25" fmla="*/ 0 h 41"/>
                <a:gd name="T26" fmla="*/ 21 w 40"/>
                <a:gd name="T27" fmla="*/ 0 h 41"/>
                <a:gd name="T28" fmla="*/ 25 w 40"/>
                <a:gd name="T29" fmla="*/ 2 h 41"/>
                <a:gd name="T30" fmla="*/ 25 w 40"/>
                <a:gd name="T31" fmla="*/ 2 h 41"/>
                <a:gd name="T32" fmla="*/ 29 w 40"/>
                <a:gd name="T33" fmla="*/ 3 h 41"/>
                <a:gd name="T34" fmla="*/ 33 w 40"/>
                <a:gd name="T35" fmla="*/ 4 h 41"/>
                <a:gd name="T36" fmla="*/ 38 w 40"/>
                <a:gd name="T37" fmla="*/ 11 h 41"/>
                <a:gd name="T38" fmla="*/ 40 w 40"/>
                <a:gd name="T39" fmla="*/ 18 h 41"/>
                <a:gd name="T40" fmla="*/ 40 w 40"/>
                <a:gd name="T41" fmla="*/ 22 h 41"/>
                <a:gd name="T42" fmla="*/ 39 w 40"/>
                <a:gd name="T43" fmla="*/ 26 h 41"/>
                <a:gd name="T44" fmla="*/ 39 w 40"/>
                <a:gd name="T45" fmla="*/ 26 h 41"/>
                <a:gd name="T46" fmla="*/ 38 w 40"/>
                <a:gd name="T47" fmla="*/ 30 h 41"/>
                <a:gd name="T48" fmla="*/ 35 w 40"/>
                <a:gd name="T49" fmla="*/ 33 h 41"/>
                <a:gd name="T50" fmla="*/ 30 w 40"/>
                <a:gd name="T51" fmla="*/ 38 h 41"/>
                <a:gd name="T52" fmla="*/ 22 w 40"/>
                <a:gd name="T53" fmla="*/ 41 h 41"/>
                <a:gd name="T54" fmla="*/ 18 w 40"/>
                <a:gd name="T55" fmla="*/ 41 h 41"/>
                <a:gd name="T56" fmla="*/ 14 w 40"/>
                <a:gd name="T5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4" y="39"/>
                  </a:moveTo>
                  <a:lnTo>
                    <a:pt x="14" y="39"/>
                  </a:lnTo>
                  <a:lnTo>
                    <a:pt x="10" y="38"/>
                  </a:lnTo>
                  <a:lnTo>
                    <a:pt x="8" y="37"/>
                  </a:lnTo>
                  <a:lnTo>
                    <a:pt x="3" y="30"/>
                  </a:lnTo>
                  <a:lnTo>
                    <a:pt x="0" y="22"/>
                  </a:lnTo>
                  <a:lnTo>
                    <a:pt x="0" y="18"/>
                  </a:lnTo>
                  <a:lnTo>
                    <a:pt x="0" y="15"/>
                  </a:lnTo>
                  <a:lnTo>
                    <a:pt x="0" y="15"/>
                  </a:lnTo>
                  <a:lnTo>
                    <a:pt x="3" y="11"/>
                  </a:lnTo>
                  <a:lnTo>
                    <a:pt x="4" y="8"/>
                  </a:lnTo>
                  <a:lnTo>
                    <a:pt x="10" y="3"/>
                  </a:lnTo>
                  <a:lnTo>
                    <a:pt x="17" y="0"/>
                  </a:lnTo>
                  <a:lnTo>
                    <a:pt x="21" y="0"/>
                  </a:lnTo>
                  <a:lnTo>
                    <a:pt x="25" y="2"/>
                  </a:lnTo>
                  <a:lnTo>
                    <a:pt x="25" y="2"/>
                  </a:lnTo>
                  <a:lnTo>
                    <a:pt x="29" y="3"/>
                  </a:lnTo>
                  <a:lnTo>
                    <a:pt x="33" y="4"/>
                  </a:lnTo>
                  <a:lnTo>
                    <a:pt x="38" y="11"/>
                  </a:lnTo>
                  <a:lnTo>
                    <a:pt x="40" y="18"/>
                  </a:lnTo>
                  <a:lnTo>
                    <a:pt x="40" y="22"/>
                  </a:lnTo>
                  <a:lnTo>
                    <a:pt x="39" y="26"/>
                  </a:lnTo>
                  <a:lnTo>
                    <a:pt x="39" y="26"/>
                  </a:lnTo>
                  <a:lnTo>
                    <a:pt x="38" y="30"/>
                  </a:lnTo>
                  <a:lnTo>
                    <a:pt x="35" y="33"/>
                  </a:lnTo>
                  <a:lnTo>
                    <a:pt x="30" y="38"/>
                  </a:lnTo>
                  <a:lnTo>
                    <a:pt x="22" y="41"/>
                  </a:lnTo>
                  <a:lnTo>
                    <a:pt x="18" y="41"/>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43" name="Freeform 1320">
              <a:extLst>
                <a:ext uri="{FF2B5EF4-FFF2-40B4-BE49-F238E27FC236}">
                  <a16:creationId xmlns:a16="http://schemas.microsoft.com/office/drawing/2014/main" id="{5BB279BF-4344-4D4E-BF95-1BC0D87FA3C5}"/>
                </a:ext>
              </a:extLst>
            </p:cNvPr>
            <p:cNvSpPr>
              <a:spLocks/>
            </p:cNvSpPr>
            <p:nvPr/>
          </p:nvSpPr>
          <p:spPr bwMode="auto">
            <a:xfrm>
              <a:off x="8272267" y="2598697"/>
              <a:ext cx="40019" cy="41020"/>
            </a:xfrm>
            <a:custGeom>
              <a:avLst/>
              <a:gdLst>
                <a:gd name="T0" fmla="*/ 14 w 40"/>
                <a:gd name="T1" fmla="*/ 39 h 41"/>
                <a:gd name="T2" fmla="*/ 14 w 40"/>
                <a:gd name="T3" fmla="*/ 39 h 41"/>
                <a:gd name="T4" fmla="*/ 11 w 40"/>
                <a:gd name="T5" fmla="*/ 38 h 41"/>
                <a:gd name="T6" fmla="*/ 8 w 40"/>
                <a:gd name="T7" fmla="*/ 35 h 41"/>
                <a:gd name="T8" fmla="*/ 3 w 40"/>
                <a:gd name="T9" fmla="*/ 30 h 41"/>
                <a:gd name="T10" fmla="*/ 0 w 40"/>
                <a:gd name="T11" fmla="*/ 22 h 41"/>
                <a:gd name="T12" fmla="*/ 0 w 40"/>
                <a:gd name="T13" fmla="*/ 18 h 41"/>
                <a:gd name="T14" fmla="*/ 0 w 40"/>
                <a:gd name="T15" fmla="*/ 15 h 41"/>
                <a:gd name="T16" fmla="*/ 0 w 40"/>
                <a:gd name="T17" fmla="*/ 15 h 41"/>
                <a:gd name="T18" fmla="*/ 1 w 40"/>
                <a:gd name="T19" fmla="*/ 11 h 41"/>
                <a:gd name="T20" fmla="*/ 4 w 40"/>
                <a:gd name="T21" fmla="*/ 7 h 41"/>
                <a:gd name="T22" fmla="*/ 11 w 40"/>
                <a:gd name="T23" fmla="*/ 3 h 41"/>
                <a:gd name="T24" fmla="*/ 17 w 40"/>
                <a:gd name="T25" fmla="*/ 0 h 41"/>
                <a:gd name="T26" fmla="*/ 21 w 40"/>
                <a:gd name="T27" fmla="*/ 0 h 41"/>
                <a:gd name="T28" fmla="*/ 25 w 40"/>
                <a:gd name="T29" fmla="*/ 0 h 41"/>
                <a:gd name="T30" fmla="*/ 25 w 40"/>
                <a:gd name="T31" fmla="*/ 0 h 41"/>
                <a:gd name="T32" fmla="*/ 29 w 40"/>
                <a:gd name="T33" fmla="*/ 2 h 41"/>
                <a:gd name="T34" fmla="*/ 33 w 40"/>
                <a:gd name="T35" fmla="*/ 4 h 41"/>
                <a:gd name="T36" fmla="*/ 38 w 40"/>
                <a:gd name="T37" fmla="*/ 11 h 41"/>
                <a:gd name="T38" fmla="*/ 40 w 40"/>
                <a:gd name="T39" fmla="*/ 17 h 41"/>
                <a:gd name="T40" fmla="*/ 40 w 40"/>
                <a:gd name="T41" fmla="*/ 21 h 41"/>
                <a:gd name="T42" fmla="*/ 39 w 40"/>
                <a:gd name="T43" fmla="*/ 25 h 41"/>
                <a:gd name="T44" fmla="*/ 39 w 40"/>
                <a:gd name="T45" fmla="*/ 25 h 41"/>
                <a:gd name="T46" fmla="*/ 38 w 40"/>
                <a:gd name="T47" fmla="*/ 29 h 41"/>
                <a:gd name="T48" fmla="*/ 35 w 40"/>
                <a:gd name="T49" fmla="*/ 33 h 41"/>
                <a:gd name="T50" fmla="*/ 30 w 40"/>
                <a:gd name="T51" fmla="*/ 38 h 41"/>
                <a:gd name="T52" fmla="*/ 22 w 40"/>
                <a:gd name="T53" fmla="*/ 41 h 41"/>
                <a:gd name="T54" fmla="*/ 18 w 40"/>
                <a:gd name="T55" fmla="*/ 41 h 41"/>
                <a:gd name="T56" fmla="*/ 14 w 40"/>
                <a:gd name="T5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4" y="39"/>
                  </a:moveTo>
                  <a:lnTo>
                    <a:pt x="14" y="39"/>
                  </a:lnTo>
                  <a:lnTo>
                    <a:pt x="11" y="38"/>
                  </a:lnTo>
                  <a:lnTo>
                    <a:pt x="8" y="35"/>
                  </a:lnTo>
                  <a:lnTo>
                    <a:pt x="3" y="30"/>
                  </a:lnTo>
                  <a:lnTo>
                    <a:pt x="0" y="22"/>
                  </a:lnTo>
                  <a:lnTo>
                    <a:pt x="0" y="18"/>
                  </a:lnTo>
                  <a:lnTo>
                    <a:pt x="0" y="15"/>
                  </a:lnTo>
                  <a:lnTo>
                    <a:pt x="0" y="15"/>
                  </a:lnTo>
                  <a:lnTo>
                    <a:pt x="1" y="11"/>
                  </a:lnTo>
                  <a:lnTo>
                    <a:pt x="4" y="7"/>
                  </a:lnTo>
                  <a:lnTo>
                    <a:pt x="11" y="3"/>
                  </a:lnTo>
                  <a:lnTo>
                    <a:pt x="17" y="0"/>
                  </a:lnTo>
                  <a:lnTo>
                    <a:pt x="21" y="0"/>
                  </a:lnTo>
                  <a:lnTo>
                    <a:pt x="25" y="0"/>
                  </a:lnTo>
                  <a:lnTo>
                    <a:pt x="25" y="0"/>
                  </a:lnTo>
                  <a:lnTo>
                    <a:pt x="29" y="2"/>
                  </a:lnTo>
                  <a:lnTo>
                    <a:pt x="33" y="4"/>
                  </a:lnTo>
                  <a:lnTo>
                    <a:pt x="38" y="11"/>
                  </a:lnTo>
                  <a:lnTo>
                    <a:pt x="40" y="17"/>
                  </a:lnTo>
                  <a:lnTo>
                    <a:pt x="40" y="21"/>
                  </a:lnTo>
                  <a:lnTo>
                    <a:pt x="39" y="25"/>
                  </a:lnTo>
                  <a:lnTo>
                    <a:pt x="39" y="25"/>
                  </a:lnTo>
                  <a:lnTo>
                    <a:pt x="38" y="29"/>
                  </a:lnTo>
                  <a:lnTo>
                    <a:pt x="35" y="33"/>
                  </a:lnTo>
                  <a:lnTo>
                    <a:pt x="30" y="38"/>
                  </a:lnTo>
                  <a:lnTo>
                    <a:pt x="22" y="41"/>
                  </a:lnTo>
                  <a:lnTo>
                    <a:pt x="18" y="41"/>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44" name="Freeform 1321">
              <a:extLst>
                <a:ext uri="{FF2B5EF4-FFF2-40B4-BE49-F238E27FC236}">
                  <a16:creationId xmlns:a16="http://schemas.microsoft.com/office/drawing/2014/main" id="{3761E6C0-EA7C-4663-8EA3-6C9D8F841A33}"/>
                </a:ext>
              </a:extLst>
            </p:cNvPr>
            <p:cNvSpPr>
              <a:spLocks/>
            </p:cNvSpPr>
            <p:nvPr/>
          </p:nvSpPr>
          <p:spPr bwMode="auto">
            <a:xfrm>
              <a:off x="8294278" y="2519659"/>
              <a:ext cx="40019" cy="40019"/>
            </a:xfrm>
            <a:custGeom>
              <a:avLst/>
              <a:gdLst>
                <a:gd name="T0" fmla="*/ 15 w 40"/>
                <a:gd name="T1" fmla="*/ 40 h 40"/>
                <a:gd name="T2" fmla="*/ 15 w 40"/>
                <a:gd name="T3" fmla="*/ 40 h 40"/>
                <a:gd name="T4" fmla="*/ 11 w 40"/>
                <a:gd name="T5" fmla="*/ 39 h 40"/>
                <a:gd name="T6" fmla="*/ 7 w 40"/>
                <a:gd name="T7" fmla="*/ 36 h 40"/>
                <a:gd name="T8" fmla="*/ 3 w 40"/>
                <a:gd name="T9" fmla="*/ 30 h 40"/>
                <a:gd name="T10" fmla="*/ 0 w 40"/>
                <a:gd name="T11" fmla="*/ 23 h 40"/>
                <a:gd name="T12" fmla="*/ 0 w 40"/>
                <a:gd name="T13" fmla="*/ 20 h 40"/>
                <a:gd name="T14" fmla="*/ 0 w 40"/>
                <a:gd name="T15" fmla="*/ 16 h 40"/>
                <a:gd name="T16" fmla="*/ 0 w 40"/>
                <a:gd name="T17" fmla="*/ 16 h 40"/>
                <a:gd name="T18" fmla="*/ 2 w 40"/>
                <a:gd name="T19" fmla="*/ 12 h 40"/>
                <a:gd name="T20" fmla="*/ 4 w 40"/>
                <a:gd name="T21" fmla="*/ 8 h 40"/>
                <a:gd name="T22" fmla="*/ 9 w 40"/>
                <a:gd name="T23" fmla="*/ 3 h 40"/>
                <a:gd name="T24" fmla="*/ 17 w 40"/>
                <a:gd name="T25" fmla="*/ 0 h 40"/>
                <a:gd name="T26" fmla="*/ 21 w 40"/>
                <a:gd name="T27" fmla="*/ 0 h 40"/>
                <a:gd name="T28" fmla="*/ 25 w 40"/>
                <a:gd name="T29" fmla="*/ 1 h 40"/>
                <a:gd name="T30" fmla="*/ 25 w 40"/>
                <a:gd name="T31" fmla="*/ 1 h 40"/>
                <a:gd name="T32" fmla="*/ 29 w 40"/>
                <a:gd name="T33" fmla="*/ 3 h 40"/>
                <a:gd name="T34" fmla="*/ 33 w 40"/>
                <a:gd name="T35" fmla="*/ 5 h 40"/>
                <a:gd name="T36" fmla="*/ 38 w 40"/>
                <a:gd name="T37" fmla="*/ 10 h 40"/>
                <a:gd name="T38" fmla="*/ 39 w 40"/>
                <a:gd name="T39" fmla="*/ 18 h 40"/>
                <a:gd name="T40" fmla="*/ 40 w 40"/>
                <a:gd name="T41" fmla="*/ 22 h 40"/>
                <a:gd name="T42" fmla="*/ 39 w 40"/>
                <a:gd name="T43" fmla="*/ 26 h 40"/>
                <a:gd name="T44" fmla="*/ 39 w 40"/>
                <a:gd name="T45" fmla="*/ 26 h 40"/>
                <a:gd name="T46" fmla="*/ 38 w 40"/>
                <a:gd name="T47" fmla="*/ 30 h 40"/>
                <a:gd name="T48" fmla="*/ 35 w 40"/>
                <a:gd name="T49" fmla="*/ 33 h 40"/>
                <a:gd name="T50" fmla="*/ 30 w 40"/>
                <a:gd name="T51" fmla="*/ 38 h 40"/>
                <a:gd name="T52" fmla="*/ 22 w 40"/>
                <a:gd name="T53" fmla="*/ 40 h 40"/>
                <a:gd name="T54" fmla="*/ 18 w 40"/>
                <a:gd name="T55" fmla="*/ 40 h 40"/>
                <a:gd name="T56" fmla="*/ 15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5" y="40"/>
                  </a:moveTo>
                  <a:lnTo>
                    <a:pt x="15" y="40"/>
                  </a:lnTo>
                  <a:lnTo>
                    <a:pt x="11" y="39"/>
                  </a:lnTo>
                  <a:lnTo>
                    <a:pt x="7" y="36"/>
                  </a:lnTo>
                  <a:lnTo>
                    <a:pt x="3" y="30"/>
                  </a:lnTo>
                  <a:lnTo>
                    <a:pt x="0" y="23"/>
                  </a:lnTo>
                  <a:lnTo>
                    <a:pt x="0" y="20"/>
                  </a:lnTo>
                  <a:lnTo>
                    <a:pt x="0" y="16"/>
                  </a:lnTo>
                  <a:lnTo>
                    <a:pt x="0" y="16"/>
                  </a:lnTo>
                  <a:lnTo>
                    <a:pt x="2" y="12"/>
                  </a:lnTo>
                  <a:lnTo>
                    <a:pt x="4" y="8"/>
                  </a:lnTo>
                  <a:lnTo>
                    <a:pt x="9" y="3"/>
                  </a:lnTo>
                  <a:lnTo>
                    <a:pt x="17" y="0"/>
                  </a:lnTo>
                  <a:lnTo>
                    <a:pt x="21" y="0"/>
                  </a:lnTo>
                  <a:lnTo>
                    <a:pt x="25" y="1"/>
                  </a:lnTo>
                  <a:lnTo>
                    <a:pt x="25" y="1"/>
                  </a:lnTo>
                  <a:lnTo>
                    <a:pt x="29" y="3"/>
                  </a:lnTo>
                  <a:lnTo>
                    <a:pt x="33" y="5"/>
                  </a:lnTo>
                  <a:lnTo>
                    <a:pt x="38" y="10"/>
                  </a:lnTo>
                  <a:lnTo>
                    <a:pt x="39" y="18"/>
                  </a:lnTo>
                  <a:lnTo>
                    <a:pt x="40" y="22"/>
                  </a:lnTo>
                  <a:lnTo>
                    <a:pt x="39" y="26"/>
                  </a:lnTo>
                  <a:lnTo>
                    <a:pt x="39" y="26"/>
                  </a:lnTo>
                  <a:lnTo>
                    <a:pt x="38" y="30"/>
                  </a:lnTo>
                  <a:lnTo>
                    <a:pt x="35" y="33"/>
                  </a:lnTo>
                  <a:lnTo>
                    <a:pt x="30" y="38"/>
                  </a:lnTo>
                  <a:lnTo>
                    <a:pt x="22" y="40"/>
                  </a:lnTo>
                  <a:lnTo>
                    <a:pt x="18" y="40"/>
                  </a:lnTo>
                  <a:lnTo>
                    <a:pt x="1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45" name="Freeform 1322">
              <a:extLst>
                <a:ext uri="{FF2B5EF4-FFF2-40B4-BE49-F238E27FC236}">
                  <a16:creationId xmlns:a16="http://schemas.microsoft.com/office/drawing/2014/main" id="{AD48A647-264C-4659-95CD-ABFDB2A0BDD9}"/>
                </a:ext>
              </a:extLst>
            </p:cNvPr>
            <p:cNvSpPr>
              <a:spLocks/>
            </p:cNvSpPr>
            <p:nvPr/>
          </p:nvSpPr>
          <p:spPr bwMode="auto">
            <a:xfrm>
              <a:off x="8316288" y="2441621"/>
              <a:ext cx="39019" cy="40019"/>
            </a:xfrm>
            <a:custGeom>
              <a:avLst/>
              <a:gdLst>
                <a:gd name="T0" fmla="*/ 15 w 39"/>
                <a:gd name="T1" fmla="*/ 39 h 40"/>
                <a:gd name="T2" fmla="*/ 15 w 39"/>
                <a:gd name="T3" fmla="*/ 39 h 40"/>
                <a:gd name="T4" fmla="*/ 11 w 39"/>
                <a:gd name="T5" fmla="*/ 38 h 40"/>
                <a:gd name="T6" fmla="*/ 7 w 39"/>
                <a:gd name="T7" fmla="*/ 36 h 40"/>
                <a:gd name="T8" fmla="*/ 2 w 39"/>
                <a:gd name="T9" fmla="*/ 30 h 40"/>
                <a:gd name="T10" fmla="*/ 0 w 39"/>
                <a:gd name="T11" fmla="*/ 22 h 40"/>
                <a:gd name="T12" fmla="*/ 0 w 39"/>
                <a:gd name="T13" fmla="*/ 18 h 40"/>
                <a:gd name="T14" fmla="*/ 0 w 39"/>
                <a:gd name="T15" fmla="*/ 14 h 40"/>
                <a:gd name="T16" fmla="*/ 0 w 39"/>
                <a:gd name="T17" fmla="*/ 14 h 40"/>
                <a:gd name="T18" fmla="*/ 2 w 39"/>
                <a:gd name="T19" fmla="*/ 10 h 40"/>
                <a:gd name="T20" fmla="*/ 4 w 39"/>
                <a:gd name="T21" fmla="*/ 8 h 40"/>
                <a:gd name="T22" fmla="*/ 9 w 39"/>
                <a:gd name="T23" fmla="*/ 3 h 40"/>
                <a:gd name="T24" fmla="*/ 17 w 39"/>
                <a:gd name="T25" fmla="*/ 0 h 40"/>
                <a:gd name="T26" fmla="*/ 21 w 39"/>
                <a:gd name="T27" fmla="*/ 0 h 40"/>
                <a:gd name="T28" fmla="*/ 25 w 39"/>
                <a:gd name="T29" fmla="*/ 1 h 40"/>
                <a:gd name="T30" fmla="*/ 25 w 39"/>
                <a:gd name="T31" fmla="*/ 1 h 40"/>
                <a:gd name="T32" fmla="*/ 29 w 39"/>
                <a:gd name="T33" fmla="*/ 3 h 40"/>
                <a:gd name="T34" fmla="*/ 33 w 39"/>
                <a:gd name="T35" fmla="*/ 4 h 40"/>
                <a:gd name="T36" fmla="*/ 37 w 39"/>
                <a:gd name="T37" fmla="*/ 10 h 40"/>
                <a:gd name="T38" fmla="*/ 39 w 39"/>
                <a:gd name="T39" fmla="*/ 18 h 40"/>
                <a:gd name="T40" fmla="*/ 39 w 39"/>
                <a:gd name="T41" fmla="*/ 22 h 40"/>
                <a:gd name="T42" fmla="*/ 39 w 39"/>
                <a:gd name="T43" fmla="*/ 26 h 40"/>
                <a:gd name="T44" fmla="*/ 39 w 39"/>
                <a:gd name="T45" fmla="*/ 26 h 40"/>
                <a:gd name="T46" fmla="*/ 38 w 39"/>
                <a:gd name="T47" fmla="*/ 30 h 40"/>
                <a:gd name="T48" fmla="*/ 35 w 39"/>
                <a:gd name="T49" fmla="*/ 33 h 40"/>
                <a:gd name="T50" fmla="*/ 30 w 39"/>
                <a:gd name="T51" fmla="*/ 38 h 40"/>
                <a:gd name="T52" fmla="*/ 22 w 39"/>
                <a:gd name="T53" fmla="*/ 40 h 40"/>
                <a:gd name="T54" fmla="*/ 18 w 39"/>
                <a:gd name="T55" fmla="*/ 40 h 40"/>
                <a:gd name="T56" fmla="*/ 15 w 39"/>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40">
                  <a:moveTo>
                    <a:pt x="15" y="39"/>
                  </a:moveTo>
                  <a:lnTo>
                    <a:pt x="15" y="39"/>
                  </a:lnTo>
                  <a:lnTo>
                    <a:pt x="11" y="38"/>
                  </a:lnTo>
                  <a:lnTo>
                    <a:pt x="7" y="36"/>
                  </a:lnTo>
                  <a:lnTo>
                    <a:pt x="2" y="30"/>
                  </a:lnTo>
                  <a:lnTo>
                    <a:pt x="0" y="22"/>
                  </a:lnTo>
                  <a:lnTo>
                    <a:pt x="0" y="18"/>
                  </a:lnTo>
                  <a:lnTo>
                    <a:pt x="0" y="14"/>
                  </a:lnTo>
                  <a:lnTo>
                    <a:pt x="0" y="14"/>
                  </a:lnTo>
                  <a:lnTo>
                    <a:pt x="2" y="10"/>
                  </a:lnTo>
                  <a:lnTo>
                    <a:pt x="4" y="8"/>
                  </a:lnTo>
                  <a:lnTo>
                    <a:pt x="9" y="3"/>
                  </a:lnTo>
                  <a:lnTo>
                    <a:pt x="17" y="0"/>
                  </a:lnTo>
                  <a:lnTo>
                    <a:pt x="21" y="0"/>
                  </a:lnTo>
                  <a:lnTo>
                    <a:pt x="25" y="1"/>
                  </a:lnTo>
                  <a:lnTo>
                    <a:pt x="25" y="1"/>
                  </a:lnTo>
                  <a:lnTo>
                    <a:pt x="29" y="3"/>
                  </a:lnTo>
                  <a:lnTo>
                    <a:pt x="33" y="4"/>
                  </a:lnTo>
                  <a:lnTo>
                    <a:pt x="37" y="10"/>
                  </a:lnTo>
                  <a:lnTo>
                    <a:pt x="39" y="18"/>
                  </a:lnTo>
                  <a:lnTo>
                    <a:pt x="39" y="22"/>
                  </a:lnTo>
                  <a:lnTo>
                    <a:pt x="39" y="26"/>
                  </a:lnTo>
                  <a:lnTo>
                    <a:pt x="39" y="26"/>
                  </a:lnTo>
                  <a:lnTo>
                    <a:pt x="38" y="30"/>
                  </a:lnTo>
                  <a:lnTo>
                    <a:pt x="35" y="33"/>
                  </a:lnTo>
                  <a:lnTo>
                    <a:pt x="30" y="38"/>
                  </a:lnTo>
                  <a:lnTo>
                    <a:pt x="22" y="40"/>
                  </a:lnTo>
                  <a:lnTo>
                    <a:pt x="18" y="40"/>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46" name="Freeform 1323">
              <a:extLst>
                <a:ext uri="{FF2B5EF4-FFF2-40B4-BE49-F238E27FC236}">
                  <a16:creationId xmlns:a16="http://schemas.microsoft.com/office/drawing/2014/main" id="{753D877D-18DB-47D0-9D93-6B1C036C1EF3}"/>
                </a:ext>
              </a:extLst>
            </p:cNvPr>
            <p:cNvSpPr>
              <a:spLocks/>
            </p:cNvSpPr>
            <p:nvPr/>
          </p:nvSpPr>
          <p:spPr bwMode="auto">
            <a:xfrm>
              <a:off x="8337299" y="2363583"/>
              <a:ext cx="40019" cy="40019"/>
            </a:xfrm>
            <a:custGeom>
              <a:avLst/>
              <a:gdLst>
                <a:gd name="T0" fmla="*/ 16 w 40"/>
                <a:gd name="T1" fmla="*/ 39 h 40"/>
                <a:gd name="T2" fmla="*/ 16 w 40"/>
                <a:gd name="T3" fmla="*/ 39 h 40"/>
                <a:gd name="T4" fmla="*/ 12 w 40"/>
                <a:gd name="T5" fmla="*/ 38 h 40"/>
                <a:gd name="T6" fmla="*/ 8 w 40"/>
                <a:gd name="T7" fmla="*/ 35 h 40"/>
                <a:gd name="T8" fmla="*/ 3 w 40"/>
                <a:gd name="T9" fmla="*/ 30 h 40"/>
                <a:gd name="T10" fmla="*/ 0 w 40"/>
                <a:gd name="T11" fmla="*/ 22 h 40"/>
                <a:gd name="T12" fmla="*/ 0 w 40"/>
                <a:gd name="T13" fmla="*/ 18 h 40"/>
                <a:gd name="T14" fmla="*/ 1 w 40"/>
                <a:gd name="T15" fmla="*/ 14 h 40"/>
                <a:gd name="T16" fmla="*/ 1 w 40"/>
                <a:gd name="T17" fmla="*/ 14 h 40"/>
                <a:gd name="T18" fmla="*/ 3 w 40"/>
                <a:gd name="T19" fmla="*/ 10 h 40"/>
                <a:gd name="T20" fmla="*/ 5 w 40"/>
                <a:gd name="T21" fmla="*/ 7 h 40"/>
                <a:gd name="T22" fmla="*/ 10 w 40"/>
                <a:gd name="T23" fmla="*/ 3 h 40"/>
                <a:gd name="T24" fmla="*/ 18 w 40"/>
                <a:gd name="T25" fmla="*/ 0 h 40"/>
                <a:gd name="T26" fmla="*/ 22 w 40"/>
                <a:gd name="T27" fmla="*/ 0 h 40"/>
                <a:gd name="T28" fmla="*/ 26 w 40"/>
                <a:gd name="T29" fmla="*/ 0 h 40"/>
                <a:gd name="T30" fmla="*/ 26 w 40"/>
                <a:gd name="T31" fmla="*/ 0 h 40"/>
                <a:gd name="T32" fmla="*/ 30 w 40"/>
                <a:gd name="T33" fmla="*/ 1 h 40"/>
                <a:gd name="T34" fmla="*/ 34 w 40"/>
                <a:gd name="T35" fmla="*/ 4 h 40"/>
                <a:gd name="T36" fmla="*/ 38 w 40"/>
                <a:gd name="T37" fmla="*/ 10 h 40"/>
                <a:gd name="T38" fmla="*/ 40 w 40"/>
                <a:gd name="T39" fmla="*/ 17 h 40"/>
                <a:gd name="T40" fmla="*/ 40 w 40"/>
                <a:gd name="T41" fmla="*/ 21 h 40"/>
                <a:gd name="T42" fmla="*/ 40 w 40"/>
                <a:gd name="T43" fmla="*/ 25 h 40"/>
                <a:gd name="T44" fmla="*/ 40 w 40"/>
                <a:gd name="T45" fmla="*/ 25 h 40"/>
                <a:gd name="T46" fmla="*/ 39 w 40"/>
                <a:gd name="T47" fmla="*/ 29 h 40"/>
                <a:gd name="T48" fmla="*/ 36 w 40"/>
                <a:gd name="T49" fmla="*/ 33 h 40"/>
                <a:gd name="T50" fmla="*/ 30 w 40"/>
                <a:gd name="T51" fmla="*/ 38 h 40"/>
                <a:gd name="T52" fmla="*/ 23 w 40"/>
                <a:gd name="T53" fmla="*/ 40 h 40"/>
                <a:gd name="T54" fmla="*/ 20 w 40"/>
                <a:gd name="T55" fmla="*/ 40 h 40"/>
                <a:gd name="T56" fmla="*/ 16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6" y="39"/>
                  </a:moveTo>
                  <a:lnTo>
                    <a:pt x="16" y="39"/>
                  </a:lnTo>
                  <a:lnTo>
                    <a:pt x="12" y="38"/>
                  </a:lnTo>
                  <a:lnTo>
                    <a:pt x="8" y="35"/>
                  </a:lnTo>
                  <a:lnTo>
                    <a:pt x="3" y="30"/>
                  </a:lnTo>
                  <a:lnTo>
                    <a:pt x="0" y="22"/>
                  </a:lnTo>
                  <a:lnTo>
                    <a:pt x="0" y="18"/>
                  </a:lnTo>
                  <a:lnTo>
                    <a:pt x="1" y="14"/>
                  </a:lnTo>
                  <a:lnTo>
                    <a:pt x="1" y="14"/>
                  </a:lnTo>
                  <a:lnTo>
                    <a:pt x="3" y="10"/>
                  </a:lnTo>
                  <a:lnTo>
                    <a:pt x="5" y="7"/>
                  </a:lnTo>
                  <a:lnTo>
                    <a:pt x="10" y="3"/>
                  </a:lnTo>
                  <a:lnTo>
                    <a:pt x="18" y="0"/>
                  </a:lnTo>
                  <a:lnTo>
                    <a:pt x="22" y="0"/>
                  </a:lnTo>
                  <a:lnTo>
                    <a:pt x="26" y="0"/>
                  </a:lnTo>
                  <a:lnTo>
                    <a:pt x="26" y="0"/>
                  </a:lnTo>
                  <a:lnTo>
                    <a:pt x="30" y="1"/>
                  </a:lnTo>
                  <a:lnTo>
                    <a:pt x="34" y="4"/>
                  </a:lnTo>
                  <a:lnTo>
                    <a:pt x="38" y="10"/>
                  </a:lnTo>
                  <a:lnTo>
                    <a:pt x="40" y="17"/>
                  </a:lnTo>
                  <a:lnTo>
                    <a:pt x="40" y="21"/>
                  </a:lnTo>
                  <a:lnTo>
                    <a:pt x="40" y="25"/>
                  </a:lnTo>
                  <a:lnTo>
                    <a:pt x="40" y="25"/>
                  </a:lnTo>
                  <a:lnTo>
                    <a:pt x="39" y="29"/>
                  </a:lnTo>
                  <a:lnTo>
                    <a:pt x="36" y="33"/>
                  </a:lnTo>
                  <a:lnTo>
                    <a:pt x="30" y="38"/>
                  </a:lnTo>
                  <a:lnTo>
                    <a:pt x="23" y="40"/>
                  </a:lnTo>
                  <a:lnTo>
                    <a:pt x="20" y="40"/>
                  </a:lnTo>
                  <a:lnTo>
                    <a:pt x="16"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47" name="Freeform 1324">
              <a:extLst>
                <a:ext uri="{FF2B5EF4-FFF2-40B4-BE49-F238E27FC236}">
                  <a16:creationId xmlns:a16="http://schemas.microsoft.com/office/drawing/2014/main" id="{8170D7F4-FECF-4768-A6E0-2C08F768AA12}"/>
                </a:ext>
              </a:extLst>
            </p:cNvPr>
            <p:cNvSpPr>
              <a:spLocks/>
            </p:cNvSpPr>
            <p:nvPr/>
          </p:nvSpPr>
          <p:spPr bwMode="auto">
            <a:xfrm>
              <a:off x="8359310" y="2284545"/>
              <a:ext cx="40019" cy="40019"/>
            </a:xfrm>
            <a:custGeom>
              <a:avLst/>
              <a:gdLst>
                <a:gd name="T0" fmla="*/ 16 w 40"/>
                <a:gd name="T1" fmla="*/ 40 h 40"/>
                <a:gd name="T2" fmla="*/ 16 w 40"/>
                <a:gd name="T3" fmla="*/ 40 h 40"/>
                <a:gd name="T4" fmla="*/ 12 w 40"/>
                <a:gd name="T5" fmla="*/ 39 h 40"/>
                <a:gd name="T6" fmla="*/ 8 w 40"/>
                <a:gd name="T7" fmla="*/ 36 h 40"/>
                <a:gd name="T8" fmla="*/ 3 w 40"/>
                <a:gd name="T9" fmla="*/ 30 h 40"/>
                <a:gd name="T10" fmla="*/ 0 w 40"/>
                <a:gd name="T11" fmla="*/ 23 h 40"/>
                <a:gd name="T12" fmla="*/ 0 w 40"/>
                <a:gd name="T13" fmla="*/ 19 h 40"/>
                <a:gd name="T14" fmla="*/ 1 w 40"/>
                <a:gd name="T15" fmla="*/ 15 h 40"/>
                <a:gd name="T16" fmla="*/ 1 w 40"/>
                <a:gd name="T17" fmla="*/ 15 h 40"/>
                <a:gd name="T18" fmla="*/ 3 w 40"/>
                <a:gd name="T19" fmla="*/ 11 h 40"/>
                <a:gd name="T20" fmla="*/ 5 w 40"/>
                <a:gd name="T21" fmla="*/ 8 h 40"/>
                <a:gd name="T22" fmla="*/ 11 w 40"/>
                <a:gd name="T23" fmla="*/ 2 h 40"/>
                <a:gd name="T24" fmla="*/ 18 w 40"/>
                <a:gd name="T25" fmla="*/ 0 h 40"/>
                <a:gd name="T26" fmla="*/ 22 w 40"/>
                <a:gd name="T27" fmla="*/ 0 h 40"/>
                <a:gd name="T28" fmla="*/ 26 w 40"/>
                <a:gd name="T29" fmla="*/ 1 h 40"/>
                <a:gd name="T30" fmla="*/ 26 w 40"/>
                <a:gd name="T31" fmla="*/ 1 h 40"/>
                <a:gd name="T32" fmla="*/ 30 w 40"/>
                <a:gd name="T33" fmla="*/ 2 h 40"/>
                <a:gd name="T34" fmla="*/ 33 w 40"/>
                <a:gd name="T35" fmla="*/ 5 h 40"/>
                <a:gd name="T36" fmla="*/ 38 w 40"/>
                <a:gd name="T37" fmla="*/ 10 h 40"/>
                <a:gd name="T38" fmla="*/ 40 w 40"/>
                <a:gd name="T39" fmla="*/ 18 h 40"/>
                <a:gd name="T40" fmla="*/ 40 w 40"/>
                <a:gd name="T41" fmla="*/ 22 h 40"/>
                <a:gd name="T42" fmla="*/ 40 w 40"/>
                <a:gd name="T43" fmla="*/ 26 h 40"/>
                <a:gd name="T44" fmla="*/ 40 w 40"/>
                <a:gd name="T45" fmla="*/ 26 h 40"/>
                <a:gd name="T46" fmla="*/ 39 w 40"/>
                <a:gd name="T47" fmla="*/ 30 h 40"/>
                <a:gd name="T48" fmla="*/ 37 w 40"/>
                <a:gd name="T49" fmla="*/ 32 h 40"/>
                <a:gd name="T50" fmla="*/ 30 w 40"/>
                <a:gd name="T51" fmla="*/ 37 h 40"/>
                <a:gd name="T52" fmla="*/ 24 w 40"/>
                <a:gd name="T53" fmla="*/ 40 h 40"/>
                <a:gd name="T54" fmla="*/ 20 w 40"/>
                <a:gd name="T55" fmla="*/ 40 h 40"/>
                <a:gd name="T56" fmla="*/ 16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6" y="40"/>
                  </a:moveTo>
                  <a:lnTo>
                    <a:pt x="16" y="40"/>
                  </a:lnTo>
                  <a:lnTo>
                    <a:pt x="12" y="39"/>
                  </a:lnTo>
                  <a:lnTo>
                    <a:pt x="8" y="36"/>
                  </a:lnTo>
                  <a:lnTo>
                    <a:pt x="3" y="30"/>
                  </a:lnTo>
                  <a:lnTo>
                    <a:pt x="0" y="23"/>
                  </a:lnTo>
                  <a:lnTo>
                    <a:pt x="0" y="19"/>
                  </a:lnTo>
                  <a:lnTo>
                    <a:pt x="1" y="15"/>
                  </a:lnTo>
                  <a:lnTo>
                    <a:pt x="1" y="15"/>
                  </a:lnTo>
                  <a:lnTo>
                    <a:pt x="3" y="11"/>
                  </a:lnTo>
                  <a:lnTo>
                    <a:pt x="5" y="8"/>
                  </a:lnTo>
                  <a:lnTo>
                    <a:pt x="11" y="2"/>
                  </a:lnTo>
                  <a:lnTo>
                    <a:pt x="18" y="0"/>
                  </a:lnTo>
                  <a:lnTo>
                    <a:pt x="22" y="0"/>
                  </a:lnTo>
                  <a:lnTo>
                    <a:pt x="26" y="1"/>
                  </a:lnTo>
                  <a:lnTo>
                    <a:pt x="26" y="1"/>
                  </a:lnTo>
                  <a:lnTo>
                    <a:pt x="30" y="2"/>
                  </a:lnTo>
                  <a:lnTo>
                    <a:pt x="33" y="5"/>
                  </a:lnTo>
                  <a:lnTo>
                    <a:pt x="38" y="10"/>
                  </a:lnTo>
                  <a:lnTo>
                    <a:pt x="40" y="18"/>
                  </a:lnTo>
                  <a:lnTo>
                    <a:pt x="40" y="22"/>
                  </a:lnTo>
                  <a:lnTo>
                    <a:pt x="40" y="26"/>
                  </a:lnTo>
                  <a:lnTo>
                    <a:pt x="40" y="26"/>
                  </a:lnTo>
                  <a:lnTo>
                    <a:pt x="39" y="30"/>
                  </a:lnTo>
                  <a:lnTo>
                    <a:pt x="37" y="32"/>
                  </a:lnTo>
                  <a:lnTo>
                    <a:pt x="30" y="37"/>
                  </a:lnTo>
                  <a:lnTo>
                    <a:pt x="24" y="40"/>
                  </a:lnTo>
                  <a:lnTo>
                    <a:pt x="20" y="40"/>
                  </a:lnTo>
                  <a:lnTo>
                    <a:pt x="1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48" name="Freeform 1325">
              <a:extLst>
                <a:ext uri="{FF2B5EF4-FFF2-40B4-BE49-F238E27FC236}">
                  <a16:creationId xmlns:a16="http://schemas.microsoft.com/office/drawing/2014/main" id="{2F7991D6-1658-4A41-98CA-D1D4EDFA9265}"/>
                </a:ext>
              </a:extLst>
            </p:cNvPr>
            <p:cNvSpPr>
              <a:spLocks/>
            </p:cNvSpPr>
            <p:nvPr/>
          </p:nvSpPr>
          <p:spPr bwMode="auto">
            <a:xfrm>
              <a:off x="8381320" y="2206508"/>
              <a:ext cx="41020" cy="40019"/>
            </a:xfrm>
            <a:custGeom>
              <a:avLst/>
              <a:gdLst>
                <a:gd name="T0" fmla="*/ 15 w 41"/>
                <a:gd name="T1" fmla="*/ 39 h 40"/>
                <a:gd name="T2" fmla="*/ 15 w 41"/>
                <a:gd name="T3" fmla="*/ 39 h 40"/>
                <a:gd name="T4" fmla="*/ 12 w 41"/>
                <a:gd name="T5" fmla="*/ 37 h 40"/>
                <a:gd name="T6" fmla="*/ 8 w 41"/>
                <a:gd name="T7" fmla="*/ 36 h 40"/>
                <a:gd name="T8" fmla="*/ 3 w 41"/>
                <a:gd name="T9" fmla="*/ 30 h 40"/>
                <a:gd name="T10" fmla="*/ 0 w 41"/>
                <a:gd name="T11" fmla="*/ 22 h 40"/>
                <a:gd name="T12" fmla="*/ 0 w 41"/>
                <a:gd name="T13" fmla="*/ 18 h 40"/>
                <a:gd name="T14" fmla="*/ 2 w 41"/>
                <a:gd name="T15" fmla="*/ 14 h 40"/>
                <a:gd name="T16" fmla="*/ 2 w 41"/>
                <a:gd name="T17" fmla="*/ 14 h 40"/>
                <a:gd name="T18" fmla="*/ 3 w 41"/>
                <a:gd name="T19" fmla="*/ 10 h 40"/>
                <a:gd name="T20" fmla="*/ 5 w 41"/>
                <a:gd name="T21" fmla="*/ 8 h 40"/>
                <a:gd name="T22" fmla="*/ 11 w 41"/>
                <a:gd name="T23" fmla="*/ 2 h 40"/>
                <a:gd name="T24" fmla="*/ 18 w 41"/>
                <a:gd name="T25" fmla="*/ 0 h 40"/>
                <a:gd name="T26" fmla="*/ 22 w 41"/>
                <a:gd name="T27" fmla="*/ 0 h 40"/>
                <a:gd name="T28" fmla="*/ 26 w 41"/>
                <a:gd name="T29" fmla="*/ 0 h 40"/>
                <a:gd name="T30" fmla="*/ 26 w 41"/>
                <a:gd name="T31" fmla="*/ 0 h 40"/>
                <a:gd name="T32" fmla="*/ 30 w 41"/>
                <a:gd name="T33" fmla="*/ 2 h 40"/>
                <a:gd name="T34" fmla="*/ 33 w 41"/>
                <a:gd name="T35" fmla="*/ 4 h 40"/>
                <a:gd name="T36" fmla="*/ 38 w 41"/>
                <a:gd name="T37" fmla="*/ 10 h 40"/>
                <a:gd name="T38" fmla="*/ 41 w 41"/>
                <a:gd name="T39" fmla="*/ 17 h 40"/>
                <a:gd name="T40" fmla="*/ 41 w 41"/>
                <a:gd name="T41" fmla="*/ 22 h 40"/>
                <a:gd name="T42" fmla="*/ 41 w 41"/>
                <a:gd name="T43" fmla="*/ 26 h 40"/>
                <a:gd name="T44" fmla="*/ 41 w 41"/>
                <a:gd name="T45" fmla="*/ 26 h 40"/>
                <a:gd name="T46" fmla="*/ 38 w 41"/>
                <a:gd name="T47" fmla="*/ 30 h 40"/>
                <a:gd name="T48" fmla="*/ 37 w 41"/>
                <a:gd name="T49" fmla="*/ 32 h 40"/>
                <a:gd name="T50" fmla="*/ 30 w 41"/>
                <a:gd name="T51" fmla="*/ 37 h 40"/>
                <a:gd name="T52" fmla="*/ 24 w 41"/>
                <a:gd name="T53" fmla="*/ 40 h 40"/>
                <a:gd name="T54" fmla="*/ 20 w 41"/>
                <a:gd name="T55" fmla="*/ 40 h 40"/>
                <a:gd name="T56" fmla="*/ 15 w 41"/>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0">
                  <a:moveTo>
                    <a:pt x="15" y="39"/>
                  </a:moveTo>
                  <a:lnTo>
                    <a:pt x="15" y="39"/>
                  </a:lnTo>
                  <a:lnTo>
                    <a:pt x="12" y="37"/>
                  </a:lnTo>
                  <a:lnTo>
                    <a:pt x="8" y="36"/>
                  </a:lnTo>
                  <a:lnTo>
                    <a:pt x="3" y="30"/>
                  </a:lnTo>
                  <a:lnTo>
                    <a:pt x="0" y="22"/>
                  </a:lnTo>
                  <a:lnTo>
                    <a:pt x="0" y="18"/>
                  </a:lnTo>
                  <a:lnTo>
                    <a:pt x="2" y="14"/>
                  </a:lnTo>
                  <a:lnTo>
                    <a:pt x="2" y="14"/>
                  </a:lnTo>
                  <a:lnTo>
                    <a:pt x="3" y="10"/>
                  </a:lnTo>
                  <a:lnTo>
                    <a:pt x="5" y="8"/>
                  </a:lnTo>
                  <a:lnTo>
                    <a:pt x="11" y="2"/>
                  </a:lnTo>
                  <a:lnTo>
                    <a:pt x="18" y="0"/>
                  </a:lnTo>
                  <a:lnTo>
                    <a:pt x="22" y="0"/>
                  </a:lnTo>
                  <a:lnTo>
                    <a:pt x="26" y="0"/>
                  </a:lnTo>
                  <a:lnTo>
                    <a:pt x="26" y="0"/>
                  </a:lnTo>
                  <a:lnTo>
                    <a:pt x="30" y="2"/>
                  </a:lnTo>
                  <a:lnTo>
                    <a:pt x="33" y="4"/>
                  </a:lnTo>
                  <a:lnTo>
                    <a:pt x="38" y="10"/>
                  </a:lnTo>
                  <a:lnTo>
                    <a:pt x="41" y="17"/>
                  </a:lnTo>
                  <a:lnTo>
                    <a:pt x="41" y="22"/>
                  </a:lnTo>
                  <a:lnTo>
                    <a:pt x="41" y="26"/>
                  </a:lnTo>
                  <a:lnTo>
                    <a:pt x="41" y="26"/>
                  </a:lnTo>
                  <a:lnTo>
                    <a:pt x="38" y="30"/>
                  </a:lnTo>
                  <a:lnTo>
                    <a:pt x="37" y="32"/>
                  </a:lnTo>
                  <a:lnTo>
                    <a:pt x="30" y="37"/>
                  </a:lnTo>
                  <a:lnTo>
                    <a:pt x="24" y="40"/>
                  </a:lnTo>
                  <a:lnTo>
                    <a:pt x="20" y="40"/>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49" name="Freeform 1326">
              <a:extLst>
                <a:ext uri="{FF2B5EF4-FFF2-40B4-BE49-F238E27FC236}">
                  <a16:creationId xmlns:a16="http://schemas.microsoft.com/office/drawing/2014/main" id="{FF226004-BDDF-498D-A7B4-8A214AEB2897}"/>
                </a:ext>
              </a:extLst>
            </p:cNvPr>
            <p:cNvSpPr>
              <a:spLocks/>
            </p:cNvSpPr>
            <p:nvPr/>
          </p:nvSpPr>
          <p:spPr bwMode="auto">
            <a:xfrm>
              <a:off x="8403331" y="2128470"/>
              <a:ext cx="41020" cy="40019"/>
            </a:xfrm>
            <a:custGeom>
              <a:avLst/>
              <a:gdLst>
                <a:gd name="T0" fmla="*/ 15 w 41"/>
                <a:gd name="T1" fmla="*/ 39 h 40"/>
                <a:gd name="T2" fmla="*/ 15 w 41"/>
                <a:gd name="T3" fmla="*/ 39 h 40"/>
                <a:gd name="T4" fmla="*/ 11 w 41"/>
                <a:gd name="T5" fmla="*/ 38 h 40"/>
                <a:gd name="T6" fmla="*/ 8 w 41"/>
                <a:gd name="T7" fmla="*/ 35 h 40"/>
                <a:gd name="T8" fmla="*/ 3 w 41"/>
                <a:gd name="T9" fmla="*/ 30 h 40"/>
                <a:gd name="T10" fmla="*/ 0 w 41"/>
                <a:gd name="T11" fmla="*/ 22 h 40"/>
                <a:gd name="T12" fmla="*/ 0 w 41"/>
                <a:gd name="T13" fmla="*/ 18 h 40"/>
                <a:gd name="T14" fmla="*/ 2 w 41"/>
                <a:gd name="T15" fmla="*/ 14 h 40"/>
                <a:gd name="T16" fmla="*/ 2 w 41"/>
                <a:gd name="T17" fmla="*/ 14 h 40"/>
                <a:gd name="T18" fmla="*/ 3 w 41"/>
                <a:gd name="T19" fmla="*/ 10 h 40"/>
                <a:gd name="T20" fmla="*/ 4 w 41"/>
                <a:gd name="T21" fmla="*/ 6 h 40"/>
                <a:gd name="T22" fmla="*/ 11 w 41"/>
                <a:gd name="T23" fmla="*/ 2 h 40"/>
                <a:gd name="T24" fmla="*/ 19 w 41"/>
                <a:gd name="T25" fmla="*/ 0 h 40"/>
                <a:gd name="T26" fmla="*/ 22 w 41"/>
                <a:gd name="T27" fmla="*/ 0 h 40"/>
                <a:gd name="T28" fmla="*/ 26 w 41"/>
                <a:gd name="T29" fmla="*/ 0 h 40"/>
                <a:gd name="T30" fmla="*/ 26 w 41"/>
                <a:gd name="T31" fmla="*/ 0 h 40"/>
                <a:gd name="T32" fmla="*/ 30 w 41"/>
                <a:gd name="T33" fmla="*/ 1 h 40"/>
                <a:gd name="T34" fmla="*/ 33 w 41"/>
                <a:gd name="T35" fmla="*/ 4 h 40"/>
                <a:gd name="T36" fmla="*/ 38 w 41"/>
                <a:gd name="T37" fmla="*/ 9 h 40"/>
                <a:gd name="T38" fmla="*/ 41 w 41"/>
                <a:gd name="T39" fmla="*/ 17 h 40"/>
                <a:gd name="T40" fmla="*/ 41 w 41"/>
                <a:gd name="T41" fmla="*/ 21 h 40"/>
                <a:gd name="T42" fmla="*/ 41 w 41"/>
                <a:gd name="T43" fmla="*/ 25 h 40"/>
                <a:gd name="T44" fmla="*/ 41 w 41"/>
                <a:gd name="T45" fmla="*/ 25 h 40"/>
                <a:gd name="T46" fmla="*/ 38 w 41"/>
                <a:gd name="T47" fmla="*/ 28 h 40"/>
                <a:gd name="T48" fmla="*/ 37 w 41"/>
                <a:gd name="T49" fmla="*/ 32 h 40"/>
                <a:gd name="T50" fmla="*/ 30 w 41"/>
                <a:gd name="T51" fmla="*/ 38 h 40"/>
                <a:gd name="T52" fmla="*/ 24 w 41"/>
                <a:gd name="T53" fmla="*/ 39 h 40"/>
                <a:gd name="T54" fmla="*/ 19 w 41"/>
                <a:gd name="T55" fmla="*/ 40 h 40"/>
                <a:gd name="T56" fmla="*/ 15 w 41"/>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0">
                  <a:moveTo>
                    <a:pt x="15" y="39"/>
                  </a:moveTo>
                  <a:lnTo>
                    <a:pt x="15" y="39"/>
                  </a:lnTo>
                  <a:lnTo>
                    <a:pt x="11" y="38"/>
                  </a:lnTo>
                  <a:lnTo>
                    <a:pt x="8" y="35"/>
                  </a:lnTo>
                  <a:lnTo>
                    <a:pt x="3" y="30"/>
                  </a:lnTo>
                  <a:lnTo>
                    <a:pt x="0" y="22"/>
                  </a:lnTo>
                  <a:lnTo>
                    <a:pt x="0" y="18"/>
                  </a:lnTo>
                  <a:lnTo>
                    <a:pt x="2" y="14"/>
                  </a:lnTo>
                  <a:lnTo>
                    <a:pt x="2" y="14"/>
                  </a:lnTo>
                  <a:lnTo>
                    <a:pt x="3" y="10"/>
                  </a:lnTo>
                  <a:lnTo>
                    <a:pt x="4" y="6"/>
                  </a:lnTo>
                  <a:lnTo>
                    <a:pt x="11" y="2"/>
                  </a:lnTo>
                  <a:lnTo>
                    <a:pt x="19" y="0"/>
                  </a:lnTo>
                  <a:lnTo>
                    <a:pt x="22" y="0"/>
                  </a:lnTo>
                  <a:lnTo>
                    <a:pt x="26" y="0"/>
                  </a:lnTo>
                  <a:lnTo>
                    <a:pt x="26" y="0"/>
                  </a:lnTo>
                  <a:lnTo>
                    <a:pt x="30" y="1"/>
                  </a:lnTo>
                  <a:lnTo>
                    <a:pt x="33" y="4"/>
                  </a:lnTo>
                  <a:lnTo>
                    <a:pt x="38" y="9"/>
                  </a:lnTo>
                  <a:lnTo>
                    <a:pt x="41" y="17"/>
                  </a:lnTo>
                  <a:lnTo>
                    <a:pt x="41" y="21"/>
                  </a:lnTo>
                  <a:lnTo>
                    <a:pt x="41" y="25"/>
                  </a:lnTo>
                  <a:lnTo>
                    <a:pt x="41" y="25"/>
                  </a:lnTo>
                  <a:lnTo>
                    <a:pt x="38" y="28"/>
                  </a:lnTo>
                  <a:lnTo>
                    <a:pt x="37" y="32"/>
                  </a:lnTo>
                  <a:lnTo>
                    <a:pt x="30" y="38"/>
                  </a:lnTo>
                  <a:lnTo>
                    <a:pt x="24" y="39"/>
                  </a:lnTo>
                  <a:lnTo>
                    <a:pt x="19" y="40"/>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50" name="Freeform 1327">
              <a:extLst>
                <a:ext uri="{FF2B5EF4-FFF2-40B4-BE49-F238E27FC236}">
                  <a16:creationId xmlns:a16="http://schemas.microsoft.com/office/drawing/2014/main" id="{EC48DA1D-6494-454A-8F03-0DC9CA5F652A}"/>
                </a:ext>
              </a:extLst>
            </p:cNvPr>
            <p:cNvSpPr>
              <a:spLocks noEditPoints="1"/>
            </p:cNvSpPr>
            <p:nvPr/>
          </p:nvSpPr>
          <p:spPr bwMode="auto">
            <a:xfrm>
              <a:off x="7994133" y="2093453"/>
              <a:ext cx="1945939" cy="2269095"/>
            </a:xfrm>
            <a:custGeom>
              <a:avLst/>
              <a:gdLst>
                <a:gd name="T0" fmla="*/ 1432 w 1945"/>
                <a:gd name="T1" fmla="*/ 2251 h 2268"/>
                <a:gd name="T2" fmla="*/ 13 w 1945"/>
                <a:gd name="T3" fmla="*/ 1876 h 2268"/>
                <a:gd name="T4" fmla="*/ 521 w 1945"/>
                <a:gd name="T5" fmla="*/ 5 h 2268"/>
                <a:gd name="T6" fmla="*/ 70 w 1945"/>
                <a:gd name="T7" fmla="*/ 1822 h 2268"/>
                <a:gd name="T8" fmla="*/ 43 w 1945"/>
                <a:gd name="T9" fmla="*/ 1796 h 2268"/>
                <a:gd name="T10" fmla="*/ 69 w 1945"/>
                <a:gd name="T11" fmla="*/ 1754 h 2268"/>
                <a:gd name="T12" fmla="*/ 83 w 1945"/>
                <a:gd name="T13" fmla="*/ 1717 h 2268"/>
                <a:gd name="T14" fmla="*/ 57 w 1945"/>
                <a:gd name="T15" fmla="*/ 1744 h 2268"/>
                <a:gd name="T16" fmla="*/ 116 w 1945"/>
                <a:gd name="T17" fmla="*/ 1662 h 2268"/>
                <a:gd name="T18" fmla="*/ 78 w 1945"/>
                <a:gd name="T19" fmla="*/ 1646 h 2268"/>
                <a:gd name="T20" fmla="*/ 121 w 1945"/>
                <a:gd name="T21" fmla="*/ 1597 h 2268"/>
                <a:gd name="T22" fmla="*/ 124 w 1945"/>
                <a:gd name="T23" fmla="*/ 1558 h 2268"/>
                <a:gd name="T24" fmla="*/ 109 w 1945"/>
                <a:gd name="T25" fmla="*/ 1596 h 2268"/>
                <a:gd name="T26" fmla="*/ 160 w 1945"/>
                <a:gd name="T27" fmla="*/ 1497 h 2268"/>
                <a:gd name="T28" fmla="*/ 121 w 1945"/>
                <a:gd name="T29" fmla="*/ 1494 h 2268"/>
                <a:gd name="T30" fmla="*/ 178 w 1945"/>
                <a:gd name="T31" fmla="*/ 1433 h 2268"/>
                <a:gd name="T32" fmla="*/ 160 w 1945"/>
                <a:gd name="T33" fmla="*/ 1401 h 2268"/>
                <a:gd name="T34" fmla="*/ 179 w 1945"/>
                <a:gd name="T35" fmla="*/ 1362 h 2268"/>
                <a:gd name="T36" fmla="*/ 198 w 1945"/>
                <a:gd name="T37" fmla="*/ 1327 h 2268"/>
                <a:gd name="T38" fmla="*/ 164 w 1945"/>
                <a:gd name="T39" fmla="*/ 1345 h 2268"/>
                <a:gd name="T40" fmla="*/ 226 w 1945"/>
                <a:gd name="T41" fmla="*/ 1269 h 2268"/>
                <a:gd name="T42" fmla="*/ 191 w 1945"/>
                <a:gd name="T43" fmla="*/ 1251 h 2268"/>
                <a:gd name="T44" fmla="*/ 227 w 1945"/>
                <a:gd name="T45" fmla="*/ 1206 h 2268"/>
                <a:gd name="T46" fmla="*/ 234 w 1945"/>
                <a:gd name="T47" fmla="*/ 1166 h 2268"/>
                <a:gd name="T48" fmla="*/ 216 w 1945"/>
                <a:gd name="T49" fmla="*/ 1202 h 2268"/>
                <a:gd name="T50" fmla="*/ 270 w 1945"/>
                <a:gd name="T51" fmla="*/ 1108 h 2268"/>
                <a:gd name="T52" fmla="*/ 231 w 1945"/>
                <a:gd name="T53" fmla="*/ 1102 h 2268"/>
                <a:gd name="T54" fmla="*/ 282 w 1945"/>
                <a:gd name="T55" fmla="*/ 1046 h 2268"/>
                <a:gd name="T56" fmla="*/ 274 w 1945"/>
                <a:gd name="T57" fmla="*/ 1008 h 2268"/>
                <a:gd name="T58" fmla="*/ 266 w 1945"/>
                <a:gd name="T59" fmla="*/ 1049 h 2268"/>
                <a:gd name="T60" fmla="*/ 312 w 1945"/>
                <a:gd name="T61" fmla="*/ 941 h 2268"/>
                <a:gd name="T62" fmla="*/ 274 w 1945"/>
                <a:gd name="T63" fmla="*/ 948 h 2268"/>
                <a:gd name="T64" fmla="*/ 334 w 1945"/>
                <a:gd name="T65" fmla="*/ 881 h 2268"/>
                <a:gd name="T66" fmla="*/ 307 w 1945"/>
                <a:gd name="T67" fmla="*/ 854 h 2268"/>
                <a:gd name="T68" fmla="*/ 333 w 1945"/>
                <a:gd name="T69" fmla="*/ 813 h 2268"/>
                <a:gd name="T70" fmla="*/ 347 w 1945"/>
                <a:gd name="T71" fmla="*/ 776 h 2268"/>
                <a:gd name="T72" fmla="*/ 321 w 1945"/>
                <a:gd name="T73" fmla="*/ 803 h 2268"/>
                <a:gd name="T74" fmla="*/ 379 w 1945"/>
                <a:gd name="T75" fmla="*/ 720 h 2268"/>
                <a:gd name="T76" fmla="*/ 342 w 1945"/>
                <a:gd name="T77" fmla="*/ 705 h 2268"/>
                <a:gd name="T78" fmla="*/ 385 w 1945"/>
                <a:gd name="T79" fmla="*/ 656 h 2268"/>
                <a:gd name="T80" fmla="*/ 387 w 1945"/>
                <a:gd name="T81" fmla="*/ 617 h 2268"/>
                <a:gd name="T82" fmla="*/ 373 w 1945"/>
                <a:gd name="T83" fmla="*/ 655 h 2268"/>
                <a:gd name="T84" fmla="*/ 424 w 1945"/>
                <a:gd name="T85" fmla="*/ 556 h 2268"/>
                <a:gd name="T86" fmla="*/ 385 w 1945"/>
                <a:gd name="T87" fmla="*/ 552 h 2268"/>
                <a:gd name="T88" fmla="*/ 442 w 1945"/>
                <a:gd name="T89" fmla="*/ 492 h 2268"/>
                <a:gd name="T90" fmla="*/ 424 w 1945"/>
                <a:gd name="T91" fmla="*/ 460 h 2268"/>
                <a:gd name="T92" fmla="*/ 442 w 1945"/>
                <a:gd name="T93" fmla="*/ 421 h 2268"/>
                <a:gd name="T94" fmla="*/ 460 w 1945"/>
                <a:gd name="T95" fmla="*/ 386 h 2268"/>
                <a:gd name="T96" fmla="*/ 428 w 1945"/>
                <a:gd name="T97" fmla="*/ 404 h 2268"/>
                <a:gd name="T98" fmla="*/ 489 w 1945"/>
                <a:gd name="T99" fmla="*/ 329 h 2268"/>
                <a:gd name="T100" fmla="*/ 453 w 1945"/>
                <a:gd name="T101" fmla="*/ 310 h 2268"/>
                <a:gd name="T102" fmla="*/ 490 w 1945"/>
                <a:gd name="T103" fmla="*/ 265 h 2268"/>
                <a:gd name="T104" fmla="*/ 498 w 1945"/>
                <a:gd name="T105" fmla="*/ 225 h 2268"/>
                <a:gd name="T106" fmla="*/ 479 w 1945"/>
                <a:gd name="T107" fmla="*/ 260 h 2268"/>
                <a:gd name="T108" fmla="*/ 534 w 1945"/>
                <a:gd name="T109" fmla="*/ 167 h 2268"/>
                <a:gd name="T110" fmla="*/ 494 w 1945"/>
                <a:gd name="T111" fmla="*/ 161 h 2268"/>
                <a:gd name="T112" fmla="*/ 546 w 1945"/>
                <a:gd name="T113" fmla="*/ 105 h 2268"/>
                <a:gd name="T114" fmla="*/ 537 w 1945"/>
                <a:gd name="T115" fmla="*/ 67 h 2268"/>
                <a:gd name="T116" fmla="*/ 530 w 1945"/>
                <a:gd name="T117" fmla="*/ 106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45" h="2268">
                  <a:moveTo>
                    <a:pt x="543" y="1"/>
                  </a:moveTo>
                  <a:lnTo>
                    <a:pt x="1928" y="388"/>
                  </a:lnTo>
                  <a:lnTo>
                    <a:pt x="1928" y="388"/>
                  </a:lnTo>
                  <a:lnTo>
                    <a:pt x="1932" y="391"/>
                  </a:lnTo>
                  <a:lnTo>
                    <a:pt x="1936" y="394"/>
                  </a:lnTo>
                  <a:lnTo>
                    <a:pt x="1940" y="396"/>
                  </a:lnTo>
                  <a:lnTo>
                    <a:pt x="1942" y="400"/>
                  </a:lnTo>
                  <a:lnTo>
                    <a:pt x="1943" y="404"/>
                  </a:lnTo>
                  <a:lnTo>
                    <a:pt x="1945" y="409"/>
                  </a:lnTo>
                  <a:lnTo>
                    <a:pt x="1945" y="413"/>
                  </a:lnTo>
                  <a:lnTo>
                    <a:pt x="1945" y="418"/>
                  </a:lnTo>
                  <a:lnTo>
                    <a:pt x="1432" y="2251"/>
                  </a:lnTo>
                  <a:lnTo>
                    <a:pt x="1432" y="2251"/>
                  </a:lnTo>
                  <a:lnTo>
                    <a:pt x="1430" y="2255"/>
                  </a:lnTo>
                  <a:lnTo>
                    <a:pt x="1428" y="2259"/>
                  </a:lnTo>
                  <a:lnTo>
                    <a:pt x="1424" y="2262"/>
                  </a:lnTo>
                  <a:lnTo>
                    <a:pt x="1420" y="2265"/>
                  </a:lnTo>
                  <a:lnTo>
                    <a:pt x="1416" y="2266"/>
                  </a:lnTo>
                  <a:lnTo>
                    <a:pt x="1412" y="2268"/>
                  </a:lnTo>
                  <a:lnTo>
                    <a:pt x="1407" y="2268"/>
                  </a:lnTo>
                  <a:lnTo>
                    <a:pt x="1402" y="2266"/>
                  </a:lnTo>
                  <a:lnTo>
                    <a:pt x="17" y="1879"/>
                  </a:lnTo>
                  <a:lnTo>
                    <a:pt x="17" y="1879"/>
                  </a:lnTo>
                  <a:lnTo>
                    <a:pt x="13" y="1876"/>
                  </a:lnTo>
                  <a:lnTo>
                    <a:pt x="9" y="1874"/>
                  </a:lnTo>
                  <a:lnTo>
                    <a:pt x="5" y="1871"/>
                  </a:lnTo>
                  <a:lnTo>
                    <a:pt x="3" y="1867"/>
                  </a:lnTo>
                  <a:lnTo>
                    <a:pt x="1" y="1863"/>
                  </a:lnTo>
                  <a:lnTo>
                    <a:pt x="0" y="1858"/>
                  </a:lnTo>
                  <a:lnTo>
                    <a:pt x="0" y="1854"/>
                  </a:lnTo>
                  <a:lnTo>
                    <a:pt x="1" y="1849"/>
                  </a:lnTo>
                  <a:lnTo>
                    <a:pt x="515" y="17"/>
                  </a:lnTo>
                  <a:lnTo>
                    <a:pt x="515" y="17"/>
                  </a:lnTo>
                  <a:lnTo>
                    <a:pt x="516" y="13"/>
                  </a:lnTo>
                  <a:lnTo>
                    <a:pt x="518" y="9"/>
                  </a:lnTo>
                  <a:lnTo>
                    <a:pt x="521" y="5"/>
                  </a:lnTo>
                  <a:lnTo>
                    <a:pt x="525" y="4"/>
                  </a:lnTo>
                  <a:lnTo>
                    <a:pt x="529" y="1"/>
                  </a:lnTo>
                  <a:lnTo>
                    <a:pt x="534" y="0"/>
                  </a:lnTo>
                  <a:lnTo>
                    <a:pt x="538" y="0"/>
                  </a:lnTo>
                  <a:lnTo>
                    <a:pt x="543" y="1"/>
                  </a:lnTo>
                  <a:close/>
                  <a:moveTo>
                    <a:pt x="47" y="1832"/>
                  </a:moveTo>
                  <a:lnTo>
                    <a:pt x="47" y="1832"/>
                  </a:lnTo>
                  <a:lnTo>
                    <a:pt x="51" y="1834"/>
                  </a:lnTo>
                  <a:lnTo>
                    <a:pt x="55" y="1834"/>
                  </a:lnTo>
                  <a:lnTo>
                    <a:pt x="63" y="1831"/>
                  </a:lnTo>
                  <a:lnTo>
                    <a:pt x="69" y="1826"/>
                  </a:lnTo>
                  <a:lnTo>
                    <a:pt x="70" y="1822"/>
                  </a:lnTo>
                  <a:lnTo>
                    <a:pt x="72" y="1818"/>
                  </a:lnTo>
                  <a:lnTo>
                    <a:pt x="72" y="1818"/>
                  </a:lnTo>
                  <a:lnTo>
                    <a:pt x="73" y="1814"/>
                  </a:lnTo>
                  <a:lnTo>
                    <a:pt x="73" y="1810"/>
                  </a:lnTo>
                  <a:lnTo>
                    <a:pt x="70" y="1804"/>
                  </a:lnTo>
                  <a:lnTo>
                    <a:pt x="65" y="1797"/>
                  </a:lnTo>
                  <a:lnTo>
                    <a:pt x="63" y="1795"/>
                  </a:lnTo>
                  <a:lnTo>
                    <a:pt x="59" y="1793"/>
                  </a:lnTo>
                  <a:lnTo>
                    <a:pt x="59" y="1793"/>
                  </a:lnTo>
                  <a:lnTo>
                    <a:pt x="55" y="1793"/>
                  </a:lnTo>
                  <a:lnTo>
                    <a:pt x="51" y="1793"/>
                  </a:lnTo>
                  <a:lnTo>
                    <a:pt x="43" y="1796"/>
                  </a:lnTo>
                  <a:lnTo>
                    <a:pt x="37" y="1800"/>
                  </a:lnTo>
                  <a:lnTo>
                    <a:pt x="35" y="1804"/>
                  </a:lnTo>
                  <a:lnTo>
                    <a:pt x="34" y="1808"/>
                  </a:lnTo>
                  <a:lnTo>
                    <a:pt x="34" y="1808"/>
                  </a:lnTo>
                  <a:lnTo>
                    <a:pt x="33" y="1811"/>
                  </a:lnTo>
                  <a:lnTo>
                    <a:pt x="33" y="1815"/>
                  </a:lnTo>
                  <a:lnTo>
                    <a:pt x="35" y="1823"/>
                  </a:lnTo>
                  <a:lnTo>
                    <a:pt x="40" y="1828"/>
                  </a:lnTo>
                  <a:lnTo>
                    <a:pt x="43" y="1831"/>
                  </a:lnTo>
                  <a:lnTo>
                    <a:pt x="47" y="1832"/>
                  </a:lnTo>
                  <a:close/>
                  <a:moveTo>
                    <a:pt x="69" y="1754"/>
                  </a:moveTo>
                  <a:lnTo>
                    <a:pt x="69" y="1754"/>
                  </a:lnTo>
                  <a:lnTo>
                    <a:pt x="73" y="1754"/>
                  </a:lnTo>
                  <a:lnTo>
                    <a:pt x="77" y="1754"/>
                  </a:lnTo>
                  <a:lnTo>
                    <a:pt x="85" y="1752"/>
                  </a:lnTo>
                  <a:lnTo>
                    <a:pt x="90" y="1746"/>
                  </a:lnTo>
                  <a:lnTo>
                    <a:pt x="92" y="1744"/>
                  </a:lnTo>
                  <a:lnTo>
                    <a:pt x="94" y="1740"/>
                  </a:lnTo>
                  <a:lnTo>
                    <a:pt x="94" y="1740"/>
                  </a:lnTo>
                  <a:lnTo>
                    <a:pt x="95" y="1736"/>
                  </a:lnTo>
                  <a:lnTo>
                    <a:pt x="95" y="1732"/>
                  </a:lnTo>
                  <a:lnTo>
                    <a:pt x="92" y="1724"/>
                  </a:lnTo>
                  <a:lnTo>
                    <a:pt x="87" y="1719"/>
                  </a:lnTo>
                  <a:lnTo>
                    <a:pt x="83" y="1717"/>
                  </a:lnTo>
                  <a:lnTo>
                    <a:pt x="81" y="1715"/>
                  </a:lnTo>
                  <a:lnTo>
                    <a:pt x="81" y="1715"/>
                  </a:lnTo>
                  <a:lnTo>
                    <a:pt x="75" y="1714"/>
                  </a:lnTo>
                  <a:lnTo>
                    <a:pt x="72" y="1714"/>
                  </a:lnTo>
                  <a:lnTo>
                    <a:pt x="65" y="1717"/>
                  </a:lnTo>
                  <a:lnTo>
                    <a:pt x="59" y="1722"/>
                  </a:lnTo>
                  <a:lnTo>
                    <a:pt x="57" y="1726"/>
                  </a:lnTo>
                  <a:lnTo>
                    <a:pt x="55" y="1730"/>
                  </a:lnTo>
                  <a:lnTo>
                    <a:pt x="55" y="1730"/>
                  </a:lnTo>
                  <a:lnTo>
                    <a:pt x="55" y="1733"/>
                  </a:lnTo>
                  <a:lnTo>
                    <a:pt x="55" y="1737"/>
                  </a:lnTo>
                  <a:lnTo>
                    <a:pt x="57" y="1744"/>
                  </a:lnTo>
                  <a:lnTo>
                    <a:pt x="63" y="1750"/>
                  </a:lnTo>
                  <a:lnTo>
                    <a:pt x="65" y="1753"/>
                  </a:lnTo>
                  <a:lnTo>
                    <a:pt x="69" y="1754"/>
                  </a:lnTo>
                  <a:close/>
                  <a:moveTo>
                    <a:pt x="91" y="1675"/>
                  </a:moveTo>
                  <a:lnTo>
                    <a:pt x="91" y="1675"/>
                  </a:lnTo>
                  <a:lnTo>
                    <a:pt x="95" y="1676"/>
                  </a:lnTo>
                  <a:lnTo>
                    <a:pt x="99" y="1676"/>
                  </a:lnTo>
                  <a:lnTo>
                    <a:pt x="107" y="1674"/>
                  </a:lnTo>
                  <a:lnTo>
                    <a:pt x="112" y="1668"/>
                  </a:lnTo>
                  <a:lnTo>
                    <a:pt x="114" y="1666"/>
                  </a:lnTo>
                  <a:lnTo>
                    <a:pt x="116" y="1662"/>
                  </a:lnTo>
                  <a:lnTo>
                    <a:pt x="116" y="1662"/>
                  </a:lnTo>
                  <a:lnTo>
                    <a:pt x="117" y="1658"/>
                  </a:lnTo>
                  <a:lnTo>
                    <a:pt x="117" y="1653"/>
                  </a:lnTo>
                  <a:lnTo>
                    <a:pt x="114" y="1646"/>
                  </a:lnTo>
                  <a:lnTo>
                    <a:pt x="109" y="1640"/>
                  </a:lnTo>
                  <a:lnTo>
                    <a:pt x="105" y="1639"/>
                  </a:lnTo>
                  <a:lnTo>
                    <a:pt x="101" y="1637"/>
                  </a:lnTo>
                  <a:lnTo>
                    <a:pt x="101" y="1637"/>
                  </a:lnTo>
                  <a:lnTo>
                    <a:pt x="98" y="1636"/>
                  </a:lnTo>
                  <a:lnTo>
                    <a:pt x="94" y="1636"/>
                  </a:lnTo>
                  <a:lnTo>
                    <a:pt x="87" y="1639"/>
                  </a:lnTo>
                  <a:lnTo>
                    <a:pt x="81" y="1644"/>
                  </a:lnTo>
                  <a:lnTo>
                    <a:pt x="78" y="1646"/>
                  </a:lnTo>
                  <a:lnTo>
                    <a:pt x="77" y="1650"/>
                  </a:lnTo>
                  <a:lnTo>
                    <a:pt x="77" y="1650"/>
                  </a:lnTo>
                  <a:lnTo>
                    <a:pt x="77" y="1654"/>
                  </a:lnTo>
                  <a:lnTo>
                    <a:pt x="77" y="1658"/>
                  </a:lnTo>
                  <a:lnTo>
                    <a:pt x="79" y="1666"/>
                  </a:lnTo>
                  <a:lnTo>
                    <a:pt x="85" y="1672"/>
                  </a:lnTo>
                  <a:lnTo>
                    <a:pt x="87" y="1674"/>
                  </a:lnTo>
                  <a:lnTo>
                    <a:pt x="91" y="1675"/>
                  </a:lnTo>
                  <a:close/>
                  <a:moveTo>
                    <a:pt x="113" y="1597"/>
                  </a:moveTo>
                  <a:lnTo>
                    <a:pt x="113" y="1597"/>
                  </a:lnTo>
                  <a:lnTo>
                    <a:pt x="117" y="1598"/>
                  </a:lnTo>
                  <a:lnTo>
                    <a:pt x="121" y="1597"/>
                  </a:lnTo>
                  <a:lnTo>
                    <a:pt x="129" y="1596"/>
                  </a:lnTo>
                  <a:lnTo>
                    <a:pt x="134" y="1590"/>
                  </a:lnTo>
                  <a:lnTo>
                    <a:pt x="137" y="1587"/>
                  </a:lnTo>
                  <a:lnTo>
                    <a:pt x="138" y="1583"/>
                  </a:lnTo>
                  <a:lnTo>
                    <a:pt x="138" y="1583"/>
                  </a:lnTo>
                  <a:lnTo>
                    <a:pt x="139" y="1579"/>
                  </a:lnTo>
                  <a:lnTo>
                    <a:pt x="139" y="1575"/>
                  </a:lnTo>
                  <a:lnTo>
                    <a:pt x="137" y="1568"/>
                  </a:lnTo>
                  <a:lnTo>
                    <a:pt x="131" y="1562"/>
                  </a:lnTo>
                  <a:lnTo>
                    <a:pt x="127" y="1559"/>
                  </a:lnTo>
                  <a:lnTo>
                    <a:pt x="124" y="1558"/>
                  </a:lnTo>
                  <a:lnTo>
                    <a:pt x="124" y="1558"/>
                  </a:lnTo>
                  <a:lnTo>
                    <a:pt x="120" y="1558"/>
                  </a:lnTo>
                  <a:lnTo>
                    <a:pt x="116" y="1558"/>
                  </a:lnTo>
                  <a:lnTo>
                    <a:pt x="109" y="1561"/>
                  </a:lnTo>
                  <a:lnTo>
                    <a:pt x="103" y="1565"/>
                  </a:lnTo>
                  <a:lnTo>
                    <a:pt x="100" y="1568"/>
                  </a:lnTo>
                  <a:lnTo>
                    <a:pt x="99" y="1572"/>
                  </a:lnTo>
                  <a:lnTo>
                    <a:pt x="99" y="1572"/>
                  </a:lnTo>
                  <a:lnTo>
                    <a:pt x="99" y="1576"/>
                  </a:lnTo>
                  <a:lnTo>
                    <a:pt x="99" y="1580"/>
                  </a:lnTo>
                  <a:lnTo>
                    <a:pt x="101" y="1588"/>
                  </a:lnTo>
                  <a:lnTo>
                    <a:pt x="105" y="1593"/>
                  </a:lnTo>
                  <a:lnTo>
                    <a:pt x="109" y="1596"/>
                  </a:lnTo>
                  <a:lnTo>
                    <a:pt x="113" y="1597"/>
                  </a:lnTo>
                  <a:close/>
                  <a:moveTo>
                    <a:pt x="135" y="1519"/>
                  </a:moveTo>
                  <a:lnTo>
                    <a:pt x="135" y="1519"/>
                  </a:lnTo>
                  <a:lnTo>
                    <a:pt x="139" y="1519"/>
                  </a:lnTo>
                  <a:lnTo>
                    <a:pt x="143" y="1519"/>
                  </a:lnTo>
                  <a:lnTo>
                    <a:pt x="151" y="1516"/>
                  </a:lnTo>
                  <a:lnTo>
                    <a:pt x="156" y="1511"/>
                  </a:lnTo>
                  <a:lnTo>
                    <a:pt x="159" y="1509"/>
                  </a:lnTo>
                  <a:lnTo>
                    <a:pt x="160" y="1505"/>
                  </a:lnTo>
                  <a:lnTo>
                    <a:pt x="160" y="1505"/>
                  </a:lnTo>
                  <a:lnTo>
                    <a:pt x="161" y="1501"/>
                  </a:lnTo>
                  <a:lnTo>
                    <a:pt x="160" y="1497"/>
                  </a:lnTo>
                  <a:lnTo>
                    <a:pt x="159" y="1489"/>
                  </a:lnTo>
                  <a:lnTo>
                    <a:pt x="153" y="1484"/>
                  </a:lnTo>
                  <a:lnTo>
                    <a:pt x="150" y="1481"/>
                  </a:lnTo>
                  <a:lnTo>
                    <a:pt x="146" y="1480"/>
                  </a:lnTo>
                  <a:lnTo>
                    <a:pt x="146" y="1480"/>
                  </a:lnTo>
                  <a:lnTo>
                    <a:pt x="142" y="1479"/>
                  </a:lnTo>
                  <a:lnTo>
                    <a:pt x="138" y="1479"/>
                  </a:lnTo>
                  <a:lnTo>
                    <a:pt x="130" y="1481"/>
                  </a:lnTo>
                  <a:lnTo>
                    <a:pt x="125" y="1487"/>
                  </a:lnTo>
                  <a:lnTo>
                    <a:pt x="122" y="1490"/>
                  </a:lnTo>
                  <a:lnTo>
                    <a:pt x="121" y="1494"/>
                  </a:lnTo>
                  <a:lnTo>
                    <a:pt x="121" y="1494"/>
                  </a:lnTo>
                  <a:lnTo>
                    <a:pt x="121" y="1498"/>
                  </a:lnTo>
                  <a:lnTo>
                    <a:pt x="121" y="1502"/>
                  </a:lnTo>
                  <a:lnTo>
                    <a:pt x="124" y="1509"/>
                  </a:lnTo>
                  <a:lnTo>
                    <a:pt x="127" y="1515"/>
                  </a:lnTo>
                  <a:lnTo>
                    <a:pt x="131" y="1518"/>
                  </a:lnTo>
                  <a:lnTo>
                    <a:pt x="135" y="1519"/>
                  </a:lnTo>
                  <a:close/>
                  <a:moveTo>
                    <a:pt x="157" y="1440"/>
                  </a:moveTo>
                  <a:lnTo>
                    <a:pt x="157" y="1440"/>
                  </a:lnTo>
                  <a:lnTo>
                    <a:pt x="161" y="1441"/>
                  </a:lnTo>
                  <a:lnTo>
                    <a:pt x="165" y="1441"/>
                  </a:lnTo>
                  <a:lnTo>
                    <a:pt x="173" y="1438"/>
                  </a:lnTo>
                  <a:lnTo>
                    <a:pt x="178" y="1433"/>
                  </a:lnTo>
                  <a:lnTo>
                    <a:pt x="181" y="1431"/>
                  </a:lnTo>
                  <a:lnTo>
                    <a:pt x="182" y="1427"/>
                  </a:lnTo>
                  <a:lnTo>
                    <a:pt x="182" y="1427"/>
                  </a:lnTo>
                  <a:lnTo>
                    <a:pt x="182" y="1422"/>
                  </a:lnTo>
                  <a:lnTo>
                    <a:pt x="182" y="1418"/>
                  </a:lnTo>
                  <a:lnTo>
                    <a:pt x="179" y="1411"/>
                  </a:lnTo>
                  <a:lnTo>
                    <a:pt x="176" y="1405"/>
                  </a:lnTo>
                  <a:lnTo>
                    <a:pt x="172" y="1403"/>
                  </a:lnTo>
                  <a:lnTo>
                    <a:pt x="168" y="1401"/>
                  </a:lnTo>
                  <a:lnTo>
                    <a:pt x="168" y="1401"/>
                  </a:lnTo>
                  <a:lnTo>
                    <a:pt x="164" y="1401"/>
                  </a:lnTo>
                  <a:lnTo>
                    <a:pt x="160" y="1401"/>
                  </a:lnTo>
                  <a:lnTo>
                    <a:pt x="152" y="1403"/>
                  </a:lnTo>
                  <a:lnTo>
                    <a:pt x="147" y="1409"/>
                  </a:lnTo>
                  <a:lnTo>
                    <a:pt x="144" y="1411"/>
                  </a:lnTo>
                  <a:lnTo>
                    <a:pt x="143" y="1415"/>
                  </a:lnTo>
                  <a:lnTo>
                    <a:pt x="143" y="1415"/>
                  </a:lnTo>
                  <a:lnTo>
                    <a:pt x="142" y="1419"/>
                  </a:lnTo>
                  <a:lnTo>
                    <a:pt x="143" y="1423"/>
                  </a:lnTo>
                  <a:lnTo>
                    <a:pt x="144" y="1431"/>
                  </a:lnTo>
                  <a:lnTo>
                    <a:pt x="150" y="1437"/>
                  </a:lnTo>
                  <a:lnTo>
                    <a:pt x="153" y="1438"/>
                  </a:lnTo>
                  <a:lnTo>
                    <a:pt x="157" y="1440"/>
                  </a:lnTo>
                  <a:close/>
                  <a:moveTo>
                    <a:pt x="179" y="1362"/>
                  </a:moveTo>
                  <a:lnTo>
                    <a:pt x="179" y="1362"/>
                  </a:lnTo>
                  <a:lnTo>
                    <a:pt x="183" y="1363"/>
                  </a:lnTo>
                  <a:lnTo>
                    <a:pt x="187" y="1362"/>
                  </a:lnTo>
                  <a:lnTo>
                    <a:pt x="194" y="1360"/>
                  </a:lnTo>
                  <a:lnTo>
                    <a:pt x="200" y="1355"/>
                  </a:lnTo>
                  <a:lnTo>
                    <a:pt x="203" y="1351"/>
                  </a:lnTo>
                  <a:lnTo>
                    <a:pt x="204" y="1347"/>
                  </a:lnTo>
                  <a:lnTo>
                    <a:pt x="204" y="1347"/>
                  </a:lnTo>
                  <a:lnTo>
                    <a:pt x="204" y="1344"/>
                  </a:lnTo>
                  <a:lnTo>
                    <a:pt x="204" y="1340"/>
                  </a:lnTo>
                  <a:lnTo>
                    <a:pt x="201" y="1332"/>
                  </a:lnTo>
                  <a:lnTo>
                    <a:pt x="198" y="1327"/>
                  </a:lnTo>
                  <a:lnTo>
                    <a:pt x="194" y="1324"/>
                  </a:lnTo>
                  <a:lnTo>
                    <a:pt x="190" y="1323"/>
                  </a:lnTo>
                  <a:lnTo>
                    <a:pt x="190" y="1323"/>
                  </a:lnTo>
                  <a:lnTo>
                    <a:pt x="186" y="1323"/>
                  </a:lnTo>
                  <a:lnTo>
                    <a:pt x="182" y="1323"/>
                  </a:lnTo>
                  <a:lnTo>
                    <a:pt x="174" y="1325"/>
                  </a:lnTo>
                  <a:lnTo>
                    <a:pt x="169" y="1329"/>
                  </a:lnTo>
                  <a:lnTo>
                    <a:pt x="166" y="1333"/>
                  </a:lnTo>
                  <a:lnTo>
                    <a:pt x="165" y="1337"/>
                  </a:lnTo>
                  <a:lnTo>
                    <a:pt x="165" y="1337"/>
                  </a:lnTo>
                  <a:lnTo>
                    <a:pt x="164" y="1341"/>
                  </a:lnTo>
                  <a:lnTo>
                    <a:pt x="164" y="1345"/>
                  </a:lnTo>
                  <a:lnTo>
                    <a:pt x="166" y="1353"/>
                  </a:lnTo>
                  <a:lnTo>
                    <a:pt x="172" y="1358"/>
                  </a:lnTo>
                  <a:lnTo>
                    <a:pt x="176" y="1360"/>
                  </a:lnTo>
                  <a:lnTo>
                    <a:pt x="179" y="1362"/>
                  </a:lnTo>
                  <a:close/>
                  <a:moveTo>
                    <a:pt x="201" y="1284"/>
                  </a:moveTo>
                  <a:lnTo>
                    <a:pt x="201" y="1284"/>
                  </a:lnTo>
                  <a:lnTo>
                    <a:pt x="205" y="1284"/>
                  </a:lnTo>
                  <a:lnTo>
                    <a:pt x="209" y="1284"/>
                  </a:lnTo>
                  <a:lnTo>
                    <a:pt x="216" y="1281"/>
                  </a:lnTo>
                  <a:lnTo>
                    <a:pt x="222" y="1276"/>
                  </a:lnTo>
                  <a:lnTo>
                    <a:pt x="225" y="1273"/>
                  </a:lnTo>
                  <a:lnTo>
                    <a:pt x="226" y="1269"/>
                  </a:lnTo>
                  <a:lnTo>
                    <a:pt x="226" y="1269"/>
                  </a:lnTo>
                  <a:lnTo>
                    <a:pt x="226" y="1266"/>
                  </a:lnTo>
                  <a:lnTo>
                    <a:pt x="226" y="1262"/>
                  </a:lnTo>
                  <a:lnTo>
                    <a:pt x="224" y="1254"/>
                  </a:lnTo>
                  <a:lnTo>
                    <a:pt x="218" y="1249"/>
                  </a:lnTo>
                  <a:lnTo>
                    <a:pt x="216" y="1246"/>
                  </a:lnTo>
                  <a:lnTo>
                    <a:pt x="212" y="1245"/>
                  </a:lnTo>
                  <a:lnTo>
                    <a:pt x="212" y="1245"/>
                  </a:lnTo>
                  <a:lnTo>
                    <a:pt x="208" y="1243"/>
                  </a:lnTo>
                  <a:lnTo>
                    <a:pt x="204" y="1243"/>
                  </a:lnTo>
                  <a:lnTo>
                    <a:pt x="196" y="1246"/>
                  </a:lnTo>
                  <a:lnTo>
                    <a:pt x="191" y="1251"/>
                  </a:lnTo>
                  <a:lnTo>
                    <a:pt x="189" y="1255"/>
                  </a:lnTo>
                  <a:lnTo>
                    <a:pt x="187" y="1259"/>
                  </a:lnTo>
                  <a:lnTo>
                    <a:pt x="187" y="1259"/>
                  </a:lnTo>
                  <a:lnTo>
                    <a:pt x="186" y="1263"/>
                  </a:lnTo>
                  <a:lnTo>
                    <a:pt x="186" y="1267"/>
                  </a:lnTo>
                  <a:lnTo>
                    <a:pt x="189" y="1273"/>
                  </a:lnTo>
                  <a:lnTo>
                    <a:pt x="194" y="1280"/>
                  </a:lnTo>
                  <a:lnTo>
                    <a:pt x="198" y="1282"/>
                  </a:lnTo>
                  <a:lnTo>
                    <a:pt x="201" y="1284"/>
                  </a:lnTo>
                  <a:close/>
                  <a:moveTo>
                    <a:pt x="222" y="1205"/>
                  </a:moveTo>
                  <a:lnTo>
                    <a:pt x="222" y="1205"/>
                  </a:lnTo>
                  <a:lnTo>
                    <a:pt x="227" y="1206"/>
                  </a:lnTo>
                  <a:lnTo>
                    <a:pt x="231" y="1206"/>
                  </a:lnTo>
                  <a:lnTo>
                    <a:pt x="238" y="1203"/>
                  </a:lnTo>
                  <a:lnTo>
                    <a:pt x="244" y="1198"/>
                  </a:lnTo>
                  <a:lnTo>
                    <a:pt x="246" y="1194"/>
                  </a:lnTo>
                  <a:lnTo>
                    <a:pt x="248" y="1192"/>
                  </a:lnTo>
                  <a:lnTo>
                    <a:pt x="248" y="1192"/>
                  </a:lnTo>
                  <a:lnTo>
                    <a:pt x="248" y="1186"/>
                  </a:lnTo>
                  <a:lnTo>
                    <a:pt x="248" y="1182"/>
                  </a:lnTo>
                  <a:lnTo>
                    <a:pt x="246" y="1176"/>
                  </a:lnTo>
                  <a:lnTo>
                    <a:pt x="240" y="1169"/>
                  </a:lnTo>
                  <a:lnTo>
                    <a:pt x="238" y="1168"/>
                  </a:lnTo>
                  <a:lnTo>
                    <a:pt x="234" y="1166"/>
                  </a:lnTo>
                  <a:lnTo>
                    <a:pt x="234" y="1166"/>
                  </a:lnTo>
                  <a:lnTo>
                    <a:pt x="230" y="1166"/>
                  </a:lnTo>
                  <a:lnTo>
                    <a:pt x="226" y="1166"/>
                  </a:lnTo>
                  <a:lnTo>
                    <a:pt x="218" y="1168"/>
                  </a:lnTo>
                  <a:lnTo>
                    <a:pt x="213" y="1173"/>
                  </a:lnTo>
                  <a:lnTo>
                    <a:pt x="211" y="1176"/>
                  </a:lnTo>
                  <a:lnTo>
                    <a:pt x="209" y="1180"/>
                  </a:lnTo>
                  <a:lnTo>
                    <a:pt x="209" y="1180"/>
                  </a:lnTo>
                  <a:lnTo>
                    <a:pt x="208" y="1184"/>
                  </a:lnTo>
                  <a:lnTo>
                    <a:pt x="208" y="1188"/>
                  </a:lnTo>
                  <a:lnTo>
                    <a:pt x="211" y="1195"/>
                  </a:lnTo>
                  <a:lnTo>
                    <a:pt x="216" y="1202"/>
                  </a:lnTo>
                  <a:lnTo>
                    <a:pt x="220" y="1203"/>
                  </a:lnTo>
                  <a:lnTo>
                    <a:pt x="222" y="1205"/>
                  </a:lnTo>
                  <a:close/>
                  <a:moveTo>
                    <a:pt x="244" y="1127"/>
                  </a:moveTo>
                  <a:lnTo>
                    <a:pt x="244" y="1127"/>
                  </a:lnTo>
                  <a:lnTo>
                    <a:pt x="248" y="1128"/>
                  </a:lnTo>
                  <a:lnTo>
                    <a:pt x="252" y="1127"/>
                  </a:lnTo>
                  <a:lnTo>
                    <a:pt x="260" y="1125"/>
                  </a:lnTo>
                  <a:lnTo>
                    <a:pt x="266" y="1120"/>
                  </a:lnTo>
                  <a:lnTo>
                    <a:pt x="268" y="1116"/>
                  </a:lnTo>
                  <a:lnTo>
                    <a:pt x="269" y="1112"/>
                  </a:lnTo>
                  <a:lnTo>
                    <a:pt x="269" y="1112"/>
                  </a:lnTo>
                  <a:lnTo>
                    <a:pt x="270" y="1108"/>
                  </a:lnTo>
                  <a:lnTo>
                    <a:pt x="270" y="1104"/>
                  </a:lnTo>
                  <a:lnTo>
                    <a:pt x="268" y="1097"/>
                  </a:lnTo>
                  <a:lnTo>
                    <a:pt x="263" y="1091"/>
                  </a:lnTo>
                  <a:lnTo>
                    <a:pt x="260" y="1089"/>
                  </a:lnTo>
                  <a:lnTo>
                    <a:pt x="256" y="1088"/>
                  </a:lnTo>
                  <a:lnTo>
                    <a:pt x="256" y="1088"/>
                  </a:lnTo>
                  <a:lnTo>
                    <a:pt x="252" y="1088"/>
                  </a:lnTo>
                  <a:lnTo>
                    <a:pt x="248" y="1088"/>
                  </a:lnTo>
                  <a:lnTo>
                    <a:pt x="240" y="1090"/>
                  </a:lnTo>
                  <a:lnTo>
                    <a:pt x="234" y="1094"/>
                  </a:lnTo>
                  <a:lnTo>
                    <a:pt x="233" y="1098"/>
                  </a:lnTo>
                  <a:lnTo>
                    <a:pt x="231" y="1102"/>
                  </a:lnTo>
                  <a:lnTo>
                    <a:pt x="231" y="1102"/>
                  </a:lnTo>
                  <a:lnTo>
                    <a:pt x="230" y="1106"/>
                  </a:lnTo>
                  <a:lnTo>
                    <a:pt x="230" y="1110"/>
                  </a:lnTo>
                  <a:lnTo>
                    <a:pt x="233" y="1117"/>
                  </a:lnTo>
                  <a:lnTo>
                    <a:pt x="238" y="1123"/>
                  </a:lnTo>
                  <a:lnTo>
                    <a:pt x="240" y="1125"/>
                  </a:lnTo>
                  <a:lnTo>
                    <a:pt x="244" y="1127"/>
                  </a:lnTo>
                  <a:close/>
                  <a:moveTo>
                    <a:pt x="266" y="1049"/>
                  </a:moveTo>
                  <a:lnTo>
                    <a:pt x="266" y="1049"/>
                  </a:lnTo>
                  <a:lnTo>
                    <a:pt x="270" y="1049"/>
                  </a:lnTo>
                  <a:lnTo>
                    <a:pt x="274" y="1049"/>
                  </a:lnTo>
                  <a:lnTo>
                    <a:pt x="282" y="1046"/>
                  </a:lnTo>
                  <a:lnTo>
                    <a:pt x="289" y="1041"/>
                  </a:lnTo>
                  <a:lnTo>
                    <a:pt x="290" y="1038"/>
                  </a:lnTo>
                  <a:lnTo>
                    <a:pt x="291" y="1034"/>
                  </a:lnTo>
                  <a:lnTo>
                    <a:pt x="291" y="1034"/>
                  </a:lnTo>
                  <a:lnTo>
                    <a:pt x="292" y="1030"/>
                  </a:lnTo>
                  <a:lnTo>
                    <a:pt x="292" y="1026"/>
                  </a:lnTo>
                  <a:lnTo>
                    <a:pt x="290" y="1019"/>
                  </a:lnTo>
                  <a:lnTo>
                    <a:pt x="285" y="1013"/>
                  </a:lnTo>
                  <a:lnTo>
                    <a:pt x="282" y="1011"/>
                  </a:lnTo>
                  <a:lnTo>
                    <a:pt x="278" y="1010"/>
                  </a:lnTo>
                  <a:lnTo>
                    <a:pt x="278" y="1010"/>
                  </a:lnTo>
                  <a:lnTo>
                    <a:pt x="274" y="1008"/>
                  </a:lnTo>
                  <a:lnTo>
                    <a:pt x="269" y="1008"/>
                  </a:lnTo>
                  <a:lnTo>
                    <a:pt x="263" y="1011"/>
                  </a:lnTo>
                  <a:lnTo>
                    <a:pt x="256" y="1016"/>
                  </a:lnTo>
                  <a:lnTo>
                    <a:pt x="255" y="1020"/>
                  </a:lnTo>
                  <a:lnTo>
                    <a:pt x="253" y="1024"/>
                  </a:lnTo>
                  <a:lnTo>
                    <a:pt x="253" y="1024"/>
                  </a:lnTo>
                  <a:lnTo>
                    <a:pt x="252" y="1028"/>
                  </a:lnTo>
                  <a:lnTo>
                    <a:pt x="252" y="1032"/>
                  </a:lnTo>
                  <a:lnTo>
                    <a:pt x="255" y="1038"/>
                  </a:lnTo>
                  <a:lnTo>
                    <a:pt x="260" y="1045"/>
                  </a:lnTo>
                  <a:lnTo>
                    <a:pt x="263" y="1046"/>
                  </a:lnTo>
                  <a:lnTo>
                    <a:pt x="266" y="1049"/>
                  </a:lnTo>
                  <a:close/>
                  <a:moveTo>
                    <a:pt x="289" y="969"/>
                  </a:moveTo>
                  <a:lnTo>
                    <a:pt x="289" y="969"/>
                  </a:lnTo>
                  <a:lnTo>
                    <a:pt x="292" y="971"/>
                  </a:lnTo>
                  <a:lnTo>
                    <a:pt x="296" y="971"/>
                  </a:lnTo>
                  <a:lnTo>
                    <a:pt x="304" y="968"/>
                  </a:lnTo>
                  <a:lnTo>
                    <a:pt x="309" y="963"/>
                  </a:lnTo>
                  <a:lnTo>
                    <a:pt x="312" y="959"/>
                  </a:lnTo>
                  <a:lnTo>
                    <a:pt x="313" y="956"/>
                  </a:lnTo>
                  <a:lnTo>
                    <a:pt x="313" y="956"/>
                  </a:lnTo>
                  <a:lnTo>
                    <a:pt x="315" y="951"/>
                  </a:lnTo>
                  <a:lnTo>
                    <a:pt x="315" y="947"/>
                  </a:lnTo>
                  <a:lnTo>
                    <a:pt x="312" y="941"/>
                  </a:lnTo>
                  <a:lnTo>
                    <a:pt x="307" y="934"/>
                  </a:lnTo>
                  <a:lnTo>
                    <a:pt x="303" y="933"/>
                  </a:lnTo>
                  <a:lnTo>
                    <a:pt x="300" y="930"/>
                  </a:lnTo>
                  <a:lnTo>
                    <a:pt x="300" y="930"/>
                  </a:lnTo>
                  <a:lnTo>
                    <a:pt x="295" y="930"/>
                  </a:lnTo>
                  <a:lnTo>
                    <a:pt x="291" y="930"/>
                  </a:lnTo>
                  <a:lnTo>
                    <a:pt x="285" y="933"/>
                  </a:lnTo>
                  <a:lnTo>
                    <a:pt x="278" y="938"/>
                  </a:lnTo>
                  <a:lnTo>
                    <a:pt x="277" y="941"/>
                  </a:lnTo>
                  <a:lnTo>
                    <a:pt x="274" y="945"/>
                  </a:lnTo>
                  <a:lnTo>
                    <a:pt x="274" y="945"/>
                  </a:lnTo>
                  <a:lnTo>
                    <a:pt x="274" y="948"/>
                  </a:lnTo>
                  <a:lnTo>
                    <a:pt x="274" y="952"/>
                  </a:lnTo>
                  <a:lnTo>
                    <a:pt x="277" y="960"/>
                  </a:lnTo>
                  <a:lnTo>
                    <a:pt x="282" y="965"/>
                  </a:lnTo>
                  <a:lnTo>
                    <a:pt x="285" y="968"/>
                  </a:lnTo>
                  <a:lnTo>
                    <a:pt x="289" y="969"/>
                  </a:lnTo>
                  <a:close/>
                  <a:moveTo>
                    <a:pt x="311" y="891"/>
                  </a:moveTo>
                  <a:lnTo>
                    <a:pt x="311" y="891"/>
                  </a:lnTo>
                  <a:lnTo>
                    <a:pt x="315" y="891"/>
                  </a:lnTo>
                  <a:lnTo>
                    <a:pt x="318" y="891"/>
                  </a:lnTo>
                  <a:lnTo>
                    <a:pt x="326" y="890"/>
                  </a:lnTo>
                  <a:lnTo>
                    <a:pt x="331" y="885"/>
                  </a:lnTo>
                  <a:lnTo>
                    <a:pt x="334" y="881"/>
                  </a:lnTo>
                  <a:lnTo>
                    <a:pt x="335" y="877"/>
                  </a:lnTo>
                  <a:lnTo>
                    <a:pt x="335" y="877"/>
                  </a:lnTo>
                  <a:lnTo>
                    <a:pt x="337" y="873"/>
                  </a:lnTo>
                  <a:lnTo>
                    <a:pt x="337" y="869"/>
                  </a:lnTo>
                  <a:lnTo>
                    <a:pt x="334" y="861"/>
                  </a:lnTo>
                  <a:lnTo>
                    <a:pt x="329" y="856"/>
                  </a:lnTo>
                  <a:lnTo>
                    <a:pt x="325" y="854"/>
                  </a:lnTo>
                  <a:lnTo>
                    <a:pt x="321" y="852"/>
                  </a:lnTo>
                  <a:lnTo>
                    <a:pt x="321" y="852"/>
                  </a:lnTo>
                  <a:lnTo>
                    <a:pt x="317" y="852"/>
                  </a:lnTo>
                  <a:lnTo>
                    <a:pt x="313" y="852"/>
                  </a:lnTo>
                  <a:lnTo>
                    <a:pt x="307" y="854"/>
                  </a:lnTo>
                  <a:lnTo>
                    <a:pt x="300" y="859"/>
                  </a:lnTo>
                  <a:lnTo>
                    <a:pt x="298" y="863"/>
                  </a:lnTo>
                  <a:lnTo>
                    <a:pt x="296" y="867"/>
                  </a:lnTo>
                  <a:lnTo>
                    <a:pt x="296" y="867"/>
                  </a:lnTo>
                  <a:lnTo>
                    <a:pt x="296" y="870"/>
                  </a:lnTo>
                  <a:lnTo>
                    <a:pt x="296" y="874"/>
                  </a:lnTo>
                  <a:lnTo>
                    <a:pt x="299" y="882"/>
                  </a:lnTo>
                  <a:lnTo>
                    <a:pt x="304" y="887"/>
                  </a:lnTo>
                  <a:lnTo>
                    <a:pt x="307" y="890"/>
                  </a:lnTo>
                  <a:lnTo>
                    <a:pt x="311" y="891"/>
                  </a:lnTo>
                  <a:close/>
                  <a:moveTo>
                    <a:pt x="333" y="813"/>
                  </a:moveTo>
                  <a:lnTo>
                    <a:pt x="333" y="813"/>
                  </a:lnTo>
                  <a:lnTo>
                    <a:pt x="337" y="813"/>
                  </a:lnTo>
                  <a:lnTo>
                    <a:pt x="340" y="813"/>
                  </a:lnTo>
                  <a:lnTo>
                    <a:pt x="348" y="811"/>
                  </a:lnTo>
                  <a:lnTo>
                    <a:pt x="353" y="806"/>
                  </a:lnTo>
                  <a:lnTo>
                    <a:pt x="356" y="803"/>
                  </a:lnTo>
                  <a:lnTo>
                    <a:pt x="357" y="799"/>
                  </a:lnTo>
                  <a:lnTo>
                    <a:pt x="357" y="799"/>
                  </a:lnTo>
                  <a:lnTo>
                    <a:pt x="359" y="795"/>
                  </a:lnTo>
                  <a:lnTo>
                    <a:pt x="357" y="791"/>
                  </a:lnTo>
                  <a:lnTo>
                    <a:pt x="356" y="783"/>
                  </a:lnTo>
                  <a:lnTo>
                    <a:pt x="351" y="778"/>
                  </a:lnTo>
                  <a:lnTo>
                    <a:pt x="347" y="776"/>
                  </a:lnTo>
                  <a:lnTo>
                    <a:pt x="343" y="774"/>
                  </a:lnTo>
                  <a:lnTo>
                    <a:pt x="343" y="774"/>
                  </a:lnTo>
                  <a:lnTo>
                    <a:pt x="339" y="773"/>
                  </a:lnTo>
                  <a:lnTo>
                    <a:pt x="335" y="773"/>
                  </a:lnTo>
                  <a:lnTo>
                    <a:pt x="329" y="776"/>
                  </a:lnTo>
                  <a:lnTo>
                    <a:pt x="322" y="781"/>
                  </a:lnTo>
                  <a:lnTo>
                    <a:pt x="320" y="785"/>
                  </a:lnTo>
                  <a:lnTo>
                    <a:pt x="318" y="787"/>
                  </a:lnTo>
                  <a:lnTo>
                    <a:pt x="318" y="787"/>
                  </a:lnTo>
                  <a:lnTo>
                    <a:pt x="318" y="793"/>
                  </a:lnTo>
                  <a:lnTo>
                    <a:pt x="318" y="796"/>
                  </a:lnTo>
                  <a:lnTo>
                    <a:pt x="321" y="803"/>
                  </a:lnTo>
                  <a:lnTo>
                    <a:pt x="325" y="809"/>
                  </a:lnTo>
                  <a:lnTo>
                    <a:pt x="329" y="811"/>
                  </a:lnTo>
                  <a:lnTo>
                    <a:pt x="333" y="813"/>
                  </a:lnTo>
                  <a:close/>
                  <a:moveTo>
                    <a:pt x="355" y="734"/>
                  </a:moveTo>
                  <a:lnTo>
                    <a:pt x="355" y="734"/>
                  </a:lnTo>
                  <a:lnTo>
                    <a:pt x="359" y="735"/>
                  </a:lnTo>
                  <a:lnTo>
                    <a:pt x="363" y="735"/>
                  </a:lnTo>
                  <a:lnTo>
                    <a:pt x="370" y="733"/>
                  </a:lnTo>
                  <a:lnTo>
                    <a:pt x="376" y="728"/>
                  </a:lnTo>
                  <a:lnTo>
                    <a:pt x="378" y="724"/>
                  </a:lnTo>
                  <a:lnTo>
                    <a:pt x="379" y="720"/>
                  </a:lnTo>
                  <a:lnTo>
                    <a:pt x="379" y="720"/>
                  </a:lnTo>
                  <a:lnTo>
                    <a:pt x="379" y="716"/>
                  </a:lnTo>
                  <a:lnTo>
                    <a:pt x="379" y="712"/>
                  </a:lnTo>
                  <a:lnTo>
                    <a:pt x="378" y="705"/>
                  </a:lnTo>
                  <a:lnTo>
                    <a:pt x="373" y="699"/>
                  </a:lnTo>
                  <a:lnTo>
                    <a:pt x="369" y="698"/>
                  </a:lnTo>
                  <a:lnTo>
                    <a:pt x="365" y="695"/>
                  </a:lnTo>
                  <a:lnTo>
                    <a:pt x="365" y="695"/>
                  </a:lnTo>
                  <a:lnTo>
                    <a:pt x="361" y="695"/>
                  </a:lnTo>
                  <a:lnTo>
                    <a:pt x="357" y="695"/>
                  </a:lnTo>
                  <a:lnTo>
                    <a:pt x="350" y="698"/>
                  </a:lnTo>
                  <a:lnTo>
                    <a:pt x="344" y="703"/>
                  </a:lnTo>
                  <a:lnTo>
                    <a:pt x="342" y="705"/>
                  </a:lnTo>
                  <a:lnTo>
                    <a:pt x="340" y="709"/>
                  </a:lnTo>
                  <a:lnTo>
                    <a:pt x="340" y="709"/>
                  </a:lnTo>
                  <a:lnTo>
                    <a:pt x="340" y="713"/>
                  </a:lnTo>
                  <a:lnTo>
                    <a:pt x="340" y="717"/>
                  </a:lnTo>
                  <a:lnTo>
                    <a:pt x="343" y="725"/>
                  </a:lnTo>
                  <a:lnTo>
                    <a:pt x="347" y="730"/>
                  </a:lnTo>
                  <a:lnTo>
                    <a:pt x="351" y="733"/>
                  </a:lnTo>
                  <a:lnTo>
                    <a:pt x="355" y="734"/>
                  </a:lnTo>
                  <a:close/>
                  <a:moveTo>
                    <a:pt x="377" y="656"/>
                  </a:moveTo>
                  <a:lnTo>
                    <a:pt x="377" y="656"/>
                  </a:lnTo>
                  <a:lnTo>
                    <a:pt x="381" y="656"/>
                  </a:lnTo>
                  <a:lnTo>
                    <a:pt x="385" y="656"/>
                  </a:lnTo>
                  <a:lnTo>
                    <a:pt x="392" y="653"/>
                  </a:lnTo>
                  <a:lnTo>
                    <a:pt x="398" y="650"/>
                  </a:lnTo>
                  <a:lnTo>
                    <a:pt x="400" y="646"/>
                  </a:lnTo>
                  <a:lnTo>
                    <a:pt x="402" y="642"/>
                  </a:lnTo>
                  <a:lnTo>
                    <a:pt x="402" y="642"/>
                  </a:lnTo>
                  <a:lnTo>
                    <a:pt x="402" y="638"/>
                  </a:lnTo>
                  <a:lnTo>
                    <a:pt x="402" y="634"/>
                  </a:lnTo>
                  <a:lnTo>
                    <a:pt x="399" y="626"/>
                  </a:lnTo>
                  <a:lnTo>
                    <a:pt x="395" y="621"/>
                  </a:lnTo>
                  <a:lnTo>
                    <a:pt x="391" y="618"/>
                  </a:lnTo>
                  <a:lnTo>
                    <a:pt x="387" y="617"/>
                  </a:lnTo>
                  <a:lnTo>
                    <a:pt x="387" y="617"/>
                  </a:lnTo>
                  <a:lnTo>
                    <a:pt x="383" y="617"/>
                  </a:lnTo>
                  <a:lnTo>
                    <a:pt x="379" y="617"/>
                  </a:lnTo>
                  <a:lnTo>
                    <a:pt x="372" y="618"/>
                  </a:lnTo>
                  <a:lnTo>
                    <a:pt x="366" y="624"/>
                  </a:lnTo>
                  <a:lnTo>
                    <a:pt x="364" y="627"/>
                  </a:lnTo>
                  <a:lnTo>
                    <a:pt x="363" y="631"/>
                  </a:lnTo>
                  <a:lnTo>
                    <a:pt x="363" y="631"/>
                  </a:lnTo>
                  <a:lnTo>
                    <a:pt x="361" y="635"/>
                  </a:lnTo>
                  <a:lnTo>
                    <a:pt x="363" y="639"/>
                  </a:lnTo>
                  <a:lnTo>
                    <a:pt x="364" y="647"/>
                  </a:lnTo>
                  <a:lnTo>
                    <a:pt x="369" y="652"/>
                  </a:lnTo>
                  <a:lnTo>
                    <a:pt x="373" y="655"/>
                  </a:lnTo>
                  <a:lnTo>
                    <a:pt x="377" y="656"/>
                  </a:lnTo>
                  <a:close/>
                  <a:moveTo>
                    <a:pt x="399" y="578"/>
                  </a:moveTo>
                  <a:lnTo>
                    <a:pt x="399" y="578"/>
                  </a:lnTo>
                  <a:lnTo>
                    <a:pt x="403" y="578"/>
                  </a:lnTo>
                  <a:lnTo>
                    <a:pt x="407" y="578"/>
                  </a:lnTo>
                  <a:lnTo>
                    <a:pt x="413" y="575"/>
                  </a:lnTo>
                  <a:lnTo>
                    <a:pt x="420" y="570"/>
                  </a:lnTo>
                  <a:lnTo>
                    <a:pt x="422" y="568"/>
                  </a:lnTo>
                  <a:lnTo>
                    <a:pt x="424" y="564"/>
                  </a:lnTo>
                  <a:lnTo>
                    <a:pt x="424" y="564"/>
                  </a:lnTo>
                  <a:lnTo>
                    <a:pt x="424" y="560"/>
                  </a:lnTo>
                  <a:lnTo>
                    <a:pt x="424" y="556"/>
                  </a:lnTo>
                  <a:lnTo>
                    <a:pt x="421" y="548"/>
                  </a:lnTo>
                  <a:lnTo>
                    <a:pt x="416" y="543"/>
                  </a:lnTo>
                  <a:lnTo>
                    <a:pt x="413" y="540"/>
                  </a:lnTo>
                  <a:lnTo>
                    <a:pt x="409" y="539"/>
                  </a:lnTo>
                  <a:lnTo>
                    <a:pt x="409" y="539"/>
                  </a:lnTo>
                  <a:lnTo>
                    <a:pt x="405" y="538"/>
                  </a:lnTo>
                  <a:lnTo>
                    <a:pt x="402" y="538"/>
                  </a:lnTo>
                  <a:lnTo>
                    <a:pt x="394" y="540"/>
                  </a:lnTo>
                  <a:lnTo>
                    <a:pt x="389" y="546"/>
                  </a:lnTo>
                  <a:lnTo>
                    <a:pt x="386" y="549"/>
                  </a:lnTo>
                  <a:lnTo>
                    <a:pt x="385" y="552"/>
                  </a:lnTo>
                  <a:lnTo>
                    <a:pt x="385" y="552"/>
                  </a:lnTo>
                  <a:lnTo>
                    <a:pt x="383" y="557"/>
                  </a:lnTo>
                  <a:lnTo>
                    <a:pt x="383" y="561"/>
                  </a:lnTo>
                  <a:lnTo>
                    <a:pt x="386" y="568"/>
                  </a:lnTo>
                  <a:lnTo>
                    <a:pt x="391" y="574"/>
                  </a:lnTo>
                  <a:lnTo>
                    <a:pt x="395" y="575"/>
                  </a:lnTo>
                  <a:lnTo>
                    <a:pt x="399" y="578"/>
                  </a:lnTo>
                  <a:close/>
                  <a:moveTo>
                    <a:pt x="421" y="499"/>
                  </a:moveTo>
                  <a:lnTo>
                    <a:pt x="421" y="499"/>
                  </a:lnTo>
                  <a:lnTo>
                    <a:pt x="425" y="500"/>
                  </a:lnTo>
                  <a:lnTo>
                    <a:pt x="429" y="500"/>
                  </a:lnTo>
                  <a:lnTo>
                    <a:pt x="435" y="497"/>
                  </a:lnTo>
                  <a:lnTo>
                    <a:pt x="442" y="492"/>
                  </a:lnTo>
                  <a:lnTo>
                    <a:pt x="443" y="488"/>
                  </a:lnTo>
                  <a:lnTo>
                    <a:pt x="446" y="485"/>
                  </a:lnTo>
                  <a:lnTo>
                    <a:pt x="446" y="485"/>
                  </a:lnTo>
                  <a:lnTo>
                    <a:pt x="446" y="481"/>
                  </a:lnTo>
                  <a:lnTo>
                    <a:pt x="446" y="477"/>
                  </a:lnTo>
                  <a:lnTo>
                    <a:pt x="443" y="470"/>
                  </a:lnTo>
                  <a:lnTo>
                    <a:pt x="438" y="464"/>
                  </a:lnTo>
                  <a:lnTo>
                    <a:pt x="435" y="461"/>
                  </a:lnTo>
                  <a:lnTo>
                    <a:pt x="431" y="460"/>
                  </a:lnTo>
                  <a:lnTo>
                    <a:pt x="431" y="460"/>
                  </a:lnTo>
                  <a:lnTo>
                    <a:pt x="428" y="460"/>
                  </a:lnTo>
                  <a:lnTo>
                    <a:pt x="424" y="460"/>
                  </a:lnTo>
                  <a:lnTo>
                    <a:pt x="416" y="462"/>
                  </a:lnTo>
                  <a:lnTo>
                    <a:pt x="411" y="468"/>
                  </a:lnTo>
                  <a:lnTo>
                    <a:pt x="408" y="470"/>
                  </a:lnTo>
                  <a:lnTo>
                    <a:pt x="407" y="474"/>
                  </a:lnTo>
                  <a:lnTo>
                    <a:pt x="407" y="474"/>
                  </a:lnTo>
                  <a:lnTo>
                    <a:pt x="405" y="478"/>
                  </a:lnTo>
                  <a:lnTo>
                    <a:pt x="405" y="482"/>
                  </a:lnTo>
                  <a:lnTo>
                    <a:pt x="408" y="490"/>
                  </a:lnTo>
                  <a:lnTo>
                    <a:pt x="413" y="495"/>
                  </a:lnTo>
                  <a:lnTo>
                    <a:pt x="417" y="497"/>
                  </a:lnTo>
                  <a:lnTo>
                    <a:pt x="421" y="499"/>
                  </a:lnTo>
                  <a:close/>
                  <a:moveTo>
                    <a:pt x="442" y="421"/>
                  </a:moveTo>
                  <a:lnTo>
                    <a:pt x="442" y="421"/>
                  </a:lnTo>
                  <a:lnTo>
                    <a:pt x="447" y="421"/>
                  </a:lnTo>
                  <a:lnTo>
                    <a:pt x="451" y="421"/>
                  </a:lnTo>
                  <a:lnTo>
                    <a:pt x="457" y="418"/>
                  </a:lnTo>
                  <a:lnTo>
                    <a:pt x="464" y="414"/>
                  </a:lnTo>
                  <a:lnTo>
                    <a:pt x="465" y="410"/>
                  </a:lnTo>
                  <a:lnTo>
                    <a:pt x="468" y="407"/>
                  </a:lnTo>
                  <a:lnTo>
                    <a:pt x="468" y="407"/>
                  </a:lnTo>
                  <a:lnTo>
                    <a:pt x="468" y="403"/>
                  </a:lnTo>
                  <a:lnTo>
                    <a:pt x="468" y="399"/>
                  </a:lnTo>
                  <a:lnTo>
                    <a:pt x="465" y="391"/>
                  </a:lnTo>
                  <a:lnTo>
                    <a:pt x="460" y="386"/>
                  </a:lnTo>
                  <a:lnTo>
                    <a:pt x="457" y="383"/>
                  </a:lnTo>
                  <a:lnTo>
                    <a:pt x="453" y="382"/>
                  </a:lnTo>
                  <a:lnTo>
                    <a:pt x="453" y="382"/>
                  </a:lnTo>
                  <a:lnTo>
                    <a:pt x="450" y="381"/>
                  </a:lnTo>
                  <a:lnTo>
                    <a:pt x="446" y="382"/>
                  </a:lnTo>
                  <a:lnTo>
                    <a:pt x="438" y="383"/>
                  </a:lnTo>
                  <a:lnTo>
                    <a:pt x="431" y="388"/>
                  </a:lnTo>
                  <a:lnTo>
                    <a:pt x="430" y="392"/>
                  </a:lnTo>
                  <a:lnTo>
                    <a:pt x="429" y="396"/>
                  </a:lnTo>
                  <a:lnTo>
                    <a:pt x="429" y="396"/>
                  </a:lnTo>
                  <a:lnTo>
                    <a:pt x="428" y="400"/>
                  </a:lnTo>
                  <a:lnTo>
                    <a:pt x="428" y="404"/>
                  </a:lnTo>
                  <a:lnTo>
                    <a:pt x="430" y="412"/>
                  </a:lnTo>
                  <a:lnTo>
                    <a:pt x="435" y="417"/>
                  </a:lnTo>
                  <a:lnTo>
                    <a:pt x="438" y="420"/>
                  </a:lnTo>
                  <a:lnTo>
                    <a:pt x="442" y="421"/>
                  </a:lnTo>
                  <a:close/>
                  <a:moveTo>
                    <a:pt x="464" y="343"/>
                  </a:moveTo>
                  <a:lnTo>
                    <a:pt x="464" y="343"/>
                  </a:lnTo>
                  <a:lnTo>
                    <a:pt x="468" y="343"/>
                  </a:lnTo>
                  <a:lnTo>
                    <a:pt x="472" y="343"/>
                  </a:lnTo>
                  <a:lnTo>
                    <a:pt x="479" y="340"/>
                  </a:lnTo>
                  <a:lnTo>
                    <a:pt x="486" y="335"/>
                  </a:lnTo>
                  <a:lnTo>
                    <a:pt x="487" y="332"/>
                  </a:lnTo>
                  <a:lnTo>
                    <a:pt x="489" y="329"/>
                  </a:lnTo>
                  <a:lnTo>
                    <a:pt x="489" y="329"/>
                  </a:lnTo>
                  <a:lnTo>
                    <a:pt x="490" y="325"/>
                  </a:lnTo>
                  <a:lnTo>
                    <a:pt x="490" y="321"/>
                  </a:lnTo>
                  <a:lnTo>
                    <a:pt x="487" y="313"/>
                  </a:lnTo>
                  <a:lnTo>
                    <a:pt x="482" y="306"/>
                  </a:lnTo>
                  <a:lnTo>
                    <a:pt x="479" y="305"/>
                  </a:lnTo>
                  <a:lnTo>
                    <a:pt x="476" y="304"/>
                  </a:lnTo>
                  <a:lnTo>
                    <a:pt x="476" y="304"/>
                  </a:lnTo>
                  <a:lnTo>
                    <a:pt x="472" y="303"/>
                  </a:lnTo>
                  <a:lnTo>
                    <a:pt x="468" y="303"/>
                  </a:lnTo>
                  <a:lnTo>
                    <a:pt x="460" y="305"/>
                  </a:lnTo>
                  <a:lnTo>
                    <a:pt x="453" y="310"/>
                  </a:lnTo>
                  <a:lnTo>
                    <a:pt x="452" y="313"/>
                  </a:lnTo>
                  <a:lnTo>
                    <a:pt x="451" y="317"/>
                  </a:lnTo>
                  <a:lnTo>
                    <a:pt x="451" y="317"/>
                  </a:lnTo>
                  <a:lnTo>
                    <a:pt x="450" y="322"/>
                  </a:lnTo>
                  <a:lnTo>
                    <a:pt x="450" y="326"/>
                  </a:lnTo>
                  <a:lnTo>
                    <a:pt x="452" y="332"/>
                  </a:lnTo>
                  <a:lnTo>
                    <a:pt x="457" y="339"/>
                  </a:lnTo>
                  <a:lnTo>
                    <a:pt x="460" y="340"/>
                  </a:lnTo>
                  <a:lnTo>
                    <a:pt x="464" y="343"/>
                  </a:lnTo>
                  <a:close/>
                  <a:moveTo>
                    <a:pt x="486" y="264"/>
                  </a:moveTo>
                  <a:lnTo>
                    <a:pt x="486" y="264"/>
                  </a:lnTo>
                  <a:lnTo>
                    <a:pt x="490" y="265"/>
                  </a:lnTo>
                  <a:lnTo>
                    <a:pt x="494" y="265"/>
                  </a:lnTo>
                  <a:lnTo>
                    <a:pt x="502" y="262"/>
                  </a:lnTo>
                  <a:lnTo>
                    <a:pt x="508" y="257"/>
                  </a:lnTo>
                  <a:lnTo>
                    <a:pt x="509" y="253"/>
                  </a:lnTo>
                  <a:lnTo>
                    <a:pt x="511" y="249"/>
                  </a:lnTo>
                  <a:lnTo>
                    <a:pt x="511" y="249"/>
                  </a:lnTo>
                  <a:lnTo>
                    <a:pt x="512" y="245"/>
                  </a:lnTo>
                  <a:lnTo>
                    <a:pt x="512" y="241"/>
                  </a:lnTo>
                  <a:lnTo>
                    <a:pt x="509" y="235"/>
                  </a:lnTo>
                  <a:lnTo>
                    <a:pt x="504" y="228"/>
                  </a:lnTo>
                  <a:lnTo>
                    <a:pt x="502" y="226"/>
                  </a:lnTo>
                  <a:lnTo>
                    <a:pt x="498" y="225"/>
                  </a:lnTo>
                  <a:lnTo>
                    <a:pt x="498" y="225"/>
                  </a:lnTo>
                  <a:lnTo>
                    <a:pt x="492" y="225"/>
                  </a:lnTo>
                  <a:lnTo>
                    <a:pt x="489" y="225"/>
                  </a:lnTo>
                  <a:lnTo>
                    <a:pt x="482" y="227"/>
                  </a:lnTo>
                  <a:lnTo>
                    <a:pt x="476" y="232"/>
                  </a:lnTo>
                  <a:lnTo>
                    <a:pt x="474" y="235"/>
                  </a:lnTo>
                  <a:lnTo>
                    <a:pt x="472" y="239"/>
                  </a:lnTo>
                  <a:lnTo>
                    <a:pt x="472" y="239"/>
                  </a:lnTo>
                  <a:lnTo>
                    <a:pt x="472" y="243"/>
                  </a:lnTo>
                  <a:lnTo>
                    <a:pt x="472" y="247"/>
                  </a:lnTo>
                  <a:lnTo>
                    <a:pt x="474" y="254"/>
                  </a:lnTo>
                  <a:lnTo>
                    <a:pt x="479" y="260"/>
                  </a:lnTo>
                  <a:lnTo>
                    <a:pt x="482" y="262"/>
                  </a:lnTo>
                  <a:lnTo>
                    <a:pt x="486" y="264"/>
                  </a:lnTo>
                  <a:close/>
                  <a:moveTo>
                    <a:pt x="508" y="186"/>
                  </a:moveTo>
                  <a:lnTo>
                    <a:pt x="508" y="186"/>
                  </a:lnTo>
                  <a:lnTo>
                    <a:pt x="512" y="186"/>
                  </a:lnTo>
                  <a:lnTo>
                    <a:pt x="516" y="186"/>
                  </a:lnTo>
                  <a:lnTo>
                    <a:pt x="524" y="183"/>
                  </a:lnTo>
                  <a:lnTo>
                    <a:pt x="529" y="179"/>
                  </a:lnTo>
                  <a:lnTo>
                    <a:pt x="531" y="175"/>
                  </a:lnTo>
                  <a:lnTo>
                    <a:pt x="533" y="171"/>
                  </a:lnTo>
                  <a:lnTo>
                    <a:pt x="533" y="171"/>
                  </a:lnTo>
                  <a:lnTo>
                    <a:pt x="534" y="167"/>
                  </a:lnTo>
                  <a:lnTo>
                    <a:pt x="534" y="163"/>
                  </a:lnTo>
                  <a:lnTo>
                    <a:pt x="531" y="156"/>
                  </a:lnTo>
                  <a:lnTo>
                    <a:pt x="526" y="150"/>
                  </a:lnTo>
                  <a:lnTo>
                    <a:pt x="522" y="148"/>
                  </a:lnTo>
                  <a:lnTo>
                    <a:pt x="518" y="147"/>
                  </a:lnTo>
                  <a:lnTo>
                    <a:pt x="518" y="147"/>
                  </a:lnTo>
                  <a:lnTo>
                    <a:pt x="515" y="145"/>
                  </a:lnTo>
                  <a:lnTo>
                    <a:pt x="511" y="147"/>
                  </a:lnTo>
                  <a:lnTo>
                    <a:pt x="504" y="148"/>
                  </a:lnTo>
                  <a:lnTo>
                    <a:pt x="498" y="153"/>
                  </a:lnTo>
                  <a:lnTo>
                    <a:pt x="496" y="157"/>
                  </a:lnTo>
                  <a:lnTo>
                    <a:pt x="494" y="161"/>
                  </a:lnTo>
                  <a:lnTo>
                    <a:pt x="494" y="161"/>
                  </a:lnTo>
                  <a:lnTo>
                    <a:pt x="494" y="165"/>
                  </a:lnTo>
                  <a:lnTo>
                    <a:pt x="494" y="169"/>
                  </a:lnTo>
                  <a:lnTo>
                    <a:pt x="496" y="176"/>
                  </a:lnTo>
                  <a:lnTo>
                    <a:pt x="502" y="182"/>
                  </a:lnTo>
                  <a:lnTo>
                    <a:pt x="504" y="184"/>
                  </a:lnTo>
                  <a:lnTo>
                    <a:pt x="508" y="186"/>
                  </a:lnTo>
                  <a:close/>
                  <a:moveTo>
                    <a:pt x="530" y="106"/>
                  </a:moveTo>
                  <a:lnTo>
                    <a:pt x="530" y="106"/>
                  </a:lnTo>
                  <a:lnTo>
                    <a:pt x="534" y="108"/>
                  </a:lnTo>
                  <a:lnTo>
                    <a:pt x="538" y="108"/>
                  </a:lnTo>
                  <a:lnTo>
                    <a:pt x="546" y="105"/>
                  </a:lnTo>
                  <a:lnTo>
                    <a:pt x="551" y="100"/>
                  </a:lnTo>
                  <a:lnTo>
                    <a:pt x="554" y="97"/>
                  </a:lnTo>
                  <a:lnTo>
                    <a:pt x="555" y="93"/>
                  </a:lnTo>
                  <a:lnTo>
                    <a:pt x="555" y="93"/>
                  </a:lnTo>
                  <a:lnTo>
                    <a:pt x="556" y="89"/>
                  </a:lnTo>
                  <a:lnTo>
                    <a:pt x="556" y="86"/>
                  </a:lnTo>
                  <a:lnTo>
                    <a:pt x="554" y="78"/>
                  </a:lnTo>
                  <a:lnTo>
                    <a:pt x="548" y="71"/>
                  </a:lnTo>
                  <a:lnTo>
                    <a:pt x="544" y="70"/>
                  </a:lnTo>
                  <a:lnTo>
                    <a:pt x="541" y="69"/>
                  </a:lnTo>
                  <a:lnTo>
                    <a:pt x="541" y="69"/>
                  </a:lnTo>
                  <a:lnTo>
                    <a:pt x="537" y="67"/>
                  </a:lnTo>
                  <a:lnTo>
                    <a:pt x="533" y="67"/>
                  </a:lnTo>
                  <a:lnTo>
                    <a:pt x="526" y="70"/>
                  </a:lnTo>
                  <a:lnTo>
                    <a:pt x="520" y="75"/>
                  </a:lnTo>
                  <a:lnTo>
                    <a:pt x="517" y="78"/>
                  </a:lnTo>
                  <a:lnTo>
                    <a:pt x="516" y="82"/>
                  </a:lnTo>
                  <a:lnTo>
                    <a:pt x="516" y="82"/>
                  </a:lnTo>
                  <a:lnTo>
                    <a:pt x="516" y="86"/>
                  </a:lnTo>
                  <a:lnTo>
                    <a:pt x="516" y="91"/>
                  </a:lnTo>
                  <a:lnTo>
                    <a:pt x="518" y="97"/>
                  </a:lnTo>
                  <a:lnTo>
                    <a:pt x="524" y="104"/>
                  </a:lnTo>
                  <a:lnTo>
                    <a:pt x="526" y="105"/>
                  </a:lnTo>
                  <a:lnTo>
                    <a:pt x="530" y="106"/>
                  </a:lnTo>
                  <a:close/>
                </a:path>
              </a:pathLst>
            </a:custGeom>
            <a:solidFill>
              <a:srgbClr val="8085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51" name="Freeform 1328">
              <a:extLst>
                <a:ext uri="{FF2B5EF4-FFF2-40B4-BE49-F238E27FC236}">
                  <a16:creationId xmlns:a16="http://schemas.microsoft.com/office/drawing/2014/main" id="{F4ED217F-18B9-4BA1-9690-BB014814F240}"/>
                </a:ext>
              </a:extLst>
            </p:cNvPr>
            <p:cNvSpPr>
              <a:spLocks/>
            </p:cNvSpPr>
            <p:nvPr/>
          </p:nvSpPr>
          <p:spPr bwMode="auto">
            <a:xfrm>
              <a:off x="7994133" y="2093453"/>
              <a:ext cx="1945939" cy="2269095"/>
            </a:xfrm>
            <a:custGeom>
              <a:avLst/>
              <a:gdLst>
                <a:gd name="T0" fmla="*/ 543 w 1945"/>
                <a:gd name="T1" fmla="*/ 1 h 2268"/>
                <a:gd name="T2" fmla="*/ 1928 w 1945"/>
                <a:gd name="T3" fmla="*/ 388 h 2268"/>
                <a:gd name="T4" fmla="*/ 1928 w 1945"/>
                <a:gd name="T5" fmla="*/ 388 h 2268"/>
                <a:gd name="T6" fmla="*/ 1932 w 1945"/>
                <a:gd name="T7" fmla="*/ 391 h 2268"/>
                <a:gd name="T8" fmla="*/ 1936 w 1945"/>
                <a:gd name="T9" fmla="*/ 394 h 2268"/>
                <a:gd name="T10" fmla="*/ 1940 w 1945"/>
                <a:gd name="T11" fmla="*/ 396 h 2268"/>
                <a:gd name="T12" fmla="*/ 1942 w 1945"/>
                <a:gd name="T13" fmla="*/ 400 h 2268"/>
                <a:gd name="T14" fmla="*/ 1943 w 1945"/>
                <a:gd name="T15" fmla="*/ 404 h 2268"/>
                <a:gd name="T16" fmla="*/ 1945 w 1945"/>
                <a:gd name="T17" fmla="*/ 409 h 2268"/>
                <a:gd name="T18" fmla="*/ 1945 w 1945"/>
                <a:gd name="T19" fmla="*/ 413 h 2268"/>
                <a:gd name="T20" fmla="*/ 1945 w 1945"/>
                <a:gd name="T21" fmla="*/ 418 h 2268"/>
                <a:gd name="T22" fmla="*/ 1432 w 1945"/>
                <a:gd name="T23" fmla="*/ 2251 h 2268"/>
                <a:gd name="T24" fmla="*/ 1432 w 1945"/>
                <a:gd name="T25" fmla="*/ 2251 h 2268"/>
                <a:gd name="T26" fmla="*/ 1430 w 1945"/>
                <a:gd name="T27" fmla="*/ 2255 h 2268"/>
                <a:gd name="T28" fmla="*/ 1428 w 1945"/>
                <a:gd name="T29" fmla="*/ 2259 h 2268"/>
                <a:gd name="T30" fmla="*/ 1424 w 1945"/>
                <a:gd name="T31" fmla="*/ 2262 h 2268"/>
                <a:gd name="T32" fmla="*/ 1420 w 1945"/>
                <a:gd name="T33" fmla="*/ 2265 h 2268"/>
                <a:gd name="T34" fmla="*/ 1416 w 1945"/>
                <a:gd name="T35" fmla="*/ 2266 h 2268"/>
                <a:gd name="T36" fmla="*/ 1412 w 1945"/>
                <a:gd name="T37" fmla="*/ 2268 h 2268"/>
                <a:gd name="T38" fmla="*/ 1407 w 1945"/>
                <a:gd name="T39" fmla="*/ 2268 h 2268"/>
                <a:gd name="T40" fmla="*/ 1402 w 1945"/>
                <a:gd name="T41" fmla="*/ 2266 h 2268"/>
                <a:gd name="T42" fmla="*/ 17 w 1945"/>
                <a:gd name="T43" fmla="*/ 1879 h 2268"/>
                <a:gd name="T44" fmla="*/ 17 w 1945"/>
                <a:gd name="T45" fmla="*/ 1879 h 2268"/>
                <a:gd name="T46" fmla="*/ 13 w 1945"/>
                <a:gd name="T47" fmla="*/ 1876 h 2268"/>
                <a:gd name="T48" fmla="*/ 9 w 1945"/>
                <a:gd name="T49" fmla="*/ 1874 h 2268"/>
                <a:gd name="T50" fmla="*/ 5 w 1945"/>
                <a:gd name="T51" fmla="*/ 1871 h 2268"/>
                <a:gd name="T52" fmla="*/ 3 w 1945"/>
                <a:gd name="T53" fmla="*/ 1867 h 2268"/>
                <a:gd name="T54" fmla="*/ 1 w 1945"/>
                <a:gd name="T55" fmla="*/ 1863 h 2268"/>
                <a:gd name="T56" fmla="*/ 0 w 1945"/>
                <a:gd name="T57" fmla="*/ 1858 h 2268"/>
                <a:gd name="T58" fmla="*/ 0 w 1945"/>
                <a:gd name="T59" fmla="*/ 1854 h 2268"/>
                <a:gd name="T60" fmla="*/ 1 w 1945"/>
                <a:gd name="T61" fmla="*/ 1849 h 2268"/>
                <a:gd name="T62" fmla="*/ 515 w 1945"/>
                <a:gd name="T63" fmla="*/ 17 h 2268"/>
                <a:gd name="T64" fmla="*/ 515 w 1945"/>
                <a:gd name="T65" fmla="*/ 17 h 2268"/>
                <a:gd name="T66" fmla="*/ 516 w 1945"/>
                <a:gd name="T67" fmla="*/ 13 h 2268"/>
                <a:gd name="T68" fmla="*/ 518 w 1945"/>
                <a:gd name="T69" fmla="*/ 9 h 2268"/>
                <a:gd name="T70" fmla="*/ 521 w 1945"/>
                <a:gd name="T71" fmla="*/ 5 h 2268"/>
                <a:gd name="T72" fmla="*/ 525 w 1945"/>
                <a:gd name="T73" fmla="*/ 4 h 2268"/>
                <a:gd name="T74" fmla="*/ 529 w 1945"/>
                <a:gd name="T75" fmla="*/ 1 h 2268"/>
                <a:gd name="T76" fmla="*/ 534 w 1945"/>
                <a:gd name="T77" fmla="*/ 0 h 2268"/>
                <a:gd name="T78" fmla="*/ 538 w 1945"/>
                <a:gd name="T79" fmla="*/ 0 h 2268"/>
                <a:gd name="T80" fmla="*/ 543 w 1945"/>
                <a:gd name="T81" fmla="*/ 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5" h="2268">
                  <a:moveTo>
                    <a:pt x="543" y="1"/>
                  </a:moveTo>
                  <a:lnTo>
                    <a:pt x="1928" y="388"/>
                  </a:lnTo>
                  <a:lnTo>
                    <a:pt x="1928" y="388"/>
                  </a:lnTo>
                  <a:lnTo>
                    <a:pt x="1932" y="391"/>
                  </a:lnTo>
                  <a:lnTo>
                    <a:pt x="1936" y="394"/>
                  </a:lnTo>
                  <a:lnTo>
                    <a:pt x="1940" y="396"/>
                  </a:lnTo>
                  <a:lnTo>
                    <a:pt x="1942" y="400"/>
                  </a:lnTo>
                  <a:lnTo>
                    <a:pt x="1943" y="404"/>
                  </a:lnTo>
                  <a:lnTo>
                    <a:pt x="1945" y="409"/>
                  </a:lnTo>
                  <a:lnTo>
                    <a:pt x="1945" y="413"/>
                  </a:lnTo>
                  <a:lnTo>
                    <a:pt x="1945" y="418"/>
                  </a:lnTo>
                  <a:lnTo>
                    <a:pt x="1432" y="2251"/>
                  </a:lnTo>
                  <a:lnTo>
                    <a:pt x="1432" y="2251"/>
                  </a:lnTo>
                  <a:lnTo>
                    <a:pt x="1430" y="2255"/>
                  </a:lnTo>
                  <a:lnTo>
                    <a:pt x="1428" y="2259"/>
                  </a:lnTo>
                  <a:lnTo>
                    <a:pt x="1424" y="2262"/>
                  </a:lnTo>
                  <a:lnTo>
                    <a:pt x="1420" y="2265"/>
                  </a:lnTo>
                  <a:lnTo>
                    <a:pt x="1416" y="2266"/>
                  </a:lnTo>
                  <a:lnTo>
                    <a:pt x="1412" y="2268"/>
                  </a:lnTo>
                  <a:lnTo>
                    <a:pt x="1407" y="2268"/>
                  </a:lnTo>
                  <a:lnTo>
                    <a:pt x="1402" y="2266"/>
                  </a:lnTo>
                  <a:lnTo>
                    <a:pt x="17" y="1879"/>
                  </a:lnTo>
                  <a:lnTo>
                    <a:pt x="17" y="1879"/>
                  </a:lnTo>
                  <a:lnTo>
                    <a:pt x="13" y="1876"/>
                  </a:lnTo>
                  <a:lnTo>
                    <a:pt x="9" y="1874"/>
                  </a:lnTo>
                  <a:lnTo>
                    <a:pt x="5" y="1871"/>
                  </a:lnTo>
                  <a:lnTo>
                    <a:pt x="3" y="1867"/>
                  </a:lnTo>
                  <a:lnTo>
                    <a:pt x="1" y="1863"/>
                  </a:lnTo>
                  <a:lnTo>
                    <a:pt x="0" y="1858"/>
                  </a:lnTo>
                  <a:lnTo>
                    <a:pt x="0" y="1854"/>
                  </a:lnTo>
                  <a:lnTo>
                    <a:pt x="1" y="1849"/>
                  </a:lnTo>
                  <a:lnTo>
                    <a:pt x="515" y="17"/>
                  </a:lnTo>
                  <a:lnTo>
                    <a:pt x="515" y="17"/>
                  </a:lnTo>
                  <a:lnTo>
                    <a:pt x="516" y="13"/>
                  </a:lnTo>
                  <a:lnTo>
                    <a:pt x="518" y="9"/>
                  </a:lnTo>
                  <a:lnTo>
                    <a:pt x="521" y="5"/>
                  </a:lnTo>
                  <a:lnTo>
                    <a:pt x="525" y="4"/>
                  </a:lnTo>
                  <a:lnTo>
                    <a:pt x="529" y="1"/>
                  </a:lnTo>
                  <a:lnTo>
                    <a:pt x="534" y="0"/>
                  </a:lnTo>
                  <a:lnTo>
                    <a:pt x="538" y="0"/>
                  </a:lnTo>
                  <a:lnTo>
                    <a:pt x="543"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52" name="Freeform 1329">
              <a:extLst>
                <a:ext uri="{FF2B5EF4-FFF2-40B4-BE49-F238E27FC236}">
                  <a16:creationId xmlns:a16="http://schemas.microsoft.com/office/drawing/2014/main" id="{E919C0A3-3738-4B70-B15C-38FDB505F69F}"/>
                </a:ext>
              </a:extLst>
            </p:cNvPr>
            <p:cNvSpPr>
              <a:spLocks/>
            </p:cNvSpPr>
            <p:nvPr/>
          </p:nvSpPr>
          <p:spPr bwMode="auto">
            <a:xfrm>
              <a:off x="8027149" y="3887319"/>
              <a:ext cx="40019" cy="41020"/>
            </a:xfrm>
            <a:custGeom>
              <a:avLst/>
              <a:gdLst>
                <a:gd name="T0" fmla="*/ 14 w 40"/>
                <a:gd name="T1" fmla="*/ 39 h 41"/>
                <a:gd name="T2" fmla="*/ 14 w 40"/>
                <a:gd name="T3" fmla="*/ 39 h 41"/>
                <a:gd name="T4" fmla="*/ 18 w 40"/>
                <a:gd name="T5" fmla="*/ 41 h 41"/>
                <a:gd name="T6" fmla="*/ 22 w 40"/>
                <a:gd name="T7" fmla="*/ 41 h 41"/>
                <a:gd name="T8" fmla="*/ 30 w 40"/>
                <a:gd name="T9" fmla="*/ 38 h 41"/>
                <a:gd name="T10" fmla="*/ 36 w 40"/>
                <a:gd name="T11" fmla="*/ 33 h 41"/>
                <a:gd name="T12" fmla="*/ 37 w 40"/>
                <a:gd name="T13" fmla="*/ 29 h 41"/>
                <a:gd name="T14" fmla="*/ 39 w 40"/>
                <a:gd name="T15" fmla="*/ 25 h 41"/>
                <a:gd name="T16" fmla="*/ 39 w 40"/>
                <a:gd name="T17" fmla="*/ 25 h 41"/>
                <a:gd name="T18" fmla="*/ 40 w 40"/>
                <a:gd name="T19" fmla="*/ 21 h 41"/>
                <a:gd name="T20" fmla="*/ 40 w 40"/>
                <a:gd name="T21" fmla="*/ 17 h 41"/>
                <a:gd name="T22" fmla="*/ 37 w 40"/>
                <a:gd name="T23" fmla="*/ 11 h 41"/>
                <a:gd name="T24" fmla="*/ 32 w 40"/>
                <a:gd name="T25" fmla="*/ 4 h 41"/>
                <a:gd name="T26" fmla="*/ 30 w 40"/>
                <a:gd name="T27" fmla="*/ 2 h 41"/>
                <a:gd name="T28" fmla="*/ 26 w 40"/>
                <a:gd name="T29" fmla="*/ 0 h 41"/>
                <a:gd name="T30" fmla="*/ 26 w 40"/>
                <a:gd name="T31" fmla="*/ 0 h 41"/>
                <a:gd name="T32" fmla="*/ 22 w 40"/>
                <a:gd name="T33" fmla="*/ 0 h 41"/>
                <a:gd name="T34" fmla="*/ 18 w 40"/>
                <a:gd name="T35" fmla="*/ 0 h 41"/>
                <a:gd name="T36" fmla="*/ 10 w 40"/>
                <a:gd name="T37" fmla="*/ 3 h 41"/>
                <a:gd name="T38" fmla="*/ 4 w 40"/>
                <a:gd name="T39" fmla="*/ 7 h 41"/>
                <a:gd name="T40" fmla="*/ 2 w 40"/>
                <a:gd name="T41" fmla="*/ 11 h 41"/>
                <a:gd name="T42" fmla="*/ 1 w 40"/>
                <a:gd name="T43" fmla="*/ 15 h 41"/>
                <a:gd name="T44" fmla="*/ 1 w 40"/>
                <a:gd name="T45" fmla="*/ 15 h 41"/>
                <a:gd name="T46" fmla="*/ 0 w 40"/>
                <a:gd name="T47" fmla="*/ 18 h 41"/>
                <a:gd name="T48" fmla="*/ 0 w 40"/>
                <a:gd name="T49" fmla="*/ 22 h 41"/>
                <a:gd name="T50" fmla="*/ 2 w 40"/>
                <a:gd name="T51" fmla="*/ 30 h 41"/>
                <a:gd name="T52" fmla="*/ 7 w 40"/>
                <a:gd name="T53" fmla="*/ 35 h 41"/>
                <a:gd name="T54" fmla="*/ 10 w 40"/>
                <a:gd name="T55" fmla="*/ 38 h 41"/>
                <a:gd name="T56" fmla="*/ 14 w 40"/>
                <a:gd name="T5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4" y="39"/>
                  </a:moveTo>
                  <a:lnTo>
                    <a:pt x="14" y="39"/>
                  </a:lnTo>
                  <a:lnTo>
                    <a:pt x="18" y="41"/>
                  </a:lnTo>
                  <a:lnTo>
                    <a:pt x="22" y="41"/>
                  </a:lnTo>
                  <a:lnTo>
                    <a:pt x="30" y="38"/>
                  </a:lnTo>
                  <a:lnTo>
                    <a:pt x="36" y="33"/>
                  </a:lnTo>
                  <a:lnTo>
                    <a:pt x="37" y="29"/>
                  </a:lnTo>
                  <a:lnTo>
                    <a:pt x="39" y="25"/>
                  </a:lnTo>
                  <a:lnTo>
                    <a:pt x="39" y="25"/>
                  </a:lnTo>
                  <a:lnTo>
                    <a:pt x="40" y="21"/>
                  </a:lnTo>
                  <a:lnTo>
                    <a:pt x="40" y="17"/>
                  </a:lnTo>
                  <a:lnTo>
                    <a:pt x="37" y="11"/>
                  </a:lnTo>
                  <a:lnTo>
                    <a:pt x="32" y="4"/>
                  </a:lnTo>
                  <a:lnTo>
                    <a:pt x="30" y="2"/>
                  </a:lnTo>
                  <a:lnTo>
                    <a:pt x="26" y="0"/>
                  </a:lnTo>
                  <a:lnTo>
                    <a:pt x="26" y="0"/>
                  </a:lnTo>
                  <a:lnTo>
                    <a:pt x="22" y="0"/>
                  </a:lnTo>
                  <a:lnTo>
                    <a:pt x="18" y="0"/>
                  </a:lnTo>
                  <a:lnTo>
                    <a:pt x="10" y="3"/>
                  </a:lnTo>
                  <a:lnTo>
                    <a:pt x="4" y="7"/>
                  </a:lnTo>
                  <a:lnTo>
                    <a:pt x="2" y="11"/>
                  </a:lnTo>
                  <a:lnTo>
                    <a:pt x="1" y="15"/>
                  </a:lnTo>
                  <a:lnTo>
                    <a:pt x="1" y="15"/>
                  </a:lnTo>
                  <a:lnTo>
                    <a:pt x="0" y="18"/>
                  </a:lnTo>
                  <a:lnTo>
                    <a:pt x="0" y="22"/>
                  </a:lnTo>
                  <a:lnTo>
                    <a:pt x="2" y="30"/>
                  </a:lnTo>
                  <a:lnTo>
                    <a:pt x="7" y="35"/>
                  </a:lnTo>
                  <a:lnTo>
                    <a:pt x="10" y="38"/>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53" name="Freeform 1330">
              <a:extLst>
                <a:ext uri="{FF2B5EF4-FFF2-40B4-BE49-F238E27FC236}">
                  <a16:creationId xmlns:a16="http://schemas.microsoft.com/office/drawing/2014/main" id="{693C5991-B044-4EC2-85EE-1E57F63A4394}"/>
                </a:ext>
              </a:extLst>
            </p:cNvPr>
            <p:cNvSpPr>
              <a:spLocks/>
            </p:cNvSpPr>
            <p:nvPr/>
          </p:nvSpPr>
          <p:spPr bwMode="auto">
            <a:xfrm>
              <a:off x="8049160" y="3808280"/>
              <a:ext cx="40019" cy="40019"/>
            </a:xfrm>
            <a:custGeom>
              <a:avLst/>
              <a:gdLst>
                <a:gd name="T0" fmla="*/ 14 w 40"/>
                <a:gd name="T1" fmla="*/ 40 h 40"/>
                <a:gd name="T2" fmla="*/ 14 w 40"/>
                <a:gd name="T3" fmla="*/ 40 h 40"/>
                <a:gd name="T4" fmla="*/ 18 w 40"/>
                <a:gd name="T5" fmla="*/ 40 h 40"/>
                <a:gd name="T6" fmla="*/ 22 w 40"/>
                <a:gd name="T7" fmla="*/ 40 h 40"/>
                <a:gd name="T8" fmla="*/ 30 w 40"/>
                <a:gd name="T9" fmla="*/ 38 h 40"/>
                <a:gd name="T10" fmla="*/ 35 w 40"/>
                <a:gd name="T11" fmla="*/ 32 h 40"/>
                <a:gd name="T12" fmla="*/ 37 w 40"/>
                <a:gd name="T13" fmla="*/ 30 h 40"/>
                <a:gd name="T14" fmla="*/ 39 w 40"/>
                <a:gd name="T15" fmla="*/ 26 h 40"/>
                <a:gd name="T16" fmla="*/ 39 w 40"/>
                <a:gd name="T17" fmla="*/ 26 h 40"/>
                <a:gd name="T18" fmla="*/ 40 w 40"/>
                <a:gd name="T19" fmla="*/ 22 h 40"/>
                <a:gd name="T20" fmla="*/ 40 w 40"/>
                <a:gd name="T21" fmla="*/ 18 h 40"/>
                <a:gd name="T22" fmla="*/ 37 w 40"/>
                <a:gd name="T23" fmla="*/ 10 h 40"/>
                <a:gd name="T24" fmla="*/ 32 w 40"/>
                <a:gd name="T25" fmla="*/ 5 h 40"/>
                <a:gd name="T26" fmla="*/ 28 w 40"/>
                <a:gd name="T27" fmla="*/ 3 h 40"/>
                <a:gd name="T28" fmla="*/ 26 w 40"/>
                <a:gd name="T29" fmla="*/ 1 h 40"/>
                <a:gd name="T30" fmla="*/ 26 w 40"/>
                <a:gd name="T31" fmla="*/ 1 h 40"/>
                <a:gd name="T32" fmla="*/ 20 w 40"/>
                <a:gd name="T33" fmla="*/ 0 h 40"/>
                <a:gd name="T34" fmla="*/ 17 w 40"/>
                <a:gd name="T35" fmla="*/ 0 h 40"/>
                <a:gd name="T36" fmla="*/ 10 w 40"/>
                <a:gd name="T37" fmla="*/ 3 h 40"/>
                <a:gd name="T38" fmla="*/ 4 w 40"/>
                <a:gd name="T39" fmla="*/ 8 h 40"/>
                <a:gd name="T40" fmla="*/ 2 w 40"/>
                <a:gd name="T41" fmla="*/ 12 h 40"/>
                <a:gd name="T42" fmla="*/ 0 w 40"/>
                <a:gd name="T43" fmla="*/ 16 h 40"/>
                <a:gd name="T44" fmla="*/ 0 w 40"/>
                <a:gd name="T45" fmla="*/ 16 h 40"/>
                <a:gd name="T46" fmla="*/ 0 w 40"/>
                <a:gd name="T47" fmla="*/ 19 h 40"/>
                <a:gd name="T48" fmla="*/ 0 w 40"/>
                <a:gd name="T49" fmla="*/ 23 h 40"/>
                <a:gd name="T50" fmla="*/ 2 w 40"/>
                <a:gd name="T51" fmla="*/ 30 h 40"/>
                <a:gd name="T52" fmla="*/ 8 w 40"/>
                <a:gd name="T53" fmla="*/ 36 h 40"/>
                <a:gd name="T54" fmla="*/ 10 w 40"/>
                <a:gd name="T55" fmla="*/ 39 h 40"/>
                <a:gd name="T56" fmla="*/ 14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40"/>
                  </a:moveTo>
                  <a:lnTo>
                    <a:pt x="14" y="40"/>
                  </a:lnTo>
                  <a:lnTo>
                    <a:pt x="18" y="40"/>
                  </a:lnTo>
                  <a:lnTo>
                    <a:pt x="22" y="40"/>
                  </a:lnTo>
                  <a:lnTo>
                    <a:pt x="30" y="38"/>
                  </a:lnTo>
                  <a:lnTo>
                    <a:pt x="35" y="32"/>
                  </a:lnTo>
                  <a:lnTo>
                    <a:pt x="37" y="30"/>
                  </a:lnTo>
                  <a:lnTo>
                    <a:pt x="39" y="26"/>
                  </a:lnTo>
                  <a:lnTo>
                    <a:pt x="39" y="26"/>
                  </a:lnTo>
                  <a:lnTo>
                    <a:pt x="40" y="22"/>
                  </a:lnTo>
                  <a:lnTo>
                    <a:pt x="40" y="18"/>
                  </a:lnTo>
                  <a:lnTo>
                    <a:pt x="37" y="10"/>
                  </a:lnTo>
                  <a:lnTo>
                    <a:pt x="32" y="5"/>
                  </a:lnTo>
                  <a:lnTo>
                    <a:pt x="28" y="3"/>
                  </a:lnTo>
                  <a:lnTo>
                    <a:pt x="26" y="1"/>
                  </a:lnTo>
                  <a:lnTo>
                    <a:pt x="26" y="1"/>
                  </a:lnTo>
                  <a:lnTo>
                    <a:pt x="20" y="0"/>
                  </a:lnTo>
                  <a:lnTo>
                    <a:pt x="17" y="0"/>
                  </a:lnTo>
                  <a:lnTo>
                    <a:pt x="10" y="3"/>
                  </a:lnTo>
                  <a:lnTo>
                    <a:pt x="4" y="8"/>
                  </a:lnTo>
                  <a:lnTo>
                    <a:pt x="2" y="12"/>
                  </a:lnTo>
                  <a:lnTo>
                    <a:pt x="0" y="16"/>
                  </a:lnTo>
                  <a:lnTo>
                    <a:pt x="0" y="16"/>
                  </a:lnTo>
                  <a:lnTo>
                    <a:pt x="0" y="19"/>
                  </a:lnTo>
                  <a:lnTo>
                    <a:pt x="0" y="23"/>
                  </a:lnTo>
                  <a:lnTo>
                    <a:pt x="2" y="30"/>
                  </a:lnTo>
                  <a:lnTo>
                    <a:pt x="8" y="36"/>
                  </a:lnTo>
                  <a:lnTo>
                    <a:pt x="10" y="39"/>
                  </a:lnTo>
                  <a:lnTo>
                    <a:pt x="14"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54" name="Freeform 1331">
              <a:extLst>
                <a:ext uri="{FF2B5EF4-FFF2-40B4-BE49-F238E27FC236}">
                  <a16:creationId xmlns:a16="http://schemas.microsoft.com/office/drawing/2014/main" id="{4296C42E-66A1-4FB5-9412-3D954A9A5C0D}"/>
                </a:ext>
              </a:extLst>
            </p:cNvPr>
            <p:cNvSpPr>
              <a:spLocks/>
            </p:cNvSpPr>
            <p:nvPr/>
          </p:nvSpPr>
          <p:spPr bwMode="auto">
            <a:xfrm>
              <a:off x="8071170" y="3730243"/>
              <a:ext cx="40019" cy="40019"/>
            </a:xfrm>
            <a:custGeom>
              <a:avLst/>
              <a:gdLst>
                <a:gd name="T0" fmla="*/ 14 w 40"/>
                <a:gd name="T1" fmla="*/ 39 h 40"/>
                <a:gd name="T2" fmla="*/ 14 w 40"/>
                <a:gd name="T3" fmla="*/ 39 h 40"/>
                <a:gd name="T4" fmla="*/ 18 w 40"/>
                <a:gd name="T5" fmla="*/ 40 h 40"/>
                <a:gd name="T6" fmla="*/ 22 w 40"/>
                <a:gd name="T7" fmla="*/ 40 h 40"/>
                <a:gd name="T8" fmla="*/ 30 w 40"/>
                <a:gd name="T9" fmla="*/ 38 h 40"/>
                <a:gd name="T10" fmla="*/ 35 w 40"/>
                <a:gd name="T11" fmla="*/ 32 h 40"/>
                <a:gd name="T12" fmla="*/ 37 w 40"/>
                <a:gd name="T13" fmla="*/ 30 h 40"/>
                <a:gd name="T14" fmla="*/ 39 w 40"/>
                <a:gd name="T15" fmla="*/ 26 h 40"/>
                <a:gd name="T16" fmla="*/ 39 w 40"/>
                <a:gd name="T17" fmla="*/ 26 h 40"/>
                <a:gd name="T18" fmla="*/ 40 w 40"/>
                <a:gd name="T19" fmla="*/ 22 h 40"/>
                <a:gd name="T20" fmla="*/ 40 w 40"/>
                <a:gd name="T21" fmla="*/ 17 h 40"/>
                <a:gd name="T22" fmla="*/ 37 w 40"/>
                <a:gd name="T23" fmla="*/ 10 h 40"/>
                <a:gd name="T24" fmla="*/ 32 w 40"/>
                <a:gd name="T25" fmla="*/ 4 h 40"/>
                <a:gd name="T26" fmla="*/ 28 w 40"/>
                <a:gd name="T27" fmla="*/ 3 h 40"/>
                <a:gd name="T28" fmla="*/ 24 w 40"/>
                <a:gd name="T29" fmla="*/ 1 h 40"/>
                <a:gd name="T30" fmla="*/ 24 w 40"/>
                <a:gd name="T31" fmla="*/ 1 h 40"/>
                <a:gd name="T32" fmla="*/ 21 w 40"/>
                <a:gd name="T33" fmla="*/ 0 h 40"/>
                <a:gd name="T34" fmla="*/ 17 w 40"/>
                <a:gd name="T35" fmla="*/ 0 h 40"/>
                <a:gd name="T36" fmla="*/ 10 w 40"/>
                <a:gd name="T37" fmla="*/ 3 h 40"/>
                <a:gd name="T38" fmla="*/ 4 w 40"/>
                <a:gd name="T39" fmla="*/ 8 h 40"/>
                <a:gd name="T40" fmla="*/ 1 w 40"/>
                <a:gd name="T41" fmla="*/ 10 h 40"/>
                <a:gd name="T42" fmla="*/ 0 w 40"/>
                <a:gd name="T43" fmla="*/ 14 h 40"/>
                <a:gd name="T44" fmla="*/ 0 w 40"/>
                <a:gd name="T45" fmla="*/ 14 h 40"/>
                <a:gd name="T46" fmla="*/ 0 w 40"/>
                <a:gd name="T47" fmla="*/ 18 h 40"/>
                <a:gd name="T48" fmla="*/ 0 w 40"/>
                <a:gd name="T49" fmla="*/ 22 h 40"/>
                <a:gd name="T50" fmla="*/ 2 w 40"/>
                <a:gd name="T51" fmla="*/ 30 h 40"/>
                <a:gd name="T52" fmla="*/ 8 w 40"/>
                <a:gd name="T53" fmla="*/ 36 h 40"/>
                <a:gd name="T54" fmla="*/ 10 w 40"/>
                <a:gd name="T55" fmla="*/ 38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8" y="40"/>
                  </a:lnTo>
                  <a:lnTo>
                    <a:pt x="22" y="40"/>
                  </a:lnTo>
                  <a:lnTo>
                    <a:pt x="30" y="38"/>
                  </a:lnTo>
                  <a:lnTo>
                    <a:pt x="35" y="32"/>
                  </a:lnTo>
                  <a:lnTo>
                    <a:pt x="37" y="30"/>
                  </a:lnTo>
                  <a:lnTo>
                    <a:pt x="39" y="26"/>
                  </a:lnTo>
                  <a:lnTo>
                    <a:pt x="39" y="26"/>
                  </a:lnTo>
                  <a:lnTo>
                    <a:pt x="40" y="22"/>
                  </a:lnTo>
                  <a:lnTo>
                    <a:pt x="40" y="17"/>
                  </a:lnTo>
                  <a:lnTo>
                    <a:pt x="37" y="10"/>
                  </a:lnTo>
                  <a:lnTo>
                    <a:pt x="32" y="4"/>
                  </a:lnTo>
                  <a:lnTo>
                    <a:pt x="28" y="3"/>
                  </a:lnTo>
                  <a:lnTo>
                    <a:pt x="24" y="1"/>
                  </a:lnTo>
                  <a:lnTo>
                    <a:pt x="24" y="1"/>
                  </a:lnTo>
                  <a:lnTo>
                    <a:pt x="21" y="0"/>
                  </a:lnTo>
                  <a:lnTo>
                    <a:pt x="17" y="0"/>
                  </a:lnTo>
                  <a:lnTo>
                    <a:pt x="10" y="3"/>
                  </a:lnTo>
                  <a:lnTo>
                    <a:pt x="4" y="8"/>
                  </a:lnTo>
                  <a:lnTo>
                    <a:pt x="1" y="10"/>
                  </a:lnTo>
                  <a:lnTo>
                    <a:pt x="0" y="14"/>
                  </a:lnTo>
                  <a:lnTo>
                    <a:pt x="0" y="14"/>
                  </a:lnTo>
                  <a:lnTo>
                    <a:pt x="0" y="18"/>
                  </a:lnTo>
                  <a:lnTo>
                    <a:pt x="0" y="22"/>
                  </a:lnTo>
                  <a:lnTo>
                    <a:pt x="2" y="30"/>
                  </a:lnTo>
                  <a:lnTo>
                    <a:pt x="8" y="36"/>
                  </a:lnTo>
                  <a:lnTo>
                    <a:pt x="10" y="38"/>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55" name="Freeform 1332">
              <a:extLst>
                <a:ext uri="{FF2B5EF4-FFF2-40B4-BE49-F238E27FC236}">
                  <a16:creationId xmlns:a16="http://schemas.microsoft.com/office/drawing/2014/main" id="{520823C2-77BC-42F3-9DAC-1355BD20D9F9}"/>
                </a:ext>
              </a:extLst>
            </p:cNvPr>
            <p:cNvSpPr>
              <a:spLocks/>
            </p:cNvSpPr>
            <p:nvPr/>
          </p:nvSpPr>
          <p:spPr bwMode="auto">
            <a:xfrm>
              <a:off x="8093181" y="3652205"/>
              <a:ext cx="40019" cy="40019"/>
            </a:xfrm>
            <a:custGeom>
              <a:avLst/>
              <a:gdLst>
                <a:gd name="T0" fmla="*/ 14 w 40"/>
                <a:gd name="T1" fmla="*/ 39 h 40"/>
                <a:gd name="T2" fmla="*/ 14 w 40"/>
                <a:gd name="T3" fmla="*/ 39 h 40"/>
                <a:gd name="T4" fmla="*/ 18 w 40"/>
                <a:gd name="T5" fmla="*/ 40 h 40"/>
                <a:gd name="T6" fmla="*/ 22 w 40"/>
                <a:gd name="T7" fmla="*/ 39 h 40"/>
                <a:gd name="T8" fmla="*/ 30 w 40"/>
                <a:gd name="T9" fmla="*/ 38 h 40"/>
                <a:gd name="T10" fmla="*/ 35 w 40"/>
                <a:gd name="T11" fmla="*/ 32 h 40"/>
                <a:gd name="T12" fmla="*/ 38 w 40"/>
                <a:gd name="T13" fmla="*/ 29 h 40"/>
                <a:gd name="T14" fmla="*/ 39 w 40"/>
                <a:gd name="T15" fmla="*/ 25 h 40"/>
                <a:gd name="T16" fmla="*/ 39 w 40"/>
                <a:gd name="T17" fmla="*/ 25 h 40"/>
                <a:gd name="T18" fmla="*/ 40 w 40"/>
                <a:gd name="T19" fmla="*/ 21 h 40"/>
                <a:gd name="T20" fmla="*/ 40 w 40"/>
                <a:gd name="T21" fmla="*/ 17 h 40"/>
                <a:gd name="T22" fmla="*/ 38 w 40"/>
                <a:gd name="T23" fmla="*/ 10 h 40"/>
                <a:gd name="T24" fmla="*/ 32 w 40"/>
                <a:gd name="T25" fmla="*/ 4 h 40"/>
                <a:gd name="T26" fmla="*/ 28 w 40"/>
                <a:gd name="T27" fmla="*/ 1 h 40"/>
                <a:gd name="T28" fmla="*/ 25 w 40"/>
                <a:gd name="T29" fmla="*/ 0 h 40"/>
                <a:gd name="T30" fmla="*/ 25 w 40"/>
                <a:gd name="T31" fmla="*/ 0 h 40"/>
                <a:gd name="T32" fmla="*/ 21 w 40"/>
                <a:gd name="T33" fmla="*/ 0 h 40"/>
                <a:gd name="T34" fmla="*/ 17 w 40"/>
                <a:gd name="T35" fmla="*/ 0 h 40"/>
                <a:gd name="T36" fmla="*/ 10 w 40"/>
                <a:gd name="T37" fmla="*/ 3 h 40"/>
                <a:gd name="T38" fmla="*/ 4 w 40"/>
                <a:gd name="T39" fmla="*/ 7 h 40"/>
                <a:gd name="T40" fmla="*/ 1 w 40"/>
                <a:gd name="T41" fmla="*/ 10 h 40"/>
                <a:gd name="T42" fmla="*/ 0 w 40"/>
                <a:gd name="T43" fmla="*/ 14 h 40"/>
                <a:gd name="T44" fmla="*/ 0 w 40"/>
                <a:gd name="T45" fmla="*/ 14 h 40"/>
                <a:gd name="T46" fmla="*/ 0 w 40"/>
                <a:gd name="T47" fmla="*/ 18 h 40"/>
                <a:gd name="T48" fmla="*/ 0 w 40"/>
                <a:gd name="T49" fmla="*/ 22 h 40"/>
                <a:gd name="T50" fmla="*/ 2 w 40"/>
                <a:gd name="T51" fmla="*/ 30 h 40"/>
                <a:gd name="T52" fmla="*/ 6 w 40"/>
                <a:gd name="T53" fmla="*/ 35 h 40"/>
                <a:gd name="T54" fmla="*/ 10 w 40"/>
                <a:gd name="T55" fmla="*/ 38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8" y="40"/>
                  </a:lnTo>
                  <a:lnTo>
                    <a:pt x="22" y="39"/>
                  </a:lnTo>
                  <a:lnTo>
                    <a:pt x="30" y="38"/>
                  </a:lnTo>
                  <a:lnTo>
                    <a:pt x="35" y="32"/>
                  </a:lnTo>
                  <a:lnTo>
                    <a:pt x="38" y="29"/>
                  </a:lnTo>
                  <a:lnTo>
                    <a:pt x="39" y="25"/>
                  </a:lnTo>
                  <a:lnTo>
                    <a:pt x="39" y="25"/>
                  </a:lnTo>
                  <a:lnTo>
                    <a:pt x="40" y="21"/>
                  </a:lnTo>
                  <a:lnTo>
                    <a:pt x="40" y="17"/>
                  </a:lnTo>
                  <a:lnTo>
                    <a:pt x="38" y="10"/>
                  </a:lnTo>
                  <a:lnTo>
                    <a:pt x="32" y="4"/>
                  </a:lnTo>
                  <a:lnTo>
                    <a:pt x="28" y="1"/>
                  </a:lnTo>
                  <a:lnTo>
                    <a:pt x="25" y="0"/>
                  </a:lnTo>
                  <a:lnTo>
                    <a:pt x="25" y="0"/>
                  </a:lnTo>
                  <a:lnTo>
                    <a:pt x="21" y="0"/>
                  </a:lnTo>
                  <a:lnTo>
                    <a:pt x="17" y="0"/>
                  </a:lnTo>
                  <a:lnTo>
                    <a:pt x="10" y="3"/>
                  </a:lnTo>
                  <a:lnTo>
                    <a:pt x="4" y="7"/>
                  </a:lnTo>
                  <a:lnTo>
                    <a:pt x="1" y="10"/>
                  </a:lnTo>
                  <a:lnTo>
                    <a:pt x="0" y="14"/>
                  </a:lnTo>
                  <a:lnTo>
                    <a:pt x="0" y="14"/>
                  </a:lnTo>
                  <a:lnTo>
                    <a:pt x="0" y="18"/>
                  </a:lnTo>
                  <a:lnTo>
                    <a:pt x="0" y="22"/>
                  </a:lnTo>
                  <a:lnTo>
                    <a:pt x="2" y="30"/>
                  </a:lnTo>
                  <a:lnTo>
                    <a:pt x="6" y="35"/>
                  </a:lnTo>
                  <a:lnTo>
                    <a:pt x="10" y="38"/>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56" name="Freeform 1333">
              <a:extLst>
                <a:ext uri="{FF2B5EF4-FFF2-40B4-BE49-F238E27FC236}">
                  <a16:creationId xmlns:a16="http://schemas.microsoft.com/office/drawing/2014/main" id="{9CDC90C5-C898-43F0-9A00-832AA5B60515}"/>
                </a:ext>
              </a:extLst>
            </p:cNvPr>
            <p:cNvSpPr>
              <a:spLocks/>
            </p:cNvSpPr>
            <p:nvPr/>
          </p:nvSpPr>
          <p:spPr bwMode="auto">
            <a:xfrm>
              <a:off x="8115192" y="3573167"/>
              <a:ext cx="40019" cy="40019"/>
            </a:xfrm>
            <a:custGeom>
              <a:avLst/>
              <a:gdLst>
                <a:gd name="T0" fmla="*/ 14 w 40"/>
                <a:gd name="T1" fmla="*/ 40 h 40"/>
                <a:gd name="T2" fmla="*/ 14 w 40"/>
                <a:gd name="T3" fmla="*/ 40 h 40"/>
                <a:gd name="T4" fmla="*/ 18 w 40"/>
                <a:gd name="T5" fmla="*/ 40 h 40"/>
                <a:gd name="T6" fmla="*/ 22 w 40"/>
                <a:gd name="T7" fmla="*/ 40 h 40"/>
                <a:gd name="T8" fmla="*/ 30 w 40"/>
                <a:gd name="T9" fmla="*/ 37 h 40"/>
                <a:gd name="T10" fmla="*/ 35 w 40"/>
                <a:gd name="T11" fmla="*/ 32 h 40"/>
                <a:gd name="T12" fmla="*/ 38 w 40"/>
                <a:gd name="T13" fmla="*/ 30 h 40"/>
                <a:gd name="T14" fmla="*/ 39 w 40"/>
                <a:gd name="T15" fmla="*/ 26 h 40"/>
                <a:gd name="T16" fmla="*/ 39 w 40"/>
                <a:gd name="T17" fmla="*/ 26 h 40"/>
                <a:gd name="T18" fmla="*/ 40 w 40"/>
                <a:gd name="T19" fmla="*/ 22 h 40"/>
                <a:gd name="T20" fmla="*/ 39 w 40"/>
                <a:gd name="T21" fmla="*/ 18 h 40"/>
                <a:gd name="T22" fmla="*/ 38 w 40"/>
                <a:gd name="T23" fmla="*/ 10 h 40"/>
                <a:gd name="T24" fmla="*/ 32 w 40"/>
                <a:gd name="T25" fmla="*/ 5 h 40"/>
                <a:gd name="T26" fmla="*/ 29 w 40"/>
                <a:gd name="T27" fmla="*/ 2 h 40"/>
                <a:gd name="T28" fmla="*/ 25 w 40"/>
                <a:gd name="T29" fmla="*/ 1 h 40"/>
                <a:gd name="T30" fmla="*/ 25 w 40"/>
                <a:gd name="T31" fmla="*/ 1 h 40"/>
                <a:gd name="T32" fmla="*/ 21 w 40"/>
                <a:gd name="T33" fmla="*/ 0 h 40"/>
                <a:gd name="T34" fmla="*/ 17 w 40"/>
                <a:gd name="T35" fmla="*/ 0 h 40"/>
                <a:gd name="T36" fmla="*/ 9 w 40"/>
                <a:gd name="T37" fmla="*/ 2 h 40"/>
                <a:gd name="T38" fmla="*/ 4 w 40"/>
                <a:gd name="T39" fmla="*/ 8 h 40"/>
                <a:gd name="T40" fmla="*/ 1 w 40"/>
                <a:gd name="T41" fmla="*/ 11 h 40"/>
                <a:gd name="T42" fmla="*/ 0 w 40"/>
                <a:gd name="T43" fmla="*/ 15 h 40"/>
                <a:gd name="T44" fmla="*/ 0 w 40"/>
                <a:gd name="T45" fmla="*/ 15 h 40"/>
                <a:gd name="T46" fmla="*/ 0 w 40"/>
                <a:gd name="T47" fmla="*/ 19 h 40"/>
                <a:gd name="T48" fmla="*/ 0 w 40"/>
                <a:gd name="T49" fmla="*/ 23 h 40"/>
                <a:gd name="T50" fmla="*/ 3 w 40"/>
                <a:gd name="T51" fmla="*/ 30 h 40"/>
                <a:gd name="T52" fmla="*/ 6 w 40"/>
                <a:gd name="T53" fmla="*/ 36 h 40"/>
                <a:gd name="T54" fmla="*/ 10 w 40"/>
                <a:gd name="T55" fmla="*/ 39 h 40"/>
                <a:gd name="T56" fmla="*/ 14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40"/>
                  </a:moveTo>
                  <a:lnTo>
                    <a:pt x="14" y="40"/>
                  </a:lnTo>
                  <a:lnTo>
                    <a:pt x="18" y="40"/>
                  </a:lnTo>
                  <a:lnTo>
                    <a:pt x="22" y="40"/>
                  </a:lnTo>
                  <a:lnTo>
                    <a:pt x="30" y="37"/>
                  </a:lnTo>
                  <a:lnTo>
                    <a:pt x="35" y="32"/>
                  </a:lnTo>
                  <a:lnTo>
                    <a:pt x="38" y="30"/>
                  </a:lnTo>
                  <a:lnTo>
                    <a:pt x="39" y="26"/>
                  </a:lnTo>
                  <a:lnTo>
                    <a:pt x="39" y="26"/>
                  </a:lnTo>
                  <a:lnTo>
                    <a:pt x="40" y="22"/>
                  </a:lnTo>
                  <a:lnTo>
                    <a:pt x="39" y="18"/>
                  </a:lnTo>
                  <a:lnTo>
                    <a:pt x="38" y="10"/>
                  </a:lnTo>
                  <a:lnTo>
                    <a:pt x="32" y="5"/>
                  </a:lnTo>
                  <a:lnTo>
                    <a:pt x="29" y="2"/>
                  </a:lnTo>
                  <a:lnTo>
                    <a:pt x="25" y="1"/>
                  </a:lnTo>
                  <a:lnTo>
                    <a:pt x="25" y="1"/>
                  </a:lnTo>
                  <a:lnTo>
                    <a:pt x="21" y="0"/>
                  </a:lnTo>
                  <a:lnTo>
                    <a:pt x="17" y="0"/>
                  </a:lnTo>
                  <a:lnTo>
                    <a:pt x="9" y="2"/>
                  </a:lnTo>
                  <a:lnTo>
                    <a:pt x="4" y="8"/>
                  </a:lnTo>
                  <a:lnTo>
                    <a:pt x="1" y="11"/>
                  </a:lnTo>
                  <a:lnTo>
                    <a:pt x="0" y="15"/>
                  </a:lnTo>
                  <a:lnTo>
                    <a:pt x="0" y="15"/>
                  </a:lnTo>
                  <a:lnTo>
                    <a:pt x="0" y="19"/>
                  </a:lnTo>
                  <a:lnTo>
                    <a:pt x="0" y="23"/>
                  </a:lnTo>
                  <a:lnTo>
                    <a:pt x="3" y="30"/>
                  </a:lnTo>
                  <a:lnTo>
                    <a:pt x="6" y="36"/>
                  </a:lnTo>
                  <a:lnTo>
                    <a:pt x="10" y="39"/>
                  </a:lnTo>
                  <a:lnTo>
                    <a:pt x="14"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57" name="Freeform 1334">
              <a:extLst>
                <a:ext uri="{FF2B5EF4-FFF2-40B4-BE49-F238E27FC236}">
                  <a16:creationId xmlns:a16="http://schemas.microsoft.com/office/drawing/2014/main" id="{3AB1C4FA-74D2-4A80-B86F-3B283515A28A}"/>
                </a:ext>
              </a:extLst>
            </p:cNvPr>
            <p:cNvSpPr>
              <a:spLocks/>
            </p:cNvSpPr>
            <p:nvPr/>
          </p:nvSpPr>
          <p:spPr bwMode="auto">
            <a:xfrm>
              <a:off x="8136202" y="3495130"/>
              <a:ext cx="40019" cy="40019"/>
            </a:xfrm>
            <a:custGeom>
              <a:avLst/>
              <a:gdLst>
                <a:gd name="T0" fmla="*/ 15 w 40"/>
                <a:gd name="T1" fmla="*/ 39 h 40"/>
                <a:gd name="T2" fmla="*/ 15 w 40"/>
                <a:gd name="T3" fmla="*/ 39 h 40"/>
                <a:gd name="T4" fmla="*/ 19 w 40"/>
                <a:gd name="T5" fmla="*/ 40 h 40"/>
                <a:gd name="T6" fmla="*/ 23 w 40"/>
                <a:gd name="T7" fmla="*/ 40 h 40"/>
                <a:gd name="T8" fmla="*/ 31 w 40"/>
                <a:gd name="T9" fmla="*/ 37 h 40"/>
                <a:gd name="T10" fmla="*/ 36 w 40"/>
                <a:gd name="T11" fmla="*/ 32 h 40"/>
                <a:gd name="T12" fmla="*/ 39 w 40"/>
                <a:gd name="T13" fmla="*/ 30 h 40"/>
                <a:gd name="T14" fmla="*/ 40 w 40"/>
                <a:gd name="T15" fmla="*/ 26 h 40"/>
                <a:gd name="T16" fmla="*/ 40 w 40"/>
                <a:gd name="T17" fmla="*/ 26 h 40"/>
                <a:gd name="T18" fmla="*/ 40 w 40"/>
                <a:gd name="T19" fmla="*/ 21 h 40"/>
                <a:gd name="T20" fmla="*/ 40 w 40"/>
                <a:gd name="T21" fmla="*/ 17 h 40"/>
                <a:gd name="T22" fmla="*/ 37 w 40"/>
                <a:gd name="T23" fmla="*/ 10 h 40"/>
                <a:gd name="T24" fmla="*/ 34 w 40"/>
                <a:gd name="T25" fmla="*/ 4 h 40"/>
                <a:gd name="T26" fmla="*/ 30 w 40"/>
                <a:gd name="T27" fmla="*/ 2 h 40"/>
                <a:gd name="T28" fmla="*/ 26 w 40"/>
                <a:gd name="T29" fmla="*/ 0 h 40"/>
                <a:gd name="T30" fmla="*/ 26 w 40"/>
                <a:gd name="T31" fmla="*/ 0 h 40"/>
                <a:gd name="T32" fmla="*/ 22 w 40"/>
                <a:gd name="T33" fmla="*/ 0 h 40"/>
                <a:gd name="T34" fmla="*/ 18 w 40"/>
                <a:gd name="T35" fmla="*/ 0 h 40"/>
                <a:gd name="T36" fmla="*/ 10 w 40"/>
                <a:gd name="T37" fmla="*/ 2 h 40"/>
                <a:gd name="T38" fmla="*/ 5 w 40"/>
                <a:gd name="T39" fmla="*/ 8 h 40"/>
                <a:gd name="T40" fmla="*/ 2 w 40"/>
                <a:gd name="T41" fmla="*/ 10 h 40"/>
                <a:gd name="T42" fmla="*/ 1 w 40"/>
                <a:gd name="T43" fmla="*/ 14 h 40"/>
                <a:gd name="T44" fmla="*/ 1 w 40"/>
                <a:gd name="T45" fmla="*/ 14 h 40"/>
                <a:gd name="T46" fmla="*/ 0 w 40"/>
                <a:gd name="T47" fmla="*/ 18 h 40"/>
                <a:gd name="T48" fmla="*/ 1 w 40"/>
                <a:gd name="T49" fmla="*/ 22 h 40"/>
                <a:gd name="T50" fmla="*/ 2 w 40"/>
                <a:gd name="T51" fmla="*/ 30 h 40"/>
                <a:gd name="T52" fmla="*/ 8 w 40"/>
                <a:gd name="T53" fmla="*/ 36 h 40"/>
                <a:gd name="T54" fmla="*/ 11 w 40"/>
                <a:gd name="T55" fmla="*/ 37 h 40"/>
                <a:gd name="T56" fmla="*/ 15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5" y="39"/>
                  </a:moveTo>
                  <a:lnTo>
                    <a:pt x="15" y="39"/>
                  </a:lnTo>
                  <a:lnTo>
                    <a:pt x="19" y="40"/>
                  </a:lnTo>
                  <a:lnTo>
                    <a:pt x="23" y="40"/>
                  </a:lnTo>
                  <a:lnTo>
                    <a:pt x="31" y="37"/>
                  </a:lnTo>
                  <a:lnTo>
                    <a:pt x="36" y="32"/>
                  </a:lnTo>
                  <a:lnTo>
                    <a:pt x="39" y="30"/>
                  </a:lnTo>
                  <a:lnTo>
                    <a:pt x="40" y="26"/>
                  </a:lnTo>
                  <a:lnTo>
                    <a:pt x="40" y="26"/>
                  </a:lnTo>
                  <a:lnTo>
                    <a:pt x="40" y="21"/>
                  </a:lnTo>
                  <a:lnTo>
                    <a:pt x="40" y="17"/>
                  </a:lnTo>
                  <a:lnTo>
                    <a:pt x="37" y="10"/>
                  </a:lnTo>
                  <a:lnTo>
                    <a:pt x="34" y="4"/>
                  </a:lnTo>
                  <a:lnTo>
                    <a:pt x="30" y="2"/>
                  </a:lnTo>
                  <a:lnTo>
                    <a:pt x="26" y="0"/>
                  </a:lnTo>
                  <a:lnTo>
                    <a:pt x="26" y="0"/>
                  </a:lnTo>
                  <a:lnTo>
                    <a:pt x="22" y="0"/>
                  </a:lnTo>
                  <a:lnTo>
                    <a:pt x="18" y="0"/>
                  </a:lnTo>
                  <a:lnTo>
                    <a:pt x="10" y="2"/>
                  </a:lnTo>
                  <a:lnTo>
                    <a:pt x="5" y="8"/>
                  </a:lnTo>
                  <a:lnTo>
                    <a:pt x="2" y="10"/>
                  </a:lnTo>
                  <a:lnTo>
                    <a:pt x="1" y="14"/>
                  </a:lnTo>
                  <a:lnTo>
                    <a:pt x="1" y="14"/>
                  </a:lnTo>
                  <a:lnTo>
                    <a:pt x="0" y="18"/>
                  </a:lnTo>
                  <a:lnTo>
                    <a:pt x="1" y="22"/>
                  </a:lnTo>
                  <a:lnTo>
                    <a:pt x="2" y="30"/>
                  </a:lnTo>
                  <a:lnTo>
                    <a:pt x="8" y="36"/>
                  </a:lnTo>
                  <a:lnTo>
                    <a:pt x="11" y="37"/>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58" name="Freeform 1335">
              <a:extLst>
                <a:ext uri="{FF2B5EF4-FFF2-40B4-BE49-F238E27FC236}">
                  <a16:creationId xmlns:a16="http://schemas.microsoft.com/office/drawing/2014/main" id="{AE4E4F22-C7BE-45C4-8087-4C0108E3015C}"/>
                </a:ext>
              </a:extLst>
            </p:cNvPr>
            <p:cNvSpPr>
              <a:spLocks/>
            </p:cNvSpPr>
            <p:nvPr/>
          </p:nvSpPr>
          <p:spPr bwMode="auto">
            <a:xfrm>
              <a:off x="8158212" y="3417092"/>
              <a:ext cx="40019" cy="40019"/>
            </a:xfrm>
            <a:custGeom>
              <a:avLst/>
              <a:gdLst>
                <a:gd name="T0" fmla="*/ 15 w 40"/>
                <a:gd name="T1" fmla="*/ 39 h 40"/>
                <a:gd name="T2" fmla="*/ 15 w 40"/>
                <a:gd name="T3" fmla="*/ 39 h 40"/>
                <a:gd name="T4" fmla="*/ 19 w 40"/>
                <a:gd name="T5" fmla="*/ 40 h 40"/>
                <a:gd name="T6" fmla="*/ 23 w 40"/>
                <a:gd name="T7" fmla="*/ 39 h 40"/>
                <a:gd name="T8" fmla="*/ 30 w 40"/>
                <a:gd name="T9" fmla="*/ 37 h 40"/>
                <a:gd name="T10" fmla="*/ 36 w 40"/>
                <a:gd name="T11" fmla="*/ 32 h 40"/>
                <a:gd name="T12" fmla="*/ 39 w 40"/>
                <a:gd name="T13" fmla="*/ 28 h 40"/>
                <a:gd name="T14" fmla="*/ 40 w 40"/>
                <a:gd name="T15" fmla="*/ 24 h 40"/>
                <a:gd name="T16" fmla="*/ 40 w 40"/>
                <a:gd name="T17" fmla="*/ 24 h 40"/>
                <a:gd name="T18" fmla="*/ 40 w 40"/>
                <a:gd name="T19" fmla="*/ 21 h 40"/>
                <a:gd name="T20" fmla="*/ 40 w 40"/>
                <a:gd name="T21" fmla="*/ 17 h 40"/>
                <a:gd name="T22" fmla="*/ 37 w 40"/>
                <a:gd name="T23" fmla="*/ 9 h 40"/>
                <a:gd name="T24" fmla="*/ 34 w 40"/>
                <a:gd name="T25" fmla="*/ 4 h 40"/>
                <a:gd name="T26" fmla="*/ 30 w 40"/>
                <a:gd name="T27" fmla="*/ 1 h 40"/>
                <a:gd name="T28" fmla="*/ 26 w 40"/>
                <a:gd name="T29" fmla="*/ 0 h 40"/>
                <a:gd name="T30" fmla="*/ 26 w 40"/>
                <a:gd name="T31" fmla="*/ 0 h 40"/>
                <a:gd name="T32" fmla="*/ 22 w 40"/>
                <a:gd name="T33" fmla="*/ 0 h 40"/>
                <a:gd name="T34" fmla="*/ 18 w 40"/>
                <a:gd name="T35" fmla="*/ 0 h 40"/>
                <a:gd name="T36" fmla="*/ 10 w 40"/>
                <a:gd name="T37" fmla="*/ 2 h 40"/>
                <a:gd name="T38" fmla="*/ 5 w 40"/>
                <a:gd name="T39" fmla="*/ 6 h 40"/>
                <a:gd name="T40" fmla="*/ 2 w 40"/>
                <a:gd name="T41" fmla="*/ 10 h 40"/>
                <a:gd name="T42" fmla="*/ 1 w 40"/>
                <a:gd name="T43" fmla="*/ 14 h 40"/>
                <a:gd name="T44" fmla="*/ 1 w 40"/>
                <a:gd name="T45" fmla="*/ 14 h 40"/>
                <a:gd name="T46" fmla="*/ 0 w 40"/>
                <a:gd name="T47" fmla="*/ 18 h 40"/>
                <a:gd name="T48" fmla="*/ 0 w 40"/>
                <a:gd name="T49" fmla="*/ 22 h 40"/>
                <a:gd name="T50" fmla="*/ 2 w 40"/>
                <a:gd name="T51" fmla="*/ 30 h 40"/>
                <a:gd name="T52" fmla="*/ 8 w 40"/>
                <a:gd name="T53" fmla="*/ 35 h 40"/>
                <a:gd name="T54" fmla="*/ 12 w 40"/>
                <a:gd name="T55" fmla="*/ 37 h 40"/>
                <a:gd name="T56" fmla="*/ 15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5" y="39"/>
                  </a:moveTo>
                  <a:lnTo>
                    <a:pt x="15" y="39"/>
                  </a:lnTo>
                  <a:lnTo>
                    <a:pt x="19" y="40"/>
                  </a:lnTo>
                  <a:lnTo>
                    <a:pt x="23" y="39"/>
                  </a:lnTo>
                  <a:lnTo>
                    <a:pt x="30" y="37"/>
                  </a:lnTo>
                  <a:lnTo>
                    <a:pt x="36" y="32"/>
                  </a:lnTo>
                  <a:lnTo>
                    <a:pt x="39" y="28"/>
                  </a:lnTo>
                  <a:lnTo>
                    <a:pt x="40" y="24"/>
                  </a:lnTo>
                  <a:lnTo>
                    <a:pt x="40" y="24"/>
                  </a:lnTo>
                  <a:lnTo>
                    <a:pt x="40" y="21"/>
                  </a:lnTo>
                  <a:lnTo>
                    <a:pt x="40" y="17"/>
                  </a:lnTo>
                  <a:lnTo>
                    <a:pt x="37" y="9"/>
                  </a:lnTo>
                  <a:lnTo>
                    <a:pt x="34" y="4"/>
                  </a:lnTo>
                  <a:lnTo>
                    <a:pt x="30" y="1"/>
                  </a:lnTo>
                  <a:lnTo>
                    <a:pt x="26" y="0"/>
                  </a:lnTo>
                  <a:lnTo>
                    <a:pt x="26" y="0"/>
                  </a:lnTo>
                  <a:lnTo>
                    <a:pt x="22" y="0"/>
                  </a:lnTo>
                  <a:lnTo>
                    <a:pt x="18" y="0"/>
                  </a:lnTo>
                  <a:lnTo>
                    <a:pt x="10" y="2"/>
                  </a:lnTo>
                  <a:lnTo>
                    <a:pt x="5" y="6"/>
                  </a:lnTo>
                  <a:lnTo>
                    <a:pt x="2" y="10"/>
                  </a:lnTo>
                  <a:lnTo>
                    <a:pt x="1" y="14"/>
                  </a:lnTo>
                  <a:lnTo>
                    <a:pt x="1" y="14"/>
                  </a:lnTo>
                  <a:lnTo>
                    <a:pt x="0" y="18"/>
                  </a:lnTo>
                  <a:lnTo>
                    <a:pt x="0" y="22"/>
                  </a:lnTo>
                  <a:lnTo>
                    <a:pt x="2" y="30"/>
                  </a:lnTo>
                  <a:lnTo>
                    <a:pt x="8" y="35"/>
                  </a:lnTo>
                  <a:lnTo>
                    <a:pt x="12" y="37"/>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59" name="Freeform 1336">
              <a:extLst>
                <a:ext uri="{FF2B5EF4-FFF2-40B4-BE49-F238E27FC236}">
                  <a16:creationId xmlns:a16="http://schemas.microsoft.com/office/drawing/2014/main" id="{1B8899CB-0B4D-4BEC-AE4B-C1D265E20067}"/>
                </a:ext>
              </a:extLst>
            </p:cNvPr>
            <p:cNvSpPr>
              <a:spLocks/>
            </p:cNvSpPr>
            <p:nvPr/>
          </p:nvSpPr>
          <p:spPr bwMode="auto">
            <a:xfrm>
              <a:off x="8180223" y="3337053"/>
              <a:ext cx="40019" cy="41020"/>
            </a:xfrm>
            <a:custGeom>
              <a:avLst/>
              <a:gdLst>
                <a:gd name="T0" fmla="*/ 15 w 40"/>
                <a:gd name="T1" fmla="*/ 41 h 41"/>
                <a:gd name="T2" fmla="*/ 15 w 40"/>
                <a:gd name="T3" fmla="*/ 41 h 41"/>
                <a:gd name="T4" fmla="*/ 19 w 40"/>
                <a:gd name="T5" fmla="*/ 41 h 41"/>
                <a:gd name="T6" fmla="*/ 23 w 40"/>
                <a:gd name="T7" fmla="*/ 41 h 41"/>
                <a:gd name="T8" fmla="*/ 30 w 40"/>
                <a:gd name="T9" fmla="*/ 38 h 41"/>
                <a:gd name="T10" fmla="*/ 36 w 40"/>
                <a:gd name="T11" fmla="*/ 33 h 41"/>
                <a:gd name="T12" fmla="*/ 39 w 40"/>
                <a:gd name="T13" fmla="*/ 30 h 41"/>
                <a:gd name="T14" fmla="*/ 40 w 40"/>
                <a:gd name="T15" fmla="*/ 26 h 41"/>
                <a:gd name="T16" fmla="*/ 40 w 40"/>
                <a:gd name="T17" fmla="*/ 26 h 41"/>
                <a:gd name="T18" fmla="*/ 40 w 40"/>
                <a:gd name="T19" fmla="*/ 23 h 41"/>
                <a:gd name="T20" fmla="*/ 40 w 40"/>
                <a:gd name="T21" fmla="*/ 19 h 41"/>
                <a:gd name="T22" fmla="*/ 38 w 40"/>
                <a:gd name="T23" fmla="*/ 11 h 41"/>
                <a:gd name="T24" fmla="*/ 32 w 40"/>
                <a:gd name="T25" fmla="*/ 6 h 41"/>
                <a:gd name="T26" fmla="*/ 30 w 40"/>
                <a:gd name="T27" fmla="*/ 3 h 41"/>
                <a:gd name="T28" fmla="*/ 26 w 40"/>
                <a:gd name="T29" fmla="*/ 2 h 41"/>
                <a:gd name="T30" fmla="*/ 26 w 40"/>
                <a:gd name="T31" fmla="*/ 2 h 41"/>
                <a:gd name="T32" fmla="*/ 22 w 40"/>
                <a:gd name="T33" fmla="*/ 0 h 41"/>
                <a:gd name="T34" fmla="*/ 18 w 40"/>
                <a:gd name="T35" fmla="*/ 0 h 41"/>
                <a:gd name="T36" fmla="*/ 10 w 40"/>
                <a:gd name="T37" fmla="*/ 3 h 41"/>
                <a:gd name="T38" fmla="*/ 5 w 40"/>
                <a:gd name="T39" fmla="*/ 8 h 41"/>
                <a:gd name="T40" fmla="*/ 3 w 40"/>
                <a:gd name="T41" fmla="*/ 12 h 41"/>
                <a:gd name="T42" fmla="*/ 1 w 40"/>
                <a:gd name="T43" fmla="*/ 16 h 41"/>
                <a:gd name="T44" fmla="*/ 1 w 40"/>
                <a:gd name="T45" fmla="*/ 16 h 41"/>
                <a:gd name="T46" fmla="*/ 0 w 40"/>
                <a:gd name="T47" fmla="*/ 20 h 41"/>
                <a:gd name="T48" fmla="*/ 0 w 40"/>
                <a:gd name="T49" fmla="*/ 24 h 41"/>
                <a:gd name="T50" fmla="*/ 3 w 40"/>
                <a:gd name="T51" fmla="*/ 30 h 41"/>
                <a:gd name="T52" fmla="*/ 8 w 40"/>
                <a:gd name="T53" fmla="*/ 37 h 41"/>
                <a:gd name="T54" fmla="*/ 12 w 40"/>
                <a:gd name="T55" fmla="*/ 39 h 41"/>
                <a:gd name="T56" fmla="*/ 15 w 40"/>
                <a:gd name="T5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5" y="41"/>
                  </a:moveTo>
                  <a:lnTo>
                    <a:pt x="15" y="41"/>
                  </a:lnTo>
                  <a:lnTo>
                    <a:pt x="19" y="41"/>
                  </a:lnTo>
                  <a:lnTo>
                    <a:pt x="23" y="41"/>
                  </a:lnTo>
                  <a:lnTo>
                    <a:pt x="30" y="38"/>
                  </a:lnTo>
                  <a:lnTo>
                    <a:pt x="36" y="33"/>
                  </a:lnTo>
                  <a:lnTo>
                    <a:pt x="39" y="30"/>
                  </a:lnTo>
                  <a:lnTo>
                    <a:pt x="40" y="26"/>
                  </a:lnTo>
                  <a:lnTo>
                    <a:pt x="40" y="26"/>
                  </a:lnTo>
                  <a:lnTo>
                    <a:pt x="40" y="23"/>
                  </a:lnTo>
                  <a:lnTo>
                    <a:pt x="40" y="19"/>
                  </a:lnTo>
                  <a:lnTo>
                    <a:pt x="38" y="11"/>
                  </a:lnTo>
                  <a:lnTo>
                    <a:pt x="32" y="6"/>
                  </a:lnTo>
                  <a:lnTo>
                    <a:pt x="30" y="3"/>
                  </a:lnTo>
                  <a:lnTo>
                    <a:pt x="26" y="2"/>
                  </a:lnTo>
                  <a:lnTo>
                    <a:pt x="26" y="2"/>
                  </a:lnTo>
                  <a:lnTo>
                    <a:pt x="22" y="0"/>
                  </a:lnTo>
                  <a:lnTo>
                    <a:pt x="18" y="0"/>
                  </a:lnTo>
                  <a:lnTo>
                    <a:pt x="10" y="3"/>
                  </a:lnTo>
                  <a:lnTo>
                    <a:pt x="5" y="8"/>
                  </a:lnTo>
                  <a:lnTo>
                    <a:pt x="3" y="12"/>
                  </a:lnTo>
                  <a:lnTo>
                    <a:pt x="1" y="16"/>
                  </a:lnTo>
                  <a:lnTo>
                    <a:pt x="1" y="16"/>
                  </a:lnTo>
                  <a:lnTo>
                    <a:pt x="0" y="20"/>
                  </a:lnTo>
                  <a:lnTo>
                    <a:pt x="0" y="24"/>
                  </a:lnTo>
                  <a:lnTo>
                    <a:pt x="3" y="30"/>
                  </a:lnTo>
                  <a:lnTo>
                    <a:pt x="8" y="37"/>
                  </a:lnTo>
                  <a:lnTo>
                    <a:pt x="12" y="39"/>
                  </a:lnTo>
                  <a:lnTo>
                    <a:pt x="15"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60" name="Freeform 1337">
              <a:extLst>
                <a:ext uri="{FF2B5EF4-FFF2-40B4-BE49-F238E27FC236}">
                  <a16:creationId xmlns:a16="http://schemas.microsoft.com/office/drawing/2014/main" id="{5E297A7E-1DD1-469F-8C85-B77ABF1F4430}"/>
                </a:ext>
              </a:extLst>
            </p:cNvPr>
            <p:cNvSpPr>
              <a:spLocks/>
            </p:cNvSpPr>
            <p:nvPr/>
          </p:nvSpPr>
          <p:spPr bwMode="auto">
            <a:xfrm>
              <a:off x="8202233" y="3260016"/>
              <a:ext cx="40019" cy="40019"/>
            </a:xfrm>
            <a:custGeom>
              <a:avLst/>
              <a:gdLst>
                <a:gd name="T0" fmla="*/ 14 w 40"/>
                <a:gd name="T1" fmla="*/ 39 h 40"/>
                <a:gd name="T2" fmla="*/ 14 w 40"/>
                <a:gd name="T3" fmla="*/ 39 h 40"/>
                <a:gd name="T4" fmla="*/ 19 w 40"/>
                <a:gd name="T5" fmla="*/ 40 h 40"/>
                <a:gd name="T6" fmla="*/ 23 w 40"/>
                <a:gd name="T7" fmla="*/ 40 h 40"/>
                <a:gd name="T8" fmla="*/ 30 w 40"/>
                <a:gd name="T9" fmla="*/ 37 h 40"/>
                <a:gd name="T10" fmla="*/ 36 w 40"/>
                <a:gd name="T11" fmla="*/ 32 h 40"/>
                <a:gd name="T12" fmla="*/ 38 w 40"/>
                <a:gd name="T13" fmla="*/ 28 h 40"/>
                <a:gd name="T14" fmla="*/ 40 w 40"/>
                <a:gd name="T15" fmla="*/ 26 h 40"/>
                <a:gd name="T16" fmla="*/ 40 w 40"/>
                <a:gd name="T17" fmla="*/ 26 h 40"/>
                <a:gd name="T18" fmla="*/ 40 w 40"/>
                <a:gd name="T19" fmla="*/ 20 h 40"/>
                <a:gd name="T20" fmla="*/ 40 w 40"/>
                <a:gd name="T21" fmla="*/ 16 h 40"/>
                <a:gd name="T22" fmla="*/ 38 w 40"/>
                <a:gd name="T23" fmla="*/ 10 h 40"/>
                <a:gd name="T24" fmla="*/ 32 w 40"/>
                <a:gd name="T25" fmla="*/ 3 h 40"/>
                <a:gd name="T26" fmla="*/ 30 w 40"/>
                <a:gd name="T27" fmla="*/ 2 h 40"/>
                <a:gd name="T28" fmla="*/ 26 w 40"/>
                <a:gd name="T29" fmla="*/ 0 h 40"/>
                <a:gd name="T30" fmla="*/ 26 w 40"/>
                <a:gd name="T31" fmla="*/ 0 h 40"/>
                <a:gd name="T32" fmla="*/ 22 w 40"/>
                <a:gd name="T33" fmla="*/ 0 h 40"/>
                <a:gd name="T34" fmla="*/ 18 w 40"/>
                <a:gd name="T35" fmla="*/ 0 h 40"/>
                <a:gd name="T36" fmla="*/ 10 w 40"/>
                <a:gd name="T37" fmla="*/ 2 h 40"/>
                <a:gd name="T38" fmla="*/ 5 w 40"/>
                <a:gd name="T39" fmla="*/ 7 h 40"/>
                <a:gd name="T40" fmla="*/ 3 w 40"/>
                <a:gd name="T41" fmla="*/ 10 h 40"/>
                <a:gd name="T42" fmla="*/ 1 w 40"/>
                <a:gd name="T43" fmla="*/ 14 h 40"/>
                <a:gd name="T44" fmla="*/ 1 w 40"/>
                <a:gd name="T45" fmla="*/ 14 h 40"/>
                <a:gd name="T46" fmla="*/ 0 w 40"/>
                <a:gd name="T47" fmla="*/ 18 h 40"/>
                <a:gd name="T48" fmla="*/ 0 w 40"/>
                <a:gd name="T49" fmla="*/ 22 h 40"/>
                <a:gd name="T50" fmla="*/ 3 w 40"/>
                <a:gd name="T51" fmla="*/ 29 h 40"/>
                <a:gd name="T52" fmla="*/ 8 w 40"/>
                <a:gd name="T53" fmla="*/ 36 h 40"/>
                <a:gd name="T54" fmla="*/ 12 w 40"/>
                <a:gd name="T55" fmla="*/ 37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9" y="40"/>
                  </a:lnTo>
                  <a:lnTo>
                    <a:pt x="23" y="40"/>
                  </a:lnTo>
                  <a:lnTo>
                    <a:pt x="30" y="37"/>
                  </a:lnTo>
                  <a:lnTo>
                    <a:pt x="36" y="32"/>
                  </a:lnTo>
                  <a:lnTo>
                    <a:pt x="38" y="28"/>
                  </a:lnTo>
                  <a:lnTo>
                    <a:pt x="40" y="26"/>
                  </a:lnTo>
                  <a:lnTo>
                    <a:pt x="40" y="26"/>
                  </a:lnTo>
                  <a:lnTo>
                    <a:pt x="40" y="20"/>
                  </a:lnTo>
                  <a:lnTo>
                    <a:pt x="40" y="16"/>
                  </a:lnTo>
                  <a:lnTo>
                    <a:pt x="38" y="10"/>
                  </a:lnTo>
                  <a:lnTo>
                    <a:pt x="32" y="3"/>
                  </a:lnTo>
                  <a:lnTo>
                    <a:pt x="30" y="2"/>
                  </a:lnTo>
                  <a:lnTo>
                    <a:pt x="26" y="0"/>
                  </a:lnTo>
                  <a:lnTo>
                    <a:pt x="26" y="0"/>
                  </a:lnTo>
                  <a:lnTo>
                    <a:pt x="22" y="0"/>
                  </a:lnTo>
                  <a:lnTo>
                    <a:pt x="18" y="0"/>
                  </a:lnTo>
                  <a:lnTo>
                    <a:pt x="10" y="2"/>
                  </a:lnTo>
                  <a:lnTo>
                    <a:pt x="5" y="7"/>
                  </a:lnTo>
                  <a:lnTo>
                    <a:pt x="3" y="10"/>
                  </a:lnTo>
                  <a:lnTo>
                    <a:pt x="1" y="14"/>
                  </a:lnTo>
                  <a:lnTo>
                    <a:pt x="1" y="14"/>
                  </a:lnTo>
                  <a:lnTo>
                    <a:pt x="0" y="18"/>
                  </a:lnTo>
                  <a:lnTo>
                    <a:pt x="0" y="22"/>
                  </a:lnTo>
                  <a:lnTo>
                    <a:pt x="3" y="29"/>
                  </a:lnTo>
                  <a:lnTo>
                    <a:pt x="8" y="36"/>
                  </a:lnTo>
                  <a:lnTo>
                    <a:pt x="12" y="37"/>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61" name="Freeform 1338">
              <a:extLst>
                <a:ext uri="{FF2B5EF4-FFF2-40B4-BE49-F238E27FC236}">
                  <a16:creationId xmlns:a16="http://schemas.microsoft.com/office/drawing/2014/main" id="{991C9EAD-5730-4C1C-9ADF-8AC16E03C98D}"/>
                </a:ext>
              </a:extLst>
            </p:cNvPr>
            <p:cNvSpPr>
              <a:spLocks/>
            </p:cNvSpPr>
            <p:nvPr/>
          </p:nvSpPr>
          <p:spPr bwMode="auto">
            <a:xfrm>
              <a:off x="8224244" y="3181978"/>
              <a:ext cx="40019" cy="40019"/>
            </a:xfrm>
            <a:custGeom>
              <a:avLst/>
              <a:gdLst>
                <a:gd name="T0" fmla="*/ 14 w 40"/>
                <a:gd name="T1" fmla="*/ 39 h 40"/>
                <a:gd name="T2" fmla="*/ 14 w 40"/>
                <a:gd name="T3" fmla="*/ 39 h 40"/>
                <a:gd name="T4" fmla="*/ 18 w 40"/>
                <a:gd name="T5" fmla="*/ 40 h 40"/>
                <a:gd name="T6" fmla="*/ 22 w 40"/>
                <a:gd name="T7" fmla="*/ 39 h 40"/>
                <a:gd name="T8" fmla="*/ 30 w 40"/>
                <a:gd name="T9" fmla="*/ 37 h 40"/>
                <a:gd name="T10" fmla="*/ 36 w 40"/>
                <a:gd name="T11" fmla="*/ 32 h 40"/>
                <a:gd name="T12" fmla="*/ 38 w 40"/>
                <a:gd name="T13" fmla="*/ 28 h 40"/>
                <a:gd name="T14" fmla="*/ 39 w 40"/>
                <a:gd name="T15" fmla="*/ 24 h 40"/>
                <a:gd name="T16" fmla="*/ 39 w 40"/>
                <a:gd name="T17" fmla="*/ 24 h 40"/>
                <a:gd name="T18" fmla="*/ 40 w 40"/>
                <a:gd name="T19" fmla="*/ 20 h 40"/>
                <a:gd name="T20" fmla="*/ 40 w 40"/>
                <a:gd name="T21" fmla="*/ 16 h 40"/>
                <a:gd name="T22" fmla="*/ 38 w 40"/>
                <a:gd name="T23" fmla="*/ 9 h 40"/>
                <a:gd name="T24" fmla="*/ 33 w 40"/>
                <a:gd name="T25" fmla="*/ 3 h 40"/>
                <a:gd name="T26" fmla="*/ 30 w 40"/>
                <a:gd name="T27" fmla="*/ 1 h 40"/>
                <a:gd name="T28" fmla="*/ 26 w 40"/>
                <a:gd name="T29" fmla="*/ 0 h 40"/>
                <a:gd name="T30" fmla="*/ 26 w 40"/>
                <a:gd name="T31" fmla="*/ 0 h 40"/>
                <a:gd name="T32" fmla="*/ 22 w 40"/>
                <a:gd name="T33" fmla="*/ 0 h 40"/>
                <a:gd name="T34" fmla="*/ 18 w 40"/>
                <a:gd name="T35" fmla="*/ 0 h 40"/>
                <a:gd name="T36" fmla="*/ 10 w 40"/>
                <a:gd name="T37" fmla="*/ 2 h 40"/>
                <a:gd name="T38" fmla="*/ 4 w 40"/>
                <a:gd name="T39" fmla="*/ 6 h 40"/>
                <a:gd name="T40" fmla="*/ 3 w 40"/>
                <a:gd name="T41" fmla="*/ 10 h 40"/>
                <a:gd name="T42" fmla="*/ 1 w 40"/>
                <a:gd name="T43" fmla="*/ 14 h 40"/>
                <a:gd name="T44" fmla="*/ 1 w 40"/>
                <a:gd name="T45" fmla="*/ 14 h 40"/>
                <a:gd name="T46" fmla="*/ 0 w 40"/>
                <a:gd name="T47" fmla="*/ 18 h 40"/>
                <a:gd name="T48" fmla="*/ 0 w 40"/>
                <a:gd name="T49" fmla="*/ 22 h 40"/>
                <a:gd name="T50" fmla="*/ 3 w 40"/>
                <a:gd name="T51" fmla="*/ 29 h 40"/>
                <a:gd name="T52" fmla="*/ 8 w 40"/>
                <a:gd name="T53" fmla="*/ 35 h 40"/>
                <a:gd name="T54" fmla="*/ 10 w 40"/>
                <a:gd name="T55" fmla="*/ 37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8" y="40"/>
                  </a:lnTo>
                  <a:lnTo>
                    <a:pt x="22" y="39"/>
                  </a:lnTo>
                  <a:lnTo>
                    <a:pt x="30" y="37"/>
                  </a:lnTo>
                  <a:lnTo>
                    <a:pt x="36" y="32"/>
                  </a:lnTo>
                  <a:lnTo>
                    <a:pt x="38" y="28"/>
                  </a:lnTo>
                  <a:lnTo>
                    <a:pt x="39" y="24"/>
                  </a:lnTo>
                  <a:lnTo>
                    <a:pt x="39" y="24"/>
                  </a:lnTo>
                  <a:lnTo>
                    <a:pt x="40" y="20"/>
                  </a:lnTo>
                  <a:lnTo>
                    <a:pt x="40" y="16"/>
                  </a:lnTo>
                  <a:lnTo>
                    <a:pt x="38" y="9"/>
                  </a:lnTo>
                  <a:lnTo>
                    <a:pt x="33" y="3"/>
                  </a:lnTo>
                  <a:lnTo>
                    <a:pt x="30" y="1"/>
                  </a:lnTo>
                  <a:lnTo>
                    <a:pt x="26" y="0"/>
                  </a:lnTo>
                  <a:lnTo>
                    <a:pt x="26" y="0"/>
                  </a:lnTo>
                  <a:lnTo>
                    <a:pt x="22" y="0"/>
                  </a:lnTo>
                  <a:lnTo>
                    <a:pt x="18" y="0"/>
                  </a:lnTo>
                  <a:lnTo>
                    <a:pt x="10" y="2"/>
                  </a:lnTo>
                  <a:lnTo>
                    <a:pt x="4" y="6"/>
                  </a:lnTo>
                  <a:lnTo>
                    <a:pt x="3" y="10"/>
                  </a:lnTo>
                  <a:lnTo>
                    <a:pt x="1" y="14"/>
                  </a:lnTo>
                  <a:lnTo>
                    <a:pt x="1" y="14"/>
                  </a:lnTo>
                  <a:lnTo>
                    <a:pt x="0" y="18"/>
                  </a:lnTo>
                  <a:lnTo>
                    <a:pt x="0" y="22"/>
                  </a:lnTo>
                  <a:lnTo>
                    <a:pt x="3" y="29"/>
                  </a:lnTo>
                  <a:lnTo>
                    <a:pt x="8" y="35"/>
                  </a:lnTo>
                  <a:lnTo>
                    <a:pt x="10" y="37"/>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62" name="Freeform 1339">
              <a:extLst>
                <a:ext uri="{FF2B5EF4-FFF2-40B4-BE49-F238E27FC236}">
                  <a16:creationId xmlns:a16="http://schemas.microsoft.com/office/drawing/2014/main" id="{0DD7561D-FAD7-46AC-A0B4-F1BDED86D0AC}"/>
                </a:ext>
              </a:extLst>
            </p:cNvPr>
            <p:cNvSpPr>
              <a:spLocks/>
            </p:cNvSpPr>
            <p:nvPr/>
          </p:nvSpPr>
          <p:spPr bwMode="auto">
            <a:xfrm>
              <a:off x="8246255" y="3101940"/>
              <a:ext cx="40019" cy="41020"/>
            </a:xfrm>
            <a:custGeom>
              <a:avLst/>
              <a:gdLst>
                <a:gd name="T0" fmla="*/ 14 w 40"/>
                <a:gd name="T1" fmla="*/ 41 h 41"/>
                <a:gd name="T2" fmla="*/ 14 w 40"/>
                <a:gd name="T3" fmla="*/ 41 h 41"/>
                <a:gd name="T4" fmla="*/ 18 w 40"/>
                <a:gd name="T5" fmla="*/ 41 h 41"/>
                <a:gd name="T6" fmla="*/ 22 w 40"/>
                <a:gd name="T7" fmla="*/ 41 h 41"/>
                <a:gd name="T8" fmla="*/ 30 w 40"/>
                <a:gd name="T9" fmla="*/ 38 h 41"/>
                <a:gd name="T10" fmla="*/ 37 w 40"/>
                <a:gd name="T11" fmla="*/ 33 h 41"/>
                <a:gd name="T12" fmla="*/ 38 w 40"/>
                <a:gd name="T13" fmla="*/ 30 h 41"/>
                <a:gd name="T14" fmla="*/ 39 w 40"/>
                <a:gd name="T15" fmla="*/ 26 h 41"/>
                <a:gd name="T16" fmla="*/ 39 w 40"/>
                <a:gd name="T17" fmla="*/ 26 h 41"/>
                <a:gd name="T18" fmla="*/ 40 w 40"/>
                <a:gd name="T19" fmla="*/ 22 h 41"/>
                <a:gd name="T20" fmla="*/ 40 w 40"/>
                <a:gd name="T21" fmla="*/ 18 h 41"/>
                <a:gd name="T22" fmla="*/ 38 w 40"/>
                <a:gd name="T23" fmla="*/ 11 h 41"/>
                <a:gd name="T24" fmla="*/ 33 w 40"/>
                <a:gd name="T25" fmla="*/ 5 h 41"/>
                <a:gd name="T26" fmla="*/ 30 w 40"/>
                <a:gd name="T27" fmla="*/ 3 h 41"/>
                <a:gd name="T28" fmla="*/ 26 w 40"/>
                <a:gd name="T29" fmla="*/ 2 h 41"/>
                <a:gd name="T30" fmla="*/ 26 w 40"/>
                <a:gd name="T31" fmla="*/ 2 h 41"/>
                <a:gd name="T32" fmla="*/ 22 w 40"/>
                <a:gd name="T33" fmla="*/ 0 h 41"/>
                <a:gd name="T34" fmla="*/ 17 w 40"/>
                <a:gd name="T35" fmla="*/ 0 h 41"/>
                <a:gd name="T36" fmla="*/ 11 w 40"/>
                <a:gd name="T37" fmla="*/ 3 h 41"/>
                <a:gd name="T38" fmla="*/ 4 w 40"/>
                <a:gd name="T39" fmla="*/ 8 h 41"/>
                <a:gd name="T40" fmla="*/ 3 w 40"/>
                <a:gd name="T41" fmla="*/ 12 h 41"/>
                <a:gd name="T42" fmla="*/ 1 w 40"/>
                <a:gd name="T43" fmla="*/ 16 h 41"/>
                <a:gd name="T44" fmla="*/ 1 w 40"/>
                <a:gd name="T45" fmla="*/ 16 h 41"/>
                <a:gd name="T46" fmla="*/ 0 w 40"/>
                <a:gd name="T47" fmla="*/ 20 h 41"/>
                <a:gd name="T48" fmla="*/ 0 w 40"/>
                <a:gd name="T49" fmla="*/ 24 h 41"/>
                <a:gd name="T50" fmla="*/ 3 w 40"/>
                <a:gd name="T51" fmla="*/ 30 h 41"/>
                <a:gd name="T52" fmla="*/ 8 w 40"/>
                <a:gd name="T53" fmla="*/ 37 h 41"/>
                <a:gd name="T54" fmla="*/ 11 w 40"/>
                <a:gd name="T55" fmla="*/ 38 h 41"/>
                <a:gd name="T56" fmla="*/ 14 w 40"/>
                <a:gd name="T5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4" y="41"/>
                  </a:moveTo>
                  <a:lnTo>
                    <a:pt x="14" y="41"/>
                  </a:lnTo>
                  <a:lnTo>
                    <a:pt x="18" y="41"/>
                  </a:lnTo>
                  <a:lnTo>
                    <a:pt x="22" y="41"/>
                  </a:lnTo>
                  <a:lnTo>
                    <a:pt x="30" y="38"/>
                  </a:lnTo>
                  <a:lnTo>
                    <a:pt x="37" y="33"/>
                  </a:lnTo>
                  <a:lnTo>
                    <a:pt x="38" y="30"/>
                  </a:lnTo>
                  <a:lnTo>
                    <a:pt x="39" y="26"/>
                  </a:lnTo>
                  <a:lnTo>
                    <a:pt x="39" y="26"/>
                  </a:lnTo>
                  <a:lnTo>
                    <a:pt x="40" y="22"/>
                  </a:lnTo>
                  <a:lnTo>
                    <a:pt x="40" y="18"/>
                  </a:lnTo>
                  <a:lnTo>
                    <a:pt x="38" y="11"/>
                  </a:lnTo>
                  <a:lnTo>
                    <a:pt x="33" y="5"/>
                  </a:lnTo>
                  <a:lnTo>
                    <a:pt x="30" y="3"/>
                  </a:lnTo>
                  <a:lnTo>
                    <a:pt x="26" y="2"/>
                  </a:lnTo>
                  <a:lnTo>
                    <a:pt x="26" y="2"/>
                  </a:lnTo>
                  <a:lnTo>
                    <a:pt x="22" y="0"/>
                  </a:lnTo>
                  <a:lnTo>
                    <a:pt x="17" y="0"/>
                  </a:lnTo>
                  <a:lnTo>
                    <a:pt x="11" y="3"/>
                  </a:lnTo>
                  <a:lnTo>
                    <a:pt x="4" y="8"/>
                  </a:lnTo>
                  <a:lnTo>
                    <a:pt x="3" y="12"/>
                  </a:lnTo>
                  <a:lnTo>
                    <a:pt x="1" y="16"/>
                  </a:lnTo>
                  <a:lnTo>
                    <a:pt x="1" y="16"/>
                  </a:lnTo>
                  <a:lnTo>
                    <a:pt x="0" y="20"/>
                  </a:lnTo>
                  <a:lnTo>
                    <a:pt x="0" y="24"/>
                  </a:lnTo>
                  <a:lnTo>
                    <a:pt x="3" y="30"/>
                  </a:lnTo>
                  <a:lnTo>
                    <a:pt x="8" y="37"/>
                  </a:lnTo>
                  <a:lnTo>
                    <a:pt x="11" y="38"/>
                  </a:lnTo>
                  <a:lnTo>
                    <a:pt x="14"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63" name="Freeform 1340">
              <a:extLst>
                <a:ext uri="{FF2B5EF4-FFF2-40B4-BE49-F238E27FC236}">
                  <a16:creationId xmlns:a16="http://schemas.microsoft.com/office/drawing/2014/main" id="{753F359E-E9A0-43D6-BAE2-F62D79F6EA44}"/>
                </a:ext>
              </a:extLst>
            </p:cNvPr>
            <p:cNvSpPr>
              <a:spLocks/>
            </p:cNvSpPr>
            <p:nvPr/>
          </p:nvSpPr>
          <p:spPr bwMode="auto">
            <a:xfrm>
              <a:off x="8268265" y="3023902"/>
              <a:ext cx="41020" cy="41020"/>
            </a:xfrm>
            <a:custGeom>
              <a:avLst/>
              <a:gdLst>
                <a:gd name="T0" fmla="*/ 15 w 41"/>
                <a:gd name="T1" fmla="*/ 39 h 41"/>
                <a:gd name="T2" fmla="*/ 15 w 41"/>
                <a:gd name="T3" fmla="*/ 39 h 41"/>
                <a:gd name="T4" fmla="*/ 18 w 41"/>
                <a:gd name="T5" fmla="*/ 41 h 41"/>
                <a:gd name="T6" fmla="*/ 22 w 41"/>
                <a:gd name="T7" fmla="*/ 41 h 41"/>
                <a:gd name="T8" fmla="*/ 30 w 41"/>
                <a:gd name="T9" fmla="*/ 38 h 41"/>
                <a:gd name="T10" fmla="*/ 35 w 41"/>
                <a:gd name="T11" fmla="*/ 33 h 41"/>
                <a:gd name="T12" fmla="*/ 38 w 41"/>
                <a:gd name="T13" fmla="*/ 29 h 41"/>
                <a:gd name="T14" fmla="*/ 39 w 41"/>
                <a:gd name="T15" fmla="*/ 26 h 41"/>
                <a:gd name="T16" fmla="*/ 39 w 41"/>
                <a:gd name="T17" fmla="*/ 26 h 41"/>
                <a:gd name="T18" fmla="*/ 41 w 41"/>
                <a:gd name="T19" fmla="*/ 21 h 41"/>
                <a:gd name="T20" fmla="*/ 41 w 41"/>
                <a:gd name="T21" fmla="*/ 17 h 41"/>
                <a:gd name="T22" fmla="*/ 38 w 41"/>
                <a:gd name="T23" fmla="*/ 11 h 41"/>
                <a:gd name="T24" fmla="*/ 33 w 41"/>
                <a:gd name="T25" fmla="*/ 4 h 41"/>
                <a:gd name="T26" fmla="*/ 29 w 41"/>
                <a:gd name="T27" fmla="*/ 3 h 41"/>
                <a:gd name="T28" fmla="*/ 26 w 41"/>
                <a:gd name="T29" fmla="*/ 0 h 41"/>
                <a:gd name="T30" fmla="*/ 26 w 41"/>
                <a:gd name="T31" fmla="*/ 0 h 41"/>
                <a:gd name="T32" fmla="*/ 21 w 41"/>
                <a:gd name="T33" fmla="*/ 0 h 41"/>
                <a:gd name="T34" fmla="*/ 17 w 41"/>
                <a:gd name="T35" fmla="*/ 0 h 41"/>
                <a:gd name="T36" fmla="*/ 11 w 41"/>
                <a:gd name="T37" fmla="*/ 3 h 41"/>
                <a:gd name="T38" fmla="*/ 4 w 41"/>
                <a:gd name="T39" fmla="*/ 8 h 41"/>
                <a:gd name="T40" fmla="*/ 3 w 41"/>
                <a:gd name="T41" fmla="*/ 11 h 41"/>
                <a:gd name="T42" fmla="*/ 0 w 41"/>
                <a:gd name="T43" fmla="*/ 15 h 41"/>
                <a:gd name="T44" fmla="*/ 0 w 41"/>
                <a:gd name="T45" fmla="*/ 15 h 41"/>
                <a:gd name="T46" fmla="*/ 0 w 41"/>
                <a:gd name="T47" fmla="*/ 18 h 41"/>
                <a:gd name="T48" fmla="*/ 0 w 41"/>
                <a:gd name="T49" fmla="*/ 22 h 41"/>
                <a:gd name="T50" fmla="*/ 3 w 41"/>
                <a:gd name="T51" fmla="*/ 30 h 41"/>
                <a:gd name="T52" fmla="*/ 8 w 41"/>
                <a:gd name="T53" fmla="*/ 35 h 41"/>
                <a:gd name="T54" fmla="*/ 11 w 41"/>
                <a:gd name="T55" fmla="*/ 38 h 41"/>
                <a:gd name="T56" fmla="*/ 15 w 41"/>
                <a:gd name="T5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1">
                  <a:moveTo>
                    <a:pt x="15" y="39"/>
                  </a:moveTo>
                  <a:lnTo>
                    <a:pt x="15" y="39"/>
                  </a:lnTo>
                  <a:lnTo>
                    <a:pt x="18" y="41"/>
                  </a:lnTo>
                  <a:lnTo>
                    <a:pt x="22" y="41"/>
                  </a:lnTo>
                  <a:lnTo>
                    <a:pt x="30" y="38"/>
                  </a:lnTo>
                  <a:lnTo>
                    <a:pt x="35" y="33"/>
                  </a:lnTo>
                  <a:lnTo>
                    <a:pt x="38" y="29"/>
                  </a:lnTo>
                  <a:lnTo>
                    <a:pt x="39" y="26"/>
                  </a:lnTo>
                  <a:lnTo>
                    <a:pt x="39" y="26"/>
                  </a:lnTo>
                  <a:lnTo>
                    <a:pt x="41" y="21"/>
                  </a:lnTo>
                  <a:lnTo>
                    <a:pt x="41" y="17"/>
                  </a:lnTo>
                  <a:lnTo>
                    <a:pt x="38" y="11"/>
                  </a:lnTo>
                  <a:lnTo>
                    <a:pt x="33" y="4"/>
                  </a:lnTo>
                  <a:lnTo>
                    <a:pt x="29" y="3"/>
                  </a:lnTo>
                  <a:lnTo>
                    <a:pt x="26" y="0"/>
                  </a:lnTo>
                  <a:lnTo>
                    <a:pt x="26" y="0"/>
                  </a:lnTo>
                  <a:lnTo>
                    <a:pt x="21" y="0"/>
                  </a:lnTo>
                  <a:lnTo>
                    <a:pt x="17" y="0"/>
                  </a:lnTo>
                  <a:lnTo>
                    <a:pt x="11" y="3"/>
                  </a:lnTo>
                  <a:lnTo>
                    <a:pt x="4" y="8"/>
                  </a:lnTo>
                  <a:lnTo>
                    <a:pt x="3" y="11"/>
                  </a:lnTo>
                  <a:lnTo>
                    <a:pt x="0" y="15"/>
                  </a:lnTo>
                  <a:lnTo>
                    <a:pt x="0" y="15"/>
                  </a:lnTo>
                  <a:lnTo>
                    <a:pt x="0" y="18"/>
                  </a:lnTo>
                  <a:lnTo>
                    <a:pt x="0" y="22"/>
                  </a:lnTo>
                  <a:lnTo>
                    <a:pt x="3" y="30"/>
                  </a:lnTo>
                  <a:lnTo>
                    <a:pt x="8" y="35"/>
                  </a:lnTo>
                  <a:lnTo>
                    <a:pt x="11" y="38"/>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64" name="Freeform 1341">
              <a:extLst>
                <a:ext uri="{FF2B5EF4-FFF2-40B4-BE49-F238E27FC236}">
                  <a16:creationId xmlns:a16="http://schemas.microsoft.com/office/drawing/2014/main" id="{0C5A7176-B7CF-4258-97E7-0DD8ADAB420C}"/>
                </a:ext>
              </a:extLst>
            </p:cNvPr>
            <p:cNvSpPr>
              <a:spLocks/>
            </p:cNvSpPr>
            <p:nvPr/>
          </p:nvSpPr>
          <p:spPr bwMode="auto">
            <a:xfrm>
              <a:off x="8290276" y="2945864"/>
              <a:ext cx="41020" cy="39019"/>
            </a:xfrm>
            <a:custGeom>
              <a:avLst/>
              <a:gdLst>
                <a:gd name="T0" fmla="*/ 15 w 41"/>
                <a:gd name="T1" fmla="*/ 39 h 39"/>
                <a:gd name="T2" fmla="*/ 15 w 41"/>
                <a:gd name="T3" fmla="*/ 39 h 39"/>
                <a:gd name="T4" fmla="*/ 19 w 41"/>
                <a:gd name="T5" fmla="*/ 39 h 39"/>
                <a:gd name="T6" fmla="*/ 22 w 41"/>
                <a:gd name="T7" fmla="*/ 39 h 39"/>
                <a:gd name="T8" fmla="*/ 30 w 41"/>
                <a:gd name="T9" fmla="*/ 38 h 39"/>
                <a:gd name="T10" fmla="*/ 35 w 41"/>
                <a:gd name="T11" fmla="*/ 33 h 39"/>
                <a:gd name="T12" fmla="*/ 38 w 41"/>
                <a:gd name="T13" fmla="*/ 29 h 39"/>
                <a:gd name="T14" fmla="*/ 39 w 41"/>
                <a:gd name="T15" fmla="*/ 25 h 39"/>
                <a:gd name="T16" fmla="*/ 39 w 41"/>
                <a:gd name="T17" fmla="*/ 25 h 39"/>
                <a:gd name="T18" fmla="*/ 41 w 41"/>
                <a:gd name="T19" fmla="*/ 21 h 39"/>
                <a:gd name="T20" fmla="*/ 41 w 41"/>
                <a:gd name="T21" fmla="*/ 17 h 39"/>
                <a:gd name="T22" fmla="*/ 38 w 41"/>
                <a:gd name="T23" fmla="*/ 9 h 39"/>
                <a:gd name="T24" fmla="*/ 33 w 41"/>
                <a:gd name="T25" fmla="*/ 4 h 39"/>
                <a:gd name="T26" fmla="*/ 29 w 41"/>
                <a:gd name="T27" fmla="*/ 2 h 39"/>
                <a:gd name="T28" fmla="*/ 25 w 41"/>
                <a:gd name="T29" fmla="*/ 0 h 39"/>
                <a:gd name="T30" fmla="*/ 25 w 41"/>
                <a:gd name="T31" fmla="*/ 0 h 39"/>
                <a:gd name="T32" fmla="*/ 21 w 41"/>
                <a:gd name="T33" fmla="*/ 0 h 39"/>
                <a:gd name="T34" fmla="*/ 17 w 41"/>
                <a:gd name="T35" fmla="*/ 0 h 39"/>
                <a:gd name="T36" fmla="*/ 11 w 41"/>
                <a:gd name="T37" fmla="*/ 2 h 39"/>
                <a:gd name="T38" fmla="*/ 4 w 41"/>
                <a:gd name="T39" fmla="*/ 7 h 39"/>
                <a:gd name="T40" fmla="*/ 2 w 41"/>
                <a:gd name="T41" fmla="*/ 11 h 39"/>
                <a:gd name="T42" fmla="*/ 0 w 41"/>
                <a:gd name="T43" fmla="*/ 15 h 39"/>
                <a:gd name="T44" fmla="*/ 0 w 41"/>
                <a:gd name="T45" fmla="*/ 15 h 39"/>
                <a:gd name="T46" fmla="*/ 0 w 41"/>
                <a:gd name="T47" fmla="*/ 18 h 39"/>
                <a:gd name="T48" fmla="*/ 0 w 41"/>
                <a:gd name="T49" fmla="*/ 22 h 39"/>
                <a:gd name="T50" fmla="*/ 3 w 41"/>
                <a:gd name="T51" fmla="*/ 30 h 39"/>
                <a:gd name="T52" fmla="*/ 8 w 41"/>
                <a:gd name="T53" fmla="*/ 35 h 39"/>
                <a:gd name="T54" fmla="*/ 11 w 41"/>
                <a:gd name="T55" fmla="*/ 38 h 39"/>
                <a:gd name="T56" fmla="*/ 15 w 41"/>
                <a:gd name="T5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9">
                  <a:moveTo>
                    <a:pt x="15" y="39"/>
                  </a:moveTo>
                  <a:lnTo>
                    <a:pt x="15" y="39"/>
                  </a:lnTo>
                  <a:lnTo>
                    <a:pt x="19" y="39"/>
                  </a:lnTo>
                  <a:lnTo>
                    <a:pt x="22" y="39"/>
                  </a:lnTo>
                  <a:lnTo>
                    <a:pt x="30" y="38"/>
                  </a:lnTo>
                  <a:lnTo>
                    <a:pt x="35" y="33"/>
                  </a:lnTo>
                  <a:lnTo>
                    <a:pt x="38" y="29"/>
                  </a:lnTo>
                  <a:lnTo>
                    <a:pt x="39" y="25"/>
                  </a:lnTo>
                  <a:lnTo>
                    <a:pt x="39" y="25"/>
                  </a:lnTo>
                  <a:lnTo>
                    <a:pt x="41" y="21"/>
                  </a:lnTo>
                  <a:lnTo>
                    <a:pt x="41" y="17"/>
                  </a:lnTo>
                  <a:lnTo>
                    <a:pt x="38" y="9"/>
                  </a:lnTo>
                  <a:lnTo>
                    <a:pt x="33" y="4"/>
                  </a:lnTo>
                  <a:lnTo>
                    <a:pt x="29" y="2"/>
                  </a:lnTo>
                  <a:lnTo>
                    <a:pt x="25" y="0"/>
                  </a:lnTo>
                  <a:lnTo>
                    <a:pt x="25" y="0"/>
                  </a:lnTo>
                  <a:lnTo>
                    <a:pt x="21" y="0"/>
                  </a:lnTo>
                  <a:lnTo>
                    <a:pt x="17" y="0"/>
                  </a:lnTo>
                  <a:lnTo>
                    <a:pt x="11" y="2"/>
                  </a:lnTo>
                  <a:lnTo>
                    <a:pt x="4" y="7"/>
                  </a:lnTo>
                  <a:lnTo>
                    <a:pt x="2" y="11"/>
                  </a:lnTo>
                  <a:lnTo>
                    <a:pt x="0" y="15"/>
                  </a:lnTo>
                  <a:lnTo>
                    <a:pt x="0" y="15"/>
                  </a:lnTo>
                  <a:lnTo>
                    <a:pt x="0" y="18"/>
                  </a:lnTo>
                  <a:lnTo>
                    <a:pt x="0" y="22"/>
                  </a:lnTo>
                  <a:lnTo>
                    <a:pt x="3" y="30"/>
                  </a:lnTo>
                  <a:lnTo>
                    <a:pt x="8" y="35"/>
                  </a:lnTo>
                  <a:lnTo>
                    <a:pt x="11" y="38"/>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65" name="Freeform 1342">
              <a:extLst>
                <a:ext uri="{FF2B5EF4-FFF2-40B4-BE49-F238E27FC236}">
                  <a16:creationId xmlns:a16="http://schemas.microsoft.com/office/drawing/2014/main" id="{5A24CE8C-DAAF-47C3-AF59-E5913A866751}"/>
                </a:ext>
              </a:extLst>
            </p:cNvPr>
            <p:cNvSpPr>
              <a:spLocks/>
            </p:cNvSpPr>
            <p:nvPr/>
          </p:nvSpPr>
          <p:spPr bwMode="auto">
            <a:xfrm>
              <a:off x="8312286" y="2866826"/>
              <a:ext cx="41020" cy="40019"/>
            </a:xfrm>
            <a:custGeom>
              <a:avLst/>
              <a:gdLst>
                <a:gd name="T0" fmla="*/ 15 w 41"/>
                <a:gd name="T1" fmla="*/ 40 h 40"/>
                <a:gd name="T2" fmla="*/ 15 w 41"/>
                <a:gd name="T3" fmla="*/ 40 h 40"/>
                <a:gd name="T4" fmla="*/ 19 w 41"/>
                <a:gd name="T5" fmla="*/ 40 h 40"/>
                <a:gd name="T6" fmla="*/ 22 w 41"/>
                <a:gd name="T7" fmla="*/ 40 h 40"/>
                <a:gd name="T8" fmla="*/ 30 w 41"/>
                <a:gd name="T9" fmla="*/ 38 h 40"/>
                <a:gd name="T10" fmla="*/ 35 w 41"/>
                <a:gd name="T11" fmla="*/ 33 h 40"/>
                <a:gd name="T12" fmla="*/ 38 w 41"/>
                <a:gd name="T13" fmla="*/ 30 h 40"/>
                <a:gd name="T14" fmla="*/ 39 w 41"/>
                <a:gd name="T15" fmla="*/ 26 h 40"/>
                <a:gd name="T16" fmla="*/ 39 w 41"/>
                <a:gd name="T17" fmla="*/ 26 h 40"/>
                <a:gd name="T18" fmla="*/ 41 w 41"/>
                <a:gd name="T19" fmla="*/ 22 h 40"/>
                <a:gd name="T20" fmla="*/ 39 w 41"/>
                <a:gd name="T21" fmla="*/ 18 h 40"/>
                <a:gd name="T22" fmla="*/ 38 w 41"/>
                <a:gd name="T23" fmla="*/ 10 h 40"/>
                <a:gd name="T24" fmla="*/ 33 w 41"/>
                <a:gd name="T25" fmla="*/ 5 h 40"/>
                <a:gd name="T26" fmla="*/ 29 w 41"/>
                <a:gd name="T27" fmla="*/ 3 h 40"/>
                <a:gd name="T28" fmla="*/ 25 w 41"/>
                <a:gd name="T29" fmla="*/ 1 h 40"/>
                <a:gd name="T30" fmla="*/ 25 w 41"/>
                <a:gd name="T31" fmla="*/ 1 h 40"/>
                <a:gd name="T32" fmla="*/ 21 w 41"/>
                <a:gd name="T33" fmla="*/ 0 h 40"/>
                <a:gd name="T34" fmla="*/ 17 w 41"/>
                <a:gd name="T35" fmla="*/ 0 h 40"/>
                <a:gd name="T36" fmla="*/ 11 w 41"/>
                <a:gd name="T37" fmla="*/ 3 h 40"/>
                <a:gd name="T38" fmla="*/ 4 w 41"/>
                <a:gd name="T39" fmla="*/ 8 h 40"/>
                <a:gd name="T40" fmla="*/ 2 w 41"/>
                <a:gd name="T41" fmla="*/ 12 h 40"/>
                <a:gd name="T42" fmla="*/ 0 w 41"/>
                <a:gd name="T43" fmla="*/ 14 h 40"/>
                <a:gd name="T44" fmla="*/ 0 w 41"/>
                <a:gd name="T45" fmla="*/ 14 h 40"/>
                <a:gd name="T46" fmla="*/ 0 w 41"/>
                <a:gd name="T47" fmla="*/ 20 h 40"/>
                <a:gd name="T48" fmla="*/ 0 w 41"/>
                <a:gd name="T49" fmla="*/ 23 h 40"/>
                <a:gd name="T50" fmla="*/ 3 w 41"/>
                <a:gd name="T51" fmla="*/ 30 h 40"/>
                <a:gd name="T52" fmla="*/ 7 w 41"/>
                <a:gd name="T53" fmla="*/ 36 h 40"/>
                <a:gd name="T54" fmla="*/ 11 w 41"/>
                <a:gd name="T55" fmla="*/ 38 h 40"/>
                <a:gd name="T56" fmla="*/ 15 w 41"/>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0">
                  <a:moveTo>
                    <a:pt x="15" y="40"/>
                  </a:moveTo>
                  <a:lnTo>
                    <a:pt x="15" y="40"/>
                  </a:lnTo>
                  <a:lnTo>
                    <a:pt x="19" y="40"/>
                  </a:lnTo>
                  <a:lnTo>
                    <a:pt x="22" y="40"/>
                  </a:lnTo>
                  <a:lnTo>
                    <a:pt x="30" y="38"/>
                  </a:lnTo>
                  <a:lnTo>
                    <a:pt x="35" y="33"/>
                  </a:lnTo>
                  <a:lnTo>
                    <a:pt x="38" y="30"/>
                  </a:lnTo>
                  <a:lnTo>
                    <a:pt x="39" y="26"/>
                  </a:lnTo>
                  <a:lnTo>
                    <a:pt x="39" y="26"/>
                  </a:lnTo>
                  <a:lnTo>
                    <a:pt x="41" y="22"/>
                  </a:lnTo>
                  <a:lnTo>
                    <a:pt x="39" y="18"/>
                  </a:lnTo>
                  <a:lnTo>
                    <a:pt x="38" y="10"/>
                  </a:lnTo>
                  <a:lnTo>
                    <a:pt x="33" y="5"/>
                  </a:lnTo>
                  <a:lnTo>
                    <a:pt x="29" y="3"/>
                  </a:lnTo>
                  <a:lnTo>
                    <a:pt x="25" y="1"/>
                  </a:lnTo>
                  <a:lnTo>
                    <a:pt x="25" y="1"/>
                  </a:lnTo>
                  <a:lnTo>
                    <a:pt x="21" y="0"/>
                  </a:lnTo>
                  <a:lnTo>
                    <a:pt x="17" y="0"/>
                  </a:lnTo>
                  <a:lnTo>
                    <a:pt x="11" y="3"/>
                  </a:lnTo>
                  <a:lnTo>
                    <a:pt x="4" y="8"/>
                  </a:lnTo>
                  <a:lnTo>
                    <a:pt x="2" y="12"/>
                  </a:lnTo>
                  <a:lnTo>
                    <a:pt x="0" y="14"/>
                  </a:lnTo>
                  <a:lnTo>
                    <a:pt x="0" y="14"/>
                  </a:lnTo>
                  <a:lnTo>
                    <a:pt x="0" y="20"/>
                  </a:lnTo>
                  <a:lnTo>
                    <a:pt x="0" y="23"/>
                  </a:lnTo>
                  <a:lnTo>
                    <a:pt x="3" y="30"/>
                  </a:lnTo>
                  <a:lnTo>
                    <a:pt x="7" y="36"/>
                  </a:lnTo>
                  <a:lnTo>
                    <a:pt x="11" y="38"/>
                  </a:lnTo>
                  <a:lnTo>
                    <a:pt x="1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66" name="Freeform 1343">
              <a:extLst>
                <a:ext uri="{FF2B5EF4-FFF2-40B4-BE49-F238E27FC236}">
                  <a16:creationId xmlns:a16="http://schemas.microsoft.com/office/drawing/2014/main" id="{91A0FBCA-9C75-4CFB-B869-6534E95E0009}"/>
                </a:ext>
              </a:extLst>
            </p:cNvPr>
            <p:cNvSpPr>
              <a:spLocks/>
            </p:cNvSpPr>
            <p:nvPr/>
          </p:nvSpPr>
          <p:spPr bwMode="auto">
            <a:xfrm>
              <a:off x="8334297" y="2788789"/>
              <a:ext cx="39019" cy="40019"/>
            </a:xfrm>
            <a:custGeom>
              <a:avLst/>
              <a:gdLst>
                <a:gd name="T0" fmla="*/ 15 w 39"/>
                <a:gd name="T1" fmla="*/ 39 h 40"/>
                <a:gd name="T2" fmla="*/ 15 w 39"/>
                <a:gd name="T3" fmla="*/ 39 h 40"/>
                <a:gd name="T4" fmla="*/ 19 w 39"/>
                <a:gd name="T5" fmla="*/ 40 h 40"/>
                <a:gd name="T6" fmla="*/ 23 w 39"/>
                <a:gd name="T7" fmla="*/ 40 h 40"/>
                <a:gd name="T8" fmla="*/ 30 w 39"/>
                <a:gd name="T9" fmla="*/ 38 h 40"/>
                <a:gd name="T10" fmla="*/ 36 w 39"/>
                <a:gd name="T11" fmla="*/ 33 h 40"/>
                <a:gd name="T12" fmla="*/ 38 w 39"/>
                <a:gd name="T13" fmla="*/ 29 h 40"/>
                <a:gd name="T14" fmla="*/ 39 w 39"/>
                <a:gd name="T15" fmla="*/ 25 h 40"/>
                <a:gd name="T16" fmla="*/ 39 w 39"/>
                <a:gd name="T17" fmla="*/ 25 h 40"/>
                <a:gd name="T18" fmla="*/ 39 w 39"/>
                <a:gd name="T19" fmla="*/ 21 h 40"/>
                <a:gd name="T20" fmla="*/ 39 w 39"/>
                <a:gd name="T21" fmla="*/ 17 h 40"/>
                <a:gd name="T22" fmla="*/ 38 w 39"/>
                <a:gd name="T23" fmla="*/ 10 h 40"/>
                <a:gd name="T24" fmla="*/ 33 w 39"/>
                <a:gd name="T25" fmla="*/ 4 h 40"/>
                <a:gd name="T26" fmla="*/ 29 w 39"/>
                <a:gd name="T27" fmla="*/ 3 h 40"/>
                <a:gd name="T28" fmla="*/ 25 w 39"/>
                <a:gd name="T29" fmla="*/ 0 h 40"/>
                <a:gd name="T30" fmla="*/ 25 w 39"/>
                <a:gd name="T31" fmla="*/ 0 h 40"/>
                <a:gd name="T32" fmla="*/ 21 w 39"/>
                <a:gd name="T33" fmla="*/ 0 h 40"/>
                <a:gd name="T34" fmla="*/ 17 w 39"/>
                <a:gd name="T35" fmla="*/ 0 h 40"/>
                <a:gd name="T36" fmla="*/ 10 w 39"/>
                <a:gd name="T37" fmla="*/ 3 h 40"/>
                <a:gd name="T38" fmla="*/ 4 w 39"/>
                <a:gd name="T39" fmla="*/ 8 h 40"/>
                <a:gd name="T40" fmla="*/ 2 w 39"/>
                <a:gd name="T41" fmla="*/ 10 h 40"/>
                <a:gd name="T42" fmla="*/ 0 w 39"/>
                <a:gd name="T43" fmla="*/ 14 h 40"/>
                <a:gd name="T44" fmla="*/ 0 w 39"/>
                <a:gd name="T45" fmla="*/ 14 h 40"/>
                <a:gd name="T46" fmla="*/ 0 w 39"/>
                <a:gd name="T47" fmla="*/ 18 h 40"/>
                <a:gd name="T48" fmla="*/ 0 w 39"/>
                <a:gd name="T49" fmla="*/ 22 h 40"/>
                <a:gd name="T50" fmla="*/ 3 w 39"/>
                <a:gd name="T51" fmla="*/ 30 h 40"/>
                <a:gd name="T52" fmla="*/ 7 w 39"/>
                <a:gd name="T53" fmla="*/ 35 h 40"/>
                <a:gd name="T54" fmla="*/ 11 w 39"/>
                <a:gd name="T55" fmla="*/ 38 h 40"/>
                <a:gd name="T56" fmla="*/ 15 w 39"/>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40">
                  <a:moveTo>
                    <a:pt x="15" y="39"/>
                  </a:moveTo>
                  <a:lnTo>
                    <a:pt x="15" y="39"/>
                  </a:lnTo>
                  <a:lnTo>
                    <a:pt x="19" y="40"/>
                  </a:lnTo>
                  <a:lnTo>
                    <a:pt x="23" y="40"/>
                  </a:lnTo>
                  <a:lnTo>
                    <a:pt x="30" y="38"/>
                  </a:lnTo>
                  <a:lnTo>
                    <a:pt x="36" y="33"/>
                  </a:lnTo>
                  <a:lnTo>
                    <a:pt x="38" y="29"/>
                  </a:lnTo>
                  <a:lnTo>
                    <a:pt x="39" y="25"/>
                  </a:lnTo>
                  <a:lnTo>
                    <a:pt x="39" y="25"/>
                  </a:lnTo>
                  <a:lnTo>
                    <a:pt x="39" y="21"/>
                  </a:lnTo>
                  <a:lnTo>
                    <a:pt x="39" y="17"/>
                  </a:lnTo>
                  <a:lnTo>
                    <a:pt x="38" y="10"/>
                  </a:lnTo>
                  <a:lnTo>
                    <a:pt x="33" y="4"/>
                  </a:lnTo>
                  <a:lnTo>
                    <a:pt x="29" y="3"/>
                  </a:lnTo>
                  <a:lnTo>
                    <a:pt x="25" y="0"/>
                  </a:lnTo>
                  <a:lnTo>
                    <a:pt x="25" y="0"/>
                  </a:lnTo>
                  <a:lnTo>
                    <a:pt x="21" y="0"/>
                  </a:lnTo>
                  <a:lnTo>
                    <a:pt x="17" y="0"/>
                  </a:lnTo>
                  <a:lnTo>
                    <a:pt x="10" y="3"/>
                  </a:lnTo>
                  <a:lnTo>
                    <a:pt x="4" y="8"/>
                  </a:lnTo>
                  <a:lnTo>
                    <a:pt x="2" y="10"/>
                  </a:lnTo>
                  <a:lnTo>
                    <a:pt x="0" y="14"/>
                  </a:lnTo>
                  <a:lnTo>
                    <a:pt x="0" y="14"/>
                  </a:lnTo>
                  <a:lnTo>
                    <a:pt x="0" y="18"/>
                  </a:lnTo>
                  <a:lnTo>
                    <a:pt x="0" y="22"/>
                  </a:lnTo>
                  <a:lnTo>
                    <a:pt x="3" y="30"/>
                  </a:lnTo>
                  <a:lnTo>
                    <a:pt x="7" y="35"/>
                  </a:lnTo>
                  <a:lnTo>
                    <a:pt x="11" y="38"/>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67" name="Freeform 1344">
              <a:extLst>
                <a:ext uri="{FF2B5EF4-FFF2-40B4-BE49-F238E27FC236}">
                  <a16:creationId xmlns:a16="http://schemas.microsoft.com/office/drawing/2014/main" id="{B6474A0B-5DE9-413A-89F0-7866C2FB3485}"/>
                </a:ext>
              </a:extLst>
            </p:cNvPr>
            <p:cNvSpPr>
              <a:spLocks/>
            </p:cNvSpPr>
            <p:nvPr/>
          </p:nvSpPr>
          <p:spPr bwMode="auto">
            <a:xfrm>
              <a:off x="8355308" y="2710751"/>
              <a:ext cx="41020" cy="39019"/>
            </a:xfrm>
            <a:custGeom>
              <a:avLst/>
              <a:gdLst>
                <a:gd name="T0" fmla="*/ 16 w 41"/>
                <a:gd name="T1" fmla="*/ 39 h 39"/>
                <a:gd name="T2" fmla="*/ 16 w 41"/>
                <a:gd name="T3" fmla="*/ 39 h 39"/>
                <a:gd name="T4" fmla="*/ 20 w 41"/>
                <a:gd name="T5" fmla="*/ 39 h 39"/>
                <a:gd name="T6" fmla="*/ 24 w 41"/>
                <a:gd name="T7" fmla="*/ 39 h 39"/>
                <a:gd name="T8" fmla="*/ 31 w 41"/>
                <a:gd name="T9" fmla="*/ 36 h 39"/>
                <a:gd name="T10" fmla="*/ 37 w 41"/>
                <a:gd name="T11" fmla="*/ 33 h 39"/>
                <a:gd name="T12" fmla="*/ 39 w 41"/>
                <a:gd name="T13" fmla="*/ 29 h 39"/>
                <a:gd name="T14" fmla="*/ 41 w 41"/>
                <a:gd name="T15" fmla="*/ 25 h 39"/>
                <a:gd name="T16" fmla="*/ 41 w 41"/>
                <a:gd name="T17" fmla="*/ 25 h 39"/>
                <a:gd name="T18" fmla="*/ 41 w 41"/>
                <a:gd name="T19" fmla="*/ 21 h 39"/>
                <a:gd name="T20" fmla="*/ 41 w 41"/>
                <a:gd name="T21" fmla="*/ 17 h 39"/>
                <a:gd name="T22" fmla="*/ 38 w 41"/>
                <a:gd name="T23" fmla="*/ 9 h 39"/>
                <a:gd name="T24" fmla="*/ 34 w 41"/>
                <a:gd name="T25" fmla="*/ 4 h 39"/>
                <a:gd name="T26" fmla="*/ 30 w 41"/>
                <a:gd name="T27" fmla="*/ 1 h 39"/>
                <a:gd name="T28" fmla="*/ 26 w 41"/>
                <a:gd name="T29" fmla="*/ 0 h 39"/>
                <a:gd name="T30" fmla="*/ 26 w 41"/>
                <a:gd name="T31" fmla="*/ 0 h 39"/>
                <a:gd name="T32" fmla="*/ 22 w 41"/>
                <a:gd name="T33" fmla="*/ 0 h 39"/>
                <a:gd name="T34" fmla="*/ 18 w 41"/>
                <a:gd name="T35" fmla="*/ 0 h 39"/>
                <a:gd name="T36" fmla="*/ 11 w 41"/>
                <a:gd name="T37" fmla="*/ 1 h 39"/>
                <a:gd name="T38" fmla="*/ 5 w 41"/>
                <a:gd name="T39" fmla="*/ 7 h 39"/>
                <a:gd name="T40" fmla="*/ 3 w 41"/>
                <a:gd name="T41" fmla="*/ 10 h 39"/>
                <a:gd name="T42" fmla="*/ 2 w 41"/>
                <a:gd name="T43" fmla="*/ 14 h 39"/>
                <a:gd name="T44" fmla="*/ 2 w 41"/>
                <a:gd name="T45" fmla="*/ 14 h 39"/>
                <a:gd name="T46" fmla="*/ 0 w 41"/>
                <a:gd name="T47" fmla="*/ 18 h 39"/>
                <a:gd name="T48" fmla="*/ 2 w 41"/>
                <a:gd name="T49" fmla="*/ 22 h 39"/>
                <a:gd name="T50" fmla="*/ 3 w 41"/>
                <a:gd name="T51" fmla="*/ 30 h 39"/>
                <a:gd name="T52" fmla="*/ 8 w 41"/>
                <a:gd name="T53" fmla="*/ 35 h 39"/>
                <a:gd name="T54" fmla="*/ 12 w 41"/>
                <a:gd name="T55" fmla="*/ 38 h 39"/>
                <a:gd name="T56" fmla="*/ 16 w 41"/>
                <a:gd name="T5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9">
                  <a:moveTo>
                    <a:pt x="16" y="39"/>
                  </a:moveTo>
                  <a:lnTo>
                    <a:pt x="16" y="39"/>
                  </a:lnTo>
                  <a:lnTo>
                    <a:pt x="20" y="39"/>
                  </a:lnTo>
                  <a:lnTo>
                    <a:pt x="24" y="39"/>
                  </a:lnTo>
                  <a:lnTo>
                    <a:pt x="31" y="36"/>
                  </a:lnTo>
                  <a:lnTo>
                    <a:pt x="37" y="33"/>
                  </a:lnTo>
                  <a:lnTo>
                    <a:pt x="39" y="29"/>
                  </a:lnTo>
                  <a:lnTo>
                    <a:pt x="41" y="25"/>
                  </a:lnTo>
                  <a:lnTo>
                    <a:pt x="41" y="25"/>
                  </a:lnTo>
                  <a:lnTo>
                    <a:pt x="41" y="21"/>
                  </a:lnTo>
                  <a:lnTo>
                    <a:pt x="41" y="17"/>
                  </a:lnTo>
                  <a:lnTo>
                    <a:pt x="38" y="9"/>
                  </a:lnTo>
                  <a:lnTo>
                    <a:pt x="34" y="4"/>
                  </a:lnTo>
                  <a:lnTo>
                    <a:pt x="30" y="1"/>
                  </a:lnTo>
                  <a:lnTo>
                    <a:pt x="26" y="0"/>
                  </a:lnTo>
                  <a:lnTo>
                    <a:pt x="26" y="0"/>
                  </a:lnTo>
                  <a:lnTo>
                    <a:pt x="22" y="0"/>
                  </a:lnTo>
                  <a:lnTo>
                    <a:pt x="18" y="0"/>
                  </a:lnTo>
                  <a:lnTo>
                    <a:pt x="11" y="1"/>
                  </a:lnTo>
                  <a:lnTo>
                    <a:pt x="5" y="7"/>
                  </a:lnTo>
                  <a:lnTo>
                    <a:pt x="3" y="10"/>
                  </a:lnTo>
                  <a:lnTo>
                    <a:pt x="2" y="14"/>
                  </a:lnTo>
                  <a:lnTo>
                    <a:pt x="2" y="14"/>
                  </a:lnTo>
                  <a:lnTo>
                    <a:pt x="0" y="18"/>
                  </a:lnTo>
                  <a:lnTo>
                    <a:pt x="2" y="22"/>
                  </a:lnTo>
                  <a:lnTo>
                    <a:pt x="3" y="30"/>
                  </a:lnTo>
                  <a:lnTo>
                    <a:pt x="8" y="35"/>
                  </a:lnTo>
                  <a:lnTo>
                    <a:pt x="12" y="38"/>
                  </a:lnTo>
                  <a:lnTo>
                    <a:pt x="16"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68" name="Freeform 1345">
              <a:extLst>
                <a:ext uri="{FF2B5EF4-FFF2-40B4-BE49-F238E27FC236}">
                  <a16:creationId xmlns:a16="http://schemas.microsoft.com/office/drawing/2014/main" id="{3576300B-A282-474D-915B-BAA7FDEC4066}"/>
                </a:ext>
              </a:extLst>
            </p:cNvPr>
            <p:cNvSpPr>
              <a:spLocks/>
            </p:cNvSpPr>
            <p:nvPr/>
          </p:nvSpPr>
          <p:spPr bwMode="auto">
            <a:xfrm>
              <a:off x="8377318" y="2631713"/>
              <a:ext cx="41020" cy="40019"/>
            </a:xfrm>
            <a:custGeom>
              <a:avLst/>
              <a:gdLst>
                <a:gd name="T0" fmla="*/ 16 w 41"/>
                <a:gd name="T1" fmla="*/ 40 h 40"/>
                <a:gd name="T2" fmla="*/ 16 w 41"/>
                <a:gd name="T3" fmla="*/ 40 h 40"/>
                <a:gd name="T4" fmla="*/ 20 w 41"/>
                <a:gd name="T5" fmla="*/ 40 h 40"/>
                <a:gd name="T6" fmla="*/ 24 w 41"/>
                <a:gd name="T7" fmla="*/ 40 h 40"/>
                <a:gd name="T8" fmla="*/ 30 w 41"/>
                <a:gd name="T9" fmla="*/ 37 h 40"/>
                <a:gd name="T10" fmla="*/ 37 w 41"/>
                <a:gd name="T11" fmla="*/ 32 h 40"/>
                <a:gd name="T12" fmla="*/ 39 w 41"/>
                <a:gd name="T13" fmla="*/ 30 h 40"/>
                <a:gd name="T14" fmla="*/ 41 w 41"/>
                <a:gd name="T15" fmla="*/ 26 h 40"/>
                <a:gd name="T16" fmla="*/ 41 w 41"/>
                <a:gd name="T17" fmla="*/ 26 h 40"/>
                <a:gd name="T18" fmla="*/ 41 w 41"/>
                <a:gd name="T19" fmla="*/ 22 h 40"/>
                <a:gd name="T20" fmla="*/ 41 w 41"/>
                <a:gd name="T21" fmla="*/ 18 h 40"/>
                <a:gd name="T22" fmla="*/ 38 w 41"/>
                <a:gd name="T23" fmla="*/ 10 h 40"/>
                <a:gd name="T24" fmla="*/ 33 w 41"/>
                <a:gd name="T25" fmla="*/ 5 h 40"/>
                <a:gd name="T26" fmla="*/ 30 w 41"/>
                <a:gd name="T27" fmla="*/ 2 h 40"/>
                <a:gd name="T28" fmla="*/ 26 w 41"/>
                <a:gd name="T29" fmla="*/ 1 h 40"/>
                <a:gd name="T30" fmla="*/ 26 w 41"/>
                <a:gd name="T31" fmla="*/ 1 h 40"/>
                <a:gd name="T32" fmla="*/ 22 w 41"/>
                <a:gd name="T33" fmla="*/ 0 h 40"/>
                <a:gd name="T34" fmla="*/ 19 w 41"/>
                <a:gd name="T35" fmla="*/ 0 h 40"/>
                <a:gd name="T36" fmla="*/ 11 w 41"/>
                <a:gd name="T37" fmla="*/ 2 h 40"/>
                <a:gd name="T38" fmla="*/ 6 w 41"/>
                <a:gd name="T39" fmla="*/ 8 h 40"/>
                <a:gd name="T40" fmla="*/ 3 w 41"/>
                <a:gd name="T41" fmla="*/ 11 h 40"/>
                <a:gd name="T42" fmla="*/ 2 w 41"/>
                <a:gd name="T43" fmla="*/ 14 h 40"/>
                <a:gd name="T44" fmla="*/ 2 w 41"/>
                <a:gd name="T45" fmla="*/ 14 h 40"/>
                <a:gd name="T46" fmla="*/ 0 w 41"/>
                <a:gd name="T47" fmla="*/ 19 h 40"/>
                <a:gd name="T48" fmla="*/ 0 w 41"/>
                <a:gd name="T49" fmla="*/ 23 h 40"/>
                <a:gd name="T50" fmla="*/ 3 w 41"/>
                <a:gd name="T51" fmla="*/ 30 h 40"/>
                <a:gd name="T52" fmla="*/ 8 w 41"/>
                <a:gd name="T53" fmla="*/ 36 h 40"/>
                <a:gd name="T54" fmla="*/ 12 w 41"/>
                <a:gd name="T55" fmla="*/ 37 h 40"/>
                <a:gd name="T56" fmla="*/ 16 w 41"/>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0">
                  <a:moveTo>
                    <a:pt x="16" y="40"/>
                  </a:moveTo>
                  <a:lnTo>
                    <a:pt x="16" y="40"/>
                  </a:lnTo>
                  <a:lnTo>
                    <a:pt x="20" y="40"/>
                  </a:lnTo>
                  <a:lnTo>
                    <a:pt x="24" y="40"/>
                  </a:lnTo>
                  <a:lnTo>
                    <a:pt x="30" y="37"/>
                  </a:lnTo>
                  <a:lnTo>
                    <a:pt x="37" y="32"/>
                  </a:lnTo>
                  <a:lnTo>
                    <a:pt x="39" y="30"/>
                  </a:lnTo>
                  <a:lnTo>
                    <a:pt x="41" y="26"/>
                  </a:lnTo>
                  <a:lnTo>
                    <a:pt x="41" y="26"/>
                  </a:lnTo>
                  <a:lnTo>
                    <a:pt x="41" y="22"/>
                  </a:lnTo>
                  <a:lnTo>
                    <a:pt x="41" y="18"/>
                  </a:lnTo>
                  <a:lnTo>
                    <a:pt x="38" y="10"/>
                  </a:lnTo>
                  <a:lnTo>
                    <a:pt x="33" y="5"/>
                  </a:lnTo>
                  <a:lnTo>
                    <a:pt x="30" y="2"/>
                  </a:lnTo>
                  <a:lnTo>
                    <a:pt x="26" y="1"/>
                  </a:lnTo>
                  <a:lnTo>
                    <a:pt x="26" y="1"/>
                  </a:lnTo>
                  <a:lnTo>
                    <a:pt x="22" y="0"/>
                  </a:lnTo>
                  <a:lnTo>
                    <a:pt x="19" y="0"/>
                  </a:lnTo>
                  <a:lnTo>
                    <a:pt x="11" y="2"/>
                  </a:lnTo>
                  <a:lnTo>
                    <a:pt x="6" y="8"/>
                  </a:lnTo>
                  <a:lnTo>
                    <a:pt x="3" y="11"/>
                  </a:lnTo>
                  <a:lnTo>
                    <a:pt x="2" y="14"/>
                  </a:lnTo>
                  <a:lnTo>
                    <a:pt x="2" y="14"/>
                  </a:lnTo>
                  <a:lnTo>
                    <a:pt x="0" y="19"/>
                  </a:lnTo>
                  <a:lnTo>
                    <a:pt x="0" y="23"/>
                  </a:lnTo>
                  <a:lnTo>
                    <a:pt x="3" y="30"/>
                  </a:lnTo>
                  <a:lnTo>
                    <a:pt x="8" y="36"/>
                  </a:lnTo>
                  <a:lnTo>
                    <a:pt x="12" y="37"/>
                  </a:lnTo>
                  <a:lnTo>
                    <a:pt x="1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69" name="Freeform 1346">
              <a:extLst>
                <a:ext uri="{FF2B5EF4-FFF2-40B4-BE49-F238E27FC236}">
                  <a16:creationId xmlns:a16="http://schemas.microsoft.com/office/drawing/2014/main" id="{98437750-FEDE-4989-A276-C5DBE74E6B49}"/>
                </a:ext>
              </a:extLst>
            </p:cNvPr>
            <p:cNvSpPr>
              <a:spLocks/>
            </p:cNvSpPr>
            <p:nvPr/>
          </p:nvSpPr>
          <p:spPr bwMode="auto">
            <a:xfrm>
              <a:off x="8399329" y="2553675"/>
              <a:ext cx="41020" cy="40019"/>
            </a:xfrm>
            <a:custGeom>
              <a:avLst/>
              <a:gdLst>
                <a:gd name="T0" fmla="*/ 16 w 41"/>
                <a:gd name="T1" fmla="*/ 39 h 40"/>
                <a:gd name="T2" fmla="*/ 16 w 41"/>
                <a:gd name="T3" fmla="*/ 39 h 40"/>
                <a:gd name="T4" fmla="*/ 20 w 41"/>
                <a:gd name="T5" fmla="*/ 40 h 40"/>
                <a:gd name="T6" fmla="*/ 24 w 41"/>
                <a:gd name="T7" fmla="*/ 40 h 40"/>
                <a:gd name="T8" fmla="*/ 30 w 41"/>
                <a:gd name="T9" fmla="*/ 37 h 40"/>
                <a:gd name="T10" fmla="*/ 37 w 41"/>
                <a:gd name="T11" fmla="*/ 32 h 40"/>
                <a:gd name="T12" fmla="*/ 38 w 41"/>
                <a:gd name="T13" fmla="*/ 28 h 40"/>
                <a:gd name="T14" fmla="*/ 41 w 41"/>
                <a:gd name="T15" fmla="*/ 25 h 40"/>
                <a:gd name="T16" fmla="*/ 41 w 41"/>
                <a:gd name="T17" fmla="*/ 25 h 40"/>
                <a:gd name="T18" fmla="*/ 41 w 41"/>
                <a:gd name="T19" fmla="*/ 21 h 40"/>
                <a:gd name="T20" fmla="*/ 41 w 41"/>
                <a:gd name="T21" fmla="*/ 17 h 40"/>
                <a:gd name="T22" fmla="*/ 38 w 41"/>
                <a:gd name="T23" fmla="*/ 10 h 40"/>
                <a:gd name="T24" fmla="*/ 33 w 41"/>
                <a:gd name="T25" fmla="*/ 4 h 40"/>
                <a:gd name="T26" fmla="*/ 30 w 41"/>
                <a:gd name="T27" fmla="*/ 1 h 40"/>
                <a:gd name="T28" fmla="*/ 26 w 41"/>
                <a:gd name="T29" fmla="*/ 0 h 40"/>
                <a:gd name="T30" fmla="*/ 26 w 41"/>
                <a:gd name="T31" fmla="*/ 0 h 40"/>
                <a:gd name="T32" fmla="*/ 23 w 41"/>
                <a:gd name="T33" fmla="*/ 0 h 40"/>
                <a:gd name="T34" fmla="*/ 19 w 41"/>
                <a:gd name="T35" fmla="*/ 0 h 40"/>
                <a:gd name="T36" fmla="*/ 11 w 41"/>
                <a:gd name="T37" fmla="*/ 2 h 40"/>
                <a:gd name="T38" fmla="*/ 6 w 41"/>
                <a:gd name="T39" fmla="*/ 8 h 40"/>
                <a:gd name="T40" fmla="*/ 3 w 41"/>
                <a:gd name="T41" fmla="*/ 10 h 40"/>
                <a:gd name="T42" fmla="*/ 2 w 41"/>
                <a:gd name="T43" fmla="*/ 14 h 40"/>
                <a:gd name="T44" fmla="*/ 2 w 41"/>
                <a:gd name="T45" fmla="*/ 14 h 40"/>
                <a:gd name="T46" fmla="*/ 0 w 41"/>
                <a:gd name="T47" fmla="*/ 18 h 40"/>
                <a:gd name="T48" fmla="*/ 0 w 41"/>
                <a:gd name="T49" fmla="*/ 22 h 40"/>
                <a:gd name="T50" fmla="*/ 3 w 41"/>
                <a:gd name="T51" fmla="*/ 30 h 40"/>
                <a:gd name="T52" fmla="*/ 8 w 41"/>
                <a:gd name="T53" fmla="*/ 35 h 40"/>
                <a:gd name="T54" fmla="*/ 12 w 41"/>
                <a:gd name="T55" fmla="*/ 37 h 40"/>
                <a:gd name="T56" fmla="*/ 16 w 41"/>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0">
                  <a:moveTo>
                    <a:pt x="16" y="39"/>
                  </a:moveTo>
                  <a:lnTo>
                    <a:pt x="16" y="39"/>
                  </a:lnTo>
                  <a:lnTo>
                    <a:pt x="20" y="40"/>
                  </a:lnTo>
                  <a:lnTo>
                    <a:pt x="24" y="40"/>
                  </a:lnTo>
                  <a:lnTo>
                    <a:pt x="30" y="37"/>
                  </a:lnTo>
                  <a:lnTo>
                    <a:pt x="37" y="32"/>
                  </a:lnTo>
                  <a:lnTo>
                    <a:pt x="38" y="28"/>
                  </a:lnTo>
                  <a:lnTo>
                    <a:pt x="41" y="25"/>
                  </a:lnTo>
                  <a:lnTo>
                    <a:pt x="41" y="25"/>
                  </a:lnTo>
                  <a:lnTo>
                    <a:pt x="41" y="21"/>
                  </a:lnTo>
                  <a:lnTo>
                    <a:pt x="41" y="17"/>
                  </a:lnTo>
                  <a:lnTo>
                    <a:pt x="38" y="10"/>
                  </a:lnTo>
                  <a:lnTo>
                    <a:pt x="33" y="4"/>
                  </a:lnTo>
                  <a:lnTo>
                    <a:pt x="30" y="1"/>
                  </a:lnTo>
                  <a:lnTo>
                    <a:pt x="26" y="0"/>
                  </a:lnTo>
                  <a:lnTo>
                    <a:pt x="26" y="0"/>
                  </a:lnTo>
                  <a:lnTo>
                    <a:pt x="23" y="0"/>
                  </a:lnTo>
                  <a:lnTo>
                    <a:pt x="19" y="0"/>
                  </a:lnTo>
                  <a:lnTo>
                    <a:pt x="11" y="2"/>
                  </a:lnTo>
                  <a:lnTo>
                    <a:pt x="6" y="8"/>
                  </a:lnTo>
                  <a:lnTo>
                    <a:pt x="3" y="10"/>
                  </a:lnTo>
                  <a:lnTo>
                    <a:pt x="2" y="14"/>
                  </a:lnTo>
                  <a:lnTo>
                    <a:pt x="2" y="14"/>
                  </a:lnTo>
                  <a:lnTo>
                    <a:pt x="0" y="18"/>
                  </a:lnTo>
                  <a:lnTo>
                    <a:pt x="0" y="22"/>
                  </a:lnTo>
                  <a:lnTo>
                    <a:pt x="3" y="30"/>
                  </a:lnTo>
                  <a:lnTo>
                    <a:pt x="8" y="35"/>
                  </a:lnTo>
                  <a:lnTo>
                    <a:pt x="12" y="37"/>
                  </a:lnTo>
                  <a:lnTo>
                    <a:pt x="16"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70" name="Freeform 1347">
              <a:extLst>
                <a:ext uri="{FF2B5EF4-FFF2-40B4-BE49-F238E27FC236}">
                  <a16:creationId xmlns:a16="http://schemas.microsoft.com/office/drawing/2014/main" id="{2EA8C3F7-1196-4548-8CA7-612DD62F57BA}"/>
                </a:ext>
              </a:extLst>
            </p:cNvPr>
            <p:cNvSpPr>
              <a:spLocks/>
            </p:cNvSpPr>
            <p:nvPr/>
          </p:nvSpPr>
          <p:spPr bwMode="auto">
            <a:xfrm>
              <a:off x="8422340" y="2474637"/>
              <a:ext cx="40019" cy="40019"/>
            </a:xfrm>
            <a:custGeom>
              <a:avLst/>
              <a:gdLst>
                <a:gd name="T0" fmla="*/ 14 w 40"/>
                <a:gd name="T1" fmla="*/ 40 h 40"/>
                <a:gd name="T2" fmla="*/ 14 w 40"/>
                <a:gd name="T3" fmla="*/ 40 h 40"/>
                <a:gd name="T4" fmla="*/ 19 w 40"/>
                <a:gd name="T5" fmla="*/ 40 h 40"/>
                <a:gd name="T6" fmla="*/ 23 w 40"/>
                <a:gd name="T7" fmla="*/ 40 h 40"/>
                <a:gd name="T8" fmla="*/ 29 w 40"/>
                <a:gd name="T9" fmla="*/ 37 h 40"/>
                <a:gd name="T10" fmla="*/ 36 w 40"/>
                <a:gd name="T11" fmla="*/ 33 h 40"/>
                <a:gd name="T12" fmla="*/ 37 w 40"/>
                <a:gd name="T13" fmla="*/ 29 h 40"/>
                <a:gd name="T14" fmla="*/ 40 w 40"/>
                <a:gd name="T15" fmla="*/ 26 h 40"/>
                <a:gd name="T16" fmla="*/ 40 w 40"/>
                <a:gd name="T17" fmla="*/ 26 h 40"/>
                <a:gd name="T18" fmla="*/ 40 w 40"/>
                <a:gd name="T19" fmla="*/ 22 h 40"/>
                <a:gd name="T20" fmla="*/ 40 w 40"/>
                <a:gd name="T21" fmla="*/ 18 h 40"/>
                <a:gd name="T22" fmla="*/ 37 w 40"/>
                <a:gd name="T23" fmla="*/ 10 h 40"/>
                <a:gd name="T24" fmla="*/ 32 w 40"/>
                <a:gd name="T25" fmla="*/ 5 h 40"/>
                <a:gd name="T26" fmla="*/ 29 w 40"/>
                <a:gd name="T27" fmla="*/ 2 h 40"/>
                <a:gd name="T28" fmla="*/ 25 w 40"/>
                <a:gd name="T29" fmla="*/ 1 h 40"/>
                <a:gd name="T30" fmla="*/ 25 w 40"/>
                <a:gd name="T31" fmla="*/ 1 h 40"/>
                <a:gd name="T32" fmla="*/ 22 w 40"/>
                <a:gd name="T33" fmla="*/ 0 h 40"/>
                <a:gd name="T34" fmla="*/ 18 w 40"/>
                <a:gd name="T35" fmla="*/ 1 h 40"/>
                <a:gd name="T36" fmla="*/ 10 w 40"/>
                <a:gd name="T37" fmla="*/ 2 h 40"/>
                <a:gd name="T38" fmla="*/ 3 w 40"/>
                <a:gd name="T39" fmla="*/ 7 h 40"/>
                <a:gd name="T40" fmla="*/ 2 w 40"/>
                <a:gd name="T41" fmla="*/ 11 h 40"/>
                <a:gd name="T42" fmla="*/ 1 w 40"/>
                <a:gd name="T43" fmla="*/ 15 h 40"/>
                <a:gd name="T44" fmla="*/ 1 w 40"/>
                <a:gd name="T45" fmla="*/ 15 h 40"/>
                <a:gd name="T46" fmla="*/ 0 w 40"/>
                <a:gd name="T47" fmla="*/ 19 h 40"/>
                <a:gd name="T48" fmla="*/ 0 w 40"/>
                <a:gd name="T49" fmla="*/ 23 h 40"/>
                <a:gd name="T50" fmla="*/ 2 w 40"/>
                <a:gd name="T51" fmla="*/ 31 h 40"/>
                <a:gd name="T52" fmla="*/ 7 w 40"/>
                <a:gd name="T53" fmla="*/ 36 h 40"/>
                <a:gd name="T54" fmla="*/ 10 w 40"/>
                <a:gd name="T55" fmla="*/ 39 h 40"/>
                <a:gd name="T56" fmla="*/ 14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40"/>
                  </a:moveTo>
                  <a:lnTo>
                    <a:pt x="14" y="40"/>
                  </a:lnTo>
                  <a:lnTo>
                    <a:pt x="19" y="40"/>
                  </a:lnTo>
                  <a:lnTo>
                    <a:pt x="23" y="40"/>
                  </a:lnTo>
                  <a:lnTo>
                    <a:pt x="29" y="37"/>
                  </a:lnTo>
                  <a:lnTo>
                    <a:pt x="36" y="33"/>
                  </a:lnTo>
                  <a:lnTo>
                    <a:pt x="37" y="29"/>
                  </a:lnTo>
                  <a:lnTo>
                    <a:pt x="40" y="26"/>
                  </a:lnTo>
                  <a:lnTo>
                    <a:pt x="40" y="26"/>
                  </a:lnTo>
                  <a:lnTo>
                    <a:pt x="40" y="22"/>
                  </a:lnTo>
                  <a:lnTo>
                    <a:pt x="40" y="18"/>
                  </a:lnTo>
                  <a:lnTo>
                    <a:pt x="37" y="10"/>
                  </a:lnTo>
                  <a:lnTo>
                    <a:pt x="32" y="5"/>
                  </a:lnTo>
                  <a:lnTo>
                    <a:pt x="29" y="2"/>
                  </a:lnTo>
                  <a:lnTo>
                    <a:pt x="25" y="1"/>
                  </a:lnTo>
                  <a:lnTo>
                    <a:pt x="25" y="1"/>
                  </a:lnTo>
                  <a:lnTo>
                    <a:pt x="22" y="0"/>
                  </a:lnTo>
                  <a:lnTo>
                    <a:pt x="18" y="1"/>
                  </a:lnTo>
                  <a:lnTo>
                    <a:pt x="10" y="2"/>
                  </a:lnTo>
                  <a:lnTo>
                    <a:pt x="3" y="7"/>
                  </a:lnTo>
                  <a:lnTo>
                    <a:pt x="2" y="11"/>
                  </a:lnTo>
                  <a:lnTo>
                    <a:pt x="1" y="15"/>
                  </a:lnTo>
                  <a:lnTo>
                    <a:pt x="1" y="15"/>
                  </a:lnTo>
                  <a:lnTo>
                    <a:pt x="0" y="19"/>
                  </a:lnTo>
                  <a:lnTo>
                    <a:pt x="0" y="23"/>
                  </a:lnTo>
                  <a:lnTo>
                    <a:pt x="2" y="31"/>
                  </a:lnTo>
                  <a:lnTo>
                    <a:pt x="7" y="36"/>
                  </a:lnTo>
                  <a:lnTo>
                    <a:pt x="10" y="39"/>
                  </a:lnTo>
                  <a:lnTo>
                    <a:pt x="14"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71" name="Freeform 1348">
              <a:extLst>
                <a:ext uri="{FF2B5EF4-FFF2-40B4-BE49-F238E27FC236}">
                  <a16:creationId xmlns:a16="http://schemas.microsoft.com/office/drawing/2014/main" id="{B8AF2D5C-87F7-40D5-92DF-76EFA233EFD3}"/>
                </a:ext>
              </a:extLst>
            </p:cNvPr>
            <p:cNvSpPr>
              <a:spLocks/>
            </p:cNvSpPr>
            <p:nvPr/>
          </p:nvSpPr>
          <p:spPr bwMode="auto">
            <a:xfrm>
              <a:off x="8444350" y="2396599"/>
              <a:ext cx="40019" cy="40019"/>
            </a:xfrm>
            <a:custGeom>
              <a:avLst/>
              <a:gdLst>
                <a:gd name="T0" fmla="*/ 14 w 40"/>
                <a:gd name="T1" fmla="*/ 40 h 40"/>
                <a:gd name="T2" fmla="*/ 14 w 40"/>
                <a:gd name="T3" fmla="*/ 40 h 40"/>
                <a:gd name="T4" fmla="*/ 18 w 40"/>
                <a:gd name="T5" fmla="*/ 40 h 40"/>
                <a:gd name="T6" fmla="*/ 22 w 40"/>
                <a:gd name="T7" fmla="*/ 40 h 40"/>
                <a:gd name="T8" fmla="*/ 29 w 40"/>
                <a:gd name="T9" fmla="*/ 37 h 40"/>
                <a:gd name="T10" fmla="*/ 36 w 40"/>
                <a:gd name="T11" fmla="*/ 32 h 40"/>
                <a:gd name="T12" fmla="*/ 37 w 40"/>
                <a:gd name="T13" fmla="*/ 29 h 40"/>
                <a:gd name="T14" fmla="*/ 39 w 40"/>
                <a:gd name="T15" fmla="*/ 26 h 40"/>
                <a:gd name="T16" fmla="*/ 39 w 40"/>
                <a:gd name="T17" fmla="*/ 26 h 40"/>
                <a:gd name="T18" fmla="*/ 40 w 40"/>
                <a:gd name="T19" fmla="*/ 22 h 40"/>
                <a:gd name="T20" fmla="*/ 40 w 40"/>
                <a:gd name="T21" fmla="*/ 18 h 40"/>
                <a:gd name="T22" fmla="*/ 37 w 40"/>
                <a:gd name="T23" fmla="*/ 10 h 40"/>
                <a:gd name="T24" fmla="*/ 32 w 40"/>
                <a:gd name="T25" fmla="*/ 3 h 40"/>
                <a:gd name="T26" fmla="*/ 29 w 40"/>
                <a:gd name="T27" fmla="*/ 2 h 40"/>
                <a:gd name="T28" fmla="*/ 26 w 40"/>
                <a:gd name="T29" fmla="*/ 1 h 40"/>
                <a:gd name="T30" fmla="*/ 26 w 40"/>
                <a:gd name="T31" fmla="*/ 1 h 40"/>
                <a:gd name="T32" fmla="*/ 22 w 40"/>
                <a:gd name="T33" fmla="*/ 0 h 40"/>
                <a:gd name="T34" fmla="*/ 18 w 40"/>
                <a:gd name="T35" fmla="*/ 0 h 40"/>
                <a:gd name="T36" fmla="*/ 10 w 40"/>
                <a:gd name="T37" fmla="*/ 2 h 40"/>
                <a:gd name="T38" fmla="*/ 3 w 40"/>
                <a:gd name="T39" fmla="*/ 7 h 40"/>
                <a:gd name="T40" fmla="*/ 2 w 40"/>
                <a:gd name="T41" fmla="*/ 10 h 40"/>
                <a:gd name="T42" fmla="*/ 1 w 40"/>
                <a:gd name="T43" fmla="*/ 14 h 40"/>
                <a:gd name="T44" fmla="*/ 1 w 40"/>
                <a:gd name="T45" fmla="*/ 14 h 40"/>
                <a:gd name="T46" fmla="*/ 0 w 40"/>
                <a:gd name="T47" fmla="*/ 19 h 40"/>
                <a:gd name="T48" fmla="*/ 0 w 40"/>
                <a:gd name="T49" fmla="*/ 23 h 40"/>
                <a:gd name="T50" fmla="*/ 2 w 40"/>
                <a:gd name="T51" fmla="*/ 29 h 40"/>
                <a:gd name="T52" fmla="*/ 7 w 40"/>
                <a:gd name="T53" fmla="*/ 36 h 40"/>
                <a:gd name="T54" fmla="*/ 10 w 40"/>
                <a:gd name="T55" fmla="*/ 37 h 40"/>
                <a:gd name="T56" fmla="*/ 14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40"/>
                  </a:moveTo>
                  <a:lnTo>
                    <a:pt x="14" y="40"/>
                  </a:lnTo>
                  <a:lnTo>
                    <a:pt x="18" y="40"/>
                  </a:lnTo>
                  <a:lnTo>
                    <a:pt x="22" y="40"/>
                  </a:lnTo>
                  <a:lnTo>
                    <a:pt x="29" y="37"/>
                  </a:lnTo>
                  <a:lnTo>
                    <a:pt x="36" y="32"/>
                  </a:lnTo>
                  <a:lnTo>
                    <a:pt x="37" y="29"/>
                  </a:lnTo>
                  <a:lnTo>
                    <a:pt x="39" y="26"/>
                  </a:lnTo>
                  <a:lnTo>
                    <a:pt x="39" y="26"/>
                  </a:lnTo>
                  <a:lnTo>
                    <a:pt x="40" y="22"/>
                  </a:lnTo>
                  <a:lnTo>
                    <a:pt x="40" y="18"/>
                  </a:lnTo>
                  <a:lnTo>
                    <a:pt x="37" y="10"/>
                  </a:lnTo>
                  <a:lnTo>
                    <a:pt x="32" y="3"/>
                  </a:lnTo>
                  <a:lnTo>
                    <a:pt x="29" y="2"/>
                  </a:lnTo>
                  <a:lnTo>
                    <a:pt x="26" y="1"/>
                  </a:lnTo>
                  <a:lnTo>
                    <a:pt x="26" y="1"/>
                  </a:lnTo>
                  <a:lnTo>
                    <a:pt x="22" y="0"/>
                  </a:lnTo>
                  <a:lnTo>
                    <a:pt x="18" y="0"/>
                  </a:lnTo>
                  <a:lnTo>
                    <a:pt x="10" y="2"/>
                  </a:lnTo>
                  <a:lnTo>
                    <a:pt x="3" y="7"/>
                  </a:lnTo>
                  <a:lnTo>
                    <a:pt x="2" y="10"/>
                  </a:lnTo>
                  <a:lnTo>
                    <a:pt x="1" y="14"/>
                  </a:lnTo>
                  <a:lnTo>
                    <a:pt x="1" y="14"/>
                  </a:lnTo>
                  <a:lnTo>
                    <a:pt x="0" y="19"/>
                  </a:lnTo>
                  <a:lnTo>
                    <a:pt x="0" y="23"/>
                  </a:lnTo>
                  <a:lnTo>
                    <a:pt x="2" y="29"/>
                  </a:lnTo>
                  <a:lnTo>
                    <a:pt x="7" y="36"/>
                  </a:lnTo>
                  <a:lnTo>
                    <a:pt x="10" y="37"/>
                  </a:lnTo>
                  <a:lnTo>
                    <a:pt x="14"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72" name="Freeform 1349">
              <a:extLst>
                <a:ext uri="{FF2B5EF4-FFF2-40B4-BE49-F238E27FC236}">
                  <a16:creationId xmlns:a16="http://schemas.microsoft.com/office/drawing/2014/main" id="{A3E64A93-43A3-4C18-8ABD-5675EB2FA612}"/>
                </a:ext>
              </a:extLst>
            </p:cNvPr>
            <p:cNvSpPr>
              <a:spLocks/>
            </p:cNvSpPr>
            <p:nvPr/>
          </p:nvSpPr>
          <p:spPr bwMode="auto">
            <a:xfrm>
              <a:off x="8466361" y="2318562"/>
              <a:ext cx="40019" cy="40019"/>
            </a:xfrm>
            <a:custGeom>
              <a:avLst/>
              <a:gdLst>
                <a:gd name="T0" fmla="*/ 14 w 40"/>
                <a:gd name="T1" fmla="*/ 39 h 40"/>
                <a:gd name="T2" fmla="*/ 14 w 40"/>
                <a:gd name="T3" fmla="*/ 39 h 40"/>
                <a:gd name="T4" fmla="*/ 18 w 40"/>
                <a:gd name="T5" fmla="*/ 40 h 40"/>
                <a:gd name="T6" fmla="*/ 22 w 40"/>
                <a:gd name="T7" fmla="*/ 40 h 40"/>
                <a:gd name="T8" fmla="*/ 30 w 40"/>
                <a:gd name="T9" fmla="*/ 37 h 40"/>
                <a:gd name="T10" fmla="*/ 36 w 40"/>
                <a:gd name="T11" fmla="*/ 32 h 40"/>
                <a:gd name="T12" fmla="*/ 37 w 40"/>
                <a:gd name="T13" fmla="*/ 28 h 40"/>
                <a:gd name="T14" fmla="*/ 39 w 40"/>
                <a:gd name="T15" fmla="*/ 24 h 40"/>
                <a:gd name="T16" fmla="*/ 39 w 40"/>
                <a:gd name="T17" fmla="*/ 24 h 40"/>
                <a:gd name="T18" fmla="*/ 40 w 40"/>
                <a:gd name="T19" fmla="*/ 20 h 40"/>
                <a:gd name="T20" fmla="*/ 40 w 40"/>
                <a:gd name="T21" fmla="*/ 16 h 40"/>
                <a:gd name="T22" fmla="*/ 37 w 40"/>
                <a:gd name="T23" fmla="*/ 10 h 40"/>
                <a:gd name="T24" fmla="*/ 32 w 40"/>
                <a:gd name="T25" fmla="*/ 3 h 40"/>
                <a:gd name="T26" fmla="*/ 30 w 40"/>
                <a:gd name="T27" fmla="*/ 1 h 40"/>
                <a:gd name="T28" fmla="*/ 26 w 40"/>
                <a:gd name="T29" fmla="*/ 0 h 40"/>
                <a:gd name="T30" fmla="*/ 26 w 40"/>
                <a:gd name="T31" fmla="*/ 0 h 40"/>
                <a:gd name="T32" fmla="*/ 20 w 40"/>
                <a:gd name="T33" fmla="*/ 0 h 40"/>
                <a:gd name="T34" fmla="*/ 17 w 40"/>
                <a:gd name="T35" fmla="*/ 0 h 40"/>
                <a:gd name="T36" fmla="*/ 10 w 40"/>
                <a:gd name="T37" fmla="*/ 2 h 40"/>
                <a:gd name="T38" fmla="*/ 4 w 40"/>
                <a:gd name="T39" fmla="*/ 7 h 40"/>
                <a:gd name="T40" fmla="*/ 2 w 40"/>
                <a:gd name="T41" fmla="*/ 10 h 40"/>
                <a:gd name="T42" fmla="*/ 0 w 40"/>
                <a:gd name="T43" fmla="*/ 14 h 40"/>
                <a:gd name="T44" fmla="*/ 0 w 40"/>
                <a:gd name="T45" fmla="*/ 14 h 40"/>
                <a:gd name="T46" fmla="*/ 0 w 40"/>
                <a:gd name="T47" fmla="*/ 18 h 40"/>
                <a:gd name="T48" fmla="*/ 0 w 40"/>
                <a:gd name="T49" fmla="*/ 22 h 40"/>
                <a:gd name="T50" fmla="*/ 2 w 40"/>
                <a:gd name="T51" fmla="*/ 29 h 40"/>
                <a:gd name="T52" fmla="*/ 7 w 40"/>
                <a:gd name="T53" fmla="*/ 35 h 40"/>
                <a:gd name="T54" fmla="*/ 10 w 40"/>
                <a:gd name="T55" fmla="*/ 37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8" y="40"/>
                  </a:lnTo>
                  <a:lnTo>
                    <a:pt x="22" y="40"/>
                  </a:lnTo>
                  <a:lnTo>
                    <a:pt x="30" y="37"/>
                  </a:lnTo>
                  <a:lnTo>
                    <a:pt x="36" y="32"/>
                  </a:lnTo>
                  <a:lnTo>
                    <a:pt x="37" y="28"/>
                  </a:lnTo>
                  <a:lnTo>
                    <a:pt x="39" y="24"/>
                  </a:lnTo>
                  <a:lnTo>
                    <a:pt x="39" y="24"/>
                  </a:lnTo>
                  <a:lnTo>
                    <a:pt x="40" y="20"/>
                  </a:lnTo>
                  <a:lnTo>
                    <a:pt x="40" y="16"/>
                  </a:lnTo>
                  <a:lnTo>
                    <a:pt x="37" y="10"/>
                  </a:lnTo>
                  <a:lnTo>
                    <a:pt x="32" y="3"/>
                  </a:lnTo>
                  <a:lnTo>
                    <a:pt x="30" y="1"/>
                  </a:lnTo>
                  <a:lnTo>
                    <a:pt x="26" y="0"/>
                  </a:lnTo>
                  <a:lnTo>
                    <a:pt x="26" y="0"/>
                  </a:lnTo>
                  <a:lnTo>
                    <a:pt x="20" y="0"/>
                  </a:lnTo>
                  <a:lnTo>
                    <a:pt x="17" y="0"/>
                  </a:lnTo>
                  <a:lnTo>
                    <a:pt x="10" y="2"/>
                  </a:lnTo>
                  <a:lnTo>
                    <a:pt x="4" y="7"/>
                  </a:lnTo>
                  <a:lnTo>
                    <a:pt x="2" y="10"/>
                  </a:lnTo>
                  <a:lnTo>
                    <a:pt x="0" y="14"/>
                  </a:lnTo>
                  <a:lnTo>
                    <a:pt x="0" y="14"/>
                  </a:lnTo>
                  <a:lnTo>
                    <a:pt x="0" y="18"/>
                  </a:lnTo>
                  <a:lnTo>
                    <a:pt x="0" y="22"/>
                  </a:lnTo>
                  <a:lnTo>
                    <a:pt x="2" y="29"/>
                  </a:lnTo>
                  <a:lnTo>
                    <a:pt x="7" y="35"/>
                  </a:lnTo>
                  <a:lnTo>
                    <a:pt x="10" y="37"/>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73" name="Freeform 1350">
              <a:extLst>
                <a:ext uri="{FF2B5EF4-FFF2-40B4-BE49-F238E27FC236}">
                  <a16:creationId xmlns:a16="http://schemas.microsoft.com/office/drawing/2014/main" id="{25083181-33B9-4293-A2E6-DBD2F272828F}"/>
                </a:ext>
              </a:extLst>
            </p:cNvPr>
            <p:cNvSpPr>
              <a:spLocks/>
            </p:cNvSpPr>
            <p:nvPr/>
          </p:nvSpPr>
          <p:spPr bwMode="auto">
            <a:xfrm>
              <a:off x="8488371" y="2238523"/>
              <a:ext cx="40019" cy="41020"/>
            </a:xfrm>
            <a:custGeom>
              <a:avLst/>
              <a:gdLst>
                <a:gd name="T0" fmla="*/ 14 w 40"/>
                <a:gd name="T1" fmla="*/ 41 h 41"/>
                <a:gd name="T2" fmla="*/ 14 w 40"/>
                <a:gd name="T3" fmla="*/ 41 h 41"/>
                <a:gd name="T4" fmla="*/ 18 w 40"/>
                <a:gd name="T5" fmla="*/ 41 h 41"/>
                <a:gd name="T6" fmla="*/ 22 w 40"/>
                <a:gd name="T7" fmla="*/ 41 h 41"/>
                <a:gd name="T8" fmla="*/ 30 w 40"/>
                <a:gd name="T9" fmla="*/ 38 h 41"/>
                <a:gd name="T10" fmla="*/ 35 w 40"/>
                <a:gd name="T11" fmla="*/ 34 h 41"/>
                <a:gd name="T12" fmla="*/ 37 w 40"/>
                <a:gd name="T13" fmla="*/ 30 h 41"/>
                <a:gd name="T14" fmla="*/ 39 w 40"/>
                <a:gd name="T15" fmla="*/ 26 h 41"/>
                <a:gd name="T16" fmla="*/ 39 w 40"/>
                <a:gd name="T17" fmla="*/ 26 h 41"/>
                <a:gd name="T18" fmla="*/ 40 w 40"/>
                <a:gd name="T19" fmla="*/ 22 h 41"/>
                <a:gd name="T20" fmla="*/ 40 w 40"/>
                <a:gd name="T21" fmla="*/ 18 h 41"/>
                <a:gd name="T22" fmla="*/ 37 w 40"/>
                <a:gd name="T23" fmla="*/ 11 h 41"/>
                <a:gd name="T24" fmla="*/ 32 w 40"/>
                <a:gd name="T25" fmla="*/ 5 h 41"/>
                <a:gd name="T26" fmla="*/ 28 w 40"/>
                <a:gd name="T27" fmla="*/ 3 h 41"/>
                <a:gd name="T28" fmla="*/ 24 w 40"/>
                <a:gd name="T29" fmla="*/ 2 h 41"/>
                <a:gd name="T30" fmla="*/ 24 w 40"/>
                <a:gd name="T31" fmla="*/ 2 h 41"/>
                <a:gd name="T32" fmla="*/ 21 w 40"/>
                <a:gd name="T33" fmla="*/ 0 h 41"/>
                <a:gd name="T34" fmla="*/ 17 w 40"/>
                <a:gd name="T35" fmla="*/ 2 h 41"/>
                <a:gd name="T36" fmla="*/ 10 w 40"/>
                <a:gd name="T37" fmla="*/ 3 h 41"/>
                <a:gd name="T38" fmla="*/ 4 w 40"/>
                <a:gd name="T39" fmla="*/ 8 h 41"/>
                <a:gd name="T40" fmla="*/ 2 w 40"/>
                <a:gd name="T41" fmla="*/ 12 h 41"/>
                <a:gd name="T42" fmla="*/ 0 w 40"/>
                <a:gd name="T43" fmla="*/ 16 h 41"/>
                <a:gd name="T44" fmla="*/ 0 w 40"/>
                <a:gd name="T45" fmla="*/ 16 h 41"/>
                <a:gd name="T46" fmla="*/ 0 w 40"/>
                <a:gd name="T47" fmla="*/ 20 h 41"/>
                <a:gd name="T48" fmla="*/ 0 w 40"/>
                <a:gd name="T49" fmla="*/ 24 h 41"/>
                <a:gd name="T50" fmla="*/ 2 w 40"/>
                <a:gd name="T51" fmla="*/ 31 h 41"/>
                <a:gd name="T52" fmla="*/ 8 w 40"/>
                <a:gd name="T53" fmla="*/ 37 h 41"/>
                <a:gd name="T54" fmla="*/ 10 w 40"/>
                <a:gd name="T55" fmla="*/ 39 h 41"/>
                <a:gd name="T56" fmla="*/ 14 w 40"/>
                <a:gd name="T5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4" y="41"/>
                  </a:moveTo>
                  <a:lnTo>
                    <a:pt x="14" y="41"/>
                  </a:lnTo>
                  <a:lnTo>
                    <a:pt x="18" y="41"/>
                  </a:lnTo>
                  <a:lnTo>
                    <a:pt x="22" y="41"/>
                  </a:lnTo>
                  <a:lnTo>
                    <a:pt x="30" y="38"/>
                  </a:lnTo>
                  <a:lnTo>
                    <a:pt x="35" y="34"/>
                  </a:lnTo>
                  <a:lnTo>
                    <a:pt x="37" y="30"/>
                  </a:lnTo>
                  <a:lnTo>
                    <a:pt x="39" y="26"/>
                  </a:lnTo>
                  <a:lnTo>
                    <a:pt x="39" y="26"/>
                  </a:lnTo>
                  <a:lnTo>
                    <a:pt x="40" y="22"/>
                  </a:lnTo>
                  <a:lnTo>
                    <a:pt x="40" y="18"/>
                  </a:lnTo>
                  <a:lnTo>
                    <a:pt x="37" y="11"/>
                  </a:lnTo>
                  <a:lnTo>
                    <a:pt x="32" y="5"/>
                  </a:lnTo>
                  <a:lnTo>
                    <a:pt x="28" y="3"/>
                  </a:lnTo>
                  <a:lnTo>
                    <a:pt x="24" y="2"/>
                  </a:lnTo>
                  <a:lnTo>
                    <a:pt x="24" y="2"/>
                  </a:lnTo>
                  <a:lnTo>
                    <a:pt x="21" y="0"/>
                  </a:lnTo>
                  <a:lnTo>
                    <a:pt x="17" y="2"/>
                  </a:lnTo>
                  <a:lnTo>
                    <a:pt x="10" y="3"/>
                  </a:lnTo>
                  <a:lnTo>
                    <a:pt x="4" y="8"/>
                  </a:lnTo>
                  <a:lnTo>
                    <a:pt x="2" y="12"/>
                  </a:lnTo>
                  <a:lnTo>
                    <a:pt x="0" y="16"/>
                  </a:lnTo>
                  <a:lnTo>
                    <a:pt x="0" y="16"/>
                  </a:lnTo>
                  <a:lnTo>
                    <a:pt x="0" y="20"/>
                  </a:lnTo>
                  <a:lnTo>
                    <a:pt x="0" y="24"/>
                  </a:lnTo>
                  <a:lnTo>
                    <a:pt x="2" y="31"/>
                  </a:lnTo>
                  <a:lnTo>
                    <a:pt x="8" y="37"/>
                  </a:lnTo>
                  <a:lnTo>
                    <a:pt x="10" y="39"/>
                  </a:lnTo>
                  <a:lnTo>
                    <a:pt x="14"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74" name="Freeform 1351">
              <a:extLst>
                <a:ext uri="{FF2B5EF4-FFF2-40B4-BE49-F238E27FC236}">
                  <a16:creationId xmlns:a16="http://schemas.microsoft.com/office/drawing/2014/main" id="{9E5C29DD-10B7-43A8-8F4F-7F2E55660224}"/>
                </a:ext>
              </a:extLst>
            </p:cNvPr>
            <p:cNvSpPr>
              <a:spLocks/>
            </p:cNvSpPr>
            <p:nvPr/>
          </p:nvSpPr>
          <p:spPr bwMode="auto">
            <a:xfrm>
              <a:off x="8510382" y="2160486"/>
              <a:ext cx="40019" cy="41020"/>
            </a:xfrm>
            <a:custGeom>
              <a:avLst/>
              <a:gdLst>
                <a:gd name="T0" fmla="*/ 14 w 40"/>
                <a:gd name="T1" fmla="*/ 39 h 41"/>
                <a:gd name="T2" fmla="*/ 14 w 40"/>
                <a:gd name="T3" fmla="*/ 39 h 41"/>
                <a:gd name="T4" fmla="*/ 18 w 40"/>
                <a:gd name="T5" fmla="*/ 41 h 41"/>
                <a:gd name="T6" fmla="*/ 22 w 40"/>
                <a:gd name="T7" fmla="*/ 41 h 41"/>
                <a:gd name="T8" fmla="*/ 30 w 40"/>
                <a:gd name="T9" fmla="*/ 38 h 41"/>
                <a:gd name="T10" fmla="*/ 35 w 40"/>
                <a:gd name="T11" fmla="*/ 33 h 41"/>
                <a:gd name="T12" fmla="*/ 38 w 40"/>
                <a:gd name="T13" fmla="*/ 30 h 41"/>
                <a:gd name="T14" fmla="*/ 39 w 40"/>
                <a:gd name="T15" fmla="*/ 26 h 41"/>
                <a:gd name="T16" fmla="*/ 39 w 40"/>
                <a:gd name="T17" fmla="*/ 26 h 41"/>
                <a:gd name="T18" fmla="*/ 40 w 40"/>
                <a:gd name="T19" fmla="*/ 22 h 41"/>
                <a:gd name="T20" fmla="*/ 40 w 40"/>
                <a:gd name="T21" fmla="*/ 19 h 41"/>
                <a:gd name="T22" fmla="*/ 38 w 40"/>
                <a:gd name="T23" fmla="*/ 11 h 41"/>
                <a:gd name="T24" fmla="*/ 32 w 40"/>
                <a:gd name="T25" fmla="*/ 4 h 41"/>
                <a:gd name="T26" fmla="*/ 28 w 40"/>
                <a:gd name="T27" fmla="*/ 3 h 41"/>
                <a:gd name="T28" fmla="*/ 25 w 40"/>
                <a:gd name="T29" fmla="*/ 2 h 41"/>
                <a:gd name="T30" fmla="*/ 25 w 40"/>
                <a:gd name="T31" fmla="*/ 2 h 41"/>
                <a:gd name="T32" fmla="*/ 21 w 40"/>
                <a:gd name="T33" fmla="*/ 0 h 41"/>
                <a:gd name="T34" fmla="*/ 17 w 40"/>
                <a:gd name="T35" fmla="*/ 0 h 41"/>
                <a:gd name="T36" fmla="*/ 10 w 40"/>
                <a:gd name="T37" fmla="*/ 3 h 41"/>
                <a:gd name="T38" fmla="*/ 4 w 40"/>
                <a:gd name="T39" fmla="*/ 8 h 41"/>
                <a:gd name="T40" fmla="*/ 1 w 40"/>
                <a:gd name="T41" fmla="*/ 11 h 41"/>
                <a:gd name="T42" fmla="*/ 0 w 40"/>
                <a:gd name="T43" fmla="*/ 15 h 41"/>
                <a:gd name="T44" fmla="*/ 0 w 40"/>
                <a:gd name="T45" fmla="*/ 15 h 41"/>
                <a:gd name="T46" fmla="*/ 0 w 40"/>
                <a:gd name="T47" fmla="*/ 19 h 41"/>
                <a:gd name="T48" fmla="*/ 0 w 40"/>
                <a:gd name="T49" fmla="*/ 24 h 41"/>
                <a:gd name="T50" fmla="*/ 2 w 40"/>
                <a:gd name="T51" fmla="*/ 30 h 41"/>
                <a:gd name="T52" fmla="*/ 8 w 40"/>
                <a:gd name="T53" fmla="*/ 37 h 41"/>
                <a:gd name="T54" fmla="*/ 10 w 40"/>
                <a:gd name="T55" fmla="*/ 38 h 41"/>
                <a:gd name="T56" fmla="*/ 14 w 40"/>
                <a:gd name="T5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4" y="39"/>
                  </a:moveTo>
                  <a:lnTo>
                    <a:pt x="14" y="39"/>
                  </a:lnTo>
                  <a:lnTo>
                    <a:pt x="18" y="41"/>
                  </a:lnTo>
                  <a:lnTo>
                    <a:pt x="22" y="41"/>
                  </a:lnTo>
                  <a:lnTo>
                    <a:pt x="30" y="38"/>
                  </a:lnTo>
                  <a:lnTo>
                    <a:pt x="35" y="33"/>
                  </a:lnTo>
                  <a:lnTo>
                    <a:pt x="38" y="30"/>
                  </a:lnTo>
                  <a:lnTo>
                    <a:pt x="39" y="26"/>
                  </a:lnTo>
                  <a:lnTo>
                    <a:pt x="39" y="26"/>
                  </a:lnTo>
                  <a:lnTo>
                    <a:pt x="40" y="22"/>
                  </a:lnTo>
                  <a:lnTo>
                    <a:pt x="40" y="19"/>
                  </a:lnTo>
                  <a:lnTo>
                    <a:pt x="38" y="11"/>
                  </a:lnTo>
                  <a:lnTo>
                    <a:pt x="32" y="4"/>
                  </a:lnTo>
                  <a:lnTo>
                    <a:pt x="28" y="3"/>
                  </a:lnTo>
                  <a:lnTo>
                    <a:pt x="25" y="2"/>
                  </a:lnTo>
                  <a:lnTo>
                    <a:pt x="25" y="2"/>
                  </a:lnTo>
                  <a:lnTo>
                    <a:pt x="21" y="0"/>
                  </a:lnTo>
                  <a:lnTo>
                    <a:pt x="17" y="0"/>
                  </a:lnTo>
                  <a:lnTo>
                    <a:pt x="10" y="3"/>
                  </a:lnTo>
                  <a:lnTo>
                    <a:pt x="4" y="8"/>
                  </a:lnTo>
                  <a:lnTo>
                    <a:pt x="1" y="11"/>
                  </a:lnTo>
                  <a:lnTo>
                    <a:pt x="0" y="15"/>
                  </a:lnTo>
                  <a:lnTo>
                    <a:pt x="0" y="15"/>
                  </a:lnTo>
                  <a:lnTo>
                    <a:pt x="0" y="19"/>
                  </a:lnTo>
                  <a:lnTo>
                    <a:pt x="0" y="24"/>
                  </a:lnTo>
                  <a:lnTo>
                    <a:pt x="2" y="30"/>
                  </a:lnTo>
                  <a:lnTo>
                    <a:pt x="8" y="37"/>
                  </a:lnTo>
                  <a:lnTo>
                    <a:pt x="10" y="38"/>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75" name="Freeform 1352">
              <a:extLst>
                <a:ext uri="{FF2B5EF4-FFF2-40B4-BE49-F238E27FC236}">
                  <a16:creationId xmlns:a16="http://schemas.microsoft.com/office/drawing/2014/main" id="{C7109041-C827-4BDB-AC39-D371570DC02B}"/>
                </a:ext>
              </a:extLst>
            </p:cNvPr>
            <p:cNvSpPr>
              <a:spLocks noEditPoints="1"/>
            </p:cNvSpPr>
            <p:nvPr/>
          </p:nvSpPr>
          <p:spPr bwMode="auto">
            <a:xfrm>
              <a:off x="7995134" y="2090452"/>
              <a:ext cx="1945939" cy="2268095"/>
            </a:xfrm>
            <a:custGeom>
              <a:avLst/>
              <a:gdLst>
                <a:gd name="T0" fmla="*/ 1432 w 1945"/>
                <a:gd name="T1" fmla="*/ 2250 h 2267"/>
                <a:gd name="T2" fmla="*/ 13 w 1945"/>
                <a:gd name="T3" fmla="*/ 1877 h 2267"/>
                <a:gd name="T4" fmla="*/ 521 w 1945"/>
                <a:gd name="T5" fmla="*/ 5 h 2267"/>
                <a:gd name="T6" fmla="*/ 71 w 1945"/>
                <a:gd name="T7" fmla="*/ 1822 h 2267"/>
                <a:gd name="T8" fmla="*/ 43 w 1945"/>
                <a:gd name="T9" fmla="*/ 1795 h 2267"/>
                <a:gd name="T10" fmla="*/ 69 w 1945"/>
                <a:gd name="T11" fmla="*/ 1753 h 2267"/>
                <a:gd name="T12" fmla="*/ 84 w 1945"/>
                <a:gd name="T13" fmla="*/ 1717 h 2267"/>
                <a:gd name="T14" fmla="*/ 58 w 1945"/>
                <a:gd name="T15" fmla="*/ 1744 h 2267"/>
                <a:gd name="T16" fmla="*/ 116 w 1945"/>
                <a:gd name="T17" fmla="*/ 1661 h 2267"/>
                <a:gd name="T18" fmla="*/ 78 w 1945"/>
                <a:gd name="T19" fmla="*/ 1647 h 2267"/>
                <a:gd name="T20" fmla="*/ 121 w 1945"/>
                <a:gd name="T21" fmla="*/ 1597 h 2267"/>
                <a:gd name="T22" fmla="*/ 124 w 1945"/>
                <a:gd name="T23" fmla="*/ 1558 h 2267"/>
                <a:gd name="T24" fmla="*/ 110 w 1945"/>
                <a:gd name="T25" fmla="*/ 1595 h 2267"/>
                <a:gd name="T26" fmla="*/ 160 w 1945"/>
                <a:gd name="T27" fmla="*/ 1496 h 2267"/>
                <a:gd name="T28" fmla="*/ 121 w 1945"/>
                <a:gd name="T29" fmla="*/ 1493 h 2267"/>
                <a:gd name="T30" fmla="*/ 178 w 1945"/>
                <a:gd name="T31" fmla="*/ 1434 h 2267"/>
                <a:gd name="T32" fmla="*/ 160 w 1945"/>
                <a:gd name="T33" fmla="*/ 1401 h 2267"/>
                <a:gd name="T34" fmla="*/ 178 w 1945"/>
                <a:gd name="T35" fmla="*/ 1362 h 2267"/>
                <a:gd name="T36" fmla="*/ 197 w 1945"/>
                <a:gd name="T37" fmla="*/ 1327 h 2267"/>
                <a:gd name="T38" fmla="*/ 164 w 1945"/>
                <a:gd name="T39" fmla="*/ 1345 h 2267"/>
                <a:gd name="T40" fmla="*/ 225 w 1945"/>
                <a:gd name="T41" fmla="*/ 1269 h 2267"/>
                <a:gd name="T42" fmla="*/ 190 w 1945"/>
                <a:gd name="T43" fmla="*/ 1252 h 2267"/>
                <a:gd name="T44" fmla="*/ 226 w 1945"/>
                <a:gd name="T45" fmla="*/ 1205 h 2267"/>
                <a:gd name="T46" fmla="*/ 233 w 1945"/>
                <a:gd name="T47" fmla="*/ 1166 h 2267"/>
                <a:gd name="T48" fmla="*/ 216 w 1945"/>
                <a:gd name="T49" fmla="*/ 1201 h 2267"/>
                <a:gd name="T50" fmla="*/ 271 w 1945"/>
                <a:gd name="T51" fmla="*/ 1109 h 2267"/>
                <a:gd name="T52" fmla="*/ 230 w 1945"/>
                <a:gd name="T53" fmla="*/ 1101 h 2267"/>
                <a:gd name="T54" fmla="*/ 282 w 1945"/>
                <a:gd name="T55" fmla="*/ 1046 h 2267"/>
                <a:gd name="T56" fmla="*/ 273 w 1945"/>
                <a:gd name="T57" fmla="*/ 1009 h 2267"/>
                <a:gd name="T58" fmla="*/ 267 w 1945"/>
                <a:gd name="T59" fmla="*/ 1048 h 2267"/>
                <a:gd name="T60" fmla="*/ 312 w 1945"/>
                <a:gd name="T61" fmla="*/ 940 h 2267"/>
                <a:gd name="T62" fmla="*/ 275 w 1945"/>
                <a:gd name="T63" fmla="*/ 949 h 2267"/>
                <a:gd name="T64" fmla="*/ 334 w 1945"/>
                <a:gd name="T65" fmla="*/ 881 h 2267"/>
                <a:gd name="T66" fmla="*/ 306 w 1945"/>
                <a:gd name="T67" fmla="*/ 854 h 2267"/>
                <a:gd name="T68" fmla="*/ 333 w 1945"/>
                <a:gd name="T69" fmla="*/ 812 h 2267"/>
                <a:gd name="T70" fmla="*/ 347 w 1945"/>
                <a:gd name="T71" fmla="*/ 775 h 2267"/>
                <a:gd name="T72" fmla="*/ 320 w 1945"/>
                <a:gd name="T73" fmla="*/ 803 h 2267"/>
                <a:gd name="T74" fmla="*/ 380 w 1945"/>
                <a:gd name="T75" fmla="*/ 720 h 2267"/>
                <a:gd name="T76" fmla="*/ 342 w 1945"/>
                <a:gd name="T77" fmla="*/ 706 h 2267"/>
                <a:gd name="T78" fmla="*/ 385 w 1945"/>
                <a:gd name="T79" fmla="*/ 656 h 2267"/>
                <a:gd name="T80" fmla="*/ 388 w 1945"/>
                <a:gd name="T81" fmla="*/ 617 h 2267"/>
                <a:gd name="T82" fmla="*/ 372 w 1945"/>
                <a:gd name="T83" fmla="*/ 654 h 2267"/>
                <a:gd name="T84" fmla="*/ 424 w 1945"/>
                <a:gd name="T85" fmla="*/ 555 h 2267"/>
                <a:gd name="T86" fmla="*/ 385 w 1945"/>
                <a:gd name="T87" fmla="*/ 552 h 2267"/>
                <a:gd name="T88" fmla="*/ 442 w 1945"/>
                <a:gd name="T89" fmla="*/ 493 h 2267"/>
                <a:gd name="T90" fmla="*/ 423 w 1945"/>
                <a:gd name="T91" fmla="*/ 459 h 2267"/>
                <a:gd name="T92" fmla="*/ 442 w 1945"/>
                <a:gd name="T93" fmla="*/ 420 h 2267"/>
                <a:gd name="T94" fmla="*/ 460 w 1945"/>
                <a:gd name="T95" fmla="*/ 385 h 2267"/>
                <a:gd name="T96" fmla="*/ 428 w 1945"/>
                <a:gd name="T97" fmla="*/ 403 h 2267"/>
                <a:gd name="T98" fmla="*/ 489 w 1945"/>
                <a:gd name="T99" fmla="*/ 328 h 2267"/>
                <a:gd name="T100" fmla="*/ 454 w 1945"/>
                <a:gd name="T101" fmla="*/ 309 h 2267"/>
                <a:gd name="T102" fmla="*/ 490 w 1945"/>
                <a:gd name="T103" fmla="*/ 264 h 2267"/>
                <a:gd name="T104" fmla="*/ 497 w 1945"/>
                <a:gd name="T105" fmla="*/ 225 h 2267"/>
                <a:gd name="T106" fmla="*/ 478 w 1945"/>
                <a:gd name="T107" fmla="*/ 260 h 2267"/>
                <a:gd name="T108" fmla="*/ 533 w 1945"/>
                <a:gd name="T109" fmla="*/ 168 h 2267"/>
                <a:gd name="T110" fmla="*/ 494 w 1945"/>
                <a:gd name="T111" fmla="*/ 160 h 2267"/>
                <a:gd name="T112" fmla="*/ 545 w 1945"/>
                <a:gd name="T113" fmla="*/ 105 h 2267"/>
                <a:gd name="T114" fmla="*/ 537 w 1945"/>
                <a:gd name="T115" fmla="*/ 68 h 2267"/>
                <a:gd name="T116" fmla="*/ 530 w 1945"/>
                <a:gd name="T117" fmla="*/ 107 h 2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45" h="2267">
                  <a:moveTo>
                    <a:pt x="543" y="0"/>
                  </a:moveTo>
                  <a:lnTo>
                    <a:pt x="1928" y="389"/>
                  </a:lnTo>
                  <a:lnTo>
                    <a:pt x="1928" y="389"/>
                  </a:lnTo>
                  <a:lnTo>
                    <a:pt x="1932" y="390"/>
                  </a:lnTo>
                  <a:lnTo>
                    <a:pt x="1936" y="393"/>
                  </a:lnTo>
                  <a:lnTo>
                    <a:pt x="1940" y="397"/>
                  </a:lnTo>
                  <a:lnTo>
                    <a:pt x="1942" y="400"/>
                  </a:lnTo>
                  <a:lnTo>
                    <a:pt x="1944" y="404"/>
                  </a:lnTo>
                  <a:lnTo>
                    <a:pt x="1945" y="408"/>
                  </a:lnTo>
                  <a:lnTo>
                    <a:pt x="1945" y="413"/>
                  </a:lnTo>
                  <a:lnTo>
                    <a:pt x="1944" y="417"/>
                  </a:lnTo>
                  <a:lnTo>
                    <a:pt x="1432" y="2250"/>
                  </a:lnTo>
                  <a:lnTo>
                    <a:pt x="1432" y="2250"/>
                  </a:lnTo>
                  <a:lnTo>
                    <a:pt x="1429" y="2255"/>
                  </a:lnTo>
                  <a:lnTo>
                    <a:pt x="1427" y="2259"/>
                  </a:lnTo>
                  <a:lnTo>
                    <a:pt x="1424" y="2262"/>
                  </a:lnTo>
                  <a:lnTo>
                    <a:pt x="1420" y="2264"/>
                  </a:lnTo>
                  <a:lnTo>
                    <a:pt x="1416" y="2267"/>
                  </a:lnTo>
                  <a:lnTo>
                    <a:pt x="1411" y="2267"/>
                  </a:lnTo>
                  <a:lnTo>
                    <a:pt x="1407" y="2267"/>
                  </a:lnTo>
                  <a:lnTo>
                    <a:pt x="1402" y="2267"/>
                  </a:lnTo>
                  <a:lnTo>
                    <a:pt x="17" y="1878"/>
                  </a:lnTo>
                  <a:lnTo>
                    <a:pt x="17" y="1878"/>
                  </a:lnTo>
                  <a:lnTo>
                    <a:pt x="13" y="1877"/>
                  </a:lnTo>
                  <a:lnTo>
                    <a:pt x="10" y="1874"/>
                  </a:lnTo>
                  <a:lnTo>
                    <a:pt x="6" y="1872"/>
                  </a:lnTo>
                  <a:lnTo>
                    <a:pt x="3" y="1868"/>
                  </a:lnTo>
                  <a:lnTo>
                    <a:pt x="2" y="1863"/>
                  </a:lnTo>
                  <a:lnTo>
                    <a:pt x="0" y="1859"/>
                  </a:lnTo>
                  <a:lnTo>
                    <a:pt x="0" y="1853"/>
                  </a:lnTo>
                  <a:lnTo>
                    <a:pt x="0" y="1850"/>
                  </a:lnTo>
                  <a:lnTo>
                    <a:pt x="514" y="17"/>
                  </a:lnTo>
                  <a:lnTo>
                    <a:pt x="514" y="17"/>
                  </a:lnTo>
                  <a:lnTo>
                    <a:pt x="516" y="13"/>
                  </a:lnTo>
                  <a:lnTo>
                    <a:pt x="519" y="9"/>
                  </a:lnTo>
                  <a:lnTo>
                    <a:pt x="521" y="5"/>
                  </a:lnTo>
                  <a:lnTo>
                    <a:pt x="525" y="3"/>
                  </a:lnTo>
                  <a:lnTo>
                    <a:pt x="529" y="1"/>
                  </a:lnTo>
                  <a:lnTo>
                    <a:pt x="533" y="0"/>
                  </a:lnTo>
                  <a:lnTo>
                    <a:pt x="538" y="0"/>
                  </a:lnTo>
                  <a:lnTo>
                    <a:pt x="543" y="0"/>
                  </a:lnTo>
                  <a:close/>
                  <a:moveTo>
                    <a:pt x="47" y="1833"/>
                  </a:moveTo>
                  <a:lnTo>
                    <a:pt x="47" y="1833"/>
                  </a:lnTo>
                  <a:lnTo>
                    <a:pt x="51" y="1833"/>
                  </a:lnTo>
                  <a:lnTo>
                    <a:pt x="55" y="1833"/>
                  </a:lnTo>
                  <a:lnTo>
                    <a:pt x="63" y="1830"/>
                  </a:lnTo>
                  <a:lnTo>
                    <a:pt x="68" y="1825"/>
                  </a:lnTo>
                  <a:lnTo>
                    <a:pt x="71" y="1822"/>
                  </a:lnTo>
                  <a:lnTo>
                    <a:pt x="72" y="1818"/>
                  </a:lnTo>
                  <a:lnTo>
                    <a:pt x="72" y="1818"/>
                  </a:lnTo>
                  <a:lnTo>
                    <a:pt x="73" y="1814"/>
                  </a:lnTo>
                  <a:lnTo>
                    <a:pt x="73" y="1811"/>
                  </a:lnTo>
                  <a:lnTo>
                    <a:pt x="71" y="1803"/>
                  </a:lnTo>
                  <a:lnTo>
                    <a:pt x="65" y="1798"/>
                  </a:lnTo>
                  <a:lnTo>
                    <a:pt x="62" y="1795"/>
                  </a:lnTo>
                  <a:lnTo>
                    <a:pt x="58" y="1794"/>
                  </a:lnTo>
                  <a:lnTo>
                    <a:pt x="58" y="1794"/>
                  </a:lnTo>
                  <a:lnTo>
                    <a:pt x="54" y="1792"/>
                  </a:lnTo>
                  <a:lnTo>
                    <a:pt x="50" y="1792"/>
                  </a:lnTo>
                  <a:lnTo>
                    <a:pt x="43" y="1795"/>
                  </a:lnTo>
                  <a:lnTo>
                    <a:pt x="37" y="1800"/>
                  </a:lnTo>
                  <a:lnTo>
                    <a:pt x="34" y="1804"/>
                  </a:lnTo>
                  <a:lnTo>
                    <a:pt x="33" y="1808"/>
                  </a:lnTo>
                  <a:lnTo>
                    <a:pt x="33" y="1808"/>
                  </a:lnTo>
                  <a:lnTo>
                    <a:pt x="33" y="1812"/>
                  </a:lnTo>
                  <a:lnTo>
                    <a:pt x="33" y="1816"/>
                  </a:lnTo>
                  <a:lnTo>
                    <a:pt x="36" y="1822"/>
                  </a:lnTo>
                  <a:lnTo>
                    <a:pt x="39" y="1829"/>
                  </a:lnTo>
                  <a:lnTo>
                    <a:pt x="43" y="1831"/>
                  </a:lnTo>
                  <a:lnTo>
                    <a:pt x="47" y="1833"/>
                  </a:lnTo>
                  <a:close/>
                  <a:moveTo>
                    <a:pt x="69" y="1753"/>
                  </a:moveTo>
                  <a:lnTo>
                    <a:pt x="69" y="1753"/>
                  </a:lnTo>
                  <a:lnTo>
                    <a:pt x="73" y="1755"/>
                  </a:lnTo>
                  <a:lnTo>
                    <a:pt x="77" y="1755"/>
                  </a:lnTo>
                  <a:lnTo>
                    <a:pt x="85" y="1752"/>
                  </a:lnTo>
                  <a:lnTo>
                    <a:pt x="90" y="1747"/>
                  </a:lnTo>
                  <a:lnTo>
                    <a:pt x="93" y="1743"/>
                  </a:lnTo>
                  <a:lnTo>
                    <a:pt x="94" y="1740"/>
                  </a:lnTo>
                  <a:lnTo>
                    <a:pt x="94" y="1740"/>
                  </a:lnTo>
                  <a:lnTo>
                    <a:pt x="95" y="1735"/>
                  </a:lnTo>
                  <a:lnTo>
                    <a:pt x="94" y="1731"/>
                  </a:lnTo>
                  <a:lnTo>
                    <a:pt x="93" y="1725"/>
                  </a:lnTo>
                  <a:lnTo>
                    <a:pt x="87" y="1718"/>
                  </a:lnTo>
                  <a:lnTo>
                    <a:pt x="84" y="1717"/>
                  </a:lnTo>
                  <a:lnTo>
                    <a:pt x="80" y="1714"/>
                  </a:lnTo>
                  <a:lnTo>
                    <a:pt x="80" y="1714"/>
                  </a:lnTo>
                  <a:lnTo>
                    <a:pt x="76" y="1714"/>
                  </a:lnTo>
                  <a:lnTo>
                    <a:pt x="72" y="1714"/>
                  </a:lnTo>
                  <a:lnTo>
                    <a:pt x="64" y="1717"/>
                  </a:lnTo>
                  <a:lnTo>
                    <a:pt x="59" y="1722"/>
                  </a:lnTo>
                  <a:lnTo>
                    <a:pt x="56" y="1725"/>
                  </a:lnTo>
                  <a:lnTo>
                    <a:pt x="55" y="1729"/>
                  </a:lnTo>
                  <a:lnTo>
                    <a:pt x="55" y="1729"/>
                  </a:lnTo>
                  <a:lnTo>
                    <a:pt x="55" y="1733"/>
                  </a:lnTo>
                  <a:lnTo>
                    <a:pt x="55" y="1736"/>
                  </a:lnTo>
                  <a:lnTo>
                    <a:pt x="58" y="1744"/>
                  </a:lnTo>
                  <a:lnTo>
                    <a:pt x="62" y="1751"/>
                  </a:lnTo>
                  <a:lnTo>
                    <a:pt x="65" y="1752"/>
                  </a:lnTo>
                  <a:lnTo>
                    <a:pt x="69" y="1753"/>
                  </a:lnTo>
                  <a:close/>
                  <a:moveTo>
                    <a:pt x="91" y="1675"/>
                  </a:moveTo>
                  <a:lnTo>
                    <a:pt x="91" y="1675"/>
                  </a:lnTo>
                  <a:lnTo>
                    <a:pt x="95" y="1675"/>
                  </a:lnTo>
                  <a:lnTo>
                    <a:pt x="99" y="1675"/>
                  </a:lnTo>
                  <a:lnTo>
                    <a:pt x="107" y="1674"/>
                  </a:lnTo>
                  <a:lnTo>
                    <a:pt x="112" y="1669"/>
                  </a:lnTo>
                  <a:lnTo>
                    <a:pt x="115" y="1665"/>
                  </a:lnTo>
                  <a:lnTo>
                    <a:pt x="116" y="1661"/>
                  </a:lnTo>
                  <a:lnTo>
                    <a:pt x="116" y="1661"/>
                  </a:lnTo>
                  <a:lnTo>
                    <a:pt x="116" y="1657"/>
                  </a:lnTo>
                  <a:lnTo>
                    <a:pt x="116" y="1653"/>
                  </a:lnTo>
                  <a:lnTo>
                    <a:pt x="113" y="1645"/>
                  </a:lnTo>
                  <a:lnTo>
                    <a:pt x="110" y="1640"/>
                  </a:lnTo>
                  <a:lnTo>
                    <a:pt x="106" y="1638"/>
                  </a:lnTo>
                  <a:lnTo>
                    <a:pt x="102" y="1636"/>
                  </a:lnTo>
                  <a:lnTo>
                    <a:pt x="102" y="1636"/>
                  </a:lnTo>
                  <a:lnTo>
                    <a:pt x="98" y="1636"/>
                  </a:lnTo>
                  <a:lnTo>
                    <a:pt x="94" y="1636"/>
                  </a:lnTo>
                  <a:lnTo>
                    <a:pt x="86" y="1639"/>
                  </a:lnTo>
                  <a:lnTo>
                    <a:pt x="81" y="1643"/>
                  </a:lnTo>
                  <a:lnTo>
                    <a:pt x="78" y="1647"/>
                  </a:lnTo>
                  <a:lnTo>
                    <a:pt x="77" y="1651"/>
                  </a:lnTo>
                  <a:lnTo>
                    <a:pt x="77" y="1651"/>
                  </a:lnTo>
                  <a:lnTo>
                    <a:pt x="76" y="1655"/>
                  </a:lnTo>
                  <a:lnTo>
                    <a:pt x="77" y="1658"/>
                  </a:lnTo>
                  <a:lnTo>
                    <a:pt x="78" y="1666"/>
                  </a:lnTo>
                  <a:lnTo>
                    <a:pt x="84" y="1671"/>
                  </a:lnTo>
                  <a:lnTo>
                    <a:pt x="87" y="1674"/>
                  </a:lnTo>
                  <a:lnTo>
                    <a:pt x="91" y="1675"/>
                  </a:lnTo>
                  <a:close/>
                  <a:moveTo>
                    <a:pt x="113" y="1597"/>
                  </a:moveTo>
                  <a:lnTo>
                    <a:pt x="113" y="1597"/>
                  </a:lnTo>
                  <a:lnTo>
                    <a:pt x="117" y="1597"/>
                  </a:lnTo>
                  <a:lnTo>
                    <a:pt x="121" y="1597"/>
                  </a:lnTo>
                  <a:lnTo>
                    <a:pt x="128" y="1595"/>
                  </a:lnTo>
                  <a:lnTo>
                    <a:pt x="134" y="1590"/>
                  </a:lnTo>
                  <a:lnTo>
                    <a:pt x="137" y="1587"/>
                  </a:lnTo>
                  <a:lnTo>
                    <a:pt x="138" y="1583"/>
                  </a:lnTo>
                  <a:lnTo>
                    <a:pt x="138" y="1583"/>
                  </a:lnTo>
                  <a:lnTo>
                    <a:pt x="138" y="1579"/>
                  </a:lnTo>
                  <a:lnTo>
                    <a:pt x="138" y="1575"/>
                  </a:lnTo>
                  <a:lnTo>
                    <a:pt x="136" y="1568"/>
                  </a:lnTo>
                  <a:lnTo>
                    <a:pt x="132" y="1562"/>
                  </a:lnTo>
                  <a:lnTo>
                    <a:pt x="128" y="1560"/>
                  </a:lnTo>
                  <a:lnTo>
                    <a:pt x="124" y="1558"/>
                  </a:lnTo>
                  <a:lnTo>
                    <a:pt x="124" y="1558"/>
                  </a:lnTo>
                  <a:lnTo>
                    <a:pt x="120" y="1557"/>
                  </a:lnTo>
                  <a:lnTo>
                    <a:pt x="116" y="1557"/>
                  </a:lnTo>
                  <a:lnTo>
                    <a:pt x="108" y="1560"/>
                  </a:lnTo>
                  <a:lnTo>
                    <a:pt x="103" y="1565"/>
                  </a:lnTo>
                  <a:lnTo>
                    <a:pt x="100" y="1569"/>
                  </a:lnTo>
                  <a:lnTo>
                    <a:pt x="99" y="1573"/>
                  </a:lnTo>
                  <a:lnTo>
                    <a:pt x="99" y="1573"/>
                  </a:lnTo>
                  <a:lnTo>
                    <a:pt x="98" y="1577"/>
                  </a:lnTo>
                  <a:lnTo>
                    <a:pt x="98" y="1580"/>
                  </a:lnTo>
                  <a:lnTo>
                    <a:pt x="100" y="1587"/>
                  </a:lnTo>
                  <a:lnTo>
                    <a:pt x="106" y="1593"/>
                  </a:lnTo>
                  <a:lnTo>
                    <a:pt x="110" y="1595"/>
                  </a:lnTo>
                  <a:lnTo>
                    <a:pt x="113" y="1597"/>
                  </a:lnTo>
                  <a:close/>
                  <a:moveTo>
                    <a:pt x="136" y="1518"/>
                  </a:moveTo>
                  <a:lnTo>
                    <a:pt x="136" y="1518"/>
                  </a:lnTo>
                  <a:lnTo>
                    <a:pt x="139" y="1519"/>
                  </a:lnTo>
                  <a:lnTo>
                    <a:pt x="143" y="1519"/>
                  </a:lnTo>
                  <a:lnTo>
                    <a:pt x="150" y="1517"/>
                  </a:lnTo>
                  <a:lnTo>
                    <a:pt x="156" y="1512"/>
                  </a:lnTo>
                  <a:lnTo>
                    <a:pt x="159" y="1508"/>
                  </a:lnTo>
                  <a:lnTo>
                    <a:pt x="160" y="1505"/>
                  </a:lnTo>
                  <a:lnTo>
                    <a:pt x="160" y="1505"/>
                  </a:lnTo>
                  <a:lnTo>
                    <a:pt x="160" y="1500"/>
                  </a:lnTo>
                  <a:lnTo>
                    <a:pt x="160" y="1496"/>
                  </a:lnTo>
                  <a:lnTo>
                    <a:pt x="158" y="1490"/>
                  </a:lnTo>
                  <a:lnTo>
                    <a:pt x="152" y="1483"/>
                  </a:lnTo>
                  <a:lnTo>
                    <a:pt x="150" y="1482"/>
                  </a:lnTo>
                  <a:lnTo>
                    <a:pt x="146" y="1479"/>
                  </a:lnTo>
                  <a:lnTo>
                    <a:pt x="146" y="1479"/>
                  </a:lnTo>
                  <a:lnTo>
                    <a:pt x="142" y="1479"/>
                  </a:lnTo>
                  <a:lnTo>
                    <a:pt x="138" y="1479"/>
                  </a:lnTo>
                  <a:lnTo>
                    <a:pt x="130" y="1482"/>
                  </a:lnTo>
                  <a:lnTo>
                    <a:pt x="125" y="1487"/>
                  </a:lnTo>
                  <a:lnTo>
                    <a:pt x="123" y="1490"/>
                  </a:lnTo>
                  <a:lnTo>
                    <a:pt x="121" y="1493"/>
                  </a:lnTo>
                  <a:lnTo>
                    <a:pt x="121" y="1493"/>
                  </a:lnTo>
                  <a:lnTo>
                    <a:pt x="120" y="1497"/>
                  </a:lnTo>
                  <a:lnTo>
                    <a:pt x="120" y="1501"/>
                  </a:lnTo>
                  <a:lnTo>
                    <a:pt x="123" y="1509"/>
                  </a:lnTo>
                  <a:lnTo>
                    <a:pt x="128" y="1514"/>
                  </a:lnTo>
                  <a:lnTo>
                    <a:pt x="132" y="1517"/>
                  </a:lnTo>
                  <a:lnTo>
                    <a:pt x="136" y="1518"/>
                  </a:lnTo>
                  <a:close/>
                  <a:moveTo>
                    <a:pt x="156" y="1440"/>
                  </a:moveTo>
                  <a:lnTo>
                    <a:pt x="156" y="1440"/>
                  </a:lnTo>
                  <a:lnTo>
                    <a:pt x="162" y="1440"/>
                  </a:lnTo>
                  <a:lnTo>
                    <a:pt x="165" y="1440"/>
                  </a:lnTo>
                  <a:lnTo>
                    <a:pt x="172" y="1438"/>
                  </a:lnTo>
                  <a:lnTo>
                    <a:pt x="178" y="1434"/>
                  </a:lnTo>
                  <a:lnTo>
                    <a:pt x="180" y="1430"/>
                  </a:lnTo>
                  <a:lnTo>
                    <a:pt x="182" y="1426"/>
                  </a:lnTo>
                  <a:lnTo>
                    <a:pt x="182" y="1426"/>
                  </a:lnTo>
                  <a:lnTo>
                    <a:pt x="182" y="1422"/>
                  </a:lnTo>
                  <a:lnTo>
                    <a:pt x="182" y="1418"/>
                  </a:lnTo>
                  <a:lnTo>
                    <a:pt x="180" y="1410"/>
                  </a:lnTo>
                  <a:lnTo>
                    <a:pt x="175" y="1405"/>
                  </a:lnTo>
                  <a:lnTo>
                    <a:pt x="172" y="1402"/>
                  </a:lnTo>
                  <a:lnTo>
                    <a:pt x="168" y="1401"/>
                  </a:lnTo>
                  <a:lnTo>
                    <a:pt x="168" y="1401"/>
                  </a:lnTo>
                  <a:lnTo>
                    <a:pt x="164" y="1401"/>
                  </a:lnTo>
                  <a:lnTo>
                    <a:pt x="160" y="1401"/>
                  </a:lnTo>
                  <a:lnTo>
                    <a:pt x="152" y="1402"/>
                  </a:lnTo>
                  <a:lnTo>
                    <a:pt x="147" y="1408"/>
                  </a:lnTo>
                  <a:lnTo>
                    <a:pt x="145" y="1412"/>
                  </a:lnTo>
                  <a:lnTo>
                    <a:pt x="143" y="1415"/>
                  </a:lnTo>
                  <a:lnTo>
                    <a:pt x="143" y="1415"/>
                  </a:lnTo>
                  <a:lnTo>
                    <a:pt x="142" y="1419"/>
                  </a:lnTo>
                  <a:lnTo>
                    <a:pt x="142" y="1423"/>
                  </a:lnTo>
                  <a:lnTo>
                    <a:pt x="145" y="1431"/>
                  </a:lnTo>
                  <a:lnTo>
                    <a:pt x="150" y="1436"/>
                  </a:lnTo>
                  <a:lnTo>
                    <a:pt x="154" y="1439"/>
                  </a:lnTo>
                  <a:lnTo>
                    <a:pt x="156" y="1440"/>
                  </a:lnTo>
                  <a:close/>
                  <a:moveTo>
                    <a:pt x="178" y="1362"/>
                  </a:moveTo>
                  <a:lnTo>
                    <a:pt x="178" y="1362"/>
                  </a:lnTo>
                  <a:lnTo>
                    <a:pt x="182" y="1362"/>
                  </a:lnTo>
                  <a:lnTo>
                    <a:pt x="186" y="1362"/>
                  </a:lnTo>
                  <a:lnTo>
                    <a:pt x="194" y="1360"/>
                  </a:lnTo>
                  <a:lnTo>
                    <a:pt x="200" y="1354"/>
                  </a:lnTo>
                  <a:lnTo>
                    <a:pt x="202" y="1352"/>
                  </a:lnTo>
                  <a:lnTo>
                    <a:pt x="203" y="1348"/>
                  </a:lnTo>
                  <a:lnTo>
                    <a:pt x="203" y="1348"/>
                  </a:lnTo>
                  <a:lnTo>
                    <a:pt x="204" y="1344"/>
                  </a:lnTo>
                  <a:lnTo>
                    <a:pt x="204" y="1340"/>
                  </a:lnTo>
                  <a:lnTo>
                    <a:pt x="202" y="1332"/>
                  </a:lnTo>
                  <a:lnTo>
                    <a:pt x="197" y="1327"/>
                  </a:lnTo>
                  <a:lnTo>
                    <a:pt x="194" y="1324"/>
                  </a:lnTo>
                  <a:lnTo>
                    <a:pt x="190" y="1323"/>
                  </a:lnTo>
                  <a:lnTo>
                    <a:pt x="190" y="1323"/>
                  </a:lnTo>
                  <a:lnTo>
                    <a:pt x="186" y="1322"/>
                  </a:lnTo>
                  <a:lnTo>
                    <a:pt x="182" y="1322"/>
                  </a:lnTo>
                  <a:lnTo>
                    <a:pt x="175" y="1324"/>
                  </a:lnTo>
                  <a:lnTo>
                    <a:pt x="168" y="1330"/>
                  </a:lnTo>
                  <a:lnTo>
                    <a:pt x="167" y="1334"/>
                  </a:lnTo>
                  <a:lnTo>
                    <a:pt x="165" y="1336"/>
                  </a:lnTo>
                  <a:lnTo>
                    <a:pt x="165" y="1336"/>
                  </a:lnTo>
                  <a:lnTo>
                    <a:pt x="164" y="1341"/>
                  </a:lnTo>
                  <a:lnTo>
                    <a:pt x="164" y="1345"/>
                  </a:lnTo>
                  <a:lnTo>
                    <a:pt x="167" y="1352"/>
                  </a:lnTo>
                  <a:lnTo>
                    <a:pt x="172" y="1358"/>
                  </a:lnTo>
                  <a:lnTo>
                    <a:pt x="175" y="1360"/>
                  </a:lnTo>
                  <a:lnTo>
                    <a:pt x="178" y="1362"/>
                  </a:lnTo>
                  <a:close/>
                  <a:moveTo>
                    <a:pt x="200" y="1283"/>
                  </a:moveTo>
                  <a:lnTo>
                    <a:pt x="200" y="1283"/>
                  </a:lnTo>
                  <a:lnTo>
                    <a:pt x="204" y="1284"/>
                  </a:lnTo>
                  <a:lnTo>
                    <a:pt x="208" y="1284"/>
                  </a:lnTo>
                  <a:lnTo>
                    <a:pt x="216" y="1282"/>
                  </a:lnTo>
                  <a:lnTo>
                    <a:pt x="223" y="1276"/>
                  </a:lnTo>
                  <a:lnTo>
                    <a:pt x="224" y="1272"/>
                  </a:lnTo>
                  <a:lnTo>
                    <a:pt x="225" y="1269"/>
                  </a:lnTo>
                  <a:lnTo>
                    <a:pt x="225" y="1269"/>
                  </a:lnTo>
                  <a:lnTo>
                    <a:pt x="226" y="1265"/>
                  </a:lnTo>
                  <a:lnTo>
                    <a:pt x="226" y="1261"/>
                  </a:lnTo>
                  <a:lnTo>
                    <a:pt x="224" y="1254"/>
                  </a:lnTo>
                  <a:lnTo>
                    <a:pt x="219" y="1248"/>
                  </a:lnTo>
                  <a:lnTo>
                    <a:pt x="216" y="1246"/>
                  </a:lnTo>
                  <a:lnTo>
                    <a:pt x="212" y="1244"/>
                  </a:lnTo>
                  <a:lnTo>
                    <a:pt x="212" y="1244"/>
                  </a:lnTo>
                  <a:lnTo>
                    <a:pt x="208" y="1244"/>
                  </a:lnTo>
                  <a:lnTo>
                    <a:pt x="203" y="1244"/>
                  </a:lnTo>
                  <a:lnTo>
                    <a:pt x="197" y="1246"/>
                  </a:lnTo>
                  <a:lnTo>
                    <a:pt x="190" y="1252"/>
                  </a:lnTo>
                  <a:lnTo>
                    <a:pt x="189" y="1254"/>
                  </a:lnTo>
                  <a:lnTo>
                    <a:pt x="186" y="1258"/>
                  </a:lnTo>
                  <a:lnTo>
                    <a:pt x="186" y="1258"/>
                  </a:lnTo>
                  <a:lnTo>
                    <a:pt x="186" y="1262"/>
                  </a:lnTo>
                  <a:lnTo>
                    <a:pt x="186" y="1266"/>
                  </a:lnTo>
                  <a:lnTo>
                    <a:pt x="189" y="1274"/>
                  </a:lnTo>
                  <a:lnTo>
                    <a:pt x="194" y="1279"/>
                  </a:lnTo>
                  <a:lnTo>
                    <a:pt x="197" y="1282"/>
                  </a:lnTo>
                  <a:lnTo>
                    <a:pt x="200" y="1283"/>
                  </a:lnTo>
                  <a:close/>
                  <a:moveTo>
                    <a:pt x="223" y="1205"/>
                  </a:moveTo>
                  <a:lnTo>
                    <a:pt x="223" y="1205"/>
                  </a:lnTo>
                  <a:lnTo>
                    <a:pt x="226" y="1205"/>
                  </a:lnTo>
                  <a:lnTo>
                    <a:pt x="230" y="1205"/>
                  </a:lnTo>
                  <a:lnTo>
                    <a:pt x="238" y="1202"/>
                  </a:lnTo>
                  <a:lnTo>
                    <a:pt x="243" y="1198"/>
                  </a:lnTo>
                  <a:lnTo>
                    <a:pt x="246" y="1195"/>
                  </a:lnTo>
                  <a:lnTo>
                    <a:pt x="247" y="1191"/>
                  </a:lnTo>
                  <a:lnTo>
                    <a:pt x="247" y="1191"/>
                  </a:lnTo>
                  <a:lnTo>
                    <a:pt x="249" y="1187"/>
                  </a:lnTo>
                  <a:lnTo>
                    <a:pt x="249" y="1183"/>
                  </a:lnTo>
                  <a:lnTo>
                    <a:pt x="246" y="1175"/>
                  </a:lnTo>
                  <a:lnTo>
                    <a:pt x="241" y="1170"/>
                  </a:lnTo>
                  <a:lnTo>
                    <a:pt x="237" y="1167"/>
                  </a:lnTo>
                  <a:lnTo>
                    <a:pt x="233" y="1166"/>
                  </a:lnTo>
                  <a:lnTo>
                    <a:pt x="233" y="1166"/>
                  </a:lnTo>
                  <a:lnTo>
                    <a:pt x="229" y="1165"/>
                  </a:lnTo>
                  <a:lnTo>
                    <a:pt x="225" y="1166"/>
                  </a:lnTo>
                  <a:lnTo>
                    <a:pt x="219" y="1167"/>
                  </a:lnTo>
                  <a:lnTo>
                    <a:pt x="212" y="1172"/>
                  </a:lnTo>
                  <a:lnTo>
                    <a:pt x="211" y="1176"/>
                  </a:lnTo>
                  <a:lnTo>
                    <a:pt x="208" y="1180"/>
                  </a:lnTo>
                  <a:lnTo>
                    <a:pt x="208" y="1180"/>
                  </a:lnTo>
                  <a:lnTo>
                    <a:pt x="208" y="1184"/>
                  </a:lnTo>
                  <a:lnTo>
                    <a:pt x="208" y="1188"/>
                  </a:lnTo>
                  <a:lnTo>
                    <a:pt x="211" y="1196"/>
                  </a:lnTo>
                  <a:lnTo>
                    <a:pt x="216" y="1201"/>
                  </a:lnTo>
                  <a:lnTo>
                    <a:pt x="219" y="1204"/>
                  </a:lnTo>
                  <a:lnTo>
                    <a:pt x="223" y="1205"/>
                  </a:lnTo>
                  <a:close/>
                  <a:moveTo>
                    <a:pt x="245" y="1127"/>
                  </a:moveTo>
                  <a:lnTo>
                    <a:pt x="245" y="1127"/>
                  </a:lnTo>
                  <a:lnTo>
                    <a:pt x="249" y="1127"/>
                  </a:lnTo>
                  <a:lnTo>
                    <a:pt x="252" y="1127"/>
                  </a:lnTo>
                  <a:lnTo>
                    <a:pt x="260" y="1124"/>
                  </a:lnTo>
                  <a:lnTo>
                    <a:pt x="265" y="1119"/>
                  </a:lnTo>
                  <a:lnTo>
                    <a:pt x="268" y="1117"/>
                  </a:lnTo>
                  <a:lnTo>
                    <a:pt x="269" y="1113"/>
                  </a:lnTo>
                  <a:lnTo>
                    <a:pt x="269" y="1113"/>
                  </a:lnTo>
                  <a:lnTo>
                    <a:pt x="271" y="1109"/>
                  </a:lnTo>
                  <a:lnTo>
                    <a:pt x="271" y="1105"/>
                  </a:lnTo>
                  <a:lnTo>
                    <a:pt x="268" y="1097"/>
                  </a:lnTo>
                  <a:lnTo>
                    <a:pt x="263" y="1091"/>
                  </a:lnTo>
                  <a:lnTo>
                    <a:pt x="259" y="1089"/>
                  </a:lnTo>
                  <a:lnTo>
                    <a:pt x="255" y="1088"/>
                  </a:lnTo>
                  <a:lnTo>
                    <a:pt x="255" y="1088"/>
                  </a:lnTo>
                  <a:lnTo>
                    <a:pt x="251" y="1087"/>
                  </a:lnTo>
                  <a:lnTo>
                    <a:pt x="247" y="1087"/>
                  </a:lnTo>
                  <a:lnTo>
                    <a:pt x="241" y="1089"/>
                  </a:lnTo>
                  <a:lnTo>
                    <a:pt x="234" y="1094"/>
                  </a:lnTo>
                  <a:lnTo>
                    <a:pt x="232" y="1098"/>
                  </a:lnTo>
                  <a:lnTo>
                    <a:pt x="230" y="1101"/>
                  </a:lnTo>
                  <a:lnTo>
                    <a:pt x="230" y="1101"/>
                  </a:lnTo>
                  <a:lnTo>
                    <a:pt x="230" y="1106"/>
                  </a:lnTo>
                  <a:lnTo>
                    <a:pt x="230" y="1110"/>
                  </a:lnTo>
                  <a:lnTo>
                    <a:pt x="233" y="1117"/>
                  </a:lnTo>
                  <a:lnTo>
                    <a:pt x="238" y="1123"/>
                  </a:lnTo>
                  <a:lnTo>
                    <a:pt x="241" y="1124"/>
                  </a:lnTo>
                  <a:lnTo>
                    <a:pt x="245" y="1127"/>
                  </a:lnTo>
                  <a:close/>
                  <a:moveTo>
                    <a:pt x="267" y="1048"/>
                  </a:moveTo>
                  <a:lnTo>
                    <a:pt x="267" y="1048"/>
                  </a:lnTo>
                  <a:lnTo>
                    <a:pt x="271" y="1049"/>
                  </a:lnTo>
                  <a:lnTo>
                    <a:pt x="275" y="1049"/>
                  </a:lnTo>
                  <a:lnTo>
                    <a:pt x="282" y="1046"/>
                  </a:lnTo>
                  <a:lnTo>
                    <a:pt x="288" y="1041"/>
                  </a:lnTo>
                  <a:lnTo>
                    <a:pt x="290" y="1037"/>
                  </a:lnTo>
                  <a:lnTo>
                    <a:pt x="291" y="1033"/>
                  </a:lnTo>
                  <a:lnTo>
                    <a:pt x="291" y="1033"/>
                  </a:lnTo>
                  <a:lnTo>
                    <a:pt x="293" y="1029"/>
                  </a:lnTo>
                  <a:lnTo>
                    <a:pt x="291" y="1026"/>
                  </a:lnTo>
                  <a:lnTo>
                    <a:pt x="290" y="1019"/>
                  </a:lnTo>
                  <a:lnTo>
                    <a:pt x="285" y="1013"/>
                  </a:lnTo>
                  <a:lnTo>
                    <a:pt x="281" y="1010"/>
                  </a:lnTo>
                  <a:lnTo>
                    <a:pt x="277" y="1009"/>
                  </a:lnTo>
                  <a:lnTo>
                    <a:pt x="277" y="1009"/>
                  </a:lnTo>
                  <a:lnTo>
                    <a:pt x="273" y="1009"/>
                  </a:lnTo>
                  <a:lnTo>
                    <a:pt x="269" y="1009"/>
                  </a:lnTo>
                  <a:lnTo>
                    <a:pt x="263" y="1011"/>
                  </a:lnTo>
                  <a:lnTo>
                    <a:pt x="256" y="1016"/>
                  </a:lnTo>
                  <a:lnTo>
                    <a:pt x="254" y="1019"/>
                  </a:lnTo>
                  <a:lnTo>
                    <a:pt x="252" y="1023"/>
                  </a:lnTo>
                  <a:lnTo>
                    <a:pt x="252" y="1023"/>
                  </a:lnTo>
                  <a:lnTo>
                    <a:pt x="252" y="1027"/>
                  </a:lnTo>
                  <a:lnTo>
                    <a:pt x="252" y="1031"/>
                  </a:lnTo>
                  <a:lnTo>
                    <a:pt x="255" y="1039"/>
                  </a:lnTo>
                  <a:lnTo>
                    <a:pt x="259" y="1044"/>
                  </a:lnTo>
                  <a:lnTo>
                    <a:pt x="263" y="1046"/>
                  </a:lnTo>
                  <a:lnTo>
                    <a:pt x="267" y="1048"/>
                  </a:lnTo>
                  <a:close/>
                  <a:moveTo>
                    <a:pt x="289" y="970"/>
                  </a:moveTo>
                  <a:lnTo>
                    <a:pt x="289" y="970"/>
                  </a:lnTo>
                  <a:lnTo>
                    <a:pt x="293" y="970"/>
                  </a:lnTo>
                  <a:lnTo>
                    <a:pt x="297" y="970"/>
                  </a:lnTo>
                  <a:lnTo>
                    <a:pt x="304" y="967"/>
                  </a:lnTo>
                  <a:lnTo>
                    <a:pt x="310" y="963"/>
                  </a:lnTo>
                  <a:lnTo>
                    <a:pt x="312" y="959"/>
                  </a:lnTo>
                  <a:lnTo>
                    <a:pt x="314" y="955"/>
                  </a:lnTo>
                  <a:lnTo>
                    <a:pt x="314" y="955"/>
                  </a:lnTo>
                  <a:lnTo>
                    <a:pt x="314" y="951"/>
                  </a:lnTo>
                  <a:lnTo>
                    <a:pt x="314" y="948"/>
                  </a:lnTo>
                  <a:lnTo>
                    <a:pt x="312" y="940"/>
                  </a:lnTo>
                  <a:lnTo>
                    <a:pt x="307" y="935"/>
                  </a:lnTo>
                  <a:lnTo>
                    <a:pt x="303" y="932"/>
                  </a:lnTo>
                  <a:lnTo>
                    <a:pt x="299" y="931"/>
                  </a:lnTo>
                  <a:lnTo>
                    <a:pt x="299" y="931"/>
                  </a:lnTo>
                  <a:lnTo>
                    <a:pt x="295" y="929"/>
                  </a:lnTo>
                  <a:lnTo>
                    <a:pt x="291" y="931"/>
                  </a:lnTo>
                  <a:lnTo>
                    <a:pt x="284" y="932"/>
                  </a:lnTo>
                  <a:lnTo>
                    <a:pt x="278" y="937"/>
                  </a:lnTo>
                  <a:lnTo>
                    <a:pt x="276" y="941"/>
                  </a:lnTo>
                  <a:lnTo>
                    <a:pt x="275" y="945"/>
                  </a:lnTo>
                  <a:lnTo>
                    <a:pt x="275" y="945"/>
                  </a:lnTo>
                  <a:lnTo>
                    <a:pt x="275" y="949"/>
                  </a:lnTo>
                  <a:lnTo>
                    <a:pt x="275" y="953"/>
                  </a:lnTo>
                  <a:lnTo>
                    <a:pt x="276" y="961"/>
                  </a:lnTo>
                  <a:lnTo>
                    <a:pt x="281" y="966"/>
                  </a:lnTo>
                  <a:lnTo>
                    <a:pt x="285" y="968"/>
                  </a:lnTo>
                  <a:lnTo>
                    <a:pt x="289" y="970"/>
                  </a:lnTo>
                  <a:close/>
                  <a:moveTo>
                    <a:pt x="311" y="892"/>
                  </a:moveTo>
                  <a:lnTo>
                    <a:pt x="311" y="892"/>
                  </a:lnTo>
                  <a:lnTo>
                    <a:pt x="315" y="892"/>
                  </a:lnTo>
                  <a:lnTo>
                    <a:pt x="319" y="892"/>
                  </a:lnTo>
                  <a:lnTo>
                    <a:pt x="326" y="889"/>
                  </a:lnTo>
                  <a:lnTo>
                    <a:pt x="332" y="884"/>
                  </a:lnTo>
                  <a:lnTo>
                    <a:pt x="334" y="881"/>
                  </a:lnTo>
                  <a:lnTo>
                    <a:pt x="336" y="877"/>
                  </a:lnTo>
                  <a:lnTo>
                    <a:pt x="336" y="877"/>
                  </a:lnTo>
                  <a:lnTo>
                    <a:pt x="336" y="873"/>
                  </a:lnTo>
                  <a:lnTo>
                    <a:pt x="336" y="870"/>
                  </a:lnTo>
                  <a:lnTo>
                    <a:pt x="333" y="862"/>
                  </a:lnTo>
                  <a:lnTo>
                    <a:pt x="329" y="855"/>
                  </a:lnTo>
                  <a:lnTo>
                    <a:pt x="325" y="854"/>
                  </a:lnTo>
                  <a:lnTo>
                    <a:pt x="321" y="853"/>
                  </a:lnTo>
                  <a:lnTo>
                    <a:pt x="321" y="853"/>
                  </a:lnTo>
                  <a:lnTo>
                    <a:pt x="317" y="851"/>
                  </a:lnTo>
                  <a:lnTo>
                    <a:pt x="314" y="851"/>
                  </a:lnTo>
                  <a:lnTo>
                    <a:pt x="306" y="854"/>
                  </a:lnTo>
                  <a:lnTo>
                    <a:pt x="301" y="859"/>
                  </a:lnTo>
                  <a:lnTo>
                    <a:pt x="298" y="862"/>
                  </a:lnTo>
                  <a:lnTo>
                    <a:pt x="297" y="866"/>
                  </a:lnTo>
                  <a:lnTo>
                    <a:pt x="297" y="866"/>
                  </a:lnTo>
                  <a:lnTo>
                    <a:pt x="295" y="870"/>
                  </a:lnTo>
                  <a:lnTo>
                    <a:pt x="297" y="875"/>
                  </a:lnTo>
                  <a:lnTo>
                    <a:pt x="298" y="881"/>
                  </a:lnTo>
                  <a:lnTo>
                    <a:pt x="303" y="888"/>
                  </a:lnTo>
                  <a:lnTo>
                    <a:pt x="307" y="889"/>
                  </a:lnTo>
                  <a:lnTo>
                    <a:pt x="311" y="892"/>
                  </a:lnTo>
                  <a:close/>
                  <a:moveTo>
                    <a:pt x="333" y="812"/>
                  </a:moveTo>
                  <a:lnTo>
                    <a:pt x="333" y="812"/>
                  </a:lnTo>
                  <a:lnTo>
                    <a:pt x="337" y="814"/>
                  </a:lnTo>
                  <a:lnTo>
                    <a:pt x="341" y="814"/>
                  </a:lnTo>
                  <a:lnTo>
                    <a:pt x="347" y="811"/>
                  </a:lnTo>
                  <a:lnTo>
                    <a:pt x="354" y="806"/>
                  </a:lnTo>
                  <a:lnTo>
                    <a:pt x="356" y="802"/>
                  </a:lnTo>
                  <a:lnTo>
                    <a:pt x="358" y="798"/>
                  </a:lnTo>
                  <a:lnTo>
                    <a:pt x="358" y="798"/>
                  </a:lnTo>
                  <a:lnTo>
                    <a:pt x="358" y="794"/>
                  </a:lnTo>
                  <a:lnTo>
                    <a:pt x="358" y="790"/>
                  </a:lnTo>
                  <a:lnTo>
                    <a:pt x="355" y="784"/>
                  </a:lnTo>
                  <a:lnTo>
                    <a:pt x="350" y="777"/>
                  </a:lnTo>
                  <a:lnTo>
                    <a:pt x="347" y="775"/>
                  </a:lnTo>
                  <a:lnTo>
                    <a:pt x="343" y="773"/>
                  </a:lnTo>
                  <a:lnTo>
                    <a:pt x="343" y="773"/>
                  </a:lnTo>
                  <a:lnTo>
                    <a:pt x="339" y="773"/>
                  </a:lnTo>
                  <a:lnTo>
                    <a:pt x="336" y="773"/>
                  </a:lnTo>
                  <a:lnTo>
                    <a:pt x="328" y="776"/>
                  </a:lnTo>
                  <a:lnTo>
                    <a:pt x="323" y="781"/>
                  </a:lnTo>
                  <a:lnTo>
                    <a:pt x="320" y="784"/>
                  </a:lnTo>
                  <a:lnTo>
                    <a:pt x="319" y="788"/>
                  </a:lnTo>
                  <a:lnTo>
                    <a:pt x="319" y="788"/>
                  </a:lnTo>
                  <a:lnTo>
                    <a:pt x="317" y="792"/>
                  </a:lnTo>
                  <a:lnTo>
                    <a:pt x="317" y="796"/>
                  </a:lnTo>
                  <a:lnTo>
                    <a:pt x="320" y="803"/>
                  </a:lnTo>
                  <a:lnTo>
                    <a:pt x="325" y="809"/>
                  </a:lnTo>
                  <a:lnTo>
                    <a:pt x="329" y="811"/>
                  </a:lnTo>
                  <a:lnTo>
                    <a:pt x="333" y="812"/>
                  </a:lnTo>
                  <a:close/>
                  <a:moveTo>
                    <a:pt x="355" y="734"/>
                  </a:moveTo>
                  <a:lnTo>
                    <a:pt x="355" y="734"/>
                  </a:lnTo>
                  <a:lnTo>
                    <a:pt x="359" y="734"/>
                  </a:lnTo>
                  <a:lnTo>
                    <a:pt x="363" y="734"/>
                  </a:lnTo>
                  <a:lnTo>
                    <a:pt x="369" y="732"/>
                  </a:lnTo>
                  <a:lnTo>
                    <a:pt x="376" y="728"/>
                  </a:lnTo>
                  <a:lnTo>
                    <a:pt x="377" y="724"/>
                  </a:lnTo>
                  <a:lnTo>
                    <a:pt x="380" y="720"/>
                  </a:lnTo>
                  <a:lnTo>
                    <a:pt x="380" y="720"/>
                  </a:lnTo>
                  <a:lnTo>
                    <a:pt x="380" y="716"/>
                  </a:lnTo>
                  <a:lnTo>
                    <a:pt x="380" y="712"/>
                  </a:lnTo>
                  <a:lnTo>
                    <a:pt x="377" y="705"/>
                  </a:lnTo>
                  <a:lnTo>
                    <a:pt x="372" y="699"/>
                  </a:lnTo>
                  <a:lnTo>
                    <a:pt x="369" y="697"/>
                  </a:lnTo>
                  <a:lnTo>
                    <a:pt x="365" y="695"/>
                  </a:lnTo>
                  <a:lnTo>
                    <a:pt x="365" y="695"/>
                  </a:lnTo>
                  <a:lnTo>
                    <a:pt x="362" y="694"/>
                  </a:lnTo>
                  <a:lnTo>
                    <a:pt x="358" y="695"/>
                  </a:lnTo>
                  <a:lnTo>
                    <a:pt x="350" y="697"/>
                  </a:lnTo>
                  <a:lnTo>
                    <a:pt x="345" y="702"/>
                  </a:lnTo>
                  <a:lnTo>
                    <a:pt x="342" y="706"/>
                  </a:lnTo>
                  <a:lnTo>
                    <a:pt x="341" y="710"/>
                  </a:lnTo>
                  <a:lnTo>
                    <a:pt x="341" y="710"/>
                  </a:lnTo>
                  <a:lnTo>
                    <a:pt x="339" y="714"/>
                  </a:lnTo>
                  <a:lnTo>
                    <a:pt x="339" y="718"/>
                  </a:lnTo>
                  <a:lnTo>
                    <a:pt x="342" y="724"/>
                  </a:lnTo>
                  <a:lnTo>
                    <a:pt x="347" y="731"/>
                  </a:lnTo>
                  <a:lnTo>
                    <a:pt x="351" y="733"/>
                  </a:lnTo>
                  <a:lnTo>
                    <a:pt x="355" y="734"/>
                  </a:lnTo>
                  <a:close/>
                  <a:moveTo>
                    <a:pt x="376" y="655"/>
                  </a:moveTo>
                  <a:lnTo>
                    <a:pt x="376" y="655"/>
                  </a:lnTo>
                  <a:lnTo>
                    <a:pt x="381" y="656"/>
                  </a:lnTo>
                  <a:lnTo>
                    <a:pt x="385" y="656"/>
                  </a:lnTo>
                  <a:lnTo>
                    <a:pt x="391" y="654"/>
                  </a:lnTo>
                  <a:lnTo>
                    <a:pt x="398" y="649"/>
                  </a:lnTo>
                  <a:lnTo>
                    <a:pt x="399" y="646"/>
                  </a:lnTo>
                  <a:lnTo>
                    <a:pt x="402" y="642"/>
                  </a:lnTo>
                  <a:lnTo>
                    <a:pt x="402" y="642"/>
                  </a:lnTo>
                  <a:lnTo>
                    <a:pt x="402" y="638"/>
                  </a:lnTo>
                  <a:lnTo>
                    <a:pt x="402" y="634"/>
                  </a:lnTo>
                  <a:lnTo>
                    <a:pt x="399" y="627"/>
                  </a:lnTo>
                  <a:lnTo>
                    <a:pt x="394" y="620"/>
                  </a:lnTo>
                  <a:lnTo>
                    <a:pt x="391" y="619"/>
                  </a:lnTo>
                  <a:lnTo>
                    <a:pt x="388" y="617"/>
                  </a:lnTo>
                  <a:lnTo>
                    <a:pt x="388" y="617"/>
                  </a:lnTo>
                  <a:lnTo>
                    <a:pt x="384" y="616"/>
                  </a:lnTo>
                  <a:lnTo>
                    <a:pt x="380" y="616"/>
                  </a:lnTo>
                  <a:lnTo>
                    <a:pt x="372" y="619"/>
                  </a:lnTo>
                  <a:lnTo>
                    <a:pt x="365" y="624"/>
                  </a:lnTo>
                  <a:lnTo>
                    <a:pt x="364" y="627"/>
                  </a:lnTo>
                  <a:lnTo>
                    <a:pt x="363" y="630"/>
                  </a:lnTo>
                  <a:lnTo>
                    <a:pt x="363" y="630"/>
                  </a:lnTo>
                  <a:lnTo>
                    <a:pt x="362" y="634"/>
                  </a:lnTo>
                  <a:lnTo>
                    <a:pt x="362" y="640"/>
                  </a:lnTo>
                  <a:lnTo>
                    <a:pt x="364" y="646"/>
                  </a:lnTo>
                  <a:lnTo>
                    <a:pt x="369" y="653"/>
                  </a:lnTo>
                  <a:lnTo>
                    <a:pt x="372" y="654"/>
                  </a:lnTo>
                  <a:lnTo>
                    <a:pt x="376" y="655"/>
                  </a:lnTo>
                  <a:close/>
                  <a:moveTo>
                    <a:pt x="398" y="577"/>
                  </a:moveTo>
                  <a:lnTo>
                    <a:pt x="398" y="577"/>
                  </a:lnTo>
                  <a:lnTo>
                    <a:pt x="402" y="578"/>
                  </a:lnTo>
                  <a:lnTo>
                    <a:pt x="406" y="578"/>
                  </a:lnTo>
                  <a:lnTo>
                    <a:pt x="414" y="576"/>
                  </a:lnTo>
                  <a:lnTo>
                    <a:pt x="420" y="571"/>
                  </a:lnTo>
                  <a:lnTo>
                    <a:pt x="421" y="567"/>
                  </a:lnTo>
                  <a:lnTo>
                    <a:pt x="423" y="563"/>
                  </a:lnTo>
                  <a:lnTo>
                    <a:pt x="423" y="563"/>
                  </a:lnTo>
                  <a:lnTo>
                    <a:pt x="424" y="559"/>
                  </a:lnTo>
                  <a:lnTo>
                    <a:pt x="424" y="555"/>
                  </a:lnTo>
                  <a:lnTo>
                    <a:pt x="421" y="549"/>
                  </a:lnTo>
                  <a:lnTo>
                    <a:pt x="416" y="542"/>
                  </a:lnTo>
                  <a:lnTo>
                    <a:pt x="414" y="539"/>
                  </a:lnTo>
                  <a:lnTo>
                    <a:pt x="410" y="538"/>
                  </a:lnTo>
                  <a:lnTo>
                    <a:pt x="410" y="538"/>
                  </a:lnTo>
                  <a:lnTo>
                    <a:pt x="406" y="538"/>
                  </a:lnTo>
                  <a:lnTo>
                    <a:pt x="402" y="538"/>
                  </a:lnTo>
                  <a:lnTo>
                    <a:pt x="394" y="541"/>
                  </a:lnTo>
                  <a:lnTo>
                    <a:pt x="388" y="546"/>
                  </a:lnTo>
                  <a:lnTo>
                    <a:pt x="386" y="549"/>
                  </a:lnTo>
                  <a:lnTo>
                    <a:pt x="385" y="552"/>
                  </a:lnTo>
                  <a:lnTo>
                    <a:pt x="385" y="552"/>
                  </a:lnTo>
                  <a:lnTo>
                    <a:pt x="384" y="556"/>
                  </a:lnTo>
                  <a:lnTo>
                    <a:pt x="384" y="560"/>
                  </a:lnTo>
                  <a:lnTo>
                    <a:pt x="386" y="568"/>
                  </a:lnTo>
                  <a:lnTo>
                    <a:pt x="391" y="573"/>
                  </a:lnTo>
                  <a:lnTo>
                    <a:pt x="394" y="576"/>
                  </a:lnTo>
                  <a:lnTo>
                    <a:pt x="398" y="577"/>
                  </a:lnTo>
                  <a:close/>
                  <a:moveTo>
                    <a:pt x="420" y="499"/>
                  </a:moveTo>
                  <a:lnTo>
                    <a:pt x="420" y="499"/>
                  </a:lnTo>
                  <a:lnTo>
                    <a:pt x="424" y="499"/>
                  </a:lnTo>
                  <a:lnTo>
                    <a:pt x="428" y="499"/>
                  </a:lnTo>
                  <a:lnTo>
                    <a:pt x="436" y="497"/>
                  </a:lnTo>
                  <a:lnTo>
                    <a:pt x="442" y="493"/>
                  </a:lnTo>
                  <a:lnTo>
                    <a:pt x="443" y="489"/>
                  </a:lnTo>
                  <a:lnTo>
                    <a:pt x="445" y="485"/>
                  </a:lnTo>
                  <a:lnTo>
                    <a:pt x="445" y="485"/>
                  </a:lnTo>
                  <a:lnTo>
                    <a:pt x="446" y="481"/>
                  </a:lnTo>
                  <a:lnTo>
                    <a:pt x="446" y="477"/>
                  </a:lnTo>
                  <a:lnTo>
                    <a:pt x="443" y="469"/>
                  </a:lnTo>
                  <a:lnTo>
                    <a:pt x="438" y="464"/>
                  </a:lnTo>
                  <a:lnTo>
                    <a:pt x="434" y="462"/>
                  </a:lnTo>
                  <a:lnTo>
                    <a:pt x="432" y="460"/>
                  </a:lnTo>
                  <a:lnTo>
                    <a:pt x="432" y="460"/>
                  </a:lnTo>
                  <a:lnTo>
                    <a:pt x="427" y="459"/>
                  </a:lnTo>
                  <a:lnTo>
                    <a:pt x="423" y="459"/>
                  </a:lnTo>
                  <a:lnTo>
                    <a:pt x="416" y="462"/>
                  </a:lnTo>
                  <a:lnTo>
                    <a:pt x="410" y="467"/>
                  </a:lnTo>
                  <a:lnTo>
                    <a:pt x="408" y="471"/>
                  </a:lnTo>
                  <a:lnTo>
                    <a:pt x="406" y="475"/>
                  </a:lnTo>
                  <a:lnTo>
                    <a:pt x="406" y="475"/>
                  </a:lnTo>
                  <a:lnTo>
                    <a:pt x="406" y="478"/>
                  </a:lnTo>
                  <a:lnTo>
                    <a:pt x="406" y="482"/>
                  </a:lnTo>
                  <a:lnTo>
                    <a:pt x="408" y="489"/>
                  </a:lnTo>
                  <a:lnTo>
                    <a:pt x="414" y="495"/>
                  </a:lnTo>
                  <a:lnTo>
                    <a:pt x="416" y="498"/>
                  </a:lnTo>
                  <a:lnTo>
                    <a:pt x="420" y="499"/>
                  </a:lnTo>
                  <a:close/>
                  <a:moveTo>
                    <a:pt x="442" y="420"/>
                  </a:moveTo>
                  <a:lnTo>
                    <a:pt x="442" y="420"/>
                  </a:lnTo>
                  <a:lnTo>
                    <a:pt x="446" y="421"/>
                  </a:lnTo>
                  <a:lnTo>
                    <a:pt x="450" y="421"/>
                  </a:lnTo>
                  <a:lnTo>
                    <a:pt x="458" y="419"/>
                  </a:lnTo>
                  <a:lnTo>
                    <a:pt x="463" y="413"/>
                  </a:lnTo>
                  <a:lnTo>
                    <a:pt x="465" y="411"/>
                  </a:lnTo>
                  <a:lnTo>
                    <a:pt x="467" y="407"/>
                  </a:lnTo>
                  <a:lnTo>
                    <a:pt x="467" y="407"/>
                  </a:lnTo>
                  <a:lnTo>
                    <a:pt x="468" y="403"/>
                  </a:lnTo>
                  <a:lnTo>
                    <a:pt x="468" y="399"/>
                  </a:lnTo>
                  <a:lnTo>
                    <a:pt x="465" y="391"/>
                  </a:lnTo>
                  <a:lnTo>
                    <a:pt x="460" y="385"/>
                  </a:lnTo>
                  <a:lnTo>
                    <a:pt x="456" y="384"/>
                  </a:lnTo>
                  <a:lnTo>
                    <a:pt x="452" y="382"/>
                  </a:lnTo>
                  <a:lnTo>
                    <a:pt x="452" y="382"/>
                  </a:lnTo>
                  <a:lnTo>
                    <a:pt x="449" y="381"/>
                  </a:lnTo>
                  <a:lnTo>
                    <a:pt x="445" y="381"/>
                  </a:lnTo>
                  <a:lnTo>
                    <a:pt x="438" y="384"/>
                  </a:lnTo>
                  <a:lnTo>
                    <a:pt x="432" y="389"/>
                  </a:lnTo>
                  <a:lnTo>
                    <a:pt x="429" y="391"/>
                  </a:lnTo>
                  <a:lnTo>
                    <a:pt x="428" y="395"/>
                  </a:lnTo>
                  <a:lnTo>
                    <a:pt x="428" y="395"/>
                  </a:lnTo>
                  <a:lnTo>
                    <a:pt x="428" y="399"/>
                  </a:lnTo>
                  <a:lnTo>
                    <a:pt x="428" y="403"/>
                  </a:lnTo>
                  <a:lnTo>
                    <a:pt x="430" y="411"/>
                  </a:lnTo>
                  <a:lnTo>
                    <a:pt x="436" y="417"/>
                  </a:lnTo>
                  <a:lnTo>
                    <a:pt x="438" y="419"/>
                  </a:lnTo>
                  <a:lnTo>
                    <a:pt x="442" y="420"/>
                  </a:lnTo>
                  <a:close/>
                  <a:moveTo>
                    <a:pt x="464" y="342"/>
                  </a:moveTo>
                  <a:lnTo>
                    <a:pt x="464" y="342"/>
                  </a:lnTo>
                  <a:lnTo>
                    <a:pt x="468" y="343"/>
                  </a:lnTo>
                  <a:lnTo>
                    <a:pt x="472" y="343"/>
                  </a:lnTo>
                  <a:lnTo>
                    <a:pt x="480" y="341"/>
                  </a:lnTo>
                  <a:lnTo>
                    <a:pt x="485" y="335"/>
                  </a:lnTo>
                  <a:lnTo>
                    <a:pt x="488" y="332"/>
                  </a:lnTo>
                  <a:lnTo>
                    <a:pt x="489" y="328"/>
                  </a:lnTo>
                  <a:lnTo>
                    <a:pt x="489" y="328"/>
                  </a:lnTo>
                  <a:lnTo>
                    <a:pt x="490" y="324"/>
                  </a:lnTo>
                  <a:lnTo>
                    <a:pt x="490" y="320"/>
                  </a:lnTo>
                  <a:lnTo>
                    <a:pt x="488" y="313"/>
                  </a:lnTo>
                  <a:lnTo>
                    <a:pt x="482" y="307"/>
                  </a:lnTo>
                  <a:lnTo>
                    <a:pt x="478" y="304"/>
                  </a:lnTo>
                  <a:lnTo>
                    <a:pt x="475" y="303"/>
                  </a:lnTo>
                  <a:lnTo>
                    <a:pt x="475" y="303"/>
                  </a:lnTo>
                  <a:lnTo>
                    <a:pt x="471" y="303"/>
                  </a:lnTo>
                  <a:lnTo>
                    <a:pt x="467" y="303"/>
                  </a:lnTo>
                  <a:lnTo>
                    <a:pt x="460" y="306"/>
                  </a:lnTo>
                  <a:lnTo>
                    <a:pt x="454" y="309"/>
                  </a:lnTo>
                  <a:lnTo>
                    <a:pt x="451" y="313"/>
                  </a:lnTo>
                  <a:lnTo>
                    <a:pt x="450" y="317"/>
                  </a:lnTo>
                  <a:lnTo>
                    <a:pt x="450" y="317"/>
                  </a:lnTo>
                  <a:lnTo>
                    <a:pt x="450" y="321"/>
                  </a:lnTo>
                  <a:lnTo>
                    <a:pt x="450" y="325"/>
                  </a:lnTo>
                  <a:lnTo>
                    <a:pt x="452" y="333"/>
                  </a:lnTo>
                  <a:lnTo>
                    <a:pt x="458" y="338"/>
                  </a:lnTo>
                  <a:lnTo>
                    <a:pt x="460" y="341"/>
                  </a:lnTo>
                  <a:lnTo>
                    <a:pt x="464" y="342"/>
                  </a:lnTo>
                  <a:close/>
                  <a:moveTo>
                    <a:pt x="486" y="264"/>
                  </a:moveTo>
                  <a:lnTo>
                    <a:pt x="486" y="264"/>
                  </a:lnTo>
                  <a:lnTo>
                    <a:pt x="490" y="264"/>
                  </a:lnTo>
                  <a:lnTo>
                    <a:pt x="494" y="264"/>
                  </a:lnTo>
                  <a:lnTo>
                    <a:pt x="502" y="261"/>
                  </a:lnTo>
                  <a:lnTo>
                    <a:pt x="507" y="256"/>
                  </a:lnTo>
                  <a:lnTo>
                    <a:pt x="510" y="254"/>
                  </a:lnTo>
                  <a:lnTo>
                    <a:pt x="511" y="250"/>
                  </a:lnTo>
                  <a:lnTo>
                    <a:pt x="511" y="250"/>
                  </a:lnTo>
                  <a:lnTo>
                    <a:pt x="512" y="246"/>
                  </a:lnTo>
                  <a:lnTo>
                    <a:pt x="511" y="242"/>
                  </a:lnTo>
                  <a:lnTo>
                    <a:pt x="510" y="234"/>
                  </a:lnTo>
                  <a:lnTo>
                    <a:pt x="504" y="229"/>
                  </a:lnTo>
                  <a:lnTo>
                    <a:pt x="501" y="226"/>
                  </a:lnTo>
                  <a:lnTo>
                    <a:pt x="497" y="225"/>
                  </a:lnTo>
                  <a:lnTo>
                    <a:pt x="497" y="225"/>
                  </a:lnTo>
                  <a:lnTo>
                    <a:pt x="493" y="224"/>
                  </a:lnTo>
                  <a:lnTo>
                    <a:pt x="489" y="224"/>
                  </a:lnTo>
                  <a:lnTo>
                    <a:pt x="481" y="226"/>
                  </a:lnTo>
                  <a:lnTo>
                    <a:pt x="476" y="231"/>
                  </a:lnTo>
                  <a:lnTo>
                    <a:pt x="473" y="235"/>
                  </a:lnTo>
                  <a:lnTo>
                    <a:pt x="472" y="239"/>
                  </a:lnTo>
                  <a:lnTo>
                    <a:pt x="472" y="239"/>
                  </a:lnTo>
                  <a:lnTo>
                    <a:pt x="472" y="243"/>
                  </a:lnTo>
                  <a:lnTo>
                    <a:pt x="472" y="247"/>
                  </a:lnTo>
                  <a:lnTo>
                    <a:pt x="475" y="254"/>
                  </a:lnTo>
                  <a:lnTo>
                    <a:pt x="478" y="260"/>
                  </a:lnTo>
                  <a:lnTo>
                    <a:pt x="482" y="263"/>
                  </a:lnTo>
                  <a:lnTo>
                    <a:pt x="486" y="264"/>
                  </a:lnTo>
                  <a:close/>
                  <a:moveTo>
                    <a:pt x="508" y="185"/>
                  </a:moveTo>
                  <a:lnTo>
                    <a:pt x="508" y="185"/>
                  </a:lnTo>
                  <a:lnTo>
                    <a:pt x="512" y="186"/>
                  </a:lnTo>
                  <a:lnTo>
                    <a:pt x="516" y="186"/>
                  </a:lnTo>
                  <a:lnTo>
                    <a:pt x="524" y="183"/>
                  </a:lnTo>
                  <a:lnTo>
                    <a:pt x="529" y="178"/>
                  </a:lnTo>
                  <a:lnTo>
                    <a:pt x="532" y="176"/>
                  </a:lnTo>
                  <a:lnTo>
                    <a:pt x="533" y="172"/>
                  </a:lnTo>
                  <a:lnTo>
                    <a:pt x="533" y="172"/>
                  </a:lnTo>
                  <a:lnTo>
                    <a:pt x="533" y="168"/>
                  </a:lnTo>
                  <a:lnTo>
                    <a:pt x="533" y="164"/>
                  </a:lnTo>
                  <a:lnTo>
                    <a:pt x="530" y="156"/>
                  </a:lnTo>
                  <a:lnTo>
                    <a:pt x="527" y="150"/>
                  </a:lnTo>
                  <a:lnTo>
                    <a:pt x="523" y="148"/>
                  </a:lnTo>
                  <a:lnTo>
                    <a:pt x="519" y="147"/>
                  </a:lnTo>
                  <a:lnTo>
                    <a:pt x="519" y="147"/>
                  </a:lnTo>
                  <a:lnTo>
                    <a:pt x="515" y="146"/>
                  </a:lnTo>
                  <a:lnTo>
                    <a:pt x="511" y="146"/>
                  </a:lnTo>
                  <a:lnTo>
                    <a:pt x="503" y="148"/>
                  </a:lnTo>
                  <a:lnTo>
                    <a:pt x="498" y="153"/>
                  </a:lnTo>
                  <a:lnTo>
                    <a:pt x="495" y="156"/>
                  </a:lnTo>
                  <a:lnTo>
                    <a:pt x="494" y="160"/>
                  </a:lnTo>
                  <a:lnTo>
                    <a:pt x="494" y="160"/>
                  </a:lnTo>
                  <a:lnTo>
                    <a:pt x="494" y="164"/>
                  </a:lnTo>
                  <a:lnTo>
                    <a:pt x="494" y="168"/>
                  </a:lnTo>
                  <a:lnTo>
                    <a:pt x="495" y="176"/>
                  </a:lnTo>
                  <a:lnTo>
                    <a:pt x="501" y="182"/>
                  </a:lnTo>
                  <a:lnTo>
                    <a:pt x="504" y="183"/>
                  </a:lnTo>
                  <a:lnTo>
                    <a:pt x="508" y="185"/>
                  </a:lnTo>
                  <a:close/>
                  <a:moveTo>
                    <a:pt x="530" y="107"/>
                  </a:moveTo>
                  <a:lnTo>
                    <a:pt x="530" y="107"/>
                  </a:lnTo>
                  <a:lnTo>
                    <a:pt x="534" y="108"/>
                  </a:lnTo>
                  <a:lnTo>
                    <a:pt x="538" y="108"/>
                  </a:lnTo>
                  <a:lnTo>
                    <a:pt x="545" y="105"/>
                  </a:lnTo>
                  <a:lnTo>
                    <a:pt x="551" y="100"/>
                  </a:lnTo>
                  <a:lnTo>
                    <a:pt x="554" y="96"/>
                  </a:lnTo>
                  <a:lnTo>
                    <a:pt x="555" y="92"/>
                  </a:lnTo>
                  <a:lnTo>
                    <a:pt x="555" y="92"/>
                  </a:lnTo>
                  <a:lnTo>
                    <a:pt x="555" y="89"/>
                  </a:lnTo>
                  <a:lnTo>
                    <a:pt x="555" y="85"/>
                  </a:lnTo>
                  <a:lnTo>
                    <a:pt x="553" y="78"/>
                  </a:lnTo>
                  <a:lnTo>
                    <a:pt x="549" y="72"/>
                  </a:lnTo>
                  <a:lnTo>
                    <a:pt x="545" y="69"/>
                  </a:lnTo>
                  <a:lnTo>
                    <a:pt x="541" y="68"/>
                  </a:lnTo>
                  <a:lnTo>
                    <a:pt x="541" y="68"/>
                  </a:lnTo>
                  <a:lnTo>
                    <a:pt x="537" y="68"/>
                  </a:lnTo>
                  <a:lnTo>
                    <a:pt x="533" y="68"/>
                  </a:lnTo>
                  <a:lnTo>
                    <a:pt x="525" y="70"/>
                  </a:lnTo>
                  <a:lnTo>
                    <a:pt x="520" y="74"/>
                  </a:lnTo>
                  <a:lnTo>
                    <a:pt x="517" y="78"/>
                  </a:lnTo>
                  <a:lnTo>
                    <a:pt x="516" y="82"/>
                  </a:lnTo>
                  <a:lnTo>
                    <a:pt x="516" y="82"/>
                  </a:lnTo>
                  <a:lnTo>
                    <a:pt x="515" y="86"/>
                  </a:lnTo>
                  <a:lnTo>
                    <a:pt x="515" y="90"/>
                  </a:lnTo>
                  <a:lnTo>
                    <a:pt x="517" y="98"/>
                  </a:lnTo>
                  <a:lnTo>
                    <a:pt x="523" y="103"/>
                  </a:lnTo>
                  <a:lnTo>
                    <a:pt x="527" y="105"/>
                  </a:lnTo>
                  <a:lnTo>
                    <a:pt x="530" y="107"/>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76" name="Freeform 1353">
              <a:extLst>
                <a:ext uri="{FF2B5EF4-FFF2-40B4-BE49-F238E27FC236}">
                  <a16:creationId xmlns:a16="http://schemas.microsoft.com/office/drawing/2014/main" id="{6A4B4641-B8A8-4FFB-8A48-A7D09217D2E6}"/>
                </a:ext>
              </a:extLst>
            </p:cNvPr>
            <p:cNvSpPr>
              <a:spLocks/>
            </p:cNvSpPr>
            <p:nvPr/>
          </p:nvSpPr>
          <p:spPr bwMode="auto">
            <a:xfrm>
              <a:off x="7995134" y="2090452"/>
              <a:ext cx="1945939" cy="2268095"/>
            </a:xfrm>
            <a:custGeom>
              <a:avLst/>
              <a:gdLst>
                <a:gd name="T0" fmla="*/ 543 w 1945"/>
                <a:gd name="T1" fmla="*/ 0 h 2267"/>
                <a:gd name="T2" fmla="*/ 1928 w 1945"/>
                <a:gd name="T3" fmla="*/ 389 h 2267"/>
                <a:gd name="T4" fmla="*/ 1928 w 1945"/>
                <a:gd name="T5" fmla="*/ 389 h 2267"/>
                <a:gd name="T6" fmla="*/ 1932 w 1945"/>
                <a:gd name="T7" fmla="*/ 390 h 2267"/>
                <a:gd name="T8" fmla="*/ 1936 w 1945"/>
                <a:gd name="T9" fmla="*/ 393 h 2267"/>
                <a:gd name="T10" fmla="*/ 1940 w 1945"/>
                <a:gd name="T11" fmla="*/ 397 h 2267"/>
                <a:gd name="T12" fmla="*/ 1942 w 1945"/>
                <a:gd name="T13" fmla="*/ 400 h 2267"/>
                <a:gd name="T14" fmla="*/ 1944 w 1945"/>
                <a:gd name="T15" fmla="*/ 404 h 2267"/>
                <a:gd name="T16" fmla="*/ 1945 w 1945"/>
                <a:gd name="T17" fmla="*/ 408 h 2267"/>
                <a:gd name="T18" fmla="*/ 1945 w 1945"/>
                <a:gd name="T19" fmla="*/ 413 h 2267"/>
                <a:gd name="T20" fmla="*/ 1944 w 1945"/>
                <a:gd name="T21" fmla="*/ 417 h 2267"/>
                <a:gd name="T22" fmla="*/ 1432 w 1945"/>
                <a:gd name="T23" fmla="*/ 2250 h 2267"/>
                <a:gd name="T24" fmla="*/ 1432 w 1945"/>
                <a:gd name="T25" fmla="*/ 2250 h 2267"/>
                <a:gd name="T26" fmla="*/ 1429 w 1945"/>
                <a:gd name="T27" fmla="*/ 2255 h 2267"/>
                <a:gd name="T28" fmla="*/ 1427 w 1945"/>
                <a:gd name="T29" fmla="*/ 2259 h 2267"/>
                <a:gd name="T30" fmla="*/ 1424 w 1945"/>
                <a:gd name="T31" fmla="*/ 2262 h 2267"/>
                <a:gd name="T32" fmla="*/ 1420 w 1945"/>
                <a:gd name="T33" fmla="*/ 2264 h 2267"/>
                <a:gd name="T34" fmla="*/ 1416 w 1945"/>
                <a:gd name="T35" fmla="*/ 2267 h 2267"/>
                <a:gd name="T36" fmla="*/ 1411 w 1945"/>
                <a:gd name="T37" fmla="*/ 2267 h 2267"/>
                <a:gd name="T38" fmla="*/ 1407 w 1945"/>
                <a:gd name="T39" fmla="*/ 2267 h 2267"/>
                <a:gd name="T40" fmla="*/ 1402 w 1945"/>
                <a:gd name="T41" fmla="*/ 2267 h 2267"/>
                <a:gd name="T42" fmla="*/ 17 w 1945"/>
                <a:gd name="T43" fmla="*/ 1878 h 2267"/>
                <a:gd name="T44" fmla="*/ 17 w 1945"/>
                <a:gd name="T45" fmla="*/ 1878 h 2267"/>
                <a:gd name="T46" fmla="*/ 13 w 1945"/>
                <a:gd name="T47" fmla="*/ 1877 h 2267"/>
                <a:gd name="T48" fmla="*/ 10 w 1945"/>
                <a:gd name="T49" fmla="*/ 1874 h 2267"/>
                <a:gd name="T50" fmla="*/ 6 w 1945"/>
                <a:gd name="T51" fmla="*/ 1872 h 2267"/>
                <a:gd name="T52" fmla="*/ 3 w 1945"/>
                <a:gd name="T53" fmla="*/ 1868 h 2267"/>
                <a:gd name="T54" fmla="*/ 2 w 1945"/>
                <a:gd name="T55" fmla="*/ 1863 h 2267"/>
                <a:gd name="T56" fmla="*/ 0 w 1945"/>
                <a:gd name="T57" fmla="*/ 1859 h 2267"/>
                <a:gd name="T58" fmla="*/ 0 w 1945"/>
                <a:gd name="T59" fmla="*/ 1853 h 2267"/>
                <a:gd name="T60" fmla="*/ 0 w 1945"/>
                <a:gd name="T61" fmla="*/ 1850 h 2267"/>
                <a:gd name="T62" fmla="*/ 514 w 1945"/>
                <a:gd name="T63" fmla="*/ 17 h 2267"/>
                <a:gd name="T64" fmla="*/ 514 w 1945"/>
                <a:gd name="T65" fmla="*/ 17 h 2267"/>
                <a:gd name="T66" fmla="*/ 516 w 1945"/>
                <a:gd name="T67" fmla="*/ 13 h 2267"/>
                <a:gd name="T68" fmla="*/ 519 w 1945"/>
                <a:gd name="T69" fmla="*/ 9 h 2267"/>
                <a:gd name="T70" fmla="*/ 521 w 1945"/>
                <a:gd name="T71" fmla="*/ 5 h 2267"/>
                <a:gd name="T72" fmla="*/ 525 w 1945"/>
                <a:gd name="T73" fmla="*/ 3 h 2267"/>
                <a:gd name="T74" fmla="*/ 529 w 1945"/>
                <a:gd name="T75" fmla="*/ 1 h 2267"/>
                <a:gd name="T76" fmla="*/ 533 w 1945"/>
                <a:gd name="T77" fmla="*/ 0 h 2267"/>
                <a:gd name="T78" fmla="*/ 538 w 1945"/>
                <a:gd name="T79" fmla="*/ 0 h 2267"/>
                <a:gd name="T80" fmla="*/ 543 w 1945"/>
                <a:gd name="T81" fmla="*/ 0 h 2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5" h="2267">
                  <a:moveTo>
                    <a:pt x="543" y="0"/>
                  </a:moveTo>
                  <a:lnTo>
                    <a:pt x="1928" y="389"/>
                  </a:lnTo>
                  <a:lnTo>
                    <a:pt x="1928" y="389"/>
                  </a:lnTo>
                  <a:lnTo>
                    <a:pt x="1932" y="390"/>
                  </a:lnTo>
                  <a:lnTo>
                    <a:pt x="1936" y="393"/>
                  </a:lnTo>
                  <a:lnTo>
                    <a:pt x="1940" y="397"/>
                  </a:lnTo>
                  <a:lnTo>
                    <a:pt x="1942" y="400"/>
                  </a:lnTo>
                  <a:lnTo>
                    <a:pt x="1944" y="404"/>
                  </a:lnTo>
                  <a:lnTo>
                    <a:pt x="1945" y="408"/>
                  </a:lnTo>
                  <a:lnTo>
                    <a:pt x="1945" y="413"/>
                  </a:lnTo>
                  <a:lnTo>
                    <a:pt x="1944" y="417"/>
                  </a:lnTo>
                  <a:lnTo>
                    <a:pt x="1432" y="2250"/>
                  </a:lnTo>
                  <a:lnTo>
                    <a:pt x="1432" y="2250"/>
                  </a:lnTo>
                  <a:lnTo>
                    <a:pt x="1429" y="2255"/>
                  </a:lnTo>
                  <a:lnTo>
                    <a:pt x="1427" y="2259"/>
                  </a:lnTo>
                  <a:lnTo>
                    <a:pt x="1424" y="2262"/>
                  </a:lnTo>
                  <a:lnTo>
                    <a:pt x="1420" y="2264"/>
                  </a:lnTo>
                  <a:lnTo>
                    <a:pt x="1416" y="2267"/>
                  </a:lnTo>
                  <a:lnTo>
                    <a:pt x="1411" y="2267"/>
                  </a:lnTo>
                  <a:lnTo>
                    <a:pt x="1407" y="2267"/>
                  </a:lnTo>
                  <a:lnTo>
                    <a:pt x="1402" y="2267"/>
                  </a:lnTo>
                  <a:lnTo>
                    <a:pt x="17" y="1878"/>
                  </a:lnTo>
                  <a:lnTo>
                    <a:pt x="17" y="1878"/>
                  </a:lnTo>
                  <a:lnTo>
                    <a:pt x="13" y="1877"/>
                  </a:lnTo>
                  <a:lnTo>
                    <a:pt x="10" y="1874"/>
                  </a:lnTo>
                  <a:lnTo>
                    <a:pt x="6" y="1872"/>
                  </a:lnTo>
                  <a:lnTo>
                    <a:pt x="3" y="1868"/>
                  </a:lnTo>
                  <a:lnTo>
                    <a:pt x="2" y="1863"/>
                  </a:lnTo>
                  <a:lnTo>
                    <a:pt x="0" y="1859"/>
                  </a:lnTo>
                  <a:lnTo>
                    <a:pt x="0" y="1853"/>
                  </a:lnTo>
                  <a:lnTo>
                    <a:pt x="0" y="1850"/>
                  </a:lnTo>
                  <a:lnTo>
                    <a:pt x="514" y="17"/>
                  </a:lnTo>
                  <a:lnTo>
                    <a:pt x="514" y="17"/>
                  </a:lnTo>
                  <a:lnTo>
                    <a:pt x="516" y="13"/>
                  </a:lnTo>
                  <a:lnTo>
                    <a:pt x="519" y="9"/>
                  </a:lnTo>
                  <a:lnTo>
                    <a:pt x="521" y="5"/>
                  </a:lnTo>
                  <a:lnTo>
                    <a:pt x="525" y="3"/>
                  </a:lnTo>
                  <a:lnTo>
                    <a:pt x="529" y="1"/>
                  </a:lnTo>
                  <a:lnTo>
                    <a:pt x="533" y="0"/>
                  </a:lnTo>
                  <a:lnTo>
                    <a:pt x="538" y="0"/>
                  </a:lnTo>
                  <a:lnTo>
                    <a:pt x="5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77" name="Freeform 1354">
              <a:extLst>
                <a:ext uri="{FF2B5EF4-FFF2-40B4-BE49-F238E27FC236}">
                  <a16:creationId xmlns:a16="http://schemas.microsoft.com/office/drawing/2014/main" id="{7DE26E91-3E38-4CAD-BF31-D37C41249F50}"/>
                </a:ext>
              </a:extLst>
            </p:cNvPr>
            <p:cNvSpPr>
              <a:spLocks/>
            </p:cNvSpPr>
            <p:nvPr/>
          </p:nvSpPr>
          <p:spPr bwMode="auto">
            <a:xfrm>
              <a:off x="8028149" y="3883317"/>
              <a:ext cx="40019" cy="41020"/>
            </a:xfrm>
            <a:custGeom>
              <a:avLst/>
              <a:gdLst>
                <a:gd name="T0" fmla="*/ 14 w 40"/>
                <a:gd name="T1" fmla="*/ 41 h 41"/>
                <a:gd name="T2" fmla="*/ 14 w 40"/>
                <a:gd name="T3" fmla="*/ 41 h 41"/>
                <a:gd name="T4" fmla="*/ 18 w 40"/>
                <a:gd name="T5" fmla="*/ 41 h 41"/>
                <a:gd name="T6" fmla="*/ 22 w 40"/>
                <a:gd name="T7" fmla="*/ 41 h 41"/>
                <a:gd name="T8" fmla="*/ 30 w 40"/>
                <a:gd name="T9" fmla="*/ 38 h 41"/>
                <a:gd name="T10" fmla="*/ 35 w 40"/>
                <a:gd name="T11" fmla="*/ 33 h 41"/>
                <a:gd name="T12" fmla="*/ 38 w 40"/>
                <a:gd name="T13" fmla="*/ 30 h 41"/>
                <a:gd name="T14" fmla="*/ 39 w 40"/>
                <a:gd name="T15" fmla="*/ 26 h 41"/>
                <a:gd name="T16" fmla="*/ 39 w 40"/>
                <a:gd name="T17" fmla="*/ 26 h 41"/>
                <a:gd name="T18" fmla="*/ 40 w 40"/>
                <a:gd name="T19" fmla="*/ 22 h 41"/>
                <a:gd name="T20" fmla="*/ 40 w 40"/>
                <a:gd name="T21" fmla="*/ 19 h 41"/>
                <a:gd name="T22" fmla="*/ 38 w 40"/>
                <a:gd name="T23" fmla="*/ 11 h 41"/>
                <a:gd name="T24" fmla="*/ 32 w 40"/>
                <a:gd name="T25" fmla="*/ 6 h 41"/>
                <a:gd name="T26" fmla="*/ 29 w 40"/>
                <a:gd name="T27" fmla="*/ 3 h 41"/>
                <a:gd name="T28" fmla="*/ 25 w 40"/>
                <a:gd name="T29" fmla="*/ 2 h 41"/>
                <a:gd name="T30" fmla="*/ 25 w 40"/>
                <a:gd name="T31" fmla="*/ 2 h 41"/>
                <a:gd name="T32" fmla="*/ 21 w 40"/>
                <a:gd name="T33" fmla="*/ 0 h 41"/>
                <a:gd name="T34" fmla="*/ 17 w 40"/>
                <a:gd name="T35" fmla="*/ 0 h 41"/>
                <a:gd name="T36" fmla="*/ 10 w 40"/>
                <a:gd name="T37" fmla="*/ 3 h 41"/>
                <a:gd name="T38" fmla="*/ 4 w 40"/>
                <a:gd name="T39" fmla="*/ 8 h 41"/>
                <a:gd name="T40" fmla="*/ 1 w 40"/>
                <a:gd name="T41" fmla="*/ 12 h 41"/>
                <a:gd name="T42" fmla="*/ 0 w 40"/>
                <a:gd name="T43" fmla="*/ 16 h 41"/>
                <a:gd name="T44" fmla="*/ 0 w 40"/>
                <a:gd name="T45" fmla="*/ 16 h 41"/>
                <a:gd name="T46" fmla="*/ 0 w 40"/>
                <a:gd name="T47" fmla="*/ 20 h 41"/>
                <a:gd name="T48" fmla="*/ 0 w 40"/>
                <a:gd name="T49" fmla="*/ 24 h 41"/>
                <a:gd name="T50" fmla="*/ 3 w 40"/>
                <a:gd name="T51" fmla="*/ 30 h 41"/>
                <a:gd name="T52" fmla="*/ 6 w 40"/>
                <a:gd name="T53" fmla="*/ 37 h 41"/>
                <a:gd name="T54" fmla="*/ 10 w 40"/>
                <a:gd name="T55" fmla="*/ 39 h 41"/>
                <a:gd name="T56" fmla="*/ 14 w 40"/>
                <a:gd name="T5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4" y="41"/>
                  </a:moveTo>
                  <a:lnTo>
                    <a:pt x="14" y="41"/>
                  </a:lnTo>
                  <a:lnTo>
                    <a:pt x="18" y="41"/>
                  </a:lnTo>
                  <a:lnTo>
                    <a:pt x="22" y="41"/>
                  </a:lnTo>
                  <a:lnTo>
                    <a:pt x="30" y="38"/>
                  </a:lnTo>
                  <a:lnTo>
                    <a:pt x="35" y="33"/>
                  </a:lnTo>
                  <a:lnTo>
                    <a:pt x="38" y="30"/>
                  </a:lnTo>
                  <a:lnTo>
                    <a:pt x="39" y="26"/>
                  </a:lnTo>
                  <a:lnTo>
                    <a:pt x="39" y="26"/>
                  </a:lnTo>
                  <a:lnTo>
                    <a:pt x="40" y="22"/>
                  </a:lnTo>
                  <a:lnTo>
                    <a:pt x="40" y="19"/>
                  </a:lnTo>
                  <a:lnTo>
                    <a:pt x="38" y="11"/>
                  </a:lnTo>
                  <a:lnTo>
                    <a:pt x="32" y="6"/>
                  </a:lnTo>
                  <a:lnTo>
                    <a:pt x="29" y="3"/>
                  </a:lnTo>
                  <a:lnTo>
                    <a:pt x="25" y="2"/>
                  </a:lnTo>
                  <a:lnTo>
                    <a:pt x="25" y="2"/>
                  </a:lnTo>
                  <a:lnTo>
                    <a:pt x="21" y="0"/>
                  </a:lnTo>
                  <a:lnTo>
                    <a:pt x="17" y="0"/>
                  </a:lnTo>
                  <a:lnTo>
                    <a:pt x="10" y="3"/>
                  </a:lnTo>
                  <a:lnTo>
                    <a:pt x="4" y="8"/>
                  </a:lnTo>
                  <a:lnTo>
                    <a:pt x="1" y="12"/>
                  </a:lnTo>
                  <a:lnTo>
                    <a:pt x="0" y="16"/>
                  </a:lnTo>
                  <a:lnTo>
                    <a:pt x="0" y="16"/>
                  </a:lnTo>
                  <a:lnTo>
                    <a:pt x="0" y="20"/>
                  </a:lnTo>
                  <a:lnTo>
                    <a:pt x="0" y="24"/>
                  </a:lnTo>
                  <a:lnTo>
                    <a:pt x="3" y="30"/>
                  </a:lnTo>
                  <a:lnTo>
                    <a:pt x="6" y="37"/>
                  </a:lnTo>
                  <a:lnTo>
                    <a:pt x="10" y="39"/>
                  </a:lnTo>
                  <a:lnTo>
                    <a:pt x="14"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78" name="Freeform 1355">
              <a:extLst>
                <a:ext uri="{FF2B5EF4-FFF2-40B4-BE49-F238E27FC236}">
                  <a16:creationId xmlns:a16="http://schemas.microsoft.com/office/drawing/2014/main" id="{C88D7C16-7DCC-4C4E-A3DF-134C9C52F2ED}"/>
                </a:ext>
              </a:extLst>
            </p:cNvPr>
            <p:cNvSpPr>
              <a:spLocks/>
            </p:cNvSpPr>
            <p:nvPr/>
          </p:nvSpPr>
          <p:spPr bwMode="auto">
            <a:xfrm>
              <a:off x="8050160" y="3805279"/>
              <a:ext cx="40019" cy="41020"/>
            </a:xfrm>
            <a:custGeom>
              <a:avLst/>
              <a:gdLst>
                <a:gd name="T0" fmla="*/ 14 w 40"/>
                <a:gd name="T1" fmla="*/ 39 h 41"/>
                <a:gd name="T2" fmla="*/ 14 w 40"/>
                <a:gd name="T3" fmla="*/ 39 h 41"/>
                <a:gd name="T4" fmla="*/ 18 w 40"/>
                <a:gd name="T5" fmla="*/ 41 h 41"/>
                <a:gd name="T6" fmla="*/ 22 w 40"/>
                <a:gd name="T7" fmla="*/ 41 h 41"/>
                <a:gd name="T8" fmla="*/ 30 w 40"/>
                <a:gd name="T9" fmla="*/ 38 h 41"/>
                <a:gd name="T10" fmla="*/ 35 w 40"/>
                <a:gd name="T11" fmla="*/ 33 h 41"/>
                <a:gd name="T12" fmla="*/ 38 w 40"/>
                <a:gd name="T13" fmla="*/ 29 h 41"/>
                <a:gd name="T14" fmla="*/ 39 w 40"/>
                <a:gd name="T15" fmla="*/ 26 h 41"/>
                <a:gd name="T16" fmla="*/ 39 w 40"/>
                <a:gd name="T17" fmla="*/ 26 h 41"/>
                <a:gd name="T18" fmla="*/ 40 w 40"/>
                <a:gd name="T19" fmla="*/ 21 h 41"/>
                <a:gd name="T20" fmla="*/ 39 w 40"/>
                <a:gd name="T21" fmla="*/ 17 h 41"/>
                <a:gd name="T22" fmla="*/ 38 w 40"/>
                <a:gd name="T23" fmla="*/ 11 h 41"/>
                <a:gd name="T24" fmla="*/ 32 w 40"/>
                <a:gd name="T25" fmla="*/ 4 h 41"/>
                <a:gd name="T26" fmla="*/ 29 w 40"/>
                <a:gd name="T27" fmla="*/ 3 h 41"/>
                <a:gd name="T28" fmla="*/ 25 w 40"/>
                <a:gd name="T29" fmla="*/ 0 h 41"/>
                <a:gd name="T30" fmla="*/ 25 w 40"/>
                <a:gd name="T31" fmla="*/ 0 h 41"/>
                <a:gd name="T32" fmla="*/ 21 w 40"/>
                <a:gd name="T33" fmla="*/ 0 h 41"/>
                <a:gd name="T34" fmla="*/ 17 w 40"/>
                <a:gd name="T35" fmla="*/ 0 h 41"/>
                <a:gd name="T36" fmla="*/ 9 w 40"/>
                <a:gd name="T37" fmla="*/ 3 h 41"/>
                <a:gd name="T38" fmla="*/ 4 w 40"/>
                <a:gd name="T39" fmla="*/ 8 h 41"/>
                <a:gd name="T40" fmla="*/ 1 w 40"/>
                <a:gd name="T41" fmla="*/ 11 h 41"/>
                <a:gd name="T42" fmla="*/ 0 w 40"/>
                <a:gd name="T43" fmla="*/ 15 h 41"/>
                <a:gd name="T44" fmla="*/ 0 w 40"/>
                <a:gd name="T45" fmla="*/ 15 h 41"/>
                <a:gd name="T46" fmla="*/ 0 w 40"/>
                <a:gd name="T47" fmla="*/ 19 h 41"/>
                <a:gd name="T48" fmla="*/ 0 w 40"/>
                <a:gd name="T49" fmla="*/ 22 h 41"/>
                <a:gd name="T50" fmla="*/ 3 w 40"/>
                <a:gd name="T51" fmla="*/ 30 h 41"/>
                <a:gd name="T52" fmla="*/ 7 w 40"/>
                <a:gd name="T53" fmla="*/ 37 h 41"/>
                <a:gd name="T54" fmla="*/ 10 w 40"/>
                <a:gd name="T55" fmla="*/ 38 h 41"/>
                <a:gd name="T56" fmla="*/ 14 w 40"/>
                <a:gd name="T5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1">
                  <a:moveTo>
                    <a:pt x="14" y="39"/>
                  </a:moveTo>
                  <a:lnTo>
                    <a:pt x="14" y="39"/>
                  </a:lnTo>
                  <a:lnTo>
                    <a:pt x="18" y="41"/>
                  </a:lnTo>
                  <a:lnTo>
                    <a:pt x="22" y="41"/>
                  </a:lnTo>
                  <a:lnTo>
                    <a:pt x="30" y="38"/>
                  </a:lnTo>
                  <a:lnTo>
                    <a:pt x="35" y="33"/>
                  </a:lnTo>
                  <a:lnTo>
                    <a:pt x="38" y="29"/>
                  </a:lnTo>
                  <a:lnTo>
                    <a:pt x="39" y="26"/>
                  </a:lnTo>
                  <a:lnTo>
                    <a:pt x="39" y="26"/>
                  </a:lnTo>
                  <a:lnTo>
                    <a:pt x="40" y="21"/>
                  </a:lnTo>
                  <a:lnTo>
                    <a:pt x="39" y="17"/>
                  </a:lnTo>
                  <a:lnTo>
                    <a:pt x="38" y="11"/>
                  </a:lnTo>
                  <a:lnTo>
                    <a:pt x="32" y="4"/>
                  </a:lnTo>
                  <a:lnTo>
                    <a:pt x="29" y="3"/>
                  </a:lnTo>
                  <a:lnTo>
                    <a:pt x="25" y="0"/>
                  </a:lnTo>
                  <a:lnTo>
                    <a:pt x="25" y="0"/>
                  </a:lnTo>
                  <a:lnTo>
                    <a:pt x="21" y="0"/>
                  </a:lnTo>
                  <a:lnTo>
                    <a:pt x="17" y="0"/>
                  </a:lnTo>
                  <a:lnTo>
                    <a:pt x="9" y="3"/>
                  </a:lnTo>
                  <a:lnTo>
                    <a:pt x="4" y="8"/>
                  </a:lnTo>
                  <a:lnTo>
                    <a:pt x="1" y="11"/>
                  </a:lnTo>
                  <a:lnTo>
                    <a:pt x="0" y="15"/>
                  </a:lnTo>
                  <a:lnTo>
                    <a:pt x="0" y="15"/>
                  </a:lnTo>
                  <a:lnTo>
                    <a:pt x="0" y="19"/>
                  </a:lnTo>
                  <a:lnTo>
                    <a:pt x="0" y="22"/>
                  </a:lnTo>
                  <a:lnTo>
                    <a:pt x="3" y="30"/>
                  </a:lnTo>
                  <a:lnTo>
                    <a:pt x="7" y="37"/>
                  </a:lnTo>
                  <a:lnTo>
                    <a:pt x="10" y="38"/>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79" name="Freeform 1356">
              <a:extLst>
                <a:ext uri="{FF2B5EF4-FFF2-40B4-BE49-F238E27FC236}">
                  <a16:creationId xmlns:a16="http://schemas.microsoft.com/office/drawing/2014/main" id="{C8CDCFF4-8A97-4304-9652-D1BDBC4C4E85}"/>
                </a:ext>
              </a:extLst>
            </p:cNvPr>
            <p:cNvSpPr>
              <a:spLocks/>
            </p:cNvSpPr>
            <p:nvPr/>
          </p:nvSpPr>
          <p:spPr bwMode="auto">
            <a:xfrm>
              <a:off x="8071170" y="3727242"/>
              <a:ext cx="40019" cy="39019"/>
            </a:xfrm>
            <a:custGeom>
              <a:avLst/>
              <a:gdLst>
                <a:gd name="T0" fmla="*/ 15 w 40"/>
                <a:gd name="T1" fmla="*/ 39 h 39"/>
                <a:gd name="T2" fmla="*/ 15 w 40"/>
                <a:gd name="T3" fmla="*/ 39 h 39"/>
                <a:gd name="T4" fmla="*/ 19 w 40"/>
                <a:gd name="T5" fmla="*/ 39 h 39"/>
                <a:gd name="T6" fmla="*/ 23 w 40"/>
                <a:gd name="T7" fmla="*/ 39 h 39"/>
                <a:gd name="T8" fmla="*/ 31 w 40"/>
                <a:gd name="T9" fmla="*/ 38 h 39"/>
                <a:gd name="T10" fmla="*/ 36 w 40"/>
                <a:gd name="T11" fmla="*/ 33 h 39"/>
                <a:gd name="T12" fmla="*/ 39 w 40"/>
                <a:gd name="T13" fmla="*/ 29 h 39"/>
                <a:gd name="T14" fmla="*/ 40 w 40"/>
                <a:gd name="T15" fmla="*/ 25 h 39"/>
                <a:gd name="T16" fmla="*/ 40 w 40"/>
                <a:gd name="T17" fmla="*/ 25 h 39"/>
                <a:gd name="T18" fmla="*/ 40 w 40"/>
                <a:gd name="T19" fmla="*/ 21 h 39"/>
                <a:gd name="T20" fmla="*/ 40 w 40"/>
                <a:gd name="T21" fmla="*/ 17 h 39"/>
                <a:gd name="T22" fmla="*/ 37 w 40"/>
                <a:gd name="T23" fmla="*/ 9 h 39"/>
                <a:gd name="T24" fmla="*/ 34 w 40"/>
                <a:gd name="T25" fmla="*/ 4 h 39"/>
                <a:gd name="T26" fmla="*/ 30 w 40"/>
                <a:gd name="T27" fmla="*/ 2 h 39"/>
                <a:gd name="T28" fmla="*/ 26 w 40"/>
                <a:gd name="T29" fmla="*/ 0 h 39"/>
                <a:gd name="T30" fmla="*/ 26 w 40"/>
                <a:gd name="T31" fmla="*/ 0 h 39"/>
                <a:gd name="T32" fmla="*/ 22 w 40"/>
                <a:gd name="T33" fmla="*/ 0 h 39"/>
                <a:gd name="T34" fmla="*/ 18 w 40"/>
                <a:gd name="T35" fmla="*/ 0 h 39"/>
                <a:gd name="T36" fmla="*/ 10 w 40"/>
                <a:gd name="T37" fmla="*/ 3 h 39"/>
                <a:gd name="T38" fmla="*/ 5 w 40"/>
                <a:gd name="T39" fmla="*/ 7 h 39"/>
                <a:gd name="T40" fmla="*/ 2 w 40"/>
                <a:gd name="T41" fmla="*/ 11 h 39"/>
                <a:gd name="T42" fmla="*/ 1 w 40"/>
                <a:gd name="T43" fmla="*/ 15 h 39"/>
                <a:gd name="T44" fmla="*/ 1 w 40"/>
                <a:gd name="T45" fmla="*/ 15 h 39"/>
                <a:gd name="T46" fmla="*/ 0 w 40"/>
                <a:gd name="T47" fmla="*/ 19 h 39"/>
                <a:gd name="T48" fmla="*/ 1 w 40"/>
                <a:gd name="T49" fmla="*/ 22 h 39"/>
                <a:gd name="T50" fmla="*/ 2 w 40"/>
                <a:gd name="T51" fmla="*/ 30 h 39"/>
                <a:gd name="T52" fmla="*/ 8 w 40"/>
                <a:gd name="T53" fmla="*/ 35 h 39"/>
                <a:gd name="T54" fmla="*/ 11 w 40"/>
                <a:gd name="T55" fmla="*/ 38 h 39"/>
                <a:gd name="T56" fmla="*/ 15 w 40"/>
                <a:gd name="T5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39">
                  <a:moveTo>
                    <a:pt x="15" y="39"/>
                  </a:moveTo>
                  <a:lnTo>
                    <a:pt x="15" y="39"/>
                  </a:lnTo>
                  <a:lnTo>
                    <a:pt x="19" y="39"/>
                  </a:lnTo>
                  <a:lnTo>
                    <a:pt x="23" y="39"/>
                  </a:lnTo>
                  <a:lnTo>
                    <a:pt x="31" y="38"/>
                  </a:lnTo>
                  <a:lnTo>
                    <a:pt x="36" y="33"/>
                  </a:lnTo>
                  <a:lnTo>
                    <a:pt x="39" y="29"/>
                  </a:lnTo>
                  <a:lnTo>
                    <a:pt x="40" y="25"/>
                  </a:lnTo>
                  <a:lnTo>
                    <a:pt x="40" y="25"/>
                  </a:lnTo>
                  <a:lnTo>
                    <a:pt x="40" y="21"/>
                  </a:lnTo>
                  <a:lnTo>
                    <a:pt x="40" y="17"/>
                  </a:lnTo>
                  <a:lnTo>
                    <a:pt x="37" y="9"/>
                  </a:lnTo>
                  <a:lnTo>
                    <a:pt x="34" y="4"/>
                  </a:lnTo>
                  <a:lnTo>
                    <a:pt x="30" y="2"/>
                  </a:lnTo>
                  <a:lnTo>
                    <a:pt x="26" y="0"/>
                  </a:lnTo>
                  <a:lnTo>
                    <a:pt x="26" y="0"/>
                  </a:lnTo>
                  <a:lnTo>
                    <a:pt x="22" y="0"/>
                  </a:lnTo>
                  <a:lnTo>
                    <a:pt x="18" y="0"/>
                  </a:lnTo>
                  <a:lnTo>
                    <a:pt x="10" y="3"/>
                  </a:lnTo>
                  <a:lnTo>
                    <a:pt x="5" y="7"/>
                  </a:lnTo>
                  <a:lnTo>
                    <a:pt x="2" y="11"/>
                  </a:lnTo>
                  <a:lnTo>
                    <a:pt x="1" y="15"/>
                  </a:lnTo>
                  <a:lnTo>
                    <a:pt x="1" y="15"/>
                  </a:lnTo>
                  <a:lnTo>
                    <a:pt x="0" y="19"/>
                  </a:lnTo>
                  <a:lnTo>
                    <a:pt x="1" y="22"/>
                  </a:lnTo>
                  <a:lnTo>
                    <a:pt x="2" y="30"/>
                  </a:lnTo>
                  <a:lnTo>
                    <a:pt x="8" y="35"/>
                  </a:lnTo>
                  <a:lnTo>
                    <a:pt x="11" y="38"/>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80" name="Freeform 1357">
              <a:extLst>
                <a:ext uri="{FF2B5EF4-FFF2-40B4-BE49-F238E27FC236}">
                  <a16:creationId xmlns:a16="http://schemas.microsoft.com/office/drawing/2014/main" id="{69DB2B4B-9912-4578-A7B9-019DB73C0C0D}"/>
                </a:ext>
              </a:extLst>
            </p:cNvPr>
            <p:cNvSpPr>
              <a:spLocks/>
            </p:cNvSpPr>
            <p:nvPr/>
          </p:nvSpPr>
          <p:spPr bwMode="auto">
            <a:xfrm>
              <a:off x="8093181" y="3648203"/>
              <a:ext cx="40019" cy="40019"/>
            </a:xfrm>
            <a:custGeom>
              <a:avLst/>
              <a:gdLst>
                <a:gd name="T0" fmla="*/ 15 w 40"/>
                <a:gd name="T1" fmla="*/ 40 h 40"/>
                <a:gd name="T2" fmla="*/ 15 w 40"/>
                <a:gd name="T3" fmla="*/ 40 h 40"/>
                <a:gd name="T4" fmla="*/ 19 w 40"/>
                <a:gd name="T5" fmla="*/ 40 h 40"/>
                <a:gd name="T6" fmla="*/ 23 w 40"/>
                <a:gd name="T7" fmla="*/ 40 h 40"/>
                <a:gd name="T8" fmla="*/ 30 w 40"/>
                <a:gd name="T9" fmla="*/ 38 h 40"/>
                <a:gd name="T10" fmla="*/ 36 w 40"/>
                <a:gd name="T11" fmla="*/ 33 h 40"/>
                <a:gd name="T12" fmla="*/ 39 w 40"/>
                <a:gd name="T13" fmla="*/ 30 h 40"/>
                <a:gd name="T14" fmla="*/ 40 w 40"/>
                <a:gd name="T15" fmla="*/ 26 h 40"/>
                <a:gd name="T16" fmla="*/ 40 w 40"/>
                <a:gd name="T17" fmla="*/ 26 h 40"/>
                <a:gd name="T18" fmla="*/ 40 w 40"/>
                <a:gd name="T19" fmla="*/ 22 h 40"/>
                <a:gd name="T20" fmla="*/ 40 w 40"/>
                <a:gd name="T21" fmla="*/ 18 h 40"/>
                <a:gd name="T22" fmla="*/ 38 w 40"/>
                <a:gd name="T23" fmla="*/ 11 h 40"/>
                <a:gd name="T24" fmla="*/ 34 w 40"/>
                <a:gd name="T25" fmla="*/ 5 h 40"/>
                <a:gd name="T26" fmla="*/ 30 w 40"/>
                <a:gd name="T27" fmla="*/ 3 h 40"/>
                <a:gd name="T28" fmla="*/ 26 w 40"/>
                <a:gd name="T29" fmla="*/ 1 h 40"/>
                <a:gd name="T30" fmla="*/ 26 w 40"/>
                <a:gd name="T31" fmla="*/ 1 h 40"/>
                <a:gd name="T32" fmla="*/ 22 w 40"/>
                <a:gd name="T33" fmla="*/ 0 h 40"/>
                <a:gd name="T34" fmla="*/ 18 w 40"/>
                <a:gd name="T35" fmla="*/ 0 h 40"/>
                <a:gd name="T36" fmla="*/ 10 w 40"/>
                <a:gd name="T37" fmla="*/ 3 h 40"/>
                <a:gd name="T38" fmla="*/ 5 w 40"/>
                <a:gd name="T39" fmla="*/ 8 h 40"/>
                <a:gd name="T40" fmla="*/ 2 w 40"/>
                <a:gd name="T41" fmla="*/ 12 h 40"/>
                <a:gd name="T42" fmla="*/ 1 w 40"/>
                <a:gd name="T43" fmla="*/ 16 h 40"/>
                <a:gd name="T44" fmla="*/ 1 w 40"/>
                <a:gd name="T45" fmla="*/ 16 h 40"/>
                <a:gd name="T46" fmla="*/ 0 w 40"/>
                <a:gd name="T47" fmla="*/ 20 h 40"/>
                <a:gd name="T48" fmla="*/ 0 w 40"/>
                <a:gd name="T49" fmla="*/ 23 h 40"/>
                <a:gd name="T50" fmla="*/ 2 w 40"/>
                <a:gd name="T51" fmla="*/ 30 h 40"/>
                <a:gd name="T52" fmla="*/ 8 w 40"/>
                <a:gd name="T53" fmla="*/ 36 h 40"/>
                <a:gd name="T54" fmla="*/ 12 w 40"/>
                <a:gd name="T55" fmla="*/ 38 h 40"/>
                <a:gd name="T56" fmla="*/ 15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5" y="40"/>
                  </a:moveTo>
                  <a:lnTo>
                    <a:pt x="15" y="40"/>
                  </a:lnTo>
                  <a:lnTo>
                    <a:pt x="19" y="40"/>
                  </a:lnTo>
                  <a:lnTo>
                    <a:pt x="23" y="40"/>
                  </a:lnTo>
                  <a:lnTo>
                    <a:pt x="30" y="38"/>
                  </a:lnTo>
                  <a:lnTo>
                    <a:pt x="36" y="33"/>
                  </a:lnTo>
                  <a:lnTo>
                    <a:pt x="39" y="30"/>
                  </a:lnTo>
                  <a:lnTo>
                    <a:pt x="40" y="26"/>
                  </a:lnTo>
                  <a:lnTo>
                    <a:pt x="40" y="26"/>
                  </a:lnTo>
                  <a:lnTo>
                    <a:pt x="40" y="22"/>
                  </a:lnTo>
                  <a:lnTo>
                    <a:pt x="40" y="18"/>
                  </a:lnTo>
                  <a:lnTo>
                    <a:pt x="38" y="11"/>
                  </a:lnTo>
                  <a:lnTo>
                    <a:pt x="34" y="5"/>
                  </a:lnTo>
                  <a:lnTo>
                    <a:pt x="30" y="3"/>
                  </a:lnTo>
                  <a:lnTo>
                    <a:pt x="26" y="1"/>
                  </a:lnTo>
                  <a:lnTo>
                    <a:pt x="26" y="1"/>
                  </a:lnTo>
                  <a:lnTo>
                    <a:pt x="22" y="0"/>
                  </a:lnTo>
                  <a:lnTo>
                    <a:pt x="18" y="0"/>
                  </a:lnTo>
                  <a:lnTo>
                    <a:pt x="10" y="3"/>
                  </a:lnTo>
                  <a:lnTo>
                    <a:pt x="5" y="8"/>
                  </a:lnTo>
                  <a:lnTo>
                    <a:pt x="2" y="12"/>
                  </a:lnTo>
                  <a:lnTo>
                    <a:pt x="1" y="16"/>
                  </a:lnTo>
                  <a:lnTo>
                    <a:pt x="1" y="16"/>
                  </a:lnTo>
                  <a:lnTo>
                    <a:pt x="0" y="20"/>
                  </a:lnTo>
                  <a:lnTo>
                    <a:pt x="0" y="23"/>
                  </a:lnTo>
                  <a:lnTo>
                    <a:pt x="2" y="30"/>
                  </a:lnTo>
                  <a:lnTo>
                    <a:pt x="8" y="36"/>
                  </a:lnTo>
                  <a:lnTo>
                    <a:pt x="12" y="38"/>
                  </a:lnTo>
                  <a:lnTo>
                    <a:pt x="1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81" name="Freeform 1358">
              <a:extLst>
                <a:ext uri="{FF2B5EF4-FFF2-40B4-BE49-F238E27FC236}">
                  <a16:creationId xmlns:a16="http://schemas.microsoft.com/office/drawing/2014/main" id="{B476CB1B-4149-4C49-A72D-76ADBC06938E}"/>
                </a:ext>
              </a:extLst>
            </p:cNvPr>
            <p:cNvSpPr>
              <a:spLocks/>
            </p:cNvSpPr>
            <p:nvPr/>
          </p:nvSpPr>
          <p:spPr bwMode="auto">
            <a:xfrm>
              <a:off x="8115192" y="3570165"/>
              <a:ext cx="40019" cy="40019"/>
            </a:xfrm>
            <a:custGeom>
              <a:avLst/>
              <a:gdLst>
                <a:gd name="T0" fmla="*/ 16 w 40"/>
                <a:gd name="T1" fmla="*/ 39 h 40"/>
                <a:gd name="T2" fmla="*/ 16 w 40"/>
                <a:gd name="T3" fmla="*/ 39 h 40"/>
                <a:gd name="T4" fmla="*/ 19 w 40"/>
                <a:gd name="T5" fmla="*/ 40 h 40"/>
                <a:gd name="T6" fmla="*/ 23 w 40"/>
                <a:gd name="T7" fmla="*/ 40 h 40"/>
                <a:gd name="T8" fmla="*/ 30 w 40"/>
                <a:gd name="T9" fmla="*/ 38 h 40"/>
                <a:gd name="T10" fmla="*/ 36 w 40"/>
                <a:gd name="T11" fmla="*/ 33 h 40"/>
                <a:gd name="T12" fmla="*/ 39 w 40"/>
                <a:gd name="T13" fmla="*/ 29 h 40"/>
                <a:gd name="T14" fmla="*/ 40 w 40"/>
                <a:gd name="T15" fmla="*/ 26 h 40"/>
                <a:gd name="T16" fmla="*/ 40 w 40"/>
                <a:gd name="T17" fmla="*/ 26 h 40"/>
                <a:gd name="T18" fmla="*/ 40 w 40"/>
                <a:gd name="T19" fmla="*/ 21 h 40"/>
                <a:gd name="T20" fmla="*/ 40 w 40"/>
                <a:gd name="T21" fmla="*/ 17 h 40"/>
                <a:gd name="T22" fmla="*/ 38 w 40"/>
                <a:gd name="T23" fmla="*/ 11 h 40"/>
                <a:gd name="T24" fmla="*/ 32 w 40"/>
                <a:gd name="T25" fmla="*/ 4 h 40"/>
                <a:gd name="T26" fmla="*/ 30 w 40"/>
                <a:gd name="T27" fmla="*/ 3 h 40"/>
                <a:gd name="T28" fmla="*/ 26 w 40"/>
                <a:gd name="T29" fmla="*/ 0 h 40"/>
                <a:gd name="T30" fmla="*/ 26 w 40"/>
                <a:gd name="T31" fmla="*/ 0 h 40"/>
                <a:gd name="T32" fmla="*/ 22 w 40"/>
                <a:gd name="T33" fmla="*/ 0 h 40"/>
                <a:gd name="T34" fmla="*/ 18 w 40"/>
                <a:gd name="T35" fmla="*/ 0 h 40"/>
                <a:gd name="T36" fmla="*/ 10 w 40"/>
                <a:gd name="T37" fmla="*/ 3 h 40"/>
                <a:gd name="T38" fmla="*/ 5 w 40"/>
                <a:gd name="T39" fmla="*/ 8 h 40"/>
                <a:gd name="T40" fmla="*/ 3 w 40"/>
                <a:gd name="T41" fmla="*/ 11 h 40"/>
                <a:gd name="T42" fmla="*/ 1 w 40"/>
                <a:gd name="T43" fmla="*/ 14 h 40"/>
                <a:gd name="T44" fmla="*/ 1 w 40"/>
                <a:gd name="T45" fmla="*/ 14 h 40"/>
                <a:gd name="T46" fmla="*/ 0 w 40"/>
                <a:gd name="T47" fmla="*/ 18 h 40"/>
                <a:gd name="T48" fmla="*/ 0 w 40"/>
                <a:gd name="T49" fmla="*/ 22 h 40"/>
                <a:gd name="T50" fmla="*/ 3 w 40"/>
                <a:gd name="T51" fmla="*/ 30 h 40"/>
                <a:gd name="T52" fmla="*/ 8 w 40"/>
                <a:gd name="T53" fmla="*/ 35 h 40"/>
                <a:gd name="T54" fmla="*/ 12 w 40"/>
                <a:gd name="T55" fmla="*/ 38 h 40"/>
                <a:gd name="T56" fmla="*/ 16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6" y="39"/>
                  </a:moveTo>
                  <a:lnTo>
                    <a:pt x="16" y="39"/>
                  </a:lnTo>
                  <a:lnTo>
                    <a:pt x="19" y="40"/>
                  </a:lnTo>
                  <a:lnTo>
                    <a:pt x="23" y="40"/>
                  </a:lnTo>
                  <a:lnTo>
                    <a:pt x="30" y="38"/>
                  </a:lnTo>
                  <a:lnTo>
                    <a:pt x="36" y="33"/>
                  </a:lnTo>
                  <a:lnTo>
                    <a:pt x="39" y="29"/>
                  </a:lnTo>
                  <a:lnTo>
                    <a:pt x="40" y="26"/>
                  </a:lnTo>
                  <a:lnTo>
                    <a:pt x="40" y="26"/>
                  </a:lnTo>
                  <a:lnTo>
                    <a:pt x="40" y="21"/>
                  </a:lnTo>
                  <a:lnTo>
                    <a:pt x="40" y="17"/>
                  </a:lnTo>
                  <a:lnTo>
                    <a:pt x="38" y="11"/>
                  </a:lnTo>
                  <a:lnTo>
                    <a:pt x="32" y="4"/>
                  </a:lnTo>
                  <a:lnTo>
                    <a:pt x="30" y="3"/>
                  </a:lnTo>
                  <a:lnTo>
                    <a:pt x="26" y="0"/>
                  </a:lnTo>
                  <a:lnTo>
                    <a:pt x="26" y="0"/>
                  </a:lnTo>
                  <a:lnTo>
                    <a:pt x="22" y="0"/>
                  </a:lnTo>
                  <a:lnTo>
                    <a:pt x="18" y="0"/>
                  </a:lnTo>
                  <a:lnTo>
                    <a:pt x="10" y="3"/>
                  </a:lnTo>
                  <a:lnTo>
                    <a:pt x="5" y="8"/>
                  </a:lnTo>
                  <a:lnTo>
                    <a:pt x="3" y="11"/>
                  </a:lnTo>
                  <a:lnTo>
                    <a:pt x="1" y="14"/>
                  </a:lnTo>
                  <a:lnTo>
                    <a:pt x="1" y="14"/>
                  </a:lnTo>
                  <a:lnTo>
                    <a:pt x="0" y="18"/>
                  </a:lnTo>
                  <a:lnTo>
                    <a:pt x="0" y="22"/>
                  </a:lnTo>
                  <a:lnTo>
                    <a:pt x="3" y="30"/>
                  </a:lnTo>
                  <a:lnTo>
                    <a:pt x="8" y="35"/>
                  </a:lnTo>
                  <a:lnTo>
                    <a:pt x="12" y="38"/>
                  </a:lnTo>
                  <a:lnTo>
                    <a:pt x="16"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82" name="Freeform 1359">
              <a:extLst>
                <a:ext uri="{FF2B5EF4-FFF2-40B4-BE49-F238E27FC236}">
                  <a16:creationId xmlns:a16="http://schemas.microsoft.com/office/drawing/2014/main" id="{21B63A13-013F-4AF9-9FF3-B73AA8D770DB}"/>
                </a:ext>
              </a:extLst>
            </p:cNvPr>
            <p:cNvSpPr>
              <a:spLocks/>
            </p:cNvSpPr>
            <p:nvPr/>
          </p:nvSpPr>
          <p:spPr bwMode="auto">
            <a:xfrm>
              <a:off x="8137202" y="3492128"/>
              <a:ext cx="40019" cy="39019"/>
            </a:xfrm>
            <a:custGeom>
              <a:avLst/>
              <a:gdLst>
                <a:gd name="T0" fmla="*/ 14 w 40"/>
                <a:gd name="T1" fmla="*/ 39 h 39"/>
                <a:gd name="T2" fmla="*/ 14 w 40"/>
                <a:gd name="T3" fmla="*/ 39 h 39"/>
                <a:gd name="T4" fmla="*/ 20 w 40"/>
                <a:gd name="T5" fmla="*/ 39 h 39"/>
                <a:gd name="T6" fmla="*/ 23 w 40"/>
                <a:gd name="T7" fmla="*/ 39 h 39"/>
                <a:gd name="T8" fmla="*/ 30 w 40"/>
                <a:gd name="T9" fmla="*/ 37 h 39"/>
                <a:gd name="T10" fmla="*/ 36 w 40"/>
                <a:gd name="T11" fmla="*/ 33 h 39"/>
                <a:gd name="T12" fmla="*/ 38 w 40"/>
                <a:gd name="T13" fmla="*/ 29 h 39"/>
                <a:gd name="T14" fmla="*/ 40 w 40"/>
                <a:gd name="T15" fmla="*/ 25 h 39"/>
                <a:gd name="T16" fmla="*/ 40 w 40"/>
                <a:gd name="T17" fmla="*/ 25 h 39"/>
                <a:gd name="T18" fmla="*/ 40 w 40"/>
                <a:gd name="T19" fmla="*/ 21 h 39"/>
                <a:gd name="T20" fmla="*/ 40 w 40"/>
                <a:gd name="T21" fmla="*/ 17 h 39"/>
                <a:gd name="T22" fmla="*/ 38 w 40"/>
                <a:gd name="T23" fmla="*/ 9 h 39"/>
                <a:gd name="T24" fmla="*/ 33 w 40"/>
                <a:gd name="T25" fmla="*/ 4 h 39"/>
                <a:gd name="T26" fmla="*/ 30 w 40"/>
                <a:gd name="T27" fmla="*/ 1 h 39"/>
                <a:gd name="T28" fmla="*/ 26 w 40"/>
                <a:gd name="T29" fmla="*/ 0 h 39"/>
                <a:gd name="T30" fmla="*/ 26 w 40"/>
                <a:gd name="T31" fmla="*/ 0 h 39"/>
                <a:gd name="T32" fmla="*/ 22 w 40"/>
                <a:gd name="T33" fmla="*/ 0 h 39"/>
                <a:gd name="T34" fmla="*/ 18 w 40"/>
                <a:gd name="T35" fmla="*/ 0 h 39"/>
                <a:gd name="T36" fmla="*/ 10 w 40"/>
                <a:gd name="T37" fmla="*/ 1 h 39"/>
                <a:gd name="T38" fmla="*/ 5 w 40"/>
                <a:gd name="T39" fmla="*/ 7 h 39"/>
                <a:gd name="T40" fmla="*/ 3 w 40"/>
                <a:gd name="T41" fmla="*/ 11 h 39"/>
                <a:gd name="T42" fmla="*/ 1 w 40"/>
                <a:gd name="T43" fmla="*/ 14 h 39"/>
                <a:gd name="T44" fmla="*/ 1 w 40"/>
                <a:gd name="T45" fmla="*/ 14 h 39"/>
                <a:gd name="T46" fmla="*/ 0 w 40"/>
                <a:gd name="T47" fmla="*/ 18 h 39"/>
                <a:gd name="T48" fmla="*/ 0 w 40"/>
                <a:gd name="T49" fmla="*/ 22 h 39"/>
                <a:gd name="T50" fmla="*/ 3 w 40"/>
                <a:gd name="T51" fmla="*/ 30 h 39"/>
                <a:gd name="T52" fmla="*/ 8 w 40"/>
                <a:gd name="T53" fmla="*/ 35 h 39"/>
                <a:gd name="T54" fmla="*/ 12 w 40"/>
                <a:gd name="T55" fmla="*/ 38 h 39"/>
                <a:gd name="T56" fmla="*/ 14 w 40"/>
                <a:gd name="T5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39">
                  <a:moveTo>
                    <a:pt x="14" y="39"/>
                  </a:moveTo>
                  <a:lnTo>
                    <a:pt x="14" y="39"/>
                  </a:lnTo>
                  <a:lnTo>
                    <a:pt x="20" y="39"/>
                  </a:lnTo>
                  <a:lnTo>
                    <a:pt x="23" y="39"/>
                  </a:lnTo>
                  <a:lnTo>
                    <a:pt x="30" y="37"/>
                  </a:lnTo>
                  <a:lnTo>
                    <a:pt x="36" y="33"/>
                  </a:lnTo>
                  <a:lnTo>
                    <a:pt x="38" y="29"/>
                  </a:lnTo>
                  <a:lnTo>
                    <a:pt x="40" y="25"/>
                  </a:lnTo>
                  <a:lnTo>
                    <a:pt x="40" y="25"/>
                  </a:lnTo>
                  <a:lnTo>
                    <a:pt x="40" y="21"/>
                  </a:lnTo>
                  <a:lnTo>
                    <a:pt x="40" y="17"/>
                  </a:lnTo>
                  <a:lnTo>
                    <a:pt x="38" y="9"/>
                  </a:lnTo>
                  <a:lnTo>
                    <a:pt x="33" y="4"/>
                  </a:lnTo>
                  <a:lnTo>
                    <a:pt x="30" y="1"/>
                  </a:lnTo>
                  <a:lnTo>
                    <a:pt x="26" y="0"/>
                  </a:lnTo>
                  <a:lnTo>
                    <a:pt x="26" y="0"/>
                  </a:lnTo>
                  <a:lnTo>
                    <a:pt x="22" y="0"/>
                  </a:lnTo>
                  <a:lnTo>
                    <a:pt x="18" y="0"/>
                  </a:lnTo>
                  <a:lnTo>
                    <a:pt x="10" y="1"/>
                  </a:lnTo>
                  <a:lnTo>
                    <a:pt x="5" y="7"/>
                  </a:lnTo>
                  <a:lnTo>
                    <a:pt x="3" y="11"/>
                  </a:lnTo>
                  <a:lnTo>
                    <a:pt x="1" y="14"/>
                  </a:lnTo>
                  <a:lnTo>
                    <a:pt x="1" y="14"/>
                  </a:lnTo>
                  <a:lnTo>
                    <a:pt x="0" y="18"/>
                  </a:lnTo>
                  <a:lnTo>
                    <a:pt x="0" y="22"/>
                  </a:lnTo>
                  <a:lnTo>
                    <a:pt x="3" y="30"/>
                  </a:lnTo>
                  <a:lnTo>
                    <a:pt x="8" y="35"/>
                  </a:lnTo>
                  <a:lnTo>
                    <a:pt x="12" y="38"/>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83" name="Freeform 1360">
              <a:extLst>
                <a:ext uri="{FF2B5EF4-FFF2-40B4-BE49-F238E27FC236}">
                  <a16:creationId xmlns:a16="http://schemas.microsoft.com/office/drawing/2014/main" id="{C06849C0-54BF-4DA7-9C7D-E598E580598C}"/>
                </a:ext>
              </a:extLst>
            </p:cNvPr>
            <p:cNvSpPr>
              <a:spLocks/>
            </p:cNvSpPr>
            <p:nvPr/>
          </p:nvSpPr>
          <p:spPr bwMode="auto">
            <a:xfrm>
              <a:off x="8159213" y="3413090"/>
              <a:ext cx="40019" cy="40019"/>
            </a:xfrm>
            <a:custGeom>
              <a:avLst/>
              <a:gdLst>
                <a:gd name="T0" fmla="*/ 14 w 40"/>
                <a:gd name="T1" fmla="*/ 40 h 40"/>
                <a:gd name="T2" fmla="*/ 14 w 40"/>
                <a:gd name="T3" fmla="*/ 40 h 40"/>
                <a:gd name="T4" fmla="*/ 18 w 40"/>
                <a:gd name="T5" fmla="*/ 40 h 40"/>
                <a:gd name="T6" fmla="*/ 22 w 40"/>
                <a:gd name="T7" fmla="*/ 40 h 40"/>
                <a:gd name="T8" fmla="*/ 30 w 40"/>
                <a:gd name="T9" fmla="*/ 38 h 40"/>
                <a:gd name="T10" fmla="*/ 36 w 40"/>
                <a:gd name="T11" fmla="*/ 32 h 40"/>
                <a:gd name="T12" fmla="*/ 38 w 40"/>
                <a:gd name="T13" fmla="*/ 30 h 40"/>
                <a:gd name="T14" fmla="*/ 39 w 40"/>
                <a:gd name="T15" fmla="*/ 26 h 40"/>
                <a:gd name="T16" fmla="*/ 39 w 40"/>
                <a:gd name="T17" fmla="*/ 26 h 40"/>
                <a:gd name="T18" fmla="*/ 40 w 40"/>
                <a:gd name="T19" fmla="*/ 22 h 40"/>
                <a:gd name="T20" fmla="*/ 40 w 40"/>
                <a:gd name="T21" fmla="*/ 18 h 40"/>
                <a:gd name="T22" fmla="*/ 38 w 40"/>
                <a:gd name="T23" fmla="*/ 10 h 40"/>
                <a:gd name="T24" fmla="*/ 33 w 40"/>
                <a:gd name="T25" fmla="*/ 5 h 40"/>
                <a:gd name="T26" fmla="*/ 30 w 40"/>
                <a:gd name="T27" fmla="*/ 2 h 40"/>
                <a:gd name="T28" fmla="*/ 26 w 40"/>
                <a:gd name="T29" fmla="*/ 1 h 40"/>
                <a:gd name="T30" fmla="*/ 26 w 40"/>
                <a:gd name="T31" fmla="*/ 1 h 40"/>
                <a:gd name="T32" fmla="*/ 22 w 40"/>
                <a:gd name="T33" fmla="*/ 0 h 40"/>
                <a:gd name="T34" fmla="*/ 18 w 40"/>
                <a:gd name="T35" fmla="*/ 0 h 40"/>
                <a:gd name="T36" fmla="*/ 11 w 40"/>
                <a:gd name="T37" fmla="*/ 2 h 40"/>
                <a:gd name="T38" fmla="*/ 4 w 40"/>
                <a:gd name="T39" fmla="*/ 8 h 40"/>
                <a:gd name="T40" fmla="*/ 3 w 40"/>
                <a:gd name="T41" fmla="*/ 12 h 40"/>
                <a:gd name="T42" fmla="*/ 1 w 40"/>
                <a:gd name="T43" fmla="*/ 14 h 40"/>
                <a:gd name="T44" fmla="*/ 1 w 40"/>
                <a:gd name="T45" fmla="*/ 14 h 40"/>
                <a:gd name="T46" fmla="*/ 0 w 40"/>
                <a:gd name="T47" fmla="*/ 19 h 40"/>
                <a:gd name="T48" fmla="*/ 0 w 40"/>
                <a:gd name="T49" fmla="*/ 23 h 40"/>
                <a:gd name="T50" fmla="*/ 3 w 40"/>
                <a:gd name="T51" fmla="*/ 30 h 40"/>
                <a:gd name="T52" fmla="*/ 8 w 40"/>
                <a:gd name="T53" fmla="*/ 36 h 40"/>
                <a:gd name="T54" fmla="*/ 11 w 40"/>
                <a:gd name="T55" fmla="*/ 38 h 40"/>
                <a:gd name="T56" fmla="*/ 14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40"/>
                  </a:moveTo>
                  <a:lnTo>
                    <a:pt x="14" y="40"/>
                  </a:lnTo>
                  <a:lnTo>
                    <a:pt x="18" y="40"/>
                  </a:lnTo>
                  <a:lnTo>
                    <a:pt x="22" y="40"/>
                  </a:lnTo>
                  <a:lnTo>
                    <a:pt x="30" y="38"/>
                  </a:lnTo>
                  <a:lnTo>
                    <a:pt x="36" y="32"/>
                  </a:lnTo>
                  <a:lnTo>
                    <a:pt x="38" y="30"/>
                  </a:lnTo>
                  <a:lnTo>
                    <a:pt x="39" y="26"/>
                  </a:lnTo>
                  <a:lnTo>
                    <a:pt x="39" y="26"/>
                  </a:lnTo>
                  <a:lnTo>
                    <a:pt x="40" y="22"/>
                  </a:lnTo>
                  <a:lnTo>
                    <a:pt x="40" y="18"/>
                  </a:lnTo>
                  <a:lnTo>
                    <a:pt x="38" y="10"/>
                  </a:lnTo>
                  <a:lnTo>
                    <a:pt x="33" y="5"/>
                  </a:lnTo>
                  <a:lnTo>
                    <a:pt x="30" y="2"/>
                  </a:lnTo>
                  <a:lnTo>
                    <a:pt x="26" y="1"/>
                  </a:lnTo>
                  <a:lnTo>
                    <a:pt x="26" y="1"/>
                  </a:lnTo>
                  <a:lnTo>
                    <a:pt x="22" y="0"/>
                  </a:lnTo>
                  <a:lnTo>
                    <a:pt x="18" y="0"/>
                  </a:lnTo>
                  <a:lnTo>
                    <a:pt x="11" y="2"/>
                  </a:lnTo>
                  <a:lnTo>
                    <a:pt x="4" y="8"/>
                  </a:lnTo>
                  <a:lnTo>
                    <a:pt x="3" y="12"/>
                  </a:lnTo>
                  <a:lnTo>
                    <a:pt x="1" y="14"/>
                  </a:lnTo>
                  <a:lnTo>
                    <a:pt x="1" y="14"/>
                  </a:lnTo>
                  <a:lnTo>
                    <a:pt x="0" y="19"/>
                  </a:lnTo>
                  <a:lnTo>
                    <a:pt x="0" y="23"/>
                  </a:lnTo>
                  <a:lnTo>
                    <a:pt x="3" y="30"/>
                  </a:lnTo>
                  <a:lnTo>
                    <a:pt x="8" y="36"/>
                  </a:lnTo>
                  <a:lnTo>
                    <a:pt x="11" y="38"/>
                  </a:lnTo>
                  <a:lnTo>
                    <a:pt x="14"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84" name="Freeform 1361">
              <a:extLst>
                <a:ext uri="{FF2B5EF4-FFF2-40B4-BE49-F238E27FC236}">
                  <a16:creationId xmlns:a16="http://schemas.microsoft.com/office/drawing/2014/main" id="{515F8E7B-38C7-4935-8DC1-928335C09399}"/>
                </a:ext>
              </a:extLst>
            </p:cNvPr>
            <p:cNvSpPr>
              <a:spLocks/>
            </p:cNvSpPr>
            <p:nvPr/>
          </p:nvSpPr>
          <p:spPr bwMode="auto">
            <a:xfrm>
              <a:off x="8181224" y="3335052"/>
              <a:ext cx="40019" cy="40019"/>
            </a:xfrm>
            <a:custGeom>
              <a:avLst/>
              <a:gdLst>
                <a:gd name="T0" fmla="*/ 14 w 40"/>
                <a:gd name="T1" fmla="*/ 39 h 40"/>
                <a:gd name="T2" fmla="*/ 14 w 40"/>
                <a:gd name="T3" fmla="*/ 39 h 40"/>
                <a:gd name="T4" fmla="*/ 18 w 40"/>
                <a:gd name="T5" fmla="*/ 40 h 40"/>
                <a:gd name="T6" fmla="*/ 22 w 40"/>
                <a:gd name="T7" fmla="*/ 40 h 40"/>
                <a:gd name="T8" fmla="*/ 30 w 40"/>
                <a:gd name="T9" fmla="*/ 38 h 40"/>
                <a:gd name="T10" fmla="*/ 37 w 40"/>
                <a:gd name="T11" fmla="*/ 32 h 40"/>
                <a:gd name="T12" fmla="*/ 38 w 40"/>
                <a:gd name="T13" fmla="*/ 28 h 40"/>
                <a:gd name="T14" fmla="*/ 39 w 40"/>
                <a:gd name="T15" fmla="*/ 25 h 40"/>
                <a:gd name="T16" fmla="*/ 39 w 40"/>
                <a:gd name="T17" fmla="*/ 25 h 40"/>
                <a:gd name="T18" fmla="*/ 40 w 40"/>
                <a:gd name="T19" fmla="*/ 21 h 40"/>
                <a:gd name="T20" fmla="*/ 40 w 40"/>
                <a:gd name="T21" fmla="*/ 17 h 40"/>
                <a:gd name="T22" fmla="*/ 38 w 40"/>
                <a:gd name="T23" fmla="*/ 10 h 40"/>
                <a:gd name="T24" fmla="*/ 33 w 40"/>
                <a:gd name="T25" fmla="*/ 4 h 40"/>
                <a:gd name="T26" fmla="*/ 30 w 40"/>
                <a:gd name="T27" fmla="*/ 2 h 40"/>
                <a:gd name="T28" fmla="*/ 26 w 40"/>
                <a:gd name="T29" fmla="*/ 0 h 40"/>
                <a:gd name="T30" fmla="*/ 26 w 40"/>
                <a:gd name="T31" fmla="*/ 0 h 40"/>
                <a:gd name="T32" fmla="*/ 22 w 40"/>
                <a:gd name="T33" fmla="*/ 0 h 40"/>
                <a:gd name="T34" fmla="*/ 17 w 40"/>
                <a:gd name="T35" fmla="*/ 0 h 40"/>
                <a:gd name="T36" fmla="*/ 11 w 40"/>
                <a:gd name="T37" fmla="*/ 2 h 40"/>
                <a:gd name="T38" fmla="*/ 4 w 40"/>
                <a:gd name="T39" fmla="*/ 8 h 40"/>
                <a:gd name="T40" fmla="*/ 3 w 40"/>
                <a:gd name="T41" fmla="*/ 10 h 40"/>
                <a:gd name="T42" fmla="*/ 0 w 40"/>
                <a:gd name="T43" fmla="*/ 14 h 40"/>
                <a:gd name="T44" fmla="*/ 0 w 40"/>
                <a:gd name="T45" fmla="*/ 14 h 40"/>
                <a:gd name="T46" fmla="*/ 0 w 40"/>
                <a:gd name="T47" fmla="*/ 18 h 40"/>
                <a:gd name="T48" fmla="*/ 0 w 40"/>
                <a:gd name="T49" fmla="*/ 22 h 40"/>
                <a:gd name="T50" fmla="*/ 3 w 40"/>
                <a:gd name="T51" fmla="*/ 30 h 40"/>
                <a:gd name="T52" fmla="*/ 8 w 40"/>
                <a:gd name="T53" fmla="*/ 35 h 40"/>
                <a:gd name="T54" fmla="*/ 11 w 40"/>
                <a:gd name="T55" fmla="*/ 38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8" y="40"/>
                  </a:lnTo>
                  <a:lnTo>
                    <a:pt x="22" y="40"/>
                  </a:lnTo>
                  <a:lnTo>
                    <a:pt x="30" y="38"/>
                  </a:lnTo>
                  <a:lnTo>
                    <a:pt x="37" y="32"/>
                  </a:lnTo>
                  <a:lnTo>
                    <a:pt x="38" y="28"/>
                  </a:lnTo>
                  <a:lnTo>
                    <a:pt x="39" y="25"/>
                  </a:lnTo>
                  <a:lnTo>
                    <a:pt x="39" y="25"/>
                  </a:lnTo>
                  <a:lnTo>
                    <a:pt x="40" y="21"/>
                  </a:lnTo>
                  <a:lnTo>
                    <a:pt x="40" y="17"/>
                  </a:lnTo>
                  <a:lnTo>
                    <a:pt x="38" y="10"/>
                  </a:lnTo>
                  <a:lnTo>
                    <a:pt x="33" y="4"/>
                  </a:lnTo>
                  <a:lnTo>
                    <a:pt x="30" y="2"/>
                  </a:lnTo>
                  <a:lnTo>
                    <a:pt x="26" y="0"/>
                  </a:lnTo>
                  <a:lnTo>
                    <a:pt x="26" y="0"/>
                  </a:lnTo>
                  <a:lnTo>
                    <a:pt x="22" y="0"/>
                  </a:lnTo>
                  <a:lnTo>
                    <a:pt x="17" y="0"/>
                  </a:lnTo>
                  <a:lnTo>
                    <a:pt x="11" y="2"/>
                  </a:lnTo>
                  <a:lnTo>
                    <a:pt x="4" y="8"/>
                  </a:lnTo>
                  <a:lnTo>
                    <a:pt x="3" y="10"/>
                  </a:lnTo>
                  <a:lnTo>
                    <a:pt x="0" y="14"/>
                  </a:lnTo>
                  <a:lnTo>
                    <a:pt x="0" y="14"/>
                  </a:lnTo>
                  <a:lnTo>
                    <a:pt x="0" y="18"/>
                  </a:lnTo>
                  <a:lnTo>
                    <a:pt x="0" y="22"/>
                  </a:lnTo>
                  <a:lnTo>
                    <a:pt x="3" y="30"/>
                  </a:lnTo>
                  <a:lnTo>
                    <a:pt x="8" y="35"/>
                  </a:lnTo>
                  <a:lnTo>
                    <a:pt x="11" y="38"/>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85" name="Freeform 1362">
              <a:extLst>
                <a:ext uri="{FF2B5EF4-FFF2-40B4-BE49-F238E27FC236}">
                  <a16:creationId xmlns:a16="http://schemas.microsoft.com/office/drawing/2014/main" id="{E2F60869-E6D9-412E-8689-683050541B70}"/>
                </a:ext>
              </a:extLst>
            </p:cNvPr>
            <p:cNvSpPr>
              <a:spLocks/>
            </p:cNvSpPr>
            <p:nvPr/>
          </p:nvSpPr>
          <p:spPr bwMode="auto">
            <a:xfrm>
              <a:off x="8203234" y="3256014"/>
              <a:ext cx="41020" cy="40019"/>
            </a:xfrm>
            <a:custGeom>
              <a:avLst/>
              <a:gdLst>
                <a:gd name="T0" fmla="*/ 15 w 41"/>
                <a:gd name="T1" fmla="*/ 40 h 40"/>
                <a:gd name="T2" fmla="*/ 15 w 41"/>
                <a:gd name="T3" fmla="*/ 40 h 40"/>
                <a:gd name="T4" fmla="*/ 18 w 41"/>
                <a:gd name="T5" fmla="*/ 40 h 40"/>
                <a:gd name="T6" fmla="*/ 22 w 41"/>
                <a:gd name="T7" fmla="*/ 40 h 40"/>
                <a:gd name="T8" fmla="*/ 30 w 41"/>
                <a:gd name="T9" fmla="*/ 37 h 40"/>
                <a:gd name="T10" fmla="*/ 35 w 41"/>
                <a:gd name="T11" fmla="*/ 33 h 40"/>
                <a:gd name="T12" fmla="*/ 38 w 41"/>
                <a:gd name="T13" fmla="*/ 30 h 40"/>
                <a:gd name="T14" fmla="*/ 39 w 41"/>
                <a:gd name="T15" fmla="*/ 26 h 40"/>
                <a:gd name="T16" fmla="*/ 39 w 41"/>
                <a:gd name="T17" fmla="*/ 26 h 40"/>
                <a:gd name="T18" fmla="*/ 41 w 41"/>
                <a:gd name="T19" fmla="*/ 22 h 40"/>
                <a:gd name="T20" fmla="*/ 41 w 41"/>
                <a:gd name="T21" fmla="*/ 18 h 40"/>
                <a:gd name="T22" fmla="*/ 38 w 41"/>
                <a:gd name="T23" fmla="*/ 10 h 40"/>
                <a:gd name="T24" fmla="*/ 33 w 41"/>
                <a:gd name="T25" fmla="*/ 5 h 40"/>
                <a:gd name="T26" fmla="*/ 29 w 41"/>
                <a:gd name="T27" fmla="*/ 2 h 40"/>
                <a:gd name="T28" fmla="*/ 25 w 41"/>
                <a:gd name="T29" fmla="*/ 1 h 40"/>
                <a:gd name="T30" fmla="*/ 25 w 41"/>
                <a:gd name="T31" fmla="*/ 1 h 40"/>
                <a:gd name="T32" fmla="*/ 21 w 41"/>
                <a:gd name="T33" fmla="*/ 0 h 40"/>
                <a:gd name="T34" fmla="*/ 17 w 41"/>
                <a:gd name="T35" fmla="*/ 1 h 40"/>
                <a:gd name="T36" fmla="*/ 11 w 41"/>
                <a:gd name="T37" fmla="*/ 2 h 40"/>
                <a:gd name="T38" fmla="*/ 4 w 41"/>
                <a:gd name="T39" fmla="*/ 7 h 40"/>
                <a:gd name="T40" fmla="*/ 3 w 41"/>
                <a:gd name="T41" fmla="*/ 11 h 40"/>
                <a:gd name="T42" fmla="*/ 0 w 41"/>
                <a:gd name="T43" fmla="*/ 15 h 40"/>
                <a:gd name="T44" fmla="*/ 0 w 41"/>
                <a:gd name="T45" fmla="*/ 15 h 40"/>
                <a:gd name="T46" fmla="*/ 0 w 41"/>
                <a:gd name="T47" fmla="*/ 19 h 40"/>
                <a:gd name="T48" fmla="*/ 0 w 41"/>
                <a:gd name="T49" fmla="*/ 23 h 40"/>
                <a:gd name="T50" fmla="*/ 3 w 41"/>
                <a:gd name="T51" fmla="*/ 31 h 40"/>
                <a:gd name="T52" fmla="*/ 8 w 41"/>
                <a:gd name="T53" fmla="*/ 36 h 40"/>
                <a:gd name="T54" fmla="*/ 11 w 41"/>
                <a:gd name="T55" fmla="*/ 39 h 40"/>
                <a:gd name="T56" fmla="*/ 15 w 41"/>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0">
                  <a:moveTo>
                    <a:pt x="15" y="40"/>
                  </a:moveTo>
                  <a:lnTo>
                    <a:pt x="15" y="40"/>
                  </a:lnTo>
                  <a:lnTo>
                    <a:pt x="18" y="40"/>
                  </a:lnTo>
                  <a:lnTo>
                    <a:pt x="22" y="40"/>
                  </a:lnTo>
                  <a:lnTo>
                    <a:pt x="30" y="37"/>
                  </a:lnTo>
                  <a:lnTo>
                    <a:pt x="35" y="33"/>
                  </a:lnTo>
                  <a:lnTo>
                    <a:pt x="38" y="30"/>
                  </a:lnTo>
                  <a:lnTo>
                    <a:pt x="39" y="26"/>
                  </a:lnTo>
                  <a:lnTo>
                    <a:pt x="39" y="26"/>
                  </a:lnTo>
                  <a:lnTo>
                    <a:pt x="41" y="22"/>
                  </a:lnTo>
                  <a:lnTo>
                    <a:pt x="41" y="18"/>
                  </a:lnTo>
                  <a:lnTo>
                    <a:pt x="38" y="10"/>
                  </a:lnTo>
                  <a:lnTo>
                    <a:pt x="33" y="5"/>
                  </a:lnTo>
                  <a:lnTo>
                    <a:pt x="29" y="2"/>
                  </a:lnTo>
                  <a:lnTo>
                    <a:pt x="25" y="1"/>
                  </a:lnTo>
                  <a:lnTo>
                    <a:pt x="25" y="1"/>
                  </a:lnTo>
                  <a:lnTo>
                    <a:pt x="21" y="0"/>
                  </a:lnTo>
                  <a:lnTo>
                    <a:pt x="17" y="1"/>
                  </a:lnTo>
                  <a:lnTo>
                    <a:pt x="11" y="2"/>
                  </a:lnTo>
                  <a:lnTo>
                    <a:pt x="4" y="7"/>
                  </a:lnTo>
                  <a:lnTo>
                    <a:pt x="3" y="11"/>
                  </a:lnTo>
                  <a:lnTo>
                    <a:pt x="0" y="15"/>
                  </a:lnTo>
                  <a:lnTo>
                    <a:pt x="0" y="15"/>
                  </a:lnTo>
                  <a:lnTo>
                    <a:pt x="0" y="19"/>
                  </a:lnTo>
                  <a:lnTo>
                    <a:pt x="0" y="23"/>
                  </a:lnTo>
                  <a:lnTo>
                    <a:pt x="3" y="31"/>
                  </a:lnTo>
                  <a:lnTo>
                    <a:pt x="8" y="36"/>
                  </a:lnTo>
                  <a:lnTo>
                    <a:pt x="11" y="39"/>
                  </a:lnTo>
                  <a:lnTo>
                    <a:pt x="1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86" name="Freeform 1363">
              <a:extLst>
                <a:ext uri="{FF2B5EF4-FFF2-40B4-BE49-F238E27FC236}">
                  <a16:creationId xmlns:a16="http://schemas.microsoft.com/office/drawing/2014/main" id="{FABCC96E-842F-4B03-B069-204619F906D8}"/>
                </a:ext>
              </a:extLst>
            </p:cNvPr>
            <p:cNvSpPr>
              <a:spLocks/>
            </p:cNvSpPr>
            <p:nvPr/>
          </p:nvSpPr>
          <p:spPr bwMode="auto">
            <a:xfrm>
              <a:off x="8225245" y="3177976"/>
              <a:ext cx="41020" cy="40019"/>
            </a:xfrm>
            <a:custGeom>
              <a:avLst/>
              <a:gdLst>
                <a:gd name="T0" fmla="*/ 15 w 41"/>
                <a:gd name="T1" fmla="*/ 40 h 40"/>
                <a:gd name="T2" fmla="*/ 15 w 41"/>
                <a:gd name="T3" fmla="*/ 40 h 40"/>
                <a:gd name="T4" fmla="*/ 19 w 41"/>
                <a:gd name="T5" fmla="*/ 40 h 40"/>
                <a:gd name="T6" fmla="*/ 22 w 41"/>
                <a:gd name="T7" fmla="*/ 40 h 40"/>
                <a:gd name="T8" fmla="*/ 30 w 41"/>
                <a:gd name="T9" fmla="*/ 37 h 40"/>
                <a:gd name="T10" fmla="*/ 35 w 41"/>
                <a:gd name="T11" fmla="*/ 32 h 40"/>
                <a:gd name="T12" fmla="*/ 38 w 41"/>
                <a:gd name="T13" fmla="*/ 30 h 40"/>
                <a:gd name="T14" fmla="*/ 39 w 41"/>
                <a:gd name="T15" fmla="*/ 26 h 40"/>
                <a:gd name="T16" fmla="*/ 39 w 41"/>
                <a:gd name="T17" fmla="*/ 26 h 40"/>
                <a:gd name="T18" fmla="*/ 41 w 41"/>
                <a:gd name="T19" fmla="*/ 22 h 40"/>
                <a:gd name="T20" fmla="*/ 41 w 41"/>
                <a:gd name="T21" fmla="*/ 18 h 40"/>
                <a:gd name="T22" fmla="*/ 38 w 41"/>
                <a:gd name="T23" fmla="*/ 10 h 40"/>
                <a:gd name="T24" fmla="*/ 33 w 41"/>
                <a:gd name="T25" fmla="*/ 4 h 40"/>
                <a:gd name="T26" fmla="*/ 29 w 41"/>
                <a:gd name="T27" fmla="*/ 2 h 40"/>
                <a:gd name="T28" fmla="*/ 25 w 41"/>
                <a:gd name="T29" fmla="*/ 1 h 40"/>
                <a:gd name="T30" fmla="*/ 25 w 41"/>
                <a:gd name="T31" fmla="*/ 1 h 40"/>
                <a:gd name="T32" fmla="*/ 21 w 41"/>
                <a:gd name="T33" fmla="*/ 0 h 40"/>
                <a:gd name="T34" fmla="*/ 17 w 41"/>
                <a:gd name="T35" fmla="*/ 0 h 40"/>
                <a:gd name="T36" fmla="*/ 11 w 41"/>
                <a:gd name="T37" fmla="*/ 2 h 40"/>
                <a:gd name="T38" fmla="*/ 4 w 41"/>
                <a:gd name="T39" fmla="*/ 7 h 40"/>
                <a:gd name="T40" fmla="*/ 2 w 41"/>
                <a:gd name="T41" fmla="*/ 11 h 40"/>
                <a:gd name="T42" fmla="*/ 0 w 41"/>
                <a:gd name="T43" fmla="*/ 14 h 40"/>
                <a:gd name="T44" fmla="*/ 0 w 41"/>
                <a:gd name="T45" fmla="*/ 14 h 40"/>
                <a:gd name="T46" fmla="*/ 0 w 41"/>
                <a:gd name="T47" fmla="*/ 19 h 40"/>
                <a:gd name="T48" fmla="*/ 0 w 41"/>
                <a:gd name="T49" fmla="*/ 23 h 40"/>
                <a:gd name="T50" fmla="*/ 3 w 41"/>
                <a:gd name="T51" fmla="*/ 30 h 40"/>
                <a:gd name="T52" fmla="*/ 8 w 41"/>
                <a:gd name="T53" fmla="*/ 36 h 40"/>
                <a:gd name="T54" fmla="*/ 11 w 41"/>
                <a:gd name="T55" fmla="*/ 37 h 40"/>
                <a:gd name="T56" fmla="*/ 15 w 41"/>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0">
                  <a:moveTo>
                    <a:pt x="15" y="40"/>
                  </a:moveTo>
                  <a:lnTo>
                    <a:pt x="15" y="40"/>
                  </a:lnTo>
                  <a:lnTo>
                    <a:pt x="19" y="40"/>
                  </a:lnTo>
                  <a:lnTo>
                    <a:pt x="22" y="40"/>
                  </a:lnTo>
                  <a:lnTo>
                    <a:pt x="30" y="37"/>
                  </a:lnTo>
                  <a:lnTo>
                    <a:pt x="35" y="32"/>
                  </a:lnTo>
                  <a:lnTo>
                    <a:pt x="38" y="30"/>
                  </a:lnTo>
                  <a:lnTo>
                    <a:pt x="39" y="26"/>
                  </a:lnTo>
                  <a:lnTo>
                    <a:pt x="39" y="26"/>
                  </a:lnTo>
                  <a:lnTo>
                    <a:pt x="41" y="22"/>
                  </a:lnTo>
                  <a:lnTo>
                    <a:pt x="41" y="18"/>
                  </a:lnTo>
                  <a:lnTo>
                    <a:pt x="38" y="10"/>
                  </a:lnTo>
                  <a:lnTo>
                    <a:pt x="33" y="4"/>
                  </a:lnTo>
                  <a:lnTo>
                    <a:pt x="29" y="2"/>
                  </a:lnTo>
                  <a:lnTo>
                    <a:pt x="25" y="1"/>
                  </a:lnTo>
                  <a:lnTo>
                    <a:pt x="25" y="1"/>
                  </a:lnTo>
                  <a:lnTo>
                    <a:pt x="21" y="0"/>
                  </a:lnTo>
                  <a:lnTo>
                    <a:pt x="17" y="0"/>
                  </a:lnTo>
                  <a:lnTo>
                    <a:pt x="11" y="2"/>
                  </a:lnTo>
                  <a:lnTo>
                    <a:pt x="4" y="7"/>
                  </a:lnTo>
                  <a:lnTo>
                    <a:pt x="2" y="11"/>
                  </a:lnTo>
                  <a:lnTo>
                    <a:pt x="0" y="14"/>
                  </a:lnTo>
                  <a:lnTo>
                    <a:pt x="0" y="14"/>
                  </a:lnTo>
                  <a:lnTo>
                    <a:pt x="0" y="19"/>
                  </a:lnTo>
                  <a:lnTo>
                    <a:pt x="0" y="23"/>
                  </a:lnTo>
                  <a:lnTo>
                    <a:pt x="3" y="30"/>
                  </a:lnTo>
                  <a:lnTo>
                    <a:pt x="8" y="36"/>
                  </a:lnTo>
                  <a:lnTo>
                    <a:pt x="11" y="37"/>
                  </a:lnTo>
                  <a:lnTo>
                    <a:pt x="1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87" name="Freeform 1364">
              <a:extLst>
                <a:ext uri="{FF2B5EF4-FFF2-40B4-BE49-F238E27FC236}">
                  <a16:creationId xmlns:a16="http://schemas.microsoft.com/office/drawing/2014/main" id="{671694EE-CFD4-4710-9E48-DCF2EC0F71A7}"/>
                </a:ext>
              </a:extLst>
            </p:cNvPr>
            <p:cNvSpPr>
              <a:spLocks/>
            </p:cNvSpPr>
            <p:nvPr/>
          </p:nvSpPr>
          <p:spPr bwMode="auto">
            <a:xfrm>
              <a:off x="8247255" y="3099939"/>
              <a:ext cx="41020" cy="40019"/>
            </a:xfrm>
            <a:custGeom>
              <a:avLst/>
              <a:gdLst>
                <a:gd name="T0" fmla="*/ 15 w 41"/>
                <a:gd name="T1" fmla="*/ 39 h 40"/>
                <a:gd name="T2" fmla="*/ 15 w 41"/>
                <a:gd name="T3" fmla="*/ 39 h 40"/>
                <a:gd name="T4" fmla="*/ 19 w 41"/>
                <a:gd name="T5" fmla="*/ 40 h 40"/>
                <a:gd name="T6" fmla="*/ 23 w 41"/>
                <a:gd name="T7" fmla="*/ 40 h 40"/>
                <a:gd name="T8" fmla="*/ 30 w 41"/>
                <a:gd name="T9" fmla="*/ 37 h 40"/>
                <a:gd name="T10" fmla="*/ 36 w 41"/>
                <a:gd name="T11" fmla="*/ 32 h 40"/>
                <a:gd name="T12" fmla="*/ 38 w 41"/>
                <a:gd name="T13" fmla="*/ 28 h 40"/>
                <a:gd name="T14" fmla="*/ 39 w 41"/>
                <a:gd name="T15" fmla="*/ 24 h 40"/>
                <a:gd name="T16" fmla="*/ 39 w 41"/>
                <a:gd name="T17" fmla="*/ 24 h 40"/>
                <a:gd name="T18" fmla="*/ 41 w 41"/>
                <a:gd name="T19" fmla="*/ 20 h 40"/>
                <a:gd name="T20" fmla="*/ 39 w 41"/>
                <a:gd name="T21" fmla="*/ 17 h 40"/>
                <a:gd name="T22" fmla="*/ 38 w 41"/>
                <a:gd name="T23" fmla="*/ 10 h 40"/>
                <a:gd name="T24" fmla="*/ 33 w 41"/>
                <a:gd name="T25" fmla="*/ 4 h 40"/>
                <a:gd name="T26" fmla="*/ 29 w 41"/>
                <a:gd name="T27" fmla="*/ 1 h 40"/>
                <a:gd name="T28" fmla="*/ 25 w 41"/>
                <a:gd name="T29" fmla="*/ 0 h 40"/>
                <a:gd name="T30" fmla="*/ 25 w 41"/>
                <a:gd name="T31" fmla="*/ 0 h 40"/>
                <a:gd name="T32" fmla="*/ 21 w 41"/>
                <a:gd name="T33" fmla="*/ 0 h 40"/>
                <a:gd name="T34" fmla="*/ 17 w 41"/>
                <a:gd name="T35" fmla="*/ 0 h 40"/>
                <a:gd name="T36" fmla="*/ 11 w 41"/>
                <a:gd name="T37" fmla="*/ 2 h 40"/>
                <a:gd name="T38" fmla="*/ 4 w 41"/>
                <a:gd name="T39" fmla="*/ 7 h 40"/>
                <a:gd name="T40" fmla="*/ 2 w 41"/>
                <a:gd name="T41" fmla="*/ 10 h 40"/>
                <a:gd name="T42" fmla="*/ 0 w 41"/>
                <a:gd name="T43" fmla="*/ 14 h 40"/>
                <a:gd name="T44" fmla="*/ 0 w 41"/>
                <a:gd name="T45" fmla="*/ 14 h 40"/>
                <a:gd name="T46" fmla="*/ 0 w 41"/>
                <a:gd name="T47" fmla="*/ 18 h 40"/>
                <a:gd name="T48" fmla="*/ 0 w 41"/>
                <a:gd name="T49" fmla="*/ 22 h 40"/>
                <a:gd name="T50" fmla="*/ 3 w 41"/>
                <a:gd name="T51" fmla="*/ 30 h 40"/>
                <a:gd name="T52" fmla="*/ 7 w 41"/>
                <a:gd name="T53" fmla="*/ 35 h 40"/>
                <a:gd name="T54" fmla="*/ 11 w 41"/>
                <a:gd name="T55" fmla="*/ 37 h 40"/>
                <a:gd name="T56" fmla="*/ 15 w 41"/>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0">
                  <a:moveTo>
                    <a:pt x="15" y="39"/>
                  </a:moveTo>
                  <a:lnTo>
                    <a:pt x="15" y="39"/>
                  </a:lnTo>
                  <a:lnTo>
                    <a:pt x="19" y="40"/>
                  </a:lnTo>
                  <a:lnTo>
                    <a:pt x="23" y="40"/>
                  </a:lnTo>
                  <a:lnTo>
                    <a:pt x="30" y="37"/>
                  </a:lnTo>
                  <a:lnTo>
                    <a:pt x="36" y="32"/>
                  </a:lnTo>
                  <a:lnTo>
                    <a:pt x="38" y="28"/>
                  </a:lnTo>
                  <a:lnTo>
                    <a:pt x="39" y="24"/>
                  </a:lnTo>
                  <a:lnTo>
                    <a:pt x="39" y="24"/>
                  </a:lnTo>
                  <a:lnTo>
                    <a:pt x="41" y="20"/>
                  </a:lnTo>
                  <a:lnTo>
                    <a:pt x="39" y="17"/>
                  </a:lnTo>
                  <a:lnTo>
                    <a:pt x="38" y="10"/>
                  </a:lnTo>
                  <a:lnTo>
                    <a:pt x="33" y="4"/>
                  </a:lnTo>
                  <a:lnTo>
                    <a:pt x="29" y="1"/>
                  </a:lnTo>
                  <a:lnTo>
                    <a:pt x="25" y="0"/>
                  </a:lnTo>
                  <a:lnTo>
                    <a:pt x="25" y="0"/>
                  </a:lnTo>
                  <a:lnTo>
                    <a:pt x="21" y="0"/>
                  </a:lnTo>
                  <a:lnTo>
                    <a:pt x="17" y="0"/>
                  </a:lnTo>
                  <a:lnTo>
                    <a:pt x="11" y="2"/>
                  </a:lnTo>
                  <a:lnTo>
                    <a:pt x="4" y="7"/>
                  </a:lnTo>
                  <a:lnTo>
                    <a:pt x="2" y="10"/>
                  </a:lnTo>
                  <a:lnTo>
                    <a:pt x="0" y="14"/>
                  </a:lnTo>
                  <a:lnTo>
                    <a:pt x="0" y="14"/>
                  </a:lnTo>
                  <a:lnTo>
                    <a:pt x="0" y="18"/>
                  </a:lnTo>
                  <a:lnTo>
                    <a:pt x="0" y="22"/>
                  </a:lnTo>
                  <a:lnTo>
                    <a:pt x="3" y="30"/>
                  </a:lnTo>
                  <a:lnTo>
                    <a:pt x="7" y="35"/>
                  </a:lnTo>
                  <a:lnTo>
                    <a:pt x="11" y="37"/>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88" name="Freeform 1365">
              <a:extLst>
                <a:ext uri="{FF2B5EF4-FFF2-40B4-BE49-F238E27FC236}">
                  <a16:creationId xmlns:a16="http://schemas.microsoft.com/office/drawing/2014/main" id="{A996A05E-801B-44BD-A548-DD8A6749AFB7}"/>
                </a:ext>
              </a:extLst>
            </p:cNvPr>
            <p:cNvSpPr>
              <a:spLocks/>
            </p:cNvSpPr>
            <p:nvPr/>
          </p:nvSpPr>
          <p:spPr bwMode="auto">
            <a:xfrm>
              <a:off x="8270266" y="3019900"/>
              <a:ext cx="39019" cy="41020"/>
            </a:xfrm>
            <a:custGeom>
              <a:avLst/>
              <a:gdLst>
                <a:gd name="T0" fmla="*/ 14 w 39"/>
                <a:gd name="T1" fmla="*/ 41 h 41"/>
                <a:gd name="T2" fmla="*/ 14 w 39"/>
                <a:gd name="T3" fmla="*/ 41 h 41"/>
                <a:gd name="T4" fmla="*/ 18 w 39"/>
                <a:gd name="T5" fmla="*/ 41 h 41"/>
                <a:gd name="T6" fmla="*/ 22 w 39"/>
                <a:gd name="T7" fmla="*/ 41 h 41"/>
                <a:gd name="T8" fmla="*/ 29 w 39"/>
                <a:gd name="T9" fmla="*/ 38 h 41"/>
                <a:gd name="T10" fmla="*/ 35 w 39"/>
                <a:gd name="T11" fmla="*/ 34 h 41"/>
                <a:gd name="T12" fmla="*/ 37 w 39"/>
                <a:gd name="T13" fmla="*/ 30 h 41"/>
                <a:gd name="T14" fmla="*/ 39 w 39"/>
                <a:gd name="T15" fmla="*/ 26 h 41"/>
                <a:gd name="T16" fmla="*/ 39 w 39"/>
                <a:gd name="T17" fmla="*/ 26 h 41"/>
                <a:gd name="T18" fmla="*/ 39 w 39"/>
                <a:gd name="T19" fmla="*/ 22 h 41"/>
                <a:gd name="T20" fmla="*/ 39 w 39"/>
                <a:gd name="T21" fmla="*/ 19 h 41"/>
                <a:gd name="T22" fmla="*/ 37 w 39"/>
                <a:gd name="T23" fmla="*/ 11 h 41"/>
                <a:gd name="T24" fmla="*/ 32 w 39"/>
                <a:gd name="T25" fmla="*/ 6 h 41"/>
                <a:gd name="T26" fmla="*/ 28 w 39"/>
                <a:gd name="T27" fmla="*/ 3 h 41"/>
                <a:gd name="T28" fmla="*/ 24 w 39"/>
                <a:gd name="T29" fmla="*/ 2 h 41"/>
                <a:gd name="T30" fmla="*/ 24 w 39"/>
                <a:gd name="T31" fmla="*/ 2 h 41"/>
                <a:gd name="T32" fmla="*/ 20 w 39"/>
                <a:gd name="T33" fmla="*/ 0 h 41"/>
                <a:gd name="T34" fmla="*/ 16 w 39"/>
                <a:gd name="T35" fmla="*/ 2 h 41"/>
                <a:gd name="T36" fmla="*/ 9 w 39"/>
                <a:gd name="T37" fmla="*/ 3 h 41"/>
                <a:gd name="T38" fmla="*/ 3 w 39"/>
                <a:gd name="T39" fmla="*/ 8 h 41"/>
                <a:gd name="T40" fmla="*/ 1 w 39"/>
                <a:gd name="T41" fmla="*/ 12 h 41"/>
                <a:gd name="T42" fmla="*/ 0 w 39"/>
                <a:gd name="T43" fmla="*/ 16 h 41"/>
                <a:gd name="T44" fmla="*/ 0 w 39"/>
                <a:gd name="T45" fmla="*/ 16 h 41"/>
                <a:gd name="T46" fmla="*/ 0 w 39"/>
                <a:gd name="T47" fmla="*/ 20 h 41"/>
                <a:gd name="T48" fmla="*/ 0 w 39"/>
                <a:gd name="T49" fmla="*/ 24 h 41"/>
                <a:gd name="T50" fmla="*/ 1 w 39"/>
                <a:gd name="T51" fmla="*/ 32 h 41"/>
                <a:gd name="T52" fmla="*/ 6 w 39"/>
                <a:gd name="T53" fmla="*/ 37 h 41"/>
                <a:gd name="T54" fmla="*/ 10 w 39"/>
                <a:gd name="T55" fmla="*/ 39 h 41"/>
                <a:gd name="T56" fmla="*/ 14 w 39"/>
                <a:gd name="T5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41">
                  <a:moveTo>
                    <a:pt x="14" y="41"/>
                  </a:moveTo>
                  <a:lnTo>
                    <a:pt x="14" y="41"/>
                  </a:lnTo>
                  <a:lnTo>
                    <a:pt x="18" y="41"/>
                  </a:lnTo>
                  <a:lnTo>
                    <a:pt x="22" y="41"/>
                  </a:lnTo>
                  <a:lnTo>
                    <a:pt x="29" y="38"/>
                  </a:lnTo>
                  <a:lnTo>
                    <a:pt x="35" y="34"/>
                  </a:lnTo>
                  <a:lnTo>
                    <a:pt x="37" y="30"/>
                  </a:lnTo>
                  <a:lnTo>
                    <a:pt x="39" y="26"/>
                  </a:lnTo>
                  <a:lnTo>
                    <a:pt x="39" y="26"/>
                  </a:lnTo>
                  <a:lnTo>
                    <a:pt x="39" y="22"/>
                  </a:lnTo>
                  <a:lnTo>
                    <a:pt x="39" y="19"/>
                  </a:lnTo>
                  <a:lnTo>
                    <a:pt x="37" y="11"/>
                  </a:lnTo>
                  <a:lnTo>
                    <a:pt x="32" y="6"/>
                  </a:lnTo>
                  <a:lnTo>
                    <a:pt x="28" y="3"/>
                  </a:lnTo>
                  <a:lnTo>
                    <a:pt x="24" y="2"/>
                  </a:lnTo>
                  <a:lnTo>
                    <a:pt x="24" y="2"/>
                  </a:lnTo>
                  <a:lnTo>
                    <a:pt x="20" y="0"/>
                  </a:lnTo>
                  <a:lnTo>
                    <a:pt x="16" y="2"/>
                  </a:lnTo>
                  <a:lnTo>
                    <a:pt x="9" y="3"/>
                  </a:lnTo>
                  <a:lnTo>
                    <a:pt x="3" y="8"/>
                  </a:lnTo>
                  <a:lnTo>
                    <a:pt x="1" y="12"/>
                  </a:lnTo>
                  <a:lnTo>
                    <a:pt x="0" y="16"/>
                  </a:lnTo>
                  <a:lnTo>
                    <a:pt x="0" y="16"/>
                  </a:lnTo>
                  <a:lnTo>
                    <a:pt x="0" y="20"/>
                  </a:lnTo>
                  <a:lnTo>
                    <a:pt x="0" y="24"/>
                  </a:lnTo>
                  <a:lnTo>
                    <a:pt x="1" y="32"/>
                  </a:lnTo>
                  <a:lnTo>
                    <a:pt x="6" y="37"/>
                  </a:lnTo>
                  <a:lnTo>
                    <a:pt x="10" y="39"/>
                  </a:lnTo>
                  <a:lnTo>
                    <a:pt x="14"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89" name="Freeform 1366">
              <a:extLst>
                <a:ext uri="{FF2B5EF4-FFF2-40B4-BE49-F238E27FC236}">
                  <a16:creationId xmlns:a16="http://schemas.microsoft.com/office/drawing/2014/main" id="{B668CB7B-D1CE-4ADD-80E8-0BE1127F3DE0}"/>
                </a:ext>
              </a:extLst>
            </p:cNvPr>
            <p:cNvSpPr>
              <a:spLocks/>
            </p:cNvSpPr>
            <p:nvPr/>
          </p:nvSpPr>
          <p:spPr bwMode="auto">
            <a:xfrm>
              <a:off x="8290276" y="2941862"/>
              <a:ext cx="41020" cy="41020"/>
            </a:xfrm>
            <a:custGeom>
              <a:avLst/>
              <a:gdLst>
                <a:gd name="T0" fmla="*/ 16 w 41"/>
                <a:gd name="T1" fmla="*/ 41 h 41"/>
                <a:gd name="T2" fmla="*/ 16 w 41"/>
                <a:gd name="T3" fmla="*/ 41 h 41"/>
                <a:gd name="T4" fmla="*/ 20 w 41"/>
                <a:gd name="T5" fmla="*/ 41 h 41"/>
                <a:gd name="T6" fmla="*/ 24 w 41"/>
                <a:gd name="T7" fmla="*/ 41 h 41"/>
                <a:gd name="T8" fmla="*/ 31 w 41"/>
                <a:gd name="T9" fmla="*/ 38 h 41"/>
                <a:gd name="T10" fmla="*/ 37 w 41"/>
                <a:gd name="T11" fmla="*/ 33 h 41"/>
                <a:gd name="T12" fmla="*/ 39 w 41"/>
                <a:gd name="T13" fmla="*/ 30 h 41"/>
                <a:gd name="T14" fmla="*/ 41 w 41"/>
                <a:gd name="T15" fmla="*/ 26 h 41"/>
                <a:gd name="T16" fmla="*/ 41 w 41"/>
                <a:gd name="T17" fmla="*/ 26 h 41"/>
                <a:gd name="T18" fmla="*/ 41 w 41"/>
                <a:gd name="T19" fmla="*/ 22 h 41"/>
                <a:gd name="T20" fmla="*/ 41 w 41"/>
                <a:gd name="T21" fmla="*/ 19 h 41"/>
                <a:gd name="T22" fmla="*/ 38 w 41"/>
                <a:gd name="T23" fmla="*/ 11 h 41"/>
                <a:gd name="T24" fmla="*/ 34 w 41"/>
                <a:gd name="T25" fmla="*/ 4 h 41"/>
                <a:gd name="T26" fmla="*/ 30 w 41"/>
                <a:gd name="T27" fmla="*/ 3 h 41"/>
                <a:gd name="T28" fmla="*/ 26 w 41"/>
                <a:gd name="T29" fmla="*/ 2 h 41"/>
                <a:gd name="T30" fmla="*/ 26 w 41"/>
                <a:gd name="T31" fmla="*/ 2 h 41"/>
                <a:gd name="T32" fmla="*/ 22 w 41"/>
                <a:gd name="T33" fmla="*/ 0 h 41"/>
                <a:gd name="T34" fmla="*/ 19 w 41"/>
                <a:gd name="T35" fmla="*/ 0 h 41"/>
                <a:gd name="T36" fmla="*/ 11 w 41"/>
                <a:gd name="T37" fmla="*/ 3 h 41"/>
                <a:gd name="T38" fmla="*/ 6 w 41"/>
                <a:gd name="T39" fmla="*/ 8 h 41"/>
                <a:gd name="T40" fmla="*/ 3 w 41"/>
                <a:gd name="T41" fmla="*/ 11 h 41"/>
                <a:gd name="T42" fmla="*/ 2 w 41"/>
                <a:gd name="T43" fmla="*/ 15 h 41"/>
                <a:gd name="T44" fmla="*/ 2 w 41"/>
                <a:gd name="T45" fmla="*/ 15 h 41"/>
                <a:gd name="T46" fmla="*/ 0 w 41"/>
                <a:gd name="T47" fmla="*/ 19 h 41"/>
                <a:gd name="T48" fmla="*/ 2 w 41"/>
                <a:gd name="T49" fmla="*/ 24 h 41"/>
                <a:gd name="T50" fmla="*/ 3 w 41"/>
                <a:gd name="T51" fmla="*/ 30 h 41"/>
                <a:gd name="T52" fmla="*/ 8 w 41"/>
                <a:gd name="T53" fmla="*/ 37 h 41"/>
                <a:gd name="T54" fmla="*/ 12 w 41"/>
                <a:gd name="T55" fmla="*/ 38 h 41"/>
                <a:gd name="T56" fmla="*/ 16 w 41"/>
                <a:gd name="T5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1">
                  <a:moveTo>
                    <a:pt x="16" y="41"/>
                  </a:moveTo>
                  <a:lnTo>
                    <a:pt x="16" y="41"/>
                  </a:lnTo>
                  <a:lnTo>
                    <a:pt x="20" y="41"/>
                  </a:lnTo>
                  <a:lnTo>
                    <a:pt x="24" y="41"/>
                  </a:lnTo>
                  <a:lnTo>
                    <a:pt x="31" y="38"/>
                  </a:lnTo>
                  <a:lnTo>
                    <a:pt x="37" y="33"/>
                  </a:lnTo>
                  <a:lnTo>
                    <a:pt x="39" y="30"/>
                  </a:lnTo>
                  <a:lnTo>
                    <a:pt x="41" y="26"/>
                  </a:lnTo>
                  <a:lnTo>
                    <a:pt x="41" y="26"/>
                  </a:lnTo>
                  <a:lnTo>
                    <a:pt x="41" y="22"/>
                  </a:lnTo>
                  <a:lnTo>
                    <a:pt x="41" y="19"/>
                  </a:lnTo>
                  <a:lnTo>
                    <a:pt x="38" y="11"/>
                  </a:lnTo>
                  <a:lnTo>
                    <a:pt x="34" y="4"/>
                  </a:lnTo>
                  <a:lnTo>
                    <a:pt x="30" y="3"/>
                  </a:lnTo>
                  <a:lnTo>
                    <a:pt x="26" y="2"/>
                  </a:lnTo>
                  <a:lnTo>
                    <a:pt x="26" y="2"/>
                  </a:lnTo>
                  <a:lnTo>
                    <a:pt x="22" y="0"/>
                  </a:lnTo>
                  <a:lnTo>
                    <a:pt x="19" y="0"/>
                  </a:lnTo>
                  <a:lnTo>
                    <a:pt x="11" y="3"/>
                  </a:lnTo>
                  <a:lnTo>
                    <a:pt x="6" y="8"/>
                  </a:lnTo>
                  <a:lnTo>
                    <a:pt x="3" y="11"/>
                  </a:lnTo>
                  <a:lnTo>
                    <a:pt x="2" y="15"/>
                  </a:lnTo>
                  <a:lnTo>
                    <a:pt x="2" y="15"/>
                  </a:lnTo>
                  <a:lnTo>
                    <a:pt x="0" y="19"/>
                  </a:lnTo>
                  <a:lnTo>
                    <a:pt x="2" y="24"/>
                  </a:lnTo>
                  <a:lnTo>
                    <a:pt x="3" y="30"/>
                  </a:lnTo>
                  <a:lnTo>
                    <a:pt x="8" y="37"/>
                  </a:lnTo>
                  <a:lnTo>
                    <a:pt x="12" y="38"/>
                  </a:lnTo>
                  <a:lnTo>
                    <a:pt x="16"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90" name="Freeform 1367">
              <a:extLst>
                <a:ext uri="{FF2B5EF4-FFF2-40B4-BE49-F238E27FC236}">
                  <a16:creationId xmlns:a16="http://schemas.microsoft.com/office/drawing/2014/main" id="{091D4870-B72A-4215-A45C-2956BE323283}"/>
                </a:ext>
              </a:extLst>
            </p:cNvPr>
            <p:cNvSpPr>
              <a:spLocks/>
            </p:cNvSpPr>
            <p:nvPr/>
          </p:nvSpPr>
          <p:spPr bwMode="auto">
            <a:xfrm>
              <a:off x="8312286" y="2863825"/>
              <a:ext cx="41020" cy="41020"/>
            </a:xfrm>
            <a:custGeom>
              <a:avLst/>
              <a:gdLst>
                <a:gd name="T0" fmla="*/ 16 w 41"/>
                <a:gd name="T1" fmla="*/ 39 h 41"/>
                <a:gd name="T2" fmla="*/ 16 w 41"/>
                <a:gd name="T3" fmla="*/ 39 h 41"/>
                <a:gd name="T4" fmla="*/ 20 w 41"/>
                <a:gd name="T5" fmla="*/ 41 h 41"/>
                <a:gd name="T6" fmla="*/ 24 w 41"/>
                <a:gd name="T7" fmla="*/ 41 h 41"/>
                <a:gd name="T8" fmla="*/ 30 w 41"/>
                <a:gd name="T9" fmla="*/ 38 h 41"/>
                <a:gd name="T10" fmla="*/ 37 w 41"/>
                <a:gd name="T11" fmla="*/ 33 h 41"/>
                <a:gd name="T12" fmla="*/ 39 w 41"/>
                <a:gd name="T13" fmla="*/ 29 h 41"/>
                <a:gd name="T14" fmla="*/ 41 w 41"/>
                <a:gd name="T15" fmla="*/ 25 h 41"/>
                <a:gd name="T16" fmla="*/ 41 w 41"/>
                <a:gd name="T17" fmla="*/ 25 h 41"/>
                <a:gd name="T18" fmla="*/ 41 w 41"/>
                <a:gd name="T19" fmla="*/ 21 h 41"/>
                <a:gd name="T20" fmla="*/ 41 w 41"/>
                <a:gd name="T21" fmla="*/ 17 h 41"/>
                <a:gd name="T22" fmla="*/ 38 w 41"/>
                <a:gd name="T23" fmla="*/ 11 h 41"/>
                <a:gd name="T24" fmla="*/ 33 w 41"/>
                <a:gd name="T25" fmla="*/ 4 h 41"/>
                <a:gd name="T26" fmla="*/ 30 w 41"/>
                <a:gd name="T27" fmla="*/ 2 h 41"/>
                <a:gd name="T28" fmla="*/ 26 w 41"/>
                <a:gd name="T29" fmla="*/ 0 h 41"/>
                <a:gd name="T30" fmla="*/ 26 w 41"/>
                <a:gd name="T31" fmla="*/ 0 h 41"/>
                <a:gd name="T32" fmla="*/ 22 w 41"/>
                <a:gd name="T33" fmla="*/ 0 h 41"/>
                <a:gd name="T34" fmla="*/ 19 w 41"/>
                <a:gd name="T35" fmla="*/ 0 h 41"/>
                <a:gd name="T36" fmla="*/ 11 w 41"/>
                <a:gd name="T37" fmla="*/ 3 h 41"/>
                <a:gd name="T38" fmla="*/ 6 w 41"/>
                <a:gd name="T39" fmla="*/ 8 h 41"/>
                <a:gd name="T40" fmla="*/ 3 w 41"/>
                <a:gd name="T41" fmla="*/ 11 h 41"/>
                <a:gd name="T42" fmla="*/ 2 w 41"/>
                <a:gd name="T43" fmla="*/ 15 h 41"/>
                <a:gd name="T44" fmla="*/ 2 w 41"/>
                <a:gd name="T45" fmla="*/ 15 h 41"/>
                <a:gd name="T46" fmla="*/ 0 w 41"/>
                <a:gd name="T47" fmla="*/ 19 h 41"/>
                <a:gd name="T48" fmla="*/ 0 w 41"/>
                <a:gd name="T49" fmla="*/ 23 h 41"/>
                <a:gd name="T50" fmla="*/ 3 w 41"/>
                <a:gd name="T51" fmla="*/ 30 h 41"/>
                <a:gd name="T52" fmla="*/ 8 w 41"/>
                <a:gd name="T53" fmla="*/ 36 h 41"/>
                <a:gd name="T54" fmla="*/ 12 w 41"/>
                <a:gd name="T55" fmla="*/ 38 h 41"/>
                <a:gd name="T56" fmla="*/ 16 w 41"/>
                <a:gd name="T5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1">
                  <a:moveTo>
                    <a:pt x="16" y="39"/>
                  </a:moveTo>
                  <a:lnTo>
                    <a:pt x="16" y="39"/>
                  </a:lnTo>
                  <a:lnTo>
                    <a:pt x="20" y="41"/>
                  </a:lnTo>
                  <a:lnTo>
                    <a:pt x="24" y="41"/>
                  </a:lnTo>
                  <a:lnTo>
                    <a:pt x="30" y="38"/>
                  </a:lnTo>
                  <a:lnTo>
                    <a:pt x="37" y="33"/>
                  </a:lnTo>
                  <a:lnTo>
                    <a:pt x="39" y="29"/>
                  </a:lnTo>
                  <a:lnTo>
                    <a:pt x="41" y="25"/>
                  </a:lnTo>
                  <a:lnTo>
                    <a:pt x="41" y="25"/>
                  </a:lnTo>
                  <a:lnTo>
                    <a:pt x="41" y="21"/>
                  </a:lnTo>
                  <a:lnTo>
                    <a:pt x="41" y="17"/>
                  </a:lnTo>
                  <a:lnTo>
                    <a:pt x="38" y="11"/>
                  </a:lnTo>
                  <a:lnTo>
                    <a:pt x="33" y="4"/>
                  </a:lnTo>
                  <a:lnTo>
                    <a:pt x="30" y="2"/>
                  </a:lnTo>
                  <a:lnTo>
                    <a:pt x="26" y="0"/>
                  </a:lnTo>
                  <a:lnTo>
                    <a:pt x="26" y="0"/>
                  </a:lnTo>
                  <a:lnTo>
                    <a:pt x="22" y="0"/>
                  </a:lnTo>
                  <a:lnTo>
                    <a:pt x="19" y="0"/>
                  </a:lnTo>
                  <a:lnTo>
                    <a:pt x="11" y="3"/>
                  </a:lnTo>
                  <a:lnTo>
                    <a:pt x="6" y="8"/>
                  </a:lnTo>
                  <a:lnTo>
                    <a:pt x="3" y="11"/>
                  </a:lnTo>
                  <a:lnTo>
                    <a:pt x="2" y="15"/>
                  </a:lnTo>
                  <a:lnTo>
                    <a:pt x="2" y="15"/>
                  </a:lnTo>
                  <a:lnTo>
                    <a:pt x="0" y="19"/>
                  </a:lnTo>
                  <a:lnTo>
                    <a:pt x="0" y="23"/>
                  </a:lnTo>
                  <a:lnTo>
                    <a:pt x="3" y="30"/>
                  </a:lnTo>
                  <a:lnTo>
                    <a:pt x="8" y="36"/>
                  </a:lnTo>
                  <a:lnTo>
                    <a:pt x="12" y="38"/>
                  </a:lnTo>
                  <a:lnTo>
                    <a:pt x="16"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91" name="Freeform 1368">
              <a:extLst>
                <a:ext uri="{FF2B5EF4-FFF2-40B4-BE49-F238E27FC236}">
                  <a16:creationId xmlns:a16="http://schemas.microsoft.com/office/drawing/2014/main" id="{BE96EAB8-3791-4578-B534-2541B550217B}"/>
                </a:ext>
              </a:extLst>
            </p:cNvPr>
            <p:cNvSpPr>
              <a:spLocks/>
            </p:cNvSpPr>
            <p:nvPr/>
          </p:nvSpPr>
          <p:spPr bwMode="auto">
            <a:xfrm>
              <a:off x="8334297" y="2784787"/>
              <a:ext cx="41020" cy="40019"/>
            </a:xfrm>
            <a:custGeom>
              <a:avLst/>
              <a:gdLst>
                <a:gd name="T0" fmla="*/ 16 w 41"/>
                <a:gd name="T1" fmla="*/ 40 h 40"/>
                <a:gd name="T2" fmla="*/ 16 w 41"/>
                <a:gd name="T3" fmla="*/ 40 h 40"/>
                <a:gd name="T4" fmla="*/ 20 w 41"/>
                <a:gd name="T5" fmla="*/ 40 h 40"/>
                <a:gd name="T6" fmla="*/ 24 w 41"/>
                <a:gd name="T7" fmla="*/ 40 h 40"/>
                <a:gd name="T8" fmla="*/ 30 w 41"/>
                <a:gd name="T9" fmla="*/ 38 h 40"/>
                <a:gd name="T10" fmla="*/ 37 w 41"/>
                <a:gd name="T11" fmla="*/ 34 h 40"/>
                <a:gd name="T12" fmla="*/ 38 w 41"/>
                <a:gd name="T13" fmla="*/ 30 h 40"/>
                <a:gd name="T14" fmla="*/ 41 w 41"/>
                <a:gd name="T15" fmla="*/ 26 h 40"/>
                <a:gd name="T16" fmla="*/ 41 w 41"/>
                <a:gd name="T17" fmla="*/ 26 h 40"/>
                <a:gd name="T18" fmla="*/ 41 w 41"/>
                <a:gd name="T19" fmla="*/ 22 h 40"/>
                <a:gd name="T20" fmla="*/ 41 w 41"/>
                <a:gd name="T21" fmla="*/ 18 h 40"/>
                <a:gd name="T22" fmla="*/ 38 w 41"/>
                <a:gd name="T23" fmla="*/ 11 h 40"/>
                <a:gd name="T24" fmla="*/ 33 w 41"/>
                <a:gd name="T25" fmla="*/ 5 h 40"/>
                <a:gd name="T26" fmla="*/ 30 w 41"/>
                <a:gd name="T27" fmla="*/ 3 h 40"/>
                <a:gd name="T28" fmla="*/ 26 w 41"/>
                <a:gd name="T29" fmla="*/ 1 h 40"/>
                <a:gd name="T30" fmla="*/ 26 w 41"/>
                <a:gd name="T31" fmla="*/ 1 h 40"/>
                <a:gd name="T32" fmla="*/ 23 w 41"/>
                <a:gd name="T33" fmla="*/ 0 h 40"/>
                <a:gd name="T34" fmla="*/ 19 w 41"/>
                <a:gd name="T35" fmla="*/ 1 h 40"/>
                <a:gd name="T36" fmla="*/ 11 w 41"/>
                <a:gd name="T37" fmla="*/ 3 h 40"/>
                <a:gd name="T38" fmla="*/ 6 w 41"/>
                <a:gd name="T39" fmla="*/ 8 h 40"/>
                <a:gd name="T40" fmla="*/ 3 w 41"/>
                <a:gd name="T41" fmla="*/ 12 h 40"/>
                <a:gd name="T42" fmla="*/ 2 w 41"/>
                <a:gd name="T43" fmla="*/ 16 h 40"/>
                <a:gd name="T44" fmla="*/ 2 w 41"/>
                <a:gd name="T45" fmla="*/ 16 h 40"/>
                <a:gd name="T46" fmla="*/ 0 w 41"/>
                <a:gd name="T47" fmla="*/ 20 h 40"/>
                <a:gd name="T48" fmla="*/ 0 w 41"/>
                <a:gd name="T49" fmla="*/ 24 h 40"/>
                <a:gd name="T50" fmla="*/ 3 w 41"/>
                <a:gd name="T51" fmla="*/ 30 h 40"/>
                <a:gd name="T52" fmla="*/ 8 w 41"/>
                <a:gd name="T53" fmla="*/ 37 h 40"/>
                <a:gd name="T54" fmla="*/ 12 w 41"/>
                <a:gd name="T55" fmla="*/ 39 h 40"/>
                <a:gd name="T56" fmla="*/ 16 w 41"/>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40">
                  <a:moveTo>
                    <a:pt x="16" y="40"/>
                  </a:moveTo>
                  <a:lnTo>
                    <a:pt x="16" y="40"/>
                  </a:lnTo>
                  <a:lnTo>
                    <a:pt x="20" y="40"/>
                  </a:lnTo>
                  <a:lnTo>
                    <a:pt x="24" y="40"/>
                  </a:lnTo>
                  <a:lnTo>
                    <a:pt x="30" y="38"/>
                  </a:lnTo>
                  <a:lnTo>
                    <a:pt x="37" y="34"/>
                  </a:lnTo>
                  <a:lnTo>
                    <a:pt x="38" y="30"/>
                  </a:lnTo>
                  <a:lnTo>
                    <a:pt x="41" y="26"/>
                  </a:lnTo>
                  <a:lnTo>
                    <a:pt x="41" y="26"/>
                  </a:lnTo>
                  <a:lnTo>
                    <a:pt x="41" y="22"/>
                  </a:lnTo>
                  <a:lnTo>
                    <a:pt x="41" y="18"/>
                  </a:lnTo>
                  <a:lnTo>
                    <a:pt x="38" y="11"/>
                  </a:lnTo>
                  <a:lnTo>
                    <a:pt x="33" y="5"/>
                  </a:lnTo>
                  <a:lnTo>
                    <a:pt x="30" y="3"/>
                  </a:lnTo>
                  <a:lnTo>
                    <a:pt x="26" y="1"/>
                  </a:lnTo>
                  <a:lnTo>
                    <a:pt x="26" y="1"/>
                  </a:lnTo>
                  <a:lnTo>
                    <a:pt x="23" y="0"/>
                  </a:lnTo>
                  <a:lnTo>
                    <a:pt x="19" y="1"/>
                  </a:lnTo>
                  <a:lnTo>
                    <a:pt x="11" y="3"/>
                  </a:lnTo>
                  <a:lnTo>
                    <a:pt x="6" y="8"/>
                  </a:lnTo>
                  <a:lnTo>
                    <a:pt x="3" y="12"/>
                  </a:lnTo>
                  <a:lnTo>
                    <a:pt x="2" y="16"/>
                  </a:lnTo>
                  <a:lnTo>
                    <a:pt x="2" y="16"/>
                  </a:lnTo>
                  <a:lnTo>
                    <a:pt x="0" y="20"/>
                  </a:lnTo>
                  <a:lnTo>
                    <a:pt x="0" y="24"/>
                  </a:lnTo>
                  <a:lnTo>
                    <a:pt x="3" y="30"/>
                  </a:lnTo>
                  <a:lnTo>
                    <a:pt x="8" y="37"/>
                  </a:lnTo>
                  <a:lnTo>
                    <a:pt x="12" y="39"/>
                  </a:lnTo>
                  <a:lnTo>
                    <a:pt x="16"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92" name="Freeform 1369">
              <a:extLst>
                <a:ext uri="{FF2B5EF4-FFF2-40B4-BE49-F238E27FC236}">
                  <a16:creationId xmlns:a16="http://schemas.microsoft.com/office/drawing/2014/main" id="{2E3A87B5-9FF4-4BB3-8B71-E92ADEB8DE1C}"/>
                </a:ext>
              </a:extLst>
            </p:cNvPr>
            <p:cNvSpPr>
              <a:spLocks/>
            </p:cNvSpPr>
            <p:nvPr/>
          </p:nvSpPr>
          <p:spPr bwMode="auto">
            <a:xfrm>
              <a:off x="8357309" y="2706749"/>
              <a:ext cx="40019" cy="40019"/>
            </a:xfrm>
            <a:custGeom>
              <a:avLst/>
              <a:gdLst>
                <a:gd name="T0" fmla="*/ 14 w 40"/>
                <a:gd name="T1" fmla="*/ 39 h 40"/>
                <a:gd name="T2" fmla="*/ 14 w 40"/>
                <a:gd name="T3" fmla="*/ 39 h 40"/>
                <a:gd name="T4" fmla="*/ 19 w 40"/>
                <a:gd name="T5" fmla="*/ 40 h 40"/>
                <a:gd name="T6" fmla="*/ 23 w 40"/>
                <a:gd name="T7" fmla="*/ 40 h 40"/>
                <a:gd name="T8" fmla="*/ 29 w 40"/>
                <a:gd name="T9" fmla="*/ 38 h 40"/>
                <a:gd name="T10" fmla="*/ 36 w 40"/>
                <a:gd name="T11" fmla="*/ 33 h 40"/>
                <a:gd name="T12" fmla="*/ 37 w 40"/>
                <a:gd name="T13" fmla="*/ 30 h 40"/>
                <a:gd name="T14" fmla="*/ 40 w 40"/>
                <a:gd name="T15" fmla="*/ 26 h 40"/>
                <a:gd name="T16" fmla="*/ 40 w 40"/>
                <a:gd name="T17" fmla="*/ 26 h 40"/>
                <a:gd name="T18" fmla="*/ 40 w 40"/>
                <a:gd name="T19" fmla="*/ 22 h 40"/>
                <a:gd name="T20" fmla="*/ 40 w 40"/>
                <a:gd name="T21" fmla="*/ 18 h 40"/>
                <a:gd name="T22" fmla="*/ 37 w 40"/>
                <a:gd name="T23" fmla="*/ 11 h 40"/>
                <a:gd name="T24" fmla="*/ 32 w 40"/>
                <a:gd name="T25" fmla="*/ 4 h 40"/>
                <a:gd name="T26" fmla="*/ 29 w 40"/>
                <a:gd name="T27" fmla="*/ 3 h 40"/>
                <a:gd name="T28" fmla="*/ 26 w 40"/>
                <a:gd name="T29" fmla="*/ 1 h 40"/>
                <a:gd name="T30" fmla="*/ 26 w 40"/>
                <a:gd name="T31" fmla="*/ 1 h 40"/>
                <a:gd name="T32" fmla="*/ 22 w 40"/>
                <a:gd name="T33" fmla="*/ 0 h 40"/>
                <a:gd name="T34" fmla="*/ 18 w 40"/>
                <a:gd name="T35" fmla="*/ 0 h 40"/>
                <a:gd name="T36" fmla="*/ 10 w 40"/>
                <a:gd name="T37" fmla="*/ 3 h 40"/>
                <a:gd name="T38" fmla="*/ 3 w 40"/>
                <a:gd name="T39" fmla="*/ 8 h 40"/>
                <a:gd name="T40" fmla="*/ 2 w 40"/>
                <a:gd name="T41" fmla="*/ 11 h 40"/>
                <a:gd name="T42" fmla="*/ 1 w 40"/>
                <a:gd name="T43" fmla="*/ 14 h 40"/>
                <a:gd name="T44" fmla="*/ 1 w 40"/>
                <a:gd name="T45" fmla="*/ 14 h 40"/>
                <a:gd name="T46" fmla="*/ 0 w 40"/>
                <a:gd name="T47" fmla="*/ 18 h 40"/>
                <a:gd name="T48" fmla="*/ 0 w 40"/>
                <a:gd name="T49" fmla="*/ 24 h 40"/>
                <a:gd name="T50" fmla="*/ 2 w 40"/>
                <a:gd name="T51" fmla="*/ 30 h 40"/>
                <a:gd name="T52" fmla="*/ 7 w 40"/>
                <a:gd name="T53" fmla="*/ 37 h 40"/>
                <a:gd name="T54" fmla="*/ 10 w 40"/>
                <a:gd name="T55" fmla="*/ 38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9" y="40"/>
                  </a:lnTo>
                  <a:lnTo>
                    <a:pt x="23" y="40"/>
                  </a:lnTo>
                  <a:lnTo>
                    <a:pt x="29" y="38"/>
                  </a:lnTo>
                  <a:lnTo>
                    <a:pt x="36" y="33"/>
                  </a:lnTo>
                  <a:lnTo>
                    <a:pt x="37" y="30"/>
                  </a:lnTo>
                  <a:lnTo>
                    <a:pt x="40" y="26"/>
                  </a:lnTo>
                  <a:lnTo>
                    <a:pt x="40" y="26"/>
                  </a:lnTo>
                  <a:lnTo>
                    <a:pt x="40" y="22"/>
                  </a:lnTo>
                  <a:lnTo>
                    <a:pt x="40" y="18"/>
                  </a:lnTo>
                  <a:lnTo>
                    <a:pt x="37" y="11"/>
                  </a:lnTo>
                  <a:lnTo>
                    <a:pt x="32" y="4"/>
                  </a:lnTo>
                  <a:lnTo>
                    <a:pt x="29" y="3"/>
                  </a:lnTo>
                  <a:lnTo>
                    <a:pt x="26" y="1"/>
                  </a:lnTo>
                  <a:lnTo>
                    <a:pt x="26" y="1"/>
                  </a:lnTo>
                  <a:lnTo>
                    <a:pt x="22" y="0"/>
                  </a:lnTo>
                  <a:lnTo>
                    <a:pt x="18" y="0"/>
                  </a:lnTo>
                  <a:lnTo>
                    <a:pt x="10" y="3"/>
                  </a:lnTo>
                  <a:lnTo>
                    <a:pt x="3" y="8"/>
                  </a:lnTo>
                  <a:lnTo>
                    <a:pt x="2" y="11"/>
                  </a:lnTo>
                  <a:lnTo>
                    <a:pt x="1" y="14"/>
                  </a:lnTo>
                  <a:lnTo>
                    <a:pt x="1" y="14"/>
                  </a:lnTo>
                  <a:lnTo>
                    <a:pt x="0" y="18"/>
                  </a:lnTo>
                  <a:lnTo>
                    <a:pt x="0" y="24"/>
                  </a:lnTo>
                  <a:lnTo>
                    <a:pt x="2" y="30"/>
                  </a:lnTo>
                  <a:lnTo>
                    <a:pt x="7" y="37"/>
                  </a:lnTo>
                  <a:lnTo>
                    <a:pt x="10" y="38"/>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93" name="Freeform 1370">
              <a:extLst>
                <a:ext uri="{FF2B5EF4-FFF2-40B4-BE49-F238E27FC236}">
                  <a16:creationId xmlns:a16="http://schemas.microsoft.com/office/drawing/2014/main" id="{E911E83B-D755-4E31-9A4C-8A7BDF189963}"/>
                </a:ext>
              </a:extLst>
            </p:cNvPr>
            <p:cNvSpPr>
              <a:spLocks/>
            </p:cNvSpPr>
            <p:nvPr/>
          </p:nvSpPr>
          <p:spPr bwMode="auto">
            <a:xfrm>
              <a:off x="8379319" y="2628711"/>
              <a:ext cx="40019" cy="40019"/>
            </a:xfrm>
            <a:custGeom>
              <a:avLst/>
              <a:gdLst>
                <a:gd name="T0" fmla="*/ 14 w 40"/>
                <a:gd name="T1" fmla="*/ 39 h 40"/>
                <a:gd name="T2" fmla="*/ 14 w 40"/>
                <a:gd name="T3" fmla="*/ 39 h 40"/>
                <a:gd name="T4" fmla="*/ 18 w 40"/>
                <a:gd name="T5" fmla="*/ 40 h 40"/>
                <a:gd name="T6" fmla="*/ 22 w 40"/>
                <a:gd name="T7" fmla="*/ 40 h 40"/>
                <a:gd name="T8" fmla="*/ 30 w 40"/>
                <a:gd name="T9" fmla="*/ 38 h 40"/>
                <a:gd name="T10" fmla="*/ 36 w 40"/>
                <a:gd name="T11" fmla="*/ 33 h 40"/>
                <a:gd name="T12" fmla="*/ 37 w 40"/>
                <a:gd name="T13" fmla="*/ 29 h 40"/>
                <a:gd name="T14" fmla="*/ 39 w 40"/>
                <a:gd name="T15" fmla="*/ 25 h 40"/>
                <a:gd name="T16" fmla="*/ 39 w 40"/>
                <a:gd name="T17" fmla="*/ 25 h 40"/>
                <a:gd name="T18" fmla="*/ 40 w 40"/>
                <a:gd name="T19" fmla="*/ 21 h 40"/>
                <a:gd name="T20" fmla="*/ 40 w 40"/>
                <a:gd name="T21" fmla="*/ 17 h 40"/>
                <a:gd name="T22" fmla="*/ 37 w 40"/>
                <a:gd name="T23" fmla="*/ 11 h 40"/>
                <a:gd name="T24" fmla="*/ 32 w 40"/>
                <a:gd name="T25" fmla="*/ 4 h 40"/>
                <a:gd name="T26" fmla="*/ 30 w 40"/>
                <a:gd name="T27" fmla="*/ 1 h 40"/>
                <a:gd name="T28" fmla="*/ 26 w 40"/>
                <a:gd name="T29" fmla="*/ 0 h 40"/>
                <a:gd name="T30" fmla="*/ 26 w 40"/>
                <a:gd name="T31" fmla="*/ 0 h 40"/>
                <a:gd name="T32" fmla="*/ 22 w 40"/>
                <a:gd name="T33" fmla="*/ 0 h 40"/>
                <a:gd name="T34" fmla="*/ 18 w 40"/>
                <a:gd name="T35" fmla="*/ 0 h 40"/>
                <a:gd name="T36" fmla="*/ 10 w 40"/>
                <a:gd name="T37" fmla="*/ 3 h 40"/>
                <a:gd name="T38" fmla="*/ 4 w 40"/>
                <a:gd name="T39" fmla="*/ 8 h 40"/>
                <a:gd name="T40" fmla="*/ 2 w 40"/>
                <a:gd name="T41" fmla="*/ 11 h 40"/>
                <a:gd name="T42" fmla="*/ 1 w 40"/>
                <a:gd name="T43" fmla="*/ 14 h 40"/>
                <a:gd name="T44" fmla="*/ 1 w 40"/>
                <a:gd name="T45" fmla="*/ 14 h 40"/>
                <a:gd name="T46" fmla="*/ 0 w 40"/>
                <a:gd name="T47" fmla="*/ 18 h 40"/>
                <a:gd name="T48" fmla="*/ 0 w 40"/>
                <a:gd name="T49" fmla="*/ 22 h 40"/>
                <a:gd name="T50" fmla="*/ 2 w 40"/>
                <a:gd name="T51" fmla="*/ 30 h 40"/>
                <a:gd name="T52" fmla="*/ 7 w 40"/>
                <a:gd name="T53" fmla="*/ 35 h 40"/>
                <a:gd name="T54" fmla="*/ 10 w 40"/>
                <a:gd name="T55" fmla="*/ 38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8" y="40"/>
                  </a:lnTo>
                  <a:lnTo>
                    <a:pt x="22" y="40"/>
                  </a:lnTo>
                  <a:lnTo>
                    <a:pt x="30" y="38"/>
                  </a:lnTo>
                  <a:lnTo>
                    <a:pt x="36" y="33"/>
                  </a:lnTo>
                  <a:lnTo>
                    <a:pt x="37" y="29"/>
                  </a:lnTo>
                  <a:lnTo>
                    <a:pt x="39" y="25"/>
                  </a:lnTo>
                  <a:lnTo>
                    <a:pt x="39" y="25"/>
                  </a:lnTo>
                  <a:lnTo>
                    <a:pt x="40" y="21"/>
                  </a:lnTo>
                  <a:lnTo>
                    <a:pt x="40" y="17"/>
                  </a:lnTo>
                  <a:lnTo>
                    <a:pt x="37" y="11"/>
                  </a:lnTo>
                  <a:lnTo>
                    <a:pt x="32" y="4"/>
                  </a:lnTo>
                  <a:lnTo>
                    <a:pt x="30" y="1"/>
                  </a:lnTo>
                  <a:lnTo>
                    <a:pt x="26" y="0"/>
                  </a:lnTo>
                  <a:lnTo>
                    <a:pt x="26" y="0"/>
                  </a:lnTo>
                  <a:lnTo>
                    <a:pt x="22" y="0"/>
                  </a:lnTo>
                  <a:lnTo>
                    <a:pt x="18" y="0"/>
                  </a:lnTo>
                  <a:lnTo>
                    <a:pt x="10" y="3"/>
                  </a:lnTo>
                  <a:lnTo>
                    <a:pt x="4" y="8"/>
                  </a:lnTo>
                  <a:lnTo>
                    <a:pt x="2" y="11"/>
                  </a:lnTo>
                  <a:lnTo>
                    <a:pt x="1" y="14"/>
                  </a:lnTo>
                  <a:lnTo>
                    <a:pt x="1" y="14"/>
                  </a:lnTo>
                  <a:lnTo>
                    <a:pt x="0" y="18"/>
                  </a:lnTo>
                  <a:lnTo>
                    <a:pt x="0" y="22"/>
                  </a:lnTo>
                  <a:lnTo>
                    <a:pt x="2" y="30"/>
                  </a:lnTo>
                  <a:lnTo>
                    <a:pt x="7" y="35"/>
                  </a:lnTo>
                  <a:lnTo>
                    <a:pt x="10" y="38"/>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94" name="Freeform 1371">
              <a:extLst>
                <a:ext uri="{FF2B5EF4-FFF2-40B4-BE49-F238E27FC236}">
                  <a16:creationId xmlns:a16="http://schemas.microsoft.com/office/drawing/2014/main" id="{03467C39-FAE1-4766-AE96-C3B67452EF00}"/>
                </a:ext>
              </a:extLst>
            </p:cNvPr>
            <p:cNvSpPr>
              <a:spLocks/>
            </p:cNvSpPr>
            <p:nvPr/>
          </p:nvSpPr>
          <p:spPr bwMode="auto">
            <a:xfrm>
              <a:off x="8401330" y="2549673"/>
              <a:ext cx="40019" cy="40019"/>
            </a:xfrm>
            <a:custGeom>
              <a:avLst/>
              <a:gdLst>
                <a:gd name="T0" fmla="*/ 14 w 40"/>
                <a:gd name="T1" fmla="*/ 40 h 40"/>
                <a:gd name="T2" fmla="*/ 14 w 40"/>
                <a:gd name="T3" fmla="*/ 40 h 40"/>
                <a:gd name="T4" fmla="*/ 18 w 40"/>
                <a:gd name="T5" fmla="*/ 40 h 40"/>
                <a:gd name="T6" fmla="*/ 22 w 40"/>
                <a:gd name="T7" fmla="*/ 40 h 40"/>
                <a:gd name="T8" fmla="*/ 30 w 40"/>
                <a:gd name="T9" fmla="*/ 38 h 40"/>
                <a:gd name="T10" fmla="*/ 36 w 40"/>
                <a:gd name="T11" fmla="*/ 34 h 40"/>
                <a:gd name="T12" fmla="*/ 37 w 40"/>
                <a:gd name="T13" fmla="*/ 30 h 40"/>
                <a:gd name="T14" fmla="*/ 39 w 40"/>
                <a:gd name="T15" fmla="*/ 26 h 40"/>
                <a:gd name="T16" fmla="*/ 39 w 40"/>
                <a:gd name="T17" fmla="*/ 26 h 40"/>
                <a:gd name="T18" fmla="*/ 40 w 40"/>
                <a:gd name="T19" fmla="*/ 22 h 40"/>
                <a:gd name="T20" fmla="*/ 40 w 40"/>
                <a:gd name="T21" fmla="*/ 18 h 40"/>
                <a:gd name="T22" fmla="*/ 37 w 40"/>
                <a:gd name="T23" fmla="*/ 10 h 40"/>
                <a:gd name="T24" fmla="*/ 32 w 40"/>
                <a:gd name="T25" fmla="*/ 5 h 40"/>
                <a:gd name="T26" fmla="*/ 28 w 40"/>
                <a:gd name="T27" fmla="*/ 3 h 40"/>
                <a:gd name="T28" fmla="*/ 26 w 40"/>
                <a:gd name="T29" fmla="*/ 1 h 40"/>
                <a:gd name="T30" fmla="*/ 26 w 40"/>
                <a:gd name="T31" fmla="*/ 1 h 40"/>
                <a:gd name="T32" fmla="*/ 21 w 40"/>
                <a:gd name="T33" fmla="*/ 0 h 40"/>
                <a:gd name="T34" fmla="*/ 17 w 40"/>
                <a:gd name="T35" fmla="*/ 0 h 40"/>
                <a:gd name="T36" fmla="*/ 10 w 40"/>
                <a:gd name="T37" fmla="*/ 3 h 40"/>
                <a:gd name="T38" fmla="*/ 4 w 40"/>
                <a:gd name="T39" fmla="*/ 8 h 40"/>
                <a:gd name="T40" fmla="*/ 2 w 40"/>
                <a:gd name="T41" fmla="*/ 12 h 40"/>
                <a:gd name="T42" fmla="*/ 0 w 40"/>
                <a:gd name="T43" fmla="*/ 16 h 40"/>
                <a:gd name="T44" fmla="*/ 0 w 40"/>
                <a:gd name="T45" fmla="*/ 16 h 40"/>
                <a:gd name="T46" fmla="*/ 0 w 40"/>
                <a:gd name="T47" fmla="*/ 19 h 40"/>
                <a:gd name="T48" fmla="*/ 0 w 40"/>
                <a:gd name="T49" fmla="*/ 23 h 40"/>
                <a:gd name="T50" fmla="*/ 2 w 40"/>
                <a:gd name="T51" fmla="*/ 30 h 40"/>
                <a:gd name="T52" fmla="*/ 8 w 40"/>
                <a:gd name="T53" fmla="*/ 36 h 40"/>
                <a:gd name="T54" fmla="*/ 10 w 40"/>
                <a:gd name="T55" fmla="*/ 39 h 40"/>
                <a:gd name="T56" fmla="*/ 14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40"/>
                  </a:moveTo>
                  <a:lnTo>
                    <a:pt x="14" y="40"/>
                  </a:lnTo>
                  <a:lnTo>
                    <a:pt x="18" y="40"/>
                  </a:lnTo>
                  <a:lnTo>
                    <a:pt x="22" y="40"/>
                  </a:lnTo>
                  <a:lnTo>
                    <a:pt x="30" y="38"/>
                  </a:lnTo>
                  <a:lnTo>
                    <a:pt x="36" y="34"/>
                  </a:lnTo>
                  <a:lnTo>
                    <a:pt x="37" y="30"/>
                  </a:lnTo>
                  <a:lnTo>
                    <a:pt x="39" y="26"/>
                  </a:lnTo>
                  <a:lnTo>
                    <a:pt x="39" y="26"/>
                  </a:lnTo>
                  <a:lnTo>
                    <a:pt x="40" y="22"/>
                  </a:lnTo>
                  <a:lnTo>
                    <a:pt x="40" y="18"/>
                  </a:lnTo>
                  <a:lnTo>
                    <a:pt x="37" y="10"/>
                  </a:lnTo>
                  <a:lnTo>
                    <a:pt x="32" y="5"/>
                  </a:lnTo>
                  <a:lnTo>
                    <a:pt x="28" y="3"/>
                  </a:lnTo>
                  <a:lnTo>
                    <a:pt x="26" y="1"/>
                  </a:lnTo>
                  <a:lnTo>
                    <a:pt x="26" y="1"/>
                  </a:lnTo>
                  <a:lnTo>
                    <a:pt x="21" y="0"/>
                  </a:lnTo>
                  <a:lnTo>
                    <a:pt x="17" y="0"/>
                  </a:lnTo>
                  <a:lnTo>
                    <a:pt x="10" y="3"/>
                  </a:lnTo>
                  <a:lnTo>
                    <a:pt x="4" y="8"/>
                  </a:lnTo>
                  <a:lnTo>
                    <a:pt x="2" y="12"/>
                  </a:lnTo>
                  <a:lnTo>
                    <a:pt x="0" y="16"/>
                  </a:lnTo>
                  <a:lnTo>
                    <a:pt x="0" y="16"/>
                  </a:lnTo>
                  <a:lnTo>
                    <a:pt x="0" y="19"/>
                  </a:lnTo>
                  <a:lnTo>
                    <a:pt x="0" y="23"/>
                  </a:lnTo>
                  <a:lnTo>
                    <a:pt x="2" y="30"/>
                  </a:lnTo>
                  <a:lnTo>
                    <a:pt x="8" y="36"/>
                  </a:lnTo>
                  <a:lnTo>
                    <a:pt x="10" y="39"/>
                  </a:lnTo>
                  <a:lnTo>
                    <a:pt x="14"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95" name="Freeform 1372">
              <a:extLst>
                <a:ext uri="{FF2B5EF4-FFF2-40B4-BE49-F238E27FC236}">
                  <a16:creationId xmlns:a16="http://schemas.microsoft.com/office/drawing/2014/main" id="{4C44FCAF-BB7E-4C4D-9FF0-00F9253C8FC4}"/>
                </a:ext>
              </a:extLst>
            </p:cNvPr>
            <p:cNvSpPr>
              <a:spLocks/>
            </p:cNvSpPr>
            <p:nvPr/>
          </p:nvSpPr>
          <p:spPr bwMode="auto">
            <a:xfrm>
              <a:off x="8423340" y="2471635"/>
              <a:ext cx="40019" cy="40019"/>
            </a:xfrm>
            <a:custGeom>
              <a:avLst/>
              <a:gdLst>
                <a:gd name="T0" fmla="*/ 14 w 40"/>
                <a:gd name="T1" fmla="*/ 39 h 40"/>
                <a:gd name="T2" fmla="*/ 14 w 40"/>
                <a:gd name="T3" fmla="*/ 39 h 40"/>
                <a:gd name="T4" fmla="*/ 18 w 40"/>
                <a:gd name="T5" fmla="*/ 40 h 40"/>
                <a:gd name="T6" fmla="*/ 22 w 40"/>
                <a:gd name="T7" fmla="*/ 40 h 40"/>
                <a:gd name="T8" fmla="*/ 30 w 40"/>
                <a:gd name="T9" fmla="*/ 38 h 40"/>
                <a:gd name="T10" fmla="*/ 35 w 40"/>
                <a:gd name="T11" fmla="*/ 32 h 40"/>
                <a:gd name="T12" fmla="*/ 37 w 40"/>
                <a:gd name="T13" fmla="*/ 30 h 40"/>
                <a:gd name="T14" fmla="*/ 39 w 40"/>
                <a:gd name="T15" fmla="*/ 26 h 40"/>
                <a:gd name="T16" fmla="*/ 39 w 40"/>
                <a:gd name="T17" fmla="*/ 26 h 40"/>
                <a:gd name="T18" fmla="*/ 40 w 40"/>
                <a:gd name="T19" fmla="*/ 22 h 40"/>
                <a:gd name="T20" fmla="*/ 40 w 40"/>
                <a:gd name="T21" fmla="*/ 18 h 40"/>
                <a:gd name="T22" fmla="*/ 37 w 40"/>
                <a:gd name="T23" fmla="*/ 10 h 40"/>
                <a:gd name="T24" fmla="*/ 32 w 40"/>
                <a:gd name="T25" fmla="*/ 4 h 40"/>
                <a:gd name="T26" fmla="*/ 28 w 40"/>
                <a:gd name="T27" fmla="*/ 3 h 40"/>
                <a:gd name="T28" fmla="*/ 24 w 40"/>
                <a:gd name="T29" fmla="*/ 1 h 40"/>
                <a:gd name="T30" fmla="*/ 24 w 40"/>
                <a:gd name="T31" fmla="*/ 1 h 40"/>
                <a:gd name="T32" fmla="*/ 21 w 40"/>
                <a:gd name="T33" fmla="*/ 0 h 40"/>
                <a:gd name="T34" fmla="*/ 17 w 40"/>
                <a:gd name="T35" fmla="*/ 0 h 40"/>
                <a:gd name="T36" fmla="*/ 10 w 40"/>
                <a:gd name="T37" fmla="*/ 3 h 40"/>
                <a:gd name="T38" fmla="*/ 4 w 40"/>
                <a:gd name="T39" fmla="*/ 8 h 40"/>
                <a:gd name="T40" fmla="*/ 1 w 40"/>
                <a:gd name="T41" fmla="*/ 10 h 40"/>
                <a:gd name="T42" fmla="*/ 0 w 40"/>
                <a:gd name="T43" fmla="*/ 14 h 40"/>
                <a:gd name="T44" fmla="*/ 0 w 40"/>
                <a:gd name="T45" fmla="*/ 14 h 40"/>
                <a:gd name="T46" fmla="*/ 0 w 40"/>
                <a:gd name="T47" fmla="*/ 18 h 40"/>
                <a:gd name="T48" fmla="*/ 0 w 40"/>
                <a:gd name="T49" fmla="*/ 22 h 40"/>
                <a:gd name="T50" fmla="*/ 2 w 40"/>
                <a:gd name="T51" fmla="*/ 30 h 40"/>
                <a:gd name="T52" fmla="*/ 8 w 40"/>
                <a:gd name="T53" fmla="*/ 36 h 40"/>
                <a:gd name="T54" fmla="*/ 10 w 40"/>
                <a:gd name="T55" fmla="*/ 38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8" y="40"/>
                  </a:lnTo>
                  <a:lnTo>
                    <a:pt x="22" y="40"/>
                  </a:lnTo>
                  <a:lnTo>
                    <a:pt x="30" y="38"/>
                  </a:lnTo>
                  <a:lnTo>
                    <a:pt x="35" y="32"/>
                  </a:lnTo>
                  <a:lnTo>
                    <a:pt x="37" y="30"/>
                  </a:lnTo>
                  <a:lnTo>
                    <a:pt x="39" y="26"/>
                  </a:lnTo>
                  <a:lnTo>
                    <a:pt x="39" y="26"/>
                  </a:lnTo>
                  <a:lnTo>
                    <a:pt x="40" y="22"/>
                  </a:lnTo>
                  <a:lnTo>
                    <a:pt x="40" y="18"/>
                  </a:lnTo>
                  <a:lnTo>
                    <a:pt x="37" y="10"/>
                  </a:lnTo>
                  <a:lnTo>
                    <a:pt x="32" y="4"/>
                  </a:lnTo>
                  <a:lnTo>
                    <a:pt x="28" y="3"/>
                  </a:lnTo>
                  <a:lnTo>
                    <a:pt x="24" y="1"/>
                  </a:lnTo>
                  <a:lnTo>
                    <a:pt x="24" y="1"/>
                  </a:lnTo>
                  <a:lnTo>
                    <a:pt x="21" y="0"/>
                  </a:lnTo>
                  <a:lnTo>
                    <a:pt x="17" y="0"/>
                  </a:lnTo>
                  <a:lnTo>
                    <a:pt x="10" y="3"/>
                  </a:lnTo>
                  <a:lnTo>
                    <a:pt x="4" y="8"/>
                  </a:lnTo>
                  <a:lnTo>
                    <a:pt x="1" y="10"/>
                  </a:lnTo>
                  <a:lnTo>
                    <a:pt x="0" y="14"/>
                  </a:lnTo>
                  <a:lnTo>
                    <a:pt x="0" y="14"/>
                  </a:lnTo>
                  <a:lnTo>
                    <a:pt x="0" y="18"/>
                  </a:lnTo>
                  <a:lnTo>
                    <a:pt x="0" y="22"/>
                  </a:lnTo>
                  <a:lnTo>
                    <a:pt x="2" y="30"/>
                  </a:lnTo>
                  <a:lnTo>
                    <a:pt x="8" y="36"/>
                  </a:lnTo>
                  <a:lnTo>
                    <a:pt x="10" y="38"/>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96" name="Freeform 1373">
              <a:extLst>
                <a:ext uri="{FF2B5EF4-FFF2-40B4-BE49-F238E27FC236}">
                  <a16:creationId xmlns:a16="http://schemas.microsoft.com/office/drawing/2014/main" id="{3FBCAB42-4FFF-4903-A2B1-363DBC4E84A4}"/>
                </a:ext>
              </a:extLst>
            </p:cNvPr>
            <p:cNvSpPr>
              <a:spLocks/>
            </p:cNvSpPr>
            <p:nvPr/>
          </p:nvSpPr>
          <p:spPr bwMode="auto">
            <a:xfrm>
              <a:off x="8445351" y="2393598"/>
              <a:ext cx="40019" cy="40019"/>
            </a:xfrm>
            <a:custGeom>
              <a:avLst/>
              <a:gdLst>
                <a:gd name="T0" fmla="*/ 14 w 40"/>
                <a:gd name="T1" fmla="*/ 39 h 40"/>
                <a:gd name="T2" fmla="*/ 14 w 40"/>
                <a:gd name="T3" fmla="*/ 39 h 40"/>
                <a:gd name="T4" fmla="*/ 18 w 40"/>
                <a:gd name="T5" fmla="*/ 40 h 40"/>
                <a:gd name="T6" fmla="*/ 22 w 40"/>
                <a:gd name="T7" fmla="*/ 40 h 40"/>
                <a:gd name="T8" fmla="*/ 30 w 40"/>
                <a:gd name="T9" fmla="*/ 38 h 40"/>
                <a:gd name="T10" fmla="*/ 35 w 40"/>
                <a:gd name="T11" fmla="*/ 32 h 40"/>
                <a:gd name="T12" fmla="*/ 38 w 40"/>
                <a:gd name="T13" fmla="*/ 29 h 40"/>
                <a:gd name="T14" fmla="*/ 39 w 40"/>
                <a:gd name="T15" fmla="*/ 25 h 40"/>
                <a:gd name="T16" fmla="*/ 39 w 40"/>
                <a:gd name="T17" fmla="*/ 25 h 40"/>
                <a:gd name="T18" fmla="*/ 40 w 40"/>
                <a:gd name="T19" fmla="*/ 21 h 40"/>
                <a:gd name="T20" fmla="*/ 40 w 40"/>
                <a:gd name="T21" fmla="*/ 17 h 40"/>
                <a:gd name="T22" fmla="*/ 38 w 40"/>
                <a:gd name="T23" fmla="*/ 10 h 40"/>
                <a:gd name="T24" fmla="*/ 32 w 40"/>
                <a:gd name="T25" fmla="*/ 4 h 40"/>
                <a:gd name="T26" fmla="*/ 28 w 40"/>
                <a:gd name="T27" fmla="*/ 1 h 40"/>
                <a:gd name="T28" fmla="*/ 25 w 40"/>
                <a:gd name="T29" fmla="*/ 0 h 40"/>
                <a:gd name="T30" fmla="*/ 25 w 40"/>
                <a:gd name="T31" fmla="*/ 0 h 40"/>
                <a:gd name="T32" fmla="*/ 21 w 40"/>
                <a:gd name="T33" fmla="*/ 0 h 40"/>
                <a:gd name="T34" fmla="*/ 17 w 40"/>
                <a:gd name="T35" fmla="*/ 0 h 40"/>
                <a:gd name="T36" fmla="*/ 10 w 40"/>
                <a:gd name="T37" fmla="*/ 3 h 40"/>
                <a:gd name="T38" fmla="*/ 4 w 40"/>
                <a:gd name="T39" fmla="*/ 6 h 40"/>
                <a:gd name="T40" fmla="*/ 1 w 40"/>
                <a:gd name="T41" fmla="*/ 10 h 40"/>
                <a:gd name="T42" fmla="*/ 0 w 40"/>
                <a:gd name="T43" fmla="*/ 14 h 40"/>
                <a:gd name="T44" fmla="*/ 0 w 40"/>
                <a:gd name="T45" fmla="*/ 14 h 40"/>
                <a:gd name="T46" fmla="*/ 0 w 40"/>
                <a:gd name="T47" fmla="*/ 18 h 40"/>
                <a:gd name="T48" fmla="*/ 0 w 40"/>
                <a:gd name="T49" fmla="*/ 22 h 40"/>
                <a:gd name="T50" fmla="*/ 2 w 40"/>
                <a:gd name="T51" fmla="*/ 30 h 40"/>
                <a:gd name="T52" fmla="*/ 8 w 40"/>
                <a:gd name="T53" fmla="*/ 35 h 40"/>
                <a:gd name="T54" fmla="*/ 10 w 40"/>
                <a:gd name="T55" fmla="*/ 38 h 40"/>
                <a:gd name="T56" fmla="*/ 14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39"/>
                  </a:moveTo>
                  <a:lnTo>
                    <a:pt x="14" y="39"/>
                  </a:lnTo>
                  <a:lnTo>
                    <a:pt x="18" y="40"/>
                  </a:lnTo>
                  <a:lnTo>
                    <a:pt x="22" y="40"/>
                  </a:lnTo>
                  <a:lnTo>
                    <a:pt x="30" y="38"/>
                  </a:lnTo>
                  <a:lnTo>
                    <a:pt x="35" y="32"/>
                  </a:lnTo>
                  <a:lnTo>
                    <a:pt x="38" y="29"/>
                  </a:lnTo>
                  <a:lnTo>
                    <a:pt x="39" y="25"/>
                  </a:lnTo>
                  <a:lnTo>
                    <a:pt x="39" y="25"/>
                  </a:lnTo>
                  <a:lnTo>
                    <a:pt x="40" y="21"/>
                  </a:lnTo>
                  <a:lnTo>
                    <a:pt x="40" y="17"/>
                  </a:lnTo>
                  <a:lnTo>
                    <a:pt x="38" y="10"/>
                  </a:lnTo>
                  <a:lnTo>
                    <a:pt x="32" y="4"/>
                  </a:lnTo>
                  <a:lnTo>
                    <a:pt x="28" y="1"/>
                  </a:lnTo>
                  <a:lnTo>
                    <a:pt x="25" y="0"/>
                  </a:lnTo>
                  <a:lnTo>
                    <a:pt x="25" y="0"/>
                  </a:lnTo>
                  <a:lnTo>
                    <a:pt x="21" y="0"/>
                  </a:lnTo>
                  <a:lnTo>
                    <a:pt x="17" y="0"/>
                  </a:lnTo>
                  <a:lnTo>
                    <a:pt x="10" y="3"/>
                  </a:lnTo>
                  <a:lnTo>
                    <a:pt x="4" y="6"/>
                  </a:lnTo>
                  <a:lnTo>
                    <a:pt x="1" y="10"/>
                  </a:lnTo>
                  <a:lnTo>
                    <a:pt x="0" y="14"/>
                  </a:lnTo>
                  <a:lnTo>
                    <a:pt x="0" y="14"/>
                  </a:lnTo>
                  <a:lnTo>
                    <a:pt x="0" y="18"/>
                  </a:lnTo>
                  <a:lnTo>
                    <a:pt x="0" y="22"/>
                  </a:lnTo>
                  <a:lnTo>
                    <a:pt x="2" y="30"/>
                  </a:lnTo>
                  <a:lnTo>
                    <a:pt x="8" y="35"/>
                  </a:lnTo>
                  <a:lnTo>
                    <a:pt x="10" y="38"/>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97" name="Freeform 1374">
              <a:extLst>
                <a:ext uri="{FF2B5EF4-FFF2-40B4-BE49-F238E27FC236}">
                  <a16:creationId xmlns:a16="http://schemas.microsoft.com/office/drawing/2014/main" id="{CD4E42AC-905D-46CA-9B2F-A2A7029D2A7B}"/>
                </a:ext>
              </a:extLst>
            </p:cNvPr>
            <p:cNvSpPr>
              <a:spLocks/>
            </p:cNvSpPr>
            <p:nvPr/>
          </p:nvSpPr>
          <p:spPr bwMode="auto">
            <a:xfrm>
              <a:off x="8467362" y="2314560"/>
              <a:ext cx="40019" cy="40019"/>
            </a:xfrm>
            <a:custGeom>
              <a:avLst/>
              <a:gdLst>
                <a:gd name="T0" fmla="*/ 14 w 40"/>
                <a:gd name="T1" fmla="*/ 40 h 40"/>
                <a:gd name="T2" fmla="*/ 14 w 40"/>
                <a:gd name="T3" fmla="*/ 40 h 40"/>
                <a:gd name="T4" fmla="*/ 18 w 40"/>
                <a:gd name="T5" fmla="*/ 40 h 40"/>
                <a:gd name="T6" fmla="*/ 22 w 40"/>
                <a:gd name="T7" fmla="*/ 40 h 40"/>
                <a:gd name="T8" fmla="*/ 30 w 40"/>
                <a:gd name="T9" fmla="*/ 37 h 40"/>
                <a:gd name="T10" fmla="*/ 35 w 40"/>
                <a:gd name="T11" fmla="*/ 32 h 40"/>
                <a:gd name="T12" fmla="*/ 38 w 40"/>
                <a:gd name="T13" fmla="*/ 30 h 40"/>
                <a:gd name="T14" fmla="*/ 39 w 40"/>
                <a:gd name="T15" fmla="*/ 26 h 40"/>
                <a:gd name="T16" fmla="*/ 39 w 40"/>
                <a:gd name="T17" fmla="*/ 26 h 40"/>
                <a:gd name="T18" fmla="*/ 40 w 40"/>
                <a:gd name="T19" fmla="*/ 22 h 40"/>
                <a:gd name="T20" fmla="*/ 39 w 40"/>
                <a:gd name="T21" fmla="*/ 18 h 40"/>
                <a:gd name="T22" fmla="*/ 38 w 40"/>
                <a:gd name="T23" fmla="*/ 10 h 40"/>
                <a:gd name="T24" fmla="*/ 32 w 40"/>
                <a:gd name="T25" fmla="*/ 5 h 40"/>
                <a:gd name="T26" fmla="*/ 29 w 40"/>
                <a:gd name="T27" fmla="*/ 2 h 40"/>
                <a:gd name="T28" fmla="*/ 25 w 40"/>
                <a:gd name="T29" fmla="*/ 1 h 40"/>
                <a:gd name="T30" fmla="*/ 25 w 40"/>
                <a:gd name="T31" fmla="*/ 1 h 40"/>
                <a:gd name="T32" fmla="*/ 21 w 40"/>
                <a:gd name="T33" fmla="*/ 0 h 40"/>
                <a:gd name="T34" fmla="*/ 17 w 40"/>
                <a:gd name="T35" fmla="*/ 0 h 40"/>
                <a:gd name="T36" fmla="*/ 9 w 40"/>
                <a:gd name="T37" fmla="*/ 2 h 40"/>
                <a:gd name="T38" fmla="*/ 4 w 40"/>
                <a:gd name="T39" fmla="*/ 7 h 40"/>
                <a:gd name="T40" fmla="*/ 1 w 40"/>
                <a:gd name="T41" fmla="*/ 11 h 40"/>
                <a:gd name="T42" fmla="*/ 0 w 40"/>
                <a:gd name="T43" fmla="*/ 15 h 40"/>
                <a:gd name="T44" fmla="*/ 0 w 40"/>
                <a:gd name="T45" fmla="*/ 15 h 40"/>
                <a:gd name="T46" fmla="*/ 0 w 40"/>
                <a:gd name="T47" fmla="*/ 19 h 40"/>
                <a:gd name="T48" fmla="*/ 0 w 40"/>
                <a:gd name="T49" fmla="*/ 23 h 40"/>
                <a:gd name="T50" fmla="*/ 3 w 40"/>
                <a:gd name="T51" fmla="*/ 30 h 40"/>
                <a:gd name="T52" fmla="*/ 6 w 40"/>
                <a:gd name="T53" fmla="*/ 36 h 40"/>
                <a:gd name="T54" fmla="*/ 10 w 40"/>
                <a:gd name="T55" fmla="*/ 39 h 40"/>
                <a:gd name="T56" fmla="*/ 14 w 40"/>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4" y="40"/>
                  </a:moveTo>
                  <a:lnTo>
                    <a:pt x="14" y="40"/>
                  </a:lnTo>
                  <a:lnTo>
                    <a:pt x="18" y="40"/>
                  </a:lnTo>
                  <a:lnTo>
                    <a:pt x="22" y="40"/>
                  </a:lnTo>
                  <a:lnTo>
                    <a:pt x="30" y="37"/>
                  </a:lnTo>
                  <a:lnTo>
                    <a:pt x="35" y="32"/>
                  </a:lnTo>
                  <a:lnTo>
                    <a:pt x="38" y="30"/>
                  </a:lnTo>
                  <a:lnTo>
                    <a:pt x="39" y="26"/>
                  </a:lnTo>
                  <a:lnTo>
                    <a:pt x="39" y="26"/>
                  </a:lnTo>
                  <a:lnTo>
                    <a:pt x="40" y="22"/>
                  </a:lnTo>
                  <a:lnTo>
                    <a:pt x="39" y="18"/>
                  </a:lnTo>
                  <a:lnTo>
                    <a:pt x="38" y="10"/>
                  </a:lnTo>
                  <a:lnTo>
                    <a:pt x="32" y="5"/>
                  </a:lnTo>
                  <a:lnTo>
                    <a:pt x="29" y="2"/>
                  </a:lnTo>
                  <a:lnTo>
                    <a:pt x="25" y="1"/>
                  </a:lnTo>
                  <a:lnTo>
                    <a:pt x="25" y="1"/>
                  </a:lnTo>
                  <a:lnTo>
                    <a:pt x="21" y="0"/>
                  </a:lnTo>
                  <a:lnTo>
                    <a:pt x="17" y="0"/>
                  </a:lnTo>
                  <a:lnTo>
                    <a:pt x="9" y="2"/>
                  </a:lnTo>
                  <a:lnTo>
                    <a:pt x="4" y="7"/>
                  </a:lnTo>
                  <a:lnTo>
                    <a:pt x="1" y="11"/>
                  </a:lnTo>
                  <a:lnTo>
                    <a:pt x="0" y="15"/>
                  </a:lnTo>
                  <a:lnTo>
                    <a:pt x="0" y="15"/>
                  </a:lnTo>
                  <a:lnTo>
                    <a:pt x="0" y="19"/>
                  </a:lnTo>
                  <a:lnTo>
                    <a:pt x="0" y="23"/>
                  </a:lnTo>
                  <a:lnTo>
                    <a:pt x="3" y="30"/>
                  </a:lnTo>
                  <a:lnTo>
                    <a:pt x="6" y="36"/>
                  </a:lnTo>
                  <a:lnTo>
                    <a:pt x="10" y="39"/>
                  </a:lnTo>
                  <a:lnTo>
                    <a:pt x="14"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98" name="Freeform 1375">
              <a:extLst>
                <a:ext uri="{FF2B5EF4-FFF2-40B4-BE49-F238E27FC236}">
                  <a16:creationId xmlns:a16="http://schemas.microsoft.com/office/drawing/2014/main" id="{B55894CD-0C8B-4E1E-B264-CCEFDF001AB3}"/>
                </a:ext>
              </a:extLst>
            </p:cNvPr>
            <p:cNvSpPr>
              <a:spLocks/>
            </p:cNvSpPr>
            <p:nvPr/>
          </p:nvSpPr>
          <p:spPr bwMode="auto">
            <a:xfrm>
              <a:off x="8489372" y="2236522"/>
              <a:ext cx="39019" cy="40019"/>
            </a:xfrm>
            <a:custGeom>
              <a:avLst/>
              <a:gdLst>
                <a:gd name="T0" fmla="*/ 14 w 39"/>
                <a:gd name="T1" fmla="*/ 39 h 40"/>
                <a:gd name="T2" fmla="*/ 14 w 39"/>
                <a:gd name="T3" fmla="*/ 39 h 40"/>
                <a:gd name="T4" fmla="*/ 18 w 39"/>
                <a:gd name="T5" fmla="*/ 40 h 40"/>
                <a:gd name="T6" fmla="*/ 22 w 39"/>
                <a:gd name="T7" fmla="*/ 40 h 40"/>
                <a:gd name="T8" fmla="*/ 30 w 39"/>
                <a:gd name="T9" fmla="*/ 37 h 40"/>
                <a:gd name="T10" fmla="*/ 35 w 39"/>
                <a:gd name="T11" fmla="*/ 32 h 40"/>
                <a:gd name="T12" fmla="*/ 38 w 39"/>
                <a:gd name="T13" fmla="*/ 30 h 40"/>
                <a:gd name="T14" fmla="*/ 39 w 39"/>
                <a:gd name="T15" fmla="*/ 26 h 40"/>
                <a:gd name="T16" fmla="*/ 39 w 39"/>
                <a:gd name="T17" fmla="*/ 26 h 40"/>
                <a:gd name="T18" fmla="*/ 39 w 39"/>
                <a:gd name="T19" fmla="*/ 22 h 40"/>
                <a:gd name="T20" fmla="*/ 39 w 39"/>
                <a:gd name="T21" fmla="*/ 18 h 40"/>
                <a:gd name="T22" fmla="*/ 36 w 39"/>
                <a:gd name="T23" fmla="*/ 10 h 40"/>
                <a:gd name="T24" fmla="*/ 33 w 39"/>
                <a:gd name="T25" fmla="*/ 4 h 40"/>
                <a:gd name="T26" fmla="*/ 29 w 39"/>
                <a:gd name="T27" fmla="*/ 2 h 40"/>
                <a:gd name="T28" fmla="*/ 25 w 39"/>
                <a:gd name="T29" fmla="*/ 1 h 40"/>
                <a:gd name="T30" fmla="*/ 25 w 39"/>
                <a:gd name="T31" fmla="*/ 1 h 40"/>
                <a:gd name="T32" fmla="*/ 21 w 39"/>
                <a:gd name="T33" fmla="*/ 0 h 40"/>
                <a:gd name="T34" fmla="*/ 17 w 39"/>
                <a:gd name="T35" fmla="*/ 0 h 40"/>
                <a:gd name="T36" fmla="*/ 9 w 39"/>
                <a:gd name="T37" fmla="*/ 2 h 40"/>
                <a:gd name="T38" fmla="*/ 4 w 39"/>
                <a:gd name="T39" fmla="*/ 7 h 40"/>
                <a:gd name="T40" fmla="*/ 1 w 39"/>
                <a:gd name="T41" fmla="*/ 10 h 40"/>
                <a:gd name="T42" fmla="*/ 0 w 39"/>
                <a:gd name="T43" fmla="*/ 14 h 40"/>
                <a:gd name="T44" fmla="*/ 0 w 39"/>
                <a:gd name="T45" fmla="*/ 14 h 40"/>
                <a:gd name="T46" fmla="*/ 0 w 39"/>
                <a:gd name="T47" fmla="*/ 18 h 40"/>
                <a:gd name="T48" fmla="*/ 0 w 39"/>
                <a:gd name="T49" fmla="*/ 22 h 40"/>
                <a:gd name="T50" fmla="*/ 1 w 39"/>
                <a:gd name="T51" fmla="*/ 30 h 40"/>
                <a:gd name="T52" fmla="*/ 7 w 39"/>
                <a:gd name="T53" fmla="*/ 36 h 40"/>
                <a:gd name="T54" fmla="*/ 10 w 39"/>
                <a:gd name="T55" fmla="*/ 37 h 40"/>
                <a:gd name="T56" fmla="*/ 14 w 39"/>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40">
                  <a:moveTo>
                    <a:pt x="14" y="39"/>
                  </a:moveTo>
                  <a:lnTo>
                    <a:pt x="14" y="39"/>
                  </a:lnTo>
                  <a:lnTo>
                    <a:pt x="18" y="40"/>
                  </a:lnTo>
                  <a:lnTo>
                    <a:pt x="22" y="40"/>
                  </a:lnTo>
                  <a:lnTo>
                    <a:pt x="30" y="37"/>
                  </a:lnTo>
                  <a:lnTo>
                    <a:pt x="35" y="32"/>
                  </a:lnTo>
                  <a:lnTo>
                    <a:pt x="38" y="30"/>
                  </a:lnTo>
                  <a:lnTo>
                    <a:pt x="39" y="26"/>
                  </a:lnTo>
                  <a:lnTo>
                    <a:pt x="39" y="26"/>
                  </a:lnTo>
                  <a:lnTo>
                    <a:pt x="39" y="22"/>
                  </a:lnTo>
                  <a:lnTo>
                    <a:pt x="39" y="18"/>
                  </a:lnTo>
                  <a:lnTo>
                    <a:pt x="36" y="10"/>
                  </a:lnTo>
                  <a:lnTo>
                    <a:pt x="33" y="4"/>
                  </a:lnTo>
                  <a:lnTo>
                    <a:pt x="29" y="2"/>
                  </a:lnTo>
                  <a:lnTo>
                    <a:pt x="25" y="1"/>
                  </a:lnTo>
                  <a:lnTo>
                    <a:pt x="25" y="1"/>
                  </a:lnTo>
                  <a:lnTo>
                    <a:pt x="21" y="0"/>
                  </a:lnTo>
                  <a:lnTo>
                    <a:pt x="17" y="0"/>
                  </a:lnTo>
                  <a:lnTo>
                    <a:pt x="9" y="2"/>
                  </a:lnTo>
                  <a:lnTo>
                    <a:pt x="4" y="7"/>
                  </a:lnTo>
                  <a:lnTo>
                    <a:pt x="1" y="10"/>
                  </a:lnTo>
                  <a:lnTo>
                    <a:pt x="0" y="14"/>
                  </a:lnTo>
                  <a:lnTo>
                    <a:pt x="0" y="14"/>
                  </a:lnTo>
                  <a:lnTo>
                    <a:pt x="0" y="18"/>
                  </a:lnTo>
                  <a:lnTo>
                    <a:pt x="0" y="22"/>
                  </a:lnTo>
                  <a:lnTo>
                    <a:pt x="1" y="30"/>
                  </a:lnTo>
                  <a:lnTo>
                    <a:pt x="7" y="36"/>
                  </a:lnTo>
                  <a:lnTo>
                    <a:pt x="10" y="37"/>
                  </a:lnTo>
                  <a:lnTo>
                    <a:pt x="14"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299" name="Freeform 1376">
              <a:extLst>
                <a:ext uri="{FF2B5EF4-FFF2-40B4-BE49-F238E27FC236}">
                  <a16:creationId xmlns:a16="http://schemas.microsoft.com/office/drawing/2014/main" id="{3AAAD95B-AFED-4343-AB24-FD82CE6F723B}"/>
                </a:ext>
              </a:extLst>
            </p:cNvPr>
            <p:cNvSpPr>
              <a:spLocks/>
            </p:cNvSpPr>
            <p:nvPr/>
          </p:nvSpPr>
          <p:spPr bwMode="auto">
            <a:xfrm>
              <a:off x="8510382" y="2158485"/>
              <a:ext cx="40019" cy="40019"/>
            </a:xfrm>
            <a:custGeom>
              <a:avLst/>
              <a:gdLst>
                <a:gd name="T0" fmla="*/ 15 w 40"/>
                <a:gd name="T1" fmla="*/ 39 h 40"/>
                <a:gd name="T2" fmla="*/ 15 w 40"/>
                <a:gd name="T3" fmla="*/ 39 h 40"/>
                <a:gd name="T4" fmla="*/ 19 w 40"/>
                <a:gd name="T5" fmla="*/ 40 h 40"/>
                <a:gd name="T6" fmla="*/ 23 w 40"/>
                <a:gd name="T7" fmla="*/ 40 h 40"/>
                <a:gd name="T8" fmla="*/ 30 w 40"/>
                <a:gd name="T9" fmla="*/ 37 h 40"/>
                <a:gd name="T10" fmla="*/ 36 w 40"/>
                <a:gd name="T11" fmla="*/ 32 h 40"/>
                <a:gd name="T12" fmla="*/ 39 w 40"/>
                <a:gd name="T13" fmla="*/ 28 h 40"/>
                <a:gd name="T14" fmla="*/ 40 w 40"/>
                <a:gd name="T15" fmla="*/ 24 h 40"/>
                <a:gd name="T16" fmla="*/ 40 w 40"/>
                <a:gd name="T17" fmla="*/ 24 h 40"/>
                <a:gd name="T18" fmla="*/ 40 w 40"/>
                <a:gd name="T19" fmla="*/ 21 h 40"/>
                <a:gd name="T20" fmla="*/ 40 w 40"/>
                <a:gd name="T21" fmla="*/ 17 h 40"/>
                <a:gd name="T22" fmla="*/ 38 w 40"/>
                <a:gd name="T23" fmla="*/ 10 h 40"/>
                <a:gd name="T24" fmla="*/ 34 w 40"/>
                <a:gd name="T25" fmla="*/ 4 h 40"/>
                <a:gd name="T26" fmla="*/ 30 w 40"/>
                <a:gd name="T27" fmla="*/ 1 h 40"/>
                <a:gd name="T28" fmla="*/ 26 w 40"/>
                <a:gd name="T29" fmla="*/ 0 h 40"/>
                <a:gd name="T30" fmla="*/ 26 w 40"/>
                <a:gd name="T31" fmla="*/ 0 h 40"/>
                <a:gd name="T32" fmla="*/ 22 w 40"/>
                <a:gd name="T33" fmla="*/ 0 h 40"/>
                <a:gd name="T34" fmla="*/ 18 w 40"/>
                <a:gd name="T35" fmla="*/ 0 h 40"/>
                <a:gd name="T36" fmla="*/ 10 w 40"/>
                <a:gd name="T37" fmla="*/ 2 h 40"/>
                <a:gd name="T38" fmla="*/ 5 w 40"/>
                <a:gd name="T39" fmla="*/ 6 h 40"/>
                <a:gd name="T40" fmla="*/ 2 w 40"/>
                <a:gd name="T41" fmla="*/ 10 h 40"/>
                <a:gd name="T42" fmla="*/ 1 w 40"/>
                <a:gd name="T43" fmla="*/ 14 h 40"/>
                <a:gd name="T44" fmla="*/ 1 w 40"/>
                <a:gd name="T45" fmla="*/ 14 h 40"/>
                <a:gd name="T46" fmla="*/ 0 w 40"/>
                <a:gd name="T47" fmla="*/ 18 h 40"/>
                <a:gd name="T48" fmla="*/ 0 w 40"/>
                <a:gd name="T49" fmla="*/ 22 h 40"/>
                <a:gd name="T50" fmla="*/ 2 w 40"/>
                <a:gd name="T51" fmla="*/ 30 h 40"/>
                <a:gd name="T52" fmla="*/ 8 w 40"/>
                <a:gd name="T53" fmla="*/ 35 h 40"/>
                <a:gd name="T54" fmla="*/ 12 w 40"/>
                <a:gd name="T55" fmla="*/ 37 h 40"/>
                <a:gd name="T56" fmla="*/ 15 w 40"/>
                <a:gd name="T5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40">
                  <a:moveTo>
                    <a:pt x="15" y="39"/>
                  </a:moveTo>
                  <a:lnTo>
                    <a:pt x="15" y="39"/>
                  </a:lnTo>
                  <a:lnTo>
                    <a:pt x="19" y="40"/>
                  </a:lnTo>
                  <a:lnTo>
                    <a:pt x="23" y="40"/>
                  </a:lnTo>
                  <a:lnTo>
                    <a:pt x="30" y="37"/>
                  </a:lnTo>
                  <a:lnTo>
                    <a:pt x="36" y="32"/>
                  </a:lnTo>
                  <a:lnTo>
                    <a:pt x="39" y="28"/>
                  </a:lnTo>
                  <a:lnTo>
                    <a:pt x="40" y="24"/>
                  </a:lnTo>
                  <a:lnTo>
                    <a:pt x="40" y="24"/>
                  </a:lnTo>
                  <a:lnTo>
                    <a:pt x="40" y="21"/>
                  </a:lnTo>
                  <a:lnTo>
                    <a:pt x="40" y="17"/>
                  </a:lnTo>
                  <a:lnTo>
                    <a:pt x="38" y="10"/>
                  </a:lnTo>
                  <a:lnTo>
                    <a:pt x="34" y="4"/>
                  </a:lnTo>
                  <a:lnTo>
                    <a:pt x="30" y="1"/>
                  </a:lnTo>
                  <a:lnTo>
                    <a:pt x="26" y="0"/>
                  </a:lnTo>
                  <a:lnTo>
                    <a:pt x="26" y="0"/>
                  </a:lnTo>
                  <a:lnTo>
                    <a:pt x="22" y="0"/>
                  </a:lnTo>
                  <a:lnTo>
                    <a:pt x="18" y="0"/>
                  </a:lnTo>
                  <a:lnTo>
                    <a:pt x="10" y="2"/>
                  </a:lnTo>
                  <a:lnTo>
                    <a:pt x="5" y="6"/>
                  </a:lnTo>
                  <a:lnTo>
                    <a:pt x="2" y="10"/>
                  </a:lnTo>
                  <a:lnTo>
                    <a:pt x="1" y="14"/>
                  </a:lnTo>
                  <a:lnTo>
                    <a:pt x="1" y="14"/>
                  </a:lnTo>
                  <a:lnTo>
                    <a:pt x="0" y="18"/>
                  </a:lnTo>
                  <a:lnTo>
                    <a:pt x="0" y="22"/>
                  </a:lnTo>
                  <a:lnTo>
                    <a:pt x="2" y="30"/>
                  </a:lnTo>
                  <a:lnTo>
                    <a:pt x="8" y="35"/>
                  </a:lnTo>
                  <a:lnTo>
                    <a:pt x="12" y="37"/>
                  </a:lnTo>
                  <a:lnTo>
                    <a:pt x="15"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00" name="Freeform 1377">
              <a:extLst>
                <a:ext uri="{FF2B5EF4-FFF2-40B4-BE49-F238E27FC236}">
                  <a16:creationId xmlns:a16="http://schemas.microsoft.com/office/drawing/2014/main" id="{7193827F-4DA8-4B5F-9702-70FA6BEA7C3B}"/>
                </a:ext>
              </a:extLst>
            </p:cNvPr>
            <p:cNvSpPr>
              <a:spLocks/>
            </p:cNvSpPr>
            <p:nvPr/>
          </p:nvSpPr>
          <p:spPr bwMode="auto">
            <a:xfrm>
              <a:off x="8409334" y="2132472"/>
              <a:ext cx="137066" cy="61030"/>
            </a:xfrm>
            <a:custGeom>
              <a:avLst/>
              <a:gdLst>
                <a:gd name="T0" fmla="*/ 136 w 137"/>
                <a:gd name="T1" fmla="*/ 49 h 61"/>
                <a:gd name="T2" fmla="*/ 136 w 137"/>
                <a:gd name="T3" fmla="*/ 49 h 61"/>
                <a:gd name="T4" fmla="*/ 133 w 137"/>
                <a:gd name="T5" fmla="*/ 54 h 61"/>
                <a:gd name="T6" fmla="*/ 128 w 137"/>
                <a:gd name="T7" fmla="*/ 58 h 61"/>
                <a:gd name="T8" fmla="*/ 123 w 137"/>
                <a:gd name="T9" fmla="*/ 61 h 61"/>
                <a:gd name="T10" fmla="*/ 116 w 137"/>
                <a:gd name="T11" fmla="*/ 60 h 61"/>
                <a:gd name="T12" fmla="*/ 11 w 137"/>
                <a:gd name="T13" fmla="*/ 31 h 61"/>
                <a:gd name="T14" fmla="*/ 11 w 137"/>
                <a:gd name="T15" fmla="*/ 31 h 61"/>
                <a:gd name="T16" fmla="*/ 5 w 137"/>
                <a:gd name="T17" fmla="*/ 27 h 61"/>
                <a:gd name="T18" fmla="*/ 1 w 137"/>
                <a:gd name="T19" fmla="*/ 23 h 61"/>
                <a:gd name="T20" fmla="*/ 0 w 137"/>
                <a:gd name="T21" fmla="*/ 17 h 61"/>
                <a:gd name="T22" fmla="*/ 0 w 137"/>
                <a:gd name="T23" fmla="*/ 11 h 61"/>
                <a:gd name="T24" fmla="*/ 0 w 137"/>
                <a:gd name="T25" fmla="*/ 11 h 61"/>
                <a:gd name="T26" fmla="*/ 3 w 137"/>
                <a:gd name="T27" fmla="*/ 5 h 61"/>
                <a:gd name="T28" fmla="*/ 7 w 137"/>
                <a:gd name="T29" fmla="*/ 1 h 61"/>
                <a:gd name="T30" fmla="*/ 13 w 137"/>
                <a:gd name="T31" fmla="*/ 0 h 61"/>
                <a:gd name="T32" fmla="*/ 19 w 137"/>
                <a:gd name="T33" fmla="*/ 0 h 61"/>
                <a:gd name="T34" fmla="*/ 126 w 137"/>
                <a:gd name="T35" fmla="*/ 30 h 61"/>
                <a:gd name="T36" fmla="*/ 126 w 137"/>
                <a:gd name="T37" fmla="*/ 30 h 61"/>
                <a:gd name="T38" fmla="*/ 131 w 137"/>
                <a:gd name="T39" fmla="*/ 32 h 61"/>
                <a:gd name="T40" fmla="*/ 135 w 137"/>
                <a:gd name="T41" fmla="*/ 37 h 61"/>
                <a:gd name="T42" fmla="*/ 137 w 137"/>
                <a:gd name="T43" fmla="*/ 43 h 61"/>
                <a:gd name="T44" fmla="*/ 136 w 137"/>
                <a:gd name="T45" fmla="*/ 49 h 61"/>
                <a:gd name="T46" fmla="*/ 136 w 137"/>
                <a:gd name="T4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61">
                  <a:moveTo>
                    <a:pt x="136" y="49"/>
                  </a:moveTo>
                  <a:lnTo>
                    <a:pt x="136" y="49"/>
                  </a:lnTo>
                  <a:lnTo>
                    <a:pt x="133" y="54"/>
                  </a:lnTo>
                  <a:lnTo>
                    <a:pt x="128" y="58"/>
                  </a:lnTo>
                  <a:lnTo>
                    <a:pt x="123" y="61"/>
                  </a:lnTo>
                  <a:lnTo>
                    <a:pt x="116" y="60"/>
                  </a:lnTo>
                  <a:lnTo>
                    <a:pt x="11" y="31"/>
                  </a:lnTo>
                  <a:lnTo>
                    <a:pt x="11" y="31"/>
                  </a:lnTo>
                  <a:lnTo>
                    <a:pt x="5" y="27"/>
                  </a:lnTo>
                  <a:lnTo>
                    <a:pt x="1" y="23"/>
                  </a:lnTo>
                  <a:lnTo>
                    <a:pt x="0" y="17"/>
                  </a:lnTo>
                  <a:lnTo>
                    <a:pt x="0" y="11"/>
                  </a:lnTo>
                  <a:lnTo>
                    <a:pt x="0" y="11"/>
                  </a:lnTo>
                  <a:lnTo>
                    <a:pt x="3" y="5"/>
                  </a:lnTo>
                  <a:lnTo>
                    <a:pt x="7" y="1"/>
                  </a:lnTo>
                  <a:lnTo>
                    <a:pt x="13" y="0"/>
                  </a:lnTo>
                  <a:lnTo>
                    <a:pt x="19" y="0"/>
                  </a:lnTo>
                  <a:lnTo>
                    <a:pt x="126" y="30"/>
                  </a:lnTo>
                  <a:lnTo>
                    <a:pt x="126" y="30"/>
                  </a:lnTo>
                  <a:lnTo>
                    <a:pt x="131" y="32"/>
                  </a:lnTo>
                  <a:lnTo>
                    <a:pt x="135" y="37"/>
                  </a:lnTo>
                  <a:lnTo>
                    <a:pt x="137" y="43"/>
                  </a:lnTo>
                  <a:lnTo>
                    <a:pt x="136" y="49"/>
                  </a:lnTo>
                  <a:lnTo>
                    <a:pt x="136" y="49"/>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01" name="Freeform 1378">
              <a:extLst>
                <a:ext uri="{FF2B5EF4-FFF2-40B4-BE49-F238E27FC236}">
                  <a16:creationId xmlns:a16="http://schemas.microsoft.com/office/drawing/2014/main" id="{CF598039-9815-49D9-AD2C-853677693311}"/>
                </a:ext>
              </a:extLst>
            </p:cNvPr>
            <p:cNvSpPr>
              <a:spLocks/>
            </p:cNvSpPr>
            <p:nvPr/>
          </p:nvSpPr>
          <p:spPr bwMode="auto">
            <a:xfrm>
              <a:off x="8429343" y="2136474"/>
              <a:ext cx="108052" cy="50024"/>
            </a:xfrm>
            <a:custGeom>
              <a:avLst/>
              <a:gdLst>
                <a:gd name="T0" fmla="*/ 106 w 108"/>
                <a:gd name="T1" fmla="*/ 26 h 50"/>
                <a:gd name="T2" fmla="*/ 9 w 108"/>
                <a:gd name="T3" fmla="*/ 0 h 50"/>
                <a:gd name="T4" fmla="*/ 9 w 108"/>
                <a:gd name="T5" fmla="*/ 0 h 50"/>
                <a:gd name="T6" fmla="*/ 4 w 108"/>
                <a:gd name="T7" fmla="*/ 4 h 50"/>
                <a:gd name="T8" fmla="*/ 2 w 108"/>
                <a:gd name="T9" fmla="*/ 9 h 50"/>
                <a:gd name="T10" fmla="*/ 2 w 108"/>
                <a:gd name="T11" fmla="*/ 9 h 50"/>
                <a:gd name="T12" fmla="*/ 0 w 108"/>
                <a:gd name="T13" fmla="*/ 15 h 50"/>
                <a:gd name="T14" fmla="*/ 3 w 108"/>
                <a:gd name="T15" fmla="*/ 20 h 50"/>
                <a:gd name="T16" fmla="*/ 7 w 108"/>
                <a:gd name="T17" fmla="*/ 26 h 50"/>
                <a:gd name="T18" fmla="*/ 12 w 108"/>
                <a:gd name="T19" fmla="*/ 28 h 50"/>
                <a:gd name="T20" fmla="*/ 87 w 108"/>
                <a:gd name="T21" fmla="*/ 49 h 50"/>
                <a:gd name="T22" fmla="*/ 87 w 108"/>
                <a:gd name="T23" fmla="*/ 49 h 50"/>
                <a:gd name="T24" fmla="*/ 94 w 108"/>
                <a:gd name="T25" fmla="*/ 50 h 50"/>
                <a:gd name="T26" fmla="*/ 100 w 108"/>
                <a:gd name="T27" fmla="*/ 48 h 50"/>
                <a:gd name="T28" fmla="*/ 104 w 108"/>
                <a:gd name="T29" fmla="*/ 44 h 50"/>
                <a:gd name="T30" fmla="*/ 107 w 108"/>
                <a:gd name="T31" fmla="*/ 39 h 50"/>
                <a:gd name="T32" fmla="*/ 107 w 108"/>
                <a:gd name="T33" fmla="*/ 39 h 50"/>
                <a:gd name="T34" fmla="*/ 108 w 108"/>
                <a:gd name="T35" fmla="*/ 32 h 50"/>
                <a:gd name="T36" fmla="*/ 106 w 108"/>
                <a:gd name="T37" fmla="*/ 26 h 50"/>
                <a:gd name="T38" fmla="*/ 106 w 108"/>
                <a:gd name="T39"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50">
                  <a:moveTo>
                    <a:pt x="106" y="26"/>
                  </a:moveTo>
                  <a:lnTo>
                    <a:pt x="9" y="0"/>
                  </a:lnTo>
                  <a:lnTo>
                    <a:pt x="9" y="0"/>
                  </a:lnTo>
                  <a:lnTo>
                    <a:pt x="4" y="4"/>
                  </a:lnTo>
                  <a:lnTo>
                    <a:pt x="2" y="9"/>
                  </a:lnTo>
                  <a:lnTo>
                    <a:pt x="2" y="9"/>
                  </a:lnTo>
                  <a:lnTo>
                    <a:pt x="0" y="15"/>
                  </a:lnTo>
                  <a:lnTo>
                    <a:pt x="3" y="20"/>
                  </a:lnTo>
                  <a:lnTo>
                    <a:pt x="7" y="26"/>
                  </a:lnTo>
                  <a:lnTo>
                    <a:pt x="12" y="28"/>
                  </a:lnTo>
                  <a:lnTo>
                    <a:pt x="87" y="49"/>
                  </a:lnTo>
                  <a:lnTo>
                    <a:pt x="87" y="49"/>
                  </a:lnTo>
                  <a:lnTo>
                    <a:pt x="94" y="50"/>
                  </a:lnTo>
                  <a:lnTo>
                    <a:pt x="100" y="48"/>
                  </a:lnTo>
                  <a:lnTo>
                    <a:pt x="104" y="44"/>
                  </a:lnTo>
                  <a:lnTo>
                    <a:pt x="107" y="39"/>
                  </a:lnTo>
                  <a:lnTo>
                    <a:pt x="107" y="39"/>
                  </a:lnTo>
                  <a:lnTo>
                    <a:pt x="108" y="32"/>
                  </a:lnTo>
                  <a:lnTo>
                    <a:pt x="106" y="26"/>
                  </a:lnTo>
                  <a:lnTo>
                    <a:pt x="106" y="26"/>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02" name="Freeform 1379">
              <a:extLst>
                <a:ext uri="{FF2B5EF4-FFF2-40B4-BE49-F238E27FC236}">
                  <a16:creationId xmlns:a16="http://schemas.microsoft.com/office/drawing/2014/main" id="{47256CDD-06A3-4D1A-9ECA-49A11D53BF25}"/>
                </a:ext>
              </a:extLst>
            </p:cNvPr>
            <p:cNvSpPr>
              <a:spLocks/>
            </p:cNvSpPr>
            <p:nvPr/>
          </p:nvSpPr>
          <p:spPr bwMode="auto">
            <a:xfrm>
              <a:off x="8419338" y="2132472"/>
              <a:ext cx="28014" cy="34016"/>
            </a:xfrm>
            <a:custGeom>
              <a:avLst/>
              <a:gdLst>
                <a:gd name="T0" fmla="*/ 25 w 28"/>
                <a:gd name="T1" fmla="*/ 13 h 34"/>
                <a:gd name="T2" fmla="*/ 25 w 28"/>
                <a:gd name="T3" fmla="*/ 13 h 34"/>
                <a:gd name="T4" fmla="*/ 28 w 28"/>
                <a:gd name="T5" fmla="*/ 5 h 34"/>
                <a:gd name="T6" fmla="*/ 9 w 28"/>
                <a:gd name="T7" fmla="*/ 0 h 34"/>
                <a:gd name="T8" fmla="*/ 8 w 28"/>
                <a:gd name="T9" fmla="*/ 0 h 34"/>
                <a:gd name="T10" fmla="*/ 8 w 28"/>
                <a:gd name="T11" fmla="*/ 0 h 34"/>
                <a:gd name="T12" fmla="*/ 3 w 28"/>
                <a:gd name="T13" fmla="*/ 4 h 34"/>
                <a:gd name="T14" fmla="*/ 0 w 28"/>
                <a:gd name="T15" fmla="*/ 10 h 34"/>
                <a:gd name="T16" fmla="*/ 0 w 28"/>
                <a:gd name="T17" fmla="*/ 10 h 34"/>
                <a:gd name="T18" fmla="*/ 0 w 28"/>
                <a:gd name="T19" fmla="*/ 15 h 34"/>
                <a:gd name="T20" fmla="*/ 1 w 28"/>
                <a:gd name="T21" fmla="*/ 22 h 34"/>
                <a:gd name="T22" fmla="*/ 5 w 28"/>
                <a:gd name="T23" fmla="*/ 26 h 34"/>
                <a:gd name="T24" fmla="*/ 10 w 28"/>
                <a:gd name="T25" fmla="*/ 30 h 34"/>
                <a:gd name="T26" fmla="*/ 26 w 28"/>
                <a:gd name="T27" fmla="*/ 34 h 34"/>
                <a:gd name="T28" fmla="*/ 27 w 28"/>
                <a:gd name="T29" fmla="*/ 34 h 34"/>
                <a:gd name="T30" fmla="*/ 27 w 28"/>
                <a:gd name="T31" fmla="*/ 34 h 34"/>
                <a:gd name="T32" fmla="*/ 25 w 28"/>
                <a:gd name="T33" fmla="*/ 28 h 34"/>
                <a:gd name="T34" fmla="*/ 23 w 28"/>
                <a:gd name="T35" fmla="*/ 23 h 34"/>
                <a:gd name="T36" fmla="*/ 23 w 28"/>
                <a:gd name="T37" fmla="*/ 18 h 34"/>
                <a:gd name="T38" fmla="*/ 25 w 28"/>
                <a:gd name="T39" fmla="*/ 13 h 34"/>
                <a:gd name="T40" fmla="*/ 25 w 28"/>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4">
                  <a:moveTo>
                    <a:pt x="25" y="13"/>
                  </a:moveTo>
                  <a:lnTo>
                    <a:pt x="25" y="13"/>
                  </a:lnTo>
                  <a:lnTo>
                    <a:pt x="28" y="5"/>
                  </a:lnTo>
                  <a:lnTo>
                    <a:pt x="9" y="0"/>
                  </a:lnTo>
                  <a:lnTo>
                    <a:pt x="8" y="0"/>
                  </a:lnTo>
                  <a:lnTo>
                    <a:pt x="8" y="0"/>
                  </a:lnTo>
                  <a:lnTo>
                    <a:pt x="3" y="4"/>
                  </a:lnTo>
                  <a:lnTo>
                    <a:pt x="0" y="10"/>
                  </a:lnTo>
                  <a:lnTo>
                    <a:pt x="0" y="10"/>
                  </a:lnTo>
                  <a:lnTo>
                    <a:pt x="0" y="15"/>
                  </a:lnTo>
                  <a:lnTo>
                    <a:pt x="1" y="22"/>
                  </a:lnTo>
                  <a:lnTo>
                    <a:pt x="5" y="26"/>
                  </a:lnTo>
                  <a:lnTo>
                    <a:pt x="10" y="30"/>
                  </a:lnTo>
                  <a:lnTo>
                    <a:pt x="26" y="34"/>
                  </a:lnTo>
                  <a:lnTo>
                    <a:pt x="27" y="34"/>
                  </a:lnTo>
                  <a:lnTo>
                    <a:pt x="27" y="34"/>
                  </a:lnTo>
                  <a:lnTo>
                    <a:pt x="25" y="28"/>
                  </a:lnTo>
                  <a:lnTo>
                    <a:pt x="23" y="23"/>
                  </a:lnTo>
                  <a:lnTo>
                    <a:pt x="23" y="18"/>
                  </a:lnTo>
                  <a:lnTo>
                    <a:pt x="25" y="13"/>
                  </a:lnTo>
                  <a:lnTo>
                    <a:pt x="25"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03" name="Freeform 1380">
              <a:extLst>
                <a:ext uri="{FF2B5EF4-FFF2-40B4-BE49-F238E27FC236}">
                  <a16:creationId xmlns:a16="http://schemas.microsoft.com/office/drawing/2014/main" id="{F0B840DE-E775-46A3-A8ED-E0620A534A00}"/>
                </a:ext>
              </a:extLst>
            </p:cNvPr>
            <p:cNvSpPr>
              <a:spLocks/>
            </p:cNvSpPr>
            <p:nvPr/>
          </p:nvSpPr>
          <p:spPr bwMode="auto">
            <a:xfrm>
              <a:off x="8386322" y="2210510"/>
              <a:ext cx="138067" cy="61030"/>
            </a:xfrm>
            <a:custGeom>
              <a:avLst/>
              <a:gdLst>
                <a:gd name="T0" fmla="*/ 137 w 138"/>
                <a:gd name="T1" fmla="*/ 49 h 61"/>
                <a:gd name="T2" fmla="*/ 137 w 138"/>
                <a:gd name="T3" fmla="*/ 49 h 61"/>
                <a:gd name="T4" fmla="*/ 134 w 138"/>
                <a:gd name="T5" fmla="*/ 56 h 61"/>
                <a:gd name="T6" fmla="*/ 130 w 138"/>
                <a:gd name="T7" fmla="*/ 59 h 61"/>
                <a:gd name="T8" fmla="*/ 124 w 138"/>
                <a:gd name="T9" fmla="*/ 61 h 61"/>
                <a:gd name="T10" fmla="*/ 117 w 138"/>
                <a:gd name="T11" fmla="*/ 61 h 61"/>
                <a:gd name="T12" fmla="*/ 12 w 138"/>
                <a:gd name="T13" fmla="*/ 31 h 61"/>
                <a:gd name="T14" fmla="*/ 12 w 138"/>
                <a:gd name="T15" fmla="*/ 31 h 61"/>
                <a:gd name="T16" fmla="*/ 7 w 138"/>
                <a:gd name="T17" fmla="*/ 28 h 61"/>
                <a:gd name="T18" fmla="*/ 3 w 138"/>
                <a:gd name="T19" fmla="*/ 23 h 61"/>
                <a:gd name="T20" fmla="*/ 0 w 138"/>
                <a:gd name="T21" fmla="*/ 18 h 61"/>
                <a:gd name="T22" fmla="*/ 0 w 138"/>
                <a:gd name="T23" fmla="*/ 11 h 61"/>
                <a:gd name="T24" fmla="*/ 0 w 138"/>
                <a:gd name="T25" fmla="*/ 11 h 61"/>
                <a:gd name="T26" fmla="*/ 4 w 138"/>
                <a:gd name="T27" fmla="*/ 6 h 61"/>
                <a:gd name="T28" fmla="*/ 8 w 138"/>
                <a:gd name="T29" fmla="*/ 2 h 61"/>
                <a:gd name="T30" fmla="*/ 15 w 138"/>
                <a:gd name="T31" fmla="*/ 0 h 61"/>
                <a:gd name="T32" fmla="*/ 20 w 138"/>
                <a:gd name="T33" fmla="*/ 1 h 61"/>
                <a:gd name="T34" fmla="*/ 126 w 138"/>
                <a:gd name="T35" fmla="*/ 31 h 61"/>
                <a:gd name="T36" fmla="*/ 126 w 138"/>
                <a:gd name="T37" fmla="*/ 31 h 61"/>
                <a:gd name="T38" fmla="*/ 132 w 138"/>
                <a:gd name="T39" fmla="*/ 33 h 61"/>
                <a:gd name="T40" fmla="*/ 136 w 138"/>
                <a:gd name="T41" fmla="*/ 37 h 61"/>
                <a:gd name="T42" fmla="*/ 138 w 138"/>
                <a:gd name="T43" fmla="*/ 44 h 61"/>
                <a:gd name="T44" fmla="*/ 137 w 138"/>
                <a:gd name="T45" fmla="*/ 49 h 61"/>
                <a:gd name="T46" fmla="*/ 137 w 138"/>
                <a:gd name="T4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 h="61">
                  <a:moveTo>
                    <a:pt x="137" y="49"/>
                  </a:moveTo>
                  <a:lnTo>
                    <a:pt x="137" y="49"/>
                  </a:lnTo>
                  <a:lnTo>
                    <a:pt x="134" y="56"/>
                  </a:lnTo>
                  <a:lnTo>
                    <a:pt x="130" y="59"/>
                  </a:lnTo>
                  <a:lnTo>
                    <a:pt x="124" y="61"/>
                  </a:lnTo>
                  <a:lnTo>
                    <a:pt x="117" y="61"/>
                  </a:lnTo>
                  <a:lnTo>
                    <a:pt x="12" y="31"/>
                  </a:lnTo>
                  <a:lnTo>
                    <a:pt x="12" y="31"/>
                  </a:lnTo>
                  <a:lnTo>
                    <a:pt x="7" y="28"/>
                  </a:lnTo>
                  <a:lnTo>
                    <a:pt x="3" y="23"/>
                  </a:lnTo>
                  <a:lnTo>
                    <a:pt x="0" y="18"/>
                  </a:lnTo>
                  <a:lnTo>
                    <a:pt x="0" y="11"/>
                  </a:lnTo>
                  <a:lnTo>
                    <a:pt x="0" y="11"/>
                  </a:lnTo>
                  <a:lnTo>
                    <a:pt x="4" y="6"/>
                  </a:lnTo>
                  <a:lnTo>
                    <a:pt x="8" y="2"/>
                  </a:lnTo>
                  <a:lnTo>
                    <a:pt x="15" y="0"/>
                  </a:lnTo>
                  <a:lnTo>
                    <a:pt x="20" y="1"/>
                  </a:lnTo>
                  <a:lnTo>
                    <a:pt x="126" y="31"/>
                  </a:lnTo>
                  <a:lnTo>
                    <a:pt x="126" y="31"/>
                  </a:lnTo>
                  <a:lnTo>
                    <a:pt x="132" y="33"/>
                  </a:lnTo>
                  <a:lnTo>
                    <a:pt x="136" y="37"/>
                  </a:lnTo>
                  <a:lnTo>
                    <a:pt x="138" y="44"/>
                  </a:lnTo>
                  <a:lnTo>
                    <a:pt x="137" y="49"/>
                  </a:lnTo>
                  <a:lnTo>
                    <a:pt x="137" y="49"/>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04" name="Freeform 1381">
              <a:extLst>
                <a:ext uri="{FF2B5EF4-FFF2-40B4-BE49-F238E27FC236}">
                  <a16:creationId xmlns:a16="http://schemas.microsoft.com/office/drawing/2014/main" id="{9B305C97-21FA-4836-AB2F-32A5263B8672}"/>
                </a:ext>
              </a:extLst>
            </p:cNvPr>
            <p:cNvSpPr>
              <a:spLocks/>
            </p:cNvSpPr>
            <p:nvPr/>
          </p:nvSpPr>
          <p:spPr bwMode="auto">
            <a:xfrm>
              <a:off x="8407333" y="2214512"/>
              <a:ext cx="108052" cy="50024"/>
            </a:xfrm>
            <a:custGeom>
              <a:avLst/>
              <a:gdLst>
                <a:gd name="T0" fmla="*/ 105 w 108"/>
                <a:gd name="T1" fmla="*/ 27 h 50"/>
                <a:gd name="T2" fmla="*/ 9 w 108"/>
                <a:gd name="T3" fmla="*/ 0 h 50"/>
                <a:gd name="T4" fmla="*/ 9 w 108"/>
                <a:gd name="T5" fmla="*/ 0 h 50"/>
                <a:gd name="T6" fmla="*/ 4 w 108"/>
                <a:gd name="T7" fmla="*/ 4 h 50"/>
                <a:gd name="T8" fmla="*/ 2 w 108"/>
                <a:gd name="T9" fmla="*/ 10 h 50"/>
                <a:gd name="T10" fmla="*/ 2 w 108"/>
                <a:gd name="T11" fmla="*/ 10 h 50"/>
                <a:gd name="T12" fmla="*/ 0 w 108"/>
                <a:gd name="T13" fmla="*/ 15 h 50"/>
                <a:gd name="T14" fmla="*/ 3 w 108"/>
                <a:gd name="T15" fmla="*/ 22 h 50"/>
                <a:gd name="T16" fmla="*/ 7 w 108"/>
                <a:gd name="T17" fmla="*/ 26 h 50"/>
                <a:gd name="T18" fmla="*/ 12 w 108"/>
                <a:gd name="T19" fmla="*/ 28 h 50"/>
                <a:gd name="T20" fmla="*/ 87 w 108"/>
                <a:gd name="T21" fmla="*/ 50 h 50"/>
                <a:gd name="T22" fmla="*/ 87 w 108"/>
                <a:gd name="T23" fmla="*/ 50 h 50"/>
                <a:gd name="T24" fmla="*/ 94 w 108"/>
                <a:gd name="T25" fmla="*/ 50 h 50"/>
                <a:gd name="T26" fmla="*/ 100 w 108"/>
                <a:gd name="T27" fmla="*/ 49 h 50"/>
                <a:gd name="T28" fmla="*/ 104 w 108"/>
                <a:gd name="T29" fmla="*/ 45 h 50"/>
                <a:gd name="T30" fmla="*/ 107 w 108"/>
                <a:gd name="T31" fmla="*/ 39 h 50"/>
                <a:gd name="T32" fmla="*/ 107 w 108"/>
                <a:gd name="T33" fmla="*/ 39 h 50"/>
                <a:gd name="T34" fmla="*/ 108 w 108"/>
                <a:gd name="T35" fmla="*/ 32 h 50"/>
                <a:gd name="T36" fmla="*/ 105 w 108"/>
                <a:gd name="T37" fmla="*/ 27 h 50"/>
                <a:gd name="T38" fmla="*/ 105 w 108"/>
                <a:gd name="T39"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50">
                  <a:moveTo>
                    <a:pt x="105" y="27"/>
                  </a:moveTo>
                  <a:lnTo>
                    <a:pt x="9" y="0"/>
                  </a:lnTo>
                  <a:lnTo>
                    <a:pt x="9" y="0"/>
                  </a:lnTo>
                  <a:lnTo>
                    <a:pt x="4" y="4"/>
                  </a:lnTo>
                  <a:lnTo>
                    <a:pt x="2" y="10"/>
                  </a:lnTo>
                  <a:lnTo>
                    <a:pt x="2" y="10"/>
                  </a:lnTo>
                  <a:lnTo>
                    <a:pt x="0" y="15"/>
                  </a:lnTo>
                  <a:lnTo>
                    <a:pt x="3" y="22"/>
                  </a:lnTo>
                  <a:lnTo>
                    <a:pt x="7" y="26"/>
                  </a:lnTo>
                  <a:lnTo>
                    <a:pt x="12" y="28"/>
                  </a:lnTo>
                  <a:lnTo>
                    <a:pt x="87" y="50"/>
                  </a:lnTo>
                  <a:lnTo>
                    <a:pt x="87" y="50"/>
                  </a:lnTo>
                  <a:lnTo>
                    <a:pt x="94" y="50"/>
                  </a:lnTo>
                  <a:lnTo>
                    <a:pt x="100" y="49"/>
                  </a:lnTo>
                  <a:lnTo>
                    <a:pt x="104" y="45"/>
                  </a:lnTo>
                  <a:lnTo>
                    <a:pt x="107" y="39"/>
                  </a:lnTo>
                  <a:lnTo>
                    <a:pt x="107" y="39"/>
                  </a:lnTo>
                  <a:lnTo>
                    <a:pt x="108" y="32"/>
                  </a:lnTo>
                  <a:lnTo>
                    <a:pt x="105" y="27"/>
                  </a:lnTo>
                  <a:lnTo>
                    <a:pt x="105" y="27"/>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05" name="Freeform 1382">
              <a:extLst>
                <a:ext uri="{FF2B5EF4-FFF2-40B4-BE49-F238E27FC236}">
                  <a16:creationId xmlns:a16="http://schemas.microsoft.com/office/drawing/2014/main" id="{028D7750-58F7-4144-94CE-389EF5DDFF17}"/>
                </a:ext>
              </a:extLst>
            </p:cNvPr>
            <p:cNvSpPr>
              <a:spLocks/>
            </p:cNvSpPr>
            <p:nvPr/>
          </p:nvSpPr>
          <p:spPr bwMode="auto">
            <a:xfrm>
              <a:off x="8397328" y="2211510"/>
              <a:ext cx="28014" cy="32015"/>
            </a:xfrm>
            <a:custGeom>
              <a:avLst/>
              <a:gdLst>
                <a:gd name="T0" fmla="*/ 25 w 28"/>
                <a:gd name="T1" fmla="*/ 13 h 32"/>
                <a:gd name="T2" fmla="*/ 25 w 28"/>
                <a:gd name="T3" fmla="*/ 13 h 32"/>
                <a:gd name="T4" fmla="*/ 28 w 28"/>
                <a:gd name="T5" fmla="*/ 5 h 32"/>
                <a:gd name="T6" fmla="*/ 9 w 28"/>
                <a:gd name="T7" fmla="*/ 0 h 32"/>
                <a:gd name="T8" fmla="*/ 8 w 28"/>
                <a:gd name="T9" fmla="*/ 0 h 32"/>
                <a:gd name="T10" fmla="*/ 8 w 28"/>
                <a:gd name="T11" fmla="*/ 0 h 32"/>
                <a:gd name="T12" fmla="*/ 2 w 28"/>
                <a:gd name="T13" fmla="*/ 4 h 32"/>
                <a:gd name="T14" fmla="*/ 0 w 28"/>
                <a:gd name="T15" fmla="*/ 9 h 32"/>
                <a:gd name="T16" fmla="*/ 0 w 28"/>
                <a:gd name="T17" fmla="*/ 9 h 32"/>
                <a:gd name="T18" fmla="*/ 0 w 28"/>
                <a:gd name="T19" fmla="*/ 16 h 32"/>
                <a:gd name="T20" fmla="*/ 1 w 28"/>
                <a:gd name="T21" fmla="*/ 21 h 32"/>
                <a:gd name="T22" fmla="*/ 5 w 28"/>
                <a:gd name="T23" fmla="*/ 26 h 32"/>
                <a:gd name="T24" fmla="*/ 10 w 28"/>
                <a:gd name="T25" fmla="*/ 29 h 32"/>
                <a:gd name="T26" fmla="*/ 26 w 28"/>
                <a:gd name="T27" fmla="*/ 32 h 32"/>
                <a:gd name="T28" fmla="*/ 27 w 28"/>
                <a:gd name="T29" fmla="*/ 32 h 32"/>
                <a:gd name="T30" fmla="*/ 27 w 28"/>
                <a:gd name="T31" fmla="*/ 32 h 32"/>
                <a:gd name="T32" fmla="*/ 25 w 28"/>
                <a:gd name="T33" fmla="*/ 29 h 32"/>
                <a:gd name="T34" fmla="*/ 23 w 28"/>
                <a:gd name="T35" fmla="*/ 23 h 32"/>
                <a:gd name="T36" fmla="*/ 23 w 28"/>
                <a:gd name="T37" fmla="*/ 18 h 32"/>
                <a:gd name="T38" fmla="*/ 25 w 28"/>
                <a:gd name="T39" fmla="*/ 13 h 32"/>
                <a:gd name="T40" fmla="*/ 25 w 28"/>
                <a:gd name="T41"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2">
                  <a:moveTo>
                    <a:pt x="25" y="13"/>
                  </a:moveTo>
                  <a:lnTo>
                    <a:pt x="25" y="13"/>
                  </a:lnTo>
                  <a:lnTo>
                    <a:pt x="28" y="5"/>
                  </a:lnTo>
                  <a:lnTo>
                    <a:pt x="9" y="0"/>
                  </a:lnTo>
                  <a:lnTo>
                    <a:pt x="8" y="0"/>
                  </a:lnTo>
                  <a:lnTo>
                    <a:pt x="8" y="0"/>
                  </a:lnTo>
                  <a:lnTo>
                    <a:pt x="2" y="4"/>
                  </a:lnTo>
                  <a:lnTo>
                    <a:pt x="0" y="9"/>
                  </a:lnTo>
                  <a:lnTo>
                    <a:pt x="0" y="9"/>
                  </a:lnTo>
                  <a:lnTo>
                    <a:pt x="0" y="16"/>
                  </a:lnTo>
                  <a:lnTo>
                    <a:pt x="1" y="21"/>
                  </a:lnTo>
                  <a:lnTo>
                    <a:pt x="5" y="26"/>
                  </a:lnTo>
                  <a:lnTo>
                    <a:pt x="10" y="29"/>
                  </a:lnTo>
                  <a:lnTo>
                    <a:pt x="26" y="32"/>
                  </a:lnTo>
                  <a:lnTo>
                    <a:pt x="27" y="32"/>
                  </a:lnTo>
                  <a:lnTo>
                    <a:pt x="27" y="32"/>
                  </a:lnTo>
                  <a:lnTo>
                    <a:pt x="25" y="29"/>
                  </a:lnTo>
                  <a:lnTo>
                    <a:pt x="23" y="23"/>
                  </a:lnTo>
                  <a:lnTo>
                    <a:pt x="23" y="18"/>
                  </a:lnTo>
                  <a:lnTo>
                    <a:pt x="25" y="13"/>
                  </a:lnTo>
                  <a:lnTo>
                    <a:pt x="25"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06" name="Freeform 1383">
              <a:extLst>
                <a:ext uri="{FF2B5EF4-FFF2-40B4-BE49-F238E27FC236}">
                  <a16:creationId xmlns:a16="http://schemas.microsoft.com/office/drawing/2014/main" id="{333C8329-C23B-4AB8-84E5-93AA98A30D8C}"/>
                </a:ext>
              </a:extLst>
            </p:cNvPr>
            <p:cNvSpPr>
              <a:spLocks/>
            </p:cNvSpPr>
            <p:nvPr/>
          </p:nvSpPr>
          <p:spPr bwMode="auto">
            <a:xfrm>
              <a:off x="8364312" y="2289548"/>
              <a:ext cx="138067" cy="61030"/>
            </a:xfrm>
            <a:custGeom>
              <a:avLst/>
              <a:gdLst>
                <a:gd name="T0" fmla="*/ 137 w 138"/>
                <a:gd name="T1" fmla="*/ 49 h 61"/>
                <a:gd name="T2" fmla="*/ 137 w 138"/>
                <a:gd name="T3" fmla="*/ 49 h 61"/>
                <a:gd name="T4" fmla="*/ 134 w 138"/>
                <a:gd name="T5" fmla="*/ 55 h 61"/>
                <a:gd name="T6" fmla="*/ 130 w 138"/>
                <a:gd name="T7" fmla="*/ 58 h 61"/>
                <a:gd name="T8" fmla="*/ 124 w 138"/>
                <a:gd name="T9" fmla="*/ 61 h 61"/>
                <a:gd name="T10" fmla="*/ 117 w 138"/>
                <a:gd name="T11" fmla="*/ 60 h 61"/>
                <a:gd name="T12" fmla="*/ 12 w 138"/>
                <a:gd name="T13" fmla="*/ 30 h 61"/>
                <a:gd name="T14" fmla="*/ 12 w 138"/>
                <a:gd name="T15" fmla="*/ 30 h 61"/>
                <a:gd name="T16" fmla="*/ 7 w 138"/>
                <a:gd name="T17" fmla="*/ 27 h 61"/>
                <a:gd name="T18" fmla="*/ 3 w 138"/>
                <a:gd name="T19" fmla="*/ 23 h 61"/>
                <a:gd name="T20" fmla="*/ 0 w 138"/>
                <a:gd name="T21" fmla="*/ 17 h 61"/>
                <a:gd name="T22" fmla="*/ 2 w 138"/>
                <a:gd name="T23" fmla="*/ 12 h 61"/>
                <a:gd name="T24" fmla="*/ 2 w 138"/>
                <a:gd name="T25" fmla="*/ 12 h 61"/>
                <a:gd name="T26" fmla="*/ 4 w 138"/>
                <a:gd name="T27" fmla="*/ 5 h 61"/>
                <a:gd name="T28" fmla="*/ 8 w 138"/>
                <a:gd name="T29" fmla="*/ 1 h 61"/>
                <a:gd name="T30" fmla="*/ 15 w 138"/>
                <a:gd name="T31" fmla="*/ 0 h 61"/>
                <a:gd name="T32" fmla="*/ 20 w 138"/>
                <a:gd name="T33" fmla="*/ 0 h 61"/>
                <a:gd name="T34" fmla="*/ 126 w 138"/>
                <a:gd name="T35" fmla="*/ 30 h 61"/>
                <a:gd name="T36" fmla="*/ 126 w 138"/>
                <a:gd name="T37" fmla="*/ 30 h 61"/>
                <a:gd name="T38" fmla="*/ 132 w 138"/>
                <a:gd name="T39" fmla="*/ 32 h 61"/>
                <a:gd name="T40" fmla="*/ 135 w 138"/>
                <a:gd name="T41" fmla="*/ 38 h 61"/>
                <a:gd name="T42" fmla="*/ 138 w 138"/>
                <a:gd name="T43" fmla="*/ 43 h 61"/>
                <a:gd name="T44" fmla="*/ 137 w 138"/>
                <a:gd name="T45" fmla="*/ 49 h 61"/>
                <a:gd name="T46" fmla="*/ 137 w 138"/>
                <a:gd name="T4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 h="61">
                  <a:moveTo>
                    <a:pt x="137" y="49"/>
                  </a:moveTo>
                  <a:lnTo>
                    <a:pt x="137" y="49"/>
                  </a:lnTo>
                  <a:lnTo>
                    <a:pt x="134" y="55"/>
                  </a:lnTo>
                  <a:lnTo>
                    <a:pt x="130" y="58"/>
                  </a:lnTo>
                  <a:lnTo>
                    <a:pt x="124" y="61"/>
                  </a:lnTo>
                  <a:lnTo>
                    <a:pt x="117" y="60"/>
                  </a:lnTo>
                  <a:lnTo>
                    <a:pt x="12" y="30"/>
                  </a:lnTo>
                  <a:lnTo>
                    <a:pt x="12" y="30"/>
                  </a:lnTo>
                  <a:lnTo>
                    <a:pt x="7" y="27"/>
                  </a:lnTo>
                  <a:lnTo>
                    <a:pt x="3" y="23"/>
                  </a:lnTo>
                  <a:lnTo>
                    <a:pt x="0" y="17"/>
                  </a:lnTo>
                  <a:lnTo>
                    <a:pt x="2" y="12"/>
                  </a:lnTo>
                  <a:lnTo>
                    <a:pt x="2" y="12"/>
                  </a:lnTo>
                  <a:lnTo>
                    <a:pt x="4" y="5"/>
                  </a:lnTo>
                  <a:lnTo>
                    <a:pt x="8" y="1"/>
                  </a:lnTo>
                  <a:lnTo>
                    <a:pt x="15" y="0"/>
                  </a:lnTo>
                  <a:lnTo>
                    <a:pt x="20" y="0"/>
                  </a:lnTo>
                  <a:lnTo>
                    <a:pt x="126" y="30"/>
                  </a:lnTo>
                  <a:lnTo>
                    <a:pt x="126" y="30"/>
                  </a:lnTo>
                  <a:lnTo>
                    <a:pt x="132" y="32"/>
                  </a:lnTo>
                  <a:lnTo>
                    <a:pt x="135" y="38"/>
                  </a:lnTo>
                  <a:lnTo>
                    <a:pt x="138" y="43"/>
                  </a:lnTo>
                  <a:lnTo>
                    <a:pt x="137" y="49"/>
                  </a:lnTo>
                  <a:lnTo>
                    <a:pt x="137" y="49"/>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07" name="Freeform 1384">
              <a:extLst>
                <a:ext uri="{FF2B5EF4-FFF2-40B4-BE49-F238E27FC236}">
                  <a16:creationId xmlns:a16="http://schemas.microsoft.com/office/drawing/2014/main" id="{390DDD28-EC01-4DEB-B332-4F71AB3EC068}"/>
                </a:ext>
              </a:extLst>
            </p:cNvPr>
            <p:cNvSpPr>
              <a:spLocks/>
            </p:cNvSpPr>
            <p:nvPr/>
          </p:nvSpPr>
          <p:spPr bwMode="auto">
            <a:xfrm>
              <a:off x="8386322" y="2292549"/>
              <a:ext cx="107052" cy="52025"/>
            </a:xfrm>
            <a:custGeom>
              <a:avLst/>
              <a:gdLst>
                <a:gd name="T0" fmla="*/ 104 w 107"/>
                <a:gd name="T1" fmla="*/ 27 h 52"/>
                <a:gd name="T2" fmla="*/ 8 w 107"/>
                <a:gd name="T3" fmla="*/ 0 h 52"/>
                <a:gd name="T4" fmla="*/ 8 w 107"/>
                <a:gd name="T5" fmla="*/ 0 h 52"/>
                <a:gd name="T6" fmla="*/ 3 w 107"/>
                <a:gd name="T7" fmla="*/ 3 h 52"/>
                <a:gd name="T8" fmla="*/ 0 w 107"/>
                <a:gd name="T9" fmla="*/ 10 h 52"/>
                <a:gd name="T10" fmla="*/ 0 w 107"/>
                <a:gd name="T11" fmla="*/ 10 h 52"/>
                <a:gd name="T12" fmla="*/ 0 w 107"/>
                <a:gd name="T13" fmla="*/ 16 h 52"/>
                <a:gd name="T14" fmla="*/ 2 w 107"/>
                <a:gd name="T15" fmla="*/ 22 h 52"/>
                <a:gd name="T16" fmla="*/ 6 w 107"/>
                <a:gd name="T17" fmla="*/ 27 h 52"/>
                <a:gd name="T18" fmla="*/ 11 w 107"/>
                <a:gd name="T19" fmla="*/ 29 h 52"/>
                <a:gd name="T20" fmla="*/ 87 w 107"/>
                <a:gd name="T21" fmla="*/ 50 h 52"/>
                <a:gd name="T22" fmla="*/ 87 w 107"/>
                <a:gd name="T23" fmla="*/ 50 h 52"/>
                <a:gd name="T24" fmla="*/ 93 w 107"/>
                <a:gd name="T25" fmla="*/ 52 h 52"/>
                <a:gd name="T26" fmla="*/ 99 w 107"/>
                <a:gd name="T27" fmla="*/ 49 h 52"/>
                <a:gd name="T28" fmla="*/ 103 w 107"/>
                <a:gd name="T29" fmla="*/ 45 h 52"/>
                <a:gd name="T30" fmla="*/ 106 w 107"/>
                <a:gd name="T31" fmla="*/ 40 h 52"/>
                <a:gd name="T32" fmla="*/ 106 w 107"/>
                <a:gd name="T33" fmla="*/ 40 h 52"/>
                <a:gd name="T34" fmla="*/ 107 w 107"/>
                <a:gd name="T35" fmla="*/ 33 h 52"/>
                <a:gd name="T36" fmla="*/ 104 w 107"/>
                <a:gd name="T37" fmla="*/ 27 h 52"/>
                <a:gd name="T38" fmla="*/ 104 w 107"/>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52">
                  <a:moveTo>
                    <a:pt x="104" y="27"/>
                  </a:moveTo>
                  <a:lnTo>
                    <a:pt x="8" y="0"/>
                  </a:lnTo>
                  <a:lnTo>
                    <a:pt x="8" y="0"/>
                  </a:lnTo>
                  <a:lnTo>
                    <a:pt x="3" y="3"/>
                  </a:lnTo>
                  <a:lnTo>
                    <a:pt x="0" y="10"/>
                  </a:lnTo>
                  <a:lnTo>
                    <a:pt x="0" y="10"/>
                  </a:lnTo>
                  <a:lnTo>
                    <a:pt x="0" y="16"/>
                  </a:lnTo>
                  <a:lnTo>
                    <a:pt x="2" y="22"/>
                  </a:lnTo>
                  <a:lnTo>
                    <a:pt x="6" y="27"/>
                  </a:lnTo>
                  <a:lnTo>
                    <a:pt x="11" y="29"/>
                  </a:lnTo>
                  <a:lnTo>
                    <a:pt x="87" y="50"/>
                  </a:lnTo>
                  <a:lnTo>
                    <a:pt x="87" y="50"/>
                  </a:lnTo>
                  <a:lnTo>
                    <a:pt x="93" y="52"/>
                  </a:lnTo>
                  <a:lnTo>
                    <a:pt x="99" y="49"/>
                  </a:lnTo>
                  <a:lnTo>
                    <a:pt x="103" y="45"/>
                  </a:lnTo>
                  <a:lnTo>
                    <a:pt x="106" y="40"/>
                  </a:lnTo>
                  <a:lnTo>
                    <a:pt x="106" y="40"/>
                  </a:lnTo>
                  <a:lnTo>
                    <a:pt x="107" y="33"/>
                  </a:lnTo>
                  <a:lnTo>
                    <a:pt x="104" y="27"/>
                  </a:lnTo>
                  <a:lnTo>
                    <a:pt x="104" y="27"/>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08" name="Freeform 1385">
              <a:extLst>
                <a:ext uri="{FF2B5EF4-FFF2-40B4-BE49-F238E27FC236}">
                  <a16:creationId xmlns:a16="http://schemas.microsoft.com/office/drawing/2014/main" id="{BB93078E-8C74-4C20-9C50-9C717F354AEC}"/>
                </a:ext>
              </a:extLst>
            </p:cNvPr>
            <p:cNvSpPr>
              <a:spLocks/>
            </p:cNvSpPr>
            <p:nvPr/>
          </p:nvSpPr>
          <p:spPr bwMode="auto">
            <a:xfrm>
              <a:off x="8375317" y="2289548"/>
              <a:ext cx="28014" cy="34016"/>
            </a:xfrm>
            <a:custGeom>
              <a:avLst/>
              <a:gdLst>
                <a:gd name="T0" fmla="*/ 24 w 28"/>
                <a:gd name="T1" fmla="*/ 13 h 34"/>
                <a:gd name="T2" fmla="*/ 24 w 28"/>
                <a:gd name="T3" fmla="*/ 13 h 34"/>
                <a:gd name="T4" fmla="*/ 28 w 28"/>
                <a:gd name="T5" fmla="*/ 5 h 34"/>
                <a:gd name="T6" fmla="*/ 9 w 28"/>
                <a:gd name="T7" fmla="*/ 0 h 34"/>
                <a:gd name="T8" fmla="*/ 8 w 28"/>
                <a:gd name="T9" fmla="*/ 0 h 34"/>
                <a:gd name="T10" fmla="*/ 8 w 28"/>
                <a:gd name="T11" fmla="*/ 0 h 34"/>
                <a:gd name="T12" fmla="*/ 4 w 28"/>
                <a:gd name="T13" fmla="*/ 4 h 34"/>
                <a:gd name="T14" fmla="*/ 0 w 28"/>
                <a:gd name="T15" fmla="*/ 10 h 34"/>
                <a:gd name="T16" fmla="*/ 0 w 28"/>
                <a:gd name="T17" fmla="*/ 10 h 34"/>
                <a:gd name="T18" fmla="*/ 0 w 28"/>
                <a:gd name="T19" fmla="*/ 16 h 34"/>
                <a:gd name="T20" fmla="*/ 1 w 28"/>
                <a:gd name="T21" fmla="*/ 22 h 34"/>
                <a:gd name="T22" fmla="*/ 5 w 28"/>
                <a:gd name="T23" fmla="*/ 26 h 34"/>
                <a:gd name="T24" fmla="*/ 11 w 28"/>
                <a:gd name="T25" fmla="*/ 29 h 34"/>
                <a:gd name="T26" fmla="*/ 26 w 28"/>
                <a:gd name="T27" fmla="*/ 34 h 34"/>
                <a:gd name="T28" fmla="*/ 27 w 28"/>
                <a:gd name="T29" fmla="*/ 34 h 34"/>
                <a:gd name="T30" fmla="*/ 27 w 28"/>
                <a:gd name="T31" fmla="*/ 34 h 34"/>
                <a:gd name="T32" fmla="*/ 24 w 28"/>
                <a:gd name="T33" fmla="*/ 29 h 34"/>
                <a:gd name="T34" fmla="*/ 23 w 28"/>
                <a:gd name="T35" fmla="*/ 23 h 34"/>
                <a:gd name="T36" fmla="*/ 23 w 28"/>
                <a:gd name="T37" fmla="*/ 18 h 34"/>
                <a:gd name="T38" fmla="*/ 24 w 28"/>
                <a:gd name="T39" fmla="*/ 13 h 34"/>
                <a:gd name="T40" fmla="*/ 24 w 28"/>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4">
                  <a:moveTo>
                    <a:pt x="24" y="13"/>
                  </a:moveTo>
                  <a:lnTo>
                    <a:pt x="24" y="13"/>
                  </a:lnTo>
                  <a:lnTo>
                    <a:pt x="28" y="5"/>
                  </a:lnTo>
                  <a:lnTo>
                    <a:pt x="9" y="0"/>
                  </a:lnTo>
                  <a:lnTo>
                    <a:pt x="8" y="0"/>
                  </a:lnTo>
                  <a:lnTo>
                    <a:pt x="8" y="0"/>
                  </a:lnTo>
                  <a:lnTo>
                    <a:pt x="4" y="4"/>
                  </a:lnTo>
                  <a:lnTo>
                    <a:pt x="0" y="10"/>
                  </a:lnTo>
                  <a:lnTo>
                    <a:pt x="0" y="10"/>
                  </a:lnTo>
                  <a:lnTo>
                    <a:pt x="0" y="16"/>
                  </a:lnTo>
                  <a:lnTo>
                    <a:pt x="1" y="22"/>
                  </a:lnTo>
                  <a:lnTo>
                    <a:pt x="5" y="26"/>
                  </a:lnTo>
                  <a:lnTo>
                    <a:pt x="11" y="29"/>
                  </a:lnTo>
                  <a:lnTo>
                    <a:pt x="26" y="34"/>
                  </a:lnTo>
                  <a:lnTo>
                    <a:pt x="27" y="34"/>
                  </a:lnTo>
                  <a:lnTo>
                    <a:pt x="27" y="34"/>
                  </a:lnTo>
                  <a:lnTo>
                    <a:pt x="24" y="29"/>
                  </a:lnTo>
                  <a:lnTo>
                    <a:pt x="23" y="23"/>
                  </a:lnTo>
                  <a:lnTo>
                    <a:pt x="23" y="18"/>
                  </a:lnTo>
                  <a:lnTo>
                    <a:pt x="24" y="13"/>
                  </a:lnTo>
                  <a:lnTo>
                    <a:pt x="24"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09" name="Freeform 1386">
              <a:extLst>
                <a:ext uri="{FF2B5EF4-FFF2-40B4-BE49-F238E27FC236}">
                  <a16:creationId xmlns:a16="http://schemas.microsoft.com/office/drawing/2014/main" id="{19DF0129-0476-44EB-AFC4-94011F726BC9}"/>
                </a:ext>
              </a:extLst>
            </p:cNvPr>
            <p:cNvSpPr>
              <a:spLocks/>
            </p:cNvSpPr>
            <p:nvPr/>
          </p:nvSpPr>
          <p:spPr bwMode="auto">
            <a:xfrm>
              <a:off x="8342301" y="2367585"/>
              <a:ext cx="138067" cy="61030"/>
            </a:xfrm>
            <a:custGeom>
              <a:avLst/>
              <a:gdLst>
                <a:gd name="T0" fmla="*/ 137 w 138"/>
                <a:gd name="T1" fmla="*/ 49 h 61"/>
                <a:gd name="T2" fmla="*/ 137 w 138"/>
                <a:gd name="T3" fmla="*/ 49 h 61"/>
                <a:gd name="T4" fmla="*/ 134 w 138"/>
                <a:gd name="T5" fmla="*/ 56 h 61"/>
                <a:gd name="T6" fmla="*/ 130 w 138"/>
                <a:gd name="T7" fmla="*/ 60 h 61"/>
                <a:gd name="T8" fmla="*/ 124 w 138"/>
                <a:gd name="T9" fmla="*/ 61 h 61"/>
                <a:gd name="T10" fmla="*/ 118 w 138"/>
                <a:gd name="T11" fmla="*/ 61 h 61"/>
                <a:gd name="T12" fmla="*/ 12 w 138"/>
                <a:gd name="T13" fmla="*/ 31 h 61"/>
                <a:gd name="T14" fmla="*/ 12 w 138"/>
                <a:gd name="T15" fmla="*/ 31 h 61"/>
                <a:gd name="T16" fmla="*/ 7 w 138"/>
                <a:gd name="T17" fmla="*/ 29 h 61"/>
                <a:gd name="T18" fmla="*/ 3 w 138"/>
                <a:gd name="T19" fmla="*/ 23 h 61"/>
                <a:gd name="T20" fmla="*/ 0 w 138"/>
                <a:gd name="T21" fmla="*/ 18 h 61"/>
                <a:gd name="T22" fmla="*/ 2 w 138"/>
                <a:gd name="T23" fmla="*/ 12 h 61"/>
                <a:gd name="T24" fmla="*/ 2 w 138"/>
                <a:gd name="T25" fmla="*/ 12 h 61"/>
                <a:gd name="T26" fmla="*/ 4 w 138"/>
                <a:gd name="T27" fmla="*/ 6 h 61"/>
                <a:gd name="T28" fmla="*/ 8 w 138"/>
                <a:gd name="T29" fmla="*/ 3 h 61"/>
                <a:gd name="T30" fmla="*/ 15 w 138"/>
                <a:gd name="T31" fmla="*/ 0 h 61"/>
                <a:gd name="T32" fmla="*/ 20 w 138"/>
                <a:gd name="T33" fmla="*/ 1 h 61"/>
                <a:gd name="T34" fmla="*/ 126 w 138"/>
                <a:gd name="T35" fmla="*/ 30 h 61"/>
                <a:gd name="T36" fmla="*/ 126 w 138"/>
                <a:gd name="T37" fmla="*/ 30 h 61"/>
                <a:gd name="T38" fmla="*/ 131 w 138"/>
                <a:gd name="T39" fmla="*/ 34 h 61"/>
                <a:gd name="T40" fmla="*/ 135 w 138"/>
                <a:gd name="T41" fmla="*/ 38 h 61"/>
                <a:gd name="T42" fmla="*/ 138 w 138"/>
                <a:gd name="T43" fmla="*/ 44 h 61"/>
                <a:gd name="T44" fmla="*/ 137 w 138"/>
                <a:gd name="T45" fmla="*/ 49 h 61"/>
                <a:gd name="T46" fmla="*/ 137 w 138"/>
                <a:gd name="T4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 h="61">
                  <a:moveTo>
                    <a:pt x="137" y="49"/>
                  </a:moveTo>
                  <a:lnTo>
                    <a:pt x="137" y="49"/>
                  </a:lnTo>
                  <a:lnTo>
                    <a:pt x="134" y="56"/>
                  </a:lnTo>
                  <a:lnTo>
                    <a:pt x="130" y="60"/>
                  </a:lnTo>
                  <a:lnTo>
                    <a:pt x="124" y="61"/>
                  </a:lnTo>
                  <a:lnTo>
                    <a:pt x="118" y="61"/>
                  </a:lnTo>
                  <a:lnTo>
                    <a:pt x="12" y="31"/>
                  </a:lnTo>
                  <a:lnTo>
                    <a:pt x="12" y="31"/>
                  </a:lnTo>
                  <a:lnTo>
                    <a:pt x="7" y="29"/>
                  </a:lnTo>
                  <a:lnTo>
                    <a:pt x="3" y="23"/>
                  </a:lnTo>
                  <a:lnTo>
                    <a:pt x="0" y="18"/>
                  </a:lnTo>
                  <a:lnTo>
                    <a:pt x="2" y="12"/>
                  </a:lnTo>
                  <a:lnTo>
                    <a:pt x="2" y="12"/>
                  </a:lnTo>
                  <a:lnTo>
                    <a:pt x="4" y="6"/>
                  </a:lnTo>
                  <a:lnTo>
                    <a:pt x="8" y="3"/>
                  </a:lnTo>
                  <a:lnTo>
                    <a:pt x="15" y="0"/>
                  </a:lnTo>
                  <a:lnTo>
                    <a:pt x="20" y="1"/>
                  </a:lnTo>
                  <a:lnTo>
                    <a:pt x="126" y="30"/>
                  </a:lnTo>
                  <a:lnTo>
                    <a:pt x="126" y="30"/>
                  </a:lnTo>
                  <a:lnTo>
                    <a:pt x="131" y="34"/>
                  </a:lnTo>
                  <a:lnTo>
                    <a:pt x="135" y="38"/>
                  </a:lnTo>
                  <a:lnTo>
                    <a:pt x="138" y="44"/>
                  </a:lnTo>
                  <a:lnTo>
                    <a:pt x="137" y="49"/>
                  </a:lnTo>
                  <a:lnTo>
                    <a:pt x="137" y="49"/>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10" name="Freeform 1387">
              <a:extLst>
                <a:ext uri="{FF2B5EF4-FFF2-40B4-BE49-F238E27FC236}">
                  <a16:creationId xmlns:a16="http://schemas.microsoft.com/office/drawing/2014/main" id="{58228CBB-E149-48E4-AB7D-C50CEF1B227F}"/>
                </a:ext>
              </a:extLst>
            </p:cNvPr>
            <p:cNvSpPr>
              <a:spLocks/>
            </p:cNvSpPr>
            <p:nvPr/>
          </p:nvSpPr>
          <p:spPr bwMode="auto">
            <a:xfrm>
              <a:off x="8364312" y="2371587"/>
              <a:ext cx="107052" cy="51025"/>
            </a:xfrm>
            <a:custGeom>
              <a:avLst/>
              <a:gdLst>
                <a:gd name="T0" fmla="*/ 104 w 107"/>
                <a:gd name="T1" fmla="*/ 26 h 51"/>
                <a:gd name="T2" fmla="*/ 8 w 107"/>
                <a:gd name="T3" fmla="*/ 0 h 51"/>
                <a:gd name="T4" fmla="*/ 8 w 107"/>
                <a:gd name="T5" fmla="*/ 0 h 51"/>
                <a:gd name="T6" fmla="*/ 3 w 107"/>
                <a:gd name="T7" fmla="*/ 4 h 51"/>
                <a:gd name="T8" fmla="*/ 0 w 107"/>
                <a:gd name="T9" fmla="*/ 9 h 51"/>
                <a:gd name="T10" fmla="*/ 0 w 107"/>
                <a:gd name="T11" fmla="*/ 9 h 51"/>
                <a:gd name="T12" fmla="*/ 0 w 107"/>
                <a:gd name="T13" fmla="*/ 15 h 51"/>
                <a:gd name="T14" fmla="*/ 2 w 107"/>
                <a:gd name="T15" fmla="*/ 22 h 51"/>
                <a:gd name="T16" fmla="*/ 6 w 107"/>
                <a:gd name="T17" fmla="*/ 26 h 51"/>
                <a:gd name="T18" fmla="*/ 11 w 107"/>
                <a:gd name="T19" fmla="*/ 28 h 51"/>
                <a:gd name="T20" fmla="*/ 87 w 107"/>
                <a:gd name="T21" fmla="*/ 51 h 51"/>
                <a:gd name="T22" fmla="*/ 87 w 107"/>
                <a:gd name="T23" fmla="*/ 51 h 51"/>
                <a:gd name="T24" fmla="*/ 93 w 107"/>
                <a:gd name="T25" fmla="*/ 51 h 51"/>
                <a:gd name="T26" fmla="*/ 99 w 107"/>
                <a:gd name="T27" fmla="*/ 49 h 51"/>
                <a:gd name="T28" fmla="*/ 103 w 107"/>
                <a:gd name="T29" fmla="*/ 45 h 51"/>
                <a:gd name="T30" fmla="*/ 106 w 107"/>
                <a:gd name="T31" fmla="*/ 39 h 51"/>
                <a:gd name="T32" fmla="*/ 106 w 107"/>
                <a:gd name="T33" fmla="*/ 39 h 51"/>
                <a:gd name="T34" fmla="*/ 107 w 107"/>
                <a:gd name="T35" fmla="*/ 32 h 51"/>
                <a:gd name="T36" fmla="*/ 104 w 107"/>
                <a:gd name="T37" fmla="*/ 26 h 51"/>
                <a:gd name="T38" fmla="*/ 104 w 107"/>
                <a:gd name="T39"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51">
                  <a:moveTo>
                    <a:pt x="104" y="26"/>
                  </a:moveTo>
                  <a:lnTo>
                    <a:pt x="8" y="0"/>
                  </a:lnTo>
                  <a:lnTo>
                    <a:pt x="8" y="0"/>
                  </a:lnTo>
                  <a:lnTo>
                    <a:pt x="3" y="4"/>
                  </a:lnTo>
                  <a:lnTo>
                    <a:pt x="0" y="9"/>
                  </a:lnTo>
                  <a:lnTo>
                    <a:pt x="0" y="9"/>
                  </a:lnTo>
                  <a:lnTo>
                    <a:pt x="0" y="15"/>
                  </a:lnTo>
                  <a:lnTo>
                    <a:pt x="2" y="22"/>
                  </a:lnTo>
                  <a:lnTo>
                    <a:pt x="6" y="26"/>
                  </a:lnTo>
                  <a:lnTo>
                    <a:pt x="11" y="28"/>
                  </a:lnTo>
                  <a:lnTo>
                    <a:pt x="87" y="51"/>
                  </a:lnTo>
                  <a:lnTo>
                    <a:pt x="87" y="51"/>
                  </a:lnTo>
                  <a:lnTo>
                    <a:pt x="93" y="51"/>
                  </a:lnTo>
                  <a:lnTo>
                    <a:pt x="99" y="49"/>
                  </a:lnTo>
                  <a:lnTo>
                    <a:pt x="103" y="45"/>
                  </a:lnTo>
                  <a:lnTo>
                    <a:pt x="106" y="39"/>
                  </a:lnTo>
                  <a:lnTo>
                    <a:pt x="106" y="39"/>
                  </a:lnTo>
                  <a:lnTo>
                    <a:pt x="107" y="32"/>
                  </a:lnTo>
                  <a:lnTo>
                    <a:pt x="104" y="26"/>
                  </a:lnTo>
                  <a:lnTo>
                    <a:pt x="104" y="26"/>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11" name="Freeform 1388">
              <a:extLst>
                <a:ext uri="{FF2B5EF4-FFF2-40B4-BE49-F238E27FC236}">
                  <a16:creationId xmlns:a16="http://schemas.microsoft.com/office/drawing/2014/main" id="{9D9EA60D-B62C-425A-8E87-B1FD4ECD6D7C}"/>
                </a:ext>
              </a:extLst>
            </p:cNvPr>
            <p:cNvSpPr>
              <a:spLocks/>
            </p:cNvSpPr>
            <p:nvPr/>
          </p:nvSpPr>
          <p:spPr bwMode="auto">
            <a:xfrm>
              <a:off x="8353307" y="2367585"/>
              <a:ext cx="28014" cy="34016"/>
            </a:xfrm>
            <a:custGeom>
              <a:avLst/>
              <a:gdLst>
                <a:gd name="T0" fmla="*/ 24 w 28"/>
                <a:gd name="T1" fmla="*/ 13 h 34"/>
                <a:gd name="T2" fmla="*/ 24 w 28"/>
                <a:gd name="T3" fmla="*/ 13 h 34"/>
                <a:gd name="T4" fmla="*/ 28 w 28"/>
                <a:gd name="T5" fmla="*/ 6 h 34"/>
                <a:gd name="T6" fmla="*/ 9 w 28"/>
                <a:gd name="T7" fmla="*/ 1 h 34"/>
                <a:gd name="T8" fmla="*/ 9 w 28"/>
                <a:gd name="T9" fmla="*/ 0 h 34"/>
                <a:gd name="T10" fmla="*/ 9 w 28"/>
                <a:gd name="T11" fmla="*/ 0 h 34"/>
                <a:gd name="T12" fmla="*/ 4 w 28"/>
                <a:gd name="T13" fmla="*/ 4 h 34"/>
                <a:gd name="T14" fmla="*/ 0 w 28"/>
                <a:gd name="T15" fmla="*/ 10 h 34"/>
                <a:gd name="T16" fmla="*/ 0 w 28"/>
                <a:gd name="T17" fmla="*/ 10 h 34"/>
                <a:gd name="T18" fmla="*/ 0 w 28"/>
                <a:gd name="T19" fmla="*/ 17 h 34"/>
                <a:gd name="T20" fmla="*/ 1 w 28"/>
                <a:gd name="T21" fmla="*/ 22 h 34"/>
                <a:gd name="T22" fmla="*/ 5 w 28"/>
                <a:gd name="T23" fmla="*/ 27 h 34"/>
                <a:gd name="T24" fmla="*/ 11 w 28"/>
                <a:gd name="T25" fmla="*/ 30 h 34"/>
                <a:gd name="T26" fmla="*/ 26 w 28"/>
                <a:gd name="T27" fmla="*/ 34 h 34"/>
                <a:gd name="T28" fmla="*/ 27 w 28"/>
                <a:gd name="T29" fmla="*/ 34 h 34"/>
                <a:gd name="T30" fmla="*/ 27 w 28"/>
                <a:gd name="T31" fmla="*/ 34 h 34"/>
                <a:gd name="T32" fmla="*/ 24 w 28"/>
                <a:gd name="T33" fmla="*/ 30 h 34"/>
                <a:gd name="T34" fmla="*/ 24 w 28"/>
                <a:gd name="T35" fmla="*/ 25 h 34"/>
                <a:gd name="T36" fmla="*/ 23 w 28"/>
                <a:gd name="T37" fmla="*/ 19 h 34"/>
                <a:gd name="T38" fmla="*/ 24 w 28"/>
                <a:gd name="T39" fmla="*/ 13 h 34"/>
                <a:gd name="T40" fmla="*/ 24 w 28"/>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4">
                  <a:moveTo>
                    <a:pt x="24" y="13"/>
                  </a:moveTo>
                  <a:lnTo>
                    <a:pt x="24" y="13"/>
                  </a:lnTo>
                  <a:lnTo>
                    <a:pt x="28" y="6"/>
                  </a:lnTo>
                  <a:lnTo>
                    <a:pt x="9" y="1"/>
                  </a:lnTo>
                  <a:lnTo>
                    <a:pt x="9" y="0"/>
                  </a:lnTo>
                  <a:lnTo>
                    <a:pt x="9" y="0"/>
                  </a:lnTo>
                  <a:lnTo>
                    <a:pt x="4" y="4"/>
                  </a:lnTo>
                  <a:lnTo>
                    <a:pt x="0" y="10"/>
                  </a:lnTo>
                  <a:lnTo>
                    <a:pt x="0" y="10"/>
                  </a:lnTo>
                  <a:lnTo>
                    <a:pt x="0" y="17"/>
                  </a:lnTo>
                  <a:lnTo>
                    <a:pt x="1" y="22"/>
                  </a:lnTo>
                  <a:lnTo>
                    <a:pt x="5" y="27"/>
                  </a:lnTo>
                  <a:lnTo>
                    <a:pt x="11" y="30"/>
                  </a:lnTo>
                  <a:lnTo>
                    <a:pt x="26" y="34"/>
                  </a:lnTo>
                  <a:lnTo>
                    <a:pt x="27" y="34"/>
                  </a:lnTo>
                  <a:lnTo>
                    <a:pt x="27" y="34"/>
                  </a:lnTo>
                  <a:lnTo>
                    <a:pt x="24" y="30"/>
                  </a:lnTo>
                  <a:lnTo>
                    <a:pt x="24" y="25"/>
                  </a:lnTo>
                  <a:lnTo>
                    <a:pt x="23" y="19"/>
                  </a:lnTo>
                  <a:lnTo>
                    <a:pt x="24" y="13"/>
                  </a:lnTo>
                  <a:lnTo>
                    <a:pt x="24"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12" name="Freeform 1389">
              <a:extLst>
                <a:ext uri="{FF2B5EF4-FFF2-40B4-BE49-F238E27FC236}">
                  <a16:creationId xmlns:a16="http://schemas.microsoft.com/office/drawing/2014/main" id="{D59E85F4-BF86-4993-A66D-E19FC7092575}"/>
                </a:ext>
              </a:extLst>
            </p:cNvPr>
            <p:cNvSpPr>
              <a:spLocks/>
            </p:cNvSpPr>
            <p:nvPr/>
          </p:nvSpPr>
          <p:spPr bwMode="auto">
            <a:xfrm>
              <a:off x="8320290" y="2446624"/>
              <a:ext cx="138067" cy="61030"/>
            </a:xfrm>
            <a:custGeom>
              <a:avLst/>
              <a:gdLst>
                <a:gd name="T0" fmla="*/ 138 w 138"/>
                <a:gd name="T1" fmla="*/ 50 h 61"/>
                <a:gd name="T2" fmla="*/ 138 w 138"/>
                <a:gd name="T3" fmla="*/ 50 h 61"/>
                <a:gd name="T4" fmla="*/ 134 w 138"/>
                <a:gd name="T5" fmla="*/ 55 h 61"/>
                <a:gd name="T6" fmla="*/ 130 w 138"/>
                <a:gd name="T7" fmla="*/ 59 h 61"/>
                <a:gd name="T8" fmla="*/ 124 w 138"/>
                <a:gd name="T9" fmla="*/ 61 h 61"/>
                <a:gd name="T10" fmla="*/ 118 w 138"/>
                <a:gd name="T11" fmla="*/ 60 h 61"/>
                <a:gd name="T12" fmla="*/ 12 w 138"/>
                <a:gd name="T13" fmla="*/ 30 h 61"/>
                <a:gd name="T14" fmla="*/ 12 w 138"/>
                <a:gd name="T15" fmla="*/ 30 h 61"/>
                <a:gd name="T16" fmla="*/ 7 w 138"/>
                <a:gd name="T17" fmla="*/ 28 h 61"/>
                <a:gd name="T18" fmla="*/ 3 w 138"/>
                <a:gd name="T19" fmla="*/ 24 h 61"/>
                <a:gd name="T20" fmla="*/ 0 w 138"/>
                <a:gd name="T21" fmla="*/ 17 h 61"/>
                <a:gd name="T22" fmla="*/ 1 w 138"/>
                <a:gd name="T23" fmla="*/ 11 h 61"/>
                <a:gd name="T24" fmla="*/ 1 w 138"/>
                <a:gd name="T25" fmla="*/ 11 h 61"/>
                <a:gd name="T26" fmla="*/ 4 w 138"/>
                <a:gd name="T27" fmla="*/ 5 h 61"/>
                <a:gd name="T28" fmla="*/ 8 w 138"/>
                <a:gd name="T29" fmla="*/ 2 h 61"/>
                <a:gd name="T30" fmla="*/ 14 w 138"/>
                <a:gd name="T31" fmla="*/ 0 h 61"/>
                <a:gd name="T32" fmla="*/ 21 w 138"/>
                <a:gd name="T33" fmla="*/ 0 h 61"/>
                <a:gd name="T34" fmla="*/ 126 w 138"/>
                <a:gd name="T35" fmla="*/ 30 h 61"/>
                <a:gd name="T36" fmla="*/ 126 w 138"/>
                <a:gd name="T37" fmla="*/ 30 h 61"/>
                <a:gd name="T38" fmla="*/ 131 w 138"/>
                <a:gd name="T39" fmla="*/ 33 h 61"/>
                <a:gd name="T40" fmla="*/ 135 w 138"/>
                <a:gd name="T41" fmla="*/ 38 h 61"/>
                <a:gd name="T42" fmla="*/ 138 w 138"/>
                <a:gd name="T43" fmla="*/ 43 h 61"/>
                <a:gd name="T44" fmla="*/ 138 w 138"/>
                <a:gd name="T45" fmla="*/ 50 h 61"/>
                <a:gd name="T46" fmla="*/ 138 w 138"/>
                <a:gd name="T47"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 h="61">
                  <a:moveTo>
                    <a:pt x="138" y="50"/>
                  </a:moveTo>
                  <a:lnTo>
                    <a:pt x="138" y="50"/>
                  </a:lnTo>
                  <a:lnTo>
                    <a:pt x="134" y="55"/>
                  </a:lnTo>
                  <a:lnTo>
                    <a:pt x="130" y="59"/>
                  </a:lnTo>
                  <a:lnTo>
                    <a:pt x="124" y="61"/>
                  </a:lnTo>
                  <a:lnTo>
                    <a:pt x="118" y="60"/>
                  </a:lnTo>
                  <a:lnTo>
                    <a:pt x="12" y="30"/>
                  </a:lnTo>
                  <a:lnTo>
                    <a:pt x="12" y="30"/>
                  </a:lnTo>
                  <a:lnTo>
                    <a:pt x="7" y="28"/>
                  </a:lnTo>
                  <a:lnTo>
                    <a:pt x="3" y="24"/>
                  </a:lnTo>
                  <a:lnTo>
                    <a:pt x="0" y="17"/>
                  </a:lnTo>
                  <a:lnTo>
                    <a:pt x="1" y="11"/>
                  </a:lnTo>
                  <a:lnTo>
                    <a:pt x="1" y="11"/>
                  </a:lnTo>
                  <a:lnTo>
                    <a:pt x="4" y="5"/>
                  </a:lnTo>
                  <a:lnTo>
                    <a:pt x="8" y="2"/>
                  </a:lnTo>
                  <a:lnTo>
                    <a:pt x="14" y="0"/>
                  </a:lnTo>
                  <a:lnTo>
                    <a:pt x="21" y="0"/>
                  </a:lnTo>
                  <a:lnTo>
                    <a:pt x="126" y="30"/>
                  </a:lnTo>
                  <a:lnTo>
                    <a:pt x="126" y="30"/>
                  </a:lnTo>
                  <a:lnTo>
                    <a:pt x="131" y="33"/>
                  </a:lnTo>
                  <a:lnTo>
                    <a:pt x="135" y="38"/>
                  </a:lnTo>
                  <a:lnTo>
                    <a:pt x="138" y="43"/>
                  </a:lnTo>
                  <a:lnTo>
                    <a:pt x="138" y="50"/>
                  </a:lnTo>
                  <a:lnTo>
                    <a:pt x="138" y="5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13" name="Freeform 1390">
              <a:extLst>
                <a:ext uri="{FF2B5EF4-FFF2-40B4-BE49-F238E27FC236}">
                  <a16:creationId xmlns:a16="http://schemas.microsoft.com/office/drawing/2014/main" id="{35635083-2725-4AFA-B2B4-CDFDFFA78AEE}"/>
                </a:ext>
              </a:extLst>
            </p:cNvPr>
            <p:cNvSpPr>
              <a:spLocks/>
            </p:cNvSpPr>
            <p:nvPr/>
          </p:nvSpPr>
          <p:spPr bwMode="auto">
            <a:xfrm>
              <a:off x="8342301" y="2449625"/>
              <a:ext cx="107052" cy="51025"/>
            </a:xfrm>
            <a:custGeom>
              <a:avLst/>
              <a:gdLst>
                <a:gd name="T0" fmla="*/ 104 w 107"/>
                <a:gd name="T1" fmla="*/ 27 h 51"/>
                <a:gd name="T2" fmla="*/ 8 w 107"/>
                <a:gd name="T3" fmla="*/ 0 h 51"/>
                <a:gd name="T4" fmla="*/ 8 w 107"/>
                <a:gd name="T5" fmla="*/ 0 h 51"/>
                <a:gd name="T6" fmla="*/ 3 w 107"/>
                <a:gd name="T7" fmla="*/ 4 h 51"/>
                <a:gd name="T8" fmla="*/ 0 w 107"/>
                <a:gd name="T9" fmla="*/ 10 h 51"/>
                <a:gd name="T10" fmla="*/ 0 w 107"/>
                <a:gd name="T11" fmla="*/ 10 h 51"/>
                <a:gd name="T12" fmla="*/ 0 w 107"/>
                <a:gd name="T13" fmla="*/ 17 h 51"/>
                <a:gd name="T14" fmla="*/ 2 w 107"/>
                <a:gd name="T15" fmla="*/ 22 h 51"/>
                <a:gd name="T16" fmla="*/ 5 w 107"/>
                <a:gd name="T17" fmla="*/ 27 h 51"/>
                <a:gd name="T18" fmla="*/ 11 w 107"/>
                <a:gd name="T19" fmla="*/ 30 h 51"/>
                <a:gd name="T20" fmla="*/ 87 w 107"/>
                <a:gd name="T21" fmla="*/ 51 h 51"/>
                <a:gd name="T22" fmla="*/ 87 w 107"/>
                <a:gd name="T23" fmla="*/ 51 h 51"/>
                <a:gd name="T24" fmla="*/ 93 w 107"/>
                <a:gd name="T25" fmla="*/ 51 h 51"/>
                <a:gd name="T26" fmla="*/ 99 w 107"/>
                <a:gd name="T27" fmla="*/ 49 h 51"/>
                <a:gd name="T28" fmla="*/ 103 w 107"/>
                <a:gd name="T29" fmla="*/ 45 h 51"/>
                <a:gd name="T30" fmla="*/ 107 w 107"/>
                <a:gd name="T31" fmla="*/ 40 h 51"/>
                <a:gd name="T32" fmla="*/ 107 w 107"/>
                <a:gd name="T33" fmla="*/ 40 h 51"/>
                <a:gd name="T34" fmla="*/ 107 w 107"/>
                <a:gd name="T35" fmla="*/ 34 h 51"/>
                <a:gd name="T36" fmla="*/ 104 w 107"/>
                <a:gd name="T37" fmla="*/ 27 h 51"/>
                <a:gd name="T38" fmla="*/ 104 w 107"/>
                <a:gd name="T39"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51">
                  <a:moveTo>
                    <a:pt x="104" y="27"/>
                  </a:moveTo>
                  <a:lnTo>
                    <a:pt x="8" y="0"/>
                  </a:lnTo>
                  <a:lnTo>
                    <a:pt x="8" y="0"/>
                  </a:lnTo>
                  <a:lnTo>
                    <a:pt x="3" y="4"/>
                  </a:lnTo>
                  <a:lnTo>
                    <a:pt x="0" y="10"/>
                  </a:lnTo>
                  <a:lnTo>
                    <a:pt x="0" y="10"/>
                  </a:lnTo>
                  <a:lnTo>
                    <a:pt x="0" y="17"/>
                  </a:lnTo>
                  <a:lnTo>
                    <a:pt x="2" y="22"/>
                  </a:lnTo>
                  <a:lnTo>
                    <a:pt x="5" y="27"/>
                  </a:lnTo>
                  <a:lnTo>
                    <a:pt x="11" y="30"/>
                  </a:lnTo>
                  <a:lnTo>
                    <a:pt x="87" y="51"/>
                  </a:lnTo>
                  <a:lnTo>
                    <a:pt x="87" y="51"/>
                  </a:lnTo>
                  <a:lnTo>
                    <a:pt x="93" y="51"/>
                  </a:lnTo>
                  <a:lnTo>
                    <a:pt x="99" y="49"/>
                  </a:lnTo>
                  <a:lnTo>
                    <a:pt x="103" y="45"/>
                  </a:lnTo>
                  <a:lnTo>
                    <a:pt x="107" y="40"/>
                  </a:lnTo>
                  <a:lnTo>
                    <a:pt x="107" y="40"/>
                  </a:lnTo>
                  <a:lnTo>
                    <a:pt x="107" y="34"/>
                  </a:lnTo>
                  <a:lnTo>
                    <a:pt x="104" y="27"/>
                  </a:lnTo>
                  <a:lnTo>
                    <a:pt x="104" y="27"/>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14" name="Freeform 1391">
              <a:extLst>
                <a:ext uri="{FF2B5EF4-FFF2-40B4-BE49-F238E27FC236}">
                  <a16:creationId xmlns:a16="http://schemas.microsoft.com/office/drawing/2014/main" id="{AF857FCF-84AC-45A2-BED8-656C87E354BA}"/>
                </a:ext>
              </a:extLst>
            </p:cNvPr>
            <p:cNvSpPr>
              <a:spLocks/>
            </p:cNvSpPr>
            <p:nvPr/>
          </p:nvSpPr>
          <p:spPr bwMode="auto">
            <a:xfrm>
              <a:off x="8331296" y="2446624"/>
              <a:ext cx="28014" cy="34016"/>
            </a:xfrm>
            <a:custGeom>
              <a:avLst/>
              <a:gdLst>
                <a:gd name="T0" fmla="*/ 24 w 28"/>
                <a:gd name="T1" fmla="*/ 13 h 34"/>
                <a:gd name="T2" fmla="*/ 24 w 28"/>
                <a:gd name="T3" fmla="*/ 13 h 34"/>
                <a:gd name="T4" fmla="*/ 28 w 28"/>
                <a:gd name="T5" fmla="*/ 5 h 34"/>
                <a:gd name="T6" fmla="*/ 10 w 28"/>
                <a:gd name="T7" fmla="*/ 0 h 34"/>
                <a:gd name="T8" fmla="*/ 9 w 28"/>
                <a:gd name="T9" fmla="*/ 0 h 34"/>
                <a:gd name="T10" fmla="*/ 9 w 28"/>
                <a:gd name="T11" fmla="*/ 0 h 34"/>
                <a:gd name="T12" fmla="*/ 3 w 28"/>
                <a:gd name="T13" fmla="*/ 4 h 34"/>
                <a:gd name="T14" fmla="*/ 0 w 28"/>
                <a:gd name="T15" fmla="*/ 9 h 34"/>
                <a:gd name="T16" fmla="*/ 0 w 28"/>
                <a:gd name="T17" fmla="*/ 9 h 34"/>
                <a:gd name="T18" fmla="*/ 0 w 28"/>
                <a:gd name="T19" fmla="*/ 16 h 34"/>
                <a:gd name="T20" fmla="*/ 1 w 28"/>
                <a:gd name="T21" fmla="*/ 22 h 34"/>
                <a:gd name="T22" fmla="*/ 5 w 28"/>
                <a:gd name="T23" fmla="*/ 26 h 34"/>
                <a:gd name="T24" fmla="*/ 11 w 28"/>
                <a:gd name="T25" fmla="*/ 29 h 34"/>
                <a:gd name="T26" fmla="*/ 26 w 28"/>
                <a:gd name="T27" fmla="*/ 34 h 34"/>
                <a:gd name="T28" fmla="*/ 27 w 28"/>
                <a:gd name="T29" fmla="*/ 34 h 34"/>
                <a:gd name="T30" fmla="*/ 27 w 28"/>
                <a:gd name="T31" fmla="*/ 34 h 34"/>
                <a:gd name="T32" fmla="*/ 26 w 28"/>
                <a:gd name="T33" fmla="*/ 29 h 34"/>
                <a:gd name="T34" fmla="*/ 24 w 28"/>
                <a:gd name="T35" fmla="*/ 24 h 34"/>
                <a:gd name="T36" fmla="*/ 23 w 28"/>
                <a:gd name="T37" fmla="*/ 18 h 34"/>
                <a:gd name="T38" fmla="*/ 24 w 28"/>
                <a:gd name="T39" fmla="*/ 13 h 34"/>
                <a:gd name="T40" fmla="*/ 24 w 28"/>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4">
                  <a:moveTo>
                    <a:pt x="24" y="13"/>
                  </a:moveTo>
                  <a:lnTo>
                    <a:pt x="24" y="13"/>
                  </a:lnTo>
                  <a:lnTo>
                    <a:pt x="28" y="5"/>
                  </a:lnTo>
                  <a:lnTo>
                    <a:pt x="10" y="0"/>
                  </a:lnTo>
                  <a:lnTo>
                    <a:pt x="9" y="0"/>
                  </a:lnTo>
                  <a:lnTo>
                    <a:pt x="9" y="0"/>
                  </a:lnTo>
                  <a:lnTo>
                    <a:pt x="3" y="4"/>
                  </a:lnTo>
                  <a:lnTo>
                    <a:pt x="0" y="9"/>
                  </a:lnTo>
                  <a:lnTo>
                    <a:pt x="0" y="9"/>
                  </a:lnTo>
                  <a:lnTo>
                    <a:pt x="0" y="16"/>
                  </a:lnTo>
                  <a:lnTo>
                    <a:pt x="1" y="22"/>
                  </a:lnTo>
                  <a:lnTo>
                    <a:pt x="5" y="26"/>
                  </a:lnTo>
                  <a:lnTo>
                    <a:pt x="11" y="29"/>
                  </a:lnTo>
                  <a:lnTo>
                    <a:pt x="26" y="34"/>
                  </a:lnTo>
                  <a:lnTo>
                    <a:pt x="27" y="34"/>
                  </a:lnTo>
                  <a:lnTo>
                    <a:pt x="27" y="34"/>
                  </a:lnTo>
                  <a:lnTo>
                    <a:pt x="26" y="29"/>
                  </a:lnTo>
                  <a:lnTo>
                    <a:pt x="24" y="24"/>
                  </a:lnTo>
                  <a:lnTo>
                    <a:pt x="23" y="18"/>
                  </a:lnTo>
                  <a:lnTo>
                    <a:pt x="24" y="13"/>
                  </a:lnTo>
                  <a:lnTo>
                    <a:pt x="24"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15" name="Freeform 1392">
              <a:extLst>
                <a:ext uri="{FF2B5EF4-FFF2-40B4-BE49-F238E27FC236}">
                  <a16:creationId xmlns:a16="http://schemas.microsoft.com/office/drawing/2014/main" id="{C4AA4D99-428F-4808-B649-E0F22194F1AF}"/>
                </a:ext>
              </a:extLst>
            </p:cNvPr>
            <p:cNvSpPr>
              <a:spLocks/>
            </p:cNvSpPr>
            <p:nvPr/>
          </p:nvSpPr>
          <p:spPr bwMode="auto">
            <a:xfrm>
              <a:off x="8298280" y="2524661"/>
              <a:ext cx="138067" cy="61030"/>
            </a:xfrm>
            <a:custGeom>
              <a:avLst/>
              <a:gdLst>
                <a:gd name="T0" fmla="*/ 138 w 138"/>
                <a:gd name="T1" fmla="*/ 50 h 61"/>
                <a:gd name="T2" fmla="*/ 138 w 138"/>
                <a:gd name="T3" fmla="*/ 50 h 61"/>
                <a:gd name="T4" fmla="*/ 134 w 138"/>
                <a:gd name="T5" fmla="*/ 56 h 61"/>
                <a:gd name="T6" fmla="*/ 130 w 138"/>
                <a:gd name="T7" fmla="*/ 60 h 61"/>
                <a:gd name="T8" fmla="*/ 124 w 138"/>
                <a:gd name="T9" fmla="*/ 61 h 61"/>
                <a:gd name="T10" fmla="*/ 118 w 138"/>
                <a:gd name="T11" fmla="*/ 61 h 61"/>
                <a:gd name="T12" fmla="*/ 12 w 138"/>
                <a:gd name="T13" fmla="*/ 31 h 61"/>
                <a:gd name="T14" fmla="*/ 12 w 138"/>
                <a:gd name="T15" fmla="*/ 31 h 61"/>
                <a:gd name="T16" fmla="*/ 7 w 138"/>
                <a:gd name="T17" fmla="*/ 29 h 61"/>
                <a:gd name="T18" fmla="*/ 3 w 138"/>
                <a:gd name="T19" fmla="*/ 24 h 61"/>
                <a:gd name="T20" fmla="*/ 0 w 138"/>
                <a:gd name="T21" fmla="*/ 18 h 61"/>
                <a:gd name="T22" fmla="*/ 1 w 138"/>
                <a:gd name="T23" fmla="*/ 12 h 61"/>
                <a:gd name="T24" fmla="*/ 1 w 138"/>
                <a:gd name="T25" fmla="*/ 12 h 61"/>
                <a:gd name="T26" fmla="*/ 4 w 138"/>
                <a:gd name="T27" fmla="*/ 7 h 61"/>
                <a:gd name="T28" fmla="*/ 8 w 138"/>
                <a:gd name="T29" fmla="*/ 3 h 61"/>
                <a:gd name="T30" fmla="*/ 14 w 138"/>
                <a:gd name="T31" fmla="*/ 0 h 61"/>
                <a:gd name="T32" fmla="*/ 21 w 138"/>
                <a:gd name="T33" fmla="*/ 2 h 61"/>
                <a:gd name="T34" fmla="*/ 126 w 138"/>
                <a:gd name="T35" fmla="*/ 30 h 61"/>
                <a:gd name="T36" fmla="*/ 126 w 138"/>
                <a:gd name="T37" fmla="*/ 30 h 61"/>
                <a:gd name="T38" fmla="*/ 131 w 138"/>
                <a:gd name="T39" fmla="*/ 34 h 61"/>
                <a:gd name="T40" fmla="*/ 135 w 138"/>
                <a:gd name="T41" fmla="*/ 38 h 61"/>
                <a:gd name="T42" fmla="*/ 138 w 138"/>
                <a:gd name="T43" fmla="*/ 43 h 61"/>
                <a:gd name="T44" fmla="*/ 138 w 138"/>
                <a:gd name="T45" fmla="*/ 50 h 61"/>
                <a:gd name="T46" fmla="*/ 138 w 138"/>
                <a:gd name="T47"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 h="61">
                  <a:moveTo>
                    <a:pt x="138" y="50"/>
                  </a:moveTo>
                  <a:lnTo>
                    <a:pt x="138" y="50"/>
                  </a:lnTo>
                  <a:lnTo>
                    <a:pt x="134" y="56"/>
                  </a:lnTo>
                  <a:lnTo>
                    <a:pt x="130" y="60"/>
                  </a:lnTo>
                  <a:lnTo>
                    <a:pt x="124" y="61"/>
                  </a:lnTo>
                  <a:lnTo>
                    <a:pt x="118" y="61"/>
                  </a:lnTo>
                  <a:lnTo>
                    <a:pt x="12" y="31"/>
                  </a:lnTo>
                  <a:lnTo>
                    <a:pt x="12" y="31"/>
                  </a:lnTo>
                  <a:lnTo>
                    <a:pt x="7" y="29"/>
                  </a:lnTo>
                  <a:lnTo>
                    <a:pt x="3" y="24"/>
                  </a:lnTo>
                  <a:lnTo>
                    <a:pt x="0" y="18"/>
                  </a:lnTo>
                  <a:lnTo>
                    <a:pt x="1" y="12"/>
                  </a:lnTo>
                  <a:lnTo>
                    <a:pt x="1" y="12"/>
                  </a:lnTo>
                  <a:lnTo>
                    <a:pt x="4" y="7"/>
                  </a:lnTo>
                  <a:lnTo>
                    <a:pt x="8" y="3"/>
                  </a:lnTo>
                  <a:lnTo>
                    <a:pt x="14" y="0"/>
                  </a:lnTo>
                  <a:lnTo>
                    <a:pt x="21" y="2"/>
                  </a:lnTo>
                  <a:lnTo>
                    <a:pt x="126" y="30"/>
                  </a:lnTo>
                  <a:lnTo>
                    <a:pt x="126" y="30"/>
                  </a:lnTo>
                  <a:lnTo>
                    <a:pt x="131" y="34"/>
                  </a:lnTo>
                  <a:lnTo>
                    <a:pt x="135" y="38"/>
                  </a:lnTo>
                  <a:lnTo>
                    <a:pt x="138" y="43"/>
                  </a:lnTo>
                  <a:lnTo>
                    <a:pt x="138" y="50"/>
                  </a:lnTo>
                  <a:lnTo>
                    <a:pt x="138" y="5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16" name="Freeform 1393">
              <a:extLst>
                <a:ext uri="{FF2B5EF4-FFF2-40B4-BE49-F238E27FC236}">
                  <a16:creationId xmlns:a16="http://schemas.microsoft.com/office/drawing/2014/main" id="{ED702AD3-63B4-4158-A07B-9B172B7D8F40}"/>
                </a:ext>
              </a:extLst>
            </p:cNvPr>
            <p:cNvSpPr>
              <a:spLocks/>
            </p:cNvSpPr>
            <p:nvPr/>
          </p:nvSpPr>
          <p:spPr bwMode="auto">
            <a:xfrm>
              <a:off x="8320290" y="2528663"/>
              <a:ext cx="107052" cy="51025"/>
            </a:xfrm>
            <a:custGeom>
              <a:avLst/>
              <a:gdLst>
                <a:gd name="T0" fmla="*/ 104 w 107"/>
                <a:gd name="T1" fmla="*/ 26 h 51"/>
                <a:gd name="T2" fmla="*/ 9 w 107"/>
                <a:gd name="T3" fmla="*/ 0 h 51"/>
                <a:gd name="T4" fmla="*/ 9 w 107"/>
                <a:gd name="T5" fmla="*/ 0 h 51"/>
                <a:gd name="T6" fmla="*/ 4 w 107"/>
                <a:gd name="T7" fmla="*/ 4 h 51"/>
                <a:gd name="T8" fmla="*/ 0 w 107"/>
                <a:gd name="T9" fmla="*/ 9 h 51"/>
                <a:gd name="T10" fmla="*/ 0 w 107"/>
                <a:gd name="T11" fmla="*/ 9 h 51"/>
                <a:gd name="T12" fmla="*/ 0 w 107"/>
                <a:gd name="T13" fmla="*/ 16 h 51"/>
                <a:gd name="T14" fmla="*/ 1 w 107"/>
                <a:gd name="T15" fmla="*/ 22 h 51"/>
                <a:gd name="T16" fmla="*/ 5 w 107"/>
                <a:gd name="T17" fmla="*/ 26 h 51"/>
                <a:gd name="T18" fmla="*/ 11 w 107"/>
                <a:gd name="T19" fmla="*/ 29 h 51"/>
                <a:gd name="T20" fmla="*/ 87 w 107"/>
                <a:gd name="T21" fmla="*/ 51 h 51"/>
                <a:gd name="T22" fmla="*/ 87 w 107"/>
                <a:gd name="T23" fmla="*/ 51 h 51"/>
                <a:gd name="T24" fmla="*/ 94 w 107"/>
                <a:gd name="T25" fmla="*/ 51 h 51"/>
                <a:gd name="T26" fmla="*/ 99 w 107"/>
                <a:gd name="T27" fmla="*/ 48 h 51"/>
                <a:gd name="T28" fmla="*/ 103 w 107"/>
                <a:gd name="T29" fmla="*/ 44 h 51"/>
                <a:gd name="T30" fmla="*/ 107 w 107"/>
                <a:gd name="T31" fmla="*/ 39 h 51"/>
                <a:gd name="T32" fmla="*/ 107 w 107"/>
                <a:gd name="T33" fmla="*/ 39 h 51"/>
                <a:gd name="T34" fmla="*/ 107 w 107"/>
                <a:gd name="T35" fmla="*/ 33 h 51"/>
                <a:gd name="T36" fmla="*/ 104 w 107"/>
                <a:gd name="T37" fmla="*/ 26 h 51"/>
                <a:gd name="T38" fmla="*/ 104 w 107"/>
                <a:gd name="T39"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51">
                  <a:moveTo>
                    <a:pt x="104" y="26"/>
                  </a:moveTo>
                  <a:lnTo>
                    <a:pt x="9" y="0"/>
                  </a:lnTo>
                  <a:lnTo>
                    <a:pt x="9" y="0"/>
                  </a:lnTo>
                  <a:lnTo>
                    <a:pt x="4" y="4"/>
                  </a:lnTo>
                  <a:lnTo>
                    <a:pt x="0" y="9"/>
                  </a:lnTo>
                  <a:lnTo>
                    <a:pt x="0" y="9"/>
                  </a:lnTo>
                  <a:lnTo>
                    <a:pt x="0" y="16"/>
                  </a:lnTo>
                  <a:lnTo>
                    <a:pt x="1" y="22"/>
                  </a:lnTo>
                  <a:lnTo>
                    <a:pt x="5" y="26"/>
                  </a:lnTo>
                  <a:lnTo>
                    <a:pt x="11" y="29"/>
                  </a:lnTo>
                  <a:lnTo>
                    <a:pt x="87" y="51"/>
                  </a:lnTo>
                  <a:lnTo>
                    <a:pt x="87" y="51"/>
                  </a:lnTo>
                  <a:lnTo>
                    <a:pt x="94" y="51"/>
                  </a:lnTo>
                  <a:lnTo>
                    <a:pt x="99" y="48"/>
                  </a:lnTo>
                  <a:lnTo>
                    <a:pt x="103" y="44"/>
                  </a:lnTo>
                  <a:lnTo>
                    <a:pt x="107" y="39"/>
                  </a:lnTo>
                  <a:lnTo>
                    <a:pt x="107" y="39"/>
                  </a:lnTo>
                  <a:lnTo>
                    <a:pt x="107" y="33"/>
                  </a:lnTo>
                  <a:lnTo>
                    <a:pt x="104" y="26"/>
                  </a:lnTo>
                  <a:lnTo>
                    <a:pt x="104" y="26"/>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17" name="Freeform 1394">
              <a:extLst>
                <a:ext uri="{FF2B5EF4-FFF2-40B4-BE49-F238E27FC236}">
                  <a16:creationId xmlns:a16="http://schemas.microsoft.com/office/drawing/2014/main" id="{1C068933-8F4D-4D70-B104-07BDE8CA81BF}"/>
                </a:ext>
              </a:extLst>
            </p:cNvPr>
            <p:cNvSpPr>
              <a:spLocks/>
            </p:cNvSpPr>
            <p:nvPr/>
          </p:nvSpPr>
          <p:spPr bwMode="auto">
            <a:xfrm>
              <a:off x="8309285" y="2524661"/>
              <a:ext cx="28014" cy="34016"/>
            </a:xfrm>
            <a:custGeom>
              <a:avLst/>
              <a:gdLst>
                <a:gd name="T0" fmla="*/ 24 w 28"/>
                <a:gd name="T1" fmla="*/ 13 h 34"/>
                <a:gd name="T2" fmla="*/ 24 w 28"/>
                <a:gd name="T3" fmla="*/ 13 h 34"/>
                <a:gd name="T4" fmla="*/ 28 w 28"/>
                <a:gd name="T5" fmla="*/ 7 h 34"/>
                <a:gd name="T6" fmla="*/ 10 w 28"/>
                <a:gd name="T7" fmla="*/ 2 h 34"/>
                <a:gd name="T8" fmla="*/ 9 w 28"/>
                <a:gd name="T9" fmla="*/ 0 h 34"/>
                <a:gd name="T10" fmla="*/ 9 w 28"/>
                <a:gd name="T11" fmla="*/ 0 h 34"/>
                <a:gd name="T12" fmla="*/ 3 w 28"/>
                <a:gd name="T13" fmla="*/ 4 h 34"/>
                <a:gd name="T14" fmla="*/ 0 w 28"/>
                <a:gd name="T15" fmla="*/ 11 h 34"/>
                <a:gd name="T16" fmla="*/ 0 w 28"/>
                <a:gd name="T17" fmla="*/ 11 h 34"/>
                <a:gd name="T18" fmla="*/ 0 w 28"/>
                <a:gd name="T19" fmla="*/ 17 h 34"/>
                <a:gd name="T20" fmla="*/ 1 w 28"/>
                <a:gd name="T21" fmla="*/ 22 h 34"/>
                <a:gd name="T22" fmla="*/ 5 w 28"/>
                <a:gd name="T23" fmla="*/ 28 h 34"/>
                <a:gd name="T24" fmla="*/ 11 w 28"/>
                <a:gd name="T25" fmla="*/ 30 h 34"/>
                <a:gd name="T26" fmla="*/ 25 w 28"/>
                <a:gd name="T27" fmla="*/ 34 h 34"/>
                <a:gd name="T28" fmla="*/ 27 w 28"/>
                <a:gd name="T29" fmla="*/ 34 h 34"/>
                <a:gd name="T30" fmla="*/ 27 w 28"/>
                <a:gd name="T31" fmla="*/ 34 h 34"/>
                <a:gd name="T32" fmla="*/ 25 w 28"/>
                <a:gd name="T33" fmla="*/ 30 h 34"/>
                <a:gd name="T34" fmla="*/ 24 w 28"/>
                <a:gd name="T35" fmla="*/ 25 h 34"/>
                <a:gd name="T36" fmla="*/ 24 w 28"/>
                <a:gd name="T37" fmla="*/ 18 h 34"/>
                <a:gd name="T38" fmla="*/ 24 w 28"/>
                <a:gd name="T39" fmla="*/ 13 h 34"/>
                <a:gd name="T40" fmla="*/ 24 w 28"/>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4">
                  <a:moveTo>
                    <a:pt x="24" y="13"/>
                  </a:moveTo>
                  <a:lnTo>
                    <a:pt x="24" y="13"/>
                  </a:lnTo>
                  <a:lnTo>
                    <a:pt x="28" y="7"/>
                  </a:lnTo>
                  <a:lnTo>
                    <a:pt x="10" y="2"/>
                  </a:lnTo>
                  <a:lnTo>
                    <a:pt x="9" y="0"/>
                  </a:lnTo>
                  <a:lnTo>
                    <a:pt x="9" y="0"/>
                  </a:lnTo>
                  <a:lnTo>
                    <a:pt x="3" y="4"/>
                  </a:lnTo>
                  <a:lnTo>
                    <a:pt x="0" y="11"/>
                  </a:lnTo>
                  <a:lnTo>
                    <a:pt x="0" y="11"/>
                  </a:lnTo>
                  <a:lnTo>
                    <a:pt x="0" y="17"/>
                  </a:lnTo>
                  <a:lnTo>
                    <a:pt x="1" y="22"/>
                  </a:lnTo>
                  <a:lnTo>
                    <a:pt x="5" y="28"/>
                  </a:lnTo>
                  <a:lnTo>
                    <a:pt x="11" y="30"/>
                  </a:lnTo>
                  <a:lnTo>
                    <a:pt x="25" y="34"/>
                  </a:lnTo>
                  <a:lnTo>
                    <a:pt x="27" y="34"/>
                  </a:lnTo>
                  <a:lnTo>
                    <a:pt x="27" y="34"/>
                  </a:lnTo>
                  <a:lnTo>
                    <a:pt x="25" y="30"/>
                  </a:lnTo>
                  <a:lnTo>
                    <a:pt x="24" y="25"/>
                  </a:lnTo>
                  <a:lnTo>
                    <a:pt x="24" y="18"/>
                  </a:lnTo>
                  <a:lnTo>
                    <a:pt x="24" y="13"/>
                  </a:lnTo>
                  <a:lnTo>
                    <a:pt x="24"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18" name="Freeform 1395">
              <a:extLst>
                <a:ext uri="{FF2B5EF4-FFF2-40B4-BE49-F238E27FC236}">
                  <a16:creationId xmlns:a16="http://schemas.microsoft.com/office/drawing/2014/main" id="{43FCBB2B-5746-4501-9433-1BC1287C14D4}"/>
                </a:ext>
              </a:extLst>
            </p:cNvPr>
            <p:cNvSpPr>
              <a:spLocks/>
            </p:cNvSpPr>
            <p:nvPr/>
          </p:nvSpPr>
          <p:spPr bwMode="auto">
            <a:xfrm>
              <a:off x="8276269" y="2603699"/>
              <a:ext cx="138067" cy="60029"/>
            </a:xfrm>
            <a:custGeom>
              <a:avLst/>
              <a:gdLst>
                <a:gd name="T0" fmla="*/ 138 w 138"/>
                <a:gd name="T1" fmla="*/ 50 h 60"/>
                <a:gd name="T2" fmla="*/ 138 w 138"/>
                <a:gd name="T3" fmla="*/ 50 h 60"/>
                <a:gd name="T4" fmla="*/ 134 w 138"/>
                <a:gd name="T5" fmla="*/ 55 h 60"/>
                <a:gd name="T6" fmla="*/ 130 w 138"/>
                <a:gd name="T7" fmla="*/ 59 h 60"/>
                <a:gd name="T8" fmla="*/ 125 w 138"/>
                <a:gd name="T9" fmla="*/ 60 h 60"/>
                <a:gd name="T10" fmla="*/ 118 w 138"/>
                <a:gd name="T11" fmla="*/ 60 h 60"/>
                <a:gd name="T12" fmla="*/ 12 w 138"/>
                <a:gd name="T13" fmla="*/ 30 h 60"/>
                <a:gd name="T14" fmla="*/ 12 w 138"/>
                <a:gd name="T15" fmla="*/ 30 h 60"/>
                <a:gd name="T16" fmla="*/ 7 w 138"/>
                <a:gd name="T17" fmla="*/ 28 h 60"/>
                <a:gd name="T18" fmla="*/ 3 w 138"/>
                <a:gd name="T19" fmla="*/ 24 h 60"/>
                <a:gd name="T20" fmla="*/ 0 w 138"/>
                <a:gd name="T21" fmla="*/ 17 h 60"/>
                <a:gd name="T22" fmla="*/ 1 w 138"/>
                <a:gd name="T23" fmla="*/ 11 h 60"/>
                <a:gd name="T24" fmla="*/ 1 w 138"/>
                <a:gd name="T25" fmla="*/ 11 h 60"/>
                <a:gd name="T26" fmla="*/ 4 w 138"/>
                <a:gd name="T27" fmla="*/ 6 h 60"/>
                <a:gd name="T28" fmla="*/ 9 w 138"/>
                <a:gd name="T29" fmla="*/ 2 h 60"/>
                <a:gd name="T30" fmla="*/ 14 w 138"/>
                <a:gd name="T31" fmla="*/ 0 h 60"/>
                <a:gd name="T32" fmla="*/ 21 w 138"/>
                <a:gd name="T33" fmla="*/ 0 h 60"/>
                <a:gd name="T34" fmla="*/ 126 w 138"/>
                <a:gd name="T35" fmla="*/ 30 h 60"/>
                <a:gd name="T36" fmla="*/ 126 w 138"/>
                <a:gd name="T37" fmla="*/ 30 h 60"/>
                <a:gd name="T38" fmla="*/ 133 w 138"/>
                <a:gd name="T39" fmla="*/ 33 h 60"/>
                <a:gd name="T40" fmla="*/ 136 w 138"/>
                <a:gd name="T41" fmla="*/ 38 h 60"/>
                <a:gd name="T42" fmla="*/ 138 w 138"/>
                <a:gd name="T43" fmla="*/ 43 h 60"/>
                <a:gd name="T44" fmla="*/ 138 w 138"/>
                <a:gd name="T45" fmla="*/ 50 h 60"/>
                <a:gd name="T46" fmla="*/ 138 w 138"/>
                <a:gd name="T47"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 h="60">
                  <a:moveTo>
                    <a:pt x="138" y="50"/>
                  </a:moveTo>
                  <a:lnTo>
                    <a:pt x="138" y="50"/>
                  </a:lnTo>
                  <a:lnTo>
                    <a:pt x="134" y="55"/>
                  </a:lnTo>
                  <a:lnTo>
                    <a:pt x="130" y="59"/>
                  </a:lnTo>
                  <a:lnTo>
                    <a:pt x="125" y="60"/>
                  </a:lnTo>
                  <a:lnTo>
                    <a:pt x="118" y="60"/>
                  </a:lnTo>
                  <a:lnTo>
                    <a:pt x="12" y="30"/>
                  </a:lnTo>
                  <a:lnTo>
                    <a:pt x="12" y="30"/>
                  </a:lnTo>
                  <a:lnTo>
                    <a:pt x="7" y="28"/>
                  </a:lnTo>
                  <a:lnTo>
                    <a:pt x="3" y="24"/>
                  </a:lnTo>
                  <a:lnTo>
                    <a:pt x="0" y="17"/>
                  </a:lnTo>
                  <a:lnTo>
                    <a:pt x="1" y="11"/>
                  </a:lnTo>
                  <a:lnTo>
                    <a:pt x="1" y="11"/>
                  </a:lnTo>
                  <a:lnTo>
                    <a:pt x="4" y="6"/>
                  </a:lnTo>
                  <a:lnTo>
                    <a:pt x="9" y="2"/>
                  </a:lnTo>
                  <a:lnTo>
                    <a:pt x="14" y="0"/>
                  </a:lnTo>
                  <a:lnTo>
                    <a:pt x="21" y="0"/>
                  </a:lnTo>
                  <a:lnTo>
                    <a:pt x="126" y="30"/>
                  </a:lnTo>
                  <a:lnTo>
                    <a:pt x="126" y="30"/>
                  </a:lnTo>
                  <a:lnTo>
                    <a:pt x="133" y="33"/>
                  </a:lnTo>
                  <a:lnTo>
                    <a:pt x="136" y="38"/>
                  </a:lnTo>
                  <a:lnTo>
                    <a:pt x="138" y="43"/>
                  </a:lnTo>
                  <a:lnTo>
                    <a:pt x="138" y="50"/>
                  </a:lnTo>
                  <a:lnTo>
                    <a:pt x="138" y="5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19" name="Freeform 1396">
              <a:extLst>
                <a:ext uri="{FF2B5EF4-FFF2-40B4-BE49-F238E27FC236}">
                  <a16:creationId xmlns:a16="http://schemas.microsoft.com/office/drawing/2014/main" id="{D05F0A5B-11E8-4740-88D7-B87A0F32F724}"/>
                </a:ext>
              </a:extLst>
            </p:cNvPr>
            <p:cNvSpPr>
              <a:spLocks/>
            </p:cNvSpPr>
            <p:nvPr/>
          </p:nvSpPr>
          <p:spPr bwMode="auto">
            <a:xfrm>
              <a:off x="8298280" y="2606701"/>
              <a:ext cx="107052" cy="51025"/>
            </a:xfrm>
            <a:custGeom>
              <a:avLst/>
              <a:gdLst>
                <a:gd name="T0" fmla="*/ 104 w 107"/>
                <a:gd name="T1" fmla="*/ 27 h 51"/>
                <a:gd name="T2" fmla="*/ 9 w 107"/>
                <a:gd name="T3" fmla="*/ 0 h 51"/>
                <a:gd name="T4" fmla="*/ 9 w 107"/>
                <a:gd name="T5" fmla="*/ 0 h 51"/>
                <a:gd name="T6" fmla="*/ 4 w 107"/>
                <a:gd name="T7" fmla="*/ 4 h 51"/>
                <a:gd name="T8" fmla="*/ 1 w 107"/>
                <a:gd name="T9" fmla="*/ 7 h 51"/>
                <a:gd name="T10" fmla="*/ 0 w 107"/>
                <a:gd name="T11" fmla="*/ 10 h 51"/>
                <a:gd name="T12" fmla="*/ 0 w 107"/>
                <a:gd name="T13" fmla="*/ 10 h 51"/>
                <a:gd name="T14" fmla="*/ 0 w 107"/>
                <a:gd name="T15" fmla="*/ 17 h 51"/>
                <a:gd name="T16" fmla="*/ 1 w 107"/>
                <a:gd name="T17" fmla="*/ 22 h 51"/>
                <a:gd name="T18" fmla="*/ 5 w 107"/>
                <a:gd name="T19" fmla="*/ 27 h 51"/>
                <a:gd name="T20" fmla="*/ 12 w 107"/>
                <a:gd name="T21" fmla="*/ 30 h 51"/>
                <a:gd name="T22" fmla="*/ 87 w 107"/>
                <a:gd name="T23" fmla="*/ 51 h 51"/>
                <a:gd name="T24" fmla="*/ 87 w 107"/>
                <a:gd name="T25" fmla="*/ 51 h 51"/>
                <a:gd name="T26" fmla="*/ 94 w 107"/>
                <a:gd name="T27" fmla="*/ 51 h 51"/>
                <a:gd name="T28" fmla="*/ 99 w 107"/>
                <a:gd name="T29" fmla="*/ 49 h 51"/>
                <a:gd name="T30" fmla="*/ 104 w 107"/>
                <a:gd name="T31" fmla="*/ 46 h 51"/>
                <a:gd name="T32" fmla="*/ 107 w 107"/>
                <a:gd name="T33" fmla="*/ 40 h 51"/>
                <a:gd name="T34" fmla="*/ 107 w 107"/>
                <a:gd name="T35" fmla="*/ 40 h 51"/>
                <a:gd name="T36" fmla="*/ 107 w 107"/>
                <a:gd name="T37" fmla="*/ 33 h 51"/>
                <a:gd name="T38" fmla="*/ 104 w 107"/>
                <a:gd name="T39" fmla="*/ 27 h 51"/>
                <a:gd name="T40" fmla="*/ 104 w 107"/>
                <a:gd name="T4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51">
                  <a:moveTo>
                    <a:pt x="104" y="27"/>
                  </a:moveTo>
                  <a:lnTo>
                    <a:pt x="9" y="0"/>
                  </a:lnTo>
                  <a:lnTo>
                    <a:pt x="9" y="0"/>
                  </a:lnTo>
                  <a:lnTo>
                    <a:pt x="4" y="4"/>
                  </a:lnTo>
                  <a:lnTo>
                    <a:pt x="1" y="7"/>
                  </a:lnTo>
                  <a:lnTo>
                    <a:pt x="0" y="10"/>
                  </a:lnTo>
                  <a:lnTo>
                    <a:pt x="0" y="10"/>
                  </a:lnTo>
                  <a:lnTo>
                    <a:pt x="0" y="17"/>
                  </a:lnTo>
                  <a:lnTo>
                    <a:pt x="1" y="22"/>
                  </a:lnTo>
                  <a:lnTo>
                    <a:pt x="5" y="27"/>
                  </a:lnTo>
                  <a:lnTo>
                    <a:pt x="12" y="30"/>
                  </a:lnTo>
                  <a:lnTo>
                    <a:pt x="87" y="51"/>
                  </a:lnTo>
                  <a:lnTo>
                    <a:pt x="87" y="51"/>
                  </a:lnTo>
                  <a:lnTo>
                    <a:pt x="94" y="51"/>
                  </a:lnTo>
                  <a:lnTo>
                    <a:pt x="99" y="49"/>
                  </a:lnTo>
                  <a:lnTo>
                    <a:pt x="104" y="46"/>
                  </a:lnTo>
                  <a:lnTo>
                    <a:pt x="107" y="40"/>
                  </a:lnTo>
                  <a:lnTo>
                    <a:pt x="107" y="40"/>
                  </a:lnTo>
                  <a:lnTo>
                    <a:pt x="107" y="33"/>
                  </a:lnTo>
                  <a:lnTo>
                    <a:pt x="104" y="27"/>
                  </a:lnTo>
                  <a:lnTo>
                    <a:pt x="104" y="27"/>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20" name="Freeform 1397">
              <a:extLst>
                <a:ext uri="{FF2B5EF4-FFF2-40B4-BE49-F238E27FC236}">
                  <a16:creationId xmlns:a16="http://schemas.microsoft.com/office/drawing/2014/main" id="{B9B0AE66-A1BE-4503-9865-2A5F05635B09}"/>
                </a:ext>
              </a:extLst>
            </p:cNvPr>
            <p:cNvSpPr>
              <a:spLocks/>
            </p:cNvSpPr>
            <p:nvPr/>
          </p:nvSpPr>
          <p:spPr bwMode="auto">
            <a:xfrm>
              <a:off x="8286274" y="2603699"/>
              <a:ext cx="29014" cy="34016"/>
            </a:xfrm>
            <a:custGeom>
              <a:avLst/>
              <a:gdLst>
                <a:gd name="T0" fmla="*/ 25 w 29"/>
                <a:gd name="T1" fmla="*/ 13 h 34"/>
                <a:gd name="T2" fmla="*/ 25 w 29"/>
                <a:gd name="T3" fmla="*/ 13 h 34"/>
                <a:gd name="T4" fmla="*/ 28 w 29"/>
                <a:gd name="T5" fmla="*/ 10 h 34"/>
                <a:gd name="T6" fmla="*/ 29 w 29"/>
                <a:gd name="T7" fmla="*/ 6 h 34"/>
                <a:gd name="T8" fmla="*/ 11 w 29"/>
                <a:gd name="T9" fmla="*/ 0 h 34"/>
                <a:gd name="T10" fmla="*/ 10 w 29"/>
                <a:gd name="T11" fmla="*/ 0 h 34"/>
                <a:gd name="T12" fmla="*/ 10 w 29"/>
                <a:gd name="T13" fmla="*/ 0 h 34"/>
                <a:gd name="T14" fmla="*/ 4 w 29"/>
                <a:gd name="T15" fmla="*/ 4 h 34"/>
                <a:gd name="T16" fmla="*/ 0 w 29"/>
                <a:gd name="T17" fmla="*/ 10 h 34"/>
                <a:gd name="T18" fmla="*/ 0 w 29"/>
                <a:gd name="T19" fmla="*/ 10 h 34"/>
                <a:gd name="T20" fmla="*/ 0 w 29"/>
                <a:gd name="T21" fmla="*/ 16 h 34"/>
                <a:gd name="T22" fmla="*/ 3 w 29"/>
                <a:gd name="T23" fmla="*/ 23 h 34"/>
                <a:gd name="T24" fmla="*/ 7 w 29"/>
                <a:gd name="T25" fmla="*/ 26 h 34"/>
                <a:gd name="T26" fmla="*/ 12 w 29"/>
                <a:gd name="T27" fmla="*/ 29 h 34"/>
                <a:gd name="T28" fmla="*/ 26 w 29"/>
                <a:gd name="T29" fmla="*/ 34 h 34"/>
                <a:gd name="T30" fmla="*/ 28 w 29"/>
                <a:gd name="T31" fmla="*/ 34 h 34"/>
                <a:gd name="T32" fmla="*/ 28 w 29"/>
                <a:gd name="T33" fmla="*/ 34 h 34"/>
                <a:gd name="T34" fmla="*/ 26 w 29"/>
                <a:gd name="T35" fmla="*/ 29 h 34"/>
                <a:gd name="T36" fmla="*/ 25 w 29"/>
                <a:gd name="T37" fmla="*/ 24 h 34"/>
                <a:gd name="T38" fmla="*/ 25 w 29"/>
                <a:gd name="T39" fmla="*/ 19 h 34"/>
                <a:gd name="T40" fmla="*/ 25 w 29"/>
                <a:gd name="T41" fmla="*/ 13 h 34"/>
                <a:gd name="T42" fmla="*/ 25 w 29"/>
                <a:gd name="T43"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34">
                  <a:moveTo>
                    <a:pt x="25" y="13"/>
                  </a:moveTo>
                  <a:lnTo>
                    <a:pt x="25" y="13"/>
                  </a:lnTo>
                  <a:lnTo>
                    <a:pt x="28" y="10"/>
                  </a:lnTo>
                  <a:lnTo>
                    <a:pt x="29" y="6"/>
                  </a:lnTo>
                  <a:lnTo>
                    <a:pt x="11" y="0"/>
                  </a:lnTo>
                  <a:lnTo>
                    <a:pt x="10" y="0"/>
                  </a:lnTo>
                  <a:lnTo>
                    <a:pt x="10" y="0"/>
                  </a:lnTo>
                  <a:lnTo>
                    <a:pt x="4" y="4"/>
                  </a:lnTo>
                  <a:lnTo>
                    <a:pt x="0" y="10"/>
                  </a:lnTo>
                  <a:lnTo>
                    <a:pt x="0" y="10"/>
                  </a:lnTo>
                  <a:lnTo>
                    <a:pt x="0" y="16"/>
                  </a:lnTo>
                  <a:lnTo>
                    <a:pt x="3" y="23"/>
                  </a:lnTo>
                  <a:lnTo>
                    <a:pt x="7" y="26"/>
                  </a:lnTo>
                  <a:lnTo>
                    <a:pt x="12" y="29"/>
                  </a:lnTo>
                  <a:lnTo>
                    <a:pt x="26" y="34"/>
                  </a:lnTo>
                  <a:lnTo>
                    <a:pt x="28" y="34"/>
                  </a:lnTo>
                  <a:lnTo>
                    <a:pt x="28" y="34"/>
                  </a:lnTo>
                  <a:lnTo>
                    <a:pt x="26" y="29"/>
                  </a:lnTo>
                  <a:lnTo>
                    <a:pt x="25" y="24"/>
                  </a:lnTo>
                  <a:lnTo>
                    <a:pt x="25" y="19"/>
                  </a:lnTo>
                  <a:lnTo>
                    <a:pt x="25" y="13"/>
                  </a:lnTo>
                  <a:lnTo>
                    <a:pt x="25"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21" name="Freeform 1398">
              <a:extLst>
                <a:ext uri="{FF2B5EF4-FFF2-40B4-BE49-F238E27FC236}">
                  <a16:creationId xmlns:a16="http://schemas.microsoft.com/office/drawing/2014/main" id="{0ACFDBC5-6528-45CF-8B5C-F1817503A507}"/>
                </a:ext>
              </a:extLst>
            </p:cNvPr>
            <p:cNvSpPr>
              <a:spLocks/>
            </p:cNvSpPr>
            <p:nvPr/>
          </p:nvSpPr>
          <p:spPr bwMode="auto">
            <a:xfrm>
              <a:off x="8255259" y="2681737"/>
              <a:ext cx="137066" cy="62030"/>
            </a:xfrm>
            <a:custGeom>
              <a:avLst/>
              <a:gdLst>
                <a:gd name="T0" fmla="*/ 137 w 137"/>
                <a:gd name="T1" fmla="*/ 50 h 62"/>
                <a:gd name="T2" fmla="*/ 137 w 137"/>
                <a:gd name="T3" fmla="*/ 50 h 62"/>
                <a:gd name="T4" fmla="*/ 134 w 137"/>
                <a:gd name="T5" fmla="*/ 55 h 62"/>
                <a:gd name="T6" fmla="*/ 129 w 137"/>
                <a:gd name="T7" fmla="*/ 59 h 62"/>
                <a:gd name="T8" fmla="*/ 124 w 137"/>
                <a:gd name="T9" fmla="*/ 62 h 62"/>
                <a:gd name="T10" fmla="*/ 117 w 137"/>
                <a:gd name="T11" fmla="*/ 62 h 62"/>
                <a:gd name="T12" fmla="*/ 11 w 137"/>
                <a:gd name="T13" fmla="*/ 32 h 62"/>
                <a:gd name="T14" fmla="*/ 11 w 137"/>
                <a:gd name="T15" fmla="*/ 32 h 62"/>
                <a:gd name="T16" fmla="*/ 5 w 137"/>
                <a:gd name="T17" fmla="*/ 29 h 62"/>
                <a:gd name="T18" fmla="*/ 2 w 137"/>
                <a:gd name="T19" fmla="*/ 24 h 62"/>
                <a:gd name="T20" fmla="*/ 0 w 137"/>
                <a:gd name="T21" fmla="*/ 19 h 62"/>
                <a:gd name="T22" fmla="*/ 0 w 137"/>
                <a:gd name="T23" fmla="*/ 12 h 62"/>
                <a:gd name="T24" fmla="*/ 0 w 137"/>
                <a:gd name="T25" fmla="*/ 12 h 62"/>
                <a:gd name="T26" fmla="*/ 3 w 137"/>
                <a:gd name="T27" fmla="*/ 7 h 62"/>
                <a:gd name="T28" fmla="*/ 8 w 137"/>
                <a:gd name="T29" fmla="*/ 3 h 62"/>
                <a:gd name="T30" fmla="*/ 13 w 137"/>
                <a:gd name="T31" fmla="*/ 0 h 62"/>
                <a:gd name="T32" fmla="*/ 20 w 137"/>
                <a:gd name="T33" fmla="*/ 0 h 62"/>
                <a:gd name="T34" fmla="*/ 125 w 137"/>
                <a:gd name="T35" fmla="*/ 30 h 62"/>
                <a:gd name="T36" fmla="*/ 125 w 137"/>
                <a:gd name="T37" fmla="*/ 30 h 62"/>
                <a:gd name="T38" fmla="*/ 131 w 137"/>
                <a:gd name="T39" fmla="*/ 33 h 62"/>
                <a:gd name="T40" fmla="*/ 135 w 137"/>
                <a:gd name="T41" fmla="*/ 38 h 62"/>
                <a:gd name="T42" fmla="*/ 137 w 137"/>
                <a:gd name="T43" fmla="*/ 43 h 62"/>
                <a:gd name="T44" fmla="*/ 137 w 137"/>
                <a:gd name="T45" fmla="*/ 50 h 62"/>
                <a:gd name="T46" fmla="*/ 137 w 137"/>
                <a:gd name="T47"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62">
                  <a:moveTo>
                    <a:pt x="137" y="50"/>
                  </a:moveTo>
                  <a:lnTo>
                    <a:pt x="137" y="50"/>
                  </a:lnTo>
                  <a:lnTo>
                    <a:pt x="134" y="55"/>
                  </a:lnTo>
                  <a:lnTo>
                    <a:pt x="129" y="59"/>
                  </a:lnTo>
                  <a:lnTo>
                    <a:pt x="124" y="62"/>
                  </a:lnTo>
                  <a:lnTo>
                    <a:pt x="117" y="62"/>
                  </a:lnTo>
                  <a:lnTo>
                    <a:pt x="11" y="32"/>
                  </a:lnTo>
                  <a:lnTo>
                    <a:pt x="11" y="32"/>
                  </a:lnTo>
                  <a:lnTo>
                    <a:pt x="5" y="29"/>
                  </a:lnTo>
                  <a:lnTo>
                    <a:pt x="2" y="24"/>
                  </a:lnTo>
                  <a:lnTo>
                    <a:pt x="0" y="19"/>
                  </a:lnTo>
                  <a:lnTo>
                    <a:pt x="0" y="12"/>
                  </a:lnTo>
                  <a:lnTo>
                    <a:pt x="0" y="12"/>
                  </a:lnTo>
                  <a:lnTo>
                    <a:pt x="3" y="7"/>
                  </a:lnTo>
                  <a:lnTo>
                    <a:pt x="8" y="3"/>
                  </a:lnTo>
                  <a:lnTo>
                    <a:pt x="13" y="0"/>
                  </a:lnTo>
                  <a:lnTo>
                    <a:pt x="20" y="0"/>
                  </a:lnTo>
                  <a:lnTo>
                    <a:pt x="125" y="30"/>
                  </a:lnTo>
                  <a:lnTo>
                    <a:pt x="125" y="30"/>
                  </a:lnTo>
                  <a:lnTo>
                    <a:pt x="131" y="33"/>
                  </a:lnTo>
                  <a:lnTo>
                    <a:pt x="135" y="38"/>
                  </a:lnTo>
                  <a:lnTo>
                    <a:pt x="137" y="43"/>
                  </a:lnTo>
                  <a:lnTo>
                    <a:pt x="137" y="50"/>
                  </a:lnTo>
                  <a:lnTo>
                    <a:pt x="137" y="5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22" name="Freeform 1399">
              <a:extLst>
                <a:ext uri="{FF2B5EF4-FFF2-40B4-BE49-F238E27FC236}">
                  <a16:creationId xmlns:a16="http://schemas.microsoft.com/office/drawing/2014/main" id="{1731FBF5-7C3B-4BE0-BE51-DAEF7CD92DBC}"/>
                </a:ext>
              </a:extLst>
            </p:cNvPr>
            <p:cNvSpPr>
              <a:spLocks/>
            </p:cNvSpPr>
            <p:nvPr/>
          </p:nvSpPr>
          <p:spPr bwMode="auto">
            <a:xfrm>
              <a:off x="8276269" y="2685739"/>
              <a:ext cx="107052" cy="51025"/>
            </a:xfrm>
            <a:custGeom>
              <a:avLst/>
              <a:gdLst>
                <a:gd name="T0" fmla="*/ 104 w 107"/>
                <a:gd name="T1" fmla="*/ 26 h 51"/>
                <a:gd name="T2" fmla="*/ 9 w 107"/>
                <a:gd name="T3" fmla="*/ 0 h 51"/>
                <a:gd name="T4" fmla="*/ 9 w 107"/>
                <a:gd name="T5" fmla="*/ 0 h 51"/>
                <a:gd name="T6" fmla="*/ 4 w 107"/>
                <a:gd name="T7" fmla="*/ 4 h 51"/>
                <a:gd name="T8" fmla="*/ 0 w 107"/>
                <a:gd name="T9" fmla="*/ 9 h 51"/>
                <a:gd name="T10" fmla="*/ 0 w 107"/>
                <a:gd name="T11" fmla="*/ 9 h 51"/>
                <a:gd name="T12" fmla="*/ 0 w 107"/>
                <a:gd name="T13" fmla="*/ 16 h 51"/>
                <a:gd name="T14" fmla="*/ 1 w 107"/>
                <a:gd name="T15" fmla="*/ 21 h 51"/>
                <a:gd name="T16" fmla="*/ 5 w 107"/>
                <a:gd name="T17" fmla="*/ 26 h 51"/>
                <a:gd name="T18" fmla="*/ 12 w 107"/>
                <a:gd name="T19" fmla="*/ 29 h 51"/>
                <a:gd name="T20" fmla="*/ 87 w 107"/>
                <a:gd name="T21" fmla="*/ 50 h 51"/>
                <a:gd name="T22" fmla="*/ 87 w 107"/>
                <a:gd name="T23" fmla="*/ 50 h 51"/>
                <a:gd name="T24" fmla="*/ 94 w 107"/>
                <a:gd name="T25" fmla="*/ 51 h 51"/>
                <a:gd name="T26" fmla="*/ 99 w 107"/>
                <a:gd name="T27" fmla="*/ 48 h 51"/>
                <a:gd name="T28" fmla="*/ 104 w 107"/>
                <a:gd name="T29" fmla="*/ 45 h 51"/>
                <a:gd name="T30" fmla="*/ 107 w 107"/>
                <a:gd name="T31" fmla="*/ 39 h 51"/>
                <a:gd name="T32" fmla="*/ 107 w 107"/>
                <a:gd name="T33" fmla="*/ 39 h 51"/>
                <a:gd name="T34" fmla="*/ 107 w 107"/>
                <a:gd name="T35" fmla="*/ 33 h 51"/>
                <a:gd name="T36" fmla="*/ 104 w 107"/>
                <a:gd name="T37" fmla="*/ 26 h 51"/>
                <a:gd name="T38" fmla="*/ 104 w 107"/>
                <a:gd name="T39"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51">
                  <a:moveTo>
                    <a:pt x="104" y="26"/>
                  </a:moveTo>
                  <a:lnTo>
                    <a:pt x="9" y="0"/>
                  </a:lnTo>
                  <a:lnTo>
                    <a:pt x="9" y="0"/>
                  </a:lnTo>
                  <a:lnTo>
                    <a:pt x="4" y="4"/>
                  </a:lnTo>
                  <a:lnTo>
                    <a:pt x="0" y="9"/>
                  </a:lnTo>
                  <a:lnTo>
                    <a:pt x="0" y="9"/>
                  </a:lnTo>
                  <a:lnTo>
                    <a:pt x="0" y="16"/>
                  </a:lnTo>
                  <a:lnTo>
                    <a:pt x="1" y="21"/>
                  </a:lnTo>
                  <a:lnTo>
                    <a:pt x="5" y="26"/>
                  </a:lnTo>
                  <a:lnTo>
                    <a:pt x="12" y="29"/>
                  </a:lnTo>
                  <a:lnTo>
                    <a:pt x="87" y="50"/>
                  </a:lnTo>
                  <a:lnTo>
                    <a:pt x="87" y="50"/>
                  </a:lnTo>
                  <a:lnTo>
                    <a:pt x="94" y="51"/>
                  </a:lnTo>
                  <a:lnTo>
                    <a:pt x="99" y="48"/>
                  </a:lnTo>
                  <a:lnTo>
                    <a:pt x="104" y="45"/>
                  </a:lnTo>
                  <a:lnTo>
                    <a:pt x="107" y="39"/>
                  </a:lnTo>
                  <a:lnTo>
                    <a:pt x="107" y="39"/>
                  </a:lnTo>
                  <a:lnTo>
                    <a:pt x="107" y="33"/>
                  </a:lnTo>
                  <a:lnTo>
                    <a:pt x="104" y="26"/>
                  </a:lnTo>
                  <a:lnTo>
                    <a:pt x="104" y="26"/>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23" name="Freeform 1400">
              <a:extLst>
                <a:ext uri="{FF2B5EF4-FFF2-40B4-BE49-F238E27FC236}">
                  <a16:creationId xmlns:a16="http://schemas.microsoft.com/office/drawing/2014/main" id="{0FFDB64B-C251-4654-B8C7-C9EBA1B88D69}"/>
                </a:ext>
              </a:extLst>
            </p:cNvPr>
            <p:cNvSpPr>
              <a:spLocks/>
            </p:cNvSpPr>
            <p:nvPr/>
          </p:nvSpPr>
          <p:spPr bwMode="auto">
            <a:xfrm>
              <a:off x="8264263" y="2681737"/>
              <a:ext cx="29014" cy="34016"/>
            </a:xfrm>
            <a:custGeom>
              <a:avLst/>
              <a:gdLst>
                <a:gd name="T0" fmla="*/ 25 w 29"/>
                <a:gd name="T1" fmla="*/ 13 h 34"/>
                <a:gd name="T2" fmla="*/ 25 w 29"/>
                <a:gd name="T3" fmla="*/ 13 h 34"/>
                <a:gd name="T4" fmla="*/ 29 w 29"/>
                <a:gd name="T5" fmla="*/ 6 h 34"/>
                <a:gd name="T6" fmla="*/ 11 w 29"/>
                <a:gd name="T7" fmla="*/ 0 h 34"/>
                <a:gd name="T8" fmla="*/ 9 w 29"/>
                <a:gd name="T9" fmla="*/ 0 h 34"/>
                <a:gd name="T10" fmla="*/ 9 w 29"/>
                <a:gd name="T11" fmla="*/ 0 h 34"/>
                <a:gd name="T12" fmla="*/ 4 w 29"/>
                <a:gd name="T13" fmla="*/ 4 h 34"/>
                <a:gd name="T14" fmla="*/ 0 w 29"/>
                <a:gd name="T15" fmla="*/ 11 h 34"/>
                <a:gd name="T16" fmla="*/ 0 w 29"/>
                <a:gd name="T17" fmla="*/ 11 h 34"/>
                <a:gd name="T18" fmla="*/ 0 w 29"/>
                <a:gd name="T19" fmla="*/ 17 h 34"/>
                <a:gd name="T20" fmla="*/ 3 w 29"/>
                <a:gd name="T21" fmla="*/ 23 h 34"/>
                <a:gd name="T22" fmla="*/ 7 w 29"/>
                <a:gd name="T23" fmla="*/ 28 h 34"/>
                <a:gd name="T24" fmla="*/ 12 w 29"/>
                <a:gd name="T25" fmla="*/ 30 h 34"/>
                <a:gd name="T26" fmla="*/ 28 w 29"/>
                <a:gd name="T27" fmla="*/ 34 h 34"/>
                <a:gd name="T28" fmla="*/ 28 w 29"/>
                <a:gd name="T29" fmla="*/ 34 h 34"/>
                <a:gd name="T30" fmla="*/ 28 w 29"/>
                <a:gd name="T31" fmla="*/ 34 h 34"/>
                <a:gd name="T32" fmla="*/ 26 w 29"/>
                <a:gd name="T33" fmla="*/ 29 h 34"/>
                <a:gd name="T34" fmla="*/ 25 w 29"/>
                <a:gd name="T35" fmla="*/ 24 h 34"/>
                <a:gd name="T36" fmla="*/ 25 w 29"/>
                <a:gd name="T37" fmla="*/ 19 h 34"/>
                <a:gd name="T38" fmla="*/ 25 w 29"/>
                <a:gd name="T39" fmla="*/ 13 h 34"/>
                <a:gd name="T40" fmla="*/ 25 w 29"/>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34">
                  <a:moveTo>
                    <a:pt x="25" y="13"/>
                  </a:moveTo>
                  <a:lnTo>
                    <a:pt x="25" y="13"/>
                  </a:lnTo>
                  <a:lnTo>
                    <a:pt x="29" y="6"/>
                  </a:lnTo>
                  <a:lnTo>
                    <a:pt x="11" y="0"/>
                  </a:lnTo>
                  <a:lnTo>
                    <a:pt x="9" y="0"/>
                  </a:lnTo>
                  <a:lnTo>
                    <a:pt x="9" y="0"/>
                  </a:lnTo>
                  <a:lnTo>
                    <a:pt x="4" y="4"/>
                  </a:lnTo>
                  <a:lnTo>
                    <a:pt x="0" y="11"/>
                  </a:lnTo>
                  <a:lnTo>
                    <a:pt x="0" y="11"/>
                  </a:lnTo>
                  <a:lnTo>
                    <a:pt x="0" y="17"/>
                  </a:lnTo>
                  <a:lnTo>
                    <a:pt x="3" y="23"/>
                  </a:lnTo>
                  <a:lnTo>
                    <a:pt x="7" y="28"/>
                  </a:lnTo>
                  <a:lnTo>
                    <a:pt x="12" y="30"/>
                  </a:lnTo>
                  <a:lnTo>
                    <a:pt x="28" y="34"/>
                  </a:lnTo>
                  <a:lnTo>
                    <a:pt x="28" y="34"/>
                  </a:lnTo>
                  <a:lnTo>
                    <a:pt x="28" y="34"/>
                  </a:lnTo>
                  <a:lnTo>
                    <a:pt x="26" y="29"/>
                  </a:lnTo>
                  <a:lnTo>
                    <a:pt x="25" y="24"/>
                  </a:lnTo>
                  <a:lnTo>
                    <a:pt x="25" y="19"/>
                  </a:lnTo>
                  <a:lnTo>
                    <a:pt x="25" y="13"/>
                  </a:lnTo>
                  <a:lnTo>
                    <a:pt x="25"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24" name="Freeform 1401">
              <a:extLst>
                <a:ext uri="{FF2B5EF4-FFF2-40B4-BE49-F238E27FC236}">
                  <a16:creationId xmlns:a16="http://schemas.microsoft.com/office/drawing/2014/main" id="{5F2FB513-EB64-47D7-B5C8-479B97BF2561}"/>
                </a:ext>
              </a:extLst>
            </p:cNvPr>
            <p:cNvSpPr>
              <a:spLocks/>
            </p:cNvSpPr>
            <p:nvPr/>
          </p:nvSpPr>
          <p:spPr bwMode="auto">
            <a:xfrm>
              <a:off x="8233249" y="2759774"/>
              <a:ext cx="137066" cy="62030"/>
            </a:xfrm>
            <a:custGeom>
              <a:avLst/>
              <a:gdLst>
                <a:gd name="T0" fmla="*/ 137 w 137"/>
                <a:gd name="T1" fmla="*/ 51 h 62"/>
                <a:gd name="T2" fmla="*/ 137 w 137"/>
                <a:gd name="T3" fmla="*/ 51 h 62"/>
                <a:gd name="T4" fmla="*/ 134 w 137"/>
                <a:gd name="T5" fmla="*/ 56 h 62"/>
                <a:gd name="T6" fmla="*/ 129 w 137"/>
                <a:gd name="T7" fmla="*/ 60 h 62"/>
                <a:gd name="T8" fmla="*/ 124 w 137"/>
                <a:gd name="T9" fmla="*/ 62 h 62"/>
                <a:gd name="T10" fmla="*/ 117 w 137"/>
                <a:gd name="T11" fmla="*/ 62 h 62"/>
                <a:gd name="T12" fmla="*/ 11 w 137"/>
                <a:gd name="T13" fmla="*/ 32 h 62"/>
                <a:gd name="T14" fmla="*/ 11 w 137"/>
                <a:gd name="T15" fmla="*/ 32 h 62"/>
                <a:gd name="T16" fmla="*/ 5 w 137"/>
                <a:gd name="T17" fmla="*/ 29 h 62"/>
                <a:gd name="T18" fmla="*/ 1 w 137"/>
                <a:gd name="T19" fmla="*/ 24 h 62"/>
                <a:gd name="T20" fmla="*/ 0 w 137"/>
                <a:gd name="T21" fmla="*/ 19 h 62"/>
                <a:gd name="T22" fmla="*/ 0 w 137"/>
                <a:gd name="T23" fmla="*/ 12 h 62"/>
                <a:gd name="T24" fmla="*/ 0 w 137"/>
                <a:gd name="T25" fmla="*/ 12 h 62"/>
                <a:gd name="T26" fmla="*/ 3 w 137"/>
                <a:gd name="T27" fmla="*/ 7 h 62"/>
                <a:gd name="T28" fmla="*/ 8 w 137"/>
                <a:gd name="T29" fmla="*/ 3 h 62"/>
                <a:gd name="T30" fmla="*/ 13 w 137"/>
                <a:gd name="T31" fmla="*/ 0 h 62"/>
                <a:gd name="T32" fmla="*/ 20 w 137"/>
                <a:gd name="T33" fmla="*/ 2 h 62"/>
                <a:gd name="T34" fmla="*/ 125 w 137"/>
                <a:gd name="T35" fmla="*/ 32 h 62"/>
                <a:gd name="T36" fmla="*/ 125 w 137"/>
                <a:gd name="T37" fmla="*/ 32 h 62"/>
                <a:gd name="T38" fmla="*/ 131 w 137"/>
                <a:gd name="T39" fmla="*/ 34 h 62"/>
                <a:gd name="T40" fmla="*/ 135 w 137"/>
                <a:gd name="T41" fmla="*/ 38 h 62"/>
                <a:gd name="T42" fmla="*/ 137 w 137"/>
                <a:gd name="T43" fmla="*/ 45 h 62"/>
                <a:gd name="T44" fmla="*/ 137 w 137"/>
                <a:gd name="T45" fmla="*/ 51 h 62"/>
                <a:gd name="T46" fmla="*/ 137 w 137"/>
                <a:gd name="T47"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62">
                  <a:moveTo>
                    <a:pt x="137" y="51"/>
                  </a:moveTo>
                  <a:lnTo>
                    <a:pt x="137" y="51"/>
                  </a:lnTo>
                  <a:lnTo>
                    <a:pt x="134" y="56"/>
                  </a:lnTo>
                  <a:lnTo>
                    <a:pt x="129" y="60"/>
                  </a:lnTo>
                  <a:lnTo>
                    <a:pt x="124" y="62"/>
                  </a:lnTo>
                  <a:lnTo>
                    <a:pt x="117" y="62"/>
                  </a:lnTo>
                  <a:lnTo>
                    <a:pt x="11" y="32"/>
                  </a:lnTo>
                  <a:lnTo>
                    <a:pt x="11" y="32"/>
                  </a:lnTo>
                  <a:lnTo>
                    <a:pt x="5" y="29"/>
                  </a:lnTo>
                  <a:lnTo>
                    <a:pt x="1" y="24"/>
                  </a:lnTo>
                  <a:lnTo>
                    <a:pt x="0" y="19"/>
                  </a:lnTo>
                  <a:lnTo>
                    <a:pt x="0" y="12"/>
                  </a:lnTo>
                  <a:lnTo>
                    <a:pt x="0" y="12"/>
                  </a:lnTo>
                  <a:lnTo>
                    <a:pt x="3" y="7"/>
                  </a:lnTo>
                  <a:lnTo>
                    <a:pt x="8" y="3"/>
                  </a:lnTo>
                  <a:lnTo>
                    <a:pt x="13" y="0"/>
                  </a:lnTo>
                  <a:lnTo>
                    <a:pt x="20" y="2"/>
                  </a:lnTo>
                  <a:lnTo>
                    <a:pt x="125" y="32"/>
                  </a:lnTo>
                  <a:lnTo>
                    <a:pt x="125" y="32"/>
                  </a:lnTo>
                  <a:lnTo>
                    <a:pt x="131" y="34"/>
                  </a:lnTo>
                  <a:lnTo>
                    <a:pt x="135" y="38"/>
                  </a:lnTo>
                  <a:lnTo>
                    <a:pt x="137" y="45"/>
                  </a:lnTo>
                  <a:lnTo>
                    <a:pt x="137" y="51"/>
                  </a:lnTo>
                  <a:lnTo>
                    <a:pt x="137" y="51"/>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25" name="Freeform 1402">
              <a:extLst>
                <a:ext uri="{FF2B5EF4-FFF2-40B4-BE49-F238E27FC236}">
                  <a16:creationId xmlns:a16="http://schemas.microsoft.com/office/drawing/2014/main" id="{CE0375ED-1F24-4399-A38A-19A50CF6B36A}"/>
                </a:ext>
              </a:extLst>
            </p:cNvPr>
            <p:cNvSpPr>
              <a:spLocks/>
            </p:cNvSpPr>
            <p:nvPr/>
          </p:nvSpPr>
          <p:spPr bwMode="auto">
            <a:xfrm>
              <a:off x="8254258" y="2763776"/>
              <a:ext cx="106051" cy="51025"/>
            </a:xfrm>
            <a:custGeom>
              <a:avLst/>
              <a:gdLst>
                <a:gd name="T0" fmla="*/ 104 w 106"/>
                <a:gd name="T1" fmla="*/ 28 h 51"/>
                <a:gd name="T2" fmla="*/ 9 w 106"/>
                <a:gd name="T3" fmla="*/ 0 h 51"/>
                <a:gd name="T4" fmla="*/ 9 w 106"/>
                <a:gd name="T5" fmla="*/ 0 h 51"/>
                <a:gd name="T6" fmla="*/ 4 w 106"/>
                <a:gd name="T7" fmla="*/ 4 h 51"/>
                <a:gd name="T8" fmla="*/ 0 w 106"/>
                <a:gd name="T9" fmla="*/ 11 h 51"/>
                <a:gd name="T10" fmla="*/ 0 w 106"/>
                <a:gd name="T11" fmla="*/ 11 h 51"/>
                <a:gd name="T12" fmla="*/ 0 w 106"/>
                <a:gd name="T13" fmla="*/ 16 h 51"/>
                <a:gd name="T14" fmla="*/ 1 w 106"/>
                <a:gd name="T15" fmla="*/ 22 h 51"/>
                <a:gd name="T16" fmla="*/ 5 w 106"/>
                <a:gd name="T17" fmla="*/ 26 h 51"/>
                <a:gd name="T18" fmla="*/ 12 w 106"/>
                <a:gd name="T19" fmla="*/ 30 h 51"/>
                <a:gd name="T20" fmla="*/ 87 w 106"/>
                <a:gd name="T21" fmla="*/ 51 h 51"/>
                <a:gd name="T22" fmla="*/ 87 w 106"/>
                <a:gd name="T23" fmla="*/ 51 h 51"/>
                <a:gd name="T24" fmla="*/ 93 w 106"/>
                <a:gd name="T25" fmla="*/ 51 h 51"/>
                <a:gd name="T26" fmla="*/ 99 w 106"/>
                <a:gd name="T27" fmla="*/ 50 h 51"/>
                <a:gd name="T28" fmla="*/ 104 w 106"/>
                <a:gd name="T29" fmla="*/ 46 h 51"/>
                <a:gd name="T30" fmla="*/ 106 w 106"/>
                <a:gd name="T31" fmla="*/ 41 h 51"/>
                <a:gd name="T32" fmla="*/ 106 w 106"/>
                <a:gd name="T33" fmla="*/ 41 h 51"/>
                <a:gd name="T34" fmla="*/ 106 w 106"/>
                <a:gd name="T35" fmla="*/ 37 h 51"/>
                <a:gd name="T36" fmla="*/ 106 w 106"/>
                <a:gd name="T37" fmla="*/ 33 h 51"/>
                <a:gd name="T38" fmla="*/ 104 w 106"/>
                <a:gd name="T39" fmla="*/ 28 h 51"/>
                <a:gd name="T40" fmla="*/ 104 w 106"/>
                <a:gd name="T4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51">
                  <a:moveTo>
                    <a:pt x="104" y="28"/>
                  </a:moveTo>
                  <a:lnTo>
                    <a:pt x="9" y="0"/>
                  </a:lnTo>
                  <a:lnTo>
                    <a:pt x="9" y="0"/>
                  </a:lnTo>
                  <a:lnTo>
                    <a:pt x="4" y="4"/>
                  </a:lnTo>
                  <a:lnTo>
                    <a:pt x="0" y="11"/>
                  </a:lnTo>
                  <a:lnTo>
                    <a:pt x="0" y="11"/>
                  </a:lnTo>
                  <a:lnTo>
                    <a:pt x="0" y="16"/>
                  </a:lnTo>
                  <a:lnTo>
                    <a:pt x="1" y="22"/>
                  </a:lnTo>
                  <a:lnTo>
                    <a:pt x="5" y="26"/>
                  </a:lnTo>
                  <a:lnTo>
                    <a:pt x="12" y="30"/>
                  </a:lnTo>
                  <a:lnTo>
                    <a:pt x="87" y="51"/>
                  </a:lnTo>
                  <a:lnTo>
                    <a:pt x="87" y="51"/>
                  </a:lnTo>
                  <a:lnTo>
                    <a:pt x="93" y="51"/>
                  </a:lnTo>
                  <a:lnTo>
                    <a:pt x="99" y="50"/>
                  </a:lnTo>
                  <a:lnTo>
                    <a:pt x="104" y="46"/>
                  </a:lnTo>
                  <a:lnTo>
                    <a:pt x="106" y="41"/>
                  </a:lnTo>
                  <a:lnTo>
                    <a:pt x="106" y="41"/>
                  </a:lnTo>
                  <a:lnTo>
                    <a:pt x="106" y="37"/>
                  </a:lnTo>
                  <a:lnTo>
                    <a:pt x="106" y="33"/>
                  </a:lnTo>
                  <a:lnTo>
                    <a:pt x="104" y="28"/>
                  </a:lnTo>
                  <a:lnTo>
                    <a:pt x="104" y="28"/>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26" name="Freeform 1403">
              <a:extLst>
                <a:ext uri="{FF2B5EF4-FFF2-40B4-BE49-F238E27FC236}">
                  <a16:creationId xmlns:a16="http://schemas.microsoft.com/office/drawing/2014/main" id="{072860AD-6EBB-4BE0-B091-362365A30DA2}"/>
                </a:ext>
              </a:extLst>
            </p:cNvPr>
            <p:cNvSpPr>
              <a:spLocks/>
            </p:cNvSpPr>
            <p:nvPr/>
          </p:nvSpPr>
          <p:spPr bwMode="auto">
            <a:xfrm>
              <a:off x="8242253" y="2761775"/>
              <a:ext cx="29014" cy="34016"/>
            </a:xfrm>
            <a:custGeom>
              <a:avLst/>
              <a:gdLst>
                <a:gd name="T0" fmla="*/ 26 w 29"/>
                <a:gd name="T1" fmla="*/ 13 h 34"/>
                <a:gd name="T2" fmla="*/ 26 w 29"/>
                <a:gd name="T3" fmla="*/ 13 h 34"/>
                <a:gd name="T4" fmla="*/ 28 w 29"/>
                <a:gd name="T5" fmla="*/ 9 h 34"/>
                <a:gd name="T6" fmla="*/ 29 w 29"/>
                <a:gd name="T7" fmla="*/ 5 h 34"/>
                <a:gd name="T8" fmla="*/ 11 w 29"/>
                <a:gd name="T9" fmla="*/ 0 h 34"/>
                <a:gd name="T10" fmla="*/ 9 w 29"/>
                <a:gd name="T11" fmla="*/ 0 h 34"/>
                <a:gd name="T12" fmla="*/ 9 w 29"/>
                <a:gd name="T13" fmla="*/ 0 h 34"/>
                <a:gd name="T14" fmla="*/ 4 w 29"/>
                <a:gd name="T15" fmla="*/ 4 h 34"/>
                <a:gd name="T16" fmla="*/ 2 w 29"/>
                <a:gd name="T17" fmla="*/ 9 h 34"/>
                <a:gd name="T18" fmla="*/ 2 w 29"/>
                <a:gd name="T19" fmla="*/ 9 h 34"/>
                <a:gd name="T20" fmla="*/ 0 w 29"/>
                <a:gd name="T21" fmla="*/ 15 h 34"/>
                <a:gd name="T22" fmla="*/ 3 w 29"/>
                <a:gd name="T23" fmla="*/ 21 h 34"/>
                <a:gd name="T24" fmla="*/ 7 w 29"/>
                <a:gd name="T25" fmla="*/ 26 h 34"/>
                <a:gd name="T26" fmla="*/ 12 w 29"/>
                <a:gd name="T27" fmla="*/ 28 h 34"/>
                <a:gd name="T28" fmla="*/ 28 w 29"/>
                <a:gd name="T29" fmla="*/ 32 h 34"/>
                <a:gd name="T30" fmla="*/ 28 w 29"/>
                <a:gd name="T31" fmla="*/ 34 h 34"/>
                <a:gd name="T32" fmla="*/ 28 w 29"/>
                <a:gd name="T33" fmla="*/ 34 h 34"/>
                <a:gd name="T34" fmla="*/ 26 w 29"/>
                <a:gd name="T35" fmla="*/ 28 h 34"/>
                <a:gd name="T36" fmla="*/ 25 w 29"/>
                <a:gd name="T37" fmla="*/ 23 h 34"/>
                <a:gd name="T38" fmla="*/ 25 w 29"/>
                <a:gd name="T39" fmla="*/ 18 h 34"/>
                <a:gd name="T40" fmla="*/ 26 w 29"/>
                <a:gd name="T41" fmla="*/ 13 h 34"/>
                <a:gd name="T42" fmla="*/ 26 w 29"/>
                <a:gd name="T43"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34">
                  <a:moveTo>
                    <a:pt x="26" y="13"/>
                  </a:moveTo>
                  <a:lnTo>
                    <a:pt x="26" y="13"/>
                  </a:lnTo>
                  <a:lnTo>
                    <a:pt x="28" y="9"/>
                  </a:lnTo>
                  <a:lnTo>
                    <a:pt x="29" y="5"/>
                  </a:lnTo>
                  <a:lnTo>
                    <a:pt x="11" y="0"/>
                  </a:lnTo>
                  <a:lnTo>
                    <a:pt x="9" y="0"/>
                  </a:lnTo>
                  <a:lnTo>
                    <a:pt x="9" y="0"/>
                  </a:lnTo>
                  <a:lnTo>
                    <a:pt x="4" y="4"/>
                  </a:lnTo>
                  <a:lnTo>
                    <a:pt x="2" y="9"/>
                  </a:lnTo>
                  <a:lnTo>
                    <a:pt x="2" y="9"/>
                  </a:lnTo>
                  <a:lnTo>
                    <a:pt x="0" y="15"/>
                  </a:lnTo>
                  <a:lnTo>
                    <a:pt x="3" y="21"/>
                  </a:lnTo>
                  <a:lnTo>
                    <a:pt x="7" y="26"/>
                  </a:lnTo>
                  <a:lnTo>
                    <a:pt x="12" y="28"/>
                  </a:lnTo>
                  <a:lnTo>
                    <a:pt x="28" y="32"/>
                  </a:lnTo>
                  <a:lnTo>
                    <a:pt x="28" y="34"/>
                  </a:lnTo>
                  <a:lnTo>
                    <a:pt x="28" y="34"/>
                  </a:lnTo>
                  <a:lnTo>
                    <a:pt x="26" y="28"/>
                  </a:lnTo>
                  <a:lnTo>
                    <a:pt x="25" y="23"/>
                  </a:lnTo>
                  <a:lnTo>
                    <a:pt x="25" y="18"/>
                  </a:lnTo>
                  <a:lnTo>
                    <a:pt x="26" y="13"/>
                  </a:lnTo>
                  <a:lnTo>
                    <a:pt x="26"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27" name="Freeform 1404">
              <a:extLst>
                <a:ext uri="{FF2B5EF4-FFF2-40B4-BE49-F238E27FC236}">
                  <a16:creationId xmlns:a16="http://schemas.microsoft.com/office/drawing/2014/main" id="{960BB169-360A-4FF3-874B-AAD9B80B53FC}"/>
                </a:ext>
              </a:extLst>
            </p:cNvPr>
            <p:cNvSpPr>
              <a:spLocks/>
            </p:cNvSpPr>
            <p:nvPr/>
          </p:nvSpPr>
          <p:spPr bwMode="auto">
            <a:xfrm>
              <a:off x="8211238" y="2839813"/>
              <a:ext cx="136066" cy="61030"/>
            </a:xfrm>
            <a:custGeom>
              <a:avLst/>
              <a:gdLst>
                <a:gd name="T0" fmla="*/ 136 w 136"/>
                <a:gd name="T1" fmla="*/ 49 h 61"/>
                <a:gd name="T2" fmla="*/ 136 w 136"/>
                <a:gd name="T3" fmla="*/ 49 h 61"/>
                <a:gd name="T4" fmla="*/ 134 w 136"/>
                <a:gd name="T5" fmla="*/ 54 h 61"/>
                <a:gd name="T6" fmla="*/ 129 w 136"/>
                <a:gd name="T7" fmla="*/ 58 h 61"/>
                <a:gd name="T8" fmla="*/ 123 w 136"/>
                <a:gd name="T9" fmla="*/ 61 h 61"/>
                <a:gd name="T10" fmla="*/ 117 w 136"/>
                <a:gd name="T11" fmla="*/ 60 h 61"/>
                <a:gd name="T12" fmla="*/ 10 w 136"/>
                <a:gd name="T13" fmla="*/ 31 h 61"/>
                <a:gd name="T14" fmla="*/ 10 w 136"/>
                <a:gd name="T15" fmla="*/ 31 h 61"/>
                <a:gd name="T16" fmla="*/ 5 w 136"/>
                <a:gd name="T17" fmla="*/ 27 h 61"/>
                <a:gd name="T18" fmla="*/ 1 w 136"/>
                <a:gd name="T19" fmla="*/ 23 h 61"/>
                <a:gd name="T20" fmla="*/ 0 w 136"/>
                <a:gd name="T21" fmla="*/ 17 h 61"/>
                <a:gd name="T22" fmla="*/ 0 w 136"/>
                <a:gd name="T23" fmla="*/ 11 h 61"/>
                <a:gd name="T24" fmla="*/ 0 w 136"/>
                <a:gd name="T25" fmla="*/ 11 h 61"/>
                <a:gd name="T26" fmla="*/ 3 w 136"/>
                <a:gd name="T27" fmla="*/ 5 h 61"/>
                <a:gd name="T28" fmla="*/ 8 w 136"/>
                <a:gd name="T29" fmla="*/ 1 h 61"/>
                <a:gd name="T30" fmla="*/ 13 w 136"/>
                <a:gd name="T31" fmla="*/ 0 h 61"/>
                <a:gd name="T32" fmla="*/ 20 w 136"/>
                <a:gd name="T33" fmla="*/ 0 h 61"/>
                <a:gd name="T34" fmla="*/ 126 w 136"/>
                <a:gd name="T35" fmla="*/ 30 h 61"/>
                <a:gd name="T36" fmla="*/ 126 w 136"/>
                <a:gd name="T37" fmla="*/ 30 h 61"/>
                <a:gd name="T38" fmla="*/ 131 w 136"/>
                <a:gd name="T39" fmla="*/ 32 h 61"/>
                <a:gd name="T40" fmla="*/ 135 w 136"/>
                <a:gd name="T41" fmla="*/ 37 h 61"/>
                <a:gd name="T42" fmla="*/ 136 w 136"/>
                <a:gd name="T43" fmla="*/ 43 h 61"/>
                <a:gd name="T44" fmla="*/ 136 w 136"/>
                <a:gd name="T45" fmla="*/ 49 h 61"/>
                <a:gd name="T46" fmla="*/ 136 w 136"/>
                <a:gd name="T4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61">
                  <a:moveTo>
                    <a:pt x="136" y="49"/>
                  </a:moveTo>
                  <a:lnTo>
                    <a:pt x="136" y="49"/>
                  </a:lnTo>
                  <a:lnTo>
                    <a:pt x="134" y="54"/>
                  </a:lnTo>
                  <a:lnTo>
                    <a:pt x="129" y="58"/>
                  </a:lnTo>
                  <a:lnTo>
                    <a:pt x="123" y="61"/>
                  </a:lnTo>
                  <a:lnTo>
                    <a:pt x="117" y="60"/>
                  </a:lnTo>
                  <a:lnTo>
                    <a:pt x="10" y="31"/>
                  </a:lnTo>
                  <a:lnTo>
                    <a:pt x="10" y="31"/>
                  </a:lnTo>
                  <a:lnTo>
                    <a:pt x="5" y="27"/>
                  </a:lnTo>
                  <a:lnTo>
                    <a:pt x="1" y="23"/>
                  </a:lnTo>
                  <a:lnTo>
                    <a:pt x="0" y="17"/>
                  </a:lnTo>
                  <a:lnTo>
                    <a:pt x="0" y="11"/>
                  </a:lnTo>
                  <a:lnTo>
                    <a:pt x="0" y="11"/>
                  </a:lnTo>
                  <a:lnTo>
                    <a:pt x="3" y="5"/>
                  </a:lnTo>
                  <a:lnTo>
                    <a:pt x="8" y="1"/>
                  </a:lnTo>
                  <a:lnTo>
                    <a:pt x="13" y="0"/>
                  </a:lnTo>
                  <a:lnTo>
                    <a:pt x="20" y="0"/>
                  </a:lnTo>
                  <a:lnTo>
                    <a:pt x="126" y="30"/>
                  </a:lnTo>
                  <a:lnTo>
                    <a:pt x="126" y="30"/>
                  </a:lnTo>
                  <a:lnTo>
                    <a:pt x="131" y="32"/>
                  </a:lnTo>
                  <a:lnTo>
                    <a:pt x="135" y="37"/>
                  </a:lnTo>
                  <a:lnTo>
                    <a:pt x="136" y="43"/>
                  </a:lnTo>
                  <a:lnTo>
                    <a:pt x="136" y="49"/>
                  </a:lnTo>
                  <a:lnTo>
                    <a:pt x="136" y="49"/>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28" name="Freeform 1405">
              <a:extLst>
                <a:ext uri="{FF2B5EF4-FFF2-40B4-BE49-F238E27FC236}">
                  <a16:creationId xmlns:a16="http://schemas.microsoft.com/office/drawing/2014/main" id="{384C90ED-98B3-4458-9B85-31D3CC2564F0}"/>
                </a:ext>
              </a:extLst>
            </p:cNvPr>
            <p:cNvSpPr>
              <a:spLocks/>
            </p:cNvSpPr>
            <p:nvPr/>
          </p:nvSpPr>
          <p:spPr bwMode="auto">
            <a:xfrm>
              <a:off x="8232248" y="2843815"/>
              <a:ext cx="106051" cy="50024"/>
            </a:xfrm>
            <a:custGeom>
              <a:avLst/>
              <a:gdLst>
                <a:gd name="T0" fmla="*/ 104 w 106"/>
                <a:gd name="T1" fmla="*/ 26 h 50"/>
                <a:gd name="T2" fmla="*/ 9 w 106"/>
                <a:gd name="T3" fmla="*/ 0 h 50"/>
                <a:gd name="T4" fmla="*/ 9 w 106"/>
                <a:gd name="T5" fmla="*/ 0 h 50"/>
                <a:gd name="T6" fmla="*/ 4 w 106"/>
                <a:gd name="T7" fmla="*/ 4 h 50"/>
                <a:gd name="T8" fmla="*/ 0 w 106"/>
                <a:gd name="T9" fmla="*/ 9 h 50"/>
                <a:gd name="T10" fmla="*/ 0 w 106"/>
                <a:gd name="T11" fmla="*/ 9 h 50"/>
                <a:gd name="T12" fmla="*/ 0 w 106"/>
                <a:gd name="T13" fmla="*/ 15 h 50"/>
                <a:gd name="T14" fmla="*/ 1 w 106"/>
                <a:gd name="T15" fmla="*/ 20 h 50"/>
                <a:gd name="T16" fmla="*/ 5 w 106"/>
                <a:gd name="T17" fmla="*/ 26 h 50"/>
                <a:gd name="T18" fmla="*/ 12 w 106"/>
                <a:gd name="T19" fmla="*/ 28 h 50"/>
                <a:gd name="T20" fmla="*/ 87 w 106"/>
                <a:gd name="T21" fmla="*/ 49 h 50"/>
                <a:gd name="T22" fmla="*/ 87 w 106"/>
                <a:gd name="T23" fmla="*/ 49 h 50"/>
                <a:gd name="T24" fmla="*/ 93 w 106"/>
                <a:gd name="T25" fmla="*/ 50 h 50"/>
                <a:gd name="T26" fmla="*/ 99 w 106"/>
                <a:gd name="T27" fmla="*/ 48 h 50"/>
                <a:gd name="T28" fmla="*/ 104 w 106"/>
                <a:gd name="T29" fmla="*/ 44 h 50"/>
                <a:gd name="T30" fmla="*/ 106 w 106"/>
                <a:gd name="T31" fmla="*/ 39 h 50"/>
                <a:gd name="T32" fmla="*/ 106 w 106"/>
                <a:gd name="T33" fmla="*/ 39 h 50"/>
                <a:gd name="T34" fmla="*/ 106 w 106"/>
                <a:gd name="T35" fmla="*/ 32 h 50"/>
                <a:gd name="T36" fmla="*/ 104 w 106"/>
                <a:gd name="T37" fmla="*/ 26 h 50"/>
                <a:gd name="T38" fmla="*/ 104 w 106"/>
                <a:gd name="T39"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50">
                  <a:moveTo>
                    <a:pt x="104" y="26"/>
                  </a:moveTo>
                  <a:lnTo>
                    <a:pt x="9" y="0"/>
                  </a:lnTo>
                  <a:lnTo>
                    <a:pt x="9" y="0"/>
                  </a:lnTo>
                  <a:lnTo>
                    <a:pt x="4" y="4"/>
                  </a:lnTo>
                  <a:lnTo>
                    <a:pt x="0" y="9"/>
                  </a:lnTo>
                  <a:lnTo>
                    <a:pt x="0" y="9"/>
                  </a:lnTo>
                  <a:lnTo>
                    <a:pt x="0" y="15"/>
                  </a:lnTo>
                  <a:lnTo>
                    <a:pt x="1" y="20"/>
                  </a:lnTo>
                  <a:lnTo>
                    <a:pt x="5" y="26"/>
                  </a:lnTo>
                  <a:lnTo>
                    <a:pt x="12" y="28"/>
                  </a:lnTo>
                  <a:lnTo>
                    <a:pt x="87" y="49"/>
                  </a:lnTo>
                  <a:lnTo>
                    <a:pt x="87" y="49"/>
                  </a:lnTo>
                  <a:lnTo>
                    <a:pt x="93" y="50"/>
                  </a:lnTo>
                  <a:lnTo>
                    <a:pt x="99" y="48"/>
                  </a:lnTo>
                  <a:lnTo>
                    <a:pt x="104" y="44"/>
                  </a:lnTo>
                  <a:lnTo>
                    <a:pt x="106" y="39"/>
                  </a:lnTo>
                  <a:lnTo>
                    <a:pt x="106" y="39"/>
                  </a:lnTo>
                  <a:lnTo>
                    <a:pt x="106" y="32"/>
                  </a:lnTo>
                  <a:lnTo>
                    <a:pt x="104" y="26"/>
                  </a:lnTo>
                  <a:lnTo>
                    <a:pt x="104" y="26"/>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29" name="Freeform 1406">
              <a:extLst>
                <a:ext uri="{FF2B5EF4-FFF2-40B4-BE49-F238E27FC236}">
                  <a16:creationId xmlns:a16="http://schemas.microsoft.com/office/drawing/2014/main" id="{B4C764E2-B9EA-4143-B7AF-674B9A621267}"/>
                </a:ext>
              </a:extLst>
            </p:cNvPr>
            <p:cNvSpPr>
              <a:spLocks/>
            </p:cNvSpPr>
            <p:nvPr/>
          </p:nvSpPr>
          <p:spPr bwMode="auto">
            <a:xfrm>
              <a:off x="8220242" y="2839813"/>
              <a:ext cx="29014" cy="34016"/>
            </a:xfrm>
            <a:custGeom>
              <a:avLst/>
              <a:gdLst>
                <a:gd name="T0" fmla="*/ 26 w 29"/>
                <a:gd name="T1" fmla="*/ 13 h 34"/>
                <a:gd name="T2" fmla="*/ 26 w 29"/>
                <a:gd name="T3" fmla="*/ 13 h 34"/>
                <a:gd name="T4" fmla="*/ 29 w 29"/>
                <a:gd name="T5" fmla="*/ 5 h 34"/>
                <a:gd name="T6" fmla="*/ 11 w 29"/>
                <a:gd name="T7" fmla="*/ 0 h 34"/>
                <a:gd name="T8" fmla="*/ 9 w 29"/>
                <a:gd name="T9" fmla="*/ 0 h 34"/>
                <a:gd name="T10" fmla="*/ 9 w 29"/>
                <a:gd name="T11" fmla="*/ 0 h 34"/>
                <a:gd name="T12" fmla="*/ 4 w 29"/>
                <a:gd name="T13" fmla="*/ 4 h 34"/>
                <a:gd name="T14" fmla="*/ 1 w 29"/>
                <a:gd name="T15" fmla="*/ 10 h 34"/>
                <a:gd name="T16" fmla="*/ 1 w 29"/>
                <a:gd name="T17" fmla="*/ 10 h 34"/>
                <a:gd name="T18" fmla="*/ 0 w 29"/>
                <a:gd name="T19" fmla="*/ 15 h 34"/>
                <a:gd name="T20" fmla="*/ 3 w 29"/>
                <a:gd name="T21" fmla="*/ 22 h 34"/>
                <a:gd name="T22" fmla="*/ 7 w 29"/>
                <a:gd name="T23" fmla="*/ 26 h 34"/>
                <a:gd name="T24" fmla="*/ 12 w 29"/>
                <a:gd name="T25" fmla="*/ 30 h 34"/>
                <a:gd name="T26" fmla="*/ 27 w 29"/>
                <a:gd name="T27" fmla="*/ 34 h 34"/>
                <a:gd name="T28" fmla="*/ 29 w 29"/>
                <a:gd name="T29" fmla="*/ 34 h 34"/>
                <a:gd name="T30" fmla="*/ 29 w 29"/>
                <a:gd name="T31" fmla="*/ 34 h 34"/>
                <a:gd name="T32" fmla="*/ 26 w 29"/>
                <a:gd name="T33" fmla="*/ 28 h 34"/>
                <a:gd name="T34" fmla="*/ 25 w 29"/>
                <a:gd name="T35" fmla="*/ 23 h 34"/>
                <a:gd name="T36" fmla="*/ 25 w 29"/>
                <a:gd name="T37" fmla="*/ 18 h 34"/>
                <a:gd name="T38" fmla="*/ 26 w 29"/>
                <a:gd name="T39" fmla="*/ 13 h 34"/>
                <a:gd name="T40" fmla="*/ 26 w 29"/>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34">
                  <a:moveTo>
                    <a:pt x="26" y="13"/>
                  </a:moveTo>
                  <a:lnTo>
                    <a:pt x="26" y="13"/>
                  </a:lnTo>
                  <a:lnTo>
                    <a:pt x="29" y="5"/>
                  </a:lnTo>
                  <a:lnTo>
                    <a:pt x="11" y="0"/>
                  </a:lnTo>
                  <a:lnTo>
                    <a:pt x="9" y="0"/>
                  </a:lnTo>
                  <a:lnTo>
                    <a:pt x="9" y="0"/>
                  </a:lnTo>
                  <a:lnTo>
                    <a:pt x="4" y="4"/>
                  </a:lnTo>
                  <a:lnTo>
                    <a:pt x="1" y="10"/>
                  </a:lnTo>
                  <a:lnTo>
                    <a:pt x="1" y="10"/>
                  </a:lnTo>
                  <a:lnTo>
                    <a:pt x="0" y="15"/>
                  </a:lnTo>
                  <a:lnTo>
                    <a:pt x="3" y="22"/>
                  </a:lnTo>
                  <a:lnTo>
                    <a:pt x="7" y="26"/>
                  </a:lnTo>
                  <a:lnTo>
                    <a:pt x="12" y="30"/>
                  </a:lnTo>
                  <a:lnTo>
                    <a:pt x="27" y="34"/>
                  </a:lnTo>
                  <a:lnTo>
                    <a:pt x="29" y="34"/>
                  </a:lnTo>
                  <a:lnTo>
                    <a:pt x="29" y="34"/>
                  </a:lnTo>
                  <a:lnTo>
                    <a:pt x="26" y="28"/>
                  </a:lnTo>
                  <a:lnTo>
                    <a:pt x="25" y="23"/>
                  </a:lnTo>
                  <a:lnTo>
                    <a:pt x="25" y="18"/>
                  </a:lnTo>
                  <a:lnTo>
                    <a:pt x="26" y="13"/>
                  </a:lnTo>
                  <a:lnTo>
                    <a:pt x="26"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30" name="Freeform 1407">
              <a:extLst>
                <a:ext uri="{FF2B5EF4-FFF2-40B4-BE49-F238E27FC236}">
                  <a16:creationId xmlns:a16="http://schemas.microsoft.com/office/drawing/2014/main" id="{D771C849-4539-4A36-AE7F-014A73C808DE}"/>
                </a:ext>
              </a:extLst>
            </p:cNvPr>
            <p:cNvSpPr>
              <a:spLocks/>
            </p:cNvSpPr>
            <p:nvPr/>
          </p:nvSpPr>
          <p:spPr bwMode="auto">
            <a:xfrm>
              <a:off x="8189227" y="2917851"/>
              <a:ext cx="136066" cy="61030"/>
            </a:xfrm>
            <a:custGeom>
              <a:avLst/>
              <a:gdLst>
                <a:gd name="T0" fmla="*/ 136 w 136"/>
                <a:gd name="T1" fmla="*/ 49 h 61"/>
                <a:gd name="T2" fmla="*/ 136 w 136"/>
                <a:gd name="T3" fmla="*/ 49 h 61"/>
                <a:gd name="T4" fmla="*/ 134 w 136"/>
                <a:gd name="T5" fmla="*/ 56 h 61"/>
                <a:gd name="T6" fmla="*/ 129 w 136"/>
                <a:gd name="T7" fmla="*/ 59 h 61"/>
                <a:gd name="T8" fmla="*/ 123 w 136"/>
                <a:gd name="T9" fmla="*/ 61 h 61"/>
                <a:gd name="T10" fmla="*/ 117 w 136"/>
                <a:gd name="T11" fmla="*/ 61 h 61"/>
                <a:gd name="T12" fmla="*/ 10 w 136"/>
                <a:gd name="T13" fmla="*/ 31 h 61"/>
                <a:gd name="T14" fmla="*/ 10 w 136"/>
                <a:gd name="T15" fmla="*/ 31 h 61"/>
                <a:gd name="T16" fmla="*/ 5 w 136"/>
                <a:gd name="T17" fmla="*/ 28 h 61"/>
                <a:gd name="T18" fmla="*/ 1 w 136"/>
                <a:gd name="T19" fmla="*/ 23 h 61"/>
                <a:gd name="T20" fmla="*/ 0 w 136"/>
                <a:gd name="T21" fmla="*/ 18 h 61"/>
                <a:gd name="T22" fmla="*/ 0 w 136"/>
                <a:gd name="T23" fmla="*/ 11 h 61"/>
                <a:gd name="T24" fmla="*/ 0 w 136"/>
                <a:gd name="T25" fmla="*/ 11 h 61"/>
                <a:gd name="T26" fmla="*/ 3 w 136"/>
                <a:gd name="T27" fmla="*/ 6 h 61"/>
                <a:gd name="T28" fmla="*/ 8 w 136"/>
                <a:gd name="T29" fmla="*/ 2 h 61"/>
                <a:gd name="T30" fmla="*/ 13 w 136"/>
                <a:gd name="T31" fmla="*/ 0 h 61"/>
                <a:gd name="T32" fmla="*/ 19 w 136"/>
                <a:gd name="T33" fmla="*/ 1 h 61"/>
                <a:gd name="T34" fmla="*/ 126 w 136"/>
                <a:gd name="T35" fmla="*/ 31 h 61"/>
                <a:gd name="T36" fmla="*/ 126 w 136"/>
                <a:gd name="T37" fmla="*/ 31 h 61"/>
                <a:gd name="T38" fmla="*/ 131 w 136"/>
                <a:gd name="T39" fmla="*/ 33 h 61"/>
                <a:gd name="T40" fmla="*/ 135 w 136"/>
                <a:gd name="T41" fmla="*/ 37 h 61"/>
                <a:gd name="T42" fmla="*/ 136 w 136"/>
                <a:gd name="T43" fmla="*/ 44 h 61"/>
                <a:gd name="T44" fmla="*/ 136 w 136"/>
                <a:gd name="T45" fmla="*/ 49 h 61"/>
                <a:gd name="T46" fmla="*/ 136 w 136"/>
                <a:gd name="T4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61">
                  <a:moveTo>
                    <a:pt x="136" y="49"/>
                  </a:moveTo>
                  <a:lnTo>
                    <a:pt x="136" y="49"/>
                  </a:lnTo>
                  <a:lnTo>
                    <a:pt x="134" y="56"/>
                  </a:lnTo>
                  <a:lnTo>
                    <a:pt x="129" y="59"/>
                  </a:lnTo>
                  <a:lnTo>
                    <a:pt x="123" y="61"/>
                  </a:lnTo>
                  <a:lnTo>
                    <a:pt x="117" y="61"/>
                  </a:lnTo>
                  <a:lnTo>
                    <a:pt x="10" y="31"/>
                  </a:lnTo>
                  <a:lnTo>
                    <a:pt x="10" y="31"/>
                  </a:lnTo>
                  <a:lnTo>
                    <a:pt x="5" y="28"/>
                  </a:lnTo>
                  <a:lnTo>
                    <a:pt x="1" y="23"/>
                  </a:lnTo>
                  <a:lnTo>
                    <a:pt x="0" y="18"/>
                  </a:lnTo>
                  <a:lnTo>
                    <a:pt x="0" y="11"/>
                  </a:lnTo>
                  <a:lnTo>
                    <a:pt x="0" y="11"/>
                  </a:lnTo>
                  <a:lnTo>
                    <a:pt x="3" y="6"/>
                  </a:lnTo>
                  <a:lnTo>
                    <a:pt x="8" y="2"/>
                  </a:lnTo>
                  <a:lnTo>
                    <a:pt x="13" y="0"/>
                  </a:lnTo>
                  <a:lnTo>
                    <a:pt x="19" y="1"/>
                  </a:lnTo>
                  <a:lnTo>
                    <a:pt x="126" y="31"/>
                  </a:lnTo>
                  <a:lnTo>
                    <a:pt x="126" y="31"/>
                  </a:lnTo>
                  <a:lnTo>
                    <a:pt x="131" y="33"/>
                  </a:lnTo>
                  <a:lnTo>
                    <a:pt x="135" y="37"/>
                  </a:lnTo>
                  <a:lnTo>
                    <a:pt x="136" y="44"/>
                  </a:lnTo>
                  <a:lnTo>
                    <a:pt x="136" y="49"/>
                  </a:lnTo>
                  <a:lnTo>
                    <a:pt x="136" y="49"/>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31" name="Freeform 1408">
              <a:extLst>
                <a:ext uri="{FF2B5EF4-FFF2-40B4-BE49-F238E27FC236}">
                  <a16:creationId xmlns:a16="http://schemas.microsoft.com/office/drawing/2014/main" id="{60BF676F-C1EC-43D4-A99A-D94352B3F0BE}"/>
                </a:ext>
              </a:extLst>
            </p:cNvPr>
            <p:cNvSpPr>
              <a:spLocks/>
            </p:cNvSpPr>
            <p:nvPr/>
          </p:nvSpPr>
          <p:spPr bwMode="auto">
            <a:xfrm>
              <a:off x="8210237" y="2921853"/>
              <a:ext cx="106051" cy="50024"/>
            </a:xfrm>
            <a:custGeom>
              <a:avLst/>
              <a:gdLst>
                <a:gd name="T0" fmla="*/ 104 w 106"/>
                <a:gd name="T1" fmla="*/ 27 h 50"/>
                <a:gd name="T2" fmla="*/ 9 w 106"/>
                <a:gd name="T3" fmla="*/ 0 h 50"/>
                <a:gd name="T4" fmla="*/ 9 w 106"/>
                <a:gd name="T5" fmla="*/ 0 h 50"/>
                <a:gd name="T6" fmla="*/ 4 w 106"/>
                <a:gd name="T7" fmla="*/ 4 h 50"/>
                <a:gd name="T8" fmla="*/ 1 w 106"/>
                <a:gd name="T9" fmla="*/ 6 h 50"/>
                <a:gd name="T10" fmla="*/ 0 w 106"/>
                <a:gd name="T11" fmla="*/ 10 h 50"/>
                <a:gd name="T12" fmla="*/ 0 w 106"/>
                <a:gd name="T13" fmla="*/ 10 h 50"/>
                <a:gd name="T14" fmla="*/ 0 w 106"/>
                <a:gd name="T15" fmla="*/ 15 h 50"/>
                <a:gd name="T16" fmla="*/ 2 w 106"/>
                <a:gd name="T17" fmla="*/ 22 h 50"/>
                <a:gd name="T18" fmla="*/ 6 w 106"/>
                <a:gd name="T19" fmla="*/ 26 h 50"/>
                <a:gd name="T20" fmla="*/ 11 w 106"/>
                <a:gd name="T21" fmla="*/ 28 h 50"/>
                <a:gd name="T22" fmla="*/ 87 w 106"/>
                <a:gd name="T23" fmla="*/ 50 h 50"/>
                <a:gd name="T24" fmla="*/ 87 w 106"/>
                <a:gd name="T25" fmla="*/ 50 h 50"/>
                <a:gd name="T26" fmla="*/ 93 w 106"/>
                <a:gd name="T27" fmla="*/ 50 h 50"/>
                <a:gd name="T28" fmla="*/ 99 w 106"/>
                <a:gd name="T29" fmla="*/ 49 h 50"/>
                <a:gd name="T30" fmla="*/ 104 w 106"/>
                <a:gd name="T31" fmla="*/ 45 h 50"/>
                <a:gd name="T32" fmla="*/ 106 w 106"/>
                <a:gd name="T33" fmla="*/ 39 h 50"/>
                <a:gd name="T34" fmla="*/ 106 w 106"/>
                <a:gd name="T35" fmla="*/ 39 h 50"/>
                <a:gd name="T36" fmla="*/ 106 w 106"/>
                <a:gd name="T37" fmla="*/ 36 h 50"/>
                <a:gd name="T38" fmla="*/ 106 w 106"/>
                <a:gd name="T39" fmla="*/ 32 h 50"/>
                <a:gd name="T40" fmla="*/ 104 w 106"/>
                <a:gd name="T41" fmla="*/ 27 h 50"/>
                <a:gd name="T42" fmla="*/ 104 w 106"/>
                <a:gd name="T43"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 h="50">
                  <a:moveTo>
                    <a:pt x="104" y="27"/>
                  </a:moveTo>
                  <a:lnTo>
                    <a:pt x="9" y="0"/>
                  </a:lnTo>
                  <a:lnTo>
                    <a:pt x="9" y="0"/>
                  </a:lnTo>
                  <a:lnTo>
                    <a:pt x="4" y="4"/>
                  </a:lnTo>
                  <a:lnTo>
                    <a:pt x="1" y="6"/>
                  </a:lnTo>
                  <a:lnTo>
                    <a:pt x="0" y="10"/>
                  </a:lnTo>
                  <a:lnTo>
                    <a:pt x="0" y="10"/>
                  </a:lnTo>
                  <a:lnTo>
                    <a:pt x="0" y="15"/>
                  </a:lnTo>
                  <a:lnTo>
                    <a:pt x="2" y="22"/>
                  </a:lnTo>
                  <a:lnTo>
                    <a:pt x="6" y="26"/>
                  </a:lnTo>
                  <a:lnTo>
                    <a:pt x="11" y="28"/>
                  </a:lnTo>
                  <a:lnTo>
                    <a:pt x="87" y="50"/>
                  </a:lnTo>
                  <a:lnTo>
                    <a:pt x="87" y="50"/>
                  </a:lnTo>
                  <a:lnTo>
                    <a:pt x="93" y="50"/>
                  </a:lnTo>
                  <a:lnTo>
                    <a:pt x="99" y="49"/>
                  </a:lnTo>
                  <a:lnTo>
                    <a:pt x="104" y="45"/>
                  </a:lnTo>
                  <a:lnTo>
                    <a:pt x="106" y="39"/>
                  </a:lnTo>
                  <a:lnTo>
                    <a:pt x="106" y="39"/>
                  </a:lnTo>
                  <a:lnTo>
                    <a:pt x="106" y="36"/>
                  </a:lnTo>
                  <a:lnTo>
                    <a:pt x="106" y="32"/>
                  </a:lnTo>
                  <a:lnTo>
                    <a:pt x="104" y="27"/>
                  </a:lnTo>
                  <a:lnTo>
                    <a:pt x="104" y="27"/>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32" name="Freeform 1409">
              <a:extLst>
                <a:ext uri="{FF2B5EF4-FFF2-40B4-BE49-F238E27FC236}">
                  <a16:creationId xmlns:a16="http://schemas.microsoft.com/office/drawing/2014/main" id="{BAF6E8DA-B424-45AD-A5CE-D3AF5A9A51A1}"/>
                </a:ext>
              </a:extLst>
            </p:cNvPr>
            <p:cNvSpPr>
              <a:spLocks/>
            </p:cNvSpPr>
            <p:nvPr/>
          </p:nvSpPr>
          <p:spPr bwMode="auto">
            <a:xfrm>
              <a:off x="8198231" y="2918852"/>
              <a:ext cx="29014" cy="32015"/>
            </a:xfrm>
            <a:custGeom>
              <a:avLst/>
              <a:gdLst>
                <a:gd name="T0" fmla="*/ 26 w 29"/>
                <a:gd name="T1" fmla="*/ 13 h 32"/>
                <a:gd name="T2" fmla="*/ 26 w 29"/>
                <a:gd name="T3" fmla="*/ 13 h 32"/>
                <a:gd name="T4" fmla="*/ 29 w 29"/>
                <a:gd name="T5" fmla="*/ 5 h 32"/>
                <a:gd name="T6" fmla="*/ 10 w 29"/>
                <a:gd name="T7" fmla="*/ 0 h 32"/>
                <a:gd name="T8" fmla="*/ 9 w 29"/>
                <a:gd name="T9" fmla="*/ 0 h 32"/>
                <a:gd name="T10" fmla="*/ 9 w 29"/>
                <a:gd name="T11" fmla="*/ 0 h 32"/>
                <a:gd name="T12" fmla="*/ 4 w 29"/>
                <a:gd name="T13" fmla="*/ 4 h 32"/>
                <a:gd name="T14" fmla="*/ 1 w 29"/>
                <a:gd name="T15" fmla="*/ 9 h 32"/>
                <a:gd name="T16" fmla="*/ 1 w 29"/>
                <a:gd name="T17" fmla="*/ 9 h 32"/>
                <a:gd name="T18" fmla="*/ 0 w 29"/>
                <a:gd name="T19" fmla="*/ 16 h 32"/>
                <a:gd name="T20" fmla="*/ 3 w 29"/>
                <a:gd name="T21" fmla="*/ 21 h 32"/>
                <a:gd name="T22" fmla="*/ 7 w 29"/>
                <a:gd name="T23" fmla="*/ 26 h 32"/>
                <a:gd name="T24" fmla="*/ 12 w 29"/>
                <a:gd name="T25" fmla="*/ 29 h 32"/>
                <a:gd name="T26" fmla="*/ 27 w 29"/>
                <a:gd name="T27" fmla="*/ 32 h 32"/>
                <a:gd name="T28" fmla="*/ 29 w 29"/>
                <a:gd name="T29" fmla="*/ 32 h 32"/>
                <a:gd name="T30" fmla="*/ 29 w 29"/>
                <a:gd name="T31" fmla="*/ 32 h 32"/>
                <a:gd name="T32" fmla="*/ 26 w 29"/>
                <a:gd name="T33" fmla="*/ 29 h 32"/>
                <a:gd name="T34" fmla="*/ 25 w 29"/>
                <a:gd name="T35" fmla="*/ 23 h 32"/>
                <a:gd name="T36" fmla="*/ 25 w 29"/>
                <a:gd name="T37" fmla="*/ 18 h 32"/>
                <a:gd name="T38" fmla="*/ 26 w 29"/>
                <a:gd name="T39" fmla="*/ 13 h 32"/>
                <a:gd name="T40" fmla="*/ 26 w 29"/>
                <a:gd name="T41"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32">
                  <a:moveTo>
                    <a:pt x="26" y="13"/>
                  </a:moveTo>
                  <a:lnTo>
                    <a:pt x="26" y="13"/>
                  </a:lnTo>
                  <a:lnTo>
                    <a:pt x="29" y="5"/>
                  </a:lnTo>
                  <a:lnTo>
                    <a:pt x="10" y="0"/>
                  </a:lnTo>
                  <a:lnTo>
                    <a:pt x="9" y="0"/>
                  </a:lnTo>
                  <a:lnTo>
                    <a:pt x="9" y="0"/>
                  </a:lnTo>
                  <a:lnTo>
                    <a:pt x="4" y="4"/>
                  </a:lnTo>
                  <a:lnTo>
                    <a:pt x="1" y="9"/>
                  </a:lnTo>
                  <a:lnTo>
                    <a:pt x="1" y="9"/>
                  </a:lnTo>
                  <a:lnTo>
                    <a:pt x="0" y="16"/>
                  </a:lnTo>
                  <a:lnTo>
                    <a:pt x="3" y="21"/>
                  </a:lnTo>
                  <a:lnTo>
                    <a:pt x="7" y="26"/>
                  </a:lnTo>
                  <a:lnTo>
                    <a:pt x="12" y="29"/>
                  </a:lnTo>
                  <a:lnTo>
                    <a:pt x="27" y="32"/>
                  </a:lnTo>
                  <a:lnTo>
                    <a:pt x="29" y="32"/>
                  </a:lnTo>
                  <a:lnTo>
                    <a:pt x="29" y="32"/>
                  </a:lnTo>
                  <a:lnTo>
                    <a:pt x="26" y="29"/>
                  </a:lnTo>
                  <a:lnTo>
                    <a:pt x="25" y="23"/>
                  </a:lnTo>
                  <a:lnTo>
                    <a:pt x="25" y="18"/>
                  </a:lnTo>
                  <a:lnTo>
                    <a:pt x="26" y="13"/>
                  </a:lnTo>
                  <a:lnTo>
                    <a:pt x="26"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33" name="Freeform 1410">
              <a:extLst>
                <a:ext uri="{FF2B5EF4-FFF2-40B4-BE49-F238E27FC236}">
                  <a16:creationId xmlns:a16="http://schemas.microsoft.com/office/drawing/2014/main" id="{67A478CD-D47B-4F40-9252-BDEE8860C31D}"/>
                </a:ext>
              </a:extLst>
            </p:cNvPr>
            <p:cNvSpPr>
              <a:spLocks/>
            </p:cNvSpPr>
            <p:nvPr/>
          </p:nvSpPr>
          <p:spPr bwMode="auto">
            <a:xfrm>
              <a:off x="8167217" y="2996889"/>
              <a:ext cx="136066" cy="61030"/>
            </a:xfrm>
            <a:custGeom>
              <a:avLst/>
              <a:gdLst>
                <a:gd name="T0" fmla="*/ 136 w 136"/>
                <a:gd name="T1" fmla="*/ 49 h 61"/>
                <a:gd name="T2" fmla="*/ 136 w 136"/>
                <a:gd name="T3" fmla="*/ 49 h 61"/>
                <a:gd name="T4" fmla="*/ 134 w 136"/>
                <a:gd name="T5" fmla="*/ 55 h 61"/>
                <a:gd name="T6" fmla="*/ 129 w 136"/>
                <a:gd name="T7" fmla="*/ 58 h 61"/>
                <a:gd name="T8" fmla="*/ 123 w 136"/>
                <a:gd name="T9" fmla="*/ 61 h 61"/>
                <a:gd name="T10" fmla="*/ 117 w 136"/>
                <a:gd name="T11" fmla="*/ 60 h 61"/>
                <a:gd name="T12" fmla="*/ 12 w 136"/>
                <a:gd name="T13" fmla="*/ 30 h 61"/>
                <a:gd name="T14" fmla="*/ 12 w 136"/>
                <a:gd name="T15" fmla="*/ 30 h 61"/>
                <a:gd name="T16" fmla="*/ 5 w 136"/>
                <a:gd name="T17" fmla="*/ 27 h 61"/>
                <a:gd name="T18" fmla="*/ 1 w 136"/>
                <a:gd name="T19" fmla="*/ 23 h 61"/>
                <a:gd name="T20" fmla="*/ 0 w 136"/>
                <a:gd name="T21" fmla="*/ 17 h 61"/>
                <a:gd name="T22" fmla="*/ 0 w 136"/>
                <a:gd name="T23" fmla="*/ 12 h 61"/>
                <a:gd name="T24" fmla="*/ 0 w 136"/>
                <a:gd name="T25" fmla="*/ 12 h 61"/>
                <a:gd name="T26" fmla="*/ 3 w 136"/>
                <a:gd name="T27" fmla="*/ 5 h 61"/>
                <a:gd name="T28" fmla="*/ 8 w 136"/>
                <a:gd name="T29" fmla="*/ 1 h 61"/>
                <a:gd name="T30" fmla="*/ 13 w 136"/>
                <a:gd name="T31" fmla="*/ 0 h 61"/>
                <a:gd name="T32" fmla="*/ 19 w 136"/>
                <a:gd name="T33" fmla="*/ 0 h 61"/>
                <a:gd name="T34" fmla="*/ 126 w 136"/>
                <a:gd name="T35" fmla="*/ 30 h 61"/>
                <a:gd name="T36" fmla="*/ 126 w 136"/>
                <a:gd name="T37" fmla="*/ 30 h 61"/>
                <a:gd name="T38" fmla="*/ 131 w 136"/>
                <a:gd name="T39" fmla="*/ 32 h 61"/>
                <a:gd name="T40" fmla="*/ 135 w 136"/>
                <a:gd name="T41" fmla="*/ 38 h 61"/>
                <a:gd name="T42" fmla="*/ 136 w 136"/>
                <a:gd name="T43" fmla="*/ 43 h 61"/>
                <a:gd name="T44" fmla="*/ 136 w 136"/>
                <a:gd name="T45" fmla="*/ 49 h 61"/>
                <a:gd name="T46" fmla="*/ 136 w 136"/>
                <a:gd name="T4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61">
                  <a:moveTo>
                    <a:pt x="136" y="49"/>
                  </a:moveTo>
                  <a:lnTo>
                    <a:pt x="136" y="49"/>
                  </a:lnTo>
                  <a:lnTo>
                    <a:pt x="134" y="55"/>
                  </a:lnTo>
                  <a:lnTo>
                    <a:pt x="129" y="58"/>
                  </a:lnTo>
                  <a:lnTo>
                    <a:pt x="123" y="61"/>
                  </a:lnTo>
                  <a:lnTo>
                    <a:pt x="117" y="60"/>
                  </a:lnTo>
                  <a:lnTo>
                    <a:pt x="12" y="30"/>
                  </a:lnTo>
                  <a:lnTo>
                    <a:pt x="12" y="30"/>
                  </a:lnTo>
                  <a:lnTo>
                    <a:pt x="5" y="27"/>
                  </a:lnTo>
                  <a:lnTo>
                    <a:pt x="1" y="23"/>
                  </a:lnTo>
                  <a:lnTo>
                    <a:pt x="0" y="17"/>
                  </a:lnTo>
                  <a:lnTo>
                    <a:pt x="0" y="12"/>
                  </a:lnTo>
                  <a:lnTo>
                    <a:pt x="0" y="12"/>
                  </a:lnTo>
                  <a:lnTo>
                    <a:pt x="3" y="5"/>
                  </a:lnTo>
                  <a:lnTo>
                    <a:pt x="8" y="1"/>
                  </a:lnTo>
                  <a:lnTo>
                    <a:pt x="13" y="0"/>
                  </a:lnTo>
                  <a:lnTo>
                    <a:pt x="19" y="0"/>
                  </a:lnTo>
                  <a:lnTo>
                    <a:pt x="126" y="30"/>
                  </a:lnTo>
                  <a:lnTo>
                    <a:pt x="126" y="30"/>
                  </a:lnTo>
                  <a:lnTo>
                    <a:pt x="131" y="32"/>
                  </a:lnTo>
                  <a:lnTo>
                    <a:pt x="135" y="38"/>
                  </a:lnTo>
                  <a:lnTo>
                    <a:pt x="136" y="43"/>
                  </a:lnTo>
                  <a:lnTo>
                    <a:pt x="136" y="49"/>
                  </a:lnTo>
                  <a:lnTo>
                    <a:pt x="136" y="49"/>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34" name="Freeform 1411">
              <a:extLst>
                <a:ext uri="{FF2B5EF4-FFF2-40B4-BE49-F238E27FC236}">
                  <a16:creationId xmlns:a16="http://schemas.microsoft.com/office/drawing/2014/main" id="{2E65153A-2FD5-4D30-8F1F-9D1753AB90B0}"/>
                </a:ext>
              </a:extLst>
            </p:cNvPr>
            <p:cNvSpPr>
              <a:spLocks/>
            </p:cNvSpPr>
            <p:nvPr/>
          </p:nvSpPr>
          <p:spPr bwMode="auto">
            <a:xfrm>
              <a:off x="8188227" y="2999890"/>
              <a:ext cx="108052" cy="52025"/>
            </a:xfrm>
            <a:custGeom>
              <a:avLst/>
              <a:gdLst>
                <a:gd name="T0" fmla="*/ 105 w 108"/>
                <a:gd name="T1" fmla="*/ 27 h 52"/>
                <a:gd name="T2" fmla="*/ 9 w 108"/>
                <a:gd name="T3" fmla="*/ 0 h 52"/>
                <a:gd name="T4" fmla="*/ 9 w 108"/>
                <a:gd name="T5" fmla="*/ 0 h 52"/>
                <a:gd name="T6" fmla="*/ 4 w 108"/>
                <a:gd name="T7" fmla="*/ 3 h 52"/>
                <a:gd name="T8" fmla="*/ 1 w 108"/>
                <a:gd name="T9" fmla="*/ 10 h 52"/>
                <a:gd name="T10" fmla="*/ 1 w 108"/>
                <a:gd name="T11" fmla="*/ 10 h 52"/>
                <a:gd name="T12" fmla="*/ 0 w 108"/>
                <a:gd name="T13" fmla="*/ 16 h 52"/>
                <a:gd name="T14" fmla="*/ 2 w 108"/>
                <a:gd name="T15" fmla="*/ 22 h 52"/>
                <a:gd name="T16" fmla="*/ 6 w 108"/>
                <a:gd name="T17" fmla="*/ 27 h 52"/>
                <a:gd name="T18" fmla="*/ 11 w 108"/>
                <a:gd name="T19" fmla="*/ 29 h 52"/>
                <a:gd name="T20" fmla="*/ 87 w 108"/>
                <a:gd name="T21" fmla="*/ 50 h 52"/>
                <a:gd name="T22" fmla="*/ 87 w 108"/>
                <a:gd name="T23" fmla="*/ 50 h 52"/>
                <a:gd name="T24" fmla="*/ 93 w 108"/>
                <a:gd name="T25" fmla="*/ 52 h 52"/>
                <a:gd name="T26" fmla="*/ 98 w 108"/>
                <a:gd name="T27" fmla="*/ 49 h 52"/>
                <a:gd name="T28" fmla="*/ 104 w 108"/>
                <a:gd name="T29" fmla="*/ 45 h 52"/>
                <a:gd name="T30" fmla="*/ 106 w 108"/>
                <a:gd name="T31" fmla="*/ 40 h 52"/>
                <a:gd name="T32" fmla="*/ 106 w 108"/>
                <a:gd name="T33" fmla="*/ 40 h 52"/>
                <a:gd name="T34" fmla="*/ 108 w 108"/>
                <a:gd name="T35" fmla="*/ 36 h 52"/>
                <a:gd name="T36" fmla="*/ 106 w 108"/>
                <a:gd name="T37" fmla="*/ 33 h 52"/>
                <a:gd name="T38" fmla="*/ 105 w 108"/>
                <a:gd name="T39" fmla="*/ 27 h 52"/>
                <a:gd name="T40" fmla="*/ 105 w 108"/>
                <a:gd name="T4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52">
                  <a:moveTo>
                    <a:pt x="105" y="27"/>
                  </a:moveTo>
                  <a:lnTo>
                    <a:pt x="9" y="0"/>
                  </a:lnTo>
                  <a:lnTo>
                    <a:pt x="9" y="0"/>
                  </a:lnTo>
                  <a:lnTo>
                    <a:pt x="4" y="3"/>
                  </a:lnTo>
                  <a:lnTo>
                    <a:pt x="1" y="10"/>
                  </a:lnTo>
                  <a:lnTo>
                    <a:pt x="1" y="10"/>
                  </a:lnTo>
                  <a:lnTo>
                    <a:pt x="0" y="16"/>
                  </a:lnTo>
                  <a:lnTo>
                    <a:pt x="2" y="22"/>
                  </a:lnTo>
                  <a:lnTo>
                    <a:pt x="6" y="27"/>
                  </a:lnTo>
                  <a:lnTo>
                    <a:pt x="11" y="29"/>
                  </a:lnTo>
                  <a:lnTo>
                    <a:pt x="87" y="50"/>
                  </a:lnTo>
                  <a:lnTo>
                    <a:pt x="87" y="50"/>
                  </a:lnTo>
                  <a:lnTo>
                    <a:pt x="93" y="52"/>
                  </a:lnTo>
                  <a:lnTo>
                    <a:pt x="98" y="49"/>
                  </a:lnTo>
                  <a:lnTo>
                    <a:pt x="104" y="45"/>
                  </a:lnTo>
                  <a:lnTo>
                    <a:pt x="106" y="40"/>
                  </a:lnTo>
                  <a:lnTo>
                    <a:pt x="106" y="40"/>
                  </a:lnTo>
                  <a:lnTo>
                    <a:pt x="108" y="36"/>
                  </a:lnTo>
                  <a:lnTo>
                    <a:pt x="106" y="33"/>
                  </a:lnTo>
                  <a:lnTo>
                    <a:pt x="105" y="27"/>
                  </a:lnTo>
                  <a:lnTo>
                    <a:pt x="105" y="27"/>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35" name="Freeform 1412">
              <a:extLst>
                <a:ext uri="{FF2B5EF4-FFF2-40B4-BE49-F238E27FC236}">
                  <a16:creationId xmlns:a16="http://schemas.microsoft.com/office/drawing/2014/main" id="{5D8BC46E-F0F4-4972-A894-3D8BDCAE2A6E}"/>
                </a:ext>
              </a:extLst>
            </p:cNvPr>
            <p:cNvSpPr>
              <a:spLocks/>
            </p:cNvSpPr>
            <p:nvPr/>
          </p:nvSpPr>
          <p:spPr bwMode="auto">
            <a:xfrm>
              <a:off x="8176221" y="2996889"/>
              <a:ext cx="30014" cy="34016"/>
            </a:xfrm>
            <a:custGeom>
              <a:avLst/>
              <a:gdLst>
                <a:gd name="T0" fmla="*/ 26 w 30"/>
                <a:gd name="T1" fmla="*/ 13 h 34"/>
                <a:gd name="T2" fmla="*/ 26 w 30"/>
                <a:gd name="T3" fmla="*/ 13 h 34"/>
                <a:gd name="T4" fmla="*/ 30 w 30"/>
                <a:gd name="T5" fmla="*/ 5 h 34"/>
                <a:gd name="T6" fmla="*/ 10 w 30"/>
                <a:gd name="T7" fmla="*/ 0 h 34"/>
                <a:gd name="T8" fmla="*/ 9 w 30"/>
                <a:gd name="T9" fmla="*/ 0 h 34"/>
                <a:gd name="T10" fmla="*/ 9 w 30"/>
                <a:gd name="T11" fmla="*/ 0 h 34"/>
                <a:gd name="T12" fmla="*/ 4 w 30"/>
                <a:gd name="T13" fmla="*/ 4 h 34"/>
                <a:gd name="T14" fmla="*/ 1 w 30"/>
                <a:gd name="T15" fmla="*/ 10 h 34"/>
                <a:gd name="T16" fmla="*/ 1 w 30"/>
                <a:gd name="T17" fmla="*/ 10 h 34"/>
                <a:gd name="T18" fmla="*/ 0 w 30"/>
                <a:gd name="T19" fmla="*/ 16 h 34"/>
                <a:gd name="T20" fmla="*/ 3 w 30"/>
                <a:gd name="T21" fmla="*/ 22 h 34"/>
                <a:gd name="T22" fmla="*/ 7 w 30"/>
                <a:gd name="T23" fmla="*/ 26 h 34"/>
                <a:gd name="T24" fmla="*/ 12 w 30"/>
                <a:gd name="T25" fmla="*/ 29 h 34"/>
                <a:gd name="T26" fmla="*/ 27 w 30"/>
                <a:gd name="T27" fmla="*/ 34 h 34"/>
                <a:gd name="T28" fmla="*/ 29 w 30"/>
                <a:gd name="T29" fmla="*/ 34 h 34"/>
                <a:gd name="T30" fmla="*/ 29 w 30"/>
                <a:gd name="T31" fmla="*/ 34 h 34"/>
                <a:gd name="T32" fmla="*/ 26 w 30"/>
                <a:gd name="T33" fmla="*/ 29 h 34"/>
                <a:gd name="T34" fmla="*/ 25 w 30"/>
                <a:gd name="T35" fmla="*/ 23 h 34"/>
                <a:gd name="T36" fmla="*/ 25 w 30"/>
                <a:gd name="T37" fmla="*/ 18 h 34"/>
                <a:gd name="T38" fmla="*/ 26 w 30"/>
                <a:gd name="T39" fmla="*/ 13 h 34"/>
                <a:gd name="T40" fmla="*/ 26 w 30"/>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4">
                  <a:moveTo>
                    <a:pt x="26" y="13"/>
                  </a:moveTo>
                  <a:lnTo>
                    <a:pt x="26" y="13"/>
                  </a:lnTo>
                  <a:lnTo>
                    <a:pt x="30" y="5"/>
                  </a:lnTo>
                  <a:lnTo>
                    <a:pt x="10" y="0"/>
                  </a:lnTo>
                  <a:lnTo>
                    <a:pt x="9" y="0"/>
                  </a:lnTo>
                  <a:lnTo>
                    <a:pt x="9" y="0"/>
                  </a:lnTo>
                  <a:lnTo>
                    <a:pt x="4" y="4"/>
                  </a:lnTo>
                  <a:lnTo>
                    <a:pt x="1" y="10"/>
                  </a:lnTo>
                  <a:lnTo>
                    <a:pt x="1" y="10"/>
                  </a:lnTo>
                  <a:lnTo>
                    <a:pt x="0" y="16"/>
                  </a:lnTo>
                  <a:lnTo>
                    <a:pt x="3" y="22"/>
                  </a:lnTo>
                  <a:lnTo>
                    <a:pt x="7" y="26"/>
                  </a:lnTo>
                  <a:lnTo>
                    <a:pt x="12" y="29"/>
                  </a:lnTo>
                  <a:lnTo>
                    <a:pt x="27" y="34"/>
                  </a:lnTo>
                  <a:lnTo>
                    <a:pt x="29" y="34"/>
                  </a:lnTo>
                  <a:lnTo>
                    <a:pt x="29" y="34"/>
                  </a:lnTo>
                  <a:lnTo>
                    <a:pt x="26" y="29"/>
                  </a:lnTo>
                  <a:lnTo>
                    <a:pt x="25" y="23"/>
                  </a:lnTo>
                  <a:lnTo>
                    <a:pt x="25" y="18"/>
                  </a:lnTo>
                  <a:lnTo>
                    <a:pt x="26" y="13"/>
                  </a:lnTo>
                  <a:lnTo>
                    <a:pt x="26"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36" name="Freeform 1413">
              <a:extLst>
                <a:ext uri="{FF2B5EF4-FFF2-40B4-BE49-F238E27FC236}">
                  <a16:creationId xmlns:a16="http://schemas.microsoft.com/office/drawing/2014/main" id="{0BE279CA-BA03-4571-A5BF-858287B89ACC}"/>
                </a:ext>
              </a:extLst>
            </p:cNvPr>
            <p:cNvSpPr>
              <a:spLocks/>
            </p:cNvSpPr>
            <p:nvPr/>
          </p:nvSpPr>
          <p:spPr bwMode="auto">
            <a:xfrm>
              <a:off x="8145206" y="3074927"/>
              <a:ext cx="136066" cy="61030"/>
            </a:xfrm>
            <a:custGeom>
              <a:avLst/>
              <a:gdLst>
                <a:gd name="T0" fmla="*/ 136 w 136"/>
                <a:gd name="T1" fmla="*/ 49 h 61"/>
                <a:gd name="T2" fmla="*/ 136 w 136"/>
                <a:gd name="T3" fmla="*/ 49 h 61"/>
                <a:gd name="T4" fmla="*/ 134 w 136"/>
                <a:gd name="T5" fmla="*/ 56 h 61"/>
                <a:gd name="T6" fmla="*/ 128 w 136"/>
                <a:gd name="T7" fmla="*/ 60 h 61"/>
                <a:gd name="T8" fmla="*/ 123 w 136"/>
                <a:gd name="T9" fmla="*/ 61 h 61"/>
                <a:gd name="T10" fmla="*/ 117 w 136"/>
                <a:gd name="T11" fmla="*/ 61 h 61"/>
                <a:gd name="T12" fmla="*/ 12 w 136"/>
                <a:gd name="T13" fmla="*/ 31 h 61"/>
                <a:gd name="T14" fmla="*/ 12 w 136"/>
                <a:gd name="T15" fmla="*/ 31 h 61"/>
                <a:gd name="T16" fmla="*/ 5 w 136"/>
                <a:gd name="T17" fmla="*/ 29 h 61"/>
                <a:gd name="T18" fmla="*/ 1 w 136"/>
                <a:gd name="T19" fmla="*/ 23 h 61"/>
                <a:gd name="T20" fmla="*/ 0 w 136"/>
                <a:gd name="T21" fmla="*/ 18 h 61"/>
                <a:gd name="T22" fmla="*/ 0 w 136"/>
                <a:gd name="T23" fmla="*/ 12 h 61"/>
                <a:gd name="T24" fmla="*/ 0 w 136"/>
                <a:gd name="T25" fmla="*/ 12 h 61"/>
                <a:gd name="T26" fmla="*/ 2 w 136"/>
                <a:gd name="T27" fmla="*/ 6 h 61"/>
                <a:gd name="T28" fmla="*/ 8 w 136"/>
                <a:gd name="T29" fmla="*/ 3 h 61"/>
                <a:gd name="T30" fmla="*/ 13 w 136"/>
                <a:gd name="T31" fmla="*/ 0 h 61"/>
                <a:gd name="T32" fmla="*/ 19 w 136"/>
                <a:gd name="T33" fmla="*/ 1 h 61"/>
                <a:gd name="T34" fmla="*/ 126 w 136"/>
                <a:gd name="T35" fmla="*/ 30 h 61"/>
                <a:gd name="T36" fmla="*/ 126 w 136"/>
                <a:gd name="T37" fmla="*/ 30 h 61"/>
                <a:gd name="T38" fmla="*/ 131 w 136"/>
                <a:gd name="T39" fmla="*/ 34 h 61"/>
                <a:gd name="T40" fmla="*/ 135 w 136"/>
                <a:gd name="T41" fmla="*/ 38 h 61"/>
                <a:gd name="T42" fmla="*/ 136 w 136"/>
                <a:gd name="T43" fmla="*/ 44 h 61"/>
                <a:gd name="T44" fmla="*/ 136 w 136"/>
                <a:gd name="T45" fmla="*/ 49 h 61"/>
                <a:gd name="T46" fmla="*/ 136 w 136"/>
                <a:gd name="T4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61">
                  <a:moveTo>
                    <a:pt x="136" y="49"/>
                  </a:moveTo>
                  <a:lnTo>
                    <a:pt x="136" y="49"/>
                  </a:lnTo>
                  <a:lnTo>
                    <a:pt x="134" y="56"/>
                  </a:lnTo>
                  <a:lnTo>
                    <a:pt x="128" y="60"/>
                  </a:lnTo>
                  <a:lnTo>
                    <a:pt x="123" y="61"/>
                  </a:lnTo>
                  <a:lnTo>
                    <a:pt x="117" y="61"/>
                  </a:lnTo>
                  <a:lnTo>
                    <a:pt x="12" y="31"/>
                  </a:lnTo>
                  <a:lnTo>
                    <a:pt x="12" y="31"/>
                  </a:lnTo>
                  <a:lnTo>
                    <a:pt x="5" y="29"/>
                  </a:lnTo>
                  <a:lnTo>
                    <a:pt x="1" y="23"/>
                  </a:lnTo>
                  <a:lnTo>
                    <a:pt x="0" y="18"/>
                  </a:lnTo>
                  <a:lnTo>
                    <a:pt x="0" y="12"/>
                  </a:lnTo>
                  <a:lnTo>
                    <a:pt x="0" y="12"/>
                  </a:lnTo>
                  <a:lnTo>
                    <a:pt x="2" y="6"/>
                  </a:lnTo>
                  <a:lnTo>
                    <a:pt x="8" y="3"/>
                  </a:lnTo>
                  <a:lnTo>
                    <a:pt x="13" y="0"/>
                  </a:lnTo>
                  <a:lnTo>
                    <a:pt x="19" y="1"/>
                  </a:lnTo>
                  <a:lnTo>
                    <a:pt x="126" y="30"/>
                  </a:lnTo>
                  <a:lnTo>
                    <a:pt x="126" y="30"/>
                  </a:lnTo>
                  <a:lnTo>
                    <a:pt x="131" y="34"/>
                  </a:lnTo>
                  <a:lnTo>
                    <a:pt x="135" y="38"/>
                  </a:lnTo>
                  <a:lnTo>
                    <a:pt x="136" y="44"/>
                  </a:lnTo>
                  <a:lnTo>
                    <a:pt x="136" y="49"/>
                  </a:lnTo>
                  <a:lnTo>
                    <a:pt x="136" y="49"/>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37" name="Freeform 1414">
              <a:extLst>
                <a:ext uri="{FF2B5EF4-FFF2-40B4-BE49-F238E27FC236}">
                  <a16:creationId xmlns:a16="http://schemas.microsoft.com/office/drawing/2014/main" id="{C5156A8E-7519-4094-8A64-ED3B47173058}"/>
                </a:ext>
              </a:extLst>
            </p:cNvPr>
            <p:cNvSpPr>
              <a:spLocks/>
            </p:cNvSpPr>
            <p:nvPr/>
          </p:nvSpPr>
          <p:spPr bwMode="auto">
            <a:xfrm>
              <a:off x="8166216" y="3078929"/>
              <a:ext cx="106051" cy="51025"/>
            </a:xfrm>
            <a:custGeom>
              <a:avLst/>
              <a:gdLst>
                <a:gd name="T0" fmla="*/ 105 w 106"/>
                <a:gd name="T1" fmla="*/ 26 h 51"/>
                <a:gd name="T2" fmla="*/ 9 w 106"/>
                <a:gd name="T3" fmla="*/ 0 h 51"/>
                <a:gd name="T4" fmla="*/ 9 w 106"/>
                <a:gd name="T5" fmla="*/ 0 h 51"/>
                <a:gd name="T6" fmla="*/ 4 w 106"/>
                <a:gd name="T7" fmla="*/ 4 h 51"/>
                <a:gd name="T8" fmla="*/ 1 w 106"/>
                <a:gd name="T9" fmla="*/ 9 h 51"/>
                <a:gd name="T10" fmla="*/ 1 w 106"/>
                <a:gd name="T11" fmla="*/ 9 h 51"/>
                <a:gd name="T12" fmla="*/ 0 w 106"/>
                <a:gd name="T13" fmla="*/ 15 h 51"/>
                <a:gd name="T14" fmla="*/ 2 w 106"/>
                <a:gd name="T15" fmla="*/ 22 h 51"/>
                <a:gd name="T16" fmla="*/ 6 w 106"/>
                <a:gd name="T17" fmla="*/ 26 h 51"/>
                <a:gd name="T18" fmla="*/ 11 w 106"/>
                <a:gd name="T19" fmla="*/ 28 h 51"/>
                <a:gd name="T20" fmla="*/ 87 w 106"/>
                <a:gd name="T21" fmla="*/ 51 h 51"/>
                <a:gd name="T22" fmla="*/ 87 w 106"/>
                <a:gd name="T23" fmla="*/ 51 h 51"/>
                <a:gd name="T24" fmla="*/ 93 w 106"/>
                <a:gd name="T25" fmla="*/ 51 h 51"/>
                <a:gd name="T26" fmla="*/ 98 w 106"/>
                <a:gd name="T27" fmla="*/ 49 h 51"/>
                <a:gd name="T28" fmla="*/ 104 w 106"/>
                <a:gd name="T29" fmla="*/ 45 h 51"/>
                <a:gd name="T30" fmla="*/ 106 w 106"/>
                <a:gd name="T31" fmla="*/ 39 h 51"/>
                <a:gd name="T32" fmla="*/ 106 w 106"/>
                <a:gd name="T33" fmla="*/ 39 h 51"/>
                <a:gd name="T34" fmla="*/ 106 w 106"/>
                <a:gd name="T35" fmla="*/ 32 h 51"/>
                <a:gd name="T36" fmla="*/ 105 w 106"/>
                <a:gd name="T37" fmla="*/ 26 h 51"/>
                <a:gd name="T38" fmla="*/ 105 w 106"/>
                <a:gd name="T39"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51">
                  <a:moveTo>
                    <a:pt x="105" y="26"/>
                  </a:moveTo>
                  <a:lnTo>
                    <a:pt x="9" y="0"/>
                  </a:lnTo>
                  <a:lnTo>
                    <a:pt x="9" y="0"/>
                  </a:lnTo>
                  <a:lnTo>
                    <a:pt x="4" y="4"/>
                  </a:lnTo>
                  <a:lnTo>
                    <a:pt x="1" y="9"/>
                  </a:lnTo>
                  <a:lnTo>
                    <a:pt x="1" y="9"/>
                  </a:lnTo>
                  <a:lnTo>
                    <a:pt x="0" y="15"/>
                  </a:lnTo>
                  <a:lnTo>
                    <a:pt x="2" y="22"/>
                  </a:lnTo>
                  <a:lnTo>
                    <a:pt x="6" y="26"/>
                  </a:lnTo>
                  <a:lnTo>
                    <a:pt x="11" y="28"/>
                  </a:lnTo>
                  <a:lnTo>
                    <a:pt x="87" y="51"/>
                  </a:lnTo>
                  <a:lnTo>
                    <a:pt x="87" y="51"/>
                  </a:lnTo>
                  <a:lnTo>
                    <a:pt x="93" y="51"/>
                  </a:lnTo>
                  <a:lnTo>
                    <a:pt x="98" y="49"/>
                  </a:lnTo>
                  <a:lnTo>
                    <a:pt x="104" y="45"/>
                  </a:lnTo>
                  <a:lnTo>
                    <a:pt x="106" y="39"/>
                  </a:lnTo>
                  <a:lnTo>
                    <a:pt x="106" y="39"/>
                  </a:lnTo>
                  <a:lnTo>
                    <a:pt x="106" y="32"/>
                  </a:lnTo>
                  <a:lnTo>
                    <a:pt x="105" y="26"/>
                  </a:lnTo>
                  <a:lnTo>
                    <a:pt x="105" y="26"/>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38" name="Freeform 1415">
              <a:extLst>
                <a:ext uri="{FF2B5EF4-FFF2-40B4-BE49-F238E27FC236}">
                  <a16:creationId xmlns:a16="http://schemas.microsoft.com/office/drawing/2014/main" id="{32561B92-895E-4072-9E31-959BAB340C0D}"/>
                </a:ext>
              </a:extLst>
            </p:cNvPr>
            <p:cNvSpPr>
              <a:spLocks/>
            </p:cNvSpPr>
            <p:nvPr/>
          </p:nvSpPr>
          <p:spPr bwMode="auto">
            <a:xfrm>
              <a:off x="8155211" y="3074927"/>
              <a:ext cx="29014" cy="34016"/>
            </a:xfrm>
            <a:custGeom>
              <a:avLst/>
              <a:gdLst>
                <a:gd name="T0" fmla="*/ 25 w 29"/>
                <a:gd name="T1" fmla="*/ 13 h 34"/>
                <a:gd name="T2" fmla="*/ 25 w 29"/>
                <a:gd name="T3" fmla="*/ 13 h 34"/>
                <a:gd name="T4" fmla="*/ 29 w 29"/>
                <a:gd name="T5" fmla="*/ 6 h 34"/>
                <a:gd name="T6" fmla="*/ 9 w 29"/>
                <a:gd name="T7" fmla="*/ 1 h 34"/>
                <a:gd name="T8" fmla="*/ 8 w 29"/>
                <a:gd name="T9" fmla="*/ 0 h 34"/>
                <a:gd name="T10" fmla="*/ 8 w 29"/>
                <a:gd name="T11" fmla="*/ 0 h 34"/>
                <a:gd name="T12" fmla="*/ 3 w 29"/>
                <a:gd name="T13" fmla="*/ 4 h 34"/>
                <a:gd name="T14" fmla="*/ 0 w 29"/>
                <a:gd name="T15" fmla="*/ 10 h 34"/>
                <a:gd name="T16" fmla="*/ 0 w 29"/>
                <a:gd name="T17" fmla="*/ 10 h 34"/>
                <a:gd name="T18" fmla="*/ 0 w 29"/>
                <a:gd name="T19" fmla="*/ 17 h 34"/>
                <a:gd name="T20" fmla="*/ 2 w 29"/>
                <a:gd name="T21" fmla="*/ 22 h 34"/>
                <a:gd name="T22" fmla="*/ 5 w 29"/>
                <a:gd name="T23" fmla="*/ 27 h 34"/>
                <a:gd name="T24" fmla="*/ 11 w 29"/>
                <a:gd name="T25" fmla="*/ 30 h 34"/>
                <a:gd name="T26" fmla="*/ 26 w 29"/>
                <a:gd name="T27" fmla="*/ 34 h 34"/>
                <a:gd name="T28" fmla="*/ 28 w 29"/>
                <a:gd name="T29" fmla="*/ 34 h 34"/>
                <a:gd name="T30" fmla="*/ 28 w 29"/>
                <a:gd name="T31" fmla="*/ 34 h 34"/>
                <a:gd name="T32" fmla="*/ 25 w 29"/>
                <a:gd name="T33" fmla="*/ 30 h 34"/>
                <a:gd name="T34" fmla="*/ 24 w 29"/>
                <a:gd name="T35" fmla="*/ 25 h 34"/>
                <a:gd name="T36" fmla="*/ 24 w 29"/>
                <a:gd name="T37" fmla="*/ 19 h 34"/>
                <a:gd name="T38" fmla="*/ 25 w 29"/>
                <a:gd name="T39" fmla="*/ 13 h 34"/>
                <a:gd name="T40" fmla="*/ 25 w 29"/>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34">
                  <a:moveTo>
                    <a:pt x="25" y="13"/>
                  </a:moveTo>
                  <a:lnTo>
                    <a:pt x="25" y="13"/>
                  </a:lnTo>
                  <a:lnTo>
                    <a:pt x="29" y="6"/>
                  </a:lnTo>
                  <a:lnTo>
                    <a:pt x="9" y="1"/>
                  </a:lnTo>
                  <a:lnTo>
                    <a:pt x="8" y="0"/>
                  </a:lnTo>
                  <a:lnTo>
                    <a:pt x="8" y="0"/>
                  </a:lnTo>
                  <a:lnTo>
                    <a:pt x="3" y="4"/>
                  </a:lnTo>
                  <a:lnTo>
                    <a:pt x="0" y="10"/>
                  </a:lnTo>
                  <a:lnTo>
                    <a:pt x="0" y="10"/>
                  </a:lnTo>
                  <a:lnTo>
                    <a:pt x="0" y="17"/>
                  </a:lnTo>
                  <a:lnTo>
                    <a:pt x="2" y="22"/>
                  </a:lnTo>
                  <a:lnTo>
                    <a:pt x="5" y="27"/>
                  </a:lnTo>
                  <a:lnTo>
                    <a:pt x="11" y="30"/>
                  </a:lnTo>
                  <a:lnTo>
                    <a:pt x="26" y="34"/>
                  </a:lnTo>
                  <a:lnTo>
                    <a:pt x="28" y="34"/>
                  </a:lnTo>
                  <a:lnTo>
                    <a:pt x="28" y="34"/>
                  </a:lnTo>
                  <a:lnTo>
                    <a:pt x="25" y="30"/>
                  </a:lnTo>
                  <a:lnTo>
                    <a:pt x="24" y="25"/>
                  </a:lnTo>
                  <a:lnTo>
                    <a:pt x="24" y="19"/>
                  </a:lnTo>
                  <a:lnTo>
                    <a:pt x="25" y="13"/>
                  </a:lnTo>
                  <a:lnTo>
                    <a:pt x="25"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39" name="Freeform 1416">
              <a:extLst>
                <a:ext uri="{FF2B5EF4-FFF2-40B4-BE49-F238E27FC236}">
                  <a16:creationId xmlns:a16="http://schemas.microsoft.com/office/drawing/2014/main" id="{6877EB4D-1A85-4A58-809B-FFFC5813BE75}"/>
                </a:ext>
              </a:extLst>
            </p:cNvPr>
            <p:cNvSpPr>
              <a:spLocks/>
            </p:cNvSpPr>
            <p:nvPr/>
          </p:nvSpPr>
          <p:spPr bwMode="auto">
            <a:xfrm>
              <a:off x="8123196" y="3153965"/>
              <a:ext cx="137066" cy="61030"/>
            </a:xfrm>
            <a:custGeom>
              <a:avLst/>
              <a:gdLst>
                <a:gd name="T0" fmla="*/ 136 w 137"/>
                <a:gd name="T1" fmla="*/ 50 h 61"/>
                <a:gd name="T2" fmla="*/ 136 w 137"/>
                <a:gd name="T3" fmla="*/ 50 h 61"/>
                <a:gd name="T4" fmla="*/ 134 w 137"/>
                <a:gd name="T5" fmla="*/ 55 h 61"/>
                <a:gd name="T6" fmla="*/ 128 w 137"/>
                <a:gd name="T7" fmla="*/ 59 h 61"/>
                <a:gd name="T8" fmla="*/ 123 w 137"/>
                <a:gd name="T9" fmla="*/ 61 h 61"/>
                <a:gd name="T10" fmla="*/ 117 w 137"/>
                <a:gd name="T11" fmla="*/ 60 h 61"/>
                <a:gd name="T12" fmla="*/ 11 w 137"/>
                <a:gd name="T13" fmla="*/ 30 h 61"/>
                <a:gd name="T14" fmla="*/ 11 w 137"/>
                <a:gd name="T15" fmla="*/ 30 h 61"/>
                <a:gd name="T16" fmla="*/ 5 w 137"/>
                <a:gd name="T17" fmla="*/ 28 h 61"/>
                <a:gd name="T18" fmla="*/ 1 w 137"/>
                <a:gd name="T19" fmla="*/ 24 h 61"/>
                <a:gd name="T20" fmla="*/ 0 w 137"/>
                <a:gd name="T21" fmla="*/ 17 h 61"/>
                <a:gd name="T22" fmla="*/ 0 w 137"/>
                <a:gd name="T23" fmla="*/ 11 h 61"/>
                <a:gd name="T24" fmla="*/ 0 w 137"/>
                <a:gd name="T25" fmla="*/ 11 h 61"/>
                <a:gd name="T26" fmla="*/ 4 w 137"/>
                <a:gd name="T27" fmla="*/ 5 h 61"/>
                <a:gd name="T28" fmla="*/ 8 w 137"/>
                <a:gd name="T29" fmla="*/ 2 h 61"/>
                <a:gd name="T30" fmla="*/ 13 w 137"/>
                <a:gd name="T31" fmla="*/ 0 h 61"/>
                <a:gd name="T32" fmla="*/ 19 w 137"/>
                <a:gd name="T33" fmla="*/ 0 h 61"/>
                <a:gd name="T34" fmla="*/ 126 w 137"/>
                <a:gd name="T35" fmla="*/ 30 h 61"/>
                <a:gd name="T36" fmla="*/ 126 w 137"/>
                <a:gd name="T37" fmla="*/ 30 h 61"/>
                <a:gd name="T38" fmla="*/ 131 w 137"/>
                <a:gd name="T39" fmla="*/ 33 h 61"/>
                <a:gd name="T40" fmla="*/ 135 w 137"/>
                <a:gd name="T41" fmla="*/ 38 h 61"/>
                <a:gd name="T42" fmla="*/ 137 w 137"/>
                <a:gd name="T43" fmla="*/ 43 h 61"/>
                <a:gd name="T44" fmla="*/ 136 w 137"/>
                <a:gd name="T45" fmla="*/ 50 h 61"/>
                <a:gd name="T46" fmla="*/ 136 w 137"/>
                <a:gd name="T47"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61">
                  <a:moveTo>
                    <a:pt x="136" y="50"/>
                  </a:moveTo>
                  <a:lnTo>
                    <a:pt x="136" y="50"/>
                  </a:lnTo>
                  <a:lnTo>
                    <a:pt x="134" y="55"/>
                  </a:lnTo>
                  <a:lnTo>
                    <a:pt x="128" y="59"/>
                  </a:lnTo>
                  <a:lnTo>
                    <a:pt x="123" y="61"/>
                  </a:lnTo>
                  <a:lnTo>
                    <a:pt x="117" y="60"/>
                  </a:lnTo>
                  <a:lnTo>
                    <a:pt x="11" y="30"/>
                  </a:lnTo>
                  <a:lnTo>
                    <a:pt x="11" y="30"/>
                  </a:lnTo>
                  <a:lnTo>
                    <a:pt x="5" y="28"/>
                  </a:lnTo>
                  <a:lnTo>
                    <a:pt x="1" y="24"/>
                  </a:lnTo>
                  <a:lnTo>
                    <a:pt x="0" y="17"/>
                  </a:lnTo>
                  <a:lnTo>
                    <a:pt x="0" y="11"/>
                  </a:lnTo>
                  <a:lnTo>
                    <a:pt x="0" y="11"/>
                  </a:lnTo>
                  <a:lnTo>
                    <a:pt x="4" y="5"/>
                  </a:lnTo>
                  <a:lnTo>
                    <a:pt x="8" y="2"/>
                  </a:lnTo>
                  <a:lnTo>
                    <a:pt x="13" y="0"/>
                  </a:lnTo>
                  <a:lnTo>
                    <a:pt x="19" y="0"/>
                  </a:lnTo>
                  <a:lnTo>
                    <a:pt x="126" y="30"/>
                  </a:lnTo>
                  <a:lnTo>
                    <a:pt x="126" y="30"/>
                  </a:lnTo>
                  <a:lnTo>
                    <a:pt x="131" y="33"/>
                  </a:lnTo>
                  <a:lnTo>
                    <a:pt x="135" y="38"/>
                  </a:lnTo>
                  <a:lnTo>
                    <a:pt x="137" y="43"/>
                  </a:lnTo>
                  <a:lnTo>
                    <a:pt x="136" y="50"/>
                  </a:lnTo>
                  <a:lnTo>
                    <a:pt x="136" y="5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40" name="Freeform 1417">
              <a:extLst>
                <a:ext uri="{FF2B5EF4-FFF2-40B4-BE49-F238E27FC236}">
                  <a16:creationId xmlns:a16="http://schemas.microsoft.com/office/drawing/2014/main" id="{C535B9DD-40C9-44D2-BE45-7FCA58023894}"/>
                </a:ext>
              </a:extLst>
            </p:cNvPr>
            <p:cNvSpPr>
              <a:spLocks/>
            </p:cNvSpPr>
            <p:nvPr/>
          </p:nvSpPr>
          <p:spPr bwMode="auto">
            <a:xfrm>
              <a:off x="8144205" y="3156966"/>
              <a:ext cx="107052" cy="51025"/>
            </a:xfrm>
            <a:custGeom>
              <a:avLst/>
              <a:gdLst>
                <a:gd name="T0" fmla="*/ 105 w 107"/>
                <a:gd name="T1" fmla="*/ 27 h 51"/>
                <a:gd name="T2" fmla="*/ 9 w 107"/>
                <a:gd name="T3" fmla="*/ 0 h 51"/>
                <a:gd name="T4" fmla="*/ 9 w 107"/>
                <a:gd name="T5" fmla="*/ 0 h 51"/>
                <a:gd name="T6" fmla="*/ 3 w 107"/>
                <a:gd name="T7" fmla="*/ 4 h 51"/>
                <a:gd name="T8" fmla="*/ 2 w 107"/>
                <a:gd name="T9" fmla="*/ 6 h 51"/>
                <a:gd name="T10" fmla="*/ 1 w 107"/>
                <a:gd name="T11" fmla="*/ 10 h 51"/>
                <a:gd name="T12" fmla="*/ 1 w 107"/>
                <a:gd name="T13" fmla="*/ 10 h 51"/>
                <a:gd name="T14" fmla="*/ 0 w 107"/>
                <a:gd name="T15" fmla="*/ 17 h 51"/>
                <a:gd name="T16" fmla="*/ 2 w 107"/>
                <a:gd name="T17" fmla="*/ 22 h 51"/>
                <a:gd name="T18" fmla="*/ 6 w 107"/>
                <a:gd name="T19" fmla="*/ 27 h 51"/>
                <a:gd name="T20" fmla="*/ 11 w 107"/>
                <a:gd name="T21" fmla="*/ 30 h 51"/>
                <a:gd name="T22" fmla="*/ 87 w 107"/>
                <a:gd name="T23" fmla="*/ 51 h 51"/>
                <a:gd name="T24" fmla="*/ 87 w 107"/>
                <a:gd name="T25" fmla="*/ 51 h 51"/>
                <a:gd name="T26" fmla="*/ 93 w 107"/>
                <a:gd name="T27" fmla="*/ 51 h 51"/>
                <a:gd name="T28" fmla="*/ 100 w 107"/>
                <a:gd name="T29" fmla="*/ 49 h 51"/>
                <a:gd name="T30" fmla="*/ 103 w 107"/>
                <a:gd name="T31" fmla="*/ 45 h 51"/>
                <a:gd name="T32" fmla="*/ 106 w 107"/>
                <a:gd name="T33" fmla="*/ 40 h 51"/>
                <a:gd name="T34" fmla="*/ 106 w 107"/>
                <a:gd name="T35" fmla="*/ 40 h 51"/>
                <a:gd name="T36" fmla="*/ 107 w 107"/>
                <a:gd name="T37" fmla="*/ 34 h 51"/>
                <a:gd name="T38" fmla="*/ 105 w 107"/>
                <a:gd name="T39" fmla="*/ 27 h 51"/>
                <a:gd name="T40" fmla="*/ 105 w 107"/>
                <a:gd name="T4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51">
                  <a:moveTo>
                    <a:pt x="105" y="27"/>
                  </a:moveTo>
                  <a:lnTo>
                    <a:pt x="9" y="0"/>
                  </a:lnTo>
                  <a:lnTo>
                    <a:pt x="9" y="0"/>
                  </a:lnTo>
                  <a:lnTo>
                    <a:pt x="3" y="4"/>
                  </a:lnTo>
                  <a:lnTo>
                    <a:pt x="2" y="6"/>
                  </a:lnTo>
                  <a:lnTo>
                    <a:pt x="1" y="10"/>
                  </a:lnTo>
                  <a:lnTo>
                    <a:pt x="1" y="10"/>
                  </a:lnTo>
                  <a:lnTo>
                    <a:pt x="0" y="17"/>
                  </a:lnTo>
                  <a:lnTo>
                    <a:pt x="2" y="22"/>
                  </a:lnTo>
                  <a:lnTo>
                    <a:pt x="6" y="27"/>
                  </a:lnTo>
                  <a:lnTo>
                    <a:pt x="11" y="30"/>
                  </a:lnTo>
                  <a:lnTo>
                    <a:pt x="87" y="51"/>
                  </a:lnTo>
                  <a:lnTo>
                    <a:pt x="87" y="51"/>
                  </a:lnTo>
                  <a:lnTo>
                    <a:pt x="93" y="51"/>
                  </a:lnTo>
                  <a:lnTo>
                    <a:pt x="100" y="49"/>
                  </a:lnTo>
                  <a:lnTo>
                    <a:pt x="103" y="45"/>
                  </a:lnTo>
                  <a:lnTo>
                    <a:pt x="106" y="40"/>
                  </a:lnTo>
                  <a:lnTo>
                    <a:pt x="106" y="40"/>
                  </a:lnTo>
                  <a:lnTo>
                    <a:pt x="107" y="34"/>
                  </a:lnTo>
                  <a:lnTo>
                    <a:pt x="105" y="27"/>
                  </a:lnTo>
                  <a:lnTo>
                    <a:pt x="105" y="27"/>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41" name="Freeform 1418">
              <a:extLst>
                <a:ext uri="{FF2B5EF4-FFF2-40B4-BE49-F238E27FC236}">
                  <a16:creationId xmlns:a16="http://schemas.microsoft.com/office/drawing/2014/main" id="{66B0FD60-0956-44EC-98A4-3F5E6BE0D928}"/>
                </a:ext>
              </a:extLst>
            </p:cNvPr>
            <p:cNvSpPr>
              <a:spLocks/>
            </p:cNvSpPr>
            <p:nvPr/>
          </p:nvSpPr>
          <p:spPr bwMode="auto">
            <a:xfrm>
              <a:off x="8133200" y="3153965"/>
              <a:ext cx="29014" cy="34016"/>
            </a:xfrm>
            <a:custGeom>
              <a:avLst/>
              <a:gdLst>
                <a:gd name="T0" fmla="*/ 25 w 29"/>
                <a:gd name="T1" fmla="*/ 13 h 34"/>
                <a:gd name="T2" fmla="*/ 25 w 29"/>
                <a:gd name="T3" fmla="*/ 13 h 34"/>
                <a:gd name="T4" fmla="*/ 29 w 29"/>
                <a:gd name="T5" fmla="*/ 5 h 34"/>
                <a:gd name="T6" fmla="*/ 9 w 29"/>
                <a:gd name="T7" fmla="*/ 0 h 34"/>
                <a:gd name="T8" fmla="*/ 8 w 29"/>
                <a:gd name="T9" fmla="*/ 0 h 34"/>
                <a:gd name="T10" fmla="*/ 8 w 29"/>
                <a:gd name="T11" fmla="*/ 0 h 34"/>
                <a:gd name="T12" fmla="*/ 3 w 29"/>
                <a:gd name="T13" fmla="*/ 4 h 34"/>
                <a:gd name="T14" fmla="*/ 0 w 29"/>
                <a:gd name="T15" fmla="*/ 9 h 34"/>
                <a:gd name="T16" fmla="*/ 0 w 29"/>
                <a:gd name="T17" fmla="*/ 9 h 34"/>
                <a:gd name="T18" fmla="*/ 0 w 29"/>
                <a:gd name="T19" fmla="*/ 16 h 34"/>
                <a:gd name="T20" fmla="*/ 1 w 29"/>
                <a:gd name="T21" fmla="*/ 22 h 34"/>
                <a:gd name="T22" fmla="*/ 5 w 29"/>
                <a:gd name="T23" fmla="*/ 26 h 34"/>
                <a:gd name="T24" fmla="*/ 11 w 29"/>
                <a:gd name="T25" fmla="*/ 29 h 34"/>
                <a:gd name="T26" fmla="*/ 26 w 29"/>
                <a:gd name="T27" fmla="*/ 34 h 34"/>
                <a:gd name="T28" fmla="*/ 27 w 29"/>
                <a:gd name="T29" fmla="*/ 34 h 34"/>
                <a:gd name="T30" fmla="*/ 27 w 29"/>
                <a:gd name="T31" fmla="*/ 34 h 34"/>
                <a:gd name="T32" fmla="*/ 25 w 29"/>
                <a:gd name="T33" fmla="*/ 29 h 34"/>
                <a:gd name="T34" fmla="*/ 24 w 29"/>
                <a:gd name="T35" fmla="*/ 24 h 34"/>
                <a:gd name="T36" fmla="*/ 24 w 29"/>
                <a:gd name="T37" fmla="*/ 18 h 34"/>
                <a:gd name="T38" fmla="*/ 25 w 29"/>
                <a:gd name="T39" fmla="*/ 13 h 34"/>
                <a:gd name="T40" fmla="*/ 25 w 29"/>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34">
                  <a:moveTo>
                    <a:pt x="25" y="13"/>
                  </a:moveTo>
                  <a:lnTo>
                    <a:pt x="25" y="13"/>
                  </a:lnTo>
                  <a:lnTo>
                    <a:pt x="29" y="5"/>
                  </a:lnTo>
                  <a:lnTo>
                    <a:pt x="9" y="0"/>
                  </a:lnTo>
                  <a:lnTo>
                    <a:pt x="8" y="0"/>
                  </a:lnTo>
                  <a:lnTo>
                    <a:pt x="8" y="0"/>
                  </a:lnTo>
                  <a:lnTo>
                    <a:pt x="3" y="4"/>
                  </a:lnTo>
                  <a:lnTo>
                    <a:pt x="0" y="9"/>
                  </a:lnTo>
                  <a:lnTo>
                    <a:pt x="0" y="9"/>
                  </a:lnTo>
                  <a:lnTo>
                    <a:pt x="0" y="16"/>
                  </a:lnTo>
                  <a:lnTo>
                    <a:pt x="1" y="22"/>
                  </a:lnTo>
                  <a:lnTo>
                    <a:pt x="5" y="26"/>
                  </a:lnTo>
                  <a:lnTo>
                    <a:pt x="11" y="29"/>
                  </a:lnTo>
                  <a:lnTo>
                    <a:pt x="26" y="34"/>
                  </a:lnTo>
                  <a:lnTo>
                    <a:pt x="27" y="34"/>
                  </a:lnTo>
                  <a:lnTo>
                    <a:pt x="27" y="34"/>
                  </a:lnTo>
                  <a:lnTo>
                    <a:pt x="25" y="29"/>
                  </a:lnTo>
                  <a:lnTo>
                    <a:pt x="24" y="24"/>
                  </a:lnTo>
                  <a:lnTo>
                    <a:pt x="24" y="18"/>
                  </a:lnTo>
                  <a:lnTo>
                    <a:pt x="25" y="13"/>
                  </a:lnTo>
                  <a:lnTo>
                    <a:pt x="25"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42" name="Freeform 1419">
              <a:extLst>
                <a:ext uri="{FF2B5EF4-FFF2-40B4-BE49-F238E27FC236}">
                  <a16:creationId xmlns:a16="http://schemas.microsoft.com/office/drawing/2014/main" id="{6C43688C-A766-4E73-83BA-ABA816D767BB}"/>
                </a:ext>
              </a:extLst>
            </p:cNvPr>
            <p:cNvSpPr>
              <a:spLocks/>
            </p:cNvSpPr>
            <p:nvPr/>
          </p:nvSpPr>
          <p:spPr bwMode="auto">
            <a:xfrm>
              <a:off x="8101185" y="3232002"/>
              <a:ext cx="137066" cy="61030"/>
            </a:xfrm>
            <a:custGeom>
              <a:avLst/>
              <a:gdLst>
                <a:gd name="T0" fmla="*/ 136 w 137"/>
                <a:gd name="T1" fmla="*/ 50 h 61"/>
                <a:gd name="T2" fmla="*/ 136 w 137"/>
                <a:gd name="T3" fmla="*/ 50 h 61"/>
                <a:gd name="T4" fmla="*/ 133 w 137"/>
                <a:gd name="T5" fmla="*/ 56 h 61"/>
                <a:gd name="T6" fmla="*/ 130 w 137"/>
                <a:gd name="T7" fmla="*/ 60 h 61"/>
                <a:gd name="T8" fmla="*/ 123 w 137"/>
                <a:gd name="T9" fmla="*/ 61 h 61"/>
                <a:gd name="T10" fmla="*/ 117 w 137"/>
                <a:gd name="T11" fmla="*/ 61 h 61"/>
                <a:gd name="T12" fmla="*/ 11 w 137"/>
                <a:gd name="T13" fmla="*/ 31 h 61"/>
                <a:gd name="T14" fmla="*/ 11 w 137"/>
                <a:gd name="T15" fmla="*/ 31 h 61"/>
                <a:gd name="T16" fmla="*/ 6 w 137"/>
                <a:gd name="T17" fmla="*/ 29 h 61"/>
                <a:gd name="T18" fmla="*/ 2 w 137"/>
                <a:gd name="T19" fmla="*/ 24 h 61"/>
                <a:gd name="T20" fmla="*/ 0 w 137"/>
                <a:gd name="T21" fmla="*/ 18 h 61"/>
                <a:gd name="T22" fmla="*/ 0 w 137"/>
                <a:gd name="T23" fmla="*/ 12 h 61"/>
                <a:gd name="T24" fmla="*/ 0 w 137"/>
                <a:gd name="T25" fmla="*/ 12 h 61"/>
                <a:gd name="T26" fmla="*/ 4 w 137"/>
                <a:gd name="T27" fmla="*/ 7 h 61"/>
                <a:gd name="T28" fmla="*/ 7 w 137"/>
                <a:gd name="T29" fmla="*/ 3 h 61"/>
                <a:gd name="T30" fmla="*/ 14 w 137"/>
                <a:gd name="T31" fmla="*/ 0 h 61"/>
                <a:gd name="T32" fmla="*/ 19 w 137"/>
                <a:gd name="T33" fmla="*/ 2 h 61"/>
                <a:gd name="T34" fmla="*/ 126 w 137"/>
                <a:gd name="T35" fmla="*/ 30 h 61"/>
                <a:gd name="T36" fmla="*/ 126 w 137"/>
                <a:gd name="T37" fmla="*/ 30 h 61"/>
                <a:gd name="T38" fmla="*/ 131 w 137"/>
                <a:gd name="T39" fmla="*/ 34 h 61"/>
                <a:gd name="T40" fmla="*/ 135 w 137"/>
                <a:gd name="T41" fmla="*/ 38 h 61"/>
                <a:gd name="T42" fmla="*/ 137 w 137"/>
                <a:gd name="T43" fmla="*/ 43 h 61"/>
                <a:gd name="T44" fmla="*/ 136 w 137"/>
                <a:gd name="T45" fmla="*/ 50 h 61"/>
                <a:gd name="T46" fmla="*/ 136 w 137"/>
                <a:gd name="T47"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61">
                  <a:moveTo>
                    <a:pt x="136" y="50"/>
                  </a:moveTo>
                  <a:lnTo>
                    <a:pt x="136" y="50"/>
                  </a:lnTo>
                  <a:lnTo>
                    <a:pt x="133" y="56"/>
                  </a:lnTo>
                  <a:lnTo>
                    <a:pt x="130" y="60"/>
                  </a:lnTo>
                  <a:lnTo>
                    <a:pt x="123" y="61"/>
                  </a:lnTo>
                  <a:lnTo>
                    <a:pt x="117" y="61"/>
                  </a:lnTo>
                  <a:lnTo>
                    <a:pt x="11" y="31"/>
                  </a:lnTo>
                  <a:lnTo>
                    <a:pt x="11" y="31"/>
                  </a:lnTo>
                  <a:lnTo>
                    <a:pt x="6" y="29"/>
                  </a:lnTo>
                  <a:lnTo>
                    <a:pt x="2" y="24"/>
                  </a:lnTo>
                  <a:lnTo>
                    <a:pt x="0" y="18"/>
                  </a:lnTo>
                  <a:lnTo>
                    <a:pt x="0" y="12"/>
                  </a:lnTo>
                  <a:lnTo>
                    <a:pt x="0" y="12"/>
                  </a:lnTo>
                  <a:lnTo>
                    <a:pt x="4" y="7"/>
                  </a:lnTo>
                  <a:lnTo>
                    <a:pt x="7" y="3"/>
                  </a:lnTo>
                  <a:lnTo>
                    <a:pt x="14" y="0"/>
                  </a:lnTo>
                  <a:lnTo>
                    <a:pt x="19" y="2"/>
                  </a:lnTo>
                  <a:lnTo>
                    <a:pt x="126" y="30"/>
                  </a:lnTo>
                  <a:lnTo>
                    <a:pt x="126" y="30"/>
                  </a:lnTo>
                  <a:lnTo>
                    <a:pt x="131" y="34"/>
                  </a:lnTo>
                  <a:lnTo>
                    <a:pt x="135" y="38"/>
                  </a:lnTo>
                  <a:lnTo>
                    <a:pt x="137" y="43"/>
                  </a:lnTo>
                  <a:lnTo>
                    <a:pt x="136" y="50"/>
                  </a:lnTo>
                  <a:lnTo>
                    <a:pt x="136" y="5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43" name="Freeform 1420">
              <a:extLst>
                <a:ext uri="{FF2B5EF4-FFF2-40B4-BE49-F238E27FC236}">
                  <a16:creationId xmlns:a16="http://schemas.microsoft.com/office/drawing/2014/main" id="{2FB60E5D-6F18-4882-89F8-61DF7190DADE}"/>
                </a:ext>
              </a:extLst>
            </p:cNvPr>
            <p:cNvSpPr>
              <a:spLocks/>
            </p:cNvSpPr>
            <p:nvPr/>
          </p:nvSpPr>
          <p:spPr bwMode="auto">
            <a:xfrm>
              <a:off x="8121195" y="3236004"/>
              <a:ext cx="108052" cy="51025"/>
            </a:xfrm>
            <a:custGeom>
              <a:avLst/>
              <a:gdLst>
                <a:gd name="T0" fmla="*/ 106 w 108"/>
                <a:gd name="T1" fmla="*/ 26 h 51"/>
                <a:gd name="T2" fmla="*/ 10 w 108"/>
                <a:gd name="T3" fmla="*/ 0 h 51"/>
                <a:gd name="T4" fmla="*/ 10 w 108"/>
                <a:gd name="T5" fmla="*/ 0 h 51"/>
                <a:gd name="T6" fmla="*/ 4 w 108"/>
                <a:gd name="T7" fmla="*/ 4 h 51"/>
                <a:gd name="T8" fmla="*/ 2 w 108"/>
                <a:gd name="T9" fmla="*/ 9 h 51"/>
                <a:gd name="T10" fmla="*/ 2 w 108"/>
                <a:gd name="T11" fmla="*/ 9 h 51"/>
                <a:gd name="T12" fmla="*/ 0 w 108"/>
                <a:gd name="T13" fmla="*/ 16 h 51"/>
                <a:gd name="T14" fmla="*/ 3 w 108"/>
                <a:gd name="T15" fmla="*/ 22 h 51"/>
                <a:gd name="T16" fmla="*/ 7 w 108"/>
                <a:gd name="T17" fmla="*/ 26 h 51"/>
                <a:gd name="T18" fmla="*/ 12 w 108"/>
                <a:gd name="T19" fmla="*/ 29 h 51"/>
                <a:gd name="T20" fmla="*/ 87 w 108"/>
                <a:gd name="T21" fmla="*/ 51 h 51"/>
                <a:gd name="T22" fmla="*/ 87 w 108"/>
                <a:gd name="T23" fmla="*/ 51 h 51"/>
                <a:gd name="T24" fmla="*/ 94 w 108"/>
                <a:gd name="T25" fmla="*/ 51 h 51"/>
                <a:gd name="T26" fmla="*/ 100 w 108"/>
                <a:gd name="T27" fmla="*/ 48 h 51"/>
                <a:gd name="T28" fmla="*/ 104 w 108"/>
                <a:gd name="T29" fmla="*/ 44 h 51"/>
                <a:gd name="T30" fmla="*/ 107 w 108"/>
                <a:gd name="T31" fmla="*/ 39 h 51"/>
                <a:gd name="T32" fmla="*/ 107 w 108"/>
                <a:gd name="T33" fmla="*/ 39 h 51"/>
                <a:gd name="T34" fmla="*/ 108 w 108"/>
                <a:gd name="T35" fmla="*/ 33 h 51"/>
                <a:gd name="T36" fmla="*/ 106 w 108"/>
                <a:gd name="T37" fmla="*/ 26 h 51"/>
                <a:gd name="T38" fmla="*/ 106 w 108"/>
                <a:gd name="T39"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51">
                  <a:moveTo>
                    <a:pt x="106" y="26"/>
                  </a:moveTo>
                  <a:lnTo>
                    <a:pt x="10" y="0"/>
                  </a:lnTo>
                  <a:lnTo>
                    <a:pt x="10" y="0"/>
                  </a:lnTo>
                  <a:lnTo>
                    <a:pt x="4" y="4"/>
                  </a:lnTo>
                  <a:lnTo>
                    <a:pt x="2" y="9"/>
                  </a:lnTo>
                  <a:lnTo>
                    <a:pt x="2" y="9"/>
                  </a:lnTo>
                  <a:lnTo>
                    <a:pt x="0" y="16"/>
                  </a:lnTo>
                  <a:lnTo>
                    <a:pt x="3" y="22"/>
                  </a:lnTo>
                  <a:lnTo>
                    <a:pt x="7" y="26"/>
                  </a:lnTo>
                  <a:lnTo>
                    <a:pt x="12" y="29"/>
                  </a:lnTo>
                  <a:lnTo>
                    <a:pt x="87" y="51"/>
                  </a:lnTo>
                  <a:lnTo>
                    <a:pt x="87" y="51"/>
                  </a:lnTo>
                  <a:lnTo>
                    <a:pt x="94" y="51"/>
                  </a:lnTo>
                  <a:lnTo>
                    <a:pt x="100" y="48"/>
                  </a:lnTo>
                  <a:lnTo>
                    <a:pt x="104" y="44"/>
                  </a:lnTo>
                  <a:lnTo>
                    <a:pt x="107" y="39"/>
                  </a:lnTo>
                  <a:lnTo>
                    <a:pt x="107" y="39"/>
                  </a:lnTo>
                  <a:lnTo>
                    <a:pt x="108" y="33"/>
                  </a:lnTo>
                  <a:lnTo>
                    <a:pt x="106" y="26"/>
                  </a:lnTo>
                  <a:lnTo>
                    <a:pt x="106" y="26"/>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44" name="Freeform 1421">
              <a:extLst>
                <a:ext uri="{FF2B5EF4-FFF2-40B4-BE49-F238E27FC236}">
                  <a16:creationId xmlns:a16="http://schemas.microsoft.com/office/drawing/2014/main" id="{4A4C72A9-813A-4BA6-A282-EF6F1ED672A1}"/>
                </a:ext>
              </a:extLst>
            </p:cNvPr>
            <p:cNvSpPr>
              <a:spLocks/>
            </p:cNvSpPr>
            <p:nvPr/>
          </p:nvSpPr>
          <p:spPr bwMode="auto">
            <a:xfrm>
              <a:off x="8111190" y="3232002"/>
              <a:ext cx="29014" cy="34016"/>
            </a:xfrm>
            <a:custGeom>
              <a:avLst/>
              <a:gdLst>
                <a:gd name="T0" fmla="*/ 25 w 29"/>
                <a:gd name="T1" fmla="*/ 13 h 34"/>
                <a:gd name="T2" fmla="*/ 25 w 29"/>
                <a:gd name="T3" fmla="*/ 13 h 34"/>
                <a:gd name="T4" fmla="*/ 29 w 29"/>
                <a:gd name="T5" fmla="*/ 7 h 34"/>
                <a:gd name="T6" fmla="*/ 9 w 29"/>
                <a:gd name="T7" fmla="*/ 2 h 34"/>
                <a:gd name="T8" fmla="*/ 8 w 29"/>
                <a:gd name="T9" fmla="*/ 0 h 34"/>
                <a:gd name="T10" fmla="*/ 8 w 29"/>
                <a:gd name="T11" fmla="*/ 0 h 34"/>
                <a:gd name="T12" fmla="*/ 3 w 29"/>
                <a:gd name="T13" fmla="*/ 4 h 34"/>
                <a:gd name="T14" fmla="*/ 0 w 29"/>
                <a:gd name="T15" fmla="*/ 11 h 34"/>
                <a:gd name="T16" fmla="*/ 0 w 29"/>
                <a:gd name="T17" fmla="*/ 11 h 34"/>
                <a:gd name="T18" fmla="*/ 0 w 29"/>
                <a:gd name="T19" fmla="*/ 17 h 34"/>
                <a:gd name="T20" fmla="*/ 1 w 29"/>
                <a:gd name="T21" fmla="*/ 22 h 34"/>
                <a:gd name="T22" fmla="*/ 5 w 29"/>
                <a:gd name="T23" fmla="*/ 28 h 34"/>
                <a:gd name="T24" fmla="*/ 10 w 29"/>
                <a:gd name="T25" fmla="*/ 30 h 34"/>
                <a:gd name="T26" fmla="*/ 26 w 29"/>
                <a:gd name="T27" fmla="*/ 34 h 34"/>
                <a:gd name="T28" fmla="*/ 27 w 29"/>
                <a:gd name="T29" fmla="*/ 34 h 34"/>
                <a:gd name="T30" fmla="*/ 27 w 29"/>
                <a:gd name="T31" fmla="*/ 34 h 34"/>
                <a:gd name="T32" fmla="*/ 25 w 29"/>
                <a:gd name="T33" fmla="*/ 30 h 34"/>
                <a:gd name="T34" fmla="*/ 23 w 29"/>
                <a:gd name="T35" fmla="*/ 25 h 34"/>
                <a:gd name="T36" fmla="*/ 23 w 29"/>
                <a:gd name="T37" fmla="*/ 18 h 34"/>
                <a:gd name="T38" fmla="*/ 25 w 29"/>
                <a:gd name="T39" fmla="*/ 13 h 34"/>
                <a:gd name="T40" fmla="*/ 25 w 29"/>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34">
                  <a:moveTo>
                    <a:pt x="25" y="13"/>
                  </a:moveTo>
                  <a:lnTo>
                    <a:pt x="25" y="13"/>
                  </a:lnTo>
                  <a:lnTo>
                    <a:pt x="29" y="7"/>
                  </a:lnTo>
                  <a:lnTo>
                    <a:pt x="9" y="2"/>
                  </a:lnTo>
                  <a:lnTo>
                    <a:pt x="8" y="0"/>
                  </a:lnTo>
                  <a:lnTo>
                    <a:pt x="8" y="0"/>
                  </a:lnTo>
                  <a:lnTo>
                    <a:pt x="3" y="4"/>
                  </a:lnTo>
                  <a:lnTo>
                    <a:pt x="0" y="11"/>
                  </a:lnTo>
                  <a:lnTo>
                    <a:pt x="0" y="11"/>
                  </a:lnTo>
                  <a:lnTo>
                    <a:pt x="0" y="17"/>
                  </a:lnTo>
                  <a:lnTo>
                    <a:pt x="1" y="22"/>
                  </a:lnTo>
                  <a:lnTo>
                    <a:pt x="5" y="28"/>
                  </a:lnTo>
                  <a:lnTo>
                    <a:pt x="10" y="30"/>
                  </a:lnTo>
                  <a:lnTo>
                    <a:pt x="26" y="34"/>
                  </a:lnTo>
                  <a:lnTo>
                    <a:pt x="27" y="34"/>
                  </a:lnTo>
                  <a:lnTo>
                    <a:pt x="27" y="34"/>
                  </a:lnTo>
                  <a:lnTo>
                    <a:pt x="25" y="30"/>
                  </a:lnTo>
                  <a:lnTo>
                    <a:pt x="23" y="25"/>
                  </a:lnTo>
                  <a:lnTo>
                    <a:pt x="23" y="18"/>
                  </a:lnTo>
                  <a:lnTo>
                    <a:pt x="25" y="13"/>
                  </a:lnTo>
                  <a:lnTo>
                    <a:pt x="25"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45" name="Freeform 1422">
              <a:extLst>
                <a:ext uri="{FF2B5EF4-FFF2-40B4-BE49-F238E27FC236}">
                  <a16:creationId xmlns:a16="http://schemas.microsoft.com/office/drawing/2014/main" id="{E7DCA8AF-9BE4-4184-BE7C-B8BA4AD25B79}"/>
                </a:ext>
              </a:extLst>
            </p:cNvPr>
            <p:cNvSpPr>
              <a:spLocks/>
            </p:cNvSpPr>
            <p:nvPr/>
          </p:nvSpPr>
          <p:spPr bwMode="auto">
            <a:xfrm>
              <a:off x="8079174" y="3311041"/>
              <a:ext cx="137066" cy="60029"/>
            </a:xfrm>
            <a:custGeom>
              <a:avLst/>
              <a:gdLst>
                <a:gd name="T0" fmla="*/ 136 w 137"/>
                <a:gd name="T1" fmla="*/ 50 h 60"/>
                <a:gd name="T2" fmla="*/ 136 w 137"/>
                <a:gd name="T3" fmla="*/ 50 h 60"/>
                <a:gd name="T4" fmla="*/ 133 w 137"/>
                <a:gd name="T5" fmla="*/ 55 h 60"/>
                <a:gd name="T6" fmla="*/ 129 w 137"/>
                <a:gd name="T7" fmla="*/ 59 h 60"/>
                <a:gd name="T8" fmla="*/ 123 w 137"/>
                <a:gd name="T9" fmla="*/ 60 h 60"/>
                <a:gd name="T10" fmla="*/ 116 w 137"/>
                <a:gd name="T11" fmla="*/ 60 h 60"/>
                <a:gd name="T12" fmla="*/ 11 w 137"/>
                <a:gd name="T13" fmla="*/ 30 h 60"/>
                <a:gd name="T14" fmla="*/ 11 w 137"/>
                <a:gd name="T15" fmla="*/ 30 h 60"/>
                <a:gd name="T16" fmla="*/ 6 w 137"/>
                <a:gd name="T17" fmla="*/ 28 h 60"/>
                <a:gd name="T18" fmla="*/ 2 w 137"/>
                <a:gd name="T19" fmla="*/ 24 h 60"/>
                <a:gd name="T20" fmla="*/ 0 w 137"/>
                <a:gd name="T21" fmla="*/ 17 h 60"/>
                <a:gd name="T22" fmla="*/ 0 w 137"/>
                <a:gd name="T23" fmla="*/ 11 h 60"/>
                <a:gd name="T24" fmla="*/ 0 w 137"/>
                <a:gd name="T25" fmla="*/ 11 h 60"/>
                <a:gd name="T26" fmla="*/ 3 w 137"/>
                <a:gd name="T27" fmla="*/ 6 h 60"/>
                <a:gd name="T28" fmla="*/ 7 w 137"/>
                <a:gd name="T29" fmla="*/ 2 h 60"/>
                <a:gd name="T30" fmla="*/ 14 w 137"/>
                <a:gd name="T31" fmla="*/ 0 h 60"/>
                <a:gd name="T32" fmla="*/ 19 w 137"/>
                <a:gd name="T33" fmla="*/ 0 h 60"/>
                <a:gd name="T34" fmla="*/ 126 w 137"/>
                <a:gd name="T35" fmla="*/ 30 h 60"/>
                <a:gd name="T36" fmla="*/ 126 w 137"/>
                <a:gd name="T37" fmla="*/ 30 h 60"/>
                <a:gd name="T38" fmla="*/ 131 w 137"/>
                <a:gd name="T39" fmla="*/ 33 h 60"/>
                <a:gd name="T40" fmla="*/ 135 w 137"/>
                <a:gd name="T41" fmla="*/ 38 h 60"/>
                <a:gd name="T42" fmla="*/ 137 w 137"/>
                <a:gd name="T43" fmla="*/ 43 h 60"/>
                <a:gd name="T44" fmla="*/ 136 w 137"/>
                <a:gd name="T45" fmla="*/ 50 h 60"/>
                <a:gd name="T46" fmla="*/ 136 w 137"/>
                <a:gd name="T47"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60">
                  <a:moveTo>
                    <a:pt x="136" y="50"/>
                  </a:moveTo>
                  <a:lnTo>
                    <a:pt x="136" y="50"/>
                  </a:lnTo>
                  <a:lnTo>
                    <a:pt x="133" y="55"/>
                  </a:lnTo>
                  <a:lnTo>
                    <a:pt x="129" y="59"/>
                  </a:lnTo>
                  <a:lnTo>
                    <a:pt x="123" y="60"/>
                  </a:lnTo>
                  <a:lnTo>
                    <a:pt x="116" y="60"/>
                  </a:lnTo>
                  <a:lnTo>
                    <a:pt x="11" y="30"/>
                  </a:lnTo>
                  <a:lnTo>
                    <a:pt x="11" y="30"/>
                  </a:lnTo>
                  <a:lnTo>
                    <a:pt x="6" y="28"/>
                  </a:lnTo>
                  <a:lnTo>
                    <a:pt x="2" y="24"/>
                  </a:lnTo>
                  <a:lnTo>
                    <a:pt x="0" y="17"/>
                  </a:lnTo>
                  <a:lnTo>
                    <a:pt x="0" y="11"/>
                  </a:lnTo>
                  <a:lnTo>
                    <a:pt x="0" y="11"/>
                  </a:lnTo>
                  <a:lnTo>
                    <a:pt x="3" y="6"/>
                  </a:lnTo>
                  <a:lnTo>
                    <a:pt x="7" y="2"/>
                  </a:lnTo>
                  <a:lnTo>
                    <a:pt x="14" y="0"/>
                  </a:lnTo>
                  <a:lnTo>
                    <a:pt x="19" y="0"/>
                  </a:lnTo>
                  <a:lnTo>
                    <a:pt x="126" y="30"/>
                  </a:lnTo>
                  <a:lnTo>
                    <a:pt x="126" y="30"/>
                  </a:lnTo>
                  <a:lnTo>
                    <a:pt x="131" y="33"/>
                  </a:lnTo>
                  <a:lnTo>
                    <a:pt x="135" y="38"/>
                  </a:lnTo>
                  <a:lnTo>
                    <a:pt x="137" y="43"/>
                  </a:lnTo>
                  <a:lnTo>
                    <a:pt x="136" y="50"/>
                  </a:lnTo>
                  <a:lnTo>
                    <a:pt x="136" y="5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46" name="Freeform 1423">
              <a:extLst>
                <a:ext uri="{FF2B5EF4-FFF2-40B4-BE49-F238E27FC236}">
                  <a16:creationId xmlns:a16="http://schemas.microsoft.com/office/drawing/2014/main" id="{056C64FD-E491-4AAE-B1BE-34C7106411B5}"/>
                </a:ext>
              </a:extLst>
            </p:cNvPr>
            <p:cNvSpPr>
              <a:spLocks/>
            </p:cNvSpPr>
            <p:nvPr/>
          </p:nvSpPr>
          <p:spPr bwMode="auto">
            <a:xfrm>
              <a:off x="8099184" y="3314042"/>
              <a:ext cx="108052" cy="51025"/>
            </a:xfrm>
            <a:custGeom>
              <a:avLst/>
              <a:gdLst>
                <a:gd name="T0" fmla="*/ 106 w 108"/>
                <a:gd name="T1" fmla="*/ 27 h 51"/>
                <a:gd name="T2" fmla="*/ 9 w 108"/>
                <a:gd name="T3" fmla="*/ 0 h 51"/>
                <a:gd name="T4" fmla="*/ 9 w 108"/>
                <a:gd name="T5" fmla="*/ 0 h 51"/>
                <a:gd name="T6" fmla="*/ 4 w 108"/>
                <a:gd name="T7" fmla="*/ 4 h 51"/>
                <a:gd name="T8" fmla="*/ 2 w 108"/>
                <a:gd name="T9" fmla="*/ 10 h 51"/>
                <a:gd name="T10" fmla="*/ 2 w 108"/>
                <a:gd name="T11" fmla="*/ 10 h 51"/>
                <a:gd name="T12" fmla="*/ 0 w 108"/>
                <a:gd name="T13" fmla="*/ 17 h 51"/>
                <a:gd name="T14" fmla="*/ 3 w 108"/>
                <a:gd name="T15" fmla="*/ 22 h 51"/>
                <a:gd name="T16" fmla="*/ 7 w 108"/>
                <a:gd name="T17" fmla="*/ 27 h 51"/>
                <a:gd name="T18" fmla="*/ 12 w 108"/>
                <a:gd name="T19" fmla="*/ 30 h 51"/>
                <a:gd name="T20" fmla="*/ 87 w 108"/>
                <a:gd name="T21" fmla="*/ 51 h 51"/>
                <a:gd name="T22" fmla="*/ 87 w 108"/>
                <a:gd name="T23" fmla="*/ 51 h 51"/>
                <a:gd name="T24" fmla="*/ 94 w 108"/>
                <a:gd name="T25" fmla="*/ 51 h 51"/>
                <a:gd name="T26" fmla="*/ 100 w 108"/>
                <a:gd name="T27" fmla="*/ 49 h 51"/>
                <a:gd name="T28" fmla="*/ 104 w 108"/>
                <a:gd name="T29" fmla="*/ 46 h 51"/>
                <a:gd name="T30" fmla="*/ 107 w 108"/>
                <a:gd name="T31" fmla="*/ 40 h 51"/>
                <a:gd name="T32" fmla="*/ 107 w 108"/>
                <a:gd name="T33" fmla="*/ 40 h 51"/>
                <a:gd name="T34" fmla="*/ 108 w 108"/>
                <a:gd name="T35" fmla="*/ 33 h 51"/>
                <a:gd name="T36" fmla="*/ 106 w 108"/>
                <a:gd name="T37" fmla="*/ 27 h 51"/>
                <a:gd name="T38" fmla="*/ 106 w 108"/>
                <a:gd name="T39"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51">
                  <a:moveTo>
                    <a:pt x="106" y="27"/>
                  </a:moveTo>
                  <a:lnTo>
                    <a:pt x="9" y="0"/>
                  </a:lnTo>
                  <a:lnTo>
                    <a:pt x="9" y="0"/>
                  </a:lnTo>
                  <a:lnTo>
                    <a:pt x="4" y="4"/>
                  </a:lnTo>
                  <a:lnTo>
                    <a:pt x="2" y="10"/>
                  </a:lnTo>
                  <a:lnTo>
                    <a:pt x="2" y="10"/>
                  </a:lnTo>
                  <a:lnTo>
                    <a:pt x="0" y="17"/>
                  </a:lnTo>
                  <a:lnTo>
                    <a:pt x="3" y="22"/>
                  </a:lnTo>
                  <a:lnTo>
                    <a:pt x="7" y="27"/>
                  </a:lnTo>
                  <a:lnTo>
                    <a:pt x="12" y="30"/>
                  </a:lnTo>
                  <a:lnTo>
                    <a:pt x="87" y="51"/>
                  </a:lnTo>
                  <a:lnTo>
                    <a:pt x="87" y="51"/>
                  </a:lnTo>
                  <a:lnTo>
                    <a:pt x="94" y="51"/>
                  </a:lnTo>
                  <a:lnTo>
                    <a:pt x="100" y="49"/>
                  </a:lnTo>
                  <a:lnTo>
                    <a:pt x="104" y="46"/>
                  </a:lnTo>
                  <a:lnTo>
                    <a:pt x="107" y="40"/>
                  </a:lnTo>
                  <a:lnTo>
                    <a:pt x="107" y="40"/>
                  </a:lnTo>
                  <a:lnTo>
                    <a:pt x="108" y="33"/>
                  </a:lnTo>
                  <a:lnTo>
                    <a:pt x="106" y="27"/>
                  </a:lnTo>
                  <a:lnTo>
                    <a:pt x="106" y="27"/>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47" name="Freeform 1424">
              <a:extLst>
                <a:ext uri="{FF2B5EF4-FFF2-40B4-BE49-F238E27FC236}">
                  <a16:creationId xmlns:a16="http://schemas.microsoft.com/office/drawing/2014/main" id="{9698CFF8-5580-4BC1-B2A1-34D21C4EC836}"/>
                </a:ext>
              </a:extLst>
            </p:cNvPr>
            <p:cNvSpPr>
              <a:spLocks/>
            </p:cNvSpPr>
            <p:nvPr/>
          </p:nvSpPr>
          <p:spPr bwMode="auto">
            <a:xfrm>
              <a:off x="8089179" y="3311041"/>
              <a:ext cx="29014" cy="34016"/>
            </a:xfrm>
            <a:custGeom>
              <a:avLst/>
              <a:gdLst>
                <a:gd name="T0" fmla="*/ 25 w 29"/>
                <a:gd name="T1" fmla="*/ 13 h 34"/>
                <a:gd name="T2" fmla="*/ 25 w 29"/>
                <a:gd name="T3" fmla="*/ 13 h 34"/>
                <a:gd name="T4" fmla="*/ 29 w 29"/>
                <a:gd name="T5" fmla="*/ 6 h 34"/>
                <a:gd name="T6" fmla="*/ 9 w 29"/>
                <a:gd name="T7" fmla="*/ 0 h 34"/>
                <a:gd name="T8" fmla="*/ 8 w 29"/>
                <a:gd name="T9" fmla="*/ 0 h 34"/>
                <a:gd name="T10" fmla="*/ 8 w 29"/>
                <a:gd name="T11" fmla="*/ 0 h 34"/>
                <a:gd name="T12" fmla="*/ 4 w 29"/>
                <a:gd name="T13" fmla="*/ 4 h 34"/>
                <a:gd name="T14" fmla="*/ 0 w 29"/>
                <a:gd name="T15" fmla="*/ 10 h 34"/>
                <a:gd name="T16" fmla="*/ 0 w 29"/>
                <a:gd name="T17" fmla="*/ 10 h 34"/>
                <a:gd name="T18" fmla="*/ 0 w 29"/>
                <a:gd name="T19" fmla="*/ 16 h 34"/>
                <a:gd name="T20" fmla="*/ 1 w 29"/>
                <a:gd name="T21" fmla="*/ 23 h 34"/>
                <a:gd name="T22" fmla="*/ 5 w 29"/>
                <a:gd name="T23" fmla="*/ 26 h 34"/>
                <a:gd name="T24" fmla="*/ 10 w 29"/>
                <a:gd name="T25" fmla="*/ 29 h 34"/>
                <a:gd name="T26" fmla="*/ 26 w 29"/>
                <a:gd name="T27" fmla="*/ 34 h 34"/>
                <a:gd name="T28" fmla="*/ 27 w 29"/>
                <a:gd name="T29" fmla="*/ 34 h 34"/>
                <a:gd name="T30" fmla="*/ 27 w 29"/>
                <a:gd name="T31" fmla="*/ 34 h 34"/>
                <a:gd name="T32" fmla="*/ 25 w 29"/>
                <a:gd name="T33" fmla="*/ 29 h 34"/>
                <a:gd name="T34" fmla="*/ 23 w 29"/>
                <a:gd name="T35" fmla="*/ 24 h 34"/>
                <a:gd name="T36" fmla="*/ 23 w 29"/>
                <a:gd name="T37" fmla="*/ 19 h 34"/>
                <a:gd name="T38" fmla="*/ 25 w 29"/>
                <a:gd name="T39" fmla="*/ 13 h 34"/>
                <a:gd name="T40" fmla="*/ 25 w 29"/>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34">
                  <a:moveTo>
                    <a:pt x="25" y="13"/>
                  </a:moveTo>
                  <a:lnTo>
                    <a:pt x="25" y="13"/>
                  </a:lnTo>
                  <a:lnTo>
                    <a:pt x="29" y="6"/>
                  </a:lnTo>
                  <a:lnTo>
                    <a:pt x="9" y="0"/>
                  </a:lnTo>
                  <a:lnTo>
                    <a:pt x="8" y="0"/>
                  </a:lnTo>
                  <a:lnTo>
                    <a:pt x="8" y="0"/>
                  </a:lnTo>
                  <a:lnTo>
                    <a:pt x="4" y="4"/>
                  </a:lnTo>
                  <a:lnTo>
                    <a:pt x="0" y="10"/>
                  </a:lnTo>
                  <a:lnTo>
                    <a:pt x="0" y="10"/>
                  </a:lnTo>
                  <a:lnTo>
                    <a:pt x="0" y="16"/>
                  </a:lnTo>
                  <a:lnTo>
                    <a:pt x="1" y="23"/>
                  </a:lnTo>
                  <a:lnTo>
                    <a:pt x="5" y="26"/>
                  </a:lnTo>
                  <a:lnTo>
                    <a:pt x="10" y="29"/>
                  </a:lnTo>
                  <a:lnTo>
                    <a:pt x="26" y="34"/>
                  </a:lnTo>
                  <a:lnTo>
                    <a:pt x="27" y="34"/>
                  </a:lnTo>
                  <a:lnTo>
                    <a:pt x="27" y="34"/>
                  </a:lnTo>
                  <a:lnTo>
                    <a:pt x="25" y="29"/>
                  </a:lnTo>
                  <a:lnTo>
                    <a:pt x="23" y="24"/>
                  </a:lnTo>
                  <a:lnTo>
                    <a:pt x="23" y="19"/>
                  </a:lnTo>
                  <a:lnTo>
                    <a:pt x="25" y="13"/>
                  </a:lnTo>
                  <a:lnTo>
                    <a:pt x="25"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48" name="Freeform 1425">
              <a:extLst>
                <a:ext uri="{FF2B5EF4-FFF2-40B4-BE49-F238E27FC236}">
                  <a16:creationId xmlns:a16="http://schemas.microsoft.com/office/drawing/2014/main" id="{2054C978-9B8F-4C78-A7F1-6BFE7DD3AF58}"/>
                </a:ext>
              </a:extLst>
            </p:cNvPr>
            <p:cNvSpPr>
              <a:spLocks/>
            </p:cNvSpPr>
            <p:nvPr/>
          </p:nvSpPr>
          <p:spPr bwMode="auto">
            <a:xfrm>
              <a:off x="8057164" y="3389078"/>
              <a:ext cx="137066" cy="62030"/>
            </a:xfrm>
            <a:custGeom>
              <a:avLst/>
              <a:gdLst>
                <a:gd name="T0" fmla="*/ 136 w 137"/>
                <a:gd name="T1" fmla="*/ 50 h 62"/>
                <a:gd name="T2" fmla="*/ 136 w 137"/>
                <a:gd name="T3" fmla="*/ 50 h 62"/>
                <a:gd name="T4" fmla="*/ 133 w 137"/>
                <a:gd name="T5" fmla="*/ 55 h 62"/>
                <a:gd name="T6" fmla="*/ 129 w 137"/>
                <a:gd name="T7" fmla="*/ 59 h 62"/>
                <a:gd name="T8" fmla="*/ 123 w 137"/>
                <a:gd name="T9" fmla="*/ 62 h 62"/>
                <a:gd name="T10" fmla="*/ 118 w 137"/>
                <a:gd name="T11" fmla="*/ 62 h 62"/>
                <a:gd name="T12" fmla="*/ 11 w 137"/>
                <a:gd name="T13" fmla="*/ 32 h 62"/>
                <a:gd name="T14" fmla="*/ 11 w 137"/>
                <a:gd name="T15" fmla="*/ 32 h 62"/>
                <a:gd name="T16" fmla="*/ 6 w 137"/>
                <a:gd name="T17" fmla="*/ 29 h 62"/>
                <a:gd name="T18" fmla="*/ 2 w 137"/>
                <a:gd name="T19" fmla="*/ 24 h 62"/>
                <a:gd name="T20" fmla="*/ 0 w 137"/>
                <a:gd name="T21" fmla="*/ 19 h 62"/>
                <a:gd name="T22" fmla="*/ 1 w 137"/>
                <a:gd name="T23" fmla="*/ 12 h 62"/>
                <a:gd name="T24" fmla="*/ 1 w 137"/>
                <a:gd name="T25" fmla="*/ 12 h 62"/>
                <a:gd name="T26" fmla="*/ 3 w 137"/>
                <a:gd name="T27" fmla="*/ 7 h 62"/>
                <a:gd name="T28" fmla="*/ 7 w 137"/>
                <a:gd name="T29" fmla="*/ 3 h 62"/>
                <a:gd name="T30" fmla="*/ 14 w 137"/>
                <a:gd name="T31" fmla="*/ 0 h 62"/>
                <a:gd name="T32" fmla="*/ 19 w 137"/>
                <a:gd name="T33" fmla="*/ 0 h 62"/>
                <a:gd name="T34" fmla="*/ 126 w 137"/>
                <a:gd name="T35" fmla="*/ 30 h 62"/>
                <a:gd name="T36" fmla="*/ 126 w 137"/>
                <a:gd name="T37" fmla="*/ 30 h 62"/>
                <a:gd name="T38" fmla="*/ 131 w 137"/>
                <a:gd name="T39" fmla="*/ 33 h 62"/>
                <a:gd name="T40" fmla="*/ 135 w 137"/>
                <a:gd name="T41" fmla="*/ 38 h 62"/>
                <a:gd name="T42" fmla="*/ 137 w 137"/>
                <a:gd name="T43" fmla="*/ 43 h 62"/>
                <a:gd name="T44" fmla="*/ 136 w 137"/>
                <a:gd name="T45" fmla="*/ 50 h 62"/>
                <a:gd name="T46" fmla="*/ 136 w 137"/>
                <a:gd name="T47"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62">
                  <a:moveTo>
                    <a:pt x="136" y="50"/>
                  </a:moveTo>
                  <a:lnTo>
                    <a:pt x="136" y="50"/>
                  </a:lnTo>
                  <a:lnTo>
                    <a:pt x="133" y="55"/>
                  </a:lnTo>
                  <a:lnTo>
                    <a:pt x="129" y="59"/>
                  </a:lnTo>
                  <a:lnTo>
                    <a:pt x="123" y="62"/>
                  </a:lnTo>
                  <a:lnTo>
                    <a:pt x="118" y="62"/>
                  </a:lnTo>
                  <a:lnTo>
                    <a:pt x="11" y="32"/>
                  </a:lnTo>
                  <a:lnTo>
                    <a:pt x="11" y="32"/>
                  </a:lnTo>
                  <a:lnTo>
                    <a:pt x="6" y="29"/>
                  </a:lnTo>
                  <a:lnTo>
                    <a:pt x="2" y="24"/>
                  </a:lnTo>
                  <a:lnTo>
                    <a:pt x="0" y="19"/>
                  </a:lnTo>
                  <a:lnTo>
                    <a:pt x="1" y="12"/>
                  </a:lnTo>
                  <a:lnTo>
                    <a:pt x="1" y="12"/>
                  </a:lnTo>
                  <a:lnTo>
                    <a:pt x="3" y="7"/>
                  </a:lnTo>
                  <a:lnTo>
                    <a:pt x="7" y="3"/>
                  </a:lnTo>
                  <a:lnTo>
                    <a:pt x="14" y="0"/>
                  </a:lnTo>
                  <a:lnTo>
                    <a:pt x="19" y="0"/>
                  </a:lnTo>
                  <a:lnTo>
                    <a:pt x="126" y="30"/>
                  </a:lnTo>
                  <a:lnTo>
                    <a:pt x="126" y="30"/>
                  </a:lnTo>
                  <a:lnTo>
                    <a:pt x="131" y="33"/>
                  </a:lnTo>
                  <a:lnTo>
                    <a:pt x="135" y="38"/>
                  </a:lnTo>
                  <a:lnTo>
                    <a:pt x="137" y="43"/>
                  </a:lnTo>
                  <a:lnTo>
                    <a:pt x="136" y="50"/>
                  </a:lnTo>
                  <a:lnTo>
                    <a:pt x="136" y="5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49" name="Freeform 1426">
              <a:extLst>
                <a:ext uri="{FF2B5EF4-FFF2-40B4-BE49-F238E27FC236}">
                  <a16:creationId xmlns:a16="http://schemas.microsoft.com/office/drawing/2014/main" id="{B63C8FD9-4A98-4BEC-A79B-9D77643F2480}"/>
                </a:ext>
              </a:extLst>
            </p:cNvPr>
            <p:cNvSpPr>
              <a:spLocks/>
            </p:cNvSpPr>
            <p:nvPr/>
          </p:nvSpPr>
          <p:spPr bwMode="auto">
            <a:xfrm>
              <a:off x="8079174" y="3393080"/>
              <a:ext cx="106051" cy="51025"/>
            </a:xfrm>
            <a:custGeom>
              <a:avLst/>
              <a:gdLst>
                <a:gd name="T0" fmla="*/ 104 w 106"/>
                <a:gd name="T1" fmla="*/ 26 h 51"/>
                <a:gd name="T2" fmla="*/ 7 w 106"/>
                <a:gd name="T3" fmla="*/ 0 h 51"/>
                <a:gd name="T4" fmla="*/ 7 w 106"/>
                <a:gd name="T5" fmla="*/ 0 h 51"/>
                <a:gd name="T6" fmla="*/ 2 w 106"/>
                <a:gd name="T7" fmla="*/ 4 h 51"/>
                <a:gd name="T8" fmla="*/ 0 w 106"/>
                <a:gd name="T9" fmla="*/ 9 h 51"/>
                <a:gd name="T10" fmla="*/ 0 w 106"/>
                <a:gd name="T11" fmla="*/ 9 h 51"/>
                <a:gd name="T12" fmla="*/ 0 w 106"/>
                <a:gd name="T13" fmla="*/ 16 h 51"/>
                <a:gd name="T14" fmla="*/ 1 w 106"/>
                <a:gd name="T15" fmla="*/ 21 h 51"/>
                <a:gd name="T16" fmla="*/ 5 w 106"/>
                <a:gd name="T17" fmla="*/ 26 h 51"/>
                <a:gd name="T18" fmla="*/ 10 w 106"/>
                <a:gd name="T19" fmla="*/ 29 h 51"/>
                <a:gd name="T20" fmla="*/ 87 w 106"/>
                <a:gd name="T21" fmla="*/ 50 h 51"/>
                <a:gd name="T22" fmla="*/ 87 w 106"/>
                <a:gd name="T23" fmla="*/ 50 h 51"/>
                <a:gd name="T24" fmla="*/ 92 w 106"/>
                <a:gd name="T25" fmla="*/ 51 h 51"/>
                <a:gd name="T26" fmla="*/ 98 w 106"/>
                <a:gd name="T27" fmla="*/ 48 h 51"/>
                <a:gd name="T28" fmla="*/ 102 w 106"/>
                <a:gd name="T29" fmla="*/ 45 h 51"/>
                <a:gd name="T30" fmla="*/ 105 w 106"/>
                <a:gd name="T31" fmla="*/ 39 h 51"/>
                <a:gd name="T32" fmla="*/ 105 w 106"/>
                <a:gd name="T33" fmla="*/ 39 h 51"/>
                <a:gd name="T34" fmla="*/ 106 w 106"/>
                <a:gd name="T35" fmla="*/ 33 h 51"/>
                <a:gd name="T36" fmla="*/ 104 w 106"/>
                <a:gd name="T37" fmla="*/ 26 h 51"/>
                <a:gd name="T38" fmla="*/ 104 w 106"/>
                <a:gd name="T39"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51">
                  <a:moveTo>
                    <a:pt x="104" y="26"/>
                  </a:moveTo>
                  <a:lnTo>
                    <a:pt x="7" y="0"/>
                  </a:lnTo>
                  <a:lnTo>
                    <a:pt x="7" y="0"/>
                  </a:lnTo>
                  <a:lnTo>
                    <a:pt x="2" y="4"/>
                  </a:lnTo>
                  <a:lnTo>
                    <a:pt x="0" y="9"/>
                  </a:lnTo>
                  <a:lnTo>
                    <a:pt x="0" y="9"/>
                  </a:lnTo>
                  <a:lnTo>
                    <a:pt x="0" y="16"/>
                  </a:lnTo>
                  <a:lnTo>
                    <a:pt x="1" y="21"/>
                  </a:lnTo>
                  <a:lnTo>
                    <a:pt x="5" y="26"/>
                  </a:lnTo>
                  <a:lnTo>
                    <a:pt x="10" y="29"/>
                  </a:lnTo>
                  <a:lnTo>
                    <a:pt x="87" y="50"/>
                  </a:lnTo>
                  <a:lnTo>
                    <a:pt x="87" y="50"/>
                  </a:lnTo>
                  <a:lnTo>
                    <a:pt x="92" y="51"/>
                  </a:lnTo>
                  <a:lnTo>
                    <a:pt x="98" y="48"/>
                  </a:lnTo>
                  <a:lnTo>
                    <a:pt x="102" y="45"/>
                  </a:lnTo>
                  <a:lnTo>
                    <a:pt x="105" y="39"/>
                  </a:lnTo>
                  <a:lnTo>
                    <a:pt x="105" y="39"/>
                  </a:lnTo>
                  <a:lnTo>
                    <a:pt x="106" y="33"/>
                  </a:lnTo>
                  <a:lnTo>
                    <a:pt x="104" y="26"/>
                  </a:lnTo>
                  <a:lnTo>
                    <a:pt x="104" y="26"/>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50" name="Freeform 1427">
              <a:extLst>
                <a:ext uri="{FF2B5EF4-FFF2-40B4-BE49-F238E27FC236}">
                  <a16:creationId xmlns:a16="http://schemas.microsoft.com/office/drawing/2014/main" id="{C1E1D034-F0B7-4E4A-9916-1F87CA21A1DE}"/>
                </a:ext>
              </a:extLst>
            </p:cNvPr>
            <p:cNvSpPr>
              <a:spLocks/>
            </p:cNvSpPr>
            <p:nvPr/>
          </p:nvSpPr>
          <p:spPr bwMode="auto">
            <a:xfrm>
              <a:off x="8067169" y="3389078"/>
              <a:ext cx="28014" cy="34016"/>
            </a:xfrm>
            <a:custGeom>
              <a:avLst/>
              <a:gdLst>
                <a:gd name="T0" fmla="*/ 25 w 28"/>
                <a:gd name="T1" fmla="*/ 13 h 34"/>
                <a:gd name="T2" fmla="*/ 25 w 28"/>
                <a:gd name="T3" fmla="*/ 13 h 34"/>
                <a:gd name="T4" fmla="*/ 28 w 28"/>
                <a:gd name="T5" fmla="*/ 6 h 34"/>
                <a:gd name="T6" fmla="*/ 9 w 28"/>
                <a:gd name="T7" fmla="*/ 0 h 34"/>
                <a:gd name="T8" fmla="*/ 9 w 28"/>
                <a:gd name="T9" fmla="*/ 0 h 34"/>
                <a:gd name="T10" fmla="*/ 9 w 28"/>
                <a:gd name="T11" fmla="*/ 0 h 34"/>
                <a:gd name="T12" fmla="*/ 4 w 28"/>
                <a:gd name="T13" fmla="*/ 4 h 34"/>
                <a:gd name="T14" fmla="*/ 0 w 28"/>
                <a:gd name="T15" fmla="*/ 11 h 34"/>
                <a:gd name="T16" fmla="*/ 0 w 28"/>
                <a:gd name="T17" fmla="*/ 11 h 34"/>
                <a:gd name="T18" fmla="*/ 0 w 28"/>
                <a:gd name="T19" fmla="*/ 17 h 34"/>
                <a:gd name="T20" fmla="*/ 1 w 28"/>
                <a:gd name="T21" fmla="*/ 23 h 34"/>
                <a:gd name="T22" fmla="*/ 5 w 28"/>
                <a:gd name="T23" fmla="*/ 28 h 34"/>
                <a:gd name="T24" fmla="*/ 12 w 28"/>
                <a:gd name="T25" fmla="*/ 30 h 34"/>
                <a:gd name="T26" fmla="*/ 26 w 28"/>
                <a:gd name="T27" fmla="*/ 34 h 34"/>
                <a:gd name="T28" fmla="*/ 27 w 28"/>
                <a:gd name="T29" fmla="*/ 34 h 34"/>
                <a:gd name="T30" fmla="*/ 27 w 28"/>
                <a:gd name="T31" fmla="*/ 34 h 34"/>
                <a:gd name="T32" fmla="*/ 25 w 28"/>
                <a:gd name="T33" fmla="*/ 29 h 34"/>
                <a:gd name="T34" fmla="*/ 25 w 28"/>
                <a:gd name="T35" fmla="*/ 24 h 34"/>
                <a:gd name="T36" fmla="*/ 23 w 28"/>
                <a:gd name="T37" fmla="*/ 19 h 34"/>
                <a:gd name="T38" fmla="*/ 25 w 28"/>
                <a:gd name="T39" fmla="*/ 13 h 34"/>
                <a:gd name="T40" fmla="*/ 25 w 28"/>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4">
                  <a:moveTo>
                    <a:pt x="25" y="13"/>
                  </a:moveTo>
                  <a:lnTo>
                    <a:pt x="25" y="13"/>
                  </a:lnTo>
                  <a:lnTo>
                    <a:pt x="28" y="6"/>
                  </a:lnTo>
                  <a:lnTo>
                    <a:pt x="9" y="0"/>
                  </a:lnTo>
                  <a:lnTo>
                    <a:pt x="9" y="0"/>
                  </a:lnTo>
                  <a:lnTo>
                    <a:pt x="9" y="0"/>
                  </a:lnTo>
                  <a:lnTo>
                    <a:pt x="4" y="4"/>
                  </a:lnTo>
                  <a:lnTo>
                    <a:pt x="0" y="11"/>
                  </a:lnTo>
                  <a:lnTo>
                    <a:pt x="0" y="11"/>
                  </a:lnTo>
                  <a:lnTo>
                    <a:pt x="0" y="17"/>
                  </a:lnTo>
                  <a:lnTo>
                    <a:pt x="1" y="23"/>
                  </a:lnTo>
                  <a:lnTo>
                    <a:pt x="5" y="28"/>
                  </a:lnTo>
                  <a:lnTo>
                    <a:pt x="12" y="30"/>
                  </a:lnTo>
                  <a:lnTo>
                    <a:pt x="26" y="34"/>
                  </a:lnTo>
                  <a:lnTo>
                    <a:pt x="27" y="34"/>
                  </a:lnTo>
                  <a:lnTo>
                    <a:pt x="27" y="34"/>
                  </a:lnTo>
                  <a:lnTo>
                    <a:pt x="25" y="29"/>
                  </a:lnTo>
                  <a:lnTo>
                    <a:pt x="25" y="24"/>
                  </a:lnTo>
                  <a:lnTo>
                    <a:pt x="23" y="19"/>
                  </a:lnTo>
                  <a:lnTo>
                    <a:pt x="25" y="13"/>
                  </a:lnTo>
                  <a:lnTo>
                    <a:pt x="25"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51" name="Freeform 1428">
              <a:extLst>
                <a:ext uri="{FF2B5EF4-FFF2-40B4-BE49-F238E27FC236}">
                  <a16:creationId xmlns:a16="http://schemas.microsoft.com/office/drawing/2014/main" id="{3F6A564C-1154-44C4-869A-3D8269BC3F04}"/>
                </a:ext>
              </a:extLst>
            </p:cNvPr>
            <p:cNvSpPr>
              <a:spLocks/>
            </p:cNvSpPr>
            <p:nvPr/>
          </p:nvSpPr>
          <p:spPr bwMode="auto">
            <a:xfrm>
              <a:off x="8034152" y="3467116"/>
              <a:ext cx="138067" cy="62030"/>
            </a:xfrm>
            <a:custGeom>
              <a:avLst/>
              <a:gdLst>
                <a:gd name="T0" fmla="*/ 138 w 138"/>
                <a:gd name="T1" fmla="*/ 51 h 62"/>
                <a:gd name="T2" fmla="*/ 138 w 138"/>
                <a:gd name="T3" fmla="*/ 51 h 62"/>
                <a:gd name="T4" fmla="*/ 134 w 138"/>
                <a:gd name="T5" fmla="*/ 56 h 62"/>
                <a:gd name="T6" fmla="*/ 130 w 138"/>
                <a:gd name="T7" fmla="*/ 60 h 62"/>
                <a:gd name="T8" fmla="*/ 124 w 138"/>
                <a:gd name="T9" fmla="*/ 62 h 62"/>
                <a:gd name="T10" fmla="*/ 119 w 138"/>
                <a:gd name="T11" fmla="*/ 62 h 62"/>
                <a:gd name="T12" fmla="*/ 12 w 138"/>
                <a:gd name="T13" fmla="*/ 32 h 62"/>
                <a:gd name="T14" fmla="*/ 12 w 138"/>
                <a:gd name="T15" fmla="*/ 32 h 62"/>
                <a:gd name="T16" fmla="*/ 7 w 138"/>
                <a:gd name="T17" fmla="*/ 29 h 62"/>
                <a:gd name="T18" fmla="*/ 3 w 138"/>
                <a:gd name="T19" fmla="*/ 24 h 62"/>
                <a:gd name="T20" fmla="*/ 0 w 138"/>
                <a:gd name="T21" fmla="*/ 19 h 62"/>
                <a:gd name="T22" fmla="*/ 2 w 138"/>
                <a:gd name="T23" fmla="*/ 12 h 62"/>
                <a:gd name="T24" fmla="*/ 2 w 138"/>
                <a:gd name="T25" fmla="*/ 12 h 62"/>
                <a:gd name="T26" fmla="*/ 4 w 138"/>
                <a:gd name="T27" fmla="*/ 7 h 62"/>
                <a:gd name="T28" fmla="*/ 8 w 138"/>
                <a:gd name="T29" fmla="*/ 3 h 62"/>
                <a:gd name="T30" fmla="*/ 15 w 138"/>
                <a:gd name="T31" fmla="*/ 0 h 62"/>
                <a:gd name="T32" fmla="*/ 21 w 138"/>
                <a:gd name="T33" fmla="*/ 2 h 62"/>
                <a:gd name="T34" fmla="*/ 126 w 138"/>
                <a:gd name="T35" fmla="*/ 32 h 62"/>
                <a:gd name="T36" fmla="*/ 126 w 138"/>
                <a:gd name="T37" fmla="*/ 32 h 62"/>
                <a:gd name="T38" fmla="*/ 132 w 138"/>
                <a:gd name="T39" fmla="*/ 34 h 62"/>
                <a:gd name="T40" fmla="*/ 136 w 138"/>
                <a:gd name="T41" fmla="*/ 38 h 62"/>
                <a:gd name="T42" fmla="*/ 138 w 138"/>
                <a:gd name="T43" fmla="*/ 45 h 62"/>
                <a:gd name="T44" fmla="*/ 138 w 138"/>
                <a:gd name="T45" fmla="*/ 51 h 62"/>
                <a:gd name="T46" fmla="*/ 138 w 138"/>
                <a:gd name="T47"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 h="62">
                  <a:moveTo>
                    <a:pt x="138" y="51"/>
                  </a:moveTo>
                  <a:lnTo>
                    <a:pt x="138" y="51"/>
                  </a:lnTo>
                  <a:lnTo>
                    <a:pt x="134" y="56"/>
                  </a:lnTo>
                  <a:lnTo>
                    <a:pt x="130" y="60"/>
                  </a:lnTo>
                  <a:lnTo>
                    <a:pt x="124" y="62"/>
                  </a:lnTo>
                  <a:lnTo>
                    <a:pt x="119" y="62"/>
                  </a:lnTo>
                  <a:lnTo>
                    <a:pt x="12" y="32"/>
                  </a:lnTo>
                  <a:lnTo>
                    <a:pt x="12" y="32"/>
                  </a:lnTo>
                  <a:lnTo>
                    <a:pt x="7" y="29"/>
                  </a:lnTo>
                  <a:lnTo>
                    <a:pt x="3" y="24"/>
                  </a:lnTo>
                  <a:lnTo>
                    <a:pt x="0" y="19"/>
                  </a:lnTo>
                  <a:lnTo>
                    <a:pt x="2" y="12"/>
                  </a:lnTo>
                  <a:lnTo>
                    <a:pt x="2" y="12"/>
                  </a:lnTo>
                  <a:lnTo>
                    <a:pt x="4" y="7"/>
                  </a:lnTo>
                  <a:lnTo>
                    <a:pt x="8" y="3"/>
                  </a:lnTo>
                  <a:lnTo>
                    <a:pt x="15" y="0"/>
                  </a:lnTo>
                  <a:lnTo>
                    <a:pt x="21" y="2"/>
                  </a:lnTo>
                  <a:lnTo>
                    <a:pt x="126" y="32"/>
                  </a:lnTo>
                  <a:lnTo>
                    <a:pt x="126" y="32"/>
                  </a:lnTo>
                  <a:lnTo>
                    <a:pt x="132" y="34"/>
                  </a:lnTo>
                  <a:lnTo>
                    <a:pt x="136" y="38"/>
                  </a:lnTo>
                  <a:lnTo>
                    <a:pt x="138" y="45"/>
                  </a:lnTo>
                  <a:lnTo>
                    <a:pt x="138" y="51"/>
                  </a:lnTo>
                  <a:lnTo>
                    <a:pt x="138" y="51"/>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52" name="Freeform 1429">
              <a:extLst>
                <a:ext uri="{FF2B5EF4-FFF2-40B4-BE49-F238E27FC236}">
                  <a16:creationId xmlns:a16="http://schemas.microsoft.com/office/drawing/2014/main" id="{21E1430A-96E8-47D8-8341-E5C7ACBE43F2}"/>
                </a:ext>
              </a:extLst>
            </p:cNvPr>
            <p:cNvSpPr>
              <a:spLocks/>
            </p:cNvSpPr>
            <p:nvPr/>
          </p:nvSpPr>
          <p:spPr bwMode="auto">
            <a:xfrm>
              <a:off x="8057164" y="3471118"/>
              <a:ext cx="106051" cy="51025"/>
            </a:xfrm>
            <a:custGeom>
              <a:avLst/>
              <a:gdLst>
                <a:gd name="T0" fmla="*/ 103 w 106"/>
                <a:gd name="T1" fmla="*/ 28 h 51"/>
                <a:gd name="T2" fmla="*/ 7 w 106"/>
                <a:gd name="T3" fmla="*/ 0 h 51"/>
                <a:gd name="T4" fmla="*/ 7 w 106"/>
                <a:gd name="T5" fmla="*/ 0 h 51"/>
                <a:gd name="T6" fmla="*/ 2 w 106"/>
                <a:gd name="T7" fmla="*/ 4 h 51"/>
                <a:gd name="T8" fmla="*/ 0 w 106"/>
                <a:gd name="T9" fmla="*/ 11 h 51"/>
                <a:gd name="T10" fmla="*/ 0 w 106"/>
                <a:gd name="T11" fmla="*/ 11 h 51"/>
                <a:gd name="T12" fmla="*/ 0 w 106"/>
                <a:gd name="T13" fmla="*/ 16 h 51"/>
                <a:gd name="T14" fmla="*/ 1 w 106"/>
                <a:gd name="T15" fmla="*/ 22 h 51"/>
                <a:gd name="T16" fmla="*/ 5 w 106"/>
                <a:gd name="T17" fmla="*/ 26 h 51"/>
                <a:gd name="T18" fmla="*/ 10 w 106"/>
                <a:gd name="T19" fmla="*/ 30 h 51"/>
                <a:gd name="T20" fmla="*/ 87 w 106"/>
                <a:gd name="T21" fmla="*/ 51 h 51"/>
                <a:gd name="T22" fmla="*/ 87 w 106"/>
                <a:gd name="T23" fmla="*/ 51 h 51"/>
                <a:gd name="T24" fmla="*/ 92 w 106"/>
                <a:gd name="T25" fmla="*/ 51 h 51"/>
                <a:gd name="T26" fmla="*/ 98 w 106"/>
                <a:gd name="T27" fmla="*/ 50 h 51"/>
                <a:gd name="T28" fmla="*/ 102 w 106"/>
                <a:gd name="T29" fmla="*/ 46 h 51"/>
                <a:gd name="T30" fmla="*/ 106 w 106"/>
                <a:gd name="T31" fmla="*/ 41 h 51"/>
                <a:gd name="T32" fmla="*/ 106 w 106"/>
                <a:gd name="T33" fmla="*/ 41 h 51"/>
                <a:gd name="T34" fmla="*/ 106 w 106"/>
                <a:gd name="T35" fmla="*/ 33 h 51"/>
                <a:gd name="T36" fmla="*/ 103 w 106"/>
                <a:gd name="T37" fmla="*/ 28 h 51"/>
                <a:gd name="T38" fmla="*/ 103 w 106"/>
                <a:gd name="T3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51">
                  <a:moveTo>
                    <a:pt x="103" y="28"/>
                  </a:moveTo>
                  <a:lnTo>
                    <a:pt x="7" y="0"/>
                  </a:lnTo>
                  <a:lnTo>
                    <a:pt x="7" y="0"/>
                  </a:lnTo>
                  <a:lnTo>
                    <a:pt x="2" y="4"/>
                  </a:lnTo>
                  <a:lnTo>
                    <a:pt x="0" y="11"/>
                  </a:lnTo>
                  <a:lnTo>
                    <a:pt x="0" y="11"/>
                  </a:lnTo>
                  <a:lnTo>
                    <a:pt x="0" y="16"/>
                  </a:lnTo>
                  <a:lnTo>
                    <a:pt x="1" y="22"/>
                  </a:lnTo>
                  <a:lnTo>
                    <a:pt x="5" y="26"/>
                  </a:lnTo>
                  <a:lnTo>
                    <a:pt x="10" y="30"/>
                  </a:lnTo>
                  <a:lnTo>
                    <a:pt x="87" y="51"/>
                  </a:lnTo>
                  <a:lnTo>
                    <a:pt x="87" y="51"/>
                  </a:lnTo>
                  <a:lnTo>
                    <a:pt x="92" y="51"/>
                  </a:lnTo>
                  <a:lnTo>
                    <a:pt x="98" y="50"/>
                  </a:lnTo>
                  <a:lnTo>
                    <a:pt x="102" y="46"/>
                  </a:lnTo>
                  <a:lnTo>
                    <a:pt x="106" y="41"/>
                  </a:lnTo>
                  <a:lnTo>
                    <a:pt x="106" y="41"/>
                  </a:lnTo>
                  <a:lnTo>
                    <a:pt x="106" y="33"/>
                  </a:lnTo>
                  <a:lnTo>
                    <a:pt x="103" y="28"/>
                  </a:lnTo>
                  <a:lnTo>
                    <a:pt x="103" y="28"/>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53" name="Freeform 1430">
              <a:extLst>
                <a:ext uri="{FF2B5EF4-FFF2-40B4-BE49-F238E27FC236}">
                  <a16:creationId xmlns:a16="http://schemas.microsoft.com/office/drawing/2014/main" id="{78251B57-9796-4704-863B-8AC3D804BC92}"/>
                </a:ext>
              </a:extLst>
            </p:cNvPr>
            <p:cNvSpPr>
              <a:spLocks/>
            </p:cNvSpPr>
            <p:nvPr/>
          </p:nvSpPr>
          <p:spPr bwMode="auto">
            <a:xfrm>
              <a:off x="8045158" y="3469117"/>
              <a:ext cx="28014" cy="34016"/>
            </a:xfrm>
            <a:custGeom>
              <a:avLst/>
              <a:gdLst>
                <a:gd name="T0" fmla="*/ 24 w 28"/>
                <a:gd name="T1" fmla="*/ 13 h 34"/>
                <a:gd name="T2" fmla="*/ 24 w 28"/>
                <a:gd name="T3" fmla="*/ 13 h 34"/>
                <a:gd name="T4" fmla="*/ 28 w 28"/>
                <a:gd name="T5" fmla="*/ 5 h 34"/>
                <a:gd name="T6" fmla="*/ 10 w 28"/>
                <a:gd name="T7" fmla="*/ 0 h 34"/>
                <a:gd name="T8" fmla="*/ 9 w 28"/>
                <a:gd name="T9" fmla="*/ 0 h 34"/>
                <a:gd name="T10" fmla="*/ 9 w 28"/>
                <a:gd name="T11" fmla="*/ 0 h 34"/>
                <a:gd name="T12" fmla="*/ 4 w 28"/>
                <a:gd name="T13" fmla="*/ 4 h 34"/>
                <a:gd name="T14" fmla="*/ 0 w 28"/>
                <a:gd name="T15" fmla="*/ 9 h 34"/>
                <a:gd name="T16" fmla="*/ 0 w 28"/>
                <a:gd name="T17" fmla="*/ 9 h 34"/>
                <a:gd name="T18" fmla="*/ 0 w 28"/>
                <a:gd name="T19" fmla="*/ 15 h 34"/>
                <a:gd name="T20" fmla="*/ 1 w 28"/>
                <a:gd name="T21" fmla="*/ 21 h 34"/>
                <a:gd name="T22" fmla="*/ 5 w 28"/>
                <a:gd name="T23" fmla="*/ 26 h 34"/>
                <a:gd name="T24" fmla="*/ 12 w 28"/>
                <a:gd name="T25" fmla="*/ 28 h 34"/>
                <a:gd name="T26" fmla="*/ 26 w 28"/>
                <a:gd name="T27" fmla="*/ 32 h 34"/>
                <a:gd name="T28" fmla="*/ 27 w 28"/>
                <a:gd name="T29" fmla="*/ 34 h 34"/>
                <a:gd name="T30" fmla="*/ 27 w 28"/>
                <a:gd name="T31" fmla="*/ 34 h 34"/>
                <a:gd name="T32" fmla="*/ 24 w 28"/>
                <a:gd name="T33" fmla="*/ 28 h 34"/>
                <a:gd name="T34" fmla="*/ 24 w 28"/>
                <a:gd name="T35" fmla="*/ 23 h 34"/>
                <a:gd name="T36" fmla="*/ 23 w 28"/>
                <a:gd name="T37" fmla="*/ 18 h 34"/>
                <a:gd name="T38" fmla="*/ 24 w 28"/>
                <a:gd name="T39" fmla="*/ 13 h 34"/>
                <a:gd name="T40" fmla="*/ 24 w 28"/>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4">
                  <a:moveTo>
                    <a:pt x="24" y="13"/>
                  </a:moveTo>
                  <a:lnTo>
                    <a:pt x="24" y="13"/>
                  </a:lnTo>
                  <a:lnTo>
                    <a:pt x="28" y="5"/>
                  </a:lnTo>
                  <a:lnTo>
                    <a:pt x="10" y="0"/>
                  </a:lnTo>
                  <a:lnTo>
                    <a:pt x="9" y="0"/>
                  </a:lnTo>
                  <a:lnTo>
                    <a:pt x="9" y="0"/>
                  </a:lnTo>
                  <a:lnTo>
                    <a:pt x="4" y="4"/>
                  </a:lnTo>
                  <a:lnTo>
                    <a:pt x="0" y="9"/>
                  </a:lnTo>
                  <a:lnTo>
                    <a:pt x="0" y="9"/>
                  </a:lnTo>
                  <a:lnTo>
                    <a:pt x="0" y="15"/>
                  </a:lnTo>
                  <a:lnTo>
                    <a:pt x="1" y="21"/>
                  </a:lnTo>
                  <a:lnTo>
                    <a:pt x="5" y="26"/>
                  </a:lnTo>
                  <a:lnTo>
                    <a:pt x="12" y="28"/>
                  </a:lnTo>
                  <a:lnTo>
                    <a:pt x="26" y="32"/>
                  </a:lnTo>
                  <a:lnTo>
                    <a:pt x="27" y="34"/>
                  </a:lnTo>
                  <a:lnTo>
                    <a:pt x="27" y="34"/>
                  </a:lnTo>
                  <a:lnTo>
                    <a:pt x="24" y="28"/>
                  </a:lnTo>
                  <a:lnTo>
                    <a:pt x="24" y="23"/>
                  </a:lnTo>
                  <a:lnTo>
                    <a:pt x="23" y="18"/>
                  </a:lnTo>
                  <a:lnTo>
                    <a:pt x="24" y="13"/>
                  </a:lnTo>
                  <a:lnTo>
                    <a:pt x="24"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54" name="Freeform 1431">
              <a:extLst>
                <a:ext uri="{FF2B5EF4-FFF2-40B4-BE49-F238E27FC236}">
                  <a16:creationId xmlns:a16="http://schemas.microsoft.com/office/drawing/2014/main" id="{406BBD79-0367-4BAE-9CCD-5ECF4956FE51}"/>
                </a:ext>
              </a:extLst>
            </p:cNvPr>
            <p:cNvSpPr>
              <a:spLocks/>
            </p:cNvSpPr>
            <p:nvPr/>
          </p:nvSpPr>
          <p:spPr bwMode="auto">
            <a:xfrm>
              <a:off x="8012142" y="3547155"/>
              <a:ext cx="138067" cy="61030"/>
            </a:xfrm>
            <a:custGeom>
              <a:avLst/>
              <a:gdLst>
                <a:gd name="T0" fmla="*/ 138 w 138"/>
                <a:gd name="T1" fmla="*/ 49 h 61"/>
                <a:gd name="T2" fmla="*/ 138 w 138"/>
                <a:gd name="T3" fmla="*/ 49 h 61"/>
                <a:gd name="T4" fmla="*/ 134 w 138"/>
                <a:gd name="T5" fmla="*/ 54 h 61"/>
                <a:gd name="T6" fmla="*/ 130 w 138"/>
                <a:gd name="T7" fmla="*/ 58 h 61"/>
                <a:gd name="T8" fmla="*/ 124 w 138"/>
                <a:gd name="T9" fmla="*/ 61 h 61"/>
                <a:gd name="T10" fmla="*/ 119 w 138"/>
                <a:gd name="T11" fmla="*/ 60 h 61"/>
                <a:gd name="T12" fmla="*/ 12 w 138"/>
                <a:gd name="T13" fmla="*/ 31 h 61"/>
                <a:gd name="T14" fmla="*/ 12 w 138"/>
                <a:gd name="T15" fmla="*/ 31 h 61"/>
                <a:gd name="T16" fmla="*/ 7 w 138"/>
                <a:gd name="T17" fmla="*/ 27 h 61"/>
                <a:gd name="T18" fmla="*/ 3 w 138"/>
                <a:gd name="T19" fmla="*/ 23 h 61"/>
                <a:gd name="T20" fmla="*/ 0 w 138"/>
                <a:gd name="T21" fmla="*/ 17 h 61"/>
                <a:gd name="T22" fmla="*/ 2 w 138"/>
                <a:gd name="T23" fmla="*/ 11 h 61"/>
                <a:gd name="T24" fmla="*/ 2 w 138"/>
                <a:gd name="T25" fmla="*/ 11 h 61"/>
                <a:gd name="T26" fmla="*/ 4 w 138"/>
                <a:gd name="T27" fmla="*/ 5 h 61"/>
                <a:gd name="T28" fmla="*/ 8 w 138"/>
                <a:gd name="T29" fmla="*/ 1 h 61"/>
                <a:gd name="T30" fmla="*/ 15 w 138"/>
                <a:gd name="T31" fmla="*/ 0 h 61"/>
                <a:gd name="T32" fmla="*/ 21 w 138"/>
                <a:gd name="T33" fmla="*/ 0 h 61"/>
                <a:gd name="T34" fmla="*/ 126 w 138"/>
                <a:gd name="T35" fmla="*/ 30 h 61"/>
                <a:gd name="T36" fmla="*/ 126 w 138"/>
                <a:gd name="T37" fmla="*/ 30 h 61"/>
                <a:gd name="T38" fmla="*/ 132 w 138"/>
                <a:gd name="T39" fmla="*/ 32 h 61"/>
                <a:gd name="T40" fmla="*/ 135 w 138"/>
                <a:gd name="T41" fmla="*/ 37 h 61"/>
                <a:gd name="T42" fmla="*/ 138 w 138"/>
                <a:gd name="T43" fmla="*/ 43 h 61"/>
                <a:gd name="T44" fmla="*/ 138 w 138"/>
                <a:gd name="T45" fmla="*/ 49 h 61"/>
                <a:gd name="T46" fmla="*/ 138 w 138"/>
                <a:gd name="T4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 h="61">
                  <a:moveTo>
                    <a:pt x="138" y="49"/>
                  </a:moveTo>
                  <a:lnTo>
                    <a:pt x="138" y="49"/>
                  </a:lnTo>
                  <a:lnTo>
                    <a:pt x="134" y="54"/>
                  </a:lnTo>
                  <a:lnTo>
                    <a:pt x="130" y="58"/>
                  </a:lnTo>
                  <a:lnTo>
                    <a:pt x="124" y="61"/>
                  </a:lnTo>
                  <a:lnTo>
                    <a:pt x="119" y="60"/>
                  </a:lnTo>
                  <a:lnTo>
                    <a:pt x="12" y="31"/>
                  </a:lnTo>
                  <a:lnTo>
                    <a:pt x="12" y="31"/>
                  </a:lnTo>
                  <a:lnTo>
                    <a:pt x="7" y="27"/>
                  </a:lnTo>
                  <a:lnTo>
                    <a:pt x="3" y="23"/>
                  </a:lnTo>
                  <a:lnTo>
                    <a:pt x="0" y="17"/>
                  </a:lnTo>
                  <a:lnTo>
                    <a:pt x="2" y="11"/>
                  </a:lnTo>
                  <a:lnTo>
                    <a:pt x="2" y="11"/>
                  </a:lnTo>
                  <a:lnTo>
                    <a:pt x="4" y="5"/>
                  </a:lnTo>
                  <a:lnTo>
                    <a:pt x="8" y="1"/>
                  </a:lnTo>
                  <a:lnTo>
                    <a:pt x="15" y="0"/>
                  </a:lnTo>
                  <a:lnTo>
                    <a:pt x="21" y="0"/>
                  </a:lnTo>
                  <a:lnTo>
                    <a:pt x="126" y="30"/>
                  </a:lnTo>
                  <a:lnTo>
                    <a:pt x="126" y="30"/>
                  </a:lnTo>
                  <a:lnTo>
                    <a:pt x="132" y="32"/>
                  </a:lnTo>
                  <a:lnTo>
                    <a:pt x="135" y="37"/>
                  </a:lnTo>
                  <a:lnTo>
                    <a:pt x="138" y="43"/>
                  </a:lnTo>
                  <a:lnTo>
                    <a:pt x="138" y="49"/>
                  </a:lnTo>
                  <a:lnTo>
                    <a:pt x="138" y="49"/>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55" name="Freeform 1432">
              <a:extLst>
                <a:ext uri="{FF2B5EF4-FFF2-40B4-BE49-F238E27FC236}">
                  <a16:creationId xmlns:a16="http://schemas.microsoft.com/office/drawing/2014/main" id="{C2A70E6B-1D04-40EA-9E52-1755B2DA3D8B}"/>
                </a:ext>
              </a:extLst>
            </p:cNvPr>
            <p:cNvSpPr>
              <a:spLocks/>
            </p:cNvSpPr>
            <p:nvPr/>
          </p:nvSpPr>
          <p:spPr bwMode="auto">
            <a:xfrm>
              <a:off x="8034152" y="3551157"/>
              <a:ext cx="107052" cy="50024"/>
            </a:xfrm>
            <a:custGeom>
              <a:avLst/>
              <a:gdLst>
                <a:gd name="T0" fmla="*/ 104 w 107"/>
                <a:gd name="T1" fmla="*/ 26 h 50"/>
                <a:gd name="T2" fmla="*/ 10 w 107"/>
                <a:gd name="T3" fmla="*/ 0 h 50"/>
                <a:gd name="T4" fmla="*/ 10 w 107"/>
                <a:gd name="T5" fmla="*/ 0 h 50"/>
                <a:gd name="T6" fmla="*/ 4 w 107"/>
                <a:gd name="T7" fmla="*/ 4 h 50"/>
                <a:gd name="T8" fmla="*/ 0 w 107"/>
                <a:gd name="T9" fmla="*/ 9 h 50"/>
                <a:gd name="T10" fmla="*/ 0 w 107"/>
                <a:gd name="T11" fmla="*/ 9 h 50"/>
                <a:gd name="T12" fmla="*/ 0 w 107"/>
                <a:gd name="T13" fmla="*/ 15 h 50"/>
                <a:gd name="T14" fmla="*/ 2 w 107"/>
                <a:gd name="T15" fmla="*/ 20 h 50"/>
                <a:gd name="T16" fmla="*/ 6 w 107"/>
                <a:gd name="T17" fmla="*/ 26 h 50"/>
                <a:gd name="T18" fmla="*/ 11 w 107"/>
                <a:gd name="T19" fmla="*/ 28 h 50"/>
                <a:gd name="T20" fmla="*/ 87 w 107"/>
                <a:gd name="T21" fmla="*/ 49 h 50"/>
                <a:gd name="T22" fmla="*/ 87 w 107"/>
                <a:gd name="T23" fmla="*/ 49 h 50"/>
                <a:gd name="T24" fmla="*/ 94 w 107"/>
                <a:gd name="T25" fmla="*/ 50 h 50"/>
                <a:gd name="T26" fmla="*/ 99 w 107"/>
                <a:gd name="T27" fmla="*/ 48 h 50"/>
                <a:gd name="T28" fmla="*/ 103 w 107"/>
                <a:gd name="T29" fmla="*/ 44 h 50"/>
                <a:gd name="T30" fmla="*/ 107 w 107"/>
                <a:gd name="T31" fmla="*/ 39 h 50"/>
                <a:gd name="T32" fmla="*/ 107 w 107"/>
                <a:gd name="T33" fmla="*/ 39 h 50"/>
                <a:gd name="T34" fmla="*/ 107 w 107"/>
                <a:gd name="T35" fmla="*/ 32 h 50"/>
                <a:gd name="T36" fmla="*/ 104 w 107"/>
                <a:gd name="T37" fmla="*/ 26 h 50"/>
                <a:gd name="T38" fmla="*/ 104 w 107"/>
                <a:gd name="T39"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50">
                  <a:moveTo>
                    <a:pt x="104" y="26"/>
                  </a:moveTo>
                  <a:lnTo>
                    <a:pt x="10" y="0"/>
                  </a:lnTo>
                  <a:lnTo>
                    <a:pt x="10" y="0"/>
                  </a:lnTo>
                  <a:lnTo>
                    <a:pt x="4" y="4"/>
                  </a:lnTo>
                  <a:lnTo>
                    <a:pt x="0" y="9"/>
                  </a:lnTo>
                  <a:lnTo>
                    <a:pt x="0" y="9"/>
                  </a:lnTo>
                  <a:lnTo>
                    <a:pt x="0" y="15"/>
                  </a:lnTo>
                  <a:lnTo>
                    <a:pt x="2" y="20"/>
                  </a:lnTo>
                  <a:lnTo>
                    <a:pt x="6" y="26"/>
                  </a:lnTo>
                  <a:lnTo>
                    <a:pt x="11" y="28"/>
                  </a:lnTo>
                  <a:lnTo>
                    <a:pt x="87" y="49"/>
                  </a:lnTo>
                  <a:lnTo>
                    <a:pt x="87" y="49"/>
                  </a:lnTo>
                  <a:lnTo>
                    <a:pt x="94" y="50"/>
                  </a:lnTo>
                  <a:lnTo>
                    <a:pt x="99" y="48"/>
                  </a:lnTo>
                  <a:lnTo>
                    <a:pt x="103" y="44"/>
                  </a:lnTo>
                  <a:lnTo>
                    <a:pt x="107" y="39"/>
                  </a:lnTo>
                  <a:lnTo>
                    <a:pt x="107" y="39"/>
                  </a:lnTo>
                  <a:lnTo>
                    <a:pt x="107" y="32"/>
                  </a:lnTo>
                  <a:lnTo>
                    <a:pt x="104" y="26"/>
                  </a:lnTo>
                  <a:lnTo>
                    <a:pt x="104" y="26"/>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56" name="Freeform 1433">
              <a:extLst>
                <a:ext uri="{FF2B5EF4-FFF2-40B4-BE49-F238E27FC236}">
                  <a16:creationId xmlns:a16="http://schemas.microsoft.com/office/drawing/2014/main" id="{92A0EB9D-62BC-4FF0-91BA-CC810F08BF13}"/>
                </a:ext>
              </a:extLst>
            </p:cNvPr>
            <p:cNvSpPr>
              <a:spLocks/>
            </p:cNvSpPr>
            <p:nvPr/>
          </p:nvSpPr>
          <p:spPr bwMode="auto">
            <a:xfrm>
              <a:off x="8023147" y="3547155"/>
              <a:ext cx="28014" cy="34016"/>
            </a:xfrm>
            <a:custGeom>
              <a:avLst/>
              <a:gdLst>
                <a:gd name="T0" fmla="*/ 24 w 28"/>
                <a:gd name="T1" fmla="*/ 13 h 34"/>
                <a:gd name="T2" fmla="*/ 24 w 28"/>
                <a:gd name="T3" fmla="*/ 13 h 34"/>
                <a:gd name="T4" fmla="*/ 28 w 28"/>
                <a:gd name="T5" fmla="*/ 5 h 34"/>
                <a:gd name="T6" fmla="*/ 10 w 28"/>
                <a:gd name="T7" fmla="*/ 0 h 34"/>
                <a:gd name="T8" fmla="*/ 9 w 28"/>
                <a:gd name="T9" fmla="*/ 0 h 34"/>
                <a:gd name="T10" fmla="*/ 9 w 28"/>
                <a:gd name="T11" fmla="*/ 0 h 34"/>
                <a:gd name="T12" fmla="*/ 4 w 28"/>
                <a:gd name="T13" fmla="*/ 4 h 34"/>
                <a:gd name="T14" fmla="*/ 0 w 28"/>
                <a:gd name="T15" fmla="*/ 10 h 34"/>
                <a:gd name="T16" fmla="*/ 0 w 28"/>
                <a:gd name="T17" fmla="*/ 10 h 34"/>
                <a:gd name="T18" fmla="*/ 0 w 28"/>
                <a:gd name="T19" fmla="*/ 15 h 34"/>
                <a:gd name="T20" fmla="*/ 1 w 28"/>
                <a:gd name="T21" fmla="*/ 22 h 34"/>
                <a:gd name="T22" fmla="*/ 5 w 28"/>
                <a:gd name="T23" fmla="*/ 26 h 34"/>
                <a:gd name="T24" fmla="*/ 11 w 28"/>
                <a:gd name="T25" fmla="*/ 30 h 34"/>
                <a:gd name="T26" fmla="*/ 26 w 28"/>
                <a:gd name="T27" fmla="*/ 34 h 34"/>
                <a:gd name="T28" fmla="*/ 27 w 28"/>
                <a:gd name="T29" fmla="*/ 34 h 34"/>
                <a:gd name="T30" fmla="*/ 27 w 28"/>
                <a:gd name="T31" fmla="*/ 34 h 34"/>
                <a:gd name="T32" fmla="*/ 26 w 28"/>
                <a:gd name="T33" fmla="*/ 28 h 34"/>
                <a:gd name="T34" fmla="*/ 24 w 28"/>
                <a:gd name="T35" fmla="*/ 23 h 34"/>
                <a:gd name="T36" fmla="*/ 24 w 28"/>
                <a:gd name="T37" fmla="*/ 18 h 34"/>
                <a:gd name="T38" fmla="*/ 24 w 28"/>
                <a:gd name="T39" fmla="*/ 13 h 34"/>
                <a:gd name="T40" fmla="*/ 24 w 28"/>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4">
                  <a:moveTo>
                    <a:pt x="24" y="13"/>
                  </a:moveTo>
                  <a:lnTo>
                    <a:pt x="24" y="13"/>
                  </a:lnTo>
                  <a:lnTo>
                    <a:pt x="28" y="5"/>
                  </a:lnTo>
                  <a:lnTo>
                    <a:pt x="10" y="0"/>
                  </a:lnTo>
                  <a:lnTo>
                    <a:pt x="9" y="0"/>
                  </a:lnTo>
                  <a:lnTo>
                    <a:pt x="9" y="0"/>
                  </a:lnTo>
                  <a:lnTo>
                    <a:pt x="4" y="4"/>
                  </a:lnTo>
                  <a:lnTo>
                    <a:pt x="0" y="10"/>
                  </a:lnTo>
                  <a:lnTo>
                    <a:pt x="0" y="10"/>
                  </a:lnTo>
                  <a:lnTo>
                    <a:pt x="0" y="15"/>
                  </a:lnTo>
                  <a:lnTo>
                    <a:pt x="1" y="22"/>
                  </a:lnTo>
                  <a:lnTo>
                    <a:pt x="5" y="26"/>
                  </a:lnTo>
                  <a:lnTo>
                    <a:pt x="11" y="30"/>
                  </a:lnTo>
                  <a:lnTo>
                    <a:pt x="26" y="34"/>
                  </a:lnTo>
                  <a:lnTo>
                    <a:pt x="27" y="34"/>
                  </a:lnTo>
                  <a:lnTo>
                    <a:pt x="27" y="34"/>
                  </a:lnTo>
                  <a:lnTo>
                    <a:pt x="26" y="28"/>
                  </a:lnTo>
                  <a:lnTo>
                    <a:pt x="24" y="23"/>
                  </a:lnTo>
                  <a:lnTo>
                    <a:pt x="24" y="18"/>
                  </a:lnTo>
                  <a:lnTo>
                    <a:pt x="24" y="13"/>
                  </a:lnTo>
                  <a:lnTo>
                    <a:pt x="24"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57" name="Freeform 1434">
              <a:extLst>
                <a:ext uri="{FF2B5EF4-FFF2-40B4-BE49-F238E27FC236}">
                  <a16:creationId xmlns:a16="http://schemas.microsoft.com/office/drawing/2014/main" id="{5B69BE5D-FE14-4A92-817A-57836F58EBF2}"/>
                </a:ext>
              </a:extLst>
            </p:cNvPr>
            <p:cNvSpPr>
              <a:spLocks/>
            </p:cNvSpPr>
            <p:nvPr/>
          </p:nvSpPr>
          <p:spPr bwMode="auto">
            <a:xfrm>
              <a:off x="7990131" y="3625192"/>
              <a:ext cx="138067" cy="61030"/>
            </a:xfrm>
            <a:custGeom>
              <a:avLst/>
              <a:gdLst>
                <a:gd name="T0" fmla="*/ 138 w 138"/>
                <a:gd name="T1" fmla="*/ 49 h 61"/>
                <a:gd name="T2" fmla="*/ 138 w 138"/>
                <a:gd name="T3" fmla="*/ 49 h 61"/>
                <a:gd name="T4" fmla="*/ 134 w 138"/>
                <a:gd name="T5" fmla="*/ 56 h 61"/>
                <a:gd name="T6" fmla="*/ 130 w 138"/>
                <a:gd name="T7" fmla="*/ 59 h 61"/>
                <a:gd name="T8" fmla="*/ 125 w 138"/>
                <a:gd name="T9" fmla="*/ 61 h 61"/>
                <a:gd name="T10" fmla="*/ 118 w 138"/>
                <a:gd name="T11" fmla="*/ 61 h 61"/>
                <a:gd name="T12" fmla="*/ 12 w 138"/>
                <a:gd name="T13" fmla="*/ 31 h 61"/>
                <a:gd name="T14" fmla="*/ 12 w 138"/>
                <a:gd name="T15" fmla="*/ 31 h 61"/>
                <a:gd name="T16" fmla="*/ 7 w 138"/>
                <a:gd name="T17" fmla="*/ 28 h 61"/>
                <a:gd name="T18" fmla="*/ 3 w 138"/>
                <a:gd name="T19" fmla="*/ 23 h 61"/>
                <a:gd name="T20" fmla="*/ 0 w 138"/>
                <a:gd name="T21" fmla="*/ 18 h 61"/>
                <a:gd name="T22" fmla="*/ 2 w 138"/>
                <a:gd name="T23" fmla="*/ 11 h 61"/>
                <a:gd name="T24" fmla="*/ 2 w 138"/>
                <a:gd name="T25" fmla="*/ 11 h 61"/>
                <a:gd name="T26" fmla="*/ 4 w 138"/>
                <a:gd name="T27" fmla="*/ 6 h 61"/>
                <a:gd name="T28" fmla="*/ 9 w 138"/>
                <a:gd name="T29" fmla="*/ 2 h 61"/>
                <a:gd name="T30" fmla="*/ 15 w 138"/>
                <a:gd name="T31" fmla="*/ 0 h 61"/>
                <a:gd name="T32" fmla="*/ 21 w 138"/>
                <a:gd name="T33" fmla="*/ 1 h 61"/>
                <a:gd name="T34" fmla="*/ 126 w 138"/>
                <a:gd name="T35" fmla="*/ 31 h 61"/>
                <a:gd name="T36" fmla="*/ 126 w 138"/>
                <a:gd name="T37" fmla="*/ 31 h 61"/>
                <a:gd name="T38" fmla="*/ 133 w 138"/>
                <a:gd name="T39" fmla="*/ 34 h 61"/>
                <a:gd name="T40" fmla="*/ 137 w 138"/>
                <a:gd name="T41" fmla="*/ 37 h 61"/>
                <a:gd name="T42" fmla="*/ 138 w 138"/>
                <a:gd name="T43" fmla="*/ 44 h 61"/>
                <a:gd name="T44" fmla="*/ 138 w 138"/>
                <a:gd name="T45" fmla="*/ 49 h 61"/>
                <a:gd name="T46" fmla="*/ 138 w 138"/>
                <a:gd name="T4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 h="61">
                  <a:moveTo>
                    <a:pt x="138" y="49"/>
                  </a:moveTo>
                  <a:lnTo>
                    <a:pt x="138" y="49"/>
                  </a:lnTo>
                  <a:lnTo>
                    <a:pt x="134" y="56"/>
                  </a:lnTo>
                  <a:lnTo>
                    <a:pt x="130" y="59"/>
                  </a:lnTo>
                  <a:lnTo>
                    <a:pt x="125" y="61"/>
                  </a:lnTo>
                  <a:lnTo>
                    <a:pt x="118" y="61"/>
                  </a:lnTo>
                  <a:lnTo>
                    <a:pt x="12" y="31"/>
                  </a:lnTo>
                  <a:lnTo>
                    <a:pt x="12" y="31"/>
                  </a:lnTo>
                  <a:lnTo>
                    <a:pt x="7" y="28"/>
                  </a:lnTo>
                  <a:lnTo>
                    <a:pt x="3" y="23"/>
                  </a:lnTo>
                  <a:lnTo>
                    <a:pt x="0" y="18"/>
                  </a:lnTo>
                  <a:lnTo>
                    <a:pt x="2" y="11"/>
                  </a:lnTo>
                  <a:lnTo>
                    <a:pt x="2" y="11"/>
                  </a:lnTo>
                  <a:lnTo>
                    <a:pt x="4" y="6"/>
                  </a:lnTo>
                  <a:lnTo>
                    <a:pt x="9" y="2"/>
                  </a:lnTo>
                  <a:lnTo>
                    <a:pt x="15" y="0"/>
                  </a:lnTo>
                  <a:lnTo>
                    <a:pt x="21" y="1"/>
                  </a:lnTo>
                  <a:lnTo>
                    <a:pt x="126" y="31"/>
                  </a:lnTo>
                  <a:lnTo>
                    <a:pt x="126" y="31"/>
                  </a:lnTo>
                  <a:lnTo>
                    <a:pt x="133" y="34"/>
                  </a:lnTo>
                  <a:lnTo>
                    <a:pt x="137" y="37"/>
                  </a:lnTo>
                  <a:lnTo>
                    <a:pt x="138" y="44"/>
                  </a:lnTo>
                  <a:lnTo>
                    <a:pt x="138" y="49"/>
                  </a:lnTo>
                  <a:lnTo>
                    <a:pt x="138" y="49"/>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58" name="Freeform 1435">
              <a:extLst>
                <a:ext uri="{FF2B5EF4-FFF2-40B4-BE49-F238E27FC236}">
                  <a16:creationId xmlns:a16="http://schemas.microsoft.com/office/drawing/2014/main" id="{AB7BFCFA-50A4-464C-9066-A1E615F304C5}"/>
                </a:ext>
              </a:extLst>
            </p:cNvPr>
            <p:cNvSpPr>
              <a:spLocks/>
            </p:cNvSpPr>
            <p:nvPr/>
          </p:nvSpPr>
          <p:spPr bwMode="auto">
            <a:xfrm>
              <a:off x="8012142" y="3629194"/>
              <a:ext cx="107052" cy="50024"/>
            </a:xfrm>
            <a:custGeom>
              <a:avLst/>
              <a:gdLst>
                <a:gd name="T0" fmla="*/ 104 w 107"/>
                <a:gd name="T1" fmla="*/ 27 h 50"/>
                <a:gd name="T2" fmla="*/ 9 w 107"/>
                <a:gd name="T3" fmla="*/ 0 h 50"/>
                <a:gd name="T4" fmla="*/ 9 w 107"/>
                <a:gd name="T5" fmla="*/ 0 h 50"/>
                <a:gd name="T6" fmla="*/ 4 w 107"/>
                <a:gd name="T7" fmla="*/ 4 h 50"/>
                <a:gd name="T8" fmla="*/ 0 w 107"/>
                <a:gd name="T9" fmla="*/ 10 h 50"/>
                <a:gd name="T10" fmla="*/ 0 w 107"/>
                <a:gd name="T11" fmla="*/ 10 h 50"/>
                <a:gd name="T12" fmla="*/ 0 w 107"/>
                <a:gd name="T13" fmla="*/ 15 h 50"/>
                <a:gd name="T14" fmla="*/ 2 w 107"/>
                <a:gd name="T15" fmla="*/ 22 h 50"/>
                <a:gd name="T16" fmla="*/ 6 w 107"/>
                <a:gd name="T17" fmla="*/ 26 h 50"/>
                <a:gd name="T18" fmla="*/ 12 w 107"/>
                <a:gd name="T19" fmla="*/ 28 h 50"/>
                <a:gd name="T20" fmla="*/ 87 w 107"/>
                <a:gd name="T21" fmla="*/ 50 h 50"/>
                <a:gd name="T22" fmla="*/ 87 w 107"/>
                <a:gd name="T23" fmla="*/ 50 h 50"/>
                <a:gd name="T24" fmla="*/ 94 w 107"/>
                <a:gd name="T25" fmla="*/ 50 h 50"/>
                <a:gd name="T26" fmla="*/ 99 w 107"/>
                <a:gd name="T27" fmla="*/ 49 h 50"/>
                <a:gd name="T28" fmla="*/ 104 w 107"/>
                <a:gd name="T29" fmla="*/ 45 h 50"/>
                <a:gd name="T30" fmla="*/ 107 w 107"/>
                <a:gd name="T31" fmla="*/ 39 h 50"/>
                <a:gd name="T32" fmla="*/ 107 w 107"/>
                <a:gd name="T33" fmla="*/ 39 h 50"/>
                <a:gd name="T34" fmla="*/ 107 w 107"/>
                <a:gd name="T35" fmla="*/ 36 h 50"/>
                <a:gd name="T36" fmla="*/ 107 w 107"/>
                <a:gd name="T37" fmla="*/ 32 h 50"/>
                <a:gd name="T38" fmla="*/ 104 w 107"/>
                <a:gd name="T39" fmla="*/ 27 h 50"/>
                <a:gd name="T40" fmla="*/ 104 w 107"/>
                <a:gd name="T41"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50">
                  <a:moveTo>
                    <a:pt x="104" y="27"/>
                  </a:moveTo>
                  <a:lnTo>
                    <a:pt x="9" y="0"/>
                  </a:lnTo>
                  <a:lnTo>
                    <a:pt x="9" y="0"/>
                  </a:lnTo>
                  <a:lnTo>
                    <a:pt x="4" y="4"/>
                  </a:lnTo>
                  <a:lnTo>
                    <a:pt x="0" y="10"/>
                  </a:lnTo>
                  <a:lnTo>
                    <a:pt x="0" y="10"/>
                  </a:lnTo>
                  <a:lnTo>
                    <a:pt x="0" y="15"/>
                  </a:lnTo>
                  <a:lnTo>
                    <a:pt x="2" y="22"/>
                  </a:lnTo>
                  <a:lnTo>
                    <a:pt x="6" y="26"/>
                  </a:lnTo>
                  <a:lnTo>
                    <a:pt x="12" y="28"/>
                  </a:lnTo>
                  <a:lnTo>
                    <a:pt x="87" y="50"/>
                  </a:lnTo>
                  <a:lnTo>
                    <a:pt x="87" y="50"/>
                  </a:lnTo>
                  <a:lnTo>
                    <a:pt x="94" y="50"/>
                  </a:lnTo>
                  <a:lnTo>
                    <a:pt x="99" y="49"/>
                  </a:lnTo>
                  <a:lnTo>
                    <a:pt x="104" y="45"/>
                  </a:lnTo>
                  <a:lnTo>
                    <a:pt x="107" y="39"/>
                  </a:lnTo>
                  <a:lnTo>
                    <a:pt x="107" y="39"/>
                  </a:lnTo>
                  <a:lnTo>
                    <a:pt x="107" y="36"/>
                  </a:lnTo>
                  <a:lnTo>
                    <a:pt x="107" y="32"/>
                  </a:lnTo>
                  <a:lnTo>
                    <a:pt x="104" y="27"/>
                  </a:lnTo>
                  <a:lnTo>
                    <a:pt x="104" y="27"/>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59" name="Freeform 1436">
              <a:extLst>
                <a:ext uri="{FF2B5EF4-FFF2-40B4-BE49-F238E27FC236}">
                  <a16:creationId xmlns:a16="http://schemas.microsoft.com/office/drawing/2014/main" id="{CC1BB1A0-CB7B-4A69-B427-F6FBC6B7976C}"/>
                </a:ext>
              </a:extLst>
            </p:cNvPr>
            <p:cNvSpPr>
              <a:spLocks/>
            </p:cNvSpPr>
            <p:nvPr/>
          </p:nvSpPr>
          <p:spPr bwMode="auto">
            <a:xfrm>
              <a:off x="8001137" y="3626193"/>
              <a:ext cx="28014" cy="33016"/>
            </a:xfrm>
            <a:custGeom>
              <a:avLst/>
              <a:gdLst>
                <a:gd name="T0" fmla="*/ 24 w 28"/>
                <a:gd name="T1" fmla="*/ 13 h 33"/>
                <a:gd name="T2" fmla="*/ 24 w 28"/>
                <a:gd name="T3" fmla="*/ 13 h 33"/>
                <a:gd name="T4" fmla="*/ 28 w 28"/>
                <a:gd name="T5" fmla="*/ 5 h 33"/>
                <a:gd name="T6" fmla="*/ 10 w 28"/>
                <a:gd name="T7" fmla="*/ 0 h 33"/>
                <a:gd name="T8" fmla="*/ 9 w 28"/>
                <a:gd name="T9" fmla="*/ 0 h 33"/>
                <a:gd name="T10" fmla="*/ 9 w 28"/>
                <a:gd name="T11" fmla="*/ 0 h 33"/>
                <a:gd name="T12" fmla="*/ 4 w 28"/>
                <a:gd name="T13" fmla="*/ 4 h 33"/>
                <a:gd name="T14" fmla="*/ 0 w 28"/>
                <a:gd name="T15" fmla="*/ 9 h 33"/>
                <a:gd name="T16" fmla="*/ 0 w 28"/>
                <a:gd name="T17" fmla="*/ 9 h 33"/>
                <a:gd name="T18" fmla="*/ 0 w 28"/>
                <a:gd name="T19" fmla="*/ 16 h 33"/>
                <a:gd name="T20" fmla="*/ 2 w 28"/>
                <a:gd name="T21" fmla="*/ 21 h 33"/>
                <a:gd name="T22" fmla="*/ 6 w 28"/>
                <a:gd name="T23" fmla="*/ 26 h 33"/>
                <a:gd name="T24" fmla="*/ 11 w 28"/>
                <a:gd name="T25" fmla="*/ 29 h 33"/>
                <a:gd name="T26" fmla="*/ 26 w 28"/>
                <a:gd name="T27" fmla="*/ 33 h 33"/>
                <a:gd name="T28" fmla="*/ 27 w 28"/>
                <a:gd name="T29" fmla="*/ 33 h 33"/>
                <a:gd name="T30" fmla="*/ 27 w 28"/>
                <a:gd name="T31" fmla="*/ 33 h 33"/>
                <a:gd name="T32" fmla="*/ 26 w 28"/>
                <a:gd name="T33" fmla="*/ 29 h 33"/>
                <a:gd name="T34" fmla="*/ 24 w 28"/>
                <a:gd name="T35" fmla="*/ 23 h 33"/>
                <a:gd name="T36" fmla="*/ 24 w 28"/>
                <a:gd name="T37" fmla="*/ 18 h 33"/>
                <a:gd name="T38" fmla="*/ 24 w 28"/>
                <a:gd name="T39" fmla="*/ 13 h 33"/>
                <a:gd name="T40" fmla="*/ 24 w 28"/>
                <a:gd name="T41"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3">
                  <a:moveTo>
                    <a:pt x="24" y="13"/>
                  </a:moveTo>
                  <a:lnTo>
                    <a:pt x="24" y="13"/>
                  </a:lnTo>
                  <a:lnTo>
                    <a:pt x="28" y="5"/>
                  </a:lnTo>
                  <a:lnTo>
                    <a:pt x="10" y="0"/>
                  </a:lnTo>
                  <a:lnTo>
                    <a:pt x="9" y="0"/>
                  </a:lnTo>
                  <a:lnTo>
                    <a:pt x="9" y="0"/>
                  </a:lnTo>
                  <a:lnTo>
                    <a:pt x="4" y="4"/>
                  </a:lnTo>
                  <a:lnTo>
                    <a:pt x="0" y="9"/>
                  </a:lnTo>
                  <a:lnTo>
                    <a:pt x="0" y="9"/>
                  </a:lnTo>
                  <a:lnTo>
                    <a:pt x="0" y="16"/>
                  </a:lnTo>
                  <a:lnTo>
                    <a:pt x="2" y="21"/>
                  </a:lnTo>
                  <a:lnTo>
                    <a:pt x="6" y="26"/>
                  </a:lnTo>
                  <a:lnTo>
                    <a:pt x="11" y="29"/>
                  </a:lnTo>
                  <a:lnTo>
                    <a:pt x="26" y="33"/>
                  </a:lnTo>
                  <a:lnTo>
                    <a:pt x="27" y="33"/>
                  </a:lnTo>
                  <a:lnTo>
                    <a:pt x="27" y="33"/>
                  </a:lnTo>
                  <a:lnTo>
                    <a:pt x="26" y="29"/>
                  </a:lnTo>
                  <a:lnTo>
                    <a:pt x="24" y="23"/>
                  </a:lnTo>
                  <a:lnTo>
                    <a:pt x="24" y="18"/>
                  </a:lnTo>
                  <a:lnTo>
                    <a:pt x="24" y="13"/>
                  </a:lnTo>
                  <a:lnTo>
                    <a:pt x="24"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60" name="Freeform 1437">
              <a:extLst>
                <a:ext uri="{FF2B5EF4-FFF2-40B4-BE49-F238E27FC236}">
                  <a16:creationId xmlns:a16="http://schemas.microsoft.com/office/drawing/2014/main" id="{6835E433-8E70-4A5C-A06A-0006D09B3DAF}"/>
                </a:ext>
              </a:extLst>
            </p:cNvPr>
            <p:cNvSpPr>
              <a:spLocks/>
            </p:cNvSpPr>
            <p:nvPr/>
          </p:nvSpPr>
          <p:spPr bwMode="auto">
            <a:xfrm>
              <a:off x="7969121" y="3704230"/>
              <a:ext cx="137066" cy="61030"/>
            </a:xfrm>
            <a:custGeom>
              <a:avLst/>
              <a:gdLst>
                <a:gd name="T0" fmla="*/ 137 w 137"/>
                <a:gd name="T1" fmla="*/ 49 h 61"/>
                <a:gd name="T2" fmla="*/ 137 w 137"/>
                <a:gd name="T3" fmla="*/ 49 h 61"/>
                <a:gd name="T4" fmla="*/ 134 w 137"/>
                <a:gd name="T5" fmla="*/ 55 h 61"/>
                <a:gd name="T6" fmla="*/ 129 w 137"/>
                <a:gd name="T7" fmla="*/ 58 h 61"/>
                <a:gd name="T8" fmla="*/ 124 w 137"/>
                <a:gd name="T9" fmla="*/ 61 h 61"/>
                <a:gd name="T10" fmla="*/ 117 w 137"/>
                <a:gd name="T11" fmla="*/ 60 h 61"/>
                <a:gd name="T12" fmla="*/ 11 w 137"/>
                <a:gd name="T13" fmla="*/ 30 h 61"/>
                <a:gd name="T14" fmla="*/ 11 w 137"/>
                <a:gd name="T15" fmla="*/ 30 h 61"/>
                <a:gd name="T16" fmla="*/ 6 w 137"/>
                <a:gd name="T17" fmla="*/ 27 h 61"/>
                <a:gd name="T18" fmla="*/ 2 w 137"/>
                <a:gd name="T19" fmla="*/ 23 h 61"/>
                <a:gd name="T20" fmla="*/ 0 w 137"/>
                <a:gd name="T21" fmla="*/ 17 h 61"/>
                <a:gd name="T22" fmla="*/ 0 w 137"/>
                <a:gd name="T23" fmla="*/ 12 h 61"/>
                <a:gd name="T24" fmla="*/ 0 w 137"/>
                <a:gd name="T25" fmla="*/ 12 h 61"/>
                <a:gd name="T26" fmla="*/ 3 w 137"/>
                <a:gd name="T27" fmla="*/ 5 h 61"/>
                <a:gd name="T28" fmla="*/ 8 w 137"/>
                <a:gd name="T29" fmla="*/ 1 h 61"/>
                <a:gd name="T30" fmla="*/ 13 w 137"/>
                <a:gd name="T31" fmla="*/ 0 h 61"/>
                <a:gd name="T32" fmla="*/ 20 w 137"/>
                <a:gd name="T33" fmla="*/ 0 h 61"/>
                <a:gd name="T34" fmla="*/ 125 w 137"/>
                <a:gd name="T35" fmla="*/ 30 h 61"/>
                <a:gd name="T36" fmla="*/ 125 w 137"/>
                <a:gd name="T37" fmla="*/ 30 h 61"/>
                <a:gd name="T38" fmla="*/ 132 w 137"/>
                <a:gd name="T39" fmla="*/ 32 h 61"/>
                <a:gd name="T40" fmla="*/ 136 w 137"/>
                <a:gd name="T41" fmla="*/ 38 h 61"/>
                <a:gd name="T42" fmla="*/ 137 w 137"/>
                <a:gd name="T43" fmla="*/ 43 h 61"/>
                <a:gd name="T44" fmla="*/ 137 w 137"/>
                <a:gd name="T45" fmla="*/ 49 h 61"/>
                <a:gd name="T46" fmla="*/ 137 w 137"/>
                <a:gd name="T4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61">
                  <a:moveTo>
                    <a:pt x="137" y="49"/>
                  </a:moveTo>
                  <a:lnTo>
                    <a:pt x="137" y="49"/>
                  </a:lnTo>
                  <a:lnTo>
                    <a:pt x="134" y="55"/>
                  </a:lnTo>
                  <a:lnTo>
                    <a:pt x="129" y="58"/>
                  </a:lnTo>
                  <a:lnTo>
                    <a:pt x="124" y="61"/>
                  </a:lnTo>
                  <a:lnTo>
                    <a:pt x="117" y="60"/>
                  </a:lnTo>
                  <a:lnTo>
                    <a:pt x="11" y="30"/>
                  </a:lnTo>
                  <a:lnTo>
                    <a:pt x="11" y="30"/>
                  </a:lnTo>
                  <a:lnTo>
                    <a:pt x="6" y="27"/>
                  </a:lnTo>
                  <a:lnTo>
                    <a:pt x="2" y="23"/>
                  </a:lnTo>
                  <a:lnTo>
                    <a:pt x="0" y="17"/>
                  </a:lnTo>
                  <a:lnTo>
                    <a:pt x="0" y="12"/>
                  </a:lnTo>
                  <a:lnTo>
                    <a:pt x="0" y="12"/>
                  </a:lnTo>
                  <a:lnTo>
                    <a:pt x="3" y="5"/>
                  </a:lnTo>
                  <a:lnTo>
                    <a:pt x="8" y="1"/>
                  </a:lnTo>
                  <a:lnTo>
                    <a:pt x="13" y="0"/>
                  </a:lnTo>
                  <a:lnTo>
                    <a:pt x="20" y="0"/>
                  </a:lnTo>
                  <a:lnTo>
                    <a:pt x="125" y="30"/>
                  </a:lnTo>
                  <a:lnTo>
                    <a:pt x="125" y="30"/>
                  </a:lnTo>
                  <a:lnTo>
                    <a:pt x="132" y="32"/>
                  </a:lnTo>
                  <a:lnTo>
                    <a:pt x="136" y="38"/>
                  </a:lnTo>
                  <a:lnTo>
                    <a:pt x="137" y="43"/>
                  </a:lnTo>
                  <a:lnTo>
                    <a:pt x="137" y="49"/>
                  </a:lnTo>
                  <a:lnTo>
                    <a:pt x="137" y="49"/>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61" name="Freeform 1438">
              <a:extLst>
                <a:ext uri="{FF2B5EF4-FFF2-40B4-BE49-F238E27FC236}">
                  <a16:creationId xmlns:a16="http://schemas.microsoft.com/office/drawing/2014/main" id="{B3E9C814-5CCE-49A0-BAFA-7BD301111F84}"/>
                </a:ext>
              </a:extLst>
            </p:cNvPr>
            <p:cNvSpPr>
              <a:spLocks/>
            </p:cNvSpPr>
            <p:nvPr/>
          </p:nvSpPr>
          <p:spPr bwMode="auto">
            <a:xfrm>
              <a:off x="7990131" y="3707232"/>
              <a:ext cx="107052" cy="52025"/>
            </a:xfrm>
            <a:custGeom>
              <a:avLst/>
              <a:gdLst>
                <a:gd name="T0" fmla="*/ 104 w 107"/>
                <a:gd name="T1" fmla="*/ 27 h 52"/>
                <a:gd name="T2" fmla="*/ 9 w 107"/>
                <a:gd name="T3" fmla="*/ 0 h 52"/>
                <a:gd name="T4" fmla="*/ 9 w 107"/>
                <a:gd name="T5" fmla="*/ 0 h 52"/>
                <a:gd name="T6" fmla="*/ 4 w 107"/>
                <a:gd name="T7" fmla="*/ 3 h 52"/>
                <a:gd name="T8" fmla="*/ 0 w 107"/>
                <a:gd name="T9" fmla="*/ 10 h 52"/>
                <a:gd name="T10" fmla="*/ 0 w 107"/>
                <a:gd name="T11" fmla="*/ 10 h 52"/>
                <a:gd name="T12" fmla="*/ 0 w 107"/>
                <a:gd name="T13" fmla="*/ 16 h 52"/>
                <a:gd name="T14" fmla="*/ 2 w 107"/>
                <a:gd name="T15" fmla="*/ 22 h 52"/>
                <a:gd name="T16" fmla="*/ 5 w 107"/>
                <a:gd name="T17" fmla="*/ 27 h 52"/>
                <a:gd name="T18" fmla="*/ 12 w 107"/>
                <a:gd name="T19" fmla="*/ 29 h 52"/>
                <a:gd name="T20" fmla="*/ 87 w 107"/>
                <a:gd name="T21" fmla="*/ 50 h 52"/>
                <a:gd name="T22" fmla="*/ 87 w 107"/>
                <a:gd name="T23" fmla="*/ 50 h 52"/>
                <a:gd name="T24" fmla="*/ 94 w 107"/>
                <a:gd name="T25" fmla="*/ 52 h 52"/>
                <a:gd name="T26" fmla="*/ 99 w 107"/>
                <a:gd name="T27" fmla="*/ 49 h 52"/>
                <a:gd name="T28" fmla="*/ 104 w 107"/>
                <a:gd name="T29" fmla="*/ 45 h 52"/>
                <a:gd name="T30" fmla="*/ 107 w 107"/>
                <a:gd name="T31" fmla="*/ 40 h 52"/>
                <a:gd name="T32" fmla="*/ 107 w 107"/>
                <a:gd name="T33" fmla="*/ 40 h 52"/>
                <a:gd name="T34" fmla="*/ 107 w 107"/>
                <a:gd name="T35" fmla="*/ 33 h 52"/>
                <a:gd name="T36" fmla="*/ 104 w 107"/>
                <a:gd name="T37" fmla="*/ 27 h 52"/>
                <a:gd name="T38" fmla="*/ 104 w 107"/>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52">
                  <a:moveTo>
                    <a:pt x="104" y="27"/>
                  </a:moveTo>
                  <a:lnTo>
                    <a:pt x="9" y="0"/>
                  </a:lnTo>
                  <a:lnTo>
                    <a:pt x="9" y="0"/>
                  </a:lnTo>
                  <a:lnTo>
                    <a:pt x="4" y="3"/>
                  </a:lnTo>
                  <a:lnTo>
                    <a:pt x="0" y="10"/>
                  </a:lnTo>
                  <a:lnTo>
                    <a:pt x="0" y="10"/>
                  </a:lnTo>
                  <a:lnTo>
                    <a:pt x="0" y="16"/>
                  </a:lnTo>
                  <a:lnTo>
                    <a:pt x="2" y="22"/>
                  </a:lnTo>
                  <a:lnTo>
                    <a:pt x="5" y="27"/>
                  </a:lnTo>
                  <a:lnTo>
                    <a:pt x="12" y="29"/>
                  </a:lnTo>
                  <a:lnTo>
                    <a:pt x="87" y="50"/>
                  </a:lnTo>
                  <a:lnTo>
                    <a:pt x="87" y="50"/>
                  </a:lnTo>
                  <a:lnTo>
                    <a:pt x="94" y="52"/>
                  </a:lnTo>
                  <a:lnTo>
                    <a:pt x="99" y="49"/>
                  </a:lnTo>
                  <a:lnTo>
                    <a:pt x="104" y="45"/>
                  </a:lnTo>
                  <a:lnTo>
                    <a:pt x="107" y="40"/>
                  </a:lnTo>
                  <a:lnTo>
                    <a:pt x="107" y="40"/>
                  </a:lnTo>
                  <a:lnTo>
                    <a:pt x="107" y="33"/>
                  </a:lnTo>
                  <a:lnTo>
                    <a:pt x="104" y="27"/>
                  </a:lnTo>
                  <a:lnTo>
                    <a:pt x="104" y="27"/>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62" name="Freeform 1439">
              <a:extLst>
                <a:ext uri="{FF2B5EF4-FFF2-40B4-BE49-F238E27FC236}">
                  <a16:creationId xmlns:a16="http://schemas.microsoft.com/office/drawing/2014/main" id="{D857552E-D94E-4A21-9F3D-9D749FABB9D4}"/>
                </a:ext>
              </a:extLst>
            </p:cNvPr>
            <p:cNvSpPr>
              <a:spLocks/>
            </p:cNvSpPr>
            <p:nvPr/>
          </p:nvSpPr>
          <p:spPr bwMode="auto">
            <a:xfrm>
              <a:off x="7979126" y="3704230"/>
              <a:ext cx="28014" cy="34016"/>
            </a:xfrm>
            <a:custGeom>
              <a:avLst/>
              <a:gdLst>
                <a:gd name="T0" fmla="*/ 24 w 28"/>
                <a:gd name="T1" fmla="*/ 13 h 34"/>
                <a:gd name="T2" fmla="*/ 24 w 28"/>
                <a:gd name="T3" fmla="*/ 13 h 34"/>
                <a:gd name="T4" fmla="*/ 28 w 28"/>
                <a:gd name="T5" fmla="*/ 5 h 34"/>
                <a:gd name="T6" fmla="*/ 10 w 28"/>
                <a:gd name="T7" fmla="*/ 0 h 34"/>
                <a:gd name="T8" fmla="*/ 9 w 28"/>
                <a:gd name="T9" fmla="*/ 0 h 34"/>
                <a:gd name="T10" fmla="*/ 9 w 28"/>
                <a:gd name="T11" fmla="*/ 0 h 34"/>
                <a:gd name="T12" fmla="*/ 3 w 28"/>
                <a:gd name="T13" fmla="*/ 4 h 34"/>
                <a:gd name="T14" fmla="*/ 0 w 28"/>
                <a:gd name="T15" fmla="*/ 10 h 34"/>
                <a:gd name="T16" fmla="*/ 0 w 28"/>
                <a:gd name="T17" fmla="*/ 10 h 34"/>
                <a:gd name="T18" fmla="*/ 0 w 28"/>
                <a:gd name="T19" fmla="*/ 16 h 34"/>
                <a:gd name="T20" fmla="*/ 2 w 28"/>
                <a:gd name="T21" fmla="*/ 22 h 34"/>
                <a:gd name="T22" fmla="*/ 6 w 28"/>
                <a:gd name="T23" fmla="*/ 26 h 34"/>
                <a:gd name="T24" fmla="*/ 11 w 28"/>
                <a:gd name="T25" fmla="*/ 29 h 34"/>
                <a:gd name="T26" fmla="*/ 27 w 28"/>
                <a:gd name="T27" fmla="*/ 34 h 34"/>
                <a:gd name="T28" fmla="*/ 27 w 28"/>
                <a:gd name="T29" fmla="*/ 34 h 34"/>
                <a:gd name="T30" fmla="*/ 27 w 28"/>
                <a:gd name="T31" fmla="*/ 34 h 34"/>
                <a:gd name="T32" fmla="*/ 26 w 28"/>
                <a:gd name="T33" fmla="*/ 29 h 34"/>
                <a:gd name="T34" fmla="*/ 24 w 28"/>
                <a:gd name="T35" fmla="*/ 23 h 34"/>
                <a:gd name="T36" fmla="*/ 24 w 28"/>
                <a:gd name="T37" fmla="*/ 18 h 34"/>
                <a:gd name="T38" fmla="*/ 24 w 28"/>
                <a:gd name="T39" fmla="*/ 13 h 34"/>
                <a:gd name="T40" fmla="*/ 24 w 28"/>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4">
                  <a:moveTo>
                    <a:pt x="24" y="13"/>
                  </a:moveTo>
                  <a:lnTo>
                    <a:pt x="24" y="13"/>
                  </a:lnTo>
                  <a:lnTo>
                    <a:pt x="28" y="5"/>
                  </a:lnTo>
                  <a:lnTo>
                    <a:pt x="10" y="0"/>
                  </a:lnTo>
                  <a:lnTo>
                    <a:pt x="9" y="0"/>
                  </a:lnTo>
                  <a:lnTo>
                    <a:pt x="9" y="0"/>
                  </a:lnTo>
                  <a:lnTo>
                    <a:pt x="3" y="4"/>
                  </a:lnTo>
                  <a:lnTo>
                    <a:pt x="0" y="10"/>
                  </a:lnTo>
                  <a:lnTo>
                    <a:pt x="0" y="10"/>
                  </a:lnTo>
                  <a:lnTo>
                    <a:pt x="0" y="16"/>
                  </a:lnTo>
                  <a:lnTo>
                    <a:pt x="2" y="22"/>
                  </a:lnTo>
                  <a:lnTo>
                    <a:pt x="6" y="26"/>
                  </a:lnTo>
                  <a:lnTo>
                    <a:pt x="11" y="29"/>
                  </a:lnTo>
                  <a:lnTo>
                    <a:pt x="27" y="34"/>
                  </a:lnTo>
                  <a:lnTo>
                    <a:pt x="27" y="34"/>
                  </a:lnTo>
                  <a:lnTo>
                    <a:pt x="27" y="34"/>
                  </a:lnTo>
                  <a:lnTo>
                    <a:pt x="26" y="29"/>
                  </a:lnTo>
                  <a:lnTo>
                    <a:pt x="24" y="23"/>
                  </a:lnTo>
                  <a:lnTo>
                    <a:pt x="24" y="18"/>
                  </a:lnTo>
                  <a:lnTo>
                    <a:pt x="24" y="13"/>
                  </a:lnTo>
                  <a:lnTo>
                    <a:pt x="24"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63" name="Freeform 1440">
              <a:extLst>
                <a:ext uri="{FF2B5EF4-FFF2-40B4-BE49-F238E27FC236}">
                  <a16:creationId xmlns:a16="http://schemas.microsoft.com/office/drawing/2014/main" id="{11BFDD63-F2EC-479E-9DE0-BA03B021CC1D}"/>
                </a:ext>
              </a:extLst>
            </p:cNvPr>
            <p:cNvSpPr>
              <a:spLocks/>
            </p:cNvSpPr>
            <p:nvPr/>
          </p:nvSpPr>
          <p:spPr bwMode="auto">
            <a:xfrm>
              <a:off x="7947111" y="3782268"/>
              <a:ext cx="137066" cy="61030"/>
            </a:xfrm>
            <a:custGeom>
              <a:avLst/>
              <a:gdLst>
                <a:gd name="T0" fmla="*/ 137 w 137"/>
                <a:gd name="T1" fmla="*/ 49 h 61"/>
                <a:gd name="T2" fmla="*/ 137 w 137"/>
                <a:gd name="T3" fmla="*/ 49 h 61"/>
                <a:gd name="T4" fmla="*/ 134 w 137"/>
                <a:gd name="T5" fmla="*/ 56 h 61"/>
                <a:gd name="T6" fmla="*/ 129 w 137"/>
                <a:gd name="T7" fmla="*/ 60 h 61"/>
                <a:gd name="T8" fmla="*/ 124 w 137"/>
                <a:gd name="T9" fmla="*/ 61 h 61"/>
                <a:gd name="T10" fmla="*/ 117 w 137"/>
                <a:gd name="T11" fmla="*/ 61 h 61"/>
                <a:gd name="T12" fmla="*/ 11 w 137"/>
                <a:gd name="T13" fmla="*/ 31 h 61"/>
                <a:gd name="T14" fmla="*/ 11 w 137"/>
                <a:gd name="T15" fmla="*/ 31 h 61"/>
                <a:gd name="T16" fmla="*/ 6 w 137"/>
                <a:gd name="T17" fmla="*/ 29 h 61"/>
                <a:gd name="T18" fmla="*/ 2 w 137"/>
                <a:gd name="T19" fmla="*/ 23 h 61"/>
                <a:gd name="T20" fmla="*/ 0 w 137"/>
                <a:gd name="T21" fmla="*/ 18 h 61"/>
                <a:gd name="T22" fmla="*/ 0 w 137"/>
                <a:gd name="T23" fmla="*/ 12 h 61"/>
                <a:gd name="T24" fmla="*/ 0 w 137"/>
                <a:gd name="T25" fmla="*/ 12 h 61"/>
                <a:gd name="T26" fmla="*/ 3 w 137"/>
                <a:gd name="T27" fmla="*/ 6 h 61"/>
                <a:gd name="T28" fmla="*/ 8 w 137"/>
                <a:gd name="T29" fmla="*/ 3 h 61"/>
                <a:gd name="T30" fmla="*/ 13 w 137"/>
                <a:gd name="T31" fmla="*/ 0 h 61"/>
                <a:gd name="T32" fmla="*/ 20 w 137"/>
                <a:gd name="T33" fmla="*/ 1 h 61"/>
                <a:gd name="T34" fmla="*/ 125 w 137"/>
                <a:gd name="T35" fmla="*/ 30 h 61"/>
                <a:gd name="T36" fmla="*/ 125 w 137"/>
                <a:gd name="T37" fmla="*/ 30 h 61"/>
                <a:gd name="T38" fmla="*/ 132 w 137"/>
                <a:gd name="T39" fmla="*/ 34 h 61"/>
                <a:gd name="T40" fmla="*/ 135 w 137"/>
                <a:gd name="T41" fmla="*/ 38 h 61"/>
                <a:gd name="T42" fmla="*/ 137 w 137"/>
                <a:gd name="T43" fmla="*/ 44 h 61"/>
                <a:gd name="T44" fmla="*/ 137 w 137"/>
                <a:gd name="T45" fmla="*/ 49 h 61"/>
                <a:gd name="T46" fmla="*/ 137 w 137"/>
                <a:gd name="T4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61">
                  <a:moveTo>
                    <a:pt x="137" y="49"/>
                  </a:moveTo>
                  <a:lnTo>
                    <a:pt x="137" y="49"/>
                  </a:lnTo>
                  <a:lnTo>
                    <a:pt x="134" y="56"/>
                  </a:lnTo>
                  <a:lnTo>
                    <a:pt x="129" y="60"/>
                  </a:lnTo>
                  <a:lnTo>
                    <a:pt x="124" y="61"/>
                  </a:lnTo>
                  <a:lnTo>
                    <a:pt x="117" y="61"/>
                  </a:lnTo>
                  <a:lnTo>
                    <a:pt x="11" y="31"/>
                  </a:lnTo>
                  <a:lnTo>
                    <a:pt x="11" y="31"/>
                  </a:lnTo>
                  <a:lnTo>
                    <a:pt x="6" y="29"/>
                  </a:lnTo>
                  <a:lnTo>
                    <a:pt x="2" y="23"/>
                  </a:lnTo>
                  <a:lnTo>
                    <a:pt x="0" y="18"/>
                  </a:lnTo>
                  <a:lnTo>
                    <a:pt x="0" y="12"/>
                  </a:lnTo>
                  <a:lnTo>
                    <a:pt x="0" y="12"/>
                  </a:lnTo>
                  <a:lnTo>
                    <a:pt x="3" y="6"/>
                  </a:lnTo>
                  <a:lnTo>
                    <a:pt x="8" y="3"/>
                  </a:lnTo>
                  <a:lnTo>
                    <a:pt x="13" y="0"/>
                  </a:lnTo>
                  <a:lnTo>
                    <a:pt x="20" y="1"/>
                  </a:lnTo>
                  <a:lnTo>
                    <a:pt x="125" y="30"/>
                  </a:lnTo>
                  <a:lnTo>
                    <a:pt x="125" y="30"/>
                  </a:lnTo>
                  <a:lnTo>
                    <a:pt x="132" y="34"/>
                  </a:lnTo>
                  <a:lnTo>
                    <a:pt x="135" y="38"/>
                  </a:lnTo>
                  <a:lnTo>
                    <a:pt x="137" y="44"/>
                  </a:lnTo>
                  <a:lnTo>
                    <a:pt x="137" y="49"/>
                  </a:lnTo>
                  <a:lnTo>
                    <a:pt x="137" y="49"/>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64" name="Freeform 1441">
              <a:extLst>
                <a:ext uri="{FF2B5EF4-FFF2-40B4-BE49-F238E27FC236}">
                  <a16:creationId xmlns:a16="http://schemas.microsoft.com/office/drawing/2014/main" id="{6B07AE82-28D1-4A64-BD70-1738F8D8B10E}"/>
                </a:ext>
              </a:extLst>
            </p:cNvPr>
            <p:cNvSpPr>
              <a:spLocks/>
            </p:cNvSpPr>
            <p:nvPr/>
          </p:nvSpPr>
          <p:spPr bwMode="auto">
            <a:xfrm>
              <a:off x="7968120" y="3786270"/>
              <a:ext cx="107052" cy="51025"/>
            </a:xfrm>
            <a:custGeom>
              <a:avLst/>
              <a:gdLst>
                <a:gd name="T0" fmla="*/ 104 w 107"/>
                <a:gd name="T1" fmla="*/ 26 h 51"/>
                <a:gd name="T2" fmla="*/ 9 w 107"/>
                <a:gd name="T3" fmla="*/ 0 h 51"/>
                <a:gd name="T4" fmla="*/ 9 w 107"/>
                <a:gd name="T5" fmla="*/ 0 h 51"/>
                <a:gd name="T6" fmla="*/ 4 w 107"/>
                <a:gd name="T7" fmla="*/ 4 h 51"/>
                <a:gd name="T8" fmla="*/ 0 w 107"/>
                <a:gd name="T9" fmla="*/ 9 h 51"/>
                <a:gd name="T10" fmla="*/ 0 w 107"/>
                <a:gd name="T11" fmla="*/ 9 h 51"/>
                <a:gd name="T12" fmla="*/ 0 w 107"/>
                <a:gd name="T13" fmla="*/ 15 h 51"/>
                <a:gd name="T14" fmla="*/ 1 w 107"/>
                <a:gd name="T15" fmla="*/ 22 h 51"/>
                <a:gd name="T16" fmla="*/ 5 w 107"/>
                <a:gd name="T17" fmla="*/ 26 h 51"/>
                <a:gd name="T18" fmla="*/ 12 w 107"/>
                <a:gd name="T19" fmla="*/ 28 h 51"/>
                <a:gd name="T20" fmla="*/ 87 w 107"/>
                <a:gd name="T21" fmla="*/ 51 h 51"/>
                <a:gd name="T22" fmla="*/ 87 w 107"/>
                <a:gd name="T23" fmla="*/ 51 h 51"/>
                <a:gd name="T24" fmla="*/ 94 w 107"/>
                <a:gd name="T25" fmla="*/ 51 h 51"/>
                <a:gd name="T26" fmla="*/ 99 w 107"/>
                <a:gd name="T27" fmla="*/ 49 h 51"/>
                <a:gd name="T28" fmla="*/ 104 w 107"/>
                <a:gd name="T29" fmla="*/ 45 h 51"/>
                <a:gd name="T30" fmla="*/ 107 w 107"/>
                <a:gd name="T31" fmla="*/ 39 h 51"/>
                <a:gd name="T32" fmla="*/ 107 w 107"/>
                <a:gd name="T33" fmla="*/ 39 h 51"/>
                <a:gd name="T34" fmla="*/ 107 w 107"/>
                <a:gd name="T35" fmla="*/ 32 h 51"/>
                <a:gd name="T36" fmla="*/ 104 w 107"/>
                <a:gd name="T37" fmla="*/ 26 h 51"/>
                <a:gd name="T38" fmla="*/ 104 w 107"/>
                <a:gd name="T39"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51">
                  <a:moveTo>
                    <a:pt x="104" y="26"/>
                  </a:moveTo>
                  <a:lnTo>
                    <a:pt x="9" y="0"/>
                  </a:lnTo>
                  <a:lnTo>
                    <a:pt x="9" y="0"/>
                  </a:lnTo>
                  <a:lnTo>
                    <a:pt x="4" y="4"/>
                  </a:lnTo>
                  <a:lnTo>
                    <a:pt x="0" y="9"/>
                  </a:lnTo>
                  <a:lnTo>
                    <a:pt x="0" y="9"/>
                  </a:lnTo>
                  <a:lnTo>
                    <a:pt x="0" y="15"/>
                  </a:lnTo>
                  <a:lnTo>
                    <a:pt x="1" y="22"/>
                  </a:lnTo>
                  <a:lnTo>
                    <a:pt x="5" y="26"/>
                  </a:lnTo>
                  <a:lnTo>
                    <a:pt x="12" y="28"/>
                  </a:lnTo>
                  <a:lnTo>
                    <a:pt x="87" y="51"/>
                  </a:lnTo>
                  <a:lnTo>
                    <a:pt x="87" y="51"/>
                  </a:lnTo>
                  <a:lnTo>
                    <a:pt x="94" y="51"/>
                  </a:lnTo>
                  <a:lnTo>
                    <a:pt x="99" y="49"/>
                  </a:lnTo>
                  <a:lnTo>
                    <a:pt x="104" y="45"/>
                  </a:lnTo>
                  <a:lnTo>
                    <a:pt x="107" y="39"/>
                  </a:lnTo>
                  <a:lnTo>
                    <a:pt x="107" y="39"/>
                  </a:lnTo>
                  <a:lnTo>
                    <a:pt x="107" y="32"/>
                  </a:lnTo>
                  <a:lnTo>
                    <a:pt x="104" y="26"/>
                  </a:lnTo>
                  <a:lnTo>
                    <a:pt x="104" y="26"/>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65" name="Freeform 1442">
              <a:extLst>
                <a:ext uri="{FF2B5EF4-FFF2-40B4-BE49-F238E27FC236}">
                  <a16:creationId xmlns:a16="http://schemas.microsoft.com/office/drawing/2014/main" id="{79EB1AC4-EE17-48A3-BA4A-D0EAA55112E1}"/>
                </a:ext>
              </a:extLst>
            </p:cNvPr>
            <p:cNvSpPr>
              <a:spLocks/>
            </p:cNvSpPr>
            <p:nvPr/>
          </p:nvSpPr>
          <p:spPr bwMode="auto">
            <a:xfrm>
              <a:off x="7956115" y="3782268"/>
              <a:ext cx="29014" cy="34016"/>
            </a:xfrm>
            <a:custGeom>
              <a:avLst/>
              <a:gdLst>
                <a:gd name="T0" fmla="*/ 26 w 29"/>
                <a:gd name="T1" fmla="*/ 13 h 34"/>
                <a:gd name="T2" fmla="*/ 26 w 29"/>
                <a:gd name="T3" fmla="*/ 13 h 34"/>
                <a:gd name="T4" fmla="*/ 29 w 29"/>
                <a:gd name="T5" fmla="*/ 6 h 34"/>
                <a:gd name="T6" fmla="*/ 11 w 29"/>
                <a:gd name="T7" fmla="*/ 1 h 34"/>
                <a:gd name="T8" fmla="*/ 10 w 29"/>
                <a:gd name="T9" fmla="*/ 0 h 34"/>
                <a:gd name="T10" fmla="*/ 10 w 29"/>
                <a:gd name="T11" fmla="*/ 0 h 34"/>
                <a:gd name="T12" fmla="*/ 4 w 29"/>
                <a:gd name="T13" fmla="*/ 4 h 34"/>
                <a:gd name="T14" fmla="*/ 2 w 29"/>
                <a:gd name="T15" fmla="*/ 10 h 34"/>
                <a:gd name="T16" fmla="*/ 2 w 29"/>
                <a:gd name="T17" fmla="*/ 10 h 34"/>
                <a:gd name="T18" fmla="*/ 0 w 29"/>
                <a:gd name="T19" fmla="*/ 17 h 34"/>
                <a:gd name="T20" fmla="*/ 3 w 29"/>
                <a:gd name="T21" fmla="*/ 22 h 34"/>
                <a:gd name="T22" fmla="*/ 7 w 29"/>
                <a:gd name="T23" fmla="*/ 27 h 34"/>
                <a:gd name="T24" fmla="*/ 12 w 29"/>
                <a:gd name="T25" fmla="*/ 30 h 34"/>
                <a:gd name="T26" fmla="*/ 28 w 29"/>
                <a:gd name="T27" fmla="*/ 34 h 34"/>
                <a:gd name="T28" fmla="*/ 28 w 29"/>
                <a:gd name="T29" fmla="*/ 34 h 34"/>
                <a:gd name="T30" fmla="*/ 28 w 29"/>
                <a:gd name="T31" fmla="*/ 34 h 34"/>
                <a:gd name="T32" fmla="*/ 26 w 29"/>
                <a:gd name="T33" fmla="*/ 30 h 34"/>
                <a:gd name="T34" fmla="*/ 25 w 29"/>
                <a:gd name="T35" fmla="*/ 25 h 34"/>
                <a:gd name="T36" fmla="*/ 25 w 29"/>
                <a:gd name="T37" fmla="*/ 19 h 34"/>
                <a:gd name="T38" fmla="*/ 26 w 29"/>
                <a:gd name="T39" fmla="*/ 13 h 34"/>
                <a:gd name="T40" fmla="*/ 26 w 29"/>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34">
                  <a:moveTo>
                    <a:pt x="26" y="13"/>
                  </a:moveTo>
                  <a:lnTo>
                    <a:pt x="26" y="13"/>
                  </a:lnTo>
                  <a:lnTo>
                    <a:pt x="29" y="6"/>
                  </a:lnTo>
                  <a:lnTo>
                    <a:pt x="11" y="1"/>
                  </a:lnTo>
                  <a:lnTo>
                    <a:pt x="10" y="0"/>
                  </a:lnTo>
                  <a:lnTo>
                    <a:pt x="10" y="0"/>
                  </a:lnTo>
                  <a:lnTo>
                    <a:pt x="4" y="4"/>
                  </a:lnTo>
                  <a:lnTo>
                    <a:pt x="2" y="10"/>
                  </a:lnTo>
                  <a:lnTo>
                    <a:pt x="2" y="10"/>
                  </a:lnTo>
                  <a:lnTo>
                    <a:pt x="0" y="17"/>
                  </a:lnTo>
                  <a:lnTo>
                    <a:pt x="3" y="22"/>
                  </a:lnTo>
                  <a:lnTo>
                    <a:pt x="7" y="27"/>
                  </a:lnTo>
                  <a:lnTo>
                    <a:pt x="12" y="30"/>
                  </a:lnTo>
                  <a:lnTo>
                    <a:pt x="28" y="34"/>
                  </a:lnTo>
                  <a:lnTo>
                    <a:pt x="28" y="34"/>
                  </a:lnTo>
                  <a:lnTo>
                    <a:pt x="28" y="34"/>
                  </a:lnTo>
                  <a:lnTo>
                    <a:pt x="26" y="30"/>
                  </a:lnTo>
                  <a:lnTo>
                    <a:pt x="25" y="25"/>
                  </a:lnTo>
                  <a:lnTo>
                    <a:pt x="25" y="19"/>
                  </a:lnTo>
                  <a:lnTo>
                    <a:pt x="26" y="13"/>
                  </a:lnTo>
                  <a:lnTo>
                    <a:pt x="26"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66" name="Freeform 1443">
              <a:extLst>
                <a:ext uri="{FF2B5EF4-FFF2-40B4-BE49-F238E27FC236}">
                  <a16:creationId xmlns:a16="http://schemas.microsoft.com/office/drawing/2014/main" id="{9AAB7A99-8AF9-4A44-BF48-0B28E839A735}"/>
                </a:ext>
              </a:extLst>
            </p:cNvPr>
            <p:cNvSpPr>
              <a:spLocks/>
            </p:cNvSpPr>
            <p:nvPr/>
          </p:nvSpPr>
          <p:spPr bwMode="auto">
            <a:xfrm>
              <a:off x="7925100" y="3861306"/>
              <a:ext cx="137066" cy="61030"/>
            </a:xfrm>
            <a:custGeom>
              <a:avLst/>
              <a:gdLst>
                <a:gd name="T0" fmla="*/ 137 w 137"/>
                <a:gd name="T1" fmla="*/ 50 h 61"/>
                <a:gd name="T2" fmla="*/ 137 w 137"/>
                <a:gd name="T3" fmla="*/ 50 h 61"/>
                <a:gd name="T4" fmla="*/ 134 w 137"/>
                <a:gd name="T5" fmla="*/ 55 h 61"/>
                <a:gd name="T6" fmla="*/ 129 w 137"/>
                <a:gd name="T7" fmla="*/ 59 h 61"/>
                <a:gd name="T8" fmla="*/ 124 w 137"/>
                <a:gd name="T9" fmla="*/ 61 h 61"/>
                <a:gd name="T10" fmla="*/ 117 w 137"/>
                <a:gd name="T11" fmla="*/ 60 h 61"/>
                <a:gd name="T12" fmla="*/ 11 w 137"/>
                <a:gd name="T13" fmla="*/ 30 h 61"/>
                <a:gd name="T14" fmla="*/ 11 w 137"/>
                <a:gd name="T15" fmla="*/ 30 h 61"/>
                <a:gd name="T16" fmla="*/ 6 w 137"/>
                <a:gd name="T17" fmla="*/ 28 h 61"/>
                <a:gd name="T18" fmla="*/ 2 w 137"/>
                <a:gd name="T19" fmla="*/ 24 h 61"/>
                <a:gd name="T20" fmla="*/ 0 w 137"/>
                <a:gd name="T21" fmla="*/ 17 h 61"/>
                <a:gd name="T22" fmla="*/ 0 w 137"/>
                <a:gd name="T23" fmla="*/ 11 h 61"/>
                <a:gd name="T24" fmla="*/ 0 w 137"/>
                <a:gd name="T25" fmla="*/ 11 h 61"/>
                <a:gd name="T26" fmla="*/ 3 w 137"/>
                <a:gd name="T27" fmla="*/ 5 h 61"/>
                <a:gd name="T28" fmla="*/ 8 w 137"/>
                <a:gd name="T29" fmla="*/ 2 h 61"/>
                <a:gd name="T30" fmla="*/ 13 w 137"/>
                <a:gd name="T31" fmla="*/ 0 h 61"/>
                <a:gd name="T32" fmla="*/ 20 w 137"/>
                <a:gd name="T33" fmla="*/ 0 h 61"/>
                <a:gd name="T34" fmla="*/ 125 w 137"/>
                <a:gd name="T35" fmla="*/ 30 h 61"/>
                <a:gd name="T36" fmla="*/ 125 w 137"/>
                <a:gd name="T37" fmla="*/ 30 h 61"/>
                <a:gd name="T38" fmla="*/ 132 w 137"/>
                <a:gd name="T39" fmla="*/ 33 h 61"/>
                <a:gd name="T40" fmla="*/ 135 w 137"/>
                <a:gd name="T41" fmla="*/ 38 h 61"/>
                <a:gd name="T42" fmla="*/ 137 w 137"/>
                <a:gd name="T43" fmla="*/ 43 h 61"/>
                <a:gd name="T44" fmla="*/ 137 w 137"/>
                <a:gd name="T45" fmla="*/ 50 h 61"/>
                <a:gd name="T46" fmla="*/ 137 w 137"/>
                <a:gd name="T47"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61">
                  <a:moveTo>
                    <a:pt x="137" y="50"/>
                  </a:moveTo>
                  <a:lnTo>
                    <a:pt x="137" y="50"/>
                  </a:lnTo>
                  <a:lnTo>
                    <a:pt x="134" y="55"/>
                  </a:lnTo>
                  <a:lnTo>
                    <a:pt x="129" y="59"/>
                  </a:lnTo>
                  <a:lnTo>
                    <a:pt x="124" y="61"/>
                  </a:lnTo>
                  <a:lnTo>
                    <a:pt x="117" y="60"/>
                  </a:lnTo>
                  <a:lnTo>
                    <a:pt x="11" y="30"/>
                  </a:lnTo>
                  <a:lnTo>
                    <a:pt x="11" y="30"/>
                  </a:lnTo>
                  <a:lnTo>
                    <a:pt x="6" y="28"/>
                  </a:lnTo>
                  <a:lnTo>
                    <a:pt x="2" y="24"/>
                  </a:lnTo>
                  <a:lnTo>
                    <a:pt x="0" y="17"/>
                  </a:lnTo>
                  <a:lnTo>
                    <a:pt x="0" y="11"/>
                  </a:lnTo>
                  <a:lnTo>
                    <a:pt x="0" y="11"/>
                  </a:lnTo>
                  <a:lnTo>
                    <a:pt x="3" y="5"/>
                  </a:lnTo>
                  <a:lnTo>
                    <a:pt x="8" y="2"/>
                  </a:lnTo>
                  <a:lnTo>
                    <a:pt x="13" y="0"/>
                  </a:lnTo>
                  <a:lnTo>
                    <a:pt x="20" y="0"/>
                  </a:lnTo>
                  <a:lnTo>
                    <a:pt x="125" y="30"/>
                  </a:lnTo>
                  <a:lnTo>
                    <a:pt x="125" y="30"/>
                  </a:lnTo>
                  <a:lnTo>
                    <a:pt x="132" y="33"/>
                  </a:lnTo>
                  <a:lnTo>
                    <a:pt x="135" y="38"/>
                  </a:lnTo>
                  <a:lnTo>
                    <a:pt x="137" y="43"/>
                  </a:lnTo>
                  <a:lnTo>
                    <a:pt x="137" y="50"/>
                  </a:lnTo>
                  <a:lnTo>
                    <a:pt x="137" y="5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67" name="Freeform 1444">
              <a:extLst>
                <a:ext uri="{FF2B5EF4-FFF2-40B4-BE49-F238E27FC236}">
                  <a16:creationId xmlns:a16="http://schemas.microsoft.com/office/drawing/2014/main" id="{3A1C629D-4F5D-46CD-AAAE-3BD050576D4E}"/>
                </a:ext>
              </a:extLst>
            </p:cNvPr>
            <p:cNvSpPr>
              <a:spLocks/>
            </p:cNvSpPr>
            <p:nvPr/>
          </p:nvSpPr>
          <p:spPr bwMode="auto">
            <a:xfrm>
              <a:off x="7946110" y="3864307"/>
              <a:ext cx="107052" cy="51025"/>
            </a:xfrm>
            <a:custGeom>
              <a:avLst/>
              <a:gdLst>
                <a:gd name="T0" fmla="*/ 104 w 107"/>
                <a:gd name="T1" fmla="*/ 27 h 51"/>
                <a:gd name="T2" fmla="*/ 9 w 107"/>
                <a:gd name="T3" fmla="*/ 0 h 51"/>
                <a:gd name="T4" fmla="*/ 9 w 107"/>
                <a:gd name="T5" fmla="*/ 0 h 51"/>
                <a:gd name="T6" fmla="*/ 4 w 107"/>
                <a:gd name="T7" fmla="*/ 4 h 51"/>
                <a:gd name="T8" fmla="*/ 0 w 107"/>
                <a:gd name="T9" fmla="*/ 10 h 51"/>
                <a:gd name="T10" fmla="*/ 0 w 107"/>
                <a:gd name="T11" fmla="*/ 10 h 51"/>
                <a:gd name="T12" fmla="*/ 0 w 107"/>
                <a:gd name="T13" fmla="*/ 17 h 51"/>
                <a:gd name="T14" fmla="*/ 1 w 107"/>
                <a:gd name="T15" fmla="*/ 22 h 51"/>
                <a:gd name="T16" fmla="*/ 5 w 107"/>
                <a:gd name="T17" fmla="*/ 27 h 51"/>
                <a:gd name="T18" fmla="*/ 12 w 107"/>
                <a:gd name="T19" fmla="*/ 30 h 51"/>
                <a:gd name="T20" fmla="*/ 87 w 107"/>
                <a:gd name="T21" fmla="*/ 51 h 51"/>
                <a:gd name="T22" fmla="*/ 87 w 107"/>
                <a:gd name="T23" fmla="*/ 51 h 51"/>
                <a:gd name="T24" fmla="*/ 94 w 107"/>
                <a:gd name="T25" fmla="*/ 51 h 51"/>
                <a:gd name="T26" fmla="*/ 99 w 107"/>
                <a:gd name="T27" fmla="*/ 49 h 51"/>
                <a:gd name="T28" fmla="*/ 104 w 107"/>
                <a:gd name="T29" fmla="*/ 45 h 51"/>
                <a:gd name="T30" fmla="*/ 107 w 107"/>
                <a:gd name="T31" fmla="*/ 40 h 51"/>
                <a:gd name="T32" fmla="*/ 107 w 107"/>
                <a:gd name="T33" fmla="*/ 40 h 51"/>
                <a:gd name="T34" fmla="*/ 107 w 107"/>
                <a:gd name="T35" fmla="*/ 36 h 51"/>
                <a:gd name="T36" fmla="*/ 107 w 107"/>
                <a:gd name="T37" fmla="*/ 34 h 51"/>
                <a:gd name="T38" fmla="*/ 104 w 107"/>
                <a:gd name="T39" fmla="*/ 27 h 51"/>
                <a:gd name="T40" fmla="*/ 104 w 107"/>
                <a:gd name="T4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51">
                  <a:moveTo>
                    <a:pt x="104" y="27"/>
                  </a:moveTo>
                  <a:lnTo>
                    <a:pt x="9" y="0"/>
                  </a:lnTo>
                  <a:lnTo>
                    <a:pt x="9" y="0"/>
                  </a:lnTo>
                  <a:lnTo>
                    <a:pt x="4" y="4"/>
                  </a:lnTo>
                  <a:lnTo>
                    <a:pt x="0" y="10"/>
                  </a:lnTo>
                  <a:lnTo>
                    <a:pt x="0" y="10"/>
                  </a:lnTo>
                  <a:lnTo>
                    <a:pt x="0" y="17"/>
                  </a:lnTo>
                  <a:lnTo>
                    <a:pt x="1" y="22"/>
                  </a:lnTo>
                  <a:lnTo>
                    <a:pt x="5" y="27"/>
                  </a:lnTo>
                  <a:lnTo>
                    <a:pt x="12" y="30"/>
                  </a:lnTo>
                  <a:lnTo>
                    <a:pt x="87" y="51"/>
                  </a:lnTo>
                  <a:lnTo>
                    <a:pt x="87" y="51"/>
                  </a:lnTo>
                  <a:lnTo>
                    <a:pt x="94" y="51"/>
                  </a:lnTo>
                  <a:lnTo>
                    <a:pt x="99" y="49"/>
                  </a:lnTo>
                  <a:lnTo>
                    <a:pt x="104" y="45"/>
                  </a:lnTo>
                  <a:lnTo>
                    <a:pt x="107" y="40"/>
                  </a:lnTo>
                  <a:lnTo>
                    <a:pt x="107" y="40"/>
                  </a:lnTo>
                  <a:lnTo>
                    <a:pt x="107" y="36"/>
                  </a:lnTo>
                  <a:lnTo>
                    <a:pt x="107" y="34"/>
                  </a:lnTo>
                  <a:lnTo>
                    <a:pt x="104" y="27"/>
                  </a:lnTo>
                  <a:lnTo>
                    <a:pt x="104" y="27"/>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68" name="Freeform 1445">
              <a:extLst>
                <a:ext uri="{FF2B5EF4-FFF2-40B4-BE49-F238E27FC236}">
                  <a16:creationId xmlns:a16="http://schemas.microsoft.com/office/drawing/2014/main" id="{80C75EAD-25EF-437D-B23D-0D9733890611}"/>
                </a:ext>
              </a:extLst>
            </p:cNvPr>
            <p:cNvSpPr>
              <a:spLocks/>
            </p:cNvSpPr>
            <p:nvPr/>
          </p:nvSpPr>
          <p:spPr bwMode="auto">
            <a:xfrm>
              <a:off x="7934104" y="3861306"/>
              <a:ext cx="29014" cy="34016"/>
            </a:xfrm>
            <a:custGeom>
              <a:avLst/>
              <a:gdLst>
                <a:gd name="T0" fmla="*/ 26 w 29"/>
                <a:gd name="T1" fmla="*/ 13 h 34"/>
                <a:gd name="T2" fmla="*/ 26 w 29"/>
                <a:gd name="T3" fmla="*/ 13 h 34"/>
                <a:gd name="T4" fmla="*/ 29 w 29"/>
                <a:gd name="T5" fmla="*/ 5 h 34"/>
                <a:gd name="T6" fmla="*/ 11 w 29"/>
                <a:gd name="T7" fmla="*/ 0 h 34"/>
                <a:gd name="T8" fmla="*/ 9 w 29"/>
                <a:gd name="T9" fmla="*/ 0 h 34"/>
                <a:gd name="T10" fmla="*/ 9 w 29"/>
                <a:gd name="T11" fmla="*/ 0 h 34"/>
                <a:gd name="T12" fmla="*/ 4 w 29"/>
                <a:gd name="T13" fmla="*/ 4 h 34"/>
                <a:gd name="T14" fmla="*/ 2 w 29"/>
                <a:gd name="T15" fmla="*/ 9 h 34"/>
                <a:gd name="T16" fmla="*/ 2 w 29"/>
                <a:gd name="T17" fmla="*/ 9 h 34"/>
                <a:gd name="T18" fmla="*/ 0 w 29"/>
                <a:gd name="T19" fmla="*/ 16 h 34"/>
                <a:gd name="T20" fmla="*/ 3 w 29"/>
                <a:gd name="T21" fmla="*/ 22 h 34"/>
                <a:gd name="T22" fmla="*/ 7 w 29"/>
                <a:gd name="T23" fmla="*/ 26 h 34"/>
                <a:gd name="T24" fmla="*/ 12 w 29"/>
                <a:gd name="T25" fmla="*/ 29 h 34"/>
                <a:gd name="T26" fmla="*/ 28 w 29"/>
                <a:gd name="T27" fmla="*/ 34 h 34"/>
                <a:gd name="T28" fmla="*/ 28 w 29"/>
                <a:gd name="T29" fmla="*/ 34 h 34"/>
                <a:gd name="T30" fmla="*/ 28 w 29"/>
                <a:gd name="T31" fmla="*/ 34 h 34"/>
                <a:gd name="T32" fmla="*/ 26 w 29"/>
                <a:gd name="T33" fmla="*/ 29 h 34"/>
                <a:gd name="T34" fmla="*/ 25 w 29"/>
                <a:gd name="T35" fmla="*/ 24 h 34"/>
                <a:gd name="T36" fmla="*/ 25 w 29"/>
                <a:gd name="T37" fmla="*/ 18 h 34"/>
                <a:gd name="T38" fmla="*/ 26 w 29"/>
                <a:gd name="T39" fmla="*/ 13 h 34"/>
                <a:gd name="T40" fmla="*/ 26 w 29"/>
                <a:gd name="T4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34">
                  <a:moveTo>
                    <a:pt x="26" y="13"/>
                  </a:moveTo>
                  <a:lnTo>
                    <a:pt x="26" y="13"/>
                  </a:lnTo>
                  <a:lnTo>
                    <a:pt x="29" y="5"/>
                  </a:lnTo>
                  <a:lnTo>
                    <a:pt x="11" y="0"/>
                  </a:lnTo>
                  <a:lnTo>
                    <a:pt x="9" y="0"/>
                  </a:lnTo>
                  <a:lnTo>
                    <a:pt x="9" y="0"/>
                  </a:lnTo>
                  <a:lnTo>
                    <a:pt x="4" y="4"/>
                  </a:lnTo>
                  <a:lnTo>
                    <a:pt x="2" y="9"/>
                  </a:lnTo>
                  <a:lnTo>
                    <a:pt x="2" y="9"/>
                  </a:lnTo>
                  <a:lnTo>
                    <a:pt x="0" y="16"/>
                  </a:lnTo>
                  <a:lnTo>
                    <a:pt x="3" y="22"/>
                  </a:lnTo>
                  <a:lnTo>
                    <a:pt x="7" y="26"/>
                  </a:lnTo>
                  <a:lnTo>
                    <a:pt x="12" y="29"/>
                  </a:lnTo>
                  <a:lnTo>
                    <a:pt x="28" y="34"/>
                  </a:lnTo>
                  <a:lnTo>
                    <a:pt x="28" y="34"/>
                  </a:lnTo>
                  <a:lnTo>
                    <a:pt x="28" y="34"/>
                  </a:lnTo>
                  <a:lnTo>
                    <a:pt x="26" y="29"/>
                  </a:lnTo>
                  <a:lnTo>
                    <a:pt x="25" y="24"/>
                  </a:lnTo>
                  <a:lnTo>
                    <a:pt x="25" y="18"/>
                  </a:lnTo>
                  <a:lnTo>
                    <a:pt x="26" y="13"/>
                  </a:lnTo>
                  <a:lnTo>
                    <a:pt x="26"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69" name="Freeform 1446">
              <a:extLst>
                <a:ext uri="{FF2B5EF4-FFF2-40B4-BE49-F238E27FC236}">
                  <a16:creationId xmlns:a16="http://schemas.microsoft.com/office/drawing/2014/main" id="{4AC1C483-C3C9-4EA7-8AB4-805D54135F29}"/>
                </a:ext>
              </a:extLst>
            </p:cNvPr>
            <p:cNvSpPr>
              <a:spLocks/>
            </p:cNvSpPr>
            <p:nvPr/>
          </p:nvSpPr>
          <p:spPr bwMode="auto">
            <a:xfrm>
              <a:off x="8123196" y="2177493"/>
              <a:ext cx="1734837" cy="2108018"/>
            </a:xfrm>
            <a:custGeom>
              <a:avLst/>
              <a:gdLst>
                <a:gd name="T0" fmla="*/ 1243 w 1734"/>
                <a:gd name="T1" fmla="*/ 2107 h 2107"/>
                <a:gd name="T2" fmla="*/ 0 w 1734"/>
                <a:gd name="T3" fmla="*/ 1759 h 2107"/>
                <a:gd name="T4" fmla="*/ 492 w 1734"/>
                <a:gd name="T5" fmla="*/ 0 h 2107"/>
                <a:gd name="T6" fmla="*/ 1734 w 1734"/>
                <a:gd name="T7" fmla="*/ 349 h 2107"/>
                <a:gd name="T8" fmla="*/ 1243 w 1734"/>
                <a:gd name="T9" fmla="*/ 2107 h 2107"/>
              </a:gdLst>
              <a:ahLst/>
              <a:cxnLst>
                <a:cxn ang="0">
                  <a:pos x="T0" y="T1"/>
                </a:cxn>
                <a:cxn ang="0">
                  <a:pos x="T2" y="T3"/>
                </a:cxn>
                <a:cxn ang="0">
                  <a:pos x="T4" y="T5"/>
                </a:cxn>
                <a:cxn ang="0">
                  <a:pos x="T6" y="T7"/>
                </a:cxn>
                <a:cxn ang="0">
                  <a:pos x="T8" y="T9"/>
                </a:cxn>
              </a:cxnLst>
              <a:rect l="0" t="0" r="r" b="b"/>
              <a:pathLst>
                <a:path w="1734" h="2107">
                  <a:moveTo>
                    <a:pt x="1243" y="2107"/>
                  </a:moveTo>
                  <a:lnTo>
                    <a:pt x="0" y="1759"/>
                  </a:lnTo>
                  <a:lnTo>
                    <a:pt x="492" y="0"/>
                  </a:lnTo>
                  <a:lnTo>
                    <a:pt x="1734" y="349"/>
                  </a:lnTo>
                  <a:lnTo>
                    <a:pt x="1243" y="2107"/>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70" name="Freeform 1447">
              <a:extLst>
                <a:ext uri="{FF2B5EF4-FFF2-40B4-BE49-F238E27FC236}">
                  <a16:creationId xmlns:a16="http://schemas.microsoft.com/office/drawing/2014/main" id="{CCFAC0F0-8D91-4864-A69E-FD04B4244F73}"/>
                </a:ext>
              </a:extLst>
            </p:cNvPr>
            <p:cNvSpPr>
              <a:spLocks/>
            </p:cNvSpPr>
            <p:nvPr/>
          </p:nvSpPr>
          <p:spPr bwMode="auto">
            <a:xfrm>
              <a:off x="8123196" y="2177493"/>
              <a:ext cx="1734837" cy="2108018"/>
            </a:xfrm>
            <a:custGeom>
              <a:avLst/>
              <a:gdLst>
                <a:gd name="T0" fmla="*/ 1243 w 1734"/>
                <a:gd name="T1" fmla="*/ 2107 h 2107"/>
                <a:gd name="T2" fmla="*/ 0 w 1734"/>
                <a:gd name="T3" fmla="*/ 1759 h 2107"/>
                <a:gd name="T4" fmla="*/ 492 w 1734"/>
                <a:gd name="T5" fmla="*/ 0 h 2107"/>
                <a:gd name="T6" fmla="*/ 1734 w 1734"/>
                <a:gd name="T7" fmla="*/ 349 h 2107"/>
                <a:gd name="T8" fmla="*/ 1243 w 1734"/>
                <a:gd name="T9" fmla="*/ 2107 h 2107"/>
              </a:gdLst>
              <a:ahLst/>
              <a:cxnLst>
                <a:cxn ang="0">
                  <a:pos x="T0" y="T1"/>
                </a:cxn>
                <a:cxn ang="0">
                  <a:pos x="T2" y="T3"/>
                </a:cxn>
                <a:cxn ang="0">
                  <a:pos x="T4" y="T5"/>
                </a:cxn>
                <a:cxn ang="0">
                  <a:pos x="T6" y="T7"/>
                </a:cxn>
                <a:cxn ang="0">
                  <a:pos x="T8" y="T9"/>
                </a:cxn>
              </a:cxnLst>
              <a:rect l="0" t="0" r="r" b="b"/>
              <a:pathLst>
                <a:path w="1734" h="2107">
                  <a:moveTo>
                    <a:pt x="1243" y="2107"/>
                  </a:moveTo>
                  <a:lnTo>
                    <a:pt x="0" y="1759"/>
                  </a:lnTo>
                  <a:lnTo>
                    <a:pt x="492" y="0"/>
                  </a:lnTo>
                  <a:lnTo>
                    <a:pt x="1734" y="349"/>
                  </a:lnTo>
                  <a:lnTo>
                    <a:pt x="1243" y="210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71" name="Freeform 1448">
              <a:extLst>
                <a:ext uri="{FF2B5EF4-FFF2-40B4-BE49-F238E27FC236}">
                  <a16:creationId xmlns:a16="http://schemas.microsoft.com/office/drawing/2014/main" id="{0C2BA05E-0F8A-4840-8304-8EFA6CA16C84}"/>
                </a:ext>
              </a:extLst>
            </p:cNvPr>
            <p:cNvSpPr>
              <a:spLocks/>
            </p:cNvSpPr>
            <p:nvPr/>
          </p:nvSpPr>
          <p:spPr bwMode="auto">
            <a:xfrm>
              <a:off x="8473365" y="3245009"/>
              <a:ext cx="920444" cy="272131"/>
            </a:xfrm>
            <a:custGeom>
              <a:avLst/>
              <a:gdLst>
                <a:gd name="T0" fmla="*/ 915 w 920"/>
                <a:gd name="T1" fmla="*/ 272 h 272"/>
                <a:gd name="T2" fmla="*/ 0 w 920"/>
                <a:gd name="T3" fmla="*/ 16 h 272"/>
                <a:gd name="T4" fmla="*/ 6 w 920"/>
                <a:gd name="T5" fmla="*/ 0 h 272"/>
                <a:gd name="T6" fmla="*/ 920 w 920"/>
                <a:gd name="T7" fmla="*/ 256 h 272"/>
                <a:gd name="T8" fmla="*/ 915 w 920"/>
                <a:gd name="T9" fmla="*/ 272 h 272"/>
              </a:gdLst>
              <a:ahLst/>
              <a:cxnLst>
                <a:cxn ang="0">
                  <a:pos x="T0" y="T1"/>
                </a:cxn>
                <a:cxn ang="0">
                  <a:pos x="T2" y="T3"/>
                </a:cxn>
                <a:cxn ang="0">
                  <a:pos x="T4" y="T5"/>
                </a:cxn>
                <a:cxn ang="0">
                  <a:pos x="T6" y="T7"/>
                </a:cxn>
                <a:cxn ang="0">
                  <a:pos x="T8" y="T9"/>
                </a:cxn>
              </a:cxnLst>
              <a:rect l="0" t="0" r="r" b="b"/>
              <a:pathLst>
                <a:path w="920" h="272">
                  <a:moveTo>
                    <a:pt x="915" y="272"/>
                  </a:moveTo>
                  <a:lnTo>
                    <a:pt x="0" y="16"/>
                  </a:lnTo>
                  <a:lnTo>
                    <a:pt x="6" y="0"/>
                  </a:lnTo>
                  <a:lnTo>
                    <a:pt x="920" y="256"/>
                  </a:lnTo>
                  <a:lnTo>
                    <a:pt x="915" y="27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72" name="Freeform 1449">
              <a:extLst>
                <a:ext uri="{FF2B5EF4-FFF2-40B4-BE49-F238E27FC236}">
                  <a16:creationId xmlns:a16="http://schemas.microsoft.com/office/drawing/2014/main" id="{6F6D45D0-483D-4D25-958A-534DB772088A}"/>
                </a:ext>
              </a:extLst>
            </p:cNvPr>
            <p:cNvSpPr>
              <a:spLocks/>
            </p:cNvSpPr>
            <p:nvPr/>
          </p:nvSpPr>
          <p:spPr bwMode="auto">
            <a:xfrm>
              <a:off x="8473365" y="3245009"/>
              <a:ext cx="920444" cy="272131"/>
            </a:xfrm>
            <a:custGeom>
              <a:avLst/>
              <a:gdLst>
                <a:gd name="T0" fmla="*/ 915 w 920"/>
                <a:gd name="T1" fmla="*/ 272 h 272"/>
                <a:gd name="T2" fmla="*/ 0 w 920"/>
                <a:gd name="T3" fmla="*/ 16 h 272"/>
                <a:gd name="T4" fmla="*/ 6 w 920"/>
                <a:gd name="T5" fmla="*/ 0 h 272"/>
                <a:gd name="T6" fmla="*/ 920 w 920"/>
                <a:gd name="T7" fmla="*/ 256 h 272"/>
                <a:gd name="T8" fmla="*/ 915 w 920"/>
                <a:gd name="T9" fmla="*/ 272 h 272"/>
              </a:gdLst>
              <a:ahLst/>
              <a:cxnLst>
                <a:cxn ang="0">
                  <a:pos x="T0" y="T1"/>
                </a:cxn>
                <a:cxn ang="0">
                  <a:pos x="T2" y="T3"/>
                </a:cxn>
                <a:cxn ang="0">
                  <a:pos x="T4" y="T5"/>
                </a:cxn>
                <a:cxn ang="0">
                  <a:pos x="T6" y="T7"/>
                </a:cxn>
                <a:cxn ang="0">
                  <a:pos x="T8" y="T9"/>
                </a:cxn>
              </a:cxnLst>
              <a:rect l="0" t="0" r="r" b="b"/>
              <a:pathLst>
                <a:path w="920" h="272">
                  <a:moveTo>
                    <a:pt x="915" y="272"/>
                  </a:moveTo>
                  <a:lnTo>
                    <a:pt x="0" y="16"/>
                  </a:lnTo>
                  <a:lnTo>
                    <a:pt x="6" y="0"/>
                  </a:lnTo>
                  <a:lnTo>
                    <a:pt x="920" y="256"/>
                  </a:lnTo>
                  <a:lnTo>
                    <a:pt x="915" y="2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73" name="Freeform 1450">
              <a:extLst>
                <a:ext uri="{FF2B5EF4-FFF2-40B4-BE49-F238E27FC236}">
                  <a16:creationId xmlns:a16="http://schemas.microsoft.com/office/drawing/2014/main" id="{E0FD7DCE-F23B-46BB-B0E1-508C7731791E}"/>
                </a:ext>
              </a:extLst>
            </p:cNvPr>
            <p:cNvSpPr>
              <a:spLocks/>
            </p:cNvSpPr>
            <p:nvPr/>
          </p:nvSpPr>
          <p:spPr bwMode="auto">
            <a:xfrm>
              <a:off x="8466361" y="3274023"/>
              <a:ext cx="941455" cy="279135"/>
            </a:xfrm>
            <a:custGeom>
              <a:avLst/>
              <a:gdLst>
                <a:gd name="T0" fmla="*/ 938 w 941"/>
                <a:gd name="T1" fmla="*/ 279 h 279"/>
                <a:gd name="T2" fmla="*/ 0 w 941"/>
                <a:gd name="T3" fmla="*/ 17 h 279"/>
                <a:gd name="T4" fmla="*/ 4 w 941"/>
                <a:gd name="T5" fmla="*/ 0 h 279"/>
                <a:gd name="T6" fmla="*/ 941 w 941"/>
                <a:gd name="T7" fmla="*/ 264 h 279"/>
                <a:gd name="T8" fmla="*/ 938 w 941"/>
                <a:gd name="T9" fmla="*/ 279 h 279"/>
              </a:gdLst>
              <a:ahLst/>
              <a:cxnLst>
                <a:cxn ang="0">
                  <a:pos x="T0" y="T1"/>
                </a:cxn>
                <a:cxn ang="0">
                  <a:pos x="T2" y="T3"/>
                </a:cxn>
                <a:cxn ang="0">
                  <a:pos x="T4" y="T5"/>
                </a:cxn>
                <a:cxn ang="0">
                  <a:pos x="T6" y="T7"/>
                </a:cxn>
                <a:cxn ang="0">
                  <a:pos x="T8" y="T9"/>
                </a:cxn>
              </a:cxnLst>
              <a:rect l="0" t="0" r="r" b="b"/>
              <a:pathLst>
                <a:path w="941" h="279">
                  <a:moveTo>
                    <a:pt x="938" y="279"/>
                  </a:moveTo>
                  <a:lnTo>
                    <a:pt x="0" y="17"/>
                  </a:lnTo>
                  <a:lnTo>
                    <a:pt x="4" y="0"/>
                  </a:lnTo>
                  <a:lnTo>
                    <a:pt x="941" y="264"/>
                  </a:lnTo>
                  <a:lnTo>
                    <a:pt x="938" y="27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74" name="Freeform 1451">
              <a:extLst>
                <a:ext uri="{FF2B5EF4-FFF2-40B4-BE49-F238E27FC236}">
                  <a16:creationId xmlns:a16="http://schemas.microsoft.com/office/drawing/2014/main" id="{3DF45A02-0B3C-4B0F-B369-542321D957B9}"/>
                </a:ext>
              </a:extLst>
            </p:cNvPr>
            <p:cNvSpPr>
              <a:spLocks/>
            </p:cNvSpPr>
            <p:nvPr/>
          </p:nvSpPr>
          <p:spPr bwMode="auto">
            <a:xfrm>
              <a:off x="8466361" y="3274023"/>
              <a:ext cx="941455" cy="279135"/>
            </a:xfrm>
            <a:custGeom>
              <a:avLst/>
              <a:gdLst>
                <a:gd name="T0" fmla="*/ 938 w 941"/>
                <a:gd name="T1" fmla="*/ 279 h 279"/>
                <a:gd name="T2" fmla="*/ 0 w 941"/>
                <a:gd name="T3" fmla="*/ 17 h 279"/>
                <a:gd name="T4" fmla="*/ 4 w 941"/>
                <a:gd name="T5" fmla="*/ 0 h 279"/>
                <a:gd name="T6" fmla="*/ 941 w 941"/>
                <a:gd name="T7" fmla="*/ 264 h 279"/>
                <a:gd name="T8" fmla="*/ 938 w 941"/>
                <a:gd name="T9" fmla="*/ 279 h 279"/>
              </a:gdLst>
              <a:ahLst/>
              <a:cxnLst>
                <a:cxn ang="0">
                  <a:pos x="T0" y="T1"/>
                </a:cxn>
                <a:cxn ang="0">
                  <a:pos x="T2" y="T3"/>
                </a:cxn>
                <a:cxn ang="0">
                  <a:pos x="T4" y="T5"/>
                </a:cxn>
                <a:cxn ang="0">
                  <a:pos x="T6" y="T7"/>
                </a:cxn>
                <a:cxn ang="0">
                  <a:pos x="T8" y="T9"/>
                </a:cxn>
              </a:cxnLst>
              <a:rect l="0" t="0" r="r" b="b"/>
              <a:pathLst>
                <a:path w="941" h="279">
                  <a:moveTo>
                    <a:pt x="938" y="279"/>
                  </a:moveTo>
                  <a:lnTo>
                    <a:pt x="0" y="17"/>
                  </a:lnTo>
                  <a:lnTo>
                    <a:pt x="4" y="0"/>
                  </a:lnTo>
                  <a:lnTo>
                    <a:pt x="941" y="264"/>
                  </a:lnTo>
                  <a:lnTo>
                    <a:pt x="938" y="2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75" name="Freeform 1452">
              <a:extLst>
                <a:ext uri="{FF2B5EF4-FFF2-40B4-BE49-F238E27FC236}">
                  <a16:creationId xmlns:a16="http://schemas.microsoft.com/office/drawing/2014/main" id="{9AA172E9-78A4-4471-A666-98A89741B722}"/>
                </a:ext>
              </a:extLst>
            </p:cNvPr>
            <p:cNvSpPr>
              <a:spLocks/>
            </p:cNvSpPr>
            <p:nvPr/>
          </p:nvSpPr>
          <p:spPr bwMode="auto">
            <a:xfrm>
              <a:off x="8457357" y="3304037"/>
              <a:ext cx="923446" cy="274132"/>
            </a:xfrm>
            <a:custGeom>
              <a:avLst/>
              <a:gdLst>
                <a:gd name="T0" fmla="*/ 918 w 923"/>
                <a:gd name="T1" fmla="*/ 274 h 274"/>
                <a:gd name="T2" fmla="*/ 0 w 923"/>
                <a:gd name="T3" fmla="*/ 17 h 274"/>
                <a:gd name="T4" fmla="*/ 5 w 923"/>
                <a:gd name="T5" fmla="*/ 0 h 274"/>
                <a:gd name="T6" fmla="*/ 923 w 923"/>
                <a:gd name="T7" fmla="*/ 257 h 274"/>
                <a:gd name="T8" fmla="*/ 918 w 923"/>
                <a:gd name="T9" fmla="*/ 274 h 274"/>
              </a:gdLst>
              <a:ahLst/>
              <a:cxnLst>
                <a:cxn ang="0">
                  <a:pos x="T0" y="T1"/>
                </a:cxn>
                <a:cxn ang="0">
                  <a:pos x="T2" y="T3"/>
                </a:cxn>
                <a:cxn ang="0">
                  <a:pos x="T4" y="T5"/>
                </a:cxn>
                <a:cxn ang="0">
                  <a:pos x="T6" y="T7"/>
                </a:cxn>
                <a:cxn ang="0">
                  <a:pos x="T8" y="T9"/>
                </a:cxn>
              </a:cxnLst>
              <a:rect l="0" t="0" r="r" b="b"/>
              <a:pathLst>
                <a:path w="923" h="274">
                  <a:moveTo>
                    <a:pt x="918" y="274"/>
                  </a:moveTo>
                  <a:lnTo>
                    <a:pt x="0" y="17"/>
                  </a:lnTo>
                  <a:lnTo>
                    <a:pt x="5" y="0"/>
                  </a:lnTo>
                  <a:lnTo>
                    <a:pt x="923" y="257"/>
                  </a:lnTo>
                  <a:lnTo>
                    <a:pt x="918" y="274"/>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76" name="Freeform 1453">
              <a:extLst>
                <a:ext uri="{FF2B5EF4-FFF2-40B4-BE49-F238E27FC236}">
                  <a16:creationId xmlns:a16="http://schemas.microsoft.com/office/drawing/2014/main" id="{9BA1CAB3-CF11-402F-97C2-1F15ED6FF22D}"/>
                </a:ext>
              </a:extLst>
            </p:cNvPr>
            <p:cNvSpPr>
              <a:spLocks/>
            </p:cNvSpPr>
            <p:nvPr/>
          </p:nvSpPr>
          <p:spPr bwMode="auto">
            <a:xfrm>
              <a:off x="8457357" y="3304037"/>
              <a:ext cx="923446" cy="274132"/>
            </a:xfrm>
            <a:custGeom>
              <a:avLst/>
              <a:gdLst>
                <a:gd name="T0" fmla="*/ 918 w 923"/>
                <a:gd name="T1" fmla="*/ 274 h 274"/>
                <a:gd name="T2" fmla="*/ 0 w 923"/>
                <a:gd name="T3" fmla="*/ 17 h 274"/>
                <a:gd name="T4" fmla="*/ 5 w 923"/>
                <a:gd name="T5" fmla="*/ 0 h 274"/>
                <a:gd name="T6" fmla="*/ 923 w 923"/>
                <a:gd name="T7" fmla="*/ 257 h 274"/>
                <a:gd name="T8" fmla="*/ 918 w 923"/>
                <a:gd name="T9" fmla="*/ 274 h 274"/>
              </a:gdLst>
              <a:ahLst/>
              <a:cxnLst>
                <a:cxn ang="0">
                  <a:pos x="T0" y="T1"/>
                </a:cxn>
                <a:cxn ang="0">
                  <a:pos x="T2" y="T3"/>
                </a:cxn>
                <a:cxn ang="0">
                  <a:pos x="T4" y="T5"/>
                </a:cxn>
                <a:cxn ang="0">
                  <a:pos x="T6" y="T7"/>
                </a:cxn>
                <a:cxn ang="0">
                  <a:pos x="T8" y="T9"/>
                </a:cxn>
              </a:cxnLst>
              <a:rect l="0" t="0" r="r" b="b"/>
              <a:pathLst>
                <a:path w="923" h="274">
                  <a:moveTo>
                    <a:pt x="918" y="274"/>
                  </a:moveTo>
                  <a:lnTo>
                    <a:pt x="0" y="17"/>
                  </a:lnTo>
                  <a:lnTo>
                    <a:pt x="5" y="0"/>
                  </a:lnTo>
                  <a:lnTo>
                    <a:pt x="923" y="257"/>
                  </a:lnTo>
                  <a:lnTo>
                    <a:pt x="918" y="2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77" name="Freeform 1454">
              <a:extLst>
                <a:ext uri="{FF2B5EF4-FFF2-40B4-BE49-F238E27FC236}">
                  <a16:creationId xmlns:a16="http://schemas.microsoft.com/office/drawing/2014/main" id="{2947F3A5-0F46-4CE8-AB9E-DAAD0407FF39}"/>
                </a:ext>
              </a:extLst>
            </p:cNvPr>
            <p:cNvSpPr>
              <a:spLocks/>
            </p:cNvSpPr>
            <p:nvPr/>
          </p:nvSpPr>
          <p:spPr bwMode="auto">
            <a:xfrm>
              <a:off x="8449353" y="3334052"/>
              <a:ext cx="560270" cy="171083"/>
            </a:xfrm>
            <a:custGeom>
              <a:avLst/>
              <a:gdLst>
                <a:gd name="T0" fmla="*/ 556 w 560"/>
                <a:gd name="T1" fmla="*/ 171 h 171"/>
                <a:gd name="T2" fmla="*/ 0 w 560"/>
                <a:gd name="T3" fmla="*/ 15 h 171"/>
                <a:gd name="T4" fmla="*/ 4 w 560"/>
                <a:gd name="T5" fmla="*/ 0 h 171"/>
                <a:gd name="T6" fmla="*/ 560 w 560"/>
                <a:gd name="T7" fmla="*/ 156 h 171"/>
                <a:gd name="T8" fmla="*/ 556 w 560"/>
                <a:gd name="T9" fmla="*/ 171 h 171"/>
              </a:gdLst>
              <a:ahLst/>
              <a:cxnLst>
                <a:cxn ang="0">
                  <a:pos x="T0" y="T1"/>
                </a:cxn>
                <a:cxn ang="0">
                  <a:pos x="T2" y="T3"/>
                </a:cxn>
                <a:cxn ang="0">
                  <a:pos x="T4" y="T5"/>
                </a:cxn>
                <a:cxn ang="0">
                  <a:pos x="T6" y="T7"/>
                </a:cxn>
                <a:cxn ang="0">
                  <a:pos x="T8" y="T9"/>
                </a:cxn>
              </a:cxnLst>
              <a:rect l="0" t="0" r="r" b="b"/>
              <a:pathLst>
                <a:path w="560" h="171">
                  <a:moveTo>
                    <a:pt x="556" y="171"/>
                  </a:moveTo>
                  <a:lnTo>
                    <a:pt x="0" y="15"/>
                  </a:lnTo>
                  <a:lnTo>
                    <a:pt x="4" y="0"/>
                  </a:lnTo>
                  <a:lnTo>
                    <a:pt x="560" y="156"/>
                  </a:lnTo>
                  <a:lnTo>
                    <a:pt x="556" y="17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78" name="Freeform 1455">
              <a:extLst>
                <a:ext uri="{FF2B5EF4-FFF2-40B4-BE49-F238E27FC236}">
                  <a16:creationId xmlns:a16="http://schemas.microsoft.com/office/drawing/2014/main" id="{D9B6AAF1-CEEB-4E62-B695-766DFA56BAA1}"/>
                </a:ext>
              </a:extLst>
            </p:cNvPr>
            <p:cNvSpPr>
              <a:spLocks/>
            </p:cNvSpPr>
            <p:nvPr/>
          </p:nvSpPr>
          <p:spPr bwMode="auto">
            <a:xfrm>
              <a:off x="8449353" y="3334052"/>
              <a:ext cx="560270" cy="171083"/>
            </a:xfrm>
            <a:custGeom>
              <a:avLst/>
              <a:gdLst>
                <a:gd name="T0" fmla="*/ 556 w 560"/>
                <a:gd name="T1" fmla="*/ 171 h 171"/>
                <a:gd name="T2" fmla="*/ 0 w 560"/>
                <a:gd name="T3" fmla="*/ 15 h 171"/>
                <a:gd name="T4" fmla="*/ 4 w 560"/>
                <a:gd name="T5" fmla="*/ 0 h 171"/>
                <a:gd name="T6" fmla="*/ 560 w 560"/>
                <a:gd name="T7" fmla="*/ 156 h 171"/>
                <a:gd name="T8" fmla="*/ 556 w 560"/>
                <a:gd name="T9" fmla="*/ 171 h 171"/>
              </a:gdLst>
              <a:ahLst/>
              <a:cxnLst>
                <a:cxn ang="0">
                  <a:pos x="T0" y="T1"/>
                </a:cxn>
                <a:cxn ang="0">
                  <a:pos x="T2" y="T3"/>
                </a:cxn>
                <a:cxn ang="0">
                  <a:pos x="T4" y="T5"/>
                </a:cxn>
                <a:cxn ang="0">
                  <a:pos x="T6" y="T7"/>
                </a:cxn>
                <a:cxn ang="0">
                  <a:pos x="T8" y="T9"/>
                </a:cxn>
              </a:cxnLst>
              <a:rect l="0" t="0" r="r" b="b"/>
              <a:pathLst>
                <a:path w="560" h="171">
                  <a:moveTo>
                    <a:pt x="556" y="171"/>
                  </a:moveTo>
                  <a:lnTo>
                    <a:pt x="0" y="15"/>
                  </a:lnTo>
                  <a:lnTo>
                    <a:pt x="4" y="0"/>
                  </a:lnTo>
                  <a:lnTo>
                    <a:pt x="560" y="156"/>
                  </a:lnTo>
                  <a:lnTo>
                    <a:pt x="556" y="1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79" name="Freeform 1456">
              <a:extLst>
                <a:ext uri="{FF2B5EF4-FFF2-40B4-BE49-F238E27FC236}">
                  <a16:creationId xmlns:a16="http://schemas.microsoft.com/office/drawing/2014/main" id="{94344E82-3136-4238-BEB0-2F7E4ADD5716}"/>
                </a:ext>
              </a:extLst>
            </p:cNvPr>
            <p:cNvSpPr>
              <a:spLocks/>
            </p:cNvSpPr>
            <p:nvPr/>
          </p:nvSpPr>
          <p:spPr bwMode="auto">
            <a:xfrm>
              <a:off x="8497376" y="3166971"/>
              <a:ext cx="920444" cy="264127"/>
            </a:xfrm>
            <a:custGeom>
              <a:avLst/>
              <a:gdLst>
                <a:gd name="T0" fmla="*/ 918 w 920"/>
                <a:gd name="T1" fmla="*/ 264 h 264"/>
                <a:gd name="T2" fmla="*/ 0 w 920"/>
                <a:gd name="T3" fmla="*/ 7 h 264"/>
                <a:gd name="T4" fmla="*/ 1 w 920"/>
                <a:gd name="T5" fmla="*/ 0 h 264"/>
                <a:gd name="T6" fmla="*/ 920 w 920"/>
                <a:gd name="T7" fmla="*/ 258 h 264"/>
                <a:gd name="T8" fmla="*/ 918 w 920"/>
                <a:gd name="T9" fmla="*/ 264 h 264"/>
              </a:gdLst>
              <a:ahLst/>
              <a:cxnLst>
                <a:cxn ang="0">
                  <a:pos x="T0" y="T1"/>
                </a:cxn>
                <a:cxn ang="0">
                  <a:pos x="T2" y="T3"/>
                </a:cxn>
                <a:cxn ang="0">
                  <a:pos x="T4" y="T5"/>
                </a:cxn>
                <a:cxn ang="0">
                  <a:pos x="T6" y="T7"/>
                </a:cxn>
                <a:cxn ang="0">
                  <a:pos x="T8" y="T9"/>
                </a:cxn>
              </a:cxnLst>
              <a:rect l="0" t="0" r="r" b="b"/>
              <a:pathLst>
                <a:path w="920" h="264">
                  <a:moveTo>
                    <a:pt x="918" y="264"/>
                  </a:moveTo>
                  <a:lnTo>
                    <a:pt x="0" y="7"/>
                  </a:lnTo>
                  <a:lnTo>
                    <a:pt x="1" y="0"/>
                  </a:lnTo>
                  <a:lnTo>
                    <a:pt x="920" y="258"/>
                  </a:lnTo>
                  <a:lnTo>
                    <a:pt x="918" y="264"/>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80" name="Freeform 1457">
              <a:extLst>
                <a:ext uri="{FF2B5EF4-FFF2-40B4-BE49-F238E27FC236}">
                  <a16:creationId xmlns:a16="http://schemas.microsoft.com/office/drawing/2014/main" id="{BE2BA8A8-7F48-4E0E-8EC8-BD5BC31BECA7}"/>
                </a:ext>
              </a:extLst>
            </p:cNvPr>
            <p:cNvSpPr>
              <a:spLocks/>
            </p:cNvSpPr>
            <p:nvPr/>
          </p:nvSpPr>
          <p:spPr bwMode="auto">
            <a:xfrm>
              <a:off x="8497376" y="3166971"/>
              <a:ext cx="920444" cy="264127"/>
            </a:xfrm>
            <a:custGeom>
              <a:avLst/>
              <a:gdLst>
                <a:gd name="T0" fmla="*/ 918 w 920"/>
                <a:gd name="T1" fmla="*/ 264 h 264"/>
                <a:gd name="T2" fmla="*/ 0 w 920"/>
                <a:gd name="T3" fmla="*/ 7 h 264"/>
                <a:gd name="T4" fmla="*/ 1 w 920"/>
                <a:gd name="T5" fmla="*/ 0 h 264"/>
                <a:gd name="T6" fmla="*/ 920 w 920"/>
                <a:gd name="T7" fmla="*/ 258 h 264"/>
                <a:gd name="T8" fmla="*/ 918 w 920"/>
                <a:gd name="T9" fmla="*/ 264 h 264"/>
              </a:gdLst>
              <a:ahLst/>
              <a:cxnLst>
                <a:cxn ang="0">
                  <a:pos x="T0" y="T1"/>
                </a:cxn>
                <a:cxn ang="0">
                  <a:pos x="T2" y="T3"/>
                </a:cxn>
                <a:cxn ang="0">
                  <a:pos x="T4" y="T5"/>
                </a:cxn>
                <a:cxn ang="0">
                  <a:pos x="T6" y="T7"/>
                </a:cxn>
                <a:cxn ang="0">
                  <a:pos x="T8" y="T9"/>
                </a:cxn>
              </a:cxnLst>
              <a:rect l="0" t="0" r="r" b="b"/>
              <a:pathLst>
                <a:path w="920" h="264">
                  <a:moveTo>
                    <a:pt x="918" y="264"/>
                  </a:moveTo>
                  <a:lnTo>
                    <a:pt x="0" y="7"/>
                  </a:lnTo>
                  <a:lnTo>
                    <a:pt x="1" y="0"/>
                  </a:lnTo>
                  <a:lnTo>
                    <a:pt x="920" y="258"/>
                  </a:lnTo>
                  <a:lnTo>
                    <a:pt x="918" y="2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81" name="Freeform 1458">
              <a:extLst>
                <a:ext uri="{FF2B5EF4-FFF2-40B4-BE49-F238E27FC236}">
                  <a16:creationId xmlns:a16="http://schemas.microsoft.com/office/drawing/2014/main" id="{A86B191E-3236-40C8-8860-66CA798ADF1C}"/>
                </a:ext>
              </a:extLst>
            </p:cNvPr>
            <p:cNvSpPr>
              <a:spLocks/>
            </p:cNvSpPr>
            <p:nvPr/>
          </p:nvSpPr>
          <p:spPr bwMode="auto">
            <a:xfrm>
              <a:off x="8680464" y="2501650"/>
              <a:ext cx="942455" cy="278134"/>
            </a:xfrm>
            <a:custGeom>
              <a:avLst/>
              <a:gdLst>
                <a:gd name="T0" fmla="*/ 938 w 942"/>
                <a:gd name="T1" fmla="*/ 278 h 278"/>
                <a:gd name="T2" fmla="*/ 0 w 942"/>
                <a:gd name="T3" fmla="*/ 15 h 278"/>
                <a:gd name="T4" fmla="*/ 4 w 942"/>
                <a:gd name="T5" fmla="*/ 0 h 278"/>
                <a:gd name="T6" fmla="*/ 942 w 942"/>
                <a:gd name="T7" fmla="*/ 262 h 278"/>
                <a:gd name="T8" fmla="*/ 938 w 942"/>
                <a:gd name="T9" fmla="*/ 278 h 278"/>
              </a:gdLst>
              <a:ahLst/>
              <a:cxnLst>
                <a:cxn ang="0">
                  <a:pos x="T0" y="T1"/>
                </a:cxn>
                <a:cxn ang="0">
                  <a:pos x="T2" y="T3"/>
                </a:cxn>
                <a:cxn ang="0">
                  <a:pos x="T4" y="T5"/>
                </a:cxn>
                <a:cxn ang="0">
                  <a:pos x="T6" y="T7"/>
                </a:cxn>
                <a:cxn ang="0">
                  <a:pos x="T8" y="T9"/>
                </a:cxn>
              </a:cxnLst>
              <a:rect l="0" t="0" r="r" b="b"/>
              <a:pathLst>
                <a:path w="942" h="278">
                  <a:moveTo>
                    <a:pt x="938" y="278"/>
                  </a:moveTo>
                  <a:lnTo>
                    <a:pt x="0" y="15"/>
                  </a:lnTo>
                  <a:lnTo>
                    <a:pt x="4" y="0"/>
                  </a:lnTo>
                  <a:lnTo>
                    <a:pt x="942" y="262"/>
                  </a:lnTo>
                  <a:lnTo>
                    <a:pt x="938" y="278"/>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82" name="Freeform 1459">
              <a:extLst>
                <a:ext uri="{FF2B5EF4-FFF2-40B4-BE49-F238E27FC236}">
                  <a16:creationId xmlns:a16="http://schemas.microsoft.com/office/drawing/2014/main" id="{06E68169-12C6-449F-A5B5-0CB1728B323C}"/>
                </a:ext>
              </a:extLst>
            </p:cNvPr>
            <p:cNvSpPr>
              <a:spLocks/>
            </p:cNvSpPr>
            <p:nvPr/>
          </p:nvSpPr>
          <p:spPr bwMode="auto">
            <a:xfrm>
              <a:off x="8672460" y="2531664"/>
              <a:ext cx="782377" cy="234113"/>
            </a:xfrm>
            <a:custGeom>
              <a:avLst/>
              <a:gdLst>
                <a:gd name="T0" fmla="*/ 778 w 782"/>
                <a:gd name="T1" fmla="*/ 234 h 234"/>
                <a:gd name="T2" fmla="*/ 0 w 782"/>
                <a:gd name="T3" fmla="*/ 15 h 234"/>
                <a:gd name="T4" fmla="*/ 4 w 782"/>
                <a:gd name="T5" fmla="*/ 0 h 234"/>
                <a:gd name="T6" fmla="*/ 782 w 782"/>
                <a:gd name="T7" fmla="*/ 217 h 234"/>
                <a:gd name="T8" fmla="*/ 778 w 782"/>
                <a:gd name="T9" fmla="*/ 234 h 234"/>
              </a:gdLst>
              <a:ahLst/>
              <a:cxnLst>
                <a:cxn ang="0">
                  <a:pos x="T0" y="T1"/>
                </a:cxn>
                <a:cxn ang="0">
                  <a:pos x="T2" y="T3"/>
                </a:cxn>
                <a:cxn ang="0">
                  <a:pos x="T4" y="T5"/>
                </a:cxn>
                <a:cxn ang="0">
                  <a:pos x="T6" y="T7"/>
                </a:cxn>
                <a:cxn ang="0">
                  <a:pos x="T8" y="T9"/>
                </a:cxn>
              </a:cxnLst>
              <a:rect l="0" t="0" r="r" b="b"/>
              <a:pathLst>
                <a:path w="782" h="234">
                  <a:moveTo>
                    <a:pt x="778" y="234"/>
                  </a:moveTo>
                  <a:lnTo>
                    <a:pt x="0" y="15"/>
                  </a:lnTo>
                  <a:lnTo>
                    <a:pt x="4" y="0"/>
                  </a:lnTo>
                  <a:lnTo>
                    <a:pt x="782" y="217"/>
                  </a:lnTo>
                  <a:lnTo>
                    <a:pt x="778" y="234"/>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83" name="Freeform 1460">
              <a:extLst>
                <a:ext uri="{FF2B5EF4-FFF2-40B4-BE49-F238E27FC236}">
                  <a16:creationId xmlns:a16="http://schemas.microsoft.com/office/drawing/2014/main" id="{614EA3F1-B2A8-4971-94D0-125A1563B2C0}"/>
                </a:ext>
              </a:extLst>
            </p:cNvPr>
            <p:cNvSpPr>
              <a:spLocks/>
            </p:cNvSpPr>
            <p:nvPr/>
          </p:nvSpPr>
          <p:spPr bwMode="auto">
            <a:xfrm>
              <a:off x="8710479" y="2384594"/>
              <a:ext cx="606293" cy="194094"/>
            </a:xfrm>
            <a:custGeom>
              <a:avLst/>
              <a:gdLst>
                <a:gd name="T0" fmla="*/ 599 w 606"/>
                <a:gd name="T1" fmla="*/ 194 h 194"/>
                <a:gd name="T2" fmla="*/ 0 w 606"/>
                <a:gd name="T3" fmla="*/ 26 h 194"/>
                <a:gd name="T4" fmla="*/ 8 w 606"/>
                <a:gd name="T5" fmla="*/ 0 h 194"/>
                <a:gd name="T6" fmla="*/ 606 w 606"/>
                <a:gd name="T7" fmla="*/ 168 h 194"/>
                <a:gd name="T8" fmla="*/ 599 w 606"/>
                <a:gd name="T9" fmla="*/ 194 h 194"/>
              </a:gdLst>
              <a:ahLst/>
              <a:cxnLst>
                <a:cxn ang="0">
                  <a:pos x="T0" y="T1"/>
                </a:cxn>
                <a:cxn ang="0">
                  <a:pos x="T2" y="T3"/>
                </a:cxn>
                <a:cxn ang="0">
                  <a:pos x="T4" y="T5"/>
                </a:cxn>
                <a:cxn ang="0">
                  <a:pos x="T6" y="T7"/>
                </a:cxn>
                <a:cxn ang="0">
                  <a:pos x="T8" y="T9"/>
                </a:cxn>
              </a:cxnLst>
              <a:rect l="0" t="0" r="r" b="b"/>
              <a:pathLst>
                <a:path w="606" h="194">
                  <a:moveTo>
                    <a:pt x="599" y="194"/>
                  </a:moveTo>
                  <a:lnTo>
                    <a:pt x="0" y="26"/>
                  </a:lnTo>
                  <a:lnTo>
                    <a:pt x="8" y="0"/>
                  </a:lnTo>
                  <a:lnTo>
                    <a:pt x="606" y="168"/>
                  </a:lnTo>
                  <a:lnTo>
                    <a:pt x="599" y="194"/>
                  </a:lnTo>
                  <a:close/>
                </a:path>
              </a:pathLst>
            </a:custGeom>
            <a:solidFill>
              <a:srgbClr val="83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84" name="Freeform 1461">
              <a:extLst>
                <a:ext uri="{FF2B5EF4-FFF2-40B4-BE49-F238E27FC236}">
                  <a16:creationId xmlns:a16="http://schemas.microsoft.com/office/drawing/2014/main" id="{891A0122-8AD7-43CC-B62B-915CAE712635}"/>
                </a:ext>
              </a:extLst>
            </p:cNvPr>
            <p:cNvSpPr>
              <a:spLocks/>
            </p:cNvSpPr>
            <p:nvPr/>
          </p:nvSpPr>
          <p:spPr bwMode="auto">
            <a:xfrm>
              <a:off x="8405332" y="3492128"/>
              <a:ext cx="918443" cy="273132"/>
            </a:xfrm>
            <a:custGeom>
              <a:avLst/>
              <a:gdLst>
                <a:gd name="T0" fmla="*/ 914 w 918"/>
                <a:gd name="T1" fmla="*/ 273 h 273"/>
                <a:gd name="T2" fmla="*/ 0 w 918"/>
                <a:gd name="T3" fmla="*/ 17 h 273"/>
                <a:gd name="T4" fmla="*/ 4 w 918"/>
                <a:gd name="T5" fmla="*/ 0 h 273"/>
                <a:gd name="T6" fmla="*/ 918 w 918"/>
                <a:gd name="T7" fmla="*/ 256 h 273"/>
                <a:gd name="T8" fmla="*/ 914 w 918"/>
                <a:gd name="T9" fmla="*/ 273 h 273"/>
              </a:gdLst>
              <a:ahLst/>
              <a:cxnLst>
                <a:cxn ang="0">
                  <a:pos x="T0" y="T1"/>
                </a:cxn>
                <a:cxn ang="0">
                  <a:pos x="T2" y="T3"/>
                </a:cxn>
                <a:cxn ang="0">
                  <a:pos x="T4" y="T5"/>
                </a:cxn>
                <a:cxn ang="0">
                  <a:pos x="T6" y="T7"/>
                </a:cxn>
                <a:cxn ang="0">
                  <a:pos x="T8" y="T9"/>
                </a:cxn>
              </a:cxnLst>
              <a:rect l="0" t="0" r="r" b="b"/>
              <a:pathLst>
                <a:path w="918" h="273">
                  <a:moveTo>
                    <a:pt x="914" y="273"/>
                  </a:moveTo>
                  <a:lnTo>
                    <a:pt x="0" y="17"/>
                  </a:lnTo>
                  <a:lnTo>
                    <a:pt x="4" y="0"/>
                  </a:lnTo>
                  <a:lnTo>
                    <a:pt x="918" y="256"/>
                  </a:lnTo>
                  <a:lnTo>
                    <a:pt x="914" y="27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85" name="Freeform 1462">
              <a:extLst>
                <a:ext uri="{FF2B5EF4-FFF2-40B4-BE49-F238E27FC236}">
                  <a16:creationId xmlns:a16="http://schemas.microsoft.com/office/drawing/2014/main" id="{A5BEA772-3BEA-4E92-A979-52CA34CF827E}"/>
                </a:ext>
              </a:extLst>
            </p:cNvPr>
            <p:cNvSpPr>
              <a:spLocks/>
            </p:cNvSpPr>
            <p:nvPr/>
          </p:nvSpPr>
          <p:spPr bwMode="auto">
            <a:xfrm>
              <a:off x="8405332" y="3492128"/>
              <a:ext cx="918443" cy="273132"/>
            </a:xfrm>
            <a:custGeom>
              <a:avLst/>
              <a:gdLst>
                <a:gd name="T0" fmla="*/ 914 w 918"/>
                <a:gd name="T1" fmla="*/ 273 h 273"/>
                <a:gd name="T2" fmla="*/ 0 w 918"/>
                <a:gd name="T3" fmla="*/ 17 h 273"/>
                <a:gd name="T4" fmla="*/ 4 w 918"/>
                <a:gd name="T5" fmla="*/ 0 h 273"/>
                <a:gd name="T6" fmla="*/ 918 w 918"/>
                <a:gd name="T7" fmla="*/ 256 h 273"/>
                <a:gd name="T8" fmla="*/ 914 w 918"/>
                <a:gd name="T9" fmla="*/ 273 h 273"/>
              </a:gdLst>
              <a:ahLst/>
              <a:cxnLst>
                <a:cxn ang="0">
                  <a:pos x="T0" y="T1"/>
                </a:cxn>
                <a:cxn ang="0">
                  <a:pos x="T2" y="T3"/>
                </a:cxn>
                <a:cxn ang="0">
                  <a:pos x="T4" y="T5"/>
                </a:cxn>
                <a:cxn ang="0">
                  <a:pos x="T6" y="T7"/>
                </a:cxn>
                <a:cxn ang="0">
                  <a:pos x="T8" y="T9"/>
                </a:cxn>
              </a:cxnLst>
              <a:rect l="0" t="0" r="r" b="b"/>
              <a:pathLst>
                <a:path w="918" h="273">
                  <a:moveTo>
                    <a:pt x="914" y="273"/>
                  </a:moveTo>
                  <a:lnTo>
                    <a:pt x="0" y="17"/>
                  </a:lnTo>
                  <a:lnTo>
                    <a:pt x="4" y="0"/>
                  </a:lnTo>
                  <a:lnTo>
                    <a:pt x="918" y="256"/>
                  </a:lnTo>
                  <a:lnTo>
                    <a:pt x="914" y="2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86" name="Freeform 1463">
              <a:extLst>
                <a:ext uri="{FF2B5EF4-FFF2-40B4-BE49-F238E27FC236}">
                  <a16:creationId xmlns:a16="http://schemas.microsoft.com/office/drawing/2014/main" id="{9E468D70-5ED1-44D3-B3DA-E3C10F5A996F}"/>
                </a:ext>
              </a:extLst>
            </p:cNvPr>
            <p:cNvSpPr>
              <a:spLocks/>
            </p:cNvSpPr>
            <p:nvPr/>
          </p:nvSpPr>
          <p:spPr bwMode="auto">
            <a:xfrm>
              <a:off x="8396327" y="3522142"/>
              <a:ext cx="943456" cy="279135"/>
            </a:xfrm>
            <a:custGeom>
              <a:avLst/>
              <a:gdLst>
                <a:gd name="T0" fmla="*/ 937 w 943"/>
                <a:gd name="T1" fmla="*/ 279 h 279"/>
                <a:gd name="T2" fmla="*/ 0 w 943"/>
                <a:gd name="T3" fmla="*/ 16 h 279"/>
                <a:gd name="T4" fmla="*/ 5 w 943"/>
                <a:gd name="T5" fmla="*/ 0 h 279"/>
                <a:gd name="T6" fmla="*/ 943 w 943"/>
                <a:gd name="T7" fmla="*/ 263 h 279"/>
                <a:gd name="T8" fmla="*/ 937 w 943"/>
                <a:gd name="T9" fmla="*/ 279 h 279"/>
              </a:gdLst>
              <a:ahLst/>
              <a:cxnLst>
                <a:cxn ang="0">
                  <a:pos x="T0" y="T1"/>
                </a:cxn>
                <a:cxn ang="0">
                  <a:pos x="T2" y="T3"/>
                </a:cxn>
                <a:cxn ang="0">
                  <a:pos x="T4" y="T5"/>
                </a:cxn>
                <a:cxn ang="0">
                  <a:pos x="T6" y="T7"/>
                </a:cxn>
                <a:cxn ang="0">
                  <a:pos x="T8" y="T9"/>
                </a:cxn>
              </a:cxnLst>
              <a:rect l="0" t="0" r="r" b="b"/>
              <a:pathLst>
                <a:path w="943" h="279">
                  <a:moveTo>
                    <a:pt x="937" y="279"/>
                  </a:moveTo>
                  <a:lnTo>
                    <a:pt x="0" y="16"/>
                  </a:lnTo>
                  <a:lnTo>
                    <a:pt x="5" y="0"/>
                  </a:lnTo>
                  <a:lnTo>
                    <a:pt x="943" y="263"/>
                  </a:lnTo>
                  <a:lnTo>
                    <a:pt x="937" y="27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87" name="Freeform 1464">
              <a:extLst>
                <a:ext uri="{FF2B5EF4-FFF2-40B4-BE49-F238E27FC236}">
                  <a16:creationId xmlns:a16="http://schemas.microsoft.com/office/drawing/2014/main" id="{A28A346D-19CA-4FCA-8ABD-54F541B75B88}"/>
                </a:ext>
              </a:extLst>
            </p:cNvPr>
            <p:cNvSpPr>
              <a:spLocks/>
            </p:cNvSpPr>
            <p:nvPr/>
          </p:nvSpPr>
          <p:spPr bwMode="auto">
            <a:xfrm>
              <a:off x="8396327" y="3522142"/>
              <a:ext cx="943456" cy="279135"/>
            </a:xfrm>
            <a:custGeom>
              <a:avLst/>
              <a:gdLst>
                <a:gd name="T0" fmla="*/ 937 w 943"/>
                <a:gd name="T1" fmla="*/ 279 h 279"/>
                <a:gd name="T2" fmla="*/ 0 w 943"/>
                <a:gd name="T3" fmla="*/ 16 h 279"/>
                <a:gd name="T4" fmla="*/ 5 w 943"/>
                <a:gd name="T5" fmla="*/ 0 h 279"/>
                <a:gd name="T6" fmla="*/ 943 w 943"/>
                <a:gd name="T7" fmla="*/ 263 h 279"/>
                <a:gd name="T8" fmla="*/ 937 w 943"/>
                <a:gd name="T9" fmla="*/ 279 h 279"/>
              </a:gdLst>
              <a:ahLst/>
              <a:cxnLst>
                <a:cxn ang="0">
                  <a:pos x="T0" y="T1"/>
                </a:cxn>
                <a:cxn ang="0">
                  <a:pos x="T2" y="T3"/>
                </a:cxn>
                <a:cxn ang="0">
                  <a:pos x="T4" y="T5"/>
                </a:cxn>
                <a:cxn ang="0">
                  <a:pos x="T6" y="T7"/>
                </a:cxn>
                <a:cxn ang="0">
                  <a:pos x="T8" y="T9"/>
                </a:cxn>
              </a:cxnLst>
              <a:rect l="0" t="0" r="r" b="b"/>
              <a:pathLst>
                <a:path w="943" h="279">
                  <a:moveTo>
                    <a:pt x="937" y="279"/>
                  </a:moveTo>
                  <a:lnTo>
                    <a:pt x="0" y="16"/>
                  </a:lnTo>
                  <a:lnTo>
                    <a:pt x="5" y="0"/>
                  </a:lnTo>
                  <a:lnTo>
                    <a:pt x="943" y="263"/>
                  </a:lnTo>
                  <a:lnTo>
                    <a:pt x="937" y="2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88" name="Freeform 1465">
              <a:extLst>
                <a:ext uri="{FF2B5EF4-FFF2-40B4-BE49-F238E27FC236}">
                  <a16:creationId xmlns:a16="http://schemas.microsoft.com/office/drawing/2014/main" id="{A74B3BE7-8727-4769-B0EC-624ED57DDD13}"/>
                </a:ext>
              </a:extLst>
            </p:cNvPr>
            <p:cNvSpPr>
              <a:spLocks/>
            </p:cNvSpPr>
            <p:nvPr/>
          </p:nvSpPr>
          <p:spPr bwMode="auto">
            <a:xfrm>
              <a:off x="8388323" y="3552157"/>
              <a:ext cx="941455" cy="278134"/>
            </a:xfrm>
            <a:custGeom>
              <a:avLst/>
              <a:gdLst>
                <a:gd name="T0" fmla="*/ 938 w 941"/>
                <a:gd name="T1" fmla="*/ 278 h 278"/>
                <a:gd name="T2" fmla="*/ 0 w 941"/>
                <a:gd name="T3" fmla="*/ 16 h 278"/>
                <a:gd name="T4" fmla="*/ 5 w 941"/>
                <a:gd name="T5" fmla="*/ 0 h 278"/>
                <a:gd name="T6" fmla="*/ 941 w 941"/>
                <a:gd name="T7" fmla="*/ 262 h 278"/>
                <a:gd name="T8" fmla="*/ 938 w 941"/>
                <a:gd name="T9" fmla="*/ 278 h 278"/>
              </a:gdLst>
              <a:ahLst/>
              <a:cxnLst>
                <a:cxn ang="0">
                  <a:pos x="T0" y="T1"/>
                </a:cxn>
                <a:cxn ang="0">
                  <a:pos x="T2" y="T3"/>
                </a:cxn>
                <a:cxn ang="0">
                  <a:pos x="T4" y="T5"/>
                </a:cxn>
                <a:cxn ang="0">
                  <a:pos x="T6" y="T7"/>
                </a:cxn>
                <a:cxn ang="0">
                  <a:pos x="T8" y="T9"/>
                </a:cxn>
              </a:cxnLst>
              <a:rect l="0" t="0" r="r" b="b"/>
              <a:pathLst>
                <a:path w="941" h="278">
                  <a:moveTo>
                    <a:pt x="938" y="278"/>
                  </a:moveTo>
                  <a:lnTo>
                    <a:pt x="0" y="16"/>
                  </a:lnTo>
                  <a:lnTo>
                    <a:pt x="5" y="0"/>
                  </a:lnTo>
                  <a:lnTo>
                    <a:pt x="941" y="262"/>
                  </a:lnTo>
                  <a:lnTo>
                    <a:pt x="938" y="278"/>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89" name="Freeform 1466">
              <a:extLst>
                <a:ext uri="{FF2B5EF4-FFF2-40B4-BE49-F238E27FC236}">
                  <a16:creationId xmlns:a16="http://schemas.microsoft.com/office/drawing/2014/main" id="{A02E5AE8-59CC-45BA-914B-D91EA0F33311}"/>
                </a:ext>
              </a:extLst>
            </p:cNvPr>
            <p:cNvSpPr>
              <a:spLocks/>
            </p:cNvSpPr>
            <p:nvPr/>
          </p:nvSpPr>
          <p:spPr bwMode="auto">
            <a:xfrm>
              <a:off x="8388323" y="3552157"/>
              <a:ext cx="941455" cy="278134"/>
            </a:xfrm>
            <a:custGeom>
              <a:avLst/>
              <a:gdLst>
                <a:gd name="T0" fmla="*/ 938 w 941"/>
                <a:gd name="T1" fmla="*/ 278 h 278"/>
                <a:gd name="T2" fmla="*/ 0 w 941"/>
                <a:gd name="T3" fmla="*/ 16 h 278"/>
                <a:gd name="T4" fmla="*/ 5 w 941"/>
                <a:gd name="T5" fmla="*/ 0 h 278"/>
                <a:gd name="T6" fmla="*/ 941 w 941"/>
                <a:gd name="T7" fmla="*/ 262 h 278"/>
                <a:gd name="T8" fmla="*/ 938 w 941"/>
                <a:gd name="T9" fmla="*/ 278 h 278"/>
              </a:gdLst>
              <a:ahLst/>
              <a:cxnLst>
                <a:cxn ang="0">
                  <a:pos x="T0" y="T1"/>
                </a:cxn>
                <a:cxn ang="0">
                  <a:pos x="T2" y="T3"/>
                </a:cxn>
                <a:cxn ang="0">
                  <a:pos x="T4" y="T5"/>
                </a:cxn>
                <a:cxn ang="0">
                  <a:pos x="T6" y="T7"/>
                </a:cxn>
                <a:cxn ang="0">
                  <a:pos x="T8" y="T9"/>
                </a:cxn>
              </a:cxnLst>
              <a:rect l="0" t="0" r="r" b="b"/>
              <a:pathLst>
                <a:path w="941" h="278">
                  <a:moveTo>
                    <a:pt x="938" y="278"/>
                  </a:moveTo>
                  <a:lnTo>
                    <a:pt x="0" y="16"/>
                  </a:lnTo>
                  <a:lnTo>
                    <a:pt x="5" y="0"/>
                  </a:lnTo>
                  <a:lnTo>
                    <a:pt x="941" y="262"/>
                  </a:lnTo>
                  <a:lnTo>
                    <a:pt x="938" y="2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90" name="Freeform 1467">
              <a:extLst>
                <a:ext uri="{FF2B5EF4-FFF2-40B4-BE49-F238E27FC236}">
                  <a16:creationId xmlns:a16="http://schemas.microsoft.com/office/drawing/2014/main" id="{E6ACA67C-CDC7-4FD1-8992-75FAC2476B99}"/>
                </a:ext>
              </a:extLst>
            </p:cNvPr>
            <p:cNvSpPr>
              <a:spLocks/>
            </p:cNvSpPr>
            <p:nvPr/>
          </p:nvSpPr>
          <p:spPr bwMode="auto">
            <a:xfrm>
              <a:off x="8380319" y="3581171"/>
              <a:ext cx="396191" cy="126061"/>
            </a:xfrm>
            <a:custGeom>
              <a:avLst/>
              <a:gdLst>
                <a:gd name="T0" fmla="*/ 391 w 396"/>
                <a:gd name="T1" fmla="*/ 126 h 126"/>
                <a:gd name="T2" fmla="*/ 0 w 396"/>
                <a:gd name="T3" fmla="*/ 16 h 126"/>
                <a:gd name="T4" fmla="*/ 4 w 396"/>
                <a:gd name="T5" fmla="*/ 0 h 126"/>
                <a:gd name="T6" fmla="*/ 396 w 396"/>
                <a:gd name="T7" fmla="*/ 110 h 126"/>
                <a:gd name="T8" fmla="*/ 391 w 396"/>
                <a:gd name="T9" fmla="*/ 126 h 126"/>
              </a:gdLst>
              <a:ahLst/>
              <a:cxnLst>
                <a:cxn ang="0">
                  <a:pos x="T0" y="T1"/>
                </a:cxn>
                <a:cxn ang="0">
                  <a:pos x="T2" y="T3"/>
                </a:cxn>
                <a:cxn ang="0">
                  <a:pos x="T4" y="T5"/>
                </a:cxn>
                <a:cxn ang="0">
                  <a:pos x="T6" y="T7"/>
                </a:cxn>
                <a:cxn ang="0">
                  <a:pos x="T8" y="T9"/>
                </a:cxn>
              </a:cxnLst>
              <a:rect l="0" t="0" r="r" b="b"/>
              <a:pathLst>
                <a:path w="396" h="126">
                  <a:moveTo>
                    <a:pt x="391" y="126"/>
                  </a:moveTo>
                  <a:lnTo>
                    <a:pt x="0" y="16"/>
                  </a:lnTo>
                  <a:lnTo>
                    <a:pt x="4" y="0"/>
                  </a:lnTo>
                  <a:lnTo>
                    <a:pt x="396" y="110"/>
                  </a:lnTo>
                  <a:lnTo>
                    <a:pt x="391" y="126"/>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91" name="Freeform 1468">
              <a:extLst>
                <a:ext uri="{FF2B5EF4-FFF2-40B4-BE49-F238E27FC236}">
                  <a16:creationId xmlns:a16="http://schemas.microsoft.com/office/drawing/2014/main" id="{DB1F29B2-8F33-4197-BF8C-6628D0CB05FB}"/>
                </a:ext>
              </a:extLst>
            </p:cNvPr>
            <p:cNvSpPr>
              <a:spLocks/>
            </p:cNvSpPr>
            <p:nvPr/>
          </p:nvSpPr>
          <p:spPr bwMode="auto">
            <a:xfrm>
              <a:off x="8380319" y="3581171"/>
              <a:ext cx="396191" cy="126061"/>
            </a:xfrm>
            <a:custGeom>
              <a:avLst/>
              <a:gdLst>
                <a:gd name="T0" fmla="*/ 391 w 396"/>
                <a:gd name="T1" fmla="*/ 126 h 126"/>
                <a:gd name="T2" fmla="*/ 0 w 396"/>
                <a:gd name="T3" fmla="*/ 16 h 126"/>
                <a:gd name="T4" fmla="*/ 4 w 396"/>
                <a:gd name="T5" fmla="*/ 0 h 126"/>
                <a:gd name="T6" fmla="*/ 396 w 396"/>
                <a:gd name="T7" fmla="*/ 110 h 126"/>
                <a:gd name="T8" fmla="*/ 391 w 396"/>
                <a:gd name="T9" fmla="*/ 126 h 126"/>
              </a:gdLst>
              <a:ahLst/>
              <a:cxnLst>
                <a:cxn ang="0">
                  <a:pos x="T0" y="T1"/>
                </a:cxn>
                <a:cxn ang="0">
                  <a:pos x="T2" y="T3"/>
                </a:cxn>
                <a:cxn ang="0">
                  <a:pos x="T4" y="T5"/>
                </a:cxn>
                <a:cxn ang="0">
                  <a:pos x="T6" y="T7"/>
                </a:cxn>
                <a:cxn ang="0">
                  <a:pos x="T8" y="T9"/>
                </a:cxn>
              </a:cxnLst>
              <a:rect l="0" t="0" r="r" b="b"/>
              <a:pathLst>
                <a:path w="396" h="126">
                  <a:moveTo>
                    <a:pt x="391" y="126"/>
                  </a:moveTo>
                  <a:lnTo>
                    <a:pt x="0" y="16"/>
                  </a:lnTo>
                  <a:lnTo>
                    <a:pt x="4" y="0"/>
                  </a:lnTo>
                  <a:lnTo>
                    <a:pt x="396" y="110"/>
                  </a:lnTo>
                  <a:lnTo>
                    <a:pt x="391"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92" name="Freeform 1469">
              <a:extLst>
                <a:ext uri="{FF2B5EF4-FFF2-40B4-BE49-F238E27FC236}">
                  <a16:creationId xmlns:a16="http://schemas.microsoft.com/office/drawing/2014/main" id="{8E39B717-892F-4332-9630-D51617B211D2}"/>
                </a:ext>
              </a:extLst>
            </p:cNvPr>
            <p:cNvSpPr>
              <a:spLocks/>
            </p:cNvSpPr>
            <p:nvPr/>
          </p:nvSpPr>
          <p:spPr bwMode="auto">
            <a:xfrm>
              <a:off x="8416337" y="3432099"/>
              <a:ext cx="445215" cy="149072"/>
            </a:xfrm>
            <a:custGeom>
              <a:avLst/>
              <a:gdLst>
                <a:gd name="T0" fmla="*/ 438 w 445"/>
                <a:gd name="T1" fmla="*/ 149 h 149"/>
                <a:gd name="T2" fmla="*/ 0 w 445"/>
                <a:gd name="T3" fmla="*/ 26 h 149"/>
                <a:gd name="T4" fmla="*/ 8 w 445"/>
                <a:gd name="T5" fmla="*/ 0 h 149"/>
                <a:gd name="T6" fmla="*/ 445 w 445"/>
                <a:gd name="T7" fmla="*/ 123 h 149"/>
                <a:gd name="T8" fmla="*/ 438 w 445"/>
                <a:gd name="T9" fmla="*/ 149 h 149"/>
              </a:gdLst>
              <a:ahLst/>
              <a:cxnLst>
                <a:cxn ang="0">
                  <a:pos x="T0" y="T1"/>
                </a:cxn>
                <a:cxn ang="0">
                  <a:pos x="T2" y="T3"/>
                </a:cxn>
                <a:cxn ang="0">
                  <a:pos x="T4" y="T5"/>
                </a:cxn>
                <a:cxn ang="0">
                  <a:pos x="T6" y="T7"/>
                </a:cxn>
                <a:cxn ang="0">
                  <a:pos x="T8" y="T9"/>
                </a:cxn>
              </a:cxnLst>
              <a:rect l="0" t="0" r="r" b="b"/>
              <a:pathLst>
                <a:path w="445" h="149">
                  <a:moveTo>
                    <a:pt x="438" y="149"/>
                  </a:moveTo>
                  <a:lnTo>
                    <a:pt x="0" y="26"/>
                  </a:lnTo>
                  <a:lnTo>
                    <a:pt x="8" y="0"/>
                  </a:lnTo>
                  <a:lnTo>
                    <a:pt x="445" y="123"/>
                  </a:lnTo>
                  <a:lnTo>
                    <a:pt x="438" y="149"/>
                  </a:lnTo>
                  <a:close/>
                </a:path>
              </a:pathLst>
            </a:custGeom>
            <a:solidFill>
              <a:srgbClr val="83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93" name="Freeform 1470">
              <a:extLst>
                <a:ext uri="{FF2B5EF4-FFF2-40B4-BE49-F238E27FC236}">
                  <a16:creationId xmlns:a16="http://schemas.microsoft.com/office/drawing/2014/main" id="{9BD78670-2184-4AC9-A32F-722858D34080}"/>
                </a:ext>
              </a:extLst>
            </p:cNvPr>
            <p:cNvSpPr>
              <a:spLocks/>
            </p:cNvSpPr>
            <p:nvPr/>
          </p:nvSpPr>
          <p:spPr bwMode="auto">
            <a:xfrm>
              <a:off x="8416337" y="3432099"/>
              <a:ext cx="445215" cy="149072"/>
            </a:xfrm>
            <a:custGeom>
              <a:avLst/>
              <a:gdLst>
                <a:gd name="T0" fmla="*/ 438 w 445"/>
                <a:gd name="T1" fmla="*/ 149 h 149"/>
                <a:gd name="T2" fmla="*/ 0 w 445"/>
                <a:gd name="T3" fmla="*/ 26 h 149"/>
                <a:gd name="T4" fmla="*/ 8 w 445"/>
                <a:gd name="T5" fmla="*/ 0 h 149"/>
                <a:gd name="T6" fmla="*/ 445 w 445"/>
                <a:gd name="T7" fmla="*/ 123 h 149"/>
                <a:gd name="T8" fmla="*/ 438 w 445"/>
                <a:gd name="T9" fmla="*/ 149 h 149"/>
              </a:gdLst>
              <a:ahLst/>
              <a:cxnLst>
                <a:cxn ang="0">
                  <a:pos x="T0" y="T1"/>
                </a:cxn>
                <a:cxn ang="0">
                  <a:pos x="T2" y="T3"/>
                </a:cxn>
                <a:cxn ang="0">
                  <a:pos x="T4" y="T5"/>
                </a:cxn>
                <a:cxn ang="0">
                  <a:pos x="T6" y="T7"/>
                </a:cxn>
                <a:cxn ang="0">
                  <a:pos x="T8" y="T9"/>
                </a:cxn>
              </a:cxnLst>
              <a:rect l="0" t="0" r="r" b="b"/>
              <a:pathLst>
                <a:path w="445" h="149">
                  <a:moveTo>
                    <a:pt x="438" y="149"/>
                  </a:moveTo>
                  <a:lnTo>
                    <a:pt x="0" y="26"/>
                  </a:lnTo>
                  <a:lnTo>
                    <a:pt x="8" y="0"/>
                  </a:lnTo>
                  <a:lnTo>
                    <a:pt x="445" y="123"/>
                  </a:lnTo>
                  <a:lnTo>
                    <a:pt x="438" y="1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94" name="Freeform 1471">
              <a:extLst>
                <a:ext uri="{FF2B5EF4-FFF2-40B4-BE49-F238E27FC236}">
                  <a16:creationId xmlns:a16="http://schemas.microsoft.com/office/drawing/2014/main" id="{6E1197C2-A8B1-4DC5-B12E-9745E5409820}"/>
                </a:ext>
              </a:extLst>
            </p:cNvPr>
            <p:cNvSpPr>
              <a:spLocks/>
            </p:cNvSpPr>
            <p:nvPr/>
          </p:nvSpPr>
          <p:spPr bwMode="auto">
            <a:xfrm>
              <a:off x="8353307" y="3662210"/>
              <a:ext cx="308149" cy="111054"/>
            </a:xfrm>
            <a:custGeom>
              <a:avLst/>
              <a:gdLst>
                <a:gd name="T0" fmla="*/ 300 w 308"/>
                <a:gd name="T1" fmla="*/ 111 h 111"/>
                <a:gd name="T2" fmla="*/ 0 w 308"/>
                <a:gd name="T3" fmla="*/ 26 h 111"/>
                <a:gd name="T4" fmla="*/ 6 w 308"/>
                <a:gd name="T5" fmla="*/ 0 h 111"/>
                <a:gd name="T6" fmla="*/ 308 w 308"/>
                <a:gd name="T7" fmla="*/ 85 h 111"/>
                <a:gd name="T8" fmla="*/ 300 w 308"/>
                <a:gd name="T9" fmla="*/ 111 h 111"/>
              </a:gdLst>
              <a:ahLst/>
              <a:cxnLst>
                <a:cxn ang="0">
                  <a:pos x="T0" y="T1"/>
                </a:cxn>
                <a:cxn ang="0">
                  <a:pos x="T2" y="T3"/>
                </a:cxn>
                <a:cxn ang="0">
                  <a:pos x="T4" y="T5"/>
                </a:cxn>
                <a:cxn ang="0">
                  <a:pos x="T6" y="T7"/>
                </a:cxn>
                <a:cxn ang="0">
                  <a:pos x="T8" y="T9"/>
                </a:cxn>
              </a:cxnLst>
              <a:rect l="0" t="0" r="r" b="b"/>
              <a:pathLst>
                <a:path w="308" h="111">
                  <a:moveTo>
                    <a:pt x="300" y="111"/>
                  </a:moveTo>
                  <a:lnTo>
                    <a:pt x="0" y="26"/>
                  </a:lnTo>
                  <a:lnTo>
                    <a:pt x="6" y="0"/>
                  </a:lnTo>
                  <a:lnTo>
                    <a:pt x="308" y="85"/>
                  </a:lnTo>
                  <a:lnTo>
                    <a:pt x="300" y="111"/>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95" name="Freeform 1472">
              <a:extLst>
                <a:ext uri="{FF2B5EF4-FFF2-40B4-BE49-F238E27FC236}">
                  <a16:creationId xmlns:a16="http://schemas.microsoft.com/office/drawing/2014/main" id="{C46C9C78-2DF9-44B0-A593-4CBC9F5FDD4C}"/>
                </a:ext>
              </a:extLst>
            </p:cNvPr>
            <p:cNvSpPr>
              <a:spLocks/>
            </p:cNvSpPr>
            <p:nvPr/>
          </p:nvSpPr>
          <p:spPr bwMode="auto">
            <a:xfrm>
              <a:off x="8337299" y="3717237"/>
              <a:ext cx="308149" cy="110053"/>
            </a:xfrm>
            <a:custGeom>
              <a:avLst/>
              <a:gdLst>
                <a:gd name="T0" fmla="*/ 300 w 308"/>
                <a:gd name="T1" fmla="*/ 110 h 110"/>
                <a:gd name="T2" fmla="*/ 0 w 308"/>
                <a:gd name="T3" fmla="*/ 26 h 110"/>
                <a:gd name="T4" fmla="*/ 8 w 308"/>
                <a:gd name="T5" fmla="*/ 0 h 110"/>
                <a:gd name="T6" fmla="*/ 308 w 308"/>
                <a:gd name="T7" fmla="*/ 83 h 110"/>
                <a:gd name="T8" fmla="*/ 300 w 308"/>
                <a:gd name="T9" fmla="*/ 110 h 110"/>
              </a:gdLst>
              <a:ahLst/>
              <a:cxnLst>
                <a:cxn ang="0">
                  <a:pos x="T0" y="T1"/>
                </a:cxn>
                <a:cxn ang="0">
                  <a:pos x="T2" y="T3"/>
                </a:cxn>
                <a:cxn ang="0">
                  <a:pos x="T4" y="T5"/>
                </a:cxn>
                <a:cxn ang="0">
                  <a:pos x="T6" y="T7"/>
                </a:cxn>
                <a:cxn ang="0">
                  <a:pos x="T8" y="T9"/>
                </a:cxn>
              </a:cxnLst>
              <a:rect l="0" t="0" r="r" b="b"/>
              <a:pathLst>
                <a:path w="308" h="110">
                  <a:moveTo>
                    <a:pt x="300" y="110"/>
                  </a:moveTo>
                  <a:lnTo>
                    <a:pt x="0" y="26"/>
                  </a:lnTo>
                  <a:lnTo>
                    <a:pt x="8" y="0"/>
                  </a:lnTo>
                  <a:lnTo>
                    <a:pt x="308" y="83"/>
                  </a:lnTo>
                  <a:lnTo>
                    <a:pt x="300" y="11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96" name="Freeform 1473">
              <a:extLst>
                <a:ext uri="{FF2B5EF4-FFF2-40B4-BE49-F238E27FC236}">
                  <a16:creationId xmlns:a16="http://schemas.microsoft.com/office/drawing/2014/main" id="{C0A82579-85B2-4F65-B233-F32798A01B19}"/>
                </a:ext>
              </a:extLst>
            </p:cNvPr>
            <p:cNvSpPr>
              <a:spLocks/>
            </p:cNvSpPr>
            <p:nvPr/>
          </p:nvSpPr>
          <p:spPr bwMode="auto">
            <a:xfrm>
              <a:off x="8321291" y="3770262"/>
              <a:ext cx="308149" cy="111054"/>
            </a:xfrm>
            <a:custGeom>
              <a:avLst/>
              <a:gdLst>
                <a:gd name="T0" fmla="*/ 302 w 308"/>
                <a:gd name="T1" fmla="*/ 111 h 111"/>
                <a:gd name="T2" fmla="*/ 0 w 308"/>
                <a:gd name="T3" fmla="*/ 28 h 111"/>
                <a:gd name="T4" fmla="*/ 8 w 308"/>
                <a:gd name="T5" fmla="*/ 0 h 111"/>
                <a:gd name="T6" fmla="*/ 308 w 308"/>
                <a:gd name="T7" fmla="*/ 85 h 111"/>
                <a:gd name="T8" fmla="*/ 302 w 308"/>
                <a:gd name="T9" fmla="*/ 111 h 111"/>
              </a:gdLst>
              <a:ahLst/>
              <a:cxnLst>
                <a:cxn ang="0">
                  <a:pos x="T0" y="T1"/>
                </a:cxn>
                <a:cxn ang="0">
                  <a:pos x="T2" y="T3"/>
                </a:cxn>
                <a:cxn ang="0">
                  <a:pos x="T4" y="T5"/>
                </a:cxn>
                <a:cxn ang="0">
                  <a:pos x="T6" y="T7"/>
                </a:cxn>
                <a:cxn ang="0">
                  <a:pos x="T8" y="T9"/>
                </a:cxn>
              </a:cxnLst>
              <a:rect l="0" t="0" r="r" b="b"/>
              <a:pathLst>
                <a:path w="308" h="111">
                  <a:moveTo>
                    <a:pt x="302" y="111"/>
                  </a:moveTo>
                  <a:lnTo>
                    <a:pt x="0" y="28"/>
                  </a:lnTo>
                  <a:lnTo>
                    <a:pt x="8" y="0"/>
                  </a:lnTo>
                  <a:lnTo>
                    <a:pt x="308" y="85"/>
                  </a:lnTo>
                  <a:lnTo>
                    <a:pt x="302" y="111"/>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97" name="Freeform 1474">
              <a:extLst>
                <a:ext uri="{FF2B5EF4-FFF2-40B4-BE49-F238E27FC236}">
                  <a16:creationId xmlns:a16="http://schemas.microsoft.com/office/drawing/2014/main" id="{F2358E00-E9DD-48DA-B175-EF654EB992C4}"/>
                </a:ext>
              </a:extLst>
            </p:cNvPr>
            <p:cNvSpPr>
              <a:spLocks/>
            </p:cNvSpPr>
            <p:nvPr/>
          </p:nvSpPr>
          <p:spPr bwMode="auto">
            <a:xfrm>
              <a:off x="8353307" y="3662210"/>
              <a:ext cx="184089" cy="76037"/>
            </a:xfrm>
            <a:custGeom>
              <a:avLst/>
              <a:gdLst>
                <a:gd name="T0" fmla="*/ 176 w 184"/>
                <a:gd name="T1" fmla="*/ 76 h 76"/>
                <a:gd name="T2" fmla="*/ 0 w 184"/>
                <a:gd name="T3" fmla="*/ 26 h 76"/>
                <a:gd name="T4" fmla="*/ 6 w 184"/>
                <a:gd name="T5" fmla="*/ 0 h 76"/>
                <a:gd name="T6" fmla="*/ 184 w 184"/>
                <a:gd name="T7" fmla="*/ 50 h 76"/>
                <a:gd name="T8" fmla="*/ 176 w 184"/>
                <a:gd name="T9" fmla="*/ 76 h 76"/>
              </a:gdLst>
              <a:ahLst/>
              <a:cxnLst>
                <a:cxn ang="0">
                  <a:pos x="T0" y="T1"/>
                </a:cxn>
                <a:cxn ang="0">
                  <a:pos x="T2" y="T3"/>
                </a:cxn>
                <a:cxn ang="0">
                  <a:pos x="T4" y="T5"/>
                </a:cxn>
                <a:cxn ang="0">
                  <a:pos x="T6" y="T7"/>
                </a:cxn>
                <a:cxn ang="0">
                  <a:pos x="T8" y="T9"/>
                </a:cxn>
              </a:cxnLst>
              <a:rect l="0" t="0" r="r" b="b"/>
              <a:pathLst>
                <a:path w="184" h="76">
                  <a:moveTo>
                    <a:pt x="176" y="76"/>
                  </a:moveTo>
                  <a:lnTo>
                    <a:pt x="0" y="26"/>
                  </a:lnTo>
                  <a:lnTo>
                    <a:pt x="6" y="0"/>
                  </a:lnTo>
                  <a:lnTo>
                    <a:pt x="184" y="50"/>
                  </a:lnTo>
                  <a:lnTo>
                    <a:pt x="176" y="76"/>
                  </a:lnTo>
                  <a:close/>
                </a:path>
              </a:pathLst>
            </a:custGeom>
            <a:solidFill>
              <a:srgbClr val="1ABA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398" name="Freeform 1475">
              <a:extLst>
                <a:ext uri="{FF2B5EF4-FFF2-40B4-BE49-F238E27FC236}">
                  <a16:creationId xmlns:a16="http://schemas.microsoft.com/office/drawing/2014/main" id="{F1848358-6995-4022-B42C-EAF2462B48D4}"/>
                </a:ext>
              </a:extLst>
            </p:cNvPr>
            <p:cNvSpPr>
              <a:spLocks/>
            </p:cNvSpPr>
            <p:nvPr/>
          </p:nvSpPr>
          <p:spPr bwMode="auto">
            <a:xfrm>
              <a:off x="8337299" y="3717237"/>
              <a:ext cx="281136" cy="103050"/>
            </a:xfrm>
            <a:custGeom>
              <a:avLst/>
              <a:gdLst>
                <a:gd name="T0" fmla="*/ 273 w 281"/>
                <a:gd name="T1" fmla="*/ 103 h 103"/>
                <a:gd name="T2" fmla="*/ 0 w 281"/>
                <a:gd name="T3" fmla="*/ 26 h 103"/>
                <a:gd name="T4" fmla="*/ 8 w 281"/>
                <a:gd name="T5" fmla="*/ 0 h 103"/>
                <a:gd name="T6" fmla="*/ 281 w 281"/>
                <a:gd name="T7" fmla="*/ 75 h 103"/>
                <a:gd name="T8" fmla="*/ 273 w 281"/>
                <a:gd name="T9" fmla="*/ 103 h 103"/>
              </a:gdLst>
              <a:ahLst/>
              <a:cxnLst>
                <a:cxn ang="0">
                  <a:pos x="T0" y="T1"/>
                </a:cxn>
                <a:cxn ang="0">
                  <a:pos x="T2" y="T3"/>
                </a:cxn>
                <a:cxn ang="0">
                  <a:pos x="T4" y="T5"/>
                </a:cxn>
                <a:cxn ang="0">
                  <a:pos x="T6" y="T7"/>
                </a:cxn>
                <a:cxn ang="0">
                  <a:pos x="T8" y="T9"/>
                </a:cxn>
              </a:cxnLst>
              <a:rect l="0" t="0" r="r" b="b"/>
              <a:pathLst>
                <a:path w="281" h="103">
                  <a:moveTo>
                    <a:pt x="273" y="103"/>
                  </a:moveTo>
                  <a:lnTo>
                    <a:pt x="0" y="26"/>
                  </a:lnTo>
                  <a:lnTo>
                    <a:pt x="8" y="0"/>
                  </a:lnTo>
                  <a:lnTo>
                    <a:pt x="281" y="75"/>
                  </a:lnTo>
                  <a:lnTo>
                    <a:pt x="273" y="103"/>
                  </a:lnTo>
                  <a:close/>
                </a:path>
              </a:pathLst>
            </a:custGeom>
            <a:solidFill>
              <a:srgbClr val="F37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99" name="Freeform 1477">
              <a:extLst>
                <a:ext uri="{FF2B5EF4-FFF2-40B4-BE49-F238E27FC236}">
                  <a16:creationId xmlns:a16="http://schemas.microsoft.com/office/drawing/2014/main" id="{1F1F09B1-74CA-4C92-97AA-D23505F51D07}"/>
                </a:ext>
              </a:extLst>
            </p:cNvPr>
            <p:cNvSpPr>
              <a:spLocks/>
            </p:cNvSpPr>
            <p:nvPr/>
          </p:nvSpPr>
          <p:spPr bwMode="auto">
            <a:xfrm>
              <a:off x="8321291" y="3770262"/>
              <a:ext cx="102049" cy="54026"/>
            </a:xfrm>
            <a:custGeom>
              <a:avLst/>
              <a:gdLst>
                <a:gd name="T0" fmla="*/ 94 w 102"/>
                <a:gd name="T1" fmla="*/ 54 h 54"/>
                <a:gd name="T2" fmla="*/ 0 w 102"/>
                <a:gd name="T3" fmla="*/ 28 h 54"/>
                <a:gd name="T4" fmla="*/ 8 w 102"/>
                <a:gd name="T5" fmla="*/ 0 h 54"/>
                <a:gd name="T6" fmla="*/ 102 w 102"/>
                <a:gd name="T7" fmla="*/ 28 h 54"/>
                <a:gd name="T8" fmla="*/ 94 w 102"/>
                <a:gd name="T9" fmla="*/ 54 h 54"/>
              </a:gdLst>
              <a:ahLst/>
              <a:cxnLst>
                <a:cxn ang="0">
                  <a:pos x="T0" y="T1"/>
                </a:cxn>
                <a:cxn ang="0">
                  <a:pos x="T2" y="T3"/>
                </a:cxn>
                <a:cxn ang="0">
                  <a:pos x="T4" y="T5"/>
                </a:cxn>
                <a:cxn ang="0">
                  <a:pos x="T6" y="T7"/>
                </a:cxn>
                <a:cxn ang="0">
                  <a:pos x="T8" y="T9"/>
                </a:cxn>
              </a:cxnLst>
              <a:rect l="0" t="0" r="r" b="b"/>
              <a:pathLst>
                <a:path w="102" h="54">
                  <a:moveTo>
                    <a:pt x="94" y="54"/>
                  </a:moveTo>
                  <a:lnTo>
                    <a:pt x="0" y="28"/>
                  </a:lnTo>
                  <a:lnTo>
                    <a:pt x="8" y="0"/>
                  </a:lnTo>
                  <a:lnTo>
                    <a:pt x="102" y="28"/>
                  </a:lnTo>
                  <a:lnTo>
                    <a:pt x="94" y="54"/>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00" name="Freeform 1478">
              <a:extLst>
                <a:ext uri="{FF2B5EF4-FFF2-40B4-BE49-F238E27FC236}">
                  <a16:creationId xmlns:a16="http://schemas.microsoft.com/office/drawing/2014/main" id="{C5215AD7-B867-42BC-B9C9-4EA222EAA780}"/>
                </a:ext>
              </a:extLst>
            </p:cNvPr>
            <p:cNvSpPr>
              <a:spLocks/>
            </p:cNvSpPr>
            <p:nvPr/>
          </p:nvSpPr>
          <p:spPr bwMode="auto">
            <a:xfrm>
              <a:off x="8553403" y="3130953"/>
              <a:ext cx="84041" cy="39019"/>
            </a:xfrm>
            <a:custGeom>
              <a:avLst/>
              <a:gdLst>
                <a:gd name="T0" fmla="*/ 80 w 84"/>
                <a:gd name="T1" fmla="*/ 39 h 39"/>
                <a:gd name="T2" fmla="*/ 0 w 84"/>
                <a:gd name="T3" fmla="*/ 17 h 39"/>
                <a:gd name="T4" fmla="*/ 4 w 84"/>
                <a:gd name="T5" fmla="*/ 0 h 39"/>
                <a:gd name="T6" fmla="*/ 84 w 84"/>
                <a:gd name="T7" fmla="*/ 22 h 39"/>
                <a:gd name="T8" fmla="*/ 80 w 84"/>
                <a:gd name="T9" fmla="*/ 39 h 39"/>
              </a:gdLst>
              <a:ahLst/>
              <a:cxnLst>
                <a:cxn ang="0">
                  <a:pos x="T0" y="T1"/>
                </a:cxn>
                <a:cxn ang="0">
                  <a:pos x="T2" y="T3"/>
                </a:cxn>
                <a:cxn ang="0">
                  <a:pos x="T4" y="T5"/>
                </a:cxn>
                <a:cxn ang="0">
                  <a:pos x="T6" y="T7"/>
                </a:cxn>
                <a:cxn ang="0">
                  <a:pos x="T8" y="T9"/>
                </a:cxn>
              </a:cxnLst>
              <a:rect l="0" t="0" r="r" b="b"/>
              <a:pathLst>
                <a:path w="84" h="39">
                  <a:moveTo>
                    <a:pt x="80" y="39"/>
                  </a:moveTo>
                  <a:lnTo>
                    <a:pt x="0" y="17"/>
                  </a:lnTo>
                  <a:lnTo>
                    <a:pt x="4" y="0"/>
                  </a:lnTo>
                  <a:lnTo>
                    <a:pt x="84" y="22"/>
                  </a:lnTo>
                  <a:lnTo>
                    <a:pt x="80" y="3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01" name="Freeform 1479">
              <a:extLst>
                <a:ext uri="{FF2B5EF4-FFF2-40B4-BE49-F238E27FC236}">
                  <a16:creationId xmlns:a16="http://schemas.microsoft.com/office/drawing/2014/main" id="{5D58A07F-0A85-41B4-BA33-2459A8D2298B}"/>
                </a:ext>
              </a:extLst>
            </p:cNvPr>
            <p:cNvSpPr>
              <a:spLocks/>
            </p:cNvSpPr>
            <p:nvPr/>
          </p:nvSpPr>
          <p:spPr bwMode="auto">
            <a:xfrm>
              <a:off x="8553403" y="3130953"/>
              <a:ext cx="84041" cy="39019"/>
            </a:xfrm>
            <a:custGeom>
              <a:avLst/>
              <a:gdLst>
                <a:gd name="T0" fmla="*/ 80 w 84"/>
                <a:gd name="T1" fmla="*/ 39 h 39"/>
                <a:gd name="T2" fmla="*/ 0 w 84"/>
                <a:gd name="T3" fmla="*/ 17 h 39"/>
                <a:gd name="T4" fmla="*/ 4 w 84"/>
                <a:gd name="T5" fmla="*/ 0 h 39"/>
                <a:gd name="T6" fmla="*/ 84 w 84"/>
                <a:gd name="T7" fmla="*/ 22 h 39"/>
                <a:gd name="T8" fmla="*/ 80 w 84"/>
                <a:gd name="T9" fmla="*/ 39 h 39"/>
              </a:gdLst>
              <a:ahLst/>
              <a:cxnLst>
                <a:cxn ang="0">
                  <a:pos x="T0" y="T1"/>
                </a:cxn>
                <a:cxn ang="0">
                  <a:pos x="T2" y="T3"/>
                </a:cxn>
                <a:cxn ang="0">
                  <a:pos x="T4" y="T5"/>
                </a:cxn>
                <a:cxn ang="0">
                  <a:pos x="T6" y="T7"/>
                </a:cxn>
                <a:cxn ang="0">
                  <a:pos x="T8" y="T9"/>
                </a:cxn>
              </a:cxnLst>
              <a:rect l="0" t="0" r="r" b="b"/>
              <a:pathLst>
                <a:path w="84" h="39">
                  <a:moveTo>
                    <a:pt x="80" y="39"/>
                  </a:moveTo>
                  <a:lnTo>
                    <a:pt x="0" y="17"/>
                  </a:lnTo>
                  <a:lnTo>
                    <a:pt x="4" y="0"/>
                  </a:lnTo>
                  <a:lnTo>
                    <a:pt x="84" y="22"/>
                  </a:lnTo>
                  <a:lnTo>
                    <a:pt x="80"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02" name="Freeform 1480">
              <a:extLst>
                <a:ext uri="{FF2B5EF4-FFF2-40B4-BE49-F238E27FC236}">
                  <a16:creationId xmlns:a16="http://schemas.microsoft.com/office/drawing/2014/main" id="{108CAA31-F904-4804-AA2B-A13F20116FBB}"/>
                </a:ext>
              </a:extLst>
            </p:cNvPr>
            <p:cNvSpPr>
              <a:spLocks/>
            </p:cNvSpPr>
            <p:nvPr/>
          </p:nvSpPr>
          <p:spPr bwMode="auto">
            <a:xfrm>
              <a:off x="8710479" y="3174974"/>
              <a:ext cx="84041" cy="39019"/>
            </a:xfrm>
            <a:custGeom>
              <a:avLst/>
              <a:gdLst>
                <a:gd name="T0" fmla="*/ 80 w 84"/>
                <a:gd name="T1" fmla="*/ 39 h 39"/>
                <a:gd name="T2" fmla="*/ 0 w 84"/>
                <a:gd name="T3" fmla="*/ 16 h 39"/>
                <a:gd name="T4" fmla="*/ 4 w 84"/>
                <a:gd name="T5" fmla="*/ 0 h 39"/>
                <a:gd name="T6" fmla="*/ 84 w 84"/>
                <a:gd name="T7" fmla="*/ 22 h 39"/>
                <a:gd name="T8" fmla="*/ 80 w 84"/>
                <a:gd name="T9" fmla="*/ 39 h 39"/>
              </a:gdLst>
              <a:ahLst/>
              <a:cxnLst>
                <a:cxn ang="0">
                  <a:pos x="T0" y="T1"/>
                </a:cxn>
                <a:cxn ang="0">
                  <a:pos x="T2" y="T3"/>
                </a:cxn>
                <a:cxn ang="0">
                  <a:pos x="T4" y="T5"/>
                </a:cxn>
                <a:cxn ang="0">
                  <a:pos x="T6" y="T7"/>
                </a:cxn>
                <a:cxn ang="0">
                  <a:pos x="T8" y="T9"/>
                </a:cxn>
              </a:cxnLst>
              <a:rect l="0" t="0" r="r" b="b"/>
              <a:pathLst>
                <a:path w="84" h="39">
                  <a:moveTo>
                    <a:pt x="80" y="39"/>
                  </a:moveTo>
                  <a:lnTo>
                    <a:pt x="0" y="16"/>
                  </a:lnTo>
                  <a:lnTo>
                    <a:pt x="4" y="0"/>
                  </a:lnTo>
                  <a:lnTo>
                    <a:pt x="84" y="22"/>
                  </a:lnTo>
                  <a:lnTo>
                    <a:pt x="80" y="3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03" name="Freeform 1481">
              <a:extLst>
                <a:ext uri="{FF2B5EF4-FFF2-40B4-BE49-F238E27FC236}">
                  <a16:creationId xmlns:a16="http://schemas.microsoft.com/office/drawing/2014/main" id="{F4625E70-1057-457A-AD9E-C8766FC4EDED}"/>
                </a:ext>
              </a:extLst>
            </p:cNvPr>
            <p:cNvSpPr>
              <a:spLocks/>
            </p:cNvSpPr>
            <p:nvPr/>
          </p:nvSpPr>
          <p:spPr bwMode="auto">
            <a:xfrm>
              <a:off x="8710479" y="3174974"/>
              <a:ext cx="84041" cy="39019"/>
            </a:xfrm>
            <a:custGeom>
              <a:avLst/>
              <a:gdLst>
                <a:gd name="T0" fmla="*/ 80 w 84"/>
                <a:gd name="T1" fmla="*/ 39 h 39"/>
                <a:gd name="T2" fmla="*/ 0 w 84"/>
                <a:gd name="T3" fmla="*/ 16 h 39"/>
                <a:gd name="T4" fmla="*/ 4 w 84"/>
                <a:gd name="T5" fmla="*/ 0 h 39"/>
                <a:gd name="T6" fmla="*/ 84 w 84"/>
                <a:gd name="T7" fmla="*/ 22 h 39"/>
                <a:gd name="T8" fmla="*/ 80 w 84"/>
                <a:gd name="T9" fmla="*/ 39 h 39"/>
              </a:gdLst>
              <a:ahLst/>
              <a:cxnLst>
                <a:cxn ang="0">
                  <a:pos x="T0" y="T1"/>
                </a:cxn>
                <a:cxn ang="0">
                  <a:pos x="T2" y="T3"/>
                </a:cxn>
                <a:cxn ang="0">
                  <a:pos x="T4" y="T5"/>
                </a:cxn>
                <a:cxn ang="0">
                  <a:pos x="T6" y="T7"/>
                </a:cxn>
                <a:cxn ang="0">
                  <a:pos x="T8" y="T9"/>
                </a:cxn>
              </a:cxnLst>
              <a:rect l="0" t="0" r="r" b="b"/>
              <a:pathLst>
                <a:path w="84" h="39">
                  <a:moveTo>
                    <a:pt x="80" y="39"/>
                  </a:moveTo>
                  <a:lnTo>
                    <a:pt x="0" y="16"/>
                  </a:lnTo>
                  <a:lnTo>
                    <a:pt x="4" y="0"/>
                  </a:lnTo>
                  <a:lnTo>
                    <a:pt x="84" y="22"/>
                  </a:lnTo>
                  <a:lnTo>
                    <a:pt x="80"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04" name="Freeform 1482">
              <a:extLst>
                <a:ext uri="{FF2B5EF4-FFF2-40B4-BE49-F238E27FC236}">
                  <a16:creationId xmlns:a16="http://schemas.microsoft.com/office/drawing/2014/main" id="{43F6A272-D772-437B-839A-648F9E5E86F1}"/>
                </a:ext>
              </a:extLst>
            </p:cNvPr>
            <p:cNvSpPr>
              <a:spLocks/>
            </p:cNvSpPr>
            <p:nvPr/>
          </p:nvSpPr>
          <p:spPr bwMode="auto">
            <a:xfrm>
              <a:off x="8880561" y="3222998"/>
              <a:ext cx="86042" cy="39019"/>
            </a:xfrm>
            <a:custGeom>
              <a:avLst/>
              <a:gdLst>
                <a:gd name="T0" fmla="*/ 81 w 86"/>
                <a:gd name="T1" fmla="*/ 39 h 39"/>
                <a:gd name="T2" fmla="*/ 0 w 86"/>
                <a:gd name="T3" fmla="*/ 16 h 39"/>
                <a:gd name="T4" fmla="*/ 5 w 86"/>
                <a:gd name="T5" fmla="*/ 0 h 39"/>
                <a:gd name="T6" fmla="*/ 86 w 86"/>
                <a:gd name="T7" fmla="*/ 22 h 39"/>
                <a:gd name="T8" fmla="*/ 81 w 86"/>
                <a:gd name="T9" fmla="*/ 39 h 39"/>
              </a:gdLst>
              <a:ahLst/>
              <a:cxnLst>
                <a:cxn ang="0">
                  <a:pos x="T0" y="T1"/>
                </a:cxn>
                <a:cxn ang="0">
                  <a:pos x="T2" y="T3"/>
                </a:cxn>
                <a:cxn ang="0">
                  <a:pos x="T4" y="T5"/>
                </a:cxn>
                <a:cxn ang="0">
                  <a:pos x="T6" y="T7"/>
                </a:cxn>
                <a:cxn ang="0">
                  <a:pos x="T8" y="T9"/>
                </a:cxn>
              </a:cxnLst>
              <a:rect l="0" t="0" r="r" b="b"/>
              <a:pathLst>
                <a:path w="86" h="39">
                  <a:moveTo>
                    <a:pt x="81" y="39"/>
                  </a:moveTo>
                  <a:lnTo>
                    <a:pt x="0" y="16"/>
                  </a:lnTo>
                  <a:lnTo>
                    <a:pt x="5" y="0"/>
                  </a:lnTo>
                  <a:lnTo>
                    <a:pt x="86" y="22"/>
                  </a:lnTo>
                  <a:lnTo>
                    <a:pt x="81" y="3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05" name="Freeform 1483">
              <a:extLst>
                <a:ext uri="{FF2B5EF4-FFF2-40B4-BE49-F238E27FC236}">
                  <a16:creationId xmlns:a16="http://schemas.microsoft.com/office/drawing/2014/main" id="{945E3077-AFAA-4761-8AB2-F6A345E7E0A1}"/>
                </a:ext>
              </a:extLst>
            </p:cNvPr>
            <p:cNvSpPr>
              <a:spLocks/>
            </p:cNvSpPr>
            <p:nvPr/>
          </p:nvSpPr>
          <p:spPr bwMode="auto">
            <a:xfrm>
              <a:off x="8880561" y="3222998"/>
              <a:ext cx="86042" cy="39019"/>
            </a:xfrm>
            <a:custGeom>
              <a:avLst/>
              <a:gdLst>
                <a:gd name="T0" fmla="*/ 81 w 86"/>
                <a:gd name="T1" fmla="*/ 39 h 39"/>
                <a:gd name="T2" fmla="*/ 0 w 86"/>
                <a:gd name="T3" fmla="*/ 16 h 39"/>
                <a:gd name="T4" fmla="*/ 5 w 86"/>
                <a:gd name="T5" fmla="*/ 0 h 39"/>
                <a:gd name="T6" fmla="*/ 86 w 86"/>
                <a:gd name="T7" fmla="*/ 22 h 39"/>
                <a:gd name="T8" fmla="*/ 81 w 86"/>
                <a:gd name="T9" fmla="*/ 39 h 39"/>
              </a:gdLst>
              <a:ahLst/>
              <a:cxnLst>
                <a:cxn ang="0">
                  <a:pos x="T0" y="T1"/>
                </a:cxn>
                <a:cxn ang="0">
                  <a:pos x="T2" y="T3"/>
                </a:cxn>
                <a:cxn ang="0">
                  <a:pos x="T4" y="T5"/>
                </a:cxn>
                <a:cxn ang="0">
                  <a:pos x="T6" y="T7"/>
                </a:cxn>
                <a:cxn ang="0">
                  <a:pos x="T8" y="T9"/>
                </a:cxn>
              </a:cxnLst>
              <a:rect l="0" t="0" r="r" b="b"/>
              <a:pathLst>
                <a:path w="86" h="39">
                  <a:moveTo>
                    <a:pt x="81" y="39"/>
                  </a:moveTo>
                  <a:lnTo>
                    <a:pt x="0" y="16"/>
                  </a:lnTo>
                  <a:lnTo>
                    <a:pt x="5" y="0"/>
                  </a:lnTo>
                  <a:lnTo>
                    <a:pt x="86" y="22"/>
                  </a:lnTo>
                  <a:lnTo>
                    <a:pt x="81"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06" name="Freeform 1484">
              <a:extLst>
                <a:ext uri="{FF2B5EF4-FFF2-40B4-BE49-F238E27FC236}">
                  <a16:creationId xmlns:a16="http://schemas.microsoft.com/office/drawing/2014/main" id="{70AB787F-1214-4308-9F91-27DB07103DBC}"/>
                </a:ext>
              </a:extLst>
            </p:cNvPr>
            <p:cNvSpPr>
              <a:spLocks/>
            </p:cNvSpPr>
            <p:nvPr/>
          </p:nvSpPr>
          <p:spPr bwMode="auto">
            <a:xfrm>
              <a:off x="9345785" y="3353060"/>
              <a:ext cx="86042" cy="39019"/>
            </a:xfrm>
            <a:custGeom>
              <a:avLst/>
              <a:gdLst>
                <a:gd name="T0" fmla="*/ 81 w 86"/>
                <a:gd name="T1" fmla="*/ 39 h 39"/>
                <a:gd name="T2" fmla="*/ 0 w 86"/>
                <a:gd name="T3" fmla="*/ 17 h 39"/>
                <a:gd name="T4" fmla="*/ 5 w 86"/>
                <a:gd name="T5" fmla="*/ 0 h 39"/>
                <a:gd name="T6" fmla="*/ 86 w 86"/>
                <a:gd name="T7" fmla="*/ 22 h 39"/>
                <a:gd name="T8" fmla="*/ 81 w 86"/>
                <a:gd name="T9" fmla="*/ 39 h 39"/>
              </a:gdLst>
              <a:ahLst/>
              <a:cxnLst>
                <a:cxn ang="0">
                  <a:pos x="T0" y="T1"/>
                </a:cxn>
                <a:cxn ang="0">
                  <a:pos x="T2" y="T3"/>
                </a:cxn>
                <a:cxn ang="0">
                  <a:pos x="T4" y="T5"/>
                </a:cxn>
                <a:cxn ang="0">
                  <a:pos x="T6" y="T7"/>
                </a:cxn>
                <a:cxn ang="0">
                  <a:pos x="T8" y="T9"/>
                </a:cxn>
              </a:cxnLst>
              <a:rect l="0" t="0" r="r" b="b"/>
              <a:pathLst>
                <a:path w="86" h="39">
                  <a:moveTo>
                    <a:pt x="81" y="39"/>
                  </a:moveTo>
                  <a:lnTo>
                    <a:pt x="0" y="17"/>
                  </a:lnTo>
                  <a:lnTo>
                    <a:pt x="5" y="0"/>
                  </a:lnTo>
                  <a:lnTo>
                    <a:pt x="86" y="22"/>
                  </a:lnTo>
                  <a:lnTo>
                    <a:pt x="81" y="3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07" name="Freeform 1485">
              <a:extLst>
                <a:ext uri="{FF2B5EF4-FFF2-40B4-BE49-F238E27FC236}">
                  <a16:creationId xmlns:a16="http://schemas.microsoft.com/office/drawing/2014/main" id="{2E331EA0-897A-4E6D-B8D1-65334CAA610C}"/>
                </a:ext>
              </a:extLst>
            </p:cNvPr>
            <p:cNvSpPr>
              <a:spLocks/>
            </p:cNvSpPr>
            <p:nvPr/>
          </p:nvSpPr>
          <p:spPr bwMode="auto">
            <a:xfrm>
              <a:off x="9345785" y="3353060"/>
              <a:ext cx="86042" cy="39019"/>
            </a:xfrm>
            <a:custGeom>
              <a:avLst/>
              <a:gdLst>
                <a:gd name="T0" fmla="*/ 81 w 86"/>
                <a:gd name="T1" fmla="*/ 39 h 39"/>
                <a:gd name="T2" fmla="*/ 0 w 86"/>
                <a:gd name="T3" fmla="*/ 17 h 39"/>
                <a:gd name="T4" fmla="*/ 5 w 86"/>
                <a:gd name="T5" fmla="*/ 0 h 39"/>
                <a:gd name="T6" fmla="*/ 86 w 86"/>
                <a:gd name="T7" fmla="*/ 22 h 39"/>
                <a:gd name="T8" fmla="*/ 81 w 86"/>
                <a:gd name="T9" fmla="*/ 39 h 39"/>
              </a:gdLst>
              <a:ahLst/>
              <a:cxnLst>
                <a:cxn ang="0">
                  <a:pos x="T0" y="T1"/>
                </a:cxn>
                <a:cxn ang="0">
                  <a:pos x="T2" y="T3"/>
                </a:cxn>
                <a:cxn ang="0">
                  <a:pos x="T4" y="T5"/>
                </a:cxn>
                <a:cxn ang="0">
                  <a:pos x="T6" y="T7"/>
                </a:cxn>
                <a:cxn ang="0">
                  <a:pos x="T8" y="T9"/>
                </a:cxn>
              </a:cxnLst>
              <a:rect l="0" t="0" r="r" b="b"/>
              <a:pathLst>
                <a:path w="86" h="39">
                  <a:moveTo>
                    <a:pt x="81" y="39"/>
                  </a:moveTo>
                  <a:lnTo>
                    <a:pt x="0" y="17"/>
                  </a:lnTo>
                  <a:lnTo>
                    <a:pt x="5" y="0"/>
                  </a:lnTo>
                  <a:lnTo>
                    <a:pt x="86" y="22"/>
                  </a:lnTo>
                  <a:lnTo>
                    <a:pt x="81"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08" name="Freeform 1486">
              <a:extLst>
                <a:ext uri="{FF2B5EF4-FFF2-40B4-BE49-F238E27FC236}">
                  <a16:creationId xmlns:a16="http://schemas.microsoft.com/office/drawing/2014/main" id="{20847957-C635-45FF-A668-8F0B3FDA182D}"/>
                </a:ext>
              </a:extLst>
            </p:cNvPr>
            <p:cNvSpPr>
              <a:spLocks/>
            </p:cNvSpPr>
            <p:nvPr/>
          </p:nvSpPr>
          <p:spPr bwMode="auto">
            <a:xfrm>
              <a:off x="8687468" y="3755254"/>
              <a:ext cx="611295" cy="187091"/>
            </a:xfrm>
            <a:custGeom>
              <a:avLst/>
              <a:gdLst>
                <a:gd name="T0" fmla="*/ 607 w 611"/>
                <a:gd name="T1" fmla="*/ 187 h 187"/>
                <a:gd name="T2" fmla="*/ 0 w 611"/>
                <a:gd name="T3" fmla="*/ 17 h 187"/>
                <a:gd name="T4" fmla="*/ 3 w 611"/>
                <a:gd name="T5" fmla="*/ 0 h 187"/>
                <a:gd name="T6" fmla="*/ 611 w 611"/>
                <a:gd name="T7" fmla="*/ 170 h 187"/>
                <a:gd name="T8" fmla="*/ 607 w 611"/>
                <a:gd name="T9" fmla="*/ 187 h 187"/>
              </a:gdLst>
              <a:ahLst/>
              <a:cxnLst>
                <a:cxn ang="0">
                  <a:pos x="T0" y="T1"/>
                </a:cxn>
                <a:cxn ang="0">
                  <a:pos x="T2" y="T3"/>
                </a:cxn>
                <a:cxn ang="0">
                  <a:pos x="T4" y="T5"/>
                </a:cxn>
                <a:cxn ang="0">
                  <a:pos x="T6" y="T7"/>
                </a:cxn>
                <a:cxn ang="0">
                  <a:pos x="T8" y="T9"/>
                </a:cxn>
              </a:cxnLst>
              <a:rect l="0" t="0" r="r" b="b"/>
              <a:pathLst>
                <a:path w="611" h="187">
                  <a:moveTo>
                    <a:pt x="607" y="187"/>
                  </a:moveTo>
                  <a:lnTo>
                    <a:pt x="0" y="17"/>
                  </a:lnTo>
                  <a:lnTo>
                    <a:pt x="3" y="0"/>
                  </a:lnTo>
                  <a:lnTo>
                    <a:pt x="611" y="170"/>
                  </a:lnTo>
                  <a:lnTo>
                    <a:pt x="607" y="187"/>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09" name="Freeform 1487">
              <a:extLst>
                <a:ext uri="{FF2B5EF4-FFF2-40B4-BE49-F238E27FC236}">
                  <a16:creationId xmlns:a16="http://schemas.microsoft.com/office/drawing/2014/main" id="{891D6F24-4C77-484F-8E45-B6A6A3552E10}"/>
                </a:ext>
              </a:extLst>
            </p:cNvPr>
            <p:cNvSpPr>
              <a:spLocks/>
            </p:cNvSpPr>
            <p:nvPr/>
          </p:nvSpPr>
          <p:spPr bwMode="auto">
            <a:xfrm>
              <a:off x="8687468" y="3755254"/>
              <a:ext cx="611295" cy="187091"/>
            </a:xfrm>
            <a:custGeom>
              <a:avLst/>
              <a:gdLst>
                <a:gd name="T0" fmla="*/ 607 w 611"/>
                <a:gd name="T1" fmla="*/ 187 h 187"/>
                <a:gd name="T2" fmla="*/ 0 w 611"/>
                <a:gd name="T3" fmla="*/ 17 h 187"/>
                <a:gd name="T4" fmla="*/ 3 w 611"/>
                <a:gd name="T5" fmla="*/ 0 h 187"/>
                <a:gd name="T6" fmla="*/ 611 w 611"/>
                <a:gd name="T7" fmla="*/ 170 h 187"/>
                <a:gd name="T8" fmla="*/ 607 w 611"/>
                <a:gd name="T9" fmla="*/ 187 h 187"/>
              </a:gdLst>
              <a:ahLst/>
              <a:cxnLst>
                <a:cxn ang="0">
                  <a:pos x="T0" y="T1"/>
                </a:cxn>
                <a:cxn ang="0">
                  <a:pos x="T2" y="T3"/>
                </a:cxn>
                <a:cxn ang="0">
                  <a:pos x="T4" y="T5"/>
                </a:cxn>
                <a:cxn ang="0">
                  <a:pos x="T6" y="T7"/>
                </a:cxn>
                <a:cxn ang="0">
                  <a:pos x="T8" y="T9"/>
                </a:cxn>
              </a:cxnLst>
              <a:rect l="0" t="0" r="r" b="b"/>
              <a:pathLst>
                <a:path w="611" h="187">
                  <a:moveTo>
                    <a:pt x="607" y="187"/>
                  </a:moveTo>
                  <a:lnTo>
                    <a:pt x="0" y="17"/>
                  </a:lnTo>
                  <a:lnTo>
                    <a:pt x="3" y="0"/>
                  </a:lnTo>
                  <a:lnTo>
                    <a:pt x="611" y="170"/>
                  </a:lnTo>
                  <a:lnTo>
                    <a:pt x="607"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10" name="Freeform 1488">
              <a:extLst>
                <a:ext uri="{FF2B5EF4-FFF2-40B4-BE49-F238E27FC236}">
                  <a16:creationId xmlns:a16="http://schemas.microsoft.com/office/drawing/2014/main" id="{E103FA3C-8703-468F-8DB3-5D59E2ACC2BB}"/>
                </a:ext>
              </a:extLst>
            </p:cNvPr>
            <p:cNvSpPr>
              <a:spLocks/>
            </p:cNvSpPr>
            <p:nvPr/>
          </p:nvSpPr>
          <p:spPr bwMode="auto">
            <a:xfrm>
              <a:off x="8677463" y="3785269"/>
              <a:ext cx="593287" cy="180087"/>
            </a:xfrm>
            <a:custGeom>
              <a:avLst/>
              <a:gdLst>
                <a:gd name="T0" fmla="*/ 588 w 593"/>
                <a:gd name="T1" fmla="*/ 180 h 180"/>
                <a:gd name="T2" fmla="*/ 0 w 593"/>
                <a:gd name="T3" fmla="*/ 16 h 180"/>
                <a:gd name="T4" fmla="*/ 6 w 593"/>
                <a:gd name="T5" fmla="*/ 0 h 180"/>
                <a:gd name="T6" fmla="*/ 593 w 593"/>
                <a:gd name="T7" fmla="*/ 165 h 180"/>
                <a:gd name="T8" fmla="*/ 588 w 593"/>
                <a:gd name="T9" fmla="*/ 180 h 180"/>
              </a:gdLst>
              <a:ahLst/>
              <a:cxnLst>
                <a:cxn ang="0">
                  <a:pos x="T0" y="T1"/>
                </a:cxn>
                <a:cxn ang="0">
                  <a:pos x="T2" y="T3"/>
                </a:cxn>
                <a:cxn ang="0">
                  <a:pos x="T4" y="T5"/>
                </a:cxn>
                <a:cxn ang="0">
                  <a:pos x="T6" y="T7"/>
                </a:cxn>
                <a:cxn ang="0">
                  <a:pos x="T8" y="T9"/>
                </a:cxn>
              </a:cxnLst>
              <a:rect l="0" t="0" r="r" b="b"/>
              <a:pathLst>
                <a:path w="593" h="180">
                  <a:moveTo>
                    <a:pt x="588" y="180"/>
                  </a:moveTo>
                  <a:lnTo>
                    <a:pt x="0" y="16"/>
                  </a:lnTo>
                  <a:lnTo>
                    <a:pt x="6" y="0"/>
                  </a:lnTo>
                  <a:lnTo>
                    <a:pt x="593" y="165"/>
                  </a:lnTo>
                  <a:lnTo>
                    <a:pt x="588" y="18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11" name="Freeform 1489">
              <a:extLst>
                <a:ext uri="{FF2B5EF4-FFF2-40B4-BE49-F238E27FC236}">
                  <a16:creationId xmlns:a16="http://schemas.microsoft.com/office/drawing/2014/main" id="{43153A1C-346F-4D6E-9431-77BCF075F519}"/>
                </a:ext>
              </a:extLst>
            </p:cNvPr>
            <p:cNvSpPr>
              <a:spLocks/>
            </p:cNvSpPr>
            <p:nvPr/>
          </p:nvSpPr>
          <p:spPr bwMode="auto">
            <a:xfrm>
              <a:off x="8677463" y="3785269"/>
              <a:ext cx="593287" cy="180087"/>
            </a:xfrm>
            <a:custGeom>
              <a:avLst/>
              <a:gdLst>
                <a:gd name="T0" fmla="*/ 588 w 593"/>
                <a:gd name="T1" fmla="*/ 180 h 180"/>
                <a:gd name="T2" fmla="*/ 0 w 593"/>
                <a:gd name="T3" fmla="*/ 16 h 180"/>
                <a:gd name="T4" fmla="*/ 6 w 593"/>
                <a:gd name="T5" fmla="*/ 0 h 180"/>
                <a:gd name="T6" fmla="*/ 593 w 593"/>
                <a:gd name="T7" fmla="*/ 165 h 180"/>
                <a:gd name="T8" fmla="*/ 588 w 593"/>
                <a:gd name="T9" fmla="*/ 180 h 180"/>
              </a:gdLst>
              <a:ahLst/>
              <a:cxnLst>
                <a:cxn ang="0">
                  <a:pos x="T0" y="T1"/>
                </a:cxn>
                <a:cxn ang="0">
                  <a:pos x="T2" y="T3"/>
                </a:cxn>
                <a:cxn ang="0">
                  <a:pos x="T4" y="T5"/>
                </a:cxn>
                <a:cxn ang="0">
                  <a:pos x="T6" y="T7"/>
                </a:cxn>
                <a:cxn ang="0">
                  <a:pos x="T8" y="T9"/>
                </a:cxn>
              </a:cxnLst>
              <a:rect l="0" t="0" r="r" b="b"/>
              <a:pathLst>
                <a:path w="593" h="180">
                  <a:moveTo>
                    <a:pt x="588" y="180"/>
                  </a:moveTo>
                  <a:lnTo>
                    <a:pt x="0" y="16"/>
                  </a:lnTo>
                  <a:lnTo>
                    <a:pt x="6" y="0"/>
                  </a:lnTo>
                  <a:lnTo>
                    <a:pt x="593" y="165"/>
                  </a:lnTo>
                  <a:lnTo>
                    <a:pt x="588" y="1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12" name="Freeform 1490">
              <a:extLst>
                <a:ext uri="{FF2B5EF4-FFF2-40B4-BE49-F238E27FC236}">
                  <a16:creationId xmlns:a16="http://schemas.microsoft.com/office/drawing/2014/main" id="{F3568E0C-63DB-432E-96B3-C5670F1EA2A9}"/>
                </a:ext>
              </a:extLst>
            </p:cNvPr>
            <p:cNvSpPr>
              <a:spLocks/>
            </p:cNvSpPr>
            <p:nvPr/>
          </p:nvSpPr>
          <p:spPr bwMode="auto">
            <a:xfrm>
              <a:off x="8670460" y="3814283"/>
              <a:ext cx="613296" cy="186090"/>
            </a:xfrm>
            <a:custGeom>
              <a:avLst/>
              <a:gdLst>
                <a:gd name="T0" fmla="*/ 608 w 613"/>
                <a:gd name="T1" fmla="*/ 186 h 186"/>
                <a:gd name="T2" fmla="*/ 0 w 613"/>
                <a:gd name="T3" fmla="*/ 16 h 186"/>
                <a:gd name="T4" fmla="*/ 5 w 613"/>
                <a:gd name="T5" fmla="*/ 0 h 186"/>
                <a:gd name="T6" fmla="*/ 613 w 613"/>
                <a:gd name="T7" fmla="*/ 171 h 186"/>
                <a:gd name="T8" fmla="*/ 608 w 613"/>
                <a:gd name="T9" fmla="*/ 186 h 186"/>
              </a:gdLst>
              <a:ahLst/>
              <a:cxnLst>
                <a:cxn ang="0">
                  <a:pos x="T0" y="T1"/>
                </a:cxn>
                <a:cxn ang="0">
                  <a:pos x="T2" y="T3"/>
                </a:cxn>
                <a:cxn ang="0">
                  <a:pos x="T4" y="T5"/>
                </a:cxn>
                <a:cxn ang="0">
                  <a:pos x="T6" y="T7"/>
                </a:cxn>
                <a:cxn ang="0">
                  <a:pos x="T8" y="T9"/>
                </a:cxn>
              </a:cxnLst>
              <a:rect l="0" t="0" r="r" b="b"/>
              <a:pathLst>
                <a:path w="613" h="186">
                  <a:moveTo>
                    <a:pt x="608" y="186"/>
                  </a:moveTo>
                  <a:lnTo>
                    <a:pt x="0" y="16"/>
                  </a:lnTo>
                  <a:lnTo>
                    <a:pt x="5" y="0"/>
                  </a:lnTo>
                  <a:lnTo>
                    <a:pt x="613" y="171"/>
                  </a:lnTo>
                  <a:lnTo>
                    <a:pt x="608" y="186"/>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13" name="Freeform 1491">
              <a:extLst>
                <a:ext uri="{FF2B5EF4-FFF2-40B4-BE49-F238E27FC236}">
                  <a16:creationId xmlns:a16="http://schemas.microsoft.com/office/drawing/2014/main" id="{854797D5-B842-443C-865D-47973902886A}"/>
                </a:ext>
              </a:extLst>
            </p:cNvPr>
            <p:cNvSpPr>
              <a:spLocks/>
            </p:cNvSpPr>
            <p:nvPr/>
          </p:nvSpPr>
          <p:spPr bwMode="auto">
            <a:xfrm>
              <a:off x="8662456" y="3844298"/>
              <a:ext cx="595288" cy="181088"/>
            </a:xfrm>
            <a:custGeom>
              <a:avLst/>
              <a:gdLst>
                <a:gd name="T0" fmla="*/ 590 w 595"/>
                <a:gd name="T1" fmla="*/ 181 h 181"/>
                <a:gd name="T2" fmla="*/ 0 w 595"/>
                <a:gd name="T3" fmla="*/ 16 h 181"/>
                <a:gd name="T4" fmla="*/ 4 w 595"/>
                <a:gd name="T5" fmla="*/ 0 h 181"/>
                <a:gd name="T6" fmla="*/ 595 w 595"/>
                <a:gd name="T7" fmla="*/ 165 h 181"/>
                <a:gd name="T8" fmla="*/ 590 w 595"/>
                <a:gd name="T9" fmla="*/ 181 h 181"/>
              </a:gdLst>
              <a:ahLst/>
              <a:cxnLst>
                <a:cxn ang="0">
                  <a:pos x="T0" y="T1"/>
                </a:cxn>
                <a:cxn ang="0">
                  <a:pos x="T2" y="T3"/>
                </a:cxn>
                <a:cxn ang="0">
                  <a:pos x="T4" y="T5"/>
                </a:cxn>
                <a:cxn ang="0">
                  <a:pos x="T6" y="T7"/>
                </a:cxn>
                <a:cxn ang="0">
                  <a:pos x="T8" y="T9"/>
                </a:cxn>
              </a:cxnLst>
              <a:rect l="0" t="0" r="r" b="b"/>
              <a:pathLst>
                <a:path w="595" h="181">
                  <a:moveTo>
                    <a:pt x="590" y="181"/>
                  </a:moveTo>
                  <a:lnTo>
                    <a:pt x="0" y="16"/>
                  </a:lnTo>
                  <a:lnTo>
                    <a:pt x="4" y="0"/>
                  </a:lnTo>
                  <a:lnTo>
                    <a:pt x="595" y="165"/>
                  </a:lnTo>
                  <a:lnTo>
                    <a:pt x="590" y="18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14" name="Freeform 1492">
              <a:extLst>
                <a:ext uri="{FF2B5EF4-FFF2-40B4-BE49-F238E27FC236}">
                  <a16:creationId xmlns:a16="http://schemas.microsoft.com/office/drawing/2014/main" id="{E05E2F26-A28B-4725-91C8-28B07193437F}"/>
                </a:ext>
              </a:extLst>
            </p:cNvPr>
            <p:cNvSpPr>
              <a:spLocks/>
            </p:cNvSpPr>
            <p:nvPr/>
          </p:nvSpPr>
          <p:spPr bwMode="auto">
            <a:xfrm>
              <a:off x="8653451" y="3874312"/>
              <a:ext cx="427206" cy="134065"/>
            </a:xfrm>
            <a:custGeom>
              <a:avLst/>
              <a:gdLst>
                <a:gd name="T0" fmla="*/ 423 w 427"/>
                <a:gd name="T1" fmla="*/ 134 h 134"/>
                <a:gd name="T2" fmla="*/ 0 w 427"/>
                <a:gd name="T3" fmla="*/ 16 h 134"/>
                <a:gd name="T4" fmla="*/ 5 w 427"/>
                <a:gd name="T5" fmla="*/ 0 h 134"/>
                <a:gd name="T6" fmla="*/ 427 w 427"/>
                <a:gd name="T7" fmla="*/ 119 h 134"/>
                <a:gd name="T8" fmla="*/ 423 w 427"/>
                <a:gd name="T9" fmla="*/ 134 h 134"/>
              </a:gdLst>
              <a:ahLst/>
              <a:cxnLst>
                <a:cxn ang="0">
                  <a:pos x="T0" y="T1"/>
                </a:cxn>
                <a:cxn ang="0">
                  <a:pos x="T2" y="T3"/>
                </a:cxn>
                <a:cxn ang="0">
                  <a:pos x="T4" y="T5"/>
                </a:cxn>
                <a:cxn ang="0">
                  <a:pos x="T6" y="T7"/>
                </a:cxn>
                <a:cxn ang="0">
                  <a:pos x="T8" y="T9"/>
                </a:cxn>
              </a:cxnLst>
              <a:rect l="0" t="0" r="r" b="b"/>
              <a:pathLst>
                <a:path w="427" h="134">
                  <a:moveTo>
                    <a:pt x="423" y="134"/>
                  </a:moveTo>
                  <a:lnTo>
                    <a:pt x="0" y="16"/>
                  </a:lnTo>
                  <a:lnTo>
                    <a:pt x="5" y="0"/>
                  </a:lnTo>
                  <a:lnTo>
                    <a:pt x="427" y="119"/>
                  </a:lnTo>
                  <a:lnTo>
                    <a:pt x="423" y="134"/>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15" name="Freeform 1493">
              <a:extLst>
                <a:ext uri="{FF2B5EF4-FFF2-40B4-BE49-F238E27FC236}">
                  <a16:creationId xmlns:a16="http://schemas.microsoft.com/office/drawing/2014/main" id="{A2927C87-D96D-4EF6-9961-2CF02CE307F4}"/>
                </a:ext>
              </a:extLst>
            </p:cNvPr>
            <p:cNvSpPr>
              <a:spLocks/>
            </p:cNvSpPr>
            <p:nvPr/>
          </p:nvSpPr>
          <p:spPr bwMode="auto">
            <a:xfrm>
              <a:off x="8505380" y="3110944"/>
              <a:ext cx="39019" cy="39019"/>
            </a:xfrm>
            <a:custGeom>
              <a:avLst/>
              <a:gdLst>
                <a:gd name="T0" fmla="*/ 30 w 39"/>
                <a:gd name="T1" fmla="*/ 39 h 39"/>
                <a:gd name="T2" fmla="*/ 0 w 39"/>
                <a:gd name="T3" fmla="*/ 30 h 39"/>
                <a:gd name="T4" fmla="*/ 7 w 39"/>
                <a:gd name="T5" fmla="*/ 0 h 39"/>
                <a:gd name="T6" fmla="*/ 39 w 39"/>
                <a:gd name="T7" fmla="*/ 8 h 39"/>
                <a:gd name="T8" fmla="*/ 30 w 39"/>
                <a:gd name="T9" fmla="*/ 39 h 39"/>
              </a:gdLst>
              <a:ahLst/>
              <a:cxnLst>
                <a:cxn ang="0">
                  <a:pos x="T0" y="T1"/>
                </a:cxn>
                <a:cxn ang="0">
                  <a:pos x="T2" y="T3"/>
                </a:cxn>
                <a:cxn ang="0">
                  <a:pos x="T4" y="T5"/>
                </a:cxn>
                <a:cxn ang="0">
                  <a:pos x="T6" y="T7"/>
                </a:cxn>
                <a:cxn ang="0">
                  <a:pos x="T8" y="T9"/>
                </a:cxn>
              </a:cxnLst>
              <a:rect l="0" t="0" r="r" b="b"/>
              <a:pathLst>
                <a:path w="39" h="39">
                  <a:moveTo>
                    <a:pt x="30" y="39"/>
                  </a:moveTo>
                  <a:lnTo>
                    <a:pt x="0" y="30"/>
                  </a:lnTo>
                  <a:lnTo>
                    <a:pt x="7" y="0"/>
                  </a:lnTo>
                  <a:lnTo>
                    <a:pt x="39" y="8"/>
                  </a:lnTo>
                  <a:lnTo>
                    <a:pt x="30" y="39"/>
                  </a:lnTo>
                  <a:close/>
                </a:path>
              </a:pathLst>
            </a:custGeom>
            <a:solidFill>
              <a:srgbClr val="F37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16" name="Freeform 1494">
              <a:extLst>
                <a:ext uri="{FF2B5EF4-FFF2-40B4-BE49-F238E27FC236}">
                  <a16:creationId xmlns:a16="http://schemas.microsoft.com/office/drawing/2014/main" id="{3137CFB7-EDC2-4BA9-897A-165D9FF95C20}"/>
                </a:ext>
              </a:extLst>
            </p:cNvPr>
            <p:cNvSpPr>
              <a:spLocks/>
            </p:cNvSpPr>
            <p:nvPr/>
          </p:nvSpPr>
          <p:spPr bwMode="auto">
            <a:xfrm>
              <a:off x="8661455" y="3153965"/>
              <a:ext cx="40019" cy="41020"/>
            </a:xfrm>
            <a:custGeom>
              <a:avLst/>
              <a:gdLst>
                <a:gd name="T0" fmla="*/ 31 w 40"/>
                <a:gd name="T1" fmla="*/ 41 h 41"/>
                <a:gd name="T2" fmla="*/ 0 w 40"/>
                <a:gd name="T3" fmla="*/ 31 h 41"/>
                <a:gd name="T4" fmla="*/ 9 w 40"/>
                <a:gd name="T5" fmla="*/ 0 h 41"/>
                <a:gd name="T6" fmla="*/ 40 w 40"/>
                <a:gd name="T7" fmla="*/ 9 h 41"/>
                <a:gd name="T8" fmla="*/ 31 w 40"/>
                <a:gd name="T9" fmla="*/ 41 h 41"/>
              </a:gdLst>
              <a:ahLst/>
              <a:cxnLst>
                <a:cxn ang="0">
                  <a:pos x="T0" y="T1"/>
                </a:cxn>
                <a:cxn ang="0">
                  <a:pos x="T2" y="T3"/>
                </a:cxn>
                <a:cxn ang="0">
                  <a:pos x="T4" y="T5"/>
                </a:cxn>
                <a:cxn ang="0">
                  <a:pos x="T6" y="T7"/>
                </a:cxn>
                <a:cxn ang="0">
                  <a:pos x="T8" y="T9"/>
                </a:cxn>
              </a:cxnLst>
              <a:rect l="0" t="0" r="r" b="b"/>
              <a:pathLst>
                <a:path w="40" h="41">
                  <a:moveTo>
                    <a:pt x="31" y="41"/>
                  </a:moveTo>
                  <a:lnTo>
                    <a:pt x="0" y="31"/>
                  </a:lnTo>
                  <a:lnTo>
                    <a:pt x="9" y="0"/>
                  </a:lnTo>
                  <a:lnTo>
                    <a:pt x="40" y="9"/>
                  </a:lnTo>
                  <a:lnTo>
                    <a:pt x="31" y="41"/>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17" name="Freeform 1495">
              <a:extLst>
                <a:ext uri="{FF2B5EF4-FFF2-40B4-BE49-F238E27FC236}">
                  <a16:creationId xmlns:a16="http://schemas.microsoft.com/office/drawing/2014/main" id="{66D59AA1-FC2A-4B04-A167-607F74A88A88}"/>
                </a:ext>
              </a:extLst>
            </p:cNvPr>
            <p:cNvSpPr>
              <a:spLocks/>
            </p:cNvSpPr>
            <p:nvPr/>
          </p:nvSpPr>
          <p:spPr bwMode="auto">
            <a:xfrm>
              <a:off x="8661455" y="3153965"/>
              <a:ext cx="40019" cy="41020"/>
            </a:xfrm>
            <a:custGeom>
              <a:avLst/>
              <a:gdLst>
                <a:gd name="T0" fmla="*/ 31 w 40"/>
                <a:gd name="T1" fmla="*/ 41 h 41"/>
                <a:gd name="T2" fmla="*/ 0 w 40"/>
                <a:gd name="T3" fmla="*/ 31 h 41"/>
                <a:gd name="T4" fmla="*/ 9 w 40"/>
                <a:gd name="T5" fmla="*/ 0 h 41"/>
                <a:gd name="T6" fmla="*/ 40 w 40"/>
                <a:gd name="T7" fmla="*/ 9 h 41"/>
                <a:gd name="T8" fmla="*/ 31 w 40"/>
                <a:gd name="T9" fmla="*/ 41 h 41"/>
              </a:gdLst>
              <a:ahLst/>
              <a:cxnLst>
                <a:cxn ang="0">
                  <a:pos x="T0" y="T1"/>
                </a:cxn>
                <a:cxn ang="0">
                  <a:pos x="T2" y="T3"/>
                </a:cxn>
                <a:cxn ang="0">
                  <a:pos x="T4" y="T5"/>
                </a:cxn>
                <a:cxn ang="0">
                  <a:pos x="T6" y="T7"/>
                </a:cxn>
                <a:cxn ang="0">
                  <a:pos x="T8" y="T9"/>
                </a:cxn>
              </a:cxnLst>
              <a:rect l="0" t="0" r="r" b="b"/>
              <a:pathLst>
                <a:path w="40" h="41">
                  <a:moveTo>
                    <a:pt x="31" y="41"/>
                  </a:moveTo>
                  <a:lnTo>
                    <a:pt x="0" y="31"/>
                  </a:lnTo>
                  <a:lnTo>
                    <a:pt x="9" y="0"/>
                  </a:lnTo>
                  <a:lnTo>
                    <a:pt x="40" y="9"/>
                  </a:lnTo>
                  <a:lnTo>
                    <a:pt x="31"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18" name="Freeform 1496">
              <a:extLst>
                <a:ext uri="{FF2B5EF4-FFF2-40B4-BE49-F238E27FC236}">
                  <a16:creationId xmlns:a16="http://schemas.microsoft.com/office/drawing/2014/main" id="{1CF8260B-D27A-4171-9922-6BB7408F2317}"/>
                </a:ext>
              </a:extLst>
            </p:cNvPr>
            <p:cNvSpPr>
              <a:spLocks/>
            </p:cNvSpPr>
            <p:nvPr/>
          </p:nvSpPr>
          <p:spPr bwMode="auto">
            <a:xfrm>
              <a:off x="8831537" y="3201988"/>
              <a:ext cx="40019" cy="39019"/>
            </a:xfrm>
            <a:custGeom>
              <a:avLst/>
              <a:gdLst>
                <a:gd name="T0" fmla="*/ 31 w 40"/>
                <a:gd name="T1" fmla="*/ 39 h 39"/>
                <a:gd name="T2" fmla="*/ 0 w 40"/>
                <a:gd name="T3" fmla="*/ 32 h 39"/>
                <a:gd name="T4" fmla="*/ 9 w 40"/>
                <a:gd name="T5" fmla="*/ 0 h 39"/>
                <a:gd name="T6" fmla="*/ 40 w 40"/>
                <a:gd name="T7" fmla="*/ 9 h 39"/>
                <a:gd name="T8" fmla="*/ 31 w 40"/>
                <a:gd name="T9" fmla="*/ 39 h 39"/>
              </a:gdLst>
              <a:ahLst/>
              <a:cxnLst>
                <a:cxn ang="0">
                  <a:pos x="T0" y="T1"/>
                </a:cxn>
                <a:cxn ang="0">
                  <a:pos x="T2" y="T3"/>
                </a:cxn>
                <a:cxn ang="0">
                  <a:pos x="T4" y="T5"/>
                </a:cxn>
                <a:cxn ang="0">
                  <a:pos x="T6" y="T7"/>
                </a:cxn>
                <a:cxn ang="0">
                  <a:pos x="T8" y="T9"/>
                </a:cxn>
              </a:cxnLst>
              <a:rect l="0" t="0" r="r" b="b"/>
              <a:pathLst>
                <a:path w="40" h="39">
                  <a:moveTo>
                    <a:pt x="31" y="39"/>
                  </a:moveTo>
                  <a:lnTo>
                    <a:pt x="0" y="32"/>
                  </a:lnTo>
                  <a:lnTo>
                    <a:pt x="9" y="0"/>
                  </a:lnTo>
                  <a:lnTo>
                    <a:pt x="40" y="9"/>
                  </a:lnTo>
                  <a:lnTo>
                    <a:pt x="31" y="39"/>
                  </a:lnTo>
                  <a:close/>
                </a:path>
              </a:pathLst>
            </a:custGeom>
            <a:solidFill>
              <a:srgbClr val="1ABA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19" name="Freeform 1497">
              <a:extLst>
                <a:ext uri="{FF2B5EF4-FFF2-40B4-BE49-F238E27FC236}">
                  <a16:creationId xmlns:a16="http://schemas.microsoft.com/office/drawing/2014/main" id="{E90C7196-D12F-4FE8-8D4B-0FAEC8205AA8}"/>
                </a:ext>
              </a:extLst>
            </p:cNvPr>
            <p:cNvSpPr>
              <a:spLocks/>
            </p:cNvSpPr>
            <p:nvPr/>
          </p:nvSpPr>
          <p:spPr bwMode="auto">
            <a:xfrm>
              <a:off x="8831537" y="3201988"/>
              <a:ext cx="40019" cy="39019"/>
            </a:xfrm>
            <a:custGeom>
              <a:avLst/>
              <a:gdLst>
                <a:gd name="T0" fmla="*/ 31 w 40"/>
                <a:gd name="T1" fmla="*/ 39 h 39"/>
                <a:gd name="T2" fmla="*/ 0 w 40"/>
                <a:gd name="T3" fmla="*/ 32 h 39"/>
                <a:gd name="T4" fmla="*/ 9 w 40"/>
                <a:gd name="T5" fmla="*/ 0 h 39"/>
                <a:gd name="T6" fmla="*/ 40 w 40"/>
                <a:gd name="T7" fmla="*/ 9 h 39"/>
                <a:gd name="T8" fmla="*/ 31 w 40"/>
                <a:gd name="T9" fmla="*/ 39 h 39"/>
              </a:gdLst>
              <a:ahLst/>
              <a:cxnLst>
                <a:cxn ang="0">
                  <a:pos x="T0" y="T1"/>
                </a:cxn>
                <a:cxn ang="0">
                  <a:pos x="T2" y="T3"/>
                </a:cxn>
                <a:cxn ang="0">
                  <a:pos x="T4" y="T5"/>
                </a:cxn>
                <a:cxn ang="0">
                  <a:pos x="T6" y="T7"/>
                </a:cxn>
                <a:cxn ang="0">
                  <a:pos x="T8" y="T9"/>
                </a:cxn>
              </a:cxnLst>
              <a:rect l="0" t="0" r="r" b="b"/>
              <a:pathLst>
                <a:path w="40" h="39">
                  <a:moveTo>
                    <a:pt x="31" y="39"/>
                  </a:moveTo>
                  <a:lnTo>
                    <a:pt x="0" y="32"/>
                  </a:lnTo>
                  <a:lnTo>
                    <a:pt x="9" y="0"/>
                  </a:lnTo>
                  <a:lnTo>
                    <a:pt x="40" y="9"/>
                  </a:lnTo>
                  <a:lnTo>
                    <a:pt x="31"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20" name="Freeform 1498">
              <a:extLst>
                <a:ext uri="{FF2B5EF4-FFF2-40B4-BE49-F238E27FC236}">
                  <a16:creationId xmlns:a16="http://schemas.microsoft.com/office/drawing/2014/main" id="{9E96F07E-E0E8-448C-81F3-55D9F10E7081}"/>
                </a:ext>
              </a:extLst>
            </p:cNvPr>
            <p:cNvSpPr>
              <a:spLocks/>
            </p:cNvSpPr>
            <p:nvPr/>
          </p:nvSpPr>
          <p:spPr bwMode="auto">
            <a:xfrm>
              <a:off x="8523389" y="3074926"/>
              <a:ext cx="922445" cy="261126"/>
            </a:xfrm>
            <a:custGeom>
              <a:avLst/>
              <a:gdLst>
                <a:gd name="T0" fmla="*/ 922 w 922"/>
                <a:gd name="T1" fmla="*/ 259 h 261"/>
                <a:gd name="T2" fmla="*/ 1 w 922"/>
                <a:gd name="T3" fmla="*/ 0 h 261"/>
                <a:gd name="T4" fmla="*/ 0 w 922"/>
                <a:gd name="T5" fmla="*/ 3 h 261"/>
                <a:gd name="T6" fmla="*/ 921 w 922"/>
                <a:gd name="T7" fmla="*/ 261 h 261"/>
                <a:gd name="T8" fmla="*/ 922 w 922"/>
                <a:gd name="T9" fmla="*/ 259 h 261"/>
              </a:gdLst>
              <a:ahLst/>
              <a:cxnLst>
                <a:cxn ang="0">
                  <a:pos x="T0" y="T1"/>
                </a:cxn>
                <a:cxn ang="0">
                  <a:pos x="T2" y="T3"/>
                </a:cxn>
                <a:cxn ang="0">
                  <a:pos x="T4" y="T5"/>
                </a:cxn>
                <a:cxn ang="0">
                  <a:pos x="T6" y="T7"/>
                </a:cxn>
                <a:cxn ang="0">
                  <a:pos x="T8" y="T9"/>
                </a:cxn>
              </a:cxnLst>
              <a:rect l="0" t="0" r="r" b="b"/>
              <a:pathLst>
                <a:path w="922" h="261">
                  <a:moveTo>
                    <a:pt x="922" y="259"/>
                  </a:moveTo>
                  <a:lnTo>
                    <a:pt x="1" y="0"/>
                  </a:lnTo>
                  <a:lnTo>
                    <a:pt x="0" y="3"/>
                  </a:lnTo>
                  <a:lnTo>
                    <a:pt x="921" y="261"/>
                  </a:lnTo>
                  <a:lnTo>
                    <a:pt x="922" y="25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21" name="Freeform 1499">
              <a:extLst>
                <a:ext uri="{FF2B5EF4-FFF2-40B4-BE49-F238E27FC236}">
                  <a16:creationId xmlns:a16="http://schemas.microsoft.com/office/drawing/2014/main" id="{409BE3DE-B94A-4F22-8039-78E8036E8DD6}"/>
                </a:ext>
              </a:extLst>
            </p:cNvPr>
            <p:cNvSpPr>
              <a:spLocks/>
            </p:cNvSpPr>
            <p:nvPr/>
          </p:nvSpPr>
          <p:spPr bwMode="auto">
            <a:xfrm>
              <a:off x="8523389" y="3074926"/>
              <a:ext cx="922445" cy="261126"/>
            </a:xfrm>
            <a:custGeom>
              <a:avLst/>
              <a:gdLst>
                <a:gd name="T0" fmla="*/ 922 w 922"/>
                <a:gd name="T1" fmla="*/ 259 h 261"/>
                <a:gd name="T2" fmla="*/ 1 w 922"/>
                <a:gd name="T3" fmla="*/ 0 h 261"/>
                <a:gd name="T4" fmla="*/ 0 w 922"/>
                <a:gd name="T5" fmla="*/ 3 h 261"/>
                <a:gd name="T6" fmla="*/ 921 w 922"/>
                <a:gd name="T7" fmla="*/ 261 h 261"/>
                <a:gd name="T8" fmla="*/ 922 w 922"/>
                <a:gd name="T9" fmla="*/ 259 h 261"/>
              </a:gdLst>
              <a:ahLst/>
              <a:cxnLst>
                <a:cxn ang="0">
                  <a:pos x="T0" y="T1"/>
                </a:cxn>
                <a:cxn ang="0">
                  <a:pos x="T2" y="T3"/>
                </a:cxn>
                <a:cxn ang="0">
                  <a:pos x="T4" y="T5"/>
                </a:cxn>
                <a:cxn ang="0">
                  <a:pos x="T6" y="T7"/>
                </a:cxn>
                <a:cxn ang="0">
                  <a:pos x="T8" y="T9"/>
                </a:cxn>
              </a:cxnLst>
              <a:rect l="0" t="0" r="r" b="b"/>
              <a:pathLst>
                <a:path w="922" h="261">
                  <a:moveTo>
                    <a:pt x="922" y="259"/>
                  </a:moveTo>
                  <a:lnTo>
                    <a:pt x="1" y="0"/>
                  </a:lnTo>
                  <a:lnTo>
                    <a:pt x="0" y="3"/>
                  </a:lnTo>
                  <a:lnTo>
                    <a:pt x="921" y="261"/>
                  </a:lnTo>
                  <a:lnTo>
                    <a:pt x="922" y="2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22" name="Freeform 1500">
              <a:extLst>
                <a:ext uri="{FF2B5EF4-FFF2-40B4-BE49-F238E27FC236}">
                  <a16:creationId xmlns:a16="http://schemas.microsoft.com/office/drawing/2014/main" id="{24FE42E5-F140-4696-9E9D-99B22C06DCFD}"/>
                </a:ext>
              </a:extLst>
            </p:cNvPr>
            <p:cNvSpPr>
              <a:spLocks/>
            </p:cNvSpPr>
            <p:nvPr/>
          </p:nvSpPr>
          <p:spPr bwMode="auto">
            <a:xfrm>
              <a:off x="8523389" y="2615705"/>
              <a:ext cx="131064" cy="462223"/>
            </a:xfrm>
            <a:custGeom>
              <a:avLst/>
              <a:gdLst>
                <a:gd name="T0" fmla="*/ 2 w 131"/>
                <a:gd name="T1" fmla="*/ 462 h 462"/>
                <a:gd name="T2" fmla="*/ 131 w 131"/>
                <a:gd name="T3" fmla="*/ 0 h 462"/>
                <a:gd name="T4" fmla="*/ 128 w 131"/>
                <a:gd name="T5" fmla="*/ 0 h 462"/>
                <a:gd name="T6" fmla="*/ 0 w 131"/>
                <a:gd name="T7" fmla="*/ 460 h 462"/>
                <a:gd name="T8" fmla="*/ 2 w 131"/>
                <a:gd name="T9" fmla="*/ 462 h 462"/>
              </a:gdLst>
              <a:ahLst/>
              <a:cxnLst>
                <a:cxn ang="0">
                  <a:pos x="T0" y="T1"/>
                </a:cxn>
                <a:cxn ang="0">
                  <a:pos x="T2" y="T3"/>
                </a:cxn>
                <a:cxn ang="0">
                  <a:pos x="T4" y="T5"/>
                </a:cxn>
                <a:cxn ang="0">
                  <a:pos x="T6" y="T7"/>
                </a:cxn>
                <a:cxn ang="0">
                  <a:pos x="T8" y="T9"/>
                </a:cxn>
              </a:cxnLst>
              <a:rect l="0" t="0" r="r" b="b"/>
              <a:pathLst>
                <a:path w="131" h="462">
                  <a:moveTo>
                    <a:pt x="2" y="462"/>
                  </a:moveTo>
                  <a:lnTo>
                    <a:pt x="131" y="0"/>
                  </a:lnTo>
                  <a:lnTo>
                    <a:pt x="128" y="0"/>
                  </a:lnTo>
                  <a:lnTo>
                    <a:pt x="0" y="460"/>
                  </a:lnTo>
                  <a:lnTo>
                    <a:pt x="2" y="46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23" name="Freeform 1501">
              <a:extLst>
                <a:ext uri="{FF2B5EF4-FFF2-40B4-BE49-F238E27FC236}">
                  <a16:creationId xmlns:a16="http://schemas.microsoft.com/office/drawing/2014/main" id="{5514C628-1128-4070-9801-E9312F477B4E}"/>
                </a:ext>
              </a:extLst>
            </p:cNvPr>
            <p:cNvSpPr>
              <a:spLocks/>
            </p:cNvSpPr>
            <p:nvPr/>
          </p:nvSpPr>
          <p:spPr bwMode="auto">
            <a:xfrm>
              <a:off x="8523389" y="2615705"/>
              <a:ext cx="131064" cy="462223"/>
            </a:xfrm>
            <a:custGeom>
              <a:avLst/>
              <a:gdLst>
                <a:gd name="T0" fmla="*/ 2 w 131"/>
                <a:gd name="T1" fmla="*/ 462 h 462"/>
                <a:gd name="T2" fmla="*/ 131 w 131"/>
                <a:gd name="T3" fmla="*/ 0 h 462"/>
                <a:gd name="T4" fmla="*/ 128 w 131"/>
                <a:gd name="T5" fmla="*/ 0 h 462"/>
                <a:gd name="T6" fmla="*/ 0 w 131"/>
                <a:gd name="T7" fmla="*/ 460 h 462"/>
              </a:gdLst>
              <a:ahLst/>
              <a:cxnLst>
                <a:cxn ang="0">
                  <a:pos x="T0" y="T1"/>
                </a:cxn>
                <a:cxn ang="0">
                  <a:pos x="T2" y="T3"/>
                </a:cxn>
                <a:cxn ang="0">
                  <a:pos x="T4" y="T5"/>
                </a:cxn>
                <a:cxn ang="0">
                  <a:pos x="T6" y="T7"/>
                </a:cxn>
              </a:cxnLst>
              <a:rect l="0" t="0" r="r" b="b"/>
              <a:pathLst>
                <a:path w="131" h="462">
                  <a:moveTo>
                    <a:pt x="2" y="462"/>
                  </a:moveTo>
                  <a:lnTo>
                    <a:pt x="131" y="0"/>
                  </a:lnTo>
                  <a:lnTo>
                    <a:pt x="128" y="0"/>
                  </a:lnTo>
                  <a:lnTo>
                    <a:pt x="0" y="4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24" name="Freeform 1502">
              <a:extLst>
                <a:ext uri="{FF2B5EF4-FFF2-40B4-BE49-F238E27FC236}">
                  <a16:creationId xmlns:a16="http://schemas.microsoft.com/office/drawing/2014/main" id="{ED2D9B0A-A0A7-4765-83D0-E0572B2194CC}"/>
                </a:ext>
              </a:extLst>
            </p:cNvPr>
            <p:cNvSpPr>
              <a:spLocks/>
            </p:cNvSpPr>
            <p:nvPr/>
          </p:nvSpPr>
          <p:spPr bwMode="auto">
            <a:xfrm>
              <a:off x="8561407" y="2952867"/>
              <a:ext cx="63031" cy="138067"/>
            </a:xfrm>
            <a:custGeom>
              <a:avLst/>
              <a:gdLst>
                <a:gd name="T0" fmla="*/ 27 w 63"/>
                <a:gd name="T1" fmla="*/ 138 h 138"/>
                <a:gd name="T2" fmla="*/ 0 w 63"/>
                <a:gd name="T3" fmla="*/ 128 h 138"/>
                <a:gd name="T4" fmla="*/ 36 w 63"/>
                <a:gd name="T5" fmla="*/ 0 h 138"/>
                <a:gd name="T6" fmla="*/ 63 w 63"/>
                <a:gd name="T7" fmla="*/ 8 h 138"/>
                <a:gd name="T8" fmla="*/ 27 w 63"/>
                <a:gd name="T9" fmla="*/ 138 h 138"/>
              </a:gdLst>
              <a:ahLst/>
              <a:cxnLst>
                <a:cxn ang="0">
                  <a:pos x="T0" y="T1"/>
                </a:cxn>
                <a:cxn ang="0">
                  <a:pos x="T2" y="T3"/>
                </a:cxn>
                <a:cxn ang="0">
                  <a:pos x="T4" y="T5"/>
                </a:cxn>
                <a:cxn ang="0">
                  <a:pos x="T6" y="T7"/>
                </a:cxn>
                <a:cxn ang="0">
                  <a:pos x="T8" y="T9"/>
                </a:cxn>
              </a:cxnLst>
              <a:rect l="0" t="0" r="r" b="b"/>
              <a:pathLst>
                <a:path w="63" h="138">
                  <a:moveTo>
                    <a:pt x="27" y="138"/>
                  </a:moveTo>
                  <a:lnTo>
                    <a:pt x="0" y="128"/>
                  </a:lnTo>
                  <a:lnTo>
                    <a:pt x="36" y="0"/>
                  </a:lnTo>
                  <a:lnTo>
                    <a:pt x="63" y="8"/>
                  </a:lnTo>
                  <a:lnTo>
                    <a:pt x="27" y="138"/>
                  </a:lnTo>
                  <a:close/>
                </a:path>
              </a:pathLst>
            </a:custGeom>
            <a:solidFill>
              <a:srgbClr val="1ABA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25" name="Freeform 1503">
              <a:extLst>
                <a:ext uri="{FF2B5EF4-FFF2-40B4-BE49-F238E27FC236}">
                  <a16:creationId xmlns:a16="http://schemas.microsoft.com/office/drawing/2014/main" id="{DF4D5898-4B69-4819-9201-272C918BF569}"/>
                </a:ext>
              </a:extLst>
            </p:cNvPr>
            <p:cNvSpPr>
              <a:spLocks/>
            </p:cNvSpPr>
            <p:nvPr/>
          </p:nvSpPr>
          <p:spPr bwMode="auto">
            <a:xfrm>
              <a:off x="8596424" y="3002891"/>
              <a:ext cx="53026" cy="97047"/>
            </a:xfrm>
            <a:custGeom>
              <a:avLst/>
              <a:gdLst>
                <a:gd name="T0" fmla="*/ 28 w 53"/>
                <a:gd name="T1" fmla="*/ 97 h 97"/>
                <a:gd name="T2" fmla="*/ 0 w 53"/>
                <a:gd name="T3" fmla="*/ 89 h 97"/>
                <a:gd name="T4" fmla="*/ 24 w 53"/>
                <a:gd name="T5" fmla="*/ 0 h 97"/>
                <a:gd name="T6" fmla="*/ 53 w 53"/>
                <a:gd name="T7" fmla="*/ 8 h 97"/>
                <a:gd name="T8" fmla="*/ 28 w 53"/>
                <a:gd name="T9" fmla="*/ 97 h 97"/>
              </a:gdLst>
              <a:ahLst/>
              <a:cxnLst>
                <a:cxn ang="0">
                  <a:pos x="T0" y="T1"/>
                </a:cxn>
                <a:cxn ang="0">
                  <a:pos x="T2" y="T3"/>
                </a:cxn>
                <a:cxn ang="0">
                  <a:pos x="T4" y="T5"/>
                </a:cxn>
                <a:cxn ang="0">
                  <a:pos x="T6" y="T7"/>
                </a:cxn>
                <a:cxn ang="0">
                  <a:pos x="T8" y="T9"/>
                </a:cxn>
              </a:cxnLst>
              <a:rect l="0" t="0" r="r" b="b"/>
              <a:pathLst>
                <a:path w="53" h="97">
                  <a:moveTo>
                    <a:pt x="28" y="97"/>
                  </a:moveTo>
                  <a:lnTo>
                    <a:pt x="0" y="89"/>
                  </a:lnTo>
                  <a:lnTo>
                    <a:pt x="24" y="0"/>
                  </a:lnTo>
                  <a:lnTo>
                    <a:pt x="53" y="8"/>
                  </a:lnTo>
                  <a:lnTo>
                    <a:pt x="28" y="97"/>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26" name="Freeform 1504">
              <a:extLst>
                <a:ext uri="{FF2B5EF4-FFF2-40B4-BE49-F238E27FC236}">
                  <a16:creationId xmlns:a16="http://schemas.microsoft.com/office/drawing/2014/main" id="{FF37DD06-2B5B-49B3-B7B3-DC35AF15C8EB}"/>
                </a:ext>
              </a:extLst>
            </p:cNvPr>
            <p:cNvSpPr>
              <a:spLocks/>
            </p:cNvSpPr>
            <p:nvPr/>
          </p:nvSpPr>
          <p:spPr bwMode="auto">
            <a:xfrm>
              <a:off x="8632442" y="2839813"/>
              <a:ext cx="101049" cy="270130"/>
            </a:xfrm>
            <a:custGeom>
              <a:avLst/>
              <a:gdLst>
                <a:gd name="T0" fmla="*/ 27 w 101"/>
                <a:gd name="T1" fmla="*/ 270 h 270"/>
                <a:gd name="T2" fmla="*/ 0 w 101"/>
                <a:gd name="T3" fmla="*/ 262 h 270"/>
                <a:gd name="T4" fmla="*/ 73 w 101"/>
                <a:gd name="T5" fmla="*/ 0 h 270"/>
                <a:gd name="T6" fmla="*/ 101 w 101"/>
                <a:gd name="T7" fmla="*/ 8 h 270"/>
                <a:gd name="T8" fmla="*/ 27 w 101"/>
                <a:gd name="T9" fmla="*/ 270 h 270"/>
              </a:gdLst>
              <a:ahLst/>
              <a:cxnLst>
                <a:cxn ang="0">
                  <a:pos x="T0" y="T1"/>
                </a:cxn>
                <a:cxn ang="0">
                  <a:pos x="T2" y="T3"/>
                </a:cxn>
                <a:cxn ang="0">
                  <a:pos x="T4" y="T5"/>
                </a:cxn>
                <a:cxn ang="0">
                  <a:pos x="T6" y="T7"/>
                </a:cxn>
                <a:cxn ang="0">
                  <a:pos x="T8" y="T9"/>
                </a:cxn>
              </a:cxnLst>
              <a:rect l="0" t="0" r="r" b="b"/>
              <a:pathLst>
                <a:path w="101" h="270">
                  <a:moveTo>
                    <a:pt x="27" y="270"/>
                  </a:moveTo>
                  <a:lnTo>
                    <a:pt x="0" y="262"/>
                  </a:lnTo>
                  <a:lnTo>
                    <a:pt x="73" y="0"/>
                  </a:lnTo>
                  <a:lnTo>
                    <a:pt x="101" y="8"/>
                  </a:lnTo>
                  <a:lnTo>
                    <a:pt x="27" y="270"/>
                  </a:lnTo>
                  <a:close/>
                </a:path>
              </a:pathLst>
            </a:custGeom>
            <a:solidFill>
              <a:srgbClr val="F37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27" name="Freeform 1505">
              <a:extLst>
                <a:ext uri="{FF2B5EF4-FFF2-40B4-BE49-F238E27FC236}">
                  <a16:creationId xmlns:a16="http://schemas.microsoft.com/office/drawing/2014/main" id="{8D2AC634-636C-4657-BF27-5C72494F705C}"/>
                </a:ext>
              </a:extLst>
            </p:cNvPr>
            <p:cNvSpPr>
              <a:spLocks/>
            </p:cNvSpPr>
            <p:nvPr/>
          </p:nvSpPr>
          <p:spPr bwMode="auto">
            <a:xfrm>
              <a:off x="8632442" y="2839813"/>
              <a:ext cx="101049" cy="270130"/>
            </a:xfrm>
            <a:custGeom>
              <a:avLst/>
              <a:gdLst>
                <a:gd name="T0" fmla="*/ 27 w 101"/>
                <a:gd name="T1" fmla="*/ 270 h 270"/>
                <a:gd name="T2" fmla="*/ 0 w 101"/>
                <a:gd name="T3" fmla="*/ 262 h 270"/>
                <a:gd name="T4" fmla="*/ 73 w 101"/>
                <a:gd name="T5" fmla="*/ 0 h 270"/>
                <a:gd name="T6" fmla="*/ 101 w 101"/>
                <a:gd name="T7" fmla="*/ 8 h 270"/>
                <a:gd name="T8" fmla="*/ 27 w 101"/>
                <a:gd name="T9" fmla="*/ 270 h 270"/>
              </a:gdLst>
              <a:ahLst/>
              <a:cxnLst>
                <a:cxn ang="0">
                  <a:pos x="T0" y="T1"/>
                </a:cxn>
                <a:cxn ang="0">
                  <a:pos x="T2" y="T3"/>
                </a:cxn>
                <a:cxn ang="0">
                  <a:pos x="T4" y="T5"/>
                </a:cxn>
                <a:cxn ang="0">
                  <a:pos x="T6" y="T7"/>
                </a:cxn>
                <a:cxn ang="0">
                  <a:pos x="T8" y="T9"/>
                </a:cxn>
              </a:cxnLst>
              <a:rect l="0" t="0" r="r" b="b"/>
              <a:pathLst>
                <a:path w="101" h="270">
                  <a:moveTo>
                    <a:pt x="27" y="270"/>
                  </a:moveTo>
                  <a:lnTo>
                    <a:pt x="0" y="262"/>
                  </a:lnTo>
                  <a:lnTo>
                    <a:pt x="73" y="0"/>
                  </a:lnTo>
                  <a:lnTo>
                    <a:pt x="101" y="8"/>
                  </a:lnTo>
                  <a:lnTo>
                    <a:pt x="27" y="2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28" name="Freeform 1506">
              <a:extLst>
                <a:ext uri="{FF2B5EF4-FFF2-40B4-BE49-F238E27FC236}">
                  <a16:creationId xmlns:a16="http://schemas.microsoft.com/office/drawing/2014/main" id="{5344A52A-7773-4B06-A9B9-04AB6F5D07AB}"/>
                </a:ext>
              </a:extLst>
            </p:cNvPr>
            <p:cNvSpPr>
              <a:spLocks/>
            </p:cNvSpPr>
            <p:nvPr/>
          </p:nvSpPr>
          <p:spPr bwMode="auto">
            <a:xfrm>
              <a:off x="8706477" y="2901843"/>
              <a:ext cx="90043" cy="229111"/>
            </a:xfrm>
            <a:custGeom>
              <a:avLst/>
              <a:gdLst>
                <a:gd name="T0" fmla="*/ 29 w 90"/>
                <a:gd name="T1" fmla="*/ 229 h 229"/>
                <a:gd name="T2" fmla="*/ 0 w 90"/>
                <a:gd name="T3" fmla="*/ 221 h 229"/>
                <a:gd name="T4" fmla="*/ 61 w 90"/>
                <a:gd name="T5" fmla="*/ 0 h 229"/>
                <a:gd name="T6" fmla="*/ 90 w 90"/>
                <a:gd name="T7" fmla="*/ 8 h 229"/>
                <a:gd name="T8" fmla="*/ 29 w 90"/>
                <a:gd name="T9" fmla="*/ 229 h 229"/>
              </a:gdLst>
              <a:ahLst/>
              <a:cxnLst>
                <a:cxn ang="0">
                  <a:pos x="T0" y="T1"/>
                </a:cxn>
                <a:cxn ang="0">
                  <a:pos x="T2" y="T3"/>
                </a:cxn>
                <a:cxn ang="0">
                  <a:pos x="T4" y="T5"/>
                </a:cxn>
                <a:cxn ang="0">
                  <a:pos x="T6" y="T7"/>
                </a:cxn>
                <a:cxn ang="0">
                  <a:pos x="T8" y="T9"/>
                </a:cxn>
              </a:cxnLst>
              <a:rect l="0" t="0" r="r" b="b"/>
              <a:pathLst>
                <a:path w="90" h="229">
                  <a:moveTo>
                    <a:pt x="29" y="229"/>
                  </a:moveTo>
                  <a:lnTo>
                    <a:pt x="0" y="221"/>
                  </a:lnTo>
                  <a:lnTo>
                    <a:pt x="61" y="0"/>
                  </a:lnTo>
                  <a:lnTo>
                    <a:pt x="90" y="8"/>
                  </a:lnTo>
                  <a:lnTo>
                    <a:pt x="29" y="229"/>
                  </a:lnTo>
                  <a:close/>
                </a:path>
              </a:pathLst>
            </a:custGeom>
            <a:solidFill>
              <a:srgbClr val="1ABA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29" name="Freeform 1507">
              <a:extLst>
                <a:ext uri="{FF2B5EF4-FFF2-40B4-BE49-F238E27FC236}">
                  <a16:creationId xmlns:a16="http://schemas.microsoft.com/office/drawing/2014/main" id="{441017F1-232B-4206-A149-F32D6286FFE9}"/>
                </a:ext>
              </a:extLst>
            </p:cNvPr>
            <p:cNvSpPr>
              <a:spLocks/>
            </p:cNvSpPr>
            <p:nvPr/>
          </p:nvSpPr>
          <p:spPr bwMode="auto">
            <a:xfrm>
              <a:off x="8706477" y="2901843"/>
              <a:ext cx="90043" cy="229111"/>
            </a:xfrm>
            <a:custGeom>
              <a:avLst/>
              <a:gdLst>
                <a:gd name="T0" fmla="*/ 29 w 90"/>
                <a:gd name="T1" fmla="*/ 229 h 229"/>
                <a:gd name="T2" fmla="*/ 0 w 90"/>
                <a:gd name="T3" fmla="*/ 221 h 229"/>
                <a:gd name="T4" fmla="*/ 61 w 90"/>
                <a:gd name="T5" fmla="*/ 0 h 229"/>
                <a:gd name="T6" fmla="*/ 90 w 90"/>
                <a:gd name="T7" fmla="*/ 8 h 229"/>
                <a:gd name="T8" fmla="*/ 29 w 90"/>
                <a:gd name="T9" fmla="*/ 229 h 229"/>
              </a:gdLst>
              <a:ahLst/>
              <a:cxnLst>
                <a:cxn ang="0">
                  <a:pos x="T0" y="T1"/>
                </a:cxn>
                <a:cxn ang="0">
                  <a:pos x="T2" y="T3"/>
                </a:cxn>
                <a:cxn ang="0">
                  <a:pos x="T4" y="T5"/>
                </a:cxn>
                <a:cxn ang="0">
                  <a:pos x="T6" y="T7"/>
                </a:cxn>
                <a:cxn ang="0">
                  <a:pos x="T8" y="T9"/>
                </a:cxn>
              </a:cxnLst>
              <a:rect l="0" t="0" r="r" b="b"/>
              <a:pathLst>
                <a:path w="90" h="229">
                  <a:moveTo>
                    <a:pt x="29" y="229"/>
                  </a:moveTo>
                  <a:lnTo>
                    <a:pt x="0" y="221"/>
                  </a:lnTo>
                  <a:lnTo>
                    <a:pt x="61" y="0"/>
                  </a:lnTo>
                  <a:lnTo>
                    <a:pt x="90" y="8"/>
                  </a:lnTo>
                  <a:lnTo>
                    <a:pt x="29" y="2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30" name="Freeform 1508">
              <a:extLst>
                <a:ext uri="{FF2B5EF4-FFF2-40B4-BE49-F238E27FC236}">
                  <a16:creationId xmlns:a16="http://schemas.microsoft.com/office/drawing/2014/main" id="{E1217E03-03A7-4EF0-95B0-7DC4508098DE}"/>
                </a:ext>
              </a:extLst>
            </p:cNvPr>
            <p:cNvSpPr>
              <a:spLocks/>
            </p:cNvSpPr>
            <p:nvPr/>
          </p:nvSpPr>
          <p:spPr bwMode="auto">
            <a:xfrm>
              <a:off x="8741494" y="2958870"/>
              <a:ext cx="78038" cy="182088"/>
            </a:xfrm>
            <a:custGeom>
              <a:avLst/>
              <a:gdLst>
                <a:gd name="T0" fmla="*/ 29 w 78"/>
                <a:gd name="T1" fmla="*/ 182 h 182"/>
                <a:gd name="T2" fmla="*/ 0 w 78"/>
                <a:gd name="T3" fmla="*/ 174 h 182"/>
                <a:gd name="T4" fmla="*/ 49 w 78"/>
                <a:gd name="T5" fmla="*/ 0 h 182"/>
                <a:gd name="T6" fmla="*/ 78 w 78"/>
                <a:gd name="T7" fmla="*/ 8 h 182"/>
                <a:gd name="T8" fmla="*/ 29 w 78"/>
                <a:gd name="T9" fmla="*/ 182 h 182"/>
              </a:gdLst>
              <a:ahLst/>
              <a:cxnLst>
                <a:cxn ang="0">
                  <a:pos x="T0" y="T1"/>
                </a:cxn>
                <a:cxn ang="0">
                  <a:pos x="T2" y="T3"/>
                </a:cxn>
                <a:cxn ang="0">
                  <a:pos x="T4" y="T5"/>
                </a:cxn>
                <a:cxn ang="0">
                  <a:pos x="T6" y="T7"/>
                </a:cxn>
                <a:cxn ang="0">
                  <a:pos x="T8" y="T9"/>
                </a:cxn>
              </a:cxnLst>
              <a:rect l="0" t="0" r="r" b="b"/>
              <a:pathLst>
                <a:path w="78" h="182">
                  <a:moveTo>
                    <a:pt x="29" y="182"/>
                  </a:moveTo>
                  <a:lnTo>
                    <a:pt x="0" y="174"/>
                  </a:lnTo>
                  <a:lnTo>
                    <a:pt x="49" y="0"/>
                  </a:lnTo>
                  <a:lnTo>
                    <a:pt x="78" y="8"/>
                  </a:lnTo>
                  <a:lnTo>
                    <a:pt x="29" y="182"/>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31" name="Freeform 1509">
              <a:extLst>
                <a:ext uri="{FF2B5EF4-FFF2-40B4-BE49-F238E27FC236}">
                  <a16:creationId xmlns:a16="http://schemas.microsoft.com/office/drawing/2014/main" id="{EA3FCFE1-B7F6-471C-82D8-8261CA56152A}"/>
                </a:ext>
              </a:extLst>
            </p:cNvPr>
            <p:cNvSpPr>
              <a:spLocks/>
            </p:cNvSpPr>
            <p:nvPr/>
          </p:nvSpPr>
          <p:spPr bwMode="auto">
            <a:xfrm>
              <a:off x="8741494" y="2958870"/>
              <a:ext cx="78038" cy="182088"/>
            </a:xfrm>
            <a:custGeom>
              <a:avLst/>
              <a:gdLst>
                <a:gd name="T0" fmla="*/ 29 w 78"/>
                <a:gd name="T1" fmla="*/ 182 h 182"/>
                <a:gd name="T2" fmla="*/ 0 w 78"/>
                <a:gd name="T3" fmla="*/ 174 h 182"/>
                <a:gd name="T4" fmla="*/ 49 w 78"/>
                <a:gd name="T5" fmla="*/ 0 h 182"/>
                <a:gd name="T6" fmla="*/ 78 w 78"/>
                <a:gd name="T7" fmla="*/ 8 h 182"/>
                <a:gd name="T8" fmla="*/ 29 w 78"/>
                <a:gd name="T9" fmla="*/ 182 h 182"/>
              </a:gdLst>
              <a:ahLst/>
              <a:cxnLst>
                <a:cxn ang="0">
                  <a:pos x="T0" y="T1"/>
                </a:cxn>
                <a:cxn ang="0">
                  <a:pos x="T2" y="T3"/>
                </a:cxn>
                <a:cxn ang="0">
                  <a:pos x="T4" y="T5"/>
                </a:cxn>
                <a:cxn ang="0">
                  <a:pos x="T6" y="T7"/>
                </a:cxn>
                <a:cxn ang="0">
                  <a:pos x="T8" y="T9"/>
                </a:cxn>
              </a:cxnLst>
              <a:rect l="0" t="0" r="r" b="b"/>
              <a:pathLst>
                <a:path w="78" h="182">
                  <a:moveTo>
                    <a:pt x="29" y="182"/>
                  </a:moveTo>
                  <a:lnTo>
                    <a:pt x="0" y="174"/>
                  </a:lnTo>
                  <a:lnTo>
                    <a:pt x="49" y="0"/>
                  </a:lnTo>
                  <a:lnTo>
                    <a:pt x="78" y="8"/>
                  </a:lnTo>
                  <a:lnTo>
                    <a:pt x="29" y="1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32" name="Freeform 1510">
              <a:extLst>
                <a:ext uri="{FF2B5EF4-FFF2-40B4-BE49-F238E27FC236}">
                  <a16:creationId xmlns:a16="http://schemas.microsoft.com/office/drawing/2014/main" id="{11B809FF-C508-49D3-8B94-3B8FBFABA0D0}"/>
                </a:ext>
              </a:extLst>
            </p:cNvPr>
            <p:cNvSpPr>
              <a:spLocks/>
            </p:cNvSpPr>
            <p:nvPr/>
          </p:nvSpPr>
          <p:spPr bwMode="auto">
            <a:xfrm>
              <a:off x="8777511" y="2949866"/>
              <a:ext cx="82040" cy="200097"/>
            </a:xfrm>
            <a:custGeom>
              <a:avLst/>
              <a:gdLst>
                <a:gd name="T0" fmla="*/ 29 w 82"/>
                <a:gd name="T1" fmla="*/ 200 h 200"/>
                <a:gd name="T2" fmla="*/ 0 w 82"/>
                <a:gd name="T3" fmla="*/ 193 h 200"/>
                <a:gd name="T4" fmla="*/ 55 w 82"/>
                <a:gd name="T5" fmla="*/ 0 h 200"/>
                <a:gd name="T6" fmla="*/ 82 w 82"/>
                <a:gd name="T7" fmla="*/ 8 h 200"/>
                <a:gd name="T8" fmla="*/ 29 w 82"/>
                <a:gd name="T9" fmla="*/ 200 h 200"/>
              </a:gdLst>
              <a:ahLst/>
              <a:cxnLst>
                <a:cxn ang="0">
                  <a:pos x="T0" y="T1"/>
                </a:cxn>
                <a:cxn ang="0">
                  <a:pos x="T2" y="T3"/>
                </a:cxn>
                <a:cxn ang="0">
                  <a:pos x="T4" y="T5"/>
                </a:cxn>
                <a:cxn ang="0">
                  <a:pos x="T6" y="T7"/>
                </a:cxn>
                <a:cxn ang="0">
                  <a:pos x="T8" y="T9"/>
                </a:cxn>
              </a:cxnLst>
              <a:rect l="0" t="0" r="r" b="b"/>
              <a:pathLst>
                <a:path w="82" h="200">
                  <a:moveTo>
                    <a:pt x="29" y="200"/>
                  </a:moveTo>
                  <a:lnTo>
                    <a:pt x="0" y="193"/>
                  </a:lnTo>
                  <a:lnTo>
                    <a:pt x="55" y="0"/>
                  </a:lnTo>
                  <a:lnTo>
                    <a:pt x="82" y="8"/>
                  </a:lnTo>
                  <a:lnTo>
                    <a:pt x="29" y="200"/>
                  </a:lnTo>
                  <a:close/>
                </a:path>
              </a:pathLst>
            </a:custGeom>
            <a:solidFill>
              <a:srgbClr val="F37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33" name="Freeform 1511">
              <a:extLst>
                <a:ext uri="{FF2B5EF4-FFF2-40B4-BE49-F238E27FC236}">
                  <a16:creationId xmlns:a16="http://schemas.microsoft.com/office/drawing/2014/main" id="{C086D780-ACCD-4DB6-B502-09606E541970}"/>
                </a:ext>
              </a:extLst>
            </p:cNvPr>
            <p:cNvSpPr>
              <a:spLocks/>
            </p:cNvSpPr>
            <p:nvPr/>
          </p:nvSpPr>
          <p:spPr bwMode="auto">
            <a:xfrm>
              <a:off x="8777511" y="2949866"/>
              <a:ext cx="82040" cy="200097"/>
            </a:xfrm>
            <a:custGeom>
              <a:avLst/>
              <a:gdLst>
                <a:gd name="T0" fmla="*/ 29 w 82"/>
                <a:gd name="T1" fmla="*/ 200 h 200"/>
                <a:gd name="T2" fmla="*/ 0 w 82"/>
                <a:gd name="T3" fmla="*/ 193 h 200"/>
                <a:gd name="T4" fmla="*/ 55 w 82"/>
                <a:gd name="T5" fmla="*/ 0 h 200"/>
                <a:gd name="T6" fmla="*/ 82 w 82"/>
                <a:gd name="T7" fmla="*/ 8 h 200"/>
                <a:gd name="T8" fmla="*/ 29 w 82"/>
                <a:gd name="T9" fmla="*/ 200 h 200"/>
              </a:gdLst>
              <a:ahLst/>
              <a:cxnLst>
                <a:cxn ang="0">
                  <a:pos x="T0" y="T1"/>
                </a:cxn>
                <a:cxn ang="0">
                  <a:pos x="T2" y="T3"/>
                </a:cxn>
                <a:cxn ang="0">
                  <a:pos x="T4" y="T5"/>
                </a:cxn>
                <a:cxn ang="0">
                  <a:pos x="T6" y="T7"/>
                </a:cxn>
                <a:cxn ang="0">
                  <a:pos x="T8" y="T9"/>
                </a:cxn>
              </a:cxnLst>
              <a:rect l="0" t="0" r="r" b="b"/>
              <a:pathLst>
                <a:path w="82" h="200">
                  <a:moveTo>
                    <a:pt x="29" y="200"/>
                  </a:moveTo>
                  <a:lnTo>
                    <a:pt x="0" y="193"/>
                  </a:lnTo>
                  <a:lnTo>
                    <a:pt x="55" y="0"/>
                  </a:lnTo>
                  <a:lnTo>
                    <a:pt x="82" y="8"/>
                  </a:lnTo>
                  <a:lnTo>
                    <a:pt x="29" y="2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34" name="Freeform 1512">
              <a:extLst>
                <a:ext uri="{FF2B5EF4-FFF2-40B4-BE49-F238E27FC236}">
                  <a16:creationId xmlns:a16="http://schemas.microsoft.com/office/drawing/2014/main" id="{9F6D7841-CD32-425B-B08B-1D51A18A5CD5}"/>
                </a:ext>
              </a:extLst>
            </p:cNvPr>
            <p:cNvSpPr>
              <a:spLocks/>
            </p:cNvSpPr>
            <p:nvPr/>
          </p:nvSpPr>
          <p:spPr bwMode="auto">
            <a:xfrm>
              <a:off x="8851547" y="2984883"/>
              <a:ext cx="78038" cy="186090"/>
            </a:xfrm>
            <a:custGeom>
              <a:avLst/>
              <a:gdLst>
                <a:gd name="T0" fmla="*/ 29 w 78"/>
                <a:gd name="T1" fmla="*/ 186 h 186"/>
                <a:gd name="T2" fmla="*/ 0 w 78"/>
                <a:gd name="T3" fmla="*/ 178 h 186"/>
                <a:gd name="T4" fmla="*/ 50 w 78"/>
                <a:gd name="T5" fmla="*/ 0 h 186"/>
                <a:gd name="T6" fmla="*/ 78 w 78"/>
                <a:gd name="T7" fmla="*/ 9 h 186"/>
                <a:gd name="T8" fmla="*/ 29 w 78"/>
                <a:gd name="T9" fmla="*/ 186 h 186"/>
              </a:gdLst>
              <a:ahLst/>
              <a:cxnLst>
                <a:cxn ang="0">
                  <a:pos x="T0" y="T1"/>
                </a:cxn>
                <a:cxn ang="0">
                  <a:pos x="T2" y="T3"/>
                </a:cxn>
                <a:cxn ang="0">
                  <a:pos x="T4" y="T5"/>
                </a:cxn>
                <a:cxn ang="0">
                  <a:pos x="T6" y="T7"/>
                </a:cxn>
                <a:cxn ang="0">
                  <a:pos x="T8" y="T9"/>
                </a:cxn>
              </a:cxnLst>
              <a:rect l="0" t="0" r="r" b="b"/>
              <a:pathLst>
                <a:path w="78" h="186">
                  <a:moveTo>
                    <a:pt x="29" y="186"/>
                  </a:moveTo>
                  <a:lnTo>
                    <a:pt x="0" y="178"/>
                  </a:lnTo>
                  <a:lnTo>
                    <a:pt x="50" y="0"/>
                  </a:lnTo>
                  <a:lnTo>
                    <a:pt x="78" y="9"/>
                  </a:lnTo>
                  <a:lnTo>
                    <a:pt x="29" y="186"/>
                  </a:lnTo>
                  <a:close/>
                </a:path>
              </a:pathLst>
            </a:custGeom>
            <a:solidFill>
              <a:srgbClr val="1ABA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35" name="Freeform 1513">
              <a:extLst>
                <a:ext uri="{FF2B5EF4-FFF2-40B4-BE49-F238E27FC236}">
                  <a16:creationId xmlns:a16="http://schemas.microsoft.com/office/drawing/2014/main" id="{8F2257D4-BE4D-4F01-880E-9FCDF9D06FA7}"/>
                </a:ext>
              </a:extLst>
            </p:cNvPr>
            <p:cNvSpPr>
              <a:spLocks/>
            </p:cNvSpPr>
            <p:nvPr/>
          </p:nvSpPr>
          <p:spPr bwMode="auto">
            <a:xfrm>
              <a:off x="8851547" y="2984883"/>
              <a:ext cx="78038" cy="186090"/>
            </a:xfrm>
            <a:custGeom>
              <a:avLst/>
              <a:gdLst>
                <a:gd name="T0" fmla="*/ 29 w 78"/>
                <a:gd name="T1" fmla="*/ 186 h 186"/>
                <a:gd name="T2" fmla="*/ 0 w 78"/>
                <a:gd name="T3" fmla="*/ 178 h 186"/>
                <a:gd name="T4" fmla="*/ 50 w 78"/>
                <a:gd name="T5" fmla="*/ 0 h 186"/>
                <a:gd name="T6" fmla="*/ 78 w 78"/>
                <a:gd name="T7" fmla="*/ 9 h 186"/>
                <a:gd name="T8" fmla="*/ 29 w 78"/>
                <a:gd name="T9" fmla="*/ 186 h 186"/>
              </a:gdLst>
              <a:ahLst/>
              <a:cxnLst>
                <a:cxn ang="0">
                  <a:pos x="T0" y="T1"/>
                </a:cxn>
                <a:cxn ang="0">
                  <a:pos x="T2" y="T3"/>
                </a:cxn>
                <a:cxn ang="0">
                  <a:pos x="T4" y="T5"/>
                </a:cxn>
                <a:cxn ang="0">
                  <a:pos x="T6" y="T7"/>
                </a:cxn>
                <a:cxn ang="0">
                  <a:pos x="T8" y="T9"/>
                </a:cxn>
              </a:cxnLst>
              <a:rect l="0" t="0" r="r" b="b"/>
              <a:pathLst>
                <a:path w="78" h="186">
                  <a:moveTo>
                    <a:pt x="29" y="186"/>
                  </a:moveTo>
                  <a:lnTo>
                    <a:pt x="0" y="178"/>
                  </a:lnTo>
                  <a:lnTo>
                    <a:pt x="50" y="0"/>
                  </a:lnTo>
                  <a:lnTo>
                    <a:pt x="78" y="9"/>
                  </a:lnTo>
                  <a:lnTo>
                    <a:pt x="29"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36" name="Freeform 1514">
              <a:extLst>
                <a:ext uri="{FF2B5EF4-FFF2-40B4-BE49-F238E27FC236}">
                  <a16:creationId xmlns:a16="http://schemas.microsoft.com/office/drawing/2014/main" id="{E72F9334-BBBA-4966-BE4B-BB09BFB67BE2}"/>
                </a:ext>
              </a:extLst>
            </p:cNvPr>
            <p:cNvSpPr>
              <a:spLocks/>
            </p:cNvSpPr>
            <p:nvPr/>
          </p:nvSpPr>
          <p:spPr bwMode="auto">
            <a:xfrm>
              <a:off x="8888565" y="3034907"/>
              <a:ext cx="66032" cy="147071"/>
            </a:xfrm>
            <a:custGeom>
              <a:avLst/>
              <a:gdLst>
                <a:gd name="T0" fmla="*/ 27 w 66"/>
                <a:gd name="T1" fmla="*/ 147 h 147"/>
                <a:gd name="T2" fmla="*/ 0 w 66"/>
                <a:gd name="T3" fmla="*/ 139 h 147"/>
                <a:gd name="T4" fmla="*/ 39 w 66"/>
                <a:gd name="T5" fmla="*/ 0 h 147"/>
                <a:gd name="T6" fmla="*/ 66 w 66"/>
                <a:gd name="T7" fmla="*/ 7 h 147"/>
                <a:gd name="T8" fmla="*/ 27 w 66"/>
                <a:gd name="T9" fmla="*/ 147 h 147"/>
              </a:gdLst>
              <a:ahLst/>
              <a:cxnLst>
                <a:cxn ang="0">
                  <a:pos x="T0" y="T1"/>
                </a:cxn>
                <a:cxn ang="0">
                  <a:pos x="T2" y="T3"/>
                </a:cxn>
                <a:cxn ang="0">
                  <a:pos x="T4" y="T5"/>
                </a:cxn>
                <a:cxn ang="0">
                  <a:pos x="T6" y="T7"/>
                </a:cxn>
                <a:cxn ang="0">
                  <a:pos x="T8" y="T9"/>
                </a:cxn>
              </a:cxnLst>
              <a:rect l="0" t="0" r="r" b="b"/>
              <a:pathLst>
                <a:path w="66" h="147">
                  <a:moveTo>
                    <a:pt x="27" y="147"/>
                  </a:moveTo>
                  <a:lnTo>
                    <a:pt x="0" y="139"/>
                  </a:lnTo>
                  <a:lnTo>
                    <a:pt x="39" y="0"/>
                  </a:lnTo>
                  <a:lnTo>
                    <a:pt x="66" y="7"/>
                  </a:lnTo>
                  <a:lnTo>
                    <a:pt x="27" y="147"/>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37" name="Freeform 1515">
              <a:extLst>
                <a:ext uri="{FF2B5EF4-FFF2-40B4-BE49-F238E27FC236}">
                  <a16:creationId xmlns:a16="http://schemas.microsoft.com/office/drawing/2014/main" id="{522048ED-1B14-414F-B47C-FCBF84B8C3B8}"/>
                </a:ext>
              </a:extLst>
            </p:cNvPr>
            <p:cNvSpPr>
              <a:spLocks/>
            </p:cNvSpPr>
            <p:nvPr/>
          </p:nvSpPr>
          <p:spPr bwMode="auto">
            <a:xfrm>
              <a:off x="8888565" y="3034907"/>
              <a:ext cx="66032" cy="147071"/>
            </a:xfrm>
            <a:custGeom>
              <a:avLst/>
              <a:gdLst>
                <a:gd name="T0" fmla="*/ 27 w 66"/>
                <a:gd name="T1" fmla="*/ 147 h 147"/>
                <a:gd name="T2" fmla="*/ 0 w 66"/>
                <a:gd name="T3" fmla="*/ 139 h 147"/>
                <a:gd name="T4" fmla="*/ 39 w 66"/>
                <a:gd name="T5" fmla="*/ 0 h 147"/>
                <a:gd name="T6" fmla="*/ 66 w 66"/>
                <a:gd name="T7" fmla="*/ 7 h 147"/>
                <a:gd name="T8" fmla="*/ 27 w 66"/>
                <a:gd name="T9" fmla="*/ 147 h 147"/>
              </a:gdLst>
              <a:ahLst/>
              <a:cxnLst>
                <a:cxn ang="0">
                  <a:pos x="T0" y="T1"/>
                </a:cxn>
                <a:cxn ang="0">
                  <a:pos x="T2" y="T3"/>
                </a:cxn>
                <a:cxn ang="0">
                  <a:pos x="T4" y="T5"/>
                </a:cxn>
                <a:cxn ang="0">
                  <a:pos x="T6" y="T7"/>
                </a:cxn>
                <a:cxn ang="0">
                  <a:pos x="T8" y="T9"/>
                </a:cxn>
              </a:cxnLst>
              <a:rect l="0" t="0" r="r" b="b"/>
              <a:pathLst>
                <a:path w="66" h="147">
                  <a:moveTo>
                    <a:pt x="27" y="147"/>
                  </a:moveTo>
                  <a:lnTo>
                    <a:pt x="0" y="139"/>
                  </a:lnTo>
                  <a:lnTo>
                    <a:pt x="39" y="0"/>
                  </a:lnTo>
                  <a:lnTo>
                    <a:pt x="66" y="7"/>
                  </a:lnTo>
                  <a:lnTo>
                    <a:pt x="27" y="1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38" name="Freeform 1516">
              <a:extLst>
                <a:ext uri="{FF2B5EF4-FFF2-40B4-BE49-F238E27FC236}">
                  <a16:creationId xmlns:a16="http://schemas.microsoft.com/office/drawing/2014/main" id="{34C67634-BEBC-4C19-A15B-B9D82E8CED76}"/>
                </a:ext>
              </a:extLst>
            </p:cNvPr>
            <p:cNvSpPr>
              <a:spLocks/>
            </p:cNvSpPr>
            <p:nvPr/>
          </p:nvSpPr>
          <p:spPr bwMode="auto">
            <a:xfrm>
              <a:off x="8923582" y="2919852"/>
              <a:ext cx="103050" cy="272131"/>
            </a:xfrm>
            <a:custGeom>
              <a:avLst/>
              <a:gdLst>
                <a:gd name="T0" fmla="*/ 28 w 103"/>
                <a:gd name="T1" fmla="*/ 272 h 272"/>
                <a:gd name="T2" fmla="*/ 0 w 103"/>
                <a:gd name="T3" fmla="*/ 264 h 272"/>
                <a:gd name="T4" fmla="*/ 74 w 103"/>
                <a:gd name="T5" fmla="*/ 0 h 272"/>
                <a:gd name="T6" fmla="*/ 103 w 103"/>
                <a:gd name="T7" fmla="*/ 8 h 272"/>
                <a:gd name="T8" fmla="*/ 28 w 103"/>
                <a:gd name="T9" fmla="*/ 272 h 272"/>
              </a:gdLst>
              <a:ahLst/>
              <a:cxnLst>
                <a:cxn ang="0">
                  <a:pos x="T0" y="T1"/>
                </a:cxn>
                <a:cxn ang="0">
                  <a:pos x="T2" y="T3"/>
                </a:cxn>
                <a:cxn ang="0">
                  <a:pos x="T4" y="T5"/>
                </a:cxn>
                <a:cxn ang="0">
                  <a:pos x="T6" y="T7"/>
                </a:cxn>
                <a:cxn ang="0">
                  <a:pos x="T8" y="T9"/>
                </a:cxn>
              </a:cxnLst>
              <a:rect l="0" t="0" r="r" b="b"/>
              <a:pathLst>
                <a:path w="103" h="272">
                  <a:moveTo>
                    <a:pt x="28" y="272"/>
                  </a:moveTo>
                  <a:lnTo>
                    <a:pt x="0" y="264"/>
                  </a:lnTo>
                  <a:lnTo>
                    <a:pt x="74" y="0"/>
                  </a:lnTo>
                  <a:lnTo>
                    <a:pt x="103" y="8"/>
                  </a:lnTo>
                  <a:lnTo>
                    <a:pt x="28" y="272"/>
                  </a:lnTo>
                  <a:close/>
                </a:path>
              </a:pathLst>
            </a:custGeom>
            <a:solidFill>
              <a:srgbClr val="F37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39" name="Freeform 1517">
              <a:extLst>
                <a:ext uri="{FF2B5EF4-FFF2-40B4-BE49-F238E27FC236}">
                  <a16:creationId xmlns:a16="http://schemas.microsoft.com/office/drawing/2014/main" id="{1E14DC52-6F79-4C36-8675-EE2A8448A138}"/>
                </a:ext>
              </a:extLst>
            </p:cNvPr>
            <p:cNvSpPr>
              <a:spLocks/>
            </p:cNvSpPr>
            <p:nvPr/>
          </p:nvSpPr>
          <p:spPr bwMode="auto">
            <a:xfrm>
              <a:off x="8923582" y="2919852"/>
              <a:ext cx="103050" cy="272131"/>
            </a:xfrm>
            <a:custGeom>
              <a:avLst/>
              <a:gdLst>
                <a:gd name="T0" fmla="*/ 28 w 103"/>
                <a:gd name="T1" fmla="*/ 272 h 272"/>
                <a:gd name="T2" fmla="*/ 0 w 103"/>
                <a:gd name="T3" fmla="*/ 264 h 272"/>
                <a:gd name="T4" fmla="*/ 74 w 103"/>
                <a:gd name="T5" fmla="*/ 0 h 272"/>
                <a:gd name="T6" fmla="*/ 103 w 103"/>
                <a:gd name="T7" fmla="*/ 8 h 272"/>
                <a:gd name="T8" fmla="*/ 28 w 103"/>
                <a:gd name="T9" fmla="*/ 272 h 272"/>
              </a:gdLst>
              <a:ahLst/>
              <a:cxnLst>
                <a:cxn ang="0">
                  <a:pos x="T0" y="T1"/>
                </a:cxn>
                <a:cxn ang="0">
                  <a:pos x="T2" y="T3"/>
                </a:cxn>
                <a:cxn ang="0">
                  <a:pos x="T4" y="T5"/>
                </a:cxn>
                <a:cxn ang="0">
                  <a:pos x="T6" y="T7"/>
                </a:cxn>
                <a:cxn ang="0">
                  <a:pos x="T8" y="T9"/>
                </a:cxn>
              </a:cxnLst>
              <a:rect l="0" t="0" r="r" b="b"/>
              <a:pathLst>
                <a:path w="103" h="272">
                  <a:moveTo>
                    <a:pt x="28" y="272"/>
                  </a:moveTo>
                  <a:lnTo>
                    <a:pt x="0" y="264"/>
                  </a:lnTo>
                  <a:lnTo>
                    <a:pt x="74" y="0"/>
                  </a:lnTo>
                  <a:lnTo>
                    <a:pt x="103" y="8"/>
                  </a:lnTo>
                  <a:lnTo>
                    <a:pt x="28" y="2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40" name="Freeform 1518">
              <a:extLst>
                <a:ext uri="{FF2B5EF4-FFF2-40B4-BE49-F238E27FC236}">
                  <a16:creationId xmlns:a16="http://schemas.microsoft.com/office/drawing/2014/main" id="{071D5527-1CD9-42DD-91E7-5B4910567B77}"/>
                </a:ext>
              </a:extLst>
            </p:cNvPr>
            <p:cNvSpPr>
              <a:spLocks/>
            </p:cNvSpPr>
            <p:nvPr/>
          </p:nvSpPr>
          <p:spPr bwMode="auto">
            <a:xfrm>
              <a:off x="8997617" y="2815801"/>
              <a:ext cx="138067" cy="397192"/>
            </a:xfrm>
            <a:custGeom>
              <a:avLst/>
              <a:gdLst>
                <a:gd name="T0" fmla="*/ 29 w 138"/>
                <a:gd name="T1" fmla="*/ 397 h 397"/>
                <a:gd name="T2" fmla="*/ 0 w 138"/>
                <a:gd name="T3" fmla="*/ 389 h 397"/>
                <a:gd name="T4" fmla="*/ 109 w 138"/>
                <a:gd name="T5" fmla="*/ 0 h 397"/>
                <a:gd name="T6" fmla="*/ 138 w 138"/>
                <a:gd name="T7" fmla="*/ 8 h 397"/>
                <a:gd name="T8" fmla="*/ 29 w 138"/>
                <a:gd name="T9" fmla="*/ 397 h 397"/>
              </a:gdLst>
              <a:ahLst/>
              <a:cxnLst>
                <a:cxn ang="0">
                  <a:pos x="T0" y="T1"/>
                </a:cxn>
                <a:cxn ang="0">
                  <a:pos x="T2" y="T3"/>
                </a:cxn>
                <a:cxn ang="0">
                  <a:pos x="T4" y="T5"/>
                </a:cxn>
                <a:cxn ang="0">
                  <a:pos x="T6" y="T7"/>
                </a:cxn>
                <a:cxn ang="0">
                  <a:pos x="T8" y="T9"/>
                </a:cxn>
              </a:cxnLst>
              <a:rect l="0" t="0" r="r" b="b"/>
              <a:pathLst>
                <a:path w="138" h="397">
                  <a:moveTo>
                    <a:pt x="29" y="397"/>
                  </a:moveTo>
                  <a:lnTo>
                    <a:pt x="0" y="389"/>
                  </a:lnTo>
                  <a:lnTo>
                    <a:pt x="109" y="0"/>
                  </a:lnTo>
                  <a:lnTo>
                    <a:pt x="138" y="8"/>
                  </a:lnTo>
                  <a:lnTo>
                    <a:pt x="29" y="397"/>
                  </a:lnTo>
                  <a:close/>
                </a:path>
              </a:pathLst>
            </a:custGeom>
            <a:solidFill>
              <a:srgbClr val="1ABA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41" name="Freeform 1519">
              <a:extLst>
                <a:ext uri="{FF2B5EF4-FFF2-40B4-BE49-F238E27FC236}">
                  <a16:creationId xmlns:a16="http://schemas.microsoft.com/office/drawing/2014/main" id="{DA1D2C07-B31D-44E1-B9DE-C5C00F3C122F}"/>
                </a:ext>
              </a:extLst>
            </p:cNvPr>
            <p:cNvSpPr>
              <a:spLocks/>
            </p:cNvSpPr>
            <p:nvPr/>
          </p:nvSpPr>
          <p:spPr bwMode="auto">
            <a:xfrm>
              <a:off x="8997617" y="2815801"/>
              <a:ext cx="138067" cy="397192"/>
            </a:xfrm>
            <a:custGeom>
              <a:avLst/>
              <a:gdLst>
                <a:gd name="T0" fmla="*/ 29 w 138"/>
                <a:gd name="T1" fmla="*/ 397 h 397"/>
                <a:gd name="T2" fmla="*/ 0 w 138"/>
                <a:gd name="T3" fmla="*/ 389 h 397"/>
                <a:gd name="T4" fmla="*/ 109 w 138"/>
                <a:gd name="T5" fmla="*/ 0 h 397"/>
                <a:gd name="T6" fmla="*/ 138 w 138"/>
                <a:gd name="T7" fmla="*/ 8 h 397"/>
                <a:gd name="T8" fmla="*/ 29 w 138"/>
                <a:gd name="T9" fmla="*/ 397 h 397"/>
              </a:gdLst>
              <a:ahLst/>
              <a:cxnLst>
                <a:cxn ang="0">
                  <a:pos x="T0" y="T1"/>
                </a:cxn>
                <a:cxn ang="0">
                  <a:pos x="T2" y="T3"/>
                </a:cxn>
                <a:cxn ang="0">
                  <a:pos x="T4" y="T5"/>
                </a:cxn>
                <a:cxn ang="0">
                  <a:pos x="T6" y="T7"/>
                </a:cxn>
                <a:cxn ang="0">
                  <a:pos x="T8" y="T9"/>
                </a:cxn>
              </a:cxnLst>
              <a:rect l="0" t="0" r="r" b="b"/>
              <a:pathLst>
                <a:path w="138" h="397">
                  <a:moveTo>
                    <a:pt x="29" y="397"/>
                  </a:moveTo>
                  <a:lnTo>
                    <a:pt x="0" y="389"/>
                  </a:lnTo>
                  <a:lnTo>
                    <a:pt x="109" y="0"/>
                  </a:lnTo>
                  <a:lnTo>
                    <a:pt x="138" y="8"/>
                  </a:lnTo>
                  <a:lnTo>
                    <a:pt x="29"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42" name="Freeform 1520">
              <a:extLst>
                <a:ext uri="{FF2B5EF4-FFF2-40B4-BE49-F238E27FC236}">
                  <a16:creationId xmlns:a16="http://schemas.microsoft.com/office/drawing/2014/main" id="{DF5E9014-8EEB-44F3-AAC6-51C737819974}"/>
                </a:ext>
              </a:extLst>
            </p:cNvPr>
            <p:cNvSpPr>
              <a:spLocks/>
            </p:cNvSpPr>
            <p:nvPr/>
          </p:nvSpPr>
          <p:spPr bwMode="auto">
            <a:xfrm>
              <a:off x="9033635" y="2944863"/>
              <a:ext cx="104050" cy="278134"/>
            </a:xfrm>
            <a:custGeom>
              <a:avLst/>
              <a:gdLst>
                <a:gd name="T0" fmla="*/ 29 w 104"/>
                <a:gd name="T1" fmla="*/ 278 h 278"/>
                <a:gd name="T2" fmla="*/ 0 w 104"/>
                <a:gd name="T3" fmla="*/ 269 h 278"/>
                <a:gd name="T4" fmla="*/ 76 w 104"/>
                <a:gd name="T5" fmla="*/ 0 h 278"/>
                <a:gd name="T6" fmla="*/ 104 w 104"/>
                <a:gd name="T7" fmla="*/ 8 h 278"/>
                <a:gd name="T8" fmla="*/ 29 w 104"/>
                <a:gd name="T9" fmla="*/ 278 h 278"/>
              </a:gdLst>
              <a:ahLst/>
              <a:cxnLst>
                <a:cxn ang="0">
                  <a:pos x="T0" y="T1"/>
                </a:cxn>
                <a:cxn ang="0">
                  <a:pos x="T2" y="T3"/>
                </a:cxn>
                <a:cxn ang="0">
                  <a:pos x="T4" y="T5"/>
                </a:cxn>
                <a:cxn ang="0">
                  <a:pos x="T6" y="T7"/>
                </a:cxn>
                <a:cxn ang="0">
                  <a:pos x="T8" y="T9"/>
                </a:cxn>
              </a:cxnLst>
              <a:rect l="0" t="0" r="r" b="b"/>
              <a:pathLst>
                <a:path w="104" h="278">
                  <a:moveTo>
                    <a:pt x="29" y="278"/>
                  </a:moveTo>
                  <a:lnTo>
                    <a:pt x="0" y="269"/>
                  </a:lnTo>
                  <a:lnTo>
                    <a:pt x="76" y="0"/>
                  </a:lnTo>
                  <a:lnTo>
                    <a:pt x="104" y="8"/>
                  </a:lnTo>
                  <a:lnTo>
                    <a:pt x="29" y="278"/>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43" name="Freeform 1521">
              <a:extLst>
                <a:ext uri="{FF2B5EF4-FFF2-40B4-BE49-F238E27FC236}">
                  <a16:creationId xmlns:a16="http://schemas.microsoft.com/office/drawing/2014/main" id="{B6A7CD8C-2A2F-4B60-B147-378718D97E03}"/>
                </a:ext>
              </a:extLst>
            </p:cNvPr>
            <p:cNvSpPr>
              <a:spLocks/>
            </p:cNvSpPr>
            <p:nvPr/>
          </p:nvSpPr>
          <p:spPr bwMode="auto">
            <a:xfrm>
              <a:off x="9033635" y="2944863"/>
              <a:ext cx="104050" cy="278134"/>
            </a:xfrm>
            <a:custGeom>
              <a:avLst/>
              <a:gdLst>
                <a:gd name="T0" fmla="*/ 29 w 104"/>
                <a:gd name="T1" fmla="*/ 278 h 278"/>
                <a:gd name="T2" fmla="*/ 0 w 104"/>
                <a:gd name="T3" fmla="*/ 269 h 278"/>
                <a:gd name="T4" fmla="*/ 76 w 104"/>
                <a:gd name="T5" fmla="*/ 0 h 278"/>
                <a:gd name="T6" fmla="*/ 104 w 104"/>
                <a:gd name="T7" fmla="*/ 8 h 278"/>
                <a:gd name="T8" fmla="*/ 29 w 104"/>
                <a:gd name="T9" fmla="*/ 278 h 278"/>
              </a:gdLst>
              <a:ahLst/>
              <a:cxnLst>
                <a:cxn ang="0">
                  <a:pos x="T0" y="T1"/>
                </a:cxn>
                <a:cxn ang="0">
                  <a:pos x="T2" y="T3"/>
                </a:cxn>
                <a:cxn ang="0">
                  <a:pos x="T4" y="T5"/>
                </a:cxn>
                <a:cxn ang="0">
                  <a:pos x="T6" y="T7"/>
                </a:cxn>
                <a:cxn ang="0">
                  <a:pos x="T8" y="T9"/>
                </a:cxn>
              </a:cxnLst>
              <a:rect l="0" t="0" r="r" b="b"/>
              <a:pathLst>
                <a:path w="104" h="278">
                  <a:moveTo>
                    <a:pt x="29" y="278"/>
                  </a:moveTo>
                  <a:lnTo>
                    <a:pt x="0" y="269"/>
                  </a:lnTo>
                  <a:lnTo>
                    <a:pt x="76" y="0"/>
                  </a:lnTo>
                  <a:lnTo>
                    <a:pt x="104" y="8"/>
                  </a:lnTo>
                  <a:lnTo>
                    <a:pt x="29" y="2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44" name="Freeform 1522">
              <a:extLst>
                <a:ext uri="{FF2B5EF4-FFF2-40B4-BE49-F238E27FC236}">
                  <a16:creationId xmlns:a16="http://schemas.microsoft.com/office/drawing/2014/main" id="{7730BF3E-4559-4DA7-A818-0376FF10EB61}"/>
                </a:ext>
              </a:extLst>
            </p:cNvPr>
            <p:cNvSpPr>
              <a:spLocks/>
            </p:cNvSpPr>
            <p:nvPr/>
          </p:nvSpPr>
          <p:spPr bwMode="auto">
            <a:xfrm>
              <a:off x="9068652" y="2882833"/>
              <a:ext cx="125061" cy="349169"/>
            </a:xfrm>
            <a:custGeom>
              <a:avLst/>
              <a:gdLst>
                <a:gd name="T0" fmla="*/ 29 w 125"/>
                <a:gd name="T1" fmla="*/ 349 h 349"/>
                <a:gd name="T2" fmla="*/ 0 w 125"/>
                <a:gd name="T3" fmla="*/ 341 h 349"/>
                <a:gd name="T4" fmla="*/ 97 w 125"/>
                <a:gd name="T5" fmla="*/ 0 h 349"/>
                <a:gd name="T6" fmla="*/ 125 w 125"/>
                <a:gd name="T7" fmla="*/ 7 h 349"/>
                <a:gd name="T8" fmla="*/ 29 w 125"/>
                <a:gd name="T9" fmla="*/ 349 h 349"/>
              </a:gdLst>
              <a:ahLst/>
              <a:cxnLst>
                <a:cxn ang="0">
                  <a:pos x="T0" y="T1"/>
                </a:cxn>
                <a:cxn ang="0">
                  <a:pos x="T2" y="T3"/>
                </a:cxn>
                <a:cxn ang="0">
                  <a:pos x="T4" y="T5"/>
                </a:cxn>
                <a:cxn ang="0">
                  <a:pos x="T6" y="T7"/>
                </a:cxn>
                <a:cxn ang="0">
                  <a:pos x="T8" y="T9"/>
                </a:cxn>
              </a:cxnLst>
              <a:rect l="0" t="0" r="r" b="b"/>
              <a:pathLst>
                <a:path w="125" h="349">
                  <a:moveTo>
                    <a:pt x="29" y="349"/>
                  </a:moveTo>
                  <a:lnTo>
                    <a:pt x="0" y="341"/>
                  </a:lnTo>
                  <a:lnTo>
                    <a:pt x="97" y="0"/>
                  </a:lnTo>
                  <a:lnTo>
                    <a:pt x="125" y="7"/>
                  </a:lnTo>
                  <a:lnTo>
                    <a:pt x="29" y="349"/>
                  </a:lnTo>
                  <a:close/>
                </a:path>
              </a:pathLst>
            </a:custGeom>
            <a:solidFill>
              <a:srgbClr val="F37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45" name="Freeform 1523">
              <a:extLst>
                <a:ext uri="{FF2B5EF4-FFF2-40B4-BE49-F238E27FC236}">
                  <a16:creationId xmlns:a16="http://schemas.microsoft.com/office/drawing/2014/main" id="{ED271778-1B3A-40D0-A628-1CC3F9B2751B}"/>
                </a:ext>
              </a:extLst>
            </p:cNvPr>
            <p:cNvSpPr>
              <a:spLocks/>
            </p:cNvSpPr>
            <p:nvPr/>
          </p:nvSpPr>
          <p:spPr bwMode="auto">
            <a:xfrm>
              <a:off x="9068652" y="2882833"/>
              <a:ext cx="125061" cy="349169"/>
            </a:xfrm>
            <a:custGeom>
              <a:avLst/>
              <a:gdLst>
                <a:gd name="T0" fmla="*/ 29 w 125"/>
                <a:gd name="T1" fmla="*/ 349 h 349"/>
                <a:gd name="T2" fmla="*/ 0 w 125"/>
                <a:gd name="T3" fmla="*/ 341 h 349"/>
                <a:gd name="T4" fmla="*/ 97 w 125"/>
                <a:gd name="T5" fmla="*/ 0 h 349"/>
                <a:gd name="T6" fmla="*/ 125 w 125"/>
                <a:gd name="T7" fmla="*/ 7 h 349"/>
                <a:gd name="T8" fmla="*/ 29 w 125"/>
                <a:gd name="T9" fmla="*/ 349 h 349"/>
              </a:gdLst>
              <a:ahLst/>
              <a:cxnLst>
                <a:cxn ang="0">
                  <a:pos x="T0" y="T1"/>
                </a:cxn>
                <a:cxn ang="0">
                  <a:pos x="T2" y="T3"/>
                </a:cxn>
                <a:cxn ang="0">
                  <a:pos x="T4" y="T5"/>
                </a:cxn>
                <a:cxn ang="0">
                  <a:pos x="T6" y="T7"/>
                </a:cxn>
                <a:cxn ang="0">
                  <a:pos x="T8" y="T9"/>
                </a:cxn>
              </a:cxnLst>
              <a:rect l="0" t="0" r="r" b="b"/>
              <a:pathLst>
                <a:path w="125" h="349">
                  <a:moveTo>
                    <a:pt x="29" y="349"/>
                  </a:moveTo>
                  <a:lnTo>
                    <a:pt x="0" y="341"/>
                  </a:lnTo>
                  <a:lnTo>
                    <a:pt x="97" y="0"/>
                  </a:lnTo>
                  <a:lnTo>
                    <a:pt x="125" y="7"/>
                  </a:lnTo>
                  <a:lnTo>
                    <a:pt x="29" y="3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46" name="Freeform 1524">
              <a:extLst>
                <a:ext uri="{FF2B5EF4-FFF2-40B4-BE49-F238E27FC236}">
                  <a16:creationId xmlns:a16="http://schemas.microsoft.com/office/drawing/2014/main" id="{3B2CBCBC-16C4-41FF-8924-50DB2DA16438}"/>
                </a:ext>
              </a:extLst>
            </p:cNvPr>
            <p:cNvSpPr>
              <a:spLocks/>
            </p:cNvSpPr>
            <p:nvPr/>
          </p:nvSpPr>
          <p:spPr bwMode="auto">
            <a:xfrm>
              <a:off x="9144689" y="3125951"/>
              <a:ext cx="61030" cy="127062"/>
            </a:xfrm>
            <a:custGeom>
              <a:avLst/>
              <a:gdLst>
                <a:gd name="T0" fmla="*/ 27 w 61"/>
                <a:gd name="T1" fmla="*/ 127 h 127"/>
                <a:gd name="T2" fmla="*/ 0 w 61"/>
                <a:gd name="T3" fmla="*/ 119 h 127"/>
                <a:gd name="T4" fmla="*/ 32 w 61"/>
                <a:gd name="T5" fmla="*/ 0 h 127"/>
                <a:gd name="T6" fmla="*/ 61 w 61"/>
                <a:gd name="T7" fmla="*/ 7 h 127"/>
                <a:gd name="T8" fmla="*/ 27 w 61"/>
                <a:gd name="T9" fmla="*/ 127 h 127"/>
              </a:gdLst>
              <a:ahLst/>
              <a:cxnLst>
                <a:cxn ang="0">
                  <a:pos x="T0" y="T1"/>
                </a:cxn>
                <a:cxn ang="0">
                  <a:pos x="T2" y="T3"/>
                </a:cxn>
                <a:cxn ang="0">
                  <a:pos x="T4" y="T5"/>
                </a:cxn>
                <a:cxn ang="0">
                  <a:pos x="T6" y="T7"/>
                </a:cxn>
                <a:cxn ang="0">
                  <a:pos x="T8" y="T9"/>
                </a:cxn>
              </a:cxnLst>
              <a:rect l="0" t="0" r="r" b="b"/>
              <a:pathLst>
                <a:path w="61" h="127">
                  <a:moveTo>
                    <a:pt x="27" y="127"/>
                  </a:moveTo>
                  <a:lnTo>
                    <a:pt x="0" y="119"/>
                  </a:lnTo>
                  <a:lnTo>
                    <a:pt x="32" y="0"/>
                  </a:lnTo>
                  <a:lnTo>
                    <a:pt x="61" y="7"/>
                  </a:lnTo>
                  <a:lnTo>
                    <a:pt x="27" y="127"/>
                  </a:lnTo>
                  <a:close/>
                </a:path>
              </a:pathLst>
            </a:custGeom>
            <a:solidFill>
              <a:srgbClr val="1ABA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47" name="Freeform 1525">
              <a:extLst>
                <a:ext uri="{FF2B5EF4-FFF2-40B4-BE49-F238E27FC236}">
                  <a16:creationId xmlns:a16="http://schemas.microsoft.com/office/drawing/2014/main" id="{9AF67B68-48D3-41F5-8040-4BF0A0E417C8}"/>
                </a:ext>
              </a:extLst>
            </p:cNvPr>
            <p:cNvSpPr>
              <a:spLocks/>
            </p:cNvSpPr>
            <p:nvPr/>
          </p:nvSpPr>
          <p:spPr bwMode="auto">
            <a:xfrm>
              <a:off x="9144689" y="3125951"/>
              <a:ext cx="61030" cy="127062"/>
            </a:xfrm>
            <a:custGeom>
              <a:avLst/>
              <a:gdLst>
                <a:gd name="T0" fmla="*/ 27 w 61"/>
                <a:gd name="T1" fmla="*/ 127 h 127"/>
                <a:gd name="T2" fmla="*/ 0 w 61"/>
                <a:gd name="T3" fmla="*/ 119 h 127"/>
                <a:gd name="T4" fmla="*/ 32 w 61"/>
                <a:gd name="T5" fmla="*/ 0 h 127"/>
                <a:gd name="T6" fmla="*/ 61 w 61"/>
                <a:gd name="T7" fmla="*/ 7 h 127"/>
                <a:gd name="T8" fmla="*/ 27 w 61"/>
                <a:gd name="T9" fmla="*/ 127 h 127"/>
              </a:gdLst>
              <a:ahLst/>
              <a:cxnLst>
                <a:cxn ang="0">
                  <a:pos x="T0" y="T1"/>
                </a:cxn>
                <a:cxn ang="0">
                  <a:pos x="T2" y="T3"/>
                </a:cxn>
                <a:cxn ang="0">
                  <a:pos x="T4" y="T5"/>
                </a:cxn>
                <a:cxn ang="0">
                  <a:pos x="T6" y="T7"/>
                </a:cxn>
                <a:cxn ang="0">
                  <a:pos x="T8" y="T9"/>
                </a:cxn>
              </a:cxnLst>
              <a:rect l="0" t="0" r="r" b="b"/>
              <a:pathLst>
                <a:path w="61" h="127">
                  <a:moveTo>
                    <a:pt x="27" y="127"/>
                  </a:moveTo>
                  <a:lnTo>
                    <a:pt x="0" y="119"/>
                  </a:lnTo>
                  <a:lnTo>
                    <a:pt x="32" y="0"/>
                  </a:lnTo>
                  <a:lnTo>
                    <a:pt x="61" y="7"/>
                  </a:lnTo>
                  <a:lnTo>
                    <a:pt x="27" y="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48" name="Freeform 1526">
              <a:extLst>
                <a:ext uri="{FF2B5EF4-FFF2-40B4-BE49-F238E27FC236}">
                  <a16:creationId xmlns:a16="http://schemas.microsoft.com/office/drawing/2014/main" id="{D0827007-105C-4B87-B47A-3D1E63548829}"/>
                </a:ext>
              </a:extLst>
            </p:cNvPr>
            <p:cNvSpPr>
              <a:spLocks/>
            </p:cNvSpPr>
            <p:nvPr/>
          </p:nvSpPr>
          <p:spPr bwMode="auto">
            <a:xfrm>
              <a:off x="9179705" y="3199987"/>
              <a:ext cx="44021" cy="63031"/>
            </a:xfrm>
            <a:custGeom>
              <a:avLst/>
              <a:gdLst>
                <a:gd name="T0" fmla="*/ 28 w 44"/>
                <a:gd name="T1" fmla="*/ 63 h 63"/>
                <a:gd name="T2" fmla="*/ 0 w 44"/>
                <a:gd name="T3" fmla="*/ 56 h 63"/>
                <a:gd name="T4" fmla="*/ 15 w 44"/>
                <a:gd name="T5" fmla="*/ 0 h 63"/>
                <a:gd name="T6" fmla="*/ 44 w 44"/>
                <a:gd name="T7" fmla="*/ 8 h 63"/>
                <a:gd name="T8" fmla="*/ 28 w 44"/>
                <a:gd name="T9" fmla="*/ 63 h 63"/>
              </a:gdLst>
              <a:ahLst/>
              <a:cxnLst>
                <a:cxn ang="0">
                  <a:pos x="T0" y="T1"/>
                </a:cxn>
                <a:cxn ang="0">
                  <a:pos x="T2" y="T3"/>
                </a:cxn>
                <a:cxn ang="0">
                  <a:pos x="T4" y="T5"/>
                </a:cxn>
                <a:cxn ang="0">
                  <a:pos x="T6" y="T7"/>
                </a:cxn>
                <a:cxn ang="0">
                  <a:pos x="T8" y="T9"/>
                </a:cxn>
              </a:cxnLst>
              <a:rect l="0" t="0" r="r" b="b"/>
              <a:pathLst>
                <a:path w="44" h="63">
                  <a:moveTo>
                    <a:pt x="28" y="63"/>
                  </a:moveTo>
                  <a:lnTo>
                    <a:pt x="0" y="56"/>
                  </a:lnTo>
                  <a:lnTo>
                    <a:pt x="15" y="0"/>
                  </a:lnTo>
                  <a:lnTo>
                    <a:pt x="44" y="8"/>
                  </a:lnTo>
                  <a:lnTo>
                    <a:pt x="28" y="63"/>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49" name="Freeform 1527">
              <a:extLst>
                <a:ext uri="{FF2B5EF4-FFF2-40B4-BE49-F238E27FC236}">
                  <a16:creationId xmlns:a16="http://schemas.microsoft.com/office/drawing/2014/main" id="{E7A8DFAF-B99C-44A1-AA6B-D87077E25FC2}"/>
                </a:ext>
              </a:extLst>
            </p:cNvPr>
            <p:cNvSpPr>
              <a:spLocks/>
            </p:cNvSpPr>
            <p:nvPr/>
          </p:nvSpPr>
          <p:spPr bwMode="auto">
            <a:xfrm>
              <a:off x="9179705" y="3199987"/>
              <a:ext cx="44021" cy="63031"/>
            </a:xfrm>
            <a:custGeom>
              <a:avLst/>
              <a:gdLst>
                <a:gd name="T0" fmla="*/ 28 w 44"/>
                <a:gd name="T1" fmla="*/ 63 h 63"/>
                <a:gd name="T2" fmla="*/ 0 w 44"/>
                <a:gd name="T3" fmla="*/ 56 h 63"/>
                <a:gd name="T4" fmla="*/ 15 w 44"/>
                <a:gd name="T5" fmla="*/ 0 h 63"/>
                <a:gd name="T6" fmla="*/ 44 w 44"/>
                <a:gd name="T7" fmla="*/ 8 h 63"/>
                <a:gd name="T8" fmla="*/ 28 w 44"/>
                <a:gd name="T9" fmla="*/ 63 h 63"/>
              </a:gdLst>
              <a:ahLst/>
              <a:cxnLst>
                <a:cxn ang="0">
                  <a:pos x="T0" y="T1"/>
                </a:cxn>
                <a:cxn ang="0">
                  <a:pos x="T2" y="T3"/>
                </a:cxn>
                <a:cxn ang="0">
                  <a:pos x="T4" y="T5"/>
                </a:cxn>
                <a:cxn ang="0">
                  <a:pos x="T6" y="T7"/>
                </a:cxn>
                <a:cxn ang="0">
                  <a:pos x="T8" y="T9"/>
                </a:cxn>
              </a:cxnLst>
              <a:rect l="0" t="0" r="r" b="b"/>
              <a:pathLst>
                <a:path w="44" h="63">
                  <a:moveTo>
                    <a:pt x="28" y="63"/>
                  </a:moveTo>
                  <a:lnTo>
                    <a:pt x="0" y="56"/>
                  </a:lnTo>
                  <a:lnTo>
                    <a:pt x="15" y="0"/>
                  </a:lnTo>
                  <a:lnTo>
                    <a:pt x="44" y="8"/>
                  </a:lnTo>
                  <a:lnTo>
                    <a:pt x="28" y="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50" name="Freeform 1528">
              <a:extLst>
                <a:ext uri="{FF2B5EF4-FFF2-40B4-BE49-F238E27FC236}">
                  <a16:creationId xmlns:a16="http://schemas.microsoft.com/office/drawing/2014/main" id="{82A2B2DA-3E5F-4ECB-996C-EFD5983E4386}"/>
                </a:ext>
              </a:extLst>
            </p:cNvPr>
            <p:cNvSpPr>
              <a:spLocks/>
            </p:cNvSpPr>
            <p:nvPr/>
          </p:nvSpPr>
          <p:spPr bwMode="auto">
            <a:xfrm>
              <a:off x="9215723" y="3140958"/>
              <a:ext cx="63031" cy="133065"/>
            </a:xfrm>
            <a:custGeom>
              <a:avLst/>
              <a:gdLst>
                <a:gd name="T0" fmla="*/ 27 w 63"/>
                <a:gd name="T1" fmla="*/ 133 h 133"/>
                <a:gd name="T2" fmla="*/ 0 w 63"/>
                <a:gd name="T3" fmla="*/ 125 h 133"/>
                <a:gd name="T4" fmla="*/ 34 w 63"/>
                <a:gd name="T5" fmla="*/ 0 h 133"/>
                <a:gd name="T6" fmla="*/ 63 w 63"/>
                <a:gd name="T7" fmla="*/ 8 h 133"/>
                <a:gd name="T8" fmla="*/ 27 w 63"/>
                <a:gd name="T9" fmla="*/ 133 h 133"/>
              </a:gdLst>
              <a:ahLst/>
              <a:cxnLst>
                <a:cxn ang="0">
                  <a:pos x="T0" y="T1"/>
                </a:cxn>
                <a:cxn ang="0">
                  <a:pos x="T2" y="T3"/>
                </a:cxn>
                <a:cxn ang="0">
                  <a:pos x="T4" y="T5"/>
                </a:cxn>
                <a:cxn ang="0">
                  <a:pos x="T6" y="T7"/>
                </a:cxn>
                <a:cxn ang="0">
                  <a:pos x="T8" y="T9"/>
                </a:cxn>
              </a:cxnLst>
              <a:rect l="0" t="0" r="r" b="b"/>
              <a:pathLst>
                <a:path w="63" h="133">
                  <a:moveTo>
                    <a:pt x="27" y="133"/>
                  </a:moveTo>
                  <a:lnTo>
                    <a:pt x="0" y="125"/>
                  </a:lnTo>
                  <a:lnTo>
                    <a:pt x="34" y="0"/>
                  </a:lnTo>
                  <a:lnTo>
                    <a:pt x="63" y="8"/>
                  </a:lnTo>
                  <a:lnTo>
                    <a:pt x="27" y="133"/>
                  </a:lnTo>
                  <a:close/>
                </a:path>
              </a:pathLst>
            </a:custGeom>
            <a:solidFill>
              <a:srgbClr val="F37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51" name="Freeform 1529">
              <a:extLst>
                <a:ext uri="{FF2B5EF4-FFF2-40B4-BE49-F238E27FC236}">
                  <a16:creationId xmlns:a16="http://schemas.microsoft.com/office/drawing/2014/main" id="{5547E902-80E5-409F-A6C8-7EB31A83F5EC}"/>
                </a:ext>
              </a:extLst>
            </p:cNvPr>
            <p:cNvSpPr>
              <a:spLocks/>
            </p:cNvSpPr>
            <p:nvPr/>
          </p:nvSpPr>
          <p:spPr bwMode="auto">
            <a:xfrm>
              <a:off x="9215723" y="3140958"/>
              <a:ext cx="63031" cy="133065"/>
            </a:xfrm>
            <a:custGeom>
              <a:avLst/>
              <a:gdLst>
                <a:gd name="T0" fmla="*/ 27 w 63"/>
                <a:gd name="T1" fmla="*/ 133 h 133"/>
                <a:gd name="T2" fmla="*/ 0 w 63"/>
                <a:gd name="T3" fmla="*/ 125 h 133"/>
                <a:gd name="T4" fmla="*/ 34 w 63"/>
                <a:gd name="T5" fmla="*/ 0 h 133"/>
                <a:gd name="T6" fmla="*/ 63 w 63"/>
                <a:gd name="T7" fmla="*/ 8 h 133"/>
                <a:gd name="T8" fmla="*/ 27 w 63"/>
                <a:gd name="T9" fmla="*/ 133 h 133"/>
              </a:gdLst>
              <a:ahLst/>
              <a:cxnLst>
                <a:cxn ang="0">
                  <a:pos x="T0" y="T1"/>
                </a:cxn>
                <a:cxn ang="0">
                  <a:pos x="T2" y="T3"/>
                </a:cxn>
                <a:cxn ang="0">
                  <a:pos x="T4" y="T5"/>
                </a:cxn>
                <a:cxn ang="0">
                  <a:pos x="T6" y="T7"/>
                </a:cxn>
                <a:cxn ang="0">
                  <a:pos x="T8" y="T9"/>
                </a:cxn>
              </a:cxnLst>
              <a:rect l="0" t="0" r="r" b="b"/>
              <a:pathLst>
                <a:path w="63" h="133">
                  <a:moveTo>
                    <a:pt x="27" y="133"/>
                  </a:moveTo>
                  <a:lnTo>
                    <a:pt x="0" y="125"/>
                  </a:lnTo>
                  <a:lnTo>
                    <a:pt x="34" y="0"/>
                  </a:lnTo>
                  <a:lnTo>
                    <a:pt x="63" y="8"/>
                  </a:lnTo>
                  <a:lnTo>
                    <a:pt x="27" y="1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52" name="Freeform 1530">
              <a:extLst>
                <a:ext uri="{FF2B5EF4-FFF2-40B4-BE49-F238E27FC236}">
                  <a16:creationId xmlns:a16="http://schemas.microsoft.com/office/drawing/2014/main" id="{F713986A-2076-465E-BBDA-5E41A10C102D}"/>
                </a:ext>
              </a:extLst>
            </p:cNvPr>
            <p:cNvSpPr>
              <a:spLocks/>
            </p:cNvSpPr>
            <p:nvPr/>
          </p:nvSpPr>
          <p:spPr bwMode="auto">
            <a:xfrm>
              <a:off x="9289758" y="3065922"/>
              <a:ext cx="90043" cy="229111"/>
            </a:xfrm>
            <a:custGeom>
              <a:avLst/>
              <a:gdLst>
                <a:gd name="T0" fmla="*/ 29 w 90"/>
                <a:gd name="T1" fmla="*/ 229 h 229"/>
                <a:gd name="T2" fmla="*/ 0 w 90"/>
                <a:gd name="T3" fmla="*/ 221 h 229"/>
                <a:gd name="T4" fmla="*/ 61 w 90"/>
                <a:gd name="T5" fmla="*/ 0 h 229"/>
                <a:gd name="T6" fmla="*/ 90 w 90"/>
                <a:gd name="T7" fmla="*/ 8 h 229"/>
                <a:gd name="T8" fmla="*/ 29 w 90"/>
                <a:gd name="T9" fmla="*/ 229 h 229"/>
              </a:gdLst>
              <a:ahLst/>
              <a:cxnLst>
                <a:cxn ang="0">
                  <a:pos x="T0" y="T1"/>
                </a:cxn>
                <a:cxn ang="0">
                  <a:pos x="T2" y="T3"/>
                </a:cxn>
                <a:cxn ang="0">
                  <a:pos x="T4" y="T5"/>
                </a:cxn>
                <a:cxn ang="0">
                  <a:pos x="T6" y="T7"/>
                </a:cxn>
                <a:cxn ang="0">
                  <a:pos x="T8" y="T9"/>
                </a:cxn>
              </a:cxnLst>
              <a:rect l="0" t="0" r="r" b="b"/>
              <a:pathLst>
                <a:path w="90" h="229">
                  <a:moveTo>
                    <a:pt x="29" y="229"/>
                  </a:moveTo>
                  <a:lnTo>
                    <a:pt x="0" y="221"/>
                  </a:lnTo>
                  <a:lnTo>
                    <a:pt x="61" y="0"/>
                  </a:lnTo>
                  <a:lnTo>
                    <a:pt x="90" y="8"/>
                  </a:lnTo>
                  <a:lnTo>
                    <a:pt x="29" y="229"/>
                  </a:lnTo>
                  <a:close/>
                </a:path>
              </a:pathLst>
            </a:custGeom>
            <a:solidFill>
              <a:srgbClr val="1ABA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53" name="Freeform 1531">
              <a:extLst>
                <a:ext uri="{FF2B5EF4-FFF2-40B4-BE49-F238E27FC236}">
                  <a16:creationId xmlns:a16="http://schemas.microsoft.com/office/drawing/2014/main" id="{1C66122A-6C54-4D9C-9094-D13C5F18D6BE}"/>
                </a:ext>
              </a:extLst>
            </p:cNvPr>
            <p:cNvSpPr>
              <a:spLocks/>
            </p:cNvSpPr>
            <p:nvPr/>
          </p:nvSpPr>
          <p:spPr bwMode="auto">
            <a:xfrm>
              <a:off x="9289758" y="3065922"/>
              <a:ext cx="90043" cy="229111"/>
            </a:xfrm>
            <a:custGeom>
              <a:avLst/>
              <a:gdLst>
                <a:gd name="T0" fmla="*/ 29 w 90"/>
                <a:gd name="T1" fmla="*/ 229 h 229"/>
                <a:gd name="T2" fmla="*/ 0 w 90"/>
                <a:gd name="T3" fmla="*/ 221 h 229"/>
                <a:gd name="T4" fmla="*/ 61 w 90"/>
                <a:gd name="T5" fmla="*/ 0 h 229"/>
                <a:gd name="T6" fmla="*/ 90 w 90"/>
                <a:gd name="T7" fmla="*/ 8 h 229"/>
                <a:gd name="T8" fmla="*/ 29 w 90"/>
                <a:gd name="T9" fmla="*/ 229 h 229"/>
              </a:gdLst>
              <a:ahLst/>
              <a:cxnLst>
                <a:cxn ang="0">
                  <a:pos x="T0" y="T1"/>
                </a:cxn>
                <a:cxn ang="0">
                  <a:pos x="T2" y="T3"/>
                </a:cxn>
                <a:cxn ang="0">
                  <a:pos x="T4" y="T5"/>
                </a:cxn>
                <a:cxn ang="0">
                  <a:pos x="T6" y="T7"/>
                </a:cxn>
                <a:cxn ang="0">
                  <a:pos x="T8" y="T9"/>
                </a:cxn>
              </a:cxnLst>
              <a:rect l="0" t="0" r="r" b="b"/>
              <a:pathLst>
                <a:path w="90" h="229">
                  <a:moveTo>
                    <a:pt x="29" y="229"/>
                  </a:moveTo>
                  <a:lnTo>
                    <a:pt x="0" y="221"/>
                  </a:lnTo>
                  <a:lnTo>
                    <a:pt x="61" y="0"/>
                  </a:lnTo>
                  <a:lnTo>
                    <a:pt x="90" y="8"/>
                  </a:lnTo>
                  <a:lnTo>
                    <a:pt x="29" y="2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54" name="Freeform 1532">
              <a:extLst>
                <a:ext uri="{FF2B5EF4-FFF2-40B4-BE49-F238E27FC236}">
                  <a16:creationId xmlns:a16="http://schemas.microsoft.com/office/drawing/2014/main" id="{CE98410D-756B-420E-8E04-C9906F623B9B}"/>
                </a:ext>
              </a:extLst>
            </p:cNvPr>
            <p:cNvSpPr>
              <a:spLocks/>
            </p:cNvSpPr>
            <p:nvPr/>
          </p:nvSpPr>
          <p:spPr bwMode="auto">
            <a:xfrm>
              <a:off x="9324776" y="2910847"/>
              <a:ext cx="137066" cy="393190"/>
            </a:xfrm>
            <a:custGeom>
              <a:avLst/>
              <a:gdLst>
                <a:gd name="T0" fmla="*/ 29 w 137"/>
                <a:gd name="T1" fmla="*/ 393 h 393"/>
                <a:gd name="T2" fmla="*/ 0 w 137"/>
                <a:gd name="T3" fmla="*/ 385 h 393"/>
                <a:gd name="T4" fmla="*/ 109 w 137"/>
                <a:gd name="T5" fmla="*/ 0 h 393"/>
                <a:gd name="T6" fmla="*/ 137 w 137"/>
                <a:gd name="T7" fmla="*/ 8 h 393"/>
                <a:gd name="T8" fmla="*/ 29 w 137"/>
                <a:gd name="T9" fmla="*/ 393 h 393"/>
              </a:gdLst>
              <a:ahLst/>
              <a:cxnLst>
                <a:cxn ang="0">
                  <a:pos x="T0" y="T1"/>
                </a:cxn>
                <a:cxn ang="0">
                  <a:pos x="T2" y="T3"/>
                </a:cxn>
                <a:cxn ang="0">
                  <a:pos x="T4" y="T5"/>
                </a:cxn>
                <a:cxn ang="0">
                  <a:pos x="T6" y="T7"/>
                </a:cxn>
                <a:cxn ang="0">
                  <a:pos x="T8" y="T9"/>
                </a:cxn>
              </a:cxnLst>
              <a:rect l="0" t="0" r="r" b="b"/>
              <a:pathLst>
                <a:path w="137" h="393">
                  <a:moveTo>
                    <a:pt x="29" y="393"/>
                  </a:moveTo>
                  <a:lnTo>
                    <a:pt x="0" y="385"/>
                  </a:lnTo>
                  <a:lnTo>
                    <a:pt x="109" y="0"/>
                  </a:lnTo>
                  <a:lnTo>
                    <a:pt x="137" y="8"/>
                  </a:lnTo>
                  <a:lnTo>
                    <a:pt x="29" y="393"/>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55" name="Freeform 1533">
              <a:extLst>
                <a:ext uri="{FF2B5EF4-FFF2-40B4-BE49-F238E27FC236}">
                  <a16:creationId xmlns:a16="http://schemas.microsoft.com/office/drawing/2014/main" id="{AB8198E0-30EC-4F16-BED0-A2F1464383A0}"/>
                </a:ext>
              </a:extLst>
            </p:cNvPr>
            <p:cNvSpPr>
              <a:spLocks/>
            </p:cNvSpPr>
            <p:nvPr/>
          </p:nvSpPr>
          <p:spPr bwMode="auto">
            <a:xfrm>
              <a:off x="9324776" y="2910847"/>
              <a:ext cx="137066" cy="393190"/>
            </a:xfrm>
            <a:custGeom>
              <a:avLst/>
              <a:gdLst>
                <a:gd name="T0" fmla="*/ 29 w 137"/>
                <a:gd name="T1" fmla="*/ 393 h 393"/>
                <a:gd name="T2" fmla="*/ 0 w 137"/>
                <a:gd name="T3" fmla="*/ 385 h 393"/>
                <a:gd name="T4" fmla="*/ 109 w 137"/>
                <a:gd name="T5" fmla="*/ 0 h 393"/>
                <a:gd name="T6" fmla="*/ 137 w 137"/>
                <a:gd name="T7" fmla="*/ 8 h 393"/>
                <a:gd name="T8" fmla="*/ 29 w 137"/>
                <a:gd name="T9" fmla="*/ 393 h 393"/>
              </a:gdLst>
              <a:ahLst/>
              <a:cxnLst>
                <a:cxn ang="0">
                  <a:pos x="T0" y="T1"/>
                </a:cxn>
                <a:cxn ang="0">
                  <a:pos x="T2" y="T3"/>
                </a:cxn>
                <a:cxn ang="0">
                  <a:pos x="T4" y="T5"/>
                </a:cxn>
                <a:cxn ang="0">
                  <a:pos x="T6" y="T7"/>
                </a:cxn>
                <a:cxn ang="0">
                  <a:pos x="T8" y="T9"/>
                </a:cxn>
              </a:cxnLst>
              <a:rect l="0" t="0" r="r" b="b"/>
              <a:pathLst>
                <a:path w="137" h="393">
                  <a:moveTo>
                    <a:pt x="29" y="393"/>
                  </a:moveTo>
                  <a:lnTo>
                    <a:pt x="0" y="385"/>
                  </a:lnTo>
                  <a:lnTo>
                    <a:pt x="109" y="0"/>
                  </a:lnTo>
                  <a:lnTo>
                    <a:pt x="137" y="8"/>
                  </a:lnTo>
                  <a:lnTo>
                    <a:pt x="29" y="3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56" name="Freeform 1534">
              <a:extLst>
                <a:ext uri="{FF2B5EF4-FFF2-40B4-BE49-F238E27FC236}">
                  <a16:creationId xmlns:a16="http://schemas.microsoft.com/office/drawing/2014/main" id="{F8CE8AFB-A2D1-4F9B-808C-CFCAA1A4024C}"/>
                </a:ext>
              </a:extLst>
            </p:cNvPr>
            <p:cNvSpPr>
              <a:spLocks/>
            </p:cNvSpPr>
            <p:nvPr/>
          </p:nvSpPr>
          <p:spPr bwMode="auto">
            <a:xfrm>
              <a:off x="9361793" y="3025903"/>
              <a:ext cx="106051" cy="288139"/>
            </a:xfrm>
            <a:custGeom>
              <a:avLst/>
              <a:gdLst>
                <a:gd name="T0" fmla="*/ 28 w 106"/>
                <a:gd name="T1" fmla="*/ 288 h 288"/>
                <a:gd name="T2" fmla="*/ 0 w 106"/>
                <a:gd name="T3" fmla="*/ 280 h 288"/>
                <a:gd name="T4" fmla="*/ 79 w 106"/>
                <a:gd name="T5" fmla="*/ 0 h 288"/>
                <a:gd name="T6" fmla="*/ 106 w 106"/>
                <a:gd name="T7" fmla="*/ 7 h 288"/>
                <a:gd name="T8" fmla="*/ 28 w 106"/>
                <a:gd name="T9" fmla="*/ 288 h 288"/>
              </a:gdLst>
              <a:ahLst/>
              <a:cxnLst>
                <a:cxn ang="0">
                  <a:pos x="T0" y="T1"/>
                </a:cxn>
                <a:cxn ang="0">
                  <a:pos x="T2" y="T3"/>
                </a:cxn>
                <a:cxn ang="0">
                  <a:pos x="T4" y="T5"/>
                </a:cxn>
                <a:cxn ang="0">
                  <a:pos x="T6" y="T7"/>
                </a:cxn>
                <a:cxn ang="0">
                  <a:pos x="T8" y="T9"/>
                </a:cxn>
              </a:cxnLst>
              <a:rect l="0" t="0" r="r" b="b"/>
              <a:pathLst>
                <a:path w="106" h="288">
                  <a:moveTo>
                    <a:pt x="28" y="288"/>
                  </a:moveTo>
                  <a:lnTo>
                    <a:pt x="0" y="280"/>
                  </a:lnTo>
                  <a:lnTo>
                    <a:pt x="79" y="0"/>
                  </a:lnTo>
                  <a:lnTo>
                    <a:pt x="106" y="7"/>
                  </a:lnTo>
                  <a:lnTo>
                    <a:pt x="28" y="288"/>
                  </a:lnTo>
                  <a:close/>
                </a:path>
              </a:pathLst>
            </a:custGeom>
            <a:solidFill>
              <a:srgbClr val="F37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57" name="Freeform 1535">
              <a:extLst>
                <a:ext uri="{FF2B5EF4-FFF2-40B4-BE49-F238E27FC236}">
                  <a16:creationId xmlns:a16="http://schemas.microsoft.com/office/drawing/2014/main" id="{E7C9DB57-5592-4357-9F4E-C8267D01AC62}"/>
                </a:ext>
              </a:extLst>
            </p:cNvPr>
            <p:cNvSpPr>
              <a:spLocks/>
            </p:cNvSpPr>
            <p:nvPr/>
          </p:nvSpPr>
          <p:spPr bwMode="auto">
            <a:xfrm>
              <a:off x="9361793" y="3025903"/>
              <a:ext cx="106051" cy="288139"/>
            </a:xfrm>
            <a:custGeom>
              <a:avLst/>
              <a:gdLst>
                <a:gd name="T0" fmla="*/ 28 w 106"/>
                <a:gd name="T1" fmla="*/ 288 h 288"/>
                <a:gd name="T2" fmla="*/ 0 w 106"/>
                <a:gd name="T3" fmla="*/ 280 h 288"/>
                <a:gd name="T4" fmla="*/ 79 w 106"/>
                <a:gd name="T5" fmla="*/ 0 h 288"/>
                <a:gd name="T6" fmla="*/ 106 w 106"/>
                <a:gd name="T7" fmla="*/ 7 h 288"/>
                <a:gd name="T8" fmla="*/ 28 w 106"/>
                <a:gd name="T9" fmla="*/ 288 h 288"/>
              </a:gdLst>
              <a:ahLst/>
              <a:cxnLst>
                <a:cxn ang="0">
                  <a:pos x="T0" y="T1"/>
                </a:cxn>
                <a:cxn ang="0">
                  <a:pos x="T2" y="T3"/>
                </a:cxn>
                <a:cxn ang="0">
                  <a:pos x="T4" y="T5"/>
                </a:cxn>
                <a:cxn ang="0">
                  <a:pos x="T6" y="T7"/>
                </a:cxn>
                <a:cxn ang="0">
                  <a:pos x="T8" y="T9"/>
                </a:cxn>
              </a:cxnLst>
              <a:rect l="0" t="0" r="r" b="b"/>
              <a:pathLst>
                <a:path w="106" h="288">
                  <a:moveTo>
                    <a:pt x="28" y="288"/>
                  </a:moveTo>
                  <a:lnTo>
                    <a:pt x="0" y="280"/>
                  </a:lnTo>
                  <a:lnTo>
                    <a:pt x="79" y="0"/>
                  </a:lnTo>
                  <a:lnTo>
                    <a:pt x="106" y="7"/>
                  </a:lnTo>
                  <a:lnTo>
                    <a:pt x="28" y="2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58" name="Freeform 1536">
              <a:extLst>
                <a:ext uri="{FF2B5EF4-FFF2-40B4-BE49-F238E27FC236}">
                  <a16:creationId xmlns:a16="http://schemas.microsoft.com/office/drawing/2014/main" id="{D471210B-4040-454E-9E66-52499B92952D}"/>
                </a:ext>
              </a:extLst>
            </p:cNvPr>
            <p:cNvSpPr>
              <a:spLocks/>
            </p:cNvSpPr>
            <p:nvPr/>
          </p:nvSpPr>
          <p:spPr bwMode="auto">
            <a:xfrm>
              <a:off x="6616469" y="1756290"/>
              <a:ext cx="1734837" cy="2107017"/>
            </a:xfrm>
            <a:custGeom>
              <a:avLst/>
              <a:gdLst>
                <a:gd name="T0" fmla="*/ 1242 w 1734"/>
                <a:gd name="T1" fmla="*/ 2106 h 2106"/>
                <a:gd name="T2" fmla="*/ 0 w 1734"/>
                <a:gd name="T3" fmla="*/ 1757 h 2106"/>
                <a:gd name="T4" fmla="*/ 491 w 1734"/>
                <a:gd name="T5" fmla="*/ 0 h 2106"/>
                <a:gd name="T6" fmla="*/ 1734 w 1734"/>
                <a:gd name="T7" fmla="*/ 347 h 2106"/>
                <a:gd name="T8" fmla="*/ 1242 w 1734"/>
                <a:gd name="T9" fmla="*/ 2106 h 2106"/>
              </a:gdLst>
              <a:ahLst/>
              <a:cxnLst>
                <a:cxn ang="0">
                  <a:pos x="T0" y="T1"/>
                </a:cxn>
                <a:cxn ang="0">
                  <a:pos x="T2" y="T3"/>
                </a:cxn>
                <a:cxn ang="0">
                  <a:pos x="T4" y="T5"/>
                </a:cxn>
                <a:cxn ang="0">
                  <a:pos x="T6" y="T7"/>
                </a:cxn>
                <a:cxn ang="0">
                  <a:pos x="T8" y="T9"/>
                </a:cxn>
              </a:cxnLst>
              <a:rect l="0" t="0" r="r" b="b"/>
              <a:pathLst>
                <a:path w="1734" h="2106">
                  <a:moveTo>
                    <a:pt x="1242" y="2106"/>
                  </a:moveTo>
                  <a:lnTo>
                    <a:pt x="0" y="1757"/>
                  </a:lnTo>
                  <a:lnTo>
                    <a:pt x="491" y="0"/>
                  </a:lnTo>
                  <a:lnTo>
                    <a:pt x="1734" y="347"/>
                  </a:lnTo>
                  <a:lnTo>
                    <a:pt x="1242" y="2106"/>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59" name="Freeform 1537">
              <a:extLst>
                <a:ext uri="{FF2B5EF4-FFF2-40B4-BE49-F238E27FC236}">
                  <a16:creationId xmlns:a16="http://schemas.microsoft.com/office/drawing/2014/main" id="{05067B6F-FF6E-4147-938C-C331D378B393}"/>
                </a:ext>
              </a:extLst>
            </p:cNvPr>
            <p:cNvSpPr>
              <a:spLocks/>
            </p:cNvSpPr>
            <p:nvPr/>
          </p:nvSpPr>
          <p:spPr bwMode="auto">
            <a:xfrm>
              <a:off x="6616469" y="1756290"/>
              <a:ext cx="1734837" cy="2107017"/>
            </a:xfrm>
            <a:custGeom>
              <a:avLst/>
              <a:gdLst>
                <a:gd name="T0" fmla="*/ 1242 w 1734"/>
                <a:gd name="T1" fmla="*/ 2106 h 2106"/>
                <a:gd name="T2" fmla="*/ 0 w 1734"/>
                <a:gd name="T3" fmla="*/ 1757 h 2106"/>
                <a:gd name="T4" fmla="*/ 491 w 1734"/>
                <a:gd name="T5" fmla="*/ 0 h 2106"/>
                <a:gd name="T6" fmla="*/ 1734 w 1734"/>
                <a:gd name="T7" fmla="*/ 347 h 2106"/>
                <a:gd name="T8" fmla="*/ 1242 w 1734"/>
                <a:gd name="T9" fmla="*/ 2106 h 2106"/>
              </a:gdLst>
              <a:ahLst/>
              <a:cxnLst>
                <a:cxn ang="0">
                  <a:pos x="T0" y="T1"/>
                </a:cxn>
                <a:cxn ang="0">
                  <a:pos x="T2" y="T3"/>
                </a:cxn>
                <a:cxn ang="0">
                  <a:pos x="T4" y="T5"/>
                </a:cxn>
                <a:cxn ang="0">
                  <a:pos x="T6" y="T7"/>
                </a:cxn>
                <a:cxn ang="0">
                  <a:pos x="T8" y="T9"/>
                </a:cxn>
              </a:cxnLst>
              <a:rect l="0" t="0" r="r" b="b"/>
              <a:pathLst>
                <a:path w="1734" h="2106">
                  <a:moveTo>
                    <a:pt x="1242" y="2106"/>
                  </a:moveTo>
                  <a:lnTo>
                    <a:pt x="0" y="1757"/>
                  </a:lnTo>
                  <a:lnTo>
                    <a:pt x="491" y="0"/>
                  </a:lnTo>
                  <a:lnTo>
                    <a:pt x="1734" y="347"/>
                  </a:lnTo>
                  <a:lnTo>
                    <a:pt x="1242" y="2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60" name="Freeform 1538">
              <a:extLst>
                <a:ext uri="{FF2B5EF4-FFF2-40B4-BE49-F238E27FC236}">
                  <a16:creationId xmlns:a16="http://schemas.microsoft.com/office/drawing/2014/main" id="{0240EFB2-1ADD-478A-B825-4635AF766AFC}"/>
                </a:ext>
              </a:extLst>
            </p:cNvPr>
            <p:cNvSpPr>
              <a:spLocks/>
            </p:cNvSpPr>
            <p:nvPr/>
          </p:nvSpPr>
          <p:spPr bwMode="auto">
            <a:xfrm>
              <a:off x="6841578" y="3270021"/>
              <a:ext cx="920444" cy="273132"/>
            </a:xfrm>
            <a:custGeom>
              <a:avLst/>
              <a:gdLst>
                <a:gd name="T0" fmla="*/ 914 w 920"/>
                <a:gd name="T1" fmla="*/ 273 h 273"/>
                <a:gd name="T2" fmla="*/ 0 w 920"/>
                <a:gd name="T3" fmla="*/ 17 h 273"/>
                <a:gd name="T4" fmla="*/ 5 w 920"/>
                <a:gd name="T5" fmla="*/ 0 h 273"/>
                <a:gd name="T6" fmla="*/ 920 w 920"/>
                <a:gd name="T7" fmla="*/ 256 h 273"/>
                <a:gd name="T8" fmla="*/ 914 w 920"/>
                <a:gd name="T9" fmla="*/ 273 h 273"/>
              </a:gdLst>
              <a:ahLst/>
              <a:cxnLst>
                <a:cxn ang="0">
                  <a:pos x="T0" y="T1"/>
                </a:cxn>
                <a:cxn ang="0">
                  <a:pos x="T2" y="T3"/>
                </a:cxn>
                <a:cxn ang="0">
                  <a:pos x="T4" y="T5"/>
                </a:cxn>
                <a:cxn ang="0">
                  <a:pos x="T6" y="T7"/>
                </a:cxn>
                <a:cxn ang="0">
                  <a:pos x="T8" y="T9"/>
                </a:cxn>
              </a:cxnLst>
              <a:rect l="0" t="0" r="r" b="b"/>
              <a:pathLst>
                <a:path w="920" h="273">
                  <a:moveTo>
                    <a:pt x="914" y="273"/>
                  </a:moveTo>
                  <a:lnTo>
                    <a:pt x="0" y="17"/>
                  </a:lnTo>
                  <a:lnTo>
                    <a:pt x="5" y="0"/>
                  </a:lnTo>
                  <a:lnTo>
                    <a:pt x="920" y="256"/>
                  </a:lnTo>
                  <a:lnTo>
                    <a:pt x="914" y="27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61" name="Freeform 1539">
              <a:extLst>
                <a:ext uri="{FF2B5EF4-FFF2-40B4-BE49-F238E27FC236}">
                  <a16:creationId xmlns:a16="http://schemas.microsoft.com/office/drawing/2014/main" id="{B14A3087-708B-411A-BADD-F4ADF628AD00}"/>
                </a:ext>
              </a:extLst>
            </p:cNvPr>
            <p:cNvSpPr>
              <a:spLocks/>
            </p:cNvSpPr>
            <p:nvPr/>
          </p:nvSpPr>
          <p:spPr bwMode="auto">
            <a:xfrm>
              <a:off x="6841578" y="3270021"/>
              <a:ext cx="920444" cy="273132"/>
            </a:xfrm>
            <a:custGeom>
              <a:avLst/>
              <a:gdLst>
                <a:gd name="T0" fmla="*/ 914 w 920"/>
                <a:gd name="T1" fmla="*/ 273 h 273"/>
                <a:gd name="T2" fmla="*/ 0 w 920"/>
                <a:gd name="T3" fmla="*/ 17 h 273"/>
                <a:gd name="T4" fmla="*/ 5 w 920"/>
                <a:gd name="T5" fmla="*/ 0 h 273"/>
                <a:gd name="T6" fmla="*/ 920 w 920"/>
                <a:gd name="T7" fmla="*/ 256 h 273"/>
                <a:gd name="T8" fmla="*/ 914 w 920"/>
                <a:gd name="T9" fmla="*/ 273 h 273"/>
              </a:gdLst>
              <a:ahLst/>
              <a:cxnLst>
                <a:cxn ang="0">
                  <a:pos x="T0" y="T1"/>
                </a:cxn>
                <a:cxn ang="0">
                  <a:pos x="T2" y="T3"/>
                </a:cxn>
                <a:cxn ang="0">
                  <a:pos x="T4" y="T5"/>
                </a:cxn>
                <a:cxn ang="0">
                  <a:pos x="T6" y="T7"/>
                </a:cxn>
                <a:cxn ang="0">
                  <a:pos x="T8" y="T9"/>
                </a:cxn>
              </a:cxnLst>
              <a:rect l="0" t="0" r="r" b="b"/>
              <a:pathLst>
                <a:path w="920" h="273">
                  <a:moveTo>
                    <a:pt x="914" y="273"/>
                  </a:moveTo>
                  <a:lnTo>
                    <a:pt x="0" y="17"/>
                  </a:lnTo>
                  <a:lnTo>
                    <a:pt x="5" y="0"/>
                  </a:lnTo>
                  <a:lnTo>
                    <a:pt x="920" y="256"/>
                  </a:lnTo>
                  <a:lnTo>
                    <a:pt x="914" y="2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62" name="Freeform 1540">
              <a:extLst>
                <a:ext uri="{FF2B5EF4-FFF2-40B4-BE49-F238E27FC236}">
                  <a16:creationId xmlns:a16="http://schemas.microsoft.com/office/drawing/2014/main" id="{871A5BD5-8086-49F3-8D1B-61453E0E4196}"/>
                </a:ext>
              </a:extLst>
            </p:cNvPr>
            <p:cNvSpPr>
              <a:spLocks/>
            </p:cNvSpPr>
            <p:nvPr/>
          </p:nvSpPr>
          <p:spPr bwMode="auto">
            <a:xfrm>
              <a:off x="6833574" y="3300035"/>
              <a:ext cx="942455" cy="279135"/>
            </a:xfrm>
            <a:custGeom>
              <a:avLst/>
              <a:gdLst>
                <a:gd name="T0" fmla="*/ 938 w 942"/>
                <a:gd name="T1" fmla="*/ 279 h 279"/>
                <a:gd name="T2" fmla="*/ 0 w 942"/>
                <a:gd name="T3" fmla="*/ 17 h 279"/>
                <a:gd name="T4" fmla="*/ 4 w 942"/>
                <a:gd name="T5" fmla="*/ 0 h 279"/>
                <a:gd name="T6" fmla="*/ 942 w 942"/>
                <a:gd name="T7" fmla="*/ 262 h 279"/>
                <a:gd name="T8" fmla="*/ 938 w 942"/>
                <a:gd name="T9" fmla="*/ 279 h 279"/>
              </a:gdLst>
              <a:ahLst/>
              <a:cxnLst>
                <a:cxn ang="0">
                  <a:pos x="T0" y="T1"/>
                </a:cxn>
                <a:cxn ang="0">
                  <a:pos x="T2" y="T3"/>
                </a:cxn>
                <a:cxn ang="0">
                  <a:pos x="T4" y="T5"/>
                </a:cxn>
                <a:cxn ang="0">
                  <a:pos x="T6" y="T7"/>
                </a:cxn>
                <a:cxn ang="0">
                  <a:pos x="T8" y="T9"/>
                </a:cxn>
              </a:cxnLst>
              <a:rect l="0" t="0" r="r" b="b"/>
              <a:pathLst>
                <a:path w="942" h="279">
                  <a:moveTo>
                    <a:pt x="938" y="279"/>
                  </a:moveTo>
                  <a:lnTo>
                    <a:pt x="0" y="17"/>
                  </a:lnTo>
                  <a:lnTo>
                    <a:pt x="4" y="0"/>
                  </a:lnTo>
                  <a:lnTo>
                    <a:pt x="942" y="262"/>
                  </a:lnTo>
                  <a:lnTo>
                    <a:pt x="938" y="27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63" name="Freeform 1541">
              <a:extLst>
                <a:ext uri="{FF2B5EF4-FFF2-40B4-BE49-F238E27FC236}">
                  <a16:creationId xmlns:a16="http://schemas.microsoft.com/office/drawing/2014/main" id="{EC34EF70-1035-4DB3-950A-D34A9B16DDDF}"/>
                </a:ext>
              </a:extLst>
            </p:cNvPr>
            <p:cNvSpPr>
              <a:spLocks/>
            </p:cNvSpPr>
            <p:nvPr/>
          </p:nvSpPr>
          <p:spPr bwMode="auto">
            <a:xfrm>
              <a:off x="6833574" y="3300035"/>
              <a:ext cx="942455" cy="279135"/>
            </a:xfrm>
            <a:custGeom>
              <a:avLst/>
              <a:gdLst>
                <a:gd name="T0" fmla="*/ 938 w 942"/>
                <a:gd name="T1" fmla="*/ 279 h 279"/>
                <a:gd name="T2" fmla="*/ 0 w 942"/>
                <a:gd name="T3" fmla="*/ 17 h 279"/>
                <a:gd name="T4" fmla="*/ 4 w 942"/>
                <a:gd name="T5" fmla="*/ 0 h 279"/>
                <a:gd name="T6" fmla="*/ 942 w 942"/>
                <a:gd name="T7" fmla="*/ 262 h 279"/>
                <a:gd name="T8" fmla="*/ 938 w 942"/>
                <a:gd name="T9" fmla="*/ 279 h 279"/>
              </a:gdLst>
              <a:ahLst/>
              <a:cxnLst>
                <a:cxn ang="0">
                  <a:pos x="T0" y="T1"/>
                </a:cxn>
                <a:cxn ang="0">
                  <a:pos x="T2" y="T3"/>
                </a:cxn>
                <a:cxn ang="0">
                  <a:pos x="T4" y="T5"/>
                </a:cxn>
                <a:cxn ang="0">
                  <a:pos x="T6" y="T7"/>
                </a:cxn>
                <a:cxn ang="0">
                  <a:pos x="T8" y="T9"/>
                </a:cxn>
              </a:cxnLst>
              <a:rect l="0" t="0" r="r" b="b"/>
              <a:pathLst>
                <a:path w="942" h="279">
                  <a:moveTo>
                    <a:pt x="938" y="279"/>
                  </a:moveTo>
                  <a:lnTo>
                    <a:pt x="0" y="17"/>
                  </a:lnTo>
                  <a:lnTo>
                    <a:pt x="4" y="0"/>
                  </a:lnTo>
                  <a:lnTo>
                    <a:pt x="942" y="262"/>
                  </a:lnTo>
                  <a:lnTo>
                    <a:pt x="938" y="2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64" name="Freeform 1542">
              <a:extLst>
                <a:ext uri="{FF2B5EF4-FFF2-40B4-BE49-F238E27FC236}">
                  <a16:creationId xmlns:a16="http://schemas.microsoft.com/office/drawing/2014/main" id="{1EACDA72-A3F5-4DD2-A033-62CA4F40A024}"/>
                </a:ext>
              </a:extLst>
            </p:cNvPr>
            <p:cNvSpPr>
              <a:spLocks/>
            </p:cNvSpPr>
            <p:nvPr/>
          </p:nvSpPr>
          <p:spPr bwMode="auto">
            <a:xfrm>
              <a:off x="6824569" y="3330050"/>
              <a:ext cx="924446" cy="273132"/>
            </a:xfrm>
            <a:custGeom>
              <a:avLst/>
              <a:gdLst>
                <a:gd name="T0" fmla="*/ 918 w 924"/>
                <a:gd name="T1" fmla="*/ 273 h 273"/>
                <a:gd name="T2" fmla="*/ 0 w 924"/>
                <a:gd name="T3" fmla="*/ 15 h 273"/>
                <a:gd name="T4" fmla="*/ 5 w 924"/>
                <a:gd name="T5" fmla="*/ 0 h 273"/>
                <a:gd name="T6" fmla="*/ 924 w 924"/>
                <a:gd name="T7" fmla="*/ 257 h 273"/>
                <a:gd name="T8" fmla="*/ 918 w 924"/>
                <a:gd name="T9" fmla="*/ 273 h 273"/>
              </a:gdLst>
              <a:ahLst/>
              <a:cxnLst>
                <a:cxn ang="0">
                  <a:pos x="T0" y="T1"/>
                </a:cxn>
                <a:cxn ang="0">
                  <a:pos x="T2" y="T3"/>
                </a:cxn>
                <a:cxn ang="0">
                  <a:pos x="T4" y="T5"/>
                </a:cxn>
                <a:cxn ang="0">
                  <a:pos x="T6" y="T7"/>
                </a:cxn>
                <a:cxn ang="0">
                  <a:pos x="T8" y="T9"/>
                </a:cxn>
              </a:cxnLst>
              <a:rect l="0" t="0" r="r" b="b"/>
              <a:pathLst>
                <a:path w="924" h="273">
                  <a:moveTo>
                    <a:pt x="918" y="273"/>
                  </a:moveTo>
                  <a:lnTo>
                    <a:pt x="0" y="15"/>
                  </a:lnTo>
                  <a:lnTo>
                    <a:pt x="5" y="0"/>
                  </a:lnTo>
                  <a:lnTo>
                    <a:pt x="924" y="257"/>
                  </a:lnTo>
                  <a:lnTo>
                    <a:pt x="918" y="27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65" name="Freeform 1543">
              <a:extLst>
                <a:ext uri="{FF2B5EF4-FFF2-40B4-BE49-F238E27FC236}">
                  <a16:creationId xmlns:a16="http://schemas.microsoft.com/office/drawing/2014/main" id="{99B0059B-C8F1-42F1-933C-F512528B7EF6}"/>
                </a:ext>
              </a:extLst>
            </p:cNvPr>
            <p:cNvSpPr>
              <a:spLocks/>
            </p:cNvSpPr>
            <p:nvPr/>
          </p:nvSpPr>
          <p:spPr bwMode="auto">
            <a:xfrm>
              <a:off x="6824569" y="3330050"/>
              <a:ext cx="924446" cy="273132"/>
            </a:xfrm>
            <a:custGeom>
              <a:avLst/>
              <a:gdLst>
                <a:gd name="T0" fmla="*/ 918 w 924"/>
                <a:gd name="T1" fmla="*/ 273 h 273"/>
                <a:gd name="T2" fmla="*/ 0 w 924"/>
                <a:gd name="T3" fmla="*/ 15 h 273"/>
                <a:gd name="T4" fmla="*/ 5 w 924"/>
                <a:gd name="T5" fmla="*/ 0 h 273"/>
                <a:gd name="T6" fmla="*/ 924 w 924"/>
                <a:gd name="T7" fmla="*/ 257 h 273"/>
                <a:gd name="T8" fmla="*/ 918 w 924"/>
                <a:gd name="T9" fmla="*/ 273 h 273"/>
              </a:gdLst>
              <a:ahLst/>
              <a:cxnLst>
                <a:cxn ang="0">
                  <a:pos x="T0" y="T1"/>
                </a:cxn>
                <a:cxn ang="0">
                  <a:pos x="T2" y="T3"/>
                </a:cxn>
                <a:cxn ang="0">
                  <a:pos x="T4" y="T5"/>
                </a:cxn>
                <a:cxn ang="0">
                  <a:pos x="T6" y="T7"/>
                </a:cxn>
                <a:cxn ang="0">
                  <a:pos x="T8" y="T9"/>
                </a:cxn>
              </a:cxnLst>
              <a:rect l="0" t="0" r="r" b="b"/>
              <a:pathLst>
                <a:path w="924" h="273">
                  <a:moveTo>
                    <a:pt x="918" y="273"/>
                  </a:moveTo>
                  <a:lnTo>
                    <a:pt x="0" y="15"/>
                  </a:lnTo>
                  <a:lnTo>
                    <a:pt x="5" y="0"/>
                  </a:lnTo>
                  <a:lnTo>
                    <a:pt x="924" y="257"/>
                  </a:lnTo>
                  <a:lnTo>
                    <a:pt x="918" y="2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66" name="Freeform 1544">
              <a:extLst>
                <a:ext uri="{FF2B5EF4-FFF2-40B4-BE49-F238E27FC236}">
                  <a16:creationId xmlns:a16="http://schemas.microsoft.com/office/drawing/2014/main" id="{4ED170C7-7263-4DAE-AC96-9286D6A4AF4C}"/>
                </a:ext>
              </a:extLst>
            </p:cNvPr>
            <p:cNvSpPr>
              <a:spLocks/>
            </p:cNvSpPr>
            <p:nvPr/>
          </p:nvSpPr>
          <p:spPr bwMode="auto">
            <a:xfrm>
              <a:off x="6816565" y="3360064"/>
              <a:ext cx="560270" cy="171083"/>
            </a:xfrm>
            <a:custGeom>
              <a:avLst/>
              <a:gdLst>
                <a:gd name="T0" fmla="*/ 556 w 560"/>
                <a:gd name="T1" fmla="*/ 171 h 171"/>
                <a:gd name="T2" fmla="*/ 0 w 560"/>
                <a:gd name="T3" fmla="*/ 15 h 171"/>
                <a:gd name="T4" fmla="*/ 4 w 560"/>
                <a:gd name="T5" fmla="*/ 0 h 171"/>
                <a:gd name="T6" fmla="*/ 560 w 560"/>
                <a:gd name="T7" fmla="*/ 156 h 171"/>
                <a:gd name="T8" fmla="*/ 556 w 560"/>
                <a:gd name="T9" fmla="*/ 171 h 171"/>
              </a:gdLst>
              <a:ahLst/>
              <a:cxnLst>
                <a:cxn ang="0">
                  <a:pos x="T0" y="T1"/>
                </a:cxn>
                <a:cxn ang="0">
                  <a:pos x="T2" y="T3"/>
                </a:cxn>
                <a:cxn ang="0">
                  <a:pos x="T4" y="T5"/>
                </a:cxn>
                <a:cxn ang="0">
                  <a:pos x="T6" y="T7"/>
                </a:cxn>
                <a:cxn ang="0">
                  <a:pos x="T8" y="T9"/>
                </a:cxn>
              </a:cxnLst>
              <a:rect l="0" t="0" r="r" b="b"/>
              <a:pathLst>
                <a:path w="560" h="171">
                  <a:moveTo>
                    <a:pt x="556" y="171"/>
                  </a:moveTo>
                  <a:lnTo>
                    <a:pt x="0" y="15"/>
                  </a:lnTo>
                  <a:lnTo>
                    <a:pt x="4" y="0"/>
                  </a:lnTo>
                  <a:lnTo>
                    <a:pt x="560" y="156"/>
                  </a:lnTo>
                  <a:lnTo>
                    <a:pt x="556" y="17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67" name="Freeform 1545">
              <a:extLst>
                <a:ext uri="{FF2B5EF4-FFF2-40B4-BE49-F238E27FC236}">
                  <a16:creationId xmlns:a16="http://schemas.microsoft.com/office/drawing/2014/main" id="{CC9C22CD-3612-4676-82E2-3DD158F34D08}"/>
                </a:ext>
              </a:extLst>
            </p:cNvPr>
            <p:cNvSpPr>
              <a:spLocks/>
            </p:cNvSpPr>
            <p:nvPr/>
          </p:nvSpPr>
          <p:spPr bwMode="auto">
            <a:xfrm>
              <a:off x="6816565" y="3360064"/>
              <a:ext cx="560270" cy="171083"/>
            </a:xfrm>
            <a:custGeom>
              <a:avLst/>
              <a:gdLst>
                <a:gd name="T0" fmla="*/ 556 w 560"/>
                <a:gd name="T1" fmla="*/ 171 h 171"/>
                <a:gd name="T2" fmla="*/ 0 w 560"/>
                <a:gd name="T3" fmla="*/ 15 h 171"/>
                <a:gd name="T4" fmla="*/ 4 w 560"/>
                <a:gd name="T5" fmla="*/ 0 h 171"/>
                <a:gd name="T6" fmla="*/ 560 w 560"/>
                <a:gd name="T7" fmla="*/ 156 h 171"/>
                <a:gd name="T8" fmla="*/ 556 w 560"/>
                <a:gd name="T9" fmla="*/ 171 h 171"/>
              </a:gdLst>
              <a:ahLst/>
              <a:cxnLst>
                <a:cxn ang="0">
                  <a:pos x="T0" y="T1"/>
                </a:cxn>
                <a:cxn ang="0">
                  <a:pos x="T2" y="T3"/>
                </a:cxn>
                <a:cxn ang="0">
                  <a:pos x="T4" y="T5"/>
                </a:cxn>
                <a:cxn ang="0">
                  <a:pos x="T6" y="T7"/>
                </a:cxn>
                <a:cxn ang="0">
                  <a:pos x="T8" y="T9"/>
                </a:cxn>
              </a:cxnLst>
              <a:rect l="0" t="0" r="r" b="b"/>
              <a:pathLst>
                <a:path w="560" h="171">
                  <a:moveTo>
                    <a:pt x="556" y="171"/>
                  </a:moveTo>
                  <a:lnTo>
                    <a:pt x="0" y="15"/>
                  </a:lnTo>
                  <a:lnTo>
                    <a:pt x="4" y="0"/>
                  </a:lnTo>
                  <a:lnTo>
                    <a:pt x="560" y="156"/>
                  </a:lnTo>
                  <a:lnTo>
                    <a:pt x="556" y="1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68" name="Freeform 1546">
              <a:extLst>
                <a:ext uri="{FF2B5EF4-FFF2-40B4-BE49-F238E27FC236}">
                  <a16:creationId xmlns:a16="http://schemas.microsoft.com/office/drawing/2014/main" id="{A27853E7-CAAD-4104-8E07-45ACF0CC42C1}"/>
                </a:ext>
              </a:extLst>
            </p:cNvPr>
            <p:cNvSpPr>
              <a:spLocks/>
            </p:cNvSpPr>
            <p:nvPr/>
          </p:nvSpPr>
          <p:spPr bwMode="auto">
            <a:xfrm>
              <a:off x="7048677" y="2529663"/>
              <a:ext cx="941455" cy="279135"/>
            </a:xfrm>
            <a:custGeom>
              <a:avLst/>
              <a:gdLst>
                <a:gd name="T0" fmla="*/ 936 w 941"/>
                <a:gd name="T1" fmla="*/ 279 h 279"/>
                <a:gd name="T2" fmla="*/ 0 w 941"/>
                <a:gd name="T3" fmla="*/ 16 h 279"/>
                <a:gd name="T4" fmla="*/ 3 w 941"/>
                <a:gd name="T5" fmla="*/ 0 h 279"/>
                <a:gd name="T6" fmla="*/ 941 w 941"/>
                <a:gd name="T7" fmla="*/ 263 h 279"/>
                <a:gd name="T8" fmla="*/ 936 w 941"/>
                <a:gd name="T9" fmla="*/ 279 h 279"/>
              </a:gdLst>
              <a:ahLst/>
              <a:cxnLst>
                <a:cxn ang="0">
                  <a:pos x="T0" y="T1"/>
                </a:cxn>
                <a:cxn ang="0">
                  <a:pos x="T2" y="T3"/>
                </a:cxn>
                <a:cxn ang="0">
                  <a:pos x="T4" y="T5"/>
                </a:cxn>
                <a:cxn ang="0">
                  <a:pos x="T6" y="T7"/>
                </a:cxn>
                <a:cxn ang="0">
                  <a:pos x="T8" y="T9"/>
                </a:cxn>
              </a:cxnLst>
              <a:rect l="0" t="0" r="r" b="b"/>
              <a:pathLst>
                <a:path w="941" h="279">
                  <a:moveTo>
                    <a:pt x="936" y="279"/>
                  </a:moveTo>
                  <a:lnTo>
                    <a:pt x="0" y="16"/>
                  </a:lnTo>
                  <a:lnTo>
                    <a:pt x="3" y="0"/>
                  </a:lnTo>
                  <a:lnTo>
                    <a:pt x="941" y="263"/>
                  </a:lnTo>
                  <a:lnTo>
                    <a:pt x="936" y="27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69" name="Freeform 1547">
              <a:extLst>
                <a:ext uri="{FF2B5EF4-FFF2-40B4-BE49-F238E27FC236}">
                  <a16:creationId xmlns:a16="http://schemas.microsoft.com/office/drawing/2014/main" id="{5EA6F5E2-293B-48A8-87F5-25270B9C040E}"/>
                </a:ext>
              </a:extLst>
            </p:cNvPr>
            <p:cNvSpPr>
              <a:spLocks/>
            </p:cNvSpPr>
            <p:nvPr/>
          </p:nvSpPr>
          <p:spPr bwMode="auto">
            <a:xfrm>
              <a:off x="7038672" y="2558677"/>
              <a:ext cx="932450" cy="276133"/>
            </a:xfrm>
            <a:custGeom>
              <a:avLst/>
              <a:gdLst>
                <a:gd name="T0" fmla="*/ 927 w 932"/>
                <a:gd name="T1" fmla="*/ 276 h 276"/>
                <a:gd name="T2" fmla="*/ 0 w 932"/>
                <a:gd name="T3" fmla="*/ 17 h 276"/>
                <a:gd name="T4" fmla="*/ 6 w 932"/>
                <a:gd name="T5" fmla="*/ 0 h 276"/>
                <a:gd name="T6" fmla="*/ 932 w 932"/>
                <a:gd name="T7" fmla="*/ 260 h 276"/>
                <a:gd name="T8" fmla="*/ 927 w 932"/>
                <a:gd name="T9" fmla="*/ 276 h 276"/>
              </a:gdLst>
              <a:ahLst/>
              <a:cxnLst>
                <a:cxn ang="0">
                  <a:pos x="T0" y="T1"/>
                </a:cxn>
                <a:cxn ang="0">
                  <a:pos x="T2" y="T3"/>
                </a:cxn>
                <a:cxn ang="0">
                  <a:pos x="T4" y="T5"/>
                </a:cxn>
                <a:cxn ang="0">
                  <a:pos x="T6" y="T7"/>
                </a:cxn>
                <a:cxn ang="0">
                  <a:pos x="T8" y="T9"/>
                </a:cxn>
              </a:cxnLst>
              <a:rect l="0" t="0" r="r" b="b"/>
              <a:pathLst>
                <a:path w="932" h="276">
                  <a:moveTo>
                    <a:pt x="927" y="276"/>
                  </a:moveTo>
                  <a:lnTo>
                    <a:pt x="0" y="17"/>
                  </a:lnTo>
                  <a:lnTo>
                    <a:pt x="6" y="0"/>
                  </a:lnTo>
                  <a:lnTo>
                    <a:pt x="932" y="260"/>
                  </a:lnTo>
                  <a:lnTo>
                    <a:pt x="927" y="276"/>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70" name="Freeform 1548">
              <a:extLst>
                <a:ext uri="{FF2B5EF4-FFF2-40B4-BE49-F238E27FC236}">
                  <a16:creationId xmlns:a16="http://schemas.microsoft.com/office/drawing/2014/main" id="{192D3622-F0CF-4A82-8438-CB27746020EB}"/>
                </a:ext>
              </a:extLst>
            </p:cNvPr>
            <p:cNvSpPr>
              <a:spLocks/>
            </p:cNvSpPr>
            <p:nvPr/>
          </p:nvSpPr>
          <p:spPr bwMode="auto">
            <a:xfrm>
              <a:off x="7031669" y="2588692"/>
              <a:ext cx="941455" cy="279135"/>
            </a:xfrm>
            <a:custGeom>
              <a:avLst/>
              <a:gdLst>
                <a:gd name="T0" fmla="*/ 937 w 941"/>
                <a:gd name="T1" fmla="*/ 279 h 279"/>
                <a:gd name="T2" fmla="*/ 0 w 941"/>
                <a:gd name="T3" fmla="*/ 17 h 279"/>
                <a:gd name="T4" fmla="*/ 4 w 941"/>
                <a:gd name="T5" fmla="*/ 0 h 279"/>
                <a:gd name="T6" fmla="*/ 941 w 941"/>
                <a:gd name="T7" fmla="*/ 262 h 279"/>
                <a:gd name="T8" fmla="*/ 937 w 941"/>
                <a:gd name="T9" fmla="*/ 279 h 279"/>
              </a:gdLst>
              <a:ahLst/>
              <a:cxnLst>
                <a:cxn ang="0">
                  <a:pos x="T0" y="T1"/>
                </a:cxn>
                <a:cxn ang="0">
                  <a:pos x="T2" y="T3"/>
                </a:cxn>
                <a:cxn ang="0">
                  <a:pos x="T4" y="T5"/>
                </a:cxn>
                <a:cxn ang="0">
                  <a:pos x="T6" y="T7"/>
                </a:cxn>
                <a:cxn ang="0">
                  <a:pos x="T8" y="T9"/>
                </a:cxn>
              </a:cxnLst>
              <a:rect l="0" t="0" r="r" b="b"/>
              <a:pathLst>
                <a:path w="941" h="279">
                  <a:moveTo>
                    <a:pt x="937" y="279"/>
                  </a:moveTo>
                  <a:lnTo>
                    <a:pt x="0" y="17"/>
                  </a:lnTo>
                  <a:lnTo>
                    <a:pt x="4" y="0"/>
                  </a:lnTo>
                  <a:lnTo>
                    <a:pt x="941" y="262"/>
                  </a:lnTo>
                  <a:lnTo>
                    <a:pt x="937" y="27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71" name="Freeform 1549">
              <a:extLst>
                <a:ext uri="{FF2B5EF4-FFF2-40B4-BE49-F238E27FC236}">
                  <a16:creationId xmlns:a16="http://schemas.microsoft.com/office/drawing/2014/main" id="{D52201F7-5F4C-4529-8E0F-917C7DB876BC}"/>
                </a:ext>
              </a:extLst>
            </p:cNvPr>
            <p:cNvSpPr>
              <a:spLocks/>
            </p:cNvSpPr>
            <p:nvPr/>
          </p:nvSpPr>
          <p:spPr bwMode="auto">
            <a:xfrm>
              <a:off x="7022665" y="2618706"/>
              <a:ext cx="943456" cy="279135"/>
            </a:xfrm>
            <a:custGeom>
              <a:avLst/>
              <a:gdLst>
                <a:gd name="T0" fmla="*/ 937 w 943"/>
                <a:gd name="T1" fmla="*/ 279 h 279"/>
                <a:gd name="T2" fmla="*/ 0 w 943"/>
                <a:gd name="T3" fmla="*/ 15 h 279"/>
                <a:gd name="T4" fmla="*/ 5 w 943"/>
                <a:gd name="T5" fmla="*/ 0 h 279"/>
                <a:gd name="T6" fmla="*/ 943 w 943"/>
                <a:gd name="T7" fmla="*/ 262 h 279"/>
                <a:gd name="T8" fmla="*/ 937 w 943"/>
                <a:gd name="T9" fmla="*/ 279 h 279"/>
              </a:gdLst>
              <a:ahLst/>
              <a:cxnLst>
                <a:cxn ang="0">
                  <a:pos x="T0" y="T1"/>
                </a:cxn>
                <a:cxn ang="0">
                  <a:pos x="T2" y="T3"/>
                </a:cxn>
                <a:cxn ang="0">
                  <a:pos x="T4" y="T5"/>
                </a:cxn>
                <a:cxn ang="0">
                  <a:pos x="T6" y="T7"/>
                </a:cxn>
                <a:cxn ang="0">
                  <a:pos x="T8" y="T9"/>
                </a:cxn>
              </a:cxnLst>
              <a:rect l="0" t="0" r="r" b="b"/>
              <a:pathLst>
                <a:path w="943" h="279">
                  <a:moveTo>
                    <a:pt x="937" y="279"/>
                  </a:moveTo>
                  <a:lnTo>
                    <a:pt x="0" y="15"/>
                  </a:lnTo>
                  <a:lnTo>
                    <a:pt x="5" y="0"/>
                  </a:lnTo>
                  <a:lnTo>
                    <a:pt x="943" y="262"/>
                  </a:lnTo>
                  <a:lnTo>
                    <a:pt x="937" y="27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72" name="Freeform 1550">
              <a:extLst>
                <a:ext uri="{FF2B5EF4-FFF2-40B4-BE49-F238E27FC236}">
                  <a16:creationId xmlns:a16="http://schemas.microsoft.com/office/drawing/2014/main" id="{825A6E62-8706-41F8-9683-71BB2869E544}"/>
                </a:ext>
              </a:extLst>
            </p:cNvPr>
            <p:cNvSpPr>
              <a:spLocks/>
            </p:cNvSpPr>
            <p:nvPr/>
          </p:nvSpPr>
          <p:spPr bwMode="auto">
            <a:xfrm>
              <a:off x="7014661" y="2648721"/>
              <a:ext cx="926447" cy="274132"/>
            </a:xfrm>
            <a:custGeom>
              <a:avLst/>
              <a:gdLst>
                <a:gd name="T0" fmla="*/ 922 w 926"/>
                <a:gd name="T1" fmla="*/ 274 h 274"/>
                <a:gd name="T2" fmla="*/ 0 w 926"/>
                <a:gd name="T3" fmla="*/ 15 h 274"/>
                <a:gd name="T4" fmla="*/ 4 w 926"/>
                <a:gd name="T5" fmla="*/ 0 h 274"/>
                <a:gd name="T6" fmla="*/ 926 w 926"/>
                <a:gd name="T7" fmla="*/ 258 h 274"/>
                <a:gd name="T8" fmla="*/ 922 w 926"/>
                <a:gd name="T9" fmla="*/ 274 h 274"/>
              </a:gdLst>
              <a:ahLst/>
              <a:cxnLst>
                <a:cxn ang="0">
                  <a:pos x="T0" y="T1"/>
                </a:cxn>
                <a:cxn ang="0">
                  <a:pos x="T2" y="T3"/>
                </a:cxn>
                <a:cxn ang="0">
                  <a:pos x="T4" y="T5"/>
                </a:cxn>
                <a:cxn ang="0">
                  <a:pos x="T6" y="T7"/>
                </a:cxn>
                <a:cxn ang="0">
                  <a:pos x="T8" y="T9"/>
                </a:cxn>
              </a:cxnLst>
              <a:rect l="0" t="0" r="r" b="b"/>
              <a:pathLst>
                <a:path w="926" h="274">
                  <a:moveTo>
                    <a:pt x="922" y="274"/>
                  </a:moveTo>
                  <a:lnTo>
                    <a:pt x="0" y="15"/>
                  </a:lnTo>
                  <a:lnTo>
                    <a:pt x="4" y="0"/>
                  </a:lnTo>
                  <a:lnTo>
                    <a:pt x="926" y="258"/>
                  </a:lnTo>
                  <a:lnTo>
                    <a:pt x="922" y="274"/>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73" name="Freeform 1551">
              <a:extLst>
                <a:ext uri="{FF2B5EF4-FFF2-40B4-BE49-F238E27FC236}">
                  <a16:creationId xmlns:a16="http://schemas.microsoft.com/office/drawing/2014/main" id="{D296C945-1C47-4514-AB8F-D1ABFCC08099}"/>
                </a:ext>
              </a:extLst>
            </p:cNvPr>
            <p:cNvSpPr>
              <a:spLocks/>
            </p:cNvSpPr>
            <p:nvPr/>
          </p:nvSpPr>
          <p:spPr bwMode="auto">
            <a:xfrm>
              <a:off x="7006657" y="2678735"/>
              <a:ext cx="942455" cy="278134"/>
            </a:xfrm>
            <a:custGeom>
              <a:avLst/>
              <a:gdLst>
                <a:gd name="T0" fmla="*/ 936 w 942"/>
                <a:gd name="T1" fmla="*/ 278 h 278"/>
                <a:gd name="T2" fmla="*/ 0 w 942"/>
                <a:gd name="T3" fmla="*/ 15 h 278"/>
                <a:gd name="T4" fmla="*/ 4 w 942"/>
                <a:gd name="T5" fmla="*/ 0 h 278"/>
                <a:gd name="T6" fmla="*/ 942 w 942"/>
                <a:gd name="T7" fmla="*/ 262 h 278"/>
                <a:gd name="T8" fmla="*/ 936 w 942"/>
                <a:gd name="T9" fmla="*/ 278 h 278"/>
              </a:gdLst>
              <a:ahLst/>
              <a:cxnLst>
                <a:cxn ang="0">
                  <a:pos x="T0" y="T1"/>
                </a:cxn>
                <a:cxn ang="0">
                  <a:pos x="T2" y="T3"/>
                </a:cxn>
                <a:cxn ang="0">
                  <a:pos x="T4" y="T5"/>
                </a:cxn>
                <a:cxn ang="0">
                  <a:pos x="T6" y="T7"/>
                </a:cxn>
                <a:cxn ang="0">
                  <a:pos x="T8" y="T9"/>
                </a:cxn>
              </a:cxnLst>
              <a:rect l="0" t="0" r="r" b="b"/>
              <a:pathLst>
                <a:path w="942" h="278">
                  <a:moveTo>
                    <a:pt x="936" y="278"/>
                  </a:moveTo>
                  <a:lnTo>
                    <a:pt x="0" y="15"/>
                  </a:lnTo>
                  <a:lnTo>
                    <a:pt x="4" y="0"/>
                  </a:lnTo>
                  <a:lnTo>
                    <a:pt x="942" y="262"/>
                  </a:lnTo>
                  <a:lnTo>
                    <a:pt x="936" y="278"/>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74" name="Freeform 1552">
              <a:extLst>
                <a:ext uri="{FF2B5EF4-FFF2-40B4-BE49-F238E27FC236}">
                  <a16:creationId xmlns:a16="http://schemas.microsoft.com/office/drawing/2014/main" id="{ABCD5DC1-B697-4481-9B05-46F4DB8AA87E}"/>
                </a:ext>
              </a:extLst>
            </p:cNvPr>
            <p:cNvSpPr>
              <a:spLocks/>
            </p:cNvSpPr>
            <p:nvPr/>
          </p:nvSpPr>
          <p:spPr bwMode="auto">
            <a:xfrm>
              <a:off x="6997653" y="2706749"/>
              <a:ext cx="920444" cy="273132"/>
            </a:xfrm>
            <a:custGeom>
              <a:avLst/>
              <a:gdLst>
                <a:gd name="T0" fmla="*/ 914 w 920"/>
                <a:gd name="T1" fmla="*/ 273 h 273"/>
                <a:gd name="T2" fmla="*/ 0 w 920"/>
                <a:gd name="T3" fmla="*/ 17 h 273"/>
                <a:gd name="T4" fmla="*/ 5 w 920"/>
                <a:gd name="T5" fmla="*/ 0 h 273"/>
                <a:gd name="T6" fmla="*/ 920 w 920"/>
                <a:gd name="T7" fmla="*/ 257 h 273"/>
                <a:gd name="T8" fmla="*/ 914 w 920"/>
                <a:gd name="T9" fmla="*/ 273 h 273"/>
              </a:gdLst>
              <a:ahLst/>
              <a:cxnLst>
                <a:cxn ang="0">
                  <a:pos x="T0" y="T1"/>
                </a:cxn>
                <a:cxn ang="0">
                  <a:pos x="T2" y="T3"/>
                </a:cxn>
                <a:cxn ang="0">
                  <a:pos x="T4" y="T5"/>
                </a:cxn>
                <a:cxn ang="0">
                  <a:pos x="T6" y="T7"/>
                </a:cxn>
                <a:cxn ang="0">
                  <a:pos x="T8" y="T9"/>
                </a:cxn>
              </a:cxnLst>
              <a:rect l="0" t="0" r="r" b="b"/>
              <a:pathLst>
                <a:path w="920" h="273">
                  <a:moveTo>
                    <a:pt x="914" y="273"/>
                  </a:moveTo>
                  <a:lnTo>
                    <a:pt x="0" y="17"/>
                  </a:lnTo>
                  <a:lnTo>
                    <a:pt x="5" y="0"/>
                  </a:lnTo>
                  <a:lnTo>
                    <a:pt x="920" y="257"/>
                  </a:lnTo>
                  <a:lnTo>
                    <a:pt x="914" y="27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75" name="Freeform 1553">
              <a:extLst>
                <a:ext uri="{FF2B5EF4-FFF2-40B4-BE49-F238E27FC236}">
                  <a16:creationId xmlns:a16="http://schemas.microsoft.com/office/drawing/2014/main" id="{E7FD7E04-087C-4C2A-9D82-166A78B257A2}"/>
                </a:ext>
              </a:extLst>
            </p:cNvPr>
            <p:cNvSpPr>
              <a:spLocks/>
            </p:cNvSpPr>
            <p:nvPr/>
          </p:nvSpPr>
          <p:spPr bwMode="auto">
            <a:xfrm>
              <a:off x="6989649" y="2736763"/>
              <a:ext cx="942455" cy="279135"/>
            </a:xfrm>
            <a:custGeom>
              <a:avLst/>
              <a:gdLst>
                <a:gd name="T0" fmla="*/ 938 w 942"/>
                <a:gd name="T1" fmla="*/ 279 h 279"/>
                <a:gd name="T2" fmla="*/ 0 w 942"/>
                <a:gd name="T3" fmla="*/ 17 h 279"/>
                <a:gd name="T4" fmla="*/ 4 w 942"/>
                <a:gd name="T5" fmla="*/ 0 h 279"/>
                <a:gd name="T6" fmla="*/ 942 w 942"/>
                <a:gd name="T7" fmla="*/ 263 h 279"/>
                <a:gd name="T8" fmla="*/ 938 w 942"/>
                <a:gd name="T9" fmla="*/ 279 h 279"/>
              </a:gdLst>
              <a:ahLst/>
              <a:cxnLst>
                <a:cxn ang="0">
                  <a:pos x="T0" y="T1"/>
                </a:cxn>
                <a:cxn ang="0">
                  <a:pos x="T2" y="T3"/>
                </a:cxn>
                <a:cxn ang="0">
                  <a:pos x="T4" y="T5"/>
                </a:cxn>
                <a:cxn ang="0">
                  <a:pos x="T6" y="T7"/>
                </a:cxn>
                <a:cxn ang="0">
                  <a:pos x="T8" y="T9"/>
                </a:cxn>
              </a:cxnLst>
              <a:rect l="0" t="0" r="r" b="b"/>
              <a:pathLst>
                <a:path w="942" h="279">
                  <a:moveTo>
                    <a:pt x="938" y="279"/>
                  </a:moveTo>
                  <a:lnTo>
                    <a:pt x="0" y="17"/>
                  </a:lnTo>
                  <a:lnTo>
                    <a:pt x="4" y="0"/>
                  </a:lnTo>
                  <a:lnTo>
                    <a:pt x="942" y="263"/>
                  </a:lnTo>
                  <a:lnTo>
                    <a:pt x="938" y="27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76" name="Freeform 1554">
              <a:extLst>
                <a:ext uri="{FF2B5EF4-FFF2-40B4-BE49-F238E27FC236}">
                  <a16:creationId xmlns:a16="http://schemas.microsoft.com/office/drawing/2014/main" id="{CA09F9FE-B2E9-4557-859E-1A1238F4F20A}"/>
                </a:ext>
              </a:extLst>
            </p:cNvPr>
            <p:cNvSpPr>
              <a:spLocks/>
            </p:cNvSpPr>
            <p:nvPr/>
          </p:nvSpPr>
          <p:spPr bwMode="auto">
            <a:xfrm>
              <a:off x="6989649" y="2736763"/>
              <a:ext cx="942455" cy="279135"/>
            </a:xfrm>
            <a:custGeom>
              <a:avLst/>
              <a:gdLst>
                <a:gd name="T0" fmla="*/ 938 w 942"/>
                <a:gd name="T1" fmla="*/ 279 h 279"/>
                <a:gd name="T2" fmla="*/ 0 w 942"/>
                <a:gd name="T3" fmla="*/ 17 h 279"/>
                <a:gd name="T4" fmla="*/ 4 w 942"/>
                <a:gd name="T5" fmla="*/ 0 h 279"/>
                <a:gd name="T6" fmla="*/ 942 w 942"/>
                <a:gd name="T7" fmla="*/ 263 h 279"/>
                <a:gd name="T8" fmla="*/ 938 w 942"/>
                <a:gd name="T9" fmla="*/ 279 h 279"/>
              </a:gdLst>
              <a:ahLst/>
              <a:cxnLst>
                <a:cxn ang="0">
                  <a:pos x="T0" y="T1"/>
                </a:cxn>
                <a:cxn ang="0">
                  <a:pos x="T2" y="T3"/>
                </a:cxn>
                <a:cxn ang="0">
                  <a:pos x="T4" y="T5"/>
                </a:cxn>
                <a:cxn ang="0">
                  <a:pos x="T6" y="T7"/>
                </a:cxn>
                <a:cxn ang="0">
                  <a:pos x="T8" y="T9"/>
                </a:cxn>
              </a:cxnLst>
              <a:rect l="0" t="0" r="r" b="b"/>
              <a:pathLst>
                <a:path w="942" h="279">
                  <a:moveTo>
                    <a:pt x="938" y="279"/>
                  </a:moveTo>
                  <a:lnTo>
                    <a:pt x="0" y="17"/>
                  </a:lnTo>
                  <a:lnTo>
                    <a:pt x="4" y="0"/>
                  </a:lnTo>
                  <a:lnTo>
                    <a:pt x="942" y="263"/>
                  </a:lnTo>
                  <a:lnTo>
                    <a:pt x="938" y="2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77" name="Freeform 1555">
              <a:extLst>
                <a:ext uri="{FF2B5EF4-FFF2-40B4-BE49-F238E27FC236}">
                  <a16:creationId xmlns:a16="http://schemas.microsoft.com/office/drawing/2014/main" id="{B2B337F3-B953-451A-86D2-1989EC1DABE5}"/>
                </a:ext>
              </a:extLst>
            </p:cNvPr>
            <p:cNvSpPr>
              <a:spLocks/>
            </p:cNvSpPr>
            <p:nvPr/>
          </p:nvSpPr>
          <p:spPr bwMode="auto">
            <a:xfrm>
              <a:off x="6980644" y="2766777"/>
              <a:ext cx="924446" cy="274132"/>
            </a:xfrm>
            <a:custGeom>
              <a:avLst/>
              <a:gdLst>
                <a:gd name="T0" fmla="*/ 918 w 924"/>
                <a:gd name="T1" fmla="*/ 274 h 274"/>
                <a:gd name="T2" fmla="*/ 0 w 924"/>
                <a:gd name="T3" fmla="*/ 17 h 274"/>
                <a:gd name="T4" fmla="*/ 5 w 924"/>
                <a:gd name="T5" fmla="*/ 0 h 274"/>
                <a:gd name="T6" fmla="*/ 924 w 924"/>
                <a:gd name="T7" fmla="*/ 257 h 274"/>
                <a:gd name="T8" fmla="*/ 918 w 924"/>
                <a:gd name="T9" fmla="*/ 274 h 274"/>
              </a:gdLst>
              <a:ahLst/>
              <a:cxnLst>
                <a:cxn ang="0">
                  <a:pos x="T0" y="T1"/>
                </a:cxn>
                <a:cxn ang="0">
                  <a:pos x="T2" y="T3"/>
                </a:cxn>
                <a:cxn ang="0">
                  <a:pos x="T4" y="T5"/>
                </a:cxn>
                <a:cxn ang="0">
                  <a:pos x="T6" y="T7"/>
                </a:cxn>
                <a:cxn ang="0">
                  <a:pos x="T8" y="T9"/>
                </a:cxn>
              </a:cxnLst>
              <a:rect l="0" t="0" r="r" b="b"/>
              <a:pathLst>
                <a:path w="924" h="274">
                  <a:moveTo>
                    <a:pt x="918" y="274"/>
                  </a:moveTo>
                  <a:lnTo>
                    <a:pt x="0" y="17"/>
                  </a:lnTo>
                  <a:lnTo>
                    <a:pt x="5" y="0"/>
                  </a:lnTo>
                  <a:lnTo>
                    <a:pt x="924" y="257"/>
                  </a:lnTo>
                  <a:lnTo>
                    <a:pt x="918" y="274"/>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78" name="Freeform 1556">
              <a:extLst>
                <a:ext uri="{FF2B5EF4-FFF2-40B4-BE49-F238E27FC236}">
                  <a16:creationId xmlns:a16="http://schemas.microsoft.com/office/drawing/2014/main" id="{4840336B-BE58-4134-8331-62A12AB2CF55}"/>
                </a:ext>
              </a:extLst>
            </p:cNvPr>
            <p:cNvSpPr>
              <a:spLocks/>
            </p:cNvSpPr>
            <p:nvPr/>
          </p:nvSpPr>
          <p:spPr bwMode="auto">
            <a:xfrm>
              <a:off x="6980644" y="2766777"/>
              <a:ext cx="924446" cy="274132"/>
            </a:xfrm>
            <a:custGeom>
              <a:avLst/>
              <a:gdLst>
                <a:gd name="T0" fmla="*/ 918 w 924"/>
                <a:gd name="T1" fmla="*/ 274 h 274"/>
                <a:gd name="T2" fmla="*/ 0 w 924"/>
                <a:gd name="T3" fmla="*/ 17 h 274"/>
                <a:gd name="T4" fmla="*/ 5 w 924"/>
                <a:gd name="T5" fmla="*/ 0 h 274"/>
                <a:gd name="T6" fmla="*/ 924 w 924"/>
                <a:gd name="T7" fmla="*/ 257 h 274"/>
                <a:gd name="T8" fmla="*/ 918 w 924"/>
                <a:gd name="T9" fmla="*/ 274 h 274"/>
              </a:gdLst>
              <a:ahLst/>
              <a:cxnLst>
                <a:cxn ang="0">
                  <a:pos x="T0" y="T1"/>
                </a:cxn>
                <a:cxn ang="0">
                  <a:pos x="T2" y="T3"/>
                </a:cxn>
                <a:cxn ang="0">
                  <a:pos x="T4" y="T5"/>
                </a:cxn>
                <a:cxn ang="0">
                  <a:pos x="T6" y="T7"/>
                </a:cxn>
                <a:cxn ang="0">
                  <a:pos x="T8" y="T9"/>
                </a:cxn>
              </a:cxnLst>
              <a:rect l="0" t="0" r="r" b="b"/>
              <a:pathLst>
                <a:path w="924" h="274">
                  <a:moveTo>
                    <a:pt x="918" y="274"/>
                  </a:moveTo>
                  <a:lnTo>
                    <a:pt x="0" y="17"/>
                  </a:lnTo>
                  <a:lnTo>
                    <a:pt x="5" y="0"/>
                  </a:lnTo>
                  <a:lnTo>
                    <a:pt x="924" y="257"/>
                  </a:lnTo>
                  <a:lnTo>
                    <a:pt x="918" y="2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79" name="Freeform 1557">
              <a:extLst>
                <a:ext uri="{FF2B5EF4-FFF2-40B4-BE49-F238E27FC236}">
                  <a16:creationId xmlns:a16="http://schemas.microsoft.com/office/drawing/2014/main" id="{B668DD52-808A-4DBA-8554-F9F480BC83A1}"/>
                </a:ext>
              </a:extLst>
            </p:cNvPr>
            <p:cNvSpPr>
              <a:spLocks/>
            </p:cNvSpPr>
            <p:nvPr/>
          </p:nvSpPr>
          <p:spPr bwMode="auto">
            <a:xfrm>
              <a:off x="6880596" y="3136956"/>
              <a:ext cx="920444" cy="263127"/>
            </a:xfrm>
            <a:custGeom>
              <a:avLst/>
              <a:gdLst>
                <a:gd name="T0" fmla="*/ 918 w 920"/>
                <a:gd name="T1" fmla="*/ 263 h 263"/>
                <a:gd name="T2" fmla="*/ 0 w 920"/>
                <a:gd name="T3" fmla="*/ 6 h 263"/>
                <a:gd name="T4" fmla="*/ 1 w 920"/>
                <a:gd name="T5" fmla="*/ 0 h 263"/>
                <a:gd name="T6" fmla="*/ 920 w 920"/>
                <a:gd name="T7" fmla="*/ 258 h 263"/>
                <a:gd name="T8" fmla="*/ 918 w 920"/>
                <a:gd name="T9" fmla="*/ 263 h 263"/>
              </a:gdLst>
              <a:ahLst/>
              <a:cxnLst>
                <a:cxn ang="0">
                  <a:pos x="T0" y="T1"/>
                </a:cxn>
                <a:cxn ang="0">
                  <a:pos x="T2" y="T3"/>
                </a:cxn>
                <a:cxn ang="0">
                  <a:pos x="T4" y="T5"/>
                </a:cxn>
                <a:cxn ang="0">
                  <a:pos x="T6" y="T7"/>
                </a:cxn>
                <a:cxn ang="0">
                  <a:pos x="T8" y="T9"/>
                </a:cxn>
              </a:cxnLst>
              <a:rect l="0" t="0" r="r" b="b"/>
              <a:pathLst>
                <a:path w="920" h="263">
                  <a:moveTo>
                    <a:pt x="918" y="263"/>
                  </a:moveTo>
                  <a:lnTo>
                    <a:pt x="0" y="6"/>
                  </a:lnTo>
                  <a:lnTo>
                    <a:pt x="1" y="0"/>
                  </a:lnTo>
                  <a:lnTo>
                    <a:pt x="920" y="258"/>
                  </a:lnTo>
                  <a:lnTo>
                    <a:pt x="918" y="26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80" name="Freeform 1558">
              <a:extLst>
                <a:ext uri="{FF2B5EF4-FFF2-40B4-BE49-F238E27FC236}">
                  <a16:creationId xmlns:a16="http://schemas.microsoft.com/office/drawing/2014/main" id="{BA667018-A0B2-417E-A983-FD284D18400E}"/>
                </a:ext>
              </a:extLst>
            </p:cNvPr>
            <p:cNvSpPr>
              <a:spLocks/>
            </p:cNvSpPr>
            <p:nvPr/>
          </p:nvSpPr>
          <p:spPr bwMode="auto">
            <a:xfrm>
              <a:off x="6880596" y="3136956"/>
              <a:ext cx="920444" cy="263127"/>
            </a:xfrm>
            <a:custGeom>
              <a:avLst/>
              <a:gdLst>
                <a:gd name="T0" fmla="*/ 918 w 920"/>
                <a:gd name="T1" fmla="*/ 263 h 263"/>
                <a:gd name="T2" fmla="*/ 0 w 920"/>
                <a:gd name="T3" fmla="*/ 6 h 263"/>
                <a:gd name="T4" fmla="*/ 1 w 920"/>
                <a:gd name="T5" fmla="*/ 0 h 263"/>
                <a:gd name="T6" fmla="*/ 920 w 920"/>
                <a:gd name="T7" fmla="*/ 258 h 263"/>
                <a:gd name="T8" fmla="*/ 918 w 920"/>
                <a:gd name="T9" fmla="*/ 263 h 263"/>
              </a:gdLst>
              <a:ahLst/>
              <a:cxnLst>
                <a:cxn ang="0">
                  <a:pos x="T0" y="T1"/>
                </a:cxn>
                <a:cxn ang="0">
                  <a:pos x="T2" y="T3"/>
                </a:cxn>
                <a:cxn ang="0">
                  <a:pos x="T4" y="T5"/>
                </a:cxn>
                <a:cxn ang="0">
                  <a:pos x="T6" y="T7"/>
                </a:cxn>
                <a:cxn ang="0">
                  <a:pos x="T8" y="T9"/>
                </a:cxn>
              </a:cxnLst>
              <a:rect l="0" t="0" r="r" b="b"/>
              <a:pathLst>
                <a:path w="920" h="263">
                  <a:moveTo>
                    <a:pt x="918" y="263"/>
                  </a:moveTo>
                  <a:lnTo>
                    <a:pt x="0" y="6"/>
                  </a:lnTo>
                  <a:lnTo>
                    <a:pt x="1" y="0"/>
                  </a:lnTo>
                  <a:lnTo>
                    <a:pt x="920" y="258"/>
                  </a:lnTo>
                  <a:lnTo>
                    <a:pt x="918" y="2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81" name="Freeform 1559">
              <a:extLst>
                <a:ext uri="{FF2B5EF4-FFF2-40B4-BE49-F238E27FC236}">
                  <a16:creationId xmlns:a16="http://schemas.microsoft.com/office/drawing/2014/main" id="{2E316544-22AB-4498-B866-C422457F8CD0}"/>
                </a:ext>
              </a:extLst>
            </p:cNvPr>
            <p:cNvSpPr>
              <a:spLocks/>
            </p:cNvSpPr>
            <p:nvPr/>
          </p:nvSpPr>
          <p:spPr bwMode="auto">
            <a:xfrm>
              <a:off x="6972640" y="2796792"/>
              <a:ext cx="204098" cy="71035"/>
            </a:xfrm>
            <a:custGeom>
              <a:avLst/>
              <a:gdLst>
                <a:gd name="T0" fmla="*/ 199 w 204"/>
                <a:gd name="T1" fmla="*/ 71 h 71"/>
                <a:gd name="T2" fmla="*/ 0 w 204"/>
                <a:gd name="T3" fmla="*/ 15 h 71"/>
                <a:gd name="T4" fmla="*/ 4 w 204"/>
                <a:gd name="T5" fmla="*/ 0 h 71"/>
                <a:gd name="T6" fmla="*/ 204 w 204"/>
                <a:gd name="T7" fmla="*/ 56 h 71"/>
                <a:gd name="T8" fmla="*/ 199 w 204"/>
                <a:gd name="T9" fmla="*/ 71 h 71"/>
              </a:gdLst>
              <a:ahLst/>
              <a:cxnLst>
                <a:cxn ang="0">
                  <a:pos x="T0" y="T1"/>
                </a:cxn>
                <a:cxn ang="0">
                  <a:pos x="T2" y="T3"/>
                </a:cxn>
                <a:cxn ang="0">
                  <a:pos x="T4" y="T5"/>
                </a:cxn>
                <a:cxn ang="0">
                  <a:pos x="T6" y="T7"/>
                </a:cxn>
                <a:cxn ang="0">
                  <a:pos x="T8" y="T9"/>
                </a:cxn>
              </a:cxnLst>
              <a:rect l="0" t="0" r="r" b="b"/>
              <a:pathLst>
                <a:path w="204" h="71">
                  <a:moveTo>
                    <a:pt x="199" y="71"/>
                  </a:moveTo>
                  <a:lnTo>
                    <a:pt x="0" y="15"/>
                  </a:lnTo>
                  <a:lnTo>
                    <a:pt x="4" y="0"/>
                  </a:lnTo>
                  <a:lnTo>
                    <a:pt x="204" y="56"/>
                  </a:lnTo>
                  <a:lnTo>
                    <a:pt x="199" y="7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82" name="Freeform 1560">
              <a:extLst>
                <a:ext uri="{FF2B5EF4-FFF2-40B4-BE49-F238E27FC236}">
                  <a16:creationId xmlns:a16="http://schemas.microsoft.com/office/drawing/2014/main" id="{5EF4CCA2-00E2-428A-9EA5-71447E3AD3B8}"/>
                </a:ext>
              </a:extLst>
            </p:cNvPr>
            <p:cNvSpPr>
              <a:spLocks/>
            </p:cNvSpPr>
            <p:nvPr/>
          </p:nvSpPr>
          <p:spPr bwMode="auto">
            <a:xfrm>
              <a:off x="7450871" y="2358581"/>
              <a:ext cx="613296" cy="187091"/>
            </a:xfrm>
            <a:custGeom>
              <a:avLst/>
              <a:gdLst>
                <a:gd name="T0" fmla="*/ 608 w 613"/>
                <a:gd name="T1" fmla="*/ 187 h 187"/>
                <a:gd name="T2" fmla="*/ 0 w 613"/>
                <a:gd name="T3" fmla="*/ 17 h 187"/>
                <a:gd name="T4" fmla="*/ 4 w 613"/>
                <a:gd name="T5" fmla="*/ 0 h 187"/>
                <a:gd name="T6" fmla="*/ 613 w 613"/>
                <a:gd name="T7" fmla="*/ 170 h 187"/>
                <a:gd name="T8" fmla="*/ 608 w 613"/>
                <a:gd name="T9" fmla="*/ 187 h 187"/>
              </a:gdLst>
              <a:ahLst/>
              <a:cxnLst>
                <a:cxn ang="0">
                  <a:pos x="T0" y="T1"/>
                </a:cxn>
                <a:cxn ang="0">
                  <a:pos x="T2" y="T3"/>
                </a:cxn>
                <a:cxn ang="0">
                  <a:pos x="T4" y="T5"/>
                </a:cxn>
                <a:cxn ang="0">
                  <a:pos x="T6" y="T7"/>
                </a:cxn>
                <a:cxn ang="0">
                  <a:pos x="T8" y="T9"/>
                </a:cxn>
              </a:cxnLst>
              <a:rect l="0" t="0" r="r" b="b"/>
              <a:pathLst>
                <a:path w="613" h="187">
                  <a:moveTo>
                    <a:pt x="608" y="187"/>
                  </a:moveTo>
                  <a:lnTo>
                    <a:pt x="0" y="17"/>
                  </a:lnTo>
                  <a:lnTo>
                    <a:pt x="4" y="0"/>
                  </a:lnTo>
                  <a:lnTo>
                    <a:pt x="613" y="170"/>
                  </a:lnTo>
                  <a:lnTo>
                    <a:pt x="608" y="187"/>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83" name="Freeform 1561">
              <a:extLst>
                <a:ext uri="{FF2B5EF4-FFF2-40B4-BE49-F238E27FC236}">
                  <a16:creationId xmlns:a16="http://schemas.microsoft.com/office/drawing/2014/main" id="{123A3FCE-744A-4E67-B927-2F1214466BC2}"/>
                </a:ext>
              </a:extLst>
            </p:cNvPr>
            <p:cNvSpPr>
              <a:spLocks/>
            </p:cNvSpPr>
            <p:nvPr/>
          </p:nvSpPr>
          <p:spPr bwMode="auto">
            <a:xfrm>
              <a:off x="7442867" y="2388595"/>
              <a:ext cx="591286" cy="180087"/>
            </a:xfrm>
            <a:custGeom>
              <a:avLst/>
              <a:gdLst>
                <a:gd name="T0" fmla="*/ 586 w 591"/>
                <a:gd name="T1" fmla="*/ 180 h 180"/>
                <a:gd name="T2" fmla="*/ 0 w 591"/>
                <a:gd name="T3" fmla="*/ 15 h 180"/>
                <a:gd name="T4" fmla="*/ 4 w 591"/>
                <a:gd name="T5" fmla="*/ 0 h 180"/>
                <a:gd name="T6" fmla="*/ 591 w 591"/>
                <a:gd name="T7" fmla="*/ 164 h 180"/>
                <a:gd name="T8" fmla="*/ 586 w 591"/>
                <a:gd name="T9" fmla="*/ 180 h 180"/>
              </a:gdLst>
              <a:ahLst/>
              <a:cxnLst>
                <a:cxn ang="0">
                  <a:pos x="T0" y="T1"/>
                </a:cxn>
                <a:cxn ang="0">
                  <a:pos x="T2" y="T3"/>
                </a:cxn>
                <a:cxn ang="0">
                  <a:pos x="T4" y="T5"/>
                </a:cxn>
                <a:cxn ang="0">
                  <a:pos x="T6" y="T7"/>
                </a:cxn>
                <a:cxn ang="0">
                  <a:pos x="T8" y="T9"/>
                </a:cxn>
              </a:cxnLst>
              <a:rect l="0" t="0" r="r" b="b"/>
              <a:pathLst>
                <a:path w="591" h="180">
                  <a:moveTo>
                    <a:pt x="586" y="180"/>
                  </a:moveTo>
                  <a:lnTo>
                    <a:pt x="0" y="15"/>
                  </a:lnTo>
                  <a:lnTo>
                    <a:pt x="4" y="0"/>
                  </a:lnTo>
                  <a:lnTo>
                    <a:pt x="591" y="164"/>
                  </a:lnTo>
                  <a:lnTo>
                    <a:pt x="586" y="18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84" name="Freeform 1562">
              <a:extLst>
                <a:ext uri="{FF2B5EF4-FFF2-40B4-BE49-F238E27FC236}">
                  <a16:creationId xmlns:a16="http://schemas.microsoft.com/office/drawing/2014/main" id="{251840ED-F530-40DF-A299-C57177C25AAC}"/>
                </a:ext>
              </a:extLst>
            </p:cNvPr>
            <p:cNvSpPr>
              <a:spLocks/>
            </p:cNvSpPr>
            <p:nvPr/>
          </p:nvSpPr>
          <p:spPr bwMode="auto">
            <a:xfrm>
              <a:off x="7433863" y="2418609"/>
              <a:ext cx="613296" cy="185090"/>
            </a:xfrm>
            <a:custGeom>
              <a:avLst/>
              <a:gdLst>
                <a:gd name="T0" fmla="*/ 608 w 613"/>
                <a:gd name="T1" fmla="*/ 185 h 185"/>
                <a:gd name="T2" fmla="*/ 0 w 613"/>
                <a:gd name="T3" fmla="*/ 15 h 185"/>
                <a:gd name="T4" fmla="*/ 5 w 613"/>
                <a:gd name="T5" fmla="*/ 0 h 185"/>
                <a:gd name="T6" fmla="*/ 613 w 613"/>
                <a:gd name="T7" fmla="*/ 170 h 185"/>
                <a:gd name="T8" fmla="*/ 608 w 613"/>
                <a:gd name="T9" fmla="*/ 185 h 185"/>
              </a:gdLst>
              <a:ahLst/>
              <a:cxnLst>
                <a:cxn ang="0">
                  <a:pos x="T0" y="T1"/>
                </a:cxn>
                <a:cxn ang="0">
                  <a:pos x="T2" y="T3"/>
                </a:cxn>
                <a:cxn ang="0">
                  <a:pos x="T4" y="T5"/>
                </a:cxn>
                <a:cxn ang="0">
                  <a:pos x="T6" y="T7"/>
                </a:cxn>
                <a:cxn ang="0">
                  <a:pos x="T8" y="T9"/>
                </a:cxn>
              </a:cxnLst>
              <a:rect l="0" t="0" r="r" b="b"/>
              <a:pathLst>
                <a:path w="613" h="185">
                  <a:moveTo>
                    <a:pt x="608" y="185"/>
                  </a:moveTo>
                  <a:lnTo>
                    <a:pt x="0" y="15"/>
                  </a:lnTo>
                  <a:lnTo>
                    <a:pt x="5" y="0"/>
                  </a:lnTo>
                  <a:lnTo>
                    <a:pt x="613" y="170"/>
                  </a:lnTo>
                  <a:lnTo>
                    <a:pt x="608" y="185"/>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85" name="Freeform 1563">
              <a:extLst>
                <a:ext uri="{FF2B5EF4-FFF2-40B4-BE49-F238E27FC236}">
                  <a16:creationId xmlns:a16="http://schemas.microsoft.com/office/drawing/2014/main" id="{0F73AD09-D263-4BC1-9D54-F7A027E6EA22}"/>
                </a:ext>
              </a:extLst>
            </p:cNvPr>
            <p:cNvSpPr>
              <a:spLocks/>
            </p:cNvSpPr>
            <p:nvPr/>
          </p:nvSpPr>
          <p:spPr bwMode="auto">
            <a:xfrm>
              <a:off x="7426860" y="2448624"/>
              <a:ext cx="594287" cy="180087"/>
            </a:xfrm>
            <a:custGeom>
              <a:avLst/>
              <a:gdLst>
                <a:gd name="T0" fmla="*/ 589 w 594"/>
                <a:gd name="T1" fmla="*/ 180 h 180"/>
                <a:gd name="T2" fmla="*/ 0 w 594"/>
                <a:gd name="T3" fmla="*/ 15 h 180"/>
                <a:gd name="T4" fmla="*/ 3 w 594"/>
                <a:gd name="T5" fmla="*/ 0 h 180"/>
                <a:gd name="T6" fmla="*/ 594 w 594"/>
                <a:gd name="T7" fmla="*/ 165 h 180"/>
                <a:gd name="T8" fmla="*/ 589 w 594"/>
                <a:gd name="T9" fmla="*/ 180 h 180"/>
              </a:gdLst>
              <a:ahLst/>
              <a:cxnLst>
                <a:cxn ang="0">
                  <a:pos x="T0" y="T1"/>
                </a:cxn>
                <a:cxn ang="0">
                  <a:pos x="T2" y="T3"/>
                </a:cxn>
                <a:cxn ang="0">
                  <a:pos x="T4" y="T5"/>
                </a:cxn>
                <a:cxn ang="0">
                  <a:pos x="T6" y="T7"/>
                </a:cxn>
                <a:cxn ang="0">
                  <a:pos x="T8" y="T9"/>
                </a:cxn>
              </a:cxnLst>
              <a:rect l="0" t="0" r="r" b="b"/>
              <a:pathLst>
                <a:path w="594" h="180">
                  <a:moveTo>
                    <a:pt x="589" y="180"/>
                  </a:moveTo>
                  <a:lnTo>
                    <a:pt x="0" y="15"/>
                  </a:lnTo>
                  <a:lnTo>
                    <a:pt x="3" y="0"/>
                  </a:lnTo>
                  <a:lnTo>
                    <a:pt x="594" y="165"/>
                  </a:lnTo>
                  <a:lnTo>
                    <a:pt x="589" y="18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86" name="Freeform 1564">
              <a:extLst>
                <a:ext uri="{FF2B5EF4-FFF2-40B4-BE49-F238E27FC236}">
                  <a16:creationId xmlns:a16="http://schemas.microsoft.com/office/drawing/2014/main" id="{31ACF951-6AE9-4E4D-803B-DDA93524E3FF}"/>
                </a:ext>
              </a:extLst>
            </p:cNvPr>
            <p:cNvSpPr>
              <a:spLocks/>
            </p:cNvSpPr>
            <p:nvPr/>
          </p:nvSpPr>
          <p:spPr bwMode="auto">
            <a:xfrm>
              <a:off x="7416855" y="2476637"/>
              <a:ext cx="172083" cy="64031"/>
            </a:xfrm>
            <a:custGeom>
              <a:avLst/>
              <a:gdLst>
                <a:gd name="T0" fmla="*/ 168 w 172"/>
                <a:gd name="T1" fmla="*/ 64 h 64"/>
                <a:gd name="T2" fmla="*/ 0 w 172"/>
                <a:gd name="T3" fmla="*/ 17 h 64"/>
                <a:gd name="T4" fmla="*/ 6 w 172"/>
                <a:gd name="T5" fmla="*/ 0 h 64"/>
                <a:gd name="T6" fmla="*/ 172 w 172"/>
                <a:gd name="T7" fmla="*/ 47 h 64"/>
                <a:gd name="T8" fmla="*/ 168 w 172"/>
                <a:gd name="T9" fmla="*/ 64 h 64"/>
              </a:gdLst>
              <a:ahLst/>
              <a:cxnLst>
                <a:cxn ang="0">
                  <a:pos x="T0" y="T1"/>
                </a:cxn>
                <a:cxn ang="0">
                  <a:pos x="T2" y="T3"/>
                </a:cxn>
                <a:cxn ang="0">
                  <a:pos x="T4" y="T5"/>
                </a:cxn>
                <a:cxn ang="0">
                  <a:pos x="T6" y="T7"/>
                </a:cxn>
                <a:cxn ang="0">
                  <a:pos x="T8" y="T9"/>
                </a:cxn>
              </a:cxnLst>
              <a:rect l="0" t="0" r="r" b="b"/>
              <a:pathLst>
                <a:path w="172" h="64">
                  <a:moveTo>
                    <a:pt x="168" y="64"/>
                  </a:moveTo>
                  <a:lnTo>
                    <a:pt x="0" y="17"/>
                  </a:lnTo>
                  <a:lnTo>
                    <a:pt x="6" y="0"/>
                  </a:lnTo>
                  <a:lnTo>
                    <a:pt x="172" y="47"/>
                  </a:lnTo>
                  <a:lnTo>
                    <a:pt x="168" y="64"/>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87" name="Freeform 1565">
              <a:extLst>
                <a:ext uri="{FF2B5EF4-FFF2-40B4-BE49-F238E27FC236}">
                  <a16:creationId xmlns:a16="http://schemas.microsoft.com/office/drawing/2014/main" id="{862ECC3E-3DB5-442A-A2CF-6A85DA47888C}"/>
                </a:ext>
              </a:extLst>
            </p:cNvPr>
            <p:cNvSpPr>
              <a:spLocks/>
            </p:cNvSpPr>
            <p:nvPr/>
          </p:nvSpPr>
          <p:spPr bwMode="auto">
            <a:xfrm>
              <a:off x="7174738" y="2078445"/>
              <a:ext cx="941455" cy="280135"/>
            </a:xfrm>
            <a:custGeom>
              <a:avLst/>
              <a:gdLst>
                <a:gd name="T0" fmla="*/ 936 w 941"/>
                <a:gd name="T1" fmla="*/ 280 h 280"/>
                <a:gd name="T2" fmla="*/ 0 w 941"/>
                <a:gd name="T3" fmla="*/ 17 h 280"/>
                <a:gd name="T4" fmla="*/ 3 w 941"/>
                <a:gd name="T5" fmla="*/ 0 h 280"/>
                <a:gd name="T6" fmla="*/ 941 w 941"/>
                <a:gd name="T7" fmla="*/ 263 h 280"/>
                <a:gd name="T8" fmla="*/ 936 w 941"/>
                <a:gd name="T9" fmla="*/ 280 h 280"/>
              </a:gdLst>
              <a:ahLst/>
              <a:cxnLst>
                <a:cxn ang="0">
                  <a:pos x="T0" y="T1"/>
                </a:cxn>
                <a:cxn ang="0">
                  <a:pos x="T2" y="T3"/>
                </a:cxn>
                <a:cxn ang="0">
                  <a:pos x="T4" y="T5"/>
                </a:cxn>
                <a:cxn ang="0">
                  <a:pos x="T6" y="T7"/>
                </a:cxn>
                <a:cxn ang="0">
                  <a:pos x="T8" y="T9"/>
                </a:cxn>
              </a:cxnLst>
              <a:rect l="0" t="0" r="r" b="b"/>
              <a:pathLst>
                <a:path w="941" h="280">
                  <a:moveTo>
                    <a:pt x="936" y="280"/>
                  </a:moveTo>
                  <a:lnTo>
                    <a:pt x="0" y="17"/>
                  </a:lnTo>
                  <a:lnTo>
                    <a:pt x="3" y="0"/>
                  </a:lnTo>
                  <a:lnTo>
                    <a:pt x="941" y="263"/>
                  </a:lnTo>
                  <a:lnTo>
                    <a:pt x="936" y="28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88" name="Freeform 1566">
              <a:extLst>
                <a:ext uri="{FF2B5EF4-FFF2-40B4-BE49-F238E27FC236}">
                  <a16:creationId xmlns:a16="http://schemas.microsoft.com/office/drawing/2014/main" id="{D72AC5B5-66FE-4E5D-B400-DE8EE29793A5}"/>
                </a:ext>
              </a:extLst>
            </p:cNvPr>
            <p:cNvSpPr>
              <a:spLocks/>
            </p:cNvSpPr>
            <p:nvPr/>
          </p:nvSpPr>
          <p:spPr bwMode="auto">
            <a:xfrm>
              <a:off x="7164733" y="2108460"/>
              <a:ext cx="784378" cy="234113"/>
            </a:xfrm>
            <a:custGeom>
              <a:avLst/>
              <a:gdLst>
                <a:gd name="T0" fmla="*/ 778 w 784"/>
                <a:gd name="T1" fmla="*/ 234 h 234"/>
                <a:gd name="T2" fmla="*/ 0 w 784"/>
                <a:gd name="T3" fmla="*/ 16 h 234"/>
                <a:gd name="T4" fmla="*/ 6 w 784"/>
                <a:gd name="T5" fmla="*/ 0 h 234"/>
                <a:gd name="T6" fmla="*/ 784 w 784"/>
                <a:gd name="T7" fmla="*/ 219 h 234"/>
                <a:gd name="T8" fmla="*/ 778 w 784"/>
                <a:gd name="T9" fmla="*/ 234 h 234"/>
              </a:gdLst>
              <a:ahLst/>
              <a:cxnLst>
                <a:cxn ang="0">
                  <a:pos x="T0" y="T1"/>
                </a:cxn>
                <a:cxn ang="0">
                  <a:pos x="T2" y="T3"/>
                </a:cxn>
                <a:cxn ang="0">
                  <a:pos x="T4" y="T5"/>
                </a:cxn>
                <a:cxn ang="0">
                  <a:pos x="T6" y="T7"/>
                </a:cxn>
                <a:cxn ang="0">
                  <a:pos x="T8" y="T9"/>
                </a:cxn>
              </a:cxnLst>
              <a:rect l="0" t="0" r="r" b="b"/>
              <a:pathLst>
                <a:path w="784" h="234">
                  <a:moveTo>
                    <a:pt x="778" y="234"/>
                  </a:moveTo>
                  <a:lnTo>
                    <a:pt x="0" y="16"/>
                  </a:lnTo>
                  <a:lnTo>
                    <a:pt x="6" y="0"/>
                  </a:lnTo>
                  <a:lnTo>
                    <a:pt x="784" y="219"/>
                  </a:lnTo>
                  <a:lnTo>
                    <a:pt x="778" y="234"/>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89" name="Freeform 1567">
              <a:extLst>
                <a:ext uri="{FF2B5EF4-FFF2-40B4-BE49-F238E27FC236}">
                  <a16:creationId xmlns:a16="http://schemas.microsoft.com/office/drawing/2014/main" id="{244C758B-C23B-4A86-B10E-3DA1530354D3}"/>
                </a:ext>
              </a:extLst>
            </p:cNvPr>
            <p:cNvSpPr>
              <a:spLocks/>
            </p:cNvSpPr>
            <p:nvPr/>
          </p:nvSpPr>
          <p:spPr bwMode="auto">
            <a:xfrm>
              <a:off x="7203752" y="1961389"/>
              <a:ext cx="606293" cy="194094"/>
            </a:xfrm>
            <a:custGeom>
              <a:avLst/>
              <a:gdLst>
                <a:gd name="T0" fmla="*/ 599 w 606"/>
                <a:gd name="T1" fmla="*/ 194 h 194"/>
                <a:gd name="T2" fmla="*/ 0 w 606"/>
                <a:gd name="T3" fmla="*/ 26 h 194"/>
                <a:gd name="T4" fmla="*/ 7 w 606"/>
                <a:gd name="T5" fmla="*/ 0 h 194"/>
                <a:gd name="T6" fmla="*/ 606 w 606"/>
                <a:gd name="T7" fmla="*/ 168 h 194"/>
                <a:gd name="T8" fmla="*/ 599 w 606"/>
                <a:gd name="T9" fmla="*/ 194 h 194"/>
              </a:gdLst>
              <a:ahLst/>
              <a:cxnLst>
                <a:cxn ang="0">
                  <a:pos x="T0" y="T1"/>
                </a:cxn>
                <a:cxn ang="0">
                  <a:pos x="T2" y="T3"/>
                </a:cxn>
                <a:cxn ang="0">
                  <a:pos x="T4" y="T5"/>
                </a:cxn>
                <a:cxn ang="0">
                  <a:pos x="T6" y="T7"/>
                </a:cxn>
                <a:cxn ang="0">
                  <a:pos x="T8" y="T9"/>
                </a:cxn>
              </a:cxnLst>
              <a:rect l="0" t="0" r="r" b="b"/>
              <a:pathLst>
                <a:path w="606" h="194">
                  <a:moveTo>
                    <a:pt x="599" y="194"/>
                  </a:moveTo>
                  <a:lnTo>
                    <a:pt x="0" y="26"/>
                  </a:lnTo>
                  <a:lnTo>
                    <a:pt x="7" y="0"/>
                  </a:lnTo>
                  <a:lnTo>
                    <a:pt x="606" y="168"/>
                  </a:lnTo>
                  <a:lnTo>
                    <a:pt x="599" y="194"/>
                  </a:lnTo>
                  <a:close/>
                </a:path>
              </a:pathLst>
            </a:custGeom>
            <a:solidFill>
              <a:srgbClr val="83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90" name="Freeform 1568">
              <a:extLst>
                <a:ext uri="{FF2B5EF4-FFF2-40B4-BE49-F238E27FC236}">
                  <a16:creationId xmlns:a16="http://schemas.microsoft.com/office/drawing/2014/main" id="{9EB007A4-3AC1-4C49-914A-84E5BB884954}"/>
                </a:ext>
              </a:extLst>
            </p:cNvPr>
            <p:cNvSpPr>
              <a:spLocks/>
            </p:cNvSpPr>
            <p:nvPr/>
          </p:nvSpPr>
          <p:spPr bwMode="auto">
            <a:xfrm>
              <a:off x="7461877" y="2299552"/>
              <a:ext cx="392189" cy="134065"/>
            </a:xfrm>
            <a:custGeom>
              <a:avLst/>
              <a:gdLst>
                <a:gd name="T0" fmla="*/ 384 w 392"/>
                <a:gd name="T1" fmla="*/ 134 h 134"/>
                <a:gd name="T2" fmla="*/ 0 w 392"/>
                <a:gd name="T3" fmla="*/ 26 h 134"/>
                <a:gd name="T4" fmla="*/ 7 w 392"/>
                <a:gd name="T5" fmla="*/ 0 h 134"/>
                <a:gd name="T6" fmla="*/ 392 w 392"/>
                <a:gd name="T7" fmla="*/ 108 h 134"/>
                <a:gd name="T8" fmla="*/ 384 w 392"/>
                <a:gd name="T9" fmla="*/ 134 h 134"/>
              </a:gdLst>
              <a:ahLst/>
              <a:cxnLst>
                <a:cxn ang="0">
                  <a:pos x="T0" y="T1"/>
                </a:cxn>
                <a:cxn ang="0">
                  <a:pos x="T2" y="T3"/>
                </a:cxn>
                <a:cxn ang="0">
                  <a:pos x="T4" y="T5"/>
                </a:cxn>
                <a:cxn ang="0">
                  <a:pos x="T6" y="T7"/>
                </a:cxn>
                <a:cxn ang="0">
                  <a:pos x="T8" y="T9"/>
                </a:cxn>
              </a:cxnLst>
              <a:rect l="0" t="0" r="r" b="b"/>
              <a:pathLst>
                <a:path w="392" h="134">
                  <a:moveTo>
                    <a:pt x="384" y="134"/>
                  </a:moveTo>
                  <a:lnTo>
                    <a:pt x="0" y="26"/>
                  </a:lnTo>
                  <a:lnTo>
                    <a:pt x="7" y="0"/>
                  </a:lnTo>
                  <a:lnTo>
                    <a:pt x="392" y="108"/>
                  </a:lnTo>
                  <a:lnTo>
                    <a:pt x="384" y="134"/>
                  </a:lnTo>
                  <a:close/>
                </a:path>
              </a:pathLst>
            </a:custGeom>
            <a:solidFill>
              <a:srgbClr val="83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91" name="Freeform 1569">
              <a:extLst>
                <a:ext uri="{FF2B5EF4-FFF2-40B4-BE49-F238E27FC236}">
                  <a16:creationId xmlns:a16="http://schemas.microsoft.com/office/drawing/2014/main" id="{76C46589-821B-405E-B206-3486759526B3}"/>
                </a:ext>
              </a:extLst>
            </p:cNvPr>
            <p:cNvSpPr>
              <a:spLocks/>
            </p:cNvSpPr>
            <p:nvPr/>
          </p:nvSpPr>
          <p:spPr bwMode="auto">
            <a:xfrm>
              <a:off x="7259779" y="3039910"/>
              <a:ext cx="613296" cy="187091"/>
            </a:xfrm>
            <a:custGeom>
              <a:avLst/>
              <a:gdLst>
                <a:gd name="T0" fmla="*/ 608 w 613"/>
                <a:gd name="T1" fmla="*/ 187 h 187"/>
                <a:gd name="T2" fmla="*/ 0 w 613"/>
                <a:gd name="T3" fmla="*/ 17 h 187"/>
                <a:gd name="T4" fmla="*/ 5 w 613"/>
                <a:gd name="T5" fmla="*/ 0 h 187"/>
                <a:gd name="T6" fmla="*/ 613 w 613"/>
                <a:gd name="T7" fmla="*/ 170 h 187"/>
                <a:gd name="T8" fmla="*/ 608 w 613"/>
                <a:gd name="T9" fmla="*/ 187 h 187"/>
              </a:gdLst>
              <a:ahLst/>
              <a:cxnLst>
                <a:cxn ang="0">
                  <a:pos x="T0" y="T1"/>
                </a:cxn>
                <a:cxn ang="0">
                  <a:pos x="T2" y="T3"/>
                </a:cxn>
                <a:cxn ang="0">
                  <a:pos x="T4" y="T5"/>
                </a:cxn>
                <a:cxn ang="0">
                  <a:pos x="T6" y="T7"/>
                </a:cxn>
                <a:cxn ang="0">
                  <a:pos x="T8" y="T9"/>
                </a:cxn>
              </a:cxnLst>
              <a:rect l="0" t="0" r="r" b="b"/>
              <a:pathLst>
                <a:path w="613" h="187">
                  <a:moveTo>
                    <a:pt x="608" y="187"/>
                  </a:moveTo>
                  <a:lnTo>
                    <a:pt x="0" y="17"/>
                  </a:lnTo>
                  <a:lnTo>
                    <a:pt x="5" y="0"/>
                  </a:lnTo>
                  <a:lnTo>
                    <a:pt x="613" y="170"/>
                  </a:lnTo>
                  <a:lnTo>
                    <a:pt x="608" y="187"/>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92" name="Freeform 1570">
              <a:extLst>
                <a:ext uri="{FF2B5EF4-FFF2-40B4-BE49-F238E27FC236}">
                  <a16:creationId xmlns:a16="http://schemas.microsoft.com/office/drawing/2014/main" id="{07B15944-6BA2-4988-B381-81CB74E021FE}"/>
                </a:ext>
              </a:extLst>
            </p:cNvPr>
            <p:cNvSpPr>
              <a:spLocks/>
            </p:cNvSpPr>
            <p:nvPr/>
          </p:nvSpPr>
          <p:spPr bwMode="auto">
            <a:xfrm>
              <a:off x="7259779" y="3039910"/>
              <a:ext cx="613296" cy="187091"/>
            </a:xfrm>
            <a:custGeom>
              <a:avLst/>
              <a:gdLst>
                <a:gd name="T0" fmla="*/ 608 w 613"/>
                <a:gd name="T1" fmla="*/ 187 h 187"/>
                <a:gd name="T2" fmla="*/ 0 w 613"/>
                <a:gd name="T3" fmla="*/ 17 h 187"/>
                <a:gd name="T4" fmla="*/ 5 w 613"/>
                <a:gd name="T5" fmla="*/ 0 h 187"/>
                <a:gd name="T6" fmla="*/ 613 w 613"/>
                <a:gd name="T7" fmla="*/ 170 h 187"/>
                <a:gd name="T8" fmla="*/ 608 w 613"/>
                <a:gd name="T9" fmla="*/ 187 h 187"/>
              </a:gdLst>
              <a:ahLst/>
              <a:cxnLst>
                <a:cxn ang="0">
                  <a:pos x="T0" y="T1"/>
                </a:cxn>
                <a:cxn ang="0">
                  <a:pos x="T2" y="T3"/>
                </a:cxn>
                <a:cxn ang="0">
                  <a:pos x="T4" y="T5"/>
                </a:cxn>
                <a:cxn ang="0">
                  <a:pos x="T6" y="T7"/>
                </a:cxn>
                <a:cxn ang="0">
                  <a:pos x="T8" y="T9"/>
                </a:cxn>
              </a:cxnLst>
              <a:rect l="0" t="0" r="r" b="b"/>
              <a:pathLst>
                <a:path w="613" h="187">
                  <a:moveTo>
                    <a:pt x="608" y="187"/>
                  </a:moveTo>
                  <a:lnTo>
                    <a:pt x="0" y="17"/>
                  </a:lnTo>
                  <a:lnTo>
                    <a:pt x="5" y="0"/>
                  </a:lnTo>
                  <a:lnTo>
                    <a:pt x="613" y="170"/>
                  </a:lnTo>
                  <a:lnTo>
                    <a:pt x="608"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93" name="Freeform 1571">
              <a:extLst>
                <a:ext uri="{FF2B5EF4-FFF2-40B4-BE49-F238E27FC236}">
                  <a16:creationId xmlns:a16="http://schemas.microsoft.com/office/drawing/2014/main" id="{D64E33FD-51E6-40F4-90EE-EA89E4BFDCCD}"/>
                </a:ext>
              </a:extLst>
            </p:cNvPr>
            <p:cNvSpPr>
              <a:spLocks/>
            </p:cNvSpPr>
            <p:nvPr/>
          </p:nvSpPr>
          <p:spPr bwMode="auto">
            <a:xfrm>
              <a:off x="7251775" y="3069924"/>
              <a:ext cx="591286" cy="180087"/>
            </a:xfrm>
            <a:custGeom>
              <a:avLst/>
              <a:gdLst>
                <a:gd name="T0" fmla="*/ 588 w 591"/>
                <a:gd name="T1" fmla="*/ 180 h 180"/>
                <a:gd name="T2" fmla="*/ 0 w 591"/>
                <a:gd name="T3" fmla="*/ 15 h 180"/>
                <a:gd name="T4" fmla="*/ 4 w 591"/>
                <a:gd name="T5" fmla="*/ 0 h 180"/>
                <a:gd name="T6" fmla="*/ 591 w 591"/>
                <a:gd name="T7" fmla="*/ 164 h 180"/>
                <a:gd name="T8" fmla="*/ 588 w 591"/>
                <a:gd name="T9" fmla="*/ 180 h 180"/>
              </a:gdLst>
              <a:ahLst/>
              <a:cxnLst>
                <a:cxn ang="0">
                  <a:pos x="T0" y="T1"/>
                </a:cxn>
                <a:cxn ang="0">
                  <a:pos x="T2" y="T3"/>
                </a:cxn>
                <a:cxn ang="0">
                  <a:pos x="T4" y="T5"/>
                </a:cxn>
                <a:cxn ang="0">
                  <a:pos x="T6" y="T7"/>
                </a:cxn>
                <a:cxn ang="0">
                  <a:pos x="T8" y="T9"/>
                </a:cxn>
              </a:cxnLst>
              <a:rect l="0" t="0" r="r" b="b"/>
              <a:pathLst>
                <a:path w="591" h="180">
                  <a:moveTo>
                    <a:pt x="588" y="180"/>
                  </a:moveTo>
                  <a:lnTo>
                    <a:pt x="0" y="15"/>
                  </a:lnTo>
                  <a:lnTo>
                    <a:pt x="4" y="0"/>
                  </a:lnTo>
                  <a:lnTo>
                    <a:pt x="591" y="164"/>
                  </a:lnTo>
                  <a:lnTo>
                    <a:pt x="588" y="18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94" name="Freeform 1572">
              <a:extLst>
                <a:ext uri="{FF2B5EF4-FFF2-40B4-BE49-F238E27FC236}">
                  <a16:creationId xmlns:a16="http://schemas.microsoft.com/office/drawing/2014/main" id="{772C88DC-9A5A-4241-82EA-0D9ACE159D58}"/>
                </a:ext>
              </a:extLst>
            </p:cNvPr>
            <p:cNvSpPr>
              <a:spLocks/>
            </p:cNvSpPr>
            <p:nvPr/>
          </p:nvSpPr>
          <p:spPr bwMode="auto">
            <a:xfrm>
              <a:off x="7251775" y="3069924"/>
              <a:ext cx="591286" cy="180087"/>
            </a:xfrm>
            <a:custGeom>
              <a:avLst/>
              <a:gdLst>
                <a:gd name="T0" fmla="*/ 588 w 591"/>
                <a:gd name="T1" fmla="*/ 180 h 180"/>
                <a:gd name="T2" fmla="*/ 0 w 591"/>
                <a:gd name="T3" fmla="*/ 15 h 180"/>
                <a:gd name="T4" fmla="*/ 4 w 591"/>
                <a:gd name="T5" fmla="*/ 0 h 180"/>
                <a:gd name="T6" fmla="*/ 591 w 591"/>
                <a:gd name="T7" fmla="*/ 164 h 180"/>
                <a:gd name="T8" fmla="*/ 588 w 591"/>
                <a:gd name="T9" fmla="*/ 180 h 180"/>
              </a:gdLst>
              <a:ahLst/>
              <a:cxnLst>
                <a:cxn ang="0">
                  <a:pos x="T0" y="T1"/>
                </a:cxn>
                <a:cxn ang="0">
                  <a:pos x="T2" y="T3"/>
                </a:cxn>
                <a:cxn ang="0">
                  <a:pos x="T4" y="T5"/>
                </a:cxn>
                <a:cxn ang="0">
                  <a:pos x="T6" y="T7"/>
                </a:cxn>
                <a:cxn ang="0">
                  <a:pos x="T8" y="T9"/>
                </a:cxn>
              </a:cxnLst>
              <a:rect l="0" t="0" r="r" b="b"/>
              <a:pathLst>
                <a:path w="591" h="180">
                  <a:moveTo>
                    <a:pt x="588" y="180"/>
                  </a:moveTo>
                  <a:lnTo>
                    <a:pt x="0" y="15"/>
                  </a:lnTo>
                  <a:lnTo>
                    <a:pt x="4" y="0"/>
                  </a:lnTo>
                  <a:lnTo>
                    <a:pt x="591" y="164"/>
                  </a:lnTo>
                  <a:lnTo>
                    <a:pt x="588" y="1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95" name="Freeform 1573">
              <a:extLst>
                <a:ext uri="{FF2B5EF4-FFF2-40B4-BE49-F238E27FC236}">
                  <a16:creationId xmlns:a16="http://schemas.microsoft.com/office/drawing/2014/main" id="{A9323EAA-7858-4F85-A3BB-B563BF3693AE}"/>
                </a:ext>
              </a:extLst>
            </p:cNvPr>
            <p:cNvSpPr>
              <a:spLocks/>
            </p:cNvSpPr>
            <p:nvPr/>
          </p:nvSpPr>
          <p:spPr bwMode="auto">
            <a:xfrm>
              <a:off x="7242771" y="3099939"/>
              <a:ext cx="613296" cy="186090"/>
            </a:xfrm>
            <a:custGeom>
              <a:avLst/>
              <a:gdLst>
                <a:gd name="T0" fmla="*/ 610 w 613"/>
                <a:gd name="T1" fmla="*/ 186 h 186"/>
                <a:gd name="T2" fmla="*/ 0 w 613"/>
                <a:gd name="T3" fmla="*/ 15 h 186"/>
                <a:gd name="T4" fmla="*/ 6 w 613"/>
                <a:gd name="T5" fmla="*/ 0 h 186"/>
                <a:gd name="T6" fmla="*/ 613 w 613"/>
                <a:gd name="T7" fmla="*/ 170 h 186"/>
                <a:gd name="T8" fmla="*/ 610 w 613"/>
                <a:gd name="T9" fmla="*/ 186 h 186"/>
              </a:gdLst>
              <a:ahLst/>
              <a:cxnLst>
                <a:cxn ang="0">
                  <a:pos x="T0" y="T1"/>
                </a:cxn>
                <a:cxn ang="0">
                  <a:pos x="T2" y="T3"/>
                </a:cxn>
                <a:cxn ang="0">
                  <a:pos x="T4" y="T5"/>
                </a:cxn>
                <a:cxn ang="0">
                  <a:pos x="T6" y="T7"/>
                </a:cxn>
                <a:cxn ang="0">
                  <a:pos x="T8" y="T9"/>
                </a:cxn>
              </a:cxnLst>
              <a:rect l="0" t="0" r="r" b="b"/>
              <a:pathLst>
                <a:path w="613" h="186">
                  <a:moveTo>
                    <a:pt x="610" y="186"/>
                  </a:moveTo>
                  <a:lnTo>
                    <a:pt x="0" y="15"/>
                  </a:lnTo>
                  <a:lnTo>
                    <a:pt x="6" y="0"/>
                  </a:lnTo>
                  <a:lnTo>
                    <a:pt x="613" y="170"/>
                  </a:lnTo>
                  <a:lnTo>
                    <a:pt x="610" y="186"/>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96" name="Freeform 1574">
              <a:extLst>
                <a:ext uri="{FF2B5EF4-FFF2-40B4-BE49-F238E27FC236}">
                  <a16:creationId xmlns:a16="http://schemas.microsoft.com/office/drawing/2014/main" id="{F45EC6F5-5EDE-4CEF-A800-9390C26AA658}"/>
                </a:ext>
              </a:extLst>
            </p:cNvPr>
            <p:cNvSpPr>
              <a:spLocks/>
            </p:cNvSpPr>
            <p:nvPr/>
          </p:nvSpPr>
          <p:spPr bwMode="auto">
            <a:xfrm>
              <a:off x="7242771" y="3099939"/>
              <a:ext cx="613296" cy="186090"/>
            </a:xfrm>
            <a:custGeom>
              <a:avLst/>
              <a:gdLst>
                <a:gd name="T0" fmla="*/ 610 w 613"/>
                <a:gd name="T1" fmla="*/ 186 h 186"/>
                <a:gd name="T2" fmla="*/ 0 w 613"/>
                <a:gd name="T3" fmla="*/ 15 h 186"/>
                <a:gd name="T4" fmla="*/ 6 w 613"/>
                <a:gd name="T5" fmla="*/ 0 h 186"/>
                <a:gd name="T6" fmla="*/ 613 w 613"/>
                <a:gd name="T7" fmla="*/ 170 h 186"/>
                <a:gd name="T8" fmla="*/ 610 w 613"/>
                <a:gd name="T9" fmla="*/ 186 h 186"/>
              </a:gdLst>
              <a:ahLst/>
              <a:cxnLst>
                <a:cxn ang="0">
                  <a:pos x="T0" y="T1"/>
                </a:cxn>
                <a:cxn ang="0">
                  <a:pos x="T2" y="T3"/>
                </a:cxn>
                <a:cxn ang="0">
                  <a:pos x="T4" y="T5"/>
                </a:cxn>
                <a:cxn ang="0">
                  <a:pos x="T6" y="T7"/>
                </a:cxn>
                <a:cxn ang="0">
                  <a:pos x="T8" y="T9"/>
                </a:cxn>
              </a:cxnLst>
              <a:rect l="0" t="0" r="r" b="b"/>
              <a:pathLst>
                <a:path w="613" h="186">
                  <a:moveTo>
                    <a:pt x="610" y="186"/>
                  </a:moveTo>
                  <a:lnTo>
                    <a:pt x="0" y="15"/>
                  </a:lnTo>
                  <a:lnTo>
                    <a:pt x="6" y="0"/>
                  </a:lnTo>
                  <a:lnTo>
                    <a:pt x="613" y="170"/>
                  </a:lnTo>
                  <a:lnTo>
                    <a:pt x="610"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97" name="Freeform 1575">
              <a:extLst>
                <a:ext uri="{FF2B5EF4-FFF2-40B4-BE49-F238E27FC236}">
                  <a16:creationId xmlns:a16="http://schemas.microsoft.com/office/drawing/2014/main" id="{10A3A77D-692F-449A-8A12-E78C1FF99F7D}"/>
                </a:ext>
              </a:extLst>
            </p:cNvPr>
            <p:cNvSpPr>
              <a:spLocks/>
            </p:cNvSpPr>
            <p:nvPr/>
          </p:nvSpPr>
          <p:spPr bwMode="auto">
            <a:xfrm>
              <a:off x="7235768" y="3129953"/>
              <a:ext cx="594287" cy="180087"/>
            </a:xfrm>
            <a:custGeom>
              <a:avLst/>
              <a:gdLst>
                <a:gd name="T0" fmla="*/ 591 w 594"/>
                <a:gd name="T1" fmla="*/ 180 h 180"/>
                <a:gd name="T2" fmla="*/ 0 w 594"/>
                <a:gd name="T3" fmla="*/ 15 h 180"/>
                <a:gd name="T4" fmla="*/ 5 w 594"/>
                <a:gd name="T5" fmla="*/ 0 h 180"/>
                <a:gd name="T6" fmla="*/ 594 w 594"/>
                <a:gd name="T7" fmla="*/ 165 h 180"/>
                <a:gd name="T8" fmla="*/ 591 w 594"/>
                <a:gd name="T9" fmla="*/ 180 h 180"/>
              </a:gdLst>
              <a:ahLst/>
              <a:cxnLst>
                <a:cxn ang="0">
                  <a:pos x="T0" y="T1"/>
                </a:cxn>
                <a:cxn ang="0">
                  <a:pos x="T2" y="T3"/>
                </a:cxn>
                <a:cxn ang="0">
                  <a:pos x="T4" y="T5"/>
                </a:cxn>
                <a:cxn ang="0">
                  <a:pos x="T6" y="T7"/>
                </a:cxn>
                <a:cxn ang="0">
                  <a:pos x="T8" y="T9"/>
                </a:cxn>
              </a:cxnLst>
              <a:rect l="0" t="0" r="r" b="b"/>
              <a:pathLst>
                <a:path w="594" h="180">
                  <a:moveTo>
                    <a:pt x="591" y="180"/>
                  </a:moveTo>
                  <a:lnTo>
                    <a:pt x="0" y="15"/>
                  </a:lnTo>
                  <a:lnTo>
                    <a:pt x="5" y="0"/>
                  </a:lnTo>
                  <a:lnTo>
                    <a:pt x="594" y="165"/>
                  </a:lnTo>
                  <a:lnTo>
                    <a:pt x="591" y="18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98" name="Freeform 1576">
              <a:extLst>
                <a:ext uri="{FF2B5EF4-FFF2-40B4-BE49-F238E27FC236}">
                  <a16:creationId xmlns:a16="http://schemas.microsoft.com/office/drawing/2014/main" id="{6A7A904D-67B5-44E5-8861-8B45620AEED6}"/>
                </a:ext>
              </a:extLst>
            </p:cNvPr>
            <p:cNvSpPr>
              <a:spLocks/>
            </p:cNvSpPr>
            <p:nvPr/>
          </p:nvSpPr>
          <p:spPr bwMode="auto">
            <a:xfrm>
              <a:off x="7235768" y="3129953"/>
              <a:ext cx="594287" cy="180087"/>
            </a:xfrm>
            <a:custGeom>
              <a:avLst/>
              <a:gdLst>
                <a:gd name="T0" fmla="*/ 591 w 594"/>
                <a:gd name="T1" fmla="*/ 180 h 180"/>
                <a:gd name="T2" fmla="*/ 0 w 594"/>
                <a:gd name="T3" fmla="*/ 15 h 180"/>
                <a:gd name="T4" fmla="*/ 5 w 594"/>
                <a:gd name="T5" fmla="*/ 0 h 180"/>
                <a:gd name="T6" fmla="*/ 594 w 594"/>
                <a:gd name="T7" fmla="*/ 165 h 180"/>
                <a:gd name="T8" fmla="*/ 591 w 594"/>
                <a:gd name="T9" fmla="*/ 180 h 180"/>
              </a:gdLst>
              <a:ahLst/>
              <a:cxnLst>
                <a:cxn ang="0">
                  <a:pos x="T0" y="T1"/>
                </a:cxn>
                <a:cxn ang="0">
                  <a:pos x="T2" y="T3"/>
                </a:cxn>
                <a:cxn ang="0">
                  <a:pos x="T4" y="T5"/>
                </a:cxn>
                <a:cxn ang="0">
                  <a:pos x="T6" y="T7"/>
                </a:cxn>
                <a:cxn ang="0">
                  <a:pos x="T8" y="T9"/>
                </a:cxn>
              </a:cxnLst>
              <a:rect l="0" t="0" r="r" b="b"/>
              <a:pathLst>
                <a:path w="594" h="180">
                  <a:moveTo>
                    <a:pt x="591" y="180"/>
                  </a:moveTo>
                  <a:lnTo>
                    <a:pt x="0" y="15"/>
                  </a:lnTo>
                  <a:lnTo>
                    <a:pt x="5" y="0"/>
                  </a:lnTo>
                  <a:lnTo>
                    <a:pt x="594" y="165"/>
                  </a:lnTo>
                  <a:lnTo>
                    <a:pt x="591" y="1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099" name="Freeform 1577">
              <a:extLst>
                <a:ext uri="{FF2B5EF4-FFF2-40B4-BE49-F238E27FC236}">
                  <a16:creationId xmlns:a16="http://schemas.microsoft.com/office/drawing/2014/main" id="{7F205ADD-9384-4DF6-86D1-CB477BF426A4}"/>
                </a:ext>
              </a:extLst>
            </p:cNvPr>
            <p:cNvSpPr>
              <a:spLocks/>
            </p:cNvSpPr>
            <p:nvPr/>
          </p:nvSpPr>
          <p:spPr bwMode="auto">
            <a:xfrm>
              <a:off x="7227764" y="3157967"/>
              <a:ext cx="427206" cy="135065"/>
            </a:xfrm>
            <a:custGeom>
              <a:avLst/>
              <a:gdLst>
                <a:gd name="T0" fmla="*/ 422 w 427"/>
                <a:gd name="T1" fmla="*/ 135 h 135"/>
                <a:gd name="T2" fmla="*/ 0 w 427"/>
                <a:gd name="T3" fmla="*/ 17 h 135"/>
                <a:gd name="T4" fmla="*/ 4 w 427"/>
                <a:gd name="T5" fmla="*/ 0 h 135"/>
                <a:gd name="T6" fmla="*/ 427 w 427"/>
                <a:gd name="T7" fmla="*/ 120 h 135"/>
                <a:gd name="T8" fmla="*/ 422 w 427"/>
                <a:gd name="T9" fmla="*/ 135 h 135"/>
              </a:gdLst>
              <a:ahLst/>
              <a:cxnLst>
                <a:cxn ang="0">
                  <a:pos x="T0" y="T1"/>
                </a:cxn>
                <a:cxn ang="0">
                  <a:pos x="T2" y="T3"/>
                </a:cxn>
                <a:cxn ang="0">
                  <a:pos x="T4" y="T5"/>
                </a:cxn>
                <a:cxn ang="0">
                  <a:pos x="T6" y="T7"/>
                </a:cxn>
                <a:cxn ang="0">
                  <a:pos x="T8" y="T9"/>
                </a:cxn>
              </a:cxnLst>
              <a:rect l="0" t="0" r="r" b="b"/>
              <a:pathLst>
                <a:path w="427" h="135">
                  <a:moveTo>
                    <a:pt x="422" y="135"/>
                  </a:moveTo>
                  <a:lnTo>
                    <a:pt x="0" y="17"/>
                  </a:lnTo>
                  <a:lnTo>
                    <a:pt x="4" y="0"/>
                  </a:lnTo>
                  <a:lnTo>
                    <a:pt x="427" y="120"/>
                  </a:lnTo>
                  <a:lnTo>
                    <a:pt x="422" y="135"/>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00" name="Freeform 1578">
              <a:extLst>
                <a:ext uri="{FF2B5EF4-FFF2-40B4-BE49-F238E27FC236}">
                  <a16:creationId xmlns:a16="http://schemas.microsoft.com/office/drawing/2014/main" id="{75195599-5936-4A52-9BF8-AE862A37043E}"/>
                </a:ext>
              </a:extLst>
            </p:cNvPr>
            <p:cNvSpPr>
              <a:spLocks/>
            </p:cNvSpPr>
            <p:nvPr/>
          </p:nvSpPr>
          <p:spPr bwMode="auto">
            <a:xfrm>
              <a:off x="7227764" y="3157967"/>
              <a:ext cx="427206" cy="135065"/>
            </a:xfrm>
            <a:custGeom>
              <a:avLst/>
              <a:gdLst>
                <a:gd name="T0" fmla="*/ 422 w 427"/>
                <a:gd name="T1" fmla="*/ 135 h 135"/>
                <a:gd name="T2" fmla="*/ 0 w 427"/>
                <a:gd name="T3" fmla="*/ 17 h 135"/>
                <a:gd name="T4" fmla="*/ 4 w 427"/>
                <a:gd name="T5" fmla="*/ 0 h 135"/>
                <a:gd name="T6" fmla="*/ 427 w 427"/>
                <a:gd name="T7" fmla="*/ 120 h 135"/>
                <a:gd name="T8" fmla="*/ 422 w 427"/>
                <a:gd name="T9" fmla="*/ 135 h 135"/>
              </a:gdLst>
              <a:ahLst/>
              <a:cxnLst>
                <a:cxn ang="0">
                  <a:pos x="T0" y="T1"/>
                </a:cxn>
                <a:cxn ang="0">
                  <a:pos x="T2" y="T3"/>
                </a:cxn>
                <a:cxn ang="0">
                  <a:pos x="T4" y="T5"/>
                </a:cxn>
                <a:cxn ang="0">
                  <a:pos x="T6" y="T7"/>
                </a:cxn>
                <a:cxn ang="0">
                  <a:pos x="T8" y="T9"/>
                </a:cxn>
              </a:cxnLst>
              <a:rect l="0" t="0" r="r" b="b"/>
              <a:pathLst>
                <a:path w="427" h="135">
                  <a:moveTo>
                    <a:pt x="422" y="135"/>
                  </a:moveTo>
                  <a:lnTo>
                    <a:pt x="0" y="17"/>
                  </a:lnTo>
                  <a:lnTo>
                    <a:pt x="4" y="0"/>
                  </a:lnTo>
                  <a:lnTo>
                    <a:pt x="427" y="120"/>
                  </a:lnTo>
                  <a:lnTo>
                    <a:pt x="422"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01" name="Freeform 1579">
              <a:extLst>
                <a:ext uri="{FF2B5EF4-FFF2-40B4-BE49-F238E27FC236}">
                  <a16:creationId xmlns:a16="http://schemas.microsoft.com/office/drawing/2014/main" id="{CE53D17F-EDE6-4DC0-8E90-899AE55F588D}"/>
                </a:ext>
              </a:extLst>
            </p:cNvPr>
            <p:cNvSpPr>
              <a:spLocks/>
            </p:cNvSpPr>
            <p:nvPr/>
          </p:nvSpPr>
          <p:spPr bwMode="auto">
            <a:xfrm>
              <a:off x="6909610" y="3199987"/>
              <a:ext cx="84041" cy="39019"/>
            </a:xfrm>
            <a:custGeom>
              <a:avLst/>
              <a:gdLst>
                <a:gd name="T0" fmla="*/ 79 w 84"/>
                <a:gd name="T1" fmla="*/ 39 h 39"/>
                <a:gd name="T2" fmla="*/ 0 w 84"/>
                <a:gd name="T3" fmla="*/ 17 h 39"/>
                <a:gd name="T4" fmla="*/ 3 w 84"/>
                <a:gd name="T5" fmla="*/ 0 h 39"/>
                <a:gd name="T6" fmla="*/ 84 w 84"/>
                <a:gd name="T7" fmla="*/ 23 h 39"/>
                <a:gd name="T8" fmla="*/ 79 w 84"/>
                <a:gd name="T9" fmla="*/ 39 h 39"/>
              </a:gdLst>
              <a:ahLst/>
              <a:cxnLst>
                <a:cxn ang="0">
                  <a:pos x="T0" y="T1"/>
                </a:cxn>
                <a:cxn ang="0">
                  <a:pos x="T2" y="T3"/>
                </a:cxn>
                <a:cxn ang="0">
                  <a:pos x="T4" y="T5"/>
                </a:cxn>
                <a:cxn ang="0">
                  <a:pos x="T6" y="T7"/>
                </a:cxn>
                <a:cxn ang="0">
                  <a:pos x="T8" y="T9"/>
                </a:cxn>
              </a:cxnLst>
              <a:rect l="0" t="0" r="r" b="b"/>
              <a:pathLst>
                <a:path w="84" h="39">
                  <a:moveTo>
                    <a:pt x="79" y="39"/>
                  </a:moveTo>
                  <a:lnTo>
                    <a:pt x="0" y="17"/>
                  </a:lnTo>
                  <a:lnTo>
                    <a:pt x="3" y="0"/>
                  </a:lnTo>
                  <a:lnTo>
                    <a:pt x="84" y="23"/>
                  </a:lnTo>
                  <a:lnTo>
                    <a:pt x="79" y="3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02" name="Freeform 1580">
              <a:extLst>
                <a:ext uri="{FF2B5EF4-FFF2-40B4-BE49-F238E27FC236}">
                  <a16:creationId xmlns:a16="http://schemas.microsoft.com/office/drawing/2014/main" id="{539270A3-6C91-4461-8EE9-B15C1279E750}"/>
                </a:ext>
              </a:extLst>
            </p:cNvPr>
            <p:cNvSpPr>
              <a:spLocks/>
            </p:cNvSpPr>
            <p:nvPr/>
          </p:nvSpPr>
          <p:spPr bwMode="auto">
            <a:xfrm>
              <a:off x="6909610" y="3199987"/>
              <a:ext cx="84041" cy="39019"/>
            </a:xfrm>
            <a:custGeom>
              <a:avLst/>
              <a:gdLst>
                <a:gd name="T0" fmla="*/ 79 w 84"/>
                <a:gd name="T1" fmla="*/ 39 h 39"/>
                <a:gd name="T2" fmla="*/ 0 w 84"/>
                <a:gd name="T3" fmla="*/ 17 h 39"/>
                <a:gd name="T4" fmla="*/ 3 w 84"/>
                <a:gd name="T5" fmla="*/ 0 h 39"/>
                <a:gd name="T6" fmla="*/ 84 w 84"/>
                <a:gd name="T7" fmla="*/ 23 h 39"/>
                <a:gd name="T8" fmla="*/ 79 w 84"/>
                <a:gd name="T9" fmla="*/ 39 h 39"/>
              </a:gdLst>
              <a:ahLst/>
              <a:cxnLst>
                <a:cxn ang="0">
                  <a:pos x="T0" y="T1"/>
                </a:cxn>
                <a:cxn ang="0">
                  <a:pos x="T2" y="T3"/>
                </a:cxn>
                <a:cxn ang="0">
                  <a:pos x="T4" y="T5"/>
                </a:cxn>
                <a:cxn ang="0">
                  <a:pos x="T6" y="T7"/>
                </a:cxn>
                <a:cxn ang="0">
                  <a:pos x="T8" y="T9"/>
                </a:cxn>
              </a:cxnLst>
              <a:rect l="0" t="0" r="r" b="b"/>
              <a:pathLst>
                <a:path w="84" h="39">
                  <a:moveTo>
                    <a:pt x="79" y="39"/>
                  </a:moveTo>
                  <a:lnTo>
                    <a:pt x="0" y="17"/>
                  </a:lnTo>
                  <a:lnTo>
                    <a:pt x="3" y="0"/>
                  </a:lnTo>
                  <a:lnTo>
                    <a:pt x="84" y="23"/>
                  </a:lnTo>
                  <a:lnTo>
                    <a:pt x="79"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03" name="Freeform 1581">
              <a:extLst>
                <a:ext uri="{FF2B5EF4-FFF2-40B4-BE49-F238E27FC236}">
                  <a16:creationId xmlns:a16="http://schemas.microsoft.com/office/drawing/2014/main" id="{D4C0C14E-D509-4955-9488-088B20D7A69F}"/>
                </a:ext>
              </a:extLst>
            </p:cNvPr>
            <p:cNvSpPr>
              <a:spLocks/>
            </p:cNvSpPr>
            <p:nvPr/>
          </p:nvSpPr>
          <p:spPr bwMode="auto">
            <a:xfrm>
              <a:off x="7064685" y="3244008"/>
              <a:ext cx="86042" cy="39019"/>
            </a:xfrm>
            <a:custGeom>
              <a:avLst/>
              <a:gdLst>
                <a:gd name="T0" fmla="*/ 81 w 86"/>
                <a:gd name="T1" fmla="*/ 39 h 39"/>
                <a:gd name="T2" fmla="*/ 0 w 86"/>
                <a:gd name="T3" fmla="*/ 17 h 39"/>
                <a:gd name="T4" fmla="*/ 6 w 86"/>
                <a:gd name="T5" fmla="*/ 0 h 39"/>
                <a:gd name="T6" fmla="*/ 86 w 86"/>
                <a:gd name="T7" fmla="*/ 22 h 39"/>
                <a:gd name="T8" fmla="*/ 81 w 86"/>
                <a:gd name="T9" fmla="*/ 39 h 39"/>
              </a:gdLst>
              <a:ahLst/>
              <a:cxnLst>
                <a:cxn ang="0">
                  <a:pos x="T0" y="T1"/>
                </a:cxn>
                <a:cxn ang="0">
                  <a:pos x="T2" y="T3"/>
                </a:cxn>
                <a:cxn ang="0">
                  <a:pos x="T4" y="T5"/>
                </a:cxn>
                <a:cxn ang="0">
                  <a:pos x="T6" y="T7"/>
                </a:cxn>
                <a:cxn ang="0">
                  <a:pos x="T8" y="T9"/>
                </a:cxn>
              </a:cxnLst>
              <a:rect l="0" t="0" r="r" b="b"/>
              <a:pathLst>
                <a:path w="86" h="39">
                  <a:moveTo>
                    <a:pt x="81" y="39"/>
                  </a:moveTo>
                  <a:lnTo>
                    <a:pt x="0" y="17"/>
                  </a:lnTo>
                  <a:lnTo>
                    <a:pt x="6" y="0"/>
                  </a:lnTo>
                  <a:lnTo>
                    <a:pt x="86" y="22"/>
                  </a:lnTo>
                  <a:lnTo>
                    <a:pt x="81" y="3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04" name="Freeform 1582">
              <a:extLst>
                <a:ext uri="{FF2B5EF4-FFF2-40B4-BE49-F238E27FC236}">
                  <a16:creationId xmlns:a16="http://schemas.microsoft.com/office/drawing/2014/main" id="{8E451361-61F0-41DE-8CED-4D419A40AAA1}"/>
                </a:ext>
              </a:extLst>
            </p:cNvPr>
            <p:cNvSpPr>
              <a:spLocks/>
            </p:cNvSpPr>
            <p:nvPr/>
          </p:nvSpPr>
          <p:spPr bwMode="auto">
            <a:xfrm>
              <a:off x="7064685" y="3244008"/>
              <a:ext cx="86042" cy="39019"/>
            </a:xfrm>
            <a:custGeom>
              <a:avLst/>
              <a:gdLst>
                <a:gd name="T0" fmla="*/ 81 w 86"/>
                <a:gd name="T1" fmla="*/ 39 h 39"/>
                <a:gd name="T2" fmla="*/ 0 w 86"/>
                <a:gd name="T3" fmla="*/ 17 h 39"/>
                <a:gd name="T4" fmla="*/ 6 w 86"/>
                <a:gd name="T5" fmla="*/ 0 h 39"/>
                <a:gd name="T6" fmla="*/ 86 w 86"/>
                <a:gd name="T7" fmla="*/ 22 h 39"/>
                <a:gd name="T8" fmla="*/ 81 w 86"/>
                <a:gd name="T9" fmla="*/ 39 h 39"/>
              </a:gdLst>
              <a:ahLst/>
              <a:cxnLst>
                <a:cxn ang="0">
                  <a:pos x="T0" y="T1"/>
                </a:cxn>
                <a:cxn ang="0">
                  <a:pos x="T2" y="T3"/>
                </a:cxn>
                <a:cxn ang="0">
                  <a:pos x="T4" y="T5"/>
                </a:cxn>
                <a:cxn ang="0">
                  <a:pos x="T6" y="T7"/>
                </a:cxn>
                <a:cxn ang="0">
                  <a:pos x="T8" y="T9"/>
                </a:cxn>
              </a:cxnLst>
              <a:rect l="0" t="0" r="r" b="b"/>
              <a:pathLst>
                <a:path w="86" h="39">
                  <a:moveTo>
                    <a:pt x="81" y="39"/>
                  </a:moveTo>
                  <a:lnTo>
                    <a:pt x="0" y="17"/>
                  </a:lnTo>
                  <a:lnTo>
                    <a:pt x="6" y="0"/>
                  </a:lnTo>
                  <a:lnTo>
                    <a:pt x="86" y="22"/>
                  </a:lnTo>
                  <a:lnTo>
                    <a:pt x="81"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05" name="Freeform 1583">
              <a:extLst>
                <a:ext uri="{FF2B5EF4-FFF2-40B4-BE49-F238E27FC236}">
                  <a16:creationId xmlns:a16="http://schemas.microsoft.com/office/drawing/2014/main" id="{45050FB3-EAB8-46B6-B4D9-4E1541A5810B}"/>
                </a:ext>
              </a:extLst>
            </p:cNvPr>
            <p:cNvSpPr>
              <a:spLocks/>
            </p:cNvSpPr>
            <p:nvPr/>
          </p:nvSpPr>
          <p:spPr bwMode="auto">
            <a:xfrm>
              <a:off x="7222761" y="3288029"/>
              <a:ext cx="85041" cy="39019"/>
            </a:xfrm>
            <a:custGeom>
              <a:avLst/>
              <a:gdLst>
                <a:gd name="T0" fmla="*/ 80 w 85"/>
                <a:gd name="T1" fmla="*/ 39 h 39"/>
                <a:gd name="T2" fmla="*/ 0 w 85"/>
                <a:gd name="T3" fmla="*/ 17 h 39"/>
                <a:gd name="T4" fmla="*/ 5 w 85"/>
                <a:gd name="T5" fmla="*/ 0 h 39"/>
                <a:gd name="T6" fmla="*/ 85 w 85"/>
                <a:gd name="T7" fmla="*/ 22 h 39"/>
                <a:gd name="T8" fmla="*/ 80 w 85"/>
                <a:gd name="T9" fmla="*/ 39 h 39"/>
              </a:gdLst>
              <a:ahLst/>
              <a:cxnLst>
                <a:cxn ang="0">
                  <a:pos x="T0" y="T1"/>
                </a:cxn>
                <a:cxn ang="0">
                  <a:pos x="T2" y="T3"/>
                </a:cxn>
                <a:cxn ang="0">
                  <a:pos x="T4" y="T5"/>
                </a:cxn>
                <a:cxn ang="0">
                  <a:pos x="T6" y="T7"/>
                </a:cxn>
                <a:cxn ang="0">
                  <a:pos x="T8" y="T9"/>
                </a:cxn>
              </a:cxnLst>
              <a:rect l="0" t="0" r="r" b="b"/>
              <a:pathLst>
                <a:path w="85" h="39">
                  <a:moveTo>
                    <a:pt x="80" y="39"/>
                  </a:moveTo>
                  <a:lnTo>
                    <a:pt x="0" y="17"/>
                  </a:lnTo>
                  <a:lnTo>
                    <a:pt x="5" y="0"/>
                  </a:lnTo>
                  <a:lnTo>
                    <a:pt x="85" y="22"/>
                  </a:lnTo>
                  <a:lnTo>
                    <a:pt x="80" y="3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06" name="Freeform 1584">
              <a:extLst>
                <a:ext uri="{FF2B5EF4-FFF2-40B4-BE49-F238E27FC236}">
                  <a16:creationId xmlns:a16="http://schemas.microsoft.com/office/drawing/2014/main" id="{9F0E8007-FF34-4FB0-A485-015D89C4F518}"/>
                </a:ext>
              </a:extLst>
            </p:cNvPr>
            <p:cNvSpPr>
              <a:spLocks/>
            </p:cNvSpPr>
            <p:nvPr/>
          </p:nvSpPr>
          <p:spPr bwMode="auto">
            <a:xfrm>
              <a:off x="7222761" y="3288029"/>
              <a:ext cx="85041" cy="39019"/>
            </a:xfrm>
            <a:custGeom>
              <a:avLst/>
              <a:gdLst>
                <a:gd name="T0" fmla="*/ 80 w 85"/>
                <a:gd name="T1" fmla="*/ 39 h 39"/>
                <a:gd name="T2" fmla="*/ 0 w 85"/>
                <a:gd name="T3" fmla="*/ 17 h 39"/>
                <a:gd name="T4" fmla="*/ 5 w 85"/>
                <a:gd name="T5" fmla="*/ 0 h 39"/>
                <a:gd name="T6" fmla="*/ 85 w 85"/>
                <a:gd name="T7" fmla="*/ 22 h 39"/>
                <a:gd name="T8" fmla="*/ 80 w 85"/>
                <a:gd name="T9" fmla="*/ 39 h 39"/>
              </a:gdLst>
              <a:ahLst/>
              <a:cxnLst>
                <a:cxn ang="0">
                  <a:pos x="T0" y="T1"/>
                </a:cxn>
                <a:cxn ang="0">
                  <a:pos x="T2" y="T3"/>
                </a:cxn>
                <a:cxn ang="0">
                  <a:pos x="T4" y="T5"/>
                </a:cxn>
                <a:cxn ang="0">
                  <a:pos x="T6" y="T7"/>
                </a:cxn>
                <a:cxn ang="0">
                  <a:pos x="T8" y="T9"/>
                </a:cxn>
              </a:cxnLst>
              <a:rect l="0" t="0" r="r" b="b"/>
              <a:pathLst>
                <a:path w="85" h="39">
                  <a:moveTo>
                    <a:pt x="80" y="39"/>
                  </a:moveTo>
                  <a:lnTo>
                    <a:pt x="0" y="17"/>
                  </a:lnTo>
                  <a:lnTo>
                    <a:pt x="5" y="0"/>
                  </a:lnTo>
                  <a:lnTo>
                    <a:pt x="85" y="22"/>
                  </a:lnTo>
                  <a:lnTo>
                    <a:pt x="80"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07" name="Freeform 1585">
              <a:extLst>
                <a:ext uri="{FF2B5EF4-FFF2-40B4-BE49-F238E27FC236}">
                  <a16:creationId xmlns:a16="http://schemas.microsoft.com/office/drawing/2014/main" id="{159EEA96-50AF-4D92-B113-26482D2D61E1}"/>
                </a:ext>
              </a:extLst>
            </p:cNvPr>
            <p:cNvSpPr>
              <a:spLocks/>
            </p:cNvSpPr>
            <p:nvPr/>
          </p:nvSpPr>
          <p:spPr bwMode="auto">
            <a:xfrm>
              <a:off x="7379837" y="3332051"/>
              <a:ext cx="85041" cy="39019"/>
            </a:xfrm>
            <a:custGeom>
              <a:avLst/>
              <a:gdLst>
                <a:gd name="T0" fmla="*/ 80 w 85"/>
                <a:gd name="T1" fmla="*/ 39 h 39"/>
                <a:gd name="T2" fmla="*/ 0 w 85"/>
                <a:gd name="T3" fmla="*/ 16 h 39"/>
                <a:gd name="T4" fmla="*/ 5 w 85"/>
                <a:gd name="T5" fmla="*/ 0 h 39"/>
                <a:gd name="T6" fmla="*/ 85 w 85"/>
                <a:gd name="T7" fmla="*/ 22 h 39"/>
                <a:gd name="T8" fmla="*/ 80 w 85"/>
                <a:gd name="T9" fmla="*/ 39 h 39"/>
              </a:gdLst>
              <a:ahLst/>
              <a:cxnLst>
                <a:cxn ang="0">
                  <a:pos x="T0" y="T1"/>
                </a:cxn>
                <a:cxn ang="0">
                  <a:pos x="T2" y="T3"/>
                </a:cxn>
                <a:cxn ang="0">
                  <a:pos x="T4" y="T5"/>
                </a:cxn>
                <a:cxn ang="0">
                  <a:pos x="T6" y="T7"/>
                </a:cxn>
                <a:cxn ang="0">
                  <a:pos x="T8" y="T9"/>
                </a:cxn>
              </a:cxnLst>
              <a:rect l="0" t="0" r="r" b="b"/>
              <a:pathLst>
                <a:path w="85" h="39">
                  <a:moveTo>
                    <a:pt x="80" y="39"/>
                  </a:moveTo>
                  <a:lnTo>
                    <a:pt x="0" y="16"/>
                  </a:lnTo>
                  <a:lnTo>
                    <a:pt x="5" y="0"/>
                  </a:lnTo>
                  <a:lnTo>
                    <a:pt x="85" y="22"/>
                  </a:lnTo>
                  <a:lnTo>
                    <a:pt x="80" y="39"/>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08" name="Freeform 1586">
              <a:extLst>
                <a:ext uri="{FF2B5EF4-FFF2-40B4-BE49-F238E27FC236}">
                  <a16:creationId xmlns:a16="http://schemas.microsoft.com/office/drawing/2014/main" id="{6FFB66DC-1F39-4916-AB9D-A6EA9FB73F2C}"/>
                </a:ext>
              </a:extLst>
            </p:cNvPr>
            <p:cNvSpPr>
              <a:spLocks/>
            </p:cNvSpPr>
            <p:nvPr/>
          </p:nvSpPr>
          <p:spPr bwMode="auto">
            <a:xfrm>
              <a:off x="7379837" y="3332051"/>
              <a:ext cx="85041" cy="39019"/>
            </a:xfrm>
            <a:custGeom>
              <a:avLst/>
              <a:gdLst>
                <a:gd name="T0" fmla="*/ 80 w 85"/>
                <a:gd name="T1" fmla="*/ 39 h 39"/>
                <a:gd name="T2" fmla="*/ 0 w 85"/>
                <a:gd name="T3" fmla="*/ 16 h 39"/>
                <a:gd name="T4" fmla="*/ 5 w 85"/>
                <a:gd name="T5" fmla="*/ 0 h 39"/>
                <a:gd name="T6" fmla="*/ 85 w 85"/>
                <a:gd name="T7" fmla="*/ 22 h 39"/>
                <a:gd name="T8" fmla="*/ 80 w 85"/>
                <a:gd name="T9" fmla="*/ 39 h 39"/>
              </a:gdLst>
              <a:ahLst/>
              <a:cxnLst>
                <a:cxn ang="0">
                  <a:pos x="T0" y="T1"/>
                </a:cxn>
                <a:cxn ang="0">
                  <a:pos x="T2" y="T3"/>
                </a:cxn>
                <a:cxn ang="0">
                  <a:pos x="T4" y="T5"/>
                </a:cxn>
                <a:cxn ang="0">
                  <a:pos x="T6" y="T7"/>
                </a:cxn>
                <a:cxn ang="0">
                  <a:pos x="T8" y="T9"/>
                </a:cxn>
              </a:cxnLst>
              <a:rect l="0" t="0" r="r" b="b"/>
              <a:pathLst>
                <a:path w="85" h="39">
                  <a:moveTo>
                    <a:pt x="80" y="39"/>
                  </a:moveTo>
                  <a:lnTo>
                    <a:pt x="0" y="16"/>
                  </a:lnTo>
                  <a:lnTo>
                    <a:pt x="5" y="0"/>
                  </a:lnTo>
                  <a:lnTo>
                    <a:pt x="85" y="22"/>
                  </a:lnTo>
                  <a:lnTo>
                    <a:pt x="80"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09" name="Freeform 1587">
              <a:extLst>
                <a:ext uri="{FF2B5EF4-FFF2-40B4-BE49-F238E27FC236}">
                  <a16:creationId xmlns:a16="http://schemas.microsoft.com/office/drawing/2014/main" id="{2F5FBE6A-2604-413E-8B53-F7D19B33FF3F}"/>
                </a:ext>
              </a:extLst>
            </p:cNvPr>
            <p:cNvSpPr>
              <a:spLocks/>
            </p:cNvSpPr>
            <p:nvPr/>
          </p:nvSpPr>
          <p:spPr bwMode="auto">
            <a:xfrm>
              <a:off x="7271785" y="2980881"/>
              <a:ext cx="273132" cy="102049"/>
            </a:xfrm>
            <a:custGeom>
              <a:avLst/>
              <a:gdLst>
                <a:gd name="T0" fmla="*/ 265 w 273"/>
                <a:gd name="T1" fmla="*/ 102 h 102"/>
                <a:gd name="T2" fmla="*/ 0 w 273"/>
                <a:gd name="T3" fmla="*/ 26 h 102"/>
                <a:gd name="T4" fmla="*/ 6 w 273"/>
                <a:gd name="T5" fmla="*/ 0 h 102"/>
                <a:gd name="T6" fmla="*/ 273 w 273"/>
                <a:gd name="T7" fmla="*/ 74 h 102"/>
                <a:gd name="T8" fmla="*/ 265 w 273"/>
                <a:gd name="T9" fmla="*/ 102 h 102"/>
              </a:gdLst>
              <a:ahLst/>
              <a:cxnLst>
                <a:cxn ang="0">
                  <a:pos x="T0" y="T1"/>
                </a:cxn>
                <a:cxn ang="0">
                  <a:pos x="T2" y="T3"/>
                </a:cxn>
                <a:cxn ang="0">
                  <a:pos x="T4" y="T5"/>
                </a:cxn>
                <a:cxn ang="0">
                  <a:pos x="T6" y="T7"/>
                </a:cxn>
                <a:cxn ang="0">
                  <a:pos x="T8" y="T9"/>
                </a:cxn>
              </a:cxnLst>
              <a:rect l="0" t="0" r="r" b="b"/>
              <a:pathLst>
                <a:path w="273" h="102">
                  <a:moveTo>
                    <a:pt x="265" y="102"/>
                  </a:moveTo>
                  <a:lnTo>
                    <a:pt x="0" y="26"/>
                  </a:lnTo>
                  <a:lnTo>
                    <a:pt x="6" y="0"/>
                  </a:lnTo>
                  <a:lnTo>
                    <a:pt x="273" y="74"/>
                  </a:lnTo>
                  <a:lnTo>
                    <a:pt x="265" y="102"/>
                  </a:lnTo>
                  <a:close/>
                </a:path>
              </a:pathLst>
            </a:custGeom>
            <a:solidFill>
              <a:srgbClr val="83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10" name="Freeform 1588">
              <a:extLst>
                <a:ext uri="{FF2B5EF4-FFF2-40B4-BE49-F238E27FC236}">
                  <a16:creationId xmlns:a16="http://schemas.microsoft.com/office/drawing/2014/main" id="{EF919F07-0FE8-4DBD-B663-E1D218E21DAD}"/>
                </a:ext>
              </a:extLst>
            </p:cNvPr>
            <p:cNvSpPr>
              <a:spLocks/>
            </p:cNvSpPr>
            <p:nvPr/>
          </p:nvSpPr>
          <p:spPr bwMode="auto">
            <a:xfrm>
              <a:off x="7271785" y="2980881"/>
              <a:ext cx="273132" cy="102049"/>
            </a:xfrm>
            <a:custGeom>
              <a:avLst/>
              <a:gdLst>
                <a:gd name="T0" fmla="*/ 265 w 273"/>
                <a:gd name="T1" fmla="*/ 102 h 102"/>
                <a:gd name="T2" fmla="*/ 0 w 273"/>
                <a:gd name="T3" fmla="*/ 26 h 102"/>
                <a:gd name="T4" fmla="*/ 6 w 273"/>
                <a:gd name="T5" fmla="*/ 0 h 102"/>
                <a:gd name="T6" fmla="*/ 273 w 273"/>
                <a:gd name="T7" fmla="*/ 74 h 102"/>
                <a:gd name="T8" fmla="*/ 265 w 273"/>
                <a:gd name="T9" fmla="*/ 102 h 102"/>
              </a:gdLst>
              <a:ahLst/>
              <a:cxnLst>
                <a:cxn ang="0">
                  <a:pos x="T0" y="T1"/>
                </a:cxn>
                <a:cxn ang="0">
                  <a:pos x="T2" y="T3"/>
                </a:cxn>
                <a:cxn ang="0">
                  <a:pos x="T4" y="T5"/>
                </a:cxn>
                <a:cxn ang="0">
                  <a:pos x="T6" y="T7"/>
                </a:cxn>
                <a:cxn ang="0">
                  <a:pos x="T8" y="T9"/>
                </a:cxn>
              </a:cxnLst>
              <a:rect l="0" t="0" r="r" b="b"/>
              <a:pathLst>
                <a:path w="273" h="102">
                  <a:moveTo>
                    <a:pt x="265" y="102"/>
                  </a:moveTo>
                  <a:lnTo>
                    <a:pt x="0" y="26"/>
                  </a:lnTo>
                  <a:lnTo>
                    <a:pt x="6" y="0"/>
                  </a:lnTo>
                  <a:lnTo>
                    <a:pt x="273" y="74"/>
                  </a:lnTo>
                  <a:lnTo>
                    <a:pt x="265" y="1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11" name="Freeform 1589">
              <a:extLst>
                <a:ext uri="{FF2B5EF4-FFF2-40B4-BE49-F238E27FC236}">
                  <a16:creationId xmlns:a16="http://schemas.microsoft.com/office/drawing/2014/main" id="{37D62880-C4CC-4BF1-A042-66A5CAE0CA95}"/>
                </a:ext>
              </a:extLst>
            </p:cNvPr>
            <p:cNvSpPr>
              <a:spLocks/>
            </p:cNvSpPr>
            <p:nvPr/>
          </p:nvSpPr>
          <p:spPr bwMode="auto">
            <a:xfrm>
              <a:off x="7268783" y="2406604"/>
              <a:ext cx="90043" cy="91044"/>
            </a:xfrm>
            <a:custGeom>
              <a:avLst/>
              <a:gdLst>
                <a:gd name="T0" fmla="*/ 19 w 90"/>
                <a:gd name="T1" fmla="*/ 0 h 91"/>
                <a:gd name="T2" fmla="*/ 19 w 90"/>
                <a:gd name="T3" fmla="*/ 0 h 91"/>
                <a:gd name="T4" fmla="*/ 11 w 90"/>
                <a:gd name="T5" fmla="*/ 10 h 91"/>
                <a:gd name="T6" fmla="*/ 0 w 90"/>
                <a:gd name="T7" fmla="*/ 18 h 91"/>
                <a:gd name="T8" fmla="*/ 26 w 90"/>
                <a:gd name="T9" fmla="*/ 91 h 91"/>
                <a:gd name="T10" fmla="*/ 26 w 90"/>
                <a:gd name="T11" fmla="*/ 91 h 91"/>
                <a:gd name="T12" fmla="*/ 37 w 90"/>
                <a:gd name="T13" fmla="*/ 86 h 91"/>
                <a:gd name="T14" fmla="*/ 46 w 90"/>
                <a:gd name="T15" fmla="*/ 79 h 91"/>
                <a:gd name="T16" fmla="*/ 55 w 90"/>
                <a:gd name="T17" fmla="*/ 73 h 91"/>
                <a:gd name="T18" fmla="*/ 63 w 90"/>
                <a:gd name="T19" fmla="*/ 66 h 91"/>
                <a:gd name="T20" fmla="*/ 70 w 90"/>
                <a:gd name="T21" fmla="*/ 57 h 91"/>
                <a:gd name="T22" fmla="*/ 78 w 90"/>
                <a:gd name="T23" fmla="*/ 49 h 91"/>
                <a:gd name="T24" fmla="*/ 85 w 90"/>
                <a:gd name="T25" fmla="*/ 39 h 91"/>
                <a:gd name="T26" fmla="*/ 90 w 90"/>
                <a:gd name="T27" fmla="*/ 30 h 91"/>
                <a:gd name="T28" fmla="*/ 19 w 90"/>
                <a:gd name="T2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91">
                  <a:moveTo>
                    <a:pt x="19" y="0"/>
                  </a:moveTo>
                  <a:lnTo>
                    <a:pt x="19" y="0"/>
                  </a:lnTo>
                  <a:lnTo>
                    <a:pt x="11" y="10"/>
                  </a:lnTo>
                  <a:lnTo>
                    <a:pt x="0" y="18"/>
                  </a:lnTo>
                  <a:lnTo>
                    <a:pt x="26" y="91"/>
                  </a:lnTo>
                  <a:lnTo>
                    <a:pt x="26" y="91"/>
                  </a:lnTo>
                  <a:lnTo>
                    <a:pt x="37" y="86"/>
                  </a:lnTo>
                  <a:lnTo>
                    <a:pt x="46" y="79"/>
                  </a:lnTo>
                  <a:lnTo>
                    <a:pt x="55" y="73"/>
                  </a:lnTo>
                  <a:lnTo>
                    <a:pt x="63" y="66"/>
                  </a:lnTo>
                  <a:lnTo>
                    <a:pt x="70" y="57"/>
                  </a:lnTo>
                  <a:lnTo>
                    <a:pt x="78" y="49"/>
                  </a:lnTo>
                  <a:lnTo>
                    <a:pt x="85" y="39"/>
                  </a:lnTo>
                  <a:lnTo>
                    <a:pt x="90" y="30"/>
                  </a:lnTo>
                  <a:lnTo>
                    <a:pt x="19" y="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12" name="Freeform 1590">
              <a:extLst>
                <a:ext uri="{FF2B5EF4-FFF2-40B4-BE49-F238E27FC236}">
                  <a16:creationId xmlns:a16="http://schemas.microsoft.com/office/drawing/2014/main" id="{AFBE6EFF-8570-446B-B8F0-759C8E2ADE8D}"/>
                </a:ext>
              </a:extLst>
            </p:cNvPr>
            <p:cNvSpPr>
              <a:spLocks/>
            </p:cNvSpPr>
            <p:nvPr/>
          </p:nvSpPr>
          <p:spPr bwMode="auto">
            <a:xfrm>
              <a:off x="7264781" y="2245526"/>
              <a:ext cx="110053" cy="167081"/>
            </a:xfrm>
            <a:custGeom>
              <a:avLst/>
              <a:gdLst>
                <a:gd name="T0" fmla="*/ 0 w 110"/>
                <a:gd name="T1" fmla="*/ 73 h 167"/>
                <a:gd name="T2" fmla="*/ 0 w 110"/>
                <a:gd name="T3" fmla="*/ 73 h 167"/>
                <a:gd name="T4" fmla="*/ 8 w 110"/>
                <a:gd name="T5" fmla="*/ 78 h 167"/>
                <a:gd name="T6" fmla="*/ 16 w 110"/>
                <a:gd name="T7" fmla="*/ 84 h 167"/>
                <a:gd name="T8" fmla="*/ 21 w 110"/>
                <a:gd name="T9" fmla="*/ 92 h 167"/>
                <a:gd name="T10" fmla="*/ 26 w 110"/>
                <a:gd name="T11" fmla="*/ 100 h 167"/>
                <a:gd name="T12" fmla="*/ 30 w 110"/>
                <a:gd name="T13" fmla="*/ 109 h 167"/>
                <a:gd name="T14" fmla="*/ 32 w 110"/>
                <a:gd name="T15" fmla="*/ 118 h 167"/>
                <a:gd name="T16" fmla="*/ 33 w 110"/>
                <a:gd name="T17" fmla="*/ 128 h 167"/>
                <a:gd name="T18" fmla="*/ 32 w 110"/>
                <a:gd name="T19" fmla="*/ 139 h 167"/>
                <a:gd name="T20" fmla="*/ 103 w 110"/>
                <a:gd name="T21" fmla="*/ 167 h 167"/>
                <a:gd name="T22" fmla="*/ 103 w 110"/>
                <a:gd name="T23" fmla="*/ 167 h 167"/>
                <a:gd name="T24" fmla="*/ 104 w 110"/>
                <a:gd name="T25" fmla="*/ 165 h 167"/>
                <a:gd name="T26" fmla="*/ 104 w 110"/>
                <a:gd name="T27" fmla="*/ 165 h 167"/>
                <a:gd name="T28" fmla="*/ 107 w 110"/>
                <a:gd name="T29" fmla="*/ 152 h 167"/>
                <a:gd name="T30" fmla="*/ 108 w 110"/>
                <a:gd name="T31" fmla="*/ 139 h 167"/>
                <a:gd name="T32" fmla="*/ 110 w 110"/>
                <a:gd name="T33" fmla="*/ 126 h 167"/>
                <a:gd name="T34" fmla="*/ 108 w 110"/>
                <a:gd name="T35" fmla="*/ 113 h 167"/>
                <a:gd name="T36" fmla="*/ 107 w 110"/>
                <a:gd name="T37" fmla="*/ 101 h 167"/>
                <a:gd name="T38" fmla="*/ 103 w 110"/>
                <a:gd name="T39" fmla="*/ 88 h 167"/>
                <a:gd name="T40" fmla="*/ 99 w 110"/>
                <a:gd name="T41" fmla="*/ 76 h 167"/>
                <a:gd name="T42" fmla="*/ 94 w 110"/>
                <a:gd name="T43" fmla="*/ 66 h 167"/>
                <a:gd name="T44" fmla="*/ 87 w 110"/>
                <a:gd name="T45" fmla="*/ 54 h 167"/>
                <a:gd name="T46" fmla="*/ 81 w 110"/>
                <a:gd name="T47" fmla="*/ 44 h 167"/>
                <a:gd name="T48" fmla="*/ 73 w 110"/>
                <a:gd name="T49" fmla="*/ 35 h 167"/>
                <a:gd name="T50" fmla="*/ 64 w 110"/>
                <a:gd name="T51" fmla="*/ 26 h 167"/>
                <a:gd name="T52" fmla="*/ 54 w 110"/>
                <a:gd name="T53" fmla="*/ 18 h 167"/>
                <a:gd name="T54" fmla="*/ 43 w 110"/>
                <a:gd name="T55" fmla="*/ 10 h 167"/>
                <a:gd name="T56" fmla="*/ 33 w 110"/>
                <a:gd name="T57" fmla="*/ 5 h 167"/>
                <a:gd name="T58" fmla="*/ 20 w 110"/>
                <a:gd name="T59" fmla="*/ 0 h 167"/>
                <a:gd name="T60" fmla="*/ 0 w 110"/>
                <a:gd name="T61" fmla="*/ 7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0" h="167">
                  <a:moveTo>
                    <a:pt x="0" y="73"/>
                  </a:moveTo>
                  <a:lnTo>
                    <a:pt x="0" y="73"/>
                  </a:lnTo>
                  <a:lnTo>
                    <a:pt x="8" y="78"/>
                  </a:lnTo>
                  <a:lnTo>
                    <a:pt x="16" y="84"/>
                  </a:lnTo>
                  <a:lnTo>
                    <a:pt x="21" y="92"/>
                  </a:lnTo>
                  <a:lnTo>
                    <a:pt x="26" y="100"/>
                  </a:lnTo>
                  <a:lnTo>
                    <a:pt x="30" y="109"/>
                  </a:lnTo>
                  <a:lnTo>
                    <a:pt x="32" y="118"/>
                  </a:lnTo>
                  <a:lnTo>
                    <a:pt x="33" y="128"/>
                  </a:lnTo>
                  <a:lnTo>
                    <a:pt x="32" y="139"/>
                  </a:lnTo>
                  <a:lnTo>
                    <a:pt x="103" y="167"/>
                  </a:lnTo>
                  <a:lnTo>
                    <a:pt x="103" y="167"/>
                  </a:lnTo>
                  <a:lnTo>
                    <a:pt x="104" y="165"/>
                  </a:lnTo>
                  <a:lnTo>
                    <a:pt x="104" y="165"/>
                  </a:lnTo>
                  <a:lnTo>
                    <a:pt x="107" y="152"/>
                  </a:lnTo>
                  <a:lnTo>
                    <a:pt x="108" y="139"/>
                  </a:lnTo>
                  <a:lnTo>
                    <a:pt x="110" y="126"/>
                  </a:lnTo>
                  <a:lnTo>
                    <a:pt x="108" y="113"/>
                  </a:lnTo>
                  <a:lnTo>
                    <a:pt x="107" y="101"/>
                  </a:lnTo>
                  <a:lnTo>
                    <a:pt x="103" y="88"/>
                  </a:lnTo>
                  <a:lnTo>
                    <a:pt x="99" y="76"/>
                  </a:lnTo>
                  <a:lnTo>
                    <a:pt x="94" y="66"/>
                  </a:lnTo>
                  <a:lnTo>
                    <a:pt x="87" y="54"/>
                  </a:lnTo>
                  <a:lnTo>
                    <a:pt x="81" y="44"/>
                  </a:lnTo>
                  <a:lnTo>
                    <a:pt x="73" y="35"/>
                  </a:lnTo>
                  <a:lnTo>
                    <a:pt x="64" y="26"/>
                  </a:lnTo>
                  <a:lnTo>
                    <a:pt x="54" y="18"/>
                  </a:lnTo>
                  <a:lnTo>
                    <a:pt x="43" y="10"/>
                  </a:lnTo>
                  <a:lnTo>
                    <a:pt x="33" y="5"/>
                  </a:lnTo>
                  <a:lnTo>
                    <a:pt x="20" y="0"/>
                  </a:lnTo>
                  <a:lnTo>
                    <a:pt x="0" y="73"/>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13" name="Freeform 1591">
              <a:extLst>
                <a:ext uri="{FF2B5EF4-FFF2-40B4-BE49-F238E27FC236}">
                  <a16:creationId xmlns:a16="http://schemas.microsoft.com/office/drawing/2014/main" id="{F16950FB-FFCC-42EA-919C-7E94B3153793}"/>
                </a:ext>
              </a:extLst>
            </p:cNvPr>
            <p:cNvSpPr>
              <a:spLocks/>
            </p:cNvSpPr>
            <p:nvPr/>
          </p:nvSpPr>
          <p:spPr bwMode="auto">
            <a:xfrm>
              <a:off x="7150726" y="2236522"/>
              <a:ext cx="111054" cy="84041"/>
            </a:xfrm>
            <a:custGeom>
              <a:avLst/>
              <a:gdLst>
                <a:gd name="T0" fmla="*/ 53 w 111"/>
                <a:gd name="T1" fmla="*/ 84 h 84"/>
                <a:gd name="T2" fmla="*/ 53 w 111"/>
                <a:gd name="T3" fmla="*/ 84 h 84"/>
                <a:gd name="T4" fmla="*/ 61 w 111"/>
                <a:gd name="T5" fmla="*/ 80 h 84"/>
                <a:gd name="T6" fmla="*/ 70 w 111"/>
                <a:gd name="T7" fmla="*/ 78 h 84"/>
                <a:gd name="T8" fmla="*/ 79 w 111"/>
                <a:gd name="T9" fmla="*/ 75 h 84"/>
                <a:gd name="T10" fmla="*/ 90 w 111"/>
                <a:gd name="T11" fmla="*/ 75 h 84"/>
                <a:gd name="T12" fmla="*/ 111 w 111"/>
                <a:gd name="T13" fmla="*/ 1 h 84"/>
                <a:gd name="T14" fmla="*/ 111 w 111"/>
                <a:gd name="T15" fmla="*/ 1 h 84"/>
                <a:gd name="T16" fmla="*/ 95 w 111"/>
                <a:gd name="T17" fmla="*/ 0 h 84"/>
                <a:gd name="T18" fmla="*/ 81 w 111"/>
                <a:gd name="T19" fmla="*/ 0 h 84"/>
                <a:gd name="T20" fmla="*/ 65 w 111"/>
                <a:gd name="T21" fmla="*/ 1 h 84"/>
                <a:gd name="T22" fmla="*/ 51 w 111"/>
                <a:gd name="T23" fmla="*/ 4 h 84"/>
                <a:gd name="T24" fmla="*/ 38 w 111"/>
                <a:gd name="T25" fmla="*/ 7 h 84"/>
                <a:gd name="T26" fmla="*/ 24 w 111"/>
                <a:gd name="T27" fmla="*/ 14 h 84"/>
                <a:gd name="T28" fmla="*/ 12 w 111"/>
                <a:gd name="T29" fmla="*/ 20 h 84"/>
                <a:gd name="T30" fmla="*/ 0 w 111"/>
                <a:gd name="T31" fmla="*/ 30 h 84"/>
                <a:gd name="T32" fmla="*/ 53 w 111"/>
                <a:gd name="T3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 h="84">
                  <a:moveTo>
                    <a:pt x="53" y="84"/>
                  </a:moveTo>
                  <a:lnTo>
                    <a:pt x="53" y="84"/>
                  </a:lnTo>
                  <a:lnTo>
                    <a:pt x="61" y="80"/>
                  </a:lnTo>
                  <a:lnTo>
                    <a:pt x="70" y="78"/>
                  </a:lnTo>
                  <a:lnTo>
                    <a:pt x="79" y="75"/>
                  </a:lnTo>
                  <a:lnTo>
                    <a:pt x="90" y="75"/>
                  </a:lnTo>
                  <a:lnTo>
                    <a:pt x="111" y="1"/>
                  </a:lnTo>
                  <a:lnTo>
                    <a:pt x="111" y="1"/>
                  </a:lnTo>
                  <a:lnTo>
                    <a:pt x="95" y="0"/>
                  </a:lnTo>
                  <a:lnTo>
                    <a:pt x="81" y="0"/>
                  </a:lnTo>
                  <a:lnTo>
                    <a:pt x="65" y="1"/>
                  </a:lnTo>
                  <a:lnTo>
                    <a:pt x="51" y="4"/>
                  </a:lnTo>
                  <a:lnTo>
                    <a:pt x="38" y="7"/>
                  </a:lnTo>
                  <a:lnTo>
                    <a:pt x="24" y="14"/>
                  </a:lnTo>
                  <a:lnTo>
                    <a:pt x="12" y="20"/>
                  </a:lnTo>
                  <a:lnTo>
                    <a:pt x="0" y="30"/>
                  </a:lnTo>
                  <a:lnTo>
                    <a:pt x="53" y="84"/>
                  </a:lnTo>
                  <a:close/>
                </a:path>
              </a:pathLst>
            </a:custGeom>
            <a:solidFill>
              <a:srgbClr val="1ABA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14" name="Freeform 1592">
              <a:extLst>
                <a:ext uri="{FF2B5EF4-FFF2-40B4-BE49-F238E27FC236}">
                  <a16:creationId xmlns:a16="http://schemas.microsoft.com/office/drawing/2014/main" id="{846A0658-0C79-4A9E-8ADE-27B79F8E1FE5}"/>
                </a:ext>
              </a:extLst>
            </p:cNvPr>
            <p:cNvSpPr>
              <a:spLocks/>
            </p:cNvSpPr>
            <p:nvPr/>
          </p:nvSpPr>
          <p:spPr bwMode="auto">
            <a:xfrm>
              <a:off x="7098701" y="2282544"/>
              <a:ext cx="173084" cy="228110"/>
            </a:xfrm>
            <a:custGeom>
              <a:avLst/>
              <a:gdLst>
                <a:gd name="T0" fmla="*/ 147 w 173"/>
                <a:gd name="T1" fmla="*/ 151 h 228"/>
                <a:gd name="T2" fmla="*/ 147 w 173"/>
                <a:gd name="T3" fmla="*/ 151 h 228"/>
                <a:gd name="T4" fmla="*/ 134 w 173"/>
                <a:gd name="T5" fmla="*/ 151 h 228"/>
                <a:gd name="T6" fmla="*/ 121 w 173"/>
                <a:gd name="T7" fmla="*/ 150 h 228"/>
                <a:gd name="T8" fmla="*/ 121 w 173"/>
                <a:gd name="T9" fmla="*/ 150 h 228"/>
                <a:gd name="T10" fmla="*/ 109 w 173"/>
                <a:gd name="T11" fmla="*/ 145 h 228"/>
                <a:gd name="T12" fmla="*/ 99 w 173"/>
                <a:gd name="T13" fmla="*/ 138 h 228"/>
                <a:gd name="T14" fmla="*/ 91 w 173"/>
                <a:gd name="T15" fmla="*/ 130 h 228"/>
                <a:gd name="T16" fmla="*/ 85 w 173"/>
                <a:gd name="T17" fmla="*/ 120 h 228"/>
                <a:gd name="T18" fmla="*/ 79 w 173"/>
                <a:gd name="T19" fmla="*/ 110 h 228"/>
                <a:gd name="T20" fmla="*/ 77 w 173"/>
                <a:gd name="T21" fmla="*/ 98 h 228"/>
                <a:gd name="T22" fmla="*/ 77 w 173"/>
                <a:gd name="T23" fmla="*/ 86 h 228"/>
                <a:gd name="T24" fmla="*/ 78 w 173"/>
                <a:gd name="T25" fmla="*/ 75 h 228"/>
                <a:gd name="T26" fmla="*/ 78 w 173"/>
                <a:gd name="T27" fmla="*/ 75 h 228"/>
                <a:gd name="T28" fmla="*/ 82 w 173"/>
                <a:gd name="T29" fmla="*/ 64 h 228"/>
                <a:gd name="T30" fmla="*/ 87 w 173"/>
                <a:gd name="T31" fmla="*/ 56 h 228"/>
                <a:gd name="T32" fmla="*/ 34 w 173"/>
                <a:gd name="T33" fmla="*/ 0 h 228"/>
                <a:gd name="T34" fmla="*/ 34 w 173"/>
                <a:gd name="T35" fmla="*/ 0 h 228"/>
                <a:gd name="T36" fmla="*/ 25 w 173"/>
                <a:gd name="T37" fmla="*/ 12 h 228"/>
                <a:gd name="T38" fmla="*/ 17 w 173"/>
                <a:gd name="T39" fmla="*/ 25 h 228"/>
                <a:gd name="T40" fmla="*/ 11 w 173"/>
                <a:gd name="T41" fmla="*/ 38 h 228"/>
                <a:gd name="T42" fmla="*/ 5 w 173"/>
                <a:gd name="T43" fmla="*/ 54 h 228"/>
                <a:gd name="T44" fmla="*/ 5 w 173"/>
                <a:gd name="T45" fmla="*/ 54 h 228"/>
                <a:gd name="T46" fmla="*/ 1 w 173"/>
                <a:gd name="T47" fmla="*/ 67 h 228"/>
                <a:gd name="T48" fmla="*/ 0 w 173"/>
                <a:gd name="T49" fmla="*/ 81 h 228"/>
                <a:gd name="T50" fmla="*/ 0 w 173"/>
                <a:gd name="T51" fmla="*/ 94 h 228"/>
                <a:gd name="T52" fmla="*/ 1 w 173"/>
                <a:gd name="T53" fmla="*/ 108 h 228"/>
                <a:gd name="T54" fmla="*/ 4 w 173"/>
                <a:gd name="T55" fmla="*/ 121 h 228"/>
                <a:gd name="T56" fmla="*/ 7 w 173"/>
                <a:gd name="T57" fmla="*/ 133 h 228"/>
                <a:gd name="T58" fmla="*/ 12 w 173"/>
                <a:gd name="T59" fmla="*/ 146 h 228"/>
                <a:gd name="T60" fmla="*/ 18 w 173"/>
                <a:gd name="T61" fmla="*/ 158 h 228"/>
                <a:gd name="T62" fmla="*/ 25 w 173"/>
                <a:gd name="T63" fmla="*/ 169 h 228"/>
                <a:gd name="T64" fmla="*/ 33 w 173"/>
                <a:gd name="T65" fmla="*/ 180 h 228"/>
                <a:gd name="T66" fmla="*/ 42 w 173"/>
                <a:gd name="T67" fmla="*/ 189 h 228"/>
                <a:gd name="T68" fmla="*/ 52 w 173"/>
                <a:gd name="T69" fmla="*/ 198 h 228"/>
                <a:gd name="T70" fmla="*/ 63 w 173"/>
                <a:gd name="T71" fmla="*/ 206 h 228"/>
                <a:gd name="T72" fmla="*/ 74 w 173"/>
                <a:gd name="T73" fmla="*/ 212 h 228"/>
                <a:gd name="T74" fmla="*/ 87 w 173"/>
                <a:gd name="T75" fmla="*/ 219 h 228"/>
                <a:gd name="T76" fmla="*/ 100 w 173"/>
                <a:gd name="T77" fmla="*/ 223 h 228"/>
                <a:gd name="T78" fmla="*/ 100 w 173"/>
                <a:gd name="T79" fmla="*/ 223 h 228"/>
                <a:gd name="T80" fmla="*/ 118 w 173"/>
                <a:gd name="T81" fmla="*/ 227 h 228"/>
                <a:gd name="T82" fmla="*/ 138 w 173"/>
                <a:gd name="T83" fmla="*/ 228 h 228"/>
                <a:gd name="T84" fmla="*/ 155 w 173"/>
                <a:gd name="T85" fmla="*/ 227 h 228"/>
                <a:gd name="T86" fmla="*/ 173 w 173"/>
                <a:gd name="T87" fmla="*/ 223 h 228"/>
                <a:gd name="T88" fmla="*/ 147 w 173"/>
                <a:gd name="T89" fmla="*/ 15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 h="228">
                  <a:moveTo>
                    <a:pt x="147" y="151"/>
                  </a:moveTo>
                  <a:lnTo>
                    <a:pt x="147" y="151"/>
                  </a:lnTo>
                  <a:lnTo>
                    <a:pt x="134" y="151"/>
                  </a:lnTo>
                  <a:lnTo>
                    <a:pt x="121" y="150"/>
                  </a:lnTo>
                  <a:lnTo>
                    <a:pt x="121" y="150"/>
                  </a:lnTo>
                  <a:lnTo>
                    <a:pt x="109" y="145"/>
                  </a:lnTo>
                  <a:lnTo>
                    <a:pt x="99" y="138"/>
                  </a:lnTo>
                  <a:lnTo>
                    <a:pt x="91" y="130"/>
                  </a:lnTo>
                  <a:lnTo>
                    <a:pt x="85" y="120"/>
                  </a:lnTo>
                  <a:lnTo>
                    <a:pt x="79" y="110"/>
                  </a:lnTo>
                  <a:lnTo>
                    <a:pt x="77" y="98"/>
                  </a:lnTo>
                  <a:lnTo>
                    <a:pt x="77" y="86"/>
                  </a:lnTo>
                  <a:lnTo>
                    <a:pt x="78" y="75"/>
                  </a:lnTo>
                  <a:lnTo>
                    <a:pt x="78" y="75"/>
                  </a:lnTo>
                  <a:lnTo>
                    <a:pt x="82" y="64"/>
                  </a:lnTo>
                  <a:lnTo>
                    <a:pt x="87" y="56"/>
                  </a:lnTo>
                  <a:lnTo>
                    <a:pt x="34" y="0"/>
                  </a:lnTo>
                  <a:lnTo>
                    <a:pt x="34" y="0"/>
                  </a:lnTo>
                  <a:lnTo>
                    <a:pt x="25" y="12"/>
                  </a:lnTo>
                  <a:lnTo>
                    <a:pt x="17" y="25"/>
                  </a:lnTo>
                  <a:lnTo>
                    <a:pt x="11" y="38"/>
                  </a:lnTo>
                  <a:lnTo>
                    <a:pt x="5" y="54"/>
                  </a:lnTo>
                  <a:lnTo>
                    <a:pt x="5" y="54"/>
                  </a:lnTo>
                  <a:lnTo>
                    <a:pt x="1" y="67"/>
                  </a:lnTo>
                  <a:lnTo>
                    <a:pt x="0" y="81"/>
                  </a:lnTo>
                  <a:lnTo>
                    <a:pt x="0" y="94"/>
                  </a:lnTo>
                  <a:lnTo>
                    <a:pt x="1" y="108"/>
                  </a:lnTo>
                  <a:lnTo>
                    <a:pt x="4" y="121"/>
                  </a:lnTo>
                  <a:lnTo>
                    <a:pt x="7" y="133"/>
                  </a:lnTo>
                  <a:lnTo>
                    <a:pt x="12" y="146"/>
                  </a:lnTo>
                  <a:lnTo>
                    <a:pt x="18" y="158"/>
                  </a:lnTo>
                  <a:lnTo>
                    <a:pt x="25" y="169"/>
                  </a:lnTo>
                  <a:lnTo>
                    <a:pt x="33" y="180"/>
                  </a:lnTo>
                  <a:lnTo>
                    <a:pt x="42" y="189"/>
                  </a:lnTo>
                  <a:lnTo>
                    <a:pt x="52" y="198"/>
                  </a:lnTo>
                  <a:lnTo>
                    <a:pt x="63" y="206"/>
                  </a:lnTo>
                  <a:lnTo>
                    <a:pt x="74" y="212"/>
                  </a:lnTo>
                  <a:lnTo>
                    <a:pt x="87" y="219"/>
                  </a:lnTo>
                  <a:lnTo>
                    <a:pt x="100" y="223"/>
                  </a:lnTo>
                  <a:lnTo>
                    <a:pt x="100" y="223"/>
                  </a:lnTo>
                  <a:lnTo>
                    <a:pt x="118" y="227"/>
                  </a:lnTo>
                  <a:lnTo>
                    <a:pt x="138" y="228"/>
                  </a:lnTo>
                  <a:lnTo>
                    <a:pt x="155" y="227"/>
                  </a:lnTo>
                  <a:lnTo>
                    <a:pt x="173" y="223"/>
                  </a:lnTo>
                  <a:lnTo>
                    <a:pt x="147" y="151"/>
                  </a:lnTo>
                  <a:close/>
                </a:path>
              </a:pathLst>
            </a:custGeom>
            <a:solidFill>
              <a:srgbClr val="F37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15" name="Freeform 1593">
              <a:extLst>
                <a:ext uri="{FF2B5EF4-FFF2-40B4-BE49-F238E27FC236}">
                  <a16:creationId xmlns:a16="http://schemas.microsoft.com/office/drawing/2014/main" id="{ADA3123D-6C3C-4EEA-9645-8FE51244553A}"/>
                </a:ext>
              </a:extLst>
            </p:cNvPr>
            <p:cNvSpPr>
              <a:spLocks/>
            </p:cNvSpPr>
            <p:nvPr/>
          </p:nvSpPr>
          <p:spPr bwMode="auto">
            <a:xfrm>
              <a:off x="6889601" y="3026903"/>
              <a:ext cx="68033" cy="90043"/>
            </a:xfrm>
            <a:custGeom>
              <a:avLst/>
              <a:gdLst>
                <a:gd name="T0" fmla="*/ 0 w 68"/>
                <a:gd name="T1" fmla="*/ 77 h 90"/>
                <a:gd name="T2" fmla="*/ 45 w 68"/>
                <a:gd name="T3" fmla="*/ 90 h 90"/>
                <a:gd name="T4" fmla="*/ 68 w 68"/>
                <a:gd name="T5" fmla="*/ 13 h 90"/>
                <a:gd name="T6" fmla="*/ 21 w 68"/>
                <a:gd name="T7" fmla="*/ 0 h 90"/>
                <a:gd name="T8" fmla="*/ 0 w 68"/>
                <a:gd name="T9" fmla="*/ 77 h 90"/>
              </a:gdLst>
              <a:ahLst/>
              <a:cxnLst>
                <a:cxn ang="0">
                  <a:pos x="T0" y="T1"/>
                </a:cxn>
                <a:cxn ang="0">
                  <a:pos x="T2" y="T3"/>
                </a:cxn>
                <a:cxn ang="0">
                  <a:pos x="T4" y="T5"/>
                </a:cxn>
                <a:cxn ang="0">
                  <a:pos x="T6" y="T7"/>
                </a:cxn>
                <a:cxn ang="0">
                  <a:pos x="T8" y="T9"/>
                </a:cxn>
              </a:cxnLst>
              <a:rect l="0" t="0" r="r" b="b"/>
              <a:pathLst>
                <a:path w="68" h="90">
                  <a:moveTo>
                    <a:pt x="0" y="77"/>
                  </a:moveTo>
                  <a:lnTo>
                    <a:pt x="45" y="90"/>
                  </a:lnTo>
                  <a:lnTo>
                    <a:pt x="68" y="13"/>
                  </a:lnTo>
                  <a:lnTo>
                    <a:pt x="21" y="0"/>
                  </a:lnTo>
                  <a:lnTo>
                    <a:pt x="0" y="77"/>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16" name="Freeform 1594">
              <a:extLst>
                <a:ext uri="{FF2B5EF4-FFF2-40B4-BE49-F238E27FC236}">
                  <a16:creationId xmlns:a16="http://schemas.microsoft.com/office/drawing/2014/main" id="{6C645441-B018-40EE-AABA-D092FFF74553}"/>
                </a:ext>
              </a:extLst>
            </p:cNvPr>
            <p:cNvSpPr>
              <a:spLocks/>
            </p:cNvSpPr>
            <p:nvPr/>
          </p:nvSpPr>
          <p:spPr bwMode="auto">
            <a:xfrm>
              <a:off x="6889601" y="3026903"/>
              <a:ext cx="68033" cy="90043"/>
            </a:xfrm>
            <a:custGeom>
              <a:avLst/>
              <a:gdLst>
                <a:gd name="T0" fmla="*/ 0 w 68"/>
                <a:gd name="T1" fmla="*/ 77 h 90"/>
                <a:gd name="T2" fmla="*/ 45 w 68"/>
                <a:gd name="T3" fmla="*/ 90 h 90"/>
                <a:gd name="T4" fmla="*/ 68 w 68"/>
                <a:gd name="T5" fmla="*/ 13 h 90"/>
                <a:gd name="T6" fmla="*/ 21 w 68"/>
                <a:gd name="T7" fmla="*/ 0 h 90"/>
                <a:gd name="T8" fmla="*/ 0 w 68"/>
                <a:gd name="T9" fmla="*/ 77 h 90"/>
              </a:gdLst>
              <a:ahLst/>
              <a:cxnLst>
                <a:cxn ang="0">
                  <a:pos x="T0" y="T1"/>
                </a:cxn>
                <a:cxn ang="0">
                  <a:pos x="T2" y="T3"/>
                </a:cxn>
                <a:cxn ang="0">
                  <a:pos x="T4" y="T5"/>
                </a:cxn>
                <a:cxn ang="0">
                  <a:pos x="T6" y="T7"/>
                </a:cxn>
                <a:cxn ang="0">
                  <a:pos x="T8" y="T9"/>
                </a:cxn>
              </a:cxnLst>
              <a:rect l="0" t="0" r="r" b="b"/>
              <a:pathLst>
                <a:path w="68" h="90">
                  <a:moveTo>
                    <a:pt x="0" y="77"/>
                  </a:moveTo>
                  <a:lnTo>
                    <a:pt x="45" y="90"/>
                  </a:lnTo>
                  <a:lnTo>
                    <a:pt x="68" y="13"/>
                  </a:lnTo>
                  <a:lnTo>
                    <a:pt x="21" y="0"/>
                  </a:lnTo>
                  <a:lnTo>
                    <a:pt x="0"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17" name="Freeform 1595">
              <a:extLst>
                <a:ext uri="{FF2B5EF4-FFF2-40B4-BE49-F238E27FC236}">
                  <a16:creationId xmlns:a16="http://schemas.microsoft.com/office/drawing/2014/main" id="{16F44FE7-6225-478E-BB6E-98950441E910}"/>
                </a:ext>
              </a:extLst>
            </p:cNvPr>
            <p:cNvSpPr>
              <a:spLocks/>
            </p:cNvSpPr>
            <p:nvPr/>
          </p:nvSpPr>
          <p:spPr bwMode="auto">
            <a:xfrm>
              <a:off x="6958634" y="2970876"/>
              <a:ext cx="90043" cy="165080"/>
            </a:xfrm>
            <a:custGeom>
              <a:avLst/>
              <a:gdLst>
                <a:gd name="T0" fmla="*/ 0 w 90"/>
                <a:gd name="T1" fmla="*/ 152 h 165"/>
                <a:gd name="T2" fmla="*/ 47 w 90"/>
                <a:gd name="T3" fmla="*/ 165 h 165"/>
                <a:gd name="T4" fmla="*/ 90 w 90"/>
                <a:gd name="T5" fmla="*/ 13 h 165"/>
                <a:gd name="T6" fmla="*/ 43 w 90"/>
                <a:gd name="T7" fmla="*/ 0 h 165"/>
                <a:gd name="T8" fmla="*/ 0 w 90"/>
                <a:gd name="T9" fmla="*/ 152 h 165"/>
              </a:gdLst>
              <a:ahLst/>
              <a:cxnLst>
                <a:cxn ang="0">
                  <a:pos x="T0" y="T1"/>
                </a:cxn>
                <a:cxn ang="0">
                  <a:pos x="T2" y="T3"/>
                </a:cxn>
                <a:cxn ang="0">
                  <a:pos x="T4" y="T5"/>
                </a:cxn>
                <a:cxn ang="0">
                  <a:pos x="T6" y="T7"/>
                </a:cxn>
                <a:cxn ang="0">
                  <a:pos x="T8" y="T9"/>
                </a:cxn>
              </a:cxnLst>
              <a:rect l="0" t="0" r="r" b="b"/>
              <a:pathLst>
                <a:path w="90" h="165">
                  <a:moveTo>
                    <a:pt x="0" y="152"/>
                  </a:moveTo>
                  <a:lnTo>
                    <a:pt x="47" y="165"/>
                  </a:lnTo>
                  <a:lnTo>
                    <a:pt x="90" y="13"/>
                  </a:lnTo>
                  <a:lnTo>
                    <a:pt x="43" y="0"/>
                  </a:lnTo>
                  <a:lnTo>
                    <a:pt x="0" y="15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18" name="Freeform 1596">
              <a:extLst>
                <a:ext uri="{FF2B5EF4-FFF2-40B4-BE49-F238E27FC236}">
                  <a16:creationId xmlns:a16="http://schemas.microsoft.com/office/drawing/2014/main" id="{6C3F85A9-2C81-4F20-BA82-ABFECFDAF003}"/>
                </a:ext>
              </a:extLst>
            </p:cNvPr>
            <p:cNvSpPr>
              <a:spLocks/>
            </p:cNvSpPr>
            <p:nvPr/>
          </p:nvSpPr>
          <p:spPr bwMode="auto">
            <a:xfrm>
              <a:off x="6958634" y="2970876"/>
              <a:ext cx="90043" cy="165080"/>
            </a:xfrm>
            <a:custGeom>
              <a:avLst/>
              <a:gdLst>
                <a:gd name="T0" fmla="*/ 0 w 90"/>
                <a:gd name="T1" fmla="*/ 152 h 165"/>
                <a:gd name="T2" fmla="*/ 47 w 90"/>
                <a:gd name="T3" fmla="*/ 165 h 165"/>
                <a:gd name="T4" fmla="*/ 90 w 90"/>
                <a:gd name="T5" fmla="*/ 13 h 165"/>
                <a:gd name="T6" fmla="*/ 43 w 90"/>
                <a:gd name="T7" fmla="*/ 0 h 165"/>
                <a:gd name="T8" fmla="*/ 0 w 90"/>
                <a:gd name="T9" fmla="*/ 152 h 165"/>
              </a:gdLst>
              <a:ahLst/>
              <a:cxnLst>
                <a:cxn ang="0">
                  <a:pos x="T0" y="T1"/>
                </a:cxn>
                <a:cxn ang="0">
                  <a:pos x="T2" y="T3"/>
                </a:cxn>
                <a:cxn ang="0">
                  <a:pos x="T4" y="T5"/>
                </a:cxn>
                <a:cxn ang="0">
                  <a:pos x="T6" y="T7"/>
                </a:cxn>
                <a:cxn ang="0">
                  <a:pos x="T8" y="T9"/>
                </a:cxn>
              </a:cxnLst>
              <a:rect l="0" t="0" r="r" b="b"/>
              <a:pathLst>
                <a:path w="90" h="165">
                  <a:moveTo>
                    <a:pt x="0" y="152"/>
                  </a:moveTo>
                  <a:lnTo>
                    <a:pt x="47" y="165"/>
                  </a:lnTo>
                  <a:lnTo>
                    <a:pt x="90" y="13"/>
                  </a:lnTo>
                  <a:lnTo>
                    <a:pt x="43" y="0"/>
                  </a:lnTo>
                  <a:lnTo>
                    <a:pt x="0" y="1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19" name="Freeform 1597">
              <a:extLst>
                <a:ext uri="{FF2B5EF4-FFF2-40B4-BE49-F238E27FC236}">
                  <a16:creationId xmlns:a16="http://schemas.microsoft.com/office/drawing/2014/main" id="{B0F8D76B-44E5-4648-B626-6881F2AFD477}"/>
                </a:ext>
              </a:extLst>
            </p:cNvPr>
            <p:cNvSpPr>
              <a:spLocks/>
            </p:cNvSpPr>
            <p:nvPr/>
          </p:nvSpPr>
          <p:spPr bwMode="auto">
            <a:xfrm>
              <a:off x="7028667" y="3017899"/>
              <a:ext cx="82040" cy="138067"/>
            </a:xfrm>
            <a:custGeom>
              <a:avLst/>
              <a:gdLst>
                <a:gd name="T0" fmla="*/ 0 w 82"/>
                <a:gd name="T1" fmla="*/ 125 h 138"/>
                <a:gd name="T2" fmla="*/ 47 w 82"/>
                <a:gd name="T3" fmla="*/ 138 h 138"/>
                <a:gd name="T4" fmla="*/ 82 w 82"/>
                <a:gd name="T5" fmla="*/ 13 h 138"/>
                <a:gd name="T6" fmla="*/ 35 w 82"/>
                <a:gd name="T7" fmla="*/ 0 h 138"/>
                <a:gd name="T8" fmla="*/ 0 w 82"/>
                <a:gd name="T9" fmla="*/ 125 h 138"/>
              </a:gdLst>
              <a:ahLst/>
              <a:cxnLst>
                <a:cxn ang="0">
                  <a:pos x="T0" y="T1"/>
                </a:cxn>
                <a:cxn ang="0">
                  <a:pos x="T2" y="T3"/>
                </a:cxn>
                <a:cxn ang="0">
                  <a:pos x="T4" y="T5"/>
                </a:cxn>
                <a:cxn ang="0">
                  <a:pos x="T6" y="T7"/>
                </a:cxn>
                <a:cxn ang="0">
                  <a:pos x="T8" y="T9"/>
                </a:cxn>
              </a:cxnLst>
              <a:rect l="0" t="0" r="r" b="b"/>
              <a:pathLst>
                <a:path w="82" h="138">
                  <a:moveTo>
                    <a:pt x="0" y="125"/>
                  </a:moveTo>
                  <a:lnTo>
                    <a:pt x="47" y="138"/>
                  </a:lnTo>
                  <a:lnTo>
                    <a:pt x="82" y="13"/>
                  </a:lnTo>
                  <a:lnTo>
                    <a:pt x="35" y="0"/>
                  </a:lnTo>
                  <a:lnTo>
                    <a:pt x="0" y="125"/>
                  </a:lnTo>
                  <a:close/>
                </a:path>
              </a:pathLst>
            </a:custGeom>
            <a:solidFill>
              <a:srgbClr val="F37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20" name="Freeform 1598">
              <a:extLst>
                <a:ext uri="{FF2B5EF4-FFF2-40B4-BE49-F238E27FC236}">
                  <a16:creationId xmlns:a16="http://schemas.microsoft.com/office/drawing/2014/main" id="{011D807B-CB37-4434-ABB3-745552A4E52D}"/>
                </a:ext>
              </a:extLst>
            </p:cNvPr>
            <p:cNvSpPr>
              <a:spLocks/>
            </p:cNvSpPr>
            <p:nvPr/>
          </p:nvSpPr>
          <p:spPr bwMode="auto">
            <a:xfrm>
              <a:off x="7028667" y="3017899"/>
              <a:ext cx="82040" cy="138067"/>
            </a:xfrm>
            <a:custGeom>
              <a:avLst/>
              <a:gdLst>
                <a:gd name="T0" fmla="*/ 0 w 82"/>
                <a:gd name="T1" fmla="*/ 125 h 138"/>
                <a:gd name="T2" fmla="*/ 47 w 82"/>
                <a:gd name="T3" fmla="*/ 138 h 138"/>
                <a:gd name="T4" fmla="*/ 82 w 82"/>
                <a:gd name="T5" fmla="*/ 13 h 138"/>
                <a:gd name="T6" fmla="*/ 35 w 82"/>
                <a:gd name="T7" fmla="*/ 0 h 138"/>
                <a:gd name="T8" fmla="*/ 0 w 82"/>
                <a:gd name="T9" fmla="*/ 125 h 138"/>
              </a:gdLst>
              <a:ahLst/>
              <a:cxnLst>
                <a:cxn ang="0">
                  <a:pos x="T0" y="T1"/>
                </a:cxn>
                <a:cxn ang="0">
                  <a:pos x="T2" y="T3"/>
                </a:cxn>
                <a:cxn ang="0">
                  <a:pos x="T4" y="T5"/>
                </a:cxn>
                <a:cxn ang="0">
                  <a:pos x="T6" y="T7"/>
                </a:cxn>
                <a:cxn ang="0">
                  <a:pos x="T8" y="T9"/>
                </a:cxn>
              </a:cxnLst>
              <a:rect l="0" t="0" r="r" b="b"/>
              <a:pathLst>
                <a:path w="82" h="138">
                  <a:moveTo>
                    <a:pt x="0" y="125"/>
                  </a:moveTo>
                  <a:lnTo>
                    <a:pt x="47" y="138"/>
                  </a:lnTo>
                  <a:lnTo>
                    <a:pt x="82" y="13"/>
                  </a:lnTo>
                  <a:lnTo>
                    <a:pt x="35" y="0"/>
                  </a:lnTo>
                  <a:lnTo>
                    <a:pt x="0"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21" name="Freeform 1599">
              <a:extLst>
                <a:ext uri="{FF2B5EF4-FFF2-40B4-BE49-F238E27FC236}">
                  <a16:creationId xmlns:a16="http://schemas.microsoft.com/office/drawing/2014/main" id="{856BDF05-2DAA-4DFA-81DC-83B45C5C5A8F}"/>
                </a:ext>
              </a:extLst>
            </p:cNvPr>
            <p:cNvSpPr>
              <a:spLocks/>
            </p:cNvSpPr>
            <p:nvPr/>
          </p:nvSpPr>
          <p:spPr bwMode="auto">
            <a:xfrm>
              <a:off x="7097701" y="2953868"/>
              <a:ext cx="105051" cy="221107"/>
            </a:xfrm>
            <a:custGeom>
              <a:avLst/>
              <a:gdLst>
                <a:gd name="T0" fmla="*/ 0 w 105"/>
                <a:gd name="T1" fmla="*/ 208 h 221"/>
                <a:gd name="T2" fmla="*/ 47 w 105"/>
                <a:gd name="T3" fmla="*/ 221 h 221"/>
                <a:gd name="T4" fmla="*/ 105 w 105"/>
                <a:gd name="T5" fmla="*/ 13 h 221"/>
                <a:gd name="T6" fmla="*/ 58 w 105"/>
                <a:gd name="T7" fmla="*/ 0 h 221"/>
                <a:gd name="T8" fmla="*/ 0 w 105"/>
                <a:gd name="T9" fmla="*/ 208 h 221"/>
              </a:gdLst>
              <a:ahLst/>
              <a:cxnLst>
                <a:cxn ang="0">
                  <a:pos x="T0" y="T1"/>
                </a:cxn>
                <a:cxn ang="0">
                  <a:pos x="T2" y="T3"/>
                </a:cxn>
                <a:cxn ang="0">
                  <a:pos x="T4" y="T5"/>
                </a:cxn>
                <a:cxn ang="0">
                  <a:pos x="T6" y="T7"/>
                </a:cxn>
                <a:cxn ang="0">
                  <a:pos x="T8" y="T9"/>
                </a:cxn>
              </a:cxnLst>
              <a:rect l="0" t="0" r="r" b="b"/>
              <a:pathLst>
                <a:path w="105" h="221">
                  <a:moveTo>
                    <a:pt x="0" y="208"/>
                  </a:moveTo>
                  <a:lnTo>
                    <a:pt x="47" y="221"/>
                  </a:lnTo>
                  <a:lnTo>
                    <a:pt x="105" y="13"/>
                  </a:lnTo>
                  <a:lnTo>
                    <a:pt x="58" y="0"/>
                  </a:lnTo>
                  <a:lnTo>
                    <a:pt x="0" y="208"/>
                  </a:lnTo>
                  <a:close/>
                </a:path>
              </a:pathLst>
            </a:custGeom>
            <a:solidFill>
              <a:srgbClr val="1ABA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22" name="Freeform 1600">
              <a:extLst>
                <a:ext uri="{FF2B5EF4-FFF2-40B4-BE49-F238E27FC236}">
                  <a16:creationId xmlns:a16="http://schemas.microsoft.com/office/drawing/2014/main" id="{947B18ED-DA84-4CE8-8D56-8DE1FD6F5395}"/>
                </a:ext>
              </a:extLst>
            </p:cNvPr>
            <p:cNvSpPr>
              <a:spLocks/>
            </p:cNvSpPr>
            <p:nvPr/>
          </p:nvSpPr>
          <p:spPr bwMode="auto">
            <a:xfrm>
              <a:off x="7097701" y="2953868"/>
              <a:ext cx="105051" cy="221107"/>
            </a:xfrm>
            <a:custGeom>
              <a:avLst/>
              <a:gdLst>
                <a:gd name="T0" fmla="*/ 0 w 105"/>
                <a:gd name="T1" fmla="*/ 208 h 221"/>
                <a:gd name="T2" fmla="*/ 47 w 105"/>
                <a:gd name="T3" fmla="*/ 221 h 221"/>
                <a:gd name="T4" fmla="*/ 105 w 105"/>
                <a:gd name="T5" fmla="*/ 13 h 221"/>
                <a:gd name="T6" fmla="*/ 58 w 105"/>
                <a:gd name="T7" fmla="*/ 0 h 221"/>
                <a:gd name="T8" fmla="*/ 0 w 105"/>
                <a:gd name="T9" fmla="*/ 208 h 221"/>
              </a:gdLst>
              <a:ahLst/>
              <a:cxnLst>
                <a:cxn ang="0">
                  <a:pos x="T0" y="T1"/>
                </a:cxn>
                <a:cxn ang="0">
                  <a:pos x="T2" y="T3"/>
                </a:cxn>
                <a:cxn ang="0">
                  <a:pos x="T4" y="T5"/>
                </a:cxn>
                <a:cxn ang="0">
                  <a:pos x="T6" y="T7"/>
                </a:cxn>
                <a:cxn ang="0">
                  <a:pos x="T8" y="T9"/>
                </a:cxn>
              </a:cxnLst>
              <a:rect l="0" t="0" r="r" b="b"/>
              <a:pathLst>
                <a:path w="105" h="221">
                  <a:moveTo>
                    <a:pt x="0" y="208"/>
                  </a:moveTo>
                  <a:lnTo>
                    <a:pt x="47" y="221"/>
                  </a:lnTo>
                  <a:lnTo>
                    <a:pt x="105" y="13"/>
                  </a:lnTo>
                  <a:lnTo>
                    <a:pt x="58" y="0"/>
                  </a:lnTo>
                  <a:lnTo>
                    <a:pt x="0" y="2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23" name="Freeform 1601">
              <a:extLst>
                <a:ext uri="{FF2B5EF4-FFF2-40B4-BE49-F238E27FC236}">
                  <a16:creationId xmlns:a16="http://schemas.microsoft.com/office/drawing/2014/main" id="{D8835611-6923-4B71-AED1-5EF6C70659AF}"/>
                </a:ext>
              </a:extLst>
            </p:cNvPr>
            <p:cNvSpPr>
              <a:spLocks/>
            </p:cNvSpPr>
            <p:nvPr/>
          </p:nvSpPr>
          <p:spPr bwMode="auto">
            <a:xfrm>
              <a:off x="6859586" y="3179977"/>
              <a:ext cx="40019" cy="39019"/>
            </a:xfrm>
            <a:custGeom>
              <a:avLst/>
              <a:gdLst>
                <a:gd name="T0" fmla="*/ 31 w 40"/>
                <a:gd name="T1" fmla="*/ 39 h 39"/>
                <a:gd name="T2" fmla="*/ 0 w 40"/>
                <a:gd name="T3" fmla="*/ 30 h 39"/>
                <a:gd name="T4" fmla="*/ 9 w 40"/>
                <a:gd name="T5" fmla="*/ 0 h 39"/>
                <a:gd name="T6" fmla="*/ 40 w 40"/>
                <a:gd name="T7" fmla="*/ 8 h 39"/>
                <a:gd name="T8" fmla="*/ 31 w 40"/>
                <a:gd name="T9" fmla="*/ 39 h 39"/>
              </a:gdLst>
              <a:ahLst/>
              <a:cxnLst>
                <a:cxn ang="0">
                  <a:pos x="T0" y="T1"/>
                </a:cxn>
                <a:cxn ang="0">
                  <a:pos x="T2" y="T3"/>
                </a:cxn>
                <a:cxn ang="0">
                  <a:pos x="T4" y="T5"/>
                </a:cxn>
                <a:cxn ang="0">
                  <a:pos x="T6" y="T7"/>
                </a:cxn>
                <a:cxn ang="0">
                  <a:pos x="T8" y="T9"/>
                </a:cxn>
              </a:cxnLst>
              <a:rect l="0" t="0" r="r" b="b"/>
              <a:pathLst>
                <a:path w="40" h="39">
                  <a:moveTo>
                    <a:pt x="31" y="39"/>
                  </a:moveTo>
                  <a:lnTo>
                    <a:pt x="0" y="30"/>
                  </a:lnTo>
                  <a:lnTo>
                    <a:pt x="9" y="0"/>
                  </a:lnTo>
                  <a:lnTo>
                    <a:pt x="40" y="8"/>
                  </a:lnTo>
                  <a:lnTo>
                    <a:pt x="31" y="39"/>
                  </a:lnTo>
                  <a:close/>
                </a:path>
              </a:pathLst>
            </a:custGeom>
            <a:solidFill>
              <a:srgbClr val="F37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24" name="Freeform 1602">
              <a:extLst>
                <a:ext uri="{FF2B5EF4-FFF2-40B4-BE49-F238E27FC236}">
                  <a16:creationId xmlns:a16="http://schemas.microsoft.com/office/drawing/2014/main" id="{3E4B06ED-76C1-4906-88CF-5EC08FBF0389}"/>
                </a:ext>
              </a:extLst>
            </p:cNvPr>
            <p:cNvSpPr>
              <a:spLocks/>
            </p:cNvSpPr>
            <p:nvPr/>
          </p:nvSpPr>
          <p:spPr bwMode="auto">
            <a:xfrm>
              <a:off x="6859586" y="3179977"/>
              <a:ext cx="40019" cy="39019"/>
            </a:xfrm>
            <a:custGeom>
              <a:avLst/>
              <a:gdLst>
                <a:gd name="T0" fmla="*/ 31 w 40"/>
                <a:gd name="T1" fmla="*/ 39 h 39"/>
                <a:gd name="T2" fmla="*/ 0 w 40"/>
                <a:gd name="T3" fmla="*/ 30 h 39"/>
                <a:gd name="T4" fmla="*/ 9 w 40"/>
                <a:gd name="T5" fmla="*/ 0 h 39"/>
                <a:gd name="T6" fmla="*/ 40 w 40"/>
                <a:gd name="T7" fmla="*/ 8 h 39"/>
                <a:gd name="T8" fmla="*/ 31 w 40"/>
                <a:gd name="T9" fmla="*/ 39 h 39"/>
              </a:gdLst>
              <a:ahLst/>
              <a:cxnLst>
                <a:cxn ang="0">
                  <a:pos x="T0" y="T1"/>
                </a:cxn>
                <a:cxn ang="0">
                  <a:pos x="T2" y="T3"/>
                </a:cxn>
                <a:cxn ang="0">
                  <a:pos x="T4" y="T5"/>
                </a:cxn>
                <a:cxn ang="0">
                  <a:pos x="T6" y="T7"/>
                </a:cxn>
                <a:cxn ang="0">
                  <a:pos x="T8" y="T9"/>
                </a:cxn>
              </a:cxnLst>
              <a:rect l="0" t="0" r="r" b="b"/>
              <a:pathLst>
                <a:path w="40" h="39">
                  <a:moveTo>
                    <a:pt x="31" y="39"/>
                  </a:moveTo>
                  <a:lnTo>
                    <a:pt x="0" y="30"/>
                  </a:lnTo>
                  <a:lnTo>
                    <a:pt x="9" y="0"/>
                  </a:lnTo>
                  <a:lnTo>
                    <a:pt x="40" y="8"/>
                  </a:lnTo>
                  <a:lnTo>
                    <a:pt x="31"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25" name="Freeform 1603">
              <a:extLst>
                <a:ext uri="{FF2B5EF4-FFF2-40B4-BE49-F238E27FC236}">
                  <a16:creationId xmlns:a16="http://schemas.microsoft.com/office/drawing/2014/main" id="{C48AABE2-73BD-46DC-A2B0-C30165BBD358}"/>
                </a:ext>
              </a:extLst>
            </p:cNvPr>
            <p:cNvSpPr>
              <a:spLocks/>
            </p:cNvSpPr>
            <p:nvPr/>
          </p:nvSpPr>
          <p:spPr bwMode="auto">
            <a:xfrm>
              <a:off x="7016662" y="3223998"/>
              <a:ext cx="39019" cy="39019"/>
            </a:xfrm>
            <a:custGeom>
              <a:avLst/>
              <a:gdLst>
                <a:gd name="T0" fmla="*/ 32 w 39"/>
                <a:gd name="T1" fmla="*/ 39 h 39"/>
                <a:gd name="T2" fmla="*/ 0 w 39"/>
                <a:gd name="T3" fmla="*/ 30 h 39"/>
                <a:gd name="T4" fmla="*/ 9 w 39"/>
                <a:gd name="T5" fmla="*/ 0 h 39"/>
                <a:gd name="T6" fmla="*/ 39 w 39"/>
                <a:gd name="T7" fmla="*/ 8 h 39"/>
                <a:gd name="T8" fmla="*/ 32 w 39"/>
                <a:gd name="T9" fmla="*/ 39 h 39"/>
              </a:gdLst>
              <a:ahLst/>
              <a:cxnLst>
                <a:cxn ang="0">
                  <a:pos x="T0" y="T1"/>
                </a:cxn>
                <a:cxn ang="0">
                  <a:pos x="T2" y="T3"/>
                </a:cxn>
                <a:cxn ang="0">
                  <a:pos x="T4" y="T5"/>
                </a:cxn>
                <a:cxn ang="0">
                  <a:pos x="T6" y="T7"/>
                </a:cxn>
                <a:cxn ang="0">
                  <a:pos x="T8" y="T9"/>
                </a:cxn>
              </a:cxnLst>
              <a:rect l="0" t="0" r="r" b="b"/>
              <a:pathLst>
                <a:path w="39" h="39">
                  <a:moveTo>
                    <a:pt x="32" y="39"/>
                  </a:moveTo>
                  <a:lnTo>
                    <a:pt x="0" y="30"/>
                  </a:lnTo>
                  <a:lnTo>
                    <a:pt x="9" y="0"/>
                  </a:lnTo>
                  <a:lnTo>
                    <a:pt x="39" y="8"/>
                  </a:lnTo>
                  <a:lnTo>
                    <a:pt x="32" y="39"/>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26" name="Freeform 1604">
              <a:extLst>
                <a:ext uri="{FF2B5EF4-FFF2-40B4-BE49-F238E27FC236}">
                  <a16:creationId xmlns:a16="http://schemas.microsoft.com/office/drawing/2014/main" id="{9FBFE001-7D46-4223-8193-69B74DF7C05D}"/>
                </a:ext>
              </a:extLst>
            </p:cNvPr>
            <p:cNvSpPr>
              <a:spLocks/>
            </p:cNvSpPr>
            <p:nvPr/>
          </p:nvSpPr>
          <p:spPr bwMode="auto">
            <a:xfrm>
              <a:off x="7016662" y="3223998"/>
              <a:ext cx="39019" cy="39019"/>
            </a:xfrm>
            <a:custGeom>
              <a:avLst/>
              <a:gdLst>
                <a:gd name="T0" fmla="*/ 32 w 39"/>
                <a:gd name="T1" fmla="*/ 39 h 39"/>
                <a:gd name="T2" fmla="*/ 0 w 39"/>
                <a:gd name="T3" fmla="*/ 30 h 39"/>
                <a:gd name="T4" fmla="*/ 9 w 39"/>
                <a:gd name="T5" fmla="*/ 0 h 39"/>
                <a:gd name="T6" fmla="*/ 39 w 39"/>
                <a:gd name="T7" fmla="*/ 8 h 39"/>
                <a:gd name="T8" fmla="*/ 32 w 39"/>
                <a:gd name="T9" fmla="*/ 39 h 39"/>
              </a:gdLst>
              <a:ahLst/>
              <a:cxnLst>
                <a:cxn ang="0">
                  <a:pos x="T0" y="T1"/>
                </a:cxn>
                <a:cxn ang="0">
                  <a:pos x="T2" y="T3"/>
                </a:cxn>
                <a:cxn ang="0">
                  <a:pos x="T4" y="T5"/>
                </a:cxn>
                <a:cxn ang="0">
                  <a:pos x="T6" y="T7"/>
                </a:cxn>
                <a:cxn ang="0">
                  <a:pos x="T8" y="T9"/>
                </a:cxn>
              </a:cxnLst>
              <a:rect l="0" t="0" r="r" b="b"/>
              <a:pathLst>
                <a:path w="39" h="39">
                  <a:moveTo>
                    <a:pt x="32" y="39"/>
                  </a:moveTo>
                  <a:lnTo>
                    <a:pt x="0" y="30"/>
                  </a:lnTo>
                  <a:lnTo>
                    <a:pt x="9" y="0"/>
                  </a:lnTo>
                  <a:lnTo>
                    <a:pt x="39" y="8"/>
                  </a:lnTo>
                  <a:lnTo>
                    <a:pt x="32"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27" name="Freeform 1605">
              <a:extLst>
                <a:ext uri="{FF2B5EF4-FFF2-40B4-BE49-F238E27FC236}">
                  <a16:creationId xmlns:a16="http://schemas.microsoft.com/office/drawing/2014/main" id="{98C5C678-3584-4036-B79C-F4B6BA7DAA3F}"/>
                </a:ext>
              </a:extLst>
            </p:cNvPr>
            <p:cNvSpPr>
              <a:spLocks/>
            </p:cNvSpPr>
            <p:nvPr/>
          </p:nvSpPr>
          <p:spPr bwMode="auto">
            <a:xfrm>
              <a:off x="7174738" y="3267019"/>
              <a:ext cx="38018" cy="41020"/>
            </a:xfrm>
            <a:custGeom>
              <a:avLst/>
              <a:gdLst>
                <a:gd name="T0" fmla="*/ 29 w 38"/>
                <a:gd name="T1" fmla="*/ 41 h 41"/>
                <a:gd name="T2" fmla="*/ 0 w 38"/>
                <a:gd name="T3" fmla="*/ 32 h 41"/>
                <a:gd name="T4" fmla="*/ 7 w 38"/>
                <a:gd name="T5" fmla="*/ 0 h 41"/>
                <a:gd name="T6" fmla="*/ 38 w 38"/>
                <a:gd name="T7" fmla="*/ 9 h 41"/>
                <a:gd name="T8" fmla="*/ 29 w 38"/>
                <a:gd name="T9" fmla="*/ 41 h 41"/>
              </a:gdLst>
              <a:ahLst/>
              <a:cxnLst>
                <a:cxn ang="0">
                  <a:pos x="T0" y="T1"/>
                </a:cxn>
                <a:cxn ang="0">
                  <a:pos x="T2" y="T3"/>
                </a:cxn>
                <a:cxn ang="0">
                  <a:pos x="T4" y="T5"/>
                </a:cxn>
                <a:cxn ang="0">
                  <a:pos x="T6" y="T7"/>
                </a:cxn>
                <a:cxn ang="0">
                  <a:pos x="T8" y="T9"/>
                </a:cxn>
              </a:cxnLst>
              <a:rect l="0" t="0" r="r" b="b"/>
              <a:pathLst>
                <a:path w="38" h="41">
                  <a:moveTo>
                    <a:pt x="29" y="41"/>
                  </a:moveTo>
                  <a:lnTo>
                    <a:pt x="0" y="32"/>
                  </a:lnTo>
                  <a:lnTo>
                    <a:pt x="7" y="0"/>
                  </a:lnTo>
                  <a:lnTo>
                    <a:pt x="38" y="9"/>
                  </a:lnTo>
                  <a:lnTo>
                    <a:pt x="29" y="4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28" name="Freeform 1606">
              <a:extLst>
                <a:ext uri="{FF2B5EF4-FFF2-40B4-BE49-F238E27FC236}">
                  <a16:creationId xmlns:a16="http://schemas.microsoft.com/office/drawing/2014/main" id="{6E147BB3-AAF6-4522-B8B9-734826A10DB7}"/>
                </a:ext>
              </a:extLst>
            </p:cNvPr>
            <p:cNvSpPr>
              <a:spLocks/>
            </p:cNvSpPr>
            <p:nvPr/>
          </p:nvSpPr>
          <p:spPr bwMode="auto">
            <a:xfrm>
              <a:off x="7174738" y="3267019"/>
              <a:ext cx="38018" cy="41020"/>
            </a:xfrm>
            <a:custGeom>
              <a:avLst/>
              <a:gdLst>
                <a:gd name="T0" fmla="*/ 29 w 38"/>
                <a:gd name="T1" fmla="*/ 41 h 41"/>
                <a:gd name="T2" fmla="*/ 0 w 38"/>
                <a:gd name="T3" fmla="*/ 32 h 41"/>
                <a:gd name="T4" fmla="*/ 7 w 38"/>
                <a:gd name="T5" fmla="*/ 0 h 41"/>
                <a:gd name="T6" fmla="*/ 38 w 38"/>
                <a:gd name="T7" fmla="*/ 9 h 41"/>
                <a:gd name="T8" fmla="*/ 29 w 38"/>
                <a:gd name="T9" fmla="*/ 41 h 41"/>
              </a:gdLst>
              <a:ahLst/>
              <a:cxnLst>
                <a:cxn ang="0">
                  <a:pos x="T0" y="T1"/>
                </a:cxn>
                <a:cxn ang="0">
                  <a:pos x="T2" y="T3"/>
                </a:cxn>
                <a:cxn ang="0">
                  <a:pos x="T4" y="T5"/>
                </a:cxn>
                <a:cxn ang="0">
                  <a:pos x="T6" y="T7"/>
                </a:cxn>
                <a:cxn ang="0">
                  <a:pos x="T8" y="T9"/>
                </a:cxn>
              </a:cxnLst>
              <a:rect l="0" t="0" r="r" b="b"/>
              <a:pathLst>
                <a:path w="38" h="41">
                  <a:moveTo>
                    <a:pt x="29" y="41"/>
                  </a:moveTo>
                  <a:lnTo>
                    <a:pt x="0" y="32"/>
                  </a:lnTo>
                  <a:lnTo>
                    <a:pt x="7" y="0"/>
                  </a:lnTo>
                  <a:lnTo>
                    <a:pt x="38" y="9"/>
                  </a:lnTo>
                  <a:lnTo>
                    <a:pt x="29"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29" name="Freeform 1607">
              <a:extLst>
                <a:ext uri="{FF2B5EF4-FFF2-40B4-BE49-F238E27FC236}">
                  <a16:creationId xmlns:a16="http://schemas.microsoft.com/office/drawing/2014/main" id="{C1496682-BCC7-4B54-B841-296480EC6626}"/>
                </a:ext>
              </a:extLst>
            </p:cNvPr>
            <p:cNvSpPr>
              <a:spLocks/>
            </p:cNvSpPr>
            <p:nvPr/>
          </p:nvSpPr>
          <p:spPr bwMode="auto">
            <a:xfrm>
              <a:off x="7329813" y="3311040"/>
              <a:ext cx="41020" cy="39019"/>
            </a:xfrm>
            <a:custGeom>
              <a:avLst/>
              <a:gdLst>
                <a:gd name="T0" fmla="*/ 32 w 41"/>
                <a:gd name="T1" fmla="*/ 39 h 39"/>
                <a:gd name="T2" fmla="*/ 0 w 41"/>
                <a:gd name="T3" fmla="*/ 32 h 39"/>
                <a:gd name="T4" fmla="*/ 9 w 41"/>
                <a:gd name="T5" fmla="*/ 0 h 39"/>
                <a:gd name="T6" fmla="*/ 41 w 41"/>
                <a:gd name="T7" fmla="*/ 10 h 39"/>
                <a:gd name="T8" fmla="*/ 32 w 41"/>
                <a:gd name="T9" fmla="*/ 39 h 39"/>
              </a:gdLst>
              <a:ahLst/>
              <a:cxnLst>
                <a:cxn ang="0">
                  <a:pos x="T0" y="T1"/>
                </a:cxn>
                <a:cxn ang="0">
                  <a:pos x="T2" y="T3"/>
                </a:cxn>
                <a:cxn ang="0">
                  <a:pos x="T4" y="T5"/>
                </a:cxn>
                <a:cxn ang="0">
                  <a:pos x="T6" y="T7"/>
                </a:cxn>
                <a:cxn ang="0">
                  <a:pos x="T8" y="T9"/>
                </a:cxn>
              </a:cxnLst>
              <a:rect l="0" t="0" r="r" b="b"/>
              <a:pathLst>
                <a:path w="41" h="39">
                  <a:moveTo>
                    <a:pt x="32" y="39"/>
                  </a:moveTo>
                  <a:lnTo>
                    <a:pt x="0" y="32"/>
                  </a:lnTo>
                  <a:lnTo>
                    <a:pt x="9" y="0"/>
                  </a:lnTo>
                  <a:lnTo>
                    <a:pt x="41" y="10"/>
                  </a:lnTo>
                  <a:lnTo>
                    <a:pt x="32" y="39"/>
                  </a:lnTo>
                  <a:close/>
                </a:path>
              </a:pathLst>
            </a:custGeom>
            <a:solidFill>
              <a:srgbClr val="1ABA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30" name="Freeform 1608">
              <a:extLst>
                <a:ext uri="{FF2B5EF4-FFF2-40B4-BE49-F238E27FC236}">
                  <a16:creationId xmlns:a16="http://schemas.microsoft.com/office/drawing/2014/main" id="{4DB5499C-6B80-46C4-8F3D-69FCB236D908}"/>
                </a:ext>
              </a:extLst>
            </p:cNvPr>
            <p:cNvSpPr>
              <a:spLocks/>
            </p:cNvSpPr>
            <p:nvPr/>
          </p:nvSpPr>
          <p:spPr bwMode="auto">
            <a:xfrm>
              <a:off x="7329813" y="3311040"/>
              <a:ext cx="41020" cy="39019"/>
            </a:xfrm>
            <a:custGeom>
              <a:avLst/>
              <a:gdLst>
                <a:gd name="T0" fmla="*/ 32 w 41"/>
                <a:gd name="T1" fmla="*/ 39 h 39"/>
                <a:gd name="T2" fmla="*/ 0 w 41"/>
                <a:gd name="T3" fmla="*/ 32 h 39"/>
                <a:gd name="T4" fmla="*/ 9 w 41"/>
                <a:gd name="T5" fmla="*/ 0 h 39"/>
                <a:gd name="T6" fmla="*/ 41 w 41"/>
                <a:gd name="T7" fmla="*/ 10 h 39"/>
                <a:gd name="T8" fmla="*/ 32 w 41"/>
                <a:gd name="T9" fmla="*/ 39 h 39"/>
              </a:gdLst>
              <a:ahLst/>
              <a:cxnLst>
                <a:cxn ang="0">
                  <a:pos x="T0" y="T1"/>
                </a:cxn>
                <a:cxn ang="0">
                  <a:pos x="T2" y="T3"/>
                </a:cxn>
                <a:cxn ang="0">
                  <a:pos x="T4" y="T5"/>
                </a:cxn>
                <a:cxn ang="0">
                  <a:pos x="T6" y="T7"/>
                </a:cxn>
                <a:cxn ang="0">
                  <a:pos x="T8" y="T9"/>
                </a:cxn>
              </a:cxnLst>
              <a:rect l="0" t="0" r="r" b="b"/>
              <a:pathLst>
                <a:path w="41" h="39">
                  <a:moveTo>
                    <a:pt x="32" y="39"/>
                  </a:moveTo>
                  <a:lnTo>
                    <a:pt x="0" y="32"/>
                  </a:lnTo>
                  <a:lnTo>
                    <a:pt x="9" y="0"/>
                  </a:lnTo>
                  <a:lnTo>
                    <a:pt x="41" y="10"/>
                  </a:lnTo>
                  <a:lnTo>
                    <a:pt x="32"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31" name="Freeform 1609">
              <a:extLst>
                <a:ext uri="{FF2B5EF4-FFF2-40B4-BE49-F238E27FC236}">
                  <a16:creationId xmlns:a16="http://schemas.microsoft.com/office/drawing/2014/main" id="{19DC1326-672C-42C3-86F1-9D897ED1BA88}"/>
                </a:ext>
              </a:extLst>
            </p:cNvPr>
            <p:cNvSpPr>
              <a:spLocks/>
            </p:cNvSpPr>
            <p:nvPr/>
          </p:nvSpPr>
          <p:spPr bwMode="auto">
            <a:xfrm>
              <a:off x="9532876" y="3280025"/>
              <a:ext cx="121059" cy="410198"/>
            </a:xfrm>
            <a:custGeom>
              <a:avLst/>
              <a:gdLst>
                <a:gd name="T0" fmla="*/ 114 w 121"/>
                <a:gd name="T1" fmla="*/ 0 h 410"/>
                <a:gd name="T2" fmla="*/ 113 w 121"/>
                <a:gd name="T3" fmla="*/ 7 h 410"/>
                <a:gd name="T4" fmla="*/ 113 w 121"/>
                <a:gd name="T5" fmla="*/ 7 h 410"/>
                <a:gd name="T6" fmla="*/ 116 w 121"/>
                <a:gd name="T7" fmla="*/ 41 h 410"/>
                <a:gd name="T8" fmla="*/ 117 w 121"/>
                <a:gd name="T9" fmla="*/ 74 h 410"/>
                <a:gd name="T10" fmla="*/ 117 w 121"/>
                <a:gd name="T11" fmla="*/ 74 h 410"/>
                <a:gd name="T12" fmla="*/ 117 w 121"/>
                <a:gd name="T13" fmla="*/ 96 h 410"/>
                <a:gd name="T14" fmla="*/ 116 w 121"/>
                <a:gd name="T15" fmla="*/ 119 h 410"/>
                <a:gd name="T16" fmla="*/ 113 w 121"/>
                <a:gd name="T17" fmla="*/ 139 h 410"/>
                <a:gd name="T18" fmla="*/ 111 w 121"/>
                <a:gd name="T19" fmla="*/ 160 h 410"/>
                <a:gd name="T20" fmla="*/ 105 w 121"/>
                <a:gd name="T21" fmla="*/ 181 h 410"/>
                <a:gd name="T22" fmla="*/ 100 w 121"/>
                <a:gd name="T23" fmla="*/ 202 h 410"/>
                <a:gd name="T24" fmla="*/ 95 w 121"/>
                <a:gd name="T25" fmla="*/ 223 h 410"/>
                <a:gd name="T26" fmla="*/ 88 w 121"/>
                <a:gd name="T27" fmla="*/ 242 h 410"/>
                <a:gd name="T28" fmla="*/ 81 w 121"/>
                <a:gd name="T29" fmla="*/ 262 h 410"/>
                <a:gd name="T30" fmla="*/ 73 w 121"/>
                <a:gd name="T31" fmla="*/ 280 h 410"/>
                <a:gd name="T32" fmla="*/ 64 w 121"/>
                <a:gd name="T33" fmla="*/ 299 h 410"/>
                <a:gd name="T34" fmla="*/ 53 w 121"/>
                <a:gd name="T35" fmla="*/ 317 h 410"/>
                <a:gd name="T36" fmla="*/ 43 w 121"/>
                <a:gd name="T37" fmla="*/ 336 h 410"/>
                <a:gd name="T38" fmla="*/ 31 w 121"/>
                <a:gd name="T39" fmla="*/ 353 h 410"/>
                <a:gd name="T40" fmla="*/ 20 w 121"/>
                <a:gd name="T41" fmla="*/ 369 h 410"/>
                <a:gd name="T42" fmla="*/ 7 w 121"/>
                <a:gd name="T43" fmla="*/ 385 h 410"/>
                <a:gd name="T44" fmla="*/ 0 w 121"/>
                <a:gd name="T45" fmla="*/ 410 h 410"/>
                <a:gd name="T46" fmla="*/ 0 w 121"/>
                <a:gd name="T47" fmla="*/ 410 h 410"/>
                <a:gd name="T48" fmla="*/ 13 w 121"/>
                <a:gd name="T49" fmla="*/ 393 h 410"/>
                <a:gd name="T50" fmla="*/ 27 w 121"/>
                <a:gd name="T51" fmla="*/ 375 h 410"/>
                <a:gd name="T52" fmla="*/ 39 w 121"/>
                <a:gd name="T53" fmla="*/ 356 h 410"/>
                <a:gd name="T54" fmla="*/ 51 w 121"/>
                <a:gd name="T55" fmla="*/ 338 h 410"/>
                <a:gd name="T56" fmla="*/ 61 w 121"/>
                <a:gd name="T57" fmla="*/ 319 h 410"/>
                <a:gd name="T58" fmla="*/ 72 w 121"/>
                <a:gd name="T59" fmla="*/ 299 h 410"/>
                <a:gd name="T60" fmla="*/ 81 w 121"/>
                <a:gd name="T61" fmla="*/ 278 h 410"/>
                <a:gd name="T62" fmla="*/ 88 w 121"/>
                <a:gd name="T63" fmla="*/ 258 h 410"/>
                <a:gd name="T64" fmla="*/ 96 w 121"/>
                <a:gd name="T65" fmla="*/ 237 h 410"/>
                <a:gd name="T66" fmla="*/ 103 w 121"/>
                <a:gd name="T67" fmla="*/ 215 h 410"/>
                <a:gd name="T68" fmla="*/ 108 w 121"/>
                <a:gd name="T69" fmla="*/ 194 h 410"/>
                <a:gd name="T70" fmla="*/ 112 w 121"/>
                <a:gd name="T71" fmla="*/ 171 h 410"/>
                <a:gd name="T72" fmla="*/ 116 w 121"/>
                <a:gd name="T73" fmla="*/ 148 h 410"/>
                <a:gd name="T74" fmla="*/ 118 w 121"/>
                <a:gd name="T75" fmla="*/ 126 h 410"/>
                <a:gd name="T76" fmla="*/ 120 w 121"/>
                <a:gd name="T77" fmla="*/ 103 h 410"/>
                <a:gd name="T78" fmla="*/ 121 w 121"/>
                <a:gd name="T79" fmla="*/ 80 h 410"/>
                <a:gd name="T80" fmla="*/ 121 w 121"/>
                <a:gd name="T81" fmla="*/ 80 h 410"/>
                <a:gd name="T82" fmla="*/ 121 w 121"/>
                <a:gd name="T83" fmla="*/ 59 h 410"/>
                <a:gd name="T84" fmla="*/ 120 w 121"/>
                <a:gd name="T85" fmla="*/ 39 h 410"/>
                <a:gd name="T86" fmla="*/ 114 w 121"/>
                <a:gd name="T87"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410">
                  <a:moveTo>
                    <a:pt x="114" y="0"/>
                  </a:moveTo>
                  <a:lnTo>
                    <a:pt x="113" y="7"/>
                  </a:lnTo>
                  <a:lnTo>
                    <a:pt x="113" y="7"/>
                  </a:lnTo>
                  <a:lnTo>
                    <a:pt x="116" y="41"/>
                  </a:lnTo>
                  <a:lnTo>
                    <a:pt x="117" y="74"/>
                  </a:lnTo>
                  <a:lnTo>
                    <a:pt x="117" y="74"/>
                  </a:lnTo>
                  <a:lnTo>
                    <a:pt x="117" y="96"/>
                  </a:lnTo>
                  <a:lnTo>
                    <a:pt x="116" y="119"/>
                  </a:lnTo>
                  <a:lnTo>
                    <a:pt x="113" y="139"/>
                  </a:lnTo>
                  <a:lnTo>
                    <a:pt x="111" y="160"/>
                  </a:lnTo>
                  <a:lnTo>
                    <a:pt x="105" y="181"/>
                  </a:lnTo>
                  <a:lnTo>
                    <a:pt x="100" y="202"/>
                  </a:lnTo>
                  <a:lnTo>
                    <a:pt x="95" y="223"/>
                  </a:lnTo>
                  <a:lnTo>
                    <a:pt x="88" y="242"/>
                  </a:lnTo>
                  <a:lnTo>
                    <a:pt x="81" y="262"/>
                  </a:lnTo>
                  <a:lnTo>
                    <a:pt x="73" y="280"/>
                  </a:lnTo>
                  <a:lnTo>
                    <a:pt x="64" y="299"/>
                  </a:lnTo>
                  <a:lnTo>
                    <a:pt x="53" y="317"/>
                  </a:lnTo>
                  <a:lnTo>
                    <a:pt x="43" y="336"/>
                  </a:lnTo>
                  <a:lnTo>
                    <a:pt x="31" y="353"/>
                  </a:lnTo>
                  <a:lnTo>
                    <a:pt x="20" y="369"/>
                  </a:lnTo>
                  <a:lnTo>
                    <a:pt x="7" y="385"/>
                  </a:lnTo>
                  <a:lnTo>
                    <a:pt x="0" y="410"/>
                  </a:lnTo>
                  <a:lnTo>
                    <a:pt x="0" y="410"/>
                  </a:lnTo>
                  <a:lnTo>
                    <a:pt x="13" y="393"/>
                  </a:lnTo>
                  <a:lnTo>
                    <a:pt x="27" y="375"/>
                  </a:lnTo>
                  <a:lnTo>
                    <a:pt x="39" y="356"/>
                  </a:lnTo>
                  <a:lnTo>
                    <a:pt x="51" y="338"/>
                  </a:lnTo>
                  <a:lnTo>
                    <a:pt x="61" y="319"/>
                  </a:lnTo>
                  <a:lnTo>
                    <a:pt x="72" y="299"/>
                  </a:lnTo>
                  <a:lnTo>
                    <a:pt x="81" y="278"/>
                  </a:lnTo>
                  <a:lnTo>
                    <a:pt x="88" y="258"/>
                  </a:lnTo>
                  <a:lnTo>
                    <a:pt x="96" y="237"/>
                  </a:lnTo>
                  <a:lnTo>
                    <a:pt x="103" y="215"/>
                  </a:lnTo>
                  <a:lnTo>
                    <a:pt x="108" y="194"/>
                  </a:lnTo>
                  <a:lnTo>
                    <a:pt x="112" y="171"/>
                  </a:lnTo>
                  <a:lnTo>
                    <a:pt x="116" y="148"/>
                  </a:lnTo>
                  <a:lnTo>
                    <a:pt x="118" y="126"/>
                  </a:lnTo>
                  <a:lnTo>
                    <a:pt x="120" y="103"/>
                  </a:lnTo>
                  <a:lnTo>
                    <a:pt x="121" y="80"/>
                  </a:lnTo>
                  <a:lnTo>
                    <a:pt x="121" y="80"/>
                  </a:lnTo>
                  <a:lnTo>
                    <a:pt x="121" y="59"/>
                  </a:lnTo>
                  <a:lnTo>
                    <a:pt x="120" y="39"/>
                  </a:lnTo>
                  <a:lnTo>
                    <a:pt x="114" y="0"/>
                  </a:lnTo>
                  <a:close/>
                </a:path>
              </a:pathLst>
            </a:custGeom>
            <a:solidFill>
              <a:srgbClr val="BC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32" name="Freeform 1610">
              <a:extLst>
                <a:ext uri="{FF2B5EF4-FFF2-40B4-BE49-F238E27FC236}">
                  <a16:creationId xmlns:a16="http://schemas.microsoft.com/office/drawing/2014/main" id="{F34FA277-FAFE-48CE-AACA-96F107C7FA3F}"/>
                </a:ext>
              </a:extLst>
            </p:cNvPr>
            <p:cNvSpPr>
              <a:spLocks/>
            </p:cNvSpPr>
            <p:nvPr/>
          </p:nvSpPr>
          <p:spPr bwMode="auto">
            <a:xfrm>
              <a:off x="9532876" y="3280025"/>
              <a:ext cx="121059" cy="410198"/>
            </a:xfrm>
            <a:custGeom>
              <a:avLst/>
              <a:gdLst>
                <a:gd name="T0" fmla="*/ 114 w 121"/>
                <a:gd name="T1" fmla="*/ 0 h 410"/>
                <a:gd name="T2" fmla="*/ 113 w 121"/>
                <a:gd name="T3" fmla="*/ 7 h 410"/>
                <a:gd name="T4" fmla="*/ 113 w 121"/>
                <a:gd name="T5" fmla="*/ 7 h 410"/>
                <a:gd name="T6" fmla="*/ 116 w 121"/>
                <a:gd name="T7" fmla="*/ 41 h 410"/>
                <a:gd name="T8" fmla="*/ 117 w 121"/>
                <a:gd name="T9" fmla="*/ 74 h 410"/>
                <a:gd name="T10" fmla="*/ 117 w 121"/>
                <a:gd name="T11" fmla="*/ 74 h 410"/>
                <a:gd name="T12" fmla="*/ 117 w 121"/>
                <a:gd name="T13" fmla="*/ 96 h 410"/>
                <a:gd name="T14" fmla="*/ 116 w 121"/>
                <a:gd name="T15" fmla="*/ 119 h 410"/>
                <a:gd name="T16" fmla="*/ 113 w 121"/>
                <a:gd name="T17" fmla="*/ 139 h 410"/>
                <a:gd name="T18" fmla="*/ 111 w 121"/>
                <a:gd name="T19" fmla="*/ 160 h 410"/>
                <a:gd name="T20" fmla="*/ 105 w 121"/>
                <a:gd name="T21" fmla="*/ 181 h 410"/>
                <a:gd name="T22" fmla="*/ 100 w 121"/>
                <a:gd name="T23" fmla="*/ 202 h 410"/>
                <a:gd name="T24" fmla="*/ 95 w 121"/>
                <a:gd name="T25" fmla="*/ 223 h 410"/>
                <a:gd name="T26" fmla="*/ 88 w 121"/>
                <a:gd name="T27" fmla="*/ 242 h 410"/>
                <a:gd name="T28" fmla="*/ 81 w 121"/>
                <a:gd name="T29" fmla="*/ 262 h 410"/>
                <a:gd name="T30" fmla="*/ 73 w 121"/>
                <a:gd name="T31" fmla="*/ 280 h 410"/>
                <a:gd name="T32" fmla="*/ 64 w 121"/>
                <a:gd name="T33" fmla="*/ 299 h 410"/>
                <a:gd name="T34" fmla="*/ 53 w 121"/>
                <a:gd name="T35" fmla="*/ 317 h 410"/>
                <a:gd name="T36" fmla="*/ 43 w 121"/>
                <a:gd name="T37" fmla="*/ 336 h 410"/>
                <a:gd name="T38" fmla="*/ 31 w 121"/>
                <a:gd name="T39" fmla="*/ 353 h 410"/>
                <a:gd name="T40" fmla="*/ 20 w 121"/>
                <a:gd name="T41" fmla="*/ 369 h 410"/>
                <a:gd name="T42" fmla="*/ 7 w 121"/>
                <a:gd name="T43" fmla="*/ 385 h 410"/>
                <a:gd name="T44" fmla="*/ 0 w 121"/>
                <a:gd name="T45" fmla="*/ 410 h 410"/>
                <a:gd name="T46" fmla="*/ 0 w 121"/>
                <a:gd name="T47" fmla="*/ 410 h 410"/>
                <a:gd name="T48" fmla="*/ 13 w 121"/>
                <a:gd name="T49" fmla="*/ 393 h 410"/>
                <a:gd name="T50" fmla="*/ 27 w 121"/>
                <a:gd name="T51" fmla="*/ 375 h 410"/>
                <a:gd name="T52" fmla="*/ 39 w 121"/>
                <a:gd name="T53" fmla="*/ 356 h 410"/>
                <a:gd name="T54" fmla="*/ 51 w 121"/>
                <a:gd name="T55" fmla="*/ 338 h 410"/>
                <a:gd name="T56" fmla="*/ 61 w 121"/>
                <a:gd name="T57" fmla="*/ 319 h 410"/>
                <a:gd name="T58" fmla="*/ 72 w 121"/>
                <a:gd name="T59" fmla="*/ 299 h 410"/>
                <a:gd name="T60" fmla="*/ 81 w 121"/>
                <a:gd name="T61" fmla="*/ 278 h 410"/>
                <a:gd name="T62" fmla="*/ 88 w 121"/>
                <a:gd name="T63" fmla="*/ 258 h 410"/>
                <a:gd name="T64" fmla="*/ 96 w 121"/>
                <a:gd name="T65" fmla="*/ 237 h 410"/>
                <a:gd name="T66" fmla="*/ 103 w 121"/>
                <a:gd name="T67" fmla="*/ 215 h 410"/>
                <a:gd name="T68" fmla="*/ 108 w 121"/>
                <a:gd name="T69" fmla="*/ 194 h 410"/>
                <a:gd name="T70" fmla="*/ 112 w 121"/>
                <a:gd name="T71" fmla="*/ 171 h 410"/>
                <a:gd name="T72" fmla="*/ 116 w 121"/>
                <a:gd name="T73" fmla="*/ 148 h 410"/>
                <a:gd name="T74" fmla="*/ 118 w 121"/>
                <a:gd name="T75" fmla="*/ 126 h 410"/>
                <a:gd name="T76" fmla="*/ 120 w 121"/>
                <a:gd name="T77" fmla="*/ 103 h 410"/>
                <a:gd name="T78" fmla="*/ 121 w 121"/>
                <a:gd name="T79" fmla="*/ 80 h 410"/>
                <a:gd name="T80" fmla="*/ 121 w 121"/>
                <a:gd name="T81" fmla="*/ 80 h 410"/>
                <a:gd name="T82" fmla="*/ 121 w 121"/>
                <a:gd name="T83" fmla="*/ 59 h 410"/>
                <a:gd name="T84" fmla="*/ 120 w 121"/>
                <a:gd name="T85" fmla="*/ 39 h 410"/>
                <a:gd name="T86" fmla="*/ 114 w 121"/>
                <a:gd name="T87"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410">
                  <a:moveTo>
                    <a:pt x="114" y="0"/>
                  </a:moveTo>
                  <a:lnTo>
                    <a:pt x="113" y="7"/>
                  </a:lnTo>
                  <a:lnTo>
                    <a:pt x="113" y="7"/>
                  </a:lnTo>
                  <a:lnTo>
                    <a:pt x="116" y="41"/>
                  </a:lnTo>
                  <a:lnTo>
                    <a:pt x="117" y="74"/>
                  </a:lnTo>
                  <a:lnTo>
                    <a:pt x="117" y="74"/>
                  </a:lnTo>
                  <a:lnTo>
                    <a:pt x="117" y="96"/>
                  </a:lnTo>
                  <a:lnTo>
                    <a:pt x="116" y="119"/>
                  </a:lnTo>
                  <a:lnTo>
                    <a:pt x="113" y="139"/>
                  </a:lnTo>
                  <a:lnTo>
                    <a:pt x="111" y="160"/>
                  </a:lnTo>
                  <a:lnTo>
                    <a:pt x="105" y="181"/>
                  </a:lnTo>
                  <a:lnTo>
                    <a:pt x="100" y="202"/>
                  </a:lnTo>
                  <a:lnTo>
                    <a:pt x="95" y="223"/>
                  </a:lnTo>
                  <a:lnTo>
                    <a:pt x="88" y="242"/>
                  </a:lnTo>
                  <a:lnTo>
                    <a:pt x="81" y="262"/>
                  </a:lnTo>
                  <a:lnTo>
                    <a:pt x="73" y="280"/>
                  </a:lnTo>
                  <a:lnTo>
                    <a:pt x="64" y="299"/>
                  </a:lnTo>
                  <a:lnTo>
                    <a:pt x="53" y="317"/>
                  </a:lnTo>
                  <a:lnTo>
                    <a:pt x="43" y="336"/>
                  </a:lnTo>
                  <a:lnTo>
                    <a:pt x="31" y="353"/>
                  </a:lnTo>
                  <a:lnTo>
                    <a:pt x="20" y="369"/>
                  </a:lnTo>
                  <a:lnTo>
                    <a:pt x="7" y="385"/>
                  </a:lnTo>
                  <a:lnTo>
                    <a:pt x="0" y="410"/>
                  </a:lnTo>
                  <a:lnTo>
                    <a:pt x="0" y="410"/>
                  </a:lnTo>
                  <a:lnTo>
                    <a:pt x="13" y="393"/>
                  </a:lnTo>
                  <a:lnTo>
                    <a:pt x="27" y="375"/>
                  </a:lnTo>
                  <a:lnTo>
                    <a:pt x="39" y="356"/>
                  </a:lnTo>
                  <a:lnTo>
                    <a:pt x="51" y="338"/>
                  </a:lnTo>
                  <a:lnTo>
                    <a:pt x="61" y="319"/>
                  </a:lnTo>
                  <a:lnTo>
                    <a:pt x="72" y="299"/>
                  </a:lnTo>
                  <a:lnTo>
                    <a:pt x="81" y="278"/>
                  </a:lnTo>
                  <a:lnTo>
                    <a:pt x="88" y="258"/>
                  </a:lnTo>
                  <a:lnTo>
                    <a:pt x="96" y="237"/>
                  </a:lnTo>
                  <a:lnTo>
                    <a:pt x="103" y="215"/>
                  </a:lnTo>
                  <a:lnTo>
                    <a:pt x="108" y="194"/>
                  </a:lnTo>
                  <a:lnTo>
                    <a:pt x="112" y="171"/>
                  </a:lnTo>
                  <a:lnTo>
                    <a:pt x="116" y="148"/>
                  </a:lnTo>
                  <a:lnTo>
                    <a:pt x="118" y="126"/>
                  </a:lnTo>
                  <a:lnTo>
                    <a:pt x="120" y="103"/>
                  </a:lnTo>
                  <a:lnTo>
                    <a:pt x="121" y="80"/>
                  </a:lnTo>
                  <a:lnTo>
                    <a:pt x="121" y="80"/>
                  </a:lnTo>
                  <a:lnTo>
                    <a:pt x="121" y="59"/>
                  </a:lnTo>
                  <a:lnTo>
                    <a:pt x="120" y="39"/>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33" name="Freeform 1611">
              <a:extLst>
                <a:ext uri="{FF2B5EF4-FFF2-40B4-BE49-F238E27FC236}">
                  <a16:creationId xmlns:a16="http://schemas.microsoft.com/office/drawing/2014/main" id="{79A3EB17-EF5A-4BD9-8002-AD47262FDE06}"/>
                </a:ext>
              </a:extLst>
            </p:cNvPr>
            <p:cNvSpPr>
              <a:spLocks noEditPoints="1"/>
            </p:cNvSpPr>
            <p:nvPr/>
          </p:nvSpPr>
          <p:spPr bwMode="auto">
            <a:xfrm>
              <a:off x="8586419" y="2837812"/>
              <a:ext cx="1060512" cy="1041503"/>
            </a:xfrm>
            <a:custGeom>
              <a:avLst/>
              <a:gdLst>
                <a:gd name="T0" fmla="*/ 363 w 1060"/>
                <a:gd name="T1" fmla="*/ 1015 h 1041"/>
                <a:gd name="T2" fmla="*/ 481 w 1060"/>
                <a:gd name="T3" fmla="*/ 1040 h 1041"/>
                <a:gd name="T4" fmla="*/ 175 w 1060"/>
                <a:gd name="T5" fmla="*/ 906 h 1041"/>
                <a:gd name="T6" fmla="*/ 360 w 1060"/>
                <a:gd name="T7" fmla="*/ 987 h 1041"/>
                <a:gd name="T8" fmla="*/ 219 w 1060"/>
                <a:gd name="T9" fmla="*/ 908 h 1041"/>
                <a:gd name="T10" fmla="*/ 953 w 1060"/>
                <a:gd name="T11" fmla="*/ 827 h 1041"/>
                <a:gd name="T12" fmla="*/ 831 w 1060"/>
                <a:gd name="T13" fmla="*/ 936 h 1041"/>
                <a:gd name="T14" fmla="*/ 725 w 1060"/>
                <a:gd name="T15" fmla="*/ 988 h 1041"/>
                <a:gd name="T16" fmla="*/ 638 w 1060"/>
                <a:gd name="T17" fmla="*/ 1012 h 1041"/>
                <a:gd name="T18" fmla="*/ 545 w 1060"/>
                <a:gd name="T19" fmla="*/ 1019 h 1041"/>
                <a:gd name="T20" fmla="*/ 551 w 1060"/>
                <a:gd name="T21" fmla="*/ 1041 h 1041"/>
                <a:gd name="T22" fmla="*/ 667 w 1060"/>
                <a:gd name="T23" fmla="*/ 1026 h 1041"/>
                <a:gd name="T24" fmla="*/ 798 w 1060"/>
                <a:gd name="T25" fmla="*/ 974 h 1041"/>
                <a:gd name="T26" fmla="*/ 908 w 1060"/>
                <a:gd name="T27" fmla="*/ 892 h 1041"/>
                <a:gd name="T28" fmla="*/ 90 w 1060"/>
                <a:gd name="T29" fmla="*/ 810 h 1041"/>
                <a:gd name="T30" fmla="*/ 90 w 1060"/>
                <a:gd name="T31" fmla="*/ 810 h 1041"/>
                <a:gd name="T32" fmla="*/ 117 w 1060"/>
                <a:gd name="T33" fmla="*/ 801 h 1041"/>
                <a:gd name="T34" fmla="*/ 55 w 1060"/>
                <a:gd name="T35" fmla="*/ 752 h 1041"/>
                <a:gd name="T36" fmla="*/ 24 w 1060"/>
                <a:gd name="T37" fmla="*/ 675 h 1041"/>
                <a:gd name="T38" fmla="*/ 73 w 1060"/>
                <a:gd name="T39" fmla="*/ 724 h 1041"/>
                <a:gd name="T40" fmla="*/ 2 w 1060"/>
                <a:gd name="T41" fmla="*/ 550 h 1041"/>
                <a:gd name="T42" fmla="*/ 46 w 1060"/>
                <a:gd name="T43" fmla="*/ 652 h 1041"/>
                <a:gd name="T44" fmla="*/ 29 w 1060"/>
                <a:gd name="T45" fmla="*/ 558 h 1041"/>
                <a:gd name="T46" fmla="*/ 0 w 1060"/>
                <a:gd name="T47" fmla="*/ 522 h 1041"/>
                <a:gd name="T48" fmla="*/ 0 w 1060"/>
                <a:gd name="T49" fmla="*/ 519 h 1041"/>
                <a:gd name="T50" fmla="*/ 26 w 1060"/>
                <a:gd name="T51" fmla="*/ 509 h 1041"/>
                <a:gd name="T52" fmla="*/ 3 w 1060"/>
                <a:gd name="T53" fmla="*/ 470 h 1041"/>
                <a:gd name="T54" fmla="*/ 24 w 1060"/>
                <a:gd name="T55" fmla="*/ 367 h 1041"/>
                <a:gd name="T56" fmla="*/ 32 w 1060"/>
                <a:gd name="T57" fmla="*/ 446 h 1041"/>
                <a:gd name="T58" fmla="*/ 64 w 1060"/>
                <a:gd name="T59" fmla="*/ 276 h 1041"/>
                <a:gd name="T60" fmla="*/ 38 w 1060"/>
                <a:gd name="T61" fmla="*/ 329 h 1041"/>
                <a:gd name="T62" fmla="*/ 58 w 1060"/>
                <a:gd name="T63" fmla="*/ 346 h 1041"/>
                <a:gd name="T64" fmla="*/ 156 w 1060"/>
                <a:gd name="T65" fmla="*/ 152 h 1041"/>
                <a:gd name="T66" fmla="*/ 81 w 1060"/>
                <a:gd name="T67" fmla="*/ 246 h 1041"/>
                <a:gd name="T68" fmla="*/ 88 w 1060"/>
                <a:gd name="T69" fmla="*/ 280 h 1041"/>
                <a:gd name="T70" fmla="*/ 145 w 1060"/>
                <a:gd name="T71" fmla="*/ 197 h 1041"/>
                <a:gd name="T72" fmla="*/ 884 w 1060"/>
                <a:gd name="T73" fmla="*/ 134 h 1041"/>
                <a:gd name="T74" fmla="*/ 967 w 1060"/>
                <a:gd name="T75" fmla="*/ 223 h 1041"/>
                <a:gd name="T76" fmla="*/ 1027 w 1060"/>
                <a:gd name="T77" fmla="*/ 329 h 1041"/>
                <a:gd name="T78" fmla="*/ 1059 w 1060"/>
                <a:gd name="T79" fmla="*/ 449 h 1041"/>
                <a:gd name="T80" fmla="*/ 1044 w 1060"/>
                <a:gd name="T81" fmla="*/ 370 h 1041"/>
                <a:gd name="T82" fmla="*/ 994 w 1060"/>
                <a:gd name="T83" fmla="*/ 258 h 1041"/>
                <a:gd name="T84" fmla="*/ 920 w 1060"/>
                <a:gd name="T85" fmla="*/ 163 h 1041"/>
                <a:gd name="T86" fmla="*/ 514 w 1060"/>
                <a:gd name="T87" fmla="*/ 0 h 1041"/>
                <a:gd name="T88" fmla="*/ 404 w 1060"/>
                <a:gd name="T89" fmla="*/ 16 h 1041"/>
                <a:gd name="T90" fmla="*/ 304 w 1060"/>
                <a:gd name="T91" fmla="*/ 51 h 1041"/>
                <a:gd name="T92" fmla="*/ 214 w 1060"/>
                <a:gd name="T93" fmla="*/ 104 h 1041"/>
                <a:gd name="T94" fmla="*/ 204 w 1060"/>
                <a:gd name="T95" fmla="*/ 121 h 1041"/>
                <a:gd name="T96" fmla="*/ 317 w 1060"/>
                <a:gd name="T97" fmla="*/ 64 h 1041"/>
                <a:gd name="T98" fmla="*/ 489 w 1060"/>
                <a:gd name="T99" fmla="*/ 16 h 1041"/>
                <a:gd name="T100" fmla="*/ 541 w 1060"/>
                <a:gd name="T101" fmla="*/ 13 h 1041"/>
                <a:gd name="T102" fmla="*/ 664 w 1060"/>
                <a:gd name="T103" fmla="*/ 26 h 1041"/>
                <a:gd name="T104" fmla="*/ 838 w 1060"/>
                <a:gd name="T105" fmla="*/ 102 h 1041"/>
                <a:gd name="T106" fmla="*/ 738 w 1060"/>
                <a:gd name="T107" fmla="*/ 41 h 1041"/>
                <a:gd name="T108" fmla="*/ 545 w 1060"/>
                <a:gd name="T109" fmla="*/ 0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0" h="1041">
                  <a:moveTo>
                    <a:pt x="297" y="988"/>
                  </a:moveTo>
                  <a:lnTo>
                    <a:pt x="297" y="988"/>
                  </a:lnTo>
                  <a:lnTo>
                    <a:pt x="319" y="999"/>
                  </a:lnTo>
                  <a:lnTo>
                    <a:pt x="341" y="1006"/>
                  </a:lnTo>
                  <a:lnTo>
                    <a:pt x="363" y="1015"/>
                  </a:lnTo>
                  <a:lnTo>
                    <a:pt x="385" y="1022"/>
                  </a:lnTo>
                  <a:lnTo>
                    <a:pt x="408" y="1028"/>
                  </a:lnTo>
                  <a:lnTo>
                    <a:pt x="432" y="1032"/>
                  </a:lnTo>
                  <a:lnTo>
                    <a:pt x="456" y="1036"/>
                  </a:lnTo>
                  <a:lnTo>
                    <a:pt x="481" y="1040"/>
                  </a:lnTo>
                  <a:lnTo>
                    <a:pt x="297" y="988"/>
                  </a:lnTo>
                  <a:close/>
                  <a:moveTo>
                    <a:pt x="121" y="850"/>
                  </a:moveTo>
                  <a:lnTo>
                    <a:pt x="121" y="850"/>
                  </a:lnTo>
                  <a:lnTo>
                    <a:pt x="147" y="880"/>
                  </a:lnTo>
                  <a:lnTo>
                    <a:pt x="175" y="906"/>
                  </a:lnTo>
                  <a:lnTo>
                    <a:pt x="204" y="931"/>
                  </a:lnTo>
                  <a:lnTo>
                    <a:pt x="237" y="954"/>
                  </a:lnTo>
                  <a:lnTo>
                    <a:pt x="393" y="997"/>
                  </a:lnTo>
                  <a:lnTo>
                    <a:pt x="393" y="997"/>
                  </a:lnTo>
                  <a:lnTo>
                    <a:pt x="360" y="987"/>
                  </a:lnTo>
                  <a:lnTo>
                    <a:pt x="330" y="975"/>
                  </a:lnTo>
                  <a:lnTo>
                    <a:pt x="301" y="961"/>
                  </a:lnTo>
                  <a:lnTo>
                    <a:pt x="272" y="944"/>
                  </a:lnTo>
                  <a:lnTo>
                    <a:pt x="245" y="927"/>
                  </a:lnTo>
                  <a:lnTo>
                    <a:pt x="219" y="908"/>
                  </a:lnTo>
                  <a:lnTo>
                    <a:pt x="194" y="887"/>
                  </a:lnTo>
                  <a:lnTo>
                    <a:pt x="171" y="865"/>
                  </a:lnTo>
                  <a:lnTo>
                    <a:pt x="121" y="850"/>
                  </a:lnTo>
                  <a:close/>
                  <a:moveTo>
                    <a:pt x="953" y="827"/>
                  </a:moveTo>
                  <a:lnTo>
                    <a:pt x="953" y="827"/>
                  </a:lnTo>
                  <a:lnTo>
                    <a:pt x="932" y="852"/>
                  </a:lnTo>
                  <a:lnTo>
                    <a:pt x="908" y="875"/>
                  </a:lnTo>
                  <a:lnTo>
                    <a:pt x="884" y="897"/>
                  </a:lnTo>
                  <a:lnTo>
                    <a:pt x="858" y="918"/>
                  </a:lnTo>
                  <a:lnTo>
                    <a:pt x="831" y="936"/>
                  </a:lnTo>
                  <a:lnTo>
                    <a:pt x="803" y="953"/>
                  </a:lnTo>
                  <a:lnTo>
                    <a:pt x="773" y="969"/>
                  </a:lnTo>
                  <a:lnTo>
                    <a:pt x="742" y="982"/>
                  </a:lnTo>
                  <a:lnTo>
                    <a:pt x="740" y="992"/>
                  </a:lnTo>
                  <a:lnTo>
                    <a:pt x="725" y="988"/>
                  </a:lnTo>
                  <a:lnTo>
                    <a:pt x="725" y="988"/>
                  </a:lnTo>
                  <a:lnTo>
                    <a:pt x="705" y="996"/>
                  </a:lnTo>
                  <a:lnTo>
                    <a:pt x="682" y="1002"/>
                  </a:lnTo>
                  <a:lnTo>
                    <a:pt x="660" y="1008"/>
                  </a:lnTo>
                  <a:lnTo>
                    <a:pt x="638" y="1012"/>
                  </a:lnTo>
                  <a:lnTo>
                    <a:pt x="615" y="1015"/>
                  </a:lnTo>
                  <a:lnTo>
                    <a:pt x="592" y="1018"/>
                  </a:lnTo>
                  <a:lnTo>
                    <a:pt x="568" y="1019"/>
                  </a:lnTo>
                  <a:lnTo>
                    <a:pt x="545" y="1019"/>
                  </a:lnTo>
                  <a:lnTo>
                    <a:pt x="545" y="1019"/>
                  </a:lnTo>
                  <a:lnTo>
                    <a:pt x="510" y="1018"/>
                  </a:lnTo>
                  <a:lnTo>
                    <a:pt x="476" y="1015"/>
                  </a:lnTo>
                  <a:lnTo>
                    <a:pt x="442" y="1010"/>
                  </a:lnTo>
                  <a:lnTo>
                    <a:pt x="410" y="1002"/>
                  </a:lnTo>
                  <a:lnTo>
                    <a:pt x="551" y="1041"/>
                  </a:lnTo>
                  <a:lnTo>
                    <a:pt x="551" y="1041"/>
                  </a:lnTo>
                  <a:lnTo>
                    <a:pt x="581" y="1040"/>
                  </a:lnTo>
                  <a:lnTo>
                    <a:pt x="610" y="1038"/>
                  </a:lnTo>
                  <a:lnTo>
                    <a:pt x="638" y="1032"/>
                  </a:lnTo>
                  <a:lnTo>
                    <a:pt x="667" y="1026"/>
                  </a:lnTo>
                  <a:lnTo>
                    <a:pt x="694" y="1018"/>
                  </a:lnTo>
                  <a:lnTo>
                    <a:pt x="721" y="1009"/>
                  </a:lnTo>
                  <a:lnTo>
                    <a:pt x="747" y="999"/>
                  </a:lnTo>
                  <a:lnTo>
                    <a:pt x="773" y="987"/>
                  </a:lnTo>
                  <a:lnTo>
                    <a:pt x="798" y="974"/>
                  </a:lnTo>
                  <a:lnTo>
                    <a:pt x="821" y="960"/>
                  </a:lnTo>
                  <a:lnTo>
                    <a:pt x="845" y="944"/>
                  </a:lnTo>
                  <a:lnTo>
                    <a:pt x="867" y="928"/>
                  </a:lnTo>
                  <a:lnTo>
                    <a:pt x="888" y="910"/>
                  </a:lnTo>
                  <a:lnTo>
                    <a:pt x="908" y="892"/>
                  </a:lnTo>
                  <a:lnTo>
                    <a:pt x="928" y="872"/>
                  </a:lnTo>
                  <a:lnTo>
                    <a:pt x="946" y="852"/>
                  </a:lnTo>
                  <a:lnTo>
                    <a:pt x="953" y="827"/>
                  </a:lnTo>
                  <a:close/>
                  <a:moveTo>
                    <a:pt x="90" y="810"/>
                  </a:moveTo>
                  <a:lnTo>
                    <a:pt x="90" y="810"/>
                  </a:lnTo>
                  <a:lnTo>
                    <a:pt x="103" y="828"/>
                  </a:lnTo>
                  <a:lnTo>
                    <a:pt x="150" y="841"/>
                  </a:lnTo>
                  <a:lnTo>
                    <a:pt x="150" y="841"/>
                  </a:lnTo>
                  <a:lnTo>
                    <a:pt x="133" y="823"/>
                  </a:lnTo>
                  <a:lnTo>
                    <a:pt x="90" y="810"/>
                  </a:lnTo>
                  <a:close/>
                  <a:moveTo>
                    <a:pt x="67" y="772"/>
                  </a:moveTo>
                  <a:lnTo>
                    <a:pt x="67" y="772"/>
                  </a:lnTo>
                  <a:lnTo>
                    <a:pt x="76" y="789"/>
                  </a:lnTo>
                  <a:lnTo>
                    <a:pt x="117" y="801"/>
                  </a:lnTo>
                  <a:lnTo>
                    <a:pt x="117" y="801"/>
                  </a:lnTo>
                  <a:lnTo>
                    <a:pt x="106" y="783"/>
                  </a:lnTo>
                  <a:lnTo>
                    <a:pt x="67" y="772"/>
                  </a:lnTo>
                  <a:close/>
                  <a:moveTo>
                    <a:pt x="47" y="735"/>
                  </a:moveTo>
                  <a:lnTo>
                    <a:pt x="47" y="735"/>
                  </a:lnTo>
                  <a:lnTo>
                    <a:pt x="55" y="752"/>
                  </a:lnTo>
                  <a:lnTo>
                    <a:pt x="93" y="762"/>
                  </a:lnTo>
                  <a:lnTo>
                    <a:pt x="93" y="762"/>
                  </a:lnTo>
                  <a:lnTo>
                    <a:pt x="82" y="745"/>
                  </a:lnTo>
                  <a:lnTo>
                    <a:pt x="47" y="735"/>
                  </a:lnTo>
                  <a:close/>
                  <a:moveTo>
                    <a:pt x="24" y="675"/>
                  </a:moveTo>
                  <a:lnTo>
                    <a:pt x="24" y="675"/>
                  </a:lnTo>
                  <a:lnTo>
                    <a:pt x="30" y="694"/>
                  </a:lnTo>
                  <a:lnTo>
                    <a:pt x="38" y="715"/>
                  </a:lnTo>
                  <a:lnTo>
                    <a:pt x="73" y="724"/>
                  </a:lnTo>
                  <a:lnTo>
                    <a:pt x="73" y="724"/>
                  </a:lnTo>
                  <a:lnTo>
                    <a:pt x="64" y="704"/>
                  </a:lnTo>
                  <a:lnTo>
                    <a:pt x="56" y="683"/>
                  </a:lnTo>
                  <a:lnTo>
                    <a:pt x="24" y="675"/>
                  </a:lnTo>
                  <a:close/>
                  <a:moveTo>
                    <a:pt x="2" y="550"/>
                  </a:moveTo>
                  <a:lnTo>
                    <a:pt x="2" y="550"/>
                  </a:lnTo>
                  <a:lnTo>
                    <a:pt x="3" y="575"/>
                  </a:lnTo>
                  <a:lnTo>
                    <a:pt x="7" y="598"/>
                  </a:lnTo>
                  <a:lnTo>
                    <a:pt x="11" y="620"/>
                  </a:lnTo>
                  <a:lnTo>
                    <a:pt x="16" y="644"/>
                  </a:lnTo>
                  <a:lnTo>
                    <a:pt x="46" y="652"/>
                  </a:lnTo>
                  <a:lnTo>
                    <a:pt x="46" y="652"/>
                  </a:lnTo>
                  <a:lnTo>
                    <a:pt x="39" y="629"/>
                  </a:lnTo>
                  <a:lnTo>
                    <a:pt x="34" y="606"/>
                  </a:lnTo>
                  <a:lnTo>
                    <a:pt x="32" y="583"/>
                  </a:lnTo>
                  <a:lnTo>
                    <a:pt x="29" y="558"/>
                  </a:lnTo>
                  <a:lnTo>
                    <a:pt x="2" y="550"/>
                  </a:lnTo>
                  <a:close/>
                  <a:moveTo>
                    <a:pt x="0" y="519"/>
                  </a:moveTo>
                  <a:lnTo>
                    <a:pt x="0" y="519"/>
                  </a:lnTo>
                  <a:lnTo>
                    <a:pt x="0" y="522"/>
                  </a:lnTo>
                  <a:lnTo>
                    <a:pt x="0" y="522"/>
                  </a:lnTo>
                  <a:lnTo>
                    <a:pt x="0" y="533"/>
                  </a:lnTo>
                  <a:lnTo>
                    <a:pt x="28" y="541"/>
                  </a:lnTo>
                  <a:lnTo>
                    <a:pt x="28" y="541"/>
                  </a:lnTo>
                  <a:lnTo>
                    <a:pt x="26" y="525"/>
                  </a:lnTo>
                  <a:lnTo>
                    <a:pt x="0" y="519"/>
                  </a:lnTo>
                  <a:close/>
                  <a:moveTo>
                    <a:pt x="2" y="486"/>
                  </a:moveTo>
                  <a:lnTo>
                    <a:pt x="2" y="486"/>
                  </a:lnTo>
                  <a:lnTo>
                    <a:pt x="0" y="501"/>
                  </a:lnTo>
                  <a:lnTo>
                    <a:pt x="26" y="509"/>
                  </a:lnTo>
                  <a:lnTo>
                    <a:pt x="26" y="509"/>
                  </a:lnTo>
                  <a:lnTo>
                    <a:pt x="28" y="494"/>
                  </a:lnTo>
                  <a:lnTo>
                    <a:pt x="2" y="486"/>
                  </a:lnTo>
                  <a:close/>
                  <a:moveTo>
                    <a:pt x="4" y="455"/>
                  </a:moveTo>
                  <a:lnTo>
                    <a:pt x="4" y="455"/>
                  </a:lnTo>
                  <a:lnTo>
                    <a:pt x="3" y="470"/>
                  </a:lnTo>
                  <a:lnTo>
                    <a:pt x="28" y="476"/>
                  </a:lnTo>
                  <a:lnTo>
                    <a:pt x="28" y="476"/>
                  </a:lnTo>
                  <a:lnTo>
                    <a:pt x="29" y="463"/>
                  </a:lnTo>
                  <a:lnTo>
                    <a:pt x="4" y="455"/>
                  </a:lnTo>
                  <a:close/>
                  <a:moveTo>
                    <a:pt x="24" y="367"/>
                  </a:moveTo>
                  <a:lnTo>
                    <a:pt x="24" y="367"/>
                  </a:lnTo>
                  <a:lnTo>
                    <a:pt x="15" y="402"/>
                  </a:lnTo>
                  <a:lnTo>
                    <a:pt x="7" y="438"/>
                  </a:lnTo>
                  <a:lnTo>
                    <a:pt x="32" y="446"/>
                  </a:lnTo>
                  <a:lnTo>
                    <a:pt x="32" y="446"/>
                  </a:lnTo>
                  <a:lnTo>
                    <a:pt x="38" y="410"/>
                  </a:lnTo>
                  <a:lnTo>
                    <a:pt x="47" y="373"/>
                  </a:lnTo>
                  <a:lnTo>
                    <a:pt x="24" y="367"/>
                  </a:lnTo>
                  <a:close/>
                  <a:moveTo>
                    <a:pt x="64" y="276"/>
                  </a:moveTo>
                  <a:lnTo>
                    <a:pt x="64" y="276"/>
                  </a:lnTo>
                  <a:lnTo>
                    <a:pt x="54" y="294"/>
                  </a:lnTo>
                  <a:lnTo>
                    <a:pt x="45" y="314"/>
                  </a:lnTo>
                  <a:lnTo>
                    <a:pt x="51" y="315"/>
                  </a:lnTo>
                  <a:lnTo>
                    <a:pt x="47" y="332"/>
                  </a:lnTo>
                  <a:lnTo>
                    <a:pt x="38" y="329"/>
                  </a:lnTo>
                  <a:lnTo>
                    <a:pt x="38" y="329"/>
                  </a:lnTo>
                  <a:lnTo>
                    <a:pt x="26" y="362"/>
                  </a:lnTo>
                  <a:lnTo>
                    <a:pt x="50" y="368"/>
                  </a:lnTo>
                  <a:lnTo>
                    <a:pt x="50" y="368"/>
                  </a:lnTo>
                  <a:lnTo>
                    <a:pt x="58" y="346"/>
                  </a:lnTo>
                  <a:lnTo>
                    <a:pt x="65" y="324"/>
                  </a:lnTo>
                  <a:lnTo>
                    <a:pt x="76" y="303"/>
                  </a:lnTo>
                  <a:lnTo>
                    <a:pt x="86" y="282"/>
                  </a:lnTo>
                  <a:lnTo>
                    <a:pt x="64" y="276"/>
                  </a:lnTo>
                  <a:close/>
                  <a:moveTo>
                    <a:pt x="156" y="152"/>
                  </a:moveTo>
                  <a:lnTo>
                    <a:pt x="156" y="152"/>
                  </a:lnTo>
                  <a:lnTo>
                    <a:pt x="136" y="175"/>
                  </a:lnTo>
                  <a:lnTo>
                    <a:pt x="116" y="197"/>
                  </a:lnTo>
                  <a:lnTo>
                    <a:pt x="98" y="221"/>
                  </a:lnTo>
                  <a:lnTo>
                    <a:pt x="81" y="246"/>
                  </a:lnTo>
                  <a:lnTo>
                    <a:pt x="73" y="272"/>
                  </a:lnTo>
                  <a:lnTo>
                    <a:pt x="67" y="269"/>
                  </a:lnTo>
                  <a:lnTo>
                    <a:pt x="67" y="269"/>
                  </a:lnTo>
                  <a:lnTo>
                    <a:pt x="65" y="273"/>
                  </a:lnTo>
                  <a:lnTo>
                    <a:pt x="88" y="280"/>
                  </a:lnTo>
                  <a:lnTo>
                    <a:pt x="88" y="280"/>
                  </a:lnTo>
                  <a:lnTo>
                    <a:pt x="101" y="258"/>
                  </a:lnTo>
                  <a:lnTo>
                    <a:pt x="113" y="237"/>
                  </a:lnTo>
                  <a:lnTo>
                    <a:pt x="129" y="216"/>
                  </a:lnTo>
                  <a:lnTo>
                    <a:pt x="145" y="197"/>
                  </a:lnTo>
                  <a:lnTo>
                    <a:pt x="156" y="152"/>
                  </a:lnTo>
                  <a:close/>
                  <a:moveTo>
                    <a:pt x="866" y="113"/>
                  </a:moveTo>
                  <a:lnTo>
                    <a:pt x="864" y="120"/>
                  </a:lnTo>
                  <a:lnTo>
                    <a:pt x="864" y="120"/>
                  </a:lnTo>
                  <a:lnTo>
                    <a:pt x="884" y="134"/>
                  </a:lnTo>
                  <a:lnTo>
                    <a:pt x="902" y="151"/>
                  </a:lnTo>
                  <a:lnTo>
                    <a:pt x="919" y="168"/>
                  </a:lnTo>
                  <a:lnTo>
                    <a:pt x="936" y="185"/>
                  </a:lnTo>
                  <a:lnTo>
                    <a:pt x="951" y="204"/>
                  </a:lnTo>
                  <a:lnTo>
                    <a:pt x="967" y="223"/>
                  </a:lnTo>
                  <a:lnTo>
                    <a:pt x="980" y="243"/>
                  </a:lnTo>
                  <a:lnTo>
                    <a:pt x="993" y="264"/>
                  </a:lnTo>
                  <a:lnTo>
                    <a:pt x="1006" y="285"/>
                  </a:lnTo>
                  <a:lnTo>
                    <a:pt x="1016" y="307"/>
                  </a:lnTo>
                  <a:lnTo>
                    <a:pt x="1027" y="329"/>
                  </a:lnTo>
                  <a:lnTo>
                    <a:pt x="1036" y="351"/>
                  </a:lnTo>
                  <a:lnTo>
                    <a:pt x="1042" y="375"/>
                  </a:lnTo>
                  <a:lnTo>
                    <a:pt x="1049" y="399"/>
                  </a:lnTo>
                  <a:lnTo>
                    <a:pt x="1055" y="424"/>
                  </a:lnTo>
                  <a:lnTo>
                    <a:pt x="1059" y="449"/>
                  </a:lnTo>
                  <a:lnTo>
                    <a:pt x="1060" y="442"/>
                  </a:lnTo>
                  <a:lnTo>
                    <a:pt x="1060" y="442"/>
                  </a:lnTo>
                  <a:lnTo>
                    <a:pt x="1057" y="418"/>
                  </a:lnTo>
                  <a:lnTo>
                    <a:pt x="1050" y="393"/>
                  </a:lnTo>
                  <a:lnTo>
                    <a:pt x="1044" y="370"/>
                  </a:lnTo>
                  <a:lnTo>
                    <a:pt x="1036" y="346"/>
                  </a:lnTo>
                  <a:lnTo>
                    <a:pt x="1027" y="323"/>
                  </a:lnTo>
                  <a:lnTo>
                    <a:pt x="1016" y="301"/>
                  </a:lnTo>
                  <a:lnTo>
                    <a:pt x="1006" y="280"/>
                  </a:lnTo>
                  <a:lnTo>
                    <a:pt x="994" y="258"/>
                  </a:lnTo>
                  <a:lnTo>
                    <a:pt x="981" y="238"/>
                  </a:lnTo>
                  <a:lnTo>
                    <a:pt x="967" y="217"/>
                  </a:lnTo>
                  <a:lnTo>
                    <a:pt x="953" y="198"/>
                  </a:lnTo>
                  <a:lnTo>
                    <a:pt x="937" y="180"/>
                  </a:lnTo>
                  <a:lnTo>
                    <a:pt x="920" y="163"/>
                  </a:lnTo>
                  <a:lnTo>
                    <a:pt x="903" y="145"/>
                  </a:lnTo>
                  <a:lnTo>
                    <a:pt x="885" y="129"/>
                  </a:lnTo>
                  <a:lnTo>
                    <a:pt x="866" y="113"/>
                  </a:lnTo>
                  <a:close/>
                  <a:moveTo>
                    <a:pt x="514" y="0"/>
                  </a:moveTo>
                  <a:lnTo>
                    <a:pt x="514" y="0"/>
                  </a:lnTo>
                  <a:lnTo>
                    <a:pt x="491" y="2"/>
                  </a:lnTo>
                  <a:lnTo>
                    <a:pt x="469" y="4"/>
                  </a:lnTo>
                  <a:lnTo>
                    <a:pt x="447" y="7"/>
                  </a:lnTo>
                  <a:lnTo>
                    <a:pt x="427" y="11"/>
                  </a:lnTo>
                  <a:lnTo>
                    <a:pt x="404" y="16"/>
                  </a:lnTo>
                  <a:lnTo>
                    <a:pt x="384" y="21"/>
                  </a:lnTo>
                  <a:lnTo>
                    <a:pt x="363" y="28"/>
                  </a:lnTo>
                  <a:lnTo>
                    <a:pt x="343" y="34"/>
                  </a:lnTo>
                  <a:lnTo>
                    <a:pt x="324" y="42"/>
                  </a:lnTo>
                  <a:lnTo>
                    <a:pt x="304" y="51"/>
                  </a:lnTo>
                  <a:lnTo>
                    <a:pt x="285" y="60"/>
                  </a:lnTo>
                  <a:lnTo>
                    <a:pt x="267" y="71"/>
                  </a:lnTo>
                  <a:lnTo>
                    <a:pt x="249" y="81"/>
                  </a:lnTo>
                  <a:lnTo>
                    <a:pt x="230" y="93"/>
                  </a:lnTo>
                  <a:lnTo>
                    <a:pt x="214" y="104"/>
                  </a:lnTo>
                  <a:lnTo>
                    <a:pt x="197" y="117"/>
                  </a:lnTo>
                  <a:lnTo>
                    <a:pt x="188" y="152"/>
                  </a:lnTo>
                  <a:lnTo>
                    <a:pt x="188" y="152"/>
                  </a:lnTo>
                  <a:lnTo>
                    <a:pt x="198" y="142"/>
                  </a:lnTo>
                  <a:lnTo>
                    <a:pt x="204" y="121"/>
                  </a:lnTo>
                  <a:lnTo>
                    <a:pt x="219" y="125"/>
                  </a:lnTo>
                  <a:lnTo>
                    <a:pt x="219" y="125"/>
                  </a:lnTo>
                  <a:lnTo>
                    <a:pt x="250" y="103"/>
                  </a:lnTo>
                  <a:lnTo>
                    <a:pt x="282" y="82"/>
                  </a:lnTo>
                  <a:lnTo>
                    <a:pt x="317" y="64"/>
                  </a:lnTo>
                  <a:lnTo>
                    <a:pt x="354" y="49"/>
                  </a:lnTo>
                  <a:lnTo>
                    <a:pt x="390" y="36"/>
                  </a:lnTo>
                  <a:lnTo>
                    <a:pt x="429" y="25"/>
                  </a:lnTo>
                  <a:lnTo>
                    <a:pt x="469" y="19"/>
                  </a:lnTo>
                  <a:lnTo>
                    <a:pt x="489" y="16"/>
                  </a:lnTo>
                  <a:lnTo>
                    <a:pt x="510" y="15"/>
                  </a:lnTo>
                  <a:lnTo>
                    <a:pt x="514" y="0"/>
                  </a:lnTo>
                  <a:close/>
                  <a:moveTo>
                    <a:pt x="545" y="0"/>
                  </a:moveTo>
                  <a:lnTo>
                    <a:pt x="541" y="13"/>
                  </a:lnTo>
                  <a:lnTo>
                    <a:pt x="541" y="13"/>
                  </a:lnTo>
                  <a:lnTo>
                    <a:pt x="545" y="13"/>
                  </a:lnTo>
                  <a:lnTo>
                    <a:pt x="545" y="13"/>
                  </a:lnTo>
                  <a:lnTo>
                    <a:pt x="585" y="15"/>
                  </a:lnTo>
                  <a:lnTo>
                    <a:pt x="625" y="19"/>
                  </a:lnTo>
                  <a:lnTo>
                    <a:pt x="664" y="26"/>
                  </a:lnTo>
                  <a:lnTo>
                    <a:pt x="702" y="37"/>
                  </a:lnTo>
                  <a:lnTo>
                    <a:pt x="738" y="49"/>
                  </a:lnTo>
                  <a:lnTo>
                    <a:pt x="773" y="64"/>
                  </a:lnTo>
                  <a:lnTo>
                    <a:pt x="807" y="82"/>
                  </a:lnTo>
                  <a:lnTo>
                    <a:pt x="838" y="102"/>
                  </a:lnTo>
                  <a:lnTo>
                    <a:pt x="841" y="95"/>
                  </a:lnTo>
                  <a:lnTo>
                    <a:pt x="841" y="95"/>
                  </a:lnTo>
                  <a:lnTo>
                    <a:pt x="808" y="75"/>
                  </a:lnTo>
                  <a:lnTo>
                    <a:pt x="775" y="56"/>
                  </a:lnTo>
                  <a:lnTo>
                    <a:pt x="738" y="41"/>
                  </a:lnTo>
                  <a:lnTo>
                    <a:pt x="702" y="26"/>
                  </a:lnTo>
                  <a:lnTo>
                    <a:pt x="664" y="16"/>
                  </a:lnTo>
                  <a:lnTo>
                    <a:pt x="625" y="8"/>
                  </a:lnTo>
                  <a:lnTo>
                    <a:pt x="585" y="3"/>
                  </a:lnTo>
                  <a:lnTo>
                    <a:pt x="545" y="0"/>
                  </a:lnTo>
                  <a:close/>
                </a:path>
              </a:pathLst>
            </a:custGeom>
            <a:solidFill>
              <a:srgbClr val="D7D7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34" name="Freeform 1612">
              <a:extLst>
                <a:ext uri="{FF2B5EF4-FFF2-40B4-BE49-F238E27FC236}">
                  <a16:creationId xmlns:a16="http://schemas.microsoft.com/office/drawing/2014/main" id="{13B17D40-C424-4B58-A0D8-E4AD80E2654B}"/>
                </a:ext>
              </a:extLst>
            </p:cNvPr>
            <p:cNvSpPr>
              <a:spLocks/>
            </p:cNvSpPr>
            <p:nvPr/>
          </p:nvSpPr>
          <p:spPr bwMode="auto">
            <a:xfrm>
              <a:off x="8883562" y="3826289"/>
              <a:ext cx="184089" cy="52025"/>
            </a:xfrm>
            <a:custGeom>
              <a:avLst/>
              <a:gdLst>
                <a:gd name="T0" fmla="*/ 0 w 184"/>
                <a:gd name="T1" fmla="*/ 0 h 52"/>
                <a:gd name="T2" fmla="*/ 0 w 184"/>
                <a:gd name="T3" fmla="*/ 0 h 52"/>
                <a:gd name="T4" fmla="*/ 22 w 184"/>
                <a:gd name="T5" fmla="*/ 11 h 52"/>
                <a:gd name="T6" fmla="*/ 44 w 184"/>
                <a:gd name="T7" fmla="*/ 18 h 52"/>
                <a:gd name="T8" fmla="*/ 66 w 184"/>
                <a:gd name="T9" fmla="*/ 27 h 52"/>
                <a:gd name="T10" fmla="*/ 88 w 184"/>
                <a:gd name="T11" fmla="*/ 34 h 52"/>
                <a:gd name="T12" fmla="*/ 111 w 184"/>
                <a:gd name="T13" fmla="*/ 40 h 52"/>
                <a:gd name="T14" fmla="*/ 135 w 184"/>
                <a:gd name="T15" fmla="*/ 44 h 52"/>
                <a:gd name="T16" fmla="*/ 159 w 184"/>
                <a:gd name="T17" fmla="*/ 48 h 52"/>
                <a:gd name="T18" fmla="*/ 184 w 184"/>
                <a:gd name="T19" fmla="*/ 52 h 52"/>
                <a:gd name="T20" fmla="*/ 0 w 184"/>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52">
                  <a:moveTo>
                    <a:pt x="0" y="0"/>
                  </a:moveTo>
                  <a:lnTo>
                    <a:pt x="0" y="0"/>
                  </a:lnTo>
                  <a:lnTo>
                    <a:pt x="22" y="11"/>
                  </a:lnTo>
                  <a:lnTo>
                    <a:pt x="44" y="18"/>
                  </a:lnTo>
                  <a:lnTo>
                    <a:pt x="66" y="27"/>
                  </a:lnTo>
                  <a:lnTo>
                    <a:pt x="88" y="34"/>
                  </a:lnTo>
                  <a:lnTo>
                    <a:pt x="111" y="40"/>
                  </a:lnTo>
                  <a:lnTo>
                    <a:pt x="135" y="44"/>
                  </a:lnTo>
                  <a:lnTo>
                    <a:pt x="159" y="48"/>
                  </a:lnTo>
                  <a:lnTo>
                    <a:pt x="184" y="5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35" name="Freeform 1613">
              <a:extLst>
                <a:ext uri="{FF2B5EF4-FFF2-40B4-BE49-F238E27FC236}">
                  <a16:creationId xmlns:a16="http://schemas.microsoft.com/office/drawing/2014/main" id="{ADC5544E-8C6F-4B8A-B9EA-F65128A1B253}"/>
                </a:ext>
              </a:extLst>
            </p:cNvPr>
            <p:cNvSpPr>
              <a:spLocks/>
            </p:cNvSpPr>
            <p:nvPr/>
          </p:nvSpPr>
          <p:spPr bwMode="auto">
            <a:xfrm>
              <a:off x="8707477" y="3688222"/>
              <a:ext cx="272131" cy="147071"/>
            </a:xfrm>
            <a:custGeom>
              <a:avLst/>
              <a:gdLst>
                <a:gd name="T0" fmla="*/ 0 w 272"/>
                <a:gd name="T1" fmla="*/ 0 h 147"/>
                <a:gd name="T2" fmla="*/ 0 w 272"/>
                <a:gd name="T3" fmla="*/ 0 h 147"/>
                <a:gd name="T4" fmla="*/ 26 w 272"/>
                <a:gd name="T5" fmla="*/ 30 h 147"/>
                <a:gd name="T6" fmla="*/ 54 w 272"/>
                <a:gd name="T7" fmla="*/ 56 h 147"/>
                <a:gd name="T8" fmla="*/ 83 w 272"/>
                <a:gd name="T9" fmla="*/ 81 h 147"/>
                <a:gd name="T10" fmla="*/ 116 w 272"/>
                <a:gd name="T11" fmla="*/ 104 h 147"/>
                <a:gd name="T12" fmla="*/ 272 w 272"/>
                <a:gd name="T13" fmla="*/ 147 h 147"/>
                <a:gd name="T14" fmla="*/ 272 w 272"/>
                <a:gd name="T15" fmla="*/ 147 h 147"/>
                <a:gd name="T16" fmla="*/ 239 w 272"/>
                <a:gd name="T17" fmla="*/ 137 h 147"/>
                <a:gd name="T18" fmla="*/ 209 w 272"/>
                <a:gd name="T19" fmla="*/ 125 h 147"/>
                <a:gd name="T20" fmla="*/ 180 w 272"/>
                <a:gd name="T21" fmla="*/ 111 h 147"/>
                <a:gd name="T22" fmla="*/ 151 w 272"/>
                <a:gd name="T23" fmla="*/ 94 h 147"/>
                <a:gd name="T24" fmla="*/ 124 w 272"/>
                <a:gd name="T25" fmla="*/ 77 h 147"/>
                <a:gd name="T26" fmla="*/ 98 w 272"/>
                <a:gd name="T27" fmla="*/ 58 h 147"/>
                <a:gd name="T28" fmla="*/ 73 w 272"/>
                <a:gd name="T29" fmla="*/ 37 h 147"/>
                <a:gd name="T30" fmla="*/ 50 w 272"/>
                <a:gd name="T31" fmla="*/ 15 h 147"/>
                <a:gd name="T32" fmla="*/ 0 w 272"/>
                <a:gd name="T3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147">
                  <a:moveTo>
                    <a:pt x="0" y="0"/>
                  </a:moveTo>
                  <a:lnTo>
                    <a:pt x="0" y="0"/>
                  </a:lnTo>
                  <a:lnTo>
                    <a:pt x="26" y="30"/>
                  </a:lnTo>
                  <a:lnTo>
                    <a:pt x="54" y="56"/>
                  </a:lnTo>
                  <a:lnTo>
                    <a:pt x="83" y="81"/>
                  </a:lnTo>
                  <a:lnTo>
                    <a:pt x="116" y="104"/>
                  </a:lnTo>
                  <a:lnTo>
                    <a:pt x="272" y="147"/>
                  </a:lnTo>
                  <a:lnTo>
                    <a:pt x="272" y="147"/>
                  </a:lnTo>
                  <a:lnTo>
                    <a:pt x="239" y="137"/>
                  </a:lnTo>
                  <a:lnTo>
                    <a:pt x="209" y="125"/>
                  </a:lnTo>
                  <a:lnTo>
                    <a:pt x="180" y="111"/>
                  </a:lnTo>
                  <a:lnTo>
                    <a:pt x="151" y="94"/>
                  </a:lnTo>
                  <a:lnTo>
                    <a:pt x="124" y="77"/>
                  </a:lnTo>
                  <a:lnTo>
                    <a:pt x="98" y="58"/>
                  </a:lnTo>
                  <a:lnTo>
                    <a:pt x="73" y="37"/>
                  </a:lnTo>
                  <a:lnTo>
                    <a:pt x="50"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36" name="Freeform 1614">
              <a:extLst>
                <a:ext uri="{FF2B5EF4-FFF2-40B4-BE49-F238E27FC236}">
                  <a16:creationId xmlns:a16="http://schemas.microsoft.com/office/drawing/2014/main" id="{E02C48EF-AB01-42C6-A015-284332D72FAA}"/>
                </a:ext>
              </a:extLst>
            </p:cNvPr>
            <p:cNvSpPr>
              <a:spLocks/>
            </p:cNvSpPr>
            <p:nvPr/>
          </p:nvSpPr>
          <p:spPr bwMode="auto">
            <a:xfrm>
              <a:off x="8996617" y="3665211"/>
              <a:ext cx="543262" cy="214103"/>
            </a:xfrm>
            <a:custGeom>
              <a:avLst/>
              <a:gdLst>
                <a:gd name="T0" fmla="*/ 543 w 543"/>
                <a:gd name="T1" fmla="*/ 0 h 214"/>
                <a:gd name="T2" fmla="*/ 543 w 543"/>
                <a:gd name="T3" fmla="*/ 0 h 214"/>
                <a:gd name="T4" fmla="*/ 522 w 543"/>
                <a:gd name="T5" fmla="*/ 25 h 214"/>
                <a:gd name="T6" fmla="*/ 498 w 543"/>
                <a:gd name="T7" fmla="*/ 48 h 214"/>
                <a:gd name="T8" fmla="*/ 474 w 543"/>
                <a:gd name="T9" fmla="*/ 70 h 214"/>
                <a:gd name="T10" fmla="*/ 448 w 543"/>
                <a:gd name="T11" fmla="*/ 91 h 214"/>
                <a:gd name="T12" fmla="*/ 421 w 543"/>
                <a:gd name="T13" fmla="*/ 109 h 214"/>
                <a:gd name="T14" fmla="*/ 393 w 543"/>
                <a:gd name="T15" fmla="*/ 126 h 214"/>
                <a:gd name="T16" fmla="*/ 363 w 543"/>
                <a:gd name="T17" fmla="*/ 142 h 214"/>
                <a:gd name="T18" fmla="*/ 332 w 543"/>
                <a:gd name="T19" fmla="*/ 155 h 214"/>
                <a:gd name="T20" fmla="*/ 330 w 543"/>
                <a:gd name="T21" fmla="*/ 165 h 214"/>
                <a:gd name="T22" fmla="*/ 315 w 543"/>
                <a:gd name="T23" fmla="*/ 161 h 214"/>
                <a:gd name="T24" fmla="*/ 315 w 543"/>
                <a:gd name="T25" fmla="*/ 161 h 214"/>
                <a:gd name="T26" fmla="*/ 295 w 543"/>
                <a:gd name="T27" fmla="*/ 169 h 214"/>
                <a:gd name="T28" fmla="*/ 272 w 543"/>
                <a:gd name="T29" fmla="*/ 175 h 214"/>
                <a:gd name="T30" fmla="*/ 250 w 543"/>
                <a:gd name="T31" fmla="*/ 181 h 214"/>
                <a:gd name="T32" fmla="*/ 228 w 543"/>
                <a:gd name="T33" fmla="*/ 185 h 214"/>
                <a:gd name="T34" fmla="*/ 205 w 543"/>
                <a:gd name="T35" fmla="*/ 188 h 214"/>
                <a:gd name="T36" fmla="*/ 182 w 543"/>
                <a:gd name="T37" fmla="*/ 191 h 214"/>
                <a:gd name="T38" fmla="*/ 158 w 543"/>
                <a:gd name="T39" fmla="*/ 192 h 214"/>
                <a:gd name="T40" fmla="*/ 135 w 543"/>
                <a:gd name="T41" fmla="*/ 192 h 214"/>
                <a:gd name="T42" fmla="*/ 135 w 543"/>
                <a:gd name="T43" fmla="*/ 192 h 214"/>
                <a:gd name="T44" fmla="*/ 100 w 543"/>
                <a:gd name="T45" fmla="*/ 191 h 214"/>
                <a:gd name="T46" fmla="*/ 66 w 543"/>
                <a:gd name="T47" fmla="*/ 188 h 214"/>
                <a:gd name="T48" fmla="*/ 32 w 543"/>
                <a:gd name="T49" fmla="*/ 183 h 214"/>
                <a:gd name="T50" fmla="*/ 0 w 543"/>
                <a:gd name="T51" fmla="*/ 175 h 214"/>
                <a:gd name="T52" fmla="*/ 141 w 543"/>
                <a:gd name="T53" fmla="*/ 214 h 214"/>
                <a:gd name="T54" fmla="*/ 141 w 543"/>
                <a:gd name="T55" fmla="*/ 214 h 214"/>
                <a:gd name="T56" fmla="*/ 171 w 543"/>
                <a:gd name="T57" fmla="*/ 213 h 214"/>
                <a:gd name="T58" fmla="*/ 200 w 543"/>
                <a:gd name="T59" fmla="*/ 211 h 214"/>
                <a:gd name="T60" fmla="*/ 228 w 543"/>
                <a:gd name="T61" fmla="*/ 205 h 214"/>
                <a:gd name="T62" fmla="*/ 257 w 543"/>
                <a:gd name="T63" fmla="*/ 199 h 214"/>
                <a:gd name="T64" fmla="*/ 284 w 543"/>
                <a:gd name="T65" fmla="*/ 191 h 214"/>
                <a:gd name="T66" fmla="*/ 311 w 543"/>
                <a:gd name="T67" fmla="*/ 182 h 214"/>
                <a:gd name="T68" fmla="*/ 337 w 543"/>
                <a:gd name="T69" fmla="*/ 172 h 214"/>
                <a:gd name="T70" fmla="*/ 363 w 543"/>
                <a:gd name="T71" fmla="*/ 160 h 214"/>
                <a:gd name="T72" fmla="*/ 388 w 543"/>
                <a:gd name="T73" fmla="*/ 147 h 214"/>
                <a:gd name="T74" fmla="*/ 411 w 543"/>
                <a:gd name="T75" fmla="*/ 133 h 214"/>
                <a:gd name="T76" fmla="*/ 435 w 543"/>
                <a:gd name="T77" fmla="*/ 117 h 214"/>
                <a:gd name="T78" fmla="*/ 457 w 543"/>
                <a:gd name="T79" fmla="*/ 101 h 214"/>
                <a:gd name="T80" fmla="*/ 478 w 543"/>
                <a:gd name="T81" fmla="*/ 83 h 214"/>
                <a:gd name="T82" fmla="*/ 498 w 543"/>
                <a:gd name="T83" fmla="*/ 65 h 214"/>
                <a:gd name="T84" fmla="*/ 518 w 543"/>
                <a:gd name="T85" fmla="*/ 45 h 214"/>
                <a:gd name="T86" fmla="*/ 536 w 543"/>
                <a:gd name="T87" fmla="*/ 25 h 214"/>
                <a:gd name="T88" fmla="*/ 543 w 543"/>
                <a:gd name="T89"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3" h="214">
                  <a:moveTo>
                    <a:pt x="543" y="0"/>
                  </a:moveTo>
                  <a:lnTo>
                    <a:pt x="543" y="0"/>
                  </a:lnTo>
                  <a:lnTo>
                    <a:pt x="522" y="25"/>
                  </a:lnTo>
                  <a:lnTo>
                    <a:pt x="498" y="48"/>
                  </a:lnTo>
                  <a:lnTo>
                    <a:pt x="474" y="70"/>
                  </a:lnTo>
                  <a:lnTo>
                    <a:pt x="448" y="91"/>
                  </a:lnTo>
                  <a:lnTo>
                    <a:pt x="421" y="109"/>
                  </a:lnTo>
                  <a:lnTo>
                    <a:pt x="393" y="126"/>
                  </a:lnTo>
                  <a:lnTo>
                    <a:pt x="363" y="142"/>
                  </a:lnTo>
                  <a:lnTo>
                    <a:pt x="332" y="155"/>
                  </a:lnTo>
                  <a:lnTo>
                    <a:pt x="330" y="165"/>
                  </a:lnTo>
                  <a:lnTo>
                    <a:pt x="315" y="161"/>
                  </a:lnTo>
                  <a:lnTo>
                    <a:pt x="315" y="161"/>
                  </a:lnTo>
                  <a:lnTo>
                    <a:pt x="295" y="169"/>
                  </a:lnTo>
                  <a:lnTo>
                    <a:pt x="272" y="175"/>
                  </a:lnTo>
                  <a:lnTo>
                    <a:pt x="250" y="181"/>
                  </a:lnTo>
                  <a:lnTo>
                    <a:pt x="228" y="185"/>
                  </a:lnTo>
                  <a:lnTo>
                    <a:pt x="205" y="188"/>
                  </a:lnTo>
                  <a:lnTo>
                    <a:pt x="182" y="191"/>
                  </a:lnTo>
                  <a:lnTo>
                    <a:pt x="158" y="192"/>
                  </a:lnTo>
                  <a:lnTo>
                    <a:pt x="135" y="192"/>
                  </a:lnTo>
                  <a:lnTo>
                    <a:pt x="135" y="192"/>
                  </a:lnTo>
                  <a:lnTo>
                    <a:pt x="100" y="191"/>
                  </a:lnTo>
                  <a:lnTo>
                    <a:pt x="66" y="188"/>
                  </a:lnTo>
                  <a:lnTo>
                    <a:pt x="32" y="183"/>
                  </a:lnTo>
                  <a:lnTo>
                    <a:pt x="0" y="175"/>
                  </a:lnTo>
                  <a:lnTo>
                    <a:pt x="141" y="214"/>
                  </a:lnTo>
                  <a:lnTo>
                    <a:pt x="141" y="214"/>
                  </a:lnTo>
                  <a:lnTo>
                    <a:pt x="171" y="213"/>
                  </a:lnTo>
                  <a:lnTo>
                    <a:pt x="200" y="211"/>
                  </a:lnTo>
                  <a:lnTo>
                    <a:pt x="228" y="205"/>
                  </a:lnTo>
                  <a:lnTo>
                    <a:pt x="257" y="199"/>
                  </a:lnTo>
                  <a:lnTo>
                    <a:pt x="284" y="191"/>
                  </a:lnTo>
                  <a:lnTo>
                    <a:pt x="311" y="182"/>
                  </a:lnTo>
                  <a:lnTo>
                    <a:pt x="337" y="172"/>
                  </a:lnTo>
                  <a:lnTo>
                    <a:pt x="363" y="160"/>
                  </a:lnTo>
                  <a:lnTo>
                    <a:pt x="388" y="147"/>
                  </a:lnTo>
                  <a:lnTo>
                    <a:pt x="411" y="133"/>
                  </a:lnTo>
                  <a:lnTo>
                    <a:pt x="435" y="117"/>
                  </a:lnTo>
                  <a:lnTo>
                    <a:pt x="457" y="101"/>
                  </a:lnTo>
                  <a:lnTo>
                    <a:pt x="478" y="83"/>
                  </a:lnTo>
                  <a:lnTo>
                    <a:pt x="498" y="65"/>
                  </a:lnTo>
                  <a:lnTo>
                    <a:pt x="518" y="45"/>
                  </a:lnTo>
                  <a:lnTo>
                    <a:pt x="536" y="25"/>
                  </a:lnTo>
                  <a:lnTo>
                    <a:pt x="5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37" name="Freeform 1615">
              <a:extLst>
                <a:ext uri="{FF2B5EF4-FFF2-40B4-BE49-F238E27FC236}">
                  <a16:creationId xmlns:a16="http://schemas.microsoft.com/office/drawing/2014/main" id="{B7F2672F-6714-4D5B-A196-92CDEBE9D600}"/>
                </a:ext>
              </a:extLst>
            </p:cNvPr>
            <p:cNvSpPr>
              <a:spLocks/>
            </p:cNvSpPr>
            <p:nvPr/>
          </p:nvSpPr>
          <p:spPr bwMode="auto">
            <a:xfrm>
              <a:off x="8676463" y="3648203"/>
              <a:ext cx="60029" cy="31015"/>
            </a:xfrm>
            <a:custGeom>
              <a:avLst/>
              <a:gdLst>
                <a:gd name="T0" fmla="*/ 0 w 60"/>
                <a:gd name="T1" fmla="*/ 0 h 31"/>
                <a:gd name="T2" fmla="*/ 0 w 60"/>
                <a:gd name="T3" fmla="*/ 0 h 31"/>
                <a:gd name="T4" fmla="*/ 13 w 60"/>
                <a:gd name="T5" fmla="*/ 18 h 31"/>
                <a:gd name="T6" fmla="*/ 60 w 60"/>
                <a:gd name="T7" fmla="*/ 31 h 31"/>
                <a:gd name="T8" fmla="*/ 60 w 60"/>
                <a:gd name="T9" fmla="*/ 31 h 31"/>
                <a:gd name="T10" fmla="*/ 43 w 60"/>
                <a:gd name="T11" fmla="*/ 13 h 31"/>
                <a:gd name="T12" fmla="*/ 0 w 60"/>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60" h="31">
                  <a:moveTo>
                    <a:pt x="0" y="0"/>
                  </a:moveTo>
                  <a:lnTo>
                    <a:pt x="0" y="0"/>
                  </a:lnTo>
                  <a:lnTo>
                    <a:pt x="13" y="18"/>
                  </a:lnTo>
                  <a:lnTo>
                    <a:pt x="60" y="31"/>
                  </a:lnTo>
                  <a:lnTo>
                    <a:pt x="60" y="31"/>
                  </a:lnTo>
                  <a:lnTo>
                    <a:pt x="43" y="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38" name="Freeform 1616">
              <a:extLst>
                <a:ext uri="{FF2B5EF4-FFF2-40B4-BE49-F238E27FC236}">
                  <a16:creationId xmlns:a16="http://schemas.microsoft.com/office/drawing/2014/main" id="{B0827B01-96B4-4DF9-A78A-43D392C4142A}"/>
                </a:ext>
              </a:extLst>
            </p:cNvPr>
            <p:cNvSpPr>
              <a:spLocks/>
            </p:cNvSpPr>
            <p:nvPr/>
          </p:nvSpPr>
          <p:spPr bwMode="auto">
            <a:xfrm>
              <a:off x="8653451" y="3610185"/>
              <a:ext cx="50024" cy="29014"/>
            </a:xfrm>
            <a:custGeom>
              <a:avLst/>
              <a:gdLst>
                <a:gd name="T0" fmla="*/ 0 w 50"/>
                <a:gd name="T1" fmla="*/ 0 h 29"/>
                <a:gd name="T2" fmla="*/ 0 w 50"/>
                <a:gd name="T3" fmla="*/ 0 h 29"/>
                <a:gd name="T4" fmla="*/ 9 w 50"/>
                <a:gd name="T5" fmla="*/ 17 h 29"/>
                <a:gd name="T6" fmla="*/ 50 w 50"/>
                <a:gd name="T7" fmla="*/ 29 h 29"/>
                <a:gd name="T8" fmla="*/ 50 w 50"/>
                <a:gd name="T9" fmla="*/ 29 h 29"/>
                <a:gd name="T10" fmla="*/ 39 w 50"/>
                <a:gd name="T11" fmla="*/ 11 h 29"/>
                <a:gd name="T12" fmla="*/ 0 w 50"/>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50" h="29">
                  <a:moveTo>
                    <a:pt x="0" y="0"/>
                  </a:moveTo>
                  <a:lnTo>
                    <a:pt x="0" y="0"/>
                  </a:lnTo>
                  <a:lnTo>
                    <a:pt x="9" y="17"/>
                  </a:lnTo>
                  <a:lnTo>
                    <a:pt x="50" y="29"/>
                  </a:lnTo>
                  <a:lnTo>
                    <a:pt x="50" y="29"/>
                  </a:lnTo>
                  <a:lnTo>
                    <a:pt x="39"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39" name="Freeform 1617">
              <a:extLst>
                <a:ext uri="{FF2B5EF4-FFF2-40B4-BE49-F238E27FC236}">
                  <a16:creationId xmlns:a16="http://schemas.microsoft.com/office/drawing/2014/main" id="{B25FBAC8-F560-417F-9052-AF3F20CB3B06}"/>
                </a:ext>
              </a:extLst>
            </p:cNvPr>
            <p:cNvSpPr>
              <a:spLocks/>
            </p:cNvSpPr>
            <p:nvPr/>
          </p:nvSpPr>
          <p:spPr bwMode="auto">
            <a:xfrm>
              <a:off x="8633442" y="3573167"/>
              <a:ext cx="46022" cy="27013"/>
            </a:xfrm>
            <a:custGeom>
              <a:avLst/>
              <a:gdLst>
                <a:gd name="T0" fmla="*/ 0 w 46"/>
                <a:gd name="T1" fmla="*/ 0 h 27"/>
                <a:gd name="T2" fmla="*/ 0 w 46"/>
                <a:gd name="T3" fmla="*/ 0 h 27"/>
                <a:gd name="T4" fmla="*/ 8 w 46"/>
                <a:gd name="T5" fmla="*/ 17 h 27"/>
                <a:gd name="T6" fmla="*/ 46 w 46"/>
                <a:gd name="T7" fmla="*/ 27 h 27"/>
                <a:gd name="T8" fmla="*/ 46 w 46"/>
                <a:gd name="T9" fmla="*/ 27 h 27"/>
                <a:gd name="T10" fmla="*/ 35 w 46"/>
                <a:gd name="T11" fmla="*/ 10 h 27"/>
                <a:gd name="T12" fmla="*/ 0 w 46"/>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0"/>
                  </a:moveTo>
                  <a:lnTo>
                    <a:pt x="0" y="0"/>
                  </a:lnTo>
                  <a:lnTo>
                    <a:pt x="8" y="17"/>
                  </a:lnTo>
                  <a:lnTo>
                    <a:pt x="46" y="27"/>
                  </a:lnTo>
                  <a:lnTo>
                    <a:pt x="46" y="27"/>
                  </a:lnTo>
                  <a:lnTo>
                    <a:pt x="35"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40" name="Freeform 1618">
              <a:extLst>
                <a:ext uri="{FF2B5EF4-FFF2-40B4-BE49-F238E27FC236}">
                  <a16:creationId xmlns:a16="http://schemas.microsoft.com/office/drawing/2014/main" id="{5582AF1A-DB2A-44CB-8511-95D6234F8B4B}"/>
                </a:ext>
              </a:extLst>
            </p:cNvPr>
            <p:cNvSpPr>
              <a:spLocks/>
            </p:cNvSpPr>
            <p:nvPr/>
          </p:nvSpPr>
          <p:spPr bwMode="auto">
            <a:xfrm>
              <a:off x="8610431" y="3513138"/>
              <a:ext cx="49024" cy="49024"/>
            </a:xfrm>
            <a:custGeom>
              <a:avLst/>
              <a:gdLst>
                <a:gd name="T0" fmla="*/ 0 w 49"/>
                <a:gd name="T1" fmla="*/ 0 h 49"/>
                <a:gd name="T2" fmla="*/ 0 w 49"/>
                <a:gd name="T3" fmla="*/ 0 h 49"/>
                <a:gd name="T4" fmla="*/ 6 w 49"/>
                <a:gd name="T5" fmla="*/ 19 h 49"/>
                <a:gd name="T6" fmla="*/ 14 w 49"/>
                <a:gd name="T7" fmla="*/ 40 h 49"/>
                <a:gd name="T8" fmla="*/ 49 w 49"/>
                <a:gd name="T9" fmla="*/ 49 h 49"/>
                <a:gd name="T10" fmla="*/ 49 w 49"/>
                <a:gd name="T11" fmla="*/ 49 h 49"/>
                <a:gd name="T12" fmla="*/ 40 w 49"/>
                <a:gd name="T13" fmla="*/ 29 h 49"/>
                <a:gd name="T14" fmla="*/ 32 w 49"/>
                <a:gd name="T15" fmla="*/ 8 h 49"/>
                <a:gd name="T16" fmla="*/ 0 w 49"/>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0" y="0"/>
                  </a:moveTo>
                  <a:lnTo>
                    <a:pt x="0" y="0"/>
                  </a:lnTo>
                  <a:lnTo>
                    <a:pt x="6" y="19"/>
                  </a:lnTo>
                  <a:lnTo>
                    <a:pt x="14" y="40"/>
                  </a:lnTo>
                  <a:lnTo>
                    <a:pt x="49" y="49"/>
                  </a:lnTo>
                  <a:lnTo>
                    <a:pt x="49" y="49"/>
                  </a:lnTo>
                  <a:lnTo>
                    <a:pt x="40" y="29"/>
                  </a:lnTo>
                  <a:lnTo>
                    <a:pt x="32"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41" name="Freeform 1619">
              <a:extLst>
                <a:ext uri="{FF2B5EF4-FFF2-40B4-BE49-F238E27FC236}">
                  <a16:creationId xmlns:a16="http://schemas.microsoft.com/office/drawing/2014/main" id="{A9269888-101F-423B-9EE0-F10FC29D06BA}"/>
                </a:ext>
              </a:extLst>
            </p:cNvPr>
            <p:cNvSpPr>
              <a:spLocks/>
            </p:cNvSpPr>
            <p:nvPr/>
          </p:nvSpPr>
          <p:spPr bwMode="auto">
            <a:xfrm>
              <a:off x="8588420" y="3388078"/>
              <a:ext cx="44021" cy="102049"/>
            </a:xfrm>
            <a:custGeom>
              <a:avLst/>
              <a:gdLst>
                <a:gd name="T0" fmla="*/ 0 w 44"/>
                <a:gd name="T1" fmla="*/ 0 h 102"/>
                <a:gd name="T2" fmla="*/ 0 w 44"/>
                <a:gd name="T3" fmla="*/ 0 h 102"/>
                <a:gd name="T4" fmla="*/ 1 w 44"/>
                <a:gd name="T5" fmla="*/ 25 h 102"/>
                <a:gd name="T6" fmla="*/ 5 w 44"/>
                <a:gd name="T7" fmla="*/ 48 h 102"/>
                <a:gd name="T8" fmla="*/ 9 w 44"/>
                <a:gd name="T9" fmla="*/ 70 h 102"/>
                <a:gd name="T10" fmla="*/ 14 w 44"/>
                <a:gd name="T11" fmla="*/ 94 h 102"/>
                <a:gd name="T12" fmla="*/ 44 w 44"/>
                <a:gd name="T13" fmla="*/ 102 h 102"/>
                <a:gd name="T14" fmla="*/ 44 w 44"/>
                <a:gd name="T15" fmla="*/ 102 h 102"/>
                <a:gd name="T16" fmla="*/ 37 w 44"/>
                <a:gd name="T17" fmla="*/ 79 h 102"/>
                <a:gd name="T18" fmla="*/ 32 w 44"/>
                <a:gd name="T19" fmla="*/ 56 h 102"/>
                <a:gd name="T20" fmla="*/ 30 w 44"/>
                <a:gd name="T21" fmla="*/ 33 h 102"/>
                <a:gd name="T22" fmla="*/ 27 w 44"/>
                <a:gd name="T23" fmla="*/ 8 h 102"/>
                <a:gd name="T24" fmla="*/ 0 w 44"/>
                <a:gd name="T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02">
                  <a:moveTo>
                    <a:pt x="0" y="0"/>
                  </a:moveTo>
                  <a:lnTo>
                    <a:pt x="0" y="0"/>
                  </a:lnTo>
                  <a:lnTo>
                    <a:pt x="1" y="25"/>
                  </a:lnTo>
                  <a:lnTo>
                    <a:pt x="5" y="48"/>
                  </a:lnTo>
                  <a:lnTo>
                    <a:pt x="9" y="70"/>
                  </a:lnTo>
                  <a:lnTo>
                    <a:pt x="14" y="94"/>
                  </a:lnTo>
                  <a:lnTo>
                    <a:pt x="44" y="102"/>
                  </a:lnTo>
                  <a:lnTo>
                    <a:pt x="44" y="102"/>
                  </a:lnTo>
                  <a:lnTo>
                    <a:pt x="37" y="79"/>
                  </a:lnTo>
                  <a:lnTo>
                    <a:pt x="32" y="56"/>
                  </a:lnTo>
                  <a:lnTo>
                    <a:pt x="30" y="33"/>
                  </a:lnTo>
                  <a:lnTo>
                    <a:pt x="27"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42" name="Freeform 1620">
              <a:extLst>
                <a:ext uri="{FF2B5EF4-FFF2-40B4-BE49-F238E27FC236}">
                  <a16:creationId xmlns:a16="http://schemas.microsoft.com/office/drawing/2014/main" id="{3B838497-1523-4C40-963C-5D640308C9AD}"/>
                </a:ext>
              </a:extLst>
            </p:cNvPr>
            <p:cNvSpPr>
              <a:spLocks/>
            </p:cNvSpPr>
            <p:nvPr/>
          </p:nvSpPr>
          <p:spPr bwMode="auto">
            <a:xfrm>
              <a:off x="8586419" y="3357062"/>
              <a:ext cx="28014" cy="22011"/>
            </a:xfrm>
            <a:custGeom>
              <a:avLst/>
              <a:gdLst>
                <a:gd name="T0" fmla="*/ 0 w 28"/>
                <a:gd name="T1" fmla="*/ 0 h 22"/>
                <a:gd name="T2" fmla="*/ 0 w 28"/>
                <a:gd name="T3" fmla="*/ 0 h 22"/>
                <a:gd name="T4" fmla="*/ 0 w 28"/>
                <a:gd name="T5" fmla="*/ 3 h 22"/>
                <a:gd name="T6" fmla="*/ 0 w 28"/>
                <a:gd name="T7" fmla="*/ 3 h 22"/>
                <a:gd name="T8" fmla="*/ 0 w 28"/>
                <a:gd name="T9" fmla="*/ 14 h 22"/>
                <a:gd name="T10" fmla="*/ 28 w 28"/>
                <a:gd name="T11" fmla="*/ 22 h 22"/>
                <a:gd name="T12" fmla="*/ 28 w 28"/>
                <a:gd name="T13" fmla="*/ 22 h 22"/>
                <a:gd name="T14" fmla="*/ 26 w 28"/>
                <a:gd name="T15" fmla="*/ 6 h 22"/>
                <a:gd name="T16" fmla="*/ 0 w 28"/>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2">
                  <a:moveTo>
                    <a:pt x="0" y="0"/>
                  </a:moveTo>
                  <a:lnTo>
                    <a:pt x="0" y="0"/>
                  </a:lnTo>
                  <a:lnTo>
                    <a:pt x="0" y="3"/>
                  </a:lnTo>
                  <a:lnTo>
                    <a:pt x="0" y="3"/>
                  </a:lnTo>
                  <a:lnTo>
                    <a:pt x="0" y="14"/>
                  </a:lnTo>
                  <a:lnTo>
                    <a:pt x="28" y="22"/>
                  </a:lnTo>
                  <a:lnTo>
                    <a:pt x="28" y="22"/>
                  </a:lnTo>
                  <a:lnTo>
                    <a:pt x="26"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43" name="Freeform 1621">
              <a:extLst>
                <a:ext uri="{FF2B5EF4-FFF2-40B4-BE49-F238E27FC236}">
                  <a16:creationId xmlns:a16="http://schemas.microsoft.com/office/drawing/2014/main" id="{09A98D07-4629-42EA-890C-50BEA8EE0BAD}"/>
                </a:ext>
              </a:extLst>
            </p:cNvPr>
            <p:cNvSpPr>
              <a:spLocks/>
            </p:cNvSpPr>
            <p:nvPr/>
          </p:nvSpPr>
          <p:spPr bwMode="auto">
            <a:xfrm>
              <a:off x="8586419" y="3324047"/>
              <a:ext cx="28014" cy="23011"/>
            </a:xfrm>
            <a:custGeom>
              <a:avLst/>
              <a:gdLst>
                <a:gd name="T0" fmla="*/ 2 w 28"/>
                <a:gd name="T1" fmla="*/ 0 h 23"/>
                <a:gd name="T2" fmla="*/ 2 w 28"/>
                <a:gd name="T3" fmla="*/ 0 h 23"/>
                <a:gd name="T4" fmla="*/ 0 w 28"/>
                <a:gd name="T5" fmla="*/ 15 h 23"/>
                <a:gd name="T6" fmla="*/ 26 w 28"/>
                <a:gd name="T7" fmla="*/ 23 h 23"/>
                <a:gd name="T8" fmla="*/ 26 w 28"/>
                <a:gd name="T9" fmla="*/ 23 h 23"/>
                <a:gd name="T10" fmla="*/ 28 w 28"/>
                <a:gd name="T11" fmla="*/ 8 h 23"/>
                <a:gd name="T12" fmla="*/ 2 w 28"/>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8" h="23">
                  <a:moveTo>
                    <a:pt x="2" y="0"/>
                  </a:moveTo>
                  <a:lnTo>
                    <a:pt x="2" y="0"/>
                  </a:lnTo>
                  <a:lnTo>
                    <a:pt x="0" y="15"/>
                  </a:lnTo>
                  <a:lnTo>
                    <a:pt x="26" y="23"/>
                  </a:lnTo>
                  <a:lnTo>
                    <a:pt x="26" y="23"/>
                  </a:lnTo>
                  <a:lnTo>
                    <a:pt x="28" y="8"/>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44" name="Freeform 1622">
              <a:extLst>
                <a:ext uri="{FF2B5EF4-FFF2-40B4-BE49-F238E27FC236}">
                  <a16:creationId xmlns:a16="http://schemas.microsoft.com/office/drawing/2014/main" id="{0342AF61-0223-42AF-B65E-DDAAF2856BD9}"/>
                </a:ext>
              </a:extLst>
            </p:cNvPr>
            <p:cNvSpPr>
              <a:spLocks/>
            </p:cNvSpPr>
            <p:nvPr/>
          </p:nvSpPr>
          <p:spPr bwMode="auto">
            <a:xfrm>
              <a:off x="8589421" y="3293031"/>
              <a:ext cx="26013" cy="21010"/>
            </a:xfrm>
            <a:custGeom>
              <a:avLst/>
              <a:gdLst>
                <a:gd name="T0" fmla="*/ 1 w 26"/>
                <a:gd name="T1" fmla="*/ 0 h 21"/>
                <a:gd name="T2" fmla="*/ 1 w 26"/>
                <a:gd name="T3" fmla="*/ 0 h 21"/>
                <a:gd name="T4" fmla="*/ 0 w 26"/>
                <a:gd name="T5" fmla="*/ 15 h 21"/>
                <a:gd name="T6" fmla="*/ 25 w 26"/>
                <a:gd name="T7" fmla="*/ 21 h 21"/>
                <a:gd name="T8" fmla="*/ 25 w 26"/>
                <a:gd name="T9" fmla="*/ 21 h 21"/>
                <a:gd name="T10" fmla="*/ 26 w 26"/>
                <a:gd name="T11" fmla="*/ 8 h 21"/>
                <a:gd name="T12" fmla="*/ 1 w 26"/>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6" h="21">
                  <a:moveTo>
                    <a:pt x="1" y="0"/>
                  </a:moveTo>
                  <a:lnTo>
                    <a:pt x="1" y="0"/>
                  </a:lnTo>
                  <a:lnTo>
                    <a:pt x="0" y="15"/>
                  </a:lnTo>
                  <a:lnTo>
                    <a:pt x="25" y="21"/>
                  </a:lnTo>
                  <a:lnTo>
                    <a:pt x="25" y="21"/>
                  </a:lnTo>
                  <a:lnTo>
                    <a:pt x="26" y="8"/>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45" name="Freeform 1623">
              <a:extLst>
                <a:ext uri="{FF2B5EF4-FFF2-40B4-BE49-F238E27FC236}">
                  <a16:creationId xmlns:a16="http://schemas.microsoft.com/office/drawing/2014/main" id="{30C711AF-B8D8-4695-995A-00E105CC3EB7}"/>
                </a:ext>
              </a:extLst>
            </p:cNvPr>
            <p:cNvSpPr>
              <a:spLocks/>
            </p:cNvSpPr>
            <p:nvPr/>
          </p:nvSpPr>
          <p:spPr bwMode="auto">
            <a:xfrm>
              <a:off x="8593422" y="3204989"/>
              <a:ext cx="40019" cy="79038"/>
            </a:xfrm>
            <a:custGeom>
              <a:avLst/>
              <a:gdLst>
                <a:gd name="T0" fmla="*/ 17 w 40"/>
                <a:gd name="T1" fmla="*/ 0 h 79"/>
                <a:gd name="T2" fmla="*/ 17 w 40"/>
                <a:gd name="T3" fmla="*/ 0 h 79"/>
                <a:gd name="T4" fmla="*/ 8 w 40"/>
                <a:gd name="T5" fmla="*/ 35 h 79"/>
                <a:gd name="T6" fmla="*/ 0 w 40"/>
                <a:gd name="T7" fmla="*/ 71 h 79"/>
                <a:gd name="T8" fmla="*/ 25 w 40"/>
                <a:gd name="T9" fmla="*/ 79 h 79"/>
                <a:gd name="T10" fmla="*/ 25 w 40"/>
                <a:gd name="T11" fmla="*/ 79 h 79"/>
                <a:gd name="T12" fmla="*/ 31 w 40"/>
                <a:gd name="T13" fmla="*/ 43 h 79"/>
                <a:gd name="T14" fmla="*/ 40 w 40"/>
                <a:gd name="T15" fmla="*/ 6 h 79"/>
                <a:gd name="T16" fmla="*/ 17 w 40"/>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79">
                  <a:moveTo>
                    <a:pt x="17" y="0"/>
                  </a:moveTo>
                  <a:lnTo>
                    <a:pt x="17" y="0"/>
                  </a:lnTo>
                  <a:lnTo>
                    <a:pt x="8" y="35"/>
                  </a:lnTo>
                  <a:lnTo>
                    <a:pt x="0" y="71"/>
                  </a:lnTo>
                  <a:lnTo>
                    <a:pt x="25" y="79"/>
                  </a:lnTo>
                  <a:lnTo>
                    <a:pt x="25" y="79"/>
                  </a:lnTo>
                  <a:lnTo>
                    <a:pt x="31" y="43"/>
                  </a:lnTo>
                  <a:lnTo>
                    <a:pt x="40" y="6"/>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46" name="Freeform 1624">
              <a:extLst>
                <a:ext uri="{FF2B5EF4-FFF2-40B4-BE49-F238E27FC236}">
                  <a16:creationId xmlns:a16="http://schemas.microsoft.com/office/drawing/2014/main" id="{4B1320A9-3D56-46AB-880F-36A76F065110}"/>
                </a:ext>
              </a:extLst>
            </p:cNvPr>
            <p:cNvSpPr>
              <a:spLocks/>
            </p:cNvSpPr>
            <p:nvPr/>
          </p:nvSpPr>
          <p:spPr bwMode="auto">
            <a:xfrm>
              <a:off x="8612432" y="3113945"/>
              <a:ext cx="60029" cy="92044"/>
            </a:xfrm>
            <a:custGeom>
              <a:avLst/>
              <a:gdLst>
                <a:gd name="T0" fmla="*/ 38 w 60"/>
                <a:gd name="T1" fmla="*/ 0 h 92"/>
                <a:gd name="T2" fmla="*/ 38 w 60"/>
                <a:gd name="T3" fmla="*/ 0 h 92"/>
                <a:gd name="T4" fmla="*/ 28 w 60"/>
                <a:gd name="T5" fmla="*/ 18 h 92"/>
                <a:gd name="T6" fmla="*/ 19 w 60"/>
                <a:gd name="T7" fmla="*/ 38 h 92"/>
                <a:gd name="T8" fmla="*/ 25 w 60"/>
                <a:gd name="T9" fmla="*/ 39 h 92"/>
                <a:gd name="T10" fmla="*/ 21 w 60"/>
                <a:gd name="T11" fmla="*/ 56 h 92"/>
                <a:gd name="T12" fmla="*/ 12 w 60"/>
                <a:gd name="T13" fmla="*/ 53 h 92"/>
                <a:gd name="T14" fmla="*/ 12 w 60"/>
                <a:gd name="T15" fmla="*/ 53 h 92"/>
                <a:gd name="T16" fmla="*/ 0 w 60"/>
                <a:gd name="T17" fmla="*/ 86 h 92"/>
                <a:gd name="T18" fmla="*/ 24 w 60"/>
                <a:gd name="T19" fmla="*/ 92 h 92"/>
                <a:gd name="T20" fmla="*/ 24 w 60"/>
                <a:gd name="T21" fmla="*/ 92 h 92"/>
                <a:gd name="T22" fmla="*/ 32 w 60"/>
                <a:gd name="T23" fmla="*/ 70 h 92"/>
                <a:gd name="T24" fmla="*/ 39 w 60"/>
                <a:gd name="T25" fmla="*/ 48 h 92"/>
                <a:gd name="T26" fmla="*/ 50 w 60"/>
                <a:gd name="T27" fmla="*/ 27 h 92"/>
                <a:gd name="T28" fmla="*/ 60 w 60"/>
                <a:gd name="T29" fmla="*/ 6 h 92"/>
                <a:gd name="T30" fmla="*/ 38 w 60"/>
                <a:gd name="T3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92">
                  <a:moveTo>
                    <a:pt x="38" y="0"/>
                  </a:moveTo>
                  <a:lnTo>
                    <a:pt x="38" y="0"/>
                  </a:lnTo>
                  <a:lnTo>
                    <a:pt x="28" y="18"/>
                  </a:lnTo>
                  <a:lnTo>
                    <a:pt x="19" y="38"/>
                  </a:lnTo>
                  <a:lnTo>
                    <a:pt x="25" y="39"/>
                  </a:lnTo>
                  <a:lnTo>
                    <a:pt x="21" y="56"/>
                  </a:lnTo>
                  <a:lnTo>
                    <a:pt x="12" y="53"/>
                  </a:lnTo>
                  <a:lnTo>
                    <a:pt x="12" y="53"/>
                  </a:lnTo>
                  <a:lnTo>
                    <a:pt x="0" y="86"/>
                  </a:lnTo>
                  <a:lnTo>
                    <a:pt x="24" y="92"/>
                  </a:lnTo>
                  <a:lnTo>
                    <a:pt x="24" y="92"/>
                  </a:lnTo>
                  <a:lnTo>
                    <a:pt x="32" y="70"/>
                  </a:lnTo>
                  <a:lnTo>
                    <a:pt x="39" y="48"/>
                  </a:lnTo>
                  <a:lnTo>
                    <a:pt x="50" y="27"/>
                  </a:lnTo>
                  <a:lnTo>
                    <a:pt x="60" y="6"/>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47" name="Freeform 1625">
              <a:extLst>
                <a:ext uri="{FF2B5EF4-FFF2-40B4-BE49-F238E27FC236}">
                  <a16:creationId xmlns:a16="http://schemas.microsoft.com/office/drawing/2014/main" id="{78D7E6D2-A223-4B86-A109-29EFFA616734}"/>
                </a:ext>
              </a:extLst>
            </p:cNvPr>
            <p:cNvSpPr>
              <a:spLocks/>
            </p:cNvSpPr>
            <p:nvPr/>
          </p:nvSpPr>
          <p:spPr bwMode="auto">
            <a:xfrm>
              <a:off x="8651450" y="2989885"/>
              <a:ext cx="91044" cy="128062"/>
            </a:xfrm>
            <a:custGeom>
              <a:avLst/>
              <a:gdLst>
                <a:gd name="T0" fmla="*/ 91 w 91"/>
                <a:gd name="T1" fmla="*/ 0 h 128"/>
                <a:gd name="T2" fmla="*/ 91 w 91"/>
                <a:gd name="T3" fmla="*/ 0 h 128"/>
                <a:gd name="T4" fmla="*/ 71 w 91"/>
                <a:gd name="T5" fmla="*/ 23 h 128"/>
                <a:gd name="T6" fmla="*/ 51 w 91"/>
                <a:gd name="T7" fmla="*/ 45 h 128"/>
                <a:gd name="T8" fmla="*/ 33 w 91"/>
                <a:gd name="T9" fmla="*/ 69 h 128"/>
                <a:gd name="T10" fmla="*/ 16 w 91"/>
                <a:gd name="T11" fmla="*/ 94 h 128"/>
                <a:gd name="T12" fmla="*/ 8 w 91"/>
                <a:gd name="T13" fmla="*/ 120 h 128"/>
                <a:gd name="T14" fmla="*/ 2 w 91"/>
                <a:gd name="T15" fmla="*/ 117 h 128"/>
                <a:gd name="T16" fmla="*/ 2 w 91"/>
                <a:gd name="T17" fmla="*/ 117 h 128"/>
                <a:gd name="T18" fmla="*/ 0 w 91"/>
                <a:gd name="T19" fmla="*/ 121 h 128"/>
                <a:gd name="T20" fmla="*/ 23 w 91"/>
                <a:gd name="T21" fmla="*/ 128 h 128"/>
                <a:gd name="T22" fmla="*/ 23 w 91"/>
                <a:gd name="T23" fmla="*/ 128 h 128"/>
                <a:gd name="T24" fmla="*/ 36 w 91"/>
                <a:gd name="T25" fmla="*/ 106 h 128"/>
                <a:gd name="T26" fmla="*/ 48 w 91"/>
                <a:gd name="T27" fmla="*/ 85 h 128"/>
                <a:gd name="T28" fmla="*/ 64 w 91"/>
                <a:gd name="T29" fmla="*/ 64 h 128"/>
                <a:gd name="T30" fmla="*/ 80 w 91"/>
                <a:gd name="T31" fmla="*/ 45 h 128"/>
                <a:gd name="T32" fmla="*/ 91 w 91"/>
                <a:gd name="T3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128">
                  <a:moveTo>
                    <a:pt x="91" y="0"/>
                  </a:moveTo>
                  <a:lnTo>
                    <a:pt x="91" y="0"/>
                  </a:lnTo>
                  <a:lnTo>
                    <a:pt x="71" y="23"/>
                  </a:lnTo>
                  <a:lnTo>
                    <a:pt x="51" y="45"/>
                  </a:lnTo>
                  <a:lnTo>
                    <a:pt x="33" y="69"/>
                  </a:lnTo>
                  <a:lnTo>
                    <a:pt x="16" y="94"/>
                  </a:lnTo>
                  <a:lnTo>
                    <a:pt x="8" y="120"/>
                  </a:lnTo>
                  <a:lnTo>
                    <a:pt x="2" y="117"/>
                  </a:lnTo>
                  <a:lnTo>
                    <a:pt x="2" y="117"/>
                  </a:lnTo>
                  <a:lnTo>
                    <a:pt x="0" y="121"/>
                  </a:lnTo>
                  <a:lnTo>
                    <a:pt x="23" y="128"/>
                  </a:lnTo>
                  <a:lnTo>
                    <a:pt x="23" y="128"/>
                  </a:lnTo>
                  <a:lnTo>
                    <a:pt x="36" y="106"/>
                  </a:lnTo>
                  <a:lnTo>
                    <a:pt x="48" y="85"/>
                  </a:lnTo>
                  <a:lnTo>
                    <a:pt x="64" y="64"/>
                  </a:lnTo>
                  <a:lnTo>
                    <a:pt x="80" y="45"/>
                  </a:lnTo>
                  <a:lnTo>
                    <a:pt x="9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48" name="Freeform 1626">
              <a:extLst>
                <a:ext uri="{FF2B5EF4-FFF2-40B4-BE49-F238E27FC236}">
                  <a16:creationId xmlns:a16="http://schemas.microsoft.com/office/drawing/2014/main" id="{57E503A1-5C7A-4119-9EB8-41977C023336}"/>
                </a:ext>
              </a:extLst>
            </p:cNvPr>
            <p:cNvSpPr>
              <a:spLocks/>
            </p:cNvSpPr>
            <p:nvPr/>
          </p:nvSpPr>
          <p:spPr bwMode="auto">
            <a:xfrm>
              <a:off x="9450836" y="2950866"/>
              <a:ext cx="196095" cy="336162"/>
            </a:xfrm>
            <a:custGeom>
              <a:avLst/>
              <a:gdLst>
                <a:gd name="T0" fmla="*/ 2 w 196"/>
                <a:gd name="T1" fmla="*/ 0 h 336"/>
                <a:gd name="T2" fmla="*/ 0 w 196"/>
                <a:gd name="T3" fmla="*/ 7 h 336"/>
                <a:gd name="T4" fmla="*/ 0 w 196"/>
                <a:gd name="T5" fmla="*/ 7 h 336"/>
                <a:gd name="T6" fmla="*/ 20 w 196"/>
                <a:gd name="T7" fmla="*/ 21 h 336"/>
                <a:gd name="T8" fmla="*/ 38 w 196"/>
                <a:gd name="T9" fmla="*/ 38 h 336"/>
                <a:gd name="T10" fmla="*/ 55 w 196"/>
                <a:gd name="T11" fmla="*/ 55 h 336"/>
                <a:gd name="T12" fmla="*/ 72 w 196"/>
                <a:gd name="T13" fmla="*/ 72 h 336"/>
                <a:gd name="T14" fmla="*/ 87 w 196"/>
                <a:gd name="T15" fmla="*/ 91 h 336"/>
                <a:gd name="T16" fmla="*/ 103 w 196"/>
                <a:gd name="T17" fmla="*/ 110 h 336"/>
                <a:gd name="T18" fmla="*/ 116 w 196"/>
                <a:gd name="T19" fmla="*/ 130 h 336"/>
                <a:gd name="T20" fmla="*/ 129 w 196"/>
                <a:gd name="T21" fmla="*/ 151 h 336"/>
                <a:gd name="T22" fmla="*/ 142 w 196"/>
                <a:gd name="T23" fmla="*/ 172 h 336"/>
                <a:gd name="T24" fmla="*/ 152 w 196"/>
                <a:gd name="T25" fmla="*/ 194 h 336"/>
                <a:gd name="T26" fmla="*/ 163 w 196"/>
                <a:gd name="T27" fmla="*/ 216 h 336"/>
                <a:gd name="T28" fmla="*/ 172 w 196"/>
                <a:gd name="T29" fmla="*/ 238 h 336"/>
                <a:gd name="T30" fmla="*/ 178 w 196"/>
                <a:gd name="T31" fmla="*/ 262 h 336"/>
                <a:gd name="T32" fmla="*/ 185 w 196"/>
                <a:gd name="T33" fmla="*/ 286 h 336"/>
                <a:gd name="T34" fmla="*/ 191 w 196"/>
                <a:gd name="T35" fmla="*/ 311 h 336"/>
                <a:gd name="T36" fmla="*/ 195 w 196"/>
                <a:gd name="T37" fmla="*/ 336 h 336"/>
                <a:gd name="T38" fmla="*/ 196 w 196"/>
                <a:gd name="T39" fmla="*/ 329 h 336"/>
                <a:gd name="T40" fmla="*/ 196 w 196"/>
                <a:gd name="T41" fmla="*/ 329 h 336"/>
                <a:gd name="T42" fmla="*/ 193 w 196"/>
                <a:gd name="T43" fmla="*/ 305 h 336"/>
                <a:gd name="T44" fmla="*/ 186 w 196"/>
                <a:gd name="T45" fmla="*/ 280 h 336"/>
                <a:gd name="T46" fmla="*/ 180 w 196"/>
                <a:gd name="T47" fmla="*/ 257 h 336"/>
                <a:gd name="T48" fmla="*/ 172 w 196"/>
                <a:gd name="T49" fmla="*/ 233 h 336"/>
                <a:gd name="T50" fmla="*/ 163 w 196"/>
                <a:gd name="T51" fmla="*/ 210 h 336"/>
                <a:gd name="T52" fmla="*/ 152 w 196"/>
                <a:gd name="T53" fmla="*/ 188 h 336"/>
                <a:gd name="T54" fmla="*/ 142 w 196"/>
                <a:gd name="T55" fmla="*/ 167 h 336"/>
                <a:gd name="T56" fmla="*/ 130 w 196"/>
                <a:gd name="T57" fmla="*/ 145 h 336"/>
                <a:gd name="T58" fmla="*/ 117 w 196"/>
                <a:gd name="T59" fmla="*/ 125 h 336"/>
                <a:gd name="T60" fmla="*/ 103 w 196"/>
                <a:gd name="T61" fmla="*/ 104 h 336"/>
                <a:gd name="T62" fmla="*/ 89 w 196"/>
                <a:gd name="T63" fmla="*/ 85 h 336"/>
                <a:gd name="T64" fmla="*/ 73 w 196"/>
                <a:gd name="T65" fmla="*/ 67 h 336"/>
                <a:gd name="T66" fmla="*/ 56 w 196"/>
                <a:gd name="T67" fmla="*/ 50 h 336"/>
                <a:gd name="T68" fmla="*/ 39 w 196"/>
                <a:gd name="T69" fmla="*/ 32 h 336"/>
                <a:gd name="T70" fmla="*/ 21 w 196"/>
                <a:gd name="T71" fmla="*/ 16 h 336"/>
                <a:gd name="T72" fmla="*/ 2 w 196"/>
                <a:gd name="T7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6" h="336">
                  <a:moveTo>
                    <a:pt x="2" y="0"/>
                  </a:moveTo>
                  <a:lnTo>
                    <a:pt x="0" y="7"/>
                  </a:lnTo>
                  <a:lnTo>
                    <a:pt x="0" y="7"/>
                  </a:lnTo>
                  <a:lnTo>
                    <a:pt x="20" y="21"/>
                  </a:lnTo>
                  <a:lnTo>
                    <a:pt x="38" y="38"/>
                  </a:lnTo>
                  <a:lnTo>
                    <a:pt x="55" y="55"/>
                  </a:lnTo>
                  <a:lnTo>
                    <a:pt x="72" y="72"/>
                  </a:lnTo>
                  <a:lnTo>
                    <a:pt x="87" y="91"/>
                  </a:lnTo>
                  <a:lnTo>
                    <a:pt x="103" y="110"/>
                  </a:lnTo>
                  <a:lnTo>
                    <a:pt x="116" y="130"/>
                  </a:lnTo>
                  <a:lnTo>
                    <a:pt x="129" y="151"/>
                  </a:lnTo>
                  <a:lnTo>
                    <a:pt x="142" y="172"/>
                  </a:lnTo>
                  <a:lnTo>
                    <a:pt x="152" y="194"/>
                  </a:lnTo>
                  <a:lnTo>
                    <a:pt x="163" y="216"/>
                  </a:lnTo>
                  <a:lnTo>
                    <a:pt x="172" y="238"/>
                  </a:lnTo>
                  <a:lnTo>
                    <a:pt x="178" y="262"/>
                  </a:lnTo>
                  <a:lnTo>
                    <a:pt x="185" y="286"/>
                  </a:lnTo>
                  <a:lnTo>
                    <a:pt x="191" y="311"/>
                  </a:lnTo>
                  <a:lnTo>
                    <a:pt x="195" y="336"/>
                  </a:lnTo>
                  <a:lnTo>
                    <a:pt x="196" y="329"/>
                  </a:lnTo>
                  <a:lnTo>
                    <a:pt x="196" y="329"/>
                  </a:lnTo>
                  <a:lnTo>
                    <a:pt x="193" y="305"/>
                  </a:lnTo>
                  <a:lnTo>
                    <a:pt x="186" y="280"/>
                  </a:lnTo>
                  <a:lnTo>
                    <a:pt x="180" y="257"/>
                  </a:lnTo>
                  <a:lnTo>
                    <a:pt x="172" y="233"/>
                  </a:lnTo>
                  <a:lnTo>
                    <a:pt x="163" y="210"/>
                  </a:lnTo>
                  <a:lnTo>
                    <a:pt x="152" y="188"/>
                  </a:lnTo>
                  <a:lnTo>
                    <a:pt x="142" y="167"/>
                  </a:lnTo>
                  <a:lnTo>
                    <a:pt x="130" y="145"/>
                  </a:lnTo>
                  <a:lnTo>
                    <a:pt x="117" y="125"/>
                  </a:lnTo>
                  <a:lnTo>
                    <a:pt x="103" y="104"/>
                  </a:lnTo>
                  <a:lnTo>
                    <a:pt x="89" y="85"/>
                  </a:lnTo>
                  <a:lnTo>
                    <a:pt x="73" y="67"/>
                  </a:lnTo>
                  <a:lnTo>
                    <a:pt x="56" y="50"/>
                  </a:lnTo>
                  <a:lnTo>
                    <a:pt x="39" y="32"/>
                  </a:lnTo>
                  <a:lnTo>
                    <a:pt x="21" y="16"/>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49" name="Freeform 1627">
              <a:extLst>
                <a:ext uri="{FF2B5EF4-FFF2-40B4-BE49-F238E27FC236}">
                  <a16:creationId xmlns:a16="http://schemas.microsoft.com/office/drawing/2014/main" id="{138846BE-8924-41C0-8064-10AC67283BF4}"/>
                </a:ext>
              </a:extLst>
            </p:cNvPr>
            <p:cNvSpPr>
              <a:spLocks/>
            </p:cNvSpPr>
            <p:nvPr/>
          </p:nvSpPr>
          <p:spPr bwMode="auto">
            <a:xfrm>
              <a:off x="8774510" y="2837812"/>
              <a:ext cx="326157" cy="152073"/>
            </a:xfrm>
            <a:custGeom>
              <a:avLst/>
              <a:gdLst>
                <a:gd name="T0" fmla="*/ 326 w 326"/>
                <a:gd name="T1" fmla="*/ 0 h 152"/>
                <a:gd name="T2" fmla="*/ 326 w 326"/>
                <a:gd name="T3" fmla="*/ 0 h 152"/>
                <a:gd name="T4" fmla="*/ 303 w 326"/>
                <a:gd name="T5" fmla="*/ 2 h 152"/>
                <a:gd name="T6" fmla="*/ 281 w 326"/>
                <a:gd name="T7" fmla="*/ 4 h 152"/>
                <a:gd name="T8" fmla="*/ 259 w 326"/>
                <a:gd name="T9" fmla="*/ 7 h 152"/>
                <a:gd name="T10" fmla="*/ 239 w 326"/>
                <a:gd name="T11" fmla="*/ 11 h 152"/>
                <a:gd name="T12" fmla="*/ 216 w 326"/>
                <a:gd name="T13" fmla="*/ 16 h 152"/>
                <a:gd name="T14" fmla="*/ 196 w 326"/>
                <a:gd name="T15" fmla="*/ 21 h 152"/>
                <a:gd name="T16" fmla="*/ 175 w 326"/>
                <a:gd name="T17" fmla="*/ 28 h 152"/>
                <a:gd name="T18" fmla="*/ 155 w 326"/>
                <a:gd name="T19" fmla="*/ 34 h 152"/>
                <a:gd name="T20" fmla="*/ 136 w 326"/>
                <a:gd name="T21" fmla="*/ 42 h 152"/>
                <a:gd name="T22" fmla="*/ 116 w 326"/>
                <a:gd name="T23" fmla="*/ 51 h 152"/>
                <a:gd name="T24" fmla="*/ 97 w 326"/>
                <a:gd name="T25" fmla="*/ 60 h 152"/>
                <a:gd name="T26" fmla="*/ 79 w 326"/>
                <a:gd name="T27" fmla="*/ 71 h 152"/>
                <a:gd name="T28" fmla="*/ 61 w 326"/>
                <a:gd name="T29" fmla="*/ 81 h 152"/>
                <a:gd name="T30" fmla="*/ 42 w 326"/>
                <a:gd name="T31" fmla="*/ 93 h 152"/>
                <a:gd name="T32" fmla="*/ 26 w 326"/>
                <a:gd name="T33" fmla="*/ 104 h 152"/>
                <a:gd name="T34" fmla="*/ 9 w 326"/>
                <a:gd name="T35" fmla="*/ 117 h 152"/>
                <a:gd name="T36" fmla="*/ 0 w 326"/>
                <a:gd name="T37" fmla="*/ 152 h 152"/>
                <a:gd name="T38" fmla="*/ 0 w 326"/>
                <a:gd name="T39" fmla="*/ 152 h 152"/>
                <a:gd name="T40" fmla="*/ 10 w 326"/>
                <a:gd name="T41" fmla="*/ 142 h 152"/>
                <a:gd name="T42" fmla="*/ 16 w 326"/>
                <a:gd name="T43" fmla="*/ 121 h 152"/>
                <a:gd name="T44" fmla="*/ 31 w 326"/>
                <a:gd name="T45" fmla="*/ 125 h 152"/>
                <a:gd name="T46" fmla="*/ 31 w 326"/>
                <a:gd name="T47" fmla="*/ 125 h 152"/>
                <a:gd name="T48" fmla="*/ 62 w 326"/>
                <a:gd name="T49" fmla="*/ 103 h 152"/>
                <a:gd name="T50" fmla="*/ 94 w 326"/>
                <a:gd name="T51" fmla="*/ 82 h 152"/>
                <a:gd name="T52" fmla="*/ 129 w 326"/>
                <a:gd name="T53" fmla="*/ 64 h 152"/>
                <a:gd name="T54" fmla="*/ 166 w 326"/>
                <a:gd name="T55" fmla="*/ 49 h 152"/>
                <a:gd name="T56" fmla="*/ 202 w 326"/>
                <a:gd name="T57" fmla="*/ 36 h 152"/>
                <a:gd name="T58" fmla="*/ 241 w 326"/>
                <a:gd name="T59" fmla="*/ 25 h 152"/>
                <a:gd name="T60" fmla="*/ 281 w 326"/>
                <a:gd name="T61" fmla="*/ 19 h 152"/>
                <a:gd name="T62" fmla="*/ 301 w 326"/>
                <a:gd name="T63" fmla="*/ 16 h 152"/>
                <a:gd name="T64" fmla="*/ 322 w 326"/>
                <a:gd name="T65" fmla="*/ 15 h 152"/>
                <a:gd name="T66" fmla="*/ 326 w 326"/>
                <a:gd name="T6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6" h="152">
                  <a:moveTo>
                    <a:pt x="326" y="0"/>
                  </a:moveTo>
                  <a:lnTo>
                    <a:pt x="326" y="0"/>
                  </a:lnTo>
                  <a:lnTo>
                    <a:pt x="303" y="2"/>
                  </a:lnTo>
                  <a:lnTo>
                    <a:pt x="281" y="4"/>
                  </a:lnTo>
                  <a:lnTo>
                    <a:pt x="259" y="7"/>
                  </a:lnTo>
                  <a:lnTo>
                    <a:pt x="239" y="11"/>
                  </a:lnTo>
                  <a:lnTo>
                    <a:pt x="216" y="16"/>
                  </a:lnTo>
                  <a:lnTo>
                    <a:pt x="196" y="21"/>
                  </a:lnTo>
                  <a:lnTo>
                    <a:pt x="175" y="28"/>
                  </a:lnTo>
                  <a:lnTo>
                    <a:pt x="155" y="34"/>
                  </a:lnTo>
                  <a:lnTo>
                    <a:pt x="136" y="42"/>
                  </a:lnTo>
                  <a:lnTo>
                    <a:pt x="116" y="51"/>
                  </a:lnTo>
                  <a:lnTo>
                    <a:pt x="97" y="60"/>
                  </a:lnTo>
                  <a:lnTo>
                    <a:pt x="79" y="71"/>
                  </a:lnTo>
                  <a:lnTo>
                    <a:pt x="61" y="81"/>
                  </a:lnTo>
                  <a:lnTo>
                    <a:pt x="42" y="93"/>
                  </a:lnTo>
                  <a:lnTo>
                    <a:pt x="26" y="104"/>
                  </a:lnTo>
                  <a:lnTo>
                    <a:pt x="9" y="117"/>
                  </a:lnTo>
                  <a:lnTo>
                    <a:pt x="0" y="152"/>
                  </a:lnTo>
                  <a:lnTo>
                    <a:pt x="0" y="152"/>
                  </a:lnTo>
                  <a:lnTo>
                    <a:pt x="10" y="142"/>
                  </a:lnTo>
                  <a:lnTo>
                    <a:pt x="16" y="121"/>
                  </a:lnTo>
                  <a:lnTo>
                    <a:pt x="31" y="125"/>
                  </a:lnTo>
                  <a:lnTo>
                    <a:pt x="31" y="125"/>
                  </a:lnTo>
                  <a:lnTo>
                    <a:pt x="62" y="103"/>
                  </a:lnTo>
                  <a:lnTo>
                    <a:pt x="94" y="82"/>
                  </a:lnTo>
                  <a:lnTo>
                    <a:pt x="129" y="64"/>
                  </a:lnTo>
                  <a:lnTo>
                    <a:pt x="166" y="49"/>
                  </a:lnTo>
                  <a:lnTo>
                    <a:pt x="202" y="36"/>
                  </a:lnTo>
                  <a:lnTo>
                    <a:pt x="241" y="25"/>
                  </a:lnTo>
                  <a:lnTo>
                    <a:pt x="281" y="19"/>
                  </a:lnTo>
                  <a:lnTo>
                    <a:pt x="301" y="16"/>
                  </a:lnTo>
                  <a:lnTo>
                    <a:pt x="322" y="15"/>
                  </a:lnTo>
                  <a:lnTo>
                    <a:pt x="3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50" name="Freeform 1628">
              <a:extLst>
                <a:ext uri="{FF2B5EF4-FFF2-40B4-BE49-F238E27FC236}">
                  <a16:creationId xmlns:a16="http://schemas.microsoft.com/office/drawing/2014/main" id="{E5C4D47A-0AD0-48A9-ABB5-09479504C903}"/>
                </a:ext>
              </a:extLst>
            </p:cNvPr>
            <p:cNvSpPr>
              <a:spLocks/>
            </p:cNvSpPr>
            <p:nvPr/>
          </p:nvSpPr>
          <p:spPr bwMode="auto">
            <a:xfrm>
              <a:off x="9127680" y="2837812"/>
              <a:ext cx="300145" cy="102049"/>
            </a:xfrm>
            <a:custGeom>
              <a:avLst/>
              <a:gdLst>
                <a:gd name="T0" fmla="*/ 4 w 300"/>
                <a:gd name="T1" fmla="*/ 0 h 102"/>
                <a:gd name="T2" fmla="*/ 0 w 300"/>
                <a:gd name="T3" fmla="*/ 13 h 102"/>
                <a:gd name="T4" fmla="*/ 0 w 300"/>
                <a:gd name="T5" fmla="*/ 13 h 102"/>
                <a:gd name="T6" fmla="*/ 4 w 300"/>
                <a:gd name="T7" fmla="*/ 13 h 102"/>
                <a:gd name="T8" fmla="*/ 4 w 300"/>
                <a:gd name="T9" fmla="*/ 13 h 102"/>
                <a:gd name="T10" fmla="*/ 44 w 300"/>
                <a:gd name="T11" fmla="*/ 15 h 102"/>
                <a:gd name="T12" fmla="*/ 84 w 300"/>
                <a:gd name="T13" fmla="*/ 19 h 102"/>
                <a:gd name="T14" fmla="*/ 123 w 300"/>
                <a:gd name="T15" fmla="*/ 26 h 102"/>
                <a:gd name="T16" fmla="*/ 161 w 300"/>
                <a:gd name="T17" fmla="*/ 37 h 102"/>
                <a:gd name="T18" fmla="*/ 197 w 300"/>
                <a:gd name="T19" fmla="*/ 49 h 102"/>
                <a:gd name="T20" fmla="*/ 232 w 300"/>
                <a:gd name="T21" fmla="*/ 64 h 102"/>
                <a:gd name="T22" fmla="*/ 266 w 300"/>
                <a:gd name="T23" fmla="*/ 82 h 102"/>
                <a:gd name="T24" fmla="*/ 297 w 300"/>
                <a:gd name="T25" fmla="*/ 102 h 102"/>
                <a:gd name="T26" fmla="*/ 300 w 300"/>
                <a:gd name="T27" fmla="*/ 95 h 102"/>
                <a:gd name="T28" fmla="*/ 300 w 300"/>
                <a:gd name="T29" fmla="*/ 95 h 102"/>
                <a:gd name="T30" fmla="*/ 267 w 300"/>
                <a:gd name="T31" fmla="*/ 75 h 102"/>
                <a:gd name="T32" fmla="*/ 234 w 300"/>
                <a:gd name="T33" fmla="*/ 56 h 102"/>
                <a:gd name="T34" fmla="*/ 197 w 300"/>
                <a:gd name="T35" fmla="*/ 41 h 102"/>
                <a:gd name="T36" fmla="*/ 161 w 300"/>
                <a:gd name="T37" fmla="*/ 26 h 102"/>
                <a:gd name="T38" fmla="*/ 123 w 300"/>
                <a:gd name="T39" fmla="*/ 16 h 102"/>
                <a:gd name="T40" fmla="*/ 84 w 300"/>
                <a:gd name="T41" fmla="*/ 8 h 102"/>
                <a:gd name="T42" fmla="*/ 44 w 300"/>
                <a:gd name="T43" fmla="*/ 3 h 102"/>
                <a:gd name="T44" fmla="*/ 4 w 300"/>
                <a:gd name="T4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0" h="102">
                  <a:moveTo>
                    <a:pt x="4" y="0"/>
                  </a:moveTo>
                  <a:lnTo>
                    <a:pt x="0" y="13"/>
                  </a:lnTo>
                  <a:lnTo>
                    <a:pt x="0" y="13"/>
                  </a:lnTo>
                  <a:lnTo>
                    <a:pt x="4" y="13"/>
                  </a:lnTo>
                  <a:lnTo>
                    <a:pt x="4" y="13"/>
                  </a:lnTo>
                  <a:lnTo>
                    <a:pt x="44" y="15"/>
                  </a:lnTo>
                  <a:lnTo>
                    <a:pt x="84" y="19"/>
                  </a:lnTo>
                  <a:lnTo>
                    <a:pt x="123" y="26"/>
                  </a:lnTo>
                  <a:lnTo>
                    <a:pt x="161" y="37"/>
                  </a:lnTo>
                  <a:lnTo>
                    <a:pt x="197" y="49"/>
                  </a:lnTo>
                  <a:lnTo>
                    <a:pt x="232" y="64"/>
                  </a:lnTo>
                  <a:lnTo>
                    <a:pt x="266" y="82"/>
                  </a:lnTo>
                  <a:lnTo>
                    <a:pt x="297" y="102"/>
                  </a:lnTo>
                  <a:lnTo>
                    <a:pt x="300" y="95"/>
                  </a:lnTo>
                  <a:lnTo>
                    <a:pt x="300" y="95"/>
                  </a:lnTo>
                  <a:lnTo>
                    <a:pt x="267" y="75"/>
                  </a:lnTo>
                  <a:lnTo>
                    <a:pt x="234" y="56"/>
                  </a:lnTo>
                  <a:lnTo>
                    <a:pt x="197" y="41"/>
                  </a:lnTo>
                  <a:lnTo>
                    <a:pt x="161" y="26"/>
                  </a:lnTo>
                  <a:lnTo>
                    <a:pt x="123" y="16"/>
                  </a:lnTo>
                  <a:lnTo>
                    <a:pt x="84" y="8"/>
                  </a:lnTo>
                  <a:lnTo>
                    <a:pt x="44" y="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51" name="Freeform 1629">
              <a:extLst>
                <a:ext uri="{FF2B5EF4-FFF2-40B4-BE49-F238E27FC236}">
                  <a16:creationId xmlns:a16="http://schemas.microsoft.com/office/drawing/2014/main" id="{58E83B31-C8CE-4500-8A0A-4DCE4DECDA7C}"/>
                </a:ext>
              </a:extLst>
            </p:cNvPr>
            <p:cNvSpPr>
              <a:spLocks/>
            </p:cNvSpPr>
            <p:nvPr/>
          </p:nvSpPr>
          <p:spPr bwMode="auto">
            <a:xfrm>
              <a:off x="8590421" y="3276024"/>
              <a:ext cx="28014" cy="25012"/>
            </a:xfrm>
            <a:custGeom>
              <a:avLst/>
              <a:gdLst>
                <a:gd name="T0" fmla="*/ 3 w 28"/>
                <a:gd name="T1" fmla="*/ 0 h 25"/>
                <a:gd name="T2" fmla="*/ 3 w 28"/>
                <a:gd name="T3" fmla="*/ 0 h 25"/>
                <a:gd name="T4" fmla="*/ 0 w 28"/>
                <a:gd name="T5" fmla="*/ 17 h 25"/>
                <a:gd name="T6" fmla="*/ 25 w 28"/>
                <a:gd name="T7" fmla="*/ 25 h 25"/>
                <a:gd name="T8" fmla="*/ 25 w 28"/>
                <a:gd name="T9" fmla="*/ 25 h 25"/>
                <a:gd name="T10" fmla="*/ 28 w 28"/>
                <a:gd name="T11" fmla="*/ 8 h 25"/>
                <a:gd name="T12" fmla="*/ 3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3" y="0"/>
                  </a:moveTo>
                  <a:lnTo>
                    <a:pt x="3" y="0"/>
                  </a:lnTo>
                  <a:lnTo>
                    <a:pt x="0" y="17"/>
                  </a:lnTo>
                  <a:lnTo>
                    <a:pt x="25" y="25"/>
                  </a:lnTo>
                  <a:lnTo>
                    <a:pt x="25" y="25"/>
                  </a:lnTo>
                  <a:lnTo>
                    <a:pt x="28" y="8"/>
                  </a:lnTo>
                  <a:lnTo>
                    <a:pt x="3"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52" name="Freeform 1630">
              <a:extLst>
                <a:ext uri="{FF2B5EF4-FFF2-40B4-BE49-F238E27FC236}">
                  <a16:creationId xmlns:a16="http://schemas.microsoft.com/office/drawing/2014/main" id="{6352B0D7-BEC3-4C73-AF6F-F2922ADCDEA6}"/>
                </a:ext>
              </a:extLst>
            </p:cNvPr>
            <p:cNvSpPr>
              <a:spLocks/>
            </p:cNvSpPr>
            <p:nvPr/>
          </p:nvSpPr>
          <p:spPr bwMode="auto">
            <a:xfrm>
              <a:off x="8590421" y="3276024"/>
              <a:ext cx="28014" cy="25012"/>
            </a:xfrm>
            <a:custGeom>
              <a:avLst/>
              <a:gdLst>
                <a:gd name="T0" fmla="*/ 3 w 28"/>
                <a:gd name="T1" fmla="*/ 0 h 25"/>
                <a:gd name="T2" fmla="*/ 3 w 28"/>
                <a:gd name="T3" fmla="*/ 0 h 25"/>
                <a:gd name="T4" fmla="*/ 0 w 28"/>
                <a:gd name="T5" fmla="*/ 17 h 25"/>
                <a:gd name="T6" fmla="*/ 25 w 28"/>
                <a:gd name="T7" fmla="*/ 25 h 25"/>
                <a:gd name="T8" fmla="*/ 25 w 28"/>
                <a:gd name="T9" fmla="*/ 25 h 25"/>
                <a:gd name="T10" fmla="*/ 28 w 28"/>
                <a:gd name="T11" fmla="*/ 8 h 25"/>
                <a:gd name="T12" fmla="*/ 3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3" y="0"/>
                  </a:moveTo>
                  <a:lnTo>
                    <a:pt x="3" y="0"/>
                  </a:lnTo>
                  <a:lnTo>
                    <a:pt x="0" y="17"/>
                  </a:lnTo>
                  <a:lnTo>
                    <a:pt x="25" y="25"/>
                  </a:lnTo>
                  <a:lnTo>
                    <a:pt x="25" y="25"/>
                  </a:lnTo>
                  <a:lnTo>
                    <a:pt x="28"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53" name="Freeform 1631">
              <a:extLst>
                <a:ext uri="{FF2B5EF4-FFF2-40B4-BE49-F238E27FC236}">
                  <a16:creationId xmlns:a16="http://schemas.microsoft.com/office/drawing/2014/main" id="{92C6699C-421A-42B6-A6FE-198363EBF79B}"/>
                </a:ext>
              </a:extLst>
            </p:cNvPr>
            <p:cNvSpPr>
              <a:spLocks/>
            </p:cNvSpPr>
            <p:nvPr/>
          </p:nvSpPr>
          <p:spPr bwMode="auto">
            <a:xfrm>
              <a:off x="8588420" y="3308039"/>
              <a:ext cx="26013" cy="24012"/>
            </a:xfrm>
            <a:custGeom>
              <a:avLst/>
              <a:gdLst>
                <a:gd name="T0" fmla="*/ 1 w 26"/>
                <a:gd name="T1" fmla="*/ 0 h 24"/>
                <a:gd name="T2" fmla="*/ 1 w 26"/>
                <a:gd name="T3" fmla="*/ 0 h 24"/>
                <a:gd name="T4" fmla="*/ 0 w 26"/>
                <a:gd name="T5" fmla="*/ 16 h 24"/>
                <a:gd name="T6" fmla="*/ 26 w 26"/>
                <a:gd name="T7" fmla="*/ 24 h 24"/>
                <a:gd name="T8" fmla="*/ 26 w 26"/>
                <a:gd name="T9" fmla="*/ 24 h 24"/>
                <a:gd name="T10" fmla="*/ 26 w 26"/>
                <a:gd name="T11" fmla="*/ 6 h 24"/>
                <a:gd name="T12" fmla="*/ 1 w 2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6" h="24">
                  <a:moveTo>
                    <a:pt x="1" y="0"/>
                  </a:moveTo>
                  <a:lnTo>
                    <a:pt x="1" y="0"/>
                  </a:lnTo>
                  <a:lnTo>
                    <a:pt x="0" y="16"/>
                  </a:lnTo>
                  <a:lnTo>
                    <a:pt x="26" y="24"/>
                  </a:lnTo>
                  <a:lnTo>
                    <a:pt x="26" y="24"/>
                  </a:lnTo>
                  <a:lnTo>
                    <a:pt x="26" y="6"/>
                  </a:lnTo>
                  <a:lnTo>
                    <a:pt x="1"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54" name="Freeform 1632">
              <a:extLst>
                <a:ext uri="{FF2B5EF4-FFF2-40B4-BE49-F238E27FC236}">
                  <a16:creationId xmlns:a16="http://schemas.microsoft.com/office/drawing/2014/main" id="{0D538640-58B6-4A8D-BD26-B20DC8E79DD1}"/>
                </a:ext>
              </a:extLst>
            </p:cNvPr>
            <p:cNvSpPr>
              <a:spLocks/>
            </p:cNvSpPr>
            <p:nvPr/>
          </p:nvSpPr>
          <p:spPr bwMode="auto">
            <a:xfrm>
              <a:off x="8588420" y="3308039"/>
              <a:ext cx="26013" cy="24012"/>
            </a:xfrm>
            <a:custGeom>
              <a:avLst/>
              <a:gdLst>
                <a:gd name="T0" fmla="*/ 1 w 26"/>
                <a:gd name="T1" fmla="*/ 0 h 24"/>
                <a:gd name="T2" fmla="*/ 1 w 26"/>
                <a:gd name="T3" fmla="*/ 0 h 24"/>
                <a:gd name="T4" fmla="*/ 0 w 26"/>
                <a:gd name="T5" fmla="*/ 16 h 24"/>
                <a:gd name="T6" fmla="*/ 26 w 26"/>
                <a:gd name="T7" fmla="*/ 24 h 24"/>
                <a:gd name="T8" fmla="*/ 26 w 26"/>
                <a:gd name="T9" fmla="*/ 24 h 24"/>
                <a:gd name="T10" fmla="*/ 26 w 26"/>
                <a:gd name="T11" fmla="*/ 6 h 24"/>
                <a:gd name="T12" fmla="*/ 1 w 2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6" h="24">
                  <a:moveTo>
                    <a:pt x="1" y="0"/>
                  </a:moveTo>
                  <a:lnTo>
                    <a:pt x="1" y="0"/>
                  </a:lnTo>
                  <a:lnTo>
                    <a:pt x="0" y="16"/>
                  </a:lnTo>
                  <a:lnTo>
                    <a:pt x="26" y="24"/>
                  </a:lnTo>
                  <a:lnTo>
                    <a:pt x="26" y="24"/>
                  </a:lnTo>
                  <a:lnTo>
                    <a:pt x="26" y="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55" name="Freeform 1633">
              <a:extLst>
                <a:ext uri="{FF2B5EF4-FFF2-40B4-BE49-F238E27FC236}">
                  <a16:creationId xmlns:a16="http://schemas.microsoft.com/office/drawing/2014/main" id="{3E7DB290-8721-4CC6-80EB-3D80BCF4F4B6}"/>
                </a:ext>
              </a:extLst>
            </p:cNvPr>
            <p:cNvSpPr>
              <a:spLocks/>
            </p:cNvSpPr>
            <p:nvPr/>
          </p:nvSpPr>
          <p:spPr bwMode="auto">
            <a:xfrm>
              <a:off x="8586419" y="3339054"/>
              <a:ext cx="26013" cy="24012"/>
            </a:xfrm>
            <a:custGeom>
              <a:avLst/>
              <a:gdLst>
                <a:gd name="T0" fmla="*/ 0 w 26"/>
                <a:gd name="T1" fmla="*/ 0 h 24"/>
                <a:gd name="T2" fmla="*/ 0 w 26"/>
                <a:gd name="T3" fmla="*/ 0 h 24"/>
                <a:gd name="T4" fmla="*/ 0 w 26"/>
                <a:gd name="T5" fmla="*/ 18 h 24"/>
                <a:gd name="T6" fmla="*/ 26 w 26"/>
                <a:gd name="T7" fmla="*/ 24 h 24"/>
                <a:gd name="T8" fmla="*/ 26 w 26"/>
                <a:gd name="T9" fmla="*/ 24 h 24"/>
                <a:gd name="T10" fmla="*/ 26 w 26"/>
                <a:gd name="T11" fmla="*/ 15 h 24"/>
                <a:gd name="T12" fmla="*/ 26 w 26"/>
                <a:gd name="T13" fmla="*/ 15 h 24"/>
                <a:gd name="T14" fmla="*/ 26 w 26"/>
                <a:gd name="T15" fmla="*/ 8 h 24"/>
                <a:gd name="T16" fmla="*/ 0 w 2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0" y="0"/>
                  </a:moveTo>
                  <a:lnTo>
                    <a:pt x="0" y="0"/>
                  </a:lnTo>
                  <a:lnTo>
                    <a:pt x="0" y="18"/>
                  </a:lnTo>
                  <a:lnTo>
                    <a:pt x="26" y="24"/>
                  </a:lnTo>
                  <a:lnTo>
                    <a:pt x="26" y="24"/>
                  </a:lnTo>
                  <a:lnTo>
                    <a:pt x="26" y="15"/>
                  </a:lnTo>
                  <a:lnTo>
                    <a:pt x="26" y="15"/>
                  </a:lnTo>
                  <a:lnTo>
                    <a:pt x="26" y="8"/>
                  </a:lnTo>
                  <a:lnTo>
                    <a:pt x="0"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56" name="Freeform 1634">
              <a:extLst>
                <a:ext uri="{FF2B5EF4-FFF2-40B4-BE49-F238E27FC236}">
                  <a16:creationId xmlns:a16="http://schemas.microsoft.com/office/drawing/2014/main" id="{DF7F055F-AE26-4780-90D3-FF7F5B90F50E}"/>
                </a:ext>
              </a:extLst>
            </p:cNvPr>
            <p:cNvSpPr>
              <a:spLocks/>
            </p:cNvSpPr>
            <p:nvPr/>
          </p:nvSpPr>
          <p:spPr bwMode="auto">
            <a:xfrm>
              <a:off x="8586419" y="3339054"/>
              <a:ext cx="26013" cy="24012"/>
            </a:xfrm>
            <a:custGeom>
              <a:avLst/>
              <a:gdLst>
                <a:gd name="T0" fmla="*/ 0 w 26"/>
                <a:gd name="T1" fmla="*/ 0 h 24"/>
                <a:gd name="T2" fmla="*/ 0 w 26"/>
                <a:gd name="T3" fmla="*/ 0 h 24"/>
                <a:gd name="T4" fmla="*/ 0 w 26"/>
                <a:gd name="T5" fmla="*/ 18 h 24"/>
                <a:gd name="T6" fmla="*/ 26 w 26"/>
                <a:gd name="T7" fmla="*/ 24 h 24"/>
                <a:gd name="T8" fmla="*/ 26 w 26"/>
                <a:gd name="T9" fmla="*/ 24 h 24"/>
                <a:gd name="T10" fmla="*/ 26 w 26"/>
                <a:gd name="T11" fmla="*/ 15 h 24"/>
                <a:gd name="T12" fmla="*/ 26 w 26"/>
                <a:gd name="T13" fmla="*/ 15 h 24"/>
                <a:gd name="T14" fmla="*/ 26 w 26"/>
                <a:gd name="T15" fmla="*/ 8 h 24"/>
                <a:gd name="T16" fmla="*/ 0 w 2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0" y="0"/>
                  </a:moveTo>
                  <a:lnTo>
                    <a:pt x="0" y="0"/>
                  </a:lnTo>
                  <a:lnTo>
                    <a:pt x="0" y="18"/>
                  </a:lnTo>
                  <a:lnTo>
                    <a:pt x="26" y="24"/>
                  </a:lnTo>
                  <a:lnTo>
                    <a:pt x="26" y="24"/>
                  </a:lnTo>
                  <a:lnTo>
                    <a:pt x="26" y="15"/>
                  </a:lnTo>
                  <a:lnTo>
                    <a:pt x="26" y="15"/>
                  </a:lnTo>
                  <a:lnTo>
                    <a:pt x="26"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57" name="Freeform 1635">
              <a:extLst>
                <a:ext uri="{FF2B5EF4-FFF2-40B4-BE49-F238E27FC236}">
                  <a16:creationId xmlns:a16="http://schemas.microsoft.com/office/drawing/2014/main" id="{C22FBFC6-DC45-4D94-B23F-2BC3C93A9D46}"/>
                </a:ext>
              </a:extLst>
            </p:cNvPr>
            <p:cNvSpPr>
              <a:spLocks/>
            </p:cNvSpPr>
            <p:nvPr/>
          </p:nvSpPr>
          <p:spPr bwMode="auto">
            <a:xfrm>
              <a:off x="8586419" y="3371069"/>
              <a:ext cx="29014" cy="25012"/>
            </a:xfrm>
            <a:custGeom>
              <a:avLst/>
              <a:gdLst>
                <a:gd name="T0" fmla="*/ 0 w 29"/>
                <a:gd name="T1" fmla="*/ 0 h 25"/>
                <a:gd name="T2" fmla="*/ 0 w 29"/>
                <a:gd name="T3" fmla="*/ 0 h 25"/>
                <a:gd name="T4" fmla="*/ 2 w 29"/>
                <a:gd name="T5" fmla="*/ 17 h 25"/>
                <a:gd name="T6" fmla="*/ 29 w 29"/>
                <a:gd name="T7" fmla="*/ 25 h 25"/>
                <a:gd name="T8" fmla="*/ 29 w 29"/>
                <a:gd name="T9" fmla="*/ 25 h 25"/>
                <a:gd name="T10" fmla="*/ 28 w 29"/>
                <a:gd name="T11" fmla="*/ 8 h 25"/>
                <a:gd name="T12" fmla="*/ 0 w 29"/>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9" h="25">
                  <a:moveTo>
                    <a:pt x="0" y="0"/>
                  </a:moveTo>
                  <a:lnTo>
                    <a:pt x="0" y="0"/>
                  </a:lnTo>
                  <a:lnTo>
                    <a:pt x="2" y="17"/>
                  </a:lnTo>
                  <a:lnTo>
                    <a:pt x="29" y="25"/>
                  </a:lnTo>
                  <a:lnTo>
                    <a:pt x="29" y="25"/>
                  </a:lnTo>
                  <a:lnTo>
                    <a:pt x="28" y="8"/>
                  </a:lnTo>
                  <a:lnTo>
                    <a:pt x="0"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58" name="Freeform 1636">
              <a:extLst>
                <a:ext uri="{FF2B5EF4-FFF2-40B4-BE49-F238E27FC236}">
                  <a16:creationId xmlns:a16="http://schemas.microsoft.com/office/drawing/2014/main" id="{A12E5E20-7B11-4998-B8CA-75FFF4CBA147}"/>
                </a:ext>
              </a:extLst>
            </p:cNvPr>
            <p:cNvSpPr>
              <a:spLocks/>
            </p:cNvSpPr>
            <p:nvPr/>
          </p:nvSpPr>
          <p:spPr bwMode="auto">
            <a:xfrm>
              <a:off x="8586419" y="3371069"/>
              <a:ext cx="29014" cy="25012"/>
            </a:xfrm>
            <a:custGeom>
              <a:avLst/>
              <a:gdLst>
                <a:gd name="T0" fmla="*/ 0 w 29"/>
                <a:gd name="T1" fmla="*/ 0 h 25"/>
                <a:gd name="T2" fmla="*/ 0 w 29"/>
                <a:gd name="T3" fmla="*/ 0 h 25"/>
                <a:gd name="T4" fmla="*/ 2 w 29"/>
                <a:gd name="T5" fmla="*/ 17 h 25"/>
                <a:gd name="T6" fmla="*/ 29 w 29"/>
                <a:gd name="T7" fmla="*/ 25 h 25"/>
                <a:gd name="T8" fmla="*/ 29 w 29"/>
                <a:gd name="T9" fmla="*/ 25 h 25"/>
                <a:gd name="T10" fmla="*/ 28 w 29"/>
                <a:gd name="T11" fmla="*/ 8 h 25"/>
                <a:gd name="T12" fmla="*/ 0 w 29"/>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9" h="25">
                  <a:moveTo>
                    <a:pt x="0" y="0"/>
                  </a:moveTo>
                  <a:lnTo>
                    <a:pt x="0" y="0"/>
                  </a:lnTo>
                  <a:lnTo>
                    <a:pt x="2" y="17"/>
                  </a:lnTo>
                  <a:lnTo>
                    <a:pt x="29" y="25"/>
                  </a:lnTo>
                  <a:lnTo>
                    <a:pt x="29" y="25"/>
                  </a:lnTo>
                  <a:lnTo>
                    <a:pt x="28"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59" name="Freeform 1637">
              <a:extLst>
                <a:ext uri="{FF2B5EF4-FFF2-40B4-BE49-F238E27FC236}">
                  <a16:creationId xmlns:a16="http://schemas.microsoft.com/office/drawing/2014/main" id="{17EE9C67-6B11-4D34-8F1E-A99BC86A5F52}"/>
                </a:ext>
              </a:extLst>
            </p:cNvPr>
            <p:cNvSpPr>
              <a:spLocks/>
            </p:cNvSpPr>
            <p:nvPr/>
          </p:nvSpPr>
          <p:spPr bwMode="auto">
            <a:xfrm>
              <a:off x="8610431" y="3199987"/>
              <a:ext cx="26013" cy="11006"/>
            </a:xfrm>
            <a:custGeom>
              <a:avLst/>
              <a:gdLst>
                <a:gd name="T0" fmla="*/ 2 w 26"/>
                <a:gd name="T1" fmla="*/ 0 h 11"/>
                <a:gd name="T2" fmla="*/ 2 w 26"/>
                <a:gd name="T3" fmla="*/ 0 h 11"/>
                <a:gd name="T4" fmla="*/ 0 w 26"/>
                <a:gd name="T5" fmla="*/ 5 h 11"/>
                <a:gd name="T6" fmla="*/ 23 w 26"/>
                <a:gd name="T7" fmla="*/ 11 h 11"/>
                <a:gd name="T8" fmla="*/ 23 w 26"/>
                <a:gd name="T9" fmla="*/ 11 h 11"/>
                <a:gd name="T10" fmla="*/ 26 w 26"/>
                <a:gd name="T11" fmla="*/ 6 h 11"/>
                <a:gd name="T12" fmla="*/ 2 w 2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6" h="11">
                  <a:moveTo>
                    <a:pt x="2" y="0"/>
                  </a:moveTo>
                  <a:lnTo>
                    <a:pt x="2" y="0"/>
                  </a:lnTo>
                  <a:lnTo>
                    <a:pt x="0" y="5"/>
                  </a:lnTo>
                  <a:lnTo>
                    <a:pt x="23" y="11"/>
                  </a:lnTo>
                  <a:lnTo>
                    <a:pt x="23" y="11"/>
                  </a:lnTo>
                  <a:lnTo>
                    <a:pt x="26" y="6"/>
                  </a:lnTo>
                  <a:lnTo>
                    <a:pt x="2"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60" name="Freeform 1638">
              <a:extLst>
                <a:ext uri="{FF2B5EF4-FFF2-40B4-BE49-F238E27FC236}">
                  <a16:creationId xmlns:a16="http://schemas.microsoft.com/office/drawing/2014/main" id="{B3E4859E-881B-4B5A-8278-7C42A7B7DCB6}"/>
                </a:ext>
              </a:extLst>
            </p:cNvPr>
            <p:cNvSpPr>
              <a:spLocks/>
            </p:cNvSpPr>
            <p:nvPr/>
          </p:nvSpPr>
          <p:spPr bwMode="auto">
            <a:xfrm>
              <a:off x="8610431" y="3199987"/>
              <a:ext cx="26013" cy="11006"/>
            </a:xfrm>
            <a:custGeom>
              <a:avLst/>
              <a:gdLst>
                <a:gd name="T0" fmla="*/ 2 w 26"/>
                <a:gd name="T1" fmla="*/ 0 h 11"/>
                <a:gd name="T2" fmla="*/ 2 w 26"/>
                <a:gd name="T3" fmla="*/ 0 h 11"/>
                <a:gd name="T4" fmla="*/ 0 w 26"/>
                <a:gd name="T5" fmla="*/ 5 h 11"/>
                <a:gd name="T6" fmla="*/ 23 w 26"/>
                <a:gd name="T7" fmla="*/ 11 h 11"/>
                <a:gd name="T8" fmla="*/ 23 w 26"/>
                <a:gd name="T9" fmla="*/ 11 h 11"/>
                <a:gd name="T10" fmla="*/ 26 w 26"/>
                <a:gd name="T11" fmla="*/ 6 h 11"/>
                <a:gd name="T12" fmla="*/ 2 w 2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6" h="11">
                  <a:moveTo>
                    <a:pt x="2" y="0"/>
                  </a:moveTo>
                  <a:lnTo>
                    <a:pt x="2" y="0"/>
                  </a:lnTo>
                  <a:lnTo>
                    <a:pt x="0" y="5"/>
                  </a:lnTo>
                  <a:lnTo>
                    <a:pt x="23" y="11"/>
                  </a:lnTo>
                  <a:lnTo>
                    <a:pt x="23" y="11"/>
                  </a:lnTo>
                  <a:lnTo>
                    <a:pt x="26" y="6"/>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61" name="Freeform 1639">
              <a:extLst>
                <a:ext uri="{FF2B5EF4-FFF2-40B4-BE49-F238E27FC236}">
                  <a16:creationId xmlns:a16="http://schemas.microsoft.com/office/drawing/2014/main" id="{EC119BA3-CC1D-4500-85BE-EE729CEB86DF}"/>
                </a:ext>
              </a:extLst>
            </p:cNvPr>
            <p:cNvSpPr>
              <a:spLocks/>
            </p:cNvSpPr>
            <p:nvPr/>
          </p:nvSpPr>
          <p:spPr bwMode="auto">
            <a:xfrm>
              <a:off x="8624438" y="3553157"/>
              <a:ext cx="44021" cy="30014"/>
            </a:xfrm>
            <a:custGeom>
              <a:avLst/>
              <a:gdLst>
                <a:gd name="T0" fmla="*/ 0 w 44"/>
                <a:gd name="T1" fmla="*/ 0 h 30"/>
                <a:gd name="T2" fmla="*/ 0 w 44"/>
                <a:gd name="T3" fmla="*/ 0 h 30"/>
                <a:gd name="T4" fmla="*/ 9 w 44"/>
                <a:gd name="T5" fmla="*/ 20 h 30"/>
                <a:gd name="T6" fmla="*/ 44 w 44"/>
                <a:gd name="T7" fmla="*/ 30 h 30"/>
                <a:gd name="T8" fmla="*/ 44 w 44"/>
                <a:gd name="T9" fmla="*/ 30 h 30"/>
                <a:gd name="T10" fmla="*/ 35 w 44"/>
                <a:gd name="T11" fmla="*/ 9 h 30"/>
                <a:gd name="T12" fmla="*/ 0 w 4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44" h="30">
                  <a:moveTo>
                    <a:pt x="0" y="0"/>
                  </a:moveTo>
                  <a:lnTo>
                    <a:pt x="0" y="0"/>
                  </a:lnTo>
                  <a:lnTo>
                    <a:pt x="9" y="20"/>
                  </a:lnTo>
                  <a:lnTo>
                    <a:pt x="44" y="30"/>
                  </a:lnTo>
                  <a:lnTo>
                    <a:pt x="44" y="30"/>
                  </a:lnTo>
                  <a:lnTo>
                    <a:pt x="35" y="9"/>
                  </a:lnTo>
                  <a:lnTo>
                    <a:pt x="0"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62" name="Freeform 1640">
              <a:extLst>
                <a:ext uri="{FF2B5EF4-FFF2-40B4-BE49-F238E27FC236}">
                  <a16:creationId xmlns:a16="http://schemas.microsoft.com/office/drawing/2014/main" id="{4744C3EE-5DDE-4702-A39E-91C262F8AC8D}"/>
                </a:ext>
              </a:extLst>
            </p:cNvPr>
            <p:cNvSpPr>
              <a:spLocks/>
            </p:cNvSpPr>
            <p:nvPr/>
          </p:nvSpPr>
          <p:spPr bwMode="auto">
            <a:xfrm>
              <a:off x="8624438" y="3553157"/>
              <a:ext cx="44021" cy="30014"/>
            </a:xfrm>
            <a:custGeom>
              <a:avLst/>
              <a:gdLst>
                <a:gd name="T0" fmla="*/ 0 w 44"/>
                <a:gd name="T1" fmla="*/ 0 h 30"/>
                <a:gd name="T2" fmla="*/ 0 w 44"/>
                <a:gd name="T3" fmla="*/ 0 h 30"/>
                <a:gd name="T4" fmla="*/ 9 w 44"/>
                <a:gd name="T5" fmla="*/ 20 h 30"/>
                <a:gd name="T6" fmla="*/ 44 w 44"/>
                <a:gd name="T7" fmla="*/ 30 h 30"/>
                <a:gd name="T8" fmla="*/ 44 w 44"/>
                <a:gd name="T9" fmla="*/ 30 h 30"/>
                <a:gd name="T10" fmla="*/ 35 w 44"/>
                <a:gd name="T11" fmla="*/ 9 h 30"/>
                <a:gd name="T12" fmla="*/ 0 w 4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44" h="30">
                  <a:moveTo>
                    <a:pt x="0" y="0"/>
                  </a:moveTo>
                  <a:lnTo>
                    <a:pt x="0" y="0"/>
                  </a:lnTo>
                  <a:lnTo>
                    <a:pt x="9" y="20"/>
                  </a:lnTo>
                  <a:lnTo>
                    <a:pt x="44" y="30"/>
                  </a:lnTo>
                  <a:lnTo>
                    <a:pt x="44" y="30"/>
                  </a:lnTo>
                  <a:lnTo>
                    <a:pt x="35"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63" name="Freeform 1641">
              <a:extLst>
                <a:ext uri="{FF2B5EF4-FFF2-40B4-BE49-F238E27FC236}">
                  <a16:creationId xmlns:a16="http://schemas.microsoft.com/office/drawing/2014/main" id="{0D2B12DC-8DCA-4D29-A674-BB662972F197}"/>
                </a:ext>
              </a:extLst>
            </p:cNvPr>
            <p:cNvSpPr>
              <a:spLocks/>
            </p:cNvSpPr>
            <p:nvPr/>
          </p:nvSpPr>
          <p:spPr bwMode="auto">
            <a:xfrm>
              <a:off x="8641446" y="3590175"/>
              <a:ext cx="51025" cy="31015"/>
            </a:xfrm>
            <a:custGeom>
              <a:avLst/>
              <a:gdLst>
                <a:gd name="T0" fmla="*/ 0 w 51"/>
                <a:gd name="T1" fmla="*/ 0 h 31"/>
                <a:gd name="T2" fmla="*/ 0 w 51"/>
                <a:gd name="T3" fmla="*/ 0 h 31"/>
                <a:gd name="T4" fmla="*/ 12 w 51"/>
                <a:gd name="T5" fmla="*/ 20 h 31"/>
                <a:gd name="T6" fmla="*/ 51 w 51"/>
                <a:gd name="T7" fmla="*/ 31 h 31"/>
                <a:gd name="T8" fmla="*/ 51 w 51"/>
                <a:gd name="T9" fmla="*/ 31 h 31"/>
                <a:gd name="T10" fmla="*/ 38 w 51"/>
                <a:gd name="T11" fmla="*/ 10 h 31"/>
                <a:gd name="T12" fmla="*/ 0 w 51"/>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51" h="31">
                  <a:moveTo>
                    <a:pt x="0" y="0"/>
                  </a:moveTo>
                  <a:lnTo>
                    <a:pt x="0" y="0"/>
                  </a:lnTo>
                  <a:lnTo>
                    <a:pt x="12" y="20"/>
                  </a:lnTo>
                  <a:lnTo>
                    <a:pt x="51" y="31"/>
                  </a:lnTo>
                  <a:lnTo>
                    <a:pt x="51" y="31"/>
                  </a:lnTo>
                  <a:lnTo>
                    <a:pt x="38" y="10"/>
                  </a:lnTo>
                  <a:lnTo>
                    <a:pt x="0"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64" name="Freeform 1642">
              <a:extLst>
                <a:ext uri="{FF2B5EF4-FFF2-40B4-BE49-F238E27FC236}">
                  <a16:creationId xmlns:a16="http://schemas.microsoft.com/office/drawing/2014/main" id="{70279DE8-8A5D-4719-AD77-8977662B5F93}"/>
                </a:ext>
              </a:extLst>
            </p:cNvPr>
            <p:cNvSpPr>
              <a:spLocks/>
            </p:cNvSpPr>
            <p:nvPr/>
          </p:nvSpPr>
          <p:spPr bwMode="auto">
            <a:xfrm>
              <a:off x="8641446" y="3590175"/>
              <a:ext cx="51025" cy="31015"/>
            </a:xfrm>
            <a:custGeom>
              <a:avLst/>
              <a:gdLst>
                <a:gd name="T0" fmla="*/ 0 w 51"/>
                <a:gd name="T1" fmla="*/ 0 h 31"/>
                <a:gd name="T2" fmla="*/ 0 w 51"/>
                <a:gd name="T3" fmla="*/ 0 h 31"/>
                <a:gd name="T4" fmla="*/ 12 w 51"/>
                <a:gd name="T5" fmla="*/ 20 h 31"/>
                <a:gd name="T6" fmla="*/ 51 w 51"/>
                <a:gd name="T7" fmla="*/ 31 h 31"/>
                <a:gd name="T8" fmla="*/ 51 w 51"/>
                <a:gd name="T9" fmla="*/ 31 h 31"/>
                <a:gd name="T10" fmla="*/ 38 w 51"/>
                <a:gd name="T11" fmla="*/ 10 h 31"/>
                <a:gd name="T12" fmla="*/ 0 w 51"/>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51" h="31">
                  <a:moveTo>
                    <a:pt x="0" y="0"/>
                  </a:moveTo>
                  <a:lnTo>
                    <a:pt x="0" y="0"/>
                  </a:lnTo>
                  <a:lnTo>
                    <a:pt x="12" y="20"/>
                  </a:lnTo>
                  <a:lnTo>
                    <a:pt x="51" y="31"/>
                  </a:lnTo>
                  <a:lnTo>
                    <a:pt x="51" y="31"/>
                  </a:lnTo>
                  <a:lnTo>
                    <a:pt x="38"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65" name="Freeform 1643">
              <a:extLst>
                <a:ext uri="{FF2B5EF4-FFF2-40B4-BE49-F238E27FC236}">
                  <a16:creationId xmlns:a16="http://schemas.microsoft.com/office/drawing/2014/main" id="{65D7223E-E9C1-417B-B814-76605D32FF79}"/>
                </a:ext>
              </a:extLst>
            </p:cNvPr>
            <p:cNvSpPr>
              <a:spLocks noEditPoints="1"/>
            </p:cNvSpPr>
            <p:nvPr/>
          </p:nvSpPr>
          <p:spPr bwMode="auto">
            <a:xfrm>
              <a:off x="8662456" y="3627193"/>
              <a:ext cx="666321" cy="203098"/>
            </a:xfrm>
            <a:custGeom>
              <a:avLst/>
              <a:gdLst>
                <a:gd name="T0" fmla="*/ 666 w 666"/>
                <a:gd name="T1" fmla="*/ 193 h 203"/>
                <a:gd name="T2" fmla="*/ 666 w 666"/>
                <a:gd name="T3" fmla="*/ 193 h 203"/>
                <a:gd name="T4" fmla="*/ 649 w 666"/>
                <a:gd name="T5" fmla="*/ 199 h 203"/>
                <a:gd name="T6" fmla="*/ 664 w 666"/>
                <a:gd name="T7" fmla="*/ 203 h 203"/>
                <a:gd name="T8" fmla="*/ 666 w 666"/>
                <a:gd name="T9" fmla="*/ 193 h 203"/>
                <a:gd name="T10" fmla="*/ 0 w 666"/>
                <a:gd name="T11" fmla="*/ 0 h 203"/>
                <a:gd name="T12" fmla="*/ 0 w 666"/>
                <a:gd name="T13" fmla="*/ 0 h 203"/>
                <a:gd name="T14" fmla="*/ 14 w 666"/>
                <a:gd name="T15" fmla="*/ 21 h 203"/>
                <a:gd name="T16" fmla="*/ 57 w 666"/>
                <a:gd name="T17" fmla="*/ 34 h 203"/>
                <a:gd name="T18" fmla="*/ 57 w 666"/>
                <a:gd name="T19" fmla="*/ 34 h 203"/>
                <a:gd name="T20" fmla="*/ 41 w 666"/>
                <a:gd name="T21" fmla="*/ 12 h 203"/>
                <a:gd name="T22" fmla="*/ 0 w 666"/>
                <a:gd name="T2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6" h="203">
                  <a:moveTo>
                    <a:pt x="666" y="193"/>
                  </a:moveTo>
                  <a:lnTo>
                    <a:pt x="666" y="193"/>
                  </a:lnTo>
                  <a:lnTo>
                    <a:pt x="649" y="199"/>
                  </a:lnTo>
                  <a:lnTo>
                    <a:pt x="664" y="203"/>
                  </a:lnTo>
                  <a:lnTo>
                    <a:pt x="666" y="193"/>
                  </a:lnTo>
                  <a:close/>
                  <a:moveTo>
                    <a:pt x="0" y="0"/>
                  </a:moveTo>
                  <a:lnTo>
                    <a:pt x="0" y="0"/>
                  </a:lnTo>
                  <a:lnTo>
                    <a:pt x="14" y="21"/>
                  </a:lnTo>
                  <a:lnTo>
                    <a:pt x="57" y="34"/>
                  </a:lnTo>
                  <a:lnTo>
                    <a:pt x="57" y="34"/>
                  </a:lnTo>
                  <a:lnTo>
                    <a:pt x="41" y="12"/>
                  </a:lnTo>
                  <a:lnTo>
                    <a:pt x="0"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66" name="Freeform 1644">
              <a:extLst>
                <a:ext uri="{FF2B5EF4-FFF2-40B4-BE49-F238E27FC236}">
                  <a16:creationId xmlns:a16="http://schemas.microsoft.com/office/drawing/2014/main" id="{1E3BBF19-44C6-4168-85B2-81B4F55B520A}"/>
                </a:ext>
              </a:extLst>
            </p:cNvPr>
            <p:cNvSpPr>
              <a:spLocks/>
            </p:cNvSpPr>
            <p:nvPr/>
          </p:nvSpPr>
          <p:spPr bwMode="auto">
            <a:xfrm>
              <a:off x="9311769" y="3820286"/>
              <a:ext cx="17009" cy="10005"/>
            </a:xfrm>
            <a:custGeom>
              <a:avLst/>
              <a:gdLst>
                <a:gd name="T0" fmla="*/ 17 w 17"/>
                <a:gd name="T1" fmla="*/ 0 h 10"/>
                <a:gd name="T2" fmla="*/ 17 w 17"/>
                <a:gd name="T3" fmla="*/ 0 h 10"/>
                <a:gd name="T4" fmla="*/ 0 w 17"/>
                <a:gd name="T5" fmla="*/ 6 h 10"/>
                <a:gd name="T6" fmla="*/ 15 w 17"/>
                <a:gd name="T7" fmla="*/ 10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lnTo>
                    <a:pt x="17" y="0"/>
                  </a:lnTo>
                  <a:lnTo>
                    <a:pt x="0" y="6"/>
                  </a:lnTo>
                  <a:lnTo>
                    <a:pt x="15" y="10"/>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67" name="Freeform 1645">
              <a:extLst>
                <a:ext uri="{FF2B5EF4-FFF2-40B4-BE49-F238E27FC236}">
                  <a16:creationId xmlns:a16="http://schemas.microsoft.com/office/drawing/2014/main" id="{5FA7E57C-60EE-4276-9DFB-A7E59062B985}"/>
                </a:ext>
              </a:extLst>
            </p:cNvPr>
            <p:cNvSpPr>
              <a:spLocks/>
            </p:cNvSpPr>
            <p:nvPr/>
          </p:nvSpPr>
          <p:spPr bwMode="auto">
            <a:xfrm>
              <a:off x="8662456" y="3627193"/>
              <a:ext cx="57028" cy="34016"/>
            </a:xfrm>
            <a:custGeom>
              <a:avLst/>
              <a:gdLst>
                <a:gd name="T0" fmla="*/ 0 w 57"/>
                <a:gd name="T1" fmla="*/ 0 h 34"/>
                <a:gd name="T2" fmla="*/ 0 w 57"/>
                <a:gd name="T3" fmla="*/ 0 h 34"/>
                <a:gd name="T4" fmla="*/ 14 w 57"/>
                <a:gd name="T5" fmla="*/ 21 h 34"/>
                <a:gd name="T6" fmla="*/ 57 w 57"/>
                <a:gd name="T7" fmla="*/ 34 h 34"/>
                <a:gd name="T8" fmla="*/ 57 w 57"/>
                <a:gd name="T9" fmla="*/ 34 h 34"/>
                <a:gd name="T10" fmla="*/ 41 w 57"/>
                <a:gd name="T11" fmla="*/ 12 h 34"/>
                <a:gd name="T12" fmla="*/ 0 w 57"/>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57" h="34">
                  <a:moveTo>
                    <a:pt x="0" y="0"/>
                  </a:moveTo>
                  <a:lnTo>
                    <a:pt x="0" y="0"/>
                  </a:lnTo>
                  <a:lnTo>
                    <a:pt x="14" y="21"/>
                  </a:lnTo>
                  <a:lnTo>
                    <a:pt x="57" y="34"/>
                  </a:lnTo>
                  <a:lnTo>
                    <a:pt x="57" y="34"/>
                  </a:lnTo>
                  <a:lnTo>
                    <a:pt x="41"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68" name="Freeform 1646">
              <a:extLst>
                <a:ext uri="{FF2B5EF4-FFF2-40B4-BE49-F238E27FC236}">
                  <a16:creationId xmlns:a16="http://schemas.microsoft.com/office/drawing/2014/main" id="{E1B82142-0F68-483B-A6FC-F9F2D0C77E77}"/>
                </a:ext>
              </a:extLst>
            </p:cNvPr>
            <p:cNvSpPr>
              <a:spLocks/>
            </p:cNvSpPr>
            <p:nvPr/>
          </p:nvSpPr>
          <p:spPr bwMode="auto">
            <a:xfrm>
              <a:off x="8689469" y="3666212"/>
              <a:ext cx="68033" cy="37018"/>
            </a:xfrm>
            <a:custGeom>
              <a:avLst/>
              <a:gdLst>
                <a:gd name="T0" fmla="*/ 0 w 68"/>
                <a:gd name="T1" fmla="*/ 0 h 37"/>
                <a:gd name="T2" fmla="*/ 0 w 68"/>
                <a:gd name="T3" fmla="*/ 0 h 37"/>
                <a:gd name="T4" fmla="*/ 18 w 68"/>
                <a:gd name="T5" fmla="*/ 22 h 37"/>
                <a:gd name="T6" fmla="*/ 68 w 68"/>
                <a:gd name="T7" fmla="*/ 37 h 37"/>
                <a:gd name="T8" fmla="*/ 68 w 68"/>
                <a:gd name="T9" fmla="*/ 37 h 37"/>
                <a:gd name="T10" fmla="*/ 47 w 68"/>
                <a:gd name="T11" fmla="*/ 13 h 37"/>
                <a:gd name="T12" fmla="*/ 0 w 6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68" h="37">
                  <a:moveTo>
                    <a:pt x="0" y="0"/>
                  </a:moveTo>
                  <a:lnTo>
                    <a:pt x="0" y="0"/>
                  </a:lnTo>
                  <a:lnTo>
                    <a:pt x="18" y="22"/>
                  </a:lnTo>
                  <a:lnTo>
                    <a:pt x="68" y="37"/>
                  </a:lnTo>
                  <a:lnTo>
                    <a:pt x="68" y="37"/>
                  </a:lnTo>
                  <a:lnTo>
                    <a:pt x="47" y="13"/>
                  </a:lnTo>
                  <a:lnTo>
                    <a:pt x="0"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69" name="Freeform 1647">
              <a:extLst>
                <a:ext uri="{FF2B5EF4-FFF2-40B4-BE49-F238E27FC236}">
                  <a16:creationId xmlns:a16="http://schemas.microsoft.com/office/drawing/2014/main" id="{5D68EC0E-522E-45A5-8F4F-E8C1CBF5BF91}"/>
                </a:ext>
              </a:extLst>
            </p:cNvPr>
            <p:cNvSpPr>
              <a:spLocks/>
            </p:cNvSpPr>
            <p:nvPr/>
          </p:nvSpPr>
          <p:spPr bwMode="auto">
            <a:xfrm>
              <a:off x="8689469" y="3666212"/>
              <a:ext cx="68033" cy="37018"/>
            </a:xfrm>
            <a:custGeom>
              <a:avLst/>
              <a:gdLst>
                <a:gd name="T0" fmla="*/ 0 w 68"/>
                <a:gd name="T1" fmla="*/ 0 h 37"/>
                <a:gd name="T2" fmla="*/ 0 w 68"/>
                <a:gd name="T3" fmla="*/ 0 h 37"/>
                <a:gd name="T4" fmla="*/ 18 w 68"/>
                <a:gd name="T5" fmla="*/ 22 h 37"/>
                <a:gd name="T6" fmla="*/ 68 w 68"/>
                <a:gd name="T7" fmla="*/ 37 h 37"/>
                <a:gd name="T8" fmla="*/ 68 w 68"/>
                <a:gd name="T9" fmla="*/ 37 h 37"/>
                <a:gd name="T10" fmla="*/ 47 w 68"/>
                <a:gd name="T11" fmla="*/ 13 h 37"/>
                <a:gd name="T12" fmla="*/ 0 w 6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68" h="37">
                  <a:moveTo>
                    <a:pt x="0" y="0"/>
                  </a:moveTo>
                  <a:lnTo>
                    <a:pt x="0" y="0"/>
                  </a:lnTo>
                  <a:lnTo>
                    <a:pt x="18" y="22"/>
                  </a:lnTo>
                  <a:lnTo>
                    <a:pt x="68" y="37"/>
                  </a:lnTo>
                  <a:lnTo>
                    <a:pt x="68" y="37"/>
                  </a:lnTo>
                  <a:lnTo>
                    <a:pt x="47" y="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70" name="Freeform 1648">
              <a:extLst>
                <a:ext uri="{FF2B5EF4-FFF2-40B4-BE49-F238E27FC236}">
                  <a16:creationId xmlns:a16="http://schemas.microsoft.com/office/drawing/2014/main" id="{5295EE5E-0EA4-47FE-AA59-E5AE9AC22681}"/>
                </a:ext>
              </a:extLst>
            </p:cNvPr>
            <p:cNvSpPr>
              <a:spLocks/>
            </p:cNvSpPr>
            <p:nvPr/>
          </p:nvSpPr>
          <p:spPr bwMode="auto">
            <a:xfrm>
              <a:off x="8602427" y="3482123"/>
              <a:ext cx="40019" cy="39019"/>
            </a:xfrm>
            <a:custGeom>
              <a:avLst/>
              <a:gdLst>
                <a:gd name="T0" fmla="*/ 0 w 40"/>
                <a:gd name="T1" fmla="*/ 0 h 39"/>
                <a:gd name="T2" fmla="*/ 0 w 40"/>
                <a:gd name="T3" fmla="*/ 0 h 39"/>
                <a:gd name="T4" fmla="*/ 8 w 40"/>
                <a:gd name="T5" fmla="*/ 31 h 39"/>
                <a:gd name="T6" fmla="*/ 40 w 40"/>
                <a:gd name="T7" fmla="*/ 39 h 39"/>
                <a:gd name="T8" fmla="*/ 40 w 40"/>
                <a:gd name="T9" fmla="*/ 39 h 39"/>
                <a:gd name="T10" fmla="*/ 30 w 40"/>
                <a:gd name="T11" fmla="*/ 8 h 39"/>
                <a:gd name="T12" fmla="*/ 0 w 4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0" h="39">
                  <a:moveTo>
                    <a:pt x="0" y="0"/>
                  </a:moveTo>
                  <a:lnTo>
                    <a:pt x="0" y="0"/>
                  </a:lnTo>
                  <a:lnTo>
                    <a:pt x="8" y="31"/>
                  </a:lnTo>
                  <a:lnTo>
                    <a:pt x="40" y="39"/>
                  </a:lnTo>
                  <a:lnTo>
                    <a:pt x="40" y="39"/>
                  </a:lnTo>
                  <a:lnTo>
                    <a:pt x="30" y="8"/>
                  </a:lnTo>
                  <a:lnTo>
                    <a:pt x="0" y="0"/>
                  </a:lnTo>
                  <a:close/>
                </a:path>
              </a:pathLst>
            </a:custGeom>
            <a:solidFill>
              <a:srgbClr val="8284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71" name="Freeform 1649">
              <a:extLst>
                <a:ext uri="{FF2B5EF4-FFF2-40B4-BE49-F238E27FC236}">
                  <a16:creationId xmlns:a16="http://schemas.microsoft.com/office/drawing/2014/main" id="{05B418AC-48A5-4E38-838E-86002CF42EF7}"/>
                </a:ext>
              </a:extLst>
            </p:cNvPr>
            <p:cNvSpPr>
              <a:spLocks/>
            </p:cNvSpPr>
            <p:nvPr/>
          </p:nvSpPr>
          <p:spPr bwMode="auto">
            <a:xfrm>
              <a:off x="8602427" y="3482123"/>
              <a:ext cx="40019" cy="39019"/>
            </a:xfrm>
            <a:custGeom>
              <a:avLst/>
              <a:gdLst>
                <a:gd name="T0" fmla="*/ 0 w 40"/>
                <a:gd name="T1" fmla="*/ 0 h 39"/>
                <a:gd name="T2" fmla="*/ 0 w 40"/>
                <a:gd name="T3" fmla="*/ 0 h 39"/>
                <a:gd name="T4" fmla="*/ 8 w 40"/>
                <a:gd name="T5" fmla="*/ 31 h 39"/>
                <a:gd name="T6" fmla="*/ 40 w 40"/>
                <a:gd name="T7" fmla="*/ 39 h 39"/>
                <a:gd name="T8" fmla="*/ 40 w 40"/>
                <a:gd name="T9" fmla="*/ 39 h 39"/>
                <a:gd name="T10" fmla="*/ 30 w 40"/>
                <a:gd name="T11" fmla="*/ 8 h 39"/>
                <a:gd name="T12" fmla="*/ 0 w 4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0" h="39">
                  <a:moveTo>
                    <a:pt x="0" y="0"/>
                  </a:moveTo>
                  <a:lnTo>
                    <a:pt x="0" y="0"/>
                  </a:lnTo>
                  <a:lnTo>
                    <a:pt x="8" y="31"/>
                  </a:lnTo>
                  <a:lnTo>
                    <a:pt x="40" y="39"/>
                  </a:lnTo>
                  <a:lnTo>
                    <a:pt x="40" y="39"/>
                  </a:lnTo>
                  <a:lnTo>
                    <a:pt x="30"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72" name="Freeform 1650">
              <a:extLst>
                <a:ext uri="{FF2B5EF4-FFF2-40B4-BE49-F238E27FC236}">
                  <a16:creationId xmlns:a16="http://schemas.microsoft.com/office/drawing/2014/main" id="{FAB8F85E-D693-40FD-8995-691F089374C8}"/>
                </a:ext>
              </a:extLst>
            </p:cNvPr>
            <p:cNvSpPr>
              <a:spLocks/>
            </p:cNvSpPr>
            <p:nvPr/>
          </p:nvSpPr>
          <p:spPr bwMode="auto">
            <a:xfrm>
              <a:off x="8624438" y="3151964"/>
              <a:ext cx="13007" cy="18009"/>
            </a:xfrm>
            <a:custGeom>
              <a:avLst/>
              <a:gdLst>
                <a:gd name="T0" fmla="*/ 7 w 13"/>
                <a:gd name="T1" fmla="*/ 0 h 18"/>
                <a:gd name="T2" fmla="*/ 7 w 13"/>
                <a:gd name="T3" fmla="*/ 0 h 18"/>
                <a:gd name="T4" fmla="*/ 0 w 13"/>
                <a:gd name="T5" fmla="*/ 15 h 18"/>
                <a:gd name="T6" fmla="*/ 9 w 13"/>
                <a:gd name="T7" fmla="*/ 18 h 18"/>
                <a:gd name="T8" fmla="*/ 13 w 13"/>
                <a:gd name="T9" fmla="*/ 1 h 18"/>
                <a:gd name="T10" fmla="*/ 7 w 13"/>
                <a:gd name="T11" fmla="*/ 0 h 18"/>
              </a:gdLst>
              <a:ahLst/>
              <a:cxnLst>
                <a:cxn ang="0">
                  <a:pos x="T0" y="T1"/>
                </a:cxn>
                <a:cxn ang="0">
                  <a:pos x="T2" y="T3"/>
                </a:cxn>
                <a:cxn ang="0">
                  <a:pos x="T4" y="T5"/>
                </a:cxn>
                <a:cxn ang="0">
                  <a:pos x="T6" y="T7"/>
                </a:cxn>
                <a:cxn ang="0">
                  <a:pos x="T8" y="T9"/>
                </a:cxn>
                <a:cxn ang="0">
                  <a:pos x="T10" y="T11"/>
                </a:cxn>
              </a:cxnLst>
              <a:rect l="0" t="0" r="r" b="b"/>
              <a:pathLst>
                <a:path w="13" h="18">
                  <a:moveTo>
                    <a:pt x="7" y="0"/>
                  </a:moveTo>
                  <a:lnTo>
                    <a:pt x="7" y="0"/>
                  </a:lnTo>
                  <a:lnTo>
                    <a:pt x="0" y="15"/>
                  </a:lnTo>
                  <a:lnTo>
                    <a:pt x="9" y="18"/>
                  </a:lnTo>
                  <a:lnTo>
                    <a:pt x="13" y="1"/>
                  </a:lnTo>
                  <a:lnTo>
                    <a:pt x="7"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73" name="Freeform 1651">
              <a:extLst>
                <a:ext uri="{FF2B5EF4-FFF2-40B4-BE49-F238E27FC236}">
                  <a16:creationId xmlns:a16="http://schemas.microsoft.com/office/drawing/2014/main" id="{AAF9687E-FE3C-4A16-9C1E-0164D03CFABE}"/>
                </a:ext>
              </a:extLst>
            </p:cNvPr>
            <p:cNvSpPr>
              <a:spLocks/>
            </p:cNvSpPr>
            <p:nvPr/>
          </p:nvSpPr>
          <p:spPr bwMode="auto">
            <a:xfrm>
              <a:off x="8624438" y="3151964"/>
              <a:ext cx="13007" cy="18009"/>
            </a:xfrm>
            <a:custGeom>
              <a:avLst/>
              <a:gdLst>
                <a:gd name="T0" fmla="*/ 7 w 13"/>
                <a:gd name="T1" fmla="*/ 0 h 18"/>
                <a:gd name="T2" fmla="*/ 7 w 13"/>
                <a:gd name="T3" fmla="*/ 0 h 18"/>
                <a:gd name="T4" fmla="*/ 0 w 13"/>
                <a:gd name="T5" fmla="*/ 15 h 18"/>
                <a:gd name="T6" fmla="*/ 9 w 13"/>
                <a:gd name="T7" fmla="*/ 18 h 18"/>
                <a:gd name="T8" fmla="*/ 13 w 13"/>
                <a:gd name="T9" fmla="*/ 1 h 18"/>
                <a:gd name="T10" fmla="*/ 7 w 13"/>
                <a:gd name="T11" fmla="*/ 0 h 18"/>
              </a:gdLst>
              <a:ahLst/>
              <a:cxnLst>
                <a:cxn ang="0">
                  <a:pos x="T0" y="T1"/>
                </a:cxn>
                <a:cxn ang="0">
                  <a:pos x="T2" y="T3"/>
                </a:cxn>
                <a:cxn ang="0">
                  <a:pos x="T4" y="T5"/>
                </a:cxn>
                <a:cxn ang="0">
                  <a:pos x="T6" y="T7"/>
                </a:cxn>
                <a:cxn ang="0">
                  <a:pos x="T8" y="T9"/>
                </a:cxn>
                <a:cxn ang="0">
                  <a:pos x="T10" y="T11"/>
                </a:cxn>
              </a:cxnLst>
              <a:rect l="0" t="0" r="r" b="b"/>
              <a:pathLst>
                <a:path w="13" h="18">
                  <a:moveTo>
                    <a:pt x="7" y="0"/>
                  </a:moveTo>
                  <a:lnTo>
                    <a:pt x="7" y="0"/>
                  </a:lnTo>
                  <a:lnTo>
                    <a:pt x="0" y="15"/>
                  </a:lnTo>
                  <a:lnTo>
                    <a:pt x="9" y="18"/>
                  </a:lnTo>
                  <a:lnTo>
                    <a:pt x="13" y="1"/>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74" name="Freeform 1652">
              <a:extLst>
                <a:ext uri="{FF2B5EF4-FFF2-40B4-BE49-F238E27FC236}">
                  <a16:creationId xmlns:a16="http://schemas.microsoft.com/office/drawing/2014/main" id="{1202C4B7-524C-4653-8305-5351E5A790E0}"/>
                </a:ext>
              </a:extLst>
            </p:cNvPr>
            <p:cNvSpPr>
              <a:spLocks/>
            </p:cNvSpPr>
            <p:nvPr/>
          </p:nvSpPr>
          <p:spPr bwMode="auto">
            <a:xfrm>
              <a:off x="8823533" y="3792273"/>
              <a:ext cx="314152" cy="89043"/>
            </a:xfrm>
            <a:custGeom>
              <a:avLst/>
              <a:gdLst>
                <a:gd name="T0" fmla="*/ 0 w 314"/>
                <a:gd name="T1" fmla="*/ 0 h 89"/>
                <a:gd name="T2" fmla="*/ 0 w 314"/>
                <a:gd name="T3" fmla="*/ 0 h 89"/>
                <a:gd name="T4" fmla="*/ 30 w 314"/>
                <a:gd name="T5" fmla="*/ 19 h 89"/>
                <a:gd name="T6" fmla="*/ 60 w 314"/>
                <a:gd name="T7" fmla="*/ 34 h 89"/>
                <a:gd name="T8" fmla="*/ 244 w 314"/>
                <a:gd name="T9" fmla="*/ 86 h 89"/>
                <a:gd name="T10" fmla="*/ 244 w 314"/>
                <a:gd name="T11" fmla="*/ 86 h 89"/>
                <a:gd name="T12" fmla="*/ 270 w 314"/>
                <a:gd name="T13" fmla="*/ 87 h 89"/>
                <a:gd name="T14" fmla="*/ 296 w 314"/>
                <a:gd name="T15" fmla="*/ 89 h 89"/>
                <a:gd name="T16" fmla="*/ 296 w 314"/>
                <a:gd name="T17" fmla="*/ 89 h 89"/>
                <a:gd name="T18" fmla="*/ 314 w 314"/>
                <a:gd name="T19" fmla="*/ 87 h 89"/>
                <a:gd name="T20" fmla="*/ 173 w 314"/>
                <a:gd name="T21" fmla="*/ 48 h 89"/>
                <a:gd name="T22" fmla="*/ 173 w 314"/>
                <a:gd name="T23" fmla="*/ 48 h 89"/>
                <a:gd name="T24" fmla="*/ 156 w 314"/>
                <a:gd name="T25" fmla="*/ 43 h 89"/>
                <a:gd name="T26" fmla="*/ 0 w 314"/>
                <a:gd name="T2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4" h="89">
                  <a:moveTo>
                    <a:pt x="0" y="0"/>
                  </a:moveTo>
                  <a:lnTo>
                    <a:pt x="0" y="0"/>
                  </a:lnTo>
                  <a:lnTo>
                    <a:pt x="30" y="19"/>
                  </a:lnTo>
                  <a:lnTo>
                    <a:pt x="60" y="34"/>
                  </a:lnTo>
                  <a:lnTo>
                    <a:pt x="244" y="86"/>
                  </a:lnTo>
                  <a:lnTo>
                    <a:pt x="244" y="86"/>
                  </a:lnTo>
                  <a:lnTo>
                    <a:pt x="270" y="87"/>
                  </a:lnTo>
                  <a:lnTo>
                    <a:pt x="296" y="89"/>
                  </a:lnTo>
                  <a:lnTo>
                    <a:pt x="296" y="89"/>
                  </a:lnTo>
                  <a:lnTo>
                    <a:pt x="314" y="87"/>
                  </a:lnTo>
                  <a:lnTo>
                    <a:pt x="173" y="48"/>
                  </a:lnTo>
                  <a:lnTo>
                    <a:pt x="173" y="48"/>
                  </a:lnTo>
                  <a:lnTo>
                    <a:pt x="156" y="43"/>
                  </a:lnTo>
                  <a:lnTo>
                    <a:pt x="0"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75" name="Freeform 1653">
              <a:extLst>
                <a:ext uri="{FF2B5EF4-FFF2-40B4-BE49-F238E27FC236}">
                  <a16:creationId xmlns:a16="http://schemas.microsoft.com/office/drawing/2014/main" id="{1ED6F7D4-0FA5-4900-9D14-E466C34BC42E}"/>
                </a:ext>
              </a:extLst>
            </p:cNvPr>
            <p:cNvSpPr>
              <a:spLocks/>
            </p:cNvSpPr>
            <p:nvPr/>
          </p:nvSpPr>
          <p:spPr bwMode="auto">
            <a:xfrm>
              <a:off x="8823533" y="3792273"/>
              <a:ext cx="314152" cy="89043"/>
            </a:xfrm>
            <a:custGeom>
              <a:avLst/>
              <a:gdLst>
                <a:gd name="T0" fmla="*/ 0 w 314"/>
                <a:gd name="T1" fmla="*/ 0 h 89"/>
                <a:gd name="T2" fmla="*/ 0 w 314"/>
                <a:gd name="T3" fmla="*/ 0 h 89"/>
                <a:gd name="T4" fmla="*/ 30 w 314"/>
                <a:gd name="T5" fmla="*/ 19 h 89"/>
                <a:gd name="T6" fmla="*/ 60 w 314"/>
                <a:gd name="T7" fmla="*/ 34 h 89"/>
                <a:gd name="T8" fmla="*/ 244 w 314"/>
                <a:gd name="T9" fmla="*/ 86 h 89"/>
                <a:gd name="T10" fmla="*/ 244 w 314"/>
                <a:gd name="T11" fmla="*/ 86 h 89"/>
                <a:gd name="T12" fmla="*/ 270 w 314"/>
                <a:gd name="T13" fmla="*/ 87 h 89"/>
                <a:gd name="T14" fmla="*/ 296 w 314"/>
                <a:gd name="T15" fmla="*/ 89 h 89"/>
                <a:gd name="T16" fmla="*/ 296 w 314"/>
                <a:gd name="T17" fmla="*/ 89 h 89"/>
                <a:gd name="T18" fmla="*/ 314 w 314"/>
                <a:gd name="T19" fmla="*/ 87 h 89"/>
                <a:gd name="T20" fmla="*/ 173 w 314"/>
                <a:gd name="T21" fmla="*/ 48 h 89"/>
                <a:gd name="T22" fmla="*/ 173 w 314"/>
                <a:gd name="T23" fmla="*/ 48 h 89"/>
                <a:gd name="T24" fmla="*/ 156 w 314"/>
                <a:gd name="T25" fmla="*/ 43 h 89"/>
                <a:gd name="T26" fmla="*/ 0 w 314"/>
                <a:gd name="T2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4" h="89">
                  <a:moveTo>
                    <a:pt x="0" y="0"/>
                  </a:moveTo>
                  <a:lnTo>
                    <a:pt x="0" y="0"/>
                  </a:lnTo>
                  <a:lnTo>
                    <a:pt x="30" y="19"/>
                  </a:lnTo>
                  <a:lnTo>
                    <a:pt x="60" y="34"/>
                  </a:lnTo>
                  <a:lnTo>
                    <a:pt x="244" y="86"/>
                  </a:lnTo>
                  <a:lnTo>
                    <a:pt x="244" y="86"/>
                  </a:lnTo>
                  <a:lnTo>
                    <a:pt x="270" y="87"/>
                  </a:lnTo>
                  <a:lnTo>
                    <a:pt x="296" y="89"/>
                  </a:lnTo>
                  <a:lnTo>
                    <a:pt x="296" y="89"/>
                  </a:lnTo>
                  <a:lnTo>
                    <a:pt x="314" y="87"/>
                  </a:lnTo>
                  <a:lnTo>
                    <a:pt x="173" y="48"/>
                  </a:lnTo>
                  <a:lnTo>
                    <a:pt x="173" y="48"/>
                  </a:lnTo>
                  <a:lnTo>
                    <a:pt x="156"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76" name="Freeform 1654">
              <a:extLst>
                <a:ext uri="{FF2B5EF4-FFF2-40B4-BE49-F238E27FC236}">
                  <a16:creationId xmlns:a16="http://schemas.microsoft.com/office/drawing/2014/main" id="{366BA290-5E5A-452E-BB1B-28E7D270747A}"/>
                </a:ext>
              </a:extLst>
            </p:cNvPr>
            <p:cNvSpPr>
              <a:spLocks/>
            </p:cNvSpPr>
            <p:nvPr/>
          </p:nvSpPr>
          <p:spPr bwMode="auto">
            <a:xfrm>
              <a:off x="8650450" y="3110944"/>
              <a:ext cx="24012" cy="9005"/>
            </a:xfrm>
            <a:custGeom>
              <a:avLst/>
              <a:gdLst>
                <a:gd name="T0" fmla="*/ 1 w 24"/>
                <a:gd name="T1" fmla="*/ 0 h 9"/>
                <a:gd name="T2" fmla="*/ 1 w 24"/>
                <a:gd name="T3" fmla="*/ 0 h 9"/>
                <a:gd name="T4" fmla="*/ 0 w 24"/>
                <a:gd name="T5" fmla="*/ 3 h 9"/>
                <a:gd name="T6" fmla="*/ 22 w 24"/>
                <a:gd name="T7" fmla="*/ 9 h 9"/>
                <a:gd name="T8" fmla="*/ 22 w 24"/>
                <a:gd name="T9" fmla="*/ 9 h 9"/>
                <a:gd name="T10" fmla="*/ 24 w 24"/>
                <a:gd name="T11" fmla="*/ 7 h 9"/>
                <a:gd name="T12" fmla="*/ 1 w 2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4" h="9">
                  <a:moveTo>
                    <a:pt x="1" y="0"/>
                  </a:moveTo>
                  <a:lnTo>
                    <a:pt x="1" y="0"/>
                  </a:lnTo>
                  <a:lnTo>
                    <a:pt x="0" y="3"/>
                  </a:lnTo>
                  <a:lnTo>
                    <a:pt x="22" y="9"/>
                  </a:lnTo>
                  <a:lnTo>
                    <a:pt x="22" y="9"/>
                  </a:lnTo>
                  <a:lnTo>
                    <a:pt x="24" y="7"/>
                  </a:lnTo>
                  <a:lnTo>
                    <a:pt x="1"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77" name="Freeform 1655">
              <a:extLst>
                <a:ext uri="{FF2B5EF4-FFF2-40B4-BE49-F238E27FC236}">
                  <a16:creationId xmlns:a16="http://schemas.microsoft.com/office/drawing/2014/main" id="{3492C70D-C44B-4C25-AE28-D862655FE792}"/>
                </a:ext>
              </a:extLst>
            </p:cNvPr>
            <p:cNvSpPr>
              <a:spLocks/>
            </p:cNvSpPr>
            <p:nvPr/>
          </p:nvSpPr>
          <p:spPr bwMode="auto">
            <a:xfrm>
              <a:off x="8650450" y="3110944"/>
              <a:ext cx="24012" cy="9005"/>
            </a:xfrm>
            <a:custGeom>
              <a:avLst/>
              <a:gdLst>
                <a:gd name="T0" fmla="*/ 1 w 24"/>
                <a:gd name="T1" fmla="*/ 0 h 9"/>
                <a:gd name="T2" fmla="*/ 1 w 24"/>
                <a:gd name="T3" fmla="*/ 0 h 9"/>
                <a:gd name="T4" fmla="*/ 0 w 24"/>
                <a:gd name="T5" fmla="*/ 3 h 9"/>
                <a:gd name="T6" fmla="*/ 22 w 24"/>
                <a:gd name="T7" fmla="*/ 9 h 9"/>
                <a:gd name="T8" fmla="*/ 22 w 24"/>
                <a:gd name="T9" fmla="*/ 9 h 9"/>
                <a:gd name="T10" fmla="*/ 24 w 24"/>
                <a:gd name="T11" fmla="*/ 7 h 9"/>
                <a:gd name="T12" fmla="*/ 1 w 2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4" h="9">
                  <a:moveTo>
                    <a:pt x="1" y="0"/>
                  </a:moveTo>
                  <a:lnTo>
                    <a:pt x="1" y="0"/>
                  </a:lnTo>
                  <a:lnTo>
                    <a:pt x="0" y="3"/>
                  </a:lnTo>
                  <a:lnTo>
                    <a:pt x="22" y="9"/>
                  </a:lnTo>
                  <a:lnTo>
                    <a:pt x="22" y="9"/>
                  </a:lnTo>
                  <a:lnTo>
                    <a:pt x="24" y="7"/>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78" name="Freeform 1656">
              <a:extLst>
                <a:ext uri="{FF2B5EF4-FFF2-40B4-BE49-F238E27FC236}">
                  <a16:creationId xmlns:a16="http://schemas.microsoft.com/office/drawing/2014/main" id="{29D4496D-35A8-4AE3-947E-ABE1DC3B7206}"/>
                </a:ext>
              </a:extLst>
            </p:cNvPr>
            <p:cNvSpPr>
              <a:spLocks/>
            </p:cNvSpPr>
            <p:nvPr/>
          </p:nvSpPr>
          <p:spPr bwMode="auto">
            <a:xfrm>
              <a:off x="8653451" y="3083931"/>
              <a:ext cx="14007" cy="26013"/>
            </a:xfrm>
            <a:custGeom>
              <a:avLst/>
              <a:gdLst>
                <a:gd name="T0" fmla="*/ 14 w 14"/>
                <a:gd name="T1" fmla="*/ 0 h 26"/>
                <a:gd name="T2" fmla="*/ 14 w 14"/>
                <a:gd name="T3" fmla="*/ 0 h 26"/>
                <a:gd name="T4" fmla="*/ 0 w 14"/>
                <a:gd name="T5" fmla="*/ 23 h 26"/>
                <a:gd name="T6" fmla="*/ 6 w 14"/>
                <a:gd name="T7" fmla="*/ 26 h 26"/>
                <a:gd name="T8" fmla="*/ 14 w 14"/>
                <a:gd name="T9" fmla="*/ 0 h 26"/>
              </a:gdLst>
              <a:ahLst/>
              <a:cxnLst>
                <a:cxn ang="0">
                  <a:pos x="T0" y="T1"/>
                </a:cxn>
                <a:cxn ang="0">
                  <a:pos x="T2" y="T3"/>
                </a:cxn>
                <a:cxn ang="0">
                  <a:pos x="T4" y="T5"/>
                </a:cxn>
                <a:cxn ang="0">
                  <a:pos x="T6" y="T7"/>
                </a:cxn>
                <a:cxn ang="0">
                  <a:pos x="T8" y="T9"/>
                </a:cxn>
              </a:cxnLst>
              <a:rect l="0" t="0" r="r" b="b"/>
              <a:pathLst>
                <a:path w="14" h="26">
                  <a:moveTo>
                    <a:pt x="14" y="0"/>
                  </a:moveTo>
                  <a:lnTo>
                    <a:pt x="14" y="0"/>
                  </a:lnTo>
                  <a:lnTo>
                    <a:pt x="0" y="23"/>
                  </a:lnTo>
                  <a:lnTo>
                    <a:pt x="6" y="26"/>
                  </a:lnTo>
                  <a:lnTo>
                    <a:pt x="14" y="0"/>
                  </a:lnTo>
                  <a:close/>
                </a:path>
              </a:pathLst>
            </a:custGeom>
            <a:solidFill>
              <a:srgbClr val="EA6E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79" name="Freeform 1657">
              <a:extLst>
                <a:ext uri="{FF2B5EF4-FFF2-40B4-BE49-F238E27FC236}">
                  <a16:creationId xmlns:a16="http://schemas.microsoft.com/office/drawing/2014/main" id="{9E493F8C-FD38-4B73-BC6F-A3E26AD4DDD1}"/>
                </a:ext>
              </a:extLst>
            </p:cNvPr>
            <p:cNvSpPr>
              <a:spLocks/>
            </p:cNvSpPr>
            <p:nvPr/>
          </p:nvSpPr>
          <p:spPr bwMode="auto">
            <a:xfrm>
              <a:off x="8653451" y="3083931"/>
              <a:ext cx="14007" cy="26013"/>
            </a:xfrm>
            <a:custGeom>
              <a:avLst/>
              <a:gdLst>
                <a:gd name="T0" fmla="*/ 14 w 14"/>
                <a:gd name="T1" fmla="*/ 0 h 26"/>
                <a:gd name="T2" fmla="*/ 14 w 14"/>
                <a:gd name="T3" fmla="*/ 0 h 26"/>
                <a:gd name="T4" fmla="*/ 0 w 14"/>
                <a:gd name="T5" fmla="*/ 23 h 26"/>
                <a:gd name="T6" fmla="*/ 6 w 14"/>
                <a:gd name="T7" fmla="*/ 26 h 26"/>
                <a:gd name="T8" fmla="*/ 14 w 14"/>
                <a:gd name="T9" fmla="*/ 0 h 26"/>
              </a:gdLst>
              <a:ahLst/>
              <a:cxnLst>
                <a:cxn ang="0">
                  <a:pos x="T0" y="T1"/>
                </a:cxn>
                <a:cxn ang="0">
                  <a:pos x="T2" y="T3"/>
                </a:cxn>
                <a:cxn ang="0">
                  <a:pos x="T4" y="T5"/>
                </a:cxn>
                <a:cxn ang="0">
                  <a:pos x="T6" y="T7"/>
                </a:cxn>
                <a:cxn ang="0">
                  <a:pos x="T8" y="T9"/>
                </a:cxn>
              </a:cxnLst>
              <a:rect l="0" t="0" r="r" b="b"/>
              <a:pathLst>
                <a:path w="14" h="26">
                  <a:moveTo>
                    <a:pt x="14" y="0"/>
                  </a:moveTo>
                  <a:lnTo>
                    <a:pt x="14" y="0"/>
                  </a:lnTo>
                  <a:lnTo>
                    <a:pt x="0" y="23"/>
                  </a:lnTo>
                  <a:lnTo>
                    <a:pt x="6" y="26"/>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80" name="Freeform 1658">
              <a:extLst>
                <a:ext uri="{FF2B5EF4-FFF2-40B4-BE49-F238E27FC236}">
                  <a16:creationId xmlns:a16="http://schemas.microsoft.com/office/drawing/2014/main" id="{4628680B-C6CC-4ADF-ADC6-1BBC082ECD35}"/>
                </a:ext>
              </a:extLst>
            </p:cNvPr>
            <p:cNvSpPr>
              <a:spLocks/>
            </p:cNvSpPr>
            <p:nvPr/>
          </p:nvSpPr>
          <p:spPr bwMode="auto">
            <a:xfrm>
              <a:off x="8731489" y="2954868"/>
              <a:ext cx="52025" cy="80039"/>
            </a:xfrm>
            <a:custGeom>
              <a:avLst/>
              <a:gdLst>
                <a:gd name="T0" fmla="*/ 52 w 52"/>
                <a:gd name="T1" fmla="*/ 0 h 80"/>
                <a:gd name="T2" fmla="*/ 52 w 52"/>
                <a:gd name="T3" fmla="*/ 0 h 80"/>
                <a:gd name="T4" fmla="*/ 31 w 52"/>
                <a:gd name="T5" fmla="*/ 17 h 80"/>
                <a:gd name="T6" fmla="*/ 11 w 52"/>
                <a:gd name="T7" fmla="*/ 35 h 80"/>
                <a:gd name="T8" fmla="*/ 0 w 52"/>
                <a:gd name="T9" fmla="*/ 80 h 80"/>
                <a:gd name="T10" fmla="*/ 0 w 52"/>
                <a:gd name="T11" fmla="*/ 80 h 80"/>
                <a:gd name="T12" fmla="*/ 20 w 52"/>
                <a:gd name="T13" fmla="*/ 58 h 80"/>
                <a:gd name="T14" fmla="*/ 43 w 52"/>
                <a:gd name="T15" fmla="*/ 35 h 80"/>
                <a:gd name="T16" fmla="*/ 52 w 52"/>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80">
                  <a:moveTo>
                    <a:pt x="52" y="0"/>
                  </a:moveTo>
                  <a:lnTo>
                    <a:pt x="52" y="0"/>
                  </a:lnTo>
                  <a:lnTo>
                    <a:pt x="31" y="17"/>
                  </a:lnTo>
                  <a:lnTo>
                    <a:pt x="11" y="35"/>
                  </a:lnTo>
                  <a:lnTo>
                    <a:pt x="0" y="80"/>
                  </a:lnTo>
                  <a:lnTo>
                    <a:pt x="0" y="80"/>
                  </a:lnTo>
                  <a:lnTo>
                    <a:pt x="20" y="58"/>
                  </a:lnTo>
                  <a:lnTo>
                    <a:pt x="43" y="35"/>
                  </a:lnTo>
                  <a:lnTo>
                    <a:pt x="52" y="0"/>
                  </a:lnTo>
                  <a:close/>
                </a:path>
              </a:pathLst>
            </a:custGeom>
            <a:solidFill>
              <a:srgbClr val="25B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81" name="Freeform 1659">
              <a:extLst>
                <a:ext uri="{FF2B5EF4-FFF2-40B4-BE49-F238E27FC236}">
                  <a16:creationId xmlns:a16="http://schemas.microsoft.com/office/drawing/2014/main" id="{809EAD32-20C4-41DC-B231-A70109EF9F3D}"/>
                </a:ext>
              </a:extLst>
            </p:cNvPr>
            <p:cNvSpPr>
              <a:spLocks/>
            </p:cNvSpPr>
            <p:nvPr/>
          </p:nvSpPr>
          <p:spPr bwMode="auto">
            <a:xfrm>
              <a:off x="8731489" y="2954868"/>
              <a:ext cx="52025" cy="80039"/>
            </a:xfrm>
            <a:custGeom>
              <a:avLst/>
              <a:gdLst>
                <a:gd name="T0" fmla="*/ 52 w 52"/>
                <a:gd name="T1" fmla="*/ 0 h 80"/>
                <a:gd name="T2" fmla="*/ 52 w 52"/>
                <a:gd name="T3" fmla="*/ 0 h 80"/>
                <a:gd name="T4" fmla="*/ 31 w 52"/>
                <a:gd name="T5" fmla="*/ 17 h 80"/>
                <a:gd name="T6" fmla="*/ 11 w 52"/>
                <a:gd name="T7" fmla="*/ 35 h 80"/>
                <a:gd name="T8" fmla="*/ 0 w 52"/>
                <a:gd name="T9" fmla="*/ 80 h 80"/>
                <a:gd name="T10" fmla="*/ 0 w 52"/>
                <a:gd name="T11" fmla="*/ 80 h 80"/>
                <a:gd name="T12" fmla="*/ 20 w 52"/>
                <a:gd name="T13" fmla="*/ 58 h 80"/>
                <a:gd name="T14" fmla="*/ 43 w 52"/>
                <a:gd name="T15" fmla="*/ 35 h 80"/>
                <a:gd name="T16" fmla="*/ 52 w 52"/>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80">
                  <a:moveTo>
                    <a:pt x="52" y="0"/>
                  </a:moveTo>
                  <a:lnTo>
                    <a:pt x="52" y="0"/>
                  </a:lnTo>
                  <a:lnTo>
                    <a:pt x="31" y="17"/>
                  </a:lnTo>
                  <a:lnTo>
                    <a:pt x="11" y="35"/>
                  </a:lnTo>
                  <a:lnTo>
                    <a:pt x="0" y="80"/>
                  </a:lnTo>
                  <a:lnTo>
                    <a:pt x="0" y="80"/>
                  </a:lnTo>
                  <a:lnTo>
                    <a:pt x="20" y="58"/>
                  </a:lnTo>
                  <a:lnTo>
                    <a:pt x="43" y="35"/>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82" name="Freeform 1660">
              <a:extLst>
                <a:ext uri="{FF2B5EF4-FFF2-40B4-BE49-F238E27FC236}">
                  <a16:creationId xmlns:a16="http://schemas.microsoft.com/office/drawing/2014/main" id="{2C1E5DCD-0D87-4D2F-B7A4-A9B99E5C176F}"/>
                </a:ext>
              </a:extLst>
            </p:cNvPr>
            <p:cNvSpPr>
              <a:spLocks/>
            </p:cNvSpPr>
            <p:nvPr/>
          </p:nvSpPr>
          <p:spPr bwMode="auto">
            <a:xfrm>
              <a:off x="8784515" y="2958870"/>
              <a:ext cx="21010" cy="21010"/>
            </a:xfrm>
            <a:custGeom>
              <a:avLst/>
              <a:gdLst>
                <a:gd name="T0" fmla="*/ 6 w 21"/>
                <a:gd name="T1" fmla="*/ 0 h 21"/>
                <a:gd name="T2" fmla="*/ 0 w 21"/>
                <a:gd name="T3" fmla="*/ 21 h 21"/>
                <a:gd name="T4" fmla="*/ 0 w 21"/>
                <a:gd name="T5" fmla="*/ 21 h 21"/>
                <a:gd name="T6" fmla="*/ 21 w 21"/>
                <a:gd name="T7" fmla="*/ 4 h 21"/>
                <a:gd name="T8" fmla="*/ 6 w 21"/>
                <a:gd name="T9" fmla="*/ 0 h 21"/>
              </a:gdLst>
              <a:ahLst/>
              <a:cxnLst>
                <a:cxn ang="0">
                  <a:pos x="T0" y="T1"/>
                </a:cxn>
                <a:cxn ang="0">
                  <a:pos x="T2" y="T3"/>
                </a:cxn>
                <a:cxn ang="0">
                  <a:pos x="T4" y="T5"/>
                </a:cxn>
                <a:cxn ang="0">
                  <a:pos x="T6" y="T7"/>
                </a:cxn>
                <a:cxn ang="0">
                  <a:pos x="T8" y="T9"/>
                </a:cxn>
              </a:cxnLst>
              <a:rect l="0" t="0" r="r" b="b"/>
              <a:pathLst>
                <a:path w="21" h="21">
                  <a:moveTo>
                    <a:pt x="6" y="0"/>
                  </a:moveTo>
                  <a:lnTo>
                    <a:pt x="0" y="21"/>
                  </a:lnTo>
                  <a:lnTo>
                    <a:pt x="0" y="21"/>
                  </a:lnTo>
                  <a:lnTo>
                    <a:pt x="21" y="4"/>
                  </a:lnTo>
                  <a:lnTo>
                    <a:pt x="6" y="0"/>
                  </a:lnTo>
                  <a:close/>
                </a:path>
              </a:pathLst>
            </a:custGeom>
            <a:solidFill>
              <a:srgbClr val="383D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83" name="Freeform 1661">
              <a:extLst>
                <a:ext uri="{FF2B5EF4-FFF2-40B4-BE49-F238E27FC236}">
                  <a16:creationId xmlns:a16="http://schemas.microsoft.com/office/drawing/2014/main" id="{32CE8A89-53CB-4E80-8765-3C9A4E380128}"/>
                </a:ext>
              </a:extLst>
            </p:cNvPr>
            <p:cNvSpPr>
              <a:spLocks/>
            </p:cNvSpPr>
            <p:nvPr/>
          </p:nvSpPr>
          <p:spPr bwMode="auto">
            <a:xfrm>
              <a:off x="8784515" y="2958870"/>
              <a:ext cx="21010" cy="21010"/>
            </a:xfrm>
            <a:custGeom>
              <a:avLst/>
              <a:gdLst>
                <a:gd name="T0" fmla="*/ 6 w 21"/>
                <a:gd name="T1" fmla="*/ 0 h 21"/>
                <a:gd name="T2" fmla="*/ 0 w 21"/>
                <a:gd name="T3" fmla="*/ 21 h 21"/>
                <a:gd name="T4" fmla="*/ 0 w 21"/>
                <a:gd name="T5" fmla="*/ 21 h 21"/>
                <a:gd name="T6" fmla="*/ 21 w 21"/>
                <a:gd name="T7" fmla="*/ 4 h 21"/>
                <a:gd name="T8" fmla="*/ 6 w 21"/>
                <a:gd name="T9" fmla="*/ 0 h 21"/>
              </a:gdLst>
              <a:ahLst/>
              <a:cxnLst>
                <a:cxn ang="0">
                  <a:pos x="T0" y="T1"/>
                </a:cxn>
                <a:cxn ang="0">
                  <a:pos x="T2" y="T3"/>
                </a:cxn>
                <a:cxn ang="0">
                  <a:pos x="T4" y="T5"/>
                </a:cxn>
                <a:cxn ang="0">
                  <a:pos x="T6" y="T7"/>
                </a:cxn>
                <a:cxn ang="0">
                  <a:pos x="T8" y="T9"/>
                </a:cxn>
              </a:cxnLst>
              <a:rect l="0" t="0" r="r" b="b"/>
              <a:pathLst>
                <a:path w="21" h="21">
                  <a:moveTo>
                    <a:pt x="6" y="0"/>
                  </a:moveTo>
                  <a:lnTo>
                    <a:pt x="0" y="21"/>
                  </a:lnTo>
                  <a:lnTo>
                    <a:pt x="0" y="21"/>
                  </a:lnTo>
                  <a:lnTo>
                    <a:pt x="21" y="4"/>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84" name="Freeform 1662">
              <a:extLst>
                <a:ext uri="{FF2B5EF4-FFF2-40B4-BE49-F238E27FC236}">
                  <a16:creationId xmlns:a16="http://schemas.microsoft.com/office/drawing/2014/main" id="{29D0829D-60C0-4B91-B5EF-4DAD01275F31}"/>
                </a:ext>
              </a:extLst>
            </p:cNvPr>
            <p:cNvSpPr>
              <a:spLocks/>
            </p:cNvSpPr>
            <p:nvPr/>
          </p:nvSpPr>
          <p:spPr bwMode="auto">
            <a:xfrm>
              <a:off x="9096666" y="2837812"/>
              <a:ext cx="35017" cy="15008"/>
            </a:xfrm>
            <a:custGeom>
              <a:avLst/>
              <a:gdLst>
                <a:gd name="T0" fmla="*/ 23 w 35"/>
                <a:gd name="T1" fmla="*/ 0 h 15"/>
                <a:gd name="T2" fmla="*/ 23 w 35"/>
                <a:gd name="T3" fmla="*/ 0 h 15"/>
                <a:gd name="T4" fmla="*/ 4 w 35"/>
                <a:gd name="T5" fmla="*/ 0 h 15"/>
                <a:gd name="T6" fmla="*/ 0 w 35"/>
                <a:gd name="T7" fmla="*/ 15 h 15"/>
                <a:gd name="T8" fmla="*/ 0 w 35"/>
                <a:gd name="T9" fmla="*/ 15 h 15"/>
                <a:gd name="T10" fmla="*/ 31 w 35"/>
                <a:gd name="T11" fmla="*/ 13 h 15"/>
                <a:gd name="T12" fmla="*/ 35 w 35"/>
                <a:gd name="T13" fmla="*/ 0 h 15"/>
                <a:gd name="T14" fmla="*/ 35 w 35"/>
                <a:gd name="T15" fmla="*/ 0 h 15"/>
                <a:gd name="T16" fmla="*/ 23 w 35"/>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5">
                  <a:moveTo>
                    <a:pt x="23" y="0"/>
                  </a:moveTo>
                  <a:lnTo>
                    <a:pt x="23" y="0"/>
                  </a:lnTo>
                  <a:lnTo>
                    <a:pt x="4" y="0"/>
                  </a:lnTo>
                  <a:lnTo>
                    <a:pt x="0" y="15"/>
                  </a:lnTo>
                  <a:lnTo>
                    <a:pt x="0" y="15"/>
                  </a:lnTo>
                  <a:lnTo>
                    <a:pt x="31" y="13"/>
                  </a:lnTo>
                  <a:lnTo>
                    <a:pt x="35" y="0"/>
                  </a:lnTo>
                  <a:lnTo>
                    <a:pt x="35" y="0"/>
                  </a:lnTo>
                  <a:lnTo>
                    <a:pt x="23" y="0"/>
                  </a:lnTo>
                  <a:close/>
                </a:path>
              </a:pathLst>
            </a:custGeom>
            <a:solidFill>
              <a:srgbClr val="25B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85" name="Freeform 1663">
              <a:extLst>
                <a:ext uri="{FF2B5EF4-FFF2-40B4-BE49-F238E27FC236}">
                  <a16:creationId xmlns:a16="http://schemas.microsoft.com/office/drawing/2014/main" id="{2393C134-6A47-4373-8941-99369ED15A1C}"/>
                </a:ext>
              </a:extLst>
            </p:cNvPr>
            <p:cNvSpPr>
              <a:spLocks/>
            </p:cNvSpPr>
            <p:nvPr/>
          </p:nvSpPr>
          <p:spPr bwMode="auto">
            <a:xfrm>
              <a:off x="9096666" y="2837812"/>
              <a:ext cx="35017" cy="15008"/>
            </a:xfrm>
            <a:custGeom>
              <a:avLst/>
              <a:gdLst>
                <a:gd name="T0" fmla="*/ 23 w 35"/>
                <a:gd name="T1" fmla="*/ 0 h 15"/>
                <a:gd name="T2" fmla="*/ 23 w 35"/>
                <a:gd name="T3" fmla="*/ 0 h 15"/>
                <a:gd name="T4" fmla="*/ 4 w 35"/>
                <a:gd name="T5" fmla="*/ 0 h 15"/>
                <a:gd name="T6" fmla="*/ 0 w 35"/>
                <a:gd name="T7" fmla="*/ 15 h 15"/>
                <a:gd name="T8" fmla="*/ 0 w 35"/>
                <a:gd name="T9" fmla="*/ 15 h 15"/>
                <a:gd name="T10" fmla="*/ 31 w 35"/>
                <a:gd name="T11" fmla="*/ 13 h 15"/>
                <a:gd name="T12" fmla="*/ 35 w 35"/>
                <a:gd name="T13" fmla="*/ 0 h 15"/>
                <a:gd name="T14" fmla="*/ 35 w 35"/>
                <a:gd name="T15" fmla="*/ 0 h 15"/>
                <a:gd name="T16" fmla="*/ 23 w 35"/>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5">
                  <a:moveTo>
                    <a:pt x="23" y="0"/>
                  </a:moveTo>
                  <a:lnTo>
                    <a:pt x="23" y="0"/>
                  </a:lnTo>
                  <a:lnTo>
                    <a:pt x="4" y="0"/>
                  </a:lnTo>
                  <a:lnTo>
                    <a:pt x="0" y="15"/>
                  </a:lnTo>
                  <a:lnTo>
                    <a:pt x="0" y="15"/>
                  </a:lnTo>
                  <a:lnTo>
                    <a:pt x="31" y="13"/>
                  </a:lnTo>
                  <a:lnTo>
                    <a:pt x="35" y="0"/>
                  </a:lnTo>
                  <a:lnTo>
                    <a:pt x="35"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86" name="Freeform 1664">
              <a:extLst>
                <a:ext uri="{FF2B5EF4-FFF2-40B4-BE49-F238E27FC236}">
                  <a16:creationId xmlns:a16="http://schemas.microsoft.com/office/drawing/2014/main" id="{1F8B9A6F-AF8C-4DDA-8ECF-AAF3763BABED}"/>
                </a:ext>
              </a:extLst>
            </p:cNvPr>
            <p:cNvSpPr>
              <a:spLocks/>
            </p:cNvSpPr>
            <p:nvPr/>
          </p:nvSpPr>
          <p:spPr bwMode="auto">
            <a:xfrm>
              <a:off x="9424824" y="2932858"/>
              <a:ext cx="28014" cy="25012"/>
            </a:xfrm>
            <a:custGeom>
              <a:avLst/>
              <a:gdLst>
                <a:gd name="T0" fmla="*/ 3 w 28"/>
                <a:gd name="T1" fmla="*/ 0 h 25"/>
                <a:gd name="T2" fmla="*/ 0 w 28"/>
                <a:gd name="T3" fmla="*/ 7 h 25"/>
                <a:gd name="T4" fmla="*/ 0 w 28"/>
                <a:gd name="T5" fmla="*/ 7 h 25"/>
                <a:gd name="T6" fmla="*/ 26 w 28"/>
                <a:gd name="T7" fmla="*/ 25 h 25"/>
                <a:gd name="T8" fmla="*/ 28 w 28"/>
                <a:gd name="T9" fmla="*/ 18 h 25"/>
                <a:gd name="T10" fmla="*/ 28 w 28"/>
                <a:gd name="T11" fmla="*/ 18 h 25"/>
                <a:gd name="T12" fmla="*/ 3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3" y="0"/>
                  </a:moveTo>
                  <a:lnTo>
                    <a:pt x="0" y="7"/>
                  </a:lnTo>
                  <a:lnTo>
                    <a:pt x="0" y="7"/>
                  </a:lnTo>
                  <a:lnTo>
                    <a:pt x="26" y="25"/>
                  </a:lnTo>
                  <a:lnTo>
                    <a:pt x="28" y="18"/>
                  </a:lnTo>
                  <a:lnTo>
                    <a:pt x="28" y="18"/>
                  </a:lnTo>
                  <a:lnTo>
                    <a:pt x="3" y="0"/>
                  </a:lnTo>
                  <a:close/>
                </a:path>
              </a:pathLst>
            </a:custGeom>
            <a:solidFill>
              <a:srgbClr val="383D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87" name="Freeform 1665">
              <a:extLst>
                <a:ext uri="{FF2B5EF4-FFF2-40B4-BE49-F238E27FC236}">
                  <a16:creationId xmlns:a16="http://schemas.microsoft.com/office/drawing/2014/main" id="{3DA797AE-5A87-4900-9C57-7D0E36AD3A96}"/>
                </a:ext>
              </a:extLst>
            </p:cNvPr>
            <p:cNvSpPr>
              <a:spLocks/>
            </p:cNvSpPr>
            <p:nvPr/>
          </p:nvSpPr>
          <p:spPr bwMode="auto">
            <a:xfrm>
              <a:off x="9424824" y="2932858"/>
              <a:ext cx="28014" cy="25012"/>
            </a:xfrm>
            <a:custGeom>
              <a:avLst/>
              <a:gdLst>
                <a:gd name="T0" fmla="*/ 3 w 28"/>
                <a:gd name="T1" fmla="*/ 0 h 25"/>
                <a:gd name="T2" fmla="*/ 0 w 28"/>
                <a:gd name="T3" fmla="*/ 7 h 25"/>
                <a:gd name="T4" fmla="*/ 0 w 28"/>
                <a:gd name="T5" fmla="*/ 7 h 25"/>
                <a:gd name="T6" fmla="*/ 26 w 28"/>
                <a:gd name="T7" fmla="*/ 25 h 25"/>
                <a:gd name="T8" fmla="*/ 28 w 28"/>
                <a:gd name="T9" fmla="*/ 18 h 25"/>
                <a:gd name="T10" fmla="*/ 28 w 28"/>
                <a:gd name="T11" fmla="*/ 18 h 25"/>
                <a:gd name="T12" fmla="*/ 3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3" y="0"/>
                  </a:moveTo>
                  <a:lnTo>
                    <a:pt x="0" y="7"/>
                  </a:lnTo>
                  <a:lnTo>
                    <a:pt x="0" y="7"/>
                  </a:lnTo>
                  <a:lnTo>
                    <a:pt x="26" y="25"/>
                  </a:lnTo>
                  <a:lnTo>
                    <a:pt x="28" y="18"/>
                  </a:lnTo>
                  <a:lnTo>
                    <a:pt x="28" y="1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88" name="Freeform 1666">
              <a:extLst>
                <a:ext uri="{FF2B5EF4-FFF2-40B4-BE49-F238E27FC236}">
                  <a16:creationId xmlns:a16="http://schemas.microsoft.com/office/drawing/2014/main" id="{F2E74E4D-F8A9-404A-AEBF-0A477C7F9312}"/>
                </a:ext>
              </a:extLst>
            </p:cNvPr>
            <p:cNvSpPr>
              <a:spLocks/>
            </p:cNvSpPr>
            <p:nvPr/>
          </p:nvSpPr>
          <p:spPr bwMode="auto">
            <a:xfrm>
              <a:off x="9539879" y="3287029"/>
              <a:ext cx="110053" cy="378182"/>
            </a:xfrm>
            <a:custGeom>
              <a:avLst/>
              <a:gdLst>
                <a:gd name="T0" fmla="*/ 106 w 110"/>
                <a:gd name="T1" fmla="*/ 0 h 378"/>
                <a:gd name="T2" fmla="*/ 0 w 110"/>
                <a:gd name="T3" fmla="*/ 378 h 378"/>
                <a:gd name="T4" fmla="*/ 0 w 110"/>
                <a:gd name="T5" fmla="*/ 378 h 378"/>
                <a:gd name="T6" fmla="*/ 13 w 110"/>
                <a:gd name="T7" fmla="*/ 362 h 378"/>
                <a:gd name="T8" fmla="*/ 24 w 110"/>
                <a:gd name="T9" fmla="*/ 346 h 378"/>
                <a:gd name="T10" fmla="*/ 36 w 110"/>
                <a:gd name="T11" fmla="*/ 329 h 378"/>
                <a:gd name="T12" fmla="*/ 46 w 110"/>
                <a:gd name="T13" fmla="*/ 310 h 378"/>
                <a:gd name="T14" fmla="*/ 57 w 110"/>
                <a:gd name="T15" fmla="*/ 292 h 378"/>
                <a:gd name="T16" fmla="*/ 66 w 110"/>
                <a:gd name="T17" fmla="*/ 273 h 378"/>
                <a:gd name="T18" fmla="*/ 74 w 110"/>
                <a:gd name="T19" fmla="*/ 255 h 378"/>
                <a:gd name="T20" fmla="*/ 81 w 110"/>
                <a:gd name="T21" fmla="*/ 235 h 378"/>
                <a:gd name="T22" fmla="*/ 88 w 110"/>
                <a:gd name="T23" fmla="*/ 216 h 378"/>
                <a:gd name="T24" fmla="*/ 93 w 110"/>
                <a:gd name="T25" fmla="*/ 195 h 378"/>
                <a:gd name="T26" fmla="*/ 98 w 110"/>
                <a:gd name="T27" fmla="*/ 174 h 378"/>
                <a:gd name="T28" fmla="*/ 104 w 110"/>
                <a:gd name="T29" fmla="*/ 153 h 378"/>
                <a:gd name="T30" fmla="*/ 106 w 110"/>
                <a:gd name="T31" fmla="*/ 132 h 378"/>
                <a:gd name="T32" fmla="*/ 109 w 110"/>
                <a:gd name="T33" fmla="*/ 112 h 378"/>
                <a:gd name="T34" fmla="*/ 110 w 110"/>
                <a:gd name="T35" fmla="*/ 89 h 378"/>
                <a:gd name="T36" fmla="*/ 110 w 110"/>
                <a:gd name="T37" fmla="*/ 67 h 378"/>
                <a:gd name="T38" fmla="*/ 110 w 110"/>
                <a:gd name="T39" fmla="*/ 67 h 378"/>
                <a:gd name="T40" fmla="*/ 109 w 110"/>
                <a:gd name="T41" fmla="*/ 34 h 378"/>
                <a:gd name="T42" fmla="*/ 106 w 110"/>
                <a:gd name="T43"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378">
                  <a:moveTo>
                    <a:pt x="106" y="0"/>
                  </a:moveTo>
                  <a:lnTo>
                    <a:pt x="0" y="378"/>
                  </a:lnTo>
                  <a:lnTo>
                    <a:pt x="0" y="378"/>
                  </a:lnTo>
                  <a:lnTo>
                    <a:pt x="13" y="362"/>
                  </a:lnTo>
                  <a:lnTo>
                    <a:pt x="24" y="346"/>
                  </a:lnTo>
                  <a:lnTo>
                    <a:pt x="36" y="329"/>
                  </a:lnTo>
                  <a:lnTo>
                    <a:pt x="46" y="310"/>
                  </a:lnTo>
                  <a:lnTo>
                    <a:pt x="57" y="292"/>
                  </a:lnTo>
                  <a:lnTo>
                    <a:pt x="66" y="273"/>
                  </a:lnTo>
                  <a:lnTo>
                    <a:pt x="74" y="255"/>
                  </a:lnTo>
                  <a:lnTo>
                    <a:pt x="81" y="235"/>
                  </a:lnTo>
                  <a:lnTo>
                    <a:pt x="88" y="216"/>
                  </a:lnTo>
                  <a:lnTo>
                    <a:pt x="93" y="195"/>
                  </a:lnTo>
                  <a:lnTo>
                    <a:pt x="98" y="174"/>
                  </a:lnTo>
                  <a:lnTo>
                    <a:pt x="104" y="153"/>
                  </a:lnTo>
                  <a:lnTo>
                    <a:pt x="106" y="132"/>
                  </a:lnTo>
                  <a:lnTo>
                    <a:pt x="109" y="112"/>
                  </a:lnTo>
                  <a:lnTo>
                    <a:pt x="110" y="89"/>
                  </a:lnTo>
                  <a:lnTo>
                    <a:pt x="110" y="67"/>
                  </a:lnTo>
                  <a:lnTo>
                    <a:pt x="110" y="67"/>
                  </a:lnTo>
                  <a:lnTo>
                    <a:pt x="109" y="34"/>
                  </a:lnTo>
                  <a:lnTo>
                    <a:pt x="106" y="0"/>
                  </a:lnTo>
                  <a:close/>
                </a:path>
              </a:pathLst>
            </a:custGeom>
            <a:solidFill>
              <a:srgbClr val="B6B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89" name="Freeform 1667">
              <a:extLst>
                <a:ext uri="{FF2B5EF4-FFF2-40B4-BE49-F238E27FC236}">
                  <a16:creationId xmlns:a16="http://schemas.microsoft.com/office/drawing/2014/main" id="{C9860061-8AD6-4FD1-BBFE-808BBBC482FB}"/>
                </a:ext>
              </a:extLst>
            </p:cNvPr>
            <p:cNvSpPr>
              <a:spLocks/>
            </p:cNvSpPr>
            <p:nvPr/>
          </p:nvSpPr>
          <p:spPr bwMode="auto">
            <a:xfrm>
              <a:off x="9539879" y="3287029"/>
              <a:ext cx="110053" cy="378182"/>
            </a:xfrm>
            <a:custGeom>
              <a:avLst/>
              <a:gdLst>
                <a:gd name="T0" fmla="*/ 106 w 110"/>
                <a:gd name="T1" fmla="*/ 0 h 378"/>
                <a:gd name="T2" fmla="*/ 0 w 110"/>
                <a:gd name="T3" fmla="*/ 378 h 378"/>
                <a:gd name="T4" fmla="*/ 0 w 110"/>
                <a:gd name="T5" fmla="*/ 378 h 378"/>
                <a:gd name="T6" fmla="*/ 13 w 110"/>
                <a:gd name="T7" fmla="*/ 362 h 378"/>
                <a:gd name="T8" fmla="*/ 24 w 110"/>
                <a:gd name="T9" fmla="*/ 346 h 378"/>
                <a:gd name="T10" fmla="*/ 36 w 110"/>
                <a:gd name="T11" fmla="*/ 329 h 378"/>
                <a:gd name="T12" fmla="*/ 46 w 110"/>
                <a:gd name="T13" fmla="*/ 310 h 378"/>
                <a:gd name="T14" fmla="*/ 57 w 110"/>
                <a:gd name="T15" fmla="*/ 292 h 378"/>
                <a:gd name="T16" fmla="*/ 66 w 110"/>
                <a:gd name="T17" fmla="*/ 273 h 378"/>
                <a:gd name="T18" fmla="*/ 74 w 110"/>
                <a:gd name="T19" fmla="*/ 255 h 378"/>
                <a:gd name="T20" fmla="*/ 81 w 110"/>
                <a:gd name="T21" fmla="*/ 235 h 378"/>
                <a:gd name="T22" fmla="*/ 88 w 110"/>
                <a:gd name="T23" fmla="*/ 216 h 378"/>
                <a:gd name="T24" fmla="*/ 93 w 110"/>
                <a:gd name="T25" fmla="*/ 195 h 378"/>
                <a:gd name="T26" fmla="*/ 98 w 110"/>
                <a:gd name="T27" fmla="*/ 174 h 378"/>
                <a:gd name="T28" fmla="*/ 104 w 110"/>
                <a:gd name="T29" fmla="*/ 153 h 378"/>
                <a:gd name="T30" fmla="*/ 106 w 110"/>
                <a:gd name="T31" fmla="*/ 132 h 378"/>
                <a:gd name="T32" fmla="*/ 109 w 110"/>
                <a:gd name="T33" fmla="*/ 112 h 378"/>
                <a:gd name="T34" fmla="*/ 110 w 110"/>
                <a:gd name="T35" fmla="*/ 89 h 378"/>
                <a:gd name="T36" fmla="*/ 110 w 110"/>
                <a:gd name="T37" fmla="*/ 67 h 378"/>
                <a:gd name="T38" fmla="*/ 110 w 110"/>
                <a:gd name="T39" fmla="*/ 67 h 378"/>
                <a:gd name="T40" fmla="*/ 109 w 110"/>
                <a:gd name="T41" fmla="*/ 34 h 378"/>
                <a:gd name="T42" fmla="*/ 106 w 110"/>
                <a:gd name="T43"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378">
                  <a:moveTo>
                    <a:pt x="106" y="0"/>
                  </a:moveTo>
                  <a:lnTo>
                    <a:pt x="0" y="378"/>
                  </a:lnTo>
                  <a:lnTo>
                    <a:pt x="0" y="378"/>
                  </a:lnTo>
                  <a:lnTo>
                    <a:pt x="13" y="362"/>
                  </a:lnTo>
                  <a:lnTo>
                    <a:pt x="24" y="346"/>
                  </a:lnTo>
                  <a:lnTo>
                    <a:pt x="36" y="329"/>
                  </a:lnTo>
                  <a:lnTo>
                    <a:pt x="46" y="310"/>
                  </a:lnTo>
                  <a:lnTo>
                    <a:pt x="57" y="292"/>
                  </a:lnTo>
                  <a:lnTo>
                    <a:pt x="66" y="273"/>
                  </a:lnTo>
                  <a:lnTo>
                    <a:pt x="74" y="255"/>
                  </a:lnTo>
                  <a:lnTo>
                    <a:pt x="81" y="235"/>
                  </a:lnTo>
                  <a:lnTo>
                    <a:pt x="88" y="216"/>
                  </a:lnTo>
                  <a:lnTo>
                    <a:pt x="93" y="195"/>
                  </a:lnTo>
                  <a:lnTo>
                    <a:pt x="98" y="174"/>
                  </a:lnTo>
                  <a:lnTo>
                    <a:pt x="104" y="153"/>
                  </a:lnTo>
                  <a:lnTo>
                    <a:pt x="106" y="132"/>
                  </a:lnTo>
                  <a:lnTo>
                    <a:pt x="109" y="112"/>
                  </a:lnTo>
                  <a:lnTo>
                    <a:pt x="110" y="89"/>
                  </a:lnTo>
                  <a:lnTo>
                    <a:pt x="110" y="67"/>
                  </a:lnTo>
                  <a:lnTo>
                    <a:pt x="110" y="67"/>
                  </a:lnTo>
                  <a:lnTo>
                    <a:pt x="109" y="34"/>
                  </a:lnTo>
                  <a:lnTo>
                    <a:pt x="1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90" name="Freeform 1668">
              <a:extLst>
                <a:ext uri="{FF2B5EF4-FFF2-40B4-BE49-F238E27FC236}">
                  <a16:creationId xmlns:a16="http://schemas.microsoft.com/office/drawing/2014/main" id="{0C659411-2FE8-4EF9-9D32-6E554BB75625}"/>
                </a:ext>
              </a:extLst>
            </p:cNvPr>
            <p:cNvSpPr>
              <a:spLocks noEditPoints="1"/>
            </p:cNvSpPr>
            <p:nvPr/>
          </p:nvSpPr>
          <p:spPr bwMode="auto">
            <a:xfrm>
              <a:off x="8612432" y="2850818"/>
              <a:ext cx="1033499" cy="1006486"/>
            </a:xfrm>
            <a:custGeom>
              <a:avLst/>
              <a:gdLst>
                <a:gd name="T0" fmla="*/ 164 w 1033"/>
                <a:gd name="T1" fmla="*/ 840 h 1006"/>
                <a:gd name="T2" fmla="*/ 168 w 1033"/>
                <a:gd name="T3" fmla="*/ 874 h 1006"/>
                <a:gd name="T4" fmla="*/ 275 w 1033"/>
                <a:gd name="T5" fmla="*/ 948 h 1006"/>
                <a:gd name="T6" fmla="*/ 384 w 1033"/>
                <a:gd name="T7" fmla="*/ 989 h 1006"/>
                <a:gd name="T8" fmla="*/ 484 w 1033"/>
                <a:gd name="T9" fmla="*/ 1005 h 1006"/>
                <a:gd name="T10" fmla="*/ 566 w 1033"/>
                <a:gd name="T11" fmla="*/ 1005 h 1006"/>
                <a:gd name="T12" fmla="*/ 656 w 1033"/>
                <a:gd name="T13" fmla="*/ 989 h 1006"/>
                <a:gd name="T14" fmla="*/ 814 w 1033"/>
                <a:gd name="T15" fmla="*/ 541 h 1006"/>
                <a:gd name="T16" fmla="*/ 814 w 1033"/>
                <a:gd name="T17" fmla="*/ 541 h 1006"/>
                <a:gd name="T18" fmla="*/ 354 w 1033"/>
                <a:gd name="T19" fmla="*/ 394 h 1006"/>
                <a:gd name="T20" fmla="*/ 228 w 1033"/>
                <a:gd name="T21" fmla="*/ 351 h 1006"/>
                <a:gd name="T22" fmla="*/ 567 w 1033"/>
                <a:gd name="T23" fmla="*/ 405 h 1006"/>
                <a:gd name="T24" fmla="*/ 178 w 1033"/>
                <a:gd name="T25" fmla="*/ 363 h 1006"/>
                <a:gd name="T26" fmla="*/ 178 w 1033"/>
                <a:gd name="T27" fmla="*/ 363 h 1006"/>
                <a:gd name="T28" fmla="*/ 89 w 1033"/>
                <a:gd name="T29" fmla="*/ 312 h 1006"/>
                <a:gd name="T30" fmla="*/ 637 w 1033"/>
                <a:gd name="T31" fmla="*/ 290 h 1006"/>
                <a:gd name="T32" fmla="*/ 532 w 1033"/>
                <a:gd name="T33" fmla="*/ 394 h 1006"/>
                <a:gd name="T34" fmla="*/ 706 w 1033"/>
                <a:gd name="T35" fmla="*/ 444 h 1006"/>
                <a:gd name="T36" fmla="*/ 706 w 1033"/>
                <a:gd name="T37" fmla="*/ 444 h 1006"/>
                <a:gd name="T38" fmla="*/ 342 w 1033"/>
                <a:gd name="T39" fmla="*/ 191 h 1006"/>
                <a:gd name="T40" fmla="*/ 828 w 1033"/>
                <a:gd name="T41" fmla="*/ 175 h 1006"/>
                <a:gd name="T42" fmla="*/ 239 w 1033"/>
                <a:gd name="T43" fmla="*/ 312 h 1006"/>
                <a:gd name="T44" fmla="*/ 194 w 1033"/>
                <a:gd name="T45" fmla="*/ 299 h 1006"/>
                <a:gd name="T46" fmla="*/ 194 w 1033"/>
                <a:gd name="T47" fmla="*/ 299 h 1006"/>
                <a:gd name="T48" fmla="*/ 525 w 1033"/>
                <a:gd name="T49" fmla="*/ 102 h 1006"/>
                <a:gd name="T50" fmla="*/ 385 w 1033"/>
                <a:gd name="T51" fmla="*/ 69 h 1006"/>
                <a:gd name="T52" fmla="*/ 456 w 1033"/>
                <a:gd name="T53" fmla="*/ 373 h 1006"/>
                <a:gd name="T54" fmla="*/ 519 w 1033"/>
                <a:gd name="T55" fmla="*/ 0 h 1006"/>
                <a:gd name="T56" fmla="*/ 385 w 1033"/>
                <a:gd name="T57" fmla="*/ 354 h 1006"/>
                <a:gd name="T58" fmla="*/ 443 w 1033"/>
                <a:gd name="T59" fmla="*/ 6 h 1006"/>
                <a:gd name="T60" fmla="*/ 291 w 1033"/>
                <a:gd name="T61" fmla="*/ 51 h 1006"/>
                <a:gd name="T62" fmla="*/ 207 w 1033"/>
                <a:gd name="T63" fmla="*/ 116 h 1006"/>
                <a:gd name="T64" fmla="*/ 172 w 1033"/>
                <a:gd name="T65" fmla="*/ 129 h 1006"/>
                <a:gd name="T66" fmla="*/ 119 w 1033"/>
                <a:gd name="T67" fmla="*/ 184 h 1006"/>
                <a:gd name="T68" fmla="*/ 75 w 1033"/>
                <a:gd name="T69" fmla="*/ 245 h 1006"/>
                <a:gd name="T70" fmla="*/ 60 w 1033"/>
                <a:gd name="T71" fmla="*/ 269 h 1006"/>
                <a:gd name="T72" fmla="*/ 32 w 1033"/>
                <a:gd name="T73" fmla="*/ 333 h 1006"/>
                <a:gd name="T74" fmla="*/ 21 w 1033"/>
                <a:gd name="T75" fmla="*/ 360 h 1006"/>
                <a:gd name="T76" fmla="*/ 781 w 1033"/>
                <a:gd name="T77" fmla="*/ 650 h 1006"/>
                <a:gd name="T78" fmla="*/ 2 w 1033"/>
                <a:gd name="T79" fmla="*/ 463 h 1006"/>
                <a:gd name="T80" fmla="*/ 2 w 1033"/>
                <a:gd name="T81" fmla="*/ 481 h 1006"/>
                <a:gd name="T82" fmla="*/ 0 w 1033"/>
                <a:gd name="T83" fmla="*/ 512 h 1006"/>
                <a:gd name="T84" fmla="*/ 393 w 1033"/>
                <a:gd name="T85" fmla="*/ 654 h 1006"/>
                <a:gd name="T86" fmla="*/ 8 w 1033"/>
                <a:gd name="T87" fmla="*/ 593 h 1006"/>
                <a:gd name="T88" fmla="*/ 242 w 1033"/>
                <a:gd name="T89" fmla="*/ 730 h 1006"/>
                <a:gd name="T90" fmla="*/ 47 w 1033"/>
                <a:gd name="T91" fmla="*/ 711 h 1006"/>
                <a:gd name="T92" fmla="*/ 56 w 1033"/>
                <a:gd name="T93" fmla="*/ 732 h 1006"/>
                <a:gd name="T94" fmla="*/ 80 w 1033"/>
                <a:gd name="T95" fmla="*/ 770 h 1006"/>
                <a:gd name="T96" fmla="*/ 716 w 1033"/>
                <a:gd name="T97" fmla="*/ 969 h 1006"/>
                <a:gd name="T98" fmla="*/ 805 w 1033"/>
                <a:gd name="T99" fmla="*/ 923 h 1006"/>
                <a:gd name="T100" fmla="*/ 906 w 1033"/>
                <a:gd name="T101" fmla="*/ 839 h 1006"/>
                <a:gd name="T102" fmla="*/ 1029 w 1033"/>
                <a:gd name="T103" fmla="*/ 411 h 1006"/>
                <a:gd name="T104" fmla="*/ 1001 w 1033"/>
                <a:gd name="T105" fmla="*/ 316 h 1006"/>
                <a:gd name="T106" fmla="*/ 954 w 1033"/>
                <a:gd name="T107" fmla="*/ 230 h 1006"/>
                <a:gd name="T108" fmla="*/ 893 w 1033"/>
                <a:gd name="T109" fmla="*/ 155 h 1006"/>
                <a:gd name="T110" fmla="*/ 741 w 1033"/>
                <a:gd name="T111" fmla="*/ 453 h 1006"/>
                <a:gd name="T112" fmla="*/ 781 w 1033"/>
                <a:gd name="T113" fmla="*/ 69 h 1006"/>
                <a:gd name="T114" fmla="*/ 638 w 1033"/>
                <a:gd name="T115" fmla="*/ 13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3" h="1006">
                  <a:moveTo>
                    <a:pt x="107" y="810"/>
                  </a:moveTo>
                  <a:lnTo>
                    <a:pt x="107" y="810"/>
                  </a:lnTo>
                  <a:lnTo>
                    <a:pt x="124" y="828"/>
                  </a:lnTo>
                  <a:lnTo>
                    <a:pt x="164" y="840"/>
                  </a:lnTo>
                  <a:lnTo>
                    <a:pt x="159" y="856"/>
                  </a:lnTo>
                  <a:lnTo>
                    <a:pt x="145" y="852"/>
                  </a:lnTo>
                  <a:lnTo>
                    <a:pt x="145" y="852"/>
                  </a:lnTo>
                  <a:lnTo>
                    <a:pt x="168" y="874"/>
                  </a:lnTo>
                  <a:lnTo>
                    <a:pt x="193" y="895"/>
                  </a:lnTo>
                  <a:lnTo>
                    <a:pt x="219" y="914"/>
                  </a:lnTo>
                  <a:lnTo>
                    <a:pt x="246" y="931"/>
                  </a:lnTo>
                  <a:lnTo>
                    <a:pt x="275" y="948"/>
                  </a:lnTo>
                  <a:lnTo>
                    <a:pt x="304" y="962"/>
                  </a:lnTo>
                  <a:lnTo>
                    <a:pt x="334" y="974"/>
                  </a:lnTo>
                  <a:lnTo>
                    <a:pt x="367" y="984"/>
                  </a:lnTo>
                  <a:lnTo>
                    <a:pt x="384" y="989"/>
                  </a:lnTo>
                  <a:lnTo>
                    <a:pt x="384" y="989"/>
                  </a:lnTo>
                  <a:lnTo>
                    <a:pt x="416" y="997"/>
                  </a:lnTo>
                  <a:lnTo>
                    <a:pt x="450" y="1002"/>
                  </a:lnTo>
                  <a:lnTo>
                    <a:pt x="484" y="1005"/>
                  </a:lnTo>
                  <a:lnTo>
                    <a:pt x="519" y="1006"/>
                  </a:lnTo>
                  <a:lnTo>
                    <a:pt x="519" y="1006"/>
                  </a:lnTo>
                  <a:lnTo>
                    <a:pt x="542" y="1006"/>
                  </a:lnTo>
                  <a:lnTo>
                    <a:pt x="566" y="1005"/>
                  </a:lnTo>
                  <a:lnTo>
                    <a:pt x="589" y="1002"/>
                  </a:lnTo>
                  <a:lnTo>
                    <a:pt x="612" y="999"/>
                  </a:lnTo>
                  <a:lnTo>
                    <a:pt x="634" y="995"/>
                  </a:lnTo>
                  <a:lnTo>
                    <a:pt x="656" y="989"/>
                  </a:lnTo>
                  <a:lnTo>
                    <a:pt x="679" y="983"/>
                  </a:lnTo>
                  <a:lnTo>
                    <a:pt x="699" y="975"/>
                  </a:lnTo>
                  <a:lnTo>
                    <a:pt x="107" y="810"/>
                  </a:lnTo>
                  <a:close/>
                  <a:moveTo>
                    <a:pt x="814" y="541"/>
                  </a:moveTo>
                  <a:lnTo>
                    <a:pt x="733" y="519"/>
                  </a:lnTo>
                  <a:lnTo>
                    <a:pt x="738" y="502"/>
                  </a:lnTo>
                  <a:lnTo>
                    <a:pt x="819" y="524"/>
                  </a:lnTo>
                  <a:lnTo>
                    <a:pt x="814" y="541"/>
                  </a:lnTo>
                  <a:close/>
                  <a:moveTo>
                    <a:pt x="349" y="411"/>
                  </a:moveTo>
                  <a:lnTo>
                    <a:pt x="268" y="388"/>
                  </a:lnTo>
                  <a:lnTo>
                    <a:pt x="273" y="372"/>
                  </a:lnTo>
                  <a:lnTo>
                    <a:pt x="354" y="394"/>
                  </a:lnTo>
                  <a:lnTo>
                    <a:pt x="349" y="411"/>
                  </a:lnTo>
                  <a:close/>
                  <a:moveTo>
                    <a:pt x="250" y="390"/>
                  </a:moveTo>
                  <a:lnTo>
                    <a:pt x="219" y="383"/>
                  </a:lnTo>
                  <a:lnTo>
                    <a:pt x="228" y="351"/>
                  </a:lnTo>
                  <a:lnTo>
                    <a:pt x="259" y="360"/>
                  </a:lnTo>
                  <a:lnTo>
                    <a:pt x="250" y="390"/>
                  </a:lnTo>
                  <a:close/>
                  <a:moveTo>
                    <a:pt x="595" y="412"/>
                  </a:moveTo>
                  <a:lnTo>
                    <a:pt x="567" y="405"/>
                  </a:lnTo>
                  <a:lnTo>
                    <a:pt x="582" y="349"/>
                  </a:lnTo>
                  <a:lnTo>
                    <a:pt x="611" y="357"/>
                  </a:lnTo>
                  <a:lnTo>
                    <a:pt x="595" y="412"/>
                  </a:lnTo>
                  <a:close/>
                  <a:moveTo>
                    <a:pt x="178" y="363"/>
                  </a:moveTo>
                  <a:lnTo>
                    <a:pt x="98" y="340"/>
                  </a:lnTo>
                  <a:lnTo>
                    <a:pt x="102" y="324"/>
                  </a:lnTo>
                  <a:lnTo>
                    <a:pt x="182" y="346"/>
                  </a:lnTo>
                  <a:lnTo>
                    <a:pt x="178" y="363"/>
                  </a:lnTo>
                  <a:close/>
                  <a:moveTo>
                    <a:pt x="80" y="344"/>
                  </a:moveTo>
                  <a:lnTo>
                    <a:pt x="49" y="334"/>
                  </a:lnTo>
                  <a:lnTo>
                    <a:pt x="58" y="303"/>
                  </a:lnTo>
                  <a:lnTo>
                    <a:pt x="89" y="312"/>
                  </a:lnTo>
                  <a:lnTo>
                    <a:pt x="80" y="344"/>
                  </a:lnTo>
                  <a:close/>
                  <a:moveTo>
                    <a:pt x="630" y="423"/>
                  </a:moveTo>
                  <a:lnTo>
                    <a:pt x="603" y="415"/>
                  </a:lnTo>
                  <a:lnTo>
                    <a:pt x="637" y="290"/>
                  </a:lnTo>
                  <a:lnTo>
                    <a:pt x="666" y="298"/>
                  </a:lnTo>
                  <a:lnTo>
                    <a:pt x="630" y="423"/>
                  </a:lnTo>
                  <a:close/>
                  <a:moveTo>
                    <a:pt x="559" y="402"/>
                  </a:moveTo>
                  <a:lnTo>
                    <a:pt x="532" y="394"/>
                  </a:lnTo>
                  <a:lnTo>
                    <a:pt x="564" y="275"/>
                  </a:lnTo>
                  <a:lnTo>
                    <a:pt x="593" y="282"/>
                  </a:lnTo>
                  <a:lnTo>
                    <a:pt x="559" y="402"/>
                  </a:lnTo>
                  <a:close/>
                  <a:moveTo>
                    <a:pt x="706" y="444"/>
                  </a:moveTo>
                  <a:lnTo>
                    <a:pt x="677" y="436"/>
                  </a:lnTo>
                  <a:lnTo>
                    <a:pt x="738" y="215"/>
                  </a:lnTo>
                  <a:lnTo>
                    <a:pt x="767" y="223"/>
                  </a:lnTo>
                  <a:lnTo>
                    <a:pt x="706" y="444"/>
                  </a:lnTo>
                  <a:close/>
                  <a:moveTo>
                    <a:pt x="303" y="331"/>
                  </a:moveTo>
                  <a:lnTo>
                    <a:pt x="276" y="323"/>
                  </a:lnTo>
                  <a:lnTo>
                    <a:pt x="315" y="184"/>
                  </a:lnTo>
                  <a:lnTo>
                    <a:pt x="342" y="191"/>
                  </a:lnTo>
                  <a:lnTo>
                    <a:pt x="303" y="331"/>
                  </a:lnTo>
                  <a:close/>
                  <a:moveTo>
                    <a:pt x="777" y="463"/>
                  </a:moveTo>
                  <a:lnTo>
                    <a:pt x="749" y="455"/>
                  </a:lnTo>
                  <a:lnTo>
                    <a:pt x="828" y="175"/>
                  </a:lnTo>
                  <a:lnTo>
                    <a:pt x="855" y="182"/>
                  </a:lnTo>
                  <a:lnTo>
                    <a:pt x="777" y="463"/>
                  </a:lnTo>
                  <a:close/>
                  <a:moveTo>
                    <a:pt x="268" y="320"/>
                  </a:moveTo>
                  <a:lnTo>
                    <a:pt x="239" y="312"/>
                  </a:lnTo>
                  <a:lnTo>
                    <a:pt x="289" y="134"/>
                  </a:lnTo>
                  <a:lnTo>
                    <a:pt x="317" y="143"/>
                  </a:lnTo>
                  <a:lnTo>
                    <a:pt x="268" y="320"/>
                  </a:lnTo>
                  <a:close/>
                  <a:moveTo>
                    <a:pt x="194" y="299"/>
                  </a:moveTo>
                  <a:lnTo>
                    <a:pt x="165" y="292"/>
                  </a:lnTo>
                  <a:lnTo>
                    <a:pt x="220" y="99"/>
                  </a:lnTo>
                  <a:lnTo>
                    <a:pt x="247" y="107"/>
                  </a:lnTo>
                  <a:lnTo>
                    <a:pt x="194" y="299"/>
                  </a:lnTo>
                  <a:close/>
                  <a:moveTo>
                    <a:pt x="450" y="372"/>
                  </a:moveTo>
                  <a:lnTo>
                    <a:pt x="421" y="363"/>
                  </a:lnTo>
                  <a:lnTo>
                    <a:pt x="497" y="94"/>
                  </a:lnTo>
                  <a:lnTo>
                    <a:pt x="525" y="102"/>
                  </a:lnTo>
                  <a:lnTo>
                    <a:pt x="450" y="372"/>
                  </a:lnTo>
                  <a:close/>
                  <a:moveTo>
                    <a:pt x="339" y="341"/>
                  </a:moveTo>
                  <a:lnTo>
                    <a:pt x="311" y="333"/>
                  </a:lnTo>
                  <a:lnTo>
                    <a:pt x="385" y="69"/>
                  </a:lnTo>
                  <a:lnTo>
                    <a:pt x="414" y="77"/>
                  </a:lnTo>
                  <a:lnTo>
                    <a:pt x="339" y="341"/>
                  </a:lnTo>
                  <a:close/>
                  <a:moveTo>
                    <a:pt x="485" y="381"/>
                  </a:moveTo>
                  <a:lnTo>
                    <a:pt x="456" y="373"/>
                  </a:lnTo>
                  <a:lnTo>
                    <a:pt x="553" y="32"/>
                  </a:lnTo>
                  <a:lnTo>
                    <a:pt x="581" y="39"/>
                  </a:lnTo>
                  <a:lnTo>
                    <a:pt x="485" y="381"/>
                  </a:lnTo>
                  <a:close/>
                  <a:moveTo>
                    <a:pt x="519" y="0"/>
                  </a:moveTo>
                  <a:lnTo>
                    <a:pt x="519" y="0"/>
                  </a:lnTo>
                  <a:lnTo>
                    <a:pt x="515" y="0"/>
                  </a:lnTo>
                  <a:lnTo>
                    <a:pt x="414" y="362"/>
                  </a:lnTo>
                  <a:lnTo>
                    <a:pt x="385" y="354"/>
                  </a:lnTo>
                  <a:lnTo>
                    <a:pt x="484" y="2"/>
                  </a:lnTo>
                  <a:lnTo>
                    <a:pt x="484" y="2"/>
                  </a:lnTo>
                  <a:lnTo>
                    <a:pt x="463" y="3"/>
                  </a:lnTo>
                  <a:lnTo>
                    <a:pt x="443" y="6"/>
                  </a:lnTo>
                  <a:lnTo>
                    <a:pt x="403" y="12"/>
                  </a:lnTo>
                  <a:lnTo>
                    <a:pt x="364" y="23"/>
                  </a:lnTo>
                  <a:lnTo>
                    <a:pt x="328" y="36"/>
                  </a:lnTo>
                  <a:lnTo>
                    <a:pt x="291" y="51"/>
                  </a:lnTo>
                  <a:lnTo>
                    <a:pt x="256" y="69"/>
                  </a:lnTo>
                  <a:lnTo>
                    <a:pt x="224" y="90"/>
                  </a:lnTo>
                  <a:lnTo>
                    <a:pt x="193" y="112"/>
                  </a:lnTo>
                  <a:lnTo>
                    <a:pt x="207" y="116"/>
                  </a:lnTo>
                  <a:lnTo>
                    <a:pt x="158" y="290"/>
                  </a:lnTo>
                  <a:lnTo>
                    <a:pt x="129" y="282"/>
                  </a:lnTo>
                  <a:lnTo>
                    <a:pt x="172" y="129"/>
                  </a:lnTo>
                  <a:lnTo>
                    <a:pt x="172" y="129"/>
                  </a:lnTo>
                  <a:lnTo>
                    <a:pt x="162" y="139"/>
                  </a:lnTo>
                  <a:lnTo>
                    <a:pt x="123" y="280"/>
                  </a:lnTo>
                  <a:lnTo>
                    <a:pt x="94" y="272"/>
                  </a:lnTo>
                  <a:lnTo>
                    <a:pt x="119" y="184"/>
                  </a:lnTo>
                  <a:lnTo>
                    <a:pt x="119" y="184"/>
                  </a:lnTo>
                  <a:lnTo>
                    <a:pt x="103" y="203"/>
                  </a:lnTo>
                  <a:lnTo>
                    <a:pt x="87" y="224"/>
                  </a:lnTo>
                  <a:lnTo>
                    <a:pt x="75" y="245"/>
                  </a:lnTo>
                  <a:lnTo>
                    <a:pt x="62" y="267"/>
                  </a:lnTo>
                  <a:lnTo>
                    <a:pt x="833" y="483"/>
                  </a:lnTo>
                  <a:lnTo>
                    <a:pt x="832" y="485"/>
                  </a:lnTo>
                  <a:lnTo>
                    <a:pt x="60" y="269"/>
                  </a:lnTo>
                  <a:lnTo>
                    <a:pt x="60" y="269"/>
                  </a:lnTo>
                  <a:lnTo>
                    <a:pt x="50" y="290"/>
                  </a:lnTo>
                  <a:lnTo>
                    <a:pt x="39" y="311"/>
                  </a:lnTo>
                  <a:lnTo>
                    <a:pt x="32" y="333"/>
                  </a:lnTo>
                  <a:lnTo>
                    <a:pt x="24" y="355"/>
                  </a:lnTo>
                  <a:lnTo>
                    <a:pt x="805" y="574"/>
                  </a:lnTo>
                  <a:lnTo>
                    <a:pt x="803" y="580"/>
                  </a:lnTo>
                  <a:lnTo>
                    <a:pt x="21" y="360"/>
                  </a:lnTo>
                  <a:lnTo>
                    <a:pt x="21" y="360"/>
                  </a:lnTo>
                  <a:lnTo>
                    <a:pt x="12" y="397"/>
                  </a:lnTo>
                  <a:lnTo>
                    <a:pt x="6" y="433"/>
                  </a:lnTo>
                  <a:lnTo>
                    <a:pt x="781" y="650"/>
                  </a:lnTo>
                  <a:lnTo>
                    <a:pt x="776" y="666"/>
                  </a:lnTo>
                  <a:lnTo>
                    <a:pt x="3" y="450"/>
                  </a:lnTo>
                  <a:lnTo>
                    <a:pt x="3" y="450"/>
                  </a:lnTo>
                  <a:lnTo>
                    <a:pt x="2" y="463"/>
                  </a:lnTo>
                  <a:lnTo>
                    <a:pt x="795" y="687"/>
                  </a:lnTo>
                  <a:lnTo>
                    <a:pt x="792" y="702"/>
                  </a:lnTo>
                  <a:lnTo>
                    <a:pt x="2" y="481"/>
                  </a:lnTo>
                  <a:lnTo>
                    <a:pt x="2" y="481"/>
                  </a:lnTo>
                  <a:lnTo>
                    <a:pt x="0" y="496"/>
                  </a:lnTo>
                  <a:lnTo>
                    <a:pt x="768" y="710"/>
                  </a:lnTo>
                  <a:lnTo>
                    <a:pt x="763" y="727"/>
                  </a:lnTo>
                  <a:lnTo>
                    <a:pt x="0" y="512"/>
                  </a:lnTo>
                  <a:lnTo>
                    <a:pt x="0" y="512"/>
                  </a:lnTo>
                  <a:lnTo>
                    <a:pt x="2" y="528"/>
                  </a:lnTo>
                  <a:lnTo>
                    <a:pt x="397" y="639"/>
                  </a:lnTo>
                  <a:lnTo>
                    <a:pt x="393" y="654"/>
                  </a:lnTo>
                  <a:lnTo>
                    <a:pt x="3" y="545"/>
                  </a:lnTo>
                  <a:lnTo>
                    <a:pt x="3" y="545"/>
                  </a:lnTo>
                  <a:lnTo>
                    <a:pt x="6" y="570"/>
                  </a:lnTo>
                  <a:lnTo>
                    <a:pt x="8" y="593"/>
                  </a:lnTo>
                  <a:lnTo>
                    <a:pt x="13" y="616"/>
                  </a:lnTo>
                  <a:lnTo>
                    <a:pt x="20" y="639"/>
                  </a:lnTo>
                  <a:lnTo>
                    <a:pt x="249" y="704"/>
                  </a:lnTo>
                  <a:lnTo>
                    <a:pt x="242" y="730"/>
                  </a:lnTo>
                  <a:lnTo>
                    <a:pt x="30" y="670"/>
                  </a:lnTo>
                  <a:lnTo>
                    <a:pt x="30" y="670"/>
                  </a:lnTo>
                  <a:lnTo>
                    <a:pt x="38" y="691"/>
                  </a:lnTo>
                  <a:lnTo>
                    <a:pt x="47" y="711"/>
                  </a:lnTo>
                  <a:lnTo>
                    <a:pt x="711" y="897"/>
                  </a:lnTo>
                  <a:lnTo>
                    <a:pt x="707" y="914"/>
                  </a:lnTo>
                  <a:lnTo>
                    <a:pt x="56" y="732"/>
                  </a:lnTo>
                  <a:lnTo>
                    <a:pt x="56" y="732"/>
                  </a:lnTo>
                  <a:lnTo>
                    <a:pt x="67" y="749"/>
                  </a:lnTo>
                  <a:lnTo>
                    <a:pt x="727" y="934"/>
                  </a:lnTo>
                  <a:lnTo>
                    <a:pt x="721" y="950"/>
                  </a:lnTo>
                  <a:lnTo>
                    <a:pt x="80" y="770"/>
                  </a:lnTo>
                  <a:lnTo>
                    <a:pt x="80" y="770"/>
                  </a:lnTo>
                  <a:lnTo>
                    <a:pt x="91" y="788"/>
                  </a:lnTo>
                  <a:lnTo>
                    <a:pt x="717" y="963"/>
                  </a:lnTo>
                  <a:lnTo>
                    <a:pt x="716" y="969"/>
                  </a:lnTo>
                  <a:lnTo>
                    <a:pt x="716" y="969"/>
                  </a:lnTo>
                  <a:lnTo>
                    <a:pt x="747" y="956"/>
                  </a:lnTo>
                  <a:lnTo>
                    <a:pt x="777" y="940"/>
                  </a:lnTo>
                  <a:lnTo>
                    <a:pt x="805" y="923"/>
                  </a:lnTo>
                  <a:lnTo>
                    <a:pt x="832" y="905"/>
                  </a:lnTo>
                  <a:lnTo>
                    <a:pt x="858" y="884"/>
                  </a:lnTo>
                  <a:lnTo>
                    <a:pt x="882" y="862"/>
                  </a:lnTo>
                  <a:lnTo>
                    <a:pt x="906" y="839"/>
                  </a:lnTo>
                  <a:lnTo>
                    <a:pt x="927" y="814"/>
                  </a:lnTo>
                  <a:lnTo>
                    <a:pt x="1033" y="436"/>
                  </a:lnTo>
                  <a:lnTo>
                    <a:pt x="1033" y="436"/>
                  </a:lnTo>
                  <a:lnTo>
                    <a:pt x="1029" y="411"/>
                  </a:lnTo>
                  <a:lnTo>
                    <a:pt x="1023" y="386"/>
                  </a:lnTo>
                  <a:lnTo>
                    <a:pt x="1016" y="362"/>
                  </a:lnTo>
                  <a:lnTo>
                    <a:pt x="1010" y="338"/>
                  </a:lnTo>
                  <a:lnTo>
                    <a:pt x="1001" y="316"/>
                  </a:lnTo>
                  <a:lnTo>
                    <a:pt x="990" y="294"/>
                  </a:lnTo>
                  <a:lnTo>
                    <a:pt x="980" y="272"/>
                  </a:lnTo>
                  <a:lnTo>
                    <a:pt x="967" y="251"/>
                  </a:lnTo>
                  <a:lnTo>
                    <a:pt x="954" y="230"/>
                  </a:lnTo>
                  <a:lnTo>
                    <a:pt x="941" y="210"/>
                  </a:lnTo>
                  <a:lnTo>
                    <a:pt x="925" y="191"/>
                  </a:lnTo>
                  <a:lnTo>
                    <a:pt x="910" y="172"/>
                  </a:lnTo>
                  <a:lnTo>
                    <a:pt x="893" y="155"/>
                  </a:lnTo>
                  <a:lnTo>
                    <a:pt x="876" y="138"/>
                  </a:lnTo>
                  <a:lnTo>
                    <a:pt x="858" y="121"/>
                  </a:lnTo>
                  <a:lnTo>
                    <a:pt x="838" y="107"/>
                  </a:lnTo>
                  <a:lnTo>
                    <a:pt x="741" y="453"/>
                  </a:lnTo>
                  <a:lnTo>
                    <a:pt x="712" y="445"/>
                  </a:lnTo>
                  <a:lnTo>
                    <a:pt x="812" y="89"/>
                  </a:lnTo>
                  <a:lnTo>
                    <a:pt x="812" y="89"/>
                  </a:lnTo>
                  <a:lnTo>
                    <a:pt x="781" y="69"/>
                  </a:lnTo>
                  <a:lnTo>
                    <a:pt x="747" y="51"/>
                  </a:lnTo>
                  <a:lnTo>
                    <a:pt x="712" y="36"/>
                  </a:lnTo>
                  <a:lnTo>
                    <a:pt x="676" y="24"/>
                  </a:lnTo>
                  <a:lnTo>
                    <a:pt x="638" y="13"/>
                  </a:lnTo>
                  <a:lnTo>
                    <a:pt x="599" y="6"/>
                  </a:lnTo>
                  <a:lnTo>
                    <a:pt x="559" y="2"/>
                  </a:lnTo>
                  <a:lnTo>
                    <a:pt x="519" y="0"/>
                  </a:lnTo>
                  <a:close/>
                </a:path>
              </a:pathLst>
            </a:custGeom>
            <a:solidFill>
              <a:srgbClr val="D0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91" name="Freeform 1669">
              <a:extLst>
                <a:ext uri="{FF2B5EF4-FFF2-40B4-BE49-F238E27FC236}">
                  <a16:creationId xmlns:a16="http://schemas.microsoft.com/office/drawing/2014/main" id="{59F7FA7B-4014-49FB-8516-AB3299A8DA93}"/>
                </a:ext>
              </a:extLst>
            </p:cNvPr>
            <p:cNvSpPr>
              <a:spLocks/>
            </p:cNvSpPr>
            <p:nvPr/>
          </p:nvSpPr>
          <p:spPr bwMode="auto">
            <a:xfrm>
              <a:off x="8719483" y="3661209"/>
              <a:ext cx="592286" cy="196095"/>
            </a:xfrm>
            <a:custGeom>
              <a:avLst/>
              <a:gdLst>
                <a:gd name="T0" fmla="*/ 0 w 592"/>
                <a:gd name="T1" fmla="*/ 0 h 196"/>
                <a:gd name="T2" fmla="*/ 0 w 592"/>
                <a:gd name="T3" fmla="*/ 0 h 196"/>
                <a:gd name="T4" fmla="*/ 17 w 592"/>
                <a:gd name="T5" fmla="*/ 18 h 196"/>
                <a:gd name="T6" fmla="*/ 57 w 592"/>
                <a:gd name="T7" fmla="*/ 30 h 196"/>
                <a:gd name="T8" fmla="*/ 52 w 592"/>
                <a:gd name="T9" fmla="*/ 46 h 196"/>
                <a:gd name="T10" fmla="*/ 38 w 592"/>
                <a:gd name="T11" fmla="*/ 42 h 196"/>
                <a:gd name="T12" fmla="*/ 38 w 592"/>
                <a:gd name="T13" fmla="*/ 42 h 196"/>
                <a:gd name="T14" fmla="*/ 61 w 592"/>
                <a:gd name="T15" fmla="*/ 64 h 196"/>
                <a:gd name="T16" fmla="*/ 86 w 592"/>
                <a:gd name="T17" fmla="*/ 85 h 196"/>
                <a:gd name="T18" fmla="*/ 112 w 592"/>
                <a:gd name="T19" fmla="*/ 104 h 196"/>
                <a:gd name="T20" fmla="*/ 139 w 592"/>
                <a:gd name="T21" fmla="*/ 121 h 196"/>
                <a:gd name="T22" fmla="*/ 168 w 592"/>
                <a:gd name="T23" fmla="*/ 138 h 196"/>
                <a:gd name="T24" fmla="*/ 197 w 592"/>
                <a:gd name="T25" fmla="*/ 152 h 196"/>
                <a:gd name="T26" fmla="*/ 227 w 592"/>
                <a:gd name="T27" fmla="*/ 164 h 196"/>
                <a:gd name="T28" fmla="*/ 260 w 592"/>
                <a:gd name="T29" fmla="*/ 174 h 196"/>
                <a:gd name="T30" fmla="*/ 277 w 592"/>
                <a:gd name="T31" fmla="*/ 179 h 196"/>
                <a:gd name="T32" fmla="*/ 277 w 592"/>
                <a:gd name="T33" fmla="*/ 179 h 196"/>
                <a:gd name="T34" fmla="*/ 309 w 592"/>
                <a:gd name="T35" fmla="*/ 187 h 196"/>
                <a:gd name="T36" fmla="*/ 343 w 592"/>
                <a:gd name="T37" fmla="*/ 192 h 196"/>
                <a:gd name="T38" fmla="*/ 377 w 592"/>
                <a:gd name="T39" fmla="*/ 195 h 196"/>
                <a:gd name="T40" fmla="*/ 412 w 592"/>
                <a:gd name="T41" fmla="*/ 196 h 196"/>
                <a:gd name="T42" fmla="*/ 412 w 592"/>
                <a:gd name="T43" fmla="*/ 196 h 196"/>
                <a:gd name="T44" fmla="*/ 435 w 592"/>
                <a:gd name="T45" fmla="*/ 196 h 196"/>
                <a:gd name="T46" fmla="*/ 459 w 592"/>
                <a:gd name="T47" fmla="*/ 195 h 196"/>
                <a:gd name="T48" fmla="*/ 482 w 592"/>
                <a:gd name="T49" fmla="*/ 192 h 196"/>
                <a:gd name="T50" fmla="*/ 505 w 592"/>
                <a:gd name="T51" fmla="*/ 189 h 196"/>
                <a:gd name="T52" fmla="*/ 527 w 592"/>
                <a:gd name="T53" fmla="*/ 185 h 196"/>
                <a:gd name="T54" fmla="*/ 549 w 592"/>
                <a:gd name="T55" fmla="*/ 179 h 196"/>
                <a:gd name="T56" fmla="*/ 572 w 592"/>
                <a:gd name="T57" fmla="*/ 173 h 196"/>
                <a:gd name="T58" fmla="*/ 592 w 592"/>
                <a:gd name="T59" fmla="*/ 165 h 196"/>
                <a:gd name="T60" fmla="*/ 0 w 592"/>
                <a:gd name="T6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2" h="196">
                  <a:moveTo>
                    <a:pt x="0" y="0"/>
                  </a:moveTo>
                  <a:lnTo>
                    <a:pt x="0" y="0"/>
                  </a:lnTo>
                  <a:lnTo>
                    <a:pt x="17" y="18"/>
                  </a:lnTo>
                  <a:lnTo>
                    <a:pt x="57" y="30"/>
                  </a:lnTo>
                  <a:lnTo>
                    <a:pt x="52" y="46"/>
                  </a:lnTo>
                  <a:lnTo>
                    <a:pt x="38" y="42"/>
                  </a:lnTo>
                  <a:lnTo>
                    <a:pt x="38" y="42"/>
                  </a:lnTo>
                  <a:lnTo>
                    <a:pt x="61" y="64"/>
                  </a:lnTo>
                  <a:lnTo>
                    <a:pt x="86" y="85"/>
                  </a:lnTo>
                  <a:lnTo>
                    <a:pt x="112" y="104"/>
                  </a:lnTo>
                  <a:lnTo>
                    <a:pt x="139" y="121"/>
                  </a:lnTo>
                  <a:lnTo>
                    <a:pt x="168" y="138"/>
                  </a:lnTo>
                  <a:lnTo>
                    <a:pt x="197" y="152"/>
                  </a:lnTo>
                  <a:lnTo>
                    <a:pt x="227" y="164"/>
                  </a:lnTo>
                  <a:lnTo>
                    <a:pt x="260" y="174"/>
                  </a:lnTo>
                  <a:lnTo>
                    <a:pt x="277" y="179"/>
                  </a:lnTo>
                  <a:lnTo>
                    <a:pt x="277" y="179"/>
                  </a:lnTo>
                  <a:lnTo>
                    <a:pt x="309" y="187"/>
                  </a:lnTo>
                  <a:lnTo>
                    <a:pt x="343" y="192"/>
                  </a:lnTo>
                  <a:lnTo>
                    <a:pt x="377" y="195"/>
                  </a:lnTo>
                  <a:lnTo>
                    <a:pt x="412" y="196"/>
                  </a:lnTo>
                  <a:lnTo>
                    <a:pt x="412" y="196"/>
                  </a:lnTo>
                  <a:lnTo>
                    <a:pt x="435" y="196"/>
                  </a:lnTo>
                  <a:lnTo>
                    <a:pt x="459" y="195"/>
                  </a:lnTo>
                  <a:lnTo>
                    <a:pt x="482" y="192"/>
                  </a:lnTo>
                  <a:lnTo>
                    <a:pt x="505" y="189"/>
                  </a:lnTo>
                  <a:lnTo>
                    <a:pt x="527" y="185"/>
                  </a:lnTo>
                  <a:lnTo>
                    <a:pt x="549" y="179"/>
                  </a:lnTo>
                  <a:lnTo>
                    <a:pt x="572" y="173"/>
                  </a:lnTo>
                  <a:lnTo>
                    <a:pt x="592" y="16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92" name="Freeform 1670">
              <a:extLst>
                <a:ext uri="{FF2B5EF4-FFF2-40B4-BE49-F238E27FC236}">
                  <a16:creationId xmlns:a16="http://schemas.microsoft.com/office/drawing/2014/main" id="{071966BB-60AC-4820-956A-55E433BD2639}"/>
                </a:ext>
              </a:extLst>
            </p:cNvPr>
            <p:cNvSpPr>
              <a:spLocks/>
            </p:cNvSpPr>
            <p:nvPr/>
          </p:nvSpPr>
          <p:spPr bwMode="auto">
            <a:xfrm>
              <a:off x="9345785" y="3353060"/>
              <a:ext cx="86042" cy="39019"/>
            </a:xfrm>
            <a:custGeom>
              <a:avLst/>
              <a:gdLst>
                <a:gd name="T0" fmla="*/ 81 w 86"/>
                <a:gd name="T1" fmla="*/ 39 h 39"/>
                <a:gd name="T2" fmla="*/ 0 w 86"/>
                <a:gd name="T3" fmla="*/ 17 h 39"/>
                <a:gd name="T4" fmla="*/ 5 w 86"/>
                <a:gd name="T5" fmla="*/ 0 h 39"/>
                <a:gd name="T6" fmla="*/ 86 w 86"/>
                <a:gd name="T7" fmla="*/ 22 h 39"/>
                <a:gd name="T8" fmla="*/ 81 w 86"/>
                <a:gd name="T9" fmla="*/ 39 h 39"/>
              </a:gdLst>
              <a:ahLst/>
              <a:cxnLst>
                <a:cxn ang="0">
                  <a:pos x="T0" y="T1"/>
                </a:cxn>
                <a:cxn ang="0">
                  <a:pos x="T2" y="T3"/>
                </a:cxn>
                <a:cxn ang="0">
                  <a:pos x="T4" y="T5"/>
                </a:cxn>
                <a:cxn ang="0">
                  <a:pos x="T6" y="T7"/>
                </a:cxn>
                <a:cxn ang="0">
                  <a:pos x="T8" y="T9"/>
                </a:cxn>
              </a:cxnLst>
              <a:rect l="0" t="0" r="r" b="b"/>
              <a:pathLst>
                <a:path w="86" h="39">
                  <a:moveTo>
                    <a:pt x="81" y="39"/>
                  </a:moveTo>
                  <a:lnTo>
                    <a:pt x="0" y="17"/>
                  </a:lnTo>
                  <a:lnTo>
                    <a:pt x="5" y="0"/>
                  </a:lnTo>
                  <a:lnTo>
                    <a:pt x="86" y="22"/>
                  </a:lnTo>
                  <a:lnTo>
                    <a:pt x="81"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93" name="Freeform 1671">
              <a:extLst>
                <a:ext uri="{FF2B5EF4-FFF2-40B4-BE49-F238E27FC236}">
                  <a16:creationId xmlns:a16="http://schemas.microsoft.com/office/drawing/2014/main" id="{A6A157A0-E71F-428C-BD9C-B5F599A8D325}"/>
                </a:ext>
              </a:extLst>
            </p:cNvPr>
            <p:cNvSpPr>
              <a:spLocks/>
            </p:cNvSpPr>
            <p:nvPr/>
          </p:nvSpPr>
          <p:spPr bwMode="auto">
            <a:xfrm>
              <a:off x="8880561" y="3222998"/>
              <a:ext cx="86042" cy="39019"/>
            </a:xfrm>
            <a:custGeom>
              <a:avLst/>
              <a:gdLst>
                <a:gd name="T0" fmla="*/ 81 w 86"/>
                <a:gd name="T1" fmla="*/ 39 h 39"/>
                <a:gd name="T2" fmla="*/ 0 w 86"/>
                <a:gd name="T3" fmla="*/ 16 h 39"/>
                <a:gd name="T4" fmla="*/ 5 w 86"/>
                <a:gd name="T5" fmla="*/ 0 h 39"/>
                <a:gd name="T6" fmla="*/ 86 w 86"/>
                <a:gd name="T7" fmla="*/ 22 h 39"/>
                <a:gd name="T8" fmla="*/ 81 w 86"/>
                <a:gd name="T9" fmla="*/ 39 h 39"/>
              </a:gdLst>
              <a:ahLst/>
              <a:cxnLst>
                <a:cxn ang="0">
                  <a:pos x="T0" y="T1"/>
                </a:cxn>
                <a:cxn ang="0">
                  <a:pos x="T2" y="T3"/>
                </a:cxn>
                <a:cxn ang="0">
                  <a:pos x="T4" y="T5"/>
                </a:cxn>
                <a:cxn ang="0">
                  <a:pos x="T6" y="T7"/>
                </a:cxn>
                <a:cxn ang="0">
                  <a:pos x="T8" y="T9"/>
                </a:cxn>
              </a:cxnLst>
              <a:rect l="0" t="0" r="r" b="b"/>
              <a:pathLst>
                <a:path w="86" h="39">
                  <a:moveTo>
                    <a:pt x="81" y="39"/>
                  </a:moveTo>
                  <a:lnTo>
                    <a:pt x="0" y="16"/>
                  </a:lnTo>
                  <a:lnTo>
                    <a:pt x="5" y="0"/>
                  </a:lnTo>
                  <a:lnTo>
                    <a:pt x="86" y="22"/>
                  </a:lnTo>
                  <a:lnTo>
                    <a:pt x="81"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94" name="Freeform 1672">
              <a:extLst>
                <a:ext uri="{FF2B5EF4-FFF2-40B4-BE49-F238E27FC236}">
                  <a16:creationId xmlns:a16="http://schemas.microsoft.com/office/drawing/2014/main" id="{41C4BC82-564D-4213-AA3B-8AD7E391D4CC}"/>
                </a:ext>
              </a:extLst>
            </p:cNvPr>
            <p:cNvSpPr>
              <a:spLocks/>
            </p:cNvSpPr>
            <p:nvPr/>
          </p:nvSpPr>
          <p:spPr bwMode="auto">
            <a:xfrm>
              <a:off x="8831537" y="3201988"/>
              <a:ext cx="40019" cy="39019"/>
            </a:xfrm>
            <a:custGeom>
              <a:avLst/>
              <a:gdLst>
                <a:gd name="T0" fmla="*/ 31 w 40"/>
                <a:gd name="T1" fmla="*/ 39 h 39"/>
                <a:gd name="T2" fmla="*/ 0 w 40"/>
                <a:gd name="T3" fmla="*/ 32 h 39"/>
                <a:gd name="T4" fmla="*/ 9 w 40"/>
                <a:gd name="T5" fmla="*/ 0 h 39"/>
                <a:gd name="T6" fmla="*/ 40 w 40"/>
                <a:gd name="T7" fmla="*/ 9 h 39"/>
                <a:gd name="T8" fmla="*/ 31 w 40"/>
                <a:gd name="T9" fmla="*/ 39 h 39"/>
              </a:gdLst>
              <a:ahLst/>
              <a:cxnLst>
                <a:cxn ang="0">
                  <a:pos x="T0" y="T1"/>
                </a:cxn>
                <a:cxn ang="0">
                  <a:pos x="T2" y="T3"/>
                </a:cxn>
                <a:cxn ang="0">
                  <a:pos x="T4" y="T5"/>
                </a:cxn>
                <a:cxn ang="0">
                  <a:pos x="T6" y="T7"/>
                </a:cxn>
                <a:cxn ang="0">
                  <a:pos x="T8" y="T9"/>
                </a:cxn>
              </a:cxnLst>
              <a:rect l="0" t="0" r="r" b="b"/>
              <a:pathLst>
                <a:path w="40" h="39">
                  <a:moveTo>
                    <a:pt x="31" y="39"/>
                  </a:moveTo>
                  <a:lnTo>
                    <a:pt x="0" y="32"/>
                  </a:lnTo>
                  <a:lnTo>
                    <a:pt x="9" y="0"/>
                  </a:lnTo>
                  <a:lnTo>
                    <a:pt x="40" y="9"/>
                  </a:lnTo>
                  <a:lnTo>
                    <a:pt x="31"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95" name="Freeform 1673">
              <a:extLst>
                <a:ext uri="{FF2B5EF4-FFF2-40B4-BE49-F238E27FC236}">
                  <a16:creationId xmlns:a16="http://schemas.microsoft.com/office/drawing/2014/main" id="{E6240DE3-6FAF-4D13-97E1-D348D310A2F8}"/>
                </a:ext>
              </a:extLst>
            </p:cNvPr>
            <p:cNvSpPr>
              <a:spLocks/>
            </p:cNvSpPr>
            <p:nvPr/>
          </p:nvSpPr>
          <p:spPr bwMode="auto">
            <a:xfrm>
              <a:off x="9179705" y="3199987"/>
              <a:ext cx="44021" cy="63031"/>
            </a:xfrm>
            <a:custGeom>
              <a:avLst/>
              <a:gdLst>
                <a:gd name="T0" fmla="*/ 28 w 44"/>
                <a:gd name="T1" fmla="*/ 63 h 63"/>
                <a:gd name="T2" fmla="*/ 0 w 44"/>
                <a:gd name="T3" fmla="*/ 56 h 63"/>
                <a:gd name="T4" fmla="*/ 15 w 44"/>
                <a:gd name="T5" fmla="*/ 0 h 63"/>
                <a:gd name="T6" fmla="*/ 44 w 44"/>
                <a:gd name="T7" fmla="*/ 8 h 63"/>
                <a:gd name="T8" fmla="*/ 28 w 44"/>
                <a:gd name="T9" fmla="*/ 63 h 63"/>
              </a:gdLst>
              <a:ahLst/>
              <a:cxnLst>
                <a:cxn ang="0">
                  <a:pos x="T0" y="T1"/>
                </a:cxn>
                <a:cxn ang="0">
                  <a:pos x="T2" y="T3"/>
                </a:cxn>
                <a:cxn ang="0">
                  <a:pos x="T4" y="T5"/>
                </a:cxn>
                <a:cxn ang="0">
                  <a:pos x="T6" y="T7"/>
                </a:cxn>
                <a:cxn ang="0">
                  <a:pos x="T8" y="T9"/>
                </a:cxn>
              </a:cxnLst>
              <a:rect l="0" t="0" r="r" b="b"/>
              <a:pathLst>
                <a:path w="44" h="63">
                  <a:moveTo>
                    <a:pt x="28" y="63"/>
                  </a:moveTo>
                  <a:lnTo>
                    <a:pt x="0" y="56"/>
                  </a:lnTo>
                  <a:lnTo>
                    <a:pt x="15" y="0"/>
                  </a:lnTo>
                  <a:lnTo>
                    <a:pt x="44" y="8"/>
                  </a:lnTo>
                  <a:lnTo>
                    <a:pt x="28" y="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96" name="Freeform 1674">
              <a:extLst>
                <a:ext uri="{FF2B5EF4-FFF2-40B4-BE49-F238E27FC236}">
                  <a16:creationId xmlns:a16="http://schemas.microsoft.com/office/drawing/2014/main" id="{0CF8AB23-2325-4BCE-B395-D545DFC3D5CF}"/>
                </a:ext>
              </a:extLst>
            </p:cNvPr>
            <p:cNvSpPr>
              <a:spLocks/>
            </p:cNvSpPr>
            <p:nvPr/>
          </p:nvSpPr>
          <p:spPr bwMode="auto">
            <a:xfrm>
              <a:off x="8710479" y="3174974"/>
              <a:ext cx="84041" cy="39019"/>
            </a:xfrm>
            <a:custGeom>
              <a:avLst/>
              <a:gdLst>
                <a:gd name="T0" fmla="*/ 80 w 84"/>
                <a:gd name="T1" fmla="*/ 39 h 39"/>
                <a:gd name="T2" fmla="*/ 0 w 84"/>
                <a:gd name="T3" fmla="*/ 16 h 39"/>
                <a:gd name="T4" fmla="*/ 4 w 84"/>
                <a:gd name="T5" fmla="*/ 0 h 39"/>
                <a:gd name="T6" fmla="*/ 84 w 84"/>
                <a:gd name="T7" fmla="*/ 22 h 39"/>
                <a:gd name="T8" fmla="*/ 80 w 84"/>
                <a:gd name="T9" fmla="*/ 39 h 39"/>
              </a:gdLst>
              <a:ahLst/>
              <a:cxnLst>
                <a:cxn ang="0">
                  <a:pos x="T0" y="T1"/>
                </a:cxn>
                <a:cxn ang="0">
                  <a:pos x="T2" y="T3"/>
                </a:cxn>
                <a:cxn ang="0">
                  <a:pos x="T4" y="T5"/>
                </a:cxn>
                <a:cxn ang="0">
                  <a:pos x="T6" y="T7"/>
                </a:cxn>
                <a:cxn ang="0">
                  <a:pos x="T8" y="T9"/>
                </a:cxn>
              </a:cxnLst>
              <a:rect l="0" t="0" r="r" b="b"/>
              <a:pathLst>
                <a:path w="84" h="39">
                  <a:moveTo>
                    <a:pt x="80" y="39"/>
                  </a:moveTo>
                  <a:lnTo>
                    <a:pt x="0" y="16"/>
                  </a:lnTo>
                  <a:lnTo>
                    <a:pt x="4" y="0"/>
                  </a:lnTo>
                  <a:lnTo>
                    <a:pt x="84" y="22"/>
                  </a:lnTo>
                  <a:lnTo>
                    <a:pt x="80"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97" name="Freeform 1675">
              <a:extLst>
                <a:ext uri="{FF2B5EF4-FFF2-40B4-BE49-F238E27FC236}">
                  <a16:creationId xmlns:a16="http://schemas.microsoft.com/office/drawing/2014/main" id="{C1BDC62B-A1D1-4384-AD0C-A5B20E17A1CD}"/>
                </a:ext>
              </a:extLst>
            </p:cNvPr>
            <p:cNvSpPr>
              <a:spLocks/>
            </p:cNvSpPr>
            <p:nvPr/>
          </p:nvSpPr>
          <p:spPr bwMode="auto">
            <a:xfrm>
              <a:off x="8661455" y="3153965"/>
              <a:ext cx="40019" cy="41020"/>
            </a:xfrm>
            <a:custGeom>
              <a:avLst/>
              <a:gdLst>
                <a:gd name="T0" fmla="*/ 31 w 40"/>
                <a:gd name="T1" fmla="*/ 41 h 41"/>
                <a:gd name="T2" fmla="*/ 0 w 40"/>
                <a:gd name="T3" fmla="*/ 31 h 41"/>
                <a:gd name="T4" fmla="*/ 9 w 40"/>
                <a:gd name="T5" fmla="*/ 0 h 41"/>
                <a:gd name="T6" fmla="*/ 40 w 40"/>
                <a:gd name="T7" fmla="*/ 9 h 41"/>
                <a:gd name="T8" fmla="*/ 31 w 40"/>
                <a:gd name="T9" fmla="*/ 41 h 41"/>
              </a:gdLst>
              <a:ahLst/>
              <a:cxnLst>
                <a:cxn ang="0">
                  <a:pos x="T0" y="T1"/>
                </a:cxn>
                <a:cxn ang="0">
                  <a:pos x="T2" y="T3"/>
                </a:cxn>
                <a:cxn ang="0">
                  <a:pos x="T4" y="T5"/>
                </a:cxn>
                <a:cxn ang="0">
                  <a:pos x="T6" y="T7"/>
                </a:cxn>
                <a:cxn ang="0">
                  <a:pos x="T8" y="T9"/>
                </a:cxn>
              </a:cxnLst>
              <a:rect l="0" t="0" r="r" b="b"/>
              <a:pathLst>
                <a:path w="40" h="41">
                  <a:moveTo>
                    <a:pt x="31" y="41"/>
                  </a:moveTo>
                  <a:lnTo>
                    <a:pt x="0" y="31"/>
                  </a:lnTo>
                  <a:lnTo>
                    <a:pt x="9" y="0"/>
                  </a:lnTo>
                  <a:lnTo>
                    <a:pt x="40" y="9"/>
                  </a:lnTo>
                  <a:lnTo>
                    <a:pt x="31"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3198" name="Freeform 1676">
              <a:extLst>
                <a:ext uri="{FF2B5EF4-FFF2-40B4-BE49-F238E27FC236}">
                  <a16:creationId xmlns:a16="http://schemas.microsoft.com/office/drawing/2014/main" id="{CF3A6172-DA1F-414F-B5FD-F9D7CCE40A94}"/>
                </a:ext>
              </a:extLst>
            </p:cNvPr>
            <p:cNvSpPr>
              <a:spLocks/>
            </p:cNvSpPr>
            <p:nvPr/>
          </p:nvSpPr>
          <p:spPr bwMode="auto">
            <a:xfrm>
              <a:off x="9215723" y="3140958"/>
              <a:ext cx="63031" cy="133065"/>
            </a:xfrm>
            <a:custGeom>
              <a:avLst/>
              <a:gdLst>
                <a:gd name="T0" fmla="*/ 27 w 63"/>
                <a:gd name="T1" fmla="*/ 133 h 133"/>
                <a:gd name="T2" fmla="*/ 0 w 63"/>
                <a:gd name="T3" fmla="*/ 125 h 133"/>
                <a:gd name="T4" fmla="*/ 34 w 63"/>
                <a:gd name="T5" fmla="*/ 0 h 133"/>
                <a:gd name="T6" fmla="*/ 63 w 63"/>
                <a:gd name="T7" fmla="*/ 8 h 133"/>
                <a:gd name="T8" fmla="*/ 27 w 63"/>
                <a:gd name="T9" fmla="*/ 133 h 133"/>
              </a:gdLst>
              <a:ahLst/>
              <a:cxnLst>
                <a:cxn ang="0">
                  <a:pos x="T0" y="T1"/>
                </a:cxn>
                <a:cxn ang="0">
                  <a:pos x="T2" y="T3"/>
                </a:cxn>
                <a:cxn ang="0">
                  <a:pos x="T4" y="T5"/>
                </a:cxn>
                <a:cxn ang="0">
                  <a:pos x="T6" y="T7"/>
                </a:cxn>
                <a:cxn ang="0">
                  <a:pos x="T8" y="T9"/>
                </a:cxn>
              </a:cxnLst>
              <a:rect l="0" t="0" r="r" b="b"/>
              <a:pathLst>
                <a:path w="63" h="133">
                  <a:moveTo>
                    <a:pt x="27" y="133"/>
                  </a:moveTo>
                  <a:lnTo>
                    <a:pt x="0" y="125"/>
                  </a:lnTo>
                  <a:lnTo>
                    <a:pt x="34" y="0"/>
                  </a:lnTo>
                  <a:lnTo>
                    <a:pt x="63" y="8"/>
                  </a:lnTo>
                  <a:lnTo>
                    <a:pt x="27" y="1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99" name="Freeform 1678">
              <a:extLst>
                <a:ext uri="{FF2B5EF4-FFF2-40B4-BE49-F238E27FC236}">
                  <a16:creationId xmlns:a16="http://schemas.microsoft.com/office/drawing/2014/main" id="{437A2EBD-43C3-4F34-8B5E-1B9AC633A1D8}"/>
                </a:ext>
              </a:extLst>
            </p:cNvPr>
            <p:cNvSpPr>
              <a:spLocks/>
            </p:cNvSpPr>
            <p:nvPr/>
          </p:nvSpPr>
          <p:spPr bwMode="auto">
            <a:xfrm>
              <a:off x="9144689" y="3125951"/>
              <a:ext cx="61030" cy="127062"/>
            </a:xfrm>
            <a:custGeom>
              <a:avLst/>
              <a:gdLst>
                <a:gd name="T0" fmla="*/ 27 w 61"/>
                <a:gd name="T1" fmla="*/ 127 h 127"/>
                <a:gd name="T2" fmla="*/ 0 w 61"/>
                <a:gd name="T3" fmla="*/ 119 h 127"/>
                <a:gd name="T4" fmla="*/ 32 w 61"/>
                <a:gd name="T5" fmla="*/ 0 h 127"/>
                <a:gd name="T6" fmla="*/ 61 w 61"/>
                <a:gd name="T7" fmla="*/ 7 h 127"/>
                <a:gd name="T8" fmla="*/ 27 w 61"/>
                <a:gd name="T9" fmla="*/ 127 h 127"/>
              </a:gdLst>
              <a:ahLst/>
              <a:cxnLst>
                <a:cxn ang="0">
                  <a:pos x="T0" y="T1"/>
                </a:cxn>
                <a:cxn ang="0">
                  <a:pos x="T2" y="T3"/>
                </a:cxn>
                <a:cxn ang="0">
                  <a:pos x="T4" y="T5"/>
                </a:cxn>
                <a:cxn ang="0">
                  <a:pos x="T6" y="T7"/>
                </a:cxn>
                <a:cxn ang="0">
                  <a:pos x="T8" y="T9"/>
                </a:cxn>
              </a:cxnLst>
              <a:rect l="0" t="0" r="r" b="b"/>
              <a:pathLst>
                <a:path w="61" h="127">
                  <a:moveTo>
                    <a:pt x="27" y="127"/>
                  </a:moveTo>
                  <a:lnTo>
                    <a:pt x="0" y="119"/>
                  </a:lnTo>
                  <a:lnTo>
                    <a:pt x="32" y="0"/>
                  </a:lnTo>
                  <a:lnTo>
                    <a:pt x="61" y="7"/>
                  </a:lnTo>
                  <a:lnTo>
                    <a:pt x="27" y="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00" name="Freeform 1679">
              <a:extLst>
                <a:ext uri="{FF2B5EF4-FFF2-40B4-BE49-F238E27FC236}">
                  <a16:creationId xmlns:a16="http://schemas.microsoft.com/office/drawing/2014/main" id="{22B2775C-30A5-4B8C-8331-01EA794A9EAD}"/>
                </a:ext>
              </a:extLst>
            </p:cNvPr>
            <p:cNvSpPr>
              <a:spLocks/>
            </p:cNvSpPr>
            <p:nvPr/>
          </p:nvSpPr>
          <p:spPr bwMode="auto">
            <a:xfrm>
              <a:off x="9289758" y="3065922"/>
              <a:ext cx="90043" cy="229111"/>
            </a:xfrm>
            <a:custGeom>
              <a:avLst/>
              <a:gdLst>
                <a:gd name="T0" fmla="*/ 29 w 90"/>
                <a:gd name="T1" fmla="*/ 229 h 229"/>
                <a:gd name="T2" fmla="*/ 0 w 90"/>
                <a:gd name="T3" fmla="*/ 221 h 229"/>
                <a:gd name="T4" fmla="*/ 61 w 90"/>
                <a:gd name="T5" fmla="*/ 0 h 229"/>
                <a:gd name="T6" fmla="*/ 90 w 90"/>
                <a:gd name="T7" fmla="*/ 8 h 229"/>
                <a:gd name="T8" fmla="*/ 29 w 90"/>
                <a:gd name="T9" fmla="*/ 229 h 229"/>
              </a:gdLst>
              <a:ahLst/>
              <a:cxnLst>
                <a:cxn ang="0">
                  <a:pos x="T0" y="T1"/>
                </a:cxn>
                <a:cxn ang="0">
                  <a:pos x="T2" y="T3"/>
                </a:cxn>
                <a:cxn ang="0">
                  <a:pos x="T4" y="T5"/>
                </a:cxn>
                <a:cxn ang="0">
                  <a:pos x="T6" y="T7"/>
                </a:cxn>
                <a:cxn ang="0">
                  <a:pos x="T8" y="T9"/>
                </a:cxn>
              </a:cxnLst>
              <a:rect l="0" t="0" r="r" b="b"/>
              <a:pathLst>
                <a:path w="90" h="229">
                  <a:moveTo>
                    <a:pt x="29" y="229"/>
                  </a:moveTo>
                  <a:lnTo>
                    <a:pt x="0" y="221"/>
                  </a:lnTo>
                  <a:lnTo>
                    <a:pt x="61" y="0"/>
                  </a:lnTo>
                  <a:lnTo>
                    <a:pt x="90" y="8"/>
                  </a:lnTo>
                  <a:lnTo>
                    <a:pt x="29" y="2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01" name="Freeform 1680">
              <a:extLst>
                <a:ext uri="{FF2B5EF4-FFF2-40B4-BE49-F238E27FC236}">
                  <a16:creationId xmlns:a16="http://schemas.microsoft.com/office/drawing/2014/main" id="{A6AAAE55-ED08-421D-BC71-8DA0A53B9F72}"/>
                </a:ext>
              </a:extLst>
            </p:cNvPr>
            <p:cNvSpPr>
              <a:spLocks/>
            </p:cNvSpPr>
            <p:nvPr/>
          </p:nvSpPr>
          <p:spPr bwMode="auto">
            <a:xfrm>
              <a:off x="8888565" y="3034907"/>
              <a:ext cx="66032" cy="147071"/>
            </a:xfrm>
            <a:custGeom>
              <a:avLst/>
              <a:gdLst>
                <a:gd name="T0" fmla="*/ 27 w 66"/>
                <a:gd name="T1" fmla="*/ 147 h 147"/>
                <a:gd name="T2" fmla="*/ 0 w 66"/>
                <a:gd name="T3" fmla="*/ 139 h 147"/>
                <a:gd name="T4" fmla="*/ 39 w 66"/>
                <a:gd name="T5" fmla="*/ 0 h 147"/>
                <a:gd name="T6" fmla="*/ 66 w 66"/>
                <a:gd name="T7" fmla="*/ 7 h 147"/>
                <a:gd name="T8" fmla="*/ 27 w 66"/>
                <a:gd name="T9" fmla="*/ 147 h 147"/>
              </a:gdLst>
              <a:ahLst/>
              <a:cxnLst>
                <a:cxn ang="0">
                  <a:pos x="T0" y="T1"/>
                </a:cxn>
                <a:cxn ang="0">
                  <a:pos x="T2" y="T3"/>
                </a:cxn>
                <a:cxn ang="0">
                  <a:pos x="T4" y="T5"/>
                </a:cxn>
                <a:cxn ang="0">
                  <a:pos x="T6" y="T7"/>
                </a:cxn>
                <a:cxn ang="0">
                  <a:pos x="T8" y="T9"/>
                </a:cxn>
              </a:cxnLst>
              <a:rect l="0" t="0" r="r" b="b"/>
              <a:pathLst>
                <a:path w="66" h="147">
                  <a:moveTo>
                    <a:pt x="27" y="147"/>
                  </a:moveTo>
                  <a:lnTo>
                    <a:pt x="0" y="139"/>
                  </a:lnTo>
                  <a:lnTo>
                    <a:pt x="39" y="0"/>
                  </a:lnTo>
                  <a:lnTo>
                    <a:pt x="66" y="7"/>
                  </a:lnTo>
                  <a:lnTo>
                    <a:pt x="27" y="1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02" name="Freeform 1681">
              <a:extLst>
                <a:ext uri="{FF2B5EF4-FFF2-40B4-BE49-F238E27FC236}">
                  <a16:creationId xmlns:a16="http://schemas.microsoft.com/office/drawing/2014/main" id="{0CFF90D8-EC10-4A19-80DC-C82CABFF233F}"/>
                </a:ext>
              </a:extLst>
            </p:cNvPr>
            <p:cNvSpPr>
              <a:spLocks/>
            </p:cNvSpPr>
            <p:nvPr/>
          </p:nvSpPr>
          <p:spPr bwMode="auto">
            <a:xfrm>
              <a:off x="9361793" y="3025903"/>
              <a:ext cx="106051" cy="288139"/>
            </a:xfrm>
            <a:custGeom>
              <a:avLst/>
              <a:gdLst>
                <a:gd name="T0" fmla="*/ 28 w 106"/>
                <a:gd name="T1" fmla="*/ 288 h 288"/>
                <a:gd name="T2" fmla="*/ 0 w 106"/>
                <a:gd name="T3" fmla="*/ 280 h 288"/>
                <a:gd name="T4" fmla="*/ 79 w 106"/>
                <a:gd name="T5" fmla="*/ 0 h 288"/>
                <a:gd name="T6" fmla="*/ 106 w 106"/>
                <a:gd name="T7" fmla="*/ 7 h 288"/>
                <a:gd name="T8" fmla="*/ 28 w 106"/>
                <a:gd name="T9" fmla="*/ 288 h 288"/>
              </a:gdLst>
              <a:ahLst/>
              <a:cxnLst>
                <a:cxn ang="0">
                  <a:pos x="T0" y="T1"/>
                </a:cxn>
                <a:cxn ang="0">
                  <a:pos x="T2" y="T3"/>
                </a:cxn>
                <a:cxn ang="0">
                  <a:pos x="T4" y="T5"/>
                </a:cxn>
                <a:cxn ang="0">
                  <a:pos x="T6" y="T7"/>
                </a:cxn>
                <a:cxn ang="0">
                  <a:pos x="T8" y="T9"/>
                </a:cxn>
              </a:cxnLst>
              <a:rect l="0" t="0" r="r" b="b"/>
              <a:pathLst>
                <a:path w="106" h="288">
                  <a:moveTo>
                    <a:pt x="28" y="288"/>
                  </a:moveTo>
                  <a:lnTo>
                    <a:pt x="0" y="280"/>
                  </a:lnTo>
                  <a:lnTo>
                    <a:pt x="79" y="0"/>
                  </a:lnTo>
                  <a:lnTo>
                    <a:pt x="106" y="7"/>
                  </a:lnTo>
                  <a:lnTo>
                    <a:pt x="28" y="2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03" name="Freeform 1682">
              <a:extLst>
                <a:ext uri="{FF2B5EF4-FFF2-40B4-BE49-F238E27FC236}">
                  <a16:creationId xmlns:a16="http://schemas.microsoft.com/office/drawing/2014/main" id="{53023544-2DEA-4A5A-80BF-DDF1EF1A4CB5}"/>
                </a:ext>
              </a:extLst>
            </p:cNvPr>
            <p:cNvSpPr>
              <a:spLocks/>
            </p:cNvSpPr>
            <p:nvPr/>
          </p:nvSpPr>
          <p:spPr bwMode="auto">
            <a:xfrm>
              <a:off x="8851547" y="2984883"/>
              <a:ext cx="78038" cy="186090"/>
            </a:xfrm>
            <a:custGeom>
              <a:avLst/>
              <a:gdLst>
                <a:gd name="T0" fmla="*/ 29 w 78"/>
                <a:gd name="T1" fmla="*/ 186 h 186"/>
                <a:gd name="T2" fmla="*/ 0 w 78"/>
                <a:gd name="T3" fmla="*/ 178 h 186"/>
                <a:gd name="T4" fmla="*/ 50 w 78"/>
                <a:gd name="T5" fmla="*/ 0 h 186"/>
                <a:gd name="T6" fmla="*/ 78 w 78"/>
                <a:gd name="T7" fmla="*/ 9 h 186"/>
                <a:gd name="T8" fmla="*/ 29 w 78"/>
                <a:gd name="T9" fmla="*/ 186 h 186"/>
              </a:gdLst>
              <a:ahLst/>
              <a:cxnLst>
                <a:cxn ang="0">
                  <a:pos x="T0" y="T1"/>
                </a:cxn>
                <a:cxn ang="0">
                  <a:pos x="T2" y="T3"/>
                </a:cxn>
                <a:cxn ang="0">
                  <a:pos x="T4" y="T5"/>
                </a:cxn>
                <a:cxn ang="0">
                  <a:pos x="T6" y="T7"/>
                </a:cxn>
                <a:cxn ang="0">
                  <a:pos x="T8" y="T9"/>
                </a:cxn>
              </a:cxnLst>
              <a:rect l="0" t="0" r="r" b="b"/>
              <a:pathLst>
                <a:path w="78" h="186">
                  <a:moveTo>
                    <a:pt x="29" y="186"/>
                  </a:moveTo>
                  <a:lnTo>
                    <a:pt x="0" y="178"/>
                  </a:lnTo>
                  <a:lnTo>
                    <a:pt x="50" y="0"/>
                  </a:lnTo>
                  <a:lnTo>
                    <a:pt x="78" y="9"/>
                  </a:lnTo>
                  <a:lnTo>
                    <a:pt x="29"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04" name="Freeform 1683">
              <a:extLst>
                <a:ext uri="{FF2B5EF4-FFF2-40B4-BE49-F238E27FC236}">
                  <a16:creationId xmlns:a16="http://schemas.microsoft.com/office/drawing/2014/main" id="{79176920-E919-45F1-9088-E5BF104BA681}"/>
                </a:ext>
              </a:extLst>
            </p:cNvPr>
            <p:cNvSpPr>
              <a:spLocks/>
            </p:cNvSpPr>
            <p:nvPr/>
          </p:nvSpPr>
          <p:spPr bwMode="auto">
            <a:xfrm>
              <a:off x="8777511" y="2949866"/>
              <a:ext cx="82040" cy="200097"/>
            </a:xfrm>
            <a:custGeom>
              <a:avLst/>
              <a:gdLst>
                <a:gd name="T0" fmla="*/ 29 w 82"/>
                <a:gd name="T1" fmla="*/ 200 h 200"/>
                <a:gd name="T2" fmla="*/ 0 w 82"/>
                <a:gd name="T3" fmla="*/ 193 h 200"/>
                <a:gd name="T4" fmla="*/ 55 w 82"/>
                <a:gd name="T5" fmla="*/ 0 h 200"/>
                <a:gd name="T6" fmla="*/ 82 w 82"/>
                <a:gd name="T7" fmla="*/ 8 h 200"/>
                <a:gd name="T8" fmla="*/ 29 w 82"/>
                <a:gd name="T9" fmla="*/ 200 h 200"/>
              </a:gdLst>
              <a:ahLst/>
              <a:cxnLst>
                <a:cxn ang="0">
                  <a:pos x="T0" y="T1"/>
                </a:cxn>
                <a:cxn ang="0">
                  <a:pos x="T2" y="T3"/>
                </a:cxn>
                <a:cxn ang="0">
                  <a:pos x="T4" y="T5"/>
                </a:cxn>
                <a:cxn ang="0">
                  <a:pos x="T6" y="T7"/>
                </a:cxn>
                <a:cxn ang="0">
                  <a:pos x="T8" y="T9"/>
                </a:cxn>
              </a:cxnLst>
              <a:rect l="0" t="0" r="r" b="b"/>
              <a:pathLst>
                <a:path w="82" h="200">
                  <a:moveTo>
                    <a:pt x="29" y="200"/>
                  </a:moveTo>
                  <a:lnTo>
                    <a:pt x="0" y="193"/>
                  </a:lnTo>
                  <a:lnTo>
                    <a:pt x="55" y="0"/>
                  </a:lnTo>
                  <a:lnTo>
                    <a:pt x="82" y="8"/>
                  </a:lnTo>
                  <a:lnTo>
                    <a:pt x="29" y="2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05" name="Freeform 1684">
              <a:extLst>
                <a:ext uri="{FF2B5EF4-FFF2-40B4-BE49-F238E27FC236}">
                  <a16:creationId xmlns:a16="http://schemas.microsoft.com/office/drawing/2014/main" id="{059FFD1E-3B68-4EE1-BCBD-8D5E42AD6D08}"/>
                </a:ext>
              </a:extLst>
            </p:cNvPr>
            <p:cNvSpPr>
              <a:spLocks/>
            </p:cNvSpPr>
            <p:nvPr/>
          </p:nvSpPr>
          <p:spPr bwMode="auto">
            <a:xfrm>
              <a:off x="9033635" y="2944863"/>
              <a:ext cx="104050" cy="278134"/>
            </a:xfrm>
            <a:custGeom>
              <a:avLst/>
              <a:gdLst>
                <a:gd name="T0" fmla="*/ 29 w 104"/>
                <a:gd name="T1" fmla="*/ 278 h 278"/>
                <a:gd name="T2" fmla="*/ 0 w 104"/>
                <a:gd name="T3" fmla="*/ 269 h 278"/>
                <a:gd name="T4" fmla="*/ 76 w 104"/>
                <a:gd name="T5" fmla="*/ 0 h 278"/>
                <a:gd name="T6" fmla="*/ 104 w 104"/>
                <a:gd name="T7" fmla="*/ 8 h 278"/>
                <a:gd name="T8" fmla="*/ 29 w 104"/>
                <a:gd name="T9" fmla="*/ 278 h 278"/>
              </a:gdLst>
              <a:ahLst/>
              <a:cxnLst>
                <a:cxn ang="0">
                  <a:pos x="T0" y="T1"/>
                </a:cxn>
                <a:cxn ang="0">
                  <a:pos x="T2" y="T3"/>
                </a:cxn>
                <a:cxn ang="0">
                  <a:pos x="T4" y="T5"/>
                </a:cxn>
                <a:cxn ang="0">
                  <a:pos x="T6" y="T7"/>
                </a:cxn>
                <a:cxn ang="0">
                  <a:pos x="T8" y="T9"/>
                </a:cxn>
              </a:cxnLst>
              <a:rect l="0" t="0" r="r" b="b"/>
              <a:pathLst>
                <a:path w="104" h="278">
                  <a:moveTo>
                    <a:pt x="29" y="278"/>
                  </a:moveTo>
                  <a:lnTo>
                    <a:pt x="0" y="269"/>
                  </a:lnTo>
                  <a:lnTo>
                    <a:pt x="76" y="0"/>
                  </a:lnTo>
                  <a:lnTo>
                    <a:pt x="104" y="8"/>
                  </a:lnTo>
                  <a:lnTo>
                    <a:pt x="29" y="2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06" name="Freeform 1685">
              <a:extLst>
                <a:ext uri="{FF2B5EF4-FFF2-40B4-BE49-F238E27FC236}">
                  <a16:creationId xmlns:a16="http://schemas.microsoft.com/office/drawing/2014/main" id="{B5F7B8D4-E528-4B91-B891-ED392111C5DC}"/>
                </a:ext>
              </a:extLst>
            </p:cNvPr>
            <p:cNvSpPr>
              <a:spLocks/>
            </p:cNvSpPr>
            <p:nvPr/>
          </p:nvSpPr>
          <p:spPr bwMode="auto">
            <a:xfrm>
              <a:off x="8923582" y="2919852"/>
              <a:ext cx="103050" cy="272131"/>
            </a:xfrm>
            <a:custGeom>
              <a:avLst/>
              <a:gdLst>
                <a:gd name="T0" fmla="*/ 28 w 103"/>
                <a:gd name="T1" fmla="*/ 272 h 272"/>
                <a:gd name="T2" fmla="*/ 0 w 103"/>
                <a:gd name="T3" fmla="*/ 264 h 272"/>
                <a:gd name="T4" fmla="*/ 74 w 103"/>
                <a:gd name="T5" fmla="*/ 0 h 272"/>
                <a:gd name="T6" fmla="*/ 103 w 103"/>
                <a:gd name="T7" fmla="*/ 8 h 272"/>
                <a:gd name="T8" fmla="*/ 28 w 103"/>
                <a:gd name="T9" fmla="*/ 272 h 272"/>
              </a:gdLst>
              <a:ahLst/>
              <a:cxnLst>
                <a:cxn ang="0">
                  <a:pos x="T0" y="T1"/>
                </a:cxn>
                <a:cxn ang="0">
                  <a:pos x="T2" y="T3"/>
                </a:cxn>
                <a:cxn ang="0">
                  <a:pos x="T4" y="T5"/>
                </a:cxn>
                <a:cxn ang="0">
                  <a:pos x="T6" y="T7"/>
                </a:cxn>
                <a:cxn ang="0">
                  <a:pos x="T8" y="T9"/>
                </a:cxn>
              </a:cxnLst>
              <a:rect l="0" t="0" r="r" b="b"/>
              <a:pathLst>
                <a:path w="103" h="272">
                  <a:moveTo>
                    <a:pt x="28" y="272"/>
                  </a:moveTo>
                  <a:lnTo>
                    <a:pt x="0" y="264"/>
                  </a:lnTo>
                  <a:lnTo>
                    <a:pt x="74" y="0"/>
                  </a:lnTo>
                  <a:lnTo>
                    <a:pt x="103" y="8"/>
                  </a:lnTo>
                  <a:lnTo>
                    <a:pt x="28" y="2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07" name="Freeform 1686">
              <a:extLst>
                <a:ext uri="{FF2B5EF4-FFF2-40B4-BE49-F238E27FC236}">
                  <a16:creationId xmlns:a16="http://schemas.microsoft.com/office/drawing/2014/main" id="{104F8BA6-E974-47D8-BA49-F4EE4716E85D}"/>
                </a:ext>
              </a:extLst>
            </p:cNvPr>
            <p:cNvSpPr>
              <a:spLocks/>
            </p:cNvSpPr>
            <p:nvPr/>
          </p:nvSpPr>
          <p:spPr bwMode="auto">
            <a:xfrm>
              <a:off x="9068652" y="2882833"/>
              <a:ext cx="125061" cy="349169"/>
            </a:xfrm>
            <a:custGeom>
              <a:avLst/>
              <a:gdLst>
                <a:gd name="T0" fmla="*/ 29 w 125"/>
                <a:gd name="T1" fmla="*/ 349 h 349"/>
                <a:gd name="T2" fmla="*/ 0 w 125"/>
                <a:gd name="T3" fmla="*/ 341 h 349"/>
                <a:gd name="T4" fmla="*/ 97 w 125"/>
                <a:gd name="T5" fmla="*/ 0 h 349"/>
                <a:gd name="T6" fmla="*/ 125 w 125"/>
                <a:gd name="T7" fmla="*/ 7 h 349"/>
                <a:gd name="T8" fmla="*/ 29 w 125"/>
                <a:gd name="T9" fmla="*/ 349 h 349"/>
              </a:gdLst>
              <a:ahLst/>
              <a:cxnLst>
                <a:cxn ang="0">
                  <a:pos x="T0" y="T1"/>
                </a:cxn>
                <a:cxn ang="0">
                  <a:pos x="T2" y="T3"/>
                </a:cxn>
                <a:cxn ang="0">
                  <a:pos x="T4" y="T5"/>
                </a:cxn>
                <a:cxn ang="0">
                  <a:pos x="T6" y="T7"/>
                </a:cxn>
                <a:cxn ang="0">
                  <a:pos x="T8" y="T9"/>
                </a:cxn>
              </a:cxnLst>
              <a:rect l="0" t="0" r="r" b="b"/>
              <a:pathLst>
                <a:path w="125" h="349">
                  <a:moveTo>
                    <a:pt x="29" y="349"/>
                  </a:moveTo>
                  <a:lnTo>
                    <a:pt x="0" y="341"/>
                  </a:lnTo>
                  <a:lnTo>
                    <a:pt x="97" y="0"/>
                  </a:lnTo>
                  <a:lnTo>
                    <a:pt x="125" y="7"/>
                  </a:lnTo>
                  <a:lnTo>
                    <a:pt x="29" y="3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08" name="Freeform 1687">
              <a:extLst>
                <a:ext uri="{FF2B5EF4-FFF2-40B4-BE49-F238E27FC236}">
                  <a16:creationId xmlns:a16="http://schemas.microsoft.com/office/drawing/2014/main" id="{81D74835-FA2E-4FB2-8152-ECFE7572E19D}"/>
                </a:ext>
              </a:extLst>
            </p:cNvPr>
            <p:cNvSpPr>
              <a:spLocks/>
            </p:cNvSpPr>
            <p:nvPr/>
          </p:nvSpPr>
          <p:spPr bwMode="auto">
            <a:xfrm>
              <a:off x="8612432" y="2850818"/>
              <a:ext cx="1033499" cy="969468"/>
            </a:xfrm>
            <a:custGeom>
              <a:avLst/>
              <a:gdLst>
                <a:gd name="T0" fmla="*/ 519 w 1033"/>
                <a:gd name="T1" fmla="*/ 0 h 969"/>
                <a:gd name="T2" fmla="*/ 414 w 1033"/>
                <a:gd name="T3" fmla="*/ 362 h 969"/>
                <a:gd name="T4" fmla="*/ 484 w 1033"/>
                <a:gd name="T5" fmla="*/ 2 h 969"/>
                <a:gd name="T6" fmla="*/ 463 w 1033"/>
                <a:gd name="T7" fmla="*/ 3 h 969"/>
                <a:gd name="T8" fmla="*/ 403 w 1033"/>
                <a:gd name="T9" fmla="*/ 12 h 969"/>
                <a:gd name="T10" fmla="*/ 328 w 1033"/>
                <a:gd name="T11" fmla="*/ 36 h 969"/>
                <a:gd name="T12" fmla="*/ 256 w 1033"/>
                <a:gd name="T13" fmla="*/ 69 h 969"/>
                <a:gd name="T14" fmla="*/ 193 w 1033"/>
                <a:gd name="T15" fmla="*/ 112 h 969"/>
                <a:gd name="T16" fmla="*/ 158 w 1033"/>
                <a:gd name="T17" fmla="*/ 290 h 969"/>
                <a:gd name="T18" fmla="*/ 172 w 1033"/>
                <a:gd name="T19" fmla="*/ 129 h 969"/>
                <a:gd name="T20" fmla="*/ 162 w 1033"/>
                <a:gd name="T21" fmla="*/ 139 h 969"/>
                <a:gd name="T22" fmla="*/ 94 w 1033"/>
                <a:gd name="T23" fmla="*/ 272 h 969"/>
                <a:gd name="T24" fmla="*/ 119 w 1033"/>
                <a:gd name="T25" fmla="*/ 184 h 969"/>
                <a:gd name="T26" fmla="*/ 87 w 1033"/>
                <a:gd name="T27" fmla="*/ 224 h 969"/>
                <a:gd name="T28" fmla="*/ 62 w 1033"/>
                <a:gd name="T29" fmla="*/ 267 h 969"/>
                <a:gd name="T30" fmla="*/ 832 w 1033"/>
                <a:gd name="T31" fmla="*/ 485 h 969"/>
                <a:gd name="T32" fmla="*/ 60 w 1033"/>
                <a:gd name="T33" fmla="*/ 269 h 969"/>
                <a:gd name="T34" fmla="*/ 39 w 1033"/>
                <a:gd name="T35" fmla="*/ 311 h 969"/>
                <a:gd name="T36" fmla="*/ 24 w 1033"/>
                <a:gd name="T37" fmla="*/ 355 h 969"/>
                <a:gd name="T38" fmla="*/ 803 w 1033"/>
                <a:gd name="T39" fmla="*/ 580 h 969"/>
                <a:gd name="T40" fmla="*/ 21 w 1033"/>
                <a:gd name="T41" fmla="*/ 360 h 969"/>
                <a:gd name="T42" fmla="*/ 6 w 1033"/>
                <a:gd name="T43" fmla="*/ 433 h 969"/>
                <a:gd name="T44" fmla="*/ 776 w 1033"/>
                <a:gd name="T45" fmla="*/ 666 h 969"/>
                <a:gd name="T46" fmla="*/ 3 w 1033"/>
                <a:gd name="T47" fmla="*/ 450 h 969"/>
                <a:gd name="T48" fmla="*/ 795 w 1033"/>
                <a:gd name="T49" fmla="*/ 687 h 969"/>
                <a:gd name="T50" fmla="*/ 2 w 1033"/>
                <a:gd name="T51" fmla="*/ 481 h 969"/>
                <a:gd name="T52" fmla="*/ 0 w 1033"/>
                <a:gd name="T53" fmla="*/ 496 h 969"/>
                <a:gd name="T54" fmla="*/ 763 w 1033"/>
                <a:gd name="T55" fmla="*/ 727 h 969"/>
                <a:gd name="T56" fmla="*/ 0 w 1033"/>
                <a:gd name="T57" fmla="*/ 512 h 969"/>
                <a:gd name="T58" fmla="*/ 397 w 1033"/>
                <a:gd name="T59" fmla="*/ 639 h 969"/>
                <a:gd name="T60" fmla="*/ 3 w 1033"/>
                <a:gd name="T61" fmla="*/ 545 h 969"/>
                <a:gd name="T62" fmla="*/ 6 w 1033"/>
                <a:gd name="T63" fmla="*/ 570 h 969"/>
                <a:gd name="T64" fmla="*/ 13 w 1033"/>
                <a:gd name="T65" fmla="*/ 616 h 969"/>
                <a:gd name="T66" fmla="*/ 249 w 1033"/>
                <a:gd name="T67" fmla="*/ 704 h 969"/>
                <a:gd name="T68" fmla="*/ 30 w 1033"/>
                <a:gd name="T69" fmla="*/ 670 h 969"/>
                <a:gd name="T70" fmla="*/ 38 w 1033"/>
                <a:gd name="T71" fmla="*/ 691 h 969"/>
                <a:gd name="T72" fmla="*/ 711 w 1033"/>
                <a:gd name="T73" fmla="*/ 897 h 969"/>
                <a:gd name="T74" fmla="*/ 56 w 1033"/>
                <a:gd name="T75" fmla="*/ 732 h 969"/>
                <a:gd name="T76" fmla="*/ 67 w 1033"/>
                <a:gd name="T77" fmla="*/ 749 h 969"/>
                <a:gd name="T78" fmla="*/ 721 w 1033"/>
                <a:gd name="T79" fmla="*/ 950 h 969"/>
                <a:gd name="T80" fmla="*/ 80 w 1033"/>
                <a:gd name="T81" fmla="*/ 770 h 969"/>
                <a:gd name="T82" fmla="*/ 717 w 1033"/>
                <a:gd name="T83" fmla="*/ 963 h 969"/>
                <a:gd name="T84" fmla="*/ 716 w 1033"/>
                <a:gd name="T85" fmla="*/ 969 h 969"/>
                <a:gd name="T86" fmla="*/ 777 w 1033"/>
                <a:gd name="T87" fmla="*/ 940 h 969"/>
                <a:gd name="T88" fmla="*/ 832 w 1033"/>
                <a:gd name="T89" fmla="*/ 905 h 969"/>
                <a:gd name="T90" fmla="*/ 882 w 1033"/>
                <a:gd name="T91" fmla="*/ 862 h 969"/>
                <a:gd name="T92" fmla="*/ 927 w 1033"/>
                <a:gd name="T93" fmla="*/ 814 h 969"/>
                <a:gd name="T94" fmla="*/ 1033 w 1033"/>
                <a:gd name="T95" fmla="*/ 436 h 969"/>
                <a:gd name="T96" fmla="*/ 1023 w 1033"/>
                <a:gd name="T97" fmla="*/ 386 h 969"/>
                <a:gd name="T98" fmla="*/ 1010 w 1033"/>
                <a:gd name="T99" fmla="*/ 338 h 969"/>
                <a:gd name="T100" fmla="*/ 990 w 1033"/>
                <a:gd name="T101" fmla="*/ 294 h 969"/>
                <a:gd name="T102" fmla="*/ 967 w 1033"/>
                <a:gd name="T103" fmla="*/ 251 h 969"/>
                <a:gd name="T104" fmla="*/ 941 w 1033"/>
                <a:gd name="T105" fmla="*/ 210 h 969"/>
                <a:gd name="T106" fmla="*/ 910 w 1033"/>
                <a:gd name="T107" fmla="*/ 172 h 969"/>
                <a:gd name="T108" fmla="*/ 876 w 1033"/>
                <a:gd name="T109" fmla="*/ 138 h 969"/>
                <a:gd name="T110" fmla="*/ 838 w 1033"/>
                <a:gd name="T111" fmla="*/ 107 h 969"/>
                <a:gd name="T112" fmla="*/ 712 w 1033"/>
                <a:gd name="T113" fmla="*/ 445 h 969"/>
                <a:gd name="T114" fmla="*/ 812 w 1033"/>
                <a:gd name="T115" fmla="*/ 89 h 969"/>
                <a:gd name="T116" fmla="*/ 747 w 1033"/>
                <a:gd name="T117" fmla="*/ 51 h 969"/>
                <a:gd name="T118" fmla="*/ 676 w 1033"/>
                <a:gd name="T119" fmla="*/ 24 h 969"/>
                <a:gd name="T120" fmla="*/ 599 w 1033"/>
                <a:gd name="T121" fmla="*/ 6 h 969"/>
                <a:gd name="T122" fmla="*/ 519 w 1033"/>
                <a:gd name="T123" fmla="*/ 0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3" h="969">
                  <a:moveTo>
                    <a:pt x="519" y="0"/>
                  </a:moveTo>
                  <a:lnTo>
                    <a:pt x="519" y="0"/>
                  </a:lnTo>
                  <a:lnTo>
                    <a:pt x="515" y="0"/>
                  </a:lnTo>
                  <a:lnTo>
                    <a:pt x="414" y="362"/>
                  </a:lnTo>
                  <a:lnTo>
                    <a:pt x="385" y="354"/>
                  </a:lnTo>
                  <a:lnTo>
                    <a:pt x="484" y="2"/>
                  </a:lnTo>
                  <a:lnTo>
                    <a:pt x="484" y="2"/>
                  </a:lnTo>
                  <a:lnTo>
                    <a:pt x="463" y="3"/>
                  </a:lnTo>
                  <a:lnTo>
                    <a:pt x="443" y="6"/>
                  </a:lnTo>
                  <a:lnTo>
                    <a:pt x="403" y="12"/>
                  </a:lnTo>
                  <a:lnTo>
                    <a:pt x="364" y="23"/>
                  </a:lnTo>
                  <a:lnTo>
                    <a:pt x="328" y="36"/>
                  </a:lnTo>
                  <a:lnTo>
                    <a:pt x="291" y="51"/>
                  </a:lnTo>
                  <a:lnTo>
                    <a:pt x="256" y="69"/>
                  </a:lnTo>
                  <a:lnTo>
                    <a:pt x="224" y="90"/>
                  </a:lnTo>
                  <a:lnTo>
                    <a:pt x="193" y="112"/>
                  </a:lnTo>
                  <a:lnTo>
                    <a:pt x="207" y="116"/>
                  </a:lnTo>
                  <a:lnTo>
                    <a:pt x="158" y="290"/>
                  </a:lnTo>
                  <a:lnTo>
                    <a:pt x="129" y="282"/>
                  </a:lnTo>
                  <a:lnTo>
                    <a:pt x="172" y="129"/>
                  </a:lnTo>
                  <a:lnTo>
                    <a:pt x="172" y="129"/>
                  </a:lnTo>
                  <a:lnTo>
                    <a:pt x="162" y="139"/>
                  </a:lnTo>
                  <a:lnTo>
                    <a:pt x="123" y="280"/>
                  </a:lnTo>
                  <a:lnTo>
                    <a:pt x="94" y="272"/>
                  </a:lnTo>
                  <a:lnTo>
                    <a:pt x="119" y="184"/>
                  </a:lnTo>
                  <a:lnTo>
                    <a:pt x="119" y="184"/>
                  </a:lnTo>
                  <a:lnTo>
                    <a:pt x="103" y="203"/>
                  </a:lnTo>
                  <a:lnTo>
                    <a:pt x="87" y="224"/>
                  </a:lnTo>
                  <a:lnTo>
                    <a:pt x="75" y="245"/>
                  </a:lnTo>
                  <a:lnTo>
                    <a:pt x="62" y="267"/>
                  </a:lnTo>
                  <a:lnTo>
                    <a:pt x="833" y="483"/>
                  </a:lnTo>
                  <a:lnTo>
                    <a:pt x="832" y="485"/>
                  </a:lnTo>
                  <a:lnTo>
                    <a:pt x="60" y="269"/>
                  </a:lnTo>
                  <a:lnTo>
                    <a:pt x="60" y="269"/>
                  </a:lnTo>
                  <a:lnTo>
                    <a:pt x="50" y="290"/>
                  </a:lnTo>
                  <a:lnTo>
                    <a:pt x="39" y="311"/>
                  </a:lnTo>
                  <a:lnTo>
                    <a:pt x="32" y="333"/>
                  </a:lnTo>
                  <a:lnTo>
                    <a:pt x="24" y="355"/>
                  </a:lnTo>
                  <a:lnTo>
                    <a:pt x="805" y="574"/>
                  </a:lnTo>
                  <a:lnTo>
                    <a:pt x="803" y="580"/>
                  </a:lnTo>
                  <a:lnTo>
                    <a:pt x="21" y="360"/>
                  </a:lnTo>
                  <a:lnTo>
                    <a:pt x="21" y="360"/>
                  </a:lnTo>
                  <a:lnTo>
                    <a:pt x="12" y="397"/>
                  </a:lnTo>
                  <a:lnTo>
                    <a:pt x="6" y="433"/>
                  </a:lnTo>
                  <a:lnTo>
                    <a:pt x="781" y="650"/>
                  </a:lnTo>
                  <a:lnTo>
                    <a:pt x="776" y="666"/>
                  </a:lnTo>
                  <a:lnTo>
                    <a:pt x="3" y="450"/>
                  </a:lnTo>
                  <a:lnTo>
                    <a:pt x="3" y="450"/>
                  </a:lnTo>
                  <a:lnTo>
                    <a:pt x="2" y="463"/>
                  </a:lnTo>
                  <a:lnTo>
                    <a:pt x="795" y="687"/>
                  </a:lnTo>
                  <a:lnTo>
                    <a:pt x="792" y="702"/>
                  </a:lnTo>
                  <a:lnTo>
                    <a:pt x="2" y="481"/>
                  </a:lnTo>
                  <a:lnTo>
                    <a:pt x="2" y="481"/>
                  </a:lnTo>
                  <a:lnTo>
                    <a:pt x="0" y="496"/>
                  </a:lnTo>
                  <a:lnTo>
                    <a:pt x="768" y="710"/>
                  </a:lnTo>
                  <a:lnTo>
                    <a:pt x="763" y="727"/>
                  </a:lnTo>
                  <a:lnTo>
                    <a:pt x="0" y="512"/>
                  </a:lnTo>
                  <a:lnTo>
                    <a:pt x="0" y="512"/>
                  </a:lnTo>
                  <a:lnTo>
                    <a:pt x="2" y="528"/>
                  </a:lnTo>
                  <a:lnTo>
                    <a:pt x="397" y="639"/>
                  </a:lnTo>
                  <a:lnTo>
                    <a:pt x="393" y="654"/>
                  </a:lnTo>
                  <a:lnTo>
                    <a:pt x="3" y="545"/>
                  </a:lnTo>
                  <a:lnTo>
                    <a:pt x="3" y="545"/>
                  </a:lnTo>
                  <a:lnTo>
                    <a:pt x="6" y="570"/>
                  </a:lnTo>
                  <a:lnTo>
                    <a:pt x="8" y="593"/>
                  </a:lnTo>
                  <a:lnTo>
                    <a:pt x="13" y="616"/>
                  </a:lnTo>
                  <a:lnTo>
                    <a:pt x="20" y="639"/>
                  </a:lnTo>
                  <a:lnTo>
                    <a:pt x="249" y="704"/>
                  </a:lnTo>
                  <a:lnTo>
                    <a:pt x="242" y="730"/>
                  </a:lnTo>
                  <a:lnTo>
                    <a:pt x="30" y="670"/>
                  </a:lnTo>
                  <a:lnTo>
                    <a:pt x="30" y="670"/>
                  </a:lnTo>
                  <a:lnTo>
                    <a:pt x="38" y="691"/>
                  </a:lnTo>
                  <a:lnTo>
                    <a:pt x="47" y="711"/>
                  </a:lnTo>
                  <a:lnTo>
                    <a:pt x="711" y="897"/>
                  </a:lnTo>
                  <a:lnTo>
                    <a:pt x="707" y="914"/>
                  </a:lnTo>
                  <a:lnTo>
                    <a:pt x="56" y="732"/>
                  </a:lnTo>
                  <a:lnTo>
                    <a:pt x="56" y="732"/>
                  </a:lnTo>
                  <a:lnTo>
                    <a:pt x="67" y="749"/>
                  </a:lnTo>
                  <a:lnTo>
                    <a:pt x="727" y="934"/>
                  </a:lnTo>
                  <a:lnTo>
                    <a:pt x="721" y="950"/>
                  </a:lnTo>
                  <a:lnTo>
                    <a:pt x="80" y="770"/>
                  </a:lnTo>
                  <a:lnTo>
                    <a:pt x="80" y="770"/>
                  </a:lnTo>
                  <a:lnTo>
                    <a:pt x="91" y="788"/>
                  </a:lnTo>
                  <a:lnTo>
                    <a:pt x="717" y="963"/>
                  </a:lnTo>
                  <a:lnTo>
                    <a:pt x="716" y="969"/>
                  </a:lnTo>
                  <a:lnTo>
                    <a:pt x="716" y="969"/>
                  </a:lnTo>
                  <a:lnTo>
                    <a:pt x="747" y="956"/>
                  </a:lnTo>
                  <a:lnTo>
                    <a:pt x="777" y="940"/>
                  </a:lnTo>
                  <a:lnTo>
                    <a:pt x="805" y="923"/>
                  </a:lnTo>
                  <a:lnTo>
                    <a:pt x="832" y="905"/>
                  </a:lnTo>
                  <a:lnTo>
                    <a:pt x="858" y="884"/>
                  </a:lnTo>
                  <a:lnTo>
                    <a:pt x="882" y="862"/>
                  </a:lnTo>
                  <a:lnTo>
                    <a:pt x="906" y="839"/>
                  </a:lnTo>
                  <a:lnTo>
                    <a:pt x="927" y="814"/>
                  </a:lnTo>
                  <a:lnTo>
                    <a:pt x="1033" y="436"/>
                  </a:lnTo>
                  <a:lnTo>
                    <a:pt x="1033" y="436"/>
                  </a:lnTo>
                  <a:lnTo>
                    <a:pt x="1029" y="411"/>
                  </a:lnTo>
                  <a:lnTo>
                    <a:pt x="1023" y="386"/>
                  </a:lnTo>
                  <a:lnTo>
                    <a:pt x="1016" y="362"/>
                  </a:lnTo>
                  <a:lnTo>
                    <a:pt x="1010" y="338"/>
                  </a:lnTo>
                  <a:lnTo>
                    <a:pt x="1001" y="316"/>
                  </a:lnTo>
                  <a:lnTo>
                    <a:pt x="990" y="294"/>
                  </a:lnTo>
                  <a:lnTo>
                    <a:pt x="980" y="272"/>
                  </a:lnTo>
                  <a:lnTo>
                    <a:pt x="967" y="251"/>
                  </a:lnTo>
                  <a:lnTo>
                    <a:pt x="954" y="230"/>
                  </a:lnTo>
                  <a:lnTo>
                    <a:pt x="941" y="210"/>
                  </a:lnTo>
                  <a:lnTo>
                    <a:pt x="925" y="191"/>
                  </a:lnTo>
                  <a:lnTo>
                    <a:pt x="910" y="172"/>
                  </a:lnTo>
                  <a:lnTo>
                    <a:pt x="893" y="155"/>
                  </a:lnTo>
                  <a:lnTo>
                    <a:pt x="876" y="138"/>
                  </a:lnTo>
                  <a:lnTo>
                    <a:pt x="858" y="121"/>
                  </a:lnTo>
                  <a:lnTo>
                    <a:pt x="838" y="107"/>
                  </a:lnTo>
                  <a:lnTo>
                    <a:pt x="741" y="453"/>
                  </a:lnTo>
                  <a:lnTo>
                    <a:pt x="712" y="445"/>
                  </a:lnTo>
                  <a:lnTo>
                    <a:pt x="812" y="89"/>
                  </a:lnTo>
                  <a:lnTo>
                    <a:pt x="812" y="89"/>
                  </a:lnTo>
                  <a:lnTo>
                    <a:pt x="781" y="69"/>
                  </a:lnTo>
                  <a:lnTo>
                    <a:pt x="747" y="51"/>
                  </a:lnTo>
                  <a:lnTo>
                    <a:pt x="712" y="36"/>
                  </a:lnTo>
                  <a:lnTo>
                    <a:pt x="676" y="24"/>
                  </a:lnTo>
                  <a:lnTo>
                    <a:pt x="638" y="13"/>
                  </a:lnTo>
                  <a:lnTo>
                    <a:pt x="599" y="6"/>
                  </a:lnTo>
                  <a:lnTo>
                    <a:pt x="559" y="2"/>
                  </a:lnTo>
                  <a:lnTo>
                    <a:pt x="5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09" name="Freeform 1688">
              <a:extLst>
                <a:ext uri="{FF2B5EF4-FFF2-40B4-BE49-F238E27FC236}">
                  <a16:creationId xmlns:a16="http://schemas.microsoft.com/office/drawing/2014/main" id="{FD36381C-33AD-4547-A59C-1BC4756B61A6}"/>
                </a:ext>
              </a:extLst>
            </p:cNvPr>
            <p:cNvSpPr>
              <a:spLocks/>
            </p:cNvSpPr>
            <p:nvPr/>
          </p:nvSpPr>
          <p:spPr bwMode="auto">
            <a:xfrm>
              <a:off x="8615433" y="3284027"/>
              <a:ext cx="778376" cy="233113"/>
            </a:xfrm>
            <a:custGeom>
              <a:avLst/>
              <a:gdLst>
                <a:gd name="T0" fmla="*/ 3 w 778"/>
                <a:gd name="T1" fmla="*/ 0 h 233"/>
                <a:gd name="T2" fmla="*/ 3 w 778"/>
                <a:gd name="T3" fmla="*/ 0 h 233"/>
                <a:gd name="T4" fmla="*/ 0 w 778"/>
                <a:gd name="T5" fmla="*/ 17 h 233"/>
                <a:gd name="T6" fmla="*/ 773 w 778"/>
                <a:gd name="T7" fmla="*/ 233 h 233"/>
                <a:gd name="T8" fmla="*/ 778 w 778"/>
                <a:gd name="T9" fmla="*/ 217 h 233"/>
                <a:gd name="T10" fmla="*/ 3 w 778"/>
                <a:gd name="T11" fmla="*/ 0 h 233"/>
              </a:gdLst>
              <a:ahLst/>
              <a:cxnLst>
                <a:cxn ang="0">
                  <a:pos x="T0" y="T1"/>
                </a:cxn>
                <a:cxn ang="0">
                  <a:pos x="T2" y="T3"/>
                </a:cxn>
                <a:cxn ang="0">
                  <a:pos x="T4" y="T5"/>
                </a:cxn>
                <a:cxn ang="0">
                  <a:pos x="T6" y="T7"/>
                </a:cxn>
                <a:cxn ang="0">
                  <a:pos x="T8" y="T9"/>
                </a:cxn>
                <a:cxn ang="0">
                  <a:pos x="T10" y="T11"/>
                </a:cxn>
              </a:cxnLst>
              <a:rect l="0" t="0" r="r" b="b"/>
              <a:pathLst>
                <a:path w="778" h="233">
                  <a:moveTo>
                    <a:pt x="3" y="0"/>
                  </a:moveTo>
                  <a:lnTo>
                    <a:pt x="3" y="0"/>
                  </a:lnTo>
                  <a:lnTo>
                    <a:pt x="0" y="17"/>
                  </a:lnTo>
                  <a:lnTo>
                    <a:pt x="773" y="233"/>
                  </a:lnTo>
                  <a:lnTo>
                    <a:pt x="778" y="217"/>
                  </a:lnTo>
                  <a:lnTo>
                    <a:pt x="3"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10" name="Freeform 1689">
              <a:extLst>
                <a:ext uri="{FF2B5EF4-FFF2-40B4-BE49-F238E27FC236}">
                  <a16:creationId xmlns:a16="http://schemas.microsoft.com/office/drawing/2014/main" id="{4325DF53-2479-4F59-A55B-684C80968813}"/>
                </a:ext>
              </a:extLst>
            </p:cNvPr>
            <p:cNvSpPr>
              <a:spLocks/>
            </p:cNvSpPr>
            <p:nvPr/>
          </p:nvSpPr>
          <p:spPr bwMode="auto">
            <a:xfrm>
              <a:off x="8615433" y="3284027"/>
              <a:ext cx="778376" cy="233113"/>
            </a:xfrm>
            <a:custGeom>
              <a:avLst/>
              <a:gdLst>
                <a:gd name="T0" fmla="*/ 3 w 778"/>
                <a:gd name="T1" fmla="*/ 0 h 233"/>
                <a:gd name="T2" fmla="*/ 3 w 778"/>
                <a:gd name="T3" fmla="*/ 0 h 233"/>
                <a:gd name="T4" fmla="*/ 0 w 778"/>
                <a:gd name="T5" fmla="*/ 17 h 233"/>
                <a:gd name="T6" fmla="*/ 773 w 778"/>
                <a:gd name="T7" fmla="*/ 233 h 233"/>
                <a:gd name="T8" fmla="*/ 778 w 778"/>
                <a:gd name="T9" fmla="*/ 217 h 233"/>
                <a:gd name="T10" fmla="*/ 3 w 778"/>
                <a:gd name="T11" fmla="*/ 0 h 233"/>
              </a:gdLst>
              <a:ahLst/>
              <a:cxnLst>
                <a:cxn ang="0">
                  <a:pos x="T0" y="T1"/>
                </a:cxn>
                <a:cxn ang="0">
                  <a:pos x="T2" y="T3"/>
                </a:cxn>
                <a:cxn ang="0">
                  <a:pos x="T4" y="T5"/>
                </a:cxn>
                <a:cxn ang="0">
                  <a:pos x="T6" y="T7"/>
                </a:cxn>
                <a:cxn ang="0">
                  <a:pos x="T8" y="T9"/>
                </a:cxn>
                <a:cxn ang="0">
                  <a:pos x="T10" y="T11"/>
                </a:cxn>
              </a:cxnLst>
              <a:rect l="0" t="0" r="r" b="b"/>
              <a:pathLst>
                <a:path w="778" h="233">
                  <a:moveTo>
                    <a:pt x="3" y="0"/>
                  </a:moveTo>
                  <a:lnTo>
                    <a:pt x="3" y="0"/>
                  </a:lnTo>
                  <a:lnTo>
                    <a:pt x="0" y="17"/>
                  </a:lnTo>
                  <a:lnTo>
                    <a:pt x="773" y="233"/>
                  </a:lnTo>
                  <a:lnTo>
                    <a:pt x="778" y="21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11" name="Freeform 1690">
              <a:extLst>
                <a:ext uri="{FF2B5EF4-FFF2-40B4-BE49-F238E27FC236}">
                  <a16:creationId xmlns:a16="http://schemas.microsoft.com/office/drawing/2014/main" id="{B82A0E52-FA82-4F8D-86ED-CBA2F4BE8890}"/>
                </a:ext>
              </a:extLst>
            </p:cNvPr>
            <p:cNvSpPr>
              <a:spLocks/>
            </p:cNvSpPr>
            <p:nvPr/>
          </p:nvSpPr>
          <p:spPr bwMode="auto">
            <a:xfrm>
              <a:off x="8614433" y="3314042"/>
              <a:ext cx="793383" cy="239116"/>
            </a:xfrm>
            <a:custGeom>
              <a:avLst/>
              <a:gdLst>
                <a:gd name="T0" fmla="*/ 0 w 793"/>
                <a:gd name="T1" fmla="*/ 0 h 239"/>
                <a:gd name="T2" fmla="*/ 0 w 793"/>
                <a:gd name="T3" fmla="*/ 0 h 239"/>
                <a:gd name="T4" fmla="*/ 0 w 793"/>
                <a:gd name="T5" fmla="*/ 18 h 239"/>
                <a:gd name="T6" fmla="*/ 790 w 793"/>
                <a:gd name="T7" fmla="*/ 239 h 239"/>
                <a:gd name="T8" fmla="*/ 793 w 793"/>
                <a:gd name="T9" fmla="*/ 224 h 239"/>
                <a:gd name="T10" fmla="*/ 0 w 793"/>
                <a:gd name="T11" fmla="*/ 0 h 239"/>
              </a:gdLst>
              <a:ahLst/>
              <a:cxnLst>
                <a:cxn ang="0">
                  <a:pos x="T0" y="T1"/>
                </a:cxn>
                <a:cxn ang="0">
                  <a:pos x="T2" y="T3"/>
                </a:cxn>
                <a:cxn ang="0">
                  <a:pos x="T4" y="T5"/>
                </a:cxn>
                <a:cxn ang="0">
                  <a:pos x="T6" y="T7"/>
                </a:cxn>
                <a:cxn ang="0">
                  <a:pos x="T8" y="T9"/>
                </a:cxn>
                <a:cxn ang="0">
                  <a:pos x="T10" y="T11"/>
                </a:cxn>
              </a:cxnLst>
              <a:rect l="0" t="0" r="r" b="b"/>
              <a:pathLst>
                <a:path w="793" h="239">
                  <a:moveTo>
                    <a:pt x="0" y="0"/>
                  </a:moveTo>
                  <a:lnTo>
                    <a:pt x="0" y="0"/>
                  </a:lnTo>
                  <a:lnTo>
                    <a:pt x="0" y="18"/>
                  </a:lnTo>
                  <a:lnTo>
                    <a:pt x="790" y="239"/>
                  </a:lnTo>
                  <a:lnTo>
                    <a:pt x="793" y="224"/>
                  </a:lnTo>
                  <a:lnTo>
                    <a:pt x="0"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12" name="Freeform 1691">
              <a:extLst>
                <a:ext uri="{FF2B5EF4-FFF2-40B4-BE49-F238E27FC236}">
                  <a16:creationId xmlns:a16="http://schemas.microsoft.com/office/drawing/2014/main" id="{EFA34B0A-F505-4FA7-89B6-6C7E3D1D9269}"/>
                </a:ext>
              </a:extLst>
            </p:cNvPr>
            <p:cNvSpPr>
              <a:spLocks/>
            </p:cNvSpPr>
            <p:nvPr/>
          </p:nvSpPr>
          <p:spPr bwMode="auto">
            <a:xfrm>
              <a:off x="8614433" y="3314042"/>
              <a:ext cx="793383" cy="239116"/>
            </a:xfrm>
            <a:custGeom>
              <a:avLst/>
              <a:gdLst>
                <a:gd name="T0" fmla="*/ 0 w 793"/>
                <a:gd name="T1" fmla="*/ 0 h 239"/>
                <a:gd name="T2" fmla="*/ 0 w 793"/>
                <a:gd name="T3" fmla="*/ 0 h 239"/>
                <a:gd name="T4" fmla="*/ 0 w 793"/>
                <a:gd name="T5" fmla="*/ 18 h 239"/>
                <a:gd name="T6" fmla="*/ 790 w 793"/>
                <a:gd name="T7" fmla="*/ 239 h 239"/>
                <a:gd name="T8" fmla="*/ 793 w 793"/>
                <a:gd name="T9" fmla="*/ 224 h 239"/>
                <a:gd name="T10" fmla="*/ 0 w 793"/>
                <a:gd name="T11" fmla="*/ 0 h 239"/>
              </a:gdLst>
              <a:ahLst/>
              <a:cxnLst>
                <a:cxn ang="0">
                  <a:pos x="T0" y="T1"/>
                </a:cxn>
                <a:cxn ang="0">
                  <a:pos x="T2" y="T3"/>
                </a:cxn>
                <a:cxn ang="0">
                  <a:pos x="T4" y="T5"/>
                </a:cxn>
                <a:cxn ang="0">
                  <a:pos x="T6" y="T7"/>
                </a:cxn>
                <a:cxn ang="0">
                  <a:pos x="T8" y="T9"/>
                </a:cxn>
                <a:cxn ang="0">
                  <a:pos x="T10" y="T11"/>
                </a:cxn>
              </a:cxnLst>
              <a:rect l="0" t="0" r="r" b="b"/>
              <a:pathLst>
                <a:path w="793" h="239">
                  <a:moveTo>
                    <a:pt x="0" y="0"/>
                  </a:moveTo>
                  <a:lnTo>
                    <a:pt x="0" y="0"/>
                  </a:lnTo>
                  <a:lnTo>
                    <a:pt x="0" y="18"/>
                  </a:lnTo>
                  <a:lnTo>
                    <a:pt x="790" y="239"/>
                  </a:lnTo>
                  <a:lnTo>
                    <a:pt x="793" y="22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13" name="Freeform 1692">
              <a:extLst>
                <a:ext uri="{FF2B5EF4-FFF2-40B4-BE49-F238E27FC236}">
                  <a16:creationId xmlns:a16="http://schemas.microsoft.com/office/drawing/2014/main" id="{A52C7502-6F39-4E49-B7F2-5F609D216928}"/>
                </a:ext>
              </a:extLst>
            </p:cNvPr>
            <p:cNvSpPr>
              <a:spLocks/>
            </p:cNvSpPr>
            <p:nvPr/>
          </p:nvSpPr>
          <p:spPr bwMode="auto">
            <a:xfrm>
              <a:off x="8612432" y="3347057"/>
              <a:ext cx="768371" cy="231112"/>
            </a:xfrm>
            <a:custGeom>
              <a:avLst/>
              <a:gdLst>
                <a:gd name="T0" fmla="*/ 0 w 768"/>
                <a:gd name="T1" fmla="*/ 0 h 231"/>
                <a:gd name="T2" fmla="*/ 0 w 768"/>
                <a:gd name="T3" fmla="*/ 0 h 231"/>
                <a:gd name="T4" fmla="*/ 0 w 768"/>
                <a:gd name="T5" fmla="*/ 7 h 231"/>
                <a:gd name="T6" fmla="*/ 0 w 768"/>
                <a:gd name="T7" fmla="*/ 7 h 231"/>
                <a:gd name="T8" fmla="*/ 0 w 768"/>
                <a:gd name="T9" fmla="*/ 16 h 231"/>
                <a:gd name="T10" fmla="*/ 763 w 768"/>
                <a:gd name="T11" fmla="*/ 231 h 231"/>
                <a:gd name="T12" fmla="*/ 768 w 768"/>
                <a:gd name="T13" fmla="*/ 214 h 231"/>
                <a:gd name="T14" fmla="*/ 0 w 768"/>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 h="231">
                  <a:moveTo>
                    <a:pt x="0" y="0"/>
                  </a:moveTo>
                  <a:lnTo>
                    <a:pt x="0" y="0"/>
                  </a:lnTo>
                  <a:lnTo>
                    <a:pt x="0" y="7"/>
                  </a:lnTo>
                  <a:lnTo>
                    <a:pt x="0" y="7"/>
                  </a:lnTo>
                  <a:lnTo>
                    <a:pt x="0" y="16"/>
                  </a:lnTo>
                  <a:lnTo>
                    <a:pt x="763" y="231"/>
                  </a:lnTo>
                  <a:lnTo>
                    <a:pt x="768" y="214"/>
                  </a:lnTo>
                  <a:lnTo>
                    <a:pt x="0"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14" name="Freeform 1693">
              <a:extLst>
                <a:ext uri="{FF2B5EF4-FFF2-40B4-BE49-F238E27FC236}">
                  <a16:creationId xmlns:a16="http://schemas.microsoft.com/office/drawing/2014/main" id="{41F35C36-3FBF-4492-9149-40C16C8A39D3}"/>
                </a:ext>
              </a:extLst>
            </p:cNvPr>
            <p:cNvSpPr>
              <a:spLocks/>
            </p:cNvSpPr>
            <p:nvPr/>
          </p:nvSpPr>
          <p:spPr bwMode="auto">
            <a:xfrm>
              <a:off x="8612432" y="3347057"/>
              <a:ext cx="768371" cy="231112"/>
            </a:xfrm>
            <a:custGeom>
              <a:avLst/>
              <a:gdLst>
                <a:gd name="T0" fmla="*/ 0 w 768"/>
                <a:gd name="T1" fmla="*/ 0 h 231"/>
                <a:gd name="T2" fmla="*/ 0 w 768"/>
                <a:gd name="T3" fmla="*/ 0 h 231"/>
                <a:gd name="T4" fmla="*/ 0 w 768"/>
                <a:gd name="T5" fmla="*/ 7 h 231"/>
                <a:gd name="T6" fmla="*/ 0 w 768"/>
                <a:gd name="T7" fmla="*/ 7 h 231"/>
                <a:gd name="T8" fmla="*/ 0 w 768"/>
                <a:gd name="T9" fmla="*/ 16 h 231"/>
                <a:gd name="T10" fmla="*/ 763 w 768"/>
                <a:gd name="T11" fmla="*/ 231 h 231"/>
                <a:gd name="T12" fmla="*/ 768 w 768"/>
                <a:gd name="T13" fmla="*/ 214 h 231"/>
                <a:gd name="T14" fmla="*/ 0 w 768"/>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 h="231">
                  <a:moveTo>
                    <a:pt x="0" y="0"/>
                  </a:moveTo>
                  <a:lnTo>
                    <a:pt x="0" y="0"/>
                  </a:lnTo>
                  <a:lnTo>
                    <a:pt x="0" y="7"/>
                  </a:lnTo>
                  <a:lnTo>
                    <a:pt x="0" y="7"/>
                  </a:lnTo>
                  <a:lnTo>
                    <a:pt x="0" y="16"/>
                  </a:lnTo>
                  <a:lnTo>
                    <a:pt x="763" y="231"/>
                  </a:lnTo>
                  <a:lnTo>
                    <a:pt x="768" y="21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15" name="Freeform 1694">
              <a:extLst>
                <a:ext uri="{FF2B5EF4-FFF2-40B4-BE49-F238E27FC236}">
                  <a16:creationId xmlns:a16="http://schemas.microsoft.com/office/drawing/2014/main" id="{6C42B928-4D4B-4465-A121-BB0B5FAF5ACF}"/>
                </a:ext>
              </a:extLst>
            </p:cNvPr>
            <p:cNvSpPr>
              <a:spLocks/>
            </p:cNvSpPr>
            <p:nvPr/>
          </p:nvSpPr>
          <p:spPr bwMode="auto">
            <a:xfrm>
              <a:off x="8614433" y="3379073"/>
              <a:ext cx="395191" cy="126061"/>
            </a:xfrm>
            <a:custGeom>
              <a:avLst/>
              <a:gdLst>
                <a:gd name="T0" fmla="*/ 0 w 395"/>
                <a:gd name="T1" fmla="*/ 0 h 126"/>
                <a:gd name="T2" fmla="*/ 0 w 395"/>
                <a:gd name="T3" fmla="*/ 0 h 126"/>
                <a:gd name="T4" fmla="*/ 1 w 395"/>
                <a:gd name="T5" fmla="*/ 17 h 126"/>
                <a:gd name="T6" fmla="*/ 391 w 395"/>
                <a:gd name="T7" fmla="*/ 126 h 126"/>
                <a:gd name="T8" fmla="*/ 395 w 395"/>
                <a:gd name="T9" fmla="*/ 111 h 126"/>
                <a:gd name="T10" fmla="*/ 0 w 395"/>
                <a:gd name="T11" fmla="*/ 0 h 126"/>
              </a:gdLst>
              <a:ahLst/>
              <a:cxnLst>
                <a:cxn ang="0">
                  <a:pos x="T0" y="T1"/>
                </a:cxn>
                <a:cxn ang="0">
                  <a:pos x="T2" y="T3"/>
                </a:cxn>
                <a:cxn ang="0">
                  <a:pos x="T4" y="T5"/>
                </a:cxn>
                <a:cxn ang="0">
                  <a:pos x="T6" y="T7"/>
                </a:cxn>
                <a:cxn ang="0">
                  <a:pos x="T8" y="T9"/>
                </a:cxn>
                <a:cxn ang="0">
                  <a:pos x="T10" y="T11"/>
                </a:cxn>
              </a:cxnLst>
              <a:rect l="0" t="0" r="r" b="b"/>
              <a:pathLst>
                <a:path w="395" h="126">
                  <a:moveTo>
                    <a:pt x="0" y="0"/>
                  </a:moveTo>
                  <a:lnTo>
                    <a:pt x="0" y="0"/>
                  </a:lnTo>
                  <a:lnTo>
                    <a:pt x="1" y="17"/>
                  </a:lnTo>
                  <a:lnTo>
                    <a:pt x="391" y="126"/>
                  </a:lnTo>
                  <a:lnTo>
                    <a:pt x="395" y="111"/>
                  </a:lnTo>
                  <a:lnTo>
                    <a:pt x="0"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16" name="Freeform 1695">
              <a:extLst>
                <a:ext uri="{FF2B5EF4-FFF2-40B4-BE49-F238E27FC236}">
                  <a16:creationId xmlns:a16="http://schemas.microsoft.com/office/drawing/2014/main" id="{55C73A2E-88F1-47C9-94B1-FE5CA305581E}"/>
                </a:ext>
              </a:extLst>
            </p:cNvPr>
            <p:cNvSpPr>
              <a:spLocks/>
            </p:cNvSpPr>
            <p:nvPr/>
          </p:nvSpPr>
          <p:spPr bwMode="auto">
            <a:xfrm>
              <a:off x="8614433" y="3379073"/>
              <a:ext cx="395191" cy="126061"/>
            </a:xfrm>
            <a:custGeom>
              <a:avLst/>
              <a:gdLst>
                <a:gd name="T0" fmla="*/ 0 w 395"/>
                <a:gd name="T1" fmla="*/ 0 h 126"/>
                <a:gd name="T2" fmla="*/ 0 w 395"/>
                <a:gd name="T3" fmla="*/ 0 h 126"/>
                <a:gd name="T4" fmla="*/ 1 w 395"/>
                <a:gd name="T5" fmla="*/ 17 h 126"/>
                <a:gd name="T6" fmla="*/ 391 w 395"/>
                <a:gd name="T7" fmla="*/ 126 h 126"/>
                <a:gd name="T8" fmla="*/ 395 w 395"/>
                <a:gd name="T9" fmla="*/ 111 h 126"/>
                <a:gd name="T10" fmla="*/ 0 w 395"/>
                <a:gd name="T11" fmla="*/ 0 h 126"/>
              </a:gdLst>
              <a:ahLst/>
              <a:cxnLst>
                <a:cxn ang="0">
                  <a:pos x="T0" y="T1"/>
                </a:cxn>
                <a:cxn ang="0">
                  <a:pos x="T2" y="T3"/>
                </a:cxn>
                <a:cxn ang="0">
                  <a:pos x="T4" y="T5"/>
                </a:cxn>
                <a:cxn ang="0">
                  <a:pos x="T6" y="T7"/>
                </a:cxn>
                <a:cxn ang="0">
                  <a:pos x="T8" y="T9"/>
                </a:cxn>
                <a:cxn ang="0">
                  <a:pos x="T10" y="T11"/>
                </a:cxn>
              </a:cxnLst>
              <a:rect l="0" t="0" r="r" b="b"/>
              <a:pathLst>
                <a:path w="395" h="126">
                  <a:moveTo>
                    <a:pt x="0" y="0"/>
                  </a:moveTo>
                  <a:lnTo>
                    <a:pt x="0" y="0"/>
                  </a:lnTo>
                  <a:lnTo>
                    <a:pt x="1" y="17"/>
                  </a:lnTo>
                  <a:lnTo>
                    <a:pt x="391" y="126"/>
                  </a:lnTo>
                  <a:lnTo>
                    <a:pt x="395" y="1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17" name="Freeform 1696">
              <a:extLst>
                <a:ext uri="{FF2B5EF4-FFF2-40B4-BE49-F238E27FC236}">
                  <a16:creationId xmlns:a16="http://schemas.microsoft.com/office/drawing/2014/main" id="{9A15078C-4803-4753-827F-545E9D12BAD8}"/>
                </a:ext>
              </a:extLst>
            </p:cNvPr>
            <p:cNvSpPr>
              <a:spLocks/>
            </p:cNvSpPr>
            <p:nvPr/>
          </p:nvSpPr>
          <p:spPr bwMode="auto">
            <a:xfrm>
              <a:off x="8633442" y="3205990"/>
              <a:ext cx="784378" cy="225109"/>
            </a:xfrm>
            <a:custGeom>
              <a:avLst/>
              <a:gdLst>
                <a:gd name="T0" fmla="*/ 3 w 784"/>
                <a:gd name="T1" fmla="*/ 0 h 225"/>
                <a:gd name="T2" fmla="*/ 3 w 784"/>
                <a:gd name="T3" fmla="*/ 0 h 225"/>
                <a:gd name="T4" fmla="*/ 0 w 784"/>
                <a:gd name="T5" fmla="*/ 5 h 225"/>
                <a:gd name="T6" fmla="*/ 782 w 784"/>
                <a:gd name="T7" fmla="*/ 225 h 225"/>
                <a:gd name="T8" fmla="*/ 784 w 784"/>
                <a:gd name="T9" fmla="*/ 219 h 225"/>
                <a:gd name="T10" fmla="*/ 3 w 784"/>
                <a:gd name="T11" fmla="*/ 0 h 225"/>
              </a:gdLst>
              <a:ahLst/>
              <a:cxnLst>
                <a:cxn ang="0">
                  <a:pos x="T0" y="T1"/>
                </a:cxn>
                <a:cxn ang="0">
                  <a:pos x="T2" y="T3"/>
                </a:cxn>
                <a:cxn ang="0">
                  <a:pos x="T4" y="T5"/>
                </a:cxn>
                <a:cxn ang="0">
                  <a:pos x="T6" y="T7"/>
                </a:cxn>
                <a:cxn ang="0">
                  <a:pos x="T8" y="T9"/>
                </a:cxn>
                <a:cxn ang="0">
                  <a:pos x="T10" y="T11"/>
                </a:cxn>
              </a:cxnLst>
              <a:rect l="0" t="0" r="r" b="b"/>
              <a:pathLst>
                <a:path w="784" h="225">
                  <a:moveTo>
                    <a:pt x="3" y="0"/>
                  </a:moveTo>
                  <a:lnTo>
                    <a:pt x="3" y="0"/>
                  </a:lnTo>
                  <a:lnTo>
                    <a:pt x="0" y="5"/>
                  </a:lnTo>
                  <a:lnTo>
                    <a:pt x="782" y="225"/>
                  </a:lnTo>
                  <a:lnTo>
                    <a:pt x="784" y="219"/>
                  </a:lnTo>
                  <a:lnTo>
                    <a:pt x="3"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18" name="Freeform 1697">
              <a:extLst>
                <a:ext uri="{FF2B5EF4-FFF2-40B4-BE49-F238E27FC236}">
                  <a16:creationId xmlns:a16="http://schemas.microsoft.com/office/drawing/2014/main" id="{CD06D6D6-86A4-455E-A17E-EF451E055931}"/>
                </a:ext>
              </a:extLst>
            </p:cNvPr>
            <p:cNvSpPr>
              <a:spLocks/>
            </p:cNvSpPr>
            <p:nvPr/>
          </p:nvSpPr>
          <p:spPr bwMode="auto">
            <a:xfrm>
              <a:off x="8633442" y="3205990"/>
              <a:ext cx="784378" cy="225109"/>
            </a:xfrm>
            <a:custGeom>
              <a:avLst/>
              <a:gdLst>
                <a:gd name="T0" fmla="*/ 3 w 784"/>
                <a:gd name="T1" fmla="*/ 0 h 225"/>
                <a:gd name="T2" fmla="*/ 3 w 784"/>
                <a:gd name="T3" fmla="*/ 0 h 225"/>
                <a:gd name="T4" fmla="*/ 0 w 784"/>
                <a:gd name="T5" fmla="*/ 5 h 225"/>
                <a:gd name="T6" fmla="*/ 782 w 784"/>
                <a:gd name="T7" fmla="*/ 225 h 225"/>
                <a:gd name="T8" fmla="*/ 784 w 784"/>
                <a:gd name="T9" fmla="*/ 219 h 225"/>
                <a:gd name="T10" fmla="*/ 3 w 784"/>
                <a:gd name="T11" fmla="*/ 0 h 225"/>
              </a:gdLst>
              <a:ahLst/>
              <a:cxnLst>
                <a:cxn ang="0">
                  <a:pos x="T0" y="T1"/>
                </a:cxn>
                <a:cxn ang="0">
                  <a:pos x="T2" y="T3"/>
                </a:cxn>
                <a:cxn ang="0">
                  <a:pos x="T4" y="T5"/>
                </a:cxn>
                <a:cxn ang="0">
                  <a:pos x="T6" y="T7"/>
                </a:cxn>
                <a:cxn ang="0">
                  <a:pos x="T8" y="T9"/>
                </a:cxn>
                <a:cxn ang="0">
                  <a:pos x="T10" y="T11"/>
                </a:cxn>
              </a:cxnLst>
              <a:rect l="0" t="0" r="r" b="b"/>
              <a:pathLst>
                <a:path w="784" h="225">
                  <a:moveTo>
                    <a:pt x="3" y="0"/>
                  </a:moveTo>
                  <a:lnTo>
                    <a:pt x="3" y="0"/>
                  </a:lnTo>
                  <a:lnTo>
                    <a:pt x="0" y="5"/>
                  </a:lnTo>
                  <a:lnTo>
                    <a:pt x="782" y="225"/>
                  </a:lnTo>
                  <a:lnTo>
                    <a:pt x="784" y="21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19" name="Freeform 1698">
              <a:extLst>
                <a:ext uri="{FF2B5EF4-FFF2-40B4-BE49-F238E27FC236}">
                  <a16:creationId xmlns:a16="http://schemas.microsoft.com/office/drawing/2014/main" id="{2DBE3D82-3134-435D-BA9F-22B89FAF04D9}"/>
                </a:ext>
              </a:extLst>
            </p:cNvPr>
            <p:cNvSpPr>
              <a:spLocks/>
            </p:cNvSpPr>
            <p:nvPr/>
          </p:nvSpPr>
          <p:spPr bwMode="auto">
            <a:xfrm>
              <a:off x="8659454" y="3562162"/>
              <a:ext cx="664321" cy="203098"/>
            </a:xfrm>
            <a:custGeom>
              <a:avLst/>
              <a:gdLst>
                <a:gd name="T0" fmla="*/ 0 w 664"/>
                <a:gd name="T1" fmla="*/ 0 h 203"/>
                <a:gd name="T2" fmla="*/ 0 w 664"/>
                <a:gd name="T3" fmla="*/ 0 h 203"/>
                <a:gd name="T4" fmla="*/ 9 w 664"/>
                <a:gd name="T5" fmla="*/ 21 h 203"/>
                <a:gd name="T6" fmla="*/ 660 w 664"/>
                <a:gd name="T7" fmla="*/ 203 h 203"/>
                <a:gd name="T8" fmla="*/ 664 w 664"/>
                <a:gd name="T9" fmla="*/ 186 h 203"/>
                <a:gd name="T10" fmla="*/ 0 w 664"/>
                <a:gd name="T11" fmla="*/ 0 h 203"/>
              </a:gdLst>
              <a:ahLst/>
              <a:cxnLst>
                <a:cxn ang="0">
                  <a:pos x="T0" y="T1"/>
                </a:cxn>
                <a:cxn ang="0">
                  <a:pos x="T2" y="T3"/>
                </a:cxn>
                <a:cxn ang="0">
                  <a:pos x="T4" y="T5"/>
                </a:cxn>
                <a:cxn ang="0">
                  <a:pos x="T6" y="T7"/>
                </a:cxn>
                <a:cxn ang="0">
                  <a:pos x="T8" y="T9"/>
                </a:cxn>
                <a:cxn ang="0">
                  <a:pos x="T10" y="T11"/>
                </a:cxn>
              </a:cxnLst>
              <a:rect l="0" t="0" r="r" b="b"/>
              <a:pathLst>
                <a:path w="664" h="203">
                  <a:moveTo>
                    <a:pt x="0" y="0"/>
                  </a:moveTo>
                  <a:lnTo>
                    <a:pt x="0" y="0"/>
                  </a:lnTo>
                  <a:lnTo>
                    <a:pt x="9" y="21"/>
                  </a:lnTo>
                  <a:lnTo>
                    <a:pt x="660" y="203"/>
                  </a:lnTo>
                  <a:lnTo>
                    <a:pt x="664" y="186"/>
                  </a:lnTo>
                  <a:lnTo>
                    <a:pt x="0"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20" name="Freeform 1699">
              <a:extLst>
                <a:ext uri="{FF2B5EF4-FFF2-40B4-BE49-F238E27FC236}">
                  <a16:creationId xmlns:a16="http://schemas.microsoft.com/office/drawing/2014/main" id="{03FA84B7-E827-4369-B75D-249AAD9AF37A}"/>
                </a:ext>
              </a:extLst>
            </p:cNvPr>
            <p:cNvSpPr>
              <a:spLocks/>
            </p:cNvSpPr>
            <p:nvPr/>
          </p:nvSpPr>
          <p:spPr bwMode="auto">
            <a:xfrm>
              <a:off x="8659454" y="3562162"/>
              <a:ext cx="664321" cy="203098"/>
            </a:xfrm>
            <a:custGeom>
              <a:avLst/>
              <a:gdLst>
                <a:gd name="T0" fmla="*/ 0 w 664"/>
                <a:gd name="T1" fmla="*/ 0 h 203"/>
                <a:gd name="T2" fmla="*/ 0 w 664"/>
                <a:gd name="T3" fmla="*/ 0 h 203"/>
                <a:gd name="T4" fmla="*/ 9 w 664"/>
                <a:gd name="T5" fmla="*/ 21 h 203"/>
                <a:gd name="T6" fmla="*/ 660 w 664"/>
                <a:gd name="T7" fmla="*/ 203 h 203"/>
                <a:gd name="T8" fmla="*/ 664 w 664"/>
                <a:gd name="T9" fmla="*/ 186 h 203"/>
                <a:gd name="T10" fmla="*/ 0 w 664"/>
                <a:gd name="T11" fmla="*/ 0 h 203"/>
              </a:gdLst>
              <a:ahLst/>
              <a:cxnLst>
                <a:cxn ang="0">
                  <a:pos x="T0" y="T1"/>
                </a:cxn>
                <a:cxn ang="0">
                  <a:pos x="T2" y="T3"/>
                </a:cxn>
                <a:cxn ang="0">
                  <a:pos x="T4" y="T5"/>
                </a:cxn>
                <a:cxn ang="0">
                  <a:pos x="T6" y="T7"/>
                </a:cxn>
                <a:cxn ang="0">
                  <a:pos x="T8" y="T9"/>
                </a:cxn>
                <a:cxn ang="0">
                  <a:pos x="T10" y="T11"/>
                </a:cxn>
              </a:cxnLst>
              <a:rect l="0" t="0" r="r" b="b"/>
              <a:pathLst>
                <a:path w="664" h="203">
                  <a:moveTo>
                    <a:pt x="0" y="0"/>
                  </a:moveTo>
                  <a:lnTo>
                    <a:pt x="0" y="0"/>
                  </a:lnTo>
                  <a:lnTo>
                    <a:pt x="9" y="21"/>
                  </a:lnTo>
                  <a:lnTo>
                    <a:pt x="660" y="203"/>
                  </a:lnTo>
                  <a:lnTo>
                    <a:pt x="664" y="18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21" name="Freeform 1700">
              <a:extLst>
                <a:ext uri="{FF2B5EF4-FFF2-40B4-BE49-F238E27FC236}">
                  <a16:creationId xmlns:a16="http://schemas.microsoft.com/office/drawing/2014/main" id="{1B2E7474-2811-4506-B4BE-5F3360025953}"/>
                </a:ext>
              </a:extLst>
            </p:cNvPr>
            <p:cNvSpPr>
              <a:spLocks/>
            </p:cNvSpPr>
            <p:nvPr/>
          </p:nvSpPr>
          <p:spPr bwMode="auto">
            <a:xfrm>
              <a:off x="8679464" y="3600180"/>
              <a:ext cx="660319" cy="201097"/>
            </a:xfrm>
            <a:custGeom>
              <a:avLst/>
              <a:gdLst>
                <a:gd name="T0" fmla="*/ 0 w 660"/>
                <a:gd name="T1" fmla="*/ 0 h 201"/>
                <a:gd name="T2" fmla="*/ 0 w 660"/>
                <a:gd name="T3" fmla="*/ 0 h 201"/>
                <a:gd name="T4" fmla="*/ 13 w 660"/>
                <a:gd name="T5" fmla="*/ 21 h 201"/>
                <a:gd name="T6" fmla="*/ 654 w 660"/>
                <a:gd name="T7" fmla="*/ 201 h 201"/>
                <a:gd name="T8" fmla="*/ 660 w 660"/>
                <a:gd name="T9" fmla="*/ 185 h 201"/>
                <a:gd name="T10" fmla="*/ 0 w 660"/>
                <a:gd name="T11" fmla="*/ 0 h 201"/>
              </a:gdLst>
              <a:ahLst/>
              <a:cxnLst>
                <a:cxn ang="0">
                  <a:pos x="T0" y="T1"/>
                </a:cxn>
                <a:cxn ang="0">
                  <a:pos x="T2" y="T3"/>
                </a:cxn>
                <a:cxn ang="0">
                  <a:pos x="T4" y="T5"/>
                </a:cxn>
                <a:cxn ang="0">
                  <a:pos x="T6" y="T7"/>
                </a:cxn>
                <a:cxn ang="0">
                  <a:pos x="T8" y="T9"/>
                </a:cxn>
                <a:cxn ang="0">
                  <a:pos x="T10" y="T11"/>
                </a:cxn>
              </a:cxnLst>
              <a:rect l="0" t="0" r="r" b="b"/>
              <a:pathLst>
                <a:path w="660" h="201">
                  <a:moveTo>
                    <a:pt x="0" y="0"/>
                  </a:moveTo>
                  <a:lnTo>
                    <a:pt x="0" y="0"/>
                  </a:lnTo>
                  <a:lnTo>
                    <a:pt x="13" y="21"/>
                  </a:lnTo>
                  <a:lnTo>
                    <a:pt x="654" y="201"/>
                  </a:lnTo>
                  <a:lnTo>
                    <a:pt x="660" y="185"/>
                  </a:lnTo>
                  <a:lnTo>
                    <a:pt x="0"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22" name="Freeform 1701">
              <a:extLst>
                <a:ext uri="{FF2B5EF4-FFF2-40B4-BE49-F238E27FC236}">
                  <a16:creationId xmlns:a16="http://schemas.microsoft.com/office/drawing/2014/main" id="{3DFA2F11-0B5F-41B7-94C7-FDF7DD3D7B57}"/>
                </a:ext>
              </a:extLst>
            </p:cNvPr>
            <p:cNvSpPr>
              <a:spLocks/>
            </p:cNvSpPr>
            <p:nvPr/>
          </p:nvSpPr>
          <p:spPr bwMode="auto">
            <a:xfrm>
              <a:off x="8679464" y="3600180"/>
              <a:ext cx="660319" cy="201097"/>
            </a:xfrm>
            <a:custGeom>
              <a:avLst/>
              <a:gdLst>
                <a:gd name="T0" fmla="*/ 0 w 660"/>
                <a:gd name="T1" fmla="*/ 0 h 201"/>
                <a:gd name="T2" fmla="*/ 0 w 660"/>
                <a:gd name="T3" fmla="*/ 0 h 201"/>
                <a:gd name="T4" fmla="*/ 13 w 660"/>
                <a:gd name="T5" fmla="*/ 21 h 201"/>
                <a:gd name="T6" fmla="*/ 654 w 660"/>
                <a:gd name="T7" fmla="*/ 201 h 201"/>
                <a:gd name="T8" fmla="*/ 660 w 660"/>
                <a:gd name="T9" fmla="*/ 185 h 201"/>
                <a:gd name="T10" fmla="*/ 0 w 660"/>
                <a:gd name="T11" fmla="*/ 0 h 201"/>
              </a:gdLst>
              <a:ahLst/>
              <a:cxnLst>
                <a:cxn ang="0">
                  <a:pos x="T0" y="T1"/>
                </a:cxn>
                <a:cxn ang="0">
                  <a:pos x="T2" y="T3"/>
                </a:cxn>
                <a:cxn ang="0">
                  <a:pos x="T4" y="T5"/>
                </a:cxn>
                <a:cxn ang="0">
                  <a:pos x="T6" y="T7"/>
                </a:cxn>
                <a:cxn ang="0">
                  <a:pos x="T8" y="T9"/>
                </a:cxn>
                <a:cxn ang="0">
                  <a:pos x="T10" y="T11"/>
                </a:cxn>
              </a:cxnLst>
              <a:rect l="0" t="0" r="r" b="b"/>
              <a:pathLst>
                <a:path w="660" h="201">
                  <a:moveTo>
                    <a:pt x="0" y="0"/>
                  </a:moveTo>
                  <a:lnTo>
                    <a:pt x="0" y="0"/>
                  </a:lnTo>
                  <a:lnTo>
                    <a:pt x="13" y="21"/>
                  </a:lnTo>
                  <a:lnTo>
                    <a:pt x="654" y="201"/>
                  </a:lnTo>
                  <a:lnTo>
                    <a:pt x="660" y="18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23" name="Freeform 1702">
              <a:extLst>
                <a:ext uri="{FF2B5EF4-FFF2-40B4-BE49-F238E27FC236}">
                  <a16:creationId xmlns:a16="http://schemas.microsoft.com/office/drawing/2014/main" id="{FB85D8CF-DF81-4C71-B9D1-5AE16E7E21BC}"/>
                </a:ext>
              </a:extLst>
            </p:cNvPr>
            <p:cNvSpPr>
              <a:spLocks/>
            </p:cNvSpPr>
            <p:nvPr/>
          </p:nvSpPr>
          <p:spPr bwMode="auto">
            <a:xfrm>
              <a:off x="8703476" y="3639198"/>
              <a:ext cx="626302" cy="187091"/>
            </a:xfrm>
            <a:custGeom>
              <a:avLst/>
              <a:gdLst>
                <a:gd name="T0" fmla="*/ 0 w 626"/>
                <a:gd name="T1" fmla="*/ 0 h 187"/>
                <a:gd name="T2" fmla="*/ 0 w 626"/>
                <a:gd name="T3" fmla="*/ 0 h 187"/>
                <a:gd name="T4" fmla="*/ 16 w 626"/>
                <a:gd name="T5" fmla="*/ 22 h 187"/>
                <a:gd name="T6" fmla="*/ 608 w 626"/>
                <a:gd name="T7" fmla="*/ 187 h 187"/>
                <a:gd name="T8" fmla="*/ 608 w 626"/>
                <a:gd name="T9" fmla="*/ 187 h 187"/>
                <a:gd name="T10" fmla="*/ 625 w 626"/>
                <a:gd name="T11" fmla="*/ 181 h 187"/>
                <a:gd name="T12" fmla="*/ 626 w 626"/>
                <a:gd name="T13" fmla="*/ 175 h 187"/>
                <a:gd name="T14" fmla="*/ 0 w 626"/>
                <a:gd name="T15" fmla="*/ 0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187">
                  <a:moveTo>
                    <a:pt x="0" y="0"/>
                  </a:moveTo>
                  <a:lnTo>
                    <a:pt x="0" y="0"/>
                  </a:lnTo>
                  <a:lnTo>
                    <a:pt x="16" y="22"/>
                  </a:lnTo>
                  <a:lnTo>
                    <a:pt x="608" y="187"/>
                  </a:lnTo>
                  <a:lnTo>
                    <a:pt x="608" y="187"/>
                  </a:lnTo>
                  <a:lnTo>
                    <a:pt x="625" y="181"/>
                  </a:lnTo>
                  <a:lnTo>
                    <a:pt x="626" y="175"/>
                  </a:lnTo>
                  <a:lnTo>
                    <a:pt x="0"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24" name="Freeform 1703">
              <a:extLst>
                <a:ext uri="{FF2B5EF4-FFF2-40B4-BE49-F238E27FC236}">
                  <a16:creationId xmlns:a16="http://schemas.microsoft.com/office/drawing/2014/main" id="{FFDF365C-6A96-40BC-AAE7-4CE03FAFE9BA}"/>
                </a:ext>
              </a:extLst>
            </p:cNvPr>
            <p:cNvSpPr>
              <a:spLocks/>
            </p:cNvSpPr>
            <p:nvPr/>
          </p:nvSpPr>
          <p:spPr bwMode="auto">
            <a:xfrm>
              <a:off x="8703476" y="3639198"/>
              <a:ext cx="626302" cy="187091"/>
            </a:xfrm>
            <a:custGeom>
              <a:avLst/>
              <a:gdLst>
                <a:gd name="T0" fmla="*/ 0 w 626"/>
                <a:gd name="T1" fmla="*/ 0 h 187"/>
                <a:gd name="T2" fmla="*/ 0 w 626"/>
                <a:gd name="T3" fmla="*/ 0 h 187"/>
                <a:gd name="T4" fmla="*/ 16 w 626"/>
                <a:gd name="T5" fmla="*/ 22 h 187"/>
                <a:gd name="T6" fmla="*/ 608 w 626"/>
                <a:gd name="T7" fmla="*/ 187 h 187"/>
                <a:gd name="T8" fmla="*/ 608 w 626"/>
                <a:gd name="T9" fmla="*/ 187 h 187"/>
                <a:gd name="T10" fmla="*/ 625 w 626"/>
                <a:gd name="T11" fmla="*/ 181 h 187"/>
                <a:gd name="T12" fmla="*/ 626 w 626"/>
                <a:gd name="T13" fmla="*/ 175 h 187"/>
                <a:gd name="T14" fmla="*/ 0 w 626"/>
                <a:gd name="T15" fmla="*/ 0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187">
                  <a:moveTo>
                    <a:pt x="0" y="0"/>
                  </a:moveTo>
                  <a:lnTo>
                    <a:pt x="0" y="0"/>
                  </a:lnTo>
                  <a:lnTo>
                    <a:pt x="16" y="22"/>
                  </a:lnTo>
                  <a:lnTo>
                    <a:pt x="608" y="187"/>
                  </a:lnTo>
                  <a:lnTo>
                    <a:pt x="608" y="187"/>
                  </a:lnTo>
                  <a:lnTo>
                    <a:pt x="625" y="181"/>
                  </a:lnTo>
                  <a:lnTo>
                    <a:pt x="626" y="17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25" name="Freeform 1704">
              <a:extLst>
                <a:ext uri="{FF2B5EF4-FFF2-40B4-BE49-F238E27FC236}">
                  <a16:creationId xmlns:a16="http://schemas.microsoft.com/office/drawing/2014/main" id="{DC567D32-CDD3-40F3-A67E-097563D30005}"/>
                </a:ext>
              </a:extLst>
            </p:cNvPr>
            <p:cNvSpPr>
              <a:spLocks/>
            </p:cNvSpPr>
            <p:nvPr/>
          </p:nvSpPr>
          <p:spPr bwMode="auto">
            <a:xfrm>
              <a:off x="8736492" y="3679218"/>
              <a:ext cx="40019" cy="28014"/>
            </a:xfrm>
            <a:custGeom>
              <a:avLst/>
              <a:gdLst>
                <a:gd name="T0" fmla="*/ 0 w 40"/>
                <a:gd name="T1" fmla="*/ 0 h 28"/>
                <a:gd name="T2" fmla="*/ 0 w 40"/>
                <a:gd name="T3" fmla="*/ 0 h 28"/>
                <a:gd name="T4" fmla="*/ 21 w 40"/>
                <a:gd name="T5" fmla="*/ 24 h 28"/>
                <a:gd name="T6" fmla="*/ 35 w 40"/>
                <a:gd name="T7" fmla="*/ 28 h 28"/>
                <a:gd name="T8" fmla="*/ 40 w 40"/>
                <a:gd name="T9" fmla="*/ 12 h 28"/>
                <a:gd name="T10" fmla="*/ 0 w 40"/>
                <a:gd name="T11" fmla="*/ 0 h 28"/>
              </a:gdLst>
              <a:ahLst/>
              <a:cxnLst>
                <a:cxn ang="0">
                  <a:pos x="T0" y="T1"/>
                </a:cxn>
                <a:cxn ang="0">
                  <a:pos x="T2" y="T3"/>
                </a:cxn>
                <a:cxn ang="0">
                  <a:pos x="T4" y="T5"/>
                </a:cxn>
                <a:cxn ang="0">
                  <a:pos x="T6" y="T7"/>
                </a:cxn>
                <a:cxn ang="0">
                  <a:pos x="T8" y="T9"/>
                </a:cxn>
                <a:cxn ang="0">
                  <a:pos x="T10" y="T11"/>
                </a:cxn>
              </a:cxnLst>
              <a:rect l="0" t="0" r="r" b="b"/>
              <a:pathLst>
                <a:path w="40" h="28">
                  <a:moveTo>
                    <a:pt x="0" y="0"/>
                  </a:moveTo>
                  <a:lnTo>
                    <a:pt x="0" y="0"/>
                  </a:lnTo>
                  <a:lnTo>
                    <a:pt x="21" y="24"/>
                  </a:lnTo>
                  <a:lnTo>
                    <a:pt x="35" y="28"/>
                  </a:lnTo>
                  <a:lnTo>
                    <a:pt x="40" y="12"/>
                  </a:lnTo>
                  <a:lnTo>
                    <a:pt x="0"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26" name="Freeform 1705">
              <a:extLst>
                <a:ext uri="{FF2B5EF4-FFF2-40B4-BE49-F238E27FC236}">
                  <a16:creationId xmlns:a16="http://schemas.microsoft.com/office/drawing/2014/main" id="{5CFCB46F-5715-413C-AF02-7BD190837C20}"/>
                </a:ext>
              </a:extLst>
            </p:cNvPr>
            <p:cNvSpPr>
              <a:spLocks/>
            </p:cNvSpPr>
            <p:nvPr/>
          </p:nvSpPr>
          <p:spPr bwMode="auto">
            <a:xfrm>
              <a:off x="8736492" y="3679218"/>
              <a:ext cx="40019" cy="28014"/>
            </a:xfrm>
            <a:custGeom>
              <a:avLst/>
              <a:gdLst>
                <a:gd name="T0" fmla="*/ 0 w 40"/>
                <a:gd name="T1" fmla="*/ 0 h 28"/>
                <a:gd name="T2" fmla="*/ 0 w 40"/>
                <a:gd name="T3" fmla="*/ 0 h 28"/>
                <a:gd name="T4" fmla="*/ 21 w 40"/>
                <a:gd name="T5" fmla="*/ 24 h 28"/>
                <a:gd name="T6" fmla="*/ 35 w 40"/>
                <a:gd name="T7" fmla="*/ 28 h 28"/>
                <a:gd name="T8" fmla="*/ 40 w 40"/>
                <a:gd name="T9" fmla="*/ 12 h 28"/>
                <a:gd name="T10" fmla="*/ 0 w 40"/>
                <a:gd name="T11" fmla="*/ 0 h 28"/>
              </a:gdLst>
              <a:ahLst/>
              <a:cxnLst>
                <a:cxn ang="0">
                  <a:pos x="T0" y="T1"/>
                </a:cxn>
                <a:cxn ang="0">
                  <a:pos x="T2" y="T3"/>
                </a:cxn>
                <a:cxn ang="0">
                  <a:pos x="T4" y="T5"/>
                </a:cxn>
                <a:cxn ang="0">
                  <a:pos x="T6" y="T7"/>
                </a:cxn>
                <a:cxn ang="0">
                  <a:pos x="T8" y="T9"/>
                </a:cxn>
                <a:cxn ang="0">
                  <a:pos x="T10" y="T11"/>
                </a:cxn>
              </a:cxnLst>
              <a:rect l="0" t="0" r="r" b="b"/>
              <a:pathLst>
                <a:path w="40" h="28">
                  <a:moveTo>
                    <a:pt x="0" y="0"/>
                  </a:moveTo>
                  <a:lnTo>
                    <a:pt x="0" y="0"/>
                  </a:lnTo>
                  <a:lnTo>
                    <a:pt x="21" y="24"/>
                  </a:lnTo>
                  <a:lnTo>
                    <a:pt x="35" y="28"/>
                  </a:lnTo>
                  <a:lnTo>
                    <a:pt x="40"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27" name="Freeform 1706">
              <a:extLst>
                <a:ext uri="{FF2B5EF4-FFF2-40B4-BE49-F238E27FC236}">
                  <a16:creationId xmlns:a16="http://schemas.microsoft.com/office/drawing/2014/main" id="{66B63DE5-4DEE-4511-A1AB-3BA268B09264}"/>
                </a:ext>
              </a:extLst>
            </p:cNvPr>
            <p:cNvSpPr>
              <a:spLocks/>
            </p:cNvSpPr>
            <p:nvPr/>
          </p:nvSpPr>
          <p:spPr bwMode="auto">
            <a:xfrm>
              <a:off x="8632442" y="3490127"/>
              <a:ext cx="229111" cy="91044"/>
            </a:xfrm>
            <a:custGeom>
              <a:avLst/>
              <a:gdLst>
                <a:gd name="T0" fmla="*/ 0 w 229"/>
                <a:gd name="T1" fmla="*/ 0 h 91"/>
                <a:gd name="T2" fmla="*/ 0 w 229"/>
                <a:gd name="T3" fmla="*/ 0 h 91"/>
                <a:gd name="T4" fmla="*/ 10 w 229"/>
                <a:gd name="T5" fmla="*/ 31 h 91"/>
                <a:gd name="T6" fmla="*/ 222 w 229"/>
                <a:gd name="T7" fmla="*/ 91 h 91"/>
                <a:gd name="T8" fmla="*/ 229 w 229"/>
                <a:gd name="T9" fmla="*/ 65 h 91"/>
                <a:gd name="T10" fmla="*/ 0 w 229"/>
                <a:gd name="T11" fmla="*/ 0 h 91"/>
              </a:gdLst>
              <a:ahLst/>
              <a:cxnLst>
                <a:cxn ang="0">
                  <a:pos x="T0" y="T1"/>
                </a:cxn>
                <a:cxn ang="0">
                  <a:pos x="T2" y="T3"/>
                </a:cxn>
                <a:cxn ang="0">
                  <a:pos x="T4" y="T5"/>
                </a:cxn>
                <a:cxn ang="0">
                  <a:pos x="T6" y="T7"/>
                </a:cxn>
                <a:cxn ang="0">
                  <a:pos x="T8" y="T9"/>
                </a:cxn>
                <a:cxn ang="0">
                  <a:pos x="T10" y="T11"/>
                </a:cxn>
              </a:cxnLst>
              <a:rect l="0" t="0" r="r" b="b"/>
              <a:pathLst>
                <a:path w="229" h="91">
                  <a:moveTo>
                    <a:pt x="0" y="0"/>
                  </a:moveTo>
                  <a:lnTo>
                    <a:pt x="0" y="0"/>
                  </a:lnTo>
                  <a:lnTo>
                    <a:pt x="10" y="31"/>
                  </a:lnTo>
                  <a:lnTo>
                    <a:pt x="222" y="91"/>
                  </a:lnTo>
                  <a:lnTo>
                    <a:pt x="229" y="65"/>
                  </a:lnTo>
                  <a:lnTo>
                    <a:pt x="0" y="0"/>
                  </a:lnTo>
                  <a:close/>
                </a:path>
              </a:pathLst>
            </a:custGeom>
            <a:solidFill>
              <a:srgbClr val="7F80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28" name="Freeform 1707">
              <a:extLst>
                <a:ext uri="{FF2B5EF4-FFF2-40B4-BE49-F238E27FC236}">
                  <a16:creationId xmlns:a16="http://schemas.microsoft.com/office/drawing/2014/main" id="{C891E5BF-5A57-497C-959A-BEF9152E874D}"/>
                </a:ext>
              </a:extLst>
            </p:cNvPr>
            <p:cNvSpPr>
              <a:spLocks/>
            </p:cNvSpPr>
            <p:nvPr/>
          </p:nvSpPr>
          <p:spPr bwMode="auto">
            <a:xfrm>
              <a:off x="8632442" y="3490127"/>
              <a:ext cx="229111" cy="91044"/>
            </a:xfrm>
            <a:custGeom>
              <a:avLst/>
              <a:gdLst>
                <a:gd name="T0" fmla="*/ 0 w 229"/>
                <a:gd name="T1" fmla="*/ 0 h 91"/>
                <a:gd name="T2" fmla="*/ 0 w 229"/>
                <a:gd name="T3" fmla="*/ 0 h 91"/>
                <a:gd name="T4" fmla="*/ 10 w 229"/>
                <a:gd name="T5" fmla="*/ 31 h 91"/>
                <a:gd name="T6" fmla="*/ 222 w 229"/>
                <a:gd name="T7" fmla="*/ 91 h 91"/>
                <a:gd name="T8" fmla="*/ 229 w 229"/>
                <a:gd name="T9" fmla="*/ 65 h 91"/>
                <a:gd name="T10" fmla="*/ 0 w 229"/>
                <a:gd name="T11" fmla="*/ 0 h 91"/>
              </a:gdLst>
              <a:ahLst/>
              <a:cxnLst>
                <a:cxn ang="0">
                  <a:pos x="T0" y="T1"/>
                </a:cxn>
                <a:cxn ang="0">
                  <a:pos x="T2" y="T3"/>
                </a:cxn>
                <a:cxn ang="0">
                  <a:pos x="T4" y="T5"/>
                </a:cxn>
                <a:cxn ang="0">
                  <a:pos x="T6" y="T7"/>
                </a:cxn>
                <a:cxn ang="0">
                  <a:pos x="T8" y="T9"/>
                </a:cxn>
                <a:cxn ang="0">
                  <a:pos x="T10" y="T11"/>
                </a:cxn>
              </a:cxnLst>
              <a:rect l="0" t="0" r="r" b="b"/>
              <a:pathLst>
                <a:path w="229" h="91">
                  <a:moveTo>
                    <a:pt x="0" y="0"/>
                  </a:moveTo>
                  <a:lnTo>
                    <a:pt x="0" y="0"/>
                  </a:lnTo>
                  <a:lnTo>
                    <a:pt x="10" y="31"/>
                  </a:lnTo>
                  <a:lnTo>
                    <a:pt x="222" y="91"/>
                  </a:lnTo>
                  <a:lnTo>
                    <a:pt x="229" y="6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29" name="Freeform 1708">
              <a:extLst>
                <a:ext uri="{FF2B5EF4-FFF2-40B4-BE49-F238E27FC236}">
                  <a16:creationId xmlns:a16="http://schemas.microsoft.com/office/drawing/2014/main" id="{43681F31-1456-435C-B9B2-DF5D9FAC1A6E}"/>
                </a:ext>
              </a:extLst>
            </p:cNvPr>
            <p:cNvSpPr>
              <a:spLocks/>
            </p:cNvSpPr>
            <p:nvPr/>
          </p:nvSpPr>
          <p:spPr bwMode="auto">
            <a:xfrm>
              <a:off x="8710479" y="3174974"/>
              <a:ext cx="84041" cy="39019"/>
            </a:xfrm>
            <a:custGeom>
              <a:avLst/>
              <a:gdLst>
                <a:gd name="T0" fmla="*/ 4 w 84"/>
                <a:gd name="T1" fmla="*/ 0 h 39"/>
                <a:gd name="T2" fmla="*/ 0 w 84"/>
                <a:gd name="T3" fmla="*/ 16 h 39"/>
                <a:gd name="T4" fmla="*/ 80 w 84"/>
                <a:gd name="T5" fmla="*/ 39 h 39"/>
                <a:gd name="T6" fmla="*/ 84 w 84"/>
                <a:gd name="T7" fmla="*/ 22 h 39"/>
                <a:gd name="T8" fmla="*/ 4 w 84"/>
                <a:gd name="T9" fmla="*/ 0 h 39"/>
              </a:gdLst>
              <a:ahLst/>
              <a:cxnLst>
                <a:cxn ang="0">
                  <a:pos x="T0" y="T1"/>
                </a:cxn>
                <a:cxn ang="0">
                  <a:pos x="T2" y="T3"/>
                </a:cxn>
                <a:cxn ang="0">
                  <a:pos x="T4" y="T5"/>
                </a:cxn>
                <a:cxn ang="0">
                  <a:pos x="T6" y="T7"/>
                </a:cxn>
                <a:cxn ang="0">
                  <a:pos x="T8" y="T9"/>
                </a:cxn>
              </a:cxnLst>
              <a:rect l="0" t="0" r="r" b="b"/>
              <a:pathLst>
                <a:path w="84" h="39">
                  <a:moveTo>
                    <a:pt x="4" y="0"/>
                  </a:moveTo>
                  <a:lnTo>
                    <a:pt x="0" y="16"/>
                  </a:lnTo>
                  <a:lnTo>
                    <a:pt x="80" y="39"/>
                  </a:lnTo>
                  <a:lnTo>
                    <a:pt x="84" y="22"/>
                  </a:lnTo>
                  <a:lnTo>
                    <a:pt x="4"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30" name="Freeform 1709">
              <a:extLst>
                <a:ext uri="{FF2B5EF4-FFF2-40B4-BE49-F238E27FC236}">
                  <a16:creationId xmlns:a16="http://schemas.microsoft.com/office/drawing/2014/main" id="{F53EE779-20C2-4EB8-BCF0-AF1B4DD028B1}"/>
                </a:ext>
              </a:extLst>
            </p:cNvPr>
            <p:cNvSpPr>
              <a:spLocks/>
            </p:cNvSpPr>
            <p:nvPr/>
          </p:nvSpPr>
          <p:spPr bwMode="auto">
            <a:xfrm>
              <a:off x="8710479" y="3174974"/>
              <a:ext cx="84041" cy="39019"/>
            </a:xfrm>
            <a:custGeom>
              <a:avLst/>
              <a:gdLst>
                <a:gd name="T0" fmla="*/ 4 w 84"/>
                <a:gd name="T1" fmla="*/ 0 h 39"/>
                <a:gd name="T2" fmla="*/ 0 w 84"/>
                <a:gd name="T3" fmla="*/ 16 h 39"/>
                <a:gd name="T4" fmla="*/ 80 w 84"/>
                <a:gd name="T5" fmla="*/ 39 h 39"/>
                <a:gd name="T6" fmla="*/ 84 w 84"/>
                <a:gd name="T7" fmla="*/ 22 h 39"/>
                <a:gd name="T8" fmla="*/ 4 w 84"/>
                <a:gd name="T9" fmla="*/ 0 h 39"/>
              </a:gdLst>
              <a:ahLst/>
              <a:cxnLst>
                <a:cxn ang="0">
                  <a:pos x="T0" y="T1"/>
                </a:cxn>
                <a:cxn ang="0">
                  <a:pos x="T2" y="T3"/>
                </a:cxn>
                <a:cxn ang="0">
                  <a:pos x="T4" y="T5"/>
                </a:cxn>
                <a:cxn ang="0">
                  <a:pos x="T6" y="T7"/>
                </a:cxn>
                <a:cxn ang="0">
                  <a:pos x="T8" y="T9"/>
                </a:cxn>
              </a:cxnLst>
              <a:rect l="0" t="0" r="r" b="b"/>
              <a:pathLst>
                <a:path w="84" h="39">
                  <a:moveTo>
                    <a:pt x="4" y="0"/>
                  </a:moveTo>
                  <a:lnTo>
                    <a:pt x="0" y="16"/>
                  </a:lnTo>
                  <a:lnTo>
                    <a:pt x="80" y="39"/>
                  </a:lnTo>
                  <a:lnTo>
                    <a:pt x="84" y="2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31" name="Freeform 1710">
              <a:extLst>
                <a:ext uri="{FF2B5EF4-FFF2-40B4-BE49-F238E27FC236}">
                  <a16:creationId xmlns:a16="http://schemas.microsoft.com/office/drawing/2014/main" id="{CDEB64FC-FC93-4982-A76C-DE31A08AF80B}"/>
                </a:ext>
              </a:extLst>
            </p:cNvPr>
            <p:cNvSpPr>
              <a:spLocks/>
            </p:cNvSpPr>
            <p:nvPr/>
          </p:nvSpPr>
          <p:spPr bwMode="auto">
            <a:xfrm>
              <a:off x="8880561" y="3222998"/>
              <a:ext cx="86042" cy="39019"/>
            </a:xfrm>
            <a:custGeom>
              <a:avLst/>
              <a:gdLst>
                <a:gd name="T0" fmla="*/ 5 w 86"/>
                <a:gd name="T1" fmla="*/ 0 h 39"/>
                <a:gd name="T2" fmla="*/ 0 w 86"/>
                <a:gd name="T3" fmla="*/ 16 h 39"/>
                <a:gd name="T4" fmla="*/ 81 w 86"/>
                <a:gd name="T5" fmla="*/ 39 h 39"/>
                <a:gd name="T6" fmla="*/ 86 w 86"/>
                <a:gd name="T7" fmla="*/ 22 h 39"/>
                <a:gd name="T8" fmla="*/ 5 w 86"/>
                <a:gd name="T9" fmla="*/ 0 h 39"/>
              </a:gdLst>
              <a:ahLst/>
              <a:cxnLst>
                <a:cxn ang="0">
                  <a:pos x="T0" y="T1"/>
                </a:cxn>
                <a:cxn ang="0">
                  <a:pos x="T2" y="T3"/>
                </a:cxn>
                <a:cxn ang="0">
                  <a:pos x="T4" y="T5"/>
                </a:cxn>
                <a:cxn ang="0">
                  <a:pos x="T6" y="T7"/>
                </a:cxn>
                <a:cxn ang="0">
                  <a:pos x="T8" y="T9"/>
                </a:cxn>
              </a:cxnLst>
              <a:rect l="0" t="0" r="r" b="b"/>
              <a:pathLst>
                <a:path w="86" h="39">
                  <a:moveTo>
                    <a:pt x="5" y="0"/>
                  </a:moveTo>
                  <a:lnTo>
                    <a:pt x="0" y="16"/>
                  </a:lnTo>
                  <a:lnTo>
                    <a:pt x="81" y="39"/>
                  </a:lnTo>
                  <a:lnTo>
                    <a:pt x="86" y="22"/>
                  </a:lnTo>
                  <a:lnTo>
                    <a:pt x="5"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32" name="Freeform 1711">
              <a:extLst>
                <a:ext uri="{FF2B5EF4-FFF2-40B4-BE49-F238E27FC236}">
                  <a16:creationId xmlns:a16="http://schemas.microsoft.com/office/drawing/2014/main" id="{481EA1E8-0BB2-4B92-928D-1A26E8546027}"/>
                </a:ext>
              </a:extLst>
            </p:cNvPr>
            <p:cNvSpPr>
              <a:spLocks/>
            </p:cNvSpPr>
            <p:nvPr/>
          </p:nvSpPr>
          <p:spPr bwMode="auto">
            <a:xfrm>
              <a:off x="8880561" y="3222998"/>
              <a:ext cx="86042" cy="39019"/>
            </a:xfrm>
            <a:custGeom>
              <a:avLst/>
              <a:gdLst>
                <a:gd name="T0" fmla="*/ 5 w 86"/>
                <a:gd name="T1" fmla="*/ 0 h 39"/>
                <a:gd name="T2" fmla="*/ 0 w 86"/>
                <a:gd name="T3" fmla="*/ 16 h 39"/>
                <a:gd name="T4" fmla="*/ 81 w 86"/>
                <a:gd name="T5" fmla="*/ 39 h 39"/>
                <a:gd name="T6" fmla="*/ 86 w 86"/>
                <a:gd name="T7" fmla="*/ 22 h 39"/>
                <a:gd name="T8" fmla="*/ 5 w 86"/>
                <a:gd name="T9" fmla="*/ 0 h 39"/>
              </a:gdLst>
              <a:ahLst/>
              <a:cxnLst>
                <a:cxn ang="0">
                  <a:pos x="T0" y="T1"/>
                </a:cxn>
                <a:cxn ang="0">
                  <a:pos x="T2" y="T3"/>
                </a:cxn>
                <a:cxn ang="0">
                  <a:pos x="T4" y="T5"/>
                </a:cxn>
                <a:cxn ang="0">
                  <a:pos x="T6" y="T7"/>
                </a:cxn>
                <a:cxn ang="0">
                  <a:pos x="T8" y="T9"/>
                </a:cxn>
              </a:cxnLst>
              <a:rect l="0" t="0" r="r" b="b"/>
              <a:pathLst>
                <a:path w="86" h="39">
                  <a:moveTo>
                    <a:pt x="5" y="0"/>
                  </a:moveTo>
                  <a:lnTo>
                    <a:pt x="0" y="16"/>
                  </a:lnTo>
                  <a:lnTo>
                    <a:pt x="81" y="39"/>
                  </a:lnTo>
                  <a:lnTo>
                    <a:pt x="86" y="22"/>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33" name="Freeform 1712">
              <a:extLst>
                <a:ext uri="{FF2B5EF4-FFF2-40B4-BE49-F238E27FC236}">
                  <a16:creationId xmlns:a16="http://schemas.microsoft.com/office/drawing/2014/main" id="{3E311275-7374-49FE-94E3-1D70346ED1E7}"/>
                </a:ext>
              </a:extLst>
            </p:cNvPr>
            <p:cNvSpPr>
              <a:spLocks/>
            </p:cNvSpPr>
            <p:nvPr/>
          </p:nvSpPr>
          <p:spPr bwMode="auto">
            <a:xfrm>
              <a:off x="9345785" y="3353060"/>
              <a:ext cx="86042" cy="39019"/>
            </a:xfrm>
            <a:custGeom>
              <a:avLst/>
              <a:gdLst>
                <a:gd name="T0" fmla="*/ 5 w 86"/>
                <a:gd name="T1" fmla="*/ 0 h 39"/>
                <a:gd name="T2" fmla="*/ 0 w 86"/>
                <a:gd name="T3" fmla="*/ 17 h 39"/>
                <a:gd name="T4" fmla="*/ 81 w 86"/>
                <a:gd name="T5" fmla="*/ 39 h 39"/>
                <a:gd name="T6" fmla="*/ 86 w 86"/>
                <a:gd name="T7" fmla="*/ 22 h 39"/>
                <a:gd name="T8" fmla="*/ 5 w 86"/>
                <a:gd name="T9" fmla="*/ 0 h 39"/>
              </a:gdLst>
              <a:ahLst/>
              <a:cxnLst>
                <a:cxn ang="0">
                  <a:pos x="T0" y="T1"/>
                </a:cxn>
                <a:cxn ang="0">
                  <a:pos x="T2" y="T3"/>
                </a:cxn>
                <a:cxn ang="0">
                  <a:pos x="T4" y="T5"/>
                </a:cxn>
                <a:cxn ang="0">
                  <a:pos x="T6" y="T7"/>
                </a:cxn>
                <a:cxn ang="0">
                  <a:pos x="T8" y="T9"/>
                </a:cxn>
              </a:cxnLst>
              <a:rect l="0" t="0" r="r" b="b"/>
              <a:pathLst>
                <a:path w="86" h="39">
                  <a:moveTo>
                    <a:pt x="5" y="0"/>
                  </a:moveTo>
                  <a:lnTo>
                    <a:pt x="0" y="17"/>
                  </a:lnTo>
                  <a:lnTo>
                    <a:pt x="81" y="39"/>
                  </a:lnTo>
                  <a:lnTo>
                    <a:pt x="86" y="22"/>
                  </a:lnTo>
                  <a:lnTo>
                    <a:pt x="5"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34" name="Freeform 1713">
              <a:extLst>
                <a:ext uri="{FF2B5EF4-FFF2-40B4-BE49-F238E27FC236}">
                  <a16:creationId xmlns:a16="http://schemas.microsoft.com/office/drawing/2014/main" id="{1CD30E51-5053-4C7C-93FC-63A07606E991}"/>
                </a:ext>
              </a:extLst>
            </p:cNvPr>
            <p:cNvSpPr>
              <a:spLocks/>
            </p:cNvSpPr>
            <p:nvPr/>
          </p:nvSpPr>
          <p:spPr bwMode="auto">
            <a:xfrm>
              <a:off x="9345785" y="3353060"/>
              <a:ext cx="86042" cy="39019"/>
            </a:xfrm>
            <a:custGeom>
              <a:avLst/>
              <a:gdLst>
                <a:gd name="T0" fmla="*/ 5 w 86"/>
                <a:gd name="T1" fmla="*/ 0 h 39"/>
                <a:gd name="T2" fmla="*/ 0 w 86"/>
                <a:gd name="T3" fmla="*/ 17 h 39"/>
                <a:gd name="T4" fmla="*/ 81 w 86"/>
                <a:gd name="T5" fmla="*/ 39 h 39"/>
                <a:gd name="T6" fmla="*/ 86 w 86"/>
                <a:gd name="T7" fmla="*/ 22 h 39"/>
                <a:gd name="T8" fmla="*/ 5 w 86"/>
                <a:gd name="T9" fmla="*/ 0 h 39"/>
              </a:gdLst>
              <a:ahLst/>
              <a:cxnLst>
                <a:cxn ang="0">
                  <a:pos x="T0" y="T1"/>
                </a:cxn>
                <a:cxn ang="0">
                  <a:pos x="T2" y="T3"/>
                </a:cxn>
                <a:cxn ang="0">
                  <a:pos x="T4" y="T5"/>
                </a:cxn>
                <a:cxn ang="0">
                  <a:pos x="T6" y="T7"/>
                </a:cxn>
                <a:cxn ang="0">
                  <a:pos x="T8" y="T9"/>
                </a:cxn>
              </a:cxnLst>
              <a:rect l="0" t="0" r="r" b="b"/>
              <a:pathLst>
                <a:path w="86" h="39">
                  <a:moveTo>
                    <a:pt x="5" y="0"/>
                  </a:moveTo>
                  <a:lnTo>
                    <a:pt x="0" y="17"/>
                  </a:lnTo>
                  <a:lnTo>
                    <a:pt x="81" y="39"/>
                  </a:lnTo>
                  <a:lnTo>
                    <a:pt x="86" y="22"/>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35" name="Freeform 1714">
              <a:extLst>
                <a:ext uri="{FF2B5EF4-FFF2-40B4-BE49-F238E27FC236}">
                  <a16:creationId xmlns:a16="http://schemas.microsoft.com/office/drawing/2014/main" id="{0B4E8E77-1C25-42F2-ADD2-EF2C1EECFC8D}"/>
                </a:ext>
              </a:extLst>
            </p:cNvPr>
            <p:cNvSpPr>
              <a:spLocks/>
            </p:cNvSpPr>
            <p:nvPr/>
          </p:nvSpPr>
          <p:spPr bwMode="auto">
            <a:xfrm>
              <a:off x="8979609" y="3835293"/>
              <a:ext cx="17009" cy="5003"/>
            </a:xfrm>
            <a:custGeom>
              <a:avLst/>
              <a:gdLst>
                <a:gd name="T0" fmla="*/ 0 w 17"/>
                <a:gd name="T1" fmla="*/ 0 h 5"/>
                <a:gd name="T2" fmla="*/ 0 w 17"/>
                <a:gd name="T3" fmla="*/ 0 h 5"/>
                <a:gd name="T4" fmla="*/ 17 w 17"/>
                <a:gd name="T5" fmla="*/ 5 h 5"/>
                <a:gd name="T6" fmla="*/ 0 w 17"/>
                <a:gd name="T7" fmla="*/ 0 h 5"/>
              </a:gdLst>
              <a:ahLst/>
              <a:cxnLst>
                <a:cxn ang="0">
                  <a:pos x="T0" y="T1"/>
                </a:cxn>
                <a:cxn ang="0">
                  <a:pos x="T2" y="T3"/>
                </a:cxn>
                <a:cxn ang="0">
                  <a:pos x="T4" y="T5"/>
                </a:cxn>
                <a:cxn ang="0">
                  <a:pos x="T6" y="T7"/>
                </a:cxn>
              </a:cxnLst>
              <a:rect l="0" t="0" r="r" b="b"/>
              <a:pathLst>
                <a:path w="17" h="5">
                  <a:moveTo>
                    <a:pt x="0" y="0"/>
                  </a:moveTo>
                  <a:lnTo>
                    <a:pt x="0" y="0"/>
                  </a:lnTo>
                  <a:lnTo>
                    <a:pt x="17" y="5"/>
                  </a:lnTo>
                  <a:lnTo>
                    <a:pt x="0"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36" name="Freeform 1715">
              <a:extLst>
                <a:ext uri="{FF2B5EF4-FFF2-40B4-BE49-F238E27FC236}">
                  <a16:creationId xmlns:a16="http://schemas.microsoft.com/office/drawing/2014/main" id="{9DD8C39F-E102-4F20-AC87-0497D138F783}"/>
                </a:ext>
              </a:extLst>
            </p:cNvPr>
            <p:cNvSpPr>
              <a:spLocks/>
            </p:cNvSpPr>
            <p:nvPr/>
          </p:nvSpPr>
          <p:spPr bwMode="auto">
            <a:xfrm>
              <a:off x="8979609" y="3835293"/>
              <a:ext cx="17009" cy="5003"/>
            </a:xfrm>
            <a:custGeom>
              <a:avLst/>
              <a:gdLst>
                <a:gd name="T0" fmla="*/ 0 w 17"/>
                <a:gd name="T1" fmla="*/ 0 h 5"/>
                <a:gd name="T2" fmla="*/ 0 w 17"/>
                <a:gd name="T3" fmla="*/ 0 h 5"/>
                <a:gd name="T4" fmla="*/ 17 w 17"/>
                <a:gd name="T5" fmla="*/ 5 h 5"/>
                <a:gd name="T6" fmla="*/ 0 w 17"/>
                <a:gd name="T7" fmla="*/ 0 h 5"/>
              </a:gdLst>
              <a:ahLst/>
              <a:cxnLst>
                <a:cxn ang="0">
                  <a:pos x="T0" y="T1"/>
                </a:cxn>
                <a:cxn ang="0">
                  <a:pos x="T2" y="T3"/>
                </a:cxn>
                <a:cxn ang="0">
                  <a:pos x="T4" y="T5"/>
                </a:cxn>
                <a:cxn ang="0">
                  <a:pos x="T6" y="T7"/>
                </a:cxn>
              </a:cxnLst>
              <a:rect l="0" t="0" r="r" b="b"/>
              <a:pathLst>
                <a:path w="17" h="5">
                  <a:moveTo>
                    <a:pt x="0" y="0"/>
                  </a:moveTo>
                  <a:lnTo>
                    <a:pt x="0" y="0"/>
                  </a:lnTo>
                  <a:lnTo>
                    <a:pt x="17"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37" name="Freeform 1716">
              <a:extLst>
                <a:ext uri="{FF2B5EF4-FFF2-40B4-BE49-F238E27FC236}">
                  <a16:creationId xmlns:a16="http://schemas.microsoft.com/office/drawing/2014/main" id="{D2684C9E-9386-4359-933E-435831405CF7}"/>
                </a:ext>
              </a:extLst>
            </p:cNvPr>
            <p:cNvSpPr>
              <a:spLocks/>
            </p:cNvSpPr>
            <p:nvPr/>
          </p:nvSpPr>
          <p:spPr bwMode="auto">
            <a:xfrm>
              <a:off x="8661455" y="3153965"/>
              <a:ext cx="40019" cy="41020"/>
            </a:xfrm>
            <a:custGeom>
              <a:avLst/>
              <a:gdLst>
                <a:gd name="T0" fmla="*/ 9 w 40"/>
                <a:gd name="T1" fmla="*/ 0 h 41"/>
                <a:gd name="T2" fmla="*/ 0 w 40"/>
                <a:gd name="T3" fmla="*/ 31 h 41"/>
                <a:gd name="T4" fmla="*/ 31 w 40"/>
                <a:gd name="T5" fmla="*/ 41 h 41"/>
                <a:gd name="T6" fmla="*/ 40 w 40"/>
                <a:gd name="T7" fmla="*/ 9 h 41"/>
                <a:gd name="T8" fmla="*/ 9 w 40"/>
                <a:gd name="T9" fmla="*/ 0 h 41"/>
              </a:gdLst>
              <a:ahLst/>
              <a:cxnLst>
                <a:cxn ang="0">
                  <a:pos x="T0" y="T1"/>
                </a:cxn>
                <a:cxn ang="0">
                  <a:pos x="T2" y="T3"/>
                </a:cxn>
                <a:cxn ang="0">
                  <a:pos x="T4" y="T5"/>
                </a:cxn>
                <a:cxn ang="0">
                  <a:pos x="T6" y="T7"/>
                </a:cxn>
                <a:cxn ang="0">
                  <a:pos x="T8" y="T9"/>
                </a:cxn>
              </a:cxnLst>
              <a:rect l="0" t="0" r="r" b="b"/>
              <a:pathLst>
                <a:path w="40" h="41">
                  <a:moveTo>
                    <a:pt x="9" y="0"/>
                  </a:moveTo>
                  <a:lnTo>
                    <a:pt x="0" y="31"/>
                  </a:lnTo>
                  <a:lnTo>
                    <a:pt x="31" y="41"/>
                  </a:lnTo>
                  <a:lnTo>
                    <a:pt x="40" y="9"/>
                  </a:lnTo>
                  <a:lnTo>
                    <a:pt x="9" y="0"/>
                  </a:lnTo>
                  <a:close/>
                </a:path>
              </a:pathLst>
            </a:custGeom>
            <a:solidFill>
              <a:srgbClr val="37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38" name="Freeform 1717">
              <a:extLst>
                <a:ext uri="{FF2B5EF4-FFF2-40B4-BE49-F238E27FC236}">
                  <a16:creationId xmlns:a16="http://schemas.microsoft.com/office/drawing/2014/main" id="{F0AC5B4B-DB38-4442-8918-71156E630F04}"/>
                </a:ext>
              </a:extLst>
            </p:cNvPr>
            <p:cNvSpPr>
              <a:spLocks/>
            </p:cNvSpPr>
            <p:nvPr/>
          </p:nvSpPr>
          <p:spPr bwMode="auto">
            <a:xfrm>
              <a:off x="8661455" y="3153965"/>
              <a:ext cx="40019" cy="41020"/>
            </a:xfrm>
            <a:custGeom>
              <a:avLst/>
              <a:gdLst>
                <a:gd name="T0" fmla="*/ 9 w 40"/>
                <a:gd name="T1" fmla="*/ 0 h 41"/>
                <a:gd name="T2" fmla="*/ 0 w 40"/>
                <a:gd name="T3" fmla="*/ 31 h 41"/>
                <a:gd name="T4" fmla="*/ 31 w 40"/>
                <a:gd name="T5" fmla="*/ 41 h 41"/>
                <a:gd name="T6" fmla="*/ 40 w 40"/>
                <a:gd name="T7" fmla="*/ 9 h 41"/>
                <a:gd name="T8" fmla="*/ 9 w 40"/>
                <a:gd name="T9" fmla="*/ 0 h 41"/>
              </a:gdLst>
              <a:ahLst/>
              <a:cxnLst>
                <a:cxn ang="0">
                  <a:pos x="T0" y="T1"/>
                </a:cxn>
                <a:cxn ang="0">
                  <a:pos x="T2" y="T3"/>
                </a:cxn>
                <a:cxn ang="0">
                  <a:pos x="T4" y="T5"/>
                </a:cxn>
                <a:cxn ang="0">
                  <a:pos x="T6" y="T7"/>
                </a:cxn>
                <a:cxn ang="0">
                  <a:pos x="T8" y="T9"/>
                </a:cxn>
              </a:cxnLst>
              <a:rect l="0" t="0" r="r" b="b"/>
              <a:pathLst>
                <a:path w="40" h="41">
                  <a:moveTo>
                    <a:pt x="9" y="0"/>
                  </a:moveTo>
                  <a:lnTo>
                    <a:pt x="0" y="31"/>
                  </a:lnTo>
                  <a:lnTo>
                    <a:pt x="31" y="41"/>
                  </a:lnTo>
                  <a:lnTo>
                    <a:pt x="40" y="9"/>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39" name="Freeform 1718">
              <a:extLst>
                <a:ext uri="{FF2B5EF4-FFF2-40B4-BE49-F238E27FC236}">
                  <a16:creationId xmlns:a16="http://schemas.microsoft.com/office/drawing/2014/main" id="{20856ADA-318B-44F4-BD3E-35B199887B98}"/>
                </a:ext>
              </a:extLst>
            </p:cNvPr>
            <p:cNvSpPr>
              <a:spLocks/>
            </p:cNvSpPr>
            <p:nvPr/>
          </p:nvSpPr>
          <p:spPr bwMode="auto">
            <a:xfrm>
              <a:off x="8831537" y="3201988"/>
              <a:ext cx="40019" cy="39019"/>
            </a:xfrm>
            <a:custGeom>
              <a:avLst/>
              <a:gdLst>
                <a:gd name="T0" fmla="*/ 9 w 40"/>
                <a:gd name="T1" fmla="*/ 0 h 39"/>
                <a:gd name="T2" fmla="*/ 0 w 40"/>
                <a:gd name="T3" fmla="*/ 32 h 39"/>
                <a:gd name="T4" fmla="*/ 31 w 40"/>
                <a:gd name="T5" fmla="*/ 39 h 39"/>
                <a:gd name="T6" fmla="*/ 40 w 40"/>
                <a:gd name="T7" fmla="*/ 9 h 39"/>
                <a:gd name="T8" fmla="*/ 9 w 40"/>
                <a:gd name="T9" fmla="*/ 0 h 39"/>
              </a:gdLst>
              <a:ahLst/>
              <a:cxnLst>
                <a:cxn ang="0">
                  <a:pos x="T0" y="T1"/>
                </a:cxn>
                <a:cxn ang="0">
                  <a:pos x="T2" y="T3"/>
                </a:cxn>
                <a:cxn ang="0">
                  <a:pos x="T4" y="T5"/>
                </a:cxn>
                <a:cxn ang="0">
                  <a:pos x="T6" y="T7"/>
                </a:cxn>
                <a:cxn ang="0">
                  <a:pos x="T8" y="T9"/>
                </a:cxn>
              </a:cxnLst>
              <a:rect l="0" t="0" r="r" b="b"/>
              <a:pathLst>
                <a:path w="40" h="39">
                  <a:moveTo>
                    <a:pt x="9" y="0"/>
                  </a:moveTo>
                  <a:lnTo>
                    <a:pt x="0" y="32"/>
                  </a:lnTo>
                  <a:lnTo>
                    <a:pt x="31" y="39"/>
                  </a:lnTo>
                  <a:lnTo>
                    <a:pt x="40" y="9"/>
                  </a:lnTo>
                  <a:lnTo>
                    <a:pt x="9" y="0"/>
                  </a:lnTo>
                  <a:close/>
                </a:path>
              </a:pathLst>
            </a:custGeom>
            <a:solidFill>
              <a:srgbClr val="2AA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40" name="Freeform 1719">
              <a:extLst>
                <a:ext uri="{FF2B5EF4-FFF2-40B4-BE49-F238E27FC236}">
                  <a16:creationId xmlns:a16="http://schemas.microsoft.com/office/drawing/2014/main" id="{CCE17A33-E390-4022-BC3C-39F579110E94}"/>
                </a:ext>
              </a:extLst>
            </p:cNvPr>
            <p:cNvSpPr>
              <a:spLocks/>
            </p:cNvSpPr>
            <p:nvPr/>
          </p:nvSpPr>
          <p:spPr bwMode="auto">
            <a:xfrm>
              <a:off x="8831537" y="3201988"/>
              <a:ext cx="40019" cy="39019"/>
            </a:xfrm>
            <a:custGeom>
              <a:avLst/>
              <a:gdLst>
                <a:gd name="T0" fmla="*/ 9 w 40"/>
                <a:gd name="T1" fmla="*/ 0 h 39"/>
                <a:gd name="T2" fmla="*/ 0 w 40"/>
                <a:gd name="T3" fmla="*/ 32 h 39"/>
                <a:gd name="T4" fmla="*/ 31 w 40"/>
                <a:gd name="T5" fmla="*/ 39 h 39"/>
                <a:gd name="T6" fmla="*/ 40 w 40"/>
                <a:gd name="T7" fmla="*/ 9 h 39"/>
                <a:gd name="T8" fmla="*/ 9 w 40"/>
                <a:gd name="T9" fmla="*/ 0 h 39"/>
              </a:gdLst>
              <a:ahLst/>
              <a:cxnLst>
                <a:cxn ang="0">
                  <a:pos x="T0" y="T1"/>
                </a:cxn>
                <a:cxn ang="0">
                  <a:pos x="T2" y="T3"/>
                </a:cxn>
                <a:cxn ang="0">
                  <a:pos x="T4" y="T5"/>
                </a:cxn>
                <a:cxn ang="0">
                  <a:pos x="T6" y="T7"/>
                </a:cxn>
                <a:cxn ang="0">
                  <a:pos x="T8" y="T9"/>
                </a:cxn>
              </a:cxnLst>
              <a:rect l="0" t="0" r="r" b="b"/>
              <a:pathLst>
                <a:path w="40" h="39">
                  <a:moveTo>
                    <a:pt x="9" y="0"/>
                  </a:moveTo>
                  <a:lnTo>
                    <a:pt x="0" y="32"/>
                  </a:lnTo>
                  <a:lnTo>
                    <a:pt x="31" y="39"/>
                  </a:lnTo>
                  <a:lnTo>
                    <a:pt x="40" y="9"/>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41" name="Freeform 1720">
              <a:extLst>
                <a:ext uri="{FF2B5EF4-FFF2-40B4-BE49-F238E27FC236}">
                  <a16:creationId xmlns:a16="http://schemas.microsoft.com/office/drawing/2014/main" id="{B5E4E7F8-38B7-45FE-BD4D-9C3B9CD410FE}"/>
                </a:ext>
              </a:extLst>
            </p:cNvPr>
            <p:cNvSpPr>
              <a:spLocks/>
            </p:cNvSpPr>
            <p:nvPr/>
          </p:nvSpPr>
          <p:spPr bwMode="auto">
            <a:xfrm>
              <a:off x="8672461" y="3117947"/>
              <a:ext cx="773373" cy="218105"/>
            </a:xfrm>
            <a:custGeom>
              <a:avLst/>
              <a:gdLst>
                <a:gd name="T0" fmla="*/ 2 w 773"/>
                <a:gd name="T1" fmla="*/ 0 h 218"/>
                <a:gd name="T2" fmla="*/ 2 w 773"/>
                <a:gd name="T3" fmla="*/ 0 h 218"/>
                <a:gd name="T4" fmla="*/ 0 w 773"/>
                <a:gd name="T5" fmla="*/ 2 h 218"/>
                <a:gd name="T6" fmla="*/ 772 w 773"/>
                <a:gd name="T7" fmla="*/ 218 h 218"/>
                <a:gd name="T8" fmla="*/ 773 w 773"/>
                <a:gd name="T9" fmla="*/ 216 h 218"/>
                <a:gd name="T10" fmla="*/ 2 w 773"/>
                <a:gd name="T11" fmla="*/ 0 h 218"/>
              </a:gdLst>
              <a:ahLst/>
              <a:cxnLst>
                <a:cxn ang="0">
                  <a:pos x="T0" y="T1"/>
                </a:cxn>
                <a:cxn ang="0">
                  <a:pos x="T2" y="T3"/>
                </a:cxn>
                <a:cxn ang="0">
                  <a:pos x="T4" y="T5"/>
                </a:cxn>
                <a:cxn ang="0">
                  <a:pos x="T6" y="T7"/>
                </a:cxn>
                <a:cxn ang="0">
                  <a:pos x="T8" y="T9"/>
                </a:cxn>
                <a:cxn ang="0">
                  <a:pos x="T10" y="T11"/>
                </a:cxn>
              </a:cxnLst>
              <a:rect l="0" t="0" r="r" b="b"/>
              <a:pathLst>
                <a:path w="773" h="218">
                  <a:moveTo>
                    <a:pt x="2" y="0"/>
                  </a:moveTo>
                  <a:lnTo>
                    <a:pt x="2" y="0"/>
                  </a:lnTo>
                  <a:lnTo>
                    <a:pt x="0" y="2"/>
                  </a:lnTo>
                  <a:lnTo>
                    <a:pt x="772" y="218"/>
                  </a:lnTo>
                  <a:lnTo>
                    <a:pt x="773" y="216"/>
                  </a:lnTo>
                  <a:lnTo>
                    <a:pt x="2"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42" name="Freeform 1721">
              <a:extLst>
                <a:ext uri="{FF2B5EF4-FFF2-40B4-BE49-F238E27FC236}">
                  <a16:creationId xmlns:a16="http://schemas.microsoft.com/office/drawing/2014/main" id="{4699ED93-0306-4119-B193-EA32F3F6159C}"/>
                </a:ext>
              </a:extLst>
            </p:cNvPr>
            <p:cNvSpPr>
              <a:spLocks/>
            </p:cNvSpPr>
            <p:nvPr/>
          </p:nvSpPr>
          <p:spPr bwMode="auto">
            <a:xfrm>
              <a:off x="8672461" y="3117947"/>
              <a:ext cx="773373" cy="218105"/>
            </a:xfrm>
            <a:custGeom>
              <a:avLst/>
              <a:gdLst>
                <a:gd name="T0" fmla="*/ 2 w 773"/>
                <a:gd name="T1" fmla="*/ 0 h 218"/>
                <a:gd name="T2" fmla="*/ 2 w 773"/>
                <a:gd name="T3" fmla="*/ 0 h 218"/>
                <a:gd name="T4" fmla="*/ 0 w 773"/>
                <a:gd name="T5" fmla="*/ 2 h 218"/>
                <a:gd name="T6" fmla="*/ 772 w 773"/>
                <a:gd name="T7" fmla="*/ 218 h 218"/>
                <a:gd name="T8" fmla="*/ 773 w 773"/>
                <a:gd name="T9" fmla="*/ 216 h 218"/>
                <a:gd name="T10" fmla="*/ 2 w 773"/>
                <a:gd name="T11" fmla="*/ 0 h 218"/>
              </a:gdLst>
              <a:ahLst/>
              <a:cxnLst>
                <a:cxn ang="0">
                  <a:pos x="T0" y="T1"/>
                </a:cxn>
                <a:cxn ang="0">
                  <a:pos x="T2" y="T3"/>
                </a:cxn>
                <a:cxn ang="0">
                  <a:pos x="T4" y="T5"/>
                </a:cxn>
                <a:cxn ang="0">
                  <a:pos x="T6" y="T7"/>
                </a:cxn>
                <a:cxn ang="0">
                  <a:pos x="T8" y="T9"/>
                </a:cxn>
                <a:cxn ang="0">
                  <a:pos x="T10" y="T11"/>
                </a:cxn>
              </a:cxnLst>
              <a:rect l="0" t="0" r="r" b="b"/>
              <a:pathLst>
                <a:path w="773" h="218">
                  <a:moveTo>
                    <a:pt x="2" y="0"/>
                  </a:moveTo>
                  <a:lnTo>
                    <a:pt x="2" y="0"/>
                  </a:lnTo>
                  <a:lnTo>
                    <a:pt x="0" y="2"/>
                  </a:lnTo>
                  <a:lnTo>
                    <a:pt x="772" y="218"/>
                  </a:lnTo>
                  <a:lnTo>
                    <a:pt x="773" y="216"/>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43" name="Freeform 1722">
              <a:extLst>
                <a:ext uri="{FF2B5EF4-FFF2-40B4-BE49-F238E27FC236}">
                  <a16:creationId xmlns:a16="http://schemas.microsoft.com/office/drawing/2014/main" id="{C6849A07-D6E9-4D26-8C19-D94FFAA627E5}"/>
                </a:ext>
              </a:extLst>
            </p:cNvPr>
            <p:cNvSpPr>
              <a:spLocks/>
            </p:cNvSpPr>
            <p:nvPr/>
          </p:nvSpPr>
          <p:spPr bwMode="auto">
            <a:xfrm>
              <a:off x="8706477" y="2989885"/>
              <a:ext cx="68033" cy="141068"/>
            </a:xfrm>
            <a:custGeom>
              <a:avLst/>
              <a:gdLst>
                <a:gd name="T0" fmla="*/ 68 w 68"/>
                <a:gd name="T1" fmla="*/ 0 h 141"/>
                <a:gd name="T2" fmla="*/ 68 w 68"/>
                <a:gd name="T3" fmla="*/ 0 h 141"/>
                <a:gd name="T4" fmla="*/ 45 w 68"/>
                <a:gd name="T5" fmla="*/ 23 h 141"/>
                <a:gd name="T6" fmla="*/ 25 w 68"/>
                <a:gd name="T7" fmla="*/ 45 h 141"/>
                <a:gd name="T8" fmla="*/ 0 w 68"/>
                <a:gd name="T9" fmla="*/ 133 h 141"/>
                <a:gd name="T10" fmla="*/ 29 w 68"/>
                <a:gd name="T11" fmla="*/ 141 h 141"/>
                <a:gd name="T12" fmla="*/ 68 w 68"/>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68" h="141">
                  <a:moveTo>
                    <a:pt x="68" y="0"/>
                  </a:moveTo>
                  <a:lnTo>
                    <a:pt x="68" y="0"/>
                  </a:lnTo>
                  <a:lnTo>
                    <a:pt x="45" y="23"/>
                  </a:lnTo>
                  <a:lnTo>
                    <a:pt x="25" y="45"/>
                  </a:lnTo>
                  <a:lnTo>
                    <a:pt x="0" y="133"/>
                  </a:lnTo>
                  <a:lnTo>
                    <a:pt x="29" y="141"/>
                  </a:lnTo>
                  <a:lnTo>
                    <a:pt x="68" y="0"/>
                  </a:lnTo>
                  <a:close/>
                </a:path>
              </a:pathLst>
            </a:custGeom>
            <a:solidFill>
              <a:srgbClr val="2AA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44" name="Freeform 1723">
              <a:extLst>
                <a:ext uri="{FF2B5EF4-FFF2-40B4-BE49-F238E27FC236}">
                  <a16:creationId xmlns:a16="http://schemas.microsoft.com/office/drawing/2014/main" id="{954D2C91-26E2-40A0-96FC-F0AC0CCD08D7}"/>
                </a:ext>
              </a:extLst>
            </p:cNvPr>
            <p:cNvSpPr>
              <a:spLocks/>
            </p:cNvSpPr>
            <p:nvPr/>
          </p:nvSpPr>
          <p:spPr bwMode="auto">
            <a:xfrm>
              <a:off x="8706477" y="2989885"/>
              <a:ext cx="68033" cy="141068"/>
            </a:xfrm>
            <a:custGeom>
              <a:avLst/>
              <a:gdLst>
                <a:gd name="T0" fmla="*/ 68 w 68"/>
                <a:gd name="T1" fmla="*/ 0 h 141"/>
                <a:gd name="T2" fmla="*/ 68 w 68"/>
                <a:gd name="T3" fmla="*/ 0 h 141"/>
                <a:gd name="T4" fmla="*/ 45 w 68"/>
                <a:gd name="T5" fmla="*/ 23 h 141"/>
                <a:gd name="T6" fmla="*/ 25 w 68"/>
                <a:gd name="T7" fmla="*/ 45 h 141"/>
                <a:gd name="T8" fmla="*/ 0 w 68"/>
                <a:gd name="T9" fmla="*/ 133 h 141"/>
                <a:gd name="T10" fmla="*/ 29 w 68"/>
                <a:gd name="T11" fmla="*/ 141 h 141"/>
                <a:gd name="T12" fmla="*/ 68 w 68"/>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68" h="141">
                  <a:moveTo>
                    <a:pt x="68" y="0"/>
                  </a:moveTo>
                  <a:lnTo>
                    <a:pt x="68" y="0"/>
                  </a:lnTo>
                  <a:lnTo>
                    <a:pt x="45" y="23"/>
                  </a:lnTo>
                  <a:lnTo>
                    <a:pt x="25" y="45"/>
                  </a:lnTo>
                  <a:lnTo>
                    <a:pt x="0" y="133"/>
                  </a:lnTo>
                  <a:lnTo>
                    <a:pt x="29" y="141"/>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45" name="Freeform 1724">
              <a:extLst>
                <a:ext uri="{FF2B5EF4-FFF2-40B4-BE49-F238E27FC236}">
                  <a16:creationId xmlns:a16="http://schemas.microsoft.com/office/drawing/2014/main" id="{69728E9B-72A4-4AF1-B12E-426117DC1063}"/>
                </a:ext>
              </a:extLst>
            </p:cNvPr>
            <p:cNvSpPr>
              <a:spLocks/>
            </p:cNvSpPr>
            <p:nvPr/>
          </p:nvSpPr>
          <p:spPr bwMode="auto">
            <a:xfrm>
              <a:off x="8741494" y="2962872"/>
              <a:ext cx="78038" cy="178086"/>
            </a:xfrm>
            <a:custGeom>
              <a:avLst/>
              <a:gdLst>
                <a:gd name="T0" fmla="*/ 64 w 78"/>
                <a:gd name="T1" fmla="*/ 0 h 178"/>
                <a:gd name="T2" fmla="*/ 64 w 78"/>
                <a:gd name="T3" fmla="*/ 0 h 178"/>
                <a:gd name="T4" fmla="*/ 43 w 78"/>
                <a:gd name="T5" fmla="*/ 17 h 178"/>
                <a:gd name="T6" fmla="*/ 0 w 78"/>
                <a:gd name="T7" fmla="*/ 170 h 178"/>
                <a:gd name="T8" fmla="*/ 29 w 78"/>
                <a:gd name="T9" fmla="*/ 178 h 178"/>
                <a:gd name="T10" fmla="*/ 78 w 78"/>
                <a:gd name="T11" fmla="*/ 4 h 178"/>
                <a:gd name="T12" fmla="*/ 64 w 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78" h="178">
                  <a:moveTo>
                    <a:pt x="64" y="0"/>
                  </a:moveTo>
                  <a:lnTo>
                    <a:pt x="64" y="0"/>
                  </a:lnTo>
                  <a:lnTo>
                    <a:pt x="43" y="17"/>
                  </a:lnTo>
                  <a:lnTo>
                    <a:pt x="0" y="170"/>
                  </a:lnTo>
                  <a:lnTo>
                    <a:pt x="29" y="178"/>
                  </a:lnTo>
                  <a:lnTo>
                    <a:pt x="78" y="4"/>
                  </a:lnTo>
                  <a:lnTo>
                    <a:pt x="64" y="0"/>
                  </a:lnTo>
                  <a:close/>
                </a:path>
              </a:pathLst>
            </a:custGeom>
            <a:solidFill>
              <a:srgbClr val="37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46" name="Freeform 1725">
              <a:extLst>
                <a:ext uri="{FF2B5EF4-FFF2-40B4-BE49-F238E27FC236}">
                  <a16:creationId xmlns:a16="http://schemas.microsoft.com/office/drawing/2014/main" id="{BA582E17-B190-4B49-ABAD-E3450AD68A5D}"/>
                </a:ext>
              </a:extLst>
            </p:cNvPr>
            <p:cNvSpPr>
              <a:spLocks/>
            </p:cNvSpPr>
            <p:nvPr/>
          </p:nvSpPr>
          <p:spPr bwMode="auto">
            <a:xfrm>
              <a:off x="8741494" y="2962872"/>
              <a:ext cx="78038" cy="178086"/>
            </a:xfrm>
            <a:custGeom>
              <a:avLst/>
              <a:gdLst>
                <a:gd name="T0" fmla="*/ 64 w 78"/>
                <a:gd name="T1" fmla="*/ 0 h 178"/>
                <a:gd name="T2" fmla="*/ 64 w 78"/>
                <a:gd name="T3" fmla="*/ 0 h 178"/>
                <a:gd name="T4" fmla="*/ 43 w 78"/>
                <a:gd name="T5" fmla="*/ 17 h 178"/>
                <a:gd name="T6" fmla="*/ 0 w 78"/>
                <a:gd name="T7" fmla="*/ 170 h 178"/>
                <a:gd name="T8" fmla="*/ 29 w 78"/>
                <a:gd name="T9" fmla="*/ 178 h 178"/>
                <a:gd name="T10" fmla="*/ 78 w 78"/>
                <a:gd name="T11" fmla="*/ 4 h 178"/>
                <a:gd name="T12" fmla="*/ 64 w 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78" h="178">
                  <a:moveTo>
                    <a:pt x="64" y="0"/>
                  </a:moveTo>
                  <a:lnTo>
                    <a:pt x="64" y="0"/>
                  </a:lnTo>
                  <a:lnTo>
                    <a:pt x="43" y="17"/>
                  </a:lnTo>
                  <a:lnTo>
                    <a:pt x="0" y="170"/>
                  </a:lnTo>
                  <a:lnTo>
                    <a:pt x="29" y="178"/>
                  </a:lnTo>
                  <a:lnTo>
                    <a:pt x="78" y="4"/>
                  </a:ln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47" name="Freeform 1726">
              <a:extLst>
                <a:ext uri="{FF2B5EF4-FFF2-40B4-BE49-F238E27FC236}">
                  <a16:creationId xmlns:a16="http://schemas.microsoft.com/office/drawing/2014/main" id="{E2F89459-C51A-4C2E-B688-09310459F84E}"/>
                </a:ext>
              </a:extLst>
            </p:cNvPr>
            <p:cNvSpPr>
              <a:spLocks/>
            </p:cNvSpPr>
            <p:nvPr/>
          </p:nvSpPr>
          <p:spPr bwMode="auto">
            <a:xfrm>
              <a:off x="8777511" y="2949866"/>
              <a:ext cx="82040" cy="200097"/>
            </a:xfrm>
            <a:custGeom>
              <a:avLst/>
              <a:gdLst>
                <a:gd name="T0" fmla="*/ 55 w 82"/>
                <a:gd name="T1" fmla="*/ 0 h 200"/>
                <a:gd name="T2" fmla="*/ 0 w 82"/>
                <a:gd name="T3" fmla="*/ 193 h 200"/>
                <a:gd name="T4" fmla="*/ 29 w 82"/>
                <a:gd name="T5" fmla="*/ 200 h 200"/>
                <a:gd name="T6" fmla="*/ 82 w 82"/>
                <a:gd name="T7" fmla="*/ 8 h 200"/>
                <a:gd name="T8" fmla="*/ 55 w 82"/>
                <a:gd name="T9" fmla="*/ 0 h 200"/>
              </a:gdLst>
              <a:ahLst/>
              <a:cxnLst>
                <a:cxn ang="0">
                  <a:pos x="T0" y="T1"/>
                </a:cxn>
                <a:cxn ang="0">
                  <a:pos x="T2" y="T3"/>
                </a:cxn>
                <a:cxn ang="0">
                  <a:pos x="T4" y="T5"/>
                </a:cxn>
                <a:cxn ang="0">
                  <a:pos x="T6" y="T7"/>
                </a:cxn>
                <a:cxn ang="0">
                  <a:pos x="T8" y="T9"/>
                </a:cxn>
              </a:cxnLst>
              <a:rect l="0" t="0" r="r" b="b"/>
              <a:pathLst>
                <a:path w="82" h="200">
                  <a:moveTo>
                    <a:pt x="55" y="0"/>
                  </a:moveTo>
                  <a:lnTo>
                    <a:pt x="0" y="193"/>
                  </a:lnTo>
                  <a:lnTo>
                    <a:pt x="29" y="200"/>
                  </a:lnTo>
                  <a:lnTo>
                    <a:pt x="82" y="8"/>
                  </a:lnTo>
                  <a:lnTo>
                    <a:pt x="55" y="0"/>
                  </a:lnTo>
                  <a:close/>
                </a:path>
              </a:pathLst>
            </a:custGeom>
            <a:solidFill>
              <a:srgbClr val="E36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48" name="Freeform 1727">
              <a:extLst>
                <a:ext uri="{FF2B5EF4-FFF2-40B4-BE49-F238E27FC236}">
                  <a16:creationId xmlns:a16="http://schemas.microsoft.com/office/drawing/2014/main" id="{D905EF6E-A9F1-41F5-A45D-D279CACEE008}"/>
                </a:ext>
              </a:extLst>
            </p:cNvPr>
            <p:cNvSpPr>
              <a:spLocks/>
            </p:cNvSpPr>
            <p:nvPr/>
          </p:nvSpPr>
          <p:spPr bwMode="auto">
            <a:xfrm>
              <a:off x="8777511" y="2949866"/>
              <a:ext cx="82040" cy="200097"/>
            </a:xfrm>
            <a:custGeom>
              <a:avLst/>
              <a:gdLst>
                <a:gd name="T0" fmla="*/ 55 w 82"/>
                <a:gd name="T1" fmla="*/ 0 h 200"/>
                <a:gd name="T2" fmla="*/ 0 w 82"/>
                <a:gd name="T3" fmla="*/ 193 h 200"/>
                <a:gd name="T4" fmla="*/ 29 w 82"/>
                <a:gd name="T5" fmla="*/ 200 h 200"/>
                <a:gd name="T6" fmla="*/ 82 w 82"/>
                <a:gd name="T7" fmla="*/ 8 h 200"/>
                <a:gd name="T8" fmla="*/ 55 w 82"/>
                <a:gd name="T9" fmla="*/ 0 h 200"/>
              </a:gdLst>
              <a:ahLst/>
              <a:cxnLst>
                <a:cxn ang="0">
                  <a:pos x="T0" y="T1"/>
                </a:cxn>
                <a:cxn ang="0">
                  <a:pos x="T2" y="T3"/>
                </a:cxn>
                <a:cxn ang="0">
                  <a:pos x="T4" y="T5"/>
                </a:cxn>
                <a:cxn ang="0">
                  <a:pos x="T6" y="T7"/>
                </a:cxn>
                <a:cxn ang="0">
                  <a:pos x="T8" y="T9"/>
                </a:cxn>
              </a:cxnLst>
              <a:rect l="0" t="0" r="r" b="b"/>
              <a:pathLst>
                <a:path w="82" h="200">
                  <a:moveTo>
                    <a:pt x="55" y="0"/>
                  </a:moveTo>
                  <a:lnTo>
                    <a:pt x="0" y="193"/>
                  </a:lnTo>
                  <a:lnTo>
                    <a:pt x="29" y="200"/>
                  </a:lnTo>
                  <a:lnTo>
                    <a:pt x="82" y="8"/>
                  </a:lnTo>
                  <a:lnTo>
                    <a:pt x="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49" name="Freeform 1728">
              <a:extLst>
                <a:ext uri="{FF2B5EF4-FFF2-40B4-BE49-F238E27FC236}">
                  <a16:creationId xmlns:a16="http://schemas.microsoft.com/office/drawing/2014/main" id="{0D77B3F7-6D33-44BA-9A34-42FDA563EB0F}"/>
                </a:ext>
              </a:extLst>
            </p:cNvPr>
            <p:cNvSpPr>
              <a:spLocks/>
            </p:cNvSpPr>
            <p:nvPr/>
          </p:nvSpPr>
          <p:spPr bwMode="auto">
            <a:xfrm>
              <a:off x="8851547" y="2984883"/>
              <a:ext cx="78038" cy="186090"/>
            </a:xfrm>
            <a:custGeom>
              <a:avLst/>
              <a:gdLst>
                <a:gd name="T0" fmla="*/ 50 w 78"/>
                <a:gd name="T1" fmla="*/ 0 h 186"/>
                <a:gd name="T2" fmla="*/ 0 w 78"/>
                <a:gd name="T3" fmla="*/ 178 h 186"/>
                <a:gd name="T4" fmla="*/ 29 w 78"/>
                <a:gd name="T5" fmla="*/ 186 h 186"/>
                <a:gd name="T6" fmla="*/ 78 w 78"/>
                <a:gd name="T7" fmla="*/ 9 h 186"/>
                <a:gd name="T8" fmla="*/ 50 w 78"/>
                <a:gd name="T9" fmla="*/ 0 h 186"/>
              </a:gdLst>
              <a:ahLst/>
              <a:cxnLst>
                <a:cxn ang="0">
                  <a:pos x="T0" y="T1"/>
                </a:cxn>
                <a:cxn ang="0">
                  <a:pos x="T2" y="T3"/>
                </a:cxn>
                <a:cxn ang="0">
                  <a:pos x="T4" y="T5"/>
                </a:cxn>
                <a:cxn ang="0">
                  <a:pos x="T6" y="T7"/>
                </a:cxn>
                <a:cxn ang="0">
                  <a:pos x="T8" y="T9"/>
                </a:cxn>
              </a:cxnLst>
              <a:rect l="0" t="0" r="r" b="b"/>
              <a:pathLst>
                <a:path w="78" h="186">
                  <a:moveTo>
                    <a:pt x="50" y="0"/>
                  </a:moveTo>
                  <a:lnTo>
                    <a:pt x="0" y="178"/>
                  </a:lnTo>
                  <a:lnTo>
                    <a:pt x="29" y="186"/>
                  </a:lnTo>
                  <a:lnTo>
                    <a:pt x="78" y="9"/>
                  </a:lnTo>
                  <a:lnTo>
                    <a:pt x="50" y="0"/>
                  </a:lnTo>
                  <a:close/>
                </a:path>
              </a:pathLst>
            </a:custGeom>
            <a:solidFill>
              <a:srgbClr val="2AA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50" name="Freeform 1729">
              <a:extLst>
                <a:ext uri="{FF2B5EF4-FFF2-40B4-BE49-F238E27FC236}">
                  <a16:creationId xmlns:a16="http://schemas.microsoft.com/office/drawing/2014/main" id="{84EB4041-2B66-458A-84F2-37CDEB8372E6}"/>
                </a:ext>
              </a:extLst>
            </p:cNvPr>
            <p:cNvSpPr>
              <a:spLocks/>
            </p:cNvSpPr>
            <p:nvPr/>
          </p:nvSpPr>
          <p:spPr bwMode="auto">
            <a:xfrm>
              <a:off x="8851547" y="2984883"/>
              <a:ext cx="78038" cy="186090"/>
            </a:xfrm>
            <a:custGeom>
              <a:avLst/>
              <a:gdLst>
                <a:gd name="T0" fmla="*/ 50 w 78"/>
                <a:gd name="T1" fmla="*/ 0 h 186"/>
                <a:gd name="T2" fmla="*/ 0 w 78"/>
                <a:gd name="T3" fmla="*/ 178 h 186"/>
                <a:gd name="T4" fmla="*/ 29 w 78"/>
                <a:gd name="T5" fmla="*/ 186 h 186"/>
                <a:gd name="T6" fmla="*/ 78 w 78"/>
                <a:gd name="T7" fmla="*/ 9 h 186"/>
                <a:gd name="T8" fmla="*/ 50 w 78"/>
                <a:gd name="T9" fmla="*/ 0 h 186"/>
              </a:gdLst>
              <a:ahLst/>
              <a:cxnLst>
                <a:cxn ang="0">
                  <a:pos x="T0" y="T1"/>
                </a:cxn>
                <a:cxn ang="0">
                  <a:pos x="T2" y="T3"/>
                </a:cxn>
                <a:cxn ang="0">
                  <a:pos x="T4" y="T5"/>
                </a:cxn>
                <a:cxn ang="0">
                  <a:pos x="T6" y="T7"/>
                </a:cxn>
                <a:cxn ang="0">
                  <a:pos x="T8" y="T9"/>
                </a:cxn>
              </a:cxnLst>
              <a:rect l="0" t="0" r="r" b="b"/>
              <a:pathLst>
                <a:path w="78" h="186">
                  <a:moveTo>
                    <a:pt x="50" y="0"/>
                  </a:moveTo>
                  <a:lnTo>
                    <a:pt x="0" y="178"/>
                  </a:lnTo>
                  <a:lnTo>
                    <a:pt x="29" y="186"/>
                  </a:lnTo>
                  <a:lnTo>
                    <a:pt x="78" y="9"/>
                  </a:lnTo>
                  <a:lnTo>
                    <a:pt x="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51" name="Freeform 1730">
              <a:extLst>
                <a:ext uri="{FF2B5EF4-FFF2-40B4-BE49-F238E27FC236}">
                  <a16:creationId xmlns:a16="http://schemas.microsoft.com/office/drawing/2014/main" id="{9F65C42B-6895-4B1B-B55F-00A129E6B4C0}"/>
                </a:ext>
              </a:extLst>
            </p:cNvPr>
            <p:cNvSpPr>
              <a:spLocks/>
            </p:cNvSpPr>
            <p:nvPr/>
          </p:nvSpPr>
          <p:spPr bwMode="auto">
            <a:xfrm>
              <a:off x="8888565" y="3034907"/>
              <a:ext cx="66032" cy="147071"/>
            </a:xfrm>
            <a:custGeom>
              <a:avLst/>
              <a:gdLst>
                <a:gd name="T0" fmla="*/ 39 w 66"/>
                <a:gd name="T1" fmla="*/ 0 h 147"/>
                <a:gd name="T2" fmla="*/ 0 w 66"/>
                <a:gd name="T3" fmla="*/ 139 h 147"/>
                <a:gd name="T4" fmla="*/ 27 w 66"/>
                <a:gd name="T5" fmla="*/ 147 h 147"/>
                <a:gd name="T6" fmla="*/ 66 w 66"/>
                <a:gd name="T7" fmla="*/ 7 h 147"/>
                <a:gd name="T8" fmla="*/ 39 w 66"/>
                <a:gd name="T9" fmla="*/ 0 h 147"/>
              </a:gdLst>
              <a:ahLst/>
              <a:cxnLst>
                <a:cxn ang="0">
                  <a:pos x="T0" y="T1"/>
                </a:cxn>
                <a:cxn ang="0">
                  <a:pos x="T2" y="T3"/>
                </a:cxn>
                <a:cxn ang="0">
                  <a:pos x="T4" y="T5"/>
                </a:cxn>
                <a:cxn ang="0">
                  <a:pos x="T6" y="T7"/>
                </a:cxn>
                <a:cxn ang="0">
                  <a:pos x="T8" y="T9"/>
                </a:cxn>
              </a:cxnLst>
              <a:rect l="0" t="0" r="r" b="b"/>
              <a:pathLst>
                <a:path w="66" h="147">
                  <a:moveTo>
                    <a:pt x="39" y="0"/>
                  </a:moveTo>
                  <a:lnTo>
                    <a:pt x="0" y="139"/>
                  </a:lnTo>
                  <a:lnTo>
                    <a:pt x="27" y="147"/>
                  </a:lnTo>
                  <a:lnTo>
                    <a:pt x="66" y="7"/>
                  </a:lnTo>
                  <a:lnTo>
                    <a:pt x="39" y="0"/>
                  </a:lnTo>
                  <a:close/>
                </a:path>
              </a:pathLst>
            </a:custGeom>
            <a:solidFill>
              <a:srgbClr val="37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52" name="Freeform 1731">
              <a:extLst>
                <a:ext uri="{FF2B5EF4-FFF2-40B4-BE49-F238E27FC236}">
                  <a16:creationId xmlns:a16="http://schemas.microsoft.com/office/drawing/2014/main" id="{C2F3657E-79F4-4FA9-8BF7-98B46581A779}"/>
                </a:ext>
              </a:extLst>
            </p:cNvPr>
            <p:cNvSpPr>
              <a:spLocks/>
            </p:cNvSpPr>
            <p:nvPr/>
          </p:nvSpPr>
          <p:spPr bwMode="auto">
            <a:xfrm>
              <a:off x="8888565" y="3034907"/>
              <a:ext cx="66032" cy="147071"/>
            </a:xfrm>
            <a:custGeom>
              <a:avLst/>
              <a:gdLst>
                <a:gd name="T0" fmla="*/ 39 w 66"/>
                <a:gd name="T1" fmla="*/ 0 h 147"/>
                <a:gd name="T2" fmla="*/ 0 w 66"/>
                <a:gd name="T3" fmla="*/ 139 h 147"/>
                <a:gd name="T4" fmla="*/ 27 w 66"/>
                <a:gd name="T5" fmla="*/ 147 h 147"/>
                <a:gd name="T6" fmla="*/ 66 w 66"/>
                <a:gd name="T7" fmla="*/ 7 h 147"/>
                <a:gd name="T8" fmla="*/ 39 w 66"/>
                <a:gd name="T9" fmla="*/ 0 h 147"/>
              </a:gdLst>
              <a:ahLst/>
              <a:cxnLst>
                <a:cxn ang="0">
                  <a:pos x="T0" y="T1"/>
                </a:cxn>
                <a:cxn ang="0">
                  <a:pos x="T2" y="T3"/>
                </a:cxn>
                <a:cxn ang="0">
                  <a:pos x="T4" y="T5"/>
                </a:cxn>
                <a:cxn ang="0">
                  <a:pos x="T6" y="T7"/>
                </a:cxn>
                <a:cxn ang="0">
                  <a:pos x="T8" y="T9"/>
                </a:cxn>
              </a:cxnLst>
              <a:rect l="0" t="0" r="r" b="b"/>
              <a:pathLst>
                <a:path w="66" h="147">
                  <a:moveTo>
                    <a:pt x="39" y="0"/>
                  </a:moveTo>
                  <a:lnTo>
                    <a:pt x="0" y="139"/>
                  </a:lnTo>
                  <a:lnTo>
                    <a:pt x="27" y="147"/>
                  </a:lnTo>
                  <a:lnTo>
                    <a:pt x="66" y="7"/>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53" name="Freeform 1732">
              <a:extLst>
                <a:ext uri="{FF2B5EF4-FFF2-40B4-BE49-F238E27FC236}">
                  <a16:creationId xmlns:a16="http://schemas.microsoft.com/office/drawing/2014/main" id="{CD7C3092-522A-484D-8B6E-7BE4DB77F15B}"/>
                </a:ext>
              </a:extLst>
            </p:cNvPr>
            <p:cNvSpPr>
              <a:spLocks/>
            </p:cNvSpPr>
            <p:nvPr/>
          </p:nvSpPr>
          <p:spPr bwMode="auto">
            <a:xfrm>
              <a:off x="8923582" y="2919852"/>
              <a:ext cx="103050" cy="272131"/>
            </a:xfrm>
            <a:custGeom>
              <a:avLst/>
              <a:gdLst>
                <a:gd name="T0" fmla="*/ 74 w 103"/>
                <a:gd name="T1" fmla="*/ 0 h 272"/>
                <a:gd name="T2" fmla="*/ 0 w 103"/>
                <a:gd name="T3" fmla="*/ 264 h 272"/>
                <a:gd name="T4" fmla="*/ 28 w 103"/>
                <a:gd name="T5" fmla="*/ 272 h 272"/>
                <a:gd name="T6" fmla="*/ 103 w 103"/>
                <a:gd name="T7" fmla="*/ 8 h 272"/>
                <a:gd name="T8" fmla="*/ 74 w 103"/>
                <a:gd name="T9" fmla="*/ 0 h 272"/>
              </a:gdLst>
              <a:ahLst/>
              <a:cxnLst>
                <a:cxn ang="0">
                  <a:pos x="T0" y="T1"/>
                </a:cxn>
                <a:cxn ang="0">
                  <a:pos x="T2" y="T3"/>
                </a:cxn>
                <a:cxn ang="0">
                  <a:pos x="T4" y="T5"/>
                </a:cxn>
                <a:cxn ang="0">
                  <a:pos x="T6" y="T7"/>
                </a:cxn>
                <a:cxn ang="0">
                  <a:pos x="T8" y="T9"/>
                </a:cxn>
              </a:cxnLst>
              <a:rect l="0" t="0" r="r" b="b"/>
              <a:pathLst>
                <a:path w="103" h="272">
                  <a:moveTo>
                    <a:pt x="74" y="0"/>
                  </a:moveTo>
                  <a:lnTo>
                    <a:pt x="0" y="264"/>
                  </a:lnTo>
                  <a:lnTo>
                    <a:pt x="28" y="272"/>
                  </a:lnTo>
                  <a:lnTo>
                    <a:pt x="103" y="8"/>
                  </a:lnTo>
                  <a:lnTo>
                    <a:pt x="74" y="0"/>
                  </a:lnTo>
                  <a:close/>
                </a:path>
              </a:pathLst>
            </a:custGeom>
            <a:solidFill>
              <a:srgbClr val="E36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54" name="Freeform 1733">
              <a:extLst>
                <a:ext uri="{FF2B5EF4-FFF2-40B4-BE49-F238E27FC236}">
                  <a16:creationId xmlns:a16="http://schemas.microsoft.com/office/drawing/2014/main" id="{C3B1A629-493E-47C5-BD6C-DC12AFA3B8A7}"/>
                </a:ext>
              </a:extLst>
            </p:cNvPr>
            <p:cNvSpPr>
              <a:spLocks/>
            </p:cNvSpPr>
            <p:nvPr/>
          </p:nvSpPr>
          <p:spPr bwMode="auto">
            <a:xfrm>
              <a:off x="8923582" y="2919852"/>
              <a:ext cx="103050" cy="272131"/>
            </a:xfrm>
            <a:custGeom>
              <a:avLst/>
              <a:gdLst>
                <a:gd name="T0" fmla="*/ 74 w 103"/>
                <a:gd name="T1" fmla="*/ 0 h 272"/>
                <a:gd name="T2" fmla="*/ 0 w 103"/>
                <a:gd name="T3" fmla="*/ 264 h 272"/>
                <a:gd name="T4" fmla="*/ 28 w 103"/>
                <a:gd name="T5" fmla="*/ 272 h 272"/>
                <a:gd name="T6" fmla="*/ 103 w 103"/>
                <a:gd name="T7" fmla="*/ 8 h 272"/>
                <a:gd name="T8" fmla="*/ 74 w 103"/>
                <a:gd name="T9" fmla="*/ 0 h 272"/>
              </a:gdLst>
              <a:ahLst/>
              <a:cxnLst>
                <a:cxn ang="0">
                  <a:pos x="T0" y="T1"/>
                </a:cxn>
                <a:cxn ang="0">
                  <a:pos x="T2" y="T3"/>
                </a:cxn>
                <a:cxn ang="0">
                  <a:pos x="T4" y="T5"/>
                </a:cxn>
                <a:cxn ang="0">
                  <a:pos x="T6" y="T7"/>
                </a:cxn>
                <a:cxn ang="0">
                  <a:pos x="T8" y="T9"/>
                </a:cxn>
              </a:cxnLst>
              <a:rect l="0" t="0" r="r" b="b"/>
              <a:pathLst>
                <a:path w="103" h="272">
                  <a:moveTo>
                    <a:pt x="74" y="0"/>
                  </a:moveTo>
                  <a:lnTo>
                    <a:pt x="0" y="264"/>
                  </a:lnTo>
                  <a:lnTo>
                    <a:pt x="28" y="272"/>
                  </a:lnTo>
                  <a:lnTo>
                    <a:pt x="103" y="8"/>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55" name="Freeform 1734">
              <a:extLst>
                <a:ext uri="{FF2B5EF4-FFF2-40B4-BE49-F238E27FC236}">
                  <a16:creationId xmlns:a16="http://schemas.microsoft.com/office/drawing/2014/main" id="{79CF55BB-0595-4C13-B61A-432C497ED8B2}"/>
                </a:ext>
              </a:extLst>
            </p:cNvPr>
            <p:cNvSpPr>
              <a:spLocks/>
            </p:cNvSpPr>
            <p:nvPr/>
          </p:nvSpPr>
          <p:spPr bwMode="auto">
            <a:xfrm>
              <a:off x="8997617" y="2850818"/>
              <a:ext cx="130063" cy="362175"/>
            </a:xfrm>
            <a:custGeom>
              <a:avLst/>
              <a:gdLst>
                <a:gd name="T0" fmla="*/ 130 w 130"/>
                <a:gd name="T1" fmla="*/ 0 h 362"/>
                <a:gd name="T2" fmla="*/ 130 w 130"/>
                <a:gd name="T3" fmla="*/ 0 h 362"/>
                <a:gd name="T4" fmla="*/ 99 w 130"/>
                <a:gd name="T5" fmla="*/ 2 h 362"/>
                <a:gd name="T6" fmla="*/ 0 w 130"/>
                <a:gd name="T7" fmla="*/ 354 h 362"/>
                <a:gd name="T8" fmla="*/ 29 w 130"/>
                <a:gd name="T9" fmla="*/ 362 h 362"/>
                <a:gd name="T10" fmla="*/ 130 w 130"/>
                <a:gd name="T11" fmla="*/ 0 h 362"/>
              </a:gdLst>
              <a:ahLst/>
              <a:cxnLst>
                <a:cxn ang="0">
                  <a:pos x="T0" y="T1"/>
                </a:cxn>
                <a:cxn ang="0">
                  <a:pos x="T2" y="T3"/>
                </a:cxn>
                <a:cxn ang="0">
                  <a:pos x="T4" y="T5"/>
                </a:cxn>
                <a:cxn ang="0">
                  <a:pos x="T6" y="T7"/>
                </a:cxn>
                <a:cxn ang="0">
                  <a:pos x="T8" y="T9"/>
                </a:cxn>
                <a:cxn ang="0">
                  <a:pos x="T10" y="T11"/>
                </a:cxn>
              </a:cxnLst>
              <a:rect l="0" t="0" r="r" b="b"/>
              <a:pathLst>
                <a:path w="130" h="362">
                  <a:moveTo>
                    <a:pt x="130" y="0"/>
                  </a:moveTo>
                  <a:lnTo>
                    <a:pt x="130" y="0"/>
                  </a:lnTo>
                  <a:lnTo>
                    <a:pt x="99" y="2"/>
                  </a:lnTo>
                  <a:lnTo>
                    <a:pt x="0" y="354"/>
                  </a:lnTo>
                  <a:lnTo>
                    <a:pt x="29" y="362"/>
                  </a:lnTo>
                  <a:lnTo>
                    <a:pt x="130" y="0"/>
                  </a:lnTo>
                  <a:close/>
                </a:path>
              </a:pathLst>
            </a:custGeom>
            <a:solidFill>
              <a:srgbClr val="2AA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56" name="Freeform 1735">
              <a:extLst>
                <a:ext uri="{FF2B5EF4-FFF2-40B4-BE49-F238E27FC236}">
                  <a16:creationId xmlns:a16="http://schemas.microsoft.com/office/drawing/2014/main" id="{EE76FA02-6F7C-478F-80E7-3F5F4CC9B8F5}"/>
                </a:ext>
              </a:extLst>
            </p:cNvPr>
            <p:cNvSpPr>
              <a:spLocks/>
            </p:cNvSpPr>
            <p:nvPr/>
          </p:nvSpPr>
          <p:spPr bwMode="auto">
            <a:xfrm>
              <a:off x="8997617" y="2850818"/>
              <a:ext cx="130063" cy="362175"/>
            </a:xfrm>
            <a:custGeom>
              <a:avLst/>
              <a:gdLst>
                <a:gd name="T0" fmla="*/ 130 w 130"/>
                <a:gd name="T1" fmla="*/ 0 h 362"/>
                <a:gd name="T2" fmla="*/ 130 w 130"/>
                <a:gd name="T3" fmla="*/ 0 h 362"/>
                <a:gd name="T4" fmla="*/ 99 w 130"/>
                <a:gd name="T5" fmla="*/ 2 h 362"/>
                <a:gd name="T6" fmla="*/ 0 w 130"/>
                <a:gd name="T7" fmla="*/ 354 h 362"/>
                <a:gd name="T8" fmla="*/ 29 w 130"/>
                <a:gd name="T9" fmla="*/ 362 h 362"/>
                <a:gd name="T10" fmla="*/ 130 w 130"/>
                <a:gd name="T11" fmla="*/ 0 h 362"/>
              </a:gdLst>
              <a:ahLst/>
              <a:cxnLst>
                <a:cxn ang="0">
                  <a:pos x="T0" y="T1"/>
                </a:cxn>
                <a:cxn ang="0">
                  <a:pos x="T2" y="T3"/>
                </a:cxn>
                <a:cxn ang="0">
                  <a:pos x="T4" y="T5"/>
                </a:cxn>
                <a:cxn ang="0">
                  <a:pos x="T6" y="T7"/>
                </a:cxn>
                <a:cxn ang="0">
                  <a:pos x="T8" y="T9"/>
                </a:cxn>
                <a:cxn ang="0">
                  <a:pos x="T10" y="T11"/>
                </a:cxn>
              </a:cxnLst>
              <a:rect l="0" t="0" r="r" b="b"/>
              <a:pathLst>
                <a:path w="130" h="362">
                  <a:moveTo>
                    <a:pt x="130" y="0"/>
                  </a:moveTo>
                  <a:lnTo>
                    <a:pt x="130" y="0"/>
                  </a:lnTo>
                  <a:lnTo>
                    <a:pt x="99" y="2"/>
                  </a:lnTo>
                  <a:lnTo>
                    <a:pt x="0" y="354"/>
                  </a:lnTo>
                  <a:lnTo>
                    <a:pt x="29" y="36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57" name="Freeform 1736">
              <a:extLst>
                <a:ext uri="{FF2B5EF4-FFF2-40B4-BE49-F238E27FC236}">
                  <a16:creationId xmlns:a16="http://schemas.microsoft.com/office/drawing/2014/main" id="{BB14E35F-0132-4346-8E36-8437C174EE39}"/>
                </a:ext>
              </a:extLst>
            </p:cNvPr>
            <p:cNvSpPr>
              <a:spLocks/>
            </p:cNvSpPr>
            <p:nvPr/>
          </p:nvSpPr>
          <p:spPr bwMode="auto">
            <a:xfrm>
              <a:off x="9033635" y="2944863"/>
              <a:ext cx="104050" cy="278134"/>
            </a:xfrm>
            <a:custGeom>
              <a:avLst/>
              <a:gdLst>
                <a:gd name="T0" fmla="*/ 76 w 104"/>
                <a:gd name="T1" fmla="*/ 0 h 278"/>
                <a:gd name="T2" fmla="*/ 0 w 104"/>
                <a:gd name="T3" fmla="*/ 269 h 278"/>
                <a:gd name="T4" fmla="*/ 29 w 104"/>
                <a:gd name="T5" fmla="*/ 278 h 278"/>
                <a:gd name="T6" fmla="*/ 104 w 104"/>
                <a:gd name="T7" fmla="*/ 8 h 278"/>
                <a:gd name="T8" fmla="*/ 76 w 104"/>
                <a:gd name="T9" fmla="*/ 0 h 278"/>
              </a:gdLst>
              <a:ahLst/>
              <a:cxnLst>
                <a:cxn ang="0">
                  <a:pos x="T0" y="T1"/>
                </a:cxn>
                <a:cxn ang="0">
                  <a:pos x="T2" y="T3"/>
                </a:cxn>
                <a:cxn ang="0">
                  <a:pos x="T4" y="T5"/>
                </a:cxn>
                <a:cxn ang="0">
                  <a:pos x="T6" y="T7"/>
                </a:cxn>
                <a:cxn ang="0">
                  <a:pos x="T8" y="T9"/>
                </a:cxn>
              </a:cxnLst>
              <a:rect l="0" t="0" r="r" b="b"/>
              <a:pathLst>
                <a:path w="104" h="278">
                  <a:moveTo>
                    <a:pt x="76" y="0"/>
                  </a:moveTo>
                  <a:lnTo>
                    <a:pt x="0" y="269"/>
                  </a:lnTo>
                  <a:lnTo>
                    <a:pt x="29" y="278"/>
                  </a:lnTo>
                  <a:lnTo>
                    <a:pt x="104" y="8"/>
                  </a:lnTo>
                  <a:lnTo>
                    <a:pt x="76" y="0"/>
                  </a:lnTo>
                  <a:close/>
                </a:path>
              </a:pathLst>
            </a:custGeom>
            <a:solidFill>
              <a:srgbClr val="37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58" name="Freeform 1737">
              <a:extLst>
                <a:ext uri="{FF2B5EF4-FFF2-40B4-BE49-F238E27FC236}">
                  <a16:creationId xmlns:a16="http://schemas.microsoft.com/office/drawing/2014/main" id="{FA106D0F-2B82-4E8F-9F2A-26D4695262A9}"/>
                </a:ext>
              </a:extLst>
            </p:cNvPr>
            <p:cNvSpPr>
              <a:spLocks/>
            </p:cNvSpPr>
            <p:nvPr/>
          </p:nvSpPr>
          <p:spPr bwMode="auto">
            <a:xfrm>
              <a:off x="9033635" y="2944863"/>
              <a:ext cx="104050" cy="278134"/>
            </a:xfrm>
            <a:custGeom>
              <a:avLst/>
              <a:gdLst>
                <a:gd name="T0" fmla="*/ 76 w 104"/>
                <a:gd name="T1" fmla="*/ 0 h 278"/>
                <a:gd name="T2" fmla="*/ 0 w 104"/>
                <a:gd name="T3" fmla="*/ 269 h 278"/>
                <a:gd name="T4" fmla="*/ 29 w 104"/>
                <a:gd name="T5" fmla="*/ 278 h 278"/>
                <a:gd name="T6" fmla="*/ 104 w 104"/>
                <a:gd name="T7" fmla="*/ 8 h 278"/>
                <a:gd name="T8" fmla="*/ 76 w 104"/>
                <a:gd name="T9" fmla="*/ 0 h 278"/>
              </a:gdLst>
              <a:ahLst/>
              <a:cxnLst>
                <a:cxn ang="0">
                  <a:pos x="T0" y="T1"/>
                </a:cxn>
                <a:cxn ang="0">
                  <a:pos x="T2" y="T3"/>
                </a:cxn>
                <a:cxn ang="0">
                  <a:pos x="T4" y="T5"/>
                </a:cxn>
                <a:cxn ang="0">
                  <a:pos x="T6" y="T7"/>
                </a:cxn>
                <a:cxn ang="0">
                  <a:pos x="T8" y="T9"/>
                </a:cxn>
              </a:cxnLst>
              <a:rect l="0" t="0" r="r" b="b"/>
              <a:pathLst>
                <a:path w="104" h="278">
                  <a:moveTo>
                    <a:pt x="76" y="0"/>
                  </a:moveTo>
                  <a:lnTo>
                    <a:pt x="0" y="269"/>
                  </a:lnTo>
                  <a:lnTo>
                    <a:pt x="29" y="278"/>
                  </a:lnTo>
                  <a:lnTo>
                    <a:pt x="104" y="8"/>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59" name="Freeform 1738">
              <a:extLst>
                <a:ext uri="{FF2B5EF4-FFF2-40B4-BE49-F238E27FC236}">
                  <a16:creationId xmlns:a16="http://schemas.microsoft.com/office/drawing/2014/main" id="{56604778-5681-495A-8CAA-874FDC74C8D9}"/>
                </a:ext>
              </a:extLst>
            </p:cNvPr>
            <p:cNvSpPr>
              <a:spLocks/>
            </p:cNvSpPr>
            <p:nvPr/>
          </p:nvSpPr>
          <p:spPr bwMode="auto">
            <a:xfrm>
              <a:off x="9068652" y="2882833"/>
              <a:ext cx="125061" cy="349169"/>
            </a:xfrm>
            <a:custGeom>
              <a:avLst/>
              <a:gdLst>
                <a:gd name="T0" fmla="*/ 97 w 125"/>
                <a:gd name="T1" fmla="*/ 0 h 349"/>
                <a:gd name="T2" fmla="*/ 0 w 125"/>
                <a:gd name="T3" fmla="*/ 341 h 349"/>
                <a:gd name="T4" fmla="*/ 29 w 125"/>
                <a:gd name="T5" fmla="*/ 349 h 349"/>
                <a:gd name="T6" fmla="*/ 125 w 125"/>
                <a:gd name="T7" fmla="*/ 7 h 349"/>
                <a:gd name="T8" fmla="*/ 97 w 125"/>
                <a:gd name="T9" fmla="*/ 0 h 349"/>
              </a:gdLst>
              <a:ahLst/>
              <a:cxnLst>
                <a:cxn ang="0">
                  <a:pos x="T0" y="T1"/>
                </a:cxn>
                <a:cxn ang="0">
                  <a:pos x="T2" y="T3"/>
                </a:cxn>
                <a:cxn ang="0">
                  <a:pos x="T4" y="T5"/>
                </a:cxn>
                <a:cxn ang="0">
                  <a:pos x="T6" y="T7"/>
                </a:cxn>
                <a:cxn ang="0">
                  <a:pos x="T8" y="T9"/>
                </a:cxn>
              </a:cxnLst>
              <a:rect l="0" t="0" r="r" b="b"/>
              <a:pathLst>
                <a:path w="125" h="349">
                  <a:moveTo>
                    <a:pt x="97" y="0"/>
                  </a:moveTo>
                  <a:lnTo>
                    <a:pt x="0" y="341"/>
                  </a:lnTo>
                  <a:lnTo>
                    <a:pt x="29" y="349"/>
                  </a:lnTo>
                  <a:lnTo>
                    <a:pt x="125" y="7"/>
                  </a:lnTo>
                  <a:lnTo>
                    <a:pt x="97" y="0"/>
                  </a:lnTo>
                  <a:close/>
                </a:path>
              </a:pathLst>
            </a:custGeom>
            <a:solidFill>
              <a:srgbClr val="E36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60" name="Freeform 1739">
              <a:extLst>
                <a:ext uri="{FF2B5EF4-FFF2-40B4-BE49-F238E27FC236}">
                  <a16:creationId xmlns:a16="http://schemas.microsoft.com/office/drawing/2014/main" id="{1EA65ADA-A811-48CA-B5EC-DCABDA7708E9}"/>
                </a:ext>
              </a:extLst>
            </p:cNvPr>
            <p:cNvSpPr>
              <a:spLocks/>
            </p:cNvSpPr>
            <p:nvPr/>
          </p:nvSpPr>
          <p:spPr bwMode="auto">
            <a:xfrm>
              <a:off x="9068652" y="2882833"/>
              <a:ext cx="125061" cy="349169"/>
            </a:xfrm>
            <a:custGeom>
              <a:avLst/>
              <a:gdLst>
                <a:gd name="T0" fmla="*/ 97 w 125"/>
                <a:gd name="T1" fmla="*/ 0 h 349"/>
                <a:gd name="T2" fmla="*/ 0 w 125"/>
                <a:gd name="T3" fmla="*/ 341 h 349"/>
                <a:gd name="T4" fmla="*/ 29 w 125"/>
                <a:gd name="T5" fmla="*/ 349 h 349"/>
                <a:gd name="T6" fmla="*/ 125 w 125"/>
                <a:gd name="T7" fmla="*/ 7 h 349"/>
                <a:gd name="T8" fmla="*/ 97 w 125"/>
                <a:gd name="T9" fmla="*/ 0 h 349"/>
              </a:gdLst>
              <a:ahLst/>
              <a:cxnLst>
                <a:cxn ang="0">
                  <a:pos x="T0" y="T1"/>
                </a:cxn>
                <a:cxn ang="0">
                  <a:pos x="T2" y="T3"/>
                </a:cxn>
                <a:cxn ang="0">
                  <a:pos x="T4" y="T5"/>
                </a:cxn>
                <a:cxn ang="0">
                  <a:pos x="T6" y="T7"/>
                </a:cxn>
                <a:cxn ang="0">
                  <a:pos x="T8" y="T9"/>
                </a:cxn>
              </a:cxnLst>
              <a:rect l="0" t="0" r="r" b="b"/>
              <a:pathLst>
                <a:path w="125" h="349">
                  <a:moveTo>
                    <a:pt x="97" y="0"/>
                  </a:moveTo>
                  <a:lnTo>
                    <a:pt x="0" y="341"/>
                  </a:lnTo>
                  <a:lnTo>
                    <a:pt x="29" y="349"/>
                  </a:lnTo>
                  <a:lnTo>
                    <a:pt x="125" y="7"/>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61" name="Freeform 1740">
              <a:extLst>
                <a:ext uri="{FF2B5EF4-FFF2-40B4-BE49-F238E27FC236}">
                  <a16:creationId xmlns:a16="http://schemas.microsoft.com/office/drawing/2014/main" id="{320EE226-7E22-413A-AC21-C40483C03F1F}"/>
                </a:ext>
              </a:extLst>
            </p:cNvPr>
            <p:cNvSpPr>
              <a:spLocks/>
            </p:cNvSpPr>
            <p:nvPr/>
          </p:nvSpPr>
          <p:spPr bwMode="auto">
            <a:xfrm>
              <a:off x="9144689" y="3125951"/>
              <a:ext cx="61030" cy="127062"/>
            </a:xfrm>
            <a:custGeom>
              <a:avLst/>
              <a:gdLst>
                <a:gd name="T0" fmla="*/ 32 w 61"/>
                <a:gd name="T1" fmla="*/ 0 h 127"/>
                <a:gd name="T2" fmla="*/ 0 w 61"/>
                <a:gd name="T3" fmla="*/ 119 h 127"/>
                <a:gd name="T4" fmla="*/ 27 w 61"/>
                <a:gd name="T5" fmla="*/ 127 h 127"/>
                <a:gd name="T6" fmla="*/ 61 w 61"/>
                <a:gd name="T7" fmla="*/ 7 h 127"/>
                <a:gd name="T8" fmla="*/ 32 w 61"/>
                <a:gd name="T9" fmla="*/ 0 h 127"/>
              </a:gdLst>
              <a:ahLst/>
              <a:cxnLst>
                <a:cxn ang="0">
                  <a:pos x="T0" y="T1"/>
                </a:cxn>
                <a:cxn ang="0">
                  <a:pos x="T2" y="T3"/>
                </a:cxn>
                <a:cxn ang="0">
                  <a:pos x="T4" y="T5"/>
                </a:cxn>
                <a:cxn ang="0">
                  <a:pos x="T6" y="T7"/>
                </a:cxn>
                <a:cxn ang="0">
                  <a:pos x="T8" y="T9"/>
                </a:cxn>
              </a:cxnLst>
              <a:rect l="0" t="0" r="r" b="b"/>
              <a:pathLst>
                <a:path w="61" h="127">
                  <a:moveTo>
                    <a:pt x="32" y="0"/>
                  </a:moveTo>
                  <a:lnTo>
                    <a:pt x="0" y="119"/>
                  </a:lnTo>
                  <a:lnTo>
                    <a:pt x="27" y="127"/>
                  </a:lnTo>
                  <a:lnTo>
                    <a:pt x="61" y="7"/>
                  </a:lnTo>
                  <a:lnTo>
                    <a:pt x="32" y="0"/>
                  </a:lnTo>
                  <a:close/>
                </a:path>
              </a:pathLst>
            </a:custGeom>
            <a:solidFill>
              <a:srgbClr val="2AA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62" name="Freeform 1741">
              <a:extLst>
                <a:ext uri="{FF2B5EF4-FFF2-40B4-BE49-F238E27FC236}">
                  <a16:creationId xmlns:a16="http://schemas.microsoft.com/office/drawing/2014/main" id="{38DA653A-CA23-4F2F-B49B-E44594F27F72}"/>
                </a:ext>
              </a:extLst>
            </p:cNvPr>
            <p:cNvSpPr>
              <a:spLocks/>
            </p:cNvSpPr>
            <p:nvPr/>
          </p:nvSpPr>
          <p:spPr bwMode="auto">
            <a:xfrm>
              <a:off x="9144689" y="3125951"/>
              <a:ext cx="61030" cy="127062"/>
            </a:xfrm>
            <a:custGeom>
              <a:avLst/>
              <a:gdLst>
                <a:gd name="T0" fmla="*/ 32 w 61"/>
                <a:gd name="T1" fmla="*/ 0 h 127"/>
                <a:gd name="T2" fmla="*/ 0 w 61"/>
                <a:gd name="T3" fmla="*/ 119 h 127"/>
                <a:gd name="T4" fmla="*/ 27 w 61"/>
                <a:gd name="T5" fmla="*/ 127 h 127"/>
                <a:gd name="T6" fmla="*/ 61 w 61"/>
                <a:gd name="T7" fmla="*/ 7 h 127"/>
                <a:gd name="T8" fmla="*/ 32 w 61"/>
                <a:gd name="T9" fmla="*/ 0 h 127"/>
              </a:gdLst>
              <a:ahLst/>
              <a:cxnLst>
                <a:cxn ang="0">
                  <a:pos x="T0" y="T1"/>
                </a:cxn>
                <a:cxn ang="0">
                  <a:pos x="T2" y="T3"/>
                </a:cxn>
                <a:cxn ang="0">
                  <a:pos x="T4" y="T5"/>
                </a:cxn>
                <a:cxn ang="0">
                  <a:pos x="T6" y="T7"/>
                </a:cxn>
                <a:cxn ang="0">
                  <a:pos x="T8" y="T9"/>
                </a:cxn>
              </a:cxnLst>
              <a:rect l="0" t="0" r="r" b="b"/>
              <a:pathLst>
                <a:path w="61" h="127">
                  <a:moveTo>
                    <a:pt x="32" y="0"/>
                  </a:moveTo>
                  <a:lnTo>
                    <a:pt x="0" y="119"/>
                  </a:lnTo>
                  <a:lnTo>
                    <a:pt x="27" y="127"/>
                  </a:lnTo>
                  <a:lnTo>
                    <a:pt x="61" y="7"/>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63" name="Freeform 1742">
              <a:extLst>
                <a:ext uri="{FF2B5EF4-FFF2-40B4-BE49-F238E27FC236}">
                  <a16:creationId xmlns:a16="http://schemas.microsoft.com/office/drawing/2014/main" id="{4B7DA4F7-111D-4872-A018-024BAA6D2798}"/>
                </a:ext>
              </a:extLst>
            </p:cNvPr>
            <p:cNvSpPr>
              <a:spLocks/>
            </p:cNvSpPr>
            <p:nvPr/>
          </p:nvSpPr>
          <p:spPr bwMode="auto">
            <a:xfrm>
              <a:off x="9179705" y="3199987"/>
              <a:ext cx="44021" cy="63031"/>
            </a:xfrm>
            <a:custGeom>
              <a:avLst/>
              <a:gdLst>
                <a:gd name="T0" fmla="*/ 15 w 44"/>
                <a:gd name="T1" fmla="*/ 0 h 63"/>
                <a:gd name="T2" fmla="*/ 0 w 44"/>
                <a:gd name="T3" fmla="*/ 56 h 63"/>
                <a:gd name="T4" fmla="*/ 28 w 44"/>
                <a:gd name="T5" fmla="*/ 63 h 63"/>
                <a:gd name="T6" fmla="*/ 44 w 44"/>
                <a:gd name="T7" fmla="*/ 8 h 63"/>
                <a:gd name="T8" fmla="*/ 15 w 44"/>
                <a:gd name="T9" fmla="*/ 0 h 63"/>
              </a:gdLst>
              <a:ahLst/>
              <a:cxnLst>
                <a:cxn ang="0">
                  <a:pos x="T0" y="T1"/>
                </a:cxn>
                <a:cxn ang="0">
                  <a:pos x="T2" y="T3"/>
                </a:cxn>
                <a:cxn ang="0">
                  <a:pos x="T4" y="T5"/>
                </a:cxn>
                <a:cxn ang="0">
                  <a:pos x="T6" y="T7"/>
                </a:cxn>
                <a:cxn ang="0">
                  <a:pos x="T8" y="T9"/>
                </a:cxn>
              </a:cxnLst>
              <a:rect l="0" t="0" r="r" b="b"/>
              <a:pathLst>
                <a:path w="44" h="63">
                  <a:moveTo>
                    <a:pt x="15" y="0"/>
                  </a:moveTo>
                  <a:lnTo>
                    <a:pt x="0" y="56"/>
                  </a:lnTo>
                  <a:lnTo>
                    <a:pt x="28" y="63"/>
                  </a:lnTo>
                  <a:lnTo>
                    <a:pt x="44" y="8"/>
                  </a:lnTo>
                  <a:lnTo>
                    <a:pt x="15" y="0"/>
                  </a:lnTo>
                  <a:close/>
                </a:path>
              </a:pathLst>
            </a:custGeom>
            <a:solidFill>
              <a:srgbClr val="37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64" name="Freeform 1743">
              <a:extLst>
                <a:ext uri="{FF2B5EF4-FFF2-40B4-BE49-F238E27FC236}">
                  <a16:creationId xmlns:a16="http://schemas.microsoft.com/office/drawing/2014/main" id="{E66AF8A1-882C-40CD-85E3-875BD405AF95}"/>
                </a:ext>
              </a:extLst>
            </p:cNvPr>
            <p:cNvSpPr>
              <a:spLocks/>
            </p:cNvSpPr>
            <p:nvPr/>
          </p:nvSpPr>
          <p:spPr bwMode="auto">
            <a:xfrm>
              <a:off x="9179705" y="3199987"/>
              <a:ext cx="44021" cy="63031"/>
            </a:xfrm>
            <a:custGeom>
              <a:avLst/>
              <a:gdLst>
                <a:gd name="T0" fmla="*/ 15 w 44"/>
                <a:gd name="T1" fmla="*/ 0 h 63"/>
                <a:gd name="T2" fmla="*/ 0 w 44"/>
                <a:gd name="T3" fmla="*/ 56 h 63"/>
                <a:gd name="T4" fmla="*/ 28 w 44"/>
                <a:gd name="T5" fmla="*/ 63 h 63"/>
                <a:gd name="T6" fmla="*/ 44 w 44"/>
                <a:gd name="T7" fmla="*/ 8 h 63"/>
                <a:gd name="T8" fmla="*/ 15 w 44"/>
                <a:gd name="T9" fmla="*/ 0 h 63"/>
              </a:gdLst>
              <a:ahLst/>
              <a:cxnLst>
                <a:cxn ang="0">
                  <a:pos x="T0" y="T1"/>
                </a:cxn>
                <a:cxn ang="0">
                  <a:pos x="T2" y="T3"/>
                </a:cxn>
                <a:cxn ang="0">
                  <a:pos x="T4" y="T5"/>
                </a:cxn>
                <a:cxn ang="0">
                  <a:pos x="T6" y="T7"/>
                </a:cxn>
                <a:cxn ang="0">
                  <a:pos x="T8" y="T9"/>
                </a:cxn>
              </a:cxnLst>
              <a:rect l="0" t="0" r="r" b="b"/>
              <a:pathLst>
                <a:path w="44" h="63">
                  <a:moveTo>
                    <a:pt x="15" y="0"/>
                  </a:moveTo>
                  <a:lnTo>
                    <a:pt x="0" y="56"/>
                  </a:lnTo>
                  <a:lnTo>
                    <a:pt x="28" y="63"/>
                  </a:lnTo>
                  <a:lnTo>
                    <a:pt x="44" y="8"/>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65" name="Freeform 1744">
              <a:extLst>
                <a:ext uri="{FF2B5EF4-FFF2-40B4-BE49-F238E27FC236}">
                  <a16:creationId xmlns:a16="http://schemas.microsoft.com/office/drawing/2014/main" id="{5FCAE40F-4322-44FF-8FD1-DEE767F7714E}"/>
                </a:ext>
              </a:extLst>
            </p:cNvPr>
            <p:cNvSpPr>
              <a:spLocks/>
            </p:cNvSpPr>
            <p:nvPr/>
          </p:nvSpPr>
          <p:spPr bwMode="auto">
            <a:xfrm>
              <a:off x="9215723" y="3140958"/>
              <a:ext cx="63031" cy="133065"/>
            </a:xfrm>
            <a:custGeom>
              <a:avLst/>
              <a:gdLst>
                <a:gd name="T0" fmla="*/ 34 w 63"/>
                <a:gd name="T1" fmla="*/ 0 h 133"/>
                <a:gd name="T2" fmla="*/ 0 w 63"/>
                <a:gd name="T3" fmla="*/ 125 h 133"/>
                <a:gd name="T4" fmla="*/ 27 w 63"/>
                <a:gd name="T5" fmla="*/ 133 h 133"/>
                <a:gd name="T6" fmla="*/ 63 w 63"/>
                <a:gd name="T7" fmla="*/ 8 h 133"/>
                <a:gd name="T8" fmla="*/ 34 w 63"/>
                <a:gd name="T9" fmla="*/ 0 h 133"/>
              </a:gdLst>
              <a:ahLst/>
              <a:cxnLst>
                <a:cxn ang="0">
                  <a:pos x="T0" y="T1"/>
                </a:cxn>
                <a:cxn ang="0">
                  <a:pos x="T2" y="T3"/>
                </a:cxn>
                <a:cxn ang="0">
                  <a:pos x="T4" y="T5"/>
                </a:cxn>
                <a:cxn ang="0">
                  <a:pos x="T6" y="T7"/>
                </a:cxn>
                <a:cxn ang="0">
                  <a:pos x="T8" y="T9"/>
                </a:cxn>
              </a:cxnLst>
              <a:rect l="0" t="0" r="r" b="b"/>
              <a:pathLst>
                <a:path w="63" h="133">
                  <a:moveTo>
                    <a:pt x="34" y="0"/>
                  </a:moveTo>
                  <a:lnTo>
                    <a:pt x="0" y="125"/>
                  </a:lnTo>
                  <a:lnTo>
                    <a:pt x="27" y="133"/>
                  </a:lnTo>
                  <a:lnTo>
                    <a:pt x="63" y="8"/>
                  </a:lnTo>
                  <a:lnTo>
                    <a:pt x="34" y="0"/>
                  </a:lnTo>
                  <a:close/>
                </a:path>
              </a:pathLst>
            </a:custGeom>
            <a:solidFill>
              <a:srgbClr val="E36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66" name="Freeform 1745">
              <a:extLst>
                <a:ext uri="{FF2B5EF4-FFF2-40B4-BE49-F238E27FC236}">
                  <a16:creationId xmlns:a16="http://schemas.microsoft.com/office/drawing/2014/main" id="{A003B24C-8A62-4D33-99A7-87ED1E054074}"/>
                </a:ext>
              </a:extLst>
            </p:cNvPr>
            <p:cNvSpPr>
              <a:spLocks/>
            </p:cNvSpPr>
            <p:nvPr/>
          </p:nvSpPr>
          <p:spPr bwMode="auto">
            <a:xfrm>
              <a:off x="9215723" y="3140958"/>
              <a:ext cx="63031" cy="133065"/>
            </a:xfrm>
            <a:custGeom>
              <a:avLst/>
              <a:gdLst>
                <a:gd name="T0" fmla="*/ 34 w 63"/>
                <a:gd name="T1" fmla="*/ 0 h 133"/>
                <a:gd name="T2" fmla="*/ 0 w 63"/>
                <a:gd name="T3" fmla="*/ 125 h 133"/>
                <a:gd name="T4" fmla="*/ 27 w 63"/>
                <a:gd name="T5" fmla="*/ 133 h 133"/>
                <a:gd name="T6" fmla="*/ 63 w 63"/>
                <a:gd name="T7" fmla="*/ 8 h 133"/>
                <a:gd name="T8" fmla="*/ 34 w 63"/>
                <a:gd name="T9" fmla="*/ 0 h 133"/>
              </a:gdLst>
              <a:ahLst/>
              <a:cxnLst>
                <a:cxn ang="0">
                  <a:pos x="T0" y="T1"/>
                </a:cxn>
                <a:cxn ang="0">
                  <a:pos x="T2" y="T3"/>
                </a:cxn>
                <a:cxn ang="0">
                  <a:pos x="T4" y="T5"/>
                </a:cxn>
                <a:cxn ang="0">
                  <a:pos x="T6" y="T7"/>
                </a:cxn>
                <a:cxn ang="0">
                  <a:pos x="T8" y="T9"/>
                </a:cxn>
              </a:cxnLst>
              <a:rect l="0" t="0" r="r" b="b"/>
              <a:pathLst>
                <a:path w="63" h="133">
                  <a:moveTo>
                    <a:pt x="34" y="0"/>
                  </a:moveTo>
                  <a:lnTo>
                    <a:pt x="0" y="125"/>
                  </a:lnTo>
                  <a:lnTo>
                    <a:pt x="27" y="133"/>
                  </a:lnTo>
                  <a:lnTo>
                    <a:pt x="63" y="8"/>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67" name="Freeform 1746">
              <a:extLst>
                <a:ext uri="{FF2B5EF4-FFF2-40B4-BE49-F238E27FC236}">
                  <a16:creationId xmlns:a16="http://schemas.microsoft.com/office/drawing/2014/main" id="{8FDB0BE1-BB7F-4B86-8A2E-323DDC4ADF27}"/>
                </a:ext>
              </a:extLst>
            </p:cNvPr>
            <p:cNvSpPr>
              <a:spLocks/>
            </p:cNvSpPr>
            <p:nvPr/>
          </p:nvSpPr>
          <p:spPr bwMode="auto">
            <a:xfrm>
              <a:off x="9289758" y="3065922"/>
              <a:ext cx="90043" cy="229111"/>
            </a:xfrm>
            <a:custGeom>
              <a:avLst/>
              <a:gdLst>
                <a:gd name="T0" fmla="*/ 61 w 90"/>
                <a:gd name="T1" fmla="*/ 0 h 229"/>
                <a:gd name="T2" fmla="*/ 0 w 90"/>
                <a:gd name="T3" fmla="*/ 221 h 229"/>
                <a:gd name="T4" fmla="*/ 29 w 90"/>
                <a:gd name="T5" fmla="*/ 229 h 229"/>
                <a:gd name="T6" fmla="*/ 90 w 90"/>
                <a:gd name="T7" fmla="*/ 8 h 229"/>
                <a:gd name="T8" fmla="*/ 61 w 90"/>
                <a:gd name="T9" fmla="*/ 0 h 229"/>
              </a:gdLst>
              <a:ahLst/>
              <a:cxnLst>
                <a:cxn ang="0">
                  <a:pos x="T0" y="T1"/>
                </a:cxn>
                <a:cxn ang="0">
                  <a:pos x="T2" y="T3"/>
                </a:cxn>
                <a:cxn ang="0">
                  <a:pos x="T4" y="T5"/>
                </a:cxn>
                <a:cxn ang="0">
                  <a:pos x="T6" y="T7"/>
                </a:cxn>
                <a:cxn ang="0">
                  <a:pos x="T8" y="T9"/>
                </a:cxn>
              </a:cxnLst>
              <a:rect l="0" t="0" r="r" b="b"/>
              <a:pathLst>
                <a:path w="90" h="229">
                  <a:moveTo>
                    <a:pt x="61" y="0"/>
                  </a:moveTo>
                  <a:lnTo>
                    <a:pt x="0" y="221"/>
                  </a:lnTo>
                  <a:lnTo>
                    <a:pt x="29" y="229"/>
                  </a:lnTo>
                  <a:lnTo>
                    <a:pt x="90" y="8"/>
                  </a:lnTo>
                  <a:lnTo>
                    <a:pt x="61" y="0"/>
                  </a:lnTo>
                  <a:close/>
                </a:path>
              </a:pathLst>
            </a:custGeom>
            <a:solidFill>
              <a:srgbClr val="2AA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68" name="Freeform 1747">
              <a:extLst>
                <a:ext uri="{FF2B5EF4-FFF2-40B4-BE49-F238E27FC236}">
                  <a16:creationId xmlns:a16="http://schemas.microsoft.com/office/drawing/2014/main" id="{26F12105-ACD5-47BC-9214-B99A2EB62445}"/>
                </a:ext>
              </a:extLst>
            </p:cNvPr>
            <p:cNvSpPr>
              <a:spLocks/>
            </p:cNvSpPr>
            <p:nvPr/>
          </p:nvSpPr>
          <p:spPr bwMode="auto">
            <a:xfrm>
              <a:off x="9289758" y="3065922"/>
              <a:ext cx="90043" cy="229111"/>
            </a:xfrm>
            <a:custGeom>
              <a:avLst/>
              <a:gdLst>
                <a:gd name="T0" fmla="*/ 61 w 90"/>
                <a:gd name="T1" fmla="*/ 0 h 229"/>
                <a:gd name="T2" fmla="*/ 0 w 90"/>
                <a:gd name="T3" fmla="*/ 221 h 229"/>
                <a:gd name="T4" fmla="*/ 29 w 90"/>
                <a:gd name="T5" fmla="*/ 229 h 229"/>
                <a:gd name="T6" fmla="*/ 90 w 90"/>
                <a:gd name="T7" fmla="*/ 8 h 229"/>
                <a:gd name="T8" fmla="*/ 61 w 90"/>
                <a:gd name="T9" fmla="*/ 0 h 229"/>
              </a:gdLst>
              <a:ahLst/>
              <a:cxnLst>
                <a:cxn ang="0">
                  <a:pos x="T0" y="T1"/>
                </a:cxn>
                <a:cxn ang="0">
                  <a:pos x="T2" y="T3"/>
                </a:cxn>
                <a:cxn ang="0">
                  <a:pos x="T4" y="T5"/>
                </a:cxn>
                <a:cxn ang="0">
                  <a:pos x="T6" y="T7"/>
                </a:cxn>
                <a:cxn ang="0">
                  <a:pos x="T8" y="T9"/>
                </a:cxn>
              </a:cxnLst>
              <a:rect l="0" t="0" r="r" b="b"/>
              <a:pathLst>
                <a:path w="90" h="229">
                  <a:moveTo>
                    <a:pt x="61" y="0"/>
                  </a:moveTo>
                  <a:lnTo>
                    <a:pt x="0" y="221"/>
                  </a:lnTo>
                  <a:lnTo>
                    <a:pt x="29" y="229"/>
                  </a:lnTo>
                  <a:lnTo>
                    <a:pt x="90" y="8"/>
                  </a:lnTo>
                  <a:lnTo>
                    <a:pt x="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69" name="Freeform 1748">
              <a:extLst>
                <a:ext uri="{FF2B5EF4-FFF2-40B4-BE49-F238E27FC236}">
                  <a16:creationId xmlns:a16="http://schemas.microsoft.com/office/drawing/2014/main" id="{5EC0365E-9914-45AA-A69B-FF9830B8E93A}"/>
                </a:ext>
              </a:extLst>
            </p:cNvPr>
            <p:cNvSpPr>
              <a:spLocks/>
            </p:cNvSpPr>
            <p:nvPr/>
          </p:nvSpPr>
          <p:spPr bwMode="auto">
            <a:xfrm>
              <a:off x="9324776" y="2939861"/>
              <a:ext cx="126061" cy="364176"/>
            </a:xfrm>
            <a:custGeom>
              <a:avLst/>
              <a:gdLst>
                <a:gd name="T0" fmla="*/ 100 w 126"/>
                <a:gd name="T1" fmla="*/ 0 h 364"/>
                <a:gd name="T2" fmla="*/ 0 w 126"/>
                <a:gd name="T3" fmla="*/ 356 h 364"/>
                <a:gd name="T4" fmla="*/ 29 w 126"/>
                <a:gd name="T5" fmla="*/ 364 h 364"/>
                <a:gd name="T6" fmla="*/ 126 w 126"/>
                <a:gd name="T7" fmla="*/ 18 h 364"/>
                <a:gd name="T8" fmla="*/ 126 w 126"/>
                <a:gd name="T9" fmla="*/ 18 h 364"/>
                <a:gd name="T10" fmla="*/ 100 w 126"/>
                <a:gd name="T11" fmla="*/ 0 h 364"/>
              </a:gdLst>
              <a:ahLst/>
              <a:cxnLst>
                <a:cxn ang="0">
                  <a:pos x="T0" y="T1"/>
                </a:cxn>
                <a:cxn ang="0">
                  <a:pos x="T2" y="T3"/>
                </a:cxn>
                <a:cxn ang="0">
                  <a:pos x="T4" y="T5"/>
                </a:cxn>
                <a:cxn ang="0">
                  <a:pos x="T6" y="T7"/>
                </a:cxn>
                <a:cxn ang="0">
                  <a:pos x="T8" y="T9"/>
                </a:cxn>
                <a:cxn ang="0">
                  <a:pos x="T10" y="T11"/>
                </a:cxn>
              </a:cxnLst>
              <a:rect l="0" t="0" r="r" b="b"/>
              <a:pathLst>
                <a:path w="126" h="364">
                  <a:moveTo>
                    <a:pt x="100" y="0"/>
                  </a:moveTo>
                  <a:lnTo>
                    <a:pt x="0" y="356"/>
                  </a:lnTo>
                  <a:lnTo>
                    <a:pt x="29" y="364"/>
                  </a:lnTo>
                  <a:lnTo>
                    <a:pt x="126" y="18"/>
                  </a:lnTo>
                  <a:lnTo>
                    <a:pt x="126" y="18"/>
                  </a:lnTo>
                  <a:lnTo>
                    <a:pt x="100" y="0"/>
                  </a:lnTo>
                  <a:close/>
                </a:path>
              </a:pathLst>
            </a:custGeom>
            <a:solidFill>
              <a:srgbClr val="37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70" name="Freeform 1749">
              <a:extLst>
                <a:ext uri="{FF2B5EF4-FFF2-40B4-BE49-F238E27FC236}">
                  <a16:creationId xmlns:a16="http://schemas.microsoft.com/office/drawing/2014/main" id="{90A6FE9C-32A6-4BDD-BF5B-E3DCA6F8E836}"/>
                </a:ext>
              </a:extLst>
            </p:cNvPr>
            <p:cNvSpPr>
              <a:spLocks/>
            </p:cNvSpPr>
            <p:nvPr/>
          </p:nvSpPr>
          <p:spPr bwMode="auto">
            <a:xfrm>
              <a:off x="9324776" y="2939861"/>
              <a:ext cx="126061" cy="364176"/>
            </a:xfrm>
            <a:custGeom>
              <a:avLst/>
              <a:gdLst>
                <a:gd name="T0" fmla="*/ 100 w 126"/>
                <a:gd name="T1" fmla="*/ 0 h 364"/>
                <a:gd name="T2" fmla="*/ 0 w 126"/>
                <a:gd name="T3" fmla="*/ 356 h 364"/>
                <a:gd name="T4" fmla="*/ 29 w 126"/>
                <a:gd name="T5" fmla="*/ 364 h 364"/>
                <a:gd name="T6" fmla="*/ 126 w 126"/>
                <a:gd name="T7" fmla="*/ 18 h 364"/>
                <a:gd name="T8" fmla="*/ 126 w 126"/>
                <a:gd name="T9" fmla="*/ 18 h 364"/>
                <a:gd name="T10" fmla="*/ 100 w 126"/>
                <a:gd name="T11" fmla="*/ 0 h 364"/>
              </a:gdLst>
              <a:ahLst/>
              <a:cxnLst>
                <a:cxn ang="0">
                  <a:pos x="T0" y="T1"/>
                </a:cxn>
                <a:cxn ang="0">
                  <a:pos x="T2" y="T3"/>
                </a:cxn>
                <a:cxn ang="0">
                  <a:pos x="T4" y="T5"/>
                </a:cxn>
                <a:cxn ang="0">
                  <a:pos x="T6" y="T7"/>
                </a:cxn>
                <a:cxn ang="0">
                  <a:pos x="T8" y="T9"/>
                </a:cxn>
                <a:cxn ang="0">
                  <a:pos x="T10" y="T11"/>
                </a:cxn>
              </a:cxnLst>
              <a:rect l="0" t="0" r="r" b="b"/>
              <a:pathLst>
                <a:path w="126" h="364">
                  <a:moveTo>
                    <a:pt x="100" y="0"/>
                  </a:moveTo>
                  <a:lnTo>
                    <a:pt x="0" y="356"/>
                  </a:lnTo>
                  <a:lnTo>
                    <a:pt x="29" y="364"/>
                  </a:lnTo>
                  <a:lnTo>
                    <a:pt x="126" y="18"/>
                  </a:lnTo>
                  <a:lnTo>
                    <a:pt x="126" y="18"/>
                  </a:lnTo>
                  <a:lnTo>
                    <a:pt x="1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71" name="Freeform 1750">
              <a:extLst>
                <a:ext uri="{FF2B5EF4-FFF2-40B4-BE49-F238E27FC236}">
                  <a16:creationId xmlns:a16="http://schemas.microsoft.com/office/drawing/2014/main" id="{CBACC9B8-4658-4E34-9A57-CCDFB78BBD32}"/>
                </a:ext>
              </a:extLst>
            </p:cNvPr>
            <p:cNvSpPr>
              <a:spLocks/>
            </p:cNvSpPr>
            <p:nvPr/>
          </p:nvSpPr>
          <p:spPr bwMode="auto">
            <a:xfrm>
              <a:off x="9361793" y="3025903"/>
              <a:ext cx="106051" cy="288139"/>
            </a:xfrm>
            <a:custGeom>
              <a:avLst/>
              <a:gdLst>
                <a:gd name="T0" fmla="*/ 79 w 106"/>
                <a:gd name="T1" fmla="*/ 0 h 288"/>
                <a:gd name="T2" fmla="*/ 0 w 106"/>
                <a:gd name="T3" fmla="*/ 280 h 288"/>
                <a:gd name="T4" fmla="*/ 28 w 106"/>
                <a:gd name="T5" fmla="*/ 288 h 288"/>
                <a:gd name="T6" fmla="*/ 106 w 106"/>
                <a:gd name="T7" fmla="*/ 7 h 288"/>
                <a:gd name="T8" fmla="*/ 79 w 106"/>
                <a:gd name="T9" fmla="*/ 0 h 288"/>
              </a:gdLst>
              <a:ahLst/>
              <a:cxnLst>
                <a:cxn ang="0">
                  <a:pos x="T0" y="T1"/>
                </a:cxn>
                <a:cxn ang="0">
                  <a:pos x="T2" y="T3"/>
                </a:cxn>
                <a:cxn ang="0">
                  <a:pos x="T4" y="T5"/>
                </a:cxn>
                <a:cxn ang="0">
                  <a:pos x="T6" y="T7"/>
                </a:cxn>
                <a:cxn ang="0">
                  <a:pos x="T8" y="T9"/>
                </a:cxn>
              </a:cxnLst>
              <a:rect l="0" t="0" r="r" b="b"/>
              <a:pathLst>
                <a:path w="106" h="288">
                  <a:moveTo>
                    <a:pt x="79" y="0"/>
                  </a:moveTo>
                  <a:lnTo>
                    <a:pt x="0" y="280"/>
                  </a:lnTo>
                  <a:lnTo>
                    <a:pt x="28" y="288"/>
                  </a:lnTo>
                  <a:lnTo>
                    <a:pt x="106" y="7"/>
                  </a:lnTo>
                  <a:lnTo>
                    <a:pt x="79" y="0"/>
                  </a:lnTo>
                  <a:close/>
                </a:path>
              </a:pathLst>
            </a:custGeom>
            <a:solidFill>
              <a:srgbClr val="E36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72" name="Freeform 1751">
              <a:extLst>
                <a:ext uri="{FF2B5EF4-FFF2-40B4-BE49-F238E27FC236}">
                  <a16:creationId xmlns:a16="http://schemas.microsoft.com/office/drawing/2014/main" id="{E217263D-EAE4-4A61-87C3-51CE77CC367B}"/>
                </a:ext>
              </a:extLst>
            </p:cNvPr>
            <p:cNvSpPr>
              <a:spLocks/>
            </p:cNvSpPr>
            <p:nvPr/>
          </p:nvSpPr>
          <p:spPr bwMode="auto">
            <a:xfrm>
              <a:off x="9361793" y="3025903"/>
              <a:ext cx="106051" cy="288139"/>
            </a:xfrm>
            <a:custGeom>
              <a:avLst/>
              <a:gdLst>
                <a:gd name="T0" fmla="*/ 79 w 106"/>
                <a:gd name="T1" fmla="*/ 0 h 288"/>
                <a:gd name="T2" fmla="*/ 0 w 106"/>
                <a:gd name="T3" fmla="*/ 280 h 288"/>
                <a:gd name="T4" fmla="*/ 28 w 106"/>
                <a:gd name="T5" fmla="*/ 288 h 288"/>
                <a:gd name="T6" fmla="*/ 106 w 106"/>
                <a:gd name="T7" fmla="*/ 7 h 288"/>
                <a:gd name="T8" fmla="*/ 79 w 106"/>
                <a:gd name="T9" fmla="*/ 0 h 288"/>
              </a:gdLst>
              <a:ahLst/>
              <a:cxnLst>
                <a:cxn ang="0">
                  <a:pos x="T0" y="T1"/>
                </a:cxn>
                <a:cxn ang="0">
                  <a:pos x="T2" y="T3"/>
                </a:cxn>
                <a:cxn ang="0">
                  <a:pos x="T4" y="T5"/>
                </a:cxn>
                <a:cxn ang="0">
                  <a:pos x="T6" y="T7"/>
                </a:cxn>
                <a:cxn ang="0">
                  <a:pos x="T8" y="T9"/>
                </a:cxn>
              </a:cxnLst>
              <a:rect l="0" t="0" r="r" b="b"/>
              <a:pathLst>
                <a:path w="106" h="288">
                  <a:moveTo>
                    <a:pt x="79" y="0"/>
                  </a:moveTo>
                  <a:lnTo>
                    <a:pt x="0" y="280"/>
                  </a:lnTo>
                  <a:lnTo>
                    <a:pt x="28" y="288"/>
                  </a:lnTo>
                  <a:lnTo>
                    <a:pt x="106" y="7"/>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73" name="Freeform 1752">
              <a:extLst>
                <a:ext uri="{FF2B5EF4-FFF2-40B4-BE49-F238E27FC236}">
                  <a16:creationId xmlns:a16="http://schemas.microsoft.com/office/drawing/2014/main" id="{29E892AB-1C92-48BB-B441-8BE3FE14FFF1}"/>
                </a:ext>
              </a:extLst>
            </p:cNvPr>
            <p:cNvSpPr>
              <a:spLocks/>
            </p:cNvSpPr>
            <p:nvPr/>
          </p:nvSpPr>
          <p:spPr bwMode="auto">
            <a:xfrm>
              <a:off x="8648449" y="2850818"/>
              <a:ext cx="996481" cy="987477"/>
            </a:xfrm>
            <a:custGeom>
              <a:avLst/>
              <a:gdLst>
                <a:gd name="T0" fmla="*/ 996 w 996"/>
                <a:gd name="T1" fmla="*/ 519 h 987"/>
                <a:gd name="T2" fmla="*/ 987 w 996"/>
                <a:gd name="T3" fmla="*/ 593 h 987"/>
                <a:gd name="T4" fmla="*/ 966 w 996"/>
                <a:gd name="T5" fmla="*/ 663 h 987"/>
                <a:gd name="T6" fmla="*/ 936 w 996"/>
                <a:gd name="T7" fmla="*/ 728 h 987"/>
                <a:gd name="T8" fmla="*/ 897 w 996"/>
                <a:gd name="T9" fmla="*/ 789 h 987"/>
                <a:gd name="T10" fmla="*/ 850 w 996"/>
                <a:gd name="T11" fmla="*/ 843 h 987"/>
                <a:gd name="T12" fmla="*/ 796 w 996"/>
                <a:gd name="T13" fmla="*/ 889 h 987"/>
                <a:gd name="T14" fmla="*/ 736 w 996"/>
                <a:gd name="T15" fmla="*/ 927 h 987"/>
                <a:gd name="T16" fmla="*/ 670 w 996"/>
                <a:gd name="T17" fmla="*/ 957 h 987"/>
                <a:gd name="T18" fmla="*/ 598 w 996"/>
                <a:gd name="T19" fmla="*/ 976 h 987"/>
                <a:gd name="T20" fmla="*/ 523 w 996"/>
                <a:gd name="T21" fmla="*/ 987 h 987"/>
                <a:gd name="T22" fmla="*/ 472 w 996"/>
                <a:gd name="T23" fmla="*/ 987 h 987"/>
                <a:gd name="T24" fmla="*/ 397 w 996"/>
                <a:gd name="T25" fmla="*/ 976 h 987"/>
                <a:gd name="T26" fmla="*/ 327 w 996"/>
                <a:gd name="T27" fmla="*/ 957 h 987"/>
                <a:gd name="T28" fmla="*/ 261 w 996"/>
                <a:gd name="T29" fmla="*/ 927 h 987"/>
                <a:gd name="T30" fmla="*/ 200 w 996"/>
                <a:gd name="T31" fmla="*/ 889 h 987"/>
                <a:gd name="T32" fmla="*/ 145 w 996"/>
                <a:gd name="T33" fmla="*/ 843 h 987"/>
                <a:gd name="T34" fmla="*/ 98 w 996"/>
                <a:gd name="T35" fmla="*/ 789 h 987"/>
                <a:gd name="T36" fmla="*/ 59 w 996"/>
                <a:gd name="T37" fmla="*/ 728 h 987"/>
                <a:gd name="T38" fmla="*/ 29 w 996"/>
                <a:gd name="T39" fmla="*/ 663 h 987"/>
                <a:gd name="T40" fmla="*/ 10 w 996"/>
                <a:gd name="T41" fmla="*/ 593 h 987"/>
                <a:gd name="T42" fmla="*/ 0 w 996"/>
                <a:gd name="T43" fmla="*/ 519 h 987"/>
                <a:gd name="T44" fmla="*/ 0 w 996"/>
                <a:gd name="T45" fmla="*/ 468 h 987"/>
                <a:gd name="T46" fmla="*/ 10 w 996"/>
                <a:gd name="T47" fmla="*/ 394 h 987"/>
                <a:gd name="T48" fmla="*/ 29 w 996"/>
                <a:gd name="T49" fmla="*/ 324 h 987"/>
                <a:gd name="T50" fmla="*/ 59 w 996"/>
                <a:gd name="T51" fmla="*/ 259 h 987"/>
                <a:gd name="T52" fmla="*/ 98 w 996"/>
                <a:gd name="T53" fmla="*/ 199 h 987"/>
                <a:gd name="T54" fmla="*/ 145 w 996"/>
                <a:gd name="T55" fmla="*/ 145 h 987"/>
                <a:gd name="T56" fmla="*/ 200 w 996"/>
                <a:gd name="T57" fmla="*/ 98 h 987"/>
                <a:gd name="T58" fmla="*/ 261 w 996"/>
                <a:gd name="T59" fmla="*/ 60 h 987"/>
                <a:gd name="T60" fmla="*/ 327 w 996"/>
                <a:gd name="T61" fmla="*/ 30 h 987"/>
                <a:gd name="T62" fmla="*/ 397 w 996"/>
                <a:gd name="T63" fmla="*/ 11 h 987"/>
                <a:gd name="T64" fmla="*/ 472 w 996"/>
                <a:gd name="T65" fmla="*/ 2 h 987"/>
                <a:gd name="T66" fmla="*/ 523 w 996"/>
                <a:gd name="T67" fmla="*/ 2 h 987"/>
                <a:gd name="T68" fmla="*/ 598 w 996"/>
                <a:gd name="T69" fmla="*/ 11 h 987"/>
                <a:gd name="T70" fmla="*/ 670 w 996"/>
                <a:gd name="T71" fmla="*/ 30 h 987"/>
                <a:gd name="T72" fmla="*/ 736 w 996"/>
                <a:gd name="T73" fmla="*/ 60 h 987"/>
                <a:gd name="T74" fmla="*/ 796 w 996"/>
                <a:gd name="T75" fmla="*/ 98 h 987"/>
                <a:gd name="T76" fmla="*/ 850 w 996"/>
                <a:gd name="T77" fmla="*/ 145 h 987"/>
                <a:gd name="T78" fmla="*/ 897 w 996"/>
                <a:gd name="T79" fmla="*/ 199 h 987"/>
                <a:gd name="T80" fmla="*/ 936 w 996"/>
                <a:gd name="T81" fmla="*/ 259 h 987"/>
                <a:gd name="T82" fmla="*/ 966 w 996"/>
                <a:gd name="T83" fmla="*/ 324 h 987"/>
                <a:gd name="T84" fmla="*/ 987 w 996"/>
                <a:gd name="T85" fmla="*/ 394 h 987"/>
                <a:gd name="T86" fmla="*/ 996 w 996"/>
                <a:gd name="T87" fmla="*/ 468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96" h="987">
                  <a:moveTo>
                    <a:pt x="996" y="494"/>
                  </a:moveTo>
                  <a:lnTo>
                    <a:pt x="996" y="494"/>
                  </a:lnTo>
                  <a:lnTo>
                    <a:pt x="996" y="519"/>
                  </a:lnTo>
                  <a:lnTo>
                    <a:pt x="995" y="544"/>
                  </a:lnTo>
                  <a:lnTo>
                    <a:pt x="991" y="568"/>
                  </a:lnTo>
                  <a:lnTo>
                    <a:pt x="987" y="593"/>
                  </a:lnTo>
                  <a:lnTo>
                    <a:pt x="980" y="616"/>
                  </a:lnTo>
                  <a:lnTo>
                    <a:pt x="974" y="640"/>
                  </a:lnTo>
                  <a:lnTo>
                    <a:pt x="966" y="663"/>
                  </a:lnTo>
                  <a:lnTo>
                    <a:pt x="957" y="685"/>
                  </a:lnTo>
                  <a:lnTo>
                    <a:pt x="948" y="707"/>
                  </a:lnTo>
                  <a:lnTo>
                    <a:pt x="936" y="728"/>
                  </a:lnTo>
                  <a:lnTo>
                    <a:pt x="924" y="749"/>
                  </a:lnTo>
                  <a:lnTo>
                    <a:pt x="911" y="770"/>
                  </a:lnTo>
                  <a:lnTo>
                    <a:pt x="897" y="789"/>
                  </a:lnTo>
                  <a:lnTo>
                    <a:pt x="883" y="808"/>
                  </a:lnTo>
                  <a:lnTo>
                    <a:pt x="867" y="826"/>
                  </a:lnTo>
                  <a:lnTo>
                    <a:pt x="850" y="843"/>
                  </a:lnTo>
                  <a:lnTo>
                    <a:pt x="833" y="858"/>
                  </a:lnTo>
                  <a:lnTo>
                    <a:pt x="815" y="874"/>
                  </a:lnTo>
                  <a:lnTo>
                    <a:pt x="796" y="889"/>
                  </a:lnTo>
                  <a:lnTo>
                    <a:pt x="776" y="902"/>
                  </a:lnTo>
                  <a:lnTo>
                    <a:pt x="757" y="915"/>
                  </a:lnTo>
                  <a:lnTo>
                    <a:pt x="736" y="927"/>
                  </a:lnTo>
                  <a:lnTo>
                    <a:pt x="714" y="939"/>
                  </a:lnTo>
                  <a:lnTo>
                    <a:pt x="692" y="948"/>
                  </a:lnTo>
                  <a:lnTo>
                    <a:pt x="670" y="957"/>
                  </a:lnTo>
                  <a:lnTo>
                    <a:pt x="646" y="965"/>
                  </a:lnTo>
                  <a:lnTo>
                    <a:pt x="623" y="971"/>
                  </a:lnTo>
                  <a:lnTo>
                    <a:pt x="598" y="976"/>
                  </a:lnTo>
                  <a:lnTo>
                    <a:pt x="574" y="982"/>
                  </a:lnTo>
                  <a:lnTo>
                    <a:pt x="549" y="984"/>
                  </a:lnTo>
                  <a:lnTo>
                    <a:pt x="523" y="987"/>
                  </a:lnTo>
                  <a:lnTo>
                    <a:pt x="498" y="987"/>
                  </a:lnTo>
                  <a:lnTo>
                    <a:pt x="498" y="987"/>
                  </a:lnTo>
                  <a:lnTo>
                    <a:pt x="472" y="987"/>
                  </a:lnTo>
                  <a:lnTo>
                    <a:pt x="446" y="984"/>
                  </a:lnTo>
                  <a:lnTo>
                    <a:pt x="422" y="982"/>
                  </a:lnTo>
                  <a:lnTo>
                    <a:pt x="397" y="976"/>
                  </a:lnTo>
                  <a:lnTo>
                    <a:pt x="374" y="971"/>
                  </a:lnTo>
                  <a:lnTo>
                    <a:pt x="350" y="965"/>
                  </a:lnTo>
                  <a:lnTo>
                    <a:pt x="327" y="957"/>
                  </a:lnTo>
                  <a:lnTo>
                    <a:pt x="303" y="948"/>
                  </a:lnTo>
                  <a:lnTo>
                    <a:pt x="281" y="939"/>
                  </a:lnTo>
                  <a:lnTo>
                    <a:pt x="261" y="927"/>
                  </a:lnTo>
                  <a:lnTo>
                    <a:pt x="240" y="915"/>
                  </a:lnTo>
                  <a:lnTo>
                    <a:pt x="219" y="902"/>
                  </a:lnTo>
                  <a:lnTo>
                    <a:pt x="200" y="889"/>
                  </a:lnTo>
                  <a:lnTo>
                    <a:pt x="181" y="874"/>
                  </a:lnTo>
                  <a:lnTo>
                    <a:pt x="163" y="858"/>
                  </a:lnTo>
                  <a:lnTo>
                    <a:pt x="145" y="843"/>
                  </a:lnTo>
                  <a:lnTo>
                    <a:pt x="129" y="826"/>
                  </a:lnTo>
                  <a:lnTo>
                    <a:pt x="114" y="808"/>
                  </a:lnTo>
                  <a:lnTo>
                    <a:pt x="98" y="789"/>
                  </a:lnTo>
                  <a:lnTo>
                    <a:pt x="84" y="770"/>
                  </a:lnTo>
                  <a:lnTo>
                    <a:pt x="71" y="749"/>
                  </a:lnTo>
                  <a:lnTo>
                    <a:pt x="59" y="728"/>
                  </a:lnTo>
                  <a:lnTo>
                    <a:pt x="49" y="707"/>
                  </a:lnTo>
                  <a:lnTo>
                    <a:pt x="39" y="685"/>
                  </a:lnTo>
                  <a:lnTo>
                    <a:pt x="29" y="663"/>
                  </a:lnTo>
                  <a:lnTo>
                    <a:pt x="22" y="640"/>
                  </a:lnTo>
                  <a:lnTo>
                    <a:pt x="15" y="616"/>
                  </a:lnTo>
                  <a:lnTo>
                    <a:pt x="10" y="593"/>
                  </a:lnTo>
                  <a:lnTo>
                    <a:pt x="5" y="568"/>
                  </a:lnTo>
                  <a:lnTo>
                    <a:pt x="2" y="544"/>
                  </a:lnTo>
                  <a:lnTo>
                    <a:pt x="0" y="519"/>
                  </a:lnTo>
                  <a:lnTo>
                    <a:pt x="0" y="494"/>
                  </a:lnTo>
                  <a:lnTo>
                    <a:pt x="0" y="494"/>
                  </a:lnTo>
                  <a:lnTo>
                    <a:pt x="0" y="468"/>
                  </a:lnTo>
                  <a:lnTo>
                    <a:pt x="2" y="444"/>
                  </a:lnTo>
                  <a:lnTo>
                    <a:pt x="5" y="419"/>
                  </a:lnTo>
                  <a:lnTo>
                    <a:pt x="10" y="394"/>
                  </a:lnTo>
                  <a:lnTo>
                    <a:pt x="15" y="371"/>
                  </a:lnTo>
                  <a:lnTo>
                    <a:pt x="22" y="347"/>
                  </a:lnTo>
                  <a:lnTo>
                    <a:pt x="29" y="324"/>
                  </a:lnTo>
                  <a:lnTo>
                    <a:pt x="39" y="302"/>
                  </a:lnTo>
                  <a:lnTo>
                    <a:pt x="49" y="280"/>
                  </a:lnTo>
                  <a:lnTo>
                    <a:pt x="59" y="259"/>
                  </a:lnTo>
                  <a:lnTo>
                    <a:pt x="71" y="238"/>
                  </a:lnTo>
                  <a:lnTo>
                    <a:pt x="84" y="217"/>
                  </a:lnTo>
                  <a:lnTo>
                    <a:pt x="98" y="199"/>
                  </a:lnTo>
                  <a:lnTo>
                    <a:pt x="114" y="180"/>
                  </a:lnTo>
                  <a:lnTo>
                    <a:pt x="129" y="162"/>
                  </a:lnTo>
                  <a:lnTo>
                    <a:pt x="145" y="145"/>
                  </a:lnTo>
                  <a:lnTo>
                    <a:pt x="163" y="129"/>
                  </a:lnTo>
                  <a:lnTo>
                    <a:pt x="181" y="113"/>
                  </a:lnTo>
                  <a:lnTo>
                    <a:pt x="200" y="98"/>
                  </a:lnTo>
                  <a:lnTo>
                    <a:pt x="219" y="85"/>
                  </a:lnTo>
                  <a:lnTo>
                    <a:pt x="240" y="72"/>
                  </a:lnTo>
                  <a:lnTo>
                    <a:pt x="261" y="60"/>
                  </a:lnTo>
                  <a:lnTo>
                    <a:pt x="281" y="50"/>
                  </a:lnTo>
                  <a:lnTo>
                    <a:pt x="303" y="39"/>
                  </a:lnTo>
                  <a:lnTo>
                    <a:pt x="327" y="30"/>
                  </a:lnTo>
                  <a:lnTo>
                    <a:pt x="350" y="23"/>
                  </a:lnTo>
                  <a:lnTo>
                    <a:pt x="374" y="16"/>
                  </a:lnTo>
                  <a:lnTo>
                    <a:pt x="397" y="11"/>
                  </a:lnTo>
                  <a:lnTo>
                    <a:pt x="422" y="6"/>
                  </a:lnTo>
                  <a:lnTo>
                    <a:pt x="446" y="3"/>
                  </a:lnTo>
                  <a:lnTo>
                    <a:pt x="472" y="2"/>
                  </a:lnTo>
                  <a:lnTo>
                    <a:pt x="498" y="0"/>
                  </a:lnTo>
                  <a:lnTo>
                    <a:pt x="498" y="0"/>
                  </a:lnTo>
                  <a:lnTo>
                    <a:pt x="523" y="2"/>
                  </a:lnTo>
                  <a:lnTo>
                    <a:pt x="549" y="3"/>
                  </a:lnTo>
                  <a:lnTo>
                    <a:pt x="574" y="6"/>
                  </a:lnTo>
                  <a:lnTo>
                    <a:pt x="598" y="11"/>
                  </a:lnTo>
                  <a:lnTo>
                    <a:pt x="623" y="16"/>
                  </a:lnTo>
                  <a:lnTo>
                    <a:pt x="646" y="23"/>
                  </a:lnTo>
                  <a:lnTo>
                    <a:pt x="670" y="30"/>
                  </a:lnTo>
                  <a:lnTo>
                    <a:pt x="692" y="39"/>
                  </a:lnTo>
                  <a:lnTo>
                    <a:pt x="714" y="50"/>
                  </a:lnTo>
                  <a:lnTo>
                    <a:pt x="736" y="60"/>
                  </a:lnTo>
                  <a:lnTo>
                    <a:pt x="757" y="72"/>
                  </a:lnTo>
                  <a:lnTo>
                    <a:pt x="776" y="85"/>
                  </a:lnTo>
                  <a:lnTo>
                    <a:pt x="796" y="98"/>
                  </a:lnTo>
                  <a:lnTo>
                    <a:pt x="815" y="113"/>
                  </a:lnTo>
                  <a:lnTo>
                    <a:pt x="833" y="129"/>
                  </a:lnTo>
                  <a:lnTo>
                    <a:pt x="850" y="145"/>
                  </a:lnTo>
                  <a:lnTo>
                    <a:pt x="867" y="162"/>
                  </a:lnTo>
                  <a:lnTo>
                    <a:pt x="883" y="180"/>
                  </a:lnTo>
                  <a:lnTo>
                    <a:pt x="897" y="199"/>
                  </a:lnTo>
                  <a:lnTo>
                    <a:pt x="911" y="217"/>
                  </a:lnTo>
                  <a:lnTo>
                    <a:pt x="924" y="238"/>
                  </a:lnTo>
                  <a:lnTo>
                    <a:pt x="936" y="259"/>
                  </a:lnTo>
                  <a:lnTo>
                    <a:pt x="948" y="280"/>
                  </a:lnTo>
                  <a:lnTo>
                    <a:pt x="957" y="302"/>
                  </a:lnTo>
                  <a:lnTo>
                    <a:pt x="966" y="324"/>
                  </a:lnTo>
                  <a:lnTo>
                    <a:pt x="974" y="347"/>
                  </a:lnTo>
                  <a:lnTo>
                    <a:pt x="980" y="371"/>
                  </a:lnTo>
                  <a:lnTo>
                    <a:pt x="987" y="394"/>
                  </a:lnTo>
                  <a:lnTo>
                    <a:pt x="991" y="419"/>
                  </a:lnTo>
                  <a:lnTo>
                    <a:pt x="995" y="444"/>
                  </a:lnTo>
                  <a:lnTo>
                    <a:pt x="996" y="468"/>
                  </a:lnTo>
                  <a:lnTo>
                    <a:pt x="996" y="494"/>
                  </a:lnTo>
                  <a:lnTo>
                    <a:pt x="996" y="494"/>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74" name="Freeform 1753">
              <a:extLst>
                <a:ext uri="{FF2B5EF4-FFF2-40B4-BE49-F238E27FC236}">
                  <a16:creationId xmlns:a16="http://schemas.microsoft.com/office/drawing/2014/main" id="{D2B700AA-9CCD-4AB9-8A71-5F39ECCCAECE}"/>
                </a:ext>
              </a:extLst>
            </p:cNvPr>
            <p:cNvSpPr>
              <a:spLocks/>
            </p:cNvSpPr>
            <p:nvPr/>
          </p:nvSpPr>
          <p:spPr bwMode="auto">
            <a:xfrm>
              <a:off x="8648449" y="2850818"/>
              <a:ext cx="985476" cy="987477"/>
            </a:xfrm>
            <a:custGeom>
              <a:avLst/>
              <a:gdLst>
                <a:gd name="T0" fmla="*/ 984 w 985"/>
                <a:gd name="T1" fmla="*/ 519 h 987"/>
                <a:gd name="T2" fmla="*/ 975 w 985"/>
                <a:gd name="T3" fmla="*/ 593 h 987"/>
                <a:gd name="T4" fmla="*/ 956 w 985"/>
                <a:gd name="T5" fmla="*/ 663 h 987"/>
                <a:gd name="T6" fmla="*/ 926 w 985"/>
                <a:gd name="T7" fmla="*/ 728 h 987"/>
                <a:gd name="T8" fmla="*/ 887 w 985"/>
                <a:gd name="T9" fmla="*/ 789 h 987"/>
                <a:gd name="T10" fmla="*/ 841 w 985"/>
                <a:gd name="T11" fmla="*/ 843 h 987"/>
                <a:gd name="T12" fmla="*/ 787 w 985"/>
                <a:gd name="T13" fmla="*/ 889 h 987"/>
                <a:gd name="T14" fmla="*/ 727 w 985"/>
                <a:gd name="T15" fmla="*/ 927 h 987"/>
                <a:gd name="T16" fmla="*/ 662 w 985"/>
                <a:gd name="T17" fmla="*/ 957 h 987"/>
                <a:gd name="T18" fmla="*/ 592 w 985"/>
                <a:gd name="T19" fmla="*/ 976 h 987"/>
                <a:gd name="T20" fmla="*/ 518 w 985"/>
                <a:gd name="T21" fmla="*/ 987 h 987"/>
                <a:gd name="T22" fmla="*/ 467 w 985"/>
                <a:gd name="T23" fmla="*/ 987 h 987"/>
                <a:gd name="T24" fmla="*/ 393 w 985"/>
                <a:gd name="T25" fmla="*/ 976 h 987"/>
                <a:gd name="T26" fmla="*/ 323 w 985"/>
                <a:gd name="T27" fmla="*/ 957 h 987"/>
                <a:gd name="T28" fmla="*/ 258 w 985"/>
                <a:gd name="T29" fmla="*/ 927 h 987"/>
                <a:gd name="T30" fmla="*/ 197 w 985"/>
                <a:gd name="T31" fmla="*/ 889 h 987"/>
                <a:gd name="T32" fmla="*/ 144 w 985"/>
                <a:gd name="T33" fmla="*/ 843 h 987"/>
                <a:gd name="T34" fmla="*/ 97 w 985"/>
                <a:gd name="T35" fmla="*/ 789 h 987"/>
                <a:gd name="T36" fmla="*/ 59 w 985"/>
                <a:gd name="T37" fmla="*/ 728 h 987"/>
                <a:gd name="T38" fmla="*/ 29 w 985"/>
                <a:gd name="T39" fmla="*/ 663 h 987"/>
                <a:gd name="T40" fmla="*/ 10 w 985"/>
                <a:gd name="T41" fmla="*/ 593 h 987"/>
                <a:gd name="T42" fmla="*/ 0 w 985"/>
                <a:gd name="T43" fmla="*/ 519 h 987"/>
                <a:gd name="T44" fmla="*/ 0 w 985"/>
                <a:gd name="T45" fmla="*/ 468 h 987"/>
                <a:gd name="T46" fmla="*/ 10 w 985"/>
                <a:gd name="T47" fmla="*/ 394 h 987"/>
                <a:gd name="T48" fmla="*/ 29 w 985"/>
                <a:gd name="T49" fmla="*/ 324 h 987"/>
                <a:gd name="T50" fmla="*/ 59 w 985"/>
                <a:gd name="T51" fmla="*/ 259 h 987"/>
                <a:gd name="T52" fmla="*/ 97 w 985"/>
                <a:gd name="T53" fmla="*/ 199 h 987"/>
                <a:gd name="T54" fmla="*/ 144 w 985"/>
                <a:gd name="T55" fmla="*/ 145 h 987"/>
                <a:gd name="T56" fmla="*/ 197 w 985"/>
                <a:gd name="T57" fmla="*/ 98 h 987"/>
                <a:gd name="T58" fmla="*/ 258 w 985"/>
                <a:gd name="T59" fmla="*/ 60 h 987"/>
                <a:gd name="T60" fmla="*/ 323 w 985"/>
                <a:gd name="T61" fmla="*/ 30 h 987"/>
                <a:gd name="T62" fmla="*/ 393 w 985"/>
                <a:gd name="T63" fmla="*/ 11 h 987"/>
                <a:gd name="T64" fmla="*/ 467 w 985"/>
                <a:gd name="T65" fmla="*/ 2 h 987"/>
                <a:gd name="T66" fmla="*/ 518 w 985"/>
                <a:gd name="T67" fmla="*/ 2 h 987"/>
                <a:gd name="T68" fmla="*/ 592 w 985"/>
                <a:gd name="T69" fmla="*/ 11 h 987"/>
                <a:gd name="T70" fmla="*/ 662 w 985"/>
                <a:gd name="T71" fmla="*/ 30 h 987"/>
                <a:gd name="T72" fmla="*/ 727 w 985"/>
                <a:gd name="T73" fmla="*/ 60 h 987"/>
                <a:gd name="T74" fmla="*/ 787 w 985"/>
                <a:gd name="T75" fmla="*/ 98 h 987"/>
                <a:gd name="T76" fmla="*/ 841 w 985"/>
                <a:gd name="T77" fmla="*/ 145 h 987"/>
                <a:gd name="T78" fmla="*/ 887 w 985"/>
                <a:gd name="T79" fmla="*/ 199 h 987"/>
                <a:gd name="T80" fmla="*/ 926 w 985"/>
                <a:gd name="T81" fmla="*/ 259 h 987"/>
                <a:gd name="T82" fmla="*/ 956 w 985"/>
                <a:gd name="T83" fmla="*/ 324 h 987"/>
                <a:gd name="T84" fmla="*/ 975 w 985"/>
                <a:gd name="T85" fmla="*/ 394 h 987"/>
                <a:gd name="T86" fmla="*/ 984 w 985"/>
                <a:gd name="T87" fmla="*/ 468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85" h="987">
                  <a:moveTo>
                    <a:pt x="985" y="494"/>
                  </a:moveTo>
                  <a:lnTo>
                    <a:pt x="985" y="494"/>
                  </a:lnTo>
                  <a:lnTo>
                    <a:pt x="984" y="519"/>
                  </a:lnTo>
                  <a:lnTo>
                    <a:pt x="983" y="544"/>
                  </a:lnTo>
                  <a:lnTo>
                    <a:pt x="979" y="568"/>
                  </a:lnTo>
                  <a:lnTo>
                    <a:pt x="975" y="593"/>
                  </a:lnTo>
                  <a:lnTo>
                    <a:pt x="970" y="616"/>
                  </a:lnTo>
                  <a:lnTo>
                    <a:pt x="963" y="640"/>
                  </a:lnTo>
                  <a:lnTo>
                    <a:pt x="956" y="663"/>
                  </a:lnTo>
                  <a:lnTo>
                    <a:pt x="946" y="685"/>
                  </a:lnTo>
                  <a:lnTo>
                    <a:pt x="936" y="707"/>
                  </a:lnTo>
                  <a:lnTo>
                    <a:pt x="926" y="728"/>
                  </a:lnTo>
                  <a:lnTo>
                    <a:pt x="914" y="749"/>
                  </a:lnTo>
                  <a:lnTo>
                    <a:pt x="901" y="770"/>
                  </a:lnTo>
                  <a:lnTo>
                    <a:pt x="887" y="789"/>
                  </a:lnTo>
                  <a:lnTo>
                    <a:pt x="872" y="808"/>
                  </a:lnTo>
                  <a:lnTo>
                    <a:pt x="857" y="826"/>
                  </a:lnTo>
                  <a:lnTo>
                    <a:pt x="841" y="843"/>
                  </a:lnTo>
                  <a:lnTo>
                    <a:pt x="824" y="858"/>
                  </a:lnTo>
                  <a:lnTo>
                    <a:pt x="806" y="874"/>
                  </a:lnTo>
                  <a:lnTo>
                    <a:pt x="787" y="889"/>
                  </a:lnTo>
                  <a:lnTo>
                    <a:pt x="769" y="902"/>
                  </a:lnTo>
                  <a:lnTo>
                    <a:pt x="748" y="915"/>
                  </a:lnTo>
                  <a:lnTo>
                    <a:pt x="727" y="927"/>
                  </a:lnTo>
                  <a:lnTo>
                    <a:pt x="706" y="939"/>
                  </a:lnTo>
                  <a:lnTo>
                    <a:pt x="684" y="948"/>
                  </a:lnTo>
                  <a:lnTo>
                    <a:pt x="662" y="957"/>
                  </a:lnTo>
                  <a:lnTo>
                    <a:pt x="639" y="965"/>
                  </a:lnTo>
                  <a:lnTo>
                    <a:pt x="615" y="971"/>
                  </a:lnTo>
                  <a:lnTo>
                    <a:pt x="592" y="976"/>
                  </a:lnTo>
                  <a:lnTo>
                    <a:pt x="567" y="982"/>
                  </a:lnTo>
                  <a:lnTo>
                    <a:pt x="542" y="984"/>
                  </a:lnTo>
                  <a:lnTo>
                    <a:pt x="518" y="987"/>
                  </a:lnTo>
                  <a:lnTo>
                    <a:pt x="492" y="987"/>
                  </a:lnTo>
                  <a:lnTo>
                    <a:pt x="492" y="987"/>
                  </a:lnTo>
                  <a:lnTo>
                    <a:pt x="467" y="987"/>
                  </a:lnTo>
                  <a:lnTo>
                    <a:pt x="442" y="984"/>
                  </a:lnTo>
                  <a:lnTo>
                    <a:pt x="418" y="982"/>
                  </a:lnTo>
                  <a:lnTo>
                    <a:pt x="393" y="976"/>
                  </a:lnTo>
                  <a:lnTo>
                    <a:pt x="370" y="971"/>
                  </a:lnTo>
                  <a:lnTo>
                    <a:pt x="346" y="965"/>
                  </a:lnTo>
                  <a:lnTo>
                    <a:pt x="323" y="957"/>
                  </a:lnTo>
                  <a:lnTo>
                    <a:pt x="301" y="948"/>
                  </a:lnTo>
                  <a:lnTo>
                    <a:pt x="279" y="939"/>
                  </a:lnTo>
                  <a:lnTo>
                    <a:pt x="258" y="927"/>
                  </a:lnTo>
                  <a:lnTo>
                    <a:pt x="237" y="915"/>
                  </a:lnTo>
                  <a:lnTo>
                    <a:pt x="216" y="902"/>
                  </a:lnTo>
                  <a:lnTo>
                    <a:pt x="197" y="889"/>
                  </a:lnTo>
                  <a:lnTo>
                    <a:pt x="179" y="874"/>
                  </a:lnTo>
                  <a:lnTo>
                    <a:pt x="161" y="858"/>
                  </a:lnTo>
                  <a:lnTo>
                    <a:pt x="144" y="843"/>
                  </a:lnTo>
                  <a:lnTo>
                    <a:pt x="128" y="826"/>
                  </a:lnTo>
                  <a:lnTo>
                    <a:pt x="113" y="808"/>
                  </a:lnTo>
                  <a:lnTo>
                    <a:pt x="97" y="789"/>
                  </a:lnTo>
                  <a:lnTo>
                    <a:pt x="84" y="770"/>
                  </a:lnTo>
                  <a:lnTo>
                    <a:pt x="71" y="749"/>
                  </a:lnTo>
                  <a:lnTo>
                    <a:pt x="59" y="728"/>
                  </a:lnTo>
                  <a:lnTo>
                    <a:pt x="48" y="707"/>
                  </a:lnTo>
                  <a:lnTo>
                    <a:pt x="39" y="685"/>
                  </a:lnTo>
                  <a:lnTo>
                    <a:pt x="29" y="663"/>
                  </a:lnTo>
                  <a:lnTo>
                    <a:pt x="22" y="640"/>
                  </a:lnTo>
                  <a:lnTo>
                    <a:pt x="15" y="616"/>
                  </a:lnTo>
                  <a:lnTo>
                    <a:pt x="10" y="593"/>
                  </a:lnTo>
                  <a:lnTo>
                    <a:pt x="5" y="568"/>
                  </a:lnTo>
                  <a:lnTo>
                    <a:pt x="2" y="544"/>
                  </a:lnTo>
                  <a:lnTo>
                    <a:pt x="0" y="519"/>
                  </a:lnTo>
                  <a:lnTo>
                    <a:pt x="0" y="494"/>
                  </a:lnTo>
                  <a:lnTo>
                    <a:pt x="0" y="494"/>
                  </a:lnTo>
                  <a:lnTo>
                    <a:pt x="0" y="468"/>
                  </a:lnTo>
                  <a:lnTo>
                    <a:pt x="2" y="444"/>
                  </a:lnTo>
                  <a:lnTo>
                    <a:pt x="5" y="419"/>
                  </a:lnTo>
                  <a:lnTo>
                    <a:pt x="10" y="394"/>
                  </a:lnTo>
                  <a:lnTo>
                    <a:pt x="15" y="371"/>
                  </a:lnTo>
                  <a:lnTo>
                    <a:pt x="22" y="347"/>
                  </a:lnTo>
                  <a:lnTo>
                    <a:pt x="29" y="324"/>
                  </a:lnTo>
                  <a:lnTo>
                    <a:pt x="39" y="302"/>
                  </a:lnTo>
                  <a:lnTo>
                    <a:pt x="48" y="280"/>
                  </a:lnTo>
                  <a:lnTo>
                    <a:pt x="59" y="259"/>
                  </a:lnTo>
                  <a:lnTo>
                    <a:pt x="71" y="238"/>
                  </a:lnTo>
                  <a:lnTo>
                    <a:pt x="84" y="217"/>
                  </a:lnTo>
                  <a:lnTo>
                    <a:pt x="97" y="199"/>
                  </a:lnTo>
                  <a:lnTo>
                    <a:pt x="113" y="180"/>
                  </a:lnTo>
                  <a:lnTo>
                    <a:pt x="128" y="162"/>
                  </a:lnTo>
                  <a:lnTo>
                    <a:pt x="144" y="145"/>
                  </a:lnTo>
                  <a:lnTo>
                    <a:pt x="161" y="129"/>
                  </a:lnTo>
                  <a:lnTo>
                    <a:pt x="179" y="113"/>
                  </a:lnTo>
                  <a:lnTo>
                    <a:pt x="197" y="98"/>
                  </a:lnTo>
                  <a:lnTo>
                    <a:pt x="216" y="85"/>
                  </a:lnTo>
                  <a:lnTo>
                    <a:pt x="237" y="72"/>
                  </a:lnTo>
                  <a:lnTo>
                    <a:pt x="258" y="60"/>
                  </a:lnTo>
                  <a:lnTo>
                    <a:pt x="279" y="50"/>
                  </a:lnTo>
                  <a:lnTo>
                    <a:pt x="301" y="39"/>
                  </a:lnTo>
                  <a:lnTo>
                    <a:pt x="323" y="30"/>
                  </a:lnTo>
                  <a:lnTo>
                    <a:pt x="346" y="23"/>
                  </a:lnTo>
                  <a:lnTo>
                    <a:pt x="370" y="16"/>
                  </a:lnTo>
                  <a:lnTo>
                    <a:pt x="393" y="11"/>
                  </a:lnTo>
                  <a:lnTo>
                    <a:pt x="418" y="6"/>
                  </a:lnTo>
                  <a:lnTo>
                    <a:pt x="442" y="3"/>
                  </a:lnTo>
                  <a:lnTo>
                    <a:pt x="467" y="2"/>
                  </a:lnTo>
                  <a:lnTo>
                    <a:pt x="492" y="0"/>
                  </a:lnTo>
                  <a:lnTo>
                    <a:pt x="492" y="0"/>
                  </a:lnTo>
                  <a:lnTo>
                    <a:pt x="518" y="2"/>
                  </a:lnTo>
                  <a:lnTo>
                    <a:pt x="542" y="3"/>
                  </a:lnTo>
                  <a:lnTo>
                    <a:pt x="567" y="6"/>
                  </a:lnTo>
                  <a:lnTo>
                    <a:pt x="592" y="11"/>
                  </a:lnTo>
                  <a:lnTo>
                    <a:pt x="615" y="16"/>
                  </a:lnTo>
                  <a:lnTo>
                    <a:pt x="639" y="23"/>
                  </a:lnTo>
                  <a:lnTo>
                    <a:pt x="662" y="30"/>
                  </a:lnTo>
                  <a:lnTo>
                    <a:pt x="684" y="39"/>
                  </a:lnTo>
                  <a:lnTo>
                    <a:pt x="706" y="50"/>
                  </a:lnTo>
                  <a:lnTo>
                    <a:pt x="727" y="60"/>
                  </a:lnTo>
                  <a:lnTo>
                    <a:pt x="748" y="72"/>
                  </a:lnTo>
                  <a:lnTo>
                    <a:pt x="769" y="85"/>
                  </a:lnTo>
                  <a:lnTo>
                    <a:pt x="787" y="98"/>
                  </a:lnTo>
                  <a:lnTo>
                    <a:pt x="806" y="113"/>
                  </a:lnTo>
                  <a:lnTo>
                    <a:pt x="824" y="129"/>
                  </a:lnTo>
                  <a:lnTo>
                    <a:pt x="841" y="145"/>
                  </a:lnTo>
                  <a:lnTo>
                    <a:pt x="857" y="162"/>
                  </a:lnTo>
                  <a:lnTo>
                    <a:pt x="872" y="180"/>
                  </a:lnTo>
                  <a:lnTo>
                    <a:pt x="887" y="199"/>
                  </a:lnTo>
                  <a:lnTo>
                    <a:pt x="901" y="217"/>
                  </a:lnTo>
                  <a:lnTo>
                    <a:pt x="914" y="238"/>
                  </a:lnTo>
                  <a:lnTo>
                    <a:pt x="926" y="259"/>
                  </a:lnTo>
                  <a:lnTo>
                    <a:pt x="936" y="280"/>
                  </a:lnTo>
                  <a:lnTo>
                    <a:pt x="946" y="302"/>
                  </a:lnTo>
                  <a:lnTo>
                    <a:pt x="956" y="324"/>
                  </a:lnTo>
                  <a:lnTo>
                    <a:pt x="963" y="347"/>
                  </a:lnTo>
                  <a:lnTo>
                    <a:pt x="970" y="371"/>
                  </a:lnTo>
                  <a:lnTo>
                    <a:pt x="975" y="394"/>
                  </a:lnTo>
                  <a:lnTo>
                    <a:pt x="979" y="419"/>
                  </a:lnTo>
                  <a:lnTo>
                    <a:pt x="983" y="444"/>
                  </a:lnTo>
                  <a:lnTo>
                    <a:pt x="984" y="468"/>
                  </a:lnTo>
                  <a:lnTo>
                    <a:pt x="985" y="494"/>
                  </a:lnTo>
                  <a:lnTo>
                    <a:pt x="985" y="494"/>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75" name="Freeform 1754">
              <a:extLst>
                <a:ext uri="{FF2B5EF4-FFF2-40B4-BE49-F238E27FC236}">
                  <a16:creationId xmlns:a16="http://schemas.microsoft.com/office/drawing/2014/main" id="{89480BC0-1F9F-4123-8870-F85B084C6D93}"/>
                </a:ext>
              </a:extLst>
            </p:cNvPr>
            <p:cNvSpPr>
              <a:spLocks/>
            </p:cNvSpPr>
            <p:nvPr/>
          </p:nvSpPr>
          <p:spPr bwMode="auto">
            <a:xfrm>
              <a:off x="8731489" y="2935859"/>
              <a:ext cx="818395" cy="819396"/>
            </a:xfrm>
            <a:custGeom>
              <a:avLst/>
              <a:gdLst>
                <a:gd name="T0" fmla="*/ 818 w 818"/>
                <a:gd name="T1" fmla="*/ 430 h 819"/>
                <a:gd name="T2" fmla="*/ 810 w 818"/>
                <a:gd name="T3" fmla="*/ 491 h 819"/>
                <a:gd name="T4" fmla="*/ 793 w 818"/>
                <a:gd name="T5" fmla="*/ 550 h 819"/>
                <a:gd name="T6" fmla="*/ 769 w 818"/>
                <a:gd name="T7" fmla="*/ 604 h 819"/>
                <a:gd name="T8" fmla="*/ 737 w 818"/>
                <a:gd name="T9" fmla="*/ 654 h 819"/>
                <a:gd name="T10" fmla="*/ 699 w 818"/>
                <a:gd name="T11" fmla="*/ 698 h 819"/>
                <a:gd name="T12" fmla="*/ 654 w 818"/>
                <a:gd name="T13" fmla="*/ 737 h 819"/>
                <a:gd name="T14" fmla="*/ 605 w 818"/>
                <a:gd name="T15" fmla="*/ 769 h 819"/>
                <a:gd name="T16" fmla="*/ 550 w 818"/>
                <a:gd name="T17" fmla="*/ 793 h 819"/>
                <a:gd name="T18" fmla="*/ 492 w 818"/>
                <a:gd name="T19" fmla="*/ 810 h 819"/>
                <a:gd name="T20" fmla="*/ 431 w 818"/>
                <a:gd name="T21" fmla="*/ 817 h 819"/>
                <a:gd name="T22" fmla="*/ 388 w 818"/>
                <a:gd name="T23" fmla="*/ 817 h 819"/>
                <a:gd name="T24" fmla="*/ 327 w 818"/>
                <a:gd name="T25" fmla="*/ 810 h 819"/>
                <a:gd name="T26" fmla="*/ 269 w 818"/>
                <a:gd name="T27" fmla="*/ 793 h 819"/>
                <a:gd name="T28" fmla="*/ 214 w 818"/>
                <a:gd name="T29" fmla="*/ 769 h 819"/>
                <a:gd name="T30" fmla="*/ 165 w 818"/>
                <a:gd name="T31" fmla="*/ 737 h 819"/>
                <a:gd name="T32" fmla="*/ 120 w 818"/>
                <a:gd name="T33" fmla="*/ 698 h 819"/>
                <a:gd name="T34" fmla="*/ 81 w 818"/>
                <a:gd name="T35" fmla="*/ 654 h 819"/>
                <a:gd name="T36" fmla="*/ 49 w 818"/>
                <a:gd name="T37" fmla="*/ 604 h 819"/>
                <a:gd name="T38" fmla="*/ 26 w 818"/>
                <a:gd name="T39" fmla="*/ 550 h 819"/>
                <a:gd name="T40" fmla="*/ 9 w 818"/>
                <a:gd name="T41" fmla="*/ 491 h 819"/>
                <a:gd name="T42" fmla="*/ 1 w 818"/>
                <a:gd name="T43" fmla="*/ 430 h 819"/>
                <a:gd name="T44" fmla="*/ 1 w 818"/>
                <a:gd name="T45" fmla="*/ 387 h 819"/>
                <a:gd name="T46" fmla="*/ 9 w 818"/>
                <a:gd name="T47" fmla="*/ 326 h 819"/>
                <a:gd name="T48" fmla="*/ 26 w 818"/>
                <a:gd name="T49" fmla="*/ 268 h 819"/>
                <a:gd name="T50" fmla="*/ 49 w 818"/>
                <a:gd name="T51" fmla="*/ 213 h 819"/>
                <a:gd name="T52" fmla="*/ 81 w 818"/>
                <a:gd name="T53" fmla="*/ 164 h 819"/>
                <a:gd name="T54" fmla="*/ 120 w 818"/>
                <a:gd name="T55" fmla="*/ 119 h 819"/>
                <a:gd name="T56" fmla="*/ 165 w 818"/>
                <a:gd name="T57" fmla="*/ 80 h 819"/>
                <a:gd name="T58" fmla="*/ 214 w 818"/>
                <a:gd name="T59" fmla="*/ 49 h 819"/>
                <a:gd name="T60" fmla="*/ 269 w 818"/>
                <a:gd name="T61" fmla="*/ 25 h 819"/>
                <a:gd name="T62" fmla="*/ 327 w 818"/>
                <a:gd name="T63" fmla="*/ 8 h 819"/>
                <a:gd name="T64" fmla="*/ 388 w 818"/>
                <a:gd name="T65" fmla="*/ 0 h 819"/>
                <a:gd name="T66" fmla="*/ 431 w 818"/>
                <a:gd name="T67" fmla="*/ 0 h 819"/>
                <a:gd name="T68" fmla="*/ 492 w 818"/>
                <a:gd name="T69" fmla="*/ 8 h 819"/>
                <a:gd name="T70" fmla="*/ 550 w 818"/>
                <a:gd name="T71" fmla="*/ 25 h 819"/>
                <a:gd name="T72" fmla="*/ 605 w 818"/>
                <a:gd name="T73" fmla="*/ 49 h 819"/>
                <a:gd name="T74" fmla="*/ 654 w 818"/>
                <a:gd name="T75" fmla="*/ 80 h 819"/>
                <a:gd name="T76" fmla="*/ 699 w 818"/>
                <a:gd name="T77" fmla="*/ 119 h 819"/>
                <a:gd name="T78" fmla="*/ 737 w 818"/>
                <a:gd name="T79" fmla="*/ 164 h 819"/>
                <a:gd name="T80" fmla="*/ 769 w 818"/>
                <a:gd name="T81" fmla="*/ 213 h 819"/>
                <a:gd name="T82" fmla="*/ 793 w 818"/>
                <a:gd name="T83" fmla="*/ 268 h 819"/>
                <a:gd name="T84" fmla="*/ 810 w 818"/>
                <a:gd name="T85" fmla="*/ 326 h 819"/>
                <a:gd name="T86" fmla="*/ 818 w 818"/>
                <a:gd name="T87" fmla="*/ 387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8" h="819">
                  <a:moveTo>
                    <a:pt x="818" y="409"/>
                  </a:moveTo>
                  <a:lnTo>
                    <a:pt x="818" y="409"/>
                  </a:lnTo>
                  <a:lnTo>
                    <a:pt x="818" y="430"/>
                  </a:lnTo>
                  <a:lnTo>
                    <a:pt x="817" y="451"/>
                  </a:lnTo>
                  <a:lnTo>
                    <a:pt x="814" y="472"/>
                  </a:lnTo>
                  <a:lnTo>
                    <a:pt x="810" y="491"/>
                  </a:lnTo>
                  <a:lnTo>
                    <a:pt x="805" y="511"/>
                  </a:lnTo>
                  <a:lnTo>
                    <a:pt x="800" y="530"/>
                  </a:lnTo>
                  <a:lnTo>
                    <a:pt x="793" y="550"/>
                  </a:lnTo>
                  <a:lnTo>
                    <a:pt x="787" y="568"/>
                  </a:lnTo>
                  <a:lnTo>
                    <a:pt x="778" y="586"/>
                  </a:lnTo>
                  <a:lnTo>
                    <a:pt x="769" y="604"/>
                  </a:lnTo>
                  <a:lnTo>
                    <a:pt x="760" y="621"/>
                  </a:lnTo>
                  <a:lnTo>
                    <a:pt x="749" y="638"/>
                  </a:lnTo>
                  <a:lnTo>
                    <a:pt x="737" y="654"/>
                  </a:lnTo>
                  <a:lnTo>
                    <a:pt x="724" y="669"/>
                  </a:lnTo>
                  <a:lnTo>
                    <a:pt x="713" y="684"/>
                  </a:lnTo>
                  <a:lnTo>
                    <a:pt x="699" y="698"/>
                  </a:lnTo>
                  <a:lnTo>
                    <a:pt x="684" y="712"/>
                  </a:lnTo>
                  <a:lnTo>
                    <a:pt x="670" y="725"/>
                  </a:lnTo>
                  <a:lnTo>
                    <a:pt x="654" y="737"/>
                  </a:lnTo>
                  <a:lnTo>
                    <a:pt x="637" y="748"/>
                  </a:lnTo>
                  <a:lnTo>
                    <a:pt x="622" y="759"/>
                  </a:lnTo>
                  <a:lnTo>
                    <a:pt x="605" y="769"/>
                  </a:lnTo>
                  <a:lnTo>
                    <a:pt x="587" y="777"/>
                  </a:lnTo>
                  <a:lnTo>
                    <a:pt x="569" y="786"/>
                  </a:lnTo>
                  <a:lnTo>
                    <a:pt x="550" y="793"/>
                  </a:lnTo>
                  <a:lnTo>
                    <a:pt x="531" y="799"/>
                  </a:lnTo>
                  <a:lnTo>
                    <a:pt x="511" y="806"/>
                  </a:lnTo>
                  <a:lnTo>
                    <a:pt x="492" y="810"/>
                  </a:lnTo>
                  <a:lnTo>
                    <a:pt x="471" y="813"/>
                  </a:lnTo>
                  <a:lnTo>
                    <a:pt x="452" y="816"/>
                  </a:lnTo>
                  <a:lnTo>
                    <a:pt x="431" y="817"/>
                  </a:lnTo>
                  <a:lnTo>
                    <a:pt x="409" y="819"/>
                  </a:lnTo>
                  <a:lnTo>
                    <a:pt x="409" y="819"/>
                  </a:lnTo>
                  <a:lnTo>
                    <a:pt x="388" y="817"/>
                  </a:lnTo>
                  <a:lnTo>
                    <a:pt x="367" y="816"/>
                  </a:lnTo>
                  <a:lnTo>
                    <a:pt x="346" y="813"/>
                  </a:lnTo>
                  <a:lnTo>
                    <a:pt x="327" y="810"/>
                  </a:lnTo>
                  <a:lnTo>
                    <a:pt x="308" y="806"/>
                  </a:lnTo>
                  <a:lnTo>
                    <a:pt x="288" y="799"/>
                  </a:lnTo>
                  <a:lnTo>
                    <a:pt x="269" y="793"/>
                  </a:lnTo>
                  <a:lnTo>
                    <a:pt x="250" y="786"/>
                  </a:lnTo>
                  <a:lnTo>
                    <a:pt x="232" y="777"/>
                  </a:lnTo>
                  <a:lnTo>
                    <a:pt x="214" y="769"/>
                  </a:lnTo>
                  <a:lnTo>
                    <a:pt x="197" y="759"/>
                  </a:lnTo>
                  <a:lnTo>
                    <a:pt x="180" y="748"/>
                  </a:lnTo>
                  <a:lnTo>
                    <a:pt x="165" y="737"/>
                  </a:lnTo>
                  <a:lnTo>
                    <a:pt x="149" y="725"/>
                  </a:lnTo>
                  <a:lnTo>
                    <a:pt x="135" y="712"/>
                  </a:lnTo>
                  <a:lnTo>
                    <a:pt x="120" y="698"/>
                  </a:lnTo>
                  <a:lnTo>
                    <a:pt x="106" y="684"/>
                  </a:lnTo>
                  <a:lnTo>
                    <a:pt x="93" y="669"/>
                  </a:lnTo>
                  <a:lnTo>
                    <a:pt x="81" y="654"/>
                  </a:lnTo>
                  <a:lnTo>
                    <a:pt x="70" y="638"/>
                  </a:lnTo>
                  <a:lnTo>
                    <a:pt x="59" y="621"/>
                  </a:lnTo>
                  <a:lnTo>
                    <a:pt x="49" y="604"/>
                  </a:lnTo>
                  <a:lnTo>
                    <a:pt x="40" y="586"/>
                  </a:lnTo>
                  <a:lnTo>
                    <a:pt x="32" y="568"/>
                  </a:lnTo>
                  <a:lnTo>
                    <a:pt x="26" y="550"/>
                  </a:lnTo>
                  <a:lnTo>
                    <a:pt x="19" y="530"/>
                  </a:lnTo>
                  <a:lnTo>
                    <a:pt x="13" y="511"/>
                  </a:lnTo>
                  <a:lnTo>
                    <a:pt x="9" y="491"/>
                  </a:lnTo>
                  <a:lnTo>
                    <a:pt x="5" y="472"/>
                  </a:lnTo>
                  <a:lnTo>
                    <a:pt x="2" y="451"/>
                  </a:lnTo>
                  <a:lnTo>
                    <a:pt x="1" y="430"/>
                  </a:lnTo>
                  <a:lnTo>
                    <a:pt x="0" y="409"/>
                  </a:lnTo>
                  <a:lnTo>
                    <a:pt x="0" y="409"/>
                  </a:lnTo>
                  <a:lnTo>
                    <a:pt x="1" y="387"/>
                  </a:lnTo>
                  <a:lnTo>
                    <a:pt x="2" y="366"/>
                  </a:lnTo>
                  <a:lnTo>
                    <a:pt x="5" y="347"/>
                  </a:lnTo>
                  <a:lnTo>
                    <a:pt x="9" y="326"/>
                  </a:lnTo>
                  <a:lnTo>
                    <a:pt x="13" y="307"/>
                  </a:lnTo>
                  <a:lnTo>
                    <a:pt x="19" y="287"/>
                  </a:lnTo>
                  <a:lnTo>
                    <a:pt x="26" y="268"/>
                  </a:lnTo>
                  <a:lnTo>
                    <a:pt x="32" y="249"/>
                  </a:lnTo>
                  <a:lnTo>
                    <a:pt x="40" y="231"/>
                  </a:lnTo>
                  <a:lnTo>
                    <a:pt x="49" y="213"/>
                  </a:lnTo>
                  <a:lnTo>
                    <a:pt x="59" y="196"/>
                  </a:lnTo>
                  <a:lnTo>
                    <a:pt x="70" y="179"/>
                  </a:lnTo>
                  <a:lnTo>
                    <a:pt x="81" y="164"/>
                  </a:lnTo>
                  <a:lnTo>
                    <a:pt x="93" y="148"/>
                  </a:lnTo>
                  <a:lnTo>
                    <a:pt x="106" y="134"/>
                  </a:lnTo>
                  <a:lnTo>
                    <a:pt x="120" y="119"/>
                  </a:lnTo>
                  <a:lnTo>
                    <a:pt x="135" y="105"/>
                  </a:lnTo>
                  <a:lnTo>
                    <a:pt x="149" y="93"/>
                  </a:lnTo>
                  <a:lnTo>
                    <a:pt x="165" y="80"/>
                  </a:lnTo>
                  <a:lnTo>
                    <a:pt x="180" y="69"/>
                  </a:lnTo>
                  <a:lnTo>
                    <a:pt x="197" y="58"/>
                  </a:lnTo>
                  <a:lnTo>
                    <a:pt x="214" y="49"/>
                  </a:lnTo>
                  <a:lnTo>
                    <a:pt x="232" y="40"/>
                  </a:lnTo>
                  <a:lnTo>
                    <a:pt x="250" y="31"/>
                  </a:lnTo>
                  <a:lnTo>
                    <a:pt x="269" y="25"/>
                  </a:lnTo>
                  <a:lnTo>
                    <a:pt x="288" y="18"/>
                  </a:lnTo>
                  <a:lnTo>
                    <a:pt x="308" y="12"/>
                  </a:lnTo>
                  <a:lnTo>
                    <a:pt x="327" y="8"/>
                  </a:lnTo>
                  <a:lnTo>
                    <a:pt x="346" y="4"/>
                  </a:lnTo>
                  <a:lnTo>
                    <a:pt x="367" y="1"/>
                  </a:lnTo>
                  <a:lnTo>
                    <a:pt x="388" y="0"/>
                  </a:lnTo>
                  <a:lnTo>
                    <a:pt x="409" y="0"/>
                  </a:lnTo>
                  <a:lnTo>
                    <a:pt x="409" y="0"/>
                  </a:lnTo>
                  <a:lnTo>
                    <a:pt x="431" y="0"/>
                  </a:lnTo>
                  <a:lnTo>
                    <a:pt x="452" y="1"/>
                  </a:lnTo>
                  <a:lnTo>
                    <a:pt x="471" y="4"/>
                  </a:lnTo>
                  <a:lnTo>
                    <a:pt x="492" y="8"/>
                  </a:lnTo>
                  <a:lnTo>
                    <a:pt x="511" y="12"/>
                  </a:lnTo>
                  <a:lnTo>
                    <a:pt x="531" y="18"/>
                  </a:lnTo>
                  <a:lnTo>
                    <a:pt x="550" y="25"/>
                  </a:lnTo>
                  <a:lnTo>
                    <a:pt x="569" y="31"/>
                  </a:lnTo>
                  <a:lnTo>
                    <a:pt x="587" y="40"/>
                  </a:lnTo>
                  <a:lnTo>
                    <a:pt x="605" y="49"/>
                  </a:lnTo>
                  <a:lnTo>
                    <a:pt x="622" y="58"/>
                  </a:lnTo>
                  <a:lnTo>
                    <a:pt x="637" y="69"/>
                  </a:lnTo>
                  <a:lnTo>
                    <a:pt x="654" y="80"/>
                  </a:lnTo>
                  <a:lnTo>
                    <a:pt x="670" y="93"/>
                  </a:lnTo>
                  <a:lnTo>
                    <a:pt x="684" y="105"/>
                  </a:lnTo>
                  <a:lnTo>
                    <a:pt x="699" y="119"/>
                  </a:lnTo>
                  <a:lnTo>
                    <a:pt x="713" y="134"/>
                  </a:lnTo>
                  <a:lnTo>
                    <a:pt x="724" y="148"/>
                  </a:lnTo>
                  <a:lnTo>
                    <a:pt x="737" y="164"/>
                  </a:lnTo>
                  <a:lnTo>
                    <a:pt x="749" y="179"/>
                  </a:lnTo>
                  <a:lnTo>
                    <a:pt x="760" y="196"/>
                  </a:lnTo>
                  <a:lnTo>
                    <a:pt x="769" y="213"/>
                  </a:lnTo>
                  <a:lnTo>
                    <a:pt x="778" y="231"/>
                  </a:lnTo>
                  <a:lnTo>
                    <a:pt x="787" y="249"/>
                  </a:lnTo>
                  <a:lnTo>
                    <a:pt x="793" y="268"/>
                  </a:lnTo>
                  <a:lnTo>
                    <a:pt x="800" y="287"/>
                  </a:lnTo>
                  <a:lnTo>
                    <a:pt x="805" y="307"/>
                  </a:lnTo>
                  <a:lnTo>
                    <a:pt x="810" y="326"/>
                  </a:lnTo>
                  <a:lnTo>
                    <a:pt x="814" y="347"/>
                  </a:lnTo>
                  <a:lnTo>
                    <a:pt x="817" y="366"/>
                  </a:lnTo>
                  <a:lnTo>
                    <a:pt x="818" y="387"/>
                  </a:lnTo>
                  <a:lnTo>
                    <a:pt x="818" y="409"/>
                  </a:lnTo>
                  <a:lnTo>
                    <a:pt x="818" y="409"/>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76" name="Freeform 1755">
              <a:extLst>
                <a:ext uri="{FF2B5EF4-FFF2-40B4-BE49-F238E27FC236}">
                  <a16:creationId xmlns:a16="http://schemas.microsoft.com/office/drawing/2014/main" id="{88DA13C1-D891-419F-8086-FF5D1A238396}"/>
                </a:ext>
              </a:extLst>
            </p:cNvPr>
            <p:cNvSpPr>
              <a:spLocks/>
            </p:cNvSpPr>
            <p:nvPr/>
          </p:nvSpPr>
          <p:spPr bwMode="auto">
            <a:xfrm>
              <a:off x="8648449" y="2891838"/>
              <a:ext cx="752363" cy="721348"/>
            </a:xfrm>
            <a:custGeom>
              <a:avLst/>
              <a:gdLst>
                <a:gd name="T0" fmla="*/ 478 w 752"/>
                <a:gd name="T1" fmla="*/ 67 h 721"/>
                <a:gd name="T2" fmla="*/ 433 w 752"/>
                <a:gd name="T3" fmla="*/ 44 h 721"/>
                <a:gd name="T4" fmla="*/ 388 w 752"/>
                <a:gd name="T5" fmla="*/ 26 h 721"/>
                <a:gd name="T6" fmla="*/ 342 w 752"/>
                <a:gd name="T7" fmla="*/ 11 h 721"/>
                <a:gd name="T8" fmla="*/ 297 w 752"/>
                <a:gd name="T9" fmla="*/ 0 h 721"/>
                <a:gd name="T10" fmla="*/ 265 w 752"/>
                <a:gd name="T11" fmla="*/ 15 h 721"/>
                <a:gd name="T12" fmla="*/ 205 w 752"/>
                <a:gd name="T13" fmla="*/ 53 h 721"/>
                <a:gd name="T14" fmla="*/ 150 w 752"/>
                <a:gd name="T15" fmla="*/ 98 h 721"/>
                <a:gd name="T16" fmla="*/ 103 w 752"/>
                <a:gd name="T17" fmla="*/ 150 h 721"/>
                <a:gd name="T18" fmla="*/ 63 w 752"/>
                <a:gd name="T19" fmla="*/ 209 h 721"/>
                <a:gd name="T20" fmla="*/ 33 w 752"/>
                <a:gd name="T21" fmla="*/ 273 h 721"/>
                <a:gd name="T22" fmla="*/ 13 w 752"/>
                <a:gd name="T23" fmla="*/ 342 h 721"/>
                <a:gd name="T24" fmla="*/ 1 w 752"/>
                <a:gd name="T25" fmla="*/ 416 h 721"/>
                <a:gd name="T26" fmla="*/ 0 w 752"/>
                <a:gd name="T27" fmla="*/ 453 h 721"/>
                <a:gd name="T28" fmla="*/ 5 w 752"/>
                <a:gd name="T29" fmla="*/ 526 h 721"/>
                <a:gd name="T30" fmla="*/ 20 w 752"/>
                <a:gd name="T31" fmla="*/ 543 h 721"/>
                <a:gd name="T32" fmla="*/ 55 w 752"/>
                <a:gd name="T33" fmla="*/ 574 h 721"/>
                <a:gd name="T34" fmla="*/ 94 w 752"/>
                <a:gd name="T35" fmla="*/ 604 h 721"/>
                <a:gd name="T36" fmla="*/ 136 w 752"/>
                <a:gd name="T37" fmla="*/ 631 h 721"/>
                <a:gd name="T38" fmla="*/ 157 w 752"/>
                <a:gd name="T39" fmla="*/ 644 h 721"/>
                <a:gd name="T40" fmla="*/ 200 w 752"/>
                <a:gd name="T41" fmla="*/ 666 h 721"/>
                <a:gd name="T42" fmla="*/ 241 w 752"/>
                <a:gd name="T43" fmla="*/ 683 h 721"/>
                <a:gd name="T44" fmla="*/ 284 w 752"/>
                <a:gd name="T45" fmla="*/ 698 h 721"/>
                <a:gd name="T46" fmla="*/ 327 w 752"/>
                <a:gd name="T47" fmla="*/ 709 h 721"/>
                <a:gd name="T48" fmla="*/ 368 w 752"/>
                <a:gd name="T49" fmla="*/ 716 h 721"/>
                <a:gd name="T50" fmla="*/ 410 w 752"/>
                <a:gd name="T51" fmla="*/ 721 h 721"/>
                <a:gd name="T52" fmla="*/ 450 w 752"/>
                <a:gd name="T53" fmla="*/ 721 h 721"/>
                <a:gd name="T54" fmla="*/ 489 w 752"/>
                <a:gd name="T55" fmla="*/ 718 h 721"/>
                <a:gd name="T56" fmla="*/ 527 w 752"/>
                <a:gd name="T57" fmla="*/ 712 h 721"/>
                <a:gd name="T58" fmla="*/ 562 w 752"/>
                <a:gd name="T59" fmla="*/ 703 h 721"/>
                <a:gd name="T60" fmla="*/ 596 w 752"/>
                <a:gd name="T61" fmla="*/ 690 h 721"/>
                <a:gd name="T62" fmla="*/ 626 w 752"/>
                <a:gd name="T63" fmla="*/ 674 h 721"/>
                <a:gd name="T64" fmla="*/ 654 w 752"/>
                <a:gd name="T65" fmla="*/ 656 h 721"/>
                <a:gd name="T66" fmla="*/ 680 w 752"/>
                <a:gd name="T67" fmla="*/ 634 h 721"/>
                <a:gd name="T68" fmla="*/ 702 w 752"/>
                <a:gd name="T69" fmla="*/ 608 h 721"/>
                <a:gd name="T70" fmla="*/ 720 w 752"/>
                <a:gd name="T71" fmla="*/ 579 h 721"/>
                <a:gd name="T72" fmla="*/ 728 w 752"/>
                <a:gd name="T73" fmla="*/ 565 h 721"/>
                <a:gd name="T74" fmla="*/ 740 w 752"/>
                <a:gd name="T75" fmla="*/ 533 h 721"/>
                <a:gd name="T76" fmla="*/ 748 w 752"/>
                <a:gd name="T77" fmla="*/ 500 h 721"/>
                <a:gd name="T78" fmla="*/ 752 w 752"/>
                <a:gd name="T79" fmla="*/ 466 h 721"/>
                <a:gd name="T80" fmla="*/ 750 w 752"/>
                <a:gd name="T81" fmla="*/ 432 h 721"/>
                <a:gd name="T82" fmla="*/ 745 w 752"/>
                <a:gd name="T83" fmla="*/ 397 h 721"/>
                <a:gd name="T84" fmla="*/ 736 w 752"/>
                <a:gd name="T85" fmla="*/ 362 h 721"/>
                <a:gd name="T86" fmla="*/ 723 w 752"/>
                <a:gd name="T87" fmla="*/ 327 h 721"/>
                <a:gd name="T88" fmla="*/ 707 w 752"/>
                <a:gd name="T89" fmla="*/ 292 h 721"/>
                <a:gd name="T90" fmla="*/ 687 w 752"/>
                <a:gd name="T91" fmla="*/ 258 h 721"/>
                <a:gd name="T92" fmla="*/ 663 w 752"/>
                <a:gd name="T93" fmla="*/ 225 h 721"/>
                <a:gd name="T94" fmla="*/ 637 w 752"/>
                <a:gd name="T95" fmla="*/ 192 h 721"/>
                <a:gd name="T96" fmla="*/ 606 w 752"/>
                <a:gd name="T97" fmla="*/ 161 h 721"/>
                <a:gd name="T98" fmla="*/ 574 w 752"/>
                <a:gd name="T99" fmla="*/ 132 h 721"/>
                <a:gd name="T100" fmla="*/ 537 w 752"/>
                <a:gd name="T101" fmla="*/ 105 h 721"/>
                <a:gd name="T102" fmla="*/ 498 w 752"/>
                <a:gd name="T103" fmla="*/ 79 h 721"/>
                <a:gd name="T104" fmla="*/ 478 w 752"/>
                <a:gd name="T105" fmla="*/ 67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2" h="721">
                  <a:moveTo>
                    <a:pt x="478" y="67"/>
                  </a:moveTo>
                  <a:lnTo>
                    <a:pt x="478" y="67"/>
                  </a:lnTo>
                  <a:lnTo>
                    <a:pt x="455" y="56"/>
                  </a:lnTo>
                  <a:lnTo>
                    <a:pt x="433" y="44"/>
                  </a:lnTo>
                  <a:lnTo>
                    <a:pt x="410" y="35"/>
                  </a:lnTo>
                  <a:lnTo>
                    <a:pt x="388" y="26"/>
                  </a:lnTo>
                  <a:lnTo>
                    <a:pt x="365" y="18"/>
                  </a:lnTo>
                  <a:lnTo>
                    <a:pt x="342" y="11"/>
                  </a:lnTo>
                  <a:lnTo>
                    <a:pt x="319" y="5"/>
                  </a:lnTo>
                  <a:lnTo>
                    <a:pt x="297" y="0"/>
                  </a:lnTo>
                  <a:lnTo>
                    <a:pt x="297" y="0"/>
                  </a:lnTo>
                  <a:lnTo>
                    <a:pt x="265" y="15"/>
                  </a:lnTo>
                  <a:lnTo>
                    <a:pt x="233" y="34"/>
                  </a:lnTo>
                  <a:lnTo>
                    <a:pt x="205" y="53"/>
                  </a:lnTo>
                  <a:lnTo>
                    <a:pt x="176" y="74"/>
                  </a:lnTo>
                  <a:lnTo>
                    <a:pt x="150" y="98"/>
                  </a:lnTo>
                  <a:lnTo>
                    <a:pt x="126" y="123"/>
                  </a:lnTo>
                  <a:lnTo>
                    <a:pt x="103" y="150"/>
                  </a:lnTo>
                  <a:lnTo>
                    <a:pt x="83" y="179"/>
                  </a:lnTo>
                  <a:lnTo>
                    <a:pt x="63" y="209"/>
                  </a:lnTo>
                  <a:lnTo>
                    <a:pt x="48" y="240"/>
                  </a:lnTo>
                  <a:lnTo>
                    <a:pt x="33" y="273"/>
                  </a:lnTo>
                  <a:lnTo>
                    <a:pt x="22" y="308"/>
                  </a:lnTo>
                  <a:lnTo>
                    <a:pt x="13" y="342"/>
                  </a:lnTo>
                  <a:lnTo>
                    <a:pt x="5" y="378"/>
                  </a:lnTo>
                  <a:lnTo>
                    <a:pt x="1" y="416"/>
                  </a:lnTo>
                  <a:lnTo>
                    <a:pt x="0" y="453"/>
                  </a:lnTo>
                  <a:lnTo>
                    <a:pt x="0" y="453"/>
                  </a:lnTo>
                  <a:lnTo>
                    <a:pt x="1" y="490"/>
                  </a:lnTo>
                  <a:lnTo>
                    <a:pt x="5" y="526"/>
                  </a:lnTo>
                  <a:lnTo>
                    <a:pt x="5" y="526"/>
                  </a:lnTo>
                  <a:lnTo>
                    <a:pt x="20" y="543"/>
                  </a:lnTo>
                  <a:lnTo>
                    <a:pt x="39" y="559"/>
                  </a:lnTo>
                  <a:lnTo>
                    <a:pt x="55" y="574"/>
                  </a:lnTo>
                  <a:lnTo>
                    <a:pt x="75" y="590"/>
                  </a:lnTo>
                  <a:lnTo>
                    <a:pt x="94" y="604"/>
                  </a:lnTo>
                  <a:lnTo>
                    <a:pt x="114" y="618"/>
                  </a:lnTo>
                  <a:lnTo>
                    <a:pt x="136" y="631"/>
                  </a:lnTo>
                  <a:lnTo>
                    <a:pt x="157" y="644"/>
                  </a:lnTo>
                  <a:lnTo>
                    <a:pt x="157" y="644"/>
                  </a:lnTo>
                  <a:lnTo>
                    <a:pt x="179" y="656"/>
                  </a:lnTo>
                  <a:lnTo>
                    <a:pt x="200" y="666"/>
                  </a:lnTo>
                  <a:lnTo>
                    <a:pt x="220" y="676"/>
                  </a:lnTo>
                  <a:lnTo>
                    <a:pt x="241" y="683"/>
                  </a:lnTo>
                  <a:lnTo>
                    <a:pt x="263" y="691"/>
                  </a:lnTo>
                  <a:lnTo>
                    <a:pt x="284" y="698"/>
                  </a:lnTo>
                  <a:lnTo>
                    <a:pt x="305" y="704"/>
                  </a:lnTo>
                  <a:lnTo>
                    <a:pt x="327" y="709"/>
                  </a:lnTo>
                  <a:lnTo>
                    <a:pt x="348" y="713"/>
                  </a:lnTo>
                  <a:lnTo>
                    <a:pt x="368" y="716"/>
                  </a:lnTo>
                  <a:lnTo>
                    <a:pt x="389" y="718"/>
                  </a:lnTo>
                  <a:lnTo>
                    <a:pt x="410" y="721"/>
                  </a:lnTo>
                  <a:lnTo>
                    <a:pt x="429" y="721"/>
                  </a:lnTo>
                  <a:lnTo>
                    <a:pt x="450" y="721"/>
                  </a:lnTo>
                  <a:lnTo>
                    <a:pt x="470" y="720"/>
                  </a:lnTo>
                  <a:lnTo>
                    <a:pt x="489" y="718"/>
                  </a:lnTo>
                  <a:lnTo>
                    <a:pt x="507" y="716"/>
                  </a:lnTo>
                  <a:lnTo>
                    <a:pt x="527" y="712"/>
                  </a:lnTo>
                  <a:lnTo>
                    <a:pt x="544" y="708"/>
                  </a:lnTo>
                  <a:lnTo>
                    <a:pt x="562" y="703"/>
                  </a:lnTo>
                  <a:lnTo>
                    <a:pt x="579" y="698"/>
                  </a:lnTo>
                  <a:lnTo>
                    <a:pt x="596" y="690"/>
                  </a:lnTo>
                  <a:lnTo>
                    <a:pt x="611" y="683"/>
                  </a:lnTo>
                  <a:lnTo>
                    <a:pt x="626" y="674"/>
                  </a:lnTo>
                  <a:lnTo>
                    <a:pt x="641" y="665"/>
                  </a:lnTo>
                  <a:lnTo>
                    <a:pt x="654" y="656"/>
                  </a:lnTo>
                  <a:lnTo>
                    <a:pt x="667" y="644"/>
                  </a:lnTo>
                  <a:lnTo>
                    <a:pt x="680" y="634"/>
                  </a:lnTo>
                  <a:lnTo>
                    <a:pt x="692" y="621"/>
                  </a:lnTo>
                  <a:lnTo>
                    <a:pt x="702" y="608"/>
                  </a:lnTo>
                  <a:lnTo>
                    <a:pt x="711" y="594"/>
                  </a:lnTo>
                  <a:lnTo>
                    <a:pt x="720" y="579"/>
                  </a:lnTo>
                  <a:lnTo>
                    <a:pt x="720" y="579"/>
                  </a:lnTo>
                  <a:lnTo>
                    <a:pt x="728" y="565"/>
                  </a:lnTo>
                  <a:lnTo>
                    <a:pt x="735" y="549"/>
                  </a:lnTo>
                  <a:lnTo>
                    <a:pt x="740" y="533"/>
                  </a:lnTo>
                  <a:lnTo>
                    <a:pt x="744" y="517"/>
                  </a:lnTo>
                  <a:lnTo>
                    <a:pt x="748" y="500"/>
                  </a:lnTo>
                  <a:lnTo>
                    <a:pt x="750" y="483"/>
                  </a:lnTo>
                  <a:lnTo>
                    <a:pt x="752" y="466"/>
                  </a:lnTo>
                  <a:lnTo>
                    <a:pt x="752" y="449"/>
                  </a:lnTo>
                  <a:lnTo>
                    <a:pt x="750" y="432"/>
                  </a:lnTo>
                  <a:lnTo>
                    <a:pt x="748" y="416"/>
                  </a:lnTo>
                  <a:lnTo>
                    <a:pt x="745" y="397"/>
                  </a:lnTo>
                  <a:lnTo>
                    <a:pt x="741" y="381"/>
                  </a:lnTo>
                  <a:lnTo>
                    <a:pt x="736" y="362"/>
                  </a:lnTo>
                  <a:lnTo>
                    <a:pt x="731" y="345"/>
                  </a:lnTo>
                  <a:lnTo>
                    <a:pt x="723" y="327"/>
                  </a:lnTo>
                  <a:lnTo>
                    <a:pt x="715" y="310"/>
                  </a:lnTo>
                  <a:lnTo>
                    <a:pt x="707" y="292"/>
                  </a:lnTo>
                  <a:lnTo>
                    <a:pt x="697" y="275"/>
                  </a:lnTo>
                  <a:lnTo>
                    <a:pt x="687" y="258"/>
                  </a:lnTo>
                  <a:lnTo>
                    <a:pt x="676" y="241"/>
                  </a:lnTo>
                  <a:lnTo>
                    <a:pt x="663" y="225"/>
                  </a:lnTo>
                  <a:lnTo>
                    <a:pt x="650" y="209"/>
                  </a:lnTo>
                  <a:lnTo>
                    <a:pt x="637" y="192"/>
                  </a:lnTo>
                  <a:lnTo>
                    <a:pt x="622" y="176"/>
                  </a:lnTo>
                  <a:lnTo>
                    <a:pt x="606" y="161"/>
                  </a:lnTo>
                  <a:lnTo>
                    <a:pt x="591" y="147"/>
                  </a:lnTo>
                  <a:lnTo>
                    <a:pt x="574" y="132"/>
                  </a:lnTo>
                  <a:lnTo>
                    <a:pt x="555" y="118"/>
                  </a:lnTo>
                  <a:lnTo>
                    <a:pt x="537" y="105"/>
                  </a:lnTo>
                  <a:lnTo>
                    <a:pt x="518" y="92"/>
                  </a:lnTo>
                  <a:lnTo>
                    <a:pt x="498" y="79"/>
                  </a:lnTo>
                  <a:lnTo>
                    <a:pt x="478" y="67"/>
                  </a:lnTo>
                  <a:lnTo>
                    <a:pt x="478" y="67"/>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77" name="Freeform 1756">
              <a:extLst>
                <a:ext uri="{FF2B5EF4-FFF2-40B4-BE49-F238E27FC236}">
                  <a16:creationId xmlns:a16="http://schemas.microsoft.com/office/drawing/2014/main" id="{07A4B165-6B83-4CD0-BC5C-0AF6BFB47899}"/>
                </a:ext>
              </a:extLst>
            </p:cNvPr>
            <p:cNvSpPr>
              <a:spLocks/>
            </p:cNvSpPr>
            <p:nvPr/>
          </p:nvSpPr>
          <p:spPr bwMode="auto">
            <a:xfrm>
              <a:off x="8731489" y="2938861"/>
              <a:ext cx="669323" cy="674325"/>
            </a:xfrm>
            <a:custGeom>
              <a:avLst/>
              <a:gdLst>
                <a:gd name="T0" fmla="*/ 395 w 669"/>
                <a:gd name="T1" fmla="*/ 20 h 674"/>
                <a:gd name="T2" fmla="*/ 356 w 669"/>
                <a:gd name="T3" fmla="*/ 0 h 674"/>
                <a:gd name="T4" fmla="*/ 319 w 669"/>
                <a:gd name="T5" fmla="*/ 6 h 674"/>
                <a:gd name="T6" fmla="*/ 283 w 669"/>
                <a:gd name="T7" fmla="*/ 16 h 674"/>
                <a:gd name="T8" fmla="*/ 249 w 669"/>
                <a:gd name="T9" fmla="*/ 29 h 674"/>
                <a:gd name="T10" fmla="*/ 215 w 669"/>
                <a:gd name="T11" fmla="*/ 45 h 674"/>
                <a:gd name="T12" fmla="*/ 184 w 669"/>
                <a:gd name="T13" fmla="*/ 63 h 674"/>
                <a:gd name="T14" fmla="*/ 156 w 669"/>
                <a:gd name="T15" fmla="*/ 85 h 674"/>
                <a:gd name="T16" fmla="*/ 128 w 669"/>
                <a:gd name="T17" fmla="*/ 109 h 674"/>
                <a:gd name="T18" fmla="*/ 102 w 669"/>
                <a:gd name="T19" fmla="*/ 135 h 674"/>
                <a:gd name="T20" fmla="*/ 80 w 669"/>
                <a:gd name="T21" fmla="*/ 163 h 674"/>
                <a:gd name="T22" fmla="*/ 59 w 669"/>
                <a:gd name="T23" fmla="*/ 193 h 674"/>
                <a:gd name="T24" fmla="*/ 43 w 669"/>
                <a:gd name="T25" fmla="*/ 224 h 674"/>
                <a:gd name="T26" fmla="*/ 27 w 669"/>
                <a:gd name="T27" fmla="*/ 258 h 674"/>
                <a:gd name="T28" fmla="*/ 15 w 669"/>
                <a:gd name="T29" fmla="*/ 293 h 674"/>
                <a:gd name="T30" fmla="*/ 7 w 669"/>
                <a:gd name="T31" fmla="*/ 330 h 674"/>
                <a:gd name="T32" fmla="*/ 2 w 669"/>
                <a:gd name="T33" fmla="*/ 367 h 674"/>
                <a:gd name="T34" fmla="*/ 0 w 669"/>
                <a:gd name="T35" fmla="*/ 406 h 674"/>
                <a:gd name="T36" fmla="*/ 1 w 669"/>
                <a:gd name="T37" fmla="*/ 428 h 674"/>
                <a:gd name="T38" fmla="*/ 6 w 669"/>
                <a:gd name="T39" fmla="*/ 473 h 674"/>
                <a:gd name="T40" fmla="*/ 15 w 669"/>
                <a:gd name="T41" fmla="*/ 514 h 674"/>
                <a:gd name="T42" fmla="*/ 28 w 669"/>
                <a:gd name="T43" fmla="*/ 556 h 674"/>
                <a:gd name="T44" fmla="*/ 37 w 669"/>
                <a:gd name="T45" fmla="*/ 575 h 674"/>
                <a:gd name="T46" fmla="*/ 74 w 669"/>
                <a:gd name="T47" fmla="*/ 597 h 674"/>
                <a:gd name="T48" fmla="*/ 117 w 669"/>
                <a:gd name="T49" fmla="*/ 619 h 674"/>
                <a:gd name="T50" fmla="*/ 158 w 669"/>
                <a:gd name="T51" fmla="*/ 636 h 674"/>
                <a:gd name="T52" fmla="*/ 201 w 669"/>
                <a:gd name="T53" fmla="*/ 651 h 674"/>
                <a:gd name="T54" fmla="*/ 244 w 669"/>
                <a:gd name="T55" fmla="*/ 662 h 674"/>
                <a:gd name="T56" fmla="*/ 285 w 669"/>
                <a:gd name="T57" fmla="*/ 669 h 674"/>
                <a:gd name="T58" fmla="*/ 327 w 669"/>
                <a:gd name="T59" fmla="*/ 674 h 674"/>
                <a:gd name="T60" fmla="*/ 367 w 669"/>
                <a:gd name="T61" fmla="*/ 674 h 674"/>
                <a:gd name="T62" fmla="*/ 406 w 669"/>
                <a:gd name="T63" fmla="*/ 671 h 674"/>
                <a:gd name="T64" fmla="*/ 444 w 669"/>
                <a:gd name="T65" fmla="*/ 665 h 674"/>
                <a:gd name="T66" fmla="*/ 479 w 669"/>
                <a:gd name="T67" fmla="*/ 656 h 674"/>
                <a:gd name="T68" fmla="*/ 513 w 669"/>
                <a:gd name="T69" fmla="*/ 643 h 674"/>
                <a:gd name="T70" fmla="*/ 543 w 669"/>
                <a:gd name="T71" fmla="*/ 627 h 674"/>
                <a:gd name="T72" fmla="*/ 571 w 669"/>
                <a:gd name="T73" fmla="*/ 609 h 674"/>
                <a:gd name="T74" fmla="*/ 597 w 669"/>
                <a:gd name="T75" fmla="*/ 587 h 674"/>
                <a:gd name="T76" fmla="*/ 619 w 669"/>
                <a:gd name="T77" fmla="*/ 561 h 674"/>
                <a:gd name="T78" fmla="*/ 637 w 669"/>
                <a:gd name="T79" fmla="*/ 532 h 674"/>
                <a:gd name="T80" fmla="*/ 645 w 669"/>
                <a:gd name="T81" fmla="*/ 518 h 674"/>
                <a:gd name="T82" fmla="*/ 657 w 669"/>
                <a:gd name="T83" fmla="*/ 486 h 674"/>
                <a:gd name="T84" fmla="*/ 665 w 669"/>
                <a:gd name="T85" fmla="*/ 453 h 674"/>
                <a:gd name="T86" fmla="*/ 669 w 669"/>
                <a:gd name="T87" fmla="*/ 419 h 674"/>
                <a:gd name="T88" fmla="*/ 667 w 669"/>
                <a:gd name="T89" fmla="*/ 385 h 674"/>
                <a:gd name="T90" fmla="*/ 662 w 669"/>
                <a:gd name="T91" fmla="*/ 350 h 674"/>
                <a:gd name="T92" fmla="*/ 653 w 669"/>
                <a:gd name="T93" fmla="*/ 315 h 674"/>
                <a:gd name="T94" fmla="*/ 640 w 669"/>
                <a:gd name="T95" fmla="*/ 280 h 674"/>
                <a:gd name="T96" fmla="*/ 624 w 669"/>
                <a:gd name="T97" fmla="*/ 245 h 674"/>
                <a:gd name="T98" fmla="*/ 604 w 669"/>
                <a:gd name="T99" fmla="*/ 211 h 674"/>
                <a:gd name="T100" fmla="*/ 580 w 669"/>
                <a:gd name="T101" fmla="*/ 178 h 674"/>
                <a:gd name="T102" fmla="*/ 554 w 669"/>
                <a:gd name="T103" fmla="*/ 145 h 674"/>
                <a:gd name="T104" fmla="*/ 523 w 669"/>
                <a:gd name="T105" fmla="*/ 114 h 674"/>
                <a:gd name="T106" fmla="*/ 491 w 669"/>
                <a:gd name="T107" fmla="*/ 85 h 674"/>
                <a:gd name="T108" fmla="*/ 454 w 669"/>
                <a:gd name="T109" fmla="*/ 58 h 674"/>
                <a:gd name="T110" fmla="*/ 415 w 669"/>
                <a:gd name="T111" fmla="*/ 32 h 674"/>
                <a:gd name="T112" fmla="*/ 395 w 669"/>
                <a:gd name="T113" fmla="*/ 2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9" h="674">
                  <a:moveTo>
                    <a:pt x="395" y="20"/>
                  </a:moveTo>
                  <a:lnTo>
                    <a:pt x="395" y="20"/>
                  </a:lnTo>
                  <a:lnTo>
                    <a:pt x="356" y="0"/>
                  </a:lnTo>
                  <a:lnTo>
                    <a:pt x="356" y="0"/>
                  </a:lnTo>
                  <a:lnTo>
                    <a:pt x="337" y="3"/>
                  </a:lnTo>
                  <a:lnTo>
                    <a:pt x="319" y="6"/>
                  </a:lnTo>
                  <a:lnTo>
                    <a:pt x="301" y="11"/>
                  </a:lnTo>
                  <a:lnTo>
                    <a:pt x="283" y="16"/>
                  </a:lnTo>
                  <a:lnTo>
                    <a:pt x="266" y="23"/>
                  </a:lnTo>
                  <a:lnTo>
                    <a:pt x="249" y="29"/>
                  </a:lnTo>
                  <a:lnTo>
                    <a:pt x="232" y="37"/>
                  </a:lnTo>
                  <a:lnTo>
                    <a:pt x="215" y="45"/>
                  </a:lnTo>
                  <a:lnTo>
                    <a:pt x="200" y="54"/>
                  </a:lnTo>
                  <a:lnTo>
                    <a:pt x="184" y="63"/>
                  </a:lnTo>
                  <a:lnTo>
                    <a:pt x="170" y="74"/>
                  </a:lnTo>
                  <a:lnTo>
                    <a:pt x="156" y="85"/>
                  </a:lnTo>
                  <a:lnTo>
                    <a:pt x="141" y="97"/>
                  </a:lnTo>
                  <a:lnTo>
                    <a:pt x="128" y="109"/>
                  </a:lnTo>
                  <a:lnTo>
                    <a:pt x="115" y="122"/>
                  </a:lnTo>
                  <a:lnTo>
                    <a:pt x="102" y="135"/>
                  </a:lnTo>
                  <a:lnTo>
                    <a:pt x="91" y="149"/>
                  </a:lnTo>
                  <a:lnTo>
                    <a:pt x="80" y="163"/>
                  </a:lnTo>
                  <a:lnTo>
                    <a:pt x="70" y="178"/>
                  </a:lnTo>
                  <a:lnTo>
                    <a:pt x="59" y="193"/>
                  </a:lnTo>
                  <a:lnTo>
                    <a:pt x="50" y="209"/>
                  </a:lnTo>
                  <a:lnTo>
                    <a:pt x="43" y="224"/>
                  </a:lnTo>
                  <a:lnTo>
                    <a:pt x="35" y="241"/>
                  </a:lnTo>
                  <a:lnTo>
                    <a:pt x="27" y="258"/>
                  </a:lnTo>
                  <a:lnTo>
                    <a:pt x="22" y="275"/>
                  </a:lnTo>
                  <a:lnTo>
                    <a:pt x="15" y="293"/>
                  </a:lnTo>
                  <a:lnTo>
                    <a:pt x="11" y="311"/>
                  </a:lnTo>
                  <a:lnTo>
                    <a:pt x="7" y="330"/>
                  </a:lnTo>
                  <a:lnTo>
                    <a:pt x="4" y="348"/>
                  </a:lnTo>
                  <a:lnTo>
                    <a:pt x="2" y="367"/>
                  </a:lnTo>
                  <a:lnTo>
                    <a:pt x="1" y="387"/>
                  </a:lnTo>
                  <a:lnTo>
                    <a:pt x="0" y="406"/>
                  </a:lnTo>
                  <a:lnTo>
                    <a:pt x="0" y="406"/>
                  </a:lnTo>
                  <a:lnTo>
                    <a:pt x="1" y="428"/>
                  </a:lnTo>
                  <a:lnTo>
                    <a:pt x="2" y="450"/>
                  </a:lnTo>
                  <a:lnTo>
                    <a:pt x="6" y="473"/>
                  </a:lnTo>
                  <a:lnTo>
                    <a:pt x="10" y="493"/>
                  </a:lnTo>
                  <a:lnTo>
                    <a:pt x="15" y="514"/>
                  </a:lnTo>
                  <a:lnTo>
                    <a:pt x="22" y="535"/>
                  </a:lnTo>
                  <a:lnTo>
                    <a:pt x="28" y="556"/>
                  </a:lnTo>
                  <a:lnTo>
                    <a:pt x="37" y="575"/>
                  </a:lnTo>
                  <a:lnTo>
                    <a:pt x="37" y="575"/>
                  </a:lnTo>
                  <a:lnTo>
                    <a:pt x="74" y="597"/>
                  </a:lnTo>
                  <a:lnTo>
                    <a:pt x="74" y="597"/>
                  </a:lnTo>
                  <a:lnTo>
                    <a:pt x="96" y="609"/>
                  </a:lnTo>
                  <a:lnTo>
                    <a:pt x="117" y="619"/>
                  </a:lnTo>
                  <a:lnTo>
                    <a:pt x="137" y="629"/>
                  </a:lnTo>
                  <a:lnTo>
                    <a:pt x="158" y="636"/>
                  </a:lnTo>
                  <a:lnTo>
                    <a:pt x="180" y="644"/>
                  </a:lnTo>
                  <a:lnTo>
                    <a:pt x="201" y="651"/>
                  </a:lnTo>
                  <a:lnTo>
                    <a:pt x="222" y="657"/>
                  </a:lnTo>
                  <a:lnTo>
                    <a:pt x="244" y="662"/>
                  </a:lnTo>
                  <a:lnTo>
                    <a:pt x="265" y="666"/>
                  </a:lnTo>
                  <a:lnTo>
                    <a:pt x="285" y="669"/>
                  </a:lnTo>
                  <a:lnTo>
                    <a:pt x="306" y="671"/>
                  </a:lnTo>
                  <a:lnTo>
                    <a:pt x="327" y="674"/>
                  </a:lnTo>
                  <a:lnTo>
                    <a:pt x="346" y="674"/>
                  </a:lnTo>
                  <a:lnTo>
                    <a:pt x="367" y="674"/>
                  </a:lnTo>
                  <a:lnTo>
                    <a:pt x="387" y="673"/>
                  </a:lnTo>
                  <a:lnTo>
                    <a:pt x="406" y="671"/>
                  </a:lnTo>
                  <a:lnTo>
                    <a:pt x="424" y="669"/>
                  </a:lnTo>
                  <a:lnTo>
                    <a:pt x="444" y="665"/>
                  </a:lnTo>
                  <a:lnTo>
                    <a:pt x="461" y="661"/>
                  </a:lnTo>
                  <a:lnTo>
                    <a:pt x="479" y="656"/>
                  </a:lnTo>
                  <a:lnTo>
                    <a:pt x="496" y="651"/>
                  </a:lnTo>
                  <a:lnTo>
                    <a:pt x="513" y="643"/>
                  </a:lnTo>
                  <a:lnTo>
                    <a:pt x="528" y="636"/>
                  </a:lnTo>
                  <a:lnTo>
                    <a:pt x="543" y="627"/>
                  </a:lnTo>
                  <a:lnTo>
                    <a:pt x="558" y="618"/>
                  </a:lnTo>
                  <a:lnTo>
                    <a:pt x="571" y="609"/>
                  </a:lnTo>
                  <a:lnTo>
                    <a:pt x="584" y="597"/>
                  </a:lnTo>
                  <a:lnTo>
                    <a:pt x="597" y="587"/>
                  </a:lnTo>
                  <a:lnTo>
                    <a:pt x="609" y="574"/>
                  </a:lnTo>
                  <a:lnTo>
                    <a:pt x="619" y="561"/>
                  </a:lnTo>
                  <a:lnTo>
                    <a:pt x="628" y="547"/>
                  </a:lnTo>
                  <a:lnTo>
                    <a:pt x="637" y="532"/>
                  </a:lnTo>
                  <a:lnTo>
                    <a:pt x="637" y="532"/>
                  </a:lnTo>
                  <a:lnTo>
                    <a:pt x="645" y="518"/>
                  </a:lnTo>
                  <a:lnTo>
                    <a:pt x="652" y="502"/>
                  </a:lnTo>
                  <a:lnTo>
                    <a:pt x="657" y="486"/>
                  </a:lnTo>
                  <a:lnTo>
                    <a:pt x="661" y="470"/>
                  </a:lnTo>
                  <a:lnTo>
                    <a:pt x="665" y="453"/>
                  </a:lnTo>
                  <a:lnTo>
                    <a:pt x="667" y="436"/>
                  </a:lnTo>
                  <a:lnTo>
                    <a:pt x="669" y="419"/>
                  </a:lnTo>
                  <a:lnTo>
                    <a:pt x="669" y="402"/>
                  </a:lnTo>
                  <a:lnTo>
                    <a:pt x="667" y="385"/>
                  </a:lnTo>
                  <a:lnTo>
                    <a:pt x="665" y="369"/>
                  </a:lnTo>
                  <a:lnTo>
                    <a:pt x="662" y="350"/>
                  </a:lnTo>
                  <a:lnTo>
                    <a:pt x="658" y="334"/>
                  </a:lnTo>
                  <a:lnTo>
                    <a:pt x="653" y="315"/>
                  </a:lnTo>
                  <a:lnTo>
                    <a:pt x="648" y="298"/>
                  </a:lnTo>
                  <a:lnTo>
                    <a:pt x="640" y="280"/>
                  </a:lnTo>
                  <a:lnTo>
                    <a:pt x="632" y="263"/>
                  </a:lnTo>
                  <a:lnTo>
                    <a:pt x="624" y="245"/>
                  </a:lnTo>
                  <a:lnTo>
                    <a:pt x="614" y="228"/>
                  </a:lnTo>
                  <a:lnTo>
                    <a:pt x="604" y="211"/>
                  </a:lnTo>
                  <a:lnTo>
                    <a:pt x="593" y="194"/>
                  </a:lnTo>
                  <a:lnTo>
                    <a:pt x="580" y="178"/>
                  </a:lnTo>
                  <a:lnTo>
                    <a:pt x="567" y="162"/>
                  </a:lnTo>
                  <a:lnTo>
                    <a:pt x="554" y="145"/>
                  </a:lnTo>
                  <a:lnTo>
                    <a:pt x="539" y="129"/>
                  </a:lnTo>
                  <a:lnTo>
                    <a:pt x="523" y="114"/>
                  </a:lnTo>
                  <a:lnTo>
                    <a:pt x="508" y="100"/>
                  </a:lnTo>
                  <a:lnTo>
                    <a:pt x="491" y="85"/>
                  </a:lnTo>
                  <a:lnTo>
                    <a:pt x="472" y="71"/>
                  </a:lnTo>
                  <a:lnTo>
                    <a:pt x="454" y="58"/>
                  </a:lnTo>
                  <a:lnTo>
                    <a:pt x="435" y="45"/>
                  </a:lnTo>
                  <a:lnTo>
                    <a:pt x="415" y="32"/>
                  </a:lnTo>
                  <a:lnTo>
                    <a:pt x="395" y="20"/>
                  </a:lnTo>
                  <a:lnTo>
                    <a:pt x="395" y="2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78" name="Freeform 1757">
              <a:extLst>
                <a:ext uri="{FF2B5EF4-FFF2-40B4-BE49-F238E27FC236}">
                  <a16:creationId xmlns:a16="http://schemas.microsoft.com/office/drawing/2014/main" id="{014DB85E-40BD-4869-83DD-1DA6823867E2}"/>
                </a:ext>
              </a:extLst>
            </p:cNvPr>
            <p:cNvSpPr>
              <a:spLocks/>
            </p:cNvSpPr>
            <p:nvPr/>
          </p:nvSpPr>
          <p:spPr bwMode="auto">
            <a:xfrm>
              <a:off x="8648449" y="2891838"/>
              <a:ext cx="313151" cy="538260"/>
            </a:xfrm>
            <a:custGeom>
              <a:avLst/>
              <a:gdLst>
                <a:gd name="T0" fmla="*/ 9 w 313"/>
                <a:gd name="T1" fmla="*/ 453 h 538"/>
                <a:gd name="T2" fmla="*/ 9 w 313"/>
                <a:gd name="T3" fmla="*/ 453 h 538"/>
                <a:gd name="T4" fmla="*/ 11 w 313"/>
                <a:gd name="T5" fmla="*/ 414 h 538"/>
                <a:gd name="T6" fmla="*/ 15 w 313"/>
                <a:gd name="T7" fmla="*/ 378 h 538"/>
                <a:gd name="T8" fmla="*/ 22 w 313"/>
                <a:gd name="T9" fmla="*/ 342 h 538"/>
                <a:gd name="T10" fmla="*/ 32 w 313"/>
                <a:gd name="T11" fmla="*/ 306 h 538"/>
                <a:gd name="T12" fmla="*/ 44 w 313"/>
                <a:gd name="T13" fmla="*/ 273 h 538"/>
                <a:gd name="T14" fmla="*/ 58 w 313"/>
                <a:gd name="T15" fmla="*/ 240 h 538"/>
                <a:gd name="T16" fmla="*/ 75 w 313"/>
                <a:gd name="T17" fmla="*/ 209 h 538"/>
                <a:gd name="T18" fmla="*/ 94 w 313"/>
                <a:gd name="T19" fmla="*/ 179 h 538"/>
                <a:gd name="T20" fmla="*/ 115 w 313"/>
                <a:gd name="T21" fmla="*/ 150 h 538"/>
                <a:gd name="T22" fmla="*/ 139 w 313"/>
                <a:gd name="T23" fmla="*/ 123 h 538"/>
                <a:gd name="T24" fmla="*/ 163 w 313"/>
                <a:gd name="T25" fmla="*/ 98 h 538"/>
                <a:gd name="T26" fmla="*/ 190 w 313"/>
                <a:gd name="T27" fmla="*/ 75 h 538"/>
                <a:gd name="T28" fmla="*/ 219 w 313"/>
                <a:gd name="T29" fmla="*/ 54 h 538"/>
                <a:gd name="T30" fmla="*/ 249 w 313"/>
                <a:gd name="T31" fmla="*/ 35 h 538"/>
                <a:gd name="T32" fmla="*/ 280 w 313"/>
                <a:gd name="T33" fmla="*/ 18 h 538"/>
                <a:gd name="T34" fmla="*/ 313 w 313"/>
                <a:gd name="T35" fmla="*/ 4 h 538"/>
                <a:gd name="T36" fmla="*/ 313 w 313"/>
                <a:gd name="T37" fmla="*/ 4 h 538"/>
                <a:gd name="T38" fmla="*/ 297 w 313"/>
                <a:gd name="T39" fmla="*/ 0 h 538"/>
                <a:gd name="T40" fmla="*/ 297 w 313"/>
                <a:gd name="T41" fmla="*/ 0 h 538"/>
                <a:gd name="T42" fmla="*/ 265 w 313"/>
                <a:gd name="T43" fmla="*/ 15 h 538"/>
                <a:gd name="T44" fmla="*/ 233 w 313"/>
                <a:gd name="T45" fmla="*/ 34 h 538"/>
                <a:gd name="T46" fmla="*/ 205 w 313"/>
                <a:gd name="T47" fmla="*/ 53 h 538"/>
                <a:gd name="T48" fmla="*/ 176 w 313"/>
                <a:gd name="T49" fmla="*/ 74 h 538"/>
                <a:gd name="T50" fmla="*/ 150 w 313"/>
                <a:gd name="T51" fmla="*/ 98 h 538"/>
                <a:gd name="T52" fmla="*/ 126 w 313"/>
                <a:gd name="T53" fmla="*/ 123 h 538"/>
                <a:gd name="T54" fmla="*/ 103 w 313"/>
                <a:gd name="T55" fmla="*/ 150 h 538"/>
                <a:gd name="T56" fmla="*/ 83 w 313"/>
                <a:gd name="T57" fmla="*/ 179 h 538"/>
                <a:gd name="T58" fmla="*/ 63 w 313"/>
                <a:gd name="T59" fmla="*/ 209 h 538"/>
                <a:gd name="T60" fmla="*/ 48 w 313"/>
                <a:gd name="T61" fmla="*/ 240 h 538"/>
                <a:gd name="T62" fmla="*/ 33 w 313"/>
                <a:gd name="T63" fmla="*/ 273 h 538"/>
                <a:gd name="T64" fmla="*/ 22 w 313"/>
                <a:gd name="T65" fmla="*/ 308 h 538"/>
                <a:gd name="T66" fmla="*/ 13 w 313"/>
                <a:gd name="T67" fmla="*/ 342 h 538"/>
                <a:gd name="T68" fmla="*/ 5 w 313"/>
                <a:gd name="T69" fmla="*/ 378 h 538"/>
                <a:gd name="T70" fmla="*/ 1 w 313"/>
                <a:gd name="T71" fmla="*/ 416 h 538"/>
                <a:gd name="T72" fmla="*/ 0 w 313"/>
                <a:gd name="T73" fmla="*/ 453 h 538"/>
                <a:gd name="T74" fmla="*/ 0 w 313"/>
                <a:gd name="T75" fmla="*/ 453 h 538"/>
                <a:gd name="T76" fmla="*/ 1 w 313"/>
                <a:gd name="T77" fmla="*/ 490 h 538"/>
                <a:gd name="T78" fmla="*/ 5 w 313"/>
                <a:gd name="T79" fmla="*/ 526 h 538"/>
                <a:gd name="T80" fmla="*/ 5 w 313"/>
                <a:gd name="T81" fmla="*/ 526 h 538"/>
                <a:gd name="T82" fmla="*/ 16 w 313"/>
                <a:gd name="T83" fmla="*/ 538 h 538"/>
                <a:gd name="T84" fmla="*/ 16 w 313"/>
                <a:gd name="T85" fmla="*/ 538 h 538"/>
                <a:gd name="T86" fmla="*/ 14 w 313"/>
                <a:gd name="T87" fmla="*/ 517 h 538"/>
                <a:gd name="T88" fmla="*/ 11 w 313"/>
                <a:gd name="T89" fmla="*/ 496 h 538"/>
                <a:gd name="T90" fmla="*/ 10 w 313"/>
                <a:gd name="T91" fmla="*/ 474 h 538"/>
                <a:gd name="T92" fmla="*/ 9 w 313"/>
                <a:gd name="T93" fmla="*/ 453 h 538"/>
                <a:gd name="T94" fmla="*/ 9 w 313"/>
                <a:gd name="T95" fmla="*/ 45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3" h="538">
                  <a:moveTo>
                    <a:pt x="9" y="453"/>
                  </a:moveTo>
                  <a:lnTo>
                    <a:pt x="9" y="453"/>
                  </a:lnTo>
                  <a:lnTo>
                    <a:pt x="11" y="414"/>
                  </a:lnTo>
                  <a:lnTo>
                    <a:pt x="15" y="378"/>
                  </a:lnTo>
                  <a:lnTo>
                    <a:pt x="22" y="342"/>
                  </a:lnTo>
                  <a:lnTo>
                    <a:pt x="32" y="306"/>
                  </a:lnTo>
                  <a:lnTo>
                    <a:pt x="44" y="273"/>
                  </a:lnTo>
                  <a:lnTo>
                    <a:pt x="58" y="240"/>
                  </a:lnTo>
                  <a:lnTo>
                    <a:pt x="75" y="209"/>
                  </a:lnTo>
                  <a:lnTo>
                    <a:pt x="94" y="179"/>
                  </a:lnTo>
                  <a:lnTo>
                    <a:pt x="115" y="150"/>
                  </a:lnTo>
                  <a:lnTo>
                    <a:pt x="139" y="123"/>
                  </a:lnTo>
                  <a:lnTo>
                    <a:pt x="163" y="98"/>
                  </a:lnTo>
                  <a:lnTo>
                    <a:pt x="190" y="75"/>
                  </a:lnTo>
                  <a:lnTo>
                    <a:pt x="219" y="54"/>
                  </a:lnTo>
                  <a:lnTo>
                    <a:pt x="249" y="35"/>
                  </a:lnTo>
                  <a:lnTo>
                    <a:pt x="280" y="18"/>
                  </a:lnTo>
                  <a:lnTo>
                    <a:pt x="313" y="4"/>
                  </a:lnTo>
                  <a:lnTo>
                    <a:pt x="313" y="4"/>
                  </a:lnTo>
                  <a:lnTo>
                    <a:pt x="297" y="0"/>
                  </a:lnTo>
                  <a:lnTo>
                    <a:pt x="297" y="0"/>
                  </a:lnTo>
                  <a:lnTo>
                    <a:pt x="265" y="15"/>
                  </a:lnTo>
                  <a:lnTo>
                    <a:pt x="233" y="34"/>
                  </a:lnTo>
                  <a:lnTo>
                    <a:pt x="205" y="53"/>
                  </a:lnTo>
                  <a:lnTo>
                    <a:pt x="176" y="74"/>
                  </a:lnTo>
                  <a:lnTo>
                    <a:pt x="150" y="98"/>
                  </a:lnTo>
                  <a:lnTo>
                    <a:pt x="126" y="123"/>
                  </a:lnTo>
                  <a:lnTo>
                    <a:pt x="103" y="150"/>
                  </a:lnTo>
                  <a:lnTo>
                    <a:pt x="83" y="179"/>
                  </a:lnTo>
                  <a:lnTo>
                    <a:pt x="63" y="209"/>
                  </a:lnTo>
                  <a:lnTo>
                    <a:pt x="48" y="240"/>
                  </a:lnTo>
                  <a:lnTo>
                    <a:pt x="33" y="273"/>
                  </a:lnTo>
                  <a:lnTo>
                    <a:pt x="22" y="308"/>
                  </a:lnTo>
                  <a:lnTo>
                    <a:pt x="13" y="342"/>
                  </a:lnTo>
                  <a:lnTo>
                    <a:pt x="5" y="378"/>
                  </a:lnTo>
                  <a:lnTo>
                    <a:pt x="1" y="416"/>
                  </a:lnTo>
                  <a:lnTo>
                    <a:pt x="0" y="453"/>
                  </a:lnTo>
                  <a:lnTo>
                    <a:pt x="0" y="453"/>
                  </a:lnTo>
                  <a:lnTo>
                    <a:pt x="1" y="490"/>
                  </a:lnTo>
                  <a:lnTo>
                    <a:pt x="5" y="526"/>
                  </a:lnTo>
                  <a:lnTo>
                    <a:pt x="5" y="526"/>
                  </a:lnTo>
                  <a:lnTo>
                    <a:pt x="16" y="538"/>
                  </a:lnTo>
                  <a:lnTo>
                    <a:pt x="16" y="538"/>
                  </a:lnTo>
                  <a:lnTo>
                    <a:pt x="14" y="517"/>
                  </a:lnTo>
                  <a:lnTo>
                    <a:pt x="11" y="496"/>
                  </a:lnTo>
                  <a:lnTo>
                    <a:pt x="10" y="474"/>
                  </a:lnTo>
                  <a:lnTo>
                    <a:pt x="9" y="453"/>
                  </a:lnTo>
                  <a:lnTo>
                    <a:pt x="9" y="453"/>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79" name="Freeform 1758">
              <a:extLst>
                <a:ext uri="{FF2B5EF4-FFF2-40B4-BE49-F238E27FC236}">
                  <a16:creationId xmlns:a16="http://schemas.microsoft.com/office/drawing/2014/main" id="{47DD498B-D5E9-4609-817A-BB22A94947DB}"/>
                </a:ext>
              </a:extLst>
            </p:cNvPr>
            <p:cNvSpPr>
              <a:spLocks/>
            </p:cNvSpPr>
            <p:nvPr/>
          </p:nvSpPr>
          <p:spPr bwMode="auto">
            <a:xfrm>
              <a:off x="9404814" y="3060919"/>
              <a:ext cx="318154" cy="487235"/>
            </a:xfrm>
            <a:custGeom>
              <a:avLst/>
              <a:gdLst>
                <a:gd name="T0" fmla="*/ 0 w 318"/>
                <a:gd name="T1" fmla="*/ 471 h 487"/>
                <a:gd name="T2" fmla="*/ 26 w 318"/>
                <a:gd name="T3" fmla="*/ 487 h 487"/>
                <a:gd name="T4" fmla="*/ 26 w 318"/>
                <a:gd name="T5" fmla="*/ 487 h 487"/>
                <a:gd name="T6" fmla="*/ 23 w 318"/>
                <a:gd name="T7" fmla="*/ 482 h 487"/>
                <a:gd name="T8" fmla="*/ 23 w 318"/>
                <a:gd name="T9" fmla="*/ 482 h 487"/>
                <a:gd name="T10" fmla="*/ 166 w 318"/>
                <a:gd name="T11" fmla="*/ 263 h 487"/>
                <a:gd name="T12" fmla="*/ 310 w 318"/>
                <a:gd name="T13" fmla="*/ 45 h 487"/>
                <a:gd name="T14" fmla="*/ 310 w 318"/>
                <a:gd name="T15" fmla="*/ 45 h 487"/>
                <a:gd name="T16" fmla="*/ 313 w 318"/>
                <a:gd name="T17" fmla="*/ 40 h 487"/>
                <a:gd name="T18" fmla="*/ 315 w 318"/>
                <a:gd name="T19" fmla="*/ 33 h 487"/>
                <a:gd name="T20" fmla="*/ 316 w 318"/>
                <a:gd name="T21" fmla="*/ 27 h 487"/>
                <a:gd name="T22" fmla="*/ 318 w 318"/>
                <a:gd name="T23" fmla="*/ 20 h 487"/>
                <a:gd name="T24" fmla="*/ 318 w 318"/>
                <a:gd name="T25" fmla="*/ 15 h 487"/>
                <a:gd name="T26" fmla="*/ 316 w 318"/>
                <a:gd name="T27" fmla="*/ 9 h 487"/>
                <a:gd name="T28" fmla="*/ 314 w 318"/>
                <a:gd name="T29" fmla="*/ 5 h 487"/>
                <a:gd name="T30" fmla="*/ 310 w 318"/>
                <a:gd name="T31" fmla="*/ 1 h 487"/>
                <a:gd name="T32" fmla="*/ 310 w 318"/>
                <a:gd name="T33" fmla="*/ 1 h 487"/>
                <a:gd name="T34" fmla="*/ 305 w 318"/>
                <a:gd name="T35" fmla="*/ 0 h 487"/>
                <a:gd name="T36" fmla="*/ 300 w 318"/>
                <a:gd name="T37" fmla="*/ 0 h 487"/>
                <a:gd name="T38" fmla="*/ 294 w 318"/>
                <a:gd name="T39" fmla="*/ 1 h 487"/>
                <a:gd name="T40" fmla="*/ 289 w 318"/>
                <a:gd name="T41" fmla="*/ 4 h 487"/>
                <a:gd name="T42" fmla="*/ 283 w 318"/>
                <a:gd name="T43" fmla="*/ 6 h 487"/>
                <a:gd name="T44" fmla="*/ 279 w 318"/>
                <a:gd name="T45" fmla="*/ 11 h 487"/>
                <a:gd name="T46" fmla="*/ 274 w 318"/>
                <a:gd name="T47" fmla="*/ 15 h 487"/>
                <a:gd name="T48" fmla="*/ 271 w 318"/>
                <a:gd name="T49" fmla="*/ 20 h 487"/>
                <a:gd name="T50" fmla="*/ 271 w 318"/>
                <a:gd name="T51" fmla="*/ 20 h 487"/>
                <a:gd name="T52" fmla="*/ 139 w 318"/>
                <a:gd name="T53" fmla="*/ 247 h 487"/>
                <a:gd name="T54" fmla="*/ 6 w 318"/>
                <a:gd name="T55" fmla="*/ 471 h 487"/>
                <a:gd name="T56" fmla="*/ 6 w 318"/>
                <a:gd name="T57" fmla="*/ 471 h 487"/>
                <a:gd name="T58" fmla="*/ 0 w 318"/>
                <a:gd name="T59" fmla="*/ 471 h 487"/>
                <a:gd name="T60" fmla="*/ 0 w 318"/>
                <a:gd name="T61" fmla="*/ 471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8" h="487">
                  <a:moveTo>
                    <a:pt x="0" y="471"/>
                  </a:moveTo>
                  <a:lnTo>
                    <a:pt x="26" y="487"/>
                  </a:lnTo>
                  <a:lnTo>
                    <a:pt x="26" y="487"/>
                  </a:lnTo>
                  <a:lnTo>
                    <a:pt x="23" y="482"/>
                  </a:lnTo>
                  <a:lnTo>
                    <a:pt x="23" y="482"/>
                  </a:lnTo>
                  <a:lnTo>
                    <a:pt x="166" y="263"/>
                  </a:lnTo>
                  <a:lnTo>
                    <a:pt x="310" y="45"/>
                  </a:lnTo>
                  <a:lnTo>
                    <a:pt x="310" y="45"/>
                  </a:lnTo>
                  <a:lnTo>
                    <a:pt x="313" y="40"/>
                  </a:lnTo>
                  <a:lnTo>
                    <a:pt x="315" y="33"/>
                  </a:lnTo>
                  <a:lnTo>
                    <a:pt x="316" y="27"/>
                  </a:lnTo>
                  <a:lnTo>
                    <a:pt x="318" y="20"/>
                  </a:lnTo>
                  <a:lnTo>
                    <a:pt x="318" y="15"/>
                  </a:lnTo>
                  <a:lnTo>
                    <a:pt x="316" y="9"/>
                  </a:lnTo>
                  <a:lnTo>
                    <a:pt x="314" y="5"/>
                  </a:lnTo>
                  <a:lnTo>
                    <a:pt x="310" y="1"/>
                  </a:lnTo>
                  <a:lnTo>
                    <a:pt x="310" y="1"/>
                  </a:lnTo>
                  <a:lnTo>
                    <a:pt x="305" y="0"/>
                  </a:lnTo>
                  <a:lnTo>
                    <a:pt x="300" y="0"/>
                  </a:lnTo>
                  <a:lnTo>
                    <a:pt x="294" y="1"/>
                  </a:lnTo>
                  <a:lnTo>
                    <a:pt x="289" y="4"/>
                  </a:lnTo>
                  <a:lnTo>
                    <a:pt x="283" y="6"/>
                  </a:lnTo>
                  <a:lnTo>
                    <a:pt x="279" y="11"/>
                  </a:lnTo>
                  <a:lnTo>
                    <a:pt x="274" y="15"/>
                  </a:lnTo>
                  <a:lnTo>
                    <a:pt x="271" y="20"/>
                  </a:lnTo>
                  <a:lnTo>
                    <a:pt x="271" y="20"/>
                  </a:lnTo>
                  <a:lnTo>
                    <a:pt x="139" y="247"/>
                  </a:lnTo>
                  <a:lnTo>
                    <a:pt x="6" y="471"/>
                  </a:lnTo>
                  <a:lnTo>
                    <a:pt x="6" y="471"/>
                  </a:lnTo>
                  <a:lnTo>
                    <a:pt x="0" y="471"/>
                  </a:lnTo>
                  <a:lnTo>
                    <a:pt x="0" y="471"/>
                  </a:lnTo>
                  <a:close/>
                </a:path>
              </a:pathLst>
            </a:custGeom>
            <a:solidFill>
              <a:srgbClr val="828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80" name="Freeform 1759">
              <a:extLst>
                <a:ext uri="{FF2B5EF4-FFF2-40B4-BE49-F238E27FC236}">
                  <a16:creationId xmlns:a16="http://schemas.microsoft.com/office/drawing/2014/main" id="{13DF9A93-95CD-4CE1-A481-486D582196A7}"/>
                </a:ext>
              </a:extLst>
            </p:cNvPr>
            <p:cNvSpPr>
              <a:spLocks/>
            </p:cNvSpPr>
            <p:nvPr/>
          </p:nvSpPr>
          <p:spPr bwMode="auto">
            <a:xfrm>
              <a:off x="9270750" y="3523142"/>
              <a:ext cx="179087" cy="212102"/>
            </a:xfrm>
            <a:custGeom>
              <a:avLst/>
              <a:gdLst>
                <a:gd name="T0" fmla="*/ 23 w 179"/>
                <a:gd name="T1" fmla="*/ 56 h 212"/>
                <a:gd name="T2" fmla="*/ 23 w 179"/>
                <a:gd name="T3" fmla="*/ 56 h 212"/>
                <a:gd name="T4" fmla="*/ 14 w 179"/>
                <a:gd name="T5" fmla="*/ 76 h 212"/>
                <a:gd name="T6" fmla="*/ 8 w 179"/>
                <a:gd name="T7" fmla="*/ 97 h 212"/>
                <a:gd name="T8" fmla="*/ 2 w 179"/>
                <a:gd name="T9" fmla="*/ 119 h 212"/>
                <a:gd name="T10" fmla="*/ 0 w 179"/>
                <a:gd name="T11" fmla="*/ 141 h 212"/>
                <a:gd name="T12" fmla="*/ 0 w 179"/>
                <a:gd name="T13" fmla="*/ 161 h 212"/>
                <a:gd name="T14" fmla="*/ 1 w 179"/>
                <a:gd name="T15" fmla="*/ 172 h 212"/>
                <a:gd name="T16" fmla="*/ 4 w 179"/>
                <a:gd name="T17" fmla="*/ 181 h 212"/>
                <a:gd name="T18" fmla="*/ 6 w 179"/>
                <a:gd name="T19" fmla="*/ 189 h 212"/>
                <a:gd name="T20" fmla="*/ 10 w 179"/>
                <a:gd name="T21" fmla="*/ 197 h 212"/>
                <a:gd name="T22" fmla="*/ 15 w 179"/>
                <a:gd name="T23" fmla="*/ 202 h 212"/>
                <a:gd name="T24" fmla="*/ 22 w 179"/>
                <a:gd name="T25" fmla="*/ 207 h 212"/>
                <a:gd name="T26" fmla="*/ 22 w 179"/>
                <a:gd name="T27" fmla="*/ 207 h 212"/>
                <a:gd name="T28" fmla="*/ 28 w 179"/>
                <a:gd name="T29" fmla="*/ 211 h 212"/>
                <a:gd name="T30" fmla="*/ 36 w 179"/>
                <a:gd name="T31" fmla="*/ 212 h 212"/>
                <a:gd name="T32" fmla="*/ 45 w 179"/>
                <a:gd name="T33" fmla="*/ 212 h 212"/>
                <a:gd name="T34" fmla="*/ 53 w 179"/>
                <a:gd name="T35" fmla="*/ 212 h 212"/>
                <a:gd name="T36" fmla="*/ 62 w 179"/>
                <a:gd name="T37" fmla="*/ 210 h 212"/>
                <a:gd name="T38" fmla="*/ 71 w 179"/>
                <a:gd name="T39" fmla="*/ 207 h 212"/>
                <a:gd name="T40" fmla="*/ 91 w 179"/>
                <a:gd name="T41" fmla="*/ 198 h 212"/>
                <a:gd name="T42" fmla="*/ 109 w 179"/>
                <a:gd name="T43" fmla="*/ 185 h 212"/>
                <a:gd name="T44" fmla="*/ 127 w 179"/>
                <a:gd name="T45" fmla="*/ 171 h 212"/>
                <a:gd name="T46" fmla="*/ 143 w 179"/>
                <a:gd name="T47" fmla="*/ 155 h 212"/>
                <a:gd name="T48" fmla="*/ 157 w 179"/>
                <a:gd name="T49" fmla="*/ 139 h 212"/>
                <a:gd name="T50" fmla="*/ 157 w 179"/>
                <a:gd name="T51" fmla="*/ 139 h 212"/>
                <a:gd name="T52" fmla="*/ 162 w 179"/>
                <a:gd name="T53" fmla="*/ 132 h 212"/>
                <a:gd name="T54" fmla="*/ 167 w 179"/>
                <a:gd name="T55" fmla="*/ 124 h 212"/>
                <a:gd name="T56" fmla="*/ 171 w 179"/>
                <a:gd name="T57" fmla="*/ 116 h 212"/>
                <a:gd name="T58" fmla="*/ 174 w 179"/>
                <a:gd name="T59" fmla="*/ 107 h 212"/>
                <a:gd name="T60" fmla="*/ 178 w 179"/>
                <a:gd name="T61" fmla="*/ 90 h 212"/>
                <a:gd name="T62" fmla="*/ 179 w 179"/>
                <a:gd name="T63" fmla="*/ 73 h 212"/>
                <a:gd name="T64" fmla="*/ 176 w 179"/>
                <a:gd name="T65" fmla="*/ 58 h 212"/>
                <a:gd name="T66" fmla="*/ 174 w 179"/>
                <a:gd name="T67" fmla="*/ 50 h 212"/>
                <a:gd name="T68" fmla="*/ 171 w 179"/>
                <a:gd name="T69" fmla="*/ 42 h 212"/>
                <a:gd name="T70" fmla="*/ 167 w 179"/>
                <a:gd name="T71" fmla="*/ 34 h 212"/>
                <a:gd name="T72" fmla="*/ 163 w 179"/>
                <a:gd name="T73" fmla="*/ 28 h 212"/>
                <a:gd name="T74" fmla="*/ 158 w 179"/>
                <a:gd name="T75" fmla="*/ 21 h 212"/>
                <a:gd name="T76" fmla="*/ 152 w 179"/>
                <a:gd name="T77" fmla="*/ 16 h 212"/>
                <a:gd name="T78" fmla="*/ 152 w 179"/>
                <a:gd name="T79" fmla="*/ 16 h 212"/>
                <a:gd name="T80" fmla="*/ 154 w 179"/>
                <a:gd name="T81" fmla="*/ 12 h 212"/>
                <a:gd name="T82" fmla="*/ 154 w 179"/>
                <a:gd name="T83" fmla="*/ 12 h 212"/>
                <a:gd name="T84" fmla="*/ 147 w 179"/>
                <a:gd name="T85" fmla="*/ 7 h 212"/>
                <a:gd name="T86" fmla="*/ 147 w 179"/>
                <a:gd name="T87" fmla="*/ 7 h 212"/>
                <a:gd name="T88" fmla="*/ 137 w 179"/>
                <a:gd name="T89" fmla="*/ 2 h 212"/>
                <a:gd name="T90" fmla="*/ 137 w 179"/>
                <a:gd name="T91" fmla="*/ 2 h 212"/>
                <a:gd name="T92" fmla="*/ 136 w 179"/>
                <a:gd name="T93" fmla="*/ 6 h 212"/>
                <a:gd name="T94" fmla="*/ 136 w 179"/>
                <a:gd name="T95" fmla="*/ 6 h 212"/>
                <a:gd name="T96" fmla="*/ 128 w 179"/>
                <a:gd name="T97" fmla="*/ 3 h 212"/>
                <a:gd name="T98" fmla="*/ 119 w 179"/>
                <a:gd name="T99" fmla="*/ 0 h 212"/>
                <a:gd name="T100" fmla="*/ 111 w 179"/>
                <a:gd name="T101" fmla="*/ 0 h 212"/>
                <a:gd name="T102" fmla="*/ 104 w 179"/>
                <a:gd name="T103" fmla="*/ 0 h 212"/>
                <a:gd name="T104" fmla="*/ 96 w 179"/>
                <a:gd name="T105" fmla="*/ 0 h 212"/>
                <a:gd name="T106" fmla="*/ 88 w 179"/>
                <a:gd name="T107" fmla="*/ 2 h 212"/>
                <a:gd name="T108" fmla="*/ 72 w 179"/>
                <a:gd name="T109" fmla="*/ 7 h 212"/>
                <a:gd name="T110" fmla="*/ 57 w 179"/>
                <a:gd name="T111" fmla="*/ 16 h 212"/>
                <a:gd name="T112" fmla="*/ 44 w 179"/>
                <a:gd name="T113" fmla="*/ 26 h 212"/>
                <a:gd name="T114" fmla="*/ 37 w 179"/>
                <a:gd name="T115" fmla="*/ 33 h 212"/>
                <a:gd name="T116" fmla="*/ 32 w 179"/>
                <a:gd name="T117" fmla="*/ 41 h 212"/>
                <a:gd name="T118" fmla="*/ 27 w 179"/>
                <a:gd name="T119" fmla="*/ 47 h 212"/>
                <a:gd name="T120" fmla="*/ 23 w 179"/>
                <a:gd name="T121" fmla="*/ 56 h 212"/>
                <a:gd name="T122" fmla="*/ 23 w 179"/>
                <a:gd name="T123" fmla="*/ 5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9" h="212">
                  <a:moveTo>
                    <a:pt x="23" y="56"/>
                  </a:moveTo>
                  <a:lnTo>
                    <a:pt x="23" y="56"/>
                  </a:lnTo>
                  <a:lnTo>
                    <a:pt x="14" y="76"/>
                  </a:lnTo>
                  <a:lnTo>
                    <a:pt x="8" y="97"/>
                  </a:lnTo>
                  <a:lnTo>
                    <a:pt x="2" y="119"/>
                  </a:lnTo>
                  <a:lnTo>
                    <a:pt x="0" y="141"/>
                  </a:lnTo>
                  <a:lnTo>
                    <a:pt x="0" y="161"/>
                  </a:lnTo>
                  <a:lnTo>
                    <a:pt x="1" y="172"/>
                  </a:lnTo>
                  <a:lnTo>
                    <a:pt x="4" y="181"/>
                  </a:lnTo>
                  <a:lnTo>
                    <a:pt x="6" y="189"/>
                  </a:lnTo>
                  <a:lnTo>
                    <a:pt x="10" y="197"/>
                  </a:lnTo>
                  <a:lnTo>
                    <a:pt x="15" y="202"/>
                  </a:lnTo>
                  <a:lnTo>
                    <a:pt x="22" y="207"/>
                  </a:lnTo>
                  <a:lnTo>
                    <a:pt x="22" y="207"/>
                  </a:lnTo>
                  <a:lnTo>
                    <a:pt x="28" y="211"/>
                  </a:lnTo>
                  <a:lnTo>
                    <a:pt x="36" y="212"/>
                  </a:lnTo>
                  <a:lnTo>
                    <a:pt x="45" y="212"/>
                  </a:lnTo>
                  <a:lnTo>
                    <a:pt x="53" y="212"/>
                  </a:lnTo>
                  <a:lnTo>
                    <a:pt x="62" y="210"/>
                  </a:lnTo>
                  <a:lnTo>
                    <a:pt x="71" y="207"/>
                  </a:lnTo>
                  <a:lnTo>
                    <a:pt x="91" y="198"/>
                  </a:lnTo>
                  <a:lnTo>
                    <a:pt x="109" y="185"/>
                  </a:lnTo>
                  <a:lnTo>
                    <a:pt x="127" y="171"/>
                  </a:lnTo>
                  <a:lnTo>
                    <a:pt x="143" y="155"/>
                  </a:lnTo>
                  <a:lnTo>
                    <a:pt x="157" y="139"/>
                  </a:lnTo>
                  <a:lnTo>
                    <a:pt x="157" y="139"/>
                  </a:lnTo>
                  <a:lnTo>
                    <a:pt x="162" y="132"/>
                  </a:lnTo>
                  <a:lnTo>
                    <a:pt x="167" y="124"/>
                  </a:lnTo>
                  <a:lnTo>
                    <a:pt x="171" y="116"/>
                  </a:lnTo>
                  <a:lnTo>
                    <a:pt x="174" y="107"/>
                  </a:lnTo>
                  <a:lnTo>
                    <a:pt x="178" y="90"/>
                  </a:lnTo>
                  <a:lnTo>
                    <a:pt x="179" y="73"/>
                  </a:lnTo>
                  <a:lnTo>
                    <a:pt x="176" y="58"/>
                  </a:lnTo>
                  <a:lnTo>
                    <a:pt x="174" y="50"/>
                  </a:lnTo>
                  <a:lnTo>
                    <a:pt x="171" y="42"/>
                  </a:lnTo>
                  <a:lnTo>
                    <a:pt x="167" y="34"/>
                  </a:lnTo>
                  <a:lnTo>
                    <a:pt x="163" y="28"/>
                  </a:lnTo>
                  <a:lnTo>
                    <a:pt x="158" y="21"/>
                  </a:lnTo>
                  <a:lnTo>
                    <a:pt x="152" y="16"/>
                  </a:lnTo>
                  <a:lnTo>
                    <a:pt x="152" y="16"/>
                  </a:lnTo>
                  <a:lnTo>
                    <a:pt x="154" y="12"/>
                  </a:lnTo>
                  <a:lnTo>
                    <a:pt x="154" y="12"/>
                  </a:lnTo>
                  <a:lnTo>
                    <a:pt x="147" y="7"/>
                  </a:lnTo>
                  <a:lnTo>
                    <a:pt x="147" y="7"/>
                  </a:lnTo>
                  <a:lnTo>
                    <a:pt x="137" y="2"/>
                  </a:lnTo>
                  <a:lnTo>
                    <a:pt x="137" y="2"/>
                  </a:lnTo>
                  <a:lnTo>
                    <a:pt x="136" y="6"/>
                  </a:lnTo>
                  <a:lnTo>
                    <a:pt x="136" y="6"/>
                  </a:lnTo>
                  <a:lnTo>
                    <a:pt x="128" y="3"/>
                  </a:lnTo>
                  <a:lnTo>
                    <a:pt x="119" y="0"/>
                  </a:lnTo>
                  <a:lnTo>
                    <a:pt x="111" y="0"/>
                  </a:lnTo>
                  <a:lnTo>
                    <a:pt x="104" y="0"/>
                  </a:lnTo>
                  <a:lnTo>
                    <a:pt x="96" y="0"/>
                  </a:lnTo>
                  <a:lnTo>
                    <a:pt x="88" y="2"/>
                  </a:lnTo>
                  <a:lnTo>
                    <a:pt x="72" y="7"/>
                  </a:lnTo>
                  <a:lnTo>
                    <a:pt x="57" y="16"/>
                  </a:lnTo>
                  <a:lnTo>
                    <a:pt x="44" y="26"/>
                  </a:lnTo>
                  <a:lnTo>
                    <a:pt x="37" y="33"/>
                  </a:lnTo>
                  <a:lnTo>
                    <a:pt x="32" y="41"/>
                  </a:lnTo>
                  <a:lnTo>
                    <a:pt x="27" y="47"/>
                  </a:lnTo>
                  <a:lnTo>
                    <a:pt x="23" y="56"/>
                  </a:lnTo>
                  <a:lnTo>
                    <a:pt x="23" y="56"/>
                  </a:lnTo>
                  <a:close/>
                </a:path>
              </a:pathLst>
            </a:custGeom>
            <a:solidFill>
              <a:srgbClr val="9AA0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81" name="Freeform 1760">
              <a:extLst>
                <a:ext uri="{FF2B5EF4-FFF2-40B4-BE49-F238E27FC236}">
                  <a16:creationId xmlns:a16="http://schemas.microsoft.com/office/drawing/2014/main" id="{3AF4DEB2-2CF7-4F78-A0E3-03CB8B133670}"/>
                </a:ext>
              </a:extLst>
            </p:cNvPr>
            <p:cNvSpPr>
              <a:spLocks/>
            </p:cNvSpPr>
            <p:nvPr/>
          </p:nvSpPr>
          <p:spPr bwMode="auto">
            <a:xfrm>
              <a:off x="9401812" y="3056917"/>
              <a:ext cx="316153" cy="485234"/>
            </a:xfrm>
            <a:custGeom>
              <a:avLst/>
              <a:gdLst>
                <a:gd name="T0" fmla="*/ 0 w 316"/>
                <a:gd name="T1" fmla="*/ 469 h 485"/>
                <a:gd name="T2" fmla="*/ 26 w 316"/>
                <a:gd name="T3" fmla="*/ 485 h 485"/>
                <a:gd name="T4" fmla="*/ 26 w 316"/>
                <a:gd name="T5" fmla="*/ 485 h 485"/>
                <a:gd name="T6" fmla="*/ 22 w 316"/>
                <a:gd name="T7" fmla="*/ 479 h 485"/>
                <a:gd name="T8" fmla="*/ 22 w 316"/>
                <a:gd name="T9" fmla="*/ 479 h 485"/>
                <a:gd name="T10" fmla="*/ 165 w 316"/>
                <a:gd name="T11" fmla="*/ 262 h 485"/>
                <a:gd name="T12" fmla="*/ 308 w 316"/>
                <a:gd name="T13" fmla="*/ 47 h 485"/>
                <a:gd name="T14" fmla="*/ 308 w 316"/>
                <a:gd name="T15" fmla="*/ 47 h 485"/>
                <a:gd name="T16" fmla="*/ 310 w 316"/>
                <a:gd name="T17" fmla="*/ 40 h 485"/>
                <a:gd name="T18" fmla="*/ 313 w 316"/>
                <a:gd name="T19" fmla="*/ 35 h 485"/>
                <a:gd name="T20" fmla="*/ 314 w 316"/>
                <a:gd name="T21" fmla="*/ 28 h 485"/>
                <a:gd name="T22" fmla="*/ 316 w 316"/>
                <a:gd name="T23" fmla="*/ 22 h 485"/>
                <a:gd name="T24" fmla="*/ 316 w 316"/>
                <a:gd name="T25" fmla="*/ 15 h 485"/>
                <a:gd name="T26" fmla="*/ 314 w 316"/>
                <a:gd name="T27" fmla="*/ 10 h 485"/>
                <a:gd name="T28" fmla="*/ 312 w 316"/>
                <a:gd name="T29" fmla="*/ 5 h 485"/>
                <a:gd name="T30" fmla="*/ 308 w 316"/>
                <a:gd name="T31" fmla="*/ 2 h 485"/>
                <a:gd name="T32" fmla="*/ 308 w 316"/>
                <a:gd name="T33" fmla="*/ 2 h 485"/>
                <a:gd name="T34" fmla="*/ 303 w 316"/>
                <a:gd name="T35" fmla="*/ 0 h 485"/>
                <a:gd name="T36" fmla="*/ 297 w 316"/>
                <a:gd name="T37" fmla="*/ 0 h 485"/>
                <a:gd name="T38" fmla="*/ 292 w 316"/>
                <a:gd name="T39" fmla="*/ 1 h 485"/>
                <a:gd name="T40" fmla="*/ 287 w 316"/>
                <a:gd name="T41" fmla="*/ 4 h 485"/>
                <a:gd name="T42" fmla="*/ 282 w 316"/>
                <a:gd name="T43" fmla="*/ 8 h 485"/>
                <a:gd name="T44" fmla="*/ 277 w 316"/>
                <a:gd name="T45" fmla="*/ 11 h 485"/>
                <a:gd name="T46" fmla="*/ 271 w 316"/>
                <a:gd name="T47" fmla="*/ 17 h 485"/>
                <a:gd name="T48" fmla="*/ 269 w 316"/>
                <a:gd name="T49" fmla="*/ 22 h 485"/>
                <a:gd name="T50" fmla="*/ 269 w 316"/>
                <a:gd name="T51" fmla="*/ 22 h 485"/>
                <a:gd name="T52" fmla="*/ 138 w 316"/>
                <a:gd name="T53" fmla="*/ 245 h 485"/>
                <a:gd name="T54" fmla="*/ 6 w 316"/>
                <a:gd name="T55" fmla="*/ 469 h 485"/>
                <a:gd name="T56" fmla="*/ 6 w 316"/>
                <a:gd name="T57" fmla="*/ 469 h 485"/>
                <a:gd name="T58" fmla="*/ 0 w 316"/>
                <a:gd name="T59" fmla="*/ 469 h 485"/>
                <a:gd name="T60" fmla="*/ 0 w 316"/>
                <a:gd name="T61" fmla="*/ 469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6" h="485">
                  <a:moveTo>
                    <a:pt x="0" y="469"/>
                  </a:moveTo>
                  <a:lnTo>
                    <a:pt x="26" y="485"/>
                  </a:lnTo>
                  <a:lnTo>
                    <a:pt x="26" y="485"/>
                  </a:lnTo>
                  <a:lnTo>
                    <a:pt x="22" y="479"/>
                  </a:lnTo>
                  <a:lnTo>
                    <a:pt x="22" y="479"/>
                  </a:lnTo>
                  <a:lnTo>
                    <a:pt x="165" y="262"/>
                  </a:lnTo>
                  <a:lnTo>
                    <a:pt x="308" y="47"/>
                  </a:lnTo>
                  <a:lnTo>
                    <a:pt x="308" y="47"/>
                  </a:lnTo>
                  <a:lnTo>
                    <a:pt x="310" y="40"/>
                  </a:lnTo>
                  <a:lnTo>
                    <a:pt x="313" y="35"/>
                  </a:lnTo>
                  <a:lnTo>
                    <a:pt x="314" y="28"/>
                  </a:lnTo>
                  <a:lnTo>
                    <a:pt x="316" y="22"/>
                  </a:lnTo>
                  <a:lnTo>
                    <a:pt x="316" y="15"/>
                  </a:lnTo>
                  <a:lnTo>
                    <a:pt x="314" y="10"/>
                  </a:lnTo>
                  <a:lnTo>
                    <a:pt x="312" y="5"/>
                  </a:lnTo>
                  <a:lnTo>
                    <a:pt x="308" y="2"/>
                  </a:lnTo>
                  <a:lnTo>
                    <a:pt x="308" y="2"/>
                  </a:lnTo>
                  <a:lnTo>
                    <a:pt x="303" y="0"/>
                  </a:lnTo>
                  <a:lnTo>
                    <a:pt x="297" y="0"/>
                  </a:lnTo>
                  <a:lnTo>
                    <a:pt x="292" y="1"/>
                  </a:lnTo>
                  <a:lnTo>
                    <a:pt x="287" y="4"/>
                  </a:lnTo>
                  <a:lnTo>
                    <a:pt x="282" y="8"/>
                  </a:lnTo>
                  <a:lnTo>
                    <a:pt x="277" y="11"/>
                  </a:lnTo>
                  <a:lnTo>
                    <a:pt x="271" y="17"/>
                  </a:lnTo>
                  <a:lnTo>
                    <a:pt x="269" y="22"/>
                  </a:lnTo>
                  <a:lnTo>
                    <a:pt x="269" y="22"/>
                  </a:lnTo>
                  <a:lnTo>
                    <a:pt x="138" y="245"/>
                  </a:lnTo>
                  <a:lnTo>
                    <a:pt x="6" y="469"/>
                  </a:lnTo>
                  <a:lnTo>
                    <a:pt x="6" y="469"/>
                  </a:lnTo>
                  <a:lnTo>
                    <a:pt x="0" y="469"/>
                  </a:lnTo>
                  <a:lnTo>
                    <a:pt x="0" y="469"/>
                  </a:lnTo>
                  <a:close/>
                </a:path>
              </a:pathLst>
            </a:custGeom>
            <a:solidFill>
              <a:srgbClr val="9AA0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82" name="Freeform 1761">
              <a:extLst>
                <a:ext uri="{FF2B5EF4-FFF2-40B4-BE49-F238E27FC236}">
                  <a16:creationId xmlns:a16="http://schemas.microsoft.com/office/drawing/2014/main" id="{E9A10666-207A-4D12-9F60-2F94B5CC7418}"/>
                </a:ext>
              </a:extLst>
            </p:cNvPr>
            <p:cNvSpPr>
              <a:spLocks/>
            </p:cNvSpPr>
            <p:nvPr/>
          </p:nvSpPr>
          <p:spPr bwMode="auto">
            <a:xfrm>
              <a:off x="9278753" y="3591175"/>
              <a:ext cx="162078" cy="136066"/>
            </a:xfrm>
            <a:custGeom>
              <a:avLst/>
              <a:gdLst>
                <a:gd name="T0" fmla="*/ 141 w 162"/>
                <a:gd name="T1" fmla="*/ 66 h 136"/>
                <a:gd name="T2" fmla="*/ 141 w 162"/>
                <a:gd name="T3" fmla="*/ 66 h 136"/>
                <a:gd name="T4" fmla="*/ 128 w 162"/>
                <a:gd name="T5" fmla="*/ 82 h 136"/>
                <a:gd name="T6" fmla="*/ 111 w 162"/>
                <a:gd name="T7" fmla="*/ 97 h 136"/>
                <a:gd name="T8" fmla="*/ 94 w 162"/>
                <a:gd name="T9" fmla="*/ 110 h 136"/>
                <a:gd name="T10" fmla="*/ 77 w 162"/>
                <a:gd name="T11" fmla="*/ 122 h 136"/>
                <a:gd name="T12" fmla="*/ 61 w 162"/>
                <a:gd name="T13" fmla="*/ 130 h 136"/>
                <a:gd name="T14" fmla="*/ 51 w 162"/>
                <a:gd name="T15" fmla="*/ 132 h 136"/>
                <a:gd name="T16" fmla="*/ 44 w 162"/>
                <a:gd name="T17" fmla="*/ 135 h 136"/>
                <a:gd name="T18" fmla="*/ 36 w 162"/>
                <a:gd name="T19" fmla="*/ 136 h 136"/>
                <a:gd name="T20" fmla="*/ 29 w 162"/>
                <a:gd name="T21" fmla="*/ 135 h 136"/>
                <a:gd name="T22" fmla="*/ 23 w 162"/>
                <a:gd name="T23" fmla="*/ 134 h 136"/>
                <a:gd name="T24" fmla="*/ 16 w 162"/>
                <a:gd name="T25" fmla="*/ 131 h 136"/>
                <a:gd name="T26" fmla="*/ 16 w 162"/>
                <a:gd name="T27" fmla="*/ 131 h 136"/>
                <a:gd name="T28" fmla="*/ 10 w 162"/>
                <a:gd name="T29" fmla="*/ 126 h 136"/>
                <a:gd name="T30" fmla="*/ 6 w 162"/>
                <a:gd name="T31" fmla="*/ 118 h 136"/>
                <a:gd name="T32" fmla="*/ 2 w 162"/>
                <a:gd name="T33" fmla="*/ 108 h 136"/>
                <a:gd name="T34" fmla="*/ 0 w 162"/>
                <a:gd name="T35" fmla="*/ 97 h 136"/>
                <a:gd name="T36" fmla="*/ 0 w 162"/>
                <a:gd name="T37" fmla="*/ 84 h 136"/>
                <a:gd name="T38" fmla="*/ 0 w 162"/>
                <a:gd name="T39" fmla="*/ 70 h 136"/>
                <a:gd name="T40" fmla="*/ 1 w 162"/>
                <a:gd name="T41" fmla="*/ 57 h 136"/>
                <a:gd name="T42" fmla="*/ 3 w 162"/>
                <a:gd name="T43" fmla="*/ 42 h 136"/>
                <a:gd name="T44" fmla="*/ 3 w 162"/>
                <a:gd name="T45" fmla="*/ 42 h 136"/>
                <a:gd name="T46" fmla="*/ 5 w 162"/>
                <a:gd name="T47" fmla="*/ 58 h 136"/>
                <a:gd name="T48" fmla="*/ 7 w 162"/>
                <a:gd name="T49" fmla="*/ 74 h 136"/>
                <a:gd name="T50" fmla="*/ 10 w 162"/>
                <a:gd name="T51" fmla="*/ 80 h 136"/>
                <a:gd name="T52" fmla="*/ 13 w 162"/>
                <a:gd name="T53" fmla="*/ 86 h 136"/>
                <a:gd name="T54" fmla="*/ 16 w 162"/>
                <a:gd name="T55" fmla="*/ 90 h 136"/>
                <a:gd name="T56" fmla="*/ 22 w 162"/>
                <a:gd name="T57" fmla="*/ 93 h 136"/>
                <a:gd name="T58" fmla="*/ 22 w 162"/>
                <a:gd name="T59" fmla="*/ 93 h 136"/>
                <a:gd name="T60" fmla="*/ 27 w 162"/>
                <a:gd name="T61" fmla="*/ 96 h 136"/>
                <a:gd name="T62" fmla="*/ 33 w 162"/>
                <a:gd name="T63" fmla="*/ 97 h 136"/>
                <a:gd name="T64" fmla="*/ 41 w 162"/>
                <a:gd name="T65" fmla="*/ 97 h 136"/>
                <a:gd name="T66" fmla="*/ 48 w 162"/>
                <a:gd name="T67" fmla="*/ 96 h 136"/>
                <a:gd name="T68" fmla="*/ 57 w 162"/>
                <a:gd name="T69" fmla="*/ 95 h 136"/>
                <a:gd name="T70" fmla="*/ 64 w 162"/>
                <a:gd name="T71" fmla="*/ 92 h 136"/>
                <a:gd name="T72" fmla="*/ 81 w 162"/>
                <a:gd name="T73" fmla="*/ 83 h 136"/>
                <a:gd name="T74" fmla="*/ 100 w 162"/>
                <a:gd name="T75" fmla="*/ 73 h 136"/>
                <a:gd name="T76" fmla="*/ 116 w 162"/>
                <a:gd name="T77" fmla="*/ 60 h 136"/>
                <a:gd name="T78" fmla="*/ 132 w 162"/>
                <a:gd name="T79" fmla="*/ 44 h 136"/>
                <a:gd name="T80" fmla="*/ 146 w 162"/>
                <a:gd name="T81" fmla="*/ 27 h 136"/>
                <a:gd name="T82" fmla="*/ 146 w 162"/>
                <a:gd name="T83" fmla="*/ 27 h 136"/>
                <a:gd name="T84" fmla="*/ 154 w 162"/>
                <a:gd name="T85" fmla="*/ 14 h 136"/>
                <a:gd name="T86" fmla="*/ 161 w 162"/>
                <a:gd name="T87" fmla="*/ 0 h 136"/>
                <a:gd name="T88" fmla="*/ 161 w 162"/>
                <a:gd name="T89" fmla="*/ 0 h 136"/>
                <a:gd name="T90" fmla="*/ 162 w 162"/>
                <a:gd name="T91" fmla="*/ 8 h 136"/>
                <a:gd name="T92" fmla="*/ 161 w 162"/>
                <a:gd name="T93" fmla="*/ 17 h 136"/>
                <a:gd name="T94" fmla="*/ 161 w 162"/>
                <a:gd name="T95" fmla="*/ 26 h 136"/>
                <a:gd name="T96" fmla="*/ 158 w 162"/>
                <a:gd name="T97" fmla="*/ 34 h 136"/>
                <a:gd name="T98" fmla="*/ 155 w 162"/>
                <a:gd name="T99" fmla="*/ 43 h 136"/>
                <a:gd name="T100" fmla="*/ 152 w 162"/>
                <a:gd name="T101" fmla="*/ 51 h 136"/>
                <a:gd name="T102" fmla="*/ 146 w 162"/>
                <a:gd name="T103" fmla="*/ 58 h 136"/>
                <a:gd name="T104" fmla="*/ 141 w 162"/>
                <a:gd name="T105" fmla="*/ 66 h 136"/>
                <a:gd name="T106" fmla="*/ 141 w 162"/>
                <a:gd name="T107" fmla="*/ 6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36">
                  <a:moveTo>
                    <a:pt x="141" y="66"/>
                  </a:moveTo>
                  <a:lnTo>
                    <a:pt x="141" y="66"/>
                  </a:lnTo>
                  <a:lnTo>
                    <a:pt x="128" y="82"/>
                  </a:lnTo>
                  <a:lnTo>
                    <a:pt x="111" y="97"/>
                  </a:lnTo>
                  <a:lnTo>
                    <a:pt x="94" y="110"/>
                  </a:lnTo>
                  <a:lnTo>
                    <a:pt x="77" y="122"/>
                  </a:lnTo>
                  <a:lnTo>
                    <a:pt x="61" y="130"/>
                  </a:lnTo>
                  <a:lnTo>
                    <a:pt x="51" y="132"/>
                  </a:lnTo>
                  <a:lnTo>
                    <a:pt x="44" y="135"/>
                  </a:lnTo>
                  <a:lnTo>
                    <a:pt x="36" y="136"/>
                  </a:lnTo>
                  <a:lnTo>
                    <a:pt x="29" y="135"/>
                  </a:lnTo>
                  <a:lnTo>
                    <a:pt x="23" y="134"/>
                  </a:lnTo>
                  <a:lnTo>
                    <a:pt x="16" y="131"/>
                  </a:lnTo>
                  <a:lnTo>
                    <a:pt x="16" y="131"/>
                  </a:lnTo>
                  <a:lnTo>
                    <a:pt x="10" y="126"/>
                  </a:lnTo>
                  <a:lnTo>
                    <a:pt x="6" y="118"/>
                  </a:lnTo>
                  <a:lnTo>
                    <a:pt x="2" y="108"/>
                  </a:lnTo>
                  <a:lnTo>
                    <a:pt x="0" y="97"/>
                  </a:lnTo>
                  <a:lnTo>
                    <a:pt x="0" y="84"/>
                  </a:lnTo>
                  <a:lnTo>
                    <a:pt x="0" y="70"/>
                  </a:lnTo>
                  <a:lnTo>
                    <a:pt x="1" y="57"/>
                  </a:lnTo>
                  <a:lnTo>
                    <a:pt x="3" y="42"/>
                  </a:lnTo>
                  <a:lnTo>
                    <a:pt x="3" y="42"/>
                  </a:lnTo>
                  <a:lnTo>
                    <a:pt x="5" y="58"/>
                  </a:lnTo>
                  <a:lnTo>
                    <a:pt x="7" y="74"/>
                  </a:lnTo>
                  <a:lnTo>
                    <a:pt x="10" y="80"/>
                  </a:lnTo>
                  <a:lnTo>
                    <a:pt x="13" y="86"/>
                  </a:lnTo>
                  <a:lnTo>
                    <a:pt x="16" y="90"/>
                  </a:lnTo>
                  <a:lnTo>
                    <a:pt x="22" y="93"/>
                  </a:lnTo>
                  <a:lnTo>
                    <a:pt x="22" y="93"/>
                  </a:lnTo>
                  <a:lnTo>
                    <a:pt x="27" y="96"/>
                  </a:lnTo>
                  <a:lnTo>
                    <a:pt x="33" y="97"/>
                  </a:lnTo>
                  <a:lnTo>
                    <a:pt x="41" y="97"/>
                  </a:lnTo>
                  <a:lnTo>
                    <a:pt x="48" y="96"/>
                  </a:lnTo>
                  <a:lnTo>
                    <a:pt x="57" y="95"/>
                  </a:lnTo>
                  <a:lnTo>
                    <a:pt x="64" y="92"/>
                  </a:lnTo>
                  <a:lnTo>
                    <a:pt x="81" y="83"/>
                  </a:lnTo>
                  <a:lnTo>
                    <a:pt x="100" y="73"/>
                  </a:lnTo>
                  <a:lnTo>
                    <a:pt x="116" y="60"/>
                  </a:lnTo>
                  <a:lnTo>
                    <a:pt x="132" y="44"/>
                  </a:lnTo>
                  <a:lnTo>
                    <a:pt x="146" y="27"/>
                  </a:lnTo>
                  <a:lnTo>
                    <a:pt x="146" y="27"/>
                  </a:lnTo>
                  <a:lnTo>
                    <a:pt x="154" y="14"/>
                  </a:lnTo>
                  <a:lnTo>
                    <a:pt x="161" y="0"/>
                  </a:lnTo>
                  <a:lnTo>
                    <a:pt x="161" y="0"/>
                  </a:lnTo>
                  <a:lnTo>
                    <a:pt x="162" y="8"/>
                  </a:lnTo>
                  <a:lnTo>
                    <a:pt x="161" y="17"/>
                  </a:lnTo>
                  <a:lnTo>
                    <a:pt x="161" y="26"/>
                  </a:lnTo>
                  <a:lnTo>
                    <a:pt x="158" y="34"/>
                  </a:lnTo>
                  <a:lnTo>
                    <a:pt x="155" y="43"/>
                  </a:lnTo>
                  <a:lnTo>
                    <a:pt x="152" y="51"/>
                  </a:lnTo>
                  <a:lnTo>
                    <a:pt x="146" y="58"/>
                  </a:lnTo>
                  <a:lnTo>
                    <a:pt x="141" y="66"/>
                  </a:lnTo>
                  <a:lnTo>
                    <a:pt x="141" y="66"/>
                  </a:lnTo>
                  <a:close/>
                </a:path>
              </a:pathLst>
            </a:custGeom>
            <a:solidFill>
              <a:srgbClr val="B5B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83" name="Freeform 1762">
              <a:extLst>
                <a:ext uri="{FF2B5EF4-FFF2-40B4-BE49-F238E27FC236}">
                  <a16:creationId xmlns:a16="http://schemas.microsoft.com/office/drawing/2014/main" id="{29700DD9-FF17-4C17-A7B9-F10A99FD9CEE}"/>
                </a:ext>
              </a:extLst>
            </p:cNvPr>
            <p:cNvSpPr>
              <a:spLocks/>
            </p:cNvSpPr>
            <p:nvPr/>
          </p:nvSpPr>
          <p:spPr bwMode="auto">
            <a:xfrm>
              <a:off x="9293760" y="3531146"/>
              <a:ext cx="129063" cy="65032"/>
            </a:xfrm>
            <a:custGeom>
              <a:avLst/>
              <a:gdLst>
                <a:gd name="T0" fmla="*/ 116 w 129"/>
                <a:gd name="T1" fmla="*/ 9 h 65"/>
                <a:gd name="T2" fmla="*/ 116 w 129"/>
                <a:gd name="T3" fmla="*/ 9 h 65"/>
                <a:gd name="T4" fmla="*/ 122 w 129"/>
                <a:gd name="T5" fmla="*/ 14 h 65"/>
                <a:gd name="T6" fmla="*/ 129 w 129"/>
                <a:gd name="T7" fmla="*/ 21 h 65"/>
                <a:gd name="T8" fmla="*/ 129 w 129"/>
                <a:gd name="T9" fmla="*/ 21 h 65"/>
                <a:gd name="T10" fmla="*/ 120 w 129"/>
                <a:gd name="T11" fmla="*/ 13 h 65"/>
                <a:gd name="T12" fmla="*/ 120 w 129"/>
                <a:gd name="T13" fmla="*/ 13 h 65"/>
                <a:gd name="T14" fmla="*/ 112 w 129"/>
                <a:gd name="T15" fmla="*/ 9 h 65"/>
                <a:gd name="T16" fmla="*/ 105 w 129"/>
                <a:gd name="T17" fmla="*/ 7 h 65"/>
                <a:gd name="T18" fmla="*/ 91 w 129"/>
                <a:gd name="T19" fmla="*/ 4 h 65"/>
                <a:gd name="T20" fmla="*/ 75 w 129"/>
                <a:gd name="T21" fmla="*/ 4 h 65"/>
                <a:gd name="T22" fmla="*/ 60 w 129"/>
                <a:gd name="T23" fmla="*/ 7 h 65"/>
                <a:gd name="T24" fmla="*/ 60 w 129"/>
                <a:gd name="T25" fmla="*/ 7 h 65"/>
                <a:gd name="T26" fmla="*/ 52 w 129"/>
                <a:gd name="T27" fmla="*/ 11 h 65"/>
                <a:gd name="T28" fmla="*/ 43 w 129"/>
                <a:gd name="T29" fmla="*/ 14 h 65"/>
                <a:gd name="T30" fmla="*/ 35 w 129"/>
                <a:gd name="T31" fmla="*/ 20 h 65"/>
                <a:gd name="T32" fmla="*/ 27 w 129"/>
                <a:gd name="T33" fmla="*/ 26 h 65"/>
                <a:gd name="T34" fmla="*/ 20 w 129"/>
                <a:gd name="T35" fmla="*/ 34 h 65"/>
                <a:gd name="T36" fmla="*/ 13 w 129"/>
                <a:gd name="T37" fmla="*/ 40 h 65"/>
                <a:gd name="T38" fmla="*/ 8 w 129"/>
                <a:gd name="T39" fmla="*/ 50 h 65"/>
                <a:gd name="T40" fmla="*/ 3 w 129"/>
                <a:gd name="T41" fmla="*/ 59 h 65"/>
                <a:gd name="T42" fmla="*/ 3 w 129"/>
                <a:gd name="T43" fmla="*/ 59 h 65"/>
                <a:gd name="T44" fmla="*/ 0 w 129"/>
                <a:gd name="T45" fmla="*/ 65 h 65"/>
                <a:gd name="T46" fmla="*/ 0 w 129"/>
                <a:gd name="T47" fmla="*/ 65 h 65"/>
                <a:gd name="T48" fmla="*/ 5 w 129"/>
                <a:gd name="T49" fmla="*/ 52 h 65"/>
                <a:gd name="T50" fmla="*/ 5 w 129"/>
                <a:gd name="T51" fmla="*/ 52 h 65"/>
                <a:gd name="T52" fmla="*/ 11 w 129"/>
                <a:gd name="T53" fmla="*/ 43 h 65"/>
                <a:gd name="T54" fmla="*/ 16 w 129"/>
                <a:gd name="T55" fmla="*/ 35 h 65"/>
                <a:gd name="T56" fmla="*/ 22 w 129"/>
                <a:gd name="T57" fmla="*/ 29 h 65"/>
                <a:gd name="T58" fmla="*/ 29 w 129"/>
                <a:gd name="T59" fmla="*/ 22 h 65"/>
                <a:gd name="T60" fmla="*/ 35 w 129"/>
                <a:gd name="T61" fmla="*/ 16 h 65"/>
                <a:gd name="T62" fmla="*/ 43 w 129"/>
                <a:gd name="T63" fmla="*/ 11 h 65"/>
                <a:gd name="T64" fmla="*/ 52 w 129"/>
                <a:gd name="T65" fmla="*/ 7 h 65"/>
                <a:gd name="T66" fmla="*/ 60 w 129"/>
                <a:gd name="T67" fmla="*/ 4 h 65"/>
                <a:gd name="T68" fmla="*/ 60 w 129"/>
                <a:gd name="T69" fmla="*/ 4 h 65"/>
                <a:gd name="T70" fmla="*/ 74 w 129"/>
                <a:gd name="T71" fmla="*/ 0 h 65"/>
                <a:gd name="T72" fmla="*/ 88 w 129"/>
                <a:gd name="T73" fmla="*/ 0 h 65"/>
                <a:gd name="T74" fmla="*/ 103 w 129"/>
                <a:gd name="T75" fmla="*/ 4 h 65"/>
                <a:gd name="T76" fmla="*/ 116 w 129"/>
                <a:gd name="T77" fmla="*/ 9 h 65"/>
                <a:gd name="T78" fmla="*/ 116 w 129"/>
                <a:gd name="T7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9" h="65">
                  <a:moveTo>
                    <a:pt x="116" y="9"/>
                  </a:moveTo>
                  <a:lnTo>
                    <a:pt x="116" y="9"/>
                  </a:lnTo>
                  <a:lnTo>
                    <a:pt x="122" y="14"/>
                  </a:lnTo>
                  <a:lnTo>
                    <a:pt x="129" y="21"/>
                  </a:lnTo>
                  <a:lnTo>
                    <a:pt x="129" y="21"/>
                  </a:lnTo>
                  <a:lnTo>
                    <a:pt x="120" y="13"/>
                  </a:lnTo>
                  <a:lnTo>
                    <a:pt x="120" y="13"/>
                  </a:lnTo>
                  <a:lnTo>
                    <a:pt x="112" y="9"/>
                  </a:lnTo>
                  <a:lnTo>
                    <a:pt x="105" y="7"/>
                  </a:lnTo>
                  <a:lnTo>
                    <a:pt x="91" y="4"/>
                  </a:lnTo>
                  <a:lnTo>
                    <a:pt x="75" y="4"/>
                  </a:lnTo>
                  <a:lnTo>
                    <a:pt x="60" y="7"/>
                  </a:lnTo>
                  <a:lnTo>
                    <a:pt x="60" y="7"/>
                  </a:lnTo>
                  <a:lnTo>
                    <a:pt x="52" y="11"/>
                  </a:lnTo>
                  <a:lnTo>
                    <a:pt x="43" y="14"/>
                  </a:lnTo>
                  <a:lnTo>
                    <a:pt x="35" y="20"/>
                  </a:lnTo>
                  <a:lnTo>
                    <a:pt x="27" y="26"/>
                  </a:lnTo>
                  <a:lnTo>
                    <a:pt x="20" y="34"/>
                  </a:lnTo>
                  <a:lnTo>
                    <a:pt x="13" y="40"/>
                  </a:lnTo>
                  <a:lnTo>
                    <a:pt x="8" y="50"/>
                  </a:lnTo>
                  <a:lnTo>
                    <a:pt x="3" y="59"/>
                  </a:lnTo>
                  <a:lnTo>
                    <a:pt x="3" y="59"/>
                  </a:lnTo>
                  <a:lnTo>
                    <a:pt x="0" y="65"/>
                  </a:lnTo>
                  <a:lnTo>
                    <a:pt x="0" y="65"/>
                  </a:lnTo>
                  <a:lnTo>
                    <a:pt x="5" y="52"/>
                  </a:lnTo>
                  <a:lnTo>
                    <a:pt x="5" y="52"/>
                  </a:lnTo>
                  <a:lnTo>
                    <a:pt x="11" y="43"/>
                  </a:lnTo>
                  <a:lnTo>
                    <a:pt x="16" y="35"/>
                  </a:lnTo>
                  <a:lnTo>
                    <a:pt x="22" y="29"/>
                  </a:lnTo>
                  <a:lnTo>
                    <a:pt x="29" y="22"/>
                  </a:lnTo>
                  <a:lnTo>
                    <a:pt x="35" y="16"/>
                  </a:lnTo>
                  <a:lnTo>
                    <a:pt x="43" y="11"/>
                  </a:lnTo>
                  <a:lnTo>
                    <a:pt x="52" y="7"/>
                  </a:lnTo>
                  <a:lnTo>
                    <a:pt x="60" y="4"/>
                  </a:lnTo>
                  <a:lnTo>
                    <a:pt x="60" y="4"/>
                  </a:lnTo>
                  <a:lnTo>
                    <a:pt x="74" y="0"/>
                  </a:lnTo>
                  <a:lnTo>
                    <a:pt x="88" y="0"/>
                  </a:lnTo>
                  <a:lnTo>
                    <a:pt x="103" y="4"/>
                  </a:lnTo>
                  <a:lnTo>
                    <a:pt x="116" y="9"/>
                  </a:lnTo>
                  <a:lnTo>
                    <a:pt x="116" y="9"/>
                  </a:lnTo>
                  <a:close/>
                </a:path>
              </a:pathLst>
            </a:custGeom>
            <a:solidFill>
              <a:srgbClr val="828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84" name="Freeform 1763">
              <a:extLst>
                <a:ext uri="{FF2B5EF4-FFF2-40B4-BE49-F238E27FC236}">
                  <a16:creationId xmlns:a16="http://schemas.microsoft.com/office/drawing/2014/main" id="{9D55C709-22E1-4ED7-8C01-82082CCC7CBB}"/>
                </a:ext>
              </a:extLst>
            </p:cNvPr>
            <p:cNvSpPr>
              <a:spLocks/>
            </p:cNvSpPr>
            <p:nvPr/>
          </p:nvSpPr>
          <p:spPr bwMode="auto">
            <a:xfrm>
              <a:off x="9337782" y="3287029"/>
              <a:ext cx="181088" cy="115056"/>
            </a:xfrm>
            <a:custGeom>
              <a:avLst/>
              <a:gdLst>
                <a:gd name="T0" fmla="*/ 181 w 181"/>
                <a:gd name="T1" fmla="*/ 102 h 115"/>
                <a:gd name="T2" fmla="*/ 181 w 181"/>
                <a:gd name="T3" fmla="*/ 102 h 115"/>
                <a:gd name="T4" fmla="*/ 180 w 181"/>
                <a:gd name="T5" fmla="*/ 108 h 115"/>
                <a:gd name="T6" fmla="*/ 177 w 181"/>
                <a:gd name="T7" fmla="*/ 112 h 115"/>
                <a:gd name="T8" fmla="*/ 172 w 181"/>
                <a:gd name="T9" fmla="*/ 114 h 115"/>
                <a:gd name="T10" fmla="*/ 168 w 181"/>
                <a:gd name="T11" fmla="*/ 115 h 115"/>
                <a:gd name="T12" fmla="*/ 13 w 181"/>
                <a:gd name="T13" fmla="*/ 115 h 115"/>
                <a:gd name="T14" fmla="*/ 13 w 181"/>
                <a:gd name="T15" fmla="*/ 115 h 115"/>
                <a:gd name="T16" fmla="*/ 8 w 181"/>
                <a:gd name="T17" fmla="*/ 114 h 115"/>
                <a:gd name="T18" fmla="*/ 4 w 181"/>
                <a:gd name="T19" fmla="*/ 112 h 115"/>
                <a:gd name="T20" fmla="*/ 0 w 181"/>
                <a:gd name="T21" fmla="*/ 108 h 115"/>
                <a:gd name="T22" fmla="*/ 0 w 181"/>
                <a:gd name="T23" fmla="*/ 102 h 115"/>
                <a:gd name="T24" fmla="*/ 0 w 181"/>
                <a:gd name="T25" fmla="*/ 13 h 115"/>
                <a:gd name="T26" fmla="*/ 0 w 181"/>
                <a:gd name="T27" fmla="*/ 13 h 115"/>
                <a:gd name="T28" fmla="*/ 0 w 181"/>
                <a:gd name="T29" fmla="*/ 8 h 115"/>
                <a:gd name="T30" fmla="*/ 4 w 181"/>
                <a:gd name="T31" fmla="*/ 4 h 115"/>
                <a:gd name="T32" fmla="*/ 8 w 181"/>
                <a:gd name="T33" fmla="*/ 1 h 115"/>
                <a:gd name="T34" fmla="*/ 13 w 181"/>
                <a:gd name="T35" fmla="*/ 0 h 115"/>
                <a:gd name="T36" fmla="*/ 168 w 181"/>
                <a:gd name="T37" fmla="*/ 0 h 115"/>
                <a:gd name="T38" fmla="*/ 168 w 181"/>
                <a:gd name="T39" fmla="*/ 0 h 115"/>
                <a:gd name="T40" fmla="*/ 172 w 181"/>
                <a:gd name="T41" fmla="*/ 1 h 115"/>
                <a:gd name="T42" fmla="*/ 177 w 181"/>
                <a:gd name="T43" fmla="*/ 4 h 115"/>
                <a:gd name="T44" fmla="*/ 180 w 181"/>
                <a:gd name="T45" fmla="*/ 8 h 115"/>
                <a:gd name="T46" fmla="*/ 181 w 181"/>
                <a:gd name="T47" fmla="*/ 13 h 115"/>
                <a:gd name="T48" fmla="*/ 181 w 181"/>
                <a:gd name="T49" fmla="*/ 10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115">
                  <a:moveTo>
                    <a:pt x="181" y="102"/>
                  </a:moveTo>
                  <a:lnTo>
                    <a:pt x="181" y="102"/>
                  </a:lnTo>
                  <a:lnTo>
                    <a:pt x="180" y="108"/>
                  </a:lnTo>
                  <a:lnTo>
                    <a:pt x="177" y="112"/>
                  </a:lnTo>
                  <a:lnTo>
                    <a:pt x="172" y="114"/>
                  </a:lnTo>
                  <a:lnTo>
                    <a:pt x="168" y="115"/>
                  </a:lnTo>
                  <a:lnTo>
                    <a:pt x="13" y="115"/>
                  </a:lnTo>
                  <a:lnTo>
                    <a:pt x="13" y="115"/>
                  </a:lnTo>
                  <a:lnTo>
                    <a:pt x="8" y="114"/>
                  </a:lnTo>
                  <a:lnTo>
                    <a:pt x="4" y="112"/>
                  </a:lnTo>
                  <a:lnTo>
                    <a:pt x="0" y="108"/>
                  </a:lnTo>
                  <a:lnTo>
                    <a:pt x="0" y="102"/>
                  </a:lnTo>
                  <a:lnTo>
                    <a:pt x="0" y="13"/>
                  </a:lnTo>
                  <a:lnTo>
                    <a:pt x="0" y="13"/>
                  </a:lnTo>
                  <a:lnTo>
                    <a:pt x="0" y="8"/>
                  </a:lnTo>
                  <a:lnTo>
                    <a:pt x="4" y="4"/>
                  </a:lnTo>
                  <a:lnTo>
                    <a:pt x="8" y="1"/>
                  </a:lnTo>
                  <a:lnTo>
                    <a:pt x="13" y="0"/>
                  </a:lnTo>
                  <a:lnTo>
                    <a:pt x="168" y="0"/>
                  </a:lnTo>
                  <a:lnTo>
                    <a:pt x="168" y="0"/>
                  </a:lnTo>
                  <a:lnTo>
                    <a:pt x="172" y="1"/>
                  </a:lnTo>
                  <a:lnTo>
                    <a:pt x="177" y="4"/>
                  </a:lnTo>
                  <a:lnTo>
                    <a:pt x="180" y="8"/>
                  </a:lnTo>
                  <a:lnTo>
                    <a:pt x="181" y="13"/>
                  </a:lnTo>
                  <a:lnTo>
                    <a:pt x="181" y="102"/>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85" name="Freeform 1764">
              <a:extLst>
                <a:ext uri="{FF2B5EF4-FFF2-40B4-BE49-F238E27FC236}">
                  <a16:creationId xmlns:a16="http://schemas.microsoft.com/office/drawing/2014/main" id="{7CC3082B-0BFB-4A52-91AB-6CDC3EDEA973}"/>
                </a:ext>
              </a:extLst>
            </p:cNvPr>
            <p:cNvSpPr>
              <a:spLocks/>
            </p:cNvSpPr>
            <p:nvPr/>
          </p:nvSpPr>
          <p:spPr bwMode="auto">
            <a:xfrm>
              <a:off x="9279754" y="3287029"/>
              <a:ext cx="180087" cy="115056"/>
            </a:xfrm>
            <a:custGeom>
              <a:avLst/>
              <a:gdLst>
                <a:gd name="T0" fmla="*/ 180 w 180"/>
                <a:gd name="T1" fmla="*/ 102 h 115"/>
                <a:gd name="T2" fmla="*/ 180 w 180"/>
                <a:gd name="T3" fmla="*/ 102 h 115"/>
                <a:gd name="T4" fmla="*/ 179 w 180"/>
                <a:gd name="T5" fmla="*/ 108 h 115"/>
                <a:gd name="T6" fmla="*/ 176 w 180"/>
                <a:gd name="T7" fmla="*/ 112 h 115"/>
                <a:gd name="T8" fmla="*/ 173 w 180"/>
                <a:gd name="T9" fmla="*/ 114 h 115"/>
                <a:gd name="T10" fmla="*/ 167 w 180"/>
                <a:gd name="T11" fmla="*/ 115 h 115"/>
                <a:gd name="T12" fmla="*/ 13 w 180"/>
                <a:gd name="T13" fmla="*/ 115 h 115"/>
                <a:gd name="T14" fmla="*/ 13 w 180"/>
                <a:gd name="T15" fmla="*/ 115 h 115"/>
                <a:gd name="T16" fmla="*/ 8 w 180"/>
                <a:gd name="T17" fmla="*/ 114 h 115"/>
                <a:gd name="T18" fmla="*/ 4 w 180"/>
                <a:gd name="T19" fmla="*/ 112 h 115"/>
                <a:gd name="T20" fmla="*/ 1 w 180"/>
                <a:gd name="T21" fmla="*/ 108 h 115"/>
                <a:gd name="T22" fmla="*/ 0 w 180"/>
                <a:gd name="T23" fmla="*/ 102 h 115"/>
                <a:gd name="T24" fmla="*/ 0 w 180"/>
                <a:gd name="T25" fmla="*/ 13 h 115"/>
                <a:gd name="T26" fmla="*/ 0 w 180"/>
                <a:gd name="T27" fmla="*/ 13 h 115"/>
                <a:gd name="T28" fmla="*/ 1 w 180"/>
                <a:gd name="T29" fmla="*/ 8 h 115"/>
                <a:gd name="T30" fmla="*/ 4 w 180"/>
                <a:gd name="T31" fmla="*/ 4 h 115"/>
                <a:gd name="T32" fmla="*/ 8 w 180"/>
                <a:gd name="T33" fmla="*/ 1 h 115"/>
                <a:gd name="T34" fmla="*/ 13 w 180"/>
                <a:gd name="T35" fmla="*/ 0 h 115"/>
                <a:gd name="T36" fmla="*/ 167 w 180"/>
                <a:gd name="T37" fmla="*/ 0 h 115"/>
                <a:gd name="T38" fmla="*/ 167 w 180"/>
                <a:gd name="T39" fmla="*/ 0 h 115"/>
                <a:gd name="T40" fmla="*/ 173 w 180"/>
                <a:gd name="T41" fmla="*/ 1 h 115"/>
                <a:gd name="T42" fmla="*/ 176 w 180"/>
                <a:gd name="T43" fmla="*/ 4 h 115"/>
                <a:gd name="T44" fmla="*/ 179 w 180"/>
                <a:gd name="T45" fmla="*/ 8 h 115"/>
                <a:gd name="T46" fmla="*/ 180 w 180"/>
                <a:gd name="T47" fmla="*/ 13 h 115"/>
                <a:gd name="T48" fmla="*/ 180 w 180"/>
                <a:gd name="T49" fmla="*/ 10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115">
                  <a:moveTo>
                    <a:pt x="180" y="102"/>
                  </a:moveTo>
                  <a:lnTo>
                    <a:pt x="180" y="102"/>
                  </a:lnTo>
                  <a:lnTo>
                    <a:pt x="179" y="108"/>
                  </a:lnTo>
                  <a:lnTo>
                    <a:pt x="176" y="112"/>
                  </a:lnTo>
                  <a:lnTo>
                    <a:pt x="173" y="114"/>
                  </a:lnTo>
                  <a:lnTo>
                    <a:pt x="167" y="115"/>
                  </a:lnTo>
                  <a:lnTo>
                    <a:pt x="13" y="115"/>
                  </a:lnTo>
                  <a:lnTo>
                    <a:pt x="13" y="115"/>
                  </a:lnTo>
                  <a:lnTo>
                    <a:pt x="8" y="114"/>
                  </a:lnTo>
                  <a:lnTo>
                    <a:pt x="4" y="112"/>
                  </a:lnTo>
                  <a:lnTo>
                    <a:pt x="1" y="108"/>
                  </a:lnTo>
                  <a:lnTo>
                    <a:pt x="0" y="102"/>
                  </a:lnTo>
                  <a:lnTo>
                    <a:pt x="0" y="13"/>
                  </a:lnTo>
                  <a:lnTo>
                    <a:pt x="0" y="13"/>
                  </a:lnTo>
                  <a:lnTo>
                    <a:pt x="1" y="8"/>
                  </a:lnTo>
                  <a:lnTo>
                    <a:pt x="4" y="4"/>
                  </a:lnTo>
                  <a:lnTo>
                    <a:pt x="8" y="1"/>
                  </a:lnTo>
                  <a:lnTo>
                    <a:pt x="13" y="0"/>
                  </a:lnTo>
                  <a:lnTo>
                    <a:pt x="167" y="0"/>
                  </a:lnTo>
                  <a:lnTo>
                    <a:pt x="167" y="0"/>
                  </a:lnTo>
                  <a:lnTo>
                    <a:pt x="173" y="1"/>
                  </a:lnTo>
                  <a:lnTo>
                    <a:pt x="176" y="4"/>
                  </a:lnTo>
                  <a:lnTo>
                    <a:pt x="179" y="8"/>
                  </a:lnTo>
                  <a:lnTo>
                    <a:pt x="180" y="13"/>
                  </a:lnTo>
                  <a:lnTo>
                    <a:pt x="180" y="102"/>
                  </a:lnTo>
                  <a:close/>
                </a:path>
              </a:pathLst>
            </a:custGeom>
            <a:solidFill>
              <a:srgbClr val="D4D8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86" name="Freeform 1765">
              <a:extLst>
                <a:ext uri="{FF2B5EF4-FFF2-40B4-BE49-F238E27FC236}">
                  <a16:creationId xmlns:a16="http://schemas.microsoft.com/office/drawing/2014/main" id="{3A3794CC-7CEC-43EE-939F-77C0FC13A5BE}"/>
                </a:ext>
              </a:extLst>
            </p:cNvPr>
            <p:cNvSpPr>
              <a:spLocks/>
            </p:cNvSpPr>
            <p:nvPr/>
          </p:nvSpPr>
          <p:spPr bwMode="auto">
            <a:xfrm>
              <a:off x="8850547" y="3053916"/>
              <a:ext cx="581281" cy="581281"/>
            </a:xfrm>
            <a:custGeom>
              <a:avLst/>
              <a:gdLst>
                <a:gd name="T0" fmla="*/ 581 w 581"/>
                <a:gd name="T1" fmla="*/ 291 h 581"/>
                <a:gd name="T2" fmla="*/ 574 w 581"/>
                <a:gd name="T3" fmla="*/ 350 h 581"/>
                <a:gd name="T4" fmla="*/ 557 w 581"/>
                <a:gd name="T5" fmla="*/ 403 h 581"/>
                <a:gd name="T6" fmla="*/ 530 w 581"/>
                <a:gd name="T7" fmla="*/ 452 h 581"/>
                <a:gd name="T8" fmla="*/ 495 w 581"/>
                <a:gd name="T9" fmla="*/ 495 h 581"/>
                <a:gd name="T10" fmla="*/ 452 w 581"/>
                <a:gd name="T11" fmla="*/ 532 h 581"/>
                <a:gd name="T12" fmla="*/ 403 w 581"/>
                <a:gd name="T13" fmla="*/ 558 h 581"/>
                <a:gd name="T14" fmla="*/ 348 w 581"/>
                <a:gd name="T15" fmla="*/ 575 h 581"/>
                <a:gd name="T16" fmla="*/ 290 w 581"/>
                <a:gd name="T17" fmla="*/ 581 h 581"/>
                <a:gd name="T18" fmla="*/ 261 w 581"/>
                <a:gd name="T19" fmla="*/ 580 h 581"/>
                <a:gd name="T20" fmla="*/ 204 w 581"/>
                <a:gd name="T21" fmla="*/ 568 h 581"/>
                <a:gd name="T22" fmla="*/ 152 w 581"/>
                <a:gd name="T23" fmla="*/ 546 h 581"/>
                <a:gd name="T24" fmla="*/ 105 w 581"/>
                <a:gd name="T25" fmla="*/ 515 h 581"/>
                <a:gd name="T26" fmla="*/ 66 w 581"/>
                <a:gd name="T27" fmla="*/ 476 h 581"/>
                <a:gd name="T28" fmla="*/ 35 w 581"/>
                <a:gd name="T29" fmla="*/ 429 h 581"/>
                <a:gd name="T30" fmla="*/ 13 w 581"/>
                <a:gd name="T31" fmla="*/ 377 h 581"/>
                <a:gd name="T32" fmla="*/ 1 w 581"/>
                <a:gd name="T33" fmla="*/ 320 h 581"/>
                <a:gd name="T34" fmla="*/ 0 w 581"/>
                <a:gd name="T35" fmla="*/ 291 h 581"/>
                <a:gd name="T36" fmla="*/ 7 w 581"/>
                <a:gd name="T37" fmla="*/ 233 h 581"/>
                <a:gd name="T38" fmla="*/ 24 w 581"/>
                <a:gd name="T39" fmla="*/ 178 h 581"/>
                <a:gd name="T40" fmla="*/ 50 w 581"/>
                <a:gd name="T41" fmla="*/ 129 h 581"/>
                <a:gd name="T42" fmla="*/ 86 w 581"/>
                <a:gd name="T43" fmla="*/ 86 h 581"/>
                <a:gd name="T44" fmla="*/ 129 w 581"/>
                <a:gd name="T45" fmla="*/ 50 h 581"/>
                <a:gd name="T46" fmla="*/ 177 w 581"/>
                <a:gd name="T47" fmla="*/ 24 h 581"/>
                <a:gd name="T48" fmla="*/ 231 w 581"/>
                <a:gd name="T49" fmla="*/ 7 h 581"/>
                <a:gd name="T50" fmla="*/ 290 w 581"/>
                <a:gd name="T51" fmla="*/ 0 h 581"/>
                <a:gd name="T52" fmla="*/ 320 w 581"/>
                <a:gd name="T53" fmla="*/ 3 h 581"/>
                <a:gd name="T54" fmla="*/ 377 w 581"/>
                <a:gd name="T55" fmla="*/ 13 h 581"/>
                <a:gd name="T56" fmla="*/ 429 w 581"/>
                <a:gd name="T57" fmla="*/ 35 h 581"/>
                <a:gd name="T58" fmla="*/ 474 w 581"/>
                <a:gd name="T59" fmla="*/ 66 h 581"/>
                <a:gd name="T60" fmla="*/ 515 w 581"/>
                <a:gd name="T61" fmla="*/ 107 h 581"/>
                <a:gd name="T62" fmla="*/ 546 w 581"/>
                <a:gd name="T63" fmla="*/ 152 h 581"/>
                <a:gd name="T64" fmla="*/ 568 w 581"/>
                <a:gd name="T65" fmla="*/ 204 h 581"/>
                <a:gd name="T66" fmla="*/ 578 w 581"/>
                <a:gd name="T67" fmla="*/ 261 h 581"/>
                <a:gd name="T68" fmla="*/ 581 w 581"/>
                <a:gd name="T69" fmla="*/ 291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1" h="581">
                  <a:moveTo>
                    <a:pt x="581" y="291"/>
                  </a:moveTo>
                  <a:lnTo>
                    <a:pt x="581" y="291"/>
                  </a:lnTo>
                  <a:lnTo>
                    <a:pt x="578" y="320"/>
                  </a:lnTo>
                  <a:lnTo>
                    <a:pt x="574" y="350"/>
                  </a:lnTo>
                  <a:lnTo>
                    <a:pt x="568" y="377"/>
                  </a:lnTo>
                  <a:lnTo>
                    <a:pt x="557" y="403"/>
                  </a:lnTo>
                  <a:lnTo>
                    <a:pt x="546" y="429"/>
                  </a:lnTo>
                  <a:lnTo>
                    <a:pt x="530" y="452"/>
                  </a:lnTo>
                  <a:lnTo>
                    <a:pt x="515" y="476"/>
                  </a:lnTo>
                  <a:lnTo>
                    <a:pt x="495" y="495"/>
                  </a:lnTo>
                  <a:lnTo>
                    <a:pt x="474" y="515"/>
                  </a:lnTo>
                  <a:lnTo>
                    <a:pt x="452" y="532"/>
                  </a:lnTo>
                  <a:lnTo>
                    <a:pt x="429" y="546"/>
                  </a:lnTo>
                  <a:lnTo>
                    <a:pt x="403" y="558"/>
                  </a:lnTo>
                  <a:lnTo>
                    <a:pt x="377" y="568"/>
                  </a:lnTo>
                  <a:lnTo>
                    <a:pt x="348" y="575"/>
                  </a:lnTo>
                  <a:lnTo>
                    <a:pt x="320" y="580"/>
                  </a:lnTo>
                  <a:lnTo>
                    <a:pt x="290" y="581"/>
                  </a:lnTo>
                  <a:lnTo>
                    <a:pt x="290" y="581"/>
                  </a:lnTo>
                  <a:lnTo>
                    <a:pt x="261" y="580"/>
                  </a:lnTo>
                  <a:lnTo>
                    <a:pt x="231" y="575"/>
                  </a:lnTo>
                  <a:lnTo>
                    <a:pt x="204" y="568"/>
                  </a:lnTo>
                  <a:lnTo>
                    <a:pt x="177" y="558"/>
                  </a:lnTo>
                  <a:lnTo>
                    <a:pt x="152" y="546"/>
                  </a:lnTo>
                  <a:lnTo>
                    <a:pt x="129" y="532"/>
                  </a:lnTo>
                  <a:lnTo>
                    <a:pt x="105" y="515"/>
                  </a:lnTo>
                  <a:lnTo>
                    <a:pt x="86" y="495"/>
                  </a:lnTo>
                  <a:lnTo>
                    <a:pt x="66" y="476"/>
                  </a:lnTo>
                  <a:lnTo>
                    <a:pt x="50" y="452"/>
                  </a:lnTo>
                  <a:lnTo>
                    <a:pt x="35" y="429"/>
                  </a:lnTo>
                  <a:lnTo>
                    <a:pt x="24" y="403"/>
                  </a:lnTo>
                  <a:lnTo>
                    <a:pt x="13" y="377"/>
                  </a:lnTo>
                  <a:lnTo>
                    <a:pt x="7" y="350"/>
                  </a:lnTo>
                  <a:lnTo>
                    <a:pt x="1" y="320"/>
                  </a:lnTo>
                  <a:lnTo>
                    <a:pt x="0" y="291"/>
                  </a:lnTo>
                  <a:lnTo>
                    <a:pt x="0" y="291"/>
                  </a:lnTo>
                  <a:lnTo>
                    <a:pt x="1" y="261"/>
                  </a:lnTo>
                  <a:lnTo>
                    <a:pt x="7" y="233"/>
                  </a:lnTo>
                  <a:lnTo>
                    <a:pt x="13" y="204"/>
                  </a:lnTo>
                  <a:lnTo>
                    <a:pt x="24" y="178"/>
                  </a:lnTo>
                  <a:lnTo>
                    <a:pt x="35" y="152"/>
                  </a:lnTo>
                  <a:lnTo>
                    <a:pt x="50" y="129"/>
                  </a:lnTo>
                  <a:lnTo>
                    <a:pt x="66" y="107"/>
                  </a:lnTo>
                  <a:lnTo>
                    <a:pt x="86" y="86"/>
                  </a:lnTo>
                  <a:lnTo>
                    <a:pt x="105" y="66"/>
                  </a:lnTo>
                  <a:lnTo>
                    <a:pt x="129" y="50"/>
                  </a:lnTo>
                  <a:lnTo>
                    <a:pt x="152" y="35"/>
                  </a:lnTo>
                  <a:lnTo>
                    <a:pt x="177" y="24"/>
                  </a:lnTo>
                  <a:lnTo>
                    <a:pt x="204" y="13"/>
                  </a:lnTo>
                  <a:lnTo>
                    <a:pt x="231" y="7"/>
                  </a:lnTo>
                  <a:lnTo>
                    <a:pt x="261" y="3"/>
                  </a:lnTo>
                  <a:lnTo>
                    <a:pt x="290" y="0"/>
                  </a:lnTo>
                  <a:lnTo>
                    <a:pt x="290" y="0"/>
                  </a:lnTo>
                  <a:lnTo>
                    <a:pt x="320" y="3"/>
                  </a:lnTo>
                  <a:lnTo>
                    <a:pt x="348" y="7"/>
                  </a:lnTo>
                  <a:lnTo>
                    <a:pt x="377" y="13"/>
                  </a:lnTo>
                  <a:lnTo>
                    <a:pt x="403" y="24"/>
                  </a:lnTo>
                  <a:lnTo>
                    <a:pt x="429" y="35"/>
                  </a:lnTo>
                  <a:lnTo>
                    <a:pt x="452" y="50"/>
                  </a:lnTo>
                  <a:lnTo>
                    <a:pt x="474" y="66"/>
                  </a:lnTo>
                  <a:lnTo>
                    <a:pt x="495" y="86"/>
                  </a:lnTo>
                  <a:lnTo>
                    <a:pt x="515" y="107"/>
                  </a:lnTo>
                  <a:lnTo>
                    <a:pt x="530" y="129"/>
                  </a:lnTo>
                  <a:lnTo>
                    <a:pt x="546" y="152"/>
                  </a:lnTo>
                  <a:lnTo>
                    <a:pt x="557" y="178"/>
                  </a:lnTo>
                  <a:lnTo>
                    <a:pt x="568" y="204"/>
                  </a:lnTo>
                  <a:lnTo>
                    <a:pt x="574" y="233"/>
                  </a:lnTo>
                  <a:lnTo>
                    <a:pt x="578" y="261"/>
                  </a:lnTo>
                  <a:lnTo>
                    <a:pt x="581" y="291"/>
                  </a:lnTo>
                  <a:lnTo>
                    <a:pt x="581" y="291"/>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87" name="Freeform 1766">
              <a:extLst>
                <a:ext uri="{FF2B5EF4-FFF2-40B4-BE49-F238E27FC236}">
                  <a16:creationId xmlns:a16="http://schemas.microsoft.com/office/drawing/2014/main" id="{1D290A6E-D0AB-4C07-B946-DD67AB42BAA0}"/>
                </a:ext>
              </a:extLst>
            </p:cNvPr>
            <p:cNvSpPr>
              <a:spLocks/>
            </p:cNvSpPr>
            <p:nvPr/>
          </p:nvSpPr>
          <p:spPr bwMode="auto">
            <a:xfrm>
              <a:off x="8867555" y="3070924"/>
              <a:ext cx="547264" cy="547264"/>
            </a:xfrm>
            <a:custGeom>
              <a:avLst/>
              <a:gdLst>
                <a:gd name="T0" fmla="*/ 547 w 547"/>
                <a:gd name="T1" fmla="*/ 274 h 547"/>
                <a:gd name="T2" fmla="*/ 542 w 547"/>
                <a:gd name="T3" fmla="*/ 329 h 547"/>
                <a:gd name="T4" fmla="*/ 526 w 547"/>
                <a:gd name="T5" fmla="*/ 381 h 547"/>
                <a:gd name="T6" fmla="*/ 500 w 547"/>
                <a:gd name="T7" fmla="*/ 426 h 547"/>
                <a:gd name="T8" fmla="*/ 466 w 547"/>
                <a:gd name="T9" fmla="*/ 468 h 547"/>
                <a:gd name="T10" fmla="*/ 426 w 547"/>
                <a:gd name="T11" fmla="*/ 500 h 547"/>
                <a:gd name="T12" fmla="*/ 379 w 547"/>
                <a:gd name="T13" fmla="*/ 526 h 547"/>
                <a:gd name="T14" fmla="*/ 329 w 547"/>
                <a:gd name="T15" fmla="*/ 542 h 547"/>
                <a:gd name="T16" fmla="*/ 273 w 547"/>
                <a:gd name="T17" fmla="*/ 547 h 547"/>
                <a:gd name="T18" fmla="*/ 246 w 547"/>
                <a:gd name="T19" fmla="*/ 546 h 547"/>
                <a:gd name="T20" fmla="*/ 192 w 547"/>
                <a:gd name="T21" fmla="*/ 536 h 547"/>
                <a:gd name="T22" fmla="*/ 143 w 547"/>
                <a:gd name="T23" fmla="*/ 515 h 547"/>
                <a:gd name="T24" fmla="*/ 99 w 547"/>
                <a:gd name="T25" fmla="*/ 485 h 547"/>
                <a:gd name="T26" fmla="*/ 62 w 547"/>
                <a:gd name="T27" fmla="*/ 448 h 547"/>
                <a:gd name="T28" fmla="*/ 33 w 547"/>
                <a:gd name="T29" fmla="*/ 404 h 547"/>
                <a:gd name="T30" fmla="*/ 12 w 547"/>
                <a:gd name="T31" fmla="*/ 355 h 547"/>
                <a:gd name="T32" fmla="*/ 1 w 547"/>
                <a:gd name="T33" fmla="*/ 302 h 547"/>
                <a:gd name="T34" fmla="*/ 0 w 547"/>
                <a:gd name="T35" fmla="*/ 274 h 547"/>
                <a:gd name="T36" fmla="*/ 5 w 547"/>
                <a:gd name="T37" fmla="*/ 218 h 547"/>
                <a:gd name="T38" fmla="*/ 21 w 547"/>
                <a:gd name="T39" fmla="*/ 166 h 547"/>
                <a:gd name="T40" fmla="*/ 47 w 547"/>
                <a:gd name="T41" fmla="*/ 121 h 547"/>
                <a:gd name="T42" fmla="*/ 79 w 547"/>
                <a:gd name="T43" fmla="*/ 79 h 547"/>
                <a:gd name="T44" fmla="*/ 121 w 547"/>
                <a:gd name="T45" fmla="*/ 47 h 547"/>
                <a:gd name="T46" fmla="*/ 166 w 547"/>
                <a:gd name="T47" fmla="*/ 21 h 547"/>
                <a:gd name="T48" fmla="*/ 218 w 547"/>
                <a:gd name="T49" fmla="*/ 5 h 547"/>
                <a:gd name="T50" fmla="*/ 273 w 547"/>
                <a:gd name="T51" fmla="*/ 0 h 547"/>
                <a:gd name="T52" fmla="*/ 301 w 547"/>
                <a:gd name="T53" fmla="*/ 1 h 547"/>
                <a:gd name="T54" fmla="*/ 355 w 547"/>
                <a:gd name="T55" fmla="*/ 12 h 547"/>
                <a:gd name="T56" fmla="*/ 404 w 547"/>
                <a:gd name="T57" fmla="*/ 33 h 547"/>
                <a:gd name="T58" fmla="*/ 447 w 547"/>
                <a:gd name="T59" fmla="*/ 62 h 547"/>
                <a:gd name="T60" fmla="*/ 485 w 547"/>
                <a:gd name="T61" fmla="*/ 99 h 547"/>
                <a:gd name="T62" fmla="*/ 514 w 547"/>
                <a:gd name="T63" fmla="*/ 143 h 547"/>
                <a:gd name="T64" fmla="*/ 535 w 547"/>
                <a:gd name="T65" fmla="*/ 192 h 547"/>
                <a:gd name="T66" fmla="*/ 546 w 547"/>
                <a:gd name="T67" fmla="*/ 246 h 547"/>
                <a:gd name="T68" fmla="*/ 547 w 547"/>
                <a:gd name="T69" fmla="*/ 274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7" h="547">
                  <a:moveTo>
                    <a:pt x="547" y="274"/>
                  </a:moveTo>
                  <a:lnTo>
                    <a:pt x="547" y="274"/>
                  </a:lnTo>
                  <a:lnTo>
                    <a:pt x="546" y="302"/>
                  </a:lnTo>
                  <a:lnTo>
                    <a:pt x="542" y="329"/>
                  </a:lnTo>
                  <a:lnTo>
                    <a:pt x="535" y="355"/>
                  </a:lnTo>
                  <a:lnTo>
                    <a:pt x="526" y="381"/>
                  </a:lnTo>
                  <a:lnTo>
                    <a:pt x="514" y="404"/>
                  </a:lnTo>
                  <a:lnTo>
                    <a:pt x="500" y="426"/>
                  </a:lnTo>
                  <a:lnTo>
                    <a:pt x="485" y="448"/>
                  </a:lnTo>
                  <a:lnTo>
                    <a:pt x="466" y="468"/>
                  </a:lnTo>
                  <a:lnTo>
                    <a:pt x="447" y="485"/>
                  </a:lnTo>
                  <a:lnTo>
                    <a:pt x="426" y="500"/>
                  </a:lnTo>
                  <a:lnTo>
                    <a:pt x="404" y="515"/>
                  </a:lnTo>
                  <a:lnTo>
                    <a:pt x="379" y="526"/>
                  </a:lnTo>
                  <a:lnTo>
                    <a:pt x="355" y="536"/>
                  </a:lnTo>
                  <a:lnTo>
                    <a:pt x="329" y="542"/>
                  </a:lnTo>
                  <a:lnTo>
                    <a:pt x="301" y="546"/>
                  </a:lnTo>
                  <a:lnTo>
                    <a:pt x="273" y="547"/>
                  </a:lnTo>
                  <a:lnTo>
                    <a:pt x="273" y="547"/>
                  </a:lnTo>
                  <a:lnTo>
                    <a:pt x="246" y="546"/>
                  </a:lnTo>
                  <a:lnTo>
                    <a:pt x="218" y="542"/>
                  </a:lnTo>
                  <a:lnTo>
                    <a:pt x="192" y="536"/>
                  </a:lnTo>
                  <a:lnTo>
                    <a:pt x="166" y="526"/>
                  </a:lnTo>
                  <a:lnTo>
                    <a:pt x="143" y="515"/>
                  </a:lnTo>
                  <a:lnTo>
                    <a:pt x="121" y="500"/>
                  </a:lnTo>
                  <a:lnTo>
                    <a:pt x="99" y="485"/>
                  </a:lnTo>
                  <a:lnTo>
                    <a:pt x="79" y="468"/>
                  </a:lnTo>
                  <a:lnTo>
                    <a:pt x="62" y="448"/>
                  </a:lnTo>
                  <a:lnTo>
                    <a:pt x="47" y="426"/>
                  </a:lnTo>
                  <a:lnTo>
                    <a:pt x="33" y="404"/>
                  </a:lnTo>
                  <a:lnTo>
                    <a:pt x="21" y="381"/>
                  </a:lnTo>
                  <a:lnTo>
                    <a:pt x="12" y="355"/>
                  </a:lnTo>
                  <a:lnTo>
                    <a:pt x="5" y="329"/>
                  </a:lnTo>
                  <a:lnTo>
                    <a:pt x="1" y="302"/>
                  </a:lnTo>
                  <a:lnTo>
                    <a:pt x="0" y="274"/>
                  </a:lnTo>
                  <a:lnTo>
                    <a:pt x="0" y="274"/>
                  </a:lnTo>
                  <a:lnTo>
                    <a:pt x="1" y="246"/>
                  </a:lnTo>
                  <a:lnTo>
                    <a:pt x="5" y="218"/>
                  </a:lnTo>
                  <a:lnTo>
                    <a:pt x="12" y="192"/>
                  </a:lnTo>
                  <a:lnTo>
                    <a:pt x="21" y="166"/>
                  </a:lnTo>
                  <a:lnTo>
                    <a:pt x="33" y="143"/>
                  </a:lnTo>
                  <a:lnTo>
                    <a:pt x="47" y="121"/>
                  </a:lnTo>
                  <a:lnTo>
                    <a:pt x="62" y="99"/>
                  </a:lnTo>
                  <a:lnTo>
                    <a:pt x="79" y="79"/>
                  </a:lnTo>
                  <a:lnTo>
                    <a:pt x="99" y="62"/>
                  </a:lnTo>
                  <a:lnTo>
                    <a:pt x="121" y="47"/>
                  </a:lnTo>
                  <a:lnTo>
                    <a:pt x="143" y="33"/>
                  </a:lnTo>
                  <a:lnTo>
                    <a:pt x="166" y="21"/>
                  </a:lnTo>
                  <a:lnTo>
                    <a:pt x="192" y="12"/>
                  </a:lnTo>
                  <a:lnTo>
                    <a:pt x="218" y="5"/>
                  </a:lnTo>
                  <a:lnTo>
                    <a:pt x="246" y="1"/>
                  </a:lnTo>
                  <a:lnTo>
                    <a:pt x="273" y="0"/>
                  </a:lnTo>
                  <a:lnTo>
                    <a:pt x="273" y="0"/>
                  </a:lnTo>
                  <a:lnTo>
                    <a:pt x="301" y="1"/>
                  </a:lnTo>
                  <a:lnTo>
                    <a:pt x="329" y="5"/>
                  </a:lnTo>
                  <a:lnTo>
                    <a:pt x="355" y="12"/>
                  </a:lnTo>
                  <a:lnTo>
                    <a:pt x="379" y="21"/>
                  </a:lnTo>
                  <a:lnTo>
                    <a:pt x="404" y="33"/>
                  </a:lnTo>
                  <a:lnTo>
                    <a:pt x="426" y="47"/>
                  </a:lnTo>
                  <a:lnTo>
                    <a:pt x="447" y="62"/>
                  </a:lnTo>
                  <a:lnTo>
                    <a:pt x="466" y="79"/>
                  </a:lnTo>
                  <a:lnTo>
                    <a:pt x="485" y="99"/>
                  </a:lnTo>
                  <a:lnTo>
                    <a:pt x="500" y="121"/>
                  </a:lnTo>
                  <a:lnTo>
                    <a:pt x="514" y="143"/>
                  </a:lnTo>
                  <a:lnTo>
                    <a:pt x="526" y="166"/>
                  </a:lnTo>
                  <a:lnTo>
                    <a:pt x="535" y="192"/>
                  </a:lnTo>
                  <a:lnTo>
                    <a:pt x="542" y="218"/>
                  </a:lnTo>
                  <a:lnTo>
                    <a:pt x="546" y="246"/>
                  </a:lnTo>
                  <a:lnTo>
                    <a:pt x="547" y="274"/>
                  </a:lnTo>
                  <a:lnTo>
                    <a:pt x="547" y="274"/>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88" name="Freeform 1767">
              <a:extLst>
                <a:ext uri="{FF2B5EF4-FFF2-40B4-BE49-F238E27FC236}">
                  <a16:creationId xmlns:a16="http://schemas.microsoft.com/office/drawing/2014/main" id="{4893759D-C4D9-4186-AD72-8F8A156A09E1}"/>
                </a:ext>
              </a:extLst>
            </p:cNvPr>
            <p:cNvSpPr>
              <a:spLocks/>
            </p:cNvSpPr>
            <p:nvPr/>
          </p:nvSpPr>
          <p:spPr bwMode="auto">
            <a:xfrm>
              <a:off x="8874558" y="3077928"/>
              <a:ext cx="533258" cy="534258"/>
            </a:xfrm>
            <a:custGeom>
              <a:avLst/>
              <a:gdLst>
                <a:gd name="T0" fmla="*/ 533 w 533"/>
                <a:gd name="T1" fmla="*/ 267 h 534"/>
                <a:gd name="T2" fmla="*/ 528 w 533"/>
                <a:gd name="T3" fmla="*/ 321 h 534"/>
                <a:gd name="T4" fmla="*/ 513 w 533"/>
                <a:gd name="T5" fmla="*/ 371 h 534"/>
                <a:gd name="T6" fmla="*/ 488 w 533"/>
                <a:gd name="T7" fmla="*/ 417 h 534"/>
                <a:gd name="T8" fmla="*/ 455 w 533"/>
                <a:gd name="T9" fmla="*/ 456 h 534"/>
                <a:gd name="T10" fmla="*/ 415 w 533"/>
                <a:gd name="T11" fmla="*/ 488 h 534"/>
                <a:gd name="T12" fmla="*/ 370 w 533"/>
                <a:gd name="T13" fmla="*/ 513 h 534"/>
                <a:gd name="T14" fmla="*/ 320 w 533"/>
                <a:gd name="T15" fmla="*/ 529 h 534"/>
                <a:gd name="T16" fmla="*/ 266 w 533"/>
                <a:gd name="T17" fmla="*/ 534 h 534"/>
                <a:gd name="T18" fmla="*/ 239 w 533"/>
                <a:gd name="T19" fmla="*/ 532 h 534"/>
                <a:gd name="T20" fmla="*/ 187 w 533"/>
                <a:gd name="T21" fmla="*/ 522 h 534"/>
                <a:gd name="T22" fmla="*/ 139 w 533"/>
                <a:gd name="T23" fmla="*/ 503 h 534"/>
                <a:gd name="T24" fmla="*/ 96 w 533"/>
                <a:gd name="T25" fmla="*/ 473 h 534"/>
                <a:gd name="T26" fmla="*/ 61 w 533"/>
                <a:gd name="T27" fmla="*/ 436 h 534"/>
                <a:gd name="T28" fmla="*/ 31 w 533"/>
                <a:gd name="T29" fmla="*/ 395 h 534"/>
                <a:gd name="T30" fmla="*/ 11 w 533"/>
                <a:gd name="T31" fmla="*/ 347 h 534"/>
                <a:gd name="T32" fmla="*/ 1 w 533"/>
                <a:gd name="T33" fmla="*/ 295 h 534"/>
                <a:gd name="T34" fmla="*/ 0 w 533"/>
                <a:gd name="T35" fmla="*/ 267 h 534"/>
                <a:gd name="T36" fmla="*/ 5 w 533"/>
                <a:gd name="T37" fmla="*/ 213 h 534"/>
                <a:gd name="T38" fmla="*/ 20 w 533"/>
                <a:gd name="T39" fmla="*/ 162 h 534"/>
                <a:gd name="T40" fmla="*/ 45 w 533"/>
                <a:gd name="T41" fmla="*/ 117 h 534"/>
                <a:gd name="T42" fmla="*/ 77 w 533"/>
                <a:gd name="T43" fmla="*/ 78 h 534"/>
                <a:gd name="T44" fmla="*/ 116 w 533"/>
                <a:gd name="T45" fmla="*/ 45 h 534"/>
                <a:gd name="T46" fmla="*/ 162 w 533"/>
                <a:gd name="T47" fmla="*/ 20 h 534"/>
                <a:gd name="T48" fmla="*/ 213 w 533"/>
                <a:gd name="T49" fmla="*/ 5 h 534"/>
                <a:gd name="T50" fmla="*/ 266 w 533"/>
                <a:gd name="T51" fmla="*/ 0 h 534"/>
                <a:gd name="T52" fmla="*/ 293 w 533"/>
                <a:gd name="T53" fmla="*/ 1 h 534"/>
                <a:gd name="T54" fmla="*/ 346 w 533"/>
                <a:gd name="T55" fmla="*/ 11 h 534"/>
                <a:gd name="T56" fmla="*/ 393 w 533"/>
                <a:gd name="T57" fmla="*/ 32 h 534"/>
                <a:gd name="T58" fmla="*/ 436 w 533"/>
                <a:gd name="T59" fmla="*/ 61 h 534"/>
                <a:gd name="T60" fmla="*/ 472 w 533"/>
                <a:gd name="T61" fmla="*/ 97 h 534"/>
                <a:gd name="T62" fmla="*/ 501 w 533"/>
                <a:gd name="T63" fmla="*/ 139 h 534"/>
                <a:gd name="T64" fmla="*/ 522 w 533"/>
                <a:gd name="T65" fmla="*/ 187 h 534"/>
                <a:gd name="T66" fmla="*/ 532 w 533"/>
                <a:gd name="T67" fmla="*/ 240 h 534"/>
                <a:gd name="T68" fmla="*/ 533 w 533"/>
                <a:gd name="T69" fmla="*/ 26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3" h="534">
                  <a:moveTo>
                    <a:pt x="533" y="267"/>
                  </a:moveTo>
                  <a:lnTo>
                    <a:pt x="533" y="267"/>
                  </a:lnTo>
                  <a:lnTo>
                    <a:pt x="532" y="295"/>
                  </a:lnTo>
                  <a:lnTo>
                    <a:pt x="528" y="321"/>
                  </a:lnTo>
                  <a:lnTo>
                    <a:pt x="522" y="347"/>
                  </a:lnTo>
                  <a:lnTo>
                    <a:pt x="513" y="371"/>
                  </a:lnTo>
                  <a:lnTo>
                    <a:pt x="501" y="395"/>
                  </a:lnTo>
                  <a:lnTo>
                    <a:pt x="488" y="417"/>
                  </a:lnTo>
                  <a:lnTo>
                    <a:pt x="472" y="436"/>
                  </a:lnTo>
                  <a:lnTo>
                    <a:pt x="455" y="456"/>
                  </a:lnTo>
                  <a:lnTo>
                    <a:pt x="436" y="473"/>
                  </a:lnTo>
                  <a:lnTo>
                    <a:pt x="415" y="488"/>
                  </a:lnTo>
                  <a:lnTo>
                    <a:pt x="393" y="503"/>
                  </a:lnTo>
                  <a:lnTo>
                    <a:pt x="370" y="513"/>
                  </a:lnTo>
                  <a:lnTo>
                    <a:pt x="346" y="522"/>
                  </a:lnTo>
                  <a:lnTo>
                    <a:pt x="320" y="529"/>
                  </a:lnTo>
                  <a:lnTo>
                    <a:pt x="293" y="532"/>
                  </a:lnTo>
                  <a:lnTo>
                    <a:pt x="266" y="534"/>
                  </a:lnTo>
                  <a:lnTo>
                    <a:pt x="266" y="534"/>
                  </a:lnTo>
                  <a:lnTo>
                    <a:pt x="239" y="532"/>
                  </a:lnTo>
                  <a:lnTo>
                    <a:pt x="213" y="529"/>
                  </a:lnTo>
                  <a:lnTo>
                    <a:pt x="187" y="522"/>
                  </a:lnTo>
                  <a:lnTo>
                    <a:pt x="162" y="513"/>
                  </a:lnTo>
                  <a:lnTo>
                    <a:pt x="139" y="503"/>
                  </a:lnTo>
                  <a:lnTo>
                    <a:pt x="116" y="488"/>
                  </a:lnTo>
                  <a:lnTo>
                    <a:pt x="96" y="473"/>
                  </a:lnTo>
                  <a:lnTo>
                    <a:pt x="77" y="456"/>
                  </a:lnTo>
                  <a:lnTo>
                    <a:pt x="61" y="436"/>
                  </a:lnTo>
                  <a:lnTo>
                    <a:pt x="45" y="417"/>
                  </a:lnTo>
                  <a:lnTo>
                    <a:pt x="31" y="395"/>
                  </a:lnTo>
                  <a:lnTo>
                    <a:pt x="20" y="371"/>
                  </a:lnTo>
                  <a:lnTo>
                    <a:pt x="11" y="347"/>
                  </a:lnTo>
                  <a:lnTo>
                    <a:pt x="5" y="321"/>
                  </a:lnTo>
                  <a:lnTo>
                    <a:pt x="1" y="295"/>
                  </a:lnTo>
                  <a:lnTo>
                    <a:pt x="0" y="267"/>
                  </a:lnTo>
                  <a:lnTo>
                    <a:pt x="0" y="267"/>
                  </a:lnTo>
                  <a:lnTo>
                    <a:pt x="1" y="240"/>
                  </a:lnTo>
                  <a:lnTo>
                    <a:pt x="5" y="213"/>
                  </a:lnTo>
                  <a:lnTo>
                    <a:pt x="11" y="187"/>
                  </a:lnTo>
                  <a:lnTo>
                    <a:pt x="20" y="162"/>
                  </a:lnTo>
                  <a:lnTo>
                    <a:pt x="31" y="139"/>
                  </a:lnTo>
                  <a:lnTo>
                    <a:pt x="45" y="117"/>
                  </a:lnTo>
                  <a:lnTo>
                    <a:pt x="61" y="97"/>
                  </a:lnTo>
                  <a:lnTo>
                    <a:pt x="77" y="78"/>
                  </a:lnTo>
                  <a:lnTo>
                    <a:pt x="96" y="61"/>
                  </a:lnTo>
                  <a:lnTo>
                    <a:pt x="116" y="45"/>
                  </a:lnTo>
                  <a:lnTo>
                    <a:pt x="139" y="32"/>
                  </a:lnTo>
                  <a:lnTo>
                    <a:pt x="162" y="20"/>
                  </a:lnTo>
                  <a:lnTo>
                    <a:pt x="187" y="11"/>
                  </a:lnTo>
                  <a:lnTo>
                    <a:pt x="213" y="5"/>
                  </a:lnTo>
                  <a:lnTo>
                    <a:pt x="239" y="1"/>
                  </a:lnTo>
                  <a:lnTo>
                    <a:pt x="266" y="0"/>
                  </a:lnTo>
                  <a:lnTo>
                    <a:pt x="266" y="0"/>
                  </a:lnTo>
                  <a:lnTo>
                    <a:pt x="293" y="1"/>
                  </a:lnTo>
                  <a:lnTo>
                    <a:pt x="320" y="5"/>
                  </a:lnTo>
                  <a:lnTo>
                    <a:pt x="346" y="11"/>
                  </a:lnTo>
                  <a:lnTo>
                    <a:pt x="370" y="20"/>
                  </a:lnTo>
                  <a:lnTo>
                    <a:pt x="393" y="32"/>
                  </a:lnTo>
                  <a:lnTo>
                    <a:pt x="415" y="45"/>
                  </a:lnTo>
                  <a:lnTo>
                    <a:pt x="436" y="61"/>
                  </a:lnTo>
                  <a:lnTo>
                    <a:pt x="455" y="78"/>
                  </a:lnTo>
                  <a:lnTo>
                    <a:pt x="472" y="97"/>
                  </a:lnTo>
                  <a:lnTo>
                    <a:pt x="488" y="117"/>
                  </a:lnTo>
                  <a:lnTo>
                    <a:pt x="501" y="139"/>
                  </a:lnTo>
                  <a:lnTo>
                    <a:pt x="513" y="162"/>
                  </a:lnTo>
                  <a:lnTo>
                    <a:pt x="522" y="187"/>
                  </a:lnTo>
                  <a:lnTo>
                    <a:pt x="528" y="213"/>
                  </a:lnTo>
                  <a:lnTo>
                    <a:pt x="532" y="240"/>
                  </a:lnTo>
                  <a:lnTo>
                    <a:pt x="533" y="267"/>
                  </a:lnTo>
                  <a:lnTo>
                    <a:pt x="533" y="267"/>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89" name="Freeform 1768">
              <a:extLst>
                <a:ext uri="{FF2B5EF4-FFF2-40B4-BE49-F238E27FC236}">
                  <a16:creationId xmlns:a16="http://schemas.microsoft.com/office/drawing/2014/main" id="{B34EAB5F-8A6B-4B46-80DD-175568F665C3}"/>
                </a:ext>
              </a:extLst>
            </p:cNvPr>
            <p:cNvSpPr>
              <a:spLocks/>
            </p:cNvSpPr>
            <p:nvPr/>
          </p:nvSpPr>
          <p:spPr bwMode="auto">
            <a:xfrm>
              <a:off x="8905573" y="3108943"/>
              <a:ext cx="279135" cy="352170"/>
            </a:xfrm>
            <a:custGeom>
              <a:avLst/>
              <a:gdLst>
                <a:gd name="T0" fmla="*/ 10 w 279"/>
                <a:gd name="T1" fmla="*/ 252 h 352"/>
                <a:gd name="T2" fmla="*/ 10 w 279"/>
                <a:gd name="T3" fmla="*/ 252 h 352"/>
                <a:gd name="T4" fmla="*/ 11 w 279"/>
                <a:gd name="T5" fmla="*/ 226 h 352"/>
                <a:gd name="T6" fmla="*/ 15 w 279"/>
                <a:gd name="T7" fmla="*/ 201 h 352"/>
                <a:gd name="T8" fmla="*/ 21 w 279"/>
                <a:gd name="T9" fmla="*/ 178 h 352"/>
                <a:gd name="T10" fmla="*/ 30 w 279"/>
                <a:gd name="T11" fmla="*/ 156 h 352"/>
                <a:gd name="T12" fmla="*/ 40 w 279"/>
                <a:gd name="T13" fmla="*/ 134 h 352"/>
                <a:gd name="T14" fmla="*/ 52 w 279"/>
                <a:gd name="T15" fmla="*/ 113 h 352"/>
                <a:gd name="T16" fmla="*/ 66 w 279"/>
                <a:gd name="T17" fmla="*/ 93 h 352"/>
                <a:gd name="T18" fmla="*/ 83 w 279"/>
                <a:gd name="T19" fmla="*/ 76 h 352"/>
                <a:gd name="T20" fmla="*/ 100 w 279"/>
                <a:gd name="T21" fmla="*/ 61 h 352"/>
                <a:gd name="T22" fmla="*/ 119 w 279"/>
                <a:gd name="T23" fmla="*/ 47 h 352"/>
                <a:gd name="T24" fmla="*/ 140 w 279"/>
                <a:gd name="T25" fmla="*/ 34 h 352"/>
                <a:gd name="T26" fmla="*/ 161 w 279"/>
                <a:gd name="T27" fmla="*/ 23 h 352"/>
                <a:gd name="T28" fmla="*/ 184 w 279"/>
                <a:gd name="T29" fmla="*/ 15 h 352"/>
                <a:gd name="T30" fmla="*/ 208 w 279"/>
                <a:gd name="T31" fmla="*/ 9 h 352"/>
                <a:gd name="T32" fmla="*/ 232 w 279"/>
                <a:gd name="T33" fmla="*/ 5 h 352"/>
                <a:gd name="T34" fmla="*/ 258 w 279"/>
                <a:gd name="T35" fmla="*/ 4 h 352"/>
                <a:gd name="T36" fmla="*/ 258 w 279"/>
                <a:gd name="T37" fmla="*/ 4 h 352"/>
                <a:gd name="T38" fmla="*/ 279 w 279"/>
                <a:gd name="T39" fmla="*/ 5 h 352"/>
                <a:gd name="T40" fmla="*/ 279 w 279"/>
                <a:gd name="T41" fmla="*/ 5 h 352"/>
                <a:gd name="T42" fmla="*/ 258 w 279"/>
                <a:gd name="T43" fmla="*/ 1 h 352"/>
                <a:gd name="T44" fmla="*/ 235 w 279"/>
                <a:gd name="T45" fmla="*/ 0 h 352"/>
                <a:gd name="T46" fmla="*/ 235 w 279"/>
                <a:gd name="T47" fmla="*/ 0 h 352"/>
                <a:gd name="T48" fmla="*/ 211 w 279"/>
                <a:gd name="T49" fmla="*/ 1 h 352"/>
                <a:gd name="T50" fmla="*/ 188 w 279"/>
                <a:gd name="T51" fmla="*/ 5 h 352"/>
                <a:gd name="T52" fmla="*/ 166 w 279"/>
                <a:gd name="T53" fmla="*/ 11 h 352"/>
                <a:gd name="T54" fmla="*/ 144 w 279"/>
                <a:gd name="T55" fmla="*/ 19 h 352"/>
                <a:gd name="T56" fmla="*/ 123 w 279"/>
                <a:gd name="T57" fmla="*/ 28 h 352"/>
                <a:gd name="T58" fmla="*/ 104 w 279"/>
                <a:gd name="T59" fmla="*/ 40 h 352"/>
                <a:gd name="T60" fmla="*/ 85 w 279"/>
                <a:gd name="T61" fmla="*/ 54 h 352"/>
                <a:gd name="T62" fmla="*/ 69 w 279"/>
                <a:gd name="T63" fmla="*/ 70 h 352"/>
                <a:gd name="T64" fmla="*/ 54 w 279"/>
                <a:gd name="T65" fmla="*/ 86 h 352"/>
                <a:gd name="T66" fmla="*/ 40 w 279"/>
                <a:gd name="T67" fmla="*/ 104 h 352"/>
                <a:gd name="T68" fmla="*/ 28 w 279"/>
                <a:gd name="T69" fmla="*/ 123 h 352"/>
                <a:gd name="T70" fmla="*/ 19 w 279"/>
                <a:gd name="T71" fmla="*/ 144 h 352"/>
                <a:gd name="T72" fmla="*/ 10 w 279"/>
                <a:gd name="T73" fmla="*/ 166 h 352"/>
                <a:gd name="T74" fmla="*/ 5 w 279"/>
                <a:gd name="T75" fmla="*/ 188 h 352"/>
                <a:gd name="T76" fmla="*/ 1 w 279"/>
                <a:gd name="T77" fmla="*/ 212 h 352"/>
                <a:gd name="T78" fmla="*/ 0 w 279"/>
                <a:gd name="T79" fmla="*/ 236 h 352"/>
                <a:gd name="T80" fmla="*/ 0 w 279"/>
                <a:gd name="T81" fmla="*/ 236 h 352"/>
                <a:gd name="T82" fmla="*/ 1 w 279"/>
                <a:gd name="T83" fmla="*/ 252 h 352"/>
                <a:gd name="T84" fmla="*/ 2 w 279"/>
                <a:gd name="T85" fmla="*/ 267 h 352"/>
                <a:gd name="T86" fmla="*/ 5 w 279"/>
                <a:gd name="T87" fmla="*/ 282 h 352"/>
                <a:gd name="T88" fmla="*/ 9 w 279"/>
                <a:gd name="T89" fmla="*/ 297 h 352"/>
                <a:gd name="T90" fmla="*/ 13 w 279"/>
                <a:gd name="T91" fmla="*/ 312 h 352"/>
                <a:gd name="T92" fmla="*/ 18 w 279"/>
                <a:gd name="T93" fmla="*/ 326 h 352"/>
                <a:gd name="T94" fmla="*/ 24 w 279"/>
                <a:gd name="T95" fmla="*/ 339 h 352"/>
                <a:gd name="T96" fmla="*/ 31 w 279"/>
                <a:gd name="T97" fmla="*/ 352 h 352"/>
                <a:gd name="T98" fmla="*/ 31 w 279"/>
                <a:gd name="T99" fmla="*/ 352 h 352"/>
                <a:gd name="T100" fmla="*/ 22 w 279"/>
                <a:gd name="T101" fmla="*/ 329 h 352"/>
                <a:gd name="T102" fmla="*/ 15 w 279"/>
                <a:gd name="T103" fmla="*/ 304 h 352"/>
                <a:gd name="T104" fmla="*/ 11 w 279"/>
                <a:gd name="T105" fmla="*/ 278 h 352"/>
                <a:gd name="T106" fmla="*/ 10 w 279"/>
                <a:gd name="T107" fmla="*/ 252 h 352"/>
                <a:gd name="T108" fmla="*/ 10 w 279"/>
                <a:gd name="T109" fmla="*/ 2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352">
                  <a:moveTo>
                    <a:pt x="10" y="252"/>
                  </a:moveTo>
                  <a:lnTo>
                    <a:pt x="10" y="252"/>
                  </a:lnTo>
                  <a:lnTo>
                    <a:pt x="11" y="226"/>
                  </a:lnTo>
                  <a:lnTo>
                    <a:pt x="15" y="201"/>
                  </a:lnTo>
                  <a:lnTo>
                    <a:pt x="21" y="178"/>
                  </a:lnTo>
                  <a:lnTo>
                    <a:pt x="30" y="156"/>
                  </a:lnTo>
                  <a:lnTo>
                    <a:pt x="40" y="134"/>
                  </a:lnTo>
                  <a:lnTo>
                    <a:pt x="52" y="113"/>
                  </a:lnTo>
                  <a:lnTo>
                    <a:pt x="66" y="93"/>
                  </a:lnTo>
                  <a:lnTo>
                    <a:pt x="83" y="76"/>
                  </a:lnTo>
                  <a:lnTo>
                    <a:pt x="100" y="61"/>
                  </a:lnTo>
                  <a:lnTo>
                    <a:pt x="119" y="47"/>
                  </a:lnTo>
                  <a:lnTo>
                    <a:pt x="140" y="34"/>
                  </a:lnTo>
                  <a:lnTo>
                    <a:pt x="161" y="23"/>
                  </a:lnTo>
                  <a:lnTo>
                    <a:pt x="184" y="15"/>
                  </a:lnTo>
                  <a:lnTo>
                    <a:pt x="208" y="9"/>
                  </a:lnTo>
                  <a:lnTo>
                    <a:pt x="232" y="5"/>
                  </a:lnTo>
                  <a:lnTo>
                    <a:pt x="258" y="4"/>
                  </a:lnTo>
                  <a:lnTo>
                    <a:pt x="258" y="4"/>
                  </a:lnTo>
                  <a:lnTo>
                    <a:pt x="279" y="5"/>
                  </a:lnTo>
                  <a:lnTo>
                    <a:pt x="279" y="5"/>
                  </a:lnTo>
                  <a:lnTo>
                    <a:pt x="258" y="1"/>
                  </a:lnTo>
                  <a:lnTo>
                    <a:pt x="235" y="0"/>
                  </a:lnTo>
                  <a:lnTo>
                    <a:pt x="235" y="0"/>
                  </a:lnTo>
                  <a:lnTo>
                    <a:pt x="211" y="1"/>
                  </a:lnTo>
                  <a:lnTo>
                    <a:pt x="188" y="5"/>
                  </a:lnTo>
                  <a:lnTo>
                    <a:pt x="166" y="11"/>
                  </a:lnTo>
                  <a:lnTo>
                    <a:pt x="144" y="19"/>
                  </a:lnTo>
                  <a:lnTo>
                    <a:pt x="123" y="28"/>
                  </a:lnTo>
                  <a:lnTo>
                    <a:pt x="104" y="40"/>
                  </a:lnTo>
                  <a:lnTo>
                    <a:pt x="85" y="54"/>
                  </a:lnTo>
                  <a:lnTo>
                    <a:pt x="69" y="70"/>
                  </a:lnTo>
                  <a:lnTo>
                    <a:pt x="54" y="86"/>
                  </a:lnTo>
                  <a:lnTo>
                    <a:pt x="40" y="104"/>
                  </a:lnTo>
                  <a:lnTo>
                    <a:pt x="28" y="123"/>
                  </a:lnTo>
                  <a:lnTo>
                    <a:pt x="19" y="144"/>
                  </a:lnTo>
                  <a:lnTo>
                    <a:pt x="10" y="166"/>
                  </a:lnTo>
                  <a:lnTo>
                    <a:pt x="5" y="188"/>
                  </a:lnTo>
                  <a:lnTo>
                    <a:pt x="1" y="212"/>
                  </a:lnTo>
                  <a:lnTo>
                    <a:pt x="0" y="236"/>
                  </a:lnTo>
                  <a:lnTo>
                    <a:pt x="0" y="236"/>
                  </a:lnTo>
                  <a:lnTo>
                    <a:pt x="1" y="252"/>
                  </a:lnTo>
                  <a:lnTo>
                    <a:pt x="2" y="267"/>
                  </a:lnTo>
                  <a:lnTo>
                    <a:pt x="5" y="282"/>
                  </a:lnTo>
                  <a:lnTo>
                    <a:pt x="9" y="297"/>
                  </a:lnTo>
                  <a:lnTo>
                    <a:pt x="13" y="312"/>
                  </a:lnTo>
                  <a:lnTo>
                    <a:pt x="18" y="326"/>
                  </a:lnTo>
                  <a:lnTo>
                    <a:pt x="24" y="339"/>
                  </a:lnTo>
                  <a:lnTo>
                    <a:pt x="31" y="352"/>
                  </a:lnTo>
                  <a:lnTo>
                    <a:pt x="31" y="352"/>
                  </a:lnTo>
                  <a:lnTo>
                    <a:pt x="22" y="329"/>
                  </a:lnTo>
                  <a:lnTo>
                    <a:pt x="15" y="304"/>
                  </a:lnTo>
                  <a:lnTo>
                    <a:pt x="11" y="278"/>
                  </a:lnTo>
                  <a:lnTo>
                    <a:pt x="10" y="252"/>
                  </a:lnTo>
                  <a:lnTo>
                    <a:pt x="10" y="252"/>
                  </a:lnTo>
                  <a:close/>
                </a:path>
              </a:pathLst>
            </a:custGeom>
            <a:solidFill>
              <a:srgbClr val="473E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90" name="Freeform 1769">
              <a:extLst>
                <a:ext uri="{FF2B5EF4-FFF2-40B4-BE49-F238E27FC236}">
                  <a16:creationId xmlns:a16="http://schemas.microsoft.com/office/drawing/2014/main" id="{795EB41B-09C8-402B-8970-C4F42A2CFBC9}"/>
                </a:ext>
              </a:extLst>
            </p:cNvPr>
            <p:cNvSpPr>
              <a:spLocks/>
            </p:cNvSpPr>
            <p:nvPr/>
          </p:nvSpPr>
          <p:spPr bwMode="auto">
            <a:xfrm>
              <a:off x="9031634" y="3183979"/>
              <a:ext cx="344166" cy="397192"/>
            </a:xfrm>
            <a:custGeom>
              <a:avLst/>
              <a:gdLst>
                <a:gd name="T0" fmla="*/ 0 w 344"/>
                <a:gd name="T1" fmla="*/ 235 h 397"/>
                <a:gd name="T2" fmla="*/ 0 w 344"/>
                <a:gd name="T3" fmla="*/ 235 h 397"/>
                <a:gd name="T4" fmla="*/ 1 w 344"/>
                <a:gd name="T5" fmla="*/ 257 h 397"/>
                <a:gd name="T6" fmla="*/ 4 w 344"/>
                <a:gd name="T7" fmla="*/ 278 h 397"/>
                <a:gd name="T8" fmla="*/ 9 w 344"/>
                <a:gd name="T9" fmla="*/ 299 h 397"/>
                <a:gd name="T10" fmla="*/ 15 w 344"/>
                <a:gd name="T11" fmla="*/ 320 h 397"/>
                <a:gd name="T12" fmla="*/ 24 w 344"/>
                <a:gd name="T13" fmla="*/ 339 h 397"/>
                <a:gd name="T14" fmla="*/ 33 w 344"/>
                <a:gd name="T15" fmla="*/ 358 h 397"/>
                <a:gd name="T16" fmla="*/ 45 w 344"/>
                <a:gd name="T17" fmla="*/ 374 h 397"/>
                <a:gd name="T18" fmla="*/ 58 w 344"/>
                <a:gd name="T19" fmla="*/ 390 h 397"/>
                <a:gd name="T20" fmla="*/ 58 w 344"/>
                <a:gd name="T21" fmla="*/ 390 h 397"/>
                <a:gd name="T22" fmla="*/ 84 w 344"/>
                <a:gd name="T23" fmla="*/ 395 h 397"/>
                <a:gd name="T24" fmla="*/ 109 w 344"/>
                <a:gd name="T25" fmla="*/ 397 h 397"/>
                <a:gd name="T26" fmla="*/ 109 w 344"/>
                <a:gd name="T27" fmla="*/ 397 h 397"/>
                <a:gd name="T28" fmla="*/ 134 w 344"/>
                <a:gd name="T29" fmla="*/ 395 h 397"/>
                <a:gd name="T30" fmla="*/ 157 w 344"/>
                <a:gd name="T31" fmla="*/ 391 h 397"/>
                <a:gd name="T32" fmla="*/ 179 w 344"/>
                <a:gd name="T33" fmla="*/ 385 h 397"/>
                <a:gd name="T34" fmla="*/ 201 w 344"/>
                <a:gd name="T35" fmla="*/ 377 h 397"/>
                <a:gd name="T36" fmla="*/ 222 w 344"/>
                <a:gd name="T37" fmla="*/ 368 h 397"/>
                <a:gd name="T38" fmla="*/ 241 w 344"/>
                <a:gd name="T39" fmla="*/ 356 h 397"/>
                <a:gd name="T40" fmla="*/ 260 w 344"/>
                <a:gd name="T41" fmla="*/ 342 h 397"/>
                <a:gd name="T42" fmla="*/ 275 w 344"/>
                <a:gd name="T43" fmla="*/ 328 h 397"/>
                <a:gd name="T44" fmla="*/ 291 w 344"/>
                <a:gd name="T45" fmla="*/ 311 h 397"/>
                <a:gd name="T46" fmla="*/ 304 w 344"/>
                <a:gd name="T47" fmla="*/ 293 h 397"/>
                <a:gd name="T48" fmla="*/ 317 w 344"/>
                <a:gd name="T49" fmla="*/ 273 h 397"/>
                <a:gd name="T50" fmla="*/ 326 w 344"/>
                <a:gd name="T51" fmla="*/ 252 h 397"/>
                <a:gd name="T52" fmla="*/ 334 w 344"/>
                <a:gd name="T53" fmla="*/ 230 h 397"/>
                <a:gd name="T54" fmla="*/ 340 w 344"/>
                <a:gd name="T55" fmla="*/ 208 h 397"/>
                <a:gd name="T56" fmla="*/ 343 w 344"/>
                <a:gd name="T57" fmla="*/ 185 h 397"/>
                <a:gd name="T58" fmla="*/ 344 w 344"/>
                <a:gd name="T59" fmla="*/ 161 h 397"/>
                <a:gd name="T60" fmla="*/ 344 w 344"/>
                <a:gd name="T61" fmla="*/ 161 h 397"/>
                <a:gd name="T62" fmla="*/ 344 w 344"/>
                <a:gd name="T63" fmla="*/ 139 h 397"/>
                <a:gd name="T64" fmla="*/ 340 w 344"/>
                <a:gd name="T65" fmla="*/ 117 h 397"/>
                <a:gd name="T66" fmla="*/ 336 w 344"/>
                <a:gd name="T67" fmla="*/ 96 h 397"/>
                <a:gd name="T68" fmla="*/ 328 w 344"/>
                <a:gd name="T69" fmla="*/ 76 h 397"/>
                <a:gd name="T70" fmla="*/ 321 w 344"/>
                <a:gd name="T71" fmla="*/ 57 h 397"/>
                <a:gd name="T72" fmla="*/ 310 w 344"/>
                <a:gd name="T73" fmla="*/ 39 h 397"/>
                <a:gd name="T74" fmla="*/ 298 w 344"/>
                <a:gd name="T75" fmla="*/ 21 h 397"/>
                <a:gd name="T76" fmla="*/ 285 w 344"/>
                <a:gd name="T77" fmla="*/ 5 h 397"/>
                <a:gd name="T78" fmla="*/ 285 w 344"/>
                <a:gd name="T79" fmla="*/ 5 h 397"/>
                <a:gd name="T80" fmla="*/ 261 w 344"/>
                <a:gd name="T81" fmla="*/ 1 h 397"/>
                <a:gd name="T82" fmla="*/ 235 w 344"/>
                <a:gd name="T83" fmla="*/ 0 h 397"/>
                <a:gd name="T84" fmla="*/ 235 w 344"/>
                <a:gd name="T85" fmla="*/ 0 h 397"/>
                <a:gd name="T86" fmla="*/ 211 w 344"/>
                <a:gd name="T87" fmla="*/ 0 h 397"/>
                <a:gd name="T88" fmla="*/ 188 w 344"/>
                <a:gd name="T89" fmla="*/ 4 h 397"/>
                <a:gd name="T90" fmla="*/ 165 w 344"/>
                <a:gd name="T91" fmla="*/ 11 h 397"/>
                <a:gd name="T92" fmla="*/ 144 w 344"/>
                <a:gd name="T93" fmla="*/ 18 h 397"/>
                <a:gd name="T94" fmla="*/ 123 w 344"/>
                <a:gd name="T95" fmla="*/ 27 h 397"/>
                <a:gd name="T96" fmla="*/ 104 w 344"/>
                <a:gd name="T97" fmla="*/ 39 h 397"/>
                <a:gd name="T98" fmla="*/ 85 w 344"/>
                <a:gd name="T99" fmla="*/ 53 h 397"/>
                <a:gd name="T100" fmla="*/ 69 w 344"/>
                <a:gd name="T101" fmla="*/ 69 h 397"/>
                <a:gd name="T102" fmla="*/ 53 w 344"/>
                <a:gd name="T103" fmla="*/ 85 h 397"/>
                <a:gd name="T104" fmla="*/ 40 w 344"/>
                <a:gd name="T105" fmla="*/ 103 h 397"/>
                <a:gd name="T106" fmla="*/ 28 w 344"/>
                <a:gd name="T107" fmla="*/ 122 h 397"/>
                <a:gd name="T108" fmla="*/ 18 w 344"/>
                <a:gd name="T109" fmla="*/ 143 h 397"/>
                <a:gd name="T110" fmla="*/ 10 w 344"/>
                <a:gd name="T111" fmla="*/ 165 h 397"/>
                <a:gd name="T112" fmla="*/ 5 w 344"/>
                <a:gd name="T113" fmla="*/ 187 h 397"/>
                <a:gd name="T114" fmla="*/ 1 w 344"/>
                <a:gd name="T115" fmla="*/ 211 h 397"/>
                <a:gd name="T116" fmla="*/ 0 w 344"/>
                <a:gd name="T117" fmla="*/ 235 h 397"/>
                <a:gd name="T118" fmla="*/ 0 w 344"/>
                <a:gd name="T119" fmla="*/ 23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4" h="397">
                  <a:moveTo>
                    <a:pt x="0" y="235"/>
                  </a:moveTo>
                  <a:lnTo>
                    <a:pt x="0" y="235"/>
                  </a:lnTo>
                  <a:lnTo>
                    <a:pt x="1" y="257"/>
                  </a:lnTo>
                  <a:lnTo>
                    <a:pt x="4" y="278"/>
                  </a:lnTo>
                  <a:lnTo>
                    <a:pt x="9" y="299"/>
                  </a:lnTo>
                  <a:lnTo>
                    <a:pt x="15" y="320"/>
                  </a:lnTo>
                  <a:lnTo>
                    <a:pt x="24" y="339"/>
                  </a:lnTo>
                  <a:lnTo>
                    <a:pt x="33" y="358"/>
                  </a:lnTo>
                  <a:lnTo>
                    <a:pt x="45" y="374"/>
                  </a:lnTo>
                  <a:lnTo>
                    <a:pt x="58" y="390"/>
                  </a:lnTo>
                  <a:lnTo>
                    <a:pt x="58" y="390"/>
                  </a:lnTo>
                  <a:lnTo>
                    <a:pt x="84" y="395"/>
                  </a:lnTo>
                  <a:lnTo>
                    <a:pt x="109" y="397"/>
                  </a:lnTo>
                  <a:lnTo>
                    <a:pt x="109" y="397"/>
                  </a:lnTo>
                  <a:lnTo>
                    <a:pt x="134" y="395"/>
                  </a:lnTo>
                  <a:lnTo>
                    <a:pt x="157" y="391"/>
                  </a:lnTo>
                  <a:lnTo>
                    <a:pt x="179" y="385"/>
                  </a:lnTo>
                  <a:lnTo>
                    <a:pt x="201" y="377"/>
                  </a:lnTo>
                  <a:lnTo>
                    <a:pt x="222" y="368"/>
                  </a:lnTo>
                  <a:lnTo>
                    <a:pt x="241" y="356"/>
                  </a:lnTo>
                  <a:lnTo>
                    <a:pt x="260" y="342"/>
                  </a:lnTo>
                  <a:lnTo>
                    <a:pt x="275" y="328"/>
                  </a:lnTo>
                  <a:lnTo>
                    <a:pt x="291" y="311"/>
                  </a:lnTo>
                  <a:lnTo>
                    <a:pt x="304" y="293"/>
                  </a:lnTo>
                  <a:lnTo>
                    <a:pt x="317" y="273"/>
                  </a:lnTo>
                  <a:lnTo>
                    <a:pt x="326" y="252"/>
                  </a:lnTo>
                  <a:lnTo>
                    <a:pt x="334" y="230"/>
                  </a:lnTo>
                  <a:lnTo>
                    <a:pt x="340" y="208"/>
                  </a:lnTo>
                  <a:lnTo>
                    <a:pt x="343" y="185"/>
                  </a:lnTo>
                  <a:lnTo>
                    <a:pt x="344" y="161"/>
                  </a:lnTo>
                  <a:lnTo>
                    <a:pt x="344" y="161"/>
                  </a:lnTo>
                  <a:lnTo>
                    <a:pt x="344" y="139"/>
                  </a:lnTo>
                  <a:lnTo>
                    <a:pt x="340" y="117"/>
                  </a:lnTo>
                  <a:lnTo>
                    <a:pt x="336" y="96"/>
                  </a:lnTo>
                  <a:lnTo>
                    <a:pt x="328" y="76"/>
                  </a:lnTo>
                  <a:lnTo>
                    <a:pt x="321" y="57"/>
                  </a:lnTo>
                  <a:lnTo>
                    <a:pt x="310" y="39"/>
                  </a:lnTo>
                  <a:lnTo>
                    <a:pt x="298" y="21"/>
                  </a:lnTo>
                  <a:lnTo>
                    <a:pt x="285" y="5"/>
                  </a:lnTo>
                  <a:lnTo>
                    <a:pt x="285" y="5"/>
                  </a:lnTo>
                  <a:lnTo>
                    <a:pt x="261" y="1"/>
                  </a:lnTo>
                  <a:lnTo>
                    <a:pt x="235" y="0"/>
                  </a:lnTo>
                  <a:lnTo>
                    <a:pt x="235" y="0"/>
                  </a:lnTo>
                  <a:lnTo>
                    <a:pt x="211" y="0"/>
                  </a:lnTo>
                  <a:lnTo>
                    <a:pt x="188" y="4"/>
                  </a:lnTo>
                  <a:lnTo>
                    <a:pt x="165" y="11"/>
                  </a:lnTo>
                  <a:lnTo>
                    <a:pt x="144" y="18"/>
                  </a:lnTo>
                  <a:lnTo>
                    <a:pt x="123" y="27"/>
                  </a:lnTo>
                  <a:lnTo>
                    <a:pt x="104" y="39"/>
                  </a:lnTo>
                  <a:lnTo>
                    <a:pt x="85" y="53"/>
                  </a:lnTo>
                  <a:lnTo>
                    <a:pt x="69" y="69"/>
                  </a:lnTo>
                  <a:lnTo>
                    <a:pt x="53" y="85"/>
                  </a:lnTo>
                  <a:lnTo>
                    <a:pt x="40" y="103"/>
                  </a:lnTo>
                  <a:lnTo>
                    <a:pt x="28" y="122"/>
                  </a:lnTo>
                  <a:lnTo>
                    <a:pt x="18" y="143"/>
                  </a:lnTo>
                  <a:lnTo>
                    <a:pt x="10" y="165"/>
                  </a:lnTo>
                  <a:lnTo>
                    <a:pt x="5" y="187"/>
                  </a:lnTo>
                  <a:lnTo>
                    <a:pt x="1" y="211"/>
                  </a:lnTo>
                  <a:lnTo>
                    <a:pt x="0" y="235"/>
                  </a:lnTo>
                  <a:lnTo>
                    <a:pt x="0" y="235"/>
                  </a:lnTo>
                  <a:close/>
                </a:path>
              </a:pathLst>
            </a:custGeom>
            <a:solidFill>
              <a:srgbClr val="3028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91" name="Freeform 1770">
              <a:extLst>
                <a:ext uri="{FF2B5EF4-FFF2-40B4-BE49-F238E27FC236}">
                  <a16:creationId xmlns:a16="http://schemas.microsoft.com/office/drawing/2014/main" id="{0424AB24-845B-4BAD-AE16-0D09ECD7F619}"/>
                </a:ext>
              </a:extLst>
            </p:cNvPr>
            <p:cNvSpPr>
              <a:spLocks/>
            </p:cNvSpPr>
            <p:nvPr/>
          </p:nvSpPr>
          <p:spPr bwMode="auto">
            <a:xfrm>
              <a:off x="9139686" y="3199987"/>
              <a:ext cx="236114" cy="381184"/>
            </a:xfrm>
            <a:custGeom>
              <a:avLst/>
              <a:gdLst>
                <a:gd name="T0" fmla="*/ 187 w 236"/>
                <a:gd name="T1" fmla="*/ 0 h 381"/>
                <a:gd name="T2" fmla="*/ 187 w 236"/>
                <a:gd name="T3" fmla="*/ 0 h 381"/>
                <a:gd name="T4" fmla="*/ 196 w 236"/>
                <a:gd name="T5" fmla="*/ 26 h 381"/>
                <a:gd name="T6" fmla="*/ 202 w 236"/>
                <a:gd name="T7" fmla="*/ 52 h 381"/>
                <a:gd name="T8" fmla="*/ 206 w 236"/>
                <a:gd name="T9" fmla="*/ 79 h 381"/>
                <a:gd name="T10" fmla="*/ 207 w 236"/>
                <a:gd name="T11" fmla="*/ 106 h 381"/>
                <a:gd name="T12" fmla="*/ 207 w 236"/>
                <a:gd name="T13" fmla="*/ 106 h 381"/>
                <a:gd name="T14" fmla="*/ 206 w 236"/>
                <a:gd name="T15" fmla="*/ 131 h 381"/>
                <a:gd name="T16" fmla="*/ 203 w 236"/>
                <a:gd name="T17" fmla="*/ 154 h 381"/>
                <a:gd name="T18" fmla="*/ 198 w 236"/>
                <a:gd name="T19" fmla="*/ 178 h 381"/>
                <a:gd name="T20" fmla="*/ 192 w 236"/>
                <a:gd name="T21" fmla="*/ 200 h 381"/>
                <a:gd name="T22" fmla="*/ 184 w 236"/>
                <a:gd name="T23" fmla="*/ 221 h 381"/>
                <a:gd name="T24" fmla="*/ 174 w 236"/>
                <a:gd name="T25" fmla="*/ 241 h 381"/>
                <a:gd name="T26" fmla="*/ 162 w 236"/>
                <a:gd name="T27" fmla="*/ 261 h 381"/>
                <a:gd name="T28" fmla="*/ 149 w 236"/>
                <a:gd name="T29" fmla="*/ 280 h 381"/>
                <a:gd name="T30" fmla="*/ 133 w 236"/>
                <a:gd name="T31" fmla="*/ 297 h 381"/>
                <a:gd name="T32" fmla="*/ 118 w 236"/>
                <a:gd name="T33" fmla="*/ 313 h 381"/>
                <a:gd name="T34" fmla="*/ 101 w 236"/>
                <a:gd name="T35" fmla="*/ 329 h 381"/>
                <a:gd name="T36" fmla="*/ 83 w 236"/>
                <a:gd name="T37" fmla="*/ 342 h 381"/>
                <a:gd name="T38" fmla="*/ 63 w 236"/>
                <a:gd name="T39" fmla="*/ 353 h 381"/>
                <a:gd name="T40" fmla="*/ 42 w 236"/>
                <a:gd name="T41" fmla="*/ 364 h 381"/>
                <a:gd name="T42" fmla="*/ 22 w 236"/>
                <a:gd name="T43" fmla="*/ 373 h 381"/>
                <a:gd name="T44" fmla="*/ 0 w 236"/>
                <a:gd name="T45" fmla="*/ 381 h 381"/>
                <a:gd name="T46" fmla="*/ 0 w 236"/>
                <a:gd name="T47" fmla="*/ 381 h 381"/>
                <a:gd name="T48" fmla="*/ 1 w 236"/>
                <a:gd name="T49" fmla="*/ 381 h 381"/>
                <a:gd name="T50" fmla="*/ 1 w 236"/>
                <a:gd name="T51" fmla="*/ 381 h 381"/>
                <a:gd name="T52" fmla="*/ 26 w 236"/>
                <a:gd name="T53" fmla="*/ 379 h 381"/>
                <a:gd name="T54" fmla="*/ 49 w 236"/>
                <a:gd name="T55" fmla="*/ 375 h 381"/>
                <a:gd name="T56" fmla="*/ 71 w 236"/>
                <a:gd name="T57" fmla="*/ 369 h 381"/>
                <a:gd name="T58" fmla="*/ 93 w 236"/>
                <a:gd name="T59" fmla="*/ 361 h 381"/>
                <a:gd name="T60" fmla="*/ 114 w 236"/>
                <a:gd name="T61" fmla="*/ 352 h 381"/>
                <a:gd name="T62" fmla="*/ 133 w 236"/>
                <a:gd name="T63" fmla="*/ 340 h 381"/>
                <a:gd name="T64" fmla="*/ 152 w 236"/>
                <a:gd name="T65" fmla="*/ 326 h 381"/>
                <a:gd name="T66" fmla="*/ 167 w 236"/>
                <a:gd name="T67" fmla="*/ 312 h 381"/>
                <a:gd name="T68" fmla="*/ 183 w 236"/>
                <a:gd name="T69" fmla="*/ 295 h 381"/>
                <a:gd name="T70" fmla="*/ 196 w 236"/>
                <a:gd name="T71" fmla="*/ 277 h 381"/>
                <a:gd name="T72" fmla="*/ 209 w 236"/>
                <a:gd name="T73" fmla="*/ 257 h 381"/>
                <a:gd name="T74" fmla="*/ 218 w 236"/>
                <a:gd name="T75" fmla="*/ 236 h 381"/>
                <a:gd name="T76" fmla="*/ 226 w 236"/>
                <a:gd name="T77" fmla="*/ 214 h 381"/>
                <a:gd name="T78" fmla="*/ 232 w 236"/>
                <a:gd name="T79" fmla="*/ 192 h 381"/>
                <a:gd name="T80" fmla="*/ 235 w 236"/>
                <a:gd name="T81" fmla="*/ 169 h 381"/>
                <a:gd name="T82" fmla="*/ 236 w 236"/>
                <a:gd name="T83" fmla="*/ 145 h 381"/>
                <a:gd name="T84" fmla="*/ 236 w 236"/>
                <a:gd name="T85" fmla="*/ 145 h 381"/>
                <a:gd name="T86" fmla="*/ 236 w 236"/>
                <a:gd name="T87" fmla="*/ 124 h 381"/>
                <a:gd name="T88" fmla="*/ 233 w 236"/>
                <a:gd name="T89" fmla="*/ 105 h 381"/>
                <a:gd name="T90" fmla="*/ 229 w 236"/>
                <a:gd name="T91" fmla="*/ 86 h 381"/>
                <a:gd name="T92" fmla="*/ 223 w 236"/>
                <a:gd name="T93" fmla="*/ 67 h 381"/>
                <a:gd name="T94" fmla="*/ 216 w 236"/>
                <a:gd name="T95" fmla="*/ 49 h 381"/>
                <a:gd name="T96" fmla="*/ 207 w 236"/>
                <a:gd name="T97" fmla="*/ 32 h 381"/>
                <a:gd name="T98" fmla="*/ 198 w 236"/>
                <a:gd name="T99" fmla="*/ 15 h 381"/>
                <a:gd name="T100" fmla="*/ 187 w 236"/>
                <a:gd name="T101" fmla="*/ 0 h 381"/>
                <a:gd name="T102" fmla="*/ 187 w 236"/>
                <a:gd name="T103"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6" h="381">
                  <a:moveTo>
                    <a:pt x="187" y="0"/>
                  </a:moveTo>
                  <a:lnTo>
                    <a:pt x="187" y="0"/>
                  </a:lnTo>
                  <a:lnTo>
                    <a:pt x="196" y="26"/>
                  </a:lnTo>
                  <a:lnTo>
                    <a:pt x="202" y="52"/>
                  </a:lnTo>
                  <a:lnTo>
                    <a:pt x="206" y="79"/>
                  </a:lnTo>
                  <a:lnTo>
                    <a:pt x="207" y="106"/>
                  </a:lnTo>
                  <a:lnTo>
                    <a:pt x="207" y="106"/>
                  </a:lnTo>
                  <a:lnTo>
                    <a:pt x="206" y="131"/>
                  </a:lnTo>
                  <a:lnTo>
                    <a:pt x="203" y="154"/>
                  </a:lnTo>
                  <a:lnTo>
                    <a:pt x="198" y="178"/>
                  </a:lnTo>
                  <a:lnTo>
                    <a:pt x="192" y="200"/>
                  </a:lnTo>
                  <a:lnTo>
                    <a:pt x="184" y="221"/>
                  </a:lnTo>
                  <a:lnTo>
                    <a:pt x="174" y="241"/>
                  </a:lnTo>
                  <a:lnTo>
                    <a:pt x="162" y="261"/>
                  </a:lnTo>
                  <a:lnTo>
                    <a:pt x="149" y="280"/>
                  </a:lnTo>
                  <a:lnTo>
                    <a:pt x="133" y="297"/>
                  </a:lnTo>
                  <a:lnTo>
                    <a:pt x="118" y="313"/>
                  </a:lnTo>
                  <a:lnTo>
                    <a:pt x="101" y="329"/>
                  </a:lnTo>
                  <a:lnTo>
                    <a:pt x="83" y="342"/>
                  </a:lnTo>
                  <a:lnTo>
                    <a:pt x="63" y="353"/>
                  </a:lnTo>
                  <a:lnTo>
                    <a:pt x="42" y="364"/>
                  </a:lnTo>
                  <a:lnTo>
                    <a:pt x="22" y="373"/>
                  </a:lnTo>
                  <a:lnTo>
                    <a:pt x="0" y="381"/>
                  </a:lnTo>
                  <a:lnTo>
                    <a:pt x="0" y="381"/>
                  </a:lnTo>
                  <a:lnTo>
                    <a:pt x="1" y="381"/>
                  </a:lnTo>
                  <a:lnTo>
                    <a:pt x="1" y="381"/>
                  </a:lnTo>
                  <a:lnTo>
                    <a:pt x="26" y="379"/>
                  </a:lnTo>
                  <a:lnTo>
                    <a:pt x="49" y="375"/>
                  </a:lnTo>
                  <a:lnTo>
                    <a:pt x="71" y="369"/>
                  </a:lnTo>
                  <a:lnTo>
                    <a:pt x="93" y="361"/>
                  </a:lnTo>
                  <a:lnTo>
                    <a:pt x="114" y="352"/>
                  </a:lnTo>
                  <a:lnTo>
                    <a:pt x="133" y="340"/>
                  </a:lnTo>
                  <a:lnTo>
                    <a:pt x="152" y="326"/>
                  </a:lnTo>
                  <a:lnTo>
                    <a:pt x="167" y="312"/>
                  </a:lnTo>
                  <a:lnTo>
                    <a:pt x="183" y="295"/>
                  </a:lnTo>
                  <a:lnTo>
                    <a:pt x="196" y="277"/>
                  </a:lnTo>
                  <a:lnTo>
                    <a:pt x="209" y="257"/>
                  </a:lnTo>
                  <a:lnTo>
                    <a:pt x="218" y="236"/>
                  </a:lnTo>
                  <a:lnTo>
                    <a:pt x="226" y="214"/>
                  </a:lnTo>
                  <a:lnTo>
                    <a:pt x="232" y="192"/>
                  </a:lnTo>
                  <a:lnTo>
                    <a:pt x="235" y="169"/>
                  </a:lnTo>
                  <a:lnTo>
                    <a:pt x="236" y="145"/>
                  </a:lnTo>
                  <a:lnTo>
                    <a:pt x="236" y="145"/>
                  </a:lnTo>
                  <a:lnTo>
                    <a:pt x="236" y="124"/>
                  </a:lnTo>
                  <a:lnTo>
                    <a:pt x="233" y="105"/>
                  </a:lnTo>
                  <a:lnTo>
                    <a:pt x="229" y="86"/>
                  </a:lnTo>
                  <a:lnTo>
                    <a:pt x="223" y="67"/>
                  </a:lnTo>
                  <a:lnTo>
                    <a:pt x="216" y="49"/>
                  </a:lnTo>
                  <a:lnTo>
                    <a:pt x="207" y="32"/>
                  </a:lnTo>
                  <a:lnTo>
                    <a:pt x="198" y="15"/>
                  </a:lnTo>
                  <a:lnTo>
                    <a:pt x="187" y="0"/>
                  </a:lnTo>
                  <a:lnTo>
                    <a:pt x="187" y="0"/>
                  </a:lnTo>
                  <a:close/>
                </a:path>
              </a:pathLst>
            </a:custGeom>
            <a:solidFill>
              <a:srgbClr val="4C4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92" name="Freeform 1771">
              <a:extLst>
                <a:ext uri="{FF2B5EF4-FFF2-40B4-BE49-F238E27FC236}">
                  <a16:creationId xmlns:a16="http://schemas.microsoft.com/office/drawing/2014/main" id="{8254550F-FD22-4C03-A569-AB4098B13BD8}"/>
                </a:ext>
              </a:extLst>
            </p:cNvPr>
            <p:cNvSpPr>
              <a:spLocks/>
            </p:cNvSpPr>
            <p:nvPr/>
          </p:nvSpPr>
          <p:spPr bwMode="auto">
            <a:xfrm>
              <a:off x="8874558" y="3225999"/>
              <a:ext cx="27013" cy="193093"/>
            </a:xfrm>
            <a:custGeom>
              <a:avLst/>
              <a:gdLst>
                <a:gd name="T0" fmla="*/ 27 w 27"/>
                <a:gd name="T1" fmla="*/ 0 h 193"/>
                <a:gd name="T2" fmla="*/ 27 w 27"/>
                <a:gd name="T3" fmla="*/ 0 h 193"/>
                <a:gd name="T4" fmla="*/ 20 w 27"/>
                <a:gd name="T5" fmla="*/ 14 h 193"/>
                <a:gd name="T6" fmla="*/ 15 w 27"/>
                <a:gd name="T7" fmla="*/ 28 h 193"/>
                <a:gd name="T8" fmla="*/ 10 w 27"/>
                <a:gd name="T9" fmla="*/ 43 h 193"/>
                <a:gd name="T10" fmla="*/ 6 w 27"/>
                <a:gd name="T11" fmla="*/ 57 h 193"/>
                <a:gd name="T12" fmla="*/ 3 w 27"/>
                <a:gd name="T13" fmla="*/ 73 h 193"/>
                <a:gd name="T14" fmla="*/ 1 w 27"/>
                <a:gd name="T15" fmla="*/ 87 h 193"/>
                <a:gd name="T16" fmla="*/ 0 w 27"/>
                <a:gd name="T17" fmla="*/ 102 h 193"/>
                <a:gd name="T18" fmla="*/ 0 w 27"/>
                <a:gd name="T19" fmla="*/ 119 h 193"/>
                <a:gd name="T20" fmla="*/ 0 w 27"/>
                <a:gd name="T21" fmla="*/ 119 h 193"/>
                <a:gd name="T22" fmla="*/ 0 w 27"/>
                <a:gd name="T23" fmla="*/ 137 h 193"/>
                <a:gd name="T24" fmla="*/ 2 w 27"/>
                <a:gd name="T25" fmla="*/ 157 h 193"/>
                <a:gd name="T26" fmla="*/ 5 w 27"/>
                <a:gd name="T27" fmla="*/ 175 h 193"/>
                <a:gd name="T28" fmla="*/ 10 w 27"/>
                <a:gd name="T29" fmla="*/ 193 h 193"/>
                <a:gd name="T30" fmla="*/ 10 w 27"/>
                <a:gd name="T31" fmla="*/ 193 h 193"/>
                <a:gd name="T32" fmla="*/ 10 w 27"/>
                <a:gd name="T33" fmla="*/ 191 h 193"/>
                <a:gd name="T34" fmla="*/ 10 w 27"/>
                <a:gd name="T35" fmla="*/ 191 h 193"/>
                <a:gd name="T36" fmla="*/ 9 w 27"/>
                <a:gd name="T37" fmla="*/ 167 h 193"/>
                <a:gd name="T38" fmla="*/ 10 w 27"/>
                <a:gd name="T39" fmla="*/ 154 h 193"/>
                <a:gd name="T40" fmla="*/ 11 w 27"/>
                <a:gd name="T41" fmla="*/ 139 h 193"/>
                <a:gd name="T42" fmla="*/ 11 w 27"/>
                <a:gd name="T43" fmla="*/ 110 h 193"/>
                <a:gd name="T44" fmla="*/ 11 w 27"/>
                <a:gd name="T45" fmla="*/ 110 h 193"/>
                <a:gd name="T46" fmla="*/ 13 w 27"/>
                <a:gd name="T47" fmla="*/ 78 h 193"/>
                <a:gd name="T48" fmla="*/ 15 w 27"/>
                <a:gd name="T49" fmla="*/ 49 h 193"/>
                <a:gd name="T50" fmla="*/ 19 w 27"/>
                <a:gd name="T51" fmla="*/ 23 h 193"/>
                <a:gd name="T52" fmla="*/ 23 w 27"/>
                <a:gd name="T53" fmla="*/ 11 h 193"/>
                <a:gd name="T54" fmla="*/ 27 w 27"/>
                <a:gd name="T55" fmla="*/ 0 h 193"/>
                <a:gd name="T56" fmla="*/ 27 w 27"/>
                <a:gd name="T5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 h="193">
                  <a:moveTo>
                    <a:pt x="27" y="0"/>
                  </a:moveTo>
                  <a:lnTo>
                    <a:pt x="27" y="0"/>
                  </a:lnTo>
                  <a:lnTo>
                    <a:pt x="20" y="14"/>
                  </a:lnTo>
                  <a:lnTo>
                    <a:pt x="15" y="28"/>
                  </a:lnTo>
                  <a:lnTo>
                    <a:pt x="10" y="43"/>
                  </a:lnTo>
                  <a:lnTo>
                    <a:pt x="6" y="57"/>
                  </a:lnTo>
                  <a:lnTo>
                    <a:pt x="3" y="73"/>
                  </a:lnTo>
                  <a:lnTo>
                    <a:pt x="1" y="87"/>
                  </a:lnTo>
                  <a:lnTo>
                    <a:pt x="0" y="102"/>
                  </a:lnTo>
                  <a:lnTo>
                    <a:pt x="0" y="119"/>
                  </a:lnTo>
                  <a:lnTo>
                    <a:pt x="0" y="119"/>
                  </a:lnTo>
                  <a:lnTo>
                    <a:pt x="0" y="137"/>
                  </a:lnTo>
                  <a:lnTo>
                    <a:pt x="2" y="157"/>
                  </a:lnTo>
                  <a:lnTo>
                    <a:pt x="5" y="175"/>
                  </a:lnTo>
                  <a:lnTo>
                    <a:pt x="10" y="193"/>
                  </a:lnTo>
                  <a:lnTo>
                    <a:pt x="10" y="193"/>
                  </a:lnTo>
                  <a:lnTo>
                    <a:pt x="10" y="191"/>
                  </a:lnTo>
                  <a:lnTo>
                    <a:pt x="10" y="191"/>
                  </a:lnTo>
                  <a:lnTo>
                    <a:pt x="9" y="167"/>
                  </a:lnTo>
                  <a:lnTo>
                    <a:pt x="10" y="154"/>
                  </a:lnTo>
                  <a:lnTo>
                    <a:pt x="11" y="139"/>
                  </a:lnTo>
                  <a:lnTo>
                    <a:pt x="11" y="110"/>
                  </a:lnTo>
                  <a:lnTo>
                    <a:pt x="11" y="110"/>
                  </a:lnTo>
                  <a:lnTo>
                    <a:pt x="13" y="78"/>
                  </a:lnTo>
                  <a:lnTo>
                    <a:pt x="15" y="49"/>
                  </a:lnTo>
                  <a:lnTo>
                    <a:pt x="19" y="23"/>
                  </a:lnTo>
                  <a:lnTo>
                    <a:pt x="23" y="11"/>
                  </a:lnTo>
                  <a:lnTo>
                    <a:pt x="27" y="0"/>
                  </a:lnTo>
                  <a:lnTo>
                    <a:pt x="27" y="0"/>
                  </a:lnTo>
                  <a:close/>
                </a:path>
              </a:pathLst>
            </a:custGeom>
            <a:solidFill>
              <a:srgbClr val="6952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93" name="Freeform 1772">
              <a:extLst>
                <a:ext uri="{FF2B5EF4-FFF2-40B4-BE49-F238E27FC236}">
                  <a16:creationId xmlns:a16="http://schemas.microsoft.com/office/drawing/2014/main" id="{1CB7A853-92A3-47FC-8296-3963346A5EE9}"/>
                </a:ext>
              </a:extLst>
            </p:cNvPr>
            <p:cNvSpPr>
              <a:spLocks/>
            </p:cNvSpPr>
            <p:nvPr/>
          </p:nvSpPr>
          <p:spPr bwMode="auto">
            <a:xfrm>
              <a:off x="8905573" y="3077928"/>
              <a:ext cx="474229" cy="145070"/>
            </a:xfrm>
            <a:custGeom>
              <a:avLst/>
              <a:gdLst>
                <a:gd name="T0" fmla="*/ 210 w 474"/>
                <a:gd name="T1" fmla="*/ 14 h 145"/>
                <a:gd name="T2" fmla="*/ 228 w 474"/>
                <a:gd name="T3" fmla="*/ 11 h 145"/>
                <a:gd name="T4" fmla="*/ 254 w 474"/>
                <a:gd name="T5" fmla="*/ 10 h 145"/>
                <a:gd name="T6" fmla="*/ 291 w 474"/>
                <a:gd name="T7" fmla="*/ 18 h 145"/>
                <a:gd name="T8" fmla="*/ 314 w 474"/>
                <a:gd name="T9" fmla="*/ 27 h 145"/>
                <a:gd name="T10" fmla="*/ 343 w 474"/>
                <a:gd name="T11" fmla="*/ 44 h 145"/>
                <a:gd name="T12" fmla="*/ 370 w 474"/>
                <a:gd name="T13" fmla="*/ 59 h 145"/>
                <a:gd name="T14" fmla="*/ 413 w 474"/>
                <a:gd name="T15" fmla="*/ 81 h 145"/>
                <a:gd name="T16" fmla="*/ 426 w 474"/>
                <a:gd name="T17" fmla="*/ 89 h 145"/>
                <a:gd name="T18" fmla="*/ 436 w 474"/>
                <a:gd name="T19" fmla="*/ 106 h 145"/>
                <a:gd name="T20" fmla="*/ 445 w 474"/>
                <a:gd name="T21" fmla="*/ 117 h 145"/>
                <a:gd name="T22" fmla="*/ 463 w 474"/>
                <a:gd name="T23" fmla="*/ 136 h 145"/>
                <a:gd name="T24" fmla="*/ 474 w 474"/>
                <a:gd name="T25" fmla="*/ 145 h 145"/>
                <a:gd name="T26" fmla="*/ 454 w 474"/>
                <a:gd name="T27" fmla="*/ 114 h 145"/>
                <a:gd name="T28" fmla="*/ 432 w 474"/>
                <a:gd name="T29" fmla="*/ 85 h 145"/>
                <a:gd name="T30" fmla="*/ 406 w 474"/>
                <a:gd name="T31" fmla="*/ 61 h 145"/>
                <a:gd name="T32" fmla="*/ 376 w 474"/>
                <a:gd name="T33" fmla="*/ 40 h 145"/>
                <a:gd name="T34" fmla="*/ 344 w 474"/>
                <a:gd name="T35" fmla="*/ 23 h 145"/>
                <a:gd name="T36" fmla="*/ 310 w 474"/>
                <a:gd name="T37" fmla="*/ 10 h 145"/>
                <a:gd name="T38" fmla="*/ 274 w 474"/>
                <a:gd name="T39" fmla="*/ 2 h 145"/>
                <a:gd name="T40" fmla="*/ 235 w 474"/>
                <a:gd name="T41" fmla="*/ 0 h 145"/>
                <a:gd name="T42" fmla="*/ 217 w 474"/>
                <a:gd name="T43" fmla="*/ 0 h 145"/>
                <a:gd name="T44" fmla="*/ 179 w 474"/>
                <a:gd name="T45" fmla="*/ 5 h 145"/>
                <a:gd name="T46" fmla="*/ 145 w 474"/>
                <a:gd name="T47" fmla="*/ 15 h 145"/>
                <a:gd name="T48" fmla="*/ 111 w 474"/>
                <a:gd name="T49" fmla="*/ 29 h 145"/>
                <a:gd name="T50" fmla="*/ 82 w 474"/>
                <a:gd name="T51" fmla="*/ 48 h 145"/>
                <a:gd name="T52" fmla="*/ 54 w 474"/>
                <a:gd name="T53" fmla="*/ 70 h 145"/>
                <a:gd name="T54" fmla="*/ 30 w 474"/>
                <a:gd name="T55" fmla="*/ 96 h 145"/>
                <a:gd name="T56" fmla="*/ 9 w 474"/>
                <a:gd name="T57" fmla="*/ 124 h 145"/>
                <a:gd name="T58" fmla="*/ 0 w 474"/>
                <a:gd name="T59" fmla="*/ 140 h 145"/>
                <a:gd name="T60" fmla="*/ 5 w 474"/>
                <a:gd name="T61" fmla="*/ 132 h 145"/>
                <a:gd name="T62" fmla="*/ 35 w 474"/>
                <a:gd name="T63" fmla="*/ 98 h 145"/>
                <a:gd name="T64" fmla="*/ 59 w 474"/>
                <a:gd name="T65" fmla="*/ 74 h 145"/>
                <a:gd name="T66" fmla="*/ 85 w 474"/>
                <a:gd name="T67" fmla="*/ 55 h 145"/>
                <a:gd name="T68" fmla="*/ 98 w 474"/>
                <a:gd name="T69" fmla="*/ 50 h 145"/>
                <a:gd name="T70" fmla="*/ 159 w 474"/>
                <a:gd name="T71" fmla="*/ 28 h 145"/>
                <a:gd name="T72" fmla="*/ 200 w 474"/>
                <a:gd name="T73" fmla="*/ 15 h 145"/>
                <a:gd name="T74" fmla="*/ 210 w 474"/>
                <a:gd name="T75"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4" h="145">
                  <a:moveTo>
                    <a:pt x="210" y="14"/>
                  </a:moveTo>
                  <a:lnTo>
                    <a:pt x="210" y="14"/>
                  </a:lnTo>
                  <a:lnTo>
                    <a:pt x="218" y="14"/>
                  </a:lnTo>
                  <a:lnTo>
                    <a:pt x="228" y="11"/>
                  </a:lnTo>
                  <a:lnTo>
                    <a:pt x="240" y="10"/>
                  </a:lnTo>
                  <a:lnTo>
                    <a:pt x="254" y="10"/>
                  </a:lnTo>
                  <a:lnTo>
                    <a:pt x="270" y="11"/>
                  </a:lnTo>
                  <a:lnTo>
                    <a:pt x="291" y="18"/>
                  </a:lnTo>
                  <a:lnTo>
                    <a:pt x="302" y="22"/>
                  </a:lnTo>
                  <a:lnTo>
                    <a:pt x="314" y="27"/>
                  </a:lnTo>
                  <a:lnTo>
                    <a:pt x="328" y="35"/>
                  </a:lnTo>
                  <a:lnTo>
                    <a:pt x="343" y="44"/>
                  </a:lnTo>
                  <a:lnTo>
                    <a:pt x="343" y="44"/>
                  </a:lnTo>
                  <a:lnTo>
                    <a:pt x="370" y="59"/>
                  </a:lnTo>
                  <a:lnTo>
                    <a:pt x="389" y="70"/>
                  </a:lnTo>
                  <a:lnTo>
                    <a:pt x="413" y="81"/>
                  </a:lnTo>
                  <a:lnTo>
                    <a:pt x="421" y="84"/>
                  </a:lnTo>
                  <a:lnTo>
                    <a:pt x="426" y="89"/>
                  </a:lnTo>
                  <a:lnTo>
                    <a:pt x="431" y="96"/>
                  </a:lnTo>
                  <a:lnTo>
                    <a:pt x="436" y="106"/>
                  </a:lnTo>
                  <a:lnTo>
                    <a:pt x="436" y="106"/>
                  </a:lnTo>
                  <a:lnTo>
                    <a:pt x="445" y="117"/>
                  </a:lnTo>
                  <a:lnTo>
                    <a:pt x="454" y="127"/>
                  </a:lnTo>
                  <a:lnTo>
                    <a:pt x="463" y="136"/>
                  </a:lnTo>
                  <a:lnTo>
                    <a:pt x="474" y="145"/>
                  </a:lnTo>
                  <a:lnTo>
                    <a:pt x="474" y="145"/>
                  </a:lnTo>
                  <a:lnTo>
                    <a:pt x="465" y="128"/>
                  </a:lnTo>
                  <a:lnTo>
                    <a:pt x="454" y="114"/>
                  </a:lnTo>
                  <a:lnTo>
                    <a:pt x="444" y="100"/>
                  </a:lnTo>
                  <a:lnTo>
                    <a:pt x="432" y="85"/>
                  </a:lnTo>
                  <a:lnTo>
                    <a:pt x="419" y="72"/>
                  </a:lnTo>
                  <a:lnTo>
                    <a:pt x="406" y="61"/>
                  </a:lnTo>
                  <a:lnTo>
                    <a:pt x="392" y="50"/>
                  </a:lnTo>
                  <a:lnTo>
                    <a:pt x="376" y="40"/>
                  </a:lnTo>
                  <a:lnTo>
                    <a:pt x="361" y="31"/>
                  </a:lnTo>
                  <a:lnTo>
                    <a:pt x="344" y="23"/>
                  </a:lnTo>
                  <a:lnTo>
                    <a:pt x="327" y="15"/>
                  </a:lnTo>
                  <a:lnTo>
                    <a:pt x="310" y="10"/>
                  </a:lnTo>
                  <a:lnTo>
                    <a:pt x="292" y="5"/>
                  </a:lnTo>
                  <a:lnTo>
                    <a:pt x="274" y="2"/>
                  </a:lnTo>
                  <a:lnTo>
                    <a:pt x="254" y="0"/>
                  </a:lnTo>
                  <a:lnTo>
                    <a:pt x="235" y="0"/>
                  </a:lnTo>
                  <a:lnTo>
                    <a:pt x="235" y="0"/>
                  </a:lnTo>
                  <a:lnTo>
                    <a:pt x="217" y="0"/>
                  </a:lnTo>
                  <a:lnTo>
                    <a:pt x="197" y="2"/>
                  </a:lnTo>
                  <a:lnTo>
                    <a:pt x="179" y="5"/>
                  </a:lnTo>
                  <a:lnTo>
                    <a:pt x="162" y="10"/>
                  </a:lnTo>
                  <a:lnTo>
                    <a:pt x="145" y="15"/>
                  </a:lnTo>
                  <a:lnTo>
                    <a:pt x="128" y="22"/>
                  </a:lnTo>
                  <a:lnTo>
                    <a:pt x="111" y="29"/>
                  </a:lnTo>
                  <a:lnTo>
                    <a:pt x="96" y="39"/>
                  </a:lnTo>
                  <a:lnTo>
                    <a:pt x="82" y="48"/>
                  </a:lnTo>
                  <a:lnTo>
                    <a:pt x="67" y="59"/>
                  </a:lnTo>
                  <a:lnTo>
                    <a:pt x="54" y="70"/>
                  </a:lnTo>
                  <a:lnTo>
                    <a:pt x="41" y="83"/>
                  </a:lnTo>
                  <a:lnTo>
                    <a:pt x="30" y="96"/>
                  </a:lnTo>
                  <a:lnTo>
                    <a:pt x="18" y="110"/>
                  </a:lnTo>
                  <a:lnTo>
                    <a:pt x="9" y="124"/>
                  </a:lnTo>
                  <a:lnTo>
                    <a:pt x="0" y="140"/>
                  </a:lnTo>
                  <a:lnTo>
                    <a:pt x="0" y="140"/>
                  </a:lnTo>
                  <a:lnTo>
                    <a:pt x="5" y="132"/>
                  </a:lnTo>
                  <a:lnTo>
                    <a:pt x="5" y="132"/>
                  </a:lnTo>
                  <a:lnTo>
                    <a:pt x="23" y="111"/>
                  </a:lnTo>
                  <a:lnTo>
                    <a:pt x="35" y="98"/>
                  </a:lnTo>
                  <a:lnTo>
                    <a:pt x="46" y="87"/>
                  </a:lnTo>
                  <a:lnTo>
                    <a:pt x="59" y="74"/>
                  </a:lnTo>
                  <a:lnTo>
                    <a:pt x="72" y="65"/>
                  </a:lnTo>
                  <a:lnTo>
                    <a:pt x="85" y="55"/>
                  </a:lnTo>
                  <a:lnTo>
                    <a:pt x="98" y="50"/>
                  </a:lnTo>
                  <a:lnTo>
                    <a:pt x="98" y="50"/>
                  </a:lnTo>
                  <a:lnTo>
                    <a:pt x="127" y="41"/>
                  </a:lnTo>
                  <a:lnTo>
                    <a:pt x="159" y="28"/>
                  </a:lnTo>
                  <a:lnTo>
                    <a:pt x="188" y="19"/>
                  </a:lnTo>
                  <a:lnTo>
                    <a:pt x="200" y="15"/>
                  </a:lnTo>
                  <a:lnTo>
                    <a:pt x="210" y="14"/>
                  </a:lnTo>
                  <a:lnTo>
                    <a:pt x="210" y="14"/>
                  </a:lnTo>
                  <a:close/>
                </a:path>
              </a:pathLst>
            </a:custGeom>
            <a:solidFill>
              <a:srgbClr val="6952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94" name="Freeform 1773">
              <a:extLst>
                <a:ext uri="{FF2B5EF4-FFF2-40B4-BE49-F238E27FC236}">
                  <a16:creationId xmlns:a16="http://schemas.microsoft.com/office/drawing/2014/main" id="{AAA478B4-DD3D-4DF3-8924-356EB615DAC4}"/>
                </a:ext>
              </a:extLst>
            </p:cNvPr>
            <p:cNvSpPr>
              <a:spLocks/>
            </p:cNvSpPr>
            <p:nvPr/>
          </p:nvSpPr>
          <p:spPr bwMode="auto">
            <a:xfrm>
              <a:off x="9081658" y="3254013"/>
              <a:ext cx="326157" cy="358173"/>
            </a:xfrm>
            <a:custGeom>
              <a:avLst/>
              <a:gdLst>
                <a:gd name="T0" fmla="*/ 326 w 326"/>
                <a:gd name="T1" fmla="*/ 91 h 358"/>
                <a:gd name="T2" fmla="*/ 323 w 326"/>
                <a:gd name="T3" fmla="*/ 45 h 358"/>
                <a:gd name="T4" fmla="*/ 311 w 326"/>
                <a:gd name="T5" fmla="*/ 0 h 358"/>
                <a:gd name="T6" fmla="*/ 311 w 326"/>
                <a:gd name="T7" fmla="*/ 15 h 358"/>
                <a:gd name="T8" fmla="*/ 307 w 326"/>
                <a:gd name="T9" fmla="*/ 32 h 358"/>
                <a:gd name="T10" fmla="*/ 302 w 326"/>
                <a:gd name="T11" fmla="*/ 52 h 358"/>
                <a:gd name="T12" fmla="*/ 302 w 326"/>
                <a:gd name="T13" fmla="*/ 69 h 358"/>
                <a:gd name="T14" fmla="*/ 307 w 326"/>
                <a:gd name="T15" fmla="*/ 96 h 358"/>
                <a:gd name="T16" fmla="*/ 310 w 326"/>
                <a:gd name="T17" fmla="*/ 119 h 358"/>
                <a:gd name="T18" fmla="*/ 308 w 326"/>
                <a:gd name="T19" fmla="*/ 137 h 358"/>
                <a:gd name="T20" fmla="*/ 303 w 326"/>
                <a:gd name="T21" fmla="*/ 160 h 358"/>
                <a:gd name="T22" fmla="*/ 298 w 326"/>
                <a:gd name="T23" fmla="*/ 174 h 358"/>
                <a:gd name="T24" fmla="*/ 280 w 326"/>
                <a:gd name="T25" fmla="*/ 211 h 358"/>
                <a:gd name="T26" fmla="*/ 252 w 326"/>
                <a:gd name="T27" fmla="*/ 255 h 358"/>
                <a:gd name="T28" fmla="*/ 221 w 326"/>
                <a:gd name="T29" fmla="*/ 297 h 358"/>
                <a:gd name="T30" fmla="*/ 198 w 326"/>
                <a:gd name="T31" fmla="*/ 319 h 358"/>
                <a:gd name="T32" fmla="*/ 191 w 326"/>
                <a:gd name="T33" fmla="*/ 324 h 358"/>
                <a:gd name="T34" fmla="*/ 165 w 326"/>
                <a:gd name="T35" fmla="*/ 333 h 358"/>
                <a:gd name="T36" fmla="*/ 143 w 326"/>
                <a:gd name="T37" fmla="*/ 337 h 358"/>
                <a:gd name="T38" fmla="*/ 97 w 326"/>
                <a:gd name="T39" fmla="*/ 336 h 358"/>
                <a:gd name="T40" fmla="*/ 76 w 326"/>
                <a:gd name="T41" fmla="*/ 334 h 358"/>
                <a:gd name="T42" fmla="*/ 45 w 326"/>
                <a:gd name="T43" fmla="*/ 336 h 358"/>
                <a:gd name="T44" fmla="*/ 15 w 326"/>
                <a:gd name="T45" fmla="*/ 341 h 358"/>
                <a:gd name="T46" fmla="*/ 6 w 326"/>
                <a:gd name="T47" fmla="*/ 345 h 358"/>
                <a:gd name="T48" fmla="*/ 0 w 326"/>
                <a:gd name="T49" fmla="*/ 351 h 358"/>
                <a:gd name="T50" fmla="*/ 15 w 326"/>
                <a:gd name="T51" fmla="*/ 354 h 358"/>
                <a:gd name="T52" fmla="*/ 45 w 326"/>
                <a:gd name="T53" fmla="*/ 358 h 358"/>
                <a:gd name="T54" fmla="*/ 59 w 326"/>
                <a:gd name="T55" fmla="*/ 358 h 358"/>
                <a:gd name="T56" fmla="*/ 113 w 326"/>
                <a:gd name="T57" fmla="*/ 353 h 358"/>
                <a:gd name="T58" fmla="*/ 163 w 326"/>
                <a:gd name="T59" fmla="*/ 337 h 358"/>
                <a:gd name="T60" fmla="*/ 208 w 326"/>
                <a:gd name="T61" fmla="*/ 312 h 358"/>
                <a:gd name="T62" fmla="*/ 248 w 326"/>
                <a:gd name="T63" fmla="*/ 280 h 358"/>
                <a:gd name="T64" fmla="*/ 281 w 326"/>
                <a:gd name="T65" fmla="*/ 241 h 358"/>
                <a:gd name="T66" fmla="*/ 306 w 326"/>
                <a:gd name="T67" fmla="*/ 195 h 358"/>
                <a:gd name="T68" fmla="*/ 321 w 326"/>
                <a:gd name="T69" fmla="*/ 145 h 358"/>
                <a:gd name="T70" fmla="*/ 326 w 326"/>
                <a:gd name="T71" fmla="*/ 91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6" h="358">
                  <a:moveTo>
                    <a:pt x="326" y="91"/>
                  </a:moveTo>
                  <a:lnTo>
                    <a:pt x="326" y="91"/>
                  </a:lnTo>
                  <a:lnTo>
                    <a:pt x="325" y="68"/>
                  </a:lnTo>
                  <a:lnTo>
                    <a:pt x="323" y="45"/>
                  </a:lnTo>
                  <a:lnTo>
                    <a:pt x="317" y="22"/>
                  </a:lnTo>
                  <a:lnTo>
                    <a:pt x="311" y="0"/>
                  </a:lnTo>
                  <a:lnTo>
                    <a:pt x="311" y="0"/>
                  </a:lnTo>
                  <a:lnTo>
                    <a:pt x="311" y="15"/>
                  </a:lnTo>
                  <a:lnTo>
                    <a:pt x="307" y="32"/>
                  </a:lnTo>
                  <a:lnTo>
                    <a:pt x="307" y="32"/>
                  </a:lnTo>
                  <a:lnTo>
                    <a:pt x="304" y="42"/>
                  </a:lnTo>
                  <a:lnTo>
                    <a:pt x="302" y="52"/>
                  </a:lnTo>
                  <a:lnTo>
                    <a:pt x="302" y="61"/>
                  </a:lnTo>
                  <a:lnTo>
                    <a:pt x="302" y="69"/>
                  </a:lnTo>
                  <a:lnTo>
                    <a:pt x="304" y="83"/>
                  </a:lnTo>
                  <a:lnTo>
                    <a:pt x="307" y="96"/>
                  </a:lnTo>
                  <a:lnTo>
                    <a:pt x="310" y="111"/>
                  </a:lnTo>
                  <a:lnTo>
                    <a:pt x="310" y="119"/>
                  </a:lnTo>
                  <a:lnTo>
                    <a:pt x="310" y="128"/>
                  </a:lnTo>
                  <a:lnTo>
                    <a:pt x="308" y="137"/>
                  </a:lnTo>
                  <a:lnTo>
                    <a:pt x="307" y="148"/>
                  </a:lnTo>
                  <a:lnTo>
                    <a:pt x="303" y="160"/>
                  </a:lnTo>
                  <a:lnTo>
                    <a:pt x="298" y="174"/>
                  </a:lnTo>
                  <a:lnTo>
                    <a:pt x="298" y="174"/>
                  </a:lnTo>
                  <a:lnTo>
                    <a:pt x="290" y="191"/>
                  </a:lnTo>
                  <a:lnTo>
                    <a:pt x="280" y="211"/>
                  </a:lnTo>
                  <a:lnTo>
                    <a:pt x="267" y="233"/>
                  </a:lnTo>
                  <a:lnTo>
                    <a:pt x="252" y="255"/>
                  </a:lnTo>
                  <a:lnTo>
                    <a:pt x="237" y="277"/>
                  </a:lnTo>
                  <a:lnTo>
                    <a:pt x="221" y="297"/>
                  </a:lnTo>
                  <a:lnTo>
                    <a:pt x="206" y="314"/>
                  </a:lnTo>
                  <a:lnTo>
                    <a:pt x="198" y="319"/>
                  </a:lnTo>
                  <a:lnTo>
                    <a:pt x="191" y="324"/>
                  </a:lnTo>
                  <a:lnTo>
                    <a:pt x="191" y="324"/>
                  </a:lnTo>
                  <a:lnTo>
                    <a:pt x="178" y="329"/>
                  </a:lnTo>
                  <a:lnTo>
                    <a:pt x="165" y="333"/>
                  </a:lnTo>
                  <a:lnTo>
                    <a:pt x="155" y="336"/>
                  </a:lnTo>
                  <a:lnTo>
                    <a:pt x="143" y="337"/>
                  </a:lnTo>
                  <a:lnTo>
                    <a:pt x="121" y="337"/>
                  </a:lnTo>
                  <a:lnTo>
                    <a:pt x="97" y="336"/>
                  </a:lnTo>
                  <a:lnTo>
                    <a:pt x="97" y="336"/>
                  </a:lnTo>
                  <a:lnTo>
                    <a:pt x="76" y="334"/>
                  </a:lnTo>
                  <a:lnTo>
                    <a:pt x="61" y="334"/>
                  </a:lnTo>
                  <a:lnTo>
                    <a:pt x="45" y="336"/>
                  </a:lnTo>
                  <a:lnTo>
                    <a:pt x="15" y="341"/>
                  </a:lnTo>
                  <a:lnTo>
                    <a:pt x="15" y="341"/>
                  </a:lnTo>
                  <a:lnTo>
                    <a:pt x="9" y="342"/>
                  </a:lnTo>
                  <a:lnTo>
                    <a:pt x="6" y="345"/>
                  </a:lnTo>
                  <a:lnTo>
                    <a:pt x="2" y="347"/>
                  </a:lnTo>
                  <a:lnTo>
                    <a:pt x="0" y="351"/>
                  </a:lnTo>
                  <a:lnTo>
                    <a:pt x="0" y="351"/>
                  </a:lnTo>
                  <a:lnTo>
                    <a:pt x="15" y="354"/>
                  </a:lnTo>
                  <a:lnTo>
                    <a:pt x="29" y="356"/>
                  </a:lnTo>
                  <a:lnTo>
                    <a:pt x="45" y="358"/>
                  </a:lnTo>
                  <a:lnTo>
                    <a:pt x="59" y="358"/>
                  </a:lnTo>
                  <a:lnTo>
                    <a:pt x="59" y="358"/>
                  </a:lnTo>
                  <a:lnTo>
                    <a:pt x="86" y="356"/>
                  </a:lnTo>
                  <a:lnTo>
                    <a:pt x="113" y="353"/>
                  </a:lnTo>
                  <a:lnTo>
                    <a:pt x="139" y="346"/>
                  </a:lnTo>
                  <a:lnTo>
                    <a:pt x="163" y="337"/>
                  </a:lnTo>
                  <a:lnTo>
                    <a:pt x="186" y="327"/>
                  </a:lnTo>
                  <a:lnTo>
                    <a:pt x="208" y="312"/>
                  </a:lnTo>
                  <a:lnTo>
                    <a:pt x="229" y="297"/>
                  </a:lnTo>
                  <a:lnTo>
                    <a:pt x="248" y="280"/>
                  </a:lnTo>
                  <a:lnTo>
                    <a:pt x="265" y="260"/>
                  </a:lnTo>
                  <a:lnTo>
                    <a:pt x="281" y="241"/>
                  </a:lnTo>
                  <a:lnTo>
                    <a:pt x="294" y="219"/>
                  </a:lnTo>
                  <a:lnTo>
                    <a:pt x="306" y="195"/>
                  </a:lnTo>
                  <a:lnTo>
                    <a:pt x="315" y="171"/>
                  </a:lnTo>
                  <a:lnTo>
                    <a:pt x="321" y="145"/>
                  </a:lnTo>
                  <a:lnTo>
                    <a:pt x="325" y="119"/>
                  </a:lnTo>
                  <a:lnTo>
                    <a:pt x="326" y="91"/>
                  </a:lnTo>
                  <a:lnTo>
                    <a:pt x="326" y="91"/>
                  </a:lnTo>
                  <a:close/>
                </a:path>
              </a:pathLst>
            </a:custGeom>
            <a:solidFill>
              <a:srgbClr val="6952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95" name="Freeform 1774">
              <a:extLst>
                <a:ext uri="{FF2B5EF4-FFF2-40B4-BE49-F238E27FC236}">
                  <a16:creationId xmlns:a16="http://schemas.microsoft.com/office/drawing/2014/main" id="{6A15022B-09B9-4E6F-813B-D3ECA31FE03D}"/>
                </a:ext>
              </a:extLst>
            </p:cNvPr>
            <p:cNvSpPr>
              <a:spLocks/>
            </p:cNvSpPr>
            <p:nvPr/>
          </p:nvSpPr>
          <p:spPr bwMode="auto">
            <a:xfrm>
              <a:off x="9387806" y="3299034"/>
              <a:ext cx="15008" cy="15008"/>
            </a:xfrm>
            <a:custGeom>
              <a:avLst/>
              <a:gdLst>
                <a:gd name="T0" fmla="*/ 15 w 15"/>
                <a:gd name="T1" fmla="*/ 7 h 15"/>
                <a:gd name="T2" fmla="*/ 15 w 15"/>
                <a:gd name="T3" fmla="*/ 7 h 15"/>
                <a:gd name="T4" fmla="*/ 14 w 15"/>
                <a:gd name="T5" fmla="*/ 10 h 15"/>
                <a:gd name="T6" fmla="*/ 13 w 15"/>
                <a:gd name="T7" fmla="*/ 12 h 15"/>
                <a:gd name="T8" fmla="*/ 10 w 15"/>
                <a:gd name="T9" fmla="*/ 14 h 15"/>
                <a:gd name="T10" fmla="*/ 7 w 15"/>
                <a:gd name="T11" fmla="*/ 15 h 15"/>
                <a:gd name="T12" fmla="*/ 7 w 15"/>
                <a:gd name="T13" fmla="*/ 15 h 15"/>
                <a:gd name="T14" fmla="*/ 4 w 15"/>
                <a:gd name="T15" fmla="*/ 14 h 15"/>
                <a:gd name="T16" fmla="*/ 2 w 15"/>
                <a:gd name="T17" fmla="*/ 12 h 15"/>
                <a:gd name="T18" fmla="*/ 0 w 15"/>
                <a:gd name="T19" fmla="*/ 10 h 15"/>
                <a:gd name="T20" fmla="*/ 0 w 15"/>
                <a:gd name="T21" fmla="*/ 7 h 15"/>
                <a:gd name="T22" fmla="*/ 0 w 15"/>
                <a:gd name="T23" fmla="*/ 7 h 15"/>
                <a:gd name="T24" fmla="*/ 0 w 15"/>
                <a:gd name="T25" fmla="*/ 3 h 15"/>
                <a:gd name="T26" fmla="*/ 2 w 15"/>
                <a:gd name="T27" fmla="*/ 2 h 15"/>
                <a:gd name="T28" fmla="*/ 4 w 15"/>
                <a:gd name="T29" fmla="*/ 0 h 15"/>
                <a:gd name="T30" fmla="*/ 7 w 15"/>
                <a:gd name="T31" fmla="*/ 0 h 15"/>
                <a:gd name="T32" fmla="*/ 7 w 15"/>
                <a:gd name="T33" fmla="*/ 0 h 15"/>
                <a:gd name="T34" fmla="*/ 10 w 15"/>
                <a:gd name="T35" fmla="*/ 0 h 15"/>
                <a:gd name="T36" fmla="*/ 13 w 15"/>
                <a:gd name="T37" fmla="*/ 2 h 15"/>
                <a:gd name="T38" fmla="*/ 14 w 15"/>
                <a:gd name="T39" fmla="*/ 3 h 15"/>
                <a:gd name="T40" fmla="*/ 15 w 15"/>
                <a:gd name="T41" fmla="*/ 7 h 15"/>
                <a:gd name="T42" fmla="*/ 15 w 15"/>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5" y="7"/>
                  </a:moveTo>
                  <a:lnTo>
                    <a:pt x="15" y="7"/>
                  </a:lnTo>
                  <a:lnTo>
                    <a:pt x="14" y="10"/>
                  </a:lnTo>
                  <a:lnTo>
                    <a:pt x="13" y="12"/>
                  </a:lnTo>
                  <a:lnTo>
                    <a:pt x="10" y="14"/>
                  </a:lnTo>
                  <a:lnTo>
                    <a:pt x="7" y="15"/>
                  </a:lnTo>
                  <a:lnTo>
                    <a:pt x="7" y="15"/>
                  </a:lnTo>
                  <a:lnTo>
                    <a:pt x="4" y="14"/>
                  </a:lnTo>
                  <a:lnTo>
                    <a:pt x="2" y="12"/>
                  </a:lnTo>
                  <a:lnTo>
                    <a:pt x="0" y="10"/>
                  </a:lnTo>
                  <a:lnTo>
                    <a:pt x="0" y="7"/>
                  </a:lnTo>
                  <a:lnTo>
                    <a:pt x="0" y="7"/>
                  </a:lnTo>
                  <a:lnTo>
                    <a:pt x="0" y="3"/>
                  </a:lnTo>
                  <a:lnTo>
                    <a:pt x="2" y="2"/>
                  </a:lnTo>
                  <a:lnTo>
                    <a:pt x="4" y="0"/>
                  </a:lnTo>
                  <a:lnTo>
                    <a:pt x="7" y="0"/>
                  </a:lnTo>
                  <a:lnTo>
                    <a:pt x="7" y="0"/>
                  </a:lnTo>
                  <a:lnTo>
                    <a:pt x="10" y="0"/>
                  </a:lnTo>
                  <a:lnTo>
                    <a:pt x="13" y="2"/>
                  </a:lnTo>
                  <a:lnTo>
                    <a:pt x="14" y="3"/>
                  </a:lnTo>
                  <a:lnTo>
                    <a:pt x="15" y="7"/>
                  </a:lnTo>
                  <a:lnTo>
                    <a:pt x="15" y="7"/>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96" name="Freeform 1775">
              <a:extLst>
                <a:ext uri="{FF2B5EF4-FFF2-40B4-BE49-F238E27FC236}">
                  <a16:creationId xmlns:a16="http://schemas.microsoft.com/office/drawing/2014/main" id="{3D6A2FC9-E605-4542-9BB2-185A97A64C3C}"/>
                </a:ext>
              </a:extLst>
            </p:cNvPr>
            <p:cNvSpPr>
              <a:spLocks/>
            </p:cNvSpPr>
            <p:nvPr/>
          </p:nvSpPr>
          <p:spPr bwMode="auto">
            <a:xfrm>
              <a:off x="9385805" y="3318044"/>
              <a:ext cx="8004" cy="9005"/>
            </a:xfrm>
            <a:custGeom>
              <a:avLst/>
              <a:gdLst>
                <a:gd name="T0" fmla="*/ 8 w 8"/>
                <a:gd name="T1" fmla="*/ 5 h 9"/>
                <a:gd name="T2" fmla="*/ 8 w 8"/>
                <a:gd name="T3" fmla="*/ 5 h 9"/>
                <a:gd name="T4" fmla="*/ 7 w 8"/>
                <a:gd name="T5" fmla="*/ 8 h 9"/>
                <a:gd name="T6" fmla="*/ 4 w 8"/>
                <a:gd name="T7" fmla="*/ 9 h 9"/>
                <a:gd name="T8" fmla="*/ 4 w 8"/>
                <a:gd name="T9" fmla="*/ 9 h 9"/>
                <a:gd name="T10" fmla="*/ 2 w 8"/>
                <a:gd name="T11" fmla="*/ 8 h 9"/>
                <a:gd name="T12" fmla="*/ 0 w 8"/>
                <a:gd name="T13" fmla="*/ 5 h 9"/>
                <a:gd name="T14" fmla="*/ 0 w 8"/>
                <a:gd name="T15" fmla="*/ 5 h 9"/>
                <a:gd name="T16" fmla="*/ 2 w 8"/>
                <a:gd name="T17" fmla="*/ 1 h 9"/>
                <a:gd name="T18" fmla="*/ 4 w 8"/>
                <a:gd name="T19" fmla="*/ 0 h 9"/>
                <a:gd name="T20" fmla="*/ 4 w 8"/>
                <a:gd name="T21" fmla="*/ 0 h 9"/>
                <a:gd name="T22" fmla="*/ 7 w 8"/>
                <a:gd name="T23" fmla="*/ 1 h 9"/>
                <a:gd name="T24" fmla="*/ 8 w 8"/>
                <a:gd name="T25" fmla="*/ 5 h 9"/>
                <a:gd name="T26" fmla="*/ 8 w 8"/>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9">
                  <a:moveTo>
                    <a:pt x="8" y="5"/>
                  </a:moveTo>
                  <a:lnTo>
                    <a:pt x="8" y="5"/>
                  </a:lnTo>
                  <a:lnTo>
                    <a:pt x="7" y="8"/>
                  </a:lnTo>
                  <a:lnTo>
                    <a:pt x="4" y="9"/>
                  </a:lnTo>
                  <a:lnTo>
                    <a:pt x="4" y="9"/>
                  </a:lnTo>
                  <a:lnTo>
                    <a:pt x="2" y="8"/>
                  </a:lnTo>
                  <a:lnTo>
                    <a:pt x="0" y="5"/>
                  </a:lnTo>
                  <a:lnTo>
                    <a:pt x="0" y="5"/>
                  </a:lnTo>
                  <a:lnTo>
                    <a:pt x="2" y="1"/>
                  </a:lnTo>
                  <a:lnTo>
                    <a:pt x="4" y="0"/>
                  </a:lnTo>
                  <a:lnTo>
                    <a:pt x="4" y="0"/>
                  </a:lnTo>
                  <a:lnTo>
                    <a:pt x="7" y="1"/>
                  </a:lnTo>
                  <a:lnTo>
                    <a:pt x="8" y="5"/>
                  </a:lnTo>
                  <a:lnTo>
                    <a:pt x="8" y="5"/>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97" name="Freeform 1776">
              <a:extLst>
                <a:ext uri="{FF2B5EF4-FFF2-40B4-BE49-F238E27FC236}">
                  <a16:creationId xmlns:a16="http://schemas.microsoft.com/office/drawing/2014/main" id="{29ED3F8C-521F-4474-B3BB-FD21DC2E01CB}"/>
                </a:ext>
              </a:extLst>
            </p:cNvPr>
            <p:cNvSpPr>
              <a:spLocks/>
            </p:cNvSpPr>
            <p:nvPr/>
          </p:nvSpPr>
          <p:spPr bwMode="auto">
            <a:xfrm>
              <a:off x="9387806" y="3336052"/>
              <a:ext cx="9005" cy="8004"/>
            </a:xfrm>
            <a:custGeom>
              <a:avLst/>
              <a:gdLst>
                <a:gd name="T0" fmla="*/ 9 w 9"/>
                <a:gd name="T1" fmla="*/ 4 h 8"/>
                <a:gd name="T2" fmla="*/ 9 w 9"/>
                <a:gd name="T3" fmla="*/ 4 h 8"/>
                <a:gd name="T4" fmla="*/ 7 w 9"/>
                <a:gd name="T5" fmla="*/ 7 h 8"/>
                <a:gd name="T6" fmla="*/ 4 w 9"/>
                <a:gd name="T7" fmla="*/ 8 h 8"/>
                <a:gd name="T8" fmla="*/ 4 w 9"/>
                <a:gd name="T9" fmla="*/ 8 h 8"/>
                <a:gd name="T10" fmla="*/ 1 w 9"/>
                <a:gd name="T11" fmla="*/ 7 h 8"/>
                <a:gd name="T12" fmla="*/ 0 w 9"/>
                <a:gd name="T13" fmla="*/ 4 h 8"/>
                <a:gd name="T14" fmla="*/ 0 w 9"/>
                <a:gd name="T15" fmla="*/ 4 h 8"/>
                <a:gd name="T16" fmla="*/ 1 w 9"/>
                <a:gd name="T17" fmla="*/ 1 h 8"/>
                <a:gd name="T18" fmla="*/ 4 w 9"/>
                <a:gd name="T19" fmla="*/ 0 h 8"/>
                <a:gd name="T20" fmla="*/ 4 w 9"/>
                <a:gd name="T21" fmla="*/ 0 h 8"/>
                <a:gd name="T22" fmla="*/ 7 w 9"/>
                <a:gd name="T23" fmla="*/ 1 h 8"/>
                <a:gd name="T24" fmla="*/ 9 w 9"/>
                <a:gd name="T25" fmla="*/ 4 h 8"/>
                <a:gd name="T26" fmla="*/ 9 w 9"/>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8">
                  <a:moveTo>
                    <a:pt x="9" y="4"/>
                  </a:moveTo>
                  <a:lnTo>
                    <a:pt x="9" y="4"/>
                  </a:lnTo>
                  <a:lnTo>
                    <a:pt x="7" y="7"/>
                  </a:lnTo>
                  <a:lnTo>
                    <a:pt x="4" y="8"/>
                  </a:lnTo>
                  <a:lnTo>
                    <a:pt x="4" y="8"/>
                  </a:lnTo>
                  <a:lnTo>
                    <a:pt x="1" y="7"/>
                  </a:lnTo>
                  <a:lnTo>
                    <a:pt x="0" y="4"/>
                  </a:lnTo>
                  <a:lnTo>
                    <a:pt x="0" y="4"/>
                  </a:lnTo>
                  <a:lnTo>
                    <a:pt x="1" y="1"/>
                  </a:lnTo>
                  <a:lnTo>
                    <a:pt x="4" y="0"/>
                  </a:lnTo>
                  <a:lnTo>
                    <a:pt x="4" y="0"/>
                  </a:lnTo>
                  <a:lnTo>
                    <a:pt x="7" y="1"/>
                  </a:lnTo>
                  <a:lnTo>
                    <a:pt x="9" y="4"/>
                  </a:lnTo>
                  <a:lnTo>
                    <a:pt x="9" y="4"/>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98" name="Freeform 1777">
              <a:extLst>
                <a:ext uri="{FF2B5EF4-FFF2-40B4-BE49-F238E27FC236}">
                  <a16:creationId xmlns:a16="http://schemas.microsoft.com/office/drawing/2014/main" id="{61AF285A-62B1-47DF-A9C1-45C40D512D9D}"/>
                </a:ext>
              </a:extLst>
            </p:cNvPr>
            <p:cNvSpPr>
              <a:spLocks/>
            </p:cNvSpPr>
            <p:nvPr/>
          </p:nvSpPr>
          <p:spPr bwMode="auto">
            <a:xfrm>
              <a:off x="9011624" y="3110944"/>
              <a:ext cx="8004" cy="9005"/>
            </a:xfrm>
            <a:custGeom>
              <a:avLst/>
              <a:gdLst>
                <a:gd name="T0" fmla="*/ 8 w 8"/>
                <a:gd name="T1" fmla="*/ 4 h 9"/>
                <a:gd name="T2" fmla="*/ 8 w 8"/>
                <a:gd name="T3" fmla="*/ 4 h 9"/>
                <a:gd name="T4" fmla="*/ 7 w 8"/>
                <a:gd name="T5" fmla="*/ 8 h 9"/>
                <a:gd name="T6" fmla="*/ 4 w 8"/>
                <a:gd name="T7" fmla="*/ 9 h 9"/>
                <a:gd name="T8" fmla="*/ 4 w 8"/>
                <a:gd name="T9" fmla="*/ 9 h 9"/>
                <a:gd name="T10" fmla="*/ 2 w 8"/>
                <a:gd name="T11" fmla="*/ 8 h 9"/>
                <a:gd name="T12" fmla="*/ 0 w 8"/>
                <a:gd name="T13" fmla="*/ 4 h 9"/>
                <a:gd name="T14" fmla="*/ 0 w 8"/>
                <a:gd name="T15" fmla="*/ 4 h 9"/>
                <a:gd name="T16" fmla="*/ 2 w 8"/>
                <a:gd name="T17" fmla="*/ 2 h 9"/>
                <a:gd name="T18" fmla="*/ 4 w 8"/>
                <a:gd name="T19" fmla="*/ 0 h 9"/>
                <a:gd name="T20" fmla="*/ 4 w 8"/>
                <a:gd name="T21" fmla="*/ 0 h 9"/>
                <a:gd name="T22" fmla="*/ 7 w 8"/>
                <a:gd name="T23" fmla="*/ 2 h 9"/>
                <a:gd name="T24" fmla="*/ 8 w 8"/>
                <a:gd name="T25" fmla="*/ 4 h 9"/>
                <a:gd name="T26" fmla="*/ 8 w 8"/>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9">
                  <a:moveTo>
                    <a:pt x="8" y="4"/>
                  </a:moveTo>
                  <a:lnTo>
                    <a:pt x="8" y="4"/>
                  </a:lnTo>
                  <a:lnTo>
                    <a:pt x="7" y="8"/>
                  </a:lnTo>
                  <a:lnTo>
                    <a:pt x="4" y="9"/>
                  </a:lnTo>
                  <a:lnTo>
                    <a:pt x="4" y="9"/>
                  </a:lnTo>
                  <a:lnTo>
                    <a:pt x="2" y="8"/>
                  </a:lnTo>
                  <a:lnTo>
                    <a:pt x="0" y="4"/>
                  </a:lnTo>
                  <a:lnTo>
                    <a:pt x="0" y="4"/>
                  </a:lnTo>
                  <a:lnTo>
                    <a:pt x="2" y="2"/>
                  </a:lnTo>
                  <a:lnTo>
                    <a:pt x="4" y="0"/>
                  </a:lnTo>
                  <a:lnTo>
                    <a:pt x="4" y="0"/>
                  </a:lnTo>
                  <a:lnTo>
                    <a:pt x="7" y="2"/>
                  </a:lnTo>
                  <a:lnTo>
                    <a:pt x="8" y="4"/>
                  </a:lnTo>
                  <a:lnTo>
                    <a:pt x="8" y="4"/>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899" name="Freeform 1778">
              <a:extLst>
                <a:ext uri="{FF2B5EF4-FFF2-40B4-BE49-F238E27FC236}">
                  <a16:creationId xmlns:a16="http://schemas.microsoft.com/office/drawing/2014/main" id="{E9F7478A-1EA8-462F-8D5A-73D433467909}"/>
                </a:ext>
              </a:extLst>
            </p:cNvPr>
            <p:cNvSpPr>
              <a:spLocks/>
            </p:cNvSpPr>
            <p:nvPr/>
          </p:nvSpPr>
          <p:spPr bwMode="auto">
            <a:xfrm>
              <a:off x="9245737" y="3106942"/>
              <a:ext cx="8004" cy="8004"/>
            </a:xfrm>
            <a:custGeom>
              <a:avLst/>
              <a:gdLst>
                <a:gd name="T0" fmla="*/ 8 w 8"/>
                <a:gd name="T1" fmla="*/ 4 h 8"/>
                <a:gd name="T2" fmla="*/ 8 w 8"/>
                <a:gd name="T3" fmla="*/ 4 h 8"/>
                <a:gd name="T4" fmla="*/ 7 w 8"/>
                <a:gd name="T5" fmla="*/ 8 h 8"/>
                <a:gd name="T6" fmla="*/ 4 w 8"/>
                <a:gd name="T7" fmla="*/ 8 h 8"/>
                <a:gd name="T8" fmla="*/ 4 w 8"/>
                <a:gd name="T9" fmla="*/ 8 h 8"/>
                <a:gd name="T10" fmla="*/ 1 w 8"/>
                <a:gd name="T11" fmla="*/ 8 h 8"/>
                <a:gd name="T12" fmla="*/ 0 w 8"/>
                <a:gd name="T13" fmla="*/ 4 h 8"/>
                <a:gd name="T14" fmla="*/ 0 w 8"/>
                <a:gd name="T15" fmla="*/ 4 h 8"/>
                <a:gd name="T16" fmla="*/ 1 w 8"/>
                <a:gd name="T17" fmla="*/ 2 h 8"/>
                <a:gd name="T18" fmla="*/ 4 w 8"/>
                <a:gd name="T19" fmla="*/ 0 h 8"/>
                <a:gd name="T20" fmla="*/ 4 w 8"/>
                <a:gd name="T21" fmla="*/ 0 h 8"/>
                <a:gd name="T22" fmla="*/ 7 w 8"/>
                <a:gd name="T23" fmla="*/ 2 h 8"/>
                <a:gd name="T24" fmla="*/ 8 w 8"/>
                <a:gd name="T25" fmla="*/ 4 h 8"/>
                <a:gd name="T26" fmla="*/ 8 w 8"/>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4"/>
                  </a:moveTo>
                  <a:lnTo>
                    <a:pt x="8" y="4"/>
                  </a:lnTo>
                  <a:lnTo>
                    <a:pt x="7" y="8"/>
                  </a:lnTo>
                  <a:lnTo>
                    <a:pt x="4" y="8"/>
                  </a:lnTo>
                  <a:lnTo>
                    <a:pt x="4" y="8"/>
                  </a:lnTo>
                  <a:lnTo>
                    <a:pt x="1" y="8"/>
                  </a:lnTo>
                  <a:lnTo>
                    <a:pt x="0" y="4"/>
                  </a:lnTo>
                  <a:lnTo>
                    <a:pt x="0" y="4"/>
                  </a:lnTo>
                  <a:lnTo>
                    <a:pt x="1" y="2"/>
                  </a:lnTo>
                  <a:lnTo>
                    <a:pt x="4" y="0"/>
                  </a:lnTo>
                  <a:lnTo>
                    <a:pt x="4" y="0"/>
                  </a:lnTo>
                  <a:lnTo>
                    <a:pt x="7" y="2"/>
                  </a:lnTo>
                  <a:lnTo>
                    <a:pt x="8" y="4"/>
                  </a:lnTo>
                  <a:lnTo>
                    <a:pt x="8" y="4"/>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00" name="Freeform 1779">
              <a:extLst>
                <a:ext uri="{FF2B5EF4-FFF2-40B4-BE49-F238E27FC236}">
                  <a16:creationId xmlns:a16="http://schemas.microsoft.com/office/drawing/2014/main" id="{76D12DB8-963E-4D7A-AAEB-1C45F9679D3F}"/>
                </a:ext>
              </a:extLst>
            </p:cNvPr>
            <p:cNvSpPr>
              <a:spLocks/>
            </p:cNvSpPr>
            <p:nvPr/>
          </p:nvSpPr>
          <p:spPr bwMode="auto">
            <a:xfrm>
              <a:off x="9266748" y="3121949"/>
              <a:ext cx="8004" cy="8004"/>
            </a:xfrm>
            <a:custGeom>
              <a:avLst/>
              <a:gdLst>
                <a:gd name="T0" fmla="*/ 8 w 8"/>
                <a:gd name="T1" fmla="*/ 4 h 8"/>
                <a:gd name="T2" fmla="*/ 8 w 8"/>
                <a:gd name="T3" fmla="*/ 4 h 8"/>
                <a:gd name="T4" fmla="*/ 6 w 8"/>
                <a:gd name="T5" fmla="*/ 6 h 8"/>
                <a:gd name="T6" fmla="*/ 4 w 8"/>
                <a:gd name="T7" fmla="*/ 8 h 8"/>
                <a:gd name="T8" fmla="*/ 4 w 8"/>
                <a:gd name="T9" fmla="*/ 8 h 8"/>
                <a:gd name="T10" fmla="*/ 1 w 8"/>
                <a:gd name="T11" fmla="*/ 6 h 8"/>
                <a:gd name="T12" fmla="*/ 0 w 8"/>
                <a:gd name="T13" fmla="*/ 4 h 8"/>
                <a:gd name="T14" fmla="*/ 0 w 8"/>
                <a:gd name="T15" fmla="*/ 4 h 8"/>
                <a:gd name="T16" fmla="*/ 1 w 8"/>
                <a:gd name="T17" fmla="*/ 1 h 8"/>
                <a:gd name="T18" fmla="*/ 4 w 8"/>
                <a:gd name="T19" fmla="*/ 0 h 8"/>
                <a:gd name="T20" fmla="*/ 4 w 8"/>
                <a:gd name="T21" fmla="*/ 0 h 8"/>
                <a:gd name="T22" fmla="*/ 6 w 8"/>
                <a:gd name="T23" fmla="*/ 1 h 8"/>
                <a:gd name="T24" fmla="*/ 8 w 8"/>
                <a:gd name="T25" fmla="*/ 4 h 8"/>
                <a:gd name="T26" fmla="*/ 8 w 8"/>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4"/>
                  </a:moveTo>
                  <a:lnTo>
                    <a:pt x="8" y="4"/>
                  </a:lnTo>
                  <a:lnTo>
                    <a:pt x="6" y="6"/>
                  </a:lnTo>
                  <a:lnTo>
                    <a:pt x="4" y="8"/>
                  </a:lnTo>
                  <a:lnTo>
                    <a:pt x="4" y="8"/>
                  </a:lnTo>
                  <a:lnTo>
                    <a:pt x="1" y="6"/>
                  </a:lnTo>
                  <a:lnTo>
                    <a:pt x="0" y="4"/>
                  </a:lnTo>
                  <a:lnTo>
                    <a:pt x="0" y="4"/>
                  </a:lnTo>
                  <a:lnTo>
                    <a:pt x="1" y="1"/>
                  </a:lnTo>
                  <a:lnTo>
                    <a:pt x="4" y="0"/>
                  </a:lnTo>
                  <a:lnTo>
                    <a:pt x="4" y="0"/>
                  </a:lnTo>
                  <a:lnTo>
                    <a:pt x="6" y="1"/>
                  </a:lnTo>
                  <a:lnTo>
                    <a:pt x="8" y="4"/>
                  </a:lnTo>
                  <a:lnTo>
                    <a:pt x="8" y="4"/>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01" name="Freeform 1780">
              <a:extLst>
                <a:ext uri="{FF2B5EF4-FFF2-40B4-BE49-F238E27FC236}">
                  <a16:creationId xmlns:a16="http://schemas.microsoft.com/office/drawing/2014/main" id="{A28B1880-7D8D-40C4-B3D0-E95EA54AF999}"/>
                </a:ext>
              </a:extLst>
            </p:cNvPr>
            <p:cNvSpPr>
              <a:spLocks/>
            </p:cNvSpPr>
            <p:nvPr/>
          </p:nvSpPr>
          <p:spPr bwMode="auto">
            <a:xfrm>
              <a:off x="9150692" y="3590175"/>
              <a:ext cx="9005" cy="7004"/>
            </a:xfrm>
            <a:custGeom>
              <a:avLst/>
              <a:gdLst>
                <a:gd name="T0" fmla="*/ 9 w 9"/>
                <a:gd name="T1" fmla="*/ 4 h 7"/>
                <a:gd name="T2" fmla="*/ 9 w 9"/>
                <a:gd name="T3" fmla="*/ 4 h 7"/>
                <a:gd name="T4" fmla="*/ 8 w 9"/>
                <a:gd name="T5" fmla="*/ 6 h 7"/>
                <a:gd name="T6" fmla="*/ 5 w 9"/>
                <a:gd name="T7" fmla="*/ 7 h 7"/>
                <a:gd name="T8" fmla="*/ 5 w 9"/>
                <a:gd name="T9" fmla="*/ 7 h 7"/>
                <a:gd name="T10" fmla="*/ 2 w 9"/>
                <a:gd name="T11" fmla="*/ 6 h 7"/>
                <a:gd name="T12" fmla="*/ 0 w 9"/>
                <a:gd name="T13" fmla="*/ 4 h 7"/>
                <a:gd name="T14" fmla="*/ 0 w 9"/>
                <a:gd name="T15" fmla="*/ 4 h 7"/>
                <a:gd name="T16" fmla="*/ 2 w 9"/>
                <a:gd name="T17" fmla="*/ 1 h 7"/>
                <a:gd name="T18" fmla="*/ 5 w 9"/>
                <a:gd name="T19" fmla="*/ 0 h 7"/>
                <a:gd name="T20" fmla="*/ 5 w 9"/>
                <a:gd name="T21" fmla="*/ 0 h 7"/>
                <a:gd name="T22" fmla="*/ 8 w 9"/>
                <a:gd name="T23" fmla="*/ 1 h 7"/>
                <a:gd name="T24" fmla="*/ 9 w 9"/>
                <a:gd name="T25" fmla="*/ 4 h 7"/>
                <a:gd name="T26" fmla="*/ 9 w 9"/>
                <a:gd name="T2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7">
                  <a:moveTo>
                    <a:pt x="9" y="4"/>
                  </a:moveTo>
                  <a:lnTo>
                    <a:pt x="9" y="4"/>
                  </a:lnTo>
                  <a:lnTo>
                    <a:pt x="8" y="6"/>
                  </a:lnTo>
                  <a:lnTo>
                    <a:pt x="5" y="7"/>
                  </a:lnTo>
                  <a:lnTo>
                    <a:pt x="5" y="7"/>
                  </a:lnTo>
                  <a:lnTo>
                    <a:pt x="2" y="6"/>
                  </a:lnTo>
                  <a:lnTo>
                    <a:pt x="0" y="4"/>
                  </a:lnTo>
                  <a:lnTo>
                    <a:pt x="0" y="4"/>
                  </a:lnTo>
                  <a:lnTo>
                    <a:pt x="2" y="1"/>
                  </a:lnTo>
                  <a:lnTo>
                    <a:pt x="5" y="0"/>
                  </a:lnTo>
                  <a:lnTo>
                    <a:pt x="5" y="0"/>
                  </a:lnTo>
                  <a:lnTo>
                    <a:pt x="8" y="1"/>
                  </a:lnTo>
                  <a:lnTo>
                    <a:pt x="9" y="4"/>
                  </a:lnTo>
                  <a:lnTo>
                    <a:pt x="9" y="4"/>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02" name="Freeform 1781">
              <a:extLst>
                <a:ext uri="{FF2B5EF4-FFF2-40B4-BE49-F238E27FC236}">
                  <a16:creationId xmlns:a16="http://schemas.microsoft.com/office/drawing/2014/main" id="{0EA6C427-874E-40DD-802A-23ECBEF12C4C}"/>
                </a:ext>
              </a:extLst>
            </p:cNvPr>
            <p:cNvSpPr>
              <a:spLocks/>
            </p:cNvSpPr>
            <p:nvPr/>
          </p:nvSpPr>
          <p:spPr bwMode="auto">
            <a:xfrm>
              <a:off x="9389807" y="3397082"/>
              <a:ext cx="8004" cy="8004"/>
            </a:xfrm>
            <a:custGeom>
              <a:avLst/>
              <a:gdLst>
                <a:gd name="T0" fmla="*/ 8 w 8"/>
                <a:gd name="T1" fmla="*/ 4 h 8"/>
                <a:gd name="T2" fmla="*/ 8 w 8"/>
                <a:gd name="T3" fmla="*/ 4 h 8"/>
                <a:gd name="T4" fmla="*/ 7 w 8"/>
                <a:gd name="T5" fmla="*/ 8 h 8"/>
                <a:gd name="T6" fmla="*/ 4 w 8"/>
                <a:gd name="T7" fmla="*/ 8 h 8"/>
                <a:gd name="T8" fmla="*/ 4 w 8"/>
                <a:gd name="T9" fmla="*/ 8 h 8"/>
                <a:gd name="T10" fmla="*/ 2 w 8"/>
                <a:gd name="T11" fmla="*/ 8 h 8"/>
                <a:gd name="T12" fmla="*/ 0 w 8"/>
                <a:gd name="T13" fmla="*/ 4 h 8"/>
                <a:gd name="T14" fmla="*/ 0 w 8"/>
                <a:gd name="T15" fmla="*/ 4 h 8"/>
                <a:gd name="T16" fmla="*/ 2 w 8"/>
                <a:gd name="T17" fmla="*/ 2 h 8"/>
                <a:gd name="T18" fmla="*/ 4 w 8"/>
                <a:gd name="T19" fmla="*/ 0 h 8"/>
                <a:gd name="T20" fmla="*/ 4 w 8"/>
                <a:gd name="T21" fmla="*/ 0 h 8"/>
                <a:gd name="T22" fmla="*/ 7 w 8"/>
                <a:gd name="T23" fmla="*/ 2 h 8"/>
                <a:gd name="T24" fmla="*/ 8 w 8"/>
                <a:gd name="T25" fmla="*/ 4 h 8"/>
                <a:gd name="T26" fmla="*/ 8 w 8"/>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4"/>
                  </a:moveTo>
                  <a:lnTo>
                    <a:pt x="8" y="4"/>
                  </a:lnTo>
                  <a:lnTo>
                    <a:pt x="7" y="8"/>
                  </a:lnTo>
                  <a:lnTo>
                    <a:pt x="4" y="8"/>
                  </a:lnTo>
                  <a:lnTo>
                    <a:pt x="4" y="8"/>
                  </a:lnTo>
                  <a:lnTo>
                    <a:pt x="2" y="8"/>
                  </a:lnTo>
                  <a:lnTo>
                    <a:pt x="0" y="4"/>
                  </a:lnTo>
                  <a:lnTo>
                    <a:pt x="0" y="4"/>
                  </a:lnTo>
                  <a:lnTo>
                    <a:pt x="2" y="2"/>
                  </a:lnTo>
                  <a:lnTo>
                    <a:pt x="4" y="0"/>
                  </a:lnTo>
                  <a:lnTo>
                    <a:pt x="4" y="0"/>
                  </a:lnTo>
                  <a:lnTo>
                    <a:pt x="7" y="2"/>
                  </a:lnTo>
                  <a:lnTo>
                    <a:pt x="8" y="4"/>
                  </a:lnTo>
                  <a:lnTo>
                    <a:pt x="8" y="4"/>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03" name="Freeform 1782">
              <a:extLst>
                <a:ext uri="{FF2B5EF4-FFF2-40B4-BE49-F238E27FC236}">
                  <a16:creationId xmlns:a16="http://schemas.microsoft.com/office/drawing/2014/main" id="{8C152CCC-1473-4575-B5EF-412747C8E929}"/>
                </a:ext>
              </a:extLst>
            </p:cNvPr>
            <p:cNvSpPr>
              <a:spLocks/>
            </p:cNvSpPr>
            <p:nvPr/>
          </p:nvSpPr>
          <p:spPr bwMode="auto">
            <a:xfrm>
              <a:off x="9367796" y="3454109"/>
              <a:ext cx="8004" cy="8004"/>
            </a:xfrm>
            <a:custGeom>
              <a:avLst/>
              <a:gdLst>
                <a:gd name="T0" fmla="*/ 8 w 8"/>
                <a:gd name="T1" fmla="*/ 4 h 8"/>
                <a:gd name="T2" fmla="*/ 8 w 8"/>
                <a:gd name="T3" fmla="*/ 4 h 8"/>
                <a:gd name="T4" fmla="*/ 7 w 8"/>
                <a:gd name="T5" fmla="*/ 7 h 8"/>
                <a:gd name="T6" fmla="*/ 4 w 8"/>
                <a:gd name="T7" fmla="*/ 8 h 8"/>
                <a:gd name="T8" fmla="*/ 4 w 8"/>
                <a:gd name="T9" fmla="*/ 8 h 8"/>
                <a:gd name="T10" fmla="*/ 1 w 8"/>
                <a:gd name="T11" fmla="*/ 7 h 8"/>
                <a:gd name="T12" fmla="*/ 0 w 8"/>
                <a:gd name="T13" fmla="*/ 4 h 8"/>
                <a:gd name="T14" fmla="*/ 0 w 8"/>
                <a:gd name="T15" fmla="*/ 4 h 8"/>
                <a:gd name="T16" fmla="*/ 1 w 8"/>
                <a:gd name="T17" fmla="*/ 2 h 8"/>
                <a:gd name="T18" fmla="*/ 4 w 8"/>
                <a:gd name="T19" fmla="*/ 0 h 8"/>
                <a:gd name="T20" fmla="*/ 4 w 8"/>
                <a:gd name="T21" fmla="*/ 0 h 8"/>
                <a:gd name="T22" fmla="*/ 7 w 8"/>
                <a:gd name="T23" fmla="*/ 2 h 8"/>
                <a:gd name="T24" fmla="*/ 8 w 8"/>
                <a:gd name="T25" fmla="*/ 4 h 8"/>
                <a:gd name="T26" fmla="*/ 8 w 8"/>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4"/>
                  </a:moveTo>
                  <a:lnTo>
                    <a:pt x="8" y="4"/>
                  </a:lnTo>
                  <a:lnTo>
                    <a:pt x="7" y="7"/>
                  </a:lnTo>
                  <a:lnTo>
                    <a:pt x="4" y="8"/>
                  </a:lnTo>
                  <a:lnTo>
                    <a:pt x="4" y="8"/>
                  </a:lnTo>
                  <a:lnTo>
                    <a:pt x="1" y="7"/>
                  </a:lnTo>
                  <a:lnTo>
                    <a:pt x="0" y="4"/>
                  </a:lnTo>
                  <a:lnTo>
                    <a:pt x="0" y="4"/>
                  </a:lnTo>
                  <a:lnTo>
                    <a:pt x="1" y="2"/>
                  </a:lnTo>
                  <a:lnTo>
                    <a:pt x="4" y="0"/>
                  </a:lnTo>
                  <a:lnTo>
                    <a:pt x="4" y="0"/>
                  </a:lnTo>
                  <a:lnTo>
                    <a:pt x="7" y="2"/>
                  </a:lnTo>
                  <a:lnTo>
                    <a:pt x="8" y="4"/>
                  </a:lnTo>
                  <a:lnTo>
                    <a:pt x="8" y="4"/>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04" name="Freeform 1783">
              <a:extLst>
                <a:ext uri="{FF2B5EF4-FFF2-40B4-BE49-F238E27FC236}">
                  <a16:creationId xmlns:a16="http://schemas.microsoft.com/office/drawing/2014/main" id="{C5118D27-9D54-47C9-B34E-C305CEBD6474}"/>
                </a:ext>
              </a:extLst>
            </p:cNvPr>
            <p:cNvSpPr>
              <a:spLocks/>
            </p:cNvSpPr>
            <p:nvPr/>
          </p:nvSpPr>
          <p:spPr bwMode="auto">
            <a:xfrm>
              <a:off x="9394809" y="3321045"/>
              <a:ext cx="3002" cy="2001"/>
            </a:xfrm>
            <a:custGeom>
              <a:avLst/>
              <a:gdLst>
                <a:gd name="T0" fmla="*/ 3 w 3"/>
                <a:gd name="T1" fmla="*/ 1 h 2"/>
                <a:gd name="T2" fmla="*/ 3 w 3"/>
                <a:gd name="T3" fmla="*/ 1 h 2"/>
                <a:gd name="T4" fmla="*/ 2 w 3"/>
                <a:gd name="T5" fmla="*/ 2 h 2"/>
                <a:gd name="T6" fmla="*/ 2 w 3"/>
                <a:gd name="T7" fmla="*/ 2 h 2"/>
                <a:gd name="T8" fmla="*/ 0 w 3"/>
                <a:gd name="T9" fmla="*/ 1 h 2"/>
                <a:gd name="T10" fmla="*/ 0 w 3"/>
                <a:gd name="T11" fmla="*/ 1 h 2"/>
                <a:gd name="T12" fmla="*/ 2 w 3"/>
                <a:gd name="T13" fmla="*/ 0 h 2"/>
                <a:gd name="T14" fmla="*/ 2 w 3"/>
                <a:gd name="T15" fmla="*/ 0 h 2"/>
                <a:gd name="T16" fmla="*/ 3 w 3"/>
                <a:gd name="T17" fmla="*/ 1 h 2"/>
                <a:gd name="T18" fmla="*/ 3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3" y="1"/>
                  </a:moveTo>
                  <a:lnTo>
                    <a:pt x="3" y="1"/>
                  </a:lnTo>
                  <a:lnTo>
                    <a:pt x="2" y="2"/>
                  </a:lnTo>
                  <a:lnTo>
                    <a:pt x="2" y="2"/>
                  </a:lnTo>
                  <a:lnTo>
                    <a:pt x="0" y="1"/>
                  </a:lnTo>
                  <a:lnTo>
                    <a:pt x="0" y="1"/>
                  </a:lnTo>
                  <a:lnTo>
                    <a:pt x="2" y="0"/>
                  </a:lnTo>
                  <a:lnTo>
                    <a:pt x="2" y="0"/>
                  </a:lnTo>
                  <a:lnTo>
                    <a:pt x="3" y="1"/>
                  </a:lnTo>
                  <a:lnTo>
                    <a:pt x="3"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05" name="Freeform 1784">
              <a:extLst>
                <a:ext uri="{FF2B5EF4-FFF2-40B4-BE49-F238E27FC236}">
                  <a16:creationId xmlns:a16="http://schemas.microsoft.com/office/drawing/2014/main" id="{4C78264F-C073-4DD2-BF5F-968987DD1244}"/>
                </a:ext>
              </a:extLst>
            </p:cNvPr>
            <p:cNvSpPr>
              <a:spLocks/>
            </p:cNvSpPr>
            <p:nvPr/>
          </p:nvSpPr>
          <p:spPr bwMode="auto">
            <a:xfrm>
              <a:off x="9392808" y="3392080"/>
              <a:ext cx="2001" cy="3002"/>
            </a:xfrm>
            <a:custGeom>
              <a:avLst/>
              <a:gdLst>
                <a:gd name="T0" fmla="*/ 2 w 2"/>
                <a:gd name="T1" fmla="*/ 1 h 3"/>
                <a:gd name="T2" fmla="*/ 2 w 2"/>
                <a:gd name="T3" fmla="*/ 1 h 3"/>
                <a:gd name="T4" fmla="*/ 1 w 2"/>
                <a:gd name="T5" fmla="*/ 3 h 3"/>
                <a:gd name="T6" fmla="*/ 1 w 2"/>
                <a:gd name="T7" fmla="*/ 3 h 3"/>
                <a:gd name="T8" fmla="*/ 0 w 2"/>
                <a:gd name="T9" fmla="*/ 1 h 3"/>
                <a:gd name="T10" fmla="*/ 0 w 2"/>
                <a:gd name="T11" fmla="*/ 1 h 3"/>
                <a:gd name="T12" fmla="*/ 1 w 2"/>
                <a:gd name="T13" fmla="*/ 0 h 3"/>
                <a:gd name="T14" fmla="*/ 1 w 2"/>
                <a:gd name="T15" fmla="*/ 0 h 3"/>
                <a:gd name="T16" fmla="*/ 2 w 2"/>
                <a:gd name="T17" fmla="*/ 1 h 3"/>
                <a:gd name="T18" fmla="*/ 2 w 2"/>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1"/>
                  </a:moveTo>
                  <a:lnTo>
                    <a:pt x="2" y="1"/>
                  </a:lnTo>
                  <a:lnTo>
                    <a:pt x="1" y="3"/>
                  </a:lnTo>
                  <a:lnTo>
                    <a:pt x="1" y="3"/>
                  </a:lnTo>
                  <a:lnTo>
                    <a:pt x="0" y="1"/>
                  </a:lnTo>
                  <a:lnTo>
                    <a:pt x="0" y="1"/>
                  </a:lnTo>
                  <a:lnTo>
                    <a:pt x="1" y="0"/>
                  </a:lnTo>
                  <a:lnTo>
                    <a:pt x="1" y="0"/>
                  </a:lnTo>
                  <a:lnTo>
                    <a:pt x="2" y="1"/>
                  </a:lnTo>
                  <a:lnTo>
                    <a:pt x="2"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06" name="Freeform 1785">
              <a:extLst>
                <a:ext uri="{FF2B5EF4-FFF2-40B4-BE49-F238E27FC236}">
                  <a16:creationId xmlns:a16="http://schemas.microsoft.com/office/drawing/2014/main" id="{CBCC3102-2778-4B30-A5FB-BC935C48D7F4}"/>
                </a:ext>
              </a:extLst>
            </p:cNvPr>
            <p:cNvSpPr>
              <a:spLocks/>
            </p:cNvSpPr>
            <p:nvPr/>
          </p:nvSpPr>
          <p:spPr bwMode="auto">
            <a:xfrm>
              <a:off x="9397811" y="3375071"/>
              <a:ext cx="3002" cy="3002"/>
            </a:xfrm>
            <a:custGeom>
              <a:avLst/>
              <a:gdLst>
                <a:gd name="T0" fmla="*/ 3 w 3"/>
                <a:gd name="T1" fmla="*/ 1 h 3"/>
                <a:gd name="T2" fmla="*/ 3 w 3"/>
                <a:gd name="T3" fmla="*/ 1 h 3"/>
                <a:gd name="T4" fmla="*/ 1 w 3"/>
                <a:gd name="T5" fmla="*/ 3 h 3"/>
                <a:gd name="T6" fmla="*/ 1 w 3"/>
                <a:gd name="T7" fmla="*/ 3 h 3"/>
                <a:gd name="T8" fmla="*/ 0 w 3"/>
                <a:gd name="T9" fmla="*/ 1 h 3"/>
                <a:gd name="T10" fmla="*/ 0 w 3"/>
                <a:gd name="T11" fmla="*/ 1 h 3"/>
                <a:gd name="T12" fmla="*/ 1 w 3"/>
                <a:gd name="T13" fmla="*/ 0 h 3"/>
                <a:gd name="T14" fmla="*/ 1 w 3"/>
                <a:gd name="T15" fmla="*/ 0 h 3"/>
                <a:gd name="T16" fmla="*/ 3 w 3"/>
                <a:gd name="T17" fmla="*/ 1 h 3"/>
                <a:gd name="T18" fmla="*/ 3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3" y="1"/>
                  </a:moveTo>
                  <a:lnTo>
                    <a:pt x="3" y="1"/>
                  </a:lnTo>
                  <a:lnTo>
                    <a:pt x="1" y="3"/>
                  </a:lnTo>
                  <a:lnTo>
                    <a:pt x="1" y="3"/>
                  </a:lnTo>
                  <a:lnTo>
                    <a:pt x="0" y="1"/>
                  </a:lnTo>
                  <a:lnTo>
                    <a:pt x="0" y="1"/>
                  </a:lnTo>
                  <a:lnTo>
                    <a:pt x="1" y="0"/>
                  </a:lnTo>
                  <a:lnTo>
                    <a:pt x="1" y="0"/>
                  </a:lnTo>
                  <a:lnTo>
                    <a:pt x="3" y="1"/>
                  </a:lnTo>
                  <a:lnTo>
                    <a:pt x="3"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07" name="Freeform 1786">
              <a:extLst>
                <a:ext uri="{FF2B5EF4-FFF2-40B4-BE49-F238E27FC236}">
                  <a16:creationId xmlns:a16="http://schemas.microsoft.com/office/drawing/2014/main" id="{E0AB45C8-A930-4DA9-BFED-C57BFDEB6151}"/>
                </a:ext>
              </a:extLst>
            </p:cNvPr>
            <p:cNvSpPr>
              <a:spLocks/>
            </p:cNvSpPr>
            <p:nvPr/>
          </p:nvSpPr>
          <p:spPr bwMode="auto">
            <a:xfrm>
              <a:off x="9035636" y="3108943"/>
              <a:ext cx="2001" cy="2001"/>
            </a:xfrm>
            <a:custGeom>
              <a:avLst/>
              <a:gdLst>
                <a:gd name="T0" fmla="*/ 2 w 2"/>
                <a:gd name="T1" fmla="*/ 1 h 2"/>
                <a:gd name="T2" fmla="*/ 2 w 2"/>
                <a:gd name="T3" fmla="*/ 1 h 2"/>
                <a:gd name="T4" fmla="*/ 1 w 2"/>
                <a:gd name="T5" fmla="*/ 2 h 2"/>
                <a:gd name="T6" fmla="*/ 1 w 2"/>
                <a:gd name="T7" fmla="*/ 2 h 2"/>
                <a:gd name="T8" fmla="*/ 0 w 2"/>
                <a:gd name="T9" fmla="*/ 1 h 2"/>
                <a:gd name="T10" fmla="*/ 0 w 2"/>
                <a:gd name="T11" fmla="*/ 1 h 2"/>
                <a:gd name="T12" fmla="*/ 1 w 2"/>
                <a:gd name="T13" fmla="*/ 0 h 2"/>
                <a:gd name="T14" fmla="*/ 1 w 2"/>
                <a:gd name="T15" fmla="*/ 0 h 2"/>
                <a:gd name="T16" fmla="*/ 2 w 2"/>
                <a:gd name="T17" fmla="*/ 1 h 2"/>
                <a:gd name="T18" fmla="*/ 2 w 2"/>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1"/>
                  </a:moveTo>
                  <a:lnTo>
                    <a:pt x="2" y="1"/>
                  </a:lnTo>
                  <a:lnTo>
                    <a:pt x="1" y="2"/>
                  </a:lnTo>
                  <a:lnTo>
                    <a:pt x="1" y="2"/>
                  </a:lnTo>
                  <a:lnTo>
                    <a:pt x="0" y="1"/>
                  </a:lnTo>
                  <a:lnTo>
                    <a:pt x="0" y="1"/>
                  </a:lnTo>
                  <a:lnTo>
                    <a:pt x="1" y="0"/>
                  </a:lnTo>
                  <a:lnTo>
                    <a:pt x="1" y="0"/>
                  </a:lnTo>
                  <a:lnTo>
                    <a:pt x="2" y="1"/>
                  </a:lnTo>
                  <a:lnTo>
                    <a:pt x="2"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08" name="Freeform 1787">
              <a:extLst>
                <a:ext uri="{FF2B5EF4-FFF2-40B4-BE49-F238E27FC236}">
                  <a16:creationId xmlns:a16="http://schemas.microsoft.com/office/drawing/2014/main" id="{21378957-FD1C-4ABE-B5C1-588DF970BB38}"/>
                </a:ext>
              </a:extLst>
            </p:cNvPr>
            <p:cNvSpPr>
              <a:spLocks/>
            </p:cNvSpPr>
            <p:nvPr/>
          </p:nvSpPr>
          <p:spPr bwMode="auto">
            <a:xfrm>
              <a:off x="9000619" y="3121949"/>
              <a:ext cx="2001" cy="2001"/>
            </a:xfrm>
            <a:custGeom>
              <a:avLst/>
              <a:gdLst>
                <a:gd name="T0" fmla="*/ 2 w 2"/>
                <a:gd name="T1" fmla="*/ 1 h 2"/>
                <a:gd name="T2" fmla="*/ 2 w 2"/>
                <a:gd name="T3" fmla="*/ 1 h 2"/>
                <a:gd name="T4" fmla="*/ 1 w 2"/>
                <a:gd name="T5" fmla="*/ 2 h 2"/>
                <a:gd name="T6" fmla="*/ 1 w 2"/>
                <a:gd name="T7" fmla="*/ 2 h 2"/>
                <a:gd name="T8" fmla="*/ 0 w 2"/>
                <a:gd name="T9" fmla="*/ 1 h 2"/>
                <a:gd name="T10" fmla="*/ 0 w 2"/>
                <a:gd name="T11" fmla="*/ 1 h 2"/>
                <a:gd name="T12" fmla="*/ 1 w 2"/>
                <a:gd name="T13" fmla="*/ 0 h 2"/>
                <a:gd name="T14" fmla="*/ 1 w 2"/>
                <a:gd name="T15" fmla="*/ 0 h 2"/>
                <a:gd name="T16" fmla="*/ 2 w 2"/>
                <a:gd name="T17" fmla="*/ 1 h 2"/>
                <a:gd name="T18" fmla="*/ 2 w 2"/>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1"/>
                  </a:moveTo>
                  <a:lnTo>
                    <a:pt x="2" y="1"/>
                  </a:lnTo>
                  <a:lnTo>
                    <a:pt x="1" y="2"/>
                  </a:lnTo>
                  <a:lnTo>
                    <a:pt x="1" y="2"/>
                  </a:lnTo>
                  <a:lnTo>
                    <a:pt x="0" y="1"/>
                  </a:lnTo>
                  <a:lnTo>
                    <a:pt x="0" y="1"/>
                  </a:lnTo>
                  <a:lnTo>
                    <a:pt x="1" y="0"/>
                  </a:lnTo>
                  <a:lnTo>
                    <a:pt x="1" y="0"/>
                  </a:lnTo>
                  <a:lnTo>
                    <a:pt x="2" y="1"/>
                  </a:lnTo>
                  <a:lnTo>
                    <a:pt x="2"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09" name="Freeform 1788">
              <a:extLst>
                <a:ext uri="{FF2B5EF4-FFF2-40B4-BE49-F238E27FC236}">
                  <a16:creationId xmlns:a16="http://schemas.microsoft.com/office/drawing/2014/main" id="{059EA512-4767-422F-A1E5-7A0C33A5B28C}"/>
                </a:ext>
              </a:extLst>
            </p:cNvPr>
            <p:cNvSpPr>
              <a:spLocks/>
            </p:cNvSpPr>
            <p:nvPr/>
          </p:nvSpPr>
          <p:spPr bwMode="auto">
            <a:xfrm>
              <a:off x="9072654" y="3091935"/>
              <a:ext cx="3002" cy="1001"/>
            </a:xfrm>
            <a:custGeom>
              <a:avLst/>
              <a:gdLst>
                <a:gd name="T0" fmla="*/ 3 w 3"/>
                <a:gd name="T1" fmla="*/ 0 h 1"/>
                <a:gd name="T2" fmla="*/ 3 w 3"/>
                <a:gd name="T3" fmla="*/ 0 h 1"/>
                <a:gd name="T4" fmla="*/ 2 w 3"/>
                <a:gd name="T5" fmla="*/ 1 h 1"/>
                <a:gd name="T6" fmla="*/ 2 w 3"/>
                <a:gd name="T7" fmla="*/ 1 h 1"/>
                <a:gd name="T8" fmla="*/ 0 w 3"/>
                <a:gd name="T9" fmla="*/ 0 h 1"/>
                <a:gd name="T10" fmla="*/ 0 w 3"/>
                <a:gd name="T11" fmla="*/ 0 h 1"/>
                <a:gd name="T12" fmla="*/ 2 w 3"/>
                <a:gd name="T13" fmla="*/ 0 h 1"/>
                <a:gd name="T14" fmla="*/ 2 w 3"/>
                <a:gd name="T15" fmla="*/ 0 h 1"/>
                <a:gd name="T16" fmla="*/ 3 w 3"/>
                <a:gd name="T17" fmla="*/ 0 h 1"/>
                <a:gd name="T18" fmla="*/ 3 w 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3" y="0"/>
                  </a:moveTo>
                  <a:lnTo>
                    <a:pt x="3" y="0"/>
                  </a:lnTo>
                  <a:lnTo>
                    <a:pt x="2" y="1"/>
                  </a:lnTo>
                  <a:lnTo>
                    <a:pt x="2" y="1"/>
                  </a:lnTo>
                  <a:lnTo>
                    <a:pt x="0" y="0"/>
                  </a:lnTo>
                  <a:lnTo>
                    <a:pt x="0" y="0"/>
                  </a:lnTo>
                  <a:lnTo>
                    <a:pt x="2" y="0"/>
                  </a:lnTo>
                  <a:lnTo>
                    <a:pt x="2" y="0"/>
                  </a:lnTo>
                  <a:lnTo>
                    <a:pt x="3" y="0"/>
                  </a:lnTo>
                  <a:lnTo>
                    <a:pt x="3" y="0"/>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10" name="Freeform 1789">
              <a:extLst>
                <a:ext uri="{FF2B5EF4-FFF2-40B4-BE49-F238E27FC236}">
                  <a16:creationId xmlns:a16="http://schemas.microsoft.com/office/drawing/2014/main" id="{06AA836C-A03A-4F3E-B871-754D3CA0CC4E}"/>
                </a:ext>
              </a:extLst>
            </p:cNvPr>
            <p:cNvSpPr>
              <a:spLocks/>
            </p:cNvSpPr>
            <p:nvPr/>
          </p:nvSpPr>
          <p:spPr bwMode="auto">
            <a:xfrm>
              <a:off x="9236733" y="3108943"/>
              <a:ext cx="3002" cy="2001"/>
            </a:xfrm>
            <a:custGeom>
              <a:avLst/>
              <a:gdLst>
                <a:gd name="T0" fmla="*/ 3 w 3"/>
                <a:gd name="T1" fmla="*/ 1 h 2"/>
                <a:gd name="T2" fmla="*/ 3 w 3"/>
                <a:gd name="T3" fmla="*/ 1 h 2"/>
                <a:gd name="T4" fmla="*/ 1 w 3"/>
                <a:gd name="T5" fmla="*/ 2 h 2"/>
                <a:gd name="T6" fmla="*/ 1 w 3"/>
                <a:gd name="T7" fmla="*/ 2 h 2"/>
                <a:gd name="T8" fmla="*/ 0 w 3"/>
                <a:gd name="T9" fmla="*/ 1 h 2"/>
                <a:gd name="T10" fmla="*/ 0 w 3"/>
                <a:gd name="T11" fmla="*/ 1 h 2"/>
                <a:gd name="T12" fmla="*/ 1 w 3"/>
                <a:gd name="T13" fmla="*/ 0 h 2"/>
                <a:gd name="T14" fmla="*/ 1 w 3"/>
                <a:gd name="T15" fmla="*/ 0 h 2"/>
                <a:gd name="T16" fmla="*/ 3 w 3"/>
                <a:gd name="T17" fmla="*/ 1 h 2"/>
                <a:gd name="T18" fmla="*/ 3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3" y="1"/>
                  </a:moveTo>
                  <a:lnTo>
                    <a:pt x="3" y="1"/>
                  </a:lnTo>
                  <a:lnTo>
                    <a:pt x="1" y="2"/>
                  </a:lnTo>
                  <a:lnTo>
                    <a:pt x="1" y="2"/>
                  </a:lnTo>
                  <a:lnTo>
                    <a:pt x="0" y="1"/>
                  </a:lnTo>
                  <a:lnTo>
                    <a:pt x="0" y="1"/>
                  </a:lnTo>
                  <a:lnTo>
                    <a:pt x="1" y="0"/>
                  </a:lnTo>
                  <a:lnTo>
                    <a:pt x="1" y="0"/>
                  </a:lnTo>
                  <a:lnTo>
                    <a:pt x="3" y="1"/>
                  </a:lnTo>
                  <a:lnTo>
                    <a:pt x="3"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11" name="Freeform 1790">
              <a:extLst>
                <a:ext uri="{FF2B5EF4-FFF2-40B4-BE49-F238E27FC236}">
                  <a16:creationId xmlns:a16="http://schemas.microsoft.com/office/drawing/2014/main" id="{218205FC-4F39-4402-A77F-F0FE3D487800}"/>
                </a:ext>
              </a:extLst>
            </p:cNvPr>
            <p:cNvSpPr>
              <a:spLocks/>
            </p:cNvSpPr>
            <p:nvPr/>
          </p:nvSpPr>
          <p:spPr bwMode="auto">
            <a:xfrm>
              <a:off x="9254742" y="3106942"/>
              <a:ext cx="3002" cy="3002"/>
            </a:xfrm>
            <a:custGeom>
              <a:avLst/>
              <a:gdLst>
                <a:gd name="T0" fmla="*/ 3 w 3"/>
                <a:gd name="T1" fmla="*/ 2 h 3"/>
                <a:gd name="T2" fmla="*/ 3 w 3"/>
                <a:gd name="T3" fmla="*/ 2 h 3"/>
                <a:gd name="T4" fmla="*/ 1 w 3"/>
                <a:gd name="T5" fmla="*/ 3 h 3"/>
                <a:gd name="T6" fmla="*/ 1 w 3"/>
                <a:gd name="T7" fmla="*/ 3 h 3"/>
                <a:gd name="T8" fmla="*/ 0 w 3"/>
                <a:gd name="T9" fmla="*/ 2 h 3"/>
                <a:gd name="T10" fmla="*/ 0 w 3"/>
                <a:gd name="T11" fmla="*/ 2 h 3"/>
                <a:gd name="T12" fmla="*/ 1 w 3"/>
                <a:gd name="T13" fmla="*/ 0 h 3"/>
                <a:gd name="T14" fmla="*/ 1 w 3"/>
                <a:gd name="T15" fmla="*/ 0 h 3"/>
                <a:gd name="T16" fmla="*/ 3 w 3"/>
                <a:gd name="T17" fmla="*/ 2 h 3"/>
                <a:gd name="T18" fmla="*/ 3 w 3"/>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3" y="2"/>
                  </a:moveTo>
                  <a:lnTo>
                    <a:pt x="3" y="2"/>
                  </a:lnTo>
                  <a:lnTo>
                    <a:pt x="1" y="3"/>
                  </a:lnTo>
                  <a:lnTo>
                    <a:pt x="1" y="3"/>
                  </a:lnTo>
                  <a:lnTo>
                    <a:pt x="0" y="2"/>
                  </a:lnTo>
                  <a:lnTo>
                    <a:pt x="0" y="2"/>
                  </a:lnTo>
                  <a:lnTo>
                    <a:pt x="1" y="0"/>
                  </a:lnTo>
                  <a:lnTo>
                    <a:pt x="1" y="0"/>
                  </a:lnTo>
                  <a:lnTo>
                    <a:pt x="3" y="2"/>
                  </a:lnTo>
                  <a:lnTo>
                    <a:pt x="3" y="2"/>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12" name="Freeform 1791">
              <a:extLst>
                <a:ext uri="{FF2B5EF4-FFF2-40B4-BE49-F238E27FC236}">
                  <a16:creationId xmlns:a16="http://schemas.microsoft.com/office/drawing/2014/main" id="{16F27D45-7CF9-4067-B1A6-12CA789EDC26}"/>
                </a:ext>
              </a:extLst>
            </p:cNvPr>
            <p:cNvSpPr>
              <a:spLocks/>
            </p:cNvSpPr>
            <p:nvPr/>
          </p:nvSpPr>
          <p:spPr bwMode="auto">
            <a:xfrm>
              <a:off x="9262746" y="3122949"/>
              <a:ext cx="3002" cy="3002"/>
            </a:xfrm>
            <a:custGeom>
              <a:avLst/>
              <a:gdLst>
                <a:gd name="T0" fmla="*/ 3 w 3"/>
                <a:gd name="T1" fmla="*/ 1 h 3"/>
                <a:gd name="T2" fmla="*/ 3 w 3"/>
                <a:gd name="T3" fmla="*/ 1 h 3"/>
                <a:gd name="T4" fmla="*/ 1 w 3"/>
                <a:gd name="T5" fmla="*/ 3 h 3"/>
                <a:gd name="T6" fmla="*/ 1 w 3"/>
                <a:gd name="T7" fmla="*/ 3 h 3"/>
                <a:gd name="T8" fmla="*/ 0 w 3"/>
                <a:gd name="T9" fmla="*/ 1 h 3"/>
                <a:gd name="T10" fmla="*/ 0 w 3"/>
                <a:gd name="T11" fmla="*/ 1 h 3"/>
                <a:gd name="T12" fmla="*/ 1 w 3"/>
                <a:gd name="T13" fmla="*/ 0 h 3"/>
                <a:gd name="T14" fmla="*/ 1 w 3"/>
                <a:gd name="T15" fmla="*/ 0 h 3"/>
                <a:gd name="T16" fmla="*/ 3 w 3"/>
                <a:gd name="T17" fmla="*/ 1 h 3"/>
                <a:gd name="T18" fmla="*/ 3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3" y="1"/>
                  </a:moveTo>
                  <a:lnTo>
                    <a:pt x="3" y="1"/>
                  </a:lnTo>
                  <a:lnTo>
                    <a:pt x="1" y="3"/>
                  </a:lnTo>
                  <a:lnTo>
                    <a:pt x="1" y="3"/>
                  </a:lnTo>
                  <a:lnTo>
                    <a:pt x="0" y="1"/>
                  </a:lnTo>
                  <a:lnTo>
                    <a:pt x="0" y="1"/>
                  </a:lnTo>
                  <a:lnTo>
                    <a:pt x="1" y="0"/>
                  </a:lnTo>
                  <a:lnTo>
                    <a:pt x="1" y="0"/>
                  </a:lnTo>
                  <a:lnTo>
                    <a:pt x="3" y="1"/>
                  </a:lnTo>
                  <a:lnTo>
                    <a:pt x="3"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13" name="Freeform 1792">
              <a:extLst>
                <a:ext uri="{FF2B5EF4-FFF2-40B4-BE49-F238E27FC236}">
                  <a16:creationId xmlns:a16="http://schemas.microsoft.com/office/drawing/2014/main" id="{5D6F57AE-F7EE-42D4-B3A1-F459447B1568}"/>
                </a:ext>
              </a:extLst>
            </p:cNvPr>
            <p:cNvSpPr>
              <a:spLocks/>
            </p:cNvSpPr>
            <p:nvPr/>
          </p:nvSpPr>
          <p:spPr bwMode="auto">
            <a:xfrm>
              <a:off x="9283756" y="3127952"/>
              <a:ext cx="2001" cy="3002"/>
            </a:xfrm>
            <a:custGeom>
              <a:avLst/>
              <a:gdLst>
                <a:gd name="T0" fmla="*/ 2 w 2"/>
                <a:gd name="T1" fmla="*/ 2 h 3"/>
                <a:gd name="T2" fmla="*/ 2 w 2"/>
                <a:gd name="T3" fmla="*/ 2 h 3"/>
                <a:gd name="T4" fmla="*/ 1 w 2"/>
                <a:gd name="T5" fmla="*/ 3 h 3"/>
                <a:gd name="T6" fmla="*/ 1 w 2"/>
                <a:gd name="T7" fmla="*/ 3 h 3"/>
                <a:gd name="T8" fmla="*/ 0 w 2"/>
                <a:gd name="T9" fmla="*/ 2 h 3"/>
                <a:gd name="T10" fmla="*/ 0 w 2"/>
                <a:gd name="T11" fmla="*/ 2 h 3"/>
                <a:gd name="T12" fmla="*/ 1 w 2"/>
                <a:gd name="T13" fmla="*/ 0 h 3"/>
                <a:gd name="T14" fmla="*/ 1 w 2"/>
                <a:gd name="T15" fmla="*/ 0 h 3"/>
                <a:gd name="T16" fmla="*/ 2 w 2"/>
                <a:gd name="T17" fmla="*/ 2 h 3"/>
                <a:gd name="T18" fmla="*/ 2 w 2"/>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2"/>
                  </a:moveTo>
                  <a:lnTo>
                    <a:pt x="2" y="2"/>
                  </a:lnTo>
                  <a:lnTo>
                    <a:pt x="1" y="3"/>
                  </a:lnTo>
                  <a:lnTo>
                    <a:pt x="1" y="3"/>
                  </a:lnTo>
                  <a:lnTo>
                    <a:pt x="0" y="2"/>
                  </a:lnTo>
                  <a:lnTo>
                    <a:pt x="0" y="2"/>
                  </a:lnTo>
                  <a:lnTo>
                    <a:pt x="1" y="0"/>
                  </a:lnTo>
                  <a:lnTo>
                    <a:pt x="1" y="0"/>
                  </a:lnTo>
                  <a:lnTo>
                    <a:pt x="2" y="2"/>
                  </a:lnTo>
                  <a:lnTo>
                    <a:pt x="2" y="2"/>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14" name="Freeform 1793">
              <a:extLst>
                <a:ext uri="{FF2B5EF4-FFF2-40B4-BE49-F238E27FC236}">
                  <a16:creationId xmlns:a16="http://schemas.microsoft.com/office/drawing/2014/main" id="{D4B5C6A0-226E-4E22-BA0D-17451EAA1B41}"/>
                </a:ext>
              </a:extLst>
            </p:cNvPr>
            <p:cNvSpPr>
              <a:spLocks/>
            </p:cNvSpPr>
            <p:nvPr/>
          </p:nvSpPr>
          <p:spPr bwMode="auto">
            <a:xfrm>
              <a:off x="9284756" y="3135956"/>
              <a:ext cx="3002" cy="3002"/>
            </a:xfrm>
            <a:custGeom>
              <a:avLst/>
              <a:gdLst>
                <a:gd name="T0" fmla="*/ 3 w 3"/>
                <a:gd name="T1" fmla="*/ 1 h 3"/>
                <a:gd name="T2" fmla="*/ 3 w 3"/>
                <a:gd name="T3" fmla="*/ 1 h 3"/>
                <a:gd name="T4" fmla="*/ 1 w 3"/>
                <a:gd name="T5" fmla="*/ 3 h 3"/>
                <a:gd name="T6" fmla="*/ 1 w 3"/>
                <a:gd name="T7" fmla="*/ 3 h 3"/>
                <a:gd name="T8" fmla="*/ 0 w 3"/>
                <a:gd name="T9" fmla="*/ 1 h 3"/>
                <a:gd name="T10" fmla="*/ 0 w 3"/>
                <a:gd name="T11" fmla="*/ 1 h 3"/>
                <a:gd name="T12" fmla="*/ 1 w 3"/>
                <a:gd name="T13" fmla="*/ 0 h 3"/>
                <a:gd name="T14" fmla="*/ 1 w 3"/>
                <a:gd name="T15" fmla="*/ 0 h 3"/>
                <a:gd name="T16" fmla="*/ 3 w 3"/>
                <a:gd name="T17" fmla="*/ 1 h 3"/>
                <a:gd name="T18" fmla="*/ 3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3" y="1"/>
                  </a:moveTo>
                  <a:lnTo>
                    <a:pt x="3" y="1"/>
                  </a:lnTo>
                  <a:lnTo>
                    <a:pt x="1" y="3"/>
                  </a:lnTo>
                  <a:lnTo>
                    <a:pt x="1" y="3"/>
                  </a:lnTo>
                  <a:lnTo>
                    <a:pt x="0" y="1"/>
                  </a:lnTo>
                  <a:lnTo>
                    <a:pt x="0" y="1"/>
                  </a:lnTo>
                  <a:lnTo>
                    <a:pt x="1" y="0"/>
                  </a:lnTo>
                  <a:lnTo>
                    <a:pt x="1" y="0"/>
                  </a:lnTo>
                  <a:lnTo>
                    <a:pt x="3" y="1"/>
                  </a:lnTo>
                  <a:lnTo>
                    <a:pt x="3"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15" name="Freeform 1794">
              <a:extLst>
                <a:ext uri="{FF2B5EF4-FFF2-40B4-BE49-F238E27FC236}">
                  <a16:creationId xmlns:a16="http://schemas.microsoft.com/office/drawing/2014/main" id="{57BE58A3-DEF9-488B-BDD0-6B5A22E944EF}"/>
                </a:ext>
              </a:extLst>
            </p:cNvPr>
            <p:cNvSpPr>
              <a:spLocks/>
            </p:cNvSpPr>
            <p:nvPr/>
          </p:nvSpPr>
          <p:spPr bwMode="auto">
            <a:xfrm>
              <a:off x="9293760" y="3134955"/>
              <a:ext cx="5003" cy="4002"/>
            </a:xfrm>
            <a:custGeom>
              <a:avLst/>
              <a:gdLst>
                <a:gd name="T0" fmla="*/ 5 w 5"/>
                <a:gd name="T1" fmla="*/ 1 h 4"/>
                <a:gd name="T2" fmla="*/ 5 w 5"/>
                <a:gd name="T3" fmla="*/ 1 h 4"/>
                <a:gd name="T4" fmla="*/ 4 w 5"/>
                <a:gd name="T5" fmla="*/ 4 h 4"/>
                <a:gd name="T6" fmla="*/ 3 w 5"/>
                <a:gd name="T7" fmla="*/ 4 h 4"/>
                <a:gd name="T8" fmla="*/ 3 w 5"/>
                <a:gd name="T9" fmla="*/ 4 h 4"/>
                <a:gd name="T10" fmla="*/ 1 w 5"/>
                <a:gd name="T11" fmla="*/ 4 h 4"/>
                <a:gd name="T12" fmla="*/ 0 w 5"/>
                <a:gd name="T13" fmla="*/ 1 h 4"/>
                <a:gd name="T14" fmla="*/ 0 w 5"/>
                <a:gd name="T15" fmla="*/ 1 h 4"/>
                <a:gd name="T16" fmla="*/ 1 w 5"/>
                <a:gd name="T17" fmla="*/ 0 h 4"/>
                <a:gd name="T18" fmla="*/ 3 w 5"/>
                <a:gd name="T19" fmla="*/ 0 h 4"/>
                <a:gd name="T20" fmla="*/ 3 w 5"/>
                <a:gd name="T21" fmla="*/ 0 h 4"/>
                <a:gd name="T22" fmla="*/ 4 w 5"/>
                <a:gd name="T23" fmla="*/ 0 h 4"/>
                <a:gd name="T24" fmla="*/ 5 w 5"/>
                <a:gd name="T25" fmla="*/ 1 h 4"/>
                <a:gd name="T26" fmla="*/ 5 w 5"/>
                <a:gd name="T2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4">
                  <a:moveTo>
                    <a:pt x="5" y="1"/>
                  </a:moveTo>
                  <a:lnTo>
                    <a:pt x="5" y="1"/>
                  </a:lnTo>
                  <a:lnTo>
                    <a:pt x="4" y="4"/>
                  </a:lnTo>
                  <a:lnTo>
                    <a:pt x="3" y="4"/>
                  </a:lnTo>
                  <a:lnTo>
                    <a:pt x="3" y="4"/>
                  </a:lnTo>
                  <a:lnTo>
                    <a:pt x="1" y="4"/>
                  </a:lnTo>
                  <a:lnTo>
                    <a:pt x="0" y="1"/>
                  </a:lnTo>
                  <a:lnTo>
                    <a:pt x="0" y="1"/>
                  </a:lnTo>
                  <a:lnTo>
                    <a:pt x="1" y="0"/>
                  </a:lnTo>
                  <a:lnTo>
                    <a:pt x="3" y="0"/>
                  </a:lnTo>
                  <a:lnTo>
                    <a:pt x="3" y="0"/>
                  </a:lnTo>
                  <a:lnTo>
                    <a:pt x="4" y="0"/>
                  </a:lnTo>
                  <a:lnTo>
                    <a:pt x="5" y="1"/>
                  </a:lnTo>
                  <a:lnTo>
                    <a:pt x="5"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16" name="Freeform 1795">
              <a:extLst>
                <a:ext uri="{FF2B5EF4-FFF2-40B4-BE49-F238E27FC236}">
                  <a16:creationId xmlns:a16="http://schemas.microsoft.com/office/drawing/2014/main" id="{1BC77FD1-B714-4128-BBCC-1422CC8E443A}"/>
                </a:ext>
              </a:extLst>
            </p:cNvPr>
            <p:cNvSpPr>
              <a:spLocks/>
            </p:cNvSpPr>
            <p:nvPr/>
          </p:nvSpPr>
          <p:spPr bwMode="auto">
            <a:xfrm>
              <a:off x="9026632" y="3105941"/>
              <a:ext cx="3002" cy="5003"/>
            </a:xfrm>
            <a:custGeom>
              <a:avLst/>
              <a:gdLst>
                <a:gd name="T0" fmla="*/ 3 w 3"/>
                <a:gd name="T1" fmla="*/ 3 h 5"/>
                <a:gd name="T2" fmla="*/ 3 w 3"/>
                <a:gd name="T3" fmla="*/ 3 h 5"/>
                <a:gd name="T4" fmla="*/ 3 w 3"/>
                <a:gd name="T5" fmla="*/ 4 h 5"/>
                <a:gd name="T6" fmla="*/ 2 w 3"/>
                <a:gd name="T7" fmla="*/ 5 h 5"/>
                <a:gd name="T8" fmla="*/ 2 w 3"/>
                <a:gd name="T9" fmla="*/ 5 h 5"/>
                <a:gd name="T10" fmla="*/ 0 w 3"/>
                <a:gd name="T11" fmla="*/ 4 h 5"/>
                <a:gd name="T12" fmla="*/ 0 w 3"/>
                <a:gd name="T13" fmla="*/ 3 h 5"/>
                <a:gd name="T14" fmla="*/ 0 w 3"/>
                <a:gd name="T15" fmla="*/ 3 h 5"/>
                <a:gd name="T16" fmla="*/ 0 w 3"/>
                <a:gd name="T17" fmla="*/ 1 h 5"/>
                <a:gd name="T18" fmla="*/ 2 w 3"/>
                <a:gd name="T19" fmla="*/ 0 h 5"/>
                <a:gd name="T20" fmla="*/ 2 w 3"/>
                <a:gd name="T21" fmla="*/ 0 h 5"/>
                <a:gd name="T22" fmla="*/ 3 w 3"/>
                <a:gd name="T23" fmla="*/ 1 h 5"/>
                <a:gd name="T24" fmla="*/ 3 w 3"/>
                <a:gd name="T25" fmla="*/ 3 h 5"/>
                <a:gd name="T26" fmla="*/ 3 w 3"/>
                <a:gd name="T2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5">
                  <a:moveTo>
                    <a:pt x="3" y="3"/>
                  </a:moveTo>
                  <a:lnTo>
                    <a:pt x="3" y="3"/>
                  </a:lnTo>
                  <a:lnTo>
                    <a:pt x="3" y="4"/>
                  </a:lnTo>
                  <a:lnTo>
                    <a:pt x="2" y="5"/>
                  </a:lnTo>
                  <a:lnTo>
                    <a:pt x="2" y="5"/>
                  </a:lnTo>
                  <a:lnTo>
                    <a:pt x="0" y="4"/>
                  </a:lnTo>
                  <a:lnTo>
                    <a:pt x="0" y="3"/>
                  </a:lnTo>
                  <a:lnTo>
                    <a:pt x="0" y="3"/>
                  </a:lnTo>
                  <a:lnTo>
                    <a:pt x="0" y="1"/>
                  </a:lnTo>
                  <a:lnTo>
                    <a:pt x="2" y="0"/>
                  </a:lnTo>
                  <a:lnTo>
                    <a:pt x="2" y="0"/>
                  </a:lnTo>
                  <a:lnTo>
                    <a:pt x="3" y="1"/>
                  </a:lnTo>
                  <a:lnTo>
                    <a:pt x="3" y="3"/>
                  </a:lnTo>
                  <a:lnTo>
                    <a:pt x="3" y="3"/>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17" name="Freeform 1796">
              <a:extLst>
                <a:ext uri="{FF2B5EF4-FFF2-40B4-BE49-F238E27FC236}">
                  <a16:creationId xmlns:a16="http://schemas.microsoft.com/office/drawing/2014/main" id="{551084FD-1E3F-4507-AEF0-9DF7D4815DC0}"/>
                </a:ext>
              </a:extLst>
            </p:cNvPr>
            <p:cNvSpPr>
              <a:spLocks/>
            </p:cNvSpPr>
            <p:nvPr/>
          </p:nvSpPr>
          <p:spPr bwMode="auto">
            <a:xfrm>
              <a:off x="9085660" y="3086932"/>
              <a:ext cx="5003" cy="5003"/>
            </a:xfrm>
            <a:custGeom>
              <a:avLst/>
              <a:gdLst>
                <a:gd name="T0" fmla="*/ 5 w 5"/>
                <a:gd name="T1" fmla="*/ 2 h 5"/>
                <a:gd name="T2" fmla="*/ 5 w 5"/>
                <a:gd name="T3" fmla="*/ 2 h 5"/>
                <a:gd name="T4" fmla="*/ 4 w 5"/>
                <a:gd name="T5" fmla="*/ 4 h 5"/>
                <a:gd name="T6" fmla="*/ 3 w 5"/>
                <a:gd name="T7" fmla="*/ 5 h 5"/>
                <a:gd name="T8" fmla="*/ 3 w 5"/>
                <a:gd name="T9" fmla="*/ 5 h 5"/>
                <a:gd name="T10" fmla="*/ 2 w 5"/>
                <a:gd name="T11" fmla="*/ 4 h 5"/>
                <a:gd name="T12" fmla="*/ 0 w 5"/>
                <a:gd name="T13" fmla="*/ 2 h 5"/>
                <a:gd name="T14" fmla="*/ 0 w 5"/>
                <a:gd name="T15" fmla="*/ 2 h 5"/>
                <a:gd name="T16" fmla="*/ 2 w 5"/>
                <a:gd name="T17" fmla="*/ 1 h 5"/>
                <a:gd name="T18" fmla="*/ 3 w 5"/>
                <a:gd name="T19" fmla="*/ 0 h 5"/>
                <a:gd name="T20" fmla="*/ 3 w 5"/>
                <a:gd name="T21" fmla="*/ 0 h 5"/>
                <a:gd name="T22" fmla="*/ 4 w 5"/>
                <a:gd name="T23" fmla="*/ 1 h 5"/>
                <a:gd name="T24" fmla="*/ 5 w 5"/>
                <a:gd name="T25" fmla="*/ 2 h 5"/>
                <a:gd name="T26" fmla="*/ 5 w 5"/>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5">
                  <a:moveTo>
                    <a:pt x="5" y="2"/>
                  </a:moveTo>
                  <a:lnTo>
                    <a:pt x="5" y="2"/>
                  </a:lnTo>
                  <a:lnTo>
                    <a:pt x="4" y="4"/>
                  </a:lnTo>
                  <a:lnTo>
                    <a:pt x="3" y="5"/>
                  </a:lnTo>
                  <a:lnTo>
                    <a:pt x="3" y="5"/>
                  </a:lnTo>
                  <a:lnTo>
                    <a:pt x="2" y="4"/>
                  </a:lnTo>
                  <a:lnTo>
                    <a:pt x="0" y="2"/>
                  </a:lnTo>
                  <a:lnTo>
                    <a:pt x="0" y="2"/>
                  </a:lnTo>
                  <a:lnTo>
                    <a:pt x="2" y="1"/>
                  </a:lnTo>
                  <a:lnTo>
                    <a:pt x="3" y="0"/>
                  </a:lnTo>
                  <a:lnTo>
                    <a:pt x="3" y="0"/>
                  </a:lnTo>
                  <a:lnTo>
                    <a:pt x="4" y="1"/>
                  </a:lnTo>
                  <a:lnTo>
                    <a:pt x="5" y="2"/>
                  </a:lnTo>
                  <a:lnTo>
                    <a:pt x="5" y="2"/>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18" name="Freeform 1797">
              <a:extLst>
                <a:ext uri="{FF2B5EF4-FFF2-40B4-BE49-F238E27FC236}">
                  <a16:creationId xmlns:a16="http://schemas.microsoft.com/office/drawing/2014/main" id="{CA3A3C3E-FC9A-47D4-93E6-CD8200CD0CD3}"/>
                </a:ext>
              </a:extLst>
            </p:cNvPr>
            <p:cNvSpPr>
              <a:spLocks/>
            </p:cNvSpPr>
            <p:nvPr/>
          </p:nvSpPr>
          <p:spPr bwMode="auto">
            <a:xfrm>
              <a:off x="9105670" y="3086932"/>
              <a:ext cx="5003" cy="5003"/>
            </a:xfrm>
            <a:custGeom>
              <a:avLst/>
              <a:gdLst>
                <a:gd name="T0" fmla="*/ 5 w 5"/>
                <a:gd name="T1" fmla="*/ 2 h 5"/>
                <a:gd name="T2" fmla="*/ 5 w 5"/>
                <a:gd name="T3" fmla="*/ 2 h 5"/>
                <a:gd name="T4" fmla="*/ 4 w 5"/>
                <a:gd name="T5" fmla="*/ 4 h 5"/>
                <a:gd name="T6" fmla="*/ 2 w 5"/>
                <a:gd name="T7" fmla="*/ 5 h 5"/>
                <a:gd name="T8" fmla="*/ 2 w 5"/>
                <a:gd name="T9" fmla="*/ 5 h 5"/>
                <a:gd name="T10" fmla="*/ 1 w 5"/>
                <a:gd name="T11" fmla="*/ 4 h 5"/>
                <a:gd name="T12" fmla="*/ 0 w 5"/>
                <a:gd name="T13" fmla="*/ 2 h 5"/>
                <a:gd name="T14" fmla="*/ 0 w 5"/>
                <a:gd name="T15" fmla="*/ 2 h 5"/>
                <a:gd name="T16" fmla="*/ 1 w 5"/>
                <a:gd name="T17" fmla="*/ 1 h 5"/>
                <a:gd name="T18" fmla="*/ 2 w 5"/>
                <a:gd name="T19" fmla="*/ 0 h 5"/>
                <a:gd name="T20" fmla="*/ 2 w 5"/>
                <a:gd name="T21" fmla="*/ 0 h 5"/>
                <a:gd name="T22" fmla="*/ 4 w 5"/>
                <a:gd name="T23" fmla="*/ 1 h 5"/>
                <a:gd name="T24" fmla="*/ 5 w 5"/>
                <a:gd name="T25" fmla="*/ 2 h 5"/>
                <a:gd name="T26" fmla="*/ 5 w 5"/>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5">
                  <a:moveTo>
                    <a:pt x="5" y="2"/>
                  </a:moveTo>
                  <a:lnTo>
                    <a:pt x="5" y="2"/>
                  </a:lnTo>
                  <a:lnTo>
                    <a:pt x="4" y="4"/>
                  </a:lnTo>
                  <a:lnTo>
                    <a:pt x="2" y="5"/>
                  </a:lnTo>
                  <a:lnTo>
                    <a:pt x="2" y="5"/>
                  </a:lnTo>
                  <a:lnTo>
                    <a:pt x="1" y="4"/>
                  </a:lnTo>
                  <a:lnTo>
                    <a:pt x="0" y="2"/>
                  </a:lnTo>
                  <a:lnTo>
                    <a:pt x="0" y="2"/>
                  </a:lnTo>
                  <a:lnTo>
                    <a:pt x="1" y="1"/>
                  </a:lnTo>
                  <a:lnTo>
                    <a:pt x="2" y="0"/>
                  </a:lnTo>
                  <a:lnTo>
                    <a:pt x="2" y="0"/>
                  </a:lnTo>
                  <a:lnTo>
                    <a:pt x="4" y="1"/>
                  </a:lnTo>
                  <a:lnTo>
                    <a:pt x="5" y="2"/>
                  </a:lnTo>
                  <a:lnTo>
                    <a:pt x="5" y="2"/>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19" name="Freeform 1798">
              <a:extLst>
                <a:ext uri="{FF2B5EF4-FFF2-40B4-BE49-F238E27FC236}">
                  <a16:creationId xmlns:a16="http://schemas.microsoft.com/office/drawing/2014/main" id="{B54DB4B2-1A7A-4DA8-A76B-949BC99B7A97}"/>
                </a:ext>
              </a:extLst>
            </p:cNvPr>
            <p:cNvSpPr>
              <a:spLocks/>
            </p:cNvSpPr>
            <p:nvPr/>
          </p:nvSpPr>
          <p:spPr bwMode="auto">
            <a:xfrm>
              <a:off x="9227729" y="3095937"/>
              <a:ext cx="5003" cy="5003"/>
            </a:xfrm>
            <a:custGeom>
              <a:avLst/>
              <a:gdLst>
                <a:gd name="T0" fmla="*/ 5 w 5"/>
                <a:gd name="T1" fmla="*/ 2 h 5"/>
                <a:gd name="T2" fmla="*/ 5 w 5"/>
                <a:gd name="T3" fmla="*/ 2 h 5"/>
                <a:gd name="T4" fmla="*/ 4 w 5"/>
                <a:gd name="T5" fmla="*/ 4 h 5"/>
                <a:gd name="T6" fmla="*/ 2 w 5"/>
                <a:gd name="T7" fmla="*/ 5 h 5"/>
                <a:gd name="T8" fmla="*/ 2 w 5"/>
                <a:gd name="T9" fmla="*/ 5 h 5"/>
                <a:gd name="T10" fmla="*/ 1 w 5"/>
                <a:gd name="T11" fmla="*/ 4 h 5"/>
                <a:gd name="T12" fmla="*/ 0 w 5"/>
                <a:gd name="T13" fmla="*/ 2 h 5"/>
                <a:gd name="T14" fmla="*/ 0 w 5"/>
                <a:gd name="T15" fmla="*/ 2 h 5"/>
                <a:gd name="T16" fmla="*/ 1 w 5"/>
                <a:gd name="T17" fmla="*/ 1 h 5"/>
                <a:gd name="T18" fmla="*/ 2 w 5"/>
                <a:gd name="T19" fmla="*/ 0 h 5"/>
                <a:gd name="T20" fmla="*/ 2 w 5"/>
                <a:gd name="T21" fmla="*/ 0 h 5"/>
                <a:gd name="T22" fmla="*/ 4 w 5"/>
                <a:gd name="T23" fmla="*/ 1 h 5"/>
                <a:gd name="T24" fmla="*/ 5 w 5"/>
                <a:gd name="T25" fmla="*/ 2 h 5"/>
                <a:gd name="T26" fmla="*/ 5 w 5"/>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5">
                  <a:moveTo>
                    <a:pt x="5" y="2"/>
                  </a:moveTo>
                  <a:lnTo>
                    <a:pt x="5" y="2"/>
                  </a:lnTo>
                  <a:lnTo>
                    <a:pt x="4" y="4"/>
                  </a:lnTo>
                  <a:lnTo>
                    <a:pt x="2" y="5"/>
                  </a:lnTo>
                  <a:lnTo>
                    <a:pt x="2" y="5"/>
                  </a:lnTo>
                  <a:lnTo>
                    <a:pt x="1" y="4"/>
                  </a:lnTo>
                  <a:lnTo>
                    <a:pt x="0" y="2"/>
                  </a:lnTo>
                  <a:lnTo>
                    <a:pt x="0" y="2"/>
                  </a:lnTo>
                  <a:lnTo>
                    <a:pt x="1" y="1"/>
                  </a:lnTo>
                  <a:lnTo>
                    <a:pt x="2" y="0"/>
                  </a:lnTo>
                  <a:lnTo>
                    <a:pt x="2" y="0"/>
                  </a:lnTo>
                  <a:lnTo>
                    <a:pt x="4" y="1"/>
                  </a:lnTo>
                  <a:lnTo>
                    <a:pt x="5" y="2"/>
                  </a:lnTo>
                  <a:lnTo>
                    <a:pt x="5" y="2"/>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20" name="Freeform 1799">
              <a:extLst>
                <a:ext uri="{FF2B5EF4-FFF2-40B4-BE49-F238E27FC236}">
                  <a16:creationId xmlns:a16="http://schemas.microsoft.com/office/drawing/2014/main" id="{73A63AF2-7345-4E00-9D36-743CE66A35F4}"/>
                </a:ext>
              </a:extLst>
            </p:cNvPr>
            <p:cNvSpPr>
              <a:spLocks/>
            </p:cNvSpPr>
            <p:nvPr/>
          </p:nvSpPr>
          <p:spPr bwMode="auto">
            <a:xfrm>
              <a:off x="9374800" y="3444105"/>
              <a:ext cx="2001" cy="3002"/>
            </a:xfrm>
            <a:custGeom>
              <a:avLst/>
              <a:gdLst>
                <a:gd name="T0" fmla="*/ 2 w 2"/>
                <a:gd name="T1" fmla="*/ 1 h 3"/>
                <a:gd name="T2" fmla="*/ 2 w 2"/>
                <a:gd name="T3" fmla="*/ 1 h 3"/>
                <a:gd name="T4" fmla="*/ 1 w 2"/>
                <a:gd name="T5" fmla="*/ 3 h 3"/>
                <a:gd name="T6" fmla="*/ 1 w 2"/>
                <a:gd name="T7" fmla="*/ 3 h 3"/>
                <a:gd name="T8" fmla="*/ 0 w 2"/>
                <a:gd name="T9" fmla="*/ 1 h 3"/>
                <a:gd name="T10" fmla="*/ 0 w 2"/>
                <a:gd name="T11" fmla="*/ 1 h 3"/>
                <a:gd name="T12" fmla="*/ 1 w 2"/>
                <a:gd name="T13" fmla="*/ 0 h 3"/>
                <a:gd name="T14" fmla="*/ 1 w 2"/>
                <a:gd name="T15" fmla="*/ 0 h 3"/>
                <a:gd name="T16" fmla="*/ 2 w 2"/>
                <a:gd name="T17" fmla="*/ 1 h 3"/>
                <a:gd name="T18" fmla="*/ 2 w 2"/>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1"/>
                  </a:moveTo>
                  <a:lnTo>
                    <a:pt x="2" y="1"/>
                  </a:lnTo>
                  <a:lnTo>
                    <a:pt x="1" y="3"/>
                  </a:lnTo>
                  <a:lnTo>
                    <a:pt x="1" y="3"/>
                  </a:lnTo>
                  <a:lnTo>
                    <a:pt x="0" y="1"/>
                  </a:lnTo>
                  <a:lnTo>
                    <a:pt x="0" y="1"/>
                  </a:lnTo>
                  <a:lnTo>
                    <a:pt x="1" y="0"/>
                  </a:lnTo>
                  <a:lnTo>
                    <a:pt x="1" y="0"/>
                  </a:lnTo>
                  <a:lnTo>
                    <a:pt x="2" y="1"/>
                  </a:lnTo>
                  <a:lnTo>
                    <a:pt x="2"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21" name="Freeform 1800">
              <a:extLst>
                <a:ext uri="{FF2B5EF4-FFF2-40B4-BE49-F238E27FC236}">
                  <a16:creationId xmlns:a16="http://schemas.microsoft.com/office/drawing/2014/main" id="{B29A0861-B8F3-484A-891B-DB3308118B5F}"/>
                </a:ext>
              </a:extLst>
            </p:cNvPr>
            <p:cNvSpPr>
              <a:spLocks/>
            </p:cNvSpPr>
            <p:nvPr/>
          </p:nvSpPr>
          <p:spPr bwMode="auto">
            <a:xfrm>
              <a:off x="9366796" y="3469116"/>
              <a:ext cx="2001" cy="2001"/>
            </a:xfrm>
            <a:custGeom>
              <a:avLst/>
              <a:gdLst>
                <a:gd name="T0" fmla="*/ 2 w 2"/>
                <a:gd name="T1" fmla="*/ 1 h 2"/>
                <a:gd name="T2" fmla="*/ 2 w 2"/>
                <a:gd name="T3" fmla="*/ 1 h 2"/>
                <a:gd name="T4" fmla="*/ 1 w 2"/>
                <a:gd name="T5" fmla="*/ 2 h 2"/>
                <a:gd name="T6" fmla="*/ 1 w 2"/>
                <a:gd name="T7" fmla="*/ 2 h 2"/>
                <a:gd name="T8" fmla="*/ 0 w 2"/>
                <a:gd name="T9" fmla="*/ 1 h 2"/>
                <a:gd name="T10" fmla="*/ 0 w 2"/>
                <a:gd name="T11" fmla="*/ 1 h 2"/>
                <a:gd name="T12" fmla="*/ 1 w 2"/>
                <a:gd name="T13" fmla="*/ 0 h 2"/>
                <a:gd name="T14" fmla="*/ 1 w 2"/>
                <a:gd name="T15" fmla="*/ 0 h 2"/>
                <a:gd name="T16" fmla="*/ 2 w 2"/>
                <a:gd name="T17" fmla="*/ 1 h 2"/>
                <a:gd name="T18" fmla="*/ 2 w 2"/>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1"/>
                  </a:moveTo>
                  <a:lnTo>
                    <a:pt x="2" y="1"/>
                  </a:lnTo>
                  <a:lnTo>
                    <a:pt x="1" y="2"/>
                  </a:lnTo>
                  <a:lnTo>
                    <a:pt x="1" y="2"/>
                  </a:lnTo>
                  <a:lnTo>
                    <a:pt x="0" y="1"/>
                  </a:lnTo>
                  <a:lnTo>
                    <a:pt x="0" y="1"/>
                  </a:lnTo>
                  <a:lnTo>
                    <a:pt x="1" y="0"/>
                  </a:lnTo>
                  <a:lnTo>
                    <a:pt x="1" y="0"/>
                  </a:lnTo>
                  <a:lnTo>
                    <a:pt x="2" y="1"/>
                  </a:lnTo>
                  <a:lnTo>
                    <a:pt x="2"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22" name="Freeform 1801">
              <a:extLst>
                <a:ext uri="{FF2B5EF4-FFF2-40B4-BE49-F238E27FC236}">
                  <a16:creationId xmlns:a16="http://schemas.microsoft.com/office/drawing/2014/main" id="{38F69D25-200D-4CD3-9586-545CCE5406B0}"/>
                </a:ext>
              </a:extLst>
            </p:cNvPr>
            <p:cNvSpPr>
              <a:spLocks/>
            </p:cNvSpPr>
            <p:nvPr/>
          </p:nvSpPr>
          <p:spPr bwMode="auto">
            <a:xfrm>
              <a:off x="9149691" y="3599179"/>
              <a:ext cx="3002" cy="2001"/>
            </a:xfrm>
            <a:custGeom>
              <a:avLst/>
              <a:gdLst>
                <a:gd name="T0" fmla="*/ 3 w 3"/>
                <a:gd name="T1" fmla="*/ 1 h 2"/>
                <a:gd name="T2" fmla="*/ 3 w 3"/>
                <a:gd name="T3" fmla="*/ 1 h 2"/>
                <a:gd name="T4" fmla="*/ 1 w 3"/>
                <a:gd name="T5" fmla="*/ 2 h 2"/>
                <a:gd name="T6" fmla="*/ 1 w 3"/>
                <a:gd name="T7" fmla="*/ 2 h 2"/>
                <a:gd name="T8" fmla="*/ 0 w 3"/>
                <a:gd name="T9" fmla="*/ 1 h 2"/>
                <a:gd name="T10" fmla="*/ 0 w 3"/>
                <a:gd name="T11" fmla="*/ 1 h 2"/>
                <a:gd name="T12" fmla="*/ 1 w 3"/>
                <a:gd name="T13" fmla="*/ 0 h 2"/>
                <a:gd name="T14" fmla="*/ 1 w 3"/>
                <a:gd name="T15" fmla="*/ 0 h 2"/>
                <a:gd name="T16" fmla="*/ 3 w 3"/>
                <a:gd name="T17" fmla="*/ 1 h 2"/>
                <a:gd name="T18" fmla="*/ 3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3" y="1"/>
                  </a:moveTo>
                  <a:lnTo>
                    <a:pt x="3" y="1"/>
                  </a:lnTo>
                  <a:lnTo>
                    <a:pt x="1" y="2"/>
                  </a:lnTo>
                  <a:lnTo>
                    <a:pt x="1" y="2"/>
                  </a:lnTo>
                  <a:lnTo>
                    <a:pt x="0" y="1"/>
                  </a:lnTo>
                  <a:lnTo>
                    <a:pt x="0" y="1"/>
                  </a:lnTo>
                  <a:lnTo>
                    <a:pt x="1" y="0"/>
                  </a:lnTo>
                  <a:lnTo>
                    <a:pt x="1" y="0"/>
                  </a:lnTo>
                  <a:lnTo>
                    <a:pt x="3" y="1"/>
                  </a:lnTo>
                  <a:lnTo>
                    <a:pt x="3"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23" name="Freeform 1802">
              <a:extLst>
                <a:ext uri="{FF2B5EF4-FFF2-40B4-BE49-F238E27FC236}">
                  <a16:creationId xmlns:a16="http://schemas.microsoft.com/office/drawing/2014/main" id="{C1A5B1F7-1004-4E66-B0DE-F217793EFF05}"/>
                </a:ext>
              </a:extLst>
            </p:cNvPr>
            <p:cNvSpPr>
              <a:spLocks/>
            </p:cNvSpPr>
            <p:nvPr/>
          </p:nvSpPr>
          <p:spPr bwMode="auto">
            <a:xfrm>
              <a:off x="9168700" y="3594177"/>
              <a:ext cx="3002" cy="2001"/>
            </a:xfrm>
            <a:custGeom>
              <a:avLst/>
              <a:gdLst>
                <a:gd name="T0" fmla="*/ 3 w 3"/>
                <a:gd name="T1" fmla="*/ 1 h 2"/>
                <a:gd name="T2" fmla="*/ 3 w 3"/>
                <a:gd name="T3" fmla="*/ 1 h 2"/>
                <a:gd name="T4" fmla="*/ 2 w 3"/>
                <a:gd name="T5" fmla="*/ 2 h 2"/>
                <a:gd name="T6" fmla="*/ 2 w 3"/>
                <a:gd name="T7" fmla="*/ 2 h 2"/>
                <a:gd name="T8" fmla="*/ 0 w 3"/>
                <a:gd name="T9" fmla="*/ 1 h 2"/>
                <a:gd name="T10" fmla="*/ 0 w 3"/>
                <a:gd name="T11" fmla="*/ 1 h 2"/>
                <a:gd name="T12" fmla="*/ 2 w 3"/>
                <a:gd name="T13" fmla="*/ 0 h 2"/>
                <a:gd name="T14" fmla="*/ 2 w 3"/>
                <a:gd name="T15" fmla="*/ 0 h 2"/>
                <a:gd name="T16" fmla="*/ 3 w 3"/>
                <a:gd name="T17" fmla="*/ 1 h 2"/>
                <a:gd name="T18" fmla="*/ 3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3" y="1"/>
                  </a:moveTo>
                  <a:lnTo>
                    <a:pt x="3" y="1"/>
                  </a:lnTo>
                  <a:lnTo>
                    <a:pt x="2" y="2"/>
                  </a:lnTo>
                  <a:lnTo>
                    <a:pt x="2" y="2"/>
                  </a:lnTo>
                  <a:lnTo>
                    <a:pt x="0" y="1"/>
                  </a:lnTo>
                  <a:lnTo>
                    <a:pt x="0" y="1"/>
                  </a:lnTo>
                  <a:lnTo>
                    <a:pt x="2" y="0"/>
                  </a:lnTo>
                  <a:lnTo>
                    <a:pt x="2" y="0"/>
                  </a:lnTo>
                  <a:lnTo>
                    <a:pt x="3" y="1"/>
                  </a:lnTo>
                  <a:lnTo>
                    <a:pt x="3"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24" name="Freeform 1803">
              <a:extLst>
                <a:ext uri="{FF2B5EF4-FFF2-40B4-BE49-F238E27FC236}">
                  <a16:creationId xmlns:a16="http://schemas.microsoft.com/office/drawing/2014/main" id="{2F4E07BB-030F-436B-AD57-20403AF61D4E}"/>
                </a:ext>
              </a:extLst>
            </p:cNvPr>
            <p:cNvSpPr>
              <a:spLocks/>
            </p:cNvSpPr>
            <p:nvPr/>
          </p:nvSpPr>
          <p:spPr bwMode="auto">
            <a:xfrm>
              <a:off x="9103669" y="3596178"/>
              <a:ext cx="3002" cy="3002"/>
            </a:xfrm>
            <a:custGeom>
              <a:avLst/>
              <a:gdLst>
                <a:gd name="T0" fmla="*/ 3 w 3"/>
                <a:gd name="T1" fmla="*/ 1 h 3"/>
                <a:gd name="T2" fmla="*/ 3 w 3"/>
                <a:gd name="T3" fmla="*/ 1 h 3"/>
                <a:gd name="T4" fmla="*/ 2 w 3"/>
                <a:gd name="T5" fmla="*/ 3 h 3"/>
                <a:gd name="T6" fmla="*/ 2 w 3"/>
                <a:gd name="T7" fmla="*/ 3 h 3"/>
                <a:gd name="T8" fmla="*/ 0 w 3"/>
                <a:gd name="T9" fmla="*/ 1 h 3"/>
                <a:gd name="T10" fmla="*/ 0 w 3"/>
                <a:gd name="T11" fmla="*/ 1 h 3"/>
                <a:gd name="T12" fmla="*/ 2 w 3"/>
                <a:gd name="T13" fmla="*/ 0 h 3"/>
                <a:gd name="T14" fmla="*/ 2 w 3"/>
                <a:gd name="T15" fmla="*/ 0 h 3"/>
                <a:gd name="T16" fmla="*/ 3 w 3"/>
                <a:gd name="T17" fmla="*/ 1 h 3"/>
                <a:gd name="T18" fmla="*/ 3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3" y="1"/>
                  </a:moveTo>
                  <a:lnTo>
                    <a:pt x="3" y="1"/>
                  </a:lnTo>
                  <a:lnTo>
                    <a:pt x="2" y="3"/>
                  </a:lnTo>
                  <a:lnTo>
                    <a:pt x="2" y="3"/>
                  </a:lnTo>
                  <a:lnTo>
                    <a:pt x="0" y="1"/>
                  </a:lnTo>
                  <a:lnTo>
                    <a:pt x="0" y="1"/>
                  </a:lnTo>
                  <a:lnTo>
                    <a:pt x="2" y="0"/>
                  </a:lnTo>
                  <a:lnTo>
                    <a:pt x="2" y="0"/>
                  </a:lnTo>
                  <a:lnTo>
                    <a:pt x="3" y="1"/>
                  </a:lnTo>
                  <a:lnTo>
                    <a:pt x="3"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25" name="Freeform 1804">
              <a:extLst>
                <a:ext uri="{FF2B5EF4-FFF2-40B4-BE49-F238E27FC236}">
                  <a16:creationId xmlns:a16="http://schemas.microsoft.com/office/drawing/2014/main" id="{4922183C-35C0-4FC4-A5D4-DF2BCBA2AAA4}"/>
                </a:ext>
              </a:extLst>
            </p:cNvPr>
            <p:cNvSpPr>
              <a:spLocks/>
            </p:cNvSpPr>
            <p:nvPr/>
          </p:nvSpPr>
          <p:spPr bwMode="auto">
            <a:xfrm>
              <a:off x="9144689" y="3591175"/>
              <a:ext cx="2001" cy="3002"/>
            </a:xfrm>
            <a:custGeom>
              <a:avLst/>
              <a:gdLst>
                <a:gd name="T0" fmla="*/ 2 w 2"/>
                <a:gd name="T1" fmla="*/ 1 h 3"/>
                <a:gd name="T2" fmla="*/ 2 w 2"/>
                <a:gd name="T3" fmla="*/ 1 h 3"/>
                <a:gd name="T4" fmla="*/ 1 w 2"/>
                <a:gd name="T5" fmla="*/ 3 h 3"/>
                <a:gd name="T6" fmla="*/ 1 w 2"/>
                <a:gd name="T7" fmla="*/ 3 h 3"/>
                <a:gd name="T8" fmla="*/ 0 w 2"/>
                <a:gd name="T9" fmla="*/ 1 h 3"/>
                <a:gd name="T10" fmla="*/ 0 w 2"/>
                <a:gd name="T11" fmla="*/ 1 h 3"/>
                <a:gd name="T12" fmla="*/ 1 w 2"/>
                <a:gd name="T13" fmla="*/ 0 h 3"/>
                <a:gd name="T14" fmla="*/ 1 w 2"/>
                <a:gd name="T15" fmla="*/ 0 h 3"/>
                <a:gd name="T16" fmla="*/ 2 w 2"/>
                <a:gd name="T17" fmla="*/ 1 h 3"/>
                <a:gd name="T18" fmla="*/ 2 w 2"/>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1"/>
                  </a:moveTo>
                  <a:lnTo>
                    <a:pt x="2" y="1"/>
                  </a:lnTo>
                  <a:lnTo>
                    <a:pt x="1" y="3"/>
                  </a:lnTo>
                  <a:lnTo>
                    <a:pt x="1" y="3"/>
                  </a:lnTo>
                  <a:lnTo>
                    <a:pt x="0" y="1"/>
                  </a:lnTo>
                  <a:lnTo>
                    <a:pt x="0" y="1"/>
                  </a:lnTo>
                  <a:lnTo>
                    <a:pt x="1" y="0"/>
                  </a:lnTo>
                  <a:lnTo>
                    <a:pt x="1" y="0"/>
                  </a:lnTo>
                  <a:lnTo>
                    <a:pt x="2" y="1"/>
                  </a:lnTo>
                  <a:lnTo>
                    <a:pt x="2" y="1"/>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26" name="Freeform 1805">
              <a:extLst>
                <a:ext uri="{FF2B5EF4-FFF2-40B4-BE49-F238E27FC236}">
                  <a16:creationId xmlns:a16="http://schemas.microsoft.com/office/drawing/2014/main" id="{630B65F7-4A8F-43E8-87FB-3FEFEEAD22F4}"/>
                </a:ext>
              </a:extLst>
            </p:cNvPr>
            <p:cNvSpPr>
              <a:spLocks/>
            </p:cNvSpPr>
            <p:nvPr/>
          </p:nvSpPr>
          <p:spPr bwMode="auto">
            <a:xfrm>
              <a:off x="9391808" y="3302036"/>
              <a:ext cx="5003" cy="6003"/>
            </a:xfrm>
            <a:custGeom>
              <a:avLst/>
              <a:gdLst>
                <a:gd name="T0" fmla="*/ 5 w 5"/>
                <a:gd name="T1" fmla="*/ 3 h 6"/>
                <a:gd name="T2" fmla="*/ 5 w 5"/>
                <a:gd name="T3" fmla="*/ 3 h 6"/>
                <a:gd name="T4" fmla="*/ 3 w 5"/>
                <a:gd name="T5" fmla="*/ 6 h 6"/>
                <a:gd name="T6" fmla="*/ 2 w 5"/>
                <a:gd name="T7" fmla="*/ 6 h 6"/>
                <a:gd name="T8" fmla="*/ 2 w 5"/>
                <a:gd name="T9" fmla="*/ 6 h 6"/>
                <a:gd name="T10" fmla="*/ 0 w 5"/>
                <a:gd name="T11" fmla="*/ 6 h 6"/>
                <a:gd name="T12" fmla="*/ 0 w 5"/>
                <a:gd name="T13" fmla="*/ 3 h 6"/>
                <a:gd name="T14" fmla="*/ 0 w 5"/>
                <a:gd name="T15" fmla="*/ 3 h 6"/>
                <a:gd name="T16" fmla="*/ 0 w 5"/>
                <a:gd name="T17" fmla="*/ 0 h 6"/>
                <a:gd name="T18" fmla="*/ 2 w 5"/>
                <a:gd name="T19" fmla="*/ 0 h 6"/>
                <a:gd name="T20" fmla="*/ 2 w 5"/>
                <a:gd name="T21" fmla="*/ 0 h 6"/>
                <a:gd name="T22" fmla="*/ 3 w 5"/>
                <a:gd name="T23" fmla="*/ 0 h 6"/>
                <a:gd name="T24" fmla="*/ 5 w 5"/>
                <a:gd name="T25" fmla="*/ 3 h 6"/>
                <a:gd name="T26" fmla="*/ 5 w 5"/>
                <a:gd name="T2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6">
                  <a:moveTo>
                    <a:pt x="5" y="3"/>
                  </a:moveTo>
                  <a:lnTo>
                    <a:pt x="5" y="3"/>
                  </a:lnTo>
                  <a:lnTo>
                    <a:pt x="3" y="6"/>
                  </a:lnTo>
                  <a:lnTo>
                    <a:pt x="2" y="6"/>
                  </a:lnTo>
                  <a:lnTo>
                    <a:pt x="2" y="6"/>
                  </a:lnTo>
                  <a:lnTo>
                    <a:pt x="0" y="6"/>
                  </a:lnTo>
                  <a:lnTo>
                    <a:pt x="0" y="3"/>
                  </a:lnTo>
                  <a:lnTo>
                    <a:pt x="0" y="3"/>
                  </a:lnTo>
                  <a:lnTo>
                    <a:pt x="0" y="0"/>
                  </a:lnTo>
                  <a:lnTo>
                    <a:pt x="2" y="0"/>
                  </a:lnTo>
                  <a:lnTo>
                    <a:pt x="2" y="0"/>
                  </a:lnTo>
                  <a:lnTo>
                    <a:pt x="3" y="0"/>
                  </a:lnTo>
                  <a:lnTo>
                    <a:pt x="5" y="3"/>
                  </a:lnTo>
                  <a:lnTo>
                    <a:pt x="5" y="3"/>
                  </a:lnTo>
                  <a:close/>
                </a:path>
              </a:pathLst>
            </a:custGeom>
            <a:solidFill>
              <a:srgbClr val="4C4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27" name="Freeform 1806">
              <a:extLst>
                <a:ext uri="{FF2B5EF4-FFF2-40B4-BE49-F238E27FC236}">
                  <a16:creationId xmlns:a16="http://schemas.microsoft.com/office/drawing/2014/main" id="{8CAF3AB8-149A-4A49-80E1-7617691FBE65}"/>
                </a:ext>
              </a:extLst>
            </p:cNvPr>
            <p:cNvSpPr>
              <a:spLocks/>
            </p:cNvSpPr>
            <p:nvPr/>
          </p:nvSpPr>
          <p:spPr bwMode="auto">
            <a:xfrm>
              <a:off x="9127680" y="3591175"/>
              <a:ext cx="15008" cy="16008"/>
            </a:xfrm>
            <a:custGeom>
              <a:avLst/>
              <a:gdLst>
                <a:gd name="T0" fmla="*/ 15 w 15"/>
                <a:gd name="T1" fmla="*/ 8 h 16"/>
                <a:gd name="T2" fmla="*/ 15 w 15"/>
                <a:gd name="T3" fmla="*/ 8 h 16"/>
                <a:gd name="T4" fmla="*/ 15 w 15"/>
                <a:gd name="T5" fmla="*/ 10 h 16"/>
                <a:gd name="T6" fmla="*/ 13 w 15"/>
                <a:gd name="T7" fmla="*/ 13 h 16"/>
                <a:gd name="T8" fmla="*/ 12 w 15"/>
                <a:gd name="T9" fmla="*/ 14 h 16"/>
                <a:gd name="T10" fmla="*/ 8 w 15"/>
                <a:gd name="T11" fmla="*/ 16 h 16"/>
                <a:gd name="T12" fmla="*/ 8 w 15"/>
                <a:gd name="T13" fmla="*/ 16 h 16"/>
                <a:gd name="T14" fmla="*/ 5 w 15"/>
                <a:gd name="T15" fmla="*/ 14 h 16"/>
                <a:gd name="T16" fmla="*/ 2 w 15"/>
                <a:gd name="T17" fmla="*/ 13 h 16"/>
                <a:gd name="T18" fmla="*/ 1 w 15"/>
                <a:gd name="T19" fmla="*/ 10 h 16"/>
                <a:gd name="T20" fmla="*/ 0 w 15"/>
                <a:gd name="T21" fmla="*/ 8 h 16"/>
                <a:gd name="T22" fmla="*/ 0 w 15"/>
                <a:gd name="T23" fmla="*/ 8 h 16"/>
                <a:gd name="T24" fmla="*/ 1 w 15"/>
                <a:gd name="T25" fmla="*/ 4 h 16"/>
                <a:gd name="T26" fmla="*/ 2 w 15"/>
                <a:gd name="T27" fmla="*/ 3 h 16"/>
                <a:gd name="T28" fmla="*/ 5 w 15"/>
                <a:gd name="T29" fmla="*/ 0 h 16"/>
                <a:gd name="T30" fmla="*/ 8 w 15"/>
                <a:gd name="T31" fmla="*/ 0 h 16"/>
                <a:gd name="T32" fmla="*/ 8 w 15"/>
                <a:gd name="T33" fmla="*/ 0 h 16"/>
                <a:gd name="T34" fmla="*/ 12 w 15"/>
                <a:gd name="T35" fmla="*/ 0 h 16"/>
                <a:gd name="T36" fmla="*/ 13 w 15"/>
                <a:gd name="T37" fmla="*/ 3 h 16"/>
                <a:gd name="T38" fmla="*/ 15 w 15"/>
                <a:gd name="T39" fmla="*/ 4 h 16"/>
                <a:gd name="T40" fmla="*/ 15 w 15"/>
                <a:gd name="T41" fmla="*/ 8 h 16"/>
                <a:gd name="T42" fmla="*/ 15 w 15"/>
                <a:gd name="T43"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6">
                  <a:moveTo>
                    <a:pt x="15" y="8"/>
                  </a:moveTo>
                  <a:lnTo>
                    <a:pt x="15" y="8"/>
                  </a:lnTo>
                  <a:lnTo>
                    <a:pt x="15" y="10"/>
                  </a:lnTo>
                  <a:lnTo>
                    <a:pt x="13" y="13"/>
                  </a:lnTo>
                  <a:lnTo>
                    <a:pt x="12" y="14"/>
                  </a:lnTo>
                  <a:lnTo>
                    <a:pt x="8" y="16"/>
                  </a:lnTo>
                  <a:lnTo>
                    <a:pt x="8" y="16"/>
                  </a:lnTo>
                  <a:lnTo>
                    <a:pt x="5" y="14"/>
                  </a:lnTo>
                  <a:lnTo>
                    <a:pt x="2" y="13"/>
                  </a:lnTo>
                  <a:lnTo>
                    <a:pt x="1" y="10"/>
                  </a:lnTo>
                  <a:lnTo>
                    <a:pt x="0" y="8"/>
                  </a:lnTo>
                  <a:lnTo>
                    <a:pt x="0" y="8"/>
                  </a:lnTo>
                  <a:lnTo>
                    <a:pt x="1" y="4"/>
                  </a:lnTo>
                  <a:lnTo>
                    <a:pt x="2" y="3"/>
                  </a:lnTo>
                  <a:lnTo>
                    <a:pt x="5" y="0"/>
                  </a:lnTo>
                  <a:lnTo>
                    <a:pt x="8" y="0"/>
                  </a:lnTo>
                  <a:lnTo>
                    <a:pt x="8" y="0"/>
                  </a:lnTo>
                  <a:lnTo>
                    <a:pt x="12" y="0"/>
                  </a:lnTo>
                  <a:lnTo>
                    <a:pt x="13" y="3"/>
                  </a:lnTo>
                  <a:lnTo>
                    <a:pt x="15" y="4"/>
                  </a:lnTo>
                  <a:lnTo>
                    <a:pt x="15" y="8"/>
                  </a:lnTo>
                  <a:lnTo>
                    <a:pt x="15" y="8"/>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28" name="Freeform 1807">
              <a:extLst>
                <a:ext uri="{FF2B5EF4-FFF2-40B4-BE49-F238E27FC236}">
                  <a16:creationId xmlns:a16="http://schemas.microsoft.com/office/drawing/2014/main" id="{2D003710-4EB1-49CD-91A0-790AD4A57698}"/>
                </a:ext>
              </a:extLst>
            </p:cNvPr>
            <p:cNvSpPr>
              <a:spLocks/>
            </p:cNvSpPr>
            <p:nvPr/>
          </p:nvSpPr>
          <p:spPr bwMode="auto">
            <a:xfrm>
              <a:off x="9131682" y="3595177"/>
              <a:ext cx="6003" cy="5003"/>
            </a:xfrm>
            <a:custGeom>
              <a:avLst/>
              <a:gdLst>
                <a:gd name="T0" fmla="*/ 6 w 6"/>
                <a:gd name="T1" fmla="*/ 2 h 5"/>
                <a:gd name="T2" fmla="*/ 6 w 6"/>
                <a:gd name="T3" fmla="*/ 2 h 5"/>
                <a:gd name="T4" fmla="*/ 5 w 6"/>
                <a:gd name="T5" fmla="*/ 5 h 5"/>
                <a:gd name="T6" fmla="*/ 2 w 6"/>
                <a:gd name="T7" fmla="*/ 5 h 5"/>
                <a:gd name="T8" fmla="*/ 2 w 6"/>
                <a:gd name="T9" fmla="*/ 5 h 5"/>
                <a:gd name="T10" fmla="*/ 1 w 6"/>
                <a:gd name="T11" fmla="*/ 5 h 5"/>
                <a:gd name="T12" fmla="*/ 0 w 6"/>
                <a:gd name="T13" fmla="*/ 2 h 5"/>
                <a:gd name="T14" fmla="*/ 0 w 6"/>
                <a:gd name="T15" fmla="*/ 2 h 5"/>
                <a:gd name="T16" fmla="*/ 1 w 6"/>
                <a:gd name="T17" fmla="*/ 0 h 5"/>
                <a:gd name="T18" fmla="*/ 2 w 6"/>
                <a:gd name="T19" fmla="*/ 0 h 5"/>
                <a:gd name="T20" fmla="*/ 2 w 6"/>
                <a:gd name="T21" fmla="*/ 0 h 5"/>
                <a:gd name="T22" fmla="*/ 5 w 6"/>
                <a:gd name="T23" fmla="*/ 0 h 5"/>
                <a:gd name="T24" fmla="*/ 6 w 6"/>
                <a:gd name="T25" fmla="*/ 2 h 5"/>
                <a:gd name="T26" fmla="*/ 6 w 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5">
                  <a:moveTo>
                    <a:pt x="6" y="2"/>
                  </a:moveTo>
                  <a:lnTo>
                    <a:pt x="6" y="2"/>
                  </a:lnTo>
                  <a:lnTo>
                    <a:pt x="5" y="5"/>
                  </a:lnTo>
                  <a:lnTo>
                    <a:pt x="2" y="5"/>
                  </a:lnTo>
                  <a:lnTo>
                    <a:pt x="2" y="5"/>
                  </a:lnTo>
                  <a:lnTo>
                    <a:pt x="1" y="5"/>
                  </a:lnTo>
                  <a:lnTo>
                    <a:pt x="0" y="2"/>
                  </a:lnTo>
                  <a:lnTo>
                    <a:pt x="0" y="2"/>
                  </a:lnTo>
                  <a:lnTo>
                    <a:pt x="1" y="0"/>
                  </a:lnTo>
                  <a:lnTo>
                    <a:pt x="2" y="0"/>
                  </a:lnTo>
                  <a:lnTo>
                    <a:pt x="2" y="0"/>
                  </a:lnTo>
                  <a:lnTo>
                    <a:pt x="5" y="0"/>
                  </a:lnTo>
                  <a:lnTo>
                    <a:pt x="6" y="2"/>
                  </a:lnTo>
                  <a:lnTo>
                    <a:pt x="6" y="2"/>
                  </a:lnTo>
                  <a:close/>
                </a:path>
              </a:pathLst>
            </a:custGeom>
            <a:solidFill>
              <a:srgbClr val="4C4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29" name="Freeform 1808">
              <a:extLst>
                <a:ext uri="{FF2B5EF4-FFF2-40B4-BE49-F238E27FC236}">
                  <a16:creationId xmlns:a16="http://schemas.microsoft.com/office/drawing/2014/main" id="{1EA9AE49-A06E-4B10-B703-7EF5C2634ABF}"/>
                </a:ext>
              </a:extLst>
            </p:cNvPr>
            <p:cNvSpPr>
              <a:spLocks/>
            </p:cNvSpPr>
            <p:nvPr/>
          </p:nvSpPr>
          <p:spPr bwMode="auto">
            <a:xfrm>
              <a:off x="9040639" y="3095937"/>
              <a:ext cx="15008" cy="15008"/>
            </a:xfrm>
            <a:custGeom>
              <a:avLst/>
              <a:gdLst>
                <a:gd name="T0" fmla="*/ 15 w 15"/>
                <a:gd name="T1" fmla="*/ 8 h 15"/>
                <a:gd name="T2" fmla="*/ 15 w 15"/>
                <a:gd name="T3" fmla="*/ 8 h 15"/>
                <a:gd name="T4" fmla="*/ 15 w 15"/>
                <a:gd name="T5" fmla="*/ 10 h 15"/>
                <a:gd name="T6" fmla="*/ 13 w 15"/>
                <a:gd name="T7" fmla="*/ 13 h 15"/>
                <a:gd name="T8" fmla="*/ 12 w 15"/>
                <a:gd name="T9" fmla="*/ 14 h 15"/>
                <a:gd name="T10" fmla="*/ 8 w 15"/>
                <a:gd name="T11" fmla="*/ 15 h 15"/>
                <a:gd name="T12" fmla="*/ 8 w 15"/>
                <a:gd name="T13" fmla="*/ 15 h 15"/>
                <a:gd name="T14" fmla="*/ 5 w 15"/>
                <a:gd name="T15" fmla="*/ 14 h 15"/>
                <a:gd name="T16" fmla="*/ 2 w 15"/>
                <a:gd name="T17" fmla="*/ 13 h 15"/>
                <a:gd name="T18" fmla="*/ 1 w 15"/>
                <a:gd name="T19" fmla="*/ 10 h 15"/>
                <a:gd name="T20" fmla="*/ 0 w 15"/>
                <a:gd name="T21" fmla="*/ 8 h 15"/>
                <a:gd name="T22" fmla="*/ 0 w 15"/>
                <a:gd name="T23" fmla="*/ 8 h 15"/>
                <a:gd name="T24" fmla="*/ 1 w 15"/>
                <a:gd name="T25" fmla="*/ 4 h 15"/>
                <a:gd name="T26" fmla="*/ 2 w 15"/>
                <a:gd name="T27" fmla="*/ 2 h 15"/>
                <a:gd name="T28" fmla="*/ 5 w 15"/>
                <a:gd name="T29" fmla="*/ 0 h 15"/>
                <a:gd name="T30" fmla="*/ 8 w 15"/>
                <a:gd name="T31" fmla="*/ 0 h 15"/>
                <a:gd name="T32" fmla="*/ 8 w 15"/>
                <a:gd name="T33" fmla="*/ 0 h 15"/>
                <a:gd name="T34" fmla="*/ 12 w 15"/>
                <a:gd name="T35" fmla="*/ 0 h 15"/>
                <a:gd name="T36" fmla="*/ 13 w 15"/>
                <a:gd name="T37" fmla="*/ 2 h 15"/>
                <a:gd name="T38" fmla="*/ 15 w 15"/>
                <a:gd name="T39" fmla="*/ 4 h 15"/>
                <a:gd name="T40" fmla="*/ 15 w 15"/>
                <a:gd name="T41" fmla="*/ 8 h 15"/>
                <a:gd name="T42" fmla="*/ 15 w 15"/>
                <a:gd name="T4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5" y="8"/>
                  </a:moveTo>
                  <a:lnTo>
                    <a:pt x="15" y="8"/>
                  </a:lnTo>
                  <a:lnTo>
                    <a:pt x="15" y="10"/>
                  </a:lnTo>
                  <a:lnTo>
                    <a:pt x="13" y="13"/>
                  </a:lnTo>
                  <a:lnTo>
                    <a:pt x="12" y="14"/>
                  </a:lnTo>
                  <a:lnTo>
                    <a:pt x="8" y="15"/>
                  </a:lnTo>
                  <a:lnTo>
                    <a:pt x="8" y="15"/>
                  </a:lnTo>
                  <a:lnTo>
                    <a:pt x="5" y="14"/>
                  </a:lnTo>
                  <a:lnTo>
                    <a:pt x="2" y="13"/>
                  </a:lnTo>
                  <a:lnTo>
                    <a:pt x="1" y="10"/>
                  </a:lnTo>
                  <a:lnTo>
                    <a:pt x="0" y="8"/>
                  </a:lnTo>
                  <a:lnTo>
                    <a:pt x="0" y="8"/>
                  </a:lnTo>
                  <a:lnTo>
                    <a:pt x="1" y="4"/>
                  </a:lnTo>
                  <a:lnTo>
                    <a:pt x="2" y="2"/>
                  </a:lnTo>
                  <a:lnTo>
                    <a:pt x="5" y="0"/>
                  </a:lnTo>
                  <a:lnTo>
                    <a:pt x="8" y="0"/>
                  </a:lnTo>
                  <a:lnTo>
                    <a:pt x="8" y="0"/>
                  </a:lnTo>
                  <a:lnTo>
                    <a:pt x="12" y="0"/>
                  </a:lnTo>
                  <a:lnTo>
                    <a:pt x="13" y="2"/>
                  </a:lnTo>
                  <a:lnTo>
                    <a:pt x="15" y="4"/>
                  </a:lnTo>
                  <a:lnTo>
                    <a:pt x="15" y="8"/>
                  </a:lnTo>
                  <a:lnTo>
                    <a:pt x="15" y="8"/>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30" name="Freeform 1809">
              <a:extLst>
                <a:ext uri="{FF2B5EF4-FFF2-40B4-BE49-F238E27FC236}">
                  <a16:creationId xmlns:a16="http://schemas.microsoft.com/office/drawing/2014/main" id="{F4E6802D-35A6-4540-A5F0-5C79AE539F8C}"/>
                </a:ext>
              </a:extLst>
            </p:cNvPr>
            <p:cNvSpPr>
              <a:spLocks/>
            </p:cNvSpPr>
            <p:nvPr/>
          </p:nvSpPr>
          <p:spPr bwMode="auto">
            <a:xfrm>
              <a:off x="9044640" y="3099939"/>
              <a:ext cx="6003" cy="5003"/>
            </a:xfrm>
            <a:custGeom>
              <a:avLst/>
              <a:gdLst>
                <a:gd name="T0" fmla="*/ 6 w 6"/>
                <a:gd name="T1" fmla="*/ 2 h 5"/>
                <a:gd name="T2" fmla="*/ 6 w 6"/>
                <a:gd name="T3" fmla="*/ 2 h 5"/>
                <a:gd name="T4" fmla="*/ 5 w 6"/>
                <a:gd name="T5" fmla="*/ 4 h 5"/>
                <a:gd name="T6" fmla="*/ 2 w 6"/>
                <a:gd name="T7" fmla="*/ 5 h 5"/>
                <a:gd name="T8" fmla="*/ 2 w 6"/>
                <a:gd name="T9" fmla="*/ 5 h 5"/>
                <a:gd name="T10" fmla="*/ 1 w 6"/>
                <a:gd name="T11" fmla="*/ 4 h 5"/>
                <a:gd name="T12" fmla="*/ 0 w 6"/>
                <a:gd name="T13" fmla="*/ 2 h 5"/>
                <a:gd name="T14" fmla="*/ 0 w 6"/>
                <a:gd name="T15" fmla="*/ 2 h 5"/>
                <a:gd name="T16" fmla="*/ 1 w 6"/>
                <a:gd name="T17" fmla="*/ 0 h 5"/>
                <a:gd name="T18" fmla="*/ 2 w 6"/>
                <a:gd name="T19" fmla="*/ 0 h 5"/>
                <a:gd name="T20" fmla="*/ 2 w 6"/>
                <a:gd name="T21" fmla="*/ 0 h 5"/>
                <a:gd name="T22" fmla="*/ 5 w 6"/>
                <a:gd name="T23" fmla="*/ 0 h 5"/>
                <a:gd name="T24" fmla="*/ 6 w 6"/>
                <a:gd name="T25" fmla="*/ 2 h 5"/>
                <a:gd name="T26" fmla="*/ 6 w 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5">
                  <a:moveTo>
                    <a:pt x="6" y="2"/>
                  </a:moveTo>
                  <a:lnTo>
                    <a:pt x="6" y="2"/>
                  </a:lnTo>
                  <a:lnTo>
                    <a:pt x="5" y="4"/>
                  </a:lnTo>
                  <a:lnTo>
                    <a:pt x="2" y="5"/>
                  </a:lnTo>
                  <a:lnTo>
                    <a:pt x="2" y="5"/>
                  </a:lnTo>
                  <a:lnTo>
                    <a:pt x="1" y="4"/>
                  </a:lnTo>
                  <a:lnTo>
                    <a:pt x="0" y="2"/>
                  </a:lnTo>
                  <a:lnTo>
                    <a:pt x="0" y="2"/>
                  </a:lnTo>
                  <a:lnTo>
                    <a:pt x="1" y="0"/>
                  </a:lnTo>
                  <a:lnTo>
                    <a:pt x="2" y="0"/>
                  </a:lnTo>
                  <a:lnTo>
                    <a:pt x="2" y="0"/>
                  </a:lnTo>
                  <a:lnTo>
                    <a:pt x="5" y="0"/>
                  </a:lnTo>
                  <a:lnTo>
                    <a:pt x="6" y="2"/>
                  </a:lnTo>
                  <a:lnTo>
                    <a:pt x="6" y="2"/>
                  </a:lnTo>
                  <a:close/>
                </a:path>
              </a:pathLst>
            </a:custGeom>
            <a:solidFill>
              <a:srgbClr val="4C4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31" name="Freeform 1810">
              <a:extLst>
                <a:ext uri="{FF2B5EF4-FFF2-40B4-BE49-F238E27FC236}">
                  <a16:creationId xmlns:a16="http://schemas.microsoft.com/office/drawing/2014/main" id="{D7CD389D-79FE-4076-AD1F-F89BC8041372}"/>
                </a:ext>
              </a:extLst>
            </p:cNvPr>
            <p:cNvSpPr>
              <a:spLocks/>
            </p:cNvSpPr>
            <p:nvPr/>
          </p:nvSpPr>
          <p:spPr bwMode="auto">
            <a:xfrm>
              <a:off x="9059647" y="3091935"/>
              <a:ext cx="11006" cy="12006"/>
            </a:xfrm>
            <a:custGeom>
              <a:avLst/>
              <a:gdLst>
                <a:gd name="T0" fmla="*/ 11 w 11"/>
                <a:gd name="T1" fmla="*/ 5 h 12"/>
                <a:gd name="T2" fmla="*/ 11 w 11"/>
                <a:gd name="T3" fmla="*/ 5 h 12"/>
                <a:gd name="T4" fmla="*/ 11 w 11"/>
                <a:gd name="T5" fmla="*/ 8 h 12"/>
                <a:gd name="T6" fmla="*/ 9 w 11"/>
                <a:gd name="T7" fmla="*/ 9 h 12"/>
                <a:gd name="T8" fmla="*/ 8 w 11"/>
                <a:gd name="T9" fmla="*/ 10 h 12"/>
                <a:gd name="T10" fmla="*/ 5 w 11"/>
                <a:gd name="T11" fmla="*/ 12 h 12"/>
                <a:gd name="T12" fmla="*/ 5 w 11"/>
                <a:gd name="T13" fmla="*/ 12 h 12"/>
                <a:gd name="T14" fmla="*/ 3 w 11"/>
                <a:gd name="T15" fmla="*/ 10 h 12"/>
                <a:gd name="T16" fmla="*/ 2 w 11"/>
                <a:gd name="T17" fmla="*/ 9 h 12"/>
                <a:gd name="T18" fmla="*/ 0 w 11"/>
                <a:gd name="T19" fmla="*/ 8 h 12"/>
                <a:gd name="T20" fmla="*/ 0 w 11"/>
                <a:gd name="T21" fmla="*/ 5 h 12"/>
                <a:gd name="T22" fmla="*/ 0 w 11"/>
                <a:gd name="T23" fmla="*/ 5 h 12"/>
                <a:gd name="T24" fmla="*/ 0 w 11"/>
                <a:gd name="T25" fmla="*/ 4 h 12"/>
                <a:gd name="T26" fmla="*/ 2 w 11"/>
                <a:gd name="T27" fmla="*/ 1 h 12"/>
                <a:gd name="T28" fmla="*/ 3 w 11"/>
                <a:gd name="T29" fmla="*/ 0 h 12"/>
                <a:gd name="T30" fmla="*/ 5 w 11"/>
                <a:gd name="T31" fmla="*/ 0 h 12"/>
                <a:gd name="T32" fmla="*/ 5 w 11"/>
                <a:gd name="T33" fmla="*/ 0 h 12"/>
                <a:gd name="T34" fmla="*/ 8 w 11"/>
                <a:gd name="T35" fmla="*/ 0 h 12"/>
                <a:gd name="T36" fmla="*/ 9 w 11"/>
                <a:gd name="T37" fmla="*/ 1 h 12"/>
                <a:gd name="T38" fmla="*/ 11 w 11"/>
                <a:gd name="T39" fmla="*/ 4 h 12"/>
                <a:gd name="T40" fmla="*/ 11 w 11"/>
                <a:gd name="T41" fmla="*/ 5 h 12"/>
                <a:gd name="T42" fmla="*/ 11 w 11"/>
                <a:gd name="T4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2">
                  <a:moveTo>
                    <a:pt x="11" y="5"/>
                  </a:moveTo>
                  <a:lnTo>
                    <a:pt x="11" y="5"/>
                  </a:lnTo>
                  <a:lnTo>
                    <a:pt x="11" y="8"/>
                  </a:lnTo>
                  <a:lnTo>
                    <a:pt x="9" y="9"/>
                  </a:lnTo>
                  <a:lnTo>
                    <a:pt x="8" y="10"/>
                  </a:lnTo>
                  <a:lnTo>
                    <a:pt x="5" y="12"/>
                  </a:lnTo>
                  <a:lnTo>
                    <a:pt x="5" y="12"/>
                  </a:lnTo>
                  <a:lnTo>
                    <a:pt x="3" y="10"/>
                  </a:lnTo>
                  <a:lnTo>
                    <a:pt x="2" y="9"/>
                  </a:lnTo>
                  <a:lnTo>
                    <a:pt x="0" y="8"/>
                  </a:lnTo>
                  <a:lnTo>
                    <a:pt x="0" y="5"/>
                  </a:lnTo>
                  <a:lnTo>
                    <a:pt x="0" y="5"/>
                  </a:lnTo>
                  <a:lnTo>
                    <a:pt x="0" y="4"/>
                  </a:lnTo>
                  <a:lnTo>
                    <a:pt x="2" y="1"/>
                  </a:lnTo>
                  <a:lnTo>
                    <a:pt x="3" y="0"/>
                  </a:lnTo>
                  <a:lnTo>
                    <a:pt x="5" y="0"/>
                  </a:lnTo>
                  <a:lnTo>
                    <a:pt x="5" y="0"/>
                  </a:lnTo>
                  <a:lnTo>
                    <a:pt x="8" y="0"/>
                  </a:lnTo>
                  <a:lnTo>
                    <a:pt x="9" y="1"/>
                  </a:lnTo>
                  <a:lnTo>
                    <a:pt x="11" y="4"/>
                  </a:lnTo>
                  <a:lnTo>
                    <a:pt x="11" y="5"/>
                  </a:lnTo>
                  <a:lnTo>
                    <a:pt x="11" y="5"/>
                  </a:lnTo>
                  <a:close/>
                </a:path>
              </a:pathLst>
            </a:custGeom>
            <a:solidFill>
              <a:srgbClr val="130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32" name="Freeform 1811">
              <a:extLst>
                <a:ext uri="{FF2B5EF4-FFF2-40B4-BE49-F238E27FC236}">
                  <a16:creationId xmlns:a16="http://schemas.microsoft.com/office/drawing/2014/main" id="{85C7D631-393A-483D-A5D7-2FCA1921EA08}"/>
                </a:ext>
              </a:extLst>
            </p:cNvPr>
            <p:cNvSpPr>
              <a:spLocks/>
            </p:cNvSpPr>
            <p:nvPr/>
          </p:nvSpPr>
          <p:spPr bwMode="auto">
            <a:xfrm>
              <a:off x="9062649" y="3093936"/>
              <a:ext cx="4002" cy="4002"/>
            </a:xfrm>
            <a:custGeom>
              <a:avLst/>
              <a:gdLst>
                <a:gd name="T0" fmla="*/ 4 w 4"/>
                <a:gd name="T1" fmla="*/ 3 h 4"/>
                <a:gd name="T2" fmla="*/ 4 w 4"/>
                <a:gd name="T3" fmla="*/ 3 h 4"/>
                <a:gd name="T4" fmla="*/ 4 w 4"/>
                <a:gd name="T5" fmla="*/ 4 h 4"/>
                <a:gd name="T6" fmla="*/ 1 w 4"/>
                <a:gd name="T7" fmla="*/ 4 h 4"/>
                <a:gd name="T8" fmla="*/ 1 w 4"/>
                <a:gd name="T9" fmla="*/ 4 h 4"/>
                <a:gd name="T10" fmla="*/ 0 w 4"/>
                <a:gd name="T11" fmla="*/ 4 h 4"/>
                <a:gd name="T12" fmla="*/ 0 w 4"/>
                <a:gd name="T13" fmla="*/ 3 h 4"/>
                <a:gd name="T14" fmla="*/ 0 w 4"/>
                <a:gd name="T15" fmla="*/ 3 h 4"/>
                <a:gd name="T16" fmla="*/ 0 w 4"/>
                <a:gd name="T17" fmla="*/ 0 h 4"/>
                <a:gd name="T18" fmla="*/ 1 w 4"/>
                <a:gd name="T19" fmla="*/ 0 h 4"/>
                <a:gd name="T20" fmla="*/ 1 w 4"/>
                <a:gd name="T21" fmla="*/ 0 h 4"/>
                <a:gd name="T22" fmla="*/ 4 w 4"/>
                <a:gd name="T23" fmla="*/ 0 h 4"/>
                <a:gd name="T24" fmla="*/ 4 w 4"/>
                <a:gd name="T25" fmla="*/ 3 h 4"/>
                <a:gd name="T26" fmla="*/ 4 w 4"/>
                <a:gd name="T2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4">
                  <a:moveTo>
                    <a:pt x="4" y="3"/>
                  </a:moveTo>
                  <a:lnTo>
                    <a:pt x="4" y="3"/>
                  </a:lnTo>
                  <a:lnTo>
                    <a:pt x="4" y="4"/>
                  </a:lnTo>
                  <a:lnTo>
                    <a:pt x="1" y="4"/>
                  </a:lnTo>
                  <a:lnTo>
                    <a:pt x="1" y="4"/>
                  </a:lnTo>
                  <a:lnTo>
                    <a:pt x="0" y="4"/>
                  </a:lnTo>
                  <a:lnTo>
                    <a:pt x="0" y="3"/>
                  </a:lnTo>
                  <a:lnTo>
                    <a:pt x="0" y="3"/>
                  </a:lnTo>
                  <a:lnTo>
                    <a:pt x="0" y="0"/>
                  </a:lnTo>
                  <a:lnTo>
                    <a:pt x="1" y="0"/>
                  </a:lnTo>
                  <a:lnTo>
                    <a:pt x="1" y="0"/>
                  </a:lnTo>
                  <a:lnTo>
                    <a:pt x="4" y="0"/>
                  </a:lnTo>
                  <a:lnTo>
                    <a:pt x="4" y="3"/>
                  </a:lnTo>
                  <a:lnTo>
                    <a:pt x="4" y="3"/>
                  </a:lnTo>
                  <a:close/>
                </a:path>
              </a:pathLst>
            </a:custGeom>
            <a:solidFill>
              <a:srgbClr val="4C4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74" name="Freeform 1853">
              <a:extLst>
                <a:ext uri="{FF2B5EF4-FFF2-40B4-BE49-F238E27FC236}">
                  <a16:creationId xmlns:a16="http://schemas.microsoft.com/office/drawing/2014/main" id="{5557527F-598C-4D00-99B0-51DD546E423B}"/>
                </a:ext>
              </a:extLst>
            </p:cNvPr>
            <p:cNvSpPr>
              <a:spLocks/>
            </p:cNvSpPr>
            <p:nvPr/>
          </p:nvSpPr>
          <p:spPr bwMode="auto">
            <a:xfrm>
              <a:off x="5375870" y="2373588"/>
              <a:ext cx="2579244" cy="714345"/>
            </a:xfrm>
            <a:custGeom>
              <a:avLst/>
              <a:gdLst>
                <a:gd name="T0" fmla="*/ 2500 w 2578"/>
                <a:gd name="T1" fmla="*/ 2 h 714"/>
                <a:gd name="T2" fmla="*/ 2221 w 2578"/>
                <a:gd name="T3" fmla="*/ 32 h 714"/>
                <a:gd name="T4" fmla="*/ 353 w 2578"/>
                <a:gd name="T5" fmla="*/ 236 h 714"/>
                <a:gd name="T6" fmla="*/ 74 w 2578"/>
                <a:gd name="T7" fmla="*/ 266 h 714"/>
                <a:gd name="T8" fmla="*/ 74 w 2578"/>
                <a:gd name="T9" fmla="*/ 266 h 714"/>
                <a:gd name="T10" fmla="*/ 56 w 2578"/>
                <a:gd name="T11" fmla="*/ 269 h 714"/>
                <a:gd name="T12" fmla="*/ 40 w 2578"/>
                <a:gd name="T13" fmla="*/ 273 h 714"/>
                <a:gd name="T14" fmla="*/ 27 w 2578"/>
                <a:gd name="T15" fmla="*/ 280 h 714"/>
                <a:gd name="T16" fmla="*/ 15 w 2578"/>
                <a:gd name="T17" fmla="*/ 286 h 714"/>
                <a:gd name="T18" fmla="*/ 6 w 2578"/>
                <a:gd name="T19" fmla="*/ 294 h 714"/>
                <a:gd name="T20" fmla="*/ 1 w 2578"/>
                <a:gd name="T21" fmla="*/ 301 h 714"/>
                <a:gd name="T22" fmla="*/ 0 w 2578"/>
                <a:gd name="T23" fmla="*/ 305 h 714"/>
                <a:gd name="T24" fmla="*/ 0 w 2578"/>
                <a:gd name="T25" fmla="*/ 307 h 714"/>
                <a:gd name="T26" fmla="*/ 0 w 2578"/>
                <a:gd name="T27" fmla="*/ 310 h 714"/>
                <a:gd name="T28" fmla="*/ 1 w 2578"/>
                <a:gd name="T29" fmla="*/ 314 h 714"/>
                <a:gd name="T30" fmla="*/ 293 w 2578"/>
                <a:gd name="T31" fmla="*/ 698 h 714"/>
                <a:gd name="T32" fmla="*/ 293 w 2578"/>
                <a:gd name="T33" fmla="*/ 698 h 714"/>
                <a:gd name="T34" fmla="*/ 299 w 2578"/>
                <a:gd name="T35" fmla="*/ 704 h 714"/>
                <a:gd name="T36" fmla="*/ 308 w 2578"/>
                <a:gd name="T37" fmla="*/ 707 h 714"/>
                <a:gd name="T38" fmla="*/ 319 w 2578"/>
                <a:gd name="T39" fmla="*/ 710 h 714"/>
                <a:gd name="T40" fmla="*/ 334 w 2578"/>
                <a:gd name="T41" fmla="*/ 713 h 714"/>
                <a:gd name="T42" fmla="*/ 349 w 2578"/>
                <a:gd name="T43" fmla="*/ 714 h 714"/>
                <a:gd name="T44" fmla="*/ 366 w 2578"/>
                <a:gd name="T45" fmla="*/ 714 h 714"/>
                <a:gd name="T46" fmla="*/ 383 w 2578"/>
                <a:gd name="T47" fmla="*/ 714 h 714"/>
                <a:gd name="T48" fmla="*/ 399 w 2578"/>
                <a:gd name="T49" fmla="*/ 713 h 714"/>
                <a:gd name="T50" fmla="*/ 409 w 2578"/>
                <a:gd name="T51" fmla="*/ 711 h 714"/>
                <a:gd name="T52" fmla="*/ 2269 w 2578"/>
                <a:gd name="T53" fmla="*/ 509 h 714"/>
                <a:gd name="T54" fmla="*/ 2278 w 2578"/>
                <a:gd name="T55" fmla="*/ 509 h 714"/>
                <a:gd name="T56" fmla="*/ 2278 w 2578"/>
                <a:gd name="T57" fmla="*/ 509 h 714"/>
                <a:gd name="T58" fmla="*/ 2295 w 2578"/>
                <a:gd name="T59" fmla="*/ 506 h 714"/>
                <a:gd name="T60" fmla="*/ 2311 w 2578"/>
                <a:gd name="T61" fmla="*/ 502 h 714"/>
                <a:gd name="T62" fmla="*/ 2327 w 2578"/>
                <a:gd name="T63" fmla="*/ 498 h 714"/>
                <a:gd name="T64" fmla="*/ 2342 w 2578"/>
                <a:gd name="T65" fmla="*/ 493 h 714"/>
                <a:gd name="T66" fmla="*/ 2355 w 2578"/>
                <a:gd name="T67" fmla="*/ 488 h 714"/>
                <a:gd name="T68" fmla="*/ 2366 w 2578"/>
                <a:gd name="T69" fmla="*/ 483 h 714"/>
                <a:gd name="T70" fmla="*/ 2374 w 2578"/>
                <a:gd name="T71" fmla="*/ 477 h 714"/>
                <a:gd name="T72" fmla="*/ 2378 w 2578"/>
                <a:gd name="T73" fmla="*/ 471 h 714"/>
                <a:gd name="T74" fmla="*/ 2578 w 2578"/>
                <a:gd name="T75" fmla="*/ 38 h 714"/>
                <a:gd name="T76" fmla="*/ 2578 w 2578"/>
                <a:gd name="T77" fmla="*/ 38 h 714"/>
                <a:gd name="T78" fmla="*/ 2578 w 2578"/>
                <a:gd name="T79" fmla="*/ 36 h 714"/>
                <a:gd name="T80" fmla="*/ 2578 w 2578"/>
                <a:gd name="T81" fmla="*/ 32 h 714"/>
                <a:gd name="T82" fmla="*/ 2576 w 2578"/>
                <a:gd name="T83" fmla="*/ 25 h 714"/>
                <a:gd name="T84" fmla="*/ 2569 w 2578"/>
                <a:gd name="T85" fmla="*/ 19 h 714"/>
                <a:gd name="T86" fmla="*/ 2560 w 2578"/>
                <a:gd name="T87" fmla="*/ 12 h 714"/>
                <a:gd name="T88" fmla="*/ 2547 w 2578"/>
                <a:gd name="T89" fmla="*/ 7 h 714"/>
                <a:gd name="T90" fmla="*/ 2533 w 2578"/>
                <a:gd name="T91" fmla="*/ 3 h 714"/>
                <a:gd name="T92" fmla="*/ 2517 w 2578"/>
                <a:gd name="T93" fmla="*/ 0 h 714"/>
                <a:gd name="T94" fmla="*/ 2500 w 2578"/>
                <a:gd name="T95" fmla="*/ 2 h 714"/>
                <a:gd name="T96" fmla="*/ 2500 w 2578"/>
                <a:gd name="T97" fmla="*/ 2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78" h="714">
                  <a:moveTo>
                    <a:pt x="2500" y="2"/>
                  </a:moveTo>
                  <a:lnTo>
                    <a:pt x="2221" y="32"/>
                  </a:lnTo>
                  <a:lnTo>
                    <a:pt x="353" y="236"/>
                  </a:lnTo>
                  <a:lnTo>
                    <a:pt x="74" y="266"/>
                  </a:lnTo>
                  <a:lnTo>
                    <a:pt x="74" y="266"/>
                  </a:lnTo>
                  <a:lnTo>
                    <a:pt x="56" y="269"/>
                  </a:lnTo>
                  <a:lnTo>
                    <a:pt x="40" y="273"/>
                  </a:lnTo>
                  <a:lnTo>
                    <a:pt x="27" y="280"/>
                  </a:lnTo>
                  <a:lnTo>
                    <a:pt x="15" y="286"/>
                  </a:lnTo>
                  <a:lnTo>
                    <a:pt x="6" y="294"/>
                  </a:lnTo>
                  <a:lnTo>
                    <a:pt x="1" y="301"/>
                  </a:lnTo>
                  <a:lnTo>
                    <a:pt x="0" y="305"/>
                  </a:lnTo>
                  <a:lnTo>
                    <a:pt x="0" y="307"/>
                  </a:lnTo>
                  <a:lnTo>
                    <a:pt x="0" y="310"/>
                  </a:lnTo>
                  <a:lnTo>
                    <a:pt x="1" y="314"/>
                  </a:lnTo>
                  <a:lnTo>
                    <a:pt x="293" y="698"/>
                  </a:lnTo>
                  <a:lnTo>
                    <a:pt x="293" y="698"/>
                  </a:lnTo>
                  <a:lnTo>
                    <a:pt x="299" y="704"/>
                  </a:lnTo>
                  <a:lnTo>
                    <a:pt x="308" y="707"/>
                  </a:lnTo>
                  <a:lnTo>
                    <a:pt x="319" y="710"/>
                  </a:lnTo>
                  <a:lnTo>
                    <a:pt x="334" y="713"/>
                  </a:lnTo>
                  <a:lnTo>
                    <a:pt x="349" y="714"/>
                  </a:lnTo>
                  <a:lnTo>
                    <a:pt x="366" y="714"/>
                  </a:lnTo>
                  <a:lnTo>
                    <a:pt x="383" y="714"/>
                  </a:lnTo>
                  <a:lnTo>
                    <a:pt x="399" y="713"/>
                  </a:lnTo>
                  <a:lnTo>
                    <a:pt x="409" y="711"/>
                  </a:lnTo>
                  <a:lnTo>
                    <a:pt x="2269" y="509"/>
                  </a:lnTo>
                  <a:lnTo>
                    <a:pt x="2278" y="509"/>
                  </a:lnTo>
                  <a:lnTo>
                    <a:pt x="2278" y="509"/>
                  </a:lnTo>
                  <a:lnTo>
                    <a:pt x="2295" y="506"/>
                  </a:lnTo>
                  <a:lnTo>
                    <a:pt x="2311" y="502"/>
                  </a:lnTo>
                  <a:lnTo>
                    <a:pt x="2327" y="498"/>
                  </a:lnTo>
                  <a:lnTo>
                    <a:pt x="2342" y="493"/>
                  </a:lnTo>
                  <a:lnTo>
                    <a:pt x="2355" y="488"/>
                  </a:lnTo>
                  <a:lnTo>
                    <a:pt x="2366" y="483"/>
                  </a:lnTo>
                  <a:lnTo>
                    <a:pt x="2374" y="477"/>
                  </a:lnTo>
                  <a:lnTo>
                    <a:pt x="2378" y="471"/>
                  </a:lnTo>
                  <a:lnTo>
                    <a:pt x="2578" y="38"/>
                  </a:lnTo>
                  <a:lnTo>
                    <a:pt x="2578" y="38"/>
                  </a:lnTo>
                  <a:lnTo>
                    <a:pt x="2578" y="36"/>
                  </a:lnTo>
                  <a:lnTo>
                    <a:pt x="2578" y="32"/>
                  </a:lnTo>
                  <a:lnTo>
                    <a:pt x="2576" y="25"/>
                  </a:lnTo>
                  <a:lnTo>
                    <a:pt x="2569" y="19"/>
                  </a:lnTo>
                  <a:lnTo>
                    <a:pt x="2560" y="12"/>
                  </a:lnTo>
                  <a:lnTo>
                    <a:pt x="2547" y="7"/>
                  </a:lnTo>
                  <a:lnTo>
                    <a:pt x="2533" y="3"/>
                  </a:lnTo>
                  <a:lnTo>
                    <a:pt x="2517" y="0"/>
                  </a:lnTo>
                  <a:lnTo>
                    <a:pt x="2500" y="2"/>
                  </a:lnTo>
                  <a:lnTo>
                    <a:pt x="2500" y="2"/>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75" name="Freeform 1854">
              <a:extLst>
                <a:ext uri="{FF2B5EF4-FFF2-40B4-BE49-F238E27FC236}">
                  <a16:creationId xmlns:a16="http://schemas.microsoft.com/office/drawing/2014/main" id="{BABF5F80-6474-46A3-839A-5BA950EF4F1A}"/>
                </a:ext>
              </a:extLst>
            </p:cNvPr>
            <p:cNvSpPr>
              <a:spLocks/>
            </p:cNvSpPr>
            <p:nvPr/>
          </p:nvSpPr>
          <p:spPr bwMode="auto">
            <a:xfrm>
              <a:off x="5890118" y="3931339"/>
              <a:ext cx="2033982" cy="654316"/>
            </a:xfrm>
            <a:custGeom>
              <a:avLst/>
              <a:gdLst>
                <a:gd name="T0" fmla="*/ 1972 w 2033"/>
                <a:gd name="T1" fmla="*/ 0 h 654"/>
                <a:gd name="T2" fmla="*/ 2010 w 2033"/>
                <a:gd name="T3" fmla="*/ 344 h 654"/>
                <a:gd name="T4" fmla="*/ 2010 w 2033"/>
                <a:gd name="T5" fmla="*/ 344 h 654"/>
                <a:gd name="T6" fmla="*/ 2010 w 2033"/>
                <a:gd name="T7" fmla="*/ 351 h 654"/>
                <a:gd name="T8" fmla="*/ 2010 w 2033"/>
                <a:gd name="T9" fmla="*/ 359 h 654"/>
                <a:gd name="T10" fmla="*/ 2007 w 2033"/>
                <a:gd name="T11" fmla="*/ 375 h 654"/>
                <a:gd name="T12" fmla="*/ 2001 w 2033"/>
                <a:gd name="T13" fmla="*/ 388 h 654"/>
                <a:gd name="T14" fmla="*/ 1993 w 2033"/>
                <a:gd name="T15" fmla="*/ 401 h 654"/>
                <a:gd name="T16" fmla="*/ 1982 w 2033"/>
                <a:gd name="T17" fmla="*/ 411 h 654"/>
                <a:gd name="T18" fmla="*/ 1969 w 2033"/>
                <a:gd name="T19" fmla="*/ 420 h 654"/>
                <a:gd name="T20" fmla="*/ 1955 w 2033"/>
                <a:gd name="T21" fmla="*/ 427 h 654"/>
                <a:gd name="T22" fmla="*/ 1947 w 2033"/>
                <a:gd name="T23" fmla="*/ 428 h 654"/>
                <a:gd name="T24" fmla="*/ 1939 w 2033"/>
                <a:gd name="T25" fmla="*/ 429 h 654"/>
                <a:gd name="T26" fmla="*/ 43 w 2033"/>
                <a:gd name="T27" fmla="*/ 636 h 654"/>
                <a:gd name="T28" fmla="*/ 43 w 2033"/>
                <a:gd name="T29" fmla="*/ 636 h 654"/>
                <a:gd name="T30" fmla="*/ 34 w 2033"/>
                <a:gd name="T31" fmla="*/ 637 h 654"/>
                <a:gd name="T32" fmla="*/ 34 w 2033"/>
                <a:gd name="T33" fmla="*/ 637 h 654"/>
                <a:gd name="T34" fmla="*/ 25 w 2033"/>
                <a:gd name="T35" fmla="*/ 636 h 654"/>
                <a:gd name="T36" fmla="*/ 16 w 2033"/>
                <a:gd name="T37" fmla="*/ 635 h 654"/>
                <a:gd name="T38" fmla="*/ 8 w 2033"/>
                <a:gd name="T39" fmla="*/ 632 h 654"/>
                <a:gd name="T40" fmla="*/ 0 w 2033"/>
                <a:gd name="T41" fmla="*/ 629 h 654"/>
                <a:gd name="T42" fmla="*/ 0 w 2033"/>
                <a:gd name="T43" fmla="*/ 629 h 654"/>
                <a:gd name="T44" fmla="*/ 5 w 2033"/>
                <a:gd name="T45" fmla="*/ 635 h 654"/>
                <a:gd name="T46" fmla="*/ 12 w 2033"/>
                <a:gd name="T47" fmla="*/ 640 h 654"/>
                <a:gd name="T48" fmla="*/ 18 w 2033"/>
                <a:gd name="T49" fmla="*/ 644 h 654"/>
                <a:gd name="T50" fmla="*/ 26 w 2033"/>
                <a:gd name="T51" fmla="*/ 648 h 654"/>
                <a:gd name="T52" fmla="*/ 34 w 2033"/>
                <a:gd name="T53" fmla="*/ 650 h 654"/>
                <a:gd name="T54" fmla="*/ 42 w 2033"/>
                <a:gd name="T55" fmla="*/ 653 h 654"/>
                <a:gd name="T56" fmla="*/ 49 w 2033"/>
                <a:gd name="T57" fmla="*/ 654 h 654"/>
                <a:gd name="T58" fmla="*/ 57 w 2033"/>
                <a:gd name="T59" fmla="*/ 654 h 654"/>
                <a:gd name="T60" fmla="*/ 57 w 2033"/>
                <a:gd name="T61" fmla="*/ 654 h 654"/>
                <a:gd name="T62" fmla="*/ 66 w 2033"/>
                <a:gd name="T63" fmla="*/ 654 h 654"/>
                <a:gd name="T64" fmla="*/ 1963 w 2033"/>
                <a:gd name="T65" fmla="*/ 448 h 654"/>
                <a:gd name="T66" fmla="*/ 1963 w 2033"/>
                <a:gd name="T67" fmla="*/ 448 h 654"/>
                <a:gd name="T68" fmla="*/ 1972 w 2033"/>
                <a:gd name="T69" fmla="*/ 446 h 654"/>
                <a:gd name="T70" fmla="*/ 1978 w 2033"/>
                <a:gd name="T71" fmla="*/ 444 h 654"/>
                <a:gd name="T72" fmla="*/ 1993 w 2033"/>
                <a:gd name="T73" fmla="*/ 438 h 654"/>
                <a:gd name="T74" fmla="*/ 2006 w 2033"/>
                <a:gd name="T75" fmla="*/ 429 h 654"/>
                <a:gd name="T76" fmla="*/ 2016 w 2033"/>
                <a:gd name="T77" fmla="*/ 419 h 654"/>
                <a:gd name="T78" fmla="*/ 2024 w 2033"/>
                <a:gd name="T79" fmla="*/ 406 h 654"/>
                <a:gd name="T80" fmla="*/ 2030 w 2033"/>
                <a:gd name="T81" fmla="*/ 392 h 654"/>
                <a:gd name="T82" fmla="*/ 2033 w 2033"/>
                <a:gd name="T83" fmla="*/ 377 h 654"/>
                <a:gd name="T84" fmla="*/ 2033 w 2033"/>
                <a:gd name="T85" fmla="*/ 370 h 654"/>
                <a:gd name="T86" fmla="*/ 2033 w 2033"/>
                <a:gd name="T87" fmla="*/ 360 h 654"/>
                <a:gd name="T88" fmla="*/ 1994 w 2033"/>
                <a:gd name="T89" fmla="*/ 6 h 654"/>
                <a:gd name="T90" fmla="*/ 1972 w 2033"/>
                <a:gd name="T91"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3" h="654">
                  <a:moveTo>
                    <a:pt x="1972" y="0"/>
                  </a:moveTo>
                  <a:lnTo>
                    <a:pt x="2010" y="344"/>
                  </a:lnTo>
                  <a:lnTo>
                    <a:pt x="2010" y="344"/>
                  </a:lnTo>
                  <a:lnTo>
                    <a:pt x="2010" y="351"/>
                  </a:lnTo>
                  <a:lnTo>
                    <a:pt x="2010" y="359"/>
                  </a:lnTo>
                  <a:lnTo>
                    <a:pt x="2007" y="375"/>
                  </a:lnTo>
                  <a:lnTo>
                    <a:pt x="2001" y="388"/>
                  </a:lnTo>
                  <a:lnTo>
                    <a:pt x="1993" y="401"/>
                  </a:lnTo>
                  <a:lnTo>
                    <a:pt x="1982" y="411"/>
                  </a:lnTo>
                  <a:lnTo>
                    <a:pt x="1969" y="420"/>
                  </a:lnTo>
                  <a:lnTo>
                    <a:pt x="1955" y="427"/>
                  </a:lnTo>
                  <a:lnTo>
                    <a:pt x="1947" y="428"/>
                  </a:lnTo>
                  <a:lnTo>
                    <a:pt x="1939" y="429"/>
                  </a:lnTo>
                  <a:lnTo>
                    <a:pt x="43" y="636"/>
                  </a:lnTo>
                  <a:lnTo>
                    <a:pt x="43" y="636"/>
                  </a:lnTo>
                  <a:lnTo>
                    <a:pt x="34" y="637"/>
                  </a:lnTo>
                  <a:lnTo>
                    <a:pt x="34" y="637"/>
                  </a:lnTo>
                  <a:lnTo>
                    <a:pt x="25" y="636"/>
                  </a:lnTo>
                  <a:lnTo>
                    <a:pt x="16" y="635"/>
                  </a:lnTo>
                  <a:lnTo>
                    <a:pt x="8" y="632"/>
                  </a:lnTo>
                  <a:lnTo>
                    <a:pt x="0" y="629"/>
                  </a:lnTo>
                  <a:lnTo>
                    <a:pt x="0" y="629"/>
                  </a:lnTo>
                  <a:lnTo>
                    <a:pt x="5" y="635"/>
                  </a:lnTo>
                  <a:lnTo>
                    <a:pt x="12" y="640"/>
                  </a:lnTo>
                  <a:lnTo>
                    <a:pt x="18" y="644"/>
                  </a:lnTo>
                  <a:lnTo>
                    <a:pt x="26" y="648"/>
                  </a:lnTo>
                  <a:lnTo>
                    <a:pt x="34" y="650"/>
                  </a:lnTo>
                  <a:lnTo>
                    <a:pt x="42" y="653"/>
                  </a:lnTo>
                  <a:lnTo>
                    <a:pt x="49" y="654"/>
                  </a:lnTo>
                  <a:lnTo>
                    <a:pt x="57" y="654"/>
                  </a:lnTo>
                  <a:lnTo>
                    <a:pt x="57" y="654"/>
                  </a:lnTo>
                  <a:lnTo>
                    <a:pt x="66" y="654"/>
                  </a:lnTo>
                  <a:lnTo>
                    <a:pt x="1963" y="448"/>
                  </a:lnTo>
                  <a:lnTo>
                    <a:pt x="1963" y="448"/>
                  </a:lnTo>
                  <a:lnTo>
                    <a:pt x="1972" y="446"/>
                  </a:lnTo>
                  <a:lnTo>
                    <a:pt x="1978" y="444"/>
                  </a:lnTo>
                  <a:lnTo>
                    <a:pt x="1993" y="438"/>
                  </a:lnTo>
                  <a:lnTo>
                    <a:pt x="2006" y="429"/>
                  </a:lnTo>
                  <a:lnTo>
                    <a:pt x="2016" y="419"/>
                  </a:lnTo>
                  <a:lnTo>
                    <a:pt x="2024" y="406"/>
                  </a:lnTo>
                  <a:lnTo>
                    <a:pt x="2030" y="392"/>
                  </a:lnTo>
                  <a:lnTo>
                    <a:pt x="2033" y="377"/>
                  </a:lnTo>
                  <a:lnTo>
                    <a:pt x="2033" y="370"/>
                  </a:lnTo>
                  <a:lnTo>
                    <a:pt x="2033" y="360"/>
                  </a:lnTo>
                  <a:lnTo>
                    <a:pt x="1994" y="6"/>
                  </a:lnTo>
                  <a:lnTo>
                    <a:pt x="1972" y="0"/>
                  </a:lnTo>
                  <a:close/>
                </a:path>
              </a:pathLst>
            </a:custGeom>
            <a:solidFill>
              <a:srgbClr val="F3EF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76" name="Freeform 1855">
              <a:extLst>
                <a:ext uri="{FF2B5EF4-FFF2-40B4-BE49-F238E27FC236}">
                  <a16:creationId xmlns:a16="http://schemas.microsoft.com/office/drawing/2014/main" id="{AFA517AD-F0E6-46D0-8304-D7F688465A9D}"/>
                </a:ext>
              </a:extLst>
            </p:cNvPr>
            <p:cNvSpPr>
              <a:spLocks/>
            </p:cNvSpPr>
            <p:nvPr/>
          </p:nvSpPr>
          <p:spPr bwMode="auto">
            <a:xfrm>
              <a:off x="5890118" y="3931339"/>
              <a:ext cx="2033982" cy="654316"/>
            </a:xfrm>
            <a:custGeom>
              <a:avLst/>
              <a:gdLst>
                <a:gd name="T0" fmla="*/ 1972 w 2033"/>
                <a:gd name="T1" fmla="*/ 0 h 654"/>
                <a:gd name="T2" fmla="*/ 2010 w 2033"/>
                <a:gd name="T3" fmla="*/ 344 h 654"/>
                <a:gd name="T4" fmla="*/ 2010 w 2033"/>
                <a:gd name="T5" fmla="*/ 344 h 654"/>
                <a:gd name="T6" fmla="*/ 2010 w 2033"/>
                <a:gd name="T7" fmla="*/ 351 h 654"/>
                <a:gd name="T8" fmla="*/ 2010 w 2033"/>
                <a:gd name="T9" fmla="*/ 359 h 654"/>
                <a:gd name="T10" fmla="*/ 2007 w 2033"/>
                <a:gd name="T11" fmla="*/ 375 h 654"/>
                <a:gd name="T12" fmla="*/ 2001 w 2033"/>
                <a:gd name="T13" fmla="*/ 388 h 654"/>
                <a:gd name="T14" fmla="*/ 1993 w 2033"/>
                <a:gd name="T15" fmla="*/ 401 h 654"/>
                <a:gd name="T16" fmla="*/ 1982 w 2033"/>
                <a:gd name="T17" fmla="*/ 411 h 654"/>
                <a:gd name="T18" fmla="*/ 1969 w 2033"/>
                <a:gd name="T19" fmla="*/ 420 h 654"/>
                <a:gd name="T20" fmla="*/ 1955 w 2033"/>
                <a:gd name="T21" fmla="*/ 427 h 654"/>
                <a:gd name="T22" fmla="*/ 1947 w 2033"/>
                <a:gd name="T23" fmla="*/ 428 h 654"/>
                <a:gd name="T24" fmla="*/ 1939 w 2033"/>
                <a:gd name="T25" fmla="*/ 429 h 654"/>
                <a:gd name="T26" fmla="*/ 43 w 2033"/>
                <a:gd name="T27" fmla="*/ 636 h 654"/>
                <a:gd name="T28" fmla="*/ 43 w 2033"/>
                <a:gd name="T29" fmla="*/ 636 h 654"/>
                <a:gd name="T30" fmla="*/ 34 w 2033"/>
                <a:gd name="T31" fmla="*/ 637 h 654"/>
                <a:gd name="T32" fmla="*/ 34 w 2033"/>
                <a:gd name="T33" fmla="*/ 637 h 654"/>
                <a:gd name="T34" fmla="*/ 25 w 2033"/>
                <a:gd name="T35" fmla="*/ 636 h 654"/>
                <a:gd name="T36" fmla="*/ 16 w 2033"/>
                <a:gd name="T37" fmla="*/ 635 h 654"/>
                <a:gd name="T38" fmla="*/ 8 w 2033"/>
                <a:gd name="T39" fmla="*/ 632 h 654"/>
                <a:gd name="T40" fmla="*/ 0 w 2033"/>
                <a:gd name="T41" fmla="*/ 629 h 654"/>
                <a:gd name="T42" fmla="*/ 0 w 2033"/>
                <a:gd name="T43" fmla="*/ 629 h 654"/>
                <a:gd name="T44" fmla="*/ 5 w 2033"/>
                <a:gd name="T45" fmla="*/ 635 h 654"/>
                <a:gd name="T46" fmla="*/ 12 w 2033"/>
                <a:gd name="T47" fmla="*/ 640 h 654"/>
                <a:gd name="T48" fmla="*/ 18 w 2033"/>
                <a:gd name="T49" fmla="*/ 644 h 654"/>
                <a:gd name="T50" fmla="*/ 26 w 2033"/>
                <a:gd name="T51" fmla="*/ 648 h 654"/>
                <a:gd name="T52" fmla="*/ 34 w 2033"/>
                <a:gd name="T53" fmla="*/ 650 h 654"/>
                <a:gd name="T54" fmla="*/ 42 w 2033"/>
                <a:gd name="T55" fmla="*/ 653 h 654"/>
                <a:gd name="T56" fmla="*/ 49 w 2033"/>
                <a:gd name="T57" fmla="*/ 654 h 654"/>
                <a:gd name="T58" fmla="*/ 57 w 2033"/>
                <a:gd name="T59" fmla="*/ 654 h 654"/>
                <a:gd name="T60" fmla="*/ 57 w 2033"/>
                <a:gd name="T61" fmla="*/ 654 h 654"/>
                <a:gd name="T62" fmla="*/ 66 w 2033"/>
                <a:gd name="T63" fmla="*/ 654 h 654"/>
                <a:gd name="T64" fmla="*/ 1963 w 2033"/>
                <a:gd name="T65" fmla="*/ 448 h 654"/>
                <a:gd name="T66" fmla="*/ 1963 w 2033"/>
                <a:gd name="T67" fmla="*/ 448 h 654"/>
                <a:gd name="T68" fmla="*/ 1972 w 2033"/>
                <a:gd name="T69" fmla="*/ 446 h 654"/>
                <a:gd name="T70" fmla="*/ 1978 w 2033"/>
                <a:gd name="T71" fmla="*/ 444 h 654"/>
                <a:gd name="T72" fmla="*/ 1993 w 2033"/>
                <a:gd name="T73" fmla="*/ 438 h 654"/>
                <a:gd name="T74" fmla="*/ 2006 w 2033"/>
                <a:gd name="T75" fmla="*/ 429 h 654"/>
                <a:gd name="T76" fmla="*/ 2016 w 2033"/>
                <a:gd name="T77" fmla="*/ 419 h 654"/>
                <a:gd name="T78" fmla="*/ 2024 w 2033"/>
                <a:gd name="T79" fmla="*/ 406 h 654"/>
                <a:gd name="T80" fmla="*/ 2030 w 2033"/>
                <a:gd name="T81" fmla="*/ 392 h 654"/>
                <a:gd name="T82" fmla="*/ 2033 w 2033"/>
                <a:gd name="T83" fmla="*/ 377 h 654"/>
                <a:gd name="T84" fmla="*/ 2033 w 2033"/>
                <a:gd name="T85" fmla="*/ 370 h 654"/>
                <a:gd name="T86" fmla="*/ 2033 w 2033"/>
                <a:gd name="T87" fmla="*/ 360 h 654"/>
                <a:gd name="T88" fmla="*/ 1994 w 2033"/>
                <a:gd name="T89" fmla="*/ 6 h 654"/>
                <a:gd name="T90" fmla="*/ 1972 w 2033"/>
                <a:gd name="T91"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3" h="654">
                  <a:moveTo>
                    <a:pt x="1972" y="0"/>
                  </a:moveTo>
                  <a:lnTo>
                    <a:pt x="2010" y="344"/>
                  </a:lnTo>
                  <a:lnTo>
                    <a:pt x="2010" y="344"/>
                  </a:lnTo>
                  <a:lnTo>
                    <a:pt x="2010" y="351"/>
                  </a:lnTo>
                  <a:lnTo>
                    <a:pt x="2010" y="359"/>
                  </a:lnTo>
                  <a:lnTo>
                    <a:pt x="2007" y="375"/>
                  </a:lnTo>
                  <a:lnTo>
                    <a:pt x="2001" y="388"/>
                  </a:lnTo>
                  <a:lnTo>
                    <a:pt x="1993" y="401"/>
                  </a:lnTo>
                  <a:lnTo>
                    <a:pt x="1982" y="411"/>
                  </a:lnTo>
                  <a:lnTo>
                    <a:pt x="1969" y="420"/>
                  </a:lnTo>
                  <a:lnTo>
                    <a:pt x="1955" y="427"/>
                  </a:lnTo>
                  <a:lnTo>
                    <a:pt x="1947" y="428"/>
                  </a:lnTo>
                  <a:lnTo>
                    <a:pt x="1939" y="429"/>
                  </a:lnTo>
                  <a:lnTo>
                    <a:pt x="43" y="636"/>
                  </a:lnTo>
                  <a:lnTo>
                    <a:pt x="43" y="636"/>
                  </a:lnTo>
                  <a:lnTo>
                    <a:pt x="34" y="637"/>
                  </a:lnTo>
                  <a:lnTo>
                    <a:pt x="34" y="637"/>
                  </a:lnTo>
                  <a:lnTo>
                    <a:pt x="25" y="636"/>
                  </a:lnTo>
                  <a:lnTo>
                    <a:pt x="16" y="635"/>
                  </a:lnTo>
                  <a:lnTo>
                    <a:pt x="8" y="632"/>
                  </a:lnTo>
                  <a:lnTo>
                    <a:pt x="0" y="629"/>
                  </a:lnTo>
                  <a:lnTo>
                    <a:pt x="0" y="629"/>
                  </a:lnTo>
                  <a:lnTo>
                    <a:pt x="5" y="635"/>
                  </a:lnTo>
                  <a:lnTo>
                    <a:pt x="12" y="640"/>
                  </a:lnTo>
                  <a:lnTo>
                    <a:pt x="18" y="644"/>
                  </a:lnTo>
                  <a:lnTo>
                    <a:pt x="26" y="648"/>
                  </a:lnTo>
                  <a:lnTo>
                    <a:pt x="34" y="650"/>
                  </a:lnTo>
                  <a:lnTo>
                    <a:pt x="42" y="653"/>
                  </a:lnTo>
                  <a:lnTo>
                    <a:pt x="49" y="654"/>
                  </a:lnTo>
                  <a:lnTo>
                    <a:pt x="57" y="654"/>
                  </a:lnTo>
                  <a:lnTo>
                    <a:pt x="57" y="654"/>
                  </a:lnTo>
                  <a:lnTo>
                    <a:pt x="66" y="654"/>
                  </a:lnTo>
                  <a:lnTo>
                    <a:pt x="1963" y="448"/>
                  </a:lnTo>
                  <a:lnTo>
                    <a:pt x="1963" y="448"/>
                  </a:lnTo>
                  <a:lnTo>
                    <a:pt x="1972" y="446"/>
                  </a:lnTo>
                  <a:lnTo>
                    <a:pt x="1978" y="444"/>
                  </a:lnTo>
                  <a:lnTo>
                    <a:pt x="1993" y="438"/>
                  </a:lnTo>
                  <a:lnTo>
                    <a:pt x="2006" y="429"/>
                  </a:lnTo>
                  <a:lnTo>
                    <a:pt x="2016" y="419"/>
                  </a:lnTo>
                  <a:lnTo>
                    <a:pt x="2024" y="406"/>
                  </a:lnTo>
                  <a:lnTo>
                    <a:pt x="2030" y="392"/>
                  </a:lnTo>
                  <a:lnTo>
                    <a:pt x="2033" y="377"/>
                  </a:lnTo>
                  <a:lnTo>
                    <a:pt x="2033" y="370"/>
                  </a:lnTo>
                  <a:lnTo>
                    <a:pt x="2033" y="360"/>
                  </a:lnTo>
                  <a:lnTo>
                    <a:pt x="1994" y="6"/>
                  </a:lnTo>
                  <a:lnTo>
                    <a:pt x="19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77" name="Freeform 1856">
              <a:extLst>
                <a:ext uri="{FF2B5EF4-FFF2-40B4-BE49-F238E27FC236}">
                  <a16:creationId xmlns:a16="http://schemas.microsoft.com/office/drawing/2014/main" id="{330019CA-8848-4C95-B7ED-AE0F73CB988A}"/>
                </a:ext>
              </a:extLst>
            </p:cNvPr>
            <p:cNvSpPr>
              <a:spLocks/>
            </p:cNvSpPr>
            <p:nvPr/>
          </p:nvSpPr>
          <p:spPr bwMode="auto">
            <a:xfrm>
              <a:off x="7863070" y="3928338"/>
              <a:ext cx="22011" cy="9005"/>
            </a:xfrm>
            <a:custGeom>
              <a:avLst/>
              <a:gdLst>
                <a:gd name="T0" fmla="*/ 0 w 22"/>
                <a:gd name="T1" fmla="*/ 0 h 9"/>
                <a:gd name="T2" fmla="*/ 0 w 22"/>
                <a:gd name="T3" fmla="*/ 3 h 9"/>
                <a:gd name="T4" fmla="*/ 22 w 22"/>
                <a:gd name="T5" fmla="*/ 9 h 9"/>
                <a:gd name="T6" fmla="*/ 22 w 22"/>
                <a:gd name="T7" fmla="*/ 6 h 9"/>
                <a:gd name="T8" fmla="*/ 0 w 22"/>
                <a:gd name="T9" fmla="*/ 0 h 9"/>
              </a:gdLst>
              <a:ahLst/>
              <a:cxnLst>
                <a:cxn ang="0">
                  <a:pos x="T0" y="T1"/>
                </a:cxn>
                <a:cxn ang="0">
                  <a:pos x="T2" y="T3"/>
                </a:cxn>
                <a:cxn ang="0">
                  <a:pos x="T4" y="T5"/>
                </a:cxn>
                <a:cxn ang="0">
                  <a:pos x="T6" y="T7"/>
                </a:cxn>
                <a:cxn ang="0">
                  <a:pos x="T8" y="T9"/>
                </a:cxn>
              </a:cxnLst>
              <a:rect l="0" t="0" r="r" b="b"/>
              <a:pathLst>
                <a:path w="22" h="9">
                  <a:moveTo>
                    <a:pt x="0" y="0"/>
                  </a:moveTo>
                  <a:lnTo>
                    <a:pt x="0" y="3"/>
                  </a:lnTo>
                  <a:lnTo>
                    <a:pt x="22" y="9"/>
                  </a:lnTo>
                  <a:lnTo>
                    <a:pt x="22" y="6"/>
                  </a:lnTo>
                  <a:lnTo>
                    <a:pt x="0" y="0"/>
                  </a:lnTo>
                  <a:close/>
                </a:path>
              </a:pathLst>
            </a:custGeom>
            <a:solidFill>
              <a:srgbClr val="7E81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78" name="Freeform 1857">
              <a:extLst>
                <a:ext uri="{FF2B5EF4-FFF2-40B4-BE49-F238E27FC236}">
                  <a16:creationId xmlns:a16="http://schemas.microsoft.com/office/drawing/2014/main" id="{CC5E5D6E-2469-43B7-AEA6-A38EDE0CFE10}"/>
                </a:ext>
              </a:extLst>
            </p:cNvPr>
            <p:cNvSpPr>
              <a:spLocks/>
            </p:cNvSpPr>
            <p:nvPr/>
          </p:nvSpPr>
          <p:spPr bwMode="auto">
            <a:xfrm>
              <a:off x="7863070" y="3928338"/>
              <a:ext cx="22011" cy="9005"/>
            </a:xfrm>
            <a:custGeom>
              <a:avLst/>
              <a:gdLst>
                <a:gd name="T0" fmla="*/ 0 w 22"/>
                <a:gd name="T1" fmla="*/ 0 h 9"/>
                <a:gd name="T2" fmla="*/ 0 w 22"/>
                <a:gd name="T3" fmla="*/ 3 h 9"/>
                <a:gd name="T4" fmla="*/ 22 w 22"/>
                <a:gd name="T5" fmla="*/ 9 h 9"/>
                <a:gd name="T6" fmla="*/ 22 w 22"/>
                <a:gd name="T7" fmla="*/ 6 h 9"/>
                <a:gd name="T8" fmla="*/ 0 w 22"/>
                <a:gd name="T9" fmla="*/ 0 h 9"/>
              </a:gdLst>
              <a:ahLst/>
              <a:cxnLst>
                <a:cxn ang="0">
                  <a:pos x="T0" y="T1"/>
                </a:cxn>
                <a:cxn ang="0">
                  <a:pos x="T2" y="T3"/>
                </a:cxn>
                <a:cxn ang="0">
                  <a:pos x="T4" y="T5"/>
                </a:cxn>
                <a:cxn ang="0">
                  <a:pos x="T6" y="T7"/>
                </a:cxn>
                <a:cxn ang="0">
                  <a:pos x="T8" y="T9"/>
                </a:cxn>
              </a:cxnLst>
              <a:rect l="0" t="0" r="r" b="b"/>
              <a:pathLst>
                <a:path w="22" h="9">
                  <a:moveTo>
                    <a:pt x="0" y="0"/>
                  </a:moveTo>
                  <a:lnTo>
                    <a:pt x="0" y="3"/>
                  </a:lnTo>
                  <a:lnTo>
                    <a:pt x="22" y="9"/>
                  </a:lnTo>
                  <a:lnTo>
                    <a:pt x="22"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79" name="Freeform 1858">
              <a:extLst>
                <a:ext uri="{FF2B5EF4-FFF2-40B4-BE49-F238E27FC236}">
                  <a16:creationId xmlns:a16="http://schemas.microsoft.com/office/drawing/2014/main" id="{B89746F5-361C-434C-8451-2351BC6BEDA1}"/>
                </a:ext>
              </a:extLst>
            </p:cNvPr>
            <p:cNvSpPr>
              <a:spLocks/>
            </p:cNvSpPr>
            <p:nvPr/>
          </p:nvSpPr>
          <p:spPr bwMode="auto">
            <a:xfrm>
              <a:off x="7855066" y="3817284"/>
              <a:ext cx="30014" cy="117057"/>
            </a:xfrm>
            <a:custGeom>
              <a:avLst/>
              <a:gdLst>
                <a:gd name="T0" fmla="*/ 17 w 30"/>
                <a:gd name="T1" fmla="*/ 0 h 117"/>
                <a:gd name="T2" fmla="*/ 4 w 30"/>
                <a:gd name="T3" fmla="*/ 46 h 117"/>
                <a:gd name="T4" fmla="*/ 0 w 30"/>
                <a:gd name="T5" fmla="*/ 44 h 117"/>
                <a:gd name="T6" fmla="*/ 8 w 30"/>
                <a:gd name="T7" fmla="*/ 111 h 117"/>
                <a:gd name="T8" fmla="*/ 30 w 30"/>
                <a:gd name="T9" fmla="*/ 117 h 117"/>
                <a:gd name="T10" fmla="*/ 17 w 30"/>
                <a:gd name="T11" fmla="*/ 0 h 117"/>
              </a:gdLst>
              <a:ahLst/>
              <a:cxnLst>
                <a:cxn ang="0">
                  <a:pos x="T0" y="T1"/>
                </a:cxn>
                <a:cxn ang="0">
                  <a:pos x="T2" y="T3"/>
                </a:cxn>
                <a:cxn ang="0">
                  <a:pos x="T4" y="T5"/>
                </a:cxn>
                <a:cxn ang="0">
                  <a:pos x="T6" y="T7"/>
                </a:cxn>
                <a:cxn ang="0">
                  <a:pos x="T8" y="T9"/>
                </a:cxn>
                <a:cxn ang="0">
                  <a:pos x="T10" y="T11"/>
                </a:cxn>
              </a:cxnLst>
              <a:rect l="0" t="0" r="r" b="b"/>
              <a:pathLst>
                <a:path w="30" h="117">
                  <a:moveTo>
                    <a:pt x="17" y="0"/>
                  </a:moveTo>
                  <a:lnTo>
                    <a:pt x="4" y="46"/>
                  </a:lnTo>
                  <a:lnTo>
                    <a:pt x="0" y="44"/>
                  </a:lnTo>
                  <a:lnTo>
                    <a:pt x="8" y="111"/>
                  </a:lnTo>
                  <a:lnTo>
                    <a:pt x="30" y="117"/>
                  </a:lnTo>
                  <a:lnTo>
                    <a:pt x="17" y="0"/>
                  </a:lnTo>
                  <a:close/>
                </a:path>
              </a:pathLst>
            </a:custGeom>
            <a:solidFill>
              <a:srgbClr val="BC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80" name="Freeform 1859">
              <a:extLst>
                <a:ext uri="{FF2B5EF4-FFF2-40B4-BE49-F238E27FC236}">
                  <a16:creationId xmlns:a16="http://schemas.microsoft.com/office/drawing/2014/main" id="{08189DA2-CCEB-464E-834D-D39B742E13E8}"/>
                </a:ext>
              </a:extLst>
            </p:cNvPr>
            <p:cNvSpPr>
              <a:spLocks/>
            </p:cNvSpPr>
            <p:nvPr/>
          </p:nvSpPr>
          <p:spPr bwMode="auto">
            <a:xfrm>
              <a:off x="7855066" y="3817284"/>
              <a:ext cx="30014" cy="117057"/>
            </a:xfrm>
            <a:custGeom>
              <a:avLst/>
              <a:gdLst>
                <a:gd name="T0" fmla="*/ 17 w 30"/>
                <a:gd name="T1" fmla="*/ 0 h 117"/>
                <a:gd name="T2" fmla="*/ 4 w 30"/>
                <a:gd name="T3" fmla="*/ 46 h 117"/>
                <a:gd name="T4" fmla="*/ 0 w 30"/>
                <a:gd name="T5" fmla="*/ 44 h 117"/>
                <a:gd name="T6" fmla="*/ 8 w 30"/>
                <a:gd name="T7" fmla="*/ 111 h 117"/>
                <a:gd name="T8" fmla="*/ 30 w 30"/>
                <a:gd name="T9" fmla="*/ 117 h 117"/>
                <a:gd name="T10" fmla="*/ 17 w 30"/>
                <a:gd name="T11" fmla="*/ 0 h 117"/>
              </a:gdLst>
              <a:ahLst/>
              <a:cxnLst>
                <a:cxn ang="0">
                  <a:pos x="T0" y="T1"/>
                </a:cxn>
                <a:cxn ang="0">
                  <a:pos x="T2" y="T3"/>
                </a:cxn>
                <a:cxn ang="0">
                  <a:pos x="T4" y="T5"/>
                </a:cxn>
                <a:cxn ang="0">
                  <a:pos x="T6" y="T7"/>
                </a:cxn>
                <a:cxn ang="0">
                  <a:pos x="T8" y="T9"/>
                </a:cxn>
                <a:cxn ang="0">
                  <a:pos x="T10" y="T11"/>
                </a:cxn>
              </a:cxnLst>
              <a:rect l="0" t="0" r="r" b="b"/>
              <a:pathLst>
                <a:path w="30" h="117">
                  <a:moveTo>
                    <a:pt x="17" y="0"/>
                  </a:moveTo>
                  <a:lnTo>
                    <a:pt x="4" y="46"/>
                  </a:lnTo>
                  <a:lnTo>
                    <a:pt x="0" y="44"/>
                  </a:lnTo>
                  <a:lnTo>
                    <a:pt x="8" y="111"/>
                  </a:lnTo>
                  <a:lnTo>
                    <a:pt x="30" y="117"/>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81" name="Freeform 1860">
              <a:extLst>
                <a:ext uri="{FF2B5EF4-FFF2-40B4-BE49-F238E27FC236}">
                  <a16:creationId xmlns:a16="http://schemas.microsoft.com/office/drawing/2014/main" id="{5F0BE03C-53FD-4C65-866C-2B41D3A3943C}"/>
                </a:ext>
              </a:extLst>
            </p:cNvPr>
            <p:cNvSpPr>
              <a:spLocks noEditPoints="1"/>
            </p:cNvSpPr>
            <p:nvPr/>
          </p:nvSpPr>
          <p:spPr bwMode="auto">
            <a:xfrm>
              <a:off x="7753017" y="2966874"/>
              <a:ext cx="119058" cy="896433"/>
            </a:xfrm>
            <a:custGeom>
              <a:avLst/>
              <a:gdLst>
                <a:gd name="T0" fmla="*/ 41 w 119"/>
                <a:gd name="T1" fmla="*/ 334 h 896"/>
                <a:gd name="T2" fmla="*/ 102 w 119"/>
                <a:gd name="T3" fmla="*/ 894 h 896"/>
                <a:gd name="T4" fmla="*/ 106 w 119"/>
                <a:gd name="T5" fmla="*/ 896 h 896"/>
                <a:gd name="T6" fmla="*/ 119 w 119"/>
                <a:gd name="T7" fmla="*/ 850 h 896"/>
                <a:gd name="T8" fmla="*/ 63 w 119"/>
                <a:gd name="T9" fmla="*/ 341 h 896"/>
                <a:gd name="T10" fmla="*/ 41 w 119"/>
                <a:gd name="T11" fmla="*/ 334 h 896"/>
                <a:gd name="T12" fmla="*/ 39 w 119"/>
                <a:gd name="T13" fmla="*/ 302 h 896"/>
                <a:gd name="T14" fmla="*/ 40 w 119"/>
                <a:gd name="T15" fmla="*/ 317 h 896"/>
                <a:gd name="T16" fmla="*/ 62 w 119"/>
                <a:gd name="T17" fmla="*/ 322 h 896"/>
                <a:gd name="T18" fmla="*/ 61 w 119"/>
                <a:gd name="T19" fmla="*/ 308 h 896"/>
                <a:gd name="T20" fmla="*/ 39 w 119"/>
                <a:gd name="T21" fmla="*/ 302 h 896"/>
                <a:gd name="T22" fmla="*/ 35 w 119"/>
                <a:gd name="T23" fmla="*/ 269 h 896"/>
                <a:gd name="T24" fmla="*/ 36 w 119"/>
                <a:gd name="T25" fmla="*/ 283 h 896"/>
                <a:gd name="T26" fmla="*/ 58 w 119"/>
                <a:gd name="T27" fmla="*/ 290 h 896"/>
                <a:gd name="T28" fmla="*/ 57 w 119"/>
                <a:gd name="T29" fmla="*/ 274 h 896"/>
                <a:gd name="T30" fmla="*/ 35 w 119"/>
                <a:gd name="T31" fmla="*/ 269 h 896"/>
                <a:gd name="T32" fmla="*/ 31 w 119"/>
                <a:gd name="T33" fmla="*/ 235 h 896"/>
                <a:gd name="T34" fmla="*/ 32 w 119"/>
                <a:gd name="T35" fmla="*/ 251 h 896"/>
                <a:gd name="T36" fmla="*/ 54 w 119"/>
                <a:gd name="T37" fmla="*/ 257 h 896"/>
                <a:gd name="T38" fmla="*/ 53 w 119"/>
                <a:gd name="T39" fmla="*/ 242 h 896"/>
                <a:gd name="T40" fmla="*/ 31 w 119"/>
                <a:gd name="T41" fmla="*/ 235 h 896"/>
                <a:gd name="T42" fmla="*/ 9 w 119"/>
                <a:gd name="T43" fmla="*/ 35 h 896"/>
                <a:gd name="T44" fmla="*/ 29 w 119"/>
                <a:gd name="T45" fmla="*/ 217 h 896"/>
                <a:gd name="T46" fmla="*/ 52 w 119"/>
                <a:gd name="T47" fmla="*/ 224 h 896"/>
                <a:gd name="T48" fmla="*/ 32 w 119"/>
                <a:gd name="T49" fmla="*/ 47 h 896"/>
                <a:gd name="T50" fmla="*/ 32 w 119"/>
                <a:gd name="T51" fmla="*/ 47 h 896"/>
                <a:gd name="T52" fmla="*/ 31 w 119"/>
                <a:gd name="T53" fmla="*/ 42 h 896"/>
                <a:gd name="T54" fmla="*/ 9 w 119"/>
                <a:gd name="T55" fmla="*/ 35 h 896"/>
                <a:gd name="T56" fmla="*/ 0 w 119"/>
                <a:gd name="T57" fmla="*/ 0 h 896"/>
                <a:gd name="T58" fmla="*/ 0 w 119"/>
                <a:gd name="T59" fmla="*/ 0 h 896"/>
                <a:gd name="T60" fmla="*/ 3 w 119"/>
                <a:gd name="T61" fmla="*/ 8 h 896"/>
                <a:gd name="T62" fmla="*/ 6 w 119"/>
                <a:gd name="T63" fmla="*/ 17 h 896"/>
                <a:gd name="T64" fmla="*/ 24 w 119"/>
                <a:gd name="T65" fmla="*/ 22 h 896"/>
                <a:gd name="T66" fmla="*/ 24 w 119"/>
                <a:gd name="T67" fmla="*/ 22 h 896"/>
                <a:gd name="T68" fmla="*/ 19 w 119"/>
                <a:gd name="T69" fmla="*/ 13 h 896"/>
                <a:gd name="T70" fmla="*/ 13 w 119"/>
                <a:gd name="T71" fmla="*/ 4 h 896"/>
                <a:gd name="T72" fmla="*/ 0 w 119"/>
                <a:gd name="T73"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9" h="896">
                  <a:moveTo>
                    <a:pt x="41" y="334"/>
                  </a:moveTo>
                  <a:lnTo>
                    <a:pt x="102" y="894"/>
                  </a:lnTo>
                  <a:lnTo>
                    <a:pt x="106" y="896"/>
                  </a:lnTo>
                  <a:lnTo>
                    <a:pt x="119" y="850"/>
                  </a:lnTo>
                  <a:lnTo>
                    <a:pt x="63" y="341"/>
                  </a:lnTo>
                  <a:lnTo>
                    <a:pt x="41" y="334"/>
                  </a:lnTo>
                  <a:close/>
                  <a:moveTo>
                    <a:pt x="39" y="302"/>
                  </a:moveTo>
                  <a:lnTo>
                    <a:pt x="40" y="317"/>
                  </a:lnTo>
                  <a:lnTo>
                    <a:pt x="62" y="322"/>
                  </a:lnTo>
                  <a:lnTo>
                    <a:pt x="61" y="308"/>
                  </a:lnTo>
                  <a:lnTo>
                    <a:pt x="39" y="302"/>
                  </a:lnTo>
                  <a:close/>
                  <a:moveTo>
                    <a:pt x="35" y="269"/>
                  </a:moveTo>
                  <a:lnTo>
                    <a:pt x="36" y="283"/>
                  </a:lnTo>
                  <a:lnTo>
                    <a:pt x="58" y="290"/>
                  </a:lnTo>
                  <a:lnTo>
                    <a:pt x="57" y="274"/>
                  </a:lnTo>
                  <a:lnTo>
                    <a:pt x="35" y="269"/>
                  </a:lnTo>
                  <a:close/>
                  <a:moveTo>
                    <a:pt x="31" y="235"/>
                  </a:moveTo>
                  <a:lnTo>
                    <a:pt x="32" y="251"/>
                  </a:lnTo>
                  <a:lnTo>
                    <a:pt x="54" y="257"/>
                  </a:lnTo>
                  <a:lnTo>
                    <a:pt x="53" y="242"/>
                  </a:lnTo>
                  <a:lnTo>
                    <a:pt x="31" y="235"/>
                  </a:lnTo>
                  <a:close/>
                  <a:moveTo>
                    <a:pt x="9" y="35"/>
                  </a:moveTo>
                  <a:lnTo>
                    <a:pt x="29" y="217"/>
                  </a:lnTo>
                  <a:lnTo>
                    <a:pt x="52" y="224"/>
                  </a:lnTo>
                  <a:lnTo>
                    <a:pt x="32" y="47"/>
                  </a:lnTo>
                  <a:lnTo>
                    <a:pt x="32" y="47"/>
                  </a:lnTo>
                  <a:lnTo>
                    <a:pt x="31" y="42"/>
                  </a:lnTo>
                  <a:lnTo>
                    <a:pt x="9" y="35"/>
                  </a:lnTo>
                  <a:close/>
                  <a:moveTo>
                    <a:pt x="0" y="0"/>
                  </a:moveTo>
                  <a:lnTo>
                    <a:pt x="0" y="0"/>
                  </a:lnTo>
                  <a:lnTo>
                    <a:pt x="3" y="8"/>
                  </a:lnTo>
                  <a:lnTo>
                    <a:pt x="6" y="17"/>
                  </a:lnTo>
                  <a:lnTo>
                    <a:pt x="24" y="22"/>
                  </a:lnTo>
                  <a:lnTo>
                    <a:pt x="24" y="22"/>
                  </a:lnTo>
                  <a:lnTo>
                    <a:pt x="19" y="13"/>
                  </a:lnTo>
                  <a:lnTo>
                    <a:pt x="13" y="4"/>
                  </a:lnTo>
                  <a:lnTo>
                    <a:pt x="0" y="0"/>
                  </a:lnTo>
                  <a:close/>
                </a:path>
              </a:pathLst>
            </a:custGeom>
            <a:solidFill>
              <a:srgbClr val="D7D7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82" name="Freeform 1861">
              <a:extLst>
                <a:ext uri="{FF2B5EF4-FFF2-40B4-BE49-F238E27FC236}">
                  <a16:creationId xmlns:a16="http://schemas.microsoft.com/office/drawing/2014/main" id="{00BE53ED-5220-4C8B-B42E-165BD341F7A1}"/>
                </a:ext>
              </a:extLst>
            </p:cNvPr>
            <p:cNvSpPr>
              <a:spLocks/>
            </p:cNvSpPr>
            <p:nvPr/>
          </p:nvSpPr>
          <p:spPr bwMode="auto">
            <a:xfrm>
              <a:off x="7794037" y="3301035"/>
              <a:ext cx="78038" cy="562271"/>
            </a:xfrm>
            <a:custGeom>
              <a:avLst/>
              <a:gdLst>
                <a:gd name="T0" fmla="*/ 0 w 78"/>
                <a:gd name="T1" fmla="*/ 0 h 562"/>
                <a:gd name="T2" fmla="*/ 61 w 78"/>
                <a:gd name="T3" fmla="*/ 560 h 562"/>
                <a:gd name="T4" fmla="*/ 65 w 78"/>
                <a:gd name="T5" fmla="*/ 562 h 562"/>
                <a:gd name="T6" fmla="*/ 78 w 78"/>
                <a:gd name="T7" fmla="*/ 516 h 562"/>
                <a:gd name="T8" fmla="*/ 22 w 78"/>
                <a:gd name="T9" fmla="*/ 7 h 562"/>
                <a:gd name="T10" fmla="*/ 0 w 78"/>
                <a:gd name="T11" fmla="*/ 0 h 562"/>
              </a:gdLst>
              <a:ahLst/>
              <a:cxnLst>
                <a:cxn ang="0">
                  <a:pos x="T0" y="T1"/>
                </a:cxn>
                <a:cxn ang="0">
                  <a:pos x="T2" y="T3"/>
                </a:cxn>
                <a:cxn ang="0">
                  <a:pos x="T4" y="T5"/>
                </a:cxn>
                <a:cxn ang="0">
                  <a:pos x="T6" y="T7"/>
                </a:cxn>
                <a:cxn ang="0">
                  <a:pos x="T8" y="T9"/>
                </a:cxn>
                <a:cxn ang="0">
                  <a:pos x="T10" y="T11"/>
                </a:cxn>
              </a:cxnLst>
              <a:rect l="0" t="0" r="r" b="b"/>
              <a:pathLst>
                <a:path w="78" h="562">
                  <a:moveTo>
                    <a:pt x="0" y="0"/>
                  </a:moveTo>
                  <a:lnTo>
                    <a:pt x="61" y="560"/>
                  </a:lnTo>
                  <a:lnTo>
                    <a:pt x="65" y="562"/>
                  </a:lnTo>
                  <a:lnTo>
                    <a:pt x="78" y="516"/>
                  </a:lnTo>
                  <a:lnTo>
                    <a:pt x="2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83" name="Freeform 1862">
              <a:extLst>
                <a:ext uri="{FF2B5EF4-FFF2-40B4-BE49-F238E27FC236}">
                  <a16:creationId xmlns:a16="http://schemas.microsoft.com/office/drawing/2014/main" id="{0FC40DD2-719E-4E2F-835B-C1BFD91CE60C}"/>
                </a:ext>
              </a:extLst>
            </p:cNvPr>
            <p:cNvSpPr>
              <a:spLocks/>
            </p:cNvSpPr>
            <p:nvPr/>
          </p:nvSpPr>
          <p:spPr bwMode="auto">
            <a:xfrm>
              <a:off x="7792036" y="3269020"/>
              <a:ext cx="23011" cy="20010"/>
            </a:xfrm>
            <a:custGeom>
              <a:avLst/>
              <a:gdLst>
                <a:gd name="T0" fmla="*/ 0 w 23"/>
                <a:gd name="T1" fmla="*/ 0 h 20"/>
                <a:gd name="T2" fmla="*/ 1 w 23"/>
                <a:gd name="T3" fmla="*/ 15 h 20"/>
                <a:gd name="T4" fmla="*/ 23 w 23"/>
                <a:gd name="T5" fmla="*/ 20 h 20"/>
                <a:gd name="T6" fmla="*/ 22 w 23"/>
                <a:gd name="T7" fmla="*/ 6 h 20"/>
                <a:gd name="T8" fmla="*/ 0 w 23"/>
                <a:gd name="T9" fmla="*/ 0 h 20"/>
              </a:gdLst>
              <a:ahLst/>
              <a:cxnLst>
                <a:cxn ang="0">
                  <a:pos x="T0" y="T1"/>
                </a:cxn>
                <a:cxn ang="0">
                  <a:pos x="T2" y="T3"/>
                </a:cxn>
                <a:cxn ang="0">
                  <a:pos x="T4" y="T5"/>
                </a:cxn>
                <a:cxn ang="0">
                  <a:pos x="T6" y="T7"/>
                </a:cxn>
                <a:cxn ang="0">
                  <a:pos x="T8" y="T9"/>
                </a:cxn>
              </a:cxnLst>
              <a:rect l="0" t="0" r="r" b="b"/>
              <a:pathLst>
                <a:path w="23" h="20">
                  <a:moveTo>
                    <a:pt x="0" y="0"/>
                  </a:moveTo>
                  <a:lnTo>
                    <a:pt x="1" y="15"/>
                  </a:lnTo>
                  <a:lnTo>
                    <a:pt x="23" y="20"/>
                  </a:lnTo>
                  <a:lnTo>
                    <a:pt x="22"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84" name="Freeform 1863">
              <a:extLst>
                <a:ext uri="{FF2B5EF4-FFF2-40B4-BE49-F238E27FC236}">
                  <a16:creationId xmlns:a16="http://schemas.microsoft.com/office/drawing/2014/main" id="{E9B11D6D-8BF0-4B6C-9C3C-5D5CB200C890}"/>
                </a:ext>
              </a:extLst>
            </p:cNvPr>
            <p:cNvSpPr>
              <a:spLocks/>
            </p:cNvSpPr>
            <p:nvPr/>
          </p:nvSpPr>
          <p:spPr bwMode="auto">
            <a:xfrm>
              <a:off x="7788034" y="3236004"/>
              <a:ext cx="23011" cy="21010"/>
            </a:xfrm>
            <a:custGeom>
              <a:avLst/>
              <a:gdLst>
                <a:gd name="T0" fmla="*/ 0 w 23"/>
                <a:gd name="T1" fmla="*/ 0 h 21"/>
                <a:gd name="T2" fmla="*/ 1 w 23"/>
                <a:gd name="T3" fmla="*/ 14 h 21"/>
                <a:gd name="T4" fmla="*/ 23 w 23"/>
                <a:gd name="T5" fmla="*/ 21 h 21"/>
                <a:gd name="T6" fmla="*/ 22 w 23"/>
                <a:gd name="T7" fmla="*/ 5 h 21"/>
                <a:gd name="T8" fmla="*/ 0 w 23"/>
                <a:gd name="T9" fmla="*/ 0 h 21"/>
              </a:gdLst>
              <a:ahLst/>
              <a:cxnLst>
                <a:cxn ang="0">
                  <a:pos x="T0" y="T1"/>
                </a:cxn>
                <a:cxn ang="0">
                  <a:pos x="T2" y="T3"/>
                </a:cxn>
                <a:cxn ang="0">
                  <a:pos x="T4" y="T5"/>
                </a:cxn>
                <a:cxn ang="0">
                  <a:pos x="T6" y="T7"/>
                </a:cxn>
                <a:cxn ang="0">
                  <a:pos x="T8" y="T9"/>
                </a:cxn>
              </a:cxnLst>
              <a:rect l="0" t="0" r="r" b="b"/>
              <a:pathLst>
                <a:path w="23" h="21">
                  <a:moveTo>
                    <a:pt x="0" y="0"/>
                  </a:moveTo>
                  <a:lnTo>
                    <a:pt x="1" y="14"/>
                  </a:lnTo>
                  <a:lnTo>
                    <a:pt x="23" y="21"/>
                  </a:lnTo>
                  <a:lnTo>
                    <a:pt x="22"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85" name="Freeform 1864">
              <a:extLst>
                <a:ext uri="{FF2B5EF4-FFF2-40B4-BE49-F238E27FC236}">
                  <a16:creationId xmlns:a16="http://schemas.microsoft.com/office/drawing/2014/main" id="{150694B6-884B-491E-AD74-1BCCC12F0A95}"/>
                </a:ext>
              </a:extLst>
            </p:cNvPr>
            <p:cNvSpPr>
              <a:spLocks/>
            </p:cNvSpPr>
            <p:nvPr/>
          </p:nvSpPr>
          <p:spPr bwMode="auto">
            <a:xfrm>
              <a:off x="7784032" y="3201988"/>
              <a:ext cx="23011" cy="22011"/>
            </a:xfrm>
            <a:custGeom>
              <a:avLst/>
              <a:gdLst>
                <a:gd name="T0" fmla="*/ 0 w 23"/>
                <a:gd name="T1" fmla="*/ 0 h 22"/>
                <a:gd name="T2" fmla="*/ 1 w 23"/>
                <a:gd name="T3" fmla="*/ 16 h 22"/>
                <a:gd name="T4" fmla="*/ 23 w 23"/>
                <a:gd name="T5" fmla="*/ 22 h 22"/>
                <a:gd name="T6" fmla="*/ 22 w 23"/>
                <a:gd name="T7" fmla="*/ 7 h 22"/>
                <a:gd name="T8" fmla="*/ 0 w 23"/>
                <a:gd name="T9" fmla="*/ 0 h 22"/>
              </a:gdLst>
              <a:ahLst/>
              <a:cxnLst>
                <a:cxn ang="0">
                  <a:pos x="T0" y="T1"/>
                </a:cxn>
                <a:cxn ang="0">
                  <a:pos x="T2" y="T3"/>
                </a:cxn>
                <a:cxn ang="0">
                  <a:pos x="T4" y="T5"/>
                </a:cxn>
                <a:cxn ang="0">
                  <a:pos x="T6" y="T7"/>
                </a:cxn>
                <a:cxn ang="0">
                  <a:pos x="T8" y="T9"/>
                </a:cxn>
              </a:cxnLst>
              <a:rect l="0" t="0" r="r" b="b"/>
              <a:pathLst>
                <a:path w="23" h="22">
                  <a:moveTo>
                    <a:pt x="0" y="0"/>
                  </a:moveTo>
                  <a:lnTo>
                    <a:pt x="1" y="16"/>
                  </a:lnTo>
                  <a:lnTo>
                    <a:pt x="23" y="22"/>
                  </a:lnTo>
                  <a:lnTo>
                    <a:pt x="2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86" name="Freeform 1865">
              <a:extLst>
                <a:ext uri="{FF2B5EF4-FFF2-40B4-BE49-F238E27FC236}">
                  <a16:creationId xmlns:a16="http://schemas.microsoft.com/office/drawing/2014/main" id="{7A7FC3FB-481B-4812-AC57-FD6A1607AB3C}"/>
                </a:ext>
              </a:extLst>
            </p:cNvPr>
            <p:cNvSpPr>
              <a:spLocks/>
            </p:cNvSpPr>
            <p:nvPr/>
          </p:nvSpPr>
          <p:spPr bwMode="auto">
            <a:xfrm>
              <a:off x="7762022" y="3001891"/>
              <a:ext cx="43021" cy="189092"/>
            </a:xfrm>
            <a:custGeom>
              <a:avLst/>
              <a:gdLst>
                <a:gd name="T0" fmla="*/ 0 w 43"/>
                <a:gd name="T1" fmla="*/ 0 h 189"/>
                <a:gd name="T2" fmla="*/ 20 w 43"/>
                <a:gd name="T3" fmla="*/ 182 h 189"/>
                <a:gd name="T4" fmla="*/ 43 w 43"/>
                <a:gd name="T5" fmla="*/ 189 h 189"/>
                <a:gd name="T6" fmla="*/ 23 w 43"/>
                <a:gd name="T7" fmla="*/ 12 h 189"/>
                <a:gd name="T8" fmla="*/ 23 w 43"/>
                <a:gd name="T9" fmla="*/ 12 h 189"/>
                <a:gd name="T10" fmla="*/ 22 w 43"/>
                <a:gd name="T11" fmla="*/ 7 h 189"/>
                <a:gd name="T12" fmla="*/ 0 w 43"/>
                <a:gd name="T13" fmla="*/ 0 h 189"/>
              </a:gdLst>
              <a:ahLst/>
              <a:cxnLst>
                <a:cxn ang="0">
                  <a:pos x="T0" y="T1"/>
                </a:cxn>
                <a:cxn ang="0">
                  <a:pos x="T2" y="T3"/>
                </a:cxn>
                <a:cxn ang="0">
                  <a:pos x="T4" y="T5"/>
                </a:cxn>
                <a:cxn ang="0">
                  <a:pos x="T6" y="T7"/>
                </a:cxn>
                <a:cxn ang="0">
                  <a:pos x="T8" y="T9"/>
                </a:cxn>
                <a:cxn ang="0">
                  <a:pos x="T10" y="T11"/>
                </a:cxn>
                <a:cxn ang="0">
                  <a:pos x="T12" y="T13"/>
                </a:cxn>
              </a:cxnLst>
              <a:rect l="0" t="0" r="r" b="b"/>
              <a:pathLst>
                <a:path w="43" h="189">
                  <a:moveTo>
                    <a:pt x="0" y="0"/>
                  </a:moveTo>
                  <a:lnTo>
                    <a:pt x="20" y="182"/>
                  </a:lnTo>
                  <a:lnTo>
                    <a:pt x="43" y="189"/>
                  </a:lnTo>
                  <a:lnTo>
                    <a:pt x="23" y="12"/>
                  </a:lnTo>
                  <a:lnTo>
                    <a:pt x="23" y="12"/>
                  </a:lnTo>
                  <a:lnTo>
                    <a:pt x="2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87" name="Freeform 1866">
              <a:extLst>
                <a:ext uri="{FF2B5EF4-FFF2-40B4-BE49-F238E27FC236}">
                  <a16:creationId xmlns:a16="http://schemas.microsoft.com/office/drawing/2014/main" id="{5854616C-AC9C-4654-8739-16C3B2A65FC0}"/>
                </a:ext>
              </a:extLst>
            </p:cNvPr>
            <p:cNvSpPr>
              <a:spLocks/>
            </p:cNvSpPr>
            <p:nvPr/>
          </p:nvSpPr>
          <p:spPr bwMode="auto">
            <a:xfrm>
              <a:off x="7753017" y="2966874"/>
              <a:ext cx="24012" cy="22011"/>
            </a:xfrm>
            <a:custGeom>
              <a:avLst/>
              <a:gdLst>
                <a:gd name="T0" fmla="*/ 0 w 24"/>
                <a:gd name="T1" fmla="*/ 0 h 22"/>
                <a:gd name="T2" fmla="*/ 0 w 24"/>
                <a:gd name="T3" fmla="*/ 0 h 22"/>
                <a:gd name="T4" fmla="*/ 3 w 24"/>
                <a:gd name="T5" fmla="*/ 8 h 22"/>
                <a:gd name="T6" fmla="*/ 6 w 24"/>
                <a:gd name="T7" fmla="*/ 17 h 22"/>
                <a:gd name="T8" fmla="*/ 24 w 24"/>
                <a:gd name="T9" fmla="*/ 22 h 22"/>
                <a:gd name="T10" fmla="*/ 24 w 24"/>
                <a:gd name="T11" fmla="*/ 22 h 22"/>
                <a:gd name="T12" fmla="*/ 19 w 24"/>
                <a:gd name="T13" fmla="*/ 13 h 22"/>
                <a:gd name="T14" fmla="*/ 13 w 24"/>
                <a:gd name="T15" fmla="*/ 4 h 22"/>
                <a:gd name="T16" fmla="*/ 0 w 24"/>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2">
                  <a:moveTo>
                    <a:pt x="0" y="0"/>
                  </a:moveTo>
                  <a:lnTo>
                    <a:pt x="0" y="0"/>
                  </a:lnTo>
                  <a:lnTo>
                    <a:pt x="3" y="8"/>
                  </a:lnTo>
                  <a:lnTo>
                    <a:pt x="6" y="17"/>
                  </a:lnTo>
                  <a:lnTo>
                    <a:pt x="24" y="22"/>
                  </a:lnTo>
                  <a:lnTo>
                    <a:pt x="24" y="22"/>
                  </a:lnTo>
                  <a:lnTo>
                    <a:pt x="19" y="13"/>
                  </a:lnTo>
                  <a:lnTo>
                    <a:pt x="13"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88" name="Freeform 1867">
              <a:extLst>
                <a:ext uri="{FF2B5EF4-FFF2-40B4-BE49-F238E27FC236}">
                  <a16:creationId xmlns:a16="http://schemas.microsoft.com/office/drawing/2014/main" id="{22535164-AEBA-4730-991D-C3AC144C528D}"/>
                </a:ext>
              </a:extLst>
            </p:cNvPr>
            <p:cNvSpPr>
              <a:spLocks/>
            </p:cNvSpPr>
            <p:nvPr/>
          </p:nvSpPr>
          <p:spPr bwMode="auto">
            <a:xfrm>
              <a:off x="7741011" y="2952867"/>
              <a:ext cx="25012" cy="18009"/>
            </a:xfrm>
            <a:custGeom>
              <a:avLst/>
              <a:gdLst>
                <a:gd name="T0" fmla="*/ 0 w 25"/>
                <a:gd name="T1" fmla="*/ 0 h 18"/>
                <a:gd name="T2" fmla="*/ 0 w 25"/>
                <a:gd name="T3" fmla="*/ 0 h 18"/>
                <a:gd name="T4" fmla="*/ 6 w 25"/>
                <a:gd name="T5" fmla="*/ 6 h 18"/>
                <a:gd name="T6" fmla="*/ 12 w 25"/>
                <a:gd name="T7" fmla="*/ 14 h 18"/>
                <a:gd name="T8" fmla="*/ 25 w 25"/>
                <a:gd name="T9" fmla="*/ 18 h 18"/>
                <a:gd name="T10" fmla="*/ 25 w 25"/>
                <a:gd name="T11" fmla="*/ 18 h 18"/>
                <a:gd name="T12" fmla="*/ 14 w 25"/>
                <a:gd name="T13" fmla="*/ 8 h 18"/>
                <a:gd name="T14" fmla="*/ 8 w 25"/>
                <a:gd name="T15" fmla="*/ 2 h 18"/>
                <a:gd name="T16" fmla="*/ 0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0" y="0"/>
                  </a:moveTo>
                  <a:lnTo>
                    <a:pt x="0" y="0"/>
                  </a:lnTo>
                  <a:lnTo>
                    <a:pt x="6" y="6"/>
                  </a:lnTo>
                  <a:lnTo>
                    <a:pt x="12" y="14"/>
                  </a:lnTo>
                  <a:lnTo>
                    <a:pt x="25" y="18"/>
                  </a:lnTo>
                  <a:lnTo>
                    <a:pt x="25" y="18"/>
                  </a:lnTo>
                  <a:lnTo>
                    <a:pt x="14" y="8"/>
                  </a:lnTo>
                  <a:lnTo>
                    <a:pt x="8" y="2"/>
                  </a:lnTo>
                  <a:lnTo>
                    <a:pt x="0"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89" name="Freeform 1868">
              <a:extLst>
                <a:ext uri="{FF2B5EF4-FFF2-40B4-BE49-F238E27FC236}">
                  <a16:creationId xmlns:a16="http://schemas.microsoft.com/office/drawing/2014/main" id="{732FE133-0161-4D2E-BB40-07AFC55620C8}"/>
                </a:ext>
              </a:extLst>
            </p:cNvPr>
            <p:cNvSpPr>
              <a:spLocks/>
            </p:cNvSpPr>
            <p:nvPr/>
          </p:nvSpPr>
          <p:spPr bwMode="auto">
            <a:xfrm>
              <a:off x="7741011" y="2952867"/>
              <a:ext cx="25012" cy="18009"/>
            </a:xfrm>
            <a:custGeom>
              <a:avLst/>
              <a:gdLst>
                <a:gd name="T0" fmla="*/ 0 w 25"/>
                <a:gd name="T1" fmla="*/ 0 h 18"/>
                <a:gd name="T2" fmla="*/ 0 w 25"/>
                <a:gd name="T3" fmla="*/ 0 h 18"/>
                <a:gd name="T4" fmla="*/ 6 w 25"/>
                <a:gd name="T5" fmla="*/ 6 h 18"/>
                <a:gd name="T6" fmla="*/ 12 w 25"/>
                <a:gd name="T7" fmla="*/ 14 h 18"/>
                <a:gd name="T8" fmla="*/ 25 w 25"/>
                <a:gd name="T9" fmla="*/ 18 h 18"/>
                <a:gd name="T10" fmla="*/ 25 w 25"/>
                <a:gd name="T11" fmla="*/ 18 h 18"/>
                <a:gd name="T12" fmla="*/ 14 w 25"/>
                <a:gd name="T13" fmla="*/ 8 h 18"/>
                <a:gd name="T14" fmla="*/ 8 w 25"/>
                <a:gd name="T15" fmla="*/ 2 h 18"/>
                <a:gd name="T16" fmla="*/ 0 w 2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0" y="0"/>
                  </a:moveTo>
                  <a:lnTo>
                    <a:pt x="0" y="0"/>
                  </a:lnTo>
                  <a:lnTo>
                    <a:pt x="6" y="6"/>
                  </a:lnTo>
                  <a:lnTo>
                    <a:pt x="12" y="14"/>
                  </a:lnTo>
                  <a:lnTo>
                    <a:pt x="25" y="18"/>
                  </a:lnTo>
                  <a:lnTo>
                    <a:pt x="25" y="18"/>
                  </a:lnTo>
                  <a:lnTo>
                    <a:pt x="14" y="8"/>
                  </a:lnTo>
                  <a:lnTo>
                    <a:pt x="8"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90" name="Freeform 1869">
              <a:extLst>
                <a:ext uri="{FF2B5EF4-FFF2-40B4-BE49-F238E27FC236}">
                  <a16:creationId xmlns:a16="http://schemas.microsoft.com/office/drawing/2014/main" id="{091D779C-D708-4DE6-845C-488C0BAE273B}"/>
                </a:ext>
              </a:extLst>
            </p:cNvPr>
            <p:cNvSpPr>
              <a:spLocks/>
            </p:cNvSpPr>
            <p:nvPr/>
          </p:nvSpPr>
          <p:spPr bwMode="auto">
            <a:xfrm>
              <a:off x="7759020" y="2983883"/>
              <a:ext cx="25012" cy="25012"/>
            </a:xfrm>
            <a:custGeom>
              <a:avLst/>
              <a:gdLst>
                <a:gd name="T0" fmla="*/ 0 w 25"/>
                <a:gd name="T1" fmla="*/ 0 h 25"/>
                <a:gd name="T2" fmla="*/ 0 w 25"/>
                <a:gd name="T3" fmla="*/ 0 h 25"/>
                <a:gd name="T4" fmla="*/ 3 w 25"/>
                <a:gd name="T5" fmla="*/ 13 h 25"/>
                <a:gd name="T6" fmla="*/ 3 w 25"/>
                <a:gd name="T7" fmla="*/ 18 h 25"/>
                <a:gd name="T8" fmla="*/ 25 w 25"/>
                <a:gd name="T9" fmla="*/ 25 h 25"/>
                <a:gd name="T10" fmla="*/ 25 w 25"/>
                <a:gd name="T11" fmla="*/ 25 h 25"/>
                <a:gd name="T12" fmla="*/ 22 w 25"/>
                <a:gd name="T13" fmla="*/ 14 h 25"/>
                <a:gd name="T14" fmla="*/ 18 w 25"/>
                <a:gd name="T15" fmla="*/ 5 h 25"/>
                <a:gd name="T16" fmla="*/ 0 w 25"/>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5">
                  <a:moveTo>
                    <a:pt x="0" y="0"/>
                  </a:moveTo>
                  <a:lnTo>
                    <a:pt x="0" y="0"/>
                  </a:lnTo>
                  <a:lnTo>
                    <a:pt x="3" y="13"/>
                  </a:lnTo>
                  <a:lnTo>
                    <a:pt x="3" y="18"/>
                  </a:lnTo>
                  <a:lnTo>
                    <a:pt x="25" y="25"/>
                  </a:lnTo>
                  <a:lnTo>
                    <a:pt x="25" y="25"/>
                  </a:lnTo>
                  <a:lnTo>
                    <a:pt x="22" y="14"/>
                  </a:lnTo>
                  <a:lnTo>
                    <a:pt x="18" y="5"/>
                  </a:lnTo>
                  <a:lnTo>
                    <a:pt x="0"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91" name="Freeform 1870">
              <a:extLst>
                <a:ext uri="{FF2B5EF4-FFF2-40B4-BE49-F238E27FC236}">
                  <a16:creationId xmlns:a16="http://schemas.microsoft.com/office/drawing/2014/main" id="{EA50EED7-E2A4-4583-8A27-D87993852B17}"/>
                </a:ext>
              </a:extLst>
            </p:cNvPr>
            <p:cNvSpPr>
              <a:spLocks/>
            </p:cNvSpPr>
            <p:nvPr/>
          </p:nvSpPr>
          <p:spPr bwMode="auto">
            <a:xfrm>
              <a:off x="7759020" y="2983883"/>
              <a:ext cx="25012" cy="25012"/>
            </a:xfrm>
            <a:custGeom>
              <a:avLst/>
              <a:gdLst>
                <a:gd name="T0" fmla="*/ 0 w 25"/>
                <a:gd name="T1" fmla="*/ 0 h 25"/>
                <a:gd name="T2" fmla="*/ 0 w 25"/>
                <a:gd name="T3" fmla="*/ 0 h 25"/>
                <a:gd name="T4" fmla="*/ 3 w 25"/>
                <a:gd name="T5" fmla="*/ 13 h 25"/>
                <a:gd name="T6" fmla="*/ 3 w 25"/>
                <a:gd name="T7" fmla="*/ 18 h 25"/>
                <a:gd name="T8" fmla="*/ 25 w 25"/>
                <a:gd name="T9" fmla="*/ 25 h 25"/>
                <a:gd name="T10" fmla="*/ 25 w 25"/>
                <a:gd name="T11" fmla="*/ 25 h 25"/>
                <a:gd name="T12" fmla="*/ 22 w 25"/>
                <a:gd name="T13" fmla="*/ 14 h 25"/>
                <a:gd name="T14" fmla="*/ 18 w 25"/>
                <a:gd name="T15" fmla="*/ 5 h 25"/>
                <a:gd name="T16" fmla="*/ 0 w 25"/>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5">
                  <a:moveTo>
                    <a:pt x="0" y="0"/>
                  </a:moveTo>
                  <a:lnTo>
                    <a:pt x="0" y="0"/>
                  </a:lnTo>
                  <a:lnTo>
                    <a:pt x="3" y="13"/>
                  </a:lnTo>
                  <a:lnTo>
                    <a:pt x="3" y="18"/>
                  </a:lnTo>
                  <a:lnTo>
                    <a:pt x="25" y="25"/>
                  </a:lnTo>
                  <a:lnTo>
                    <a:pt x="25" y="25"/>
                  </a:lnTo>
                  <a:lnTo>
                    <a:pt x="22" y="14"/>
                  </a:lnTo>
                  <a:lnTo>
                    <a:pt x="18"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92" name="Freeform 1871">
              <a:extLst>
                <a:ext uri="{FF2B5EF4-FFF2-40B4-BE49-F238E27FC236}">
                  <a16:creationId xmlns:a16="http://schemas.microsoft.com/office/drawing/2014/main" id="{0FDCDD5B-AAFD-4711-A2E1-4A771E8C4047}"/>
                </a:ext>
              </a:extLst>
            </p:cNvPr>
            <p:cNvSpPr>
              <a:spLocks/>
            </p:cNvSpPr>
            <p:nvPr/>
          </p:nvSpPr>
          <p:spPr bwMode="auto">
            <a:xfrm>
              <a:off x="7782031" y="3183979"/>
              <a:ext cx="24012" cy="25012"/>
            </a:xfrm>
            <a:custGeom>
              <a:avLst/>
              <a:gdLst>
                <a:gd name="T0" fmla="*/ 0 w 24"/>
                <a:gd name="T1" fmla="*/ 0 h 25"/>
                <a:gd name="T2" fmla="*/ 2 w 24"/>
                <a:gd name="T3" fmla="*/ 18 h 25"/>
                <a:gd name="T4" fmla="*/ 24 w 24"/>
                <a:gd name="T5" fmla="*/ 25 h 25"/>
                <a:gd name="T6" fmla="*/ 23 w 24"/>
                <a:gd name="T7" fmla="*/ 7 h 25"/>
                <a:gd name="T8" fmla="*/ 0 w 24"/>
                <a:gd name="T9" fmla="*/ 0 h 25"/>
              </a:gdLst>
              <a:ahLst/>
              <a:cxnLst>
                <a:cxn ang="0">
                  <a:pos x="T0" y="T1"/>
                </a:cxn>
                <a:cxn ang="0">
                  <a:pos x="T2" y="T3"/>
                </a:cxn>
                <a:cxn ang="0">
                  <a:pos x="T4" y="T5"/>
                </a:cxn>
                <a:cxn ang="0">
                  <a:pos x="T6" y="T7"/>
                </a:cxn>
                <a:cxn ang="0">
                  <a:pos x="T8" y="T9"/>
                </a:cxn>
              </a:cxnLst>
              <a:rect l="0" t="0" r="r" b="b"/>
              <a:pathLst>
                <a:path w="24" h="25">
                  <a:moveTo>
                    <a:pt x="0" y="0"/>
                  </a:moveTo>
                  <a:lnTo>
                    <a:pt x="2" y="18"/>
                  </a:lnTo>
                  <a:lnTo>
                    <a:pt x="24" y="25"/>
                  </a:lnTo>
                  <a:lnTo>
                    <a:pt x="23" y="7"/>
                  </a:lnTo>
                  <a:lnTo>
                    <a:pt x="0"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93" name="Freeform 1872">
              <a:extLst>
                <a:ext uri="{FF2B5EF4-FFF2-40B4-BE49-F238E27FC236}">
                  <a16:creationId xmlns:a16="http://schemas.microsoft.com/office/drawing/2014/main" id="{6E2DC1F1-1380-4C15-9BA5-30FBDBC06C9C}"/>
                </a:ext>
              </a:extLst>
            </p:cNvPr>
            <p:cNvSpPr>
              <a:spLocks/>
            </p:cNvSpPr>
            <p:nvPr/>
          </p:nvSpPr>
          <p:spPr bwMode="auto">
            <a:xfrm>
              <a:off x="7782031" y="3183979"/>
              <a:ext cx="24012" cy="25012"/>
            </a:xfrm>
            <a:custGeom>
              <a:avLst/>
              <a:gdLst>
                <a:gd name="T0" fmla="*/ 0 w 24"/>
                <a:gd name="T1" fmla="*/ 0 h 25"/>
                <a:gd name="T2" fmla="*/ 2 w 24"/>
                <a:gd name="T3" fmla="*/ 18 h 25"/>
                <a:gd name="T4" fmla="*/ 24 w 24"/>
                <a:gd name="T5" fmla="*/ 25 h 25"/>
                <a:gd name="T6" fmla="*/ 23 w 24"/>
                <a:gd name="T7" fmla="*/ 7 h 25"/>
                <a:gd name="T8" fmla="*/ 0 w 24"/>
                <a:gd name="T9" fmla="*/ 0 h 25"/>
              </a:gdLst>
              <a:ahLst/>
              <a:cxnLst>
                <a:cxn ang="0">
                  <a:pos x="T0" y="T1"/>
                </a:cxn>
                <a:cxn ang="0">
                  <a:pos x="T2" y="T3"/>
                </a:cxn>
                <a:cxn ang="0">
                  <a:pos x="T4" y="T5"/>
                </a:cxn>
                <a:cxn ang="0">
                  <a:pos x="T6" y="T7"/>
                </a:cxn>
                <a:cxn ang="0">
                  <a:pos x="T8" y="T9"/>
                </a:cxn>
              </a:cxnLst>
              <a:rect l="0" t="0" r="r" b="b"/>
              <a:pathLst>
                <a:path w="24" h="25">
                  <a:moveTo>
                    <a:pt x="0" y="0"/>
                  </a:moveTo>
                  <a:lnTo>
                    <a:pt x="2" y="18"/>
                  </a:lnTo>
                  <a:lnTo>
                    <a:pt x="24" y="25"/>
                  </a:lnTo>
                  <a:lnTo>
                    <a:pt x="23"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94" name="Freeform 1873">
              <a:extLst>
                <a:ext uri="{FF2B5EF4-FFF2-40B4-BE49-F238E27FC236}">
                  <a16:creationId xmlns:a16="http://schemas.microsoft.com/office/drawing/2014/main" id="{94CAEFA2-4217-4D6A-BF1F-BA3496F52772}"/>
                </a:ext>
              </a:extLst>
            </p:cNvPr>
            <p:cNvSpPr>
              <a:spLocks/>
            </p:cNvSpPr>
            <p:nvPr/>
          </p:nvSpPr>
          <p:spPr bwMode="auto">
            <a:xfrm>
              <a:off x="7785032" y="3217996"/>
              <a:ext cx="25012" cy="23011"/>
            </a:xfrm>
            <a:custGeom>
              <a:avLst/>
              <a:gdLst>
                <a:gd name="T0" fmla="*/ 0 w 25"/>
                <a:gd name="T1" fmla="*/ 0 h 23"/>
                <a:gd name="T2" fmla="*/ 3 w 25"/>
                <a:gd name="T3" fmla="*/ 18 h 23"/>
                <a:gd name="T4" fmla="*/ 25 w 25"/>
                <a:gd name="T5" fmla="*/ 23 h 23"/>
                <a:gd name="T6" fmla="*/ 22 w 25"/>
                <a:gd name="T7" fmla="*/ 6 h 23"/>
                <a:gd name="T8" fmla="*/ 0 w 25"/>
                <a:gd name="T9" fmla="*/ 0 h 23"/>
              </a:gdLst>
              <a:ahLst/>
              <a:cxnLst>
                <a:cxn ang="0">
                  <a:pos x="T0" y="T1"/>
                </a:cxn>
                <a:cxn ang="0">
                  <a:pos x="T2" y="T3"/>
                </a:cxn>
                <a:cxn ang="0">
                  <a:pos x="T4" y="T5"/>
                </a:cxn>
                <a:cxn ang="0">
                  <a:pos x="T6" y="T7"/>
                </a:cxn>
                <a:cxn ang="0">
                  <a:pos x="T8" y="T9"/>
                </a:cxn>
              </a:cxnLst>
              <a:rect l="0" t="0" r="r" b="b"/>
              <a:pathLst>
                <a:path w="25" h="23">
                  <a:moveTo>
                    <a:pt x="0" y="0"/>
                  </a:moveTo>
                  <a:lnTo>
                    <a:pt x="3" y="18"/>
                  </a:lnTo>
                  <a:lnTo>
                    <a:pt x="25" y="23"/>
                  </a:lnTo>
                  <a:lnTo>
                    <a:pt x="22" y="6"/>
                  </a:lnTo>
                  <a:lnTo>
                    <a:pt x="0"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95" name="Freeform 1874">
              <a:extLst>
                <a:ext uri="{FF2B5EF4-FFF2-40B4-BE49-F238E27FC236}">
                  <a16:creationId xmlns:a16="http://schemas.microsoft.com/office/drawing/2014/main" id="{311F61B2-C396-465D-A0EA-5A22B974ACDD}"/>
                </a:ext>
              </a:extLst>
            </p:cNvPr>
            <p:cNvSpPr>
              <a:spLocks/>
            </p:cNvSpPr>
            <p:nvPr/>
          </p:nvSpPr>
          <p:spPr bwMode="auto">
            <a:xfrm>
              <a:off x="7785032" y="3217996"/>
              <a:ext cx="25012" cy="23011"/>
            </a:xfrm>
            <a:custGeom>
              <a:avLst/>
              <a:gdLst>
                <a:gd name="T0" fmla="*/ 0 w 25"/>
                <a:gd name="T1" fmla="*/ 0 h 23"/>
                <a:gd name="T2" fmla="*/ 3 w 25"/>
                <a:gd name="T3" fmla="*/ 18 h 23"/>
                <a:gd name="T4" fmla="*/ 25 w 25"/>
                <a:gd name="T5" fmla="*/ 23 h 23"/>
                <a:gd name="T6" fmla="*/ 22 w 25"/>
                <a:gd name="T7" fmla="*/ 6 h 23"/>
                <a:gd name="T8" fmla="*/ 0 w 25"/>
                <a:gd name="T9" fmla="*/ 0 h 23"/>
              </a:gdLst>
              <a:ahLst/>
              <a:cxnLst>
                <a:cxn ang="0">
                  <a:pos x="T0" y="T1"/>
                </a:cxn>
                <a:cxn ang="0">
                  <a:pos x="T2" y="T3"/>
                </a:cxn>
                <a:cxn ang="0">
                  <a:pos x="T4" y="T5"/>
                </a:cxn>
                <a:cxn ang="0">
                  <a:pos x="T6" y="T7"/>
                </a:cxn>
                <a:cxn ang="0">
                  <a:pos x="T8" y="T9"/>
                </a:cxn>
              </a:cxnLst>
              <a:rect l="0" t="0" r="r" b="b"/>
              <a:pathLst>
                <a:path w="25" h="23">
                  <a:moveTo>
                    <a:pt x="0" y="0"/>
                  </a:moveTo>
                  <a:lnTo>
                    <a:pt x="3" y="18"/>
                  </a:lnTo>
                  <a:lnTo>
                    <a:pt x="25" y="23"/>
                  </a:lnTo>
                  <a:lnTo>
                    <a:pt x="22"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96" name="Freeform 1875">
              <a:extLst>
                <a:ext uri="{FF2B5EF4-FFF2-40B4-BE49-F238E27FC236}">
                  <a16:creationId xmlns:a16="http://schemas.microsoft.com/office/drawing/2014/main" id="{E63FBD32-DEBA-430C-A0E8-09F2A1A47ECA}"/>
                </a:ext>
              </a:extLst>
            </p:cNvPr>
            <p:cNvSpPr>
              <a:spLocks/>
            </p:cNvSpPr>
            <p:nvPr/>
          </p:nvSpPr>
          <p:spPr bwMode="auto">
            <a:xfrm>
              <a:off x="7789034" y="3250011"/>
              <a:ext cx="25012" cy="25012"/>
            </a:xfrm>
            <a:custGeom>
              <a:avLst/>
              <a:gdLst>
                <a:gd name="T0" fmla="*/ 0 w 25"/>
                <a:gd name="T1" fmla="*/ 0 h 25"/>
                <a:gd name="T2" fmla="*/ 3 w 25"/>
                <a:gd name="T3" fmla="*/ 19 h 25"/>
                <a:gd name="T4" fmla="*/ 25 w 25"/>
                <a:gd name="T5" fmla="*/ 25 h 25"/>
                <a:gd name="T6" fmla="*/ 22 w 25"/>
                <a:gd name="T7" fmla="*/ 7 h 25"/>
                <a:gd name="T8" fmla="*/ 0 w 25"/>
                <a:gd name="T9" fmla="*/ 0 h 25"/>
              </a:gdLst>
              <a:ahLst/>
              <a:cxnLst>
                <a:cxn ang="0">
                  <a:pos x="T0" y="T1"/>
                </a:cxn>
                <a:cxn ang="0">
                  <a:pos x="T2" y="T3"/>
                </a:cxn>
                <a:cxn ang="0">
                  <a:pos x="T4" y="T5"/>
                </a:cxn>
                <a:cxn ang="0">
                  <a:pos x="T6" y="T7"/>
                </a:cxn>
                <a:cxn ang="0">
                  <a:pos x="T8" y="T9"/>
                </a:cxn>
              </a:cxnLst>
              <a:rect l="0" t="0" r="r" b="b"/>
              <a:pathLst>
                <a:path w="25" h="25">
                  <a:moveTo>
                    <a:pt x="0" y="0"/>
                  </a:moveTo>
                  <a:lnTo>
                    <a:pt x="3" y="19"/>
                  </a:lnTo>
                  <a:lnTo>
                    <a:pt x="25" y="25"/>
                  </a:lnTo>
                  <a:lnTo>
                    <a:pt x="22" y="7"/>
                  </a:lnTo>
                  <a:lnTo>
                    <a:pt x="0"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97" name="Freeform 1876">
              <a:extLst>
                <a:ext uri="{FF2B5EF4-FFF2-40B4-BE49-F238E27FC236}">
                  <a16:creationId xmlns:a16="http://schemas.microsoft.com/office/drawing/2014/main" id="{D0338967-3BD8-43AF-9259-0CAB307690A5}"/>
                </a:ext>
              </a:extLst>
            </p:cNvPr>
            <p:cNvSpPr>
              <a:spLocks/>
            </p:cNvSpPr>
            <p:nvPr/>
          </p:nvSpPr>
          <p:spPr bwMode="auto">
            <a:xfrm>
              <a:off x="7789034" y="3250011"/>
              <a:ext cx="25012" cy="25012"/>
            </a:xfrm>
            <a:custGeom>
              <a:avLst/>
              <a:gdLst>
                <a:gd name="T0" fmla="*/ 0 w 25"/>
                <a:gd name="T1" fmla="*/ 0 h 25"/>
                <a:gd name="T2" fmla="*/ 3 w 25"/>
                <a:gd name="T3" fmla="*/ 19 h 25"/>
                <a:gd name="T4" fmla="*/ 25 w 25"/>
                <a:gd name="T5" fmla="*/ 25 h 25"/>
                <a:gd name="T6" fmla="*/ 22 w 25"/>
                <a:gd name="T7" fmla="*/ 7 h 25"/>
                <a:gd name="T8" fmla="*/ 0 w 25"/>
                <a:gd name="T9" fmla="*/ 0 h 25"/>
              </a:gdLst>
              <a:ahLst/>
              <a:cxnLst>
                <a:cxn ang="0">
                  <a:pos x="T0" y="T1"/>
                </a:cxn>
                <a:cxn ang="0">
                  <a:pos x="T2" y="T3"/>
                </a:cxn>
                <a:cxn ang="0">
                  <a:pos x="T4" y="T5"/>
                </a:cxn>
                <a:cxn ang="0">
                  <a:pos x="T6" y="T7"/>
                </a:cxn>
                <a:cxn ang="0">
                  <a:pos x="T8" y="T9"/>
                </a:cxn>
              </a:cxnLst>
              <a:rect l="0" t="0" r="r" b="b"/>
              <a:pathLst>
                <a:path w="25" h="25">
                  <a:moveTo>
                    <a:pt x="0" y="0"/>
                  </a:moveTo>
                  <a:lnTo>
                    <a:pt x="3" y="19"/>
                  </a:lnTo>
                  <a:lnTo>
                    <a:pt x="25" y="25"/>
                  </a:lnTo>
                  <a:lnTo>
                    <a:pt x="2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98" name="Freeform 1877">
              <a:extLst>
                <a:ext uri="{FF2B5EF4-FFF2-40B4-BE49-F238E27FC236}">
                  <a16:creationId xmlns:a16="http://schemas.microsoft.com/office/drawing/2014/main" id="{8A9FE6DA-1DA5-4472-8BE2-43967A56D959}"/>
                </a:ext>
              </a:extLst>
            </p:cNvPr>
            <p:cNvSpPr>
              <a:spLocks/>
            </p:cNvSpPr>
            <p:nvPr/>
          </p:nvSpPr>
          <p:spPr bwMode="auto">
            <a:xfrm>
              <a:off x="7793036" y="3284027"/>
              <a:ext cx="23011" cy="24012"/>
            </a:xfrm>
            <a:custGeom>
              <a:avLst/>
              <a:gdLst>
                <a:gd name="T0" fmla="*/ 0 w 23"/>
                <a:gd name="T1" fmla="*/ 0 h 24"/>
                <a:gd name="T2" fmla="*/ 1 w 23"/>
                <a:gd name="T3" fmla="*/ 17 h 24"/>
                <a:gd name="T4" fmla="*/ 23 w 23"/>
                <a:gd name="T5" fmla="*/ 24 h 24"/>
                <a:gd name="T6" fmla="*/ 22 w 23"/>
                <a:gd name="T7" fmla="*/ 5 h 24"/>
                <a:gd name="T8" fmla="*/ 0 w 23"/>
                <a:gd name="T9" fmla="*/ 0 h 24"/>
              </a:gdLst>
              <a:ahLst/>
              <a:cxnLst>
                <a:cxn ang="0">
                  <a:pos x="T0" y="T1"/>
                </a:cxn>
                <a:cxn ang="0">
                  <a:pos x="T2" y="T3"/>
                </a:cxn>
                <a:cxn ang="0">
                  <a:pos x="T4" y="T5"/>
                </a:cxn>
                <a:cxn ang="0">
                  <a:pos x="T6" y="T7"/>
                </a:cxn>
                <a:cxn ang="0">
                  <a:pos x="T8" y="T9"/>
                </a:cxn>
              </a:cxnLst>
              <a:rect l="0" t="0" r="r" b="b"/>
              <a:pathLst>
                <a:path w="23" h="24">
                  <a:moveTo>
                    <a:pt x="0" y="0"/>
                  </a:moveTo>
                  <a:lnTo>
                    <a:pt x="1" y="17"/>
                  </a:lnTo>
                  <a:lnTo>
                    <a:pt x="23" y="24"/>
                  </a:lnTo>
                  <a:lnTo>
                    <a:pt x="22" y="5"/>
                  </a:lnTo>
                  <a:lnTo>
                    <a:pt x="0"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99" name="Freeform 1879">
              <a:extLst>
                <a:ext uri="{FF2B5EF4-FFF2-40B4-BE49-F238E27FC236}">
                  <a16:creationId xmlns:a16="http://schemas.microsoft.com/office/drawing/2014/main" id="{2D849517-5710-477E-AF68-94C748BAF91C}"/>
                </a:ext>
              </a:extLst>
            </p:cNvPr>
            <p:cNvSpPr>
              <a:spLocks/>
            </p:cNvSpPr>
            <p:nvPr/>
          </p:nvSpPr>
          <p:spPr bwMode="auto">
            <a:xfrm>
              <a:off x="7793036" y="3284027"/>
              <a:ext cx="23011" cy="24012"/>
            </a:xfrm>
            <a:custGeom>
              <a:avLst/>
              <a:gdLst>
                <a:gd name="T0" fmla="*/ 0 w 23"/>
                <a:gd name="T1" fmla="*/ 0 h 24"/>
                <a:gd name="T2" fmla="*/ 1 w 23"/>
                <a:gd name="T3" fmla="*/ 17 h 24"/>
                <a:gd name="T4" fmla="*/ 23 w 23"/>
                <a:gd name="T5" fmla="*/ 24 h 24"/>
                <a:gd name="T6" fmla="*/ 22 w 23"/>
                <a:gd name="T7" fmla="*/ 5 h 24"/>
                <a:gd name="T8" fmla="*/ 0 w 23"/>
                <a:gd name="T9" fmla="*/ 0 h 24"/>
              </a:gdLst>
              <a:ahLst/>
              <a:cxnLst>
                <a:cxn ang="0">
                  <a:pos x="T0" y="T1"/>
                </a:cxn>
                <a:cxn ang="0">
                  <a:pos x="T2" y="T3"/>
                </a:cxn>
                <a:cxn ang="0">
                  <a:pos x="T4" y="T5"/>
                </a:cxn>
                <a:cxn ang="0">
                  <a:pos x="T6" y="T7"/>
                </a:cxn>
                <a:cxn ang="0">
                  <a:pos x="T8" y="T9"/>
                </a:cxn>
              </a:cxnLst>
              <a:rect l="0" t="0" r="r" b="b"/>
              <a:pathLst>
                <a:path w="23" h="24">
                  <a:moveTo>
                    <a:pt x="0" y="0"/>
                  </a:moveTo>
                  <a:lnTo>
                    <a:pt x="1" y="17"/>
                  </a:lnTo>
                  <a:lnTo>
                    <a:pt x="23" y="24"/>
                  </a:lnTo>
                  <a:lnTo>
                    <a:pt x="22"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00" name="Freeform 1880">
              <a:extLst>
                <a:ext uri="{FF2B5EF4-FFF2-40B4-BE49-F238E27FC236}">
                  <a16:creationId xmlns:a16="http://schemas.microsoft.com/office/drawing/2014/main" id="{BD83ABBE-2B57-4E70-9F8A-54EF90F62F20}"/>
                </a:ext>
              </a:extLst>
            </p:cNvPr>
            <p:cNvSpPr>
              <a:spLocks noEditPoints="1"/>
            </p:cNvSpPr>
            <p:nvPr/>
          </p:nvSpPr>
          <p:spPr bwMode="auto">
            <a:xfrm>
              <a:off x="7193747" y="2926855"/>
              <a:ext cx="539261" cy="73036"/>
            </a:xfrm>
            <a:custGeom>
              <a:avLst/>
              <a:gdLst>
                <a:gd name="T0" fmla="*/ 351 w 539"/>
                <a:gd name="T1" fmla="*/ 14 h 73"/>
                <a:gd name="T2" fmla="*/ 6 w 539"/>
                <a:gd name="T3" fmla="*/ 52 h 73"/>
                <a:gd name="T4" fmla="*/ 0 w 539"/>
                <a:gd name="T5" fmla="*/ 73 h 73"/>
                <a:gd name="T6" fmla="*/ 82 w 539"/>
                <a:gd name="T7" fmla="*/ 63 h 73"/>
                <a:gd name="T8" fmla="*/ 84 w 539"/>
                <a:gd name="T9" fmla="*/ 54 h 73"/>
                <a:gd name="T10" fmla="*/ 108 w 539"/>
                <a:gd name="T11" fmla="*/ 61 h 73"/>
                <a:gd name="T12" fmla="*/ 403 w 539"/>
                <a:gd name="T13" fmla="*/ 28 h 73"/>
                <a:gd name="T14" fmla="*/ 351 w 539"/>
                <a:gd name="T15" fmla="*/ 14 h 73"/>
                <a:gd name="T16" fmla="*/ 434 w 539"/>
                <a:gd name="T17" fmla="*/ 5 h 73"/>
                <a:gd name="T18" fmla="*/ 396 w 539"/>
                <a:gd name="T19" fmla="*/ 9 h 73"/>
                <a:gd name="T20" fmla="*/ 448 w 539"/>
                <a:gd name="T21" fmla="*/ 24 h 73"/>
                <a:gd name="T22" fmla="*/ 485 w 539"/>
                <a:gd name="T23" fmla="*/ 19 h 73"/>
                <a:gd name="T24" fmla="*/ 434 w 539"/>
                <a:gd name="T25" fmla="*/ 5 h 73"/>
                <a:gd name="T26" fmla="*/ 490 w 539"/>
                <a:gd name="T27" fmla="*/ 0 h 73"/>
                <a:gd name="T28" fmla="*/ 490 w 539"/>
                <a:gd name="T29" fmla="*/ 0 h 73"/>
                <a:gd name="T30" fmla="*/ 481 w 539"/>
                <a:gd name="T31" fmla="*/ 0 h 73"/>
                <a:gd name="T32" fmla="*/ 478 w 539"/>
                <a:gd name="T33" fmla="*/ 0 h 73"/>
                <a:gd name="T34" fmla="*/ 539 w 539"/>
                <a:gd name="T35" fmla="*/ 18 h 73"/>
                <a:gd name="T36" fmla="*/ 539 w 539"/>
                <a:gd name="T37" fmla="*/ 18 h 73"/>
                <a:gd name="T38" fmla="*/ 529 w 539"/>
                <a:gd name="T39" fmla="*/ 10 h 73"/>
                <a:gd name="T40" fmla="*/ 516 w 539"/>
                <a:gd name="T41" fmla="*/ 5 h 73"/>
                <a:gd name="T42" fmla="*/ 503 w 539"/>
                <a:gd name="T43" fmla="*/ 1 h 73"/>
                <a:gd name="T44" fmla="*/ 490 w 539"/>
                <a:gd name="T4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9" h="73">
                  <a:moveTo>
                    <a:pt x="351" y="14"/>
                  </a:moveTo>
                  <a:lnTo>
                    <a:pt x="6" y="52"/>
                  </a:lnTo>
                  <a:lnTo>
                    <a:pt x="0" y="73"/>
                  </a:lnTo>
                  <a:lnTo>
                    <a:pt x="82" y="63"/>
                  </a:lnTo>
                  <a:lnTo>
                    <a:pt x="84" y="54"/>
                  </a:lnTo>
                  <a:lnTo>
                    <a:pt x="108" y="61"/>
                  </a:lnTo>
                  <a:lnTo>
                    <a:pt x="403" y="28"/>
                  </a:lnTo>
                  <a:lnTo>
                    <a:pt x="351" y="14"/>
                  </a:lnTo>
                  <a:close/>
                  <a:moveTo>
                    <a:pt x="434" y="5"/>
                  </a:moveTo>
                  <a:lnTo>
                    <a:pt x="396" y="9"/>
                  </a:lnTo>
                  <a:lnTo>
                    <a:pt x="448" y="24"/>
                  </a:lnTo>
                  <a:lnTo>
                    <a:pt x="485" y="19"/>
                  </a:lnTo>
                  <a:lnTo>
                    <a:pt x="434" y="5"/>
                  </a:lnTo>
                  <a:close/>
                  <a:moveTo>
                    <a:pt x="490" y="0"/>
                  </a:moveTo>
                  <a:lnTo>
                    <a:pt x="490" y="0"/>
                  </a:lnTo>
                  <a:lnTo>
                    <a:pt x="481" y="0"/>
                  </a:lnTo>
                  <a:lnTo>
                    <a:pt x="478" y="0"/>
                  </a:lnTo>
                  <a:lnTo>
                    <a:pt x="539" y="18"/>
                  </a:lnTo>
                  <a:lnTo>
                    <a:pt x="539" y="18"/>
                  </a:lnTo>
                  <a:lnTo>
                    <a:pt x="529" y="10"/>
                  </a:lnTo>
                  <a:lnTo>
                    <a:pt x="516" y="5"/>
                  </a:lnTo>
                  <a:lnTo>
                    <a:pt x="503" y="1"/>
                  </a:lnTo>
                  <a:lnTo>
                    <a:pt x="490" y="0"/>
                  </a:lnTo>
                  <a:close/>
                </a:path>
              </a:pathLst>
            </a:custGeom>
            <a:solidFill>
              <a:srgbClr val="D7D7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01" name="Freeform 1881">
              <a:extLst>
                <a:ext uri="{FF2B5EF4-FFF2-40B4-BE49-F238E27FC236}">
                  <a16:creationId xmlns:a16="http://schemas.microsoft.com/office/drawing/2014/main" id="{DBBD9F8F-4B41-43C9-A86F-6C9417EF0EB6}"/>
                </a:ext>
              </a:extLst>
            </p:cNvPr>
            <p:cNvSpPr>
              <a:spLocks/>
            </p:cNvSpPr>
            <p:nvPr/>
          </p:nvSpPr>
          <p:spPr bwMode="auto">
            <a:xfrm>
              <a:off x="7193747" y="2940861"/>
              <a:ext cx="403195" cy="59029"/>
            </a:xfrm>
            <a:custGeom>
              <a:avLst/>
              <a:gdLst>
                <a:gd name="T0" fmla="*/ 351 w 403"/>
                <a:gd name="T1" fmla="*/ 0 h 59"/>
                <a:gd name="T2" fmla="*/ 6 w 403"/>
                <a:gd name="T3" fmla="*/ 38 h 59"/>
                <a:gd name="T4" fmla="*/ 0 w 403"/>
                <a:gd name="T5" fmla="*/ 59 h 59"/>
                <a:gd name="T6" fmla="*/ 82 w 403"/>
                <a:gd name="T7" fmla="*/ 49 h 59"/>
                <a:gd name="T8" fmla="*/ 84 w 403"/>
                <a:gd name="T9" fmla="*/ 40 h 59"/>
                <a:gd name="T10" fmla="*/ 108 w 403"/>
                <a:gd name="T11" fmla="*/ 47 h 59"/>
                <a:gd name="T12" fmla="*/ 403 w 403"/>
                <a:gd name="T13" fmla="*/ 14 h 59"/>
                <a:gd name="T14" fmla="*/ 351 w 403"/>
                <a:gd name="T15" fmla="*/ 0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59">
                  <a:moveTo>
                    <a:pt x="351" y="0"/>
                  </a:moveTo>
                  <a:lnTo>
                    <a:pt x="6" y="38"/>
                  </a:lnTo>
                  <a:lnTo>
                    <a:pt x="0" y="59"/>
                  </a:lnTo>
                  <a:lnTo>
                    <a:pt x="82" y="49"/>
                  </a:lnTo>
                  <a:lnTo>
                    <a:pt x="84" y="40"/>
                  </a:lnTo>
                  <a:lnTo>
                    <a:pt x="108" y="47"/>
                  </a:lnTo>
                  <a:lnTo>
                    <a:pt x="403" y="14"/>
                  </a:lnTo>
                  <a:lnTo>
                    <a:pt x="3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02" name="Freeform 1882">
              <a:extLst>
                <a:ext uri="{FF2B5EF4-FFF2-40B4-BE49-F238E27FC236}">
                  <a16:creationId xmlns:a16="http://schemas.microsoft.com/office/drawing/2014/main" id="{FDC0E5E4-8BDB-4DB7-9A45-0BBB63AB797E}"/>
                </a:ext>
              </a:extLst>
            </p:cNvPr>
            <p:cNvSpPr>
              <a:spLocks/>
            </p:cNvSpPr>
            <p:nvPr/>
          </p:nvSpPr>
          <p:spPr bwMode="auto">
            <a:xfrm>
              <a:off x="7589938" y="2931857"/>
              <a:ext cx="89043" cy="19009"/>
            </a:xfrm>
            <a:custGeom>
              <a:avLst/>
              <a:gdLst>
                <a:gd name="T0" fmla="*/ 38 w 89"/>
                <a:gd name="T1" fmla="*/ 0 h 19"/>
                <a:gd name="T2" fmla="*/ 0 w 89"/>
                <a:gd name="T3" fmla="*/ 4 h 19"/>
                <a:gd name="T4" fmla="*/ 52 w 89"/>
                <a:gd name="T5" fmla="*/ 19 h 19"/>
                <a:gd name="T6" fmla="*/ 89 w 89"/>
                <a:gd name="T7" fmla="*/ 14 h 19"/>
                <a:gd name="T8" fmla="*/ 38 w 89"/>
                <a:gd name="T9" fmla="*/ 0 h 19"/>
              </a:gdLst>
              <a:ahLst/>
              <a:cxnLst>
                <a:cxn ang="0">
                  <a:pos x="T0" y="T1"/>
                </a:cxn>
                <a:cxn ang="0">
                  <a:pos x="T2" y="T3"/>
                </a:cxn>
                <a:cxn ang="0">
                  <a:pos x="T4" y="T5"/>
                </a:cxn>
                <a:cxn ang="0">
                  <a:pos x="T6" y="T7"/>
                </a:cxn>
                <a:cxn ang="0">
                  <a:pos x="T8" y="T9"/>
                </a:cxn>
              </a:cxnLst>
              <a:rect l="0" t="0" r="r" b="b"/>
              <a:pathLst>
                <a:path w="89" h="19">
                  <a:moveTo>
                    <a:pt x="38" y="0"/>
                  </a:moveTo>
                  <a:lnTo>
                    <a:pt x="0" y="4"/>
                  </a:lnTo>
                  <a:lnTo>
                    <a:pt x="52" y="19"/>
                  </a:lnTo>
                  <a:lnTo>
                    <a:pt x="89" y="14"/>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03" name="Freeform 1883">
              <a:extLst>
                <a:ext uri="{FF2B5EF4-FFF2-40B4-BE49-F238E27FC236}">
                  <a16:creationId xmlns:a16="http://schemas.microsoft.com/office/drawing/2014/main" id="{11136421-7FF4-4F62-A434-5D02F6B9CF40}"/>
                </a:ext>
              </a:extLst>
            </p:cNvPr>
            <p:cNvSpPr>
              <a:spLocks/>
            </p:cNvSpPr>
            <p:nvPr/>
          </p:nvSpPr>
          <p:spPr bwMode="auto">
            <a:xfrm>
              <a:off x="7671978" y="2926855"/>
              <a:ext cx="61030" cy="18009"/>
            </a:xfrm>
            <a:custGeom>
              <a:avLst/>
              <a:gdLst>
                <a:gd name="T0" fmla="*/ 12 w 61"/>
                <a:gd name="T1" fmla="*/ 0 h 18"/>
                <a:gd name="T2" fmla="*/ 12 w 61"/>
                <a:gd name="T3" fmla="*/ 0 h 18"/>
                <a:gd name="T4" fmla="*/ 3 w 61"/>
                <a:gd name="T5" fmla="*/ 0 h 18"/>
                <a:gd name="T6" fmla="*/ 0 w 61"/>
                <a:gd name="T7" fmla="*/ 0 h 18"/>
                <a:gd name="T8" fmla="*/ 61 w 61"/>
                <a:gd name="T9" fmla="*/ 18 h 18"/>
                <a:gd name="T10" fmla="*/ 61 w 61"/>
                <a:gd name="T11" fmla="*/ 18 h 18"/>
                <a:gd name="T12" fmla="*/ 51 w 61"/>
                <a:gd name="T13" fmla="*/ 10 h 18"/>
                <a:gd name="T14" fmla="*/ 38 w 61"/>
                <a:gd name="T15" fmla="*/ 5 h 18"/>
                <a:gd name="T16" fmla="*/ 25 w 61"/>
                <a:gd name="T17" fmla="*/ 1 h 18"/>
                <a:gd name="T18" fmla="*/ 12 w 61"/>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8">
                  <a:moveTo>
                    <a:pt x="12" y="0"/>
                  </a:moveTo>
                  <a:lnTo>
                    <a:pt x="12" y="0"/>
                  </a:lnTo>
                  <a:lnTo>
                    <a:pt x="3" y="0"/>
                  </a:lnTo>
                  <a:lnTo>
                    <a:pt x="0" y="0"/>
                  </a:lnTo>
                  <a:lnTo>
                    <a:pt x="61" y="18"/>
                  </a:lnTo>
                  <a:lnTo>
                    <a:pt x="61" y="18"/>
                  </a:lnTo>
                  <a:lnTo>
                    <a:pt x="51" y="10"/>
                  </a:lnTo>
                  <a:lnTo>
                    <a:pt x="38" y="5"/>
                  </a:lnTo>
                  <a:lnTo>
                    <a:pt x="25" y="1"/>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04" name="Freeform 1884">
              <a:extLst>
                <a:ext uri="{FF2B5EF4-FFF2-40B4-BE49-F238E27FC236}">
                  <a16:creationId xmlns:a16="http://schemas.microsoft.com/office/drawing/2014/main" id="{6384B475-F1F4-421E-82CB-206BFB86C481}"/>
                </a:ext>
              </a:extLst>
            </p:cNvPr>
            <p:cNvSpPr>
              <a:spLocks/>
            </p:cNvSpPr>
            <p:nvPr/>
          </p:nvSpPr>
          <p:spPr bwMode="auto">
            <a:xfrm>
              <a:off x="7627956" y="2926855"/>
              <a:ext cx="113055" cy="26013"/>
            </a:xfrm>
            <a:custGeom>
              <a:avLst/>
              <a:gdLst>
                <a:gd name="T0" fmla="*/ 44 w 113"/>
                <a:gd name="T1" fmla="*/ 0 h 26"/>
                <a:gd name="T2" fmla="*/ 0 w 113"/>
                <a:gd name="T3" fmla="*/ 5 h 26"/>
                <a:gd name="T4" fmla="*/ 51 w 113"/>
                <a:gd name="T5" fmla="*/ 19 h 26"/>
                <a:gd name="T6" fmla="*/ 70 w 113"/>
                <a:gd name="T7" fmla="*/ 18 h 26"/>
                <a:gd name="T8" fmla="*/ 70 w 113"/>
                <a:gd name="T9" fmla="*/ 18 h 26"/>
                <a:gd name="T10" fmla="*/ 79 w 113"/>
                <a:gd name="T11" fmla="*/ 17 h 26"/>
                <a:gd name="T12" fmla="*/ 79 w 113"/>
                <a:gd name="T13" fmla="*/ 17 h 26"/>
                <a:gd name="T14" fmla="*/ 88 w 113"/>
                <a:gd name="T15" fmla="*/ 18 h 26"/>
                <a:gd name="T16" fmla="*/ 97 w 113"/>
                <a:gd name="T17" fmla="*/ 19 h 26"/>
                <a:gd name="T18" fmla="*/ 105 w 113"/>
                <a:gd name="T19" fmla="*/ 22 h 26"/>
                <a:gd name="T20" fmla="*/ 113 w 113"/>
                <a:gd name="T21" fmla="*/ 26 h 26"/>
                <a:gd name="T22" fmla="*/ 113 w 113"/>
                <a:gd name="T23" fmla="*/ 26 h 26"/>
                <a:gd name="T24" fmla="*/ 105 w 113"/>
                <a:gd name="T25" fmla="*/ 18 h 26"/>
                <a:gd name="T26" fmla="*/ 44 w 113"/>
                <a:gd name="T2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26">
                  <a:moveTo>
                    <a:pt x="44" y="0"/>
                  </a:moveTo>
                  <a:lnTo>
                    <a:pt x="0" y="5"/>
                  </a:lnTo>
                  <a:lnTo>
                    <a:pt x="51" y="19"/>
                  </a:lnTo>
                  <a:lnTo>
                    <a:pt x="70" y="18"/>
                  </a:lnTo>
                  <a:lnTo>
                    <a:pt x="70" y="18"/>
                  </a:lnTo>
                  <a:lnTo>
                    <a:pt x="79" y="17"/>
                  </a:lnTo>
                  <a:lnTo>
                    <a:pt x="79" y="17"/>
                  </a:lnTo>
                  <a:lnTo>
                    <a:pt x="88" y="18"/>
                  </a:lnTo>
                  <a:lnTo>
                    <a:pt x="97" y="19"/>
                  </a:lnTo>
                  <a:lnTo>
                    <a:pt x="105" y="22"/>
                  </a:lnTo>
                  <a:lnTo>
                    <a:pt x="113" y="26"/>
                  </a:lnTo>
                  <a:lnTo>
                    <a:pt x="113" y="26"/>
                  </a:lnTo>
                  <a:lnTo>
                    <a:pt x="105" y="18"/>
                  </a:lnTo>
                  <a:lnTo>
                    <a:pt x="44"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05" name="Freeform 1885">
              <a:extLst>
                <a:ext uri="{FF2B5EF4-FFF2-40B4-BE49-F238E27FC236}">
                  <a16:creationId xmlns:a16="http://schemas.microsoft.com/office/drawing/2014/main" id="{C6A7EEBB-D94E-4429-889B-431E16F3A3B9}"/>
                </a:ext>
              </a:extLst>
            </p:cNvPr>
            <p:cNvSpPr>
              <a:spLocks/>
            </p:cNvSpPr>
            <p:nvPr/>
          </p:nvSpPr>
          <p:spPr bwMode="auto">
            <a:xfrm>
              <a:off x="7627956" y="2926855"/>
              <a:ext cx="113055" cy="26013"/>
            </a:xfrm>
            <a:custGeom>
              <a:avLst/>
              <a:gdLst>
                <a:gd name="T0" fmla="*/ 44 w 113"/>
                <a:gd name="T1" fmla="*/ 0 h 26"/>
                <a:gd name="T2" fmla="*/ 0 w 113"/>
                <a:gd name="T3" fmla="*/ 5 h 26"/>
                <a:gd name="T4" fmla="*/ 51 w 113"/>
                <a:gd name="T5" fmla="*/ 19 h 26"/>
                <a:gd name="T6" fmla="*/ 70 w 113"/>
                <a:gd name="T7" fmla="*/ 18 h 26"/>
                <a:gd name="T8" fmla="*/ 70 w 113"/>
                <a:gd name="T9" fmla="*/ 18 h 26"/>
                <a:gd name="T10" fmla="*/ 79 w 113"/>
                <a:gd name="T11" fmla="*/ 17 h 26"/>
                <a:gd name="T12" fmla="*/ 79 w 113"/>
                <a:gd name="T13" fmla="*/ 17 h 26"/>
                <a:gd name="T14" fmla="*/ 88 w 113"/>
                <a:gd name="T15" fmla="*/ 18 h 26"/>
                <a:gd name="T16" fmla="*/ 97 w 113"/>
                <a:gd name="T17" fmla="*/ 19 h 26"/>
                <a:gd name="T18" fmla="*/ 105 w 113"/>
                <a:gd name="T19" fmla="*/ 22 h 26"/>
                <a:gd name="T20" fmla="*/ 113 w 113"/>
                <a:gd name="T21" fmla="*/ 26 h 26"/>
                <a:gd name="T22" fmla="*/ 113 w 113"/>
                <a:gd name="T23" fmla="*/ 26 h 26"/>
                <a:gd name="T24" fmla="*/ 105 w 113"/>
                <a:gd name="T25" fmla="*/ 18 h 26"/>
                <a:gd name="T26" fmla="*/ 44 w 113"/>
                <a:gd name="T2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26">
                  <a:moveTo>
                    <a:pt x="44" y="0"/>
                  </a:moveTo>
                  <a:lnTo>
                    <a:pt x="0" y="5"/>
                  </a:lnTo>
                  <a:lnTo>
                    <a:pt x="51" y="19"/>
                  </a:lnTo>
                  <a:lnTo>
                    <a:pt x="70" y="18"/>
                  </a:lnTo>
                  <a:lnTo>
                    <a:pt x="70" y="18"/>
                  </a:lnTo>
                  <a:lnTo>
                    <a:pt x="79" y="17"/>
                  </a:lnTo>
                  <a:lnTo>
                    <a:pt x="79" y="17"/>
                  </a:lnTo>
                  <a:lnTo>
                    <a:pt x="88" y="18"/>
                  </a:lnTo>
                  <a:lnTo>
                    <a:pt x="97" y="19"/>
                  </a:lnTo>
                  <a:lnTo>
                    <a:pt x="105" y="22"/>
                  </a:lnTo>
                  <a:lnTo>
                    <a:pt x="113" y="26"/>
                  </a:lnTo>
                  <a:lnTo>
                    <a:pt x="113" y="26"/>
                  </a:lnTo>
                  <a:lnTo>
                    <a:pt x="105" y="18"/>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06" name="Freeform 1886">
              <a:extLst>
                <a:ext uri="{FF2B5EF4-FFF2-40B4-BE49-F238E27FC236}">
                  <a16:creationId xmlns:a16="http://schemas.microsoft.com/office/drawing/2014/main" id="{AB6C8CD2-7086-47CE-A04D-35157F23675B}"/>
                </a:ext>
              </a:extLst>
            </p:cNvPr>
            <p:cNvSpPr>
              <a:spLocks/>
            </p:cNvSpPr>
            <p:nvPr/>
          </p:nvSpPr>
          <p:spPr bwMode="auto">
            <a:xfrm>
              <a:off x="7544917" y="2935859"/>
              <a:ext cx="97047" cy="19009"/>
            </a:xfrm>
            <a:custGeom>
              <a:avLst/>
              <a:gdLst>
                <a:gd name="T0" fmla="*/ 45 w 97"/>
                <a:gd name="T1" fmla="*/ 0 h 19"/>
                <a:gd name="T2" fmla="*/ 0 w 97"/>
                <a:gd name="T3" fmla="*/ 5 h 19"/>
                <a:gd name="T4" fmla="*/ 52 w 97"/>
                <a:gd name="T5" fmla="*/ 19 h 19"/>
                <a:gd name="T6" fmla="*/ 97 w 97"/>
                <a:gd name="T7" fmla="*/ 15 h 19"/>
                <a:gd name="T8" fmla="*/ 45 w 97"/>
                <a:gd name="T9" fmla="*/ 0 h 19"/>
              </a:gdLst>
              <a:ahLst/>
              <a:cxnLst>
                <a:cxn ang="0">
                  <a:pos x="T0" y="T1"/>
                </a:cxn>
                <a:cxn ang="0">
                  <a:pos x="T2" y="T3"/>
                </a:cxn>
                <a:cxn ang="0">
                  <a:pos x="T4" y="T5"/>
                </a:cxn>
                <a:cxn ang="0">
                  <a:pos x="T6" y="T7"/>
                </a:cxn>
                <a:cxn ang="0">
                  <a:pos x="T8" y="T9"/>
                </a:cxn>
              </a:cxnLst>
              <a:rect l="0" t="0" r="r" b="b"/>
              <a:pathLst>
                <a:path w="97" h="19">
                  <a:moveTo>
                    <a:pt x="45" y="0"/>
                  </a:moveTo>
                  <a:lnTo>
                    <a:pt x="0" y="5"/>
                  </a:lnTo>
                  <a:lnTo>
                    <a:pt x="52" y="19"/>
                  </a:lnTo>
                  <a:lnTo>
                    <a:pt x="97" y="15"/>
                  </a:lnTo>
                  <a:lnTo>
                    <a:pt x="45"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07" name="Freeform 1887">
              <a:extLst>
                <a:ext uri="{FF2B5EF4-FFF2-40B4-BE49-F238E27FC236}">
                  <a16:creationId xmlns:a16="http://schemas.microsoft.com/office/drawing/2014/main" id="{36FE57C5-403B-401D-8435-60CC91EE98D2}"/>
                </a:ext>
              </a:extLst>
            </p:cNvPr>
            <p:cNvSpPr>
              <a:spLocks/>
            </p:cNvSpPr>
            <p:nvPr/>
          </p:nvSpPr>
          <p:spPr bwMode="auto">
            <a:xfrm>
              <a:off x="7544917" y="2935859"/>
              <a:ext cx="97047" cy="19009"/>
            </a:xfrm>
            <a:custGeom>
              <a:avLst/>
              <a:gdLst>
                <a:gd name="T0" fmla="*/ 45 w 97"/>
                <a:gd name="T1" fmla="*/ 0 h 19"/>
                <a:gd name="T2" fmla="*/ 0 w 97"/>
                <a:gd name="T3" fmla="*/ 5 h 19"/>
                <a:gd name="T4" fmla="*/ 52 w 97"/>
                <a:gd name="T5" fmla="*/ 19 h 19"/>
                <a:gd name="T6" fmla="*/ 97 w 97"/>
                <a:gd name="T7" fmla="*/ 15 h 19"/>
                <a:gd name="T8" fmla="*/ 45 w 97"/>
                <a:gd name="T9" fmla="*/ 0 h 19"/>
              </a:gdLst>
              <a:ahLst/>
              <a:cxnLst>
                <a:cxn ang="0">
                  <a:pos x="T0" y="T1"/>
                </a:cxn>
                <a:cxn ang="0">
                  <a:pos x="T2" y="T3"/>
                </a:cxn>
                <a:cxn ang="0">
                  <a:pos x="T4" y="T5"/>
                </a:cxn>
                <a:cxn ang="0">
                  <a:pos x="T6" y="T7"/>
                </a:cxn>
                <a:cxn ang="0">
                  <a:pos x="T8" y="T9"/>
                </a:cxn>
              </a:cxnLst>
              <a:rect l="0" t="0" r="r" b="b"/>
              <a:pathLst>
                <a:path w="97" h="19">
                  <a:moveTo>
                    <a:pt x="45" y="0"/>
                  </a:moveTo>
                  <a:lnTo>
                    <a:pt x="0" y="5"/>
                  </a:lnTo>
                  <a:lnTo>
                    <a:pt x="52" y="19"/>
                  </a:lnTo>
                  <a:lnTo>
                    <a:pt x="97" y="15"/>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08" name="Freeform 1888">
              <a:extLst>
                <a:ext uri="{FF2B5EF4-FFF2-40B4-BE49-F238E27FC236}">
                  <a16:creationId xmlns:a16="http://schemas.microsoft.com/office/drawing/2014/main" id="{4A9C0EA9-9BAD-4409-942B-34C48231CF85}"/>
                </a:ext>
              </a:extLst>
            </p:cNvPr>
            <p:cNvSpPr>
              <a:spLocks/>
            </p:cNvSpPr>
            <p:nvPr/>
          </p:nvSpPr>
          <p:spPr bwMode="auto">
            <a:xfrm>
              <a:off x="7038672" y="2983883"/>
              <a:ext cx="110053" cy="32015"/>
            </a:xfrm>
            <a:custGeom>
              <a:avLst/>
              <a:gdLst>
                <a:gd name="T0" fmla="*/ 110 w 110"/>
                <a:gd name="T1" fmla="*/ 0 h 32"/>
                <a:gd name="T2" fmla="*/ 6 w 110"/>
                <a:gd name="T3" fmla="*/ 12 h 32"/>
                <a:gd name="T4" fmla="*/ 0 w 110"/>
                <a:gd name="T5" fmla="*/ 32 h 32"/>
                <a:gd name="T6" fmla="*/ 103 w 110"/>
                <a:gd name="T7" fmla="*/ 21 h 32"/>
                <a:gd name="T8" fmla="*/ 110 w 110"/>
                <a:gd name="T9" fmla="*/ 0 h 32"/>
              </a:gdLst>
              <a:ahLst/>
              <a:cxnLst>
                <a:cxn ang="0">
                  <a:pos x="T0" y="T1"/>
                </a:cxn>
                <a:cxn ang="0">
                  <a:pos x="T2" y="T3"/>
                </a:cxn>
                <a:cxn ang="0">
                  <a:pos x="T4" y="T5"/>
                </a:cxn>
                <a:cxn ang="0">
                  <a:pos x="T6" y="T7"/>
                </a:cxn>
                <a:cxn ang="0">
                  <a:pos x="T8" y="T9"/>
                </a:cxn>
              </a:cxnLst>
              <a:rect l="0" t="0" r="r" b="b"/>
              <a:pathLst>
                <a:path w="110" h="32">
                  <a:moveTo>
                    <a:pt x="110" y="0"/>
                  </a:moveTo>
                  <a:lnTo>
                    <a:pt x="6" y="12"/>
                  </a:lnTo>
                  <a:lnTo>
                    <a:pt x="0" y="32"/>
                  </a:lnTo>
                  <a:lnTo>
                    <a:pt x="103" y="21"/>
                  </a:lnTo>
                  <a:lnTo>
                    <a:pt x="110" y="0"/>
                  </a:lnTo>
                  <a:close/>
                </a:path>
              </a:pathLst>
            </a:custGeom>
            <a:solidFill>
              <a:srgbClr val="D7D7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09" name="Freeform 1889">
              <a:extLst>
                <a:ext uri="{FF2B5EF4-FFF2-40B4-BE49-F238E27FC236}">
                  <a16:creationId xmlns:a16="http://schemas.microsoft.com/office/drawing/2014/main" id="{5C7C2C37-96F3-49B2-9AE9-F6CF240CF412}"/>
                </a:ext>
              </a:extLst>
            </p:cNvPr>
            <p:cNvSpPr>
              <a:spLocks/>
            </p:cNvSpPr>
            <p:nvPr/>
          </p:nvSpPr>
          <p:spPr bwMode="auto">
            <a:xfrm>
              <a:off x="7038672" y="2983883"/>
              <a:ext cx="110053" cy="32015"/>
            </a:xfrm>
            <a:custGeom>
              <a:avLst/>
              <a:gdLst>
                <a:gd name="T0" fmla="*/ 110 w 110"/>
                <a:gd name="T1" fmla="*/ 0 h 32"/>
                <a:gd name="T2" fmla="*/ 6 w 110"/>
                <a:gd name="T3" fmla="*/ 12 h 32"/>
                <a:gd name="T4" fmla="*/ 0 w 110"/>
                <a:gd name="T5" fmla="*/ 32 h 32"/>
                <a:gd name="T6" fmla="*/ 103 w 110"/>
                <a:gd name="T7" fmla="*/ 21 h 32"/>
                <a:gd name="T8" fmla="*/ 110 w 110"/>
                <a:gd name="T9" fmla="*/ 0 h 32"/>
              </a:gdLst>
              <a:ahLst/>
              <a:cxnLst>
                <a:cxn ang="0">
                  <a:pos x="T0" y="T1"/>
                </a:cxn>
                <a:cxn ang="0">
                  <a:pos x="T2" y="T3"/>
                </a:cxn>
                <a:cxn ang="0">
                  <a:pos x="T4" y="T5"/>
                </a:cxn>
                <a:cxn ang="0">
                  <a:pos x="T6" y="T7"/>
                </a:cxn>
                <a:cxn ang="0">
                  <a:pos x="T8" y="T9"/>
                </a:cxn>
              </a:cxnLst>
              <a:rect l="0" t="0" r="r" b="b"/>
              <a:pathLst>
                <a:path w="110" h="32">
                  <a:moveTo>
                    <a:pt x="110" y="0"/>
                  </a:moveTo>
                  <a:lnTo>
                    <a:pt x="6" y="12"/>
                  </a:lnTo>
                  <a:lnTo>
                    <a:pt x="0" y="32"/>
                  </a:lnTo>
                  <a:lnTo>
                    <a:pt x="103" y="21"/>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10" name="Freeform 1890">
              <a:extLst>
                <a:ext uri="{FF2B5EF4-FFF2-40B4-BE49-F238E27FC236}">
                  <a16:creationId xmlns:a16="http://schemas.microsoft.com/office/drawing/2014/main" id="{549C418E-D087-49D6-94F0-6C318FA2A37D}"/>
                </a:ext>
              </a:extLst>
            </p:cNvPr>
            <p:cNvSpPr>
              <a:spLocks/>
            </p:cNvSpPr>
            <p:nvPr/>
          </p:nvSpPr>
          <p:spPr bwMode="auto">
            <a:xfrm>
              <a:off x="5707029" y="3035908"/>
              <a:ext cx="966466" cy="1524736"/>
            </a:xfrm>
            <a:custGeom>
              <a:avLst/>
              <a:gdLst>
                <a:gd name="T0" fmla="*/ 966 w 966"/>
                <a:gd name="T1" fmla="*/ 0 h 1524"/>
                <a:gd name="T2" fmla="*/ 70 w 966"/>
                <a:gd name="T3" fmla="*/ 97 h 1524"/>
                <a:gd name="T4" fmla="*/ 70 w 966"/>
                <a:gd name="T5" fmla="*/ 97 h 1524"/>
                <a:gd name="T6" fmla="*/ 62 w 966"/>
                <a:gd name="T7" fmla="*/ 99 h 1524"/>
                <a:gd name="T8" fmla="*/ 55 w 966"/>
                <a:gd name="T9" fmla="*/ 101 h 1524"/>
                <a:gd name="T10" fmla="*/ 40 w 966"/>
                <a:gd name="T11" fmla="*/ 108 h 1524"/>
                <a:gd name="T12" fmla="*/ 27 w 966"/>
                <a:gd name="T13" fmla="*/ 116 h 1524"/>
                <a:gd name="T14" fmla="*/ 17 w 966"/>
                <a:gd name="T15" fmla="*/ 126 h 1524"/>
                <a:gd name="T16" fmla="*/ 9 w 966"/>
                <a:gd name="T17" fmla="*/ 139 h 1524"/>
                <a:gd name="T18" fmla="*/ 3 w 966"/>
                <a:gd name="T19" fmla="*/ 153 h 1524"/>
                <a:gd name="T20" fmla="*/ 0 w 966"/>
                <a:gd name="T21" fmla="*/ 169 h 1524"/>
                <a:gd name="T22" fmla="*/ 0 w 966"/>
                <a:gd name="T23" fmla="*/ 177 h 1524"/>
                <a:gd name="T24" fmla="*/ 0 w 966"/>
                <a:gd name="T25" fmla="*/ 185 h 1524"/>
                <a:gd name="T26" fmla="*/ 139 w 966"/>
                <a:gd name="T27" fmla="*/ 1462 h 1524"/>
                <a:gd name="T28" fmla="*/ 139 w 966"/>
                <a:gd name="T29" fmla="*/ 1462 h 1524"/>
                <a:gd name="T30" fmla="*/ 142 w 966"/>
                <a:gd name="T31" fmla="*/ 1472 h 1524"/>
                <a:gd name="T32" fmla="*/ 144 w 966"/>
                <a:gd name="T33" fmla="*/ 1482 h 1524"/>
                <a:gd name="T34" fmla="*/ 148 w 966"/>
                <a:gd name="T35" fmla="*/ 1491 h 1524"/>
                <a:gd name="T36" fmla="*/ 153 w 966"/>
                <a:gd name="T37" fmla="*/ 1498 h 1524"/>
                <a:gd name="T38" fmla="*/ 160 w 966"/>
                <a:gd name="T39" fmla="*/ 1506 h 1524"/>
                <a:gd name="T40" fmla="*/ 166 w 966"/>
                <a:gd name="T41" fmla="*/ 1513 h 1524"/>
                <a:gd name="T42" fmla="*/ 174 w 966"/>
                <a:gd name="T43" fmla="*/ 1519 h 1524"/>
                <a:gd name="T44" fmla="*/ 183 w 966"/>
                <a:gd name="T45" fmla="*/ 1524 h 1524"/>
                <a:gd name="T46" fmla="*/ 183 w 966"/>
                <a:gd name="T47" fmla="*/ 1524 h 1524"/>
                <a:gd name="T48" fmla="*/ 175 w 966"/>
                <a:gd name="T49" fmla="*/ 1514 h 1524"/>
                <a:gd name="T50" fmla="*/ 170 w 966"/>
                <a:gd name="T51" fmla="*/ 1504 h 1524"/>
                <a:gd name="T52" fmla="*/ 165 w 966"/>
                <a:gd name="T53" fmla="*/ 1492 h 1524"/>
                <a:gd name="T54" fmla="*/ 162 w 966"/>
                <a:gd name="T55" fmla="*/ 1479 h 1524"/>
                <a:gd name="T56" fmla="*/ 23 w 966"/>
                <a:gd name="T57" fmla="*/ 201 h 1524"/>
                <a:gd name="T58" fmla="*/ 23 w 966"/>
                <a:gd name="T59" fmla="*/ 201 h 1524"/>
                <a:gd name="T60" fmla="*/ 23 w 966"/>
                <a:gd name="T61" fmla="*/ 194 h 1524"/>
                <a:gd name="T62" fmla="*/ 23 w 966"/>
                <a:gd name="T63" fmla="*/ 186 h 1524"/>
                <a:gd name="T64" fmla="*/ 27 w 966"/>
                <a:gd name="T65" fmla="*/ 170 h 1524"/>
                <a:gd name="T66" fmla="*/ 32 w 966"/>
                <a:gd name="T67" fmla="*/ 157 h 1524"/>
                <a:gd name="T68" fmla="*/ 40 w 966"/>
                <a:gd name="T69" fmla="*/ 144 h 1524"/>
                <a:gd name="T70" fmla="*/ 51 w 966"/>
                <a:gd name="T71" fmla="*/ 134 h 1524"/>
                <a:gd name="T72" fmla="*/ 64 w 966"/>
                <a:gd name="T73" fmla="*/ 125 h 1524"/>
                <a:gd name="T74" fmla="*/ 78 w 966"/>
                <a:gd name="T75" fmla="*/ 118 h 1524"/>
                <a:gd name="T76" fmla="*/ 86 w 966"/>
                <a:gd name="T77" fmla="*/ 117 h 1524"/>
                <a:gd name="T78" fmla="*/ 94 w 966"/>
                <a:gd name="T79" fmla="*/ 116 h 1524"/>
                <a:gd name="T80" fmla="*/ 960 w 966"/>
                <a:gd name="T81" fmla="*/ 21 h 1524"/>
                <a:gd name="T82" fmla="*/ 966 w 966"/>
                <a:gd name="T83"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6" h="1524">
                  <a:moveTo>
                    <a:pt x="966" y="0"/>
                  </a:moveTo>
                  <a:lnTo>
                    <a:pt x="70" y="97"/>
                  </a:lnTo>
                  <a:lnTo>
                    <a:pt x="70" y="97"/>
                  </a:lnTo>
                  <a:lnTo>
                    <a:pt x="62" y="99"/>
                  </a:lnTo>
                  <a:lnTo>
                    <a:pt x="55" y="101"/>
                  </a:lnTo>
                  <a:lnTo>
                    <a:pt x="40" y="108"/>
                  </a:lnTo>
                  <a:lnTo>
                    <a:pt x="27" y="116"/>
                  </a:lnTo>
                  <a:lnTo>
                    <a:pt x="17" y="126"/>
                  </a:lnTo>
                  <a:lnTo>
                    <a:pt x="9" y="139"/>
                  </a:lnTo>
                  <a:lnTo>
                    <a:pt x="3" y="153"/>
                  </a:lnTo>
                  <a:lnTo>
                    <a:pt x="0" y="169"/>
                  </a:lnTo>
                  <a:lnTo>
                    <a:pt x="0" y="177"/>
                  </a:lnTo>
                  <a:lnTo>
                    <a:pt x="0" y="185"/>
                  </a:lnTo>
                  <a:lnTo>
                    <a:pt x="139" y="1462"/>
                  </a:lnTo>
                  <a:lnTo>
                    <a:pt x="139" y="1462"/>
                  </a:lnTo>
                  <a:lnTo>
                    <a:pt x="142" y="1472"/>
                  </a:lnTo>
                  <a:lnTo>
                    <a:pt x="144" y="1482"/>
                  </a:lnTo>
                  <a:lnTo>
                    <a:pt x="148" y="1491"/>
                  </a:lnTo>
                  <a:lnTo>
                    <a:pt x="153" y="1498"/>
                  </a:lnTo>
                  <a:lnTo>
                    <a:pt x="160" y="1506"/>
                  </a:lnTo>
                  <a:lnTo>
                    <a:pt x="166" y="1513"/>
                  </a:lnTo>
                  <a:lnTo>
                    <a:pt x="174" y="1519"/>
                  </a:lnTo>
                  <a:lnTo>
                    <a:pt x="183" y="1524"/>
                  </a:lnTo>
                  <a:lnTo>
                    <a:pt x="183" y="1524"/>
                  </a:lnTo>
                  <a:lnTo>
                    <a:pt x="175" y="1514"/>
                  </a:lnTo>
                  <a:lnTo>
                    <a:pt x="170" y="1504"/>
                  </a:lnTo>
                  <a:lnTo>
                    <a:pt x="165" y="1492"/>
                  </a:lnTo>
                  <a:lnTo>
                    <a:pt x="162" y="1479"/>
                  </a:lnTo>
                  <a:lnTo>
                    <a:pt x="23" y="201"/>
                  </a:lnTo>
                  <a:lnTo>
                    <a:pt x="23" y="201"/>
                  </a:lnTo>
                  <a:lnTo>
                    <a:pt x="23" y="194"/>
                  </a:lnTo>
                  <a:lnTo>
                    <a:pt x="23" y="186"/>
                  </a:lnTo>
                  <a:lnTo>
                    <a:pt x="27" y="170"/>
                  </a:lnTo>
                  <a:lnTo>
                    <a:pt x="32" y="157"/>
                  </a:lnTo>
                  <a:lnTo>
                    <a:pt x="40" y="144"/>
                  </a:lnTo>
                  <a:lnTo>
                    <a:pt x="51" y="134"/>
                  </a:lnTo>
                  <a:lnTo>
                    <a:pt x="64" y="125"/>
                  </a:lnTo>
                  <a:lnTo>
                    <a:pt x="78" y="118"/>
                  </a:lnTo>
                  <a:lnTo>
                    <a:pt x="86" y="117"/>
                  </a:lnTo>
                  <a:lnTo>
                    <a:pt x="94" y="116"/>
                  </a:lnTo>
                  <a:lnTo>
                    <a:pt x="960" y="21"/>
                  </a:lnTo>
                  <a:lnTo>
                    <a:pt x="966" y="0"/>
                  </a:lnTo>
                  <a:close/>
                </a:path>
              </a:pathLst>
            </a:custGeom>
            <a:solidFill>
              <a:srgbClr val="F3EF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11" name="Freeform 1891">
              <a:extLst>
                <a:ext uri="{FF2B5EF4-FFF2-40B4-BE49-F238E27FC236}">
                  <a16:creationId xmlns:a16="http://schemas.microsoft.com/office/drawing/2014/main" id="{FD611CF9-4751-45C5-A0C1-640326232058}"/>
                </a:ext>
              </a:extLst>
            </p:cNvPr>
            <p:cNvSpPr>
              <a:spLocks/>
            </p:cNvSpPr>
            <p:nvPr/>
          </p:nvSpPr>
          <p:spPr bwMode="auto">
            <a:xfrm>
              <a:off x="5707029" y="3035908"/>
              <a:ext cx="966466" cy="1524736"/>
            </a:xfrm>
            <a:custGeom>
              <a:avLst/>
              <a:gdLst>
                <a:gd name="T0" fmla="*/ 966 w 966"/>
                <a:gd name="T1" fmla="*/ 0 h 1524"/>
                <a:gd name="T2" fmla="*/ 70 w 966"/>
                <a:gd name="T3" fmla="*/ 97 h 1524"/>
                <a:gd name="T4" fmla="*/ 70 w 966"/>
                <a:gd name="T5" fmla="*/ 97 h 1524"/>
                <a:gd name="T6" fmla="*/ 62 w 966"/>
                <a:gd name="T7" fmla="*/ 99 h 1524"/>
                <a:gd name="T8" fmla="*/ 55 w 966"/>
                <a:gd name="T9" fmla="*/ 101 h 1524"/>
                <a:gd name="T10" fmla="*/ 40 w 966"/>
                <a:gd name="T11" fmla="*/ 108 h 1524"/>
                <a:gd name="T12" fmla="*/ 27 w 966"/>
                <a:gd name="T13" fmla="*/ 116 h 1524"/>
                <a:gd name="T14" fmla="*/ 17 w 966"/>
                <a:gd name="T15" fmla="*/ 126 h 1524"/>
                <a:gd name="T16" fmla="*/ 9 w 966"/>
                <a:gd name="T17" fmla="*/ 139 h 1524"/>
                <a:gd name="T18" fmla="*/ 3 w 966"/>
                <a:gd name="T19" fmla="*/ 153 h 1524"/>
                <a:gd name="T20" fmla="*/ 0 w 966"/>
                <a:gd name="T21" fmla="*/ 169 h 1524"/>
                <a:gd name="T22" fmla="*/ 0 w 966"/>
                <a:gd name="T23" fmla="*/ 177 h 1524"/>
                <a:gd name="T24" fmla="*/ 0 w 966"/>
                <a:gd name="T25" fmla="*/ 185 h 1524"/>
                <a:gd name="T26" fmla="*/ 139 w 966"/>
                <a:gd name="T27" fmla="*/ 1462 h 1524"/>
                <a:gd name="T28" fmla="*/ 139 w 966"/>
                <a:gd name="T29" fmla="*/ 1462 h 1524"/>
                <a:gd name="T30" fmla="*/ 142 w 966"/>
                <a:gd name="T31" fmla="*/ 1472 h 1524"/>
                <a:gd name="T32" fmla="*/ 144 w 966"/>
                <a:gd name="T33" fmla="*/ 1482 h 1524"/>
                <a:gd name="T34" fmla="*/ 148 w 966"/>
                <a:gd name="T35" fmla="*/ 1491 h 1524"/>
                <a:gd name="T36" fmla="*/ 153 w 966"/>
                <a:gd name="T37" fmla="*/ 1498 h 1524"/>
                <a:gd name="T38" fmla="*/ 160 w 966"/>
                <a:gd name="T39" fmla="*/ 1506 h 1524"/>
                <a:gd name="T40" fmla="*/ 166 w 966"/>
                <a:gd name="T41" fmla="*/ 1513 h 1524"/>
                <a:gd name="T42" fmla="*/ 174 w 966"/>
                <a:gd name="T43" fmla="*/ 1519 h 1524"/>
                <a:gd name="T44" fmla="*/ 183 w 966"/>
                <a:gd name="T45" fmla="*/ 1524 h 1524"/>
                <a:gd name="T46" fmla="*/ 183 w 966"/>
                <a:gd name="T47" fmla="*/ 1524 h 1524"/>
                <a:gd name="T48" fmla="*/ 175 w 966"/>
                <a:gd name="T49" fmla="*/ 1514 h 1524"/>
                <a:gd name="T50" fmla="*/ 170 w 966"/>
                <a:gd name="T51" fmla="*/ 1504 h 1524"/>
                <a:gd name="T52" fmla="*/ 165 w 966"/>
                <a:gd name="T53" fmla="*/ 1492 h 1524"/>
                <a:gd name="T54" fmla="*/ 162 w 966"/>
                <a:gd name="T55" fmla="*/ 1479 h 1524"/>
                <a:gd name="T56" fmla="*/ 23 w 966"/>
                <a:gd name="T57" fmla="*/ 201 h 1524"/>
                <a:gd name="T58" fmla="*/ 23 w 966"/>
                <a:gd name="T59" fmla="*/ 201 h 1524"/>
                <a:gd name="T60" fmla="*/ 23 w 966"/>
                <a:gd name="T61" fmla="*/ 194 h 1524"/>
                <a:gd name="T62" fmla="*/ 23 w 966"/>
                <a:gd name="T63" fmla="*/ 186 h 1524"/>
                <a:gd name="T64" fmla="*/ 27 w 966"/>
                <a:gd name="T65" fmla="*/ 170 h 1524"/>
                <a:gd name="T66" fmla="*/ 32 w 966"/>
                <a:gd name="T67" fmla="*/ 157 h 1524"/>
                <a:gd name="T68" fmla="*/ 40 w 966"/>
                <a:gd name="T69" fmla="*/ 144 h 1524"/>
                <a:gd name="T70" fmla="*/ 51 w 966"/>
                <a:gd name="T71" fmla="*/ 134 h 1524"/>
                <a:gd name="T72" fmla="*/ 64 w 966"/>
                <a:gd name="T73" fmla="*/ 125 h 1524"/>
                <a:gd name="T74" fmla="*/ 78 w 966"/>
                <a:gd name="T75" fmla="*/ 118 h 1524"/>
                <a:gd name="T76" fmla="*/ 86 w 966"/>
                <a:gd name="T77" fmla="*/ 117 h 1524"/>
                <a:gd name="T78" fmla="*/ 94 w 966"/>
                <a:gd name="T79" fmla="*/ 116 h 1524"/>
                <a:gd name="T80" fmla="*/ 960 w 966"/>
                <a:gd name="T81" fmla="*/ 21 h 1524"/>
                <a:gd name="T82" fmla="*/ 966 w 966"/>
                <a:gd name="T83"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6" h="1524">
                  <a:moveTo>
                    <a:pt x="966" y="0"/>
                  </a:moveTo>
                  <a:lnTo>
                    <a:pt x="70" y="97"/>
                  </a:lnTo>
                  <a:lnTo>
                    <a:pt x="70" y="97"/>
                  </a:lnTo>
                  <a:lnTo>
                    <a:pt x="62" y="99"/>
                  </a:lnTo>
                  <a:lnTo>
                    <a:pt x="55" y="101"/>
                  </a:lnTo>
                  <a:lnTo>
                    <a:pt x="40" y="108"/>
                  </a:lnTo>
                  <a:lnTo>
                    <a:pt x="27" y="116"/>
                  </a:lnTo>
                  <a:lnTo>
                    <a:pt x="17" y="126"/>
                  </a:lnTo>
                  <a:lnTo>
                    <a:pt x="9" y="139"/>
                  </a:lnTo>
                  <a:lnTo>
                    <a:pt x="3" y="153"/>
                  </a:lnTo>
                  <a:lnTo>
                    <a:pt x="0" y="169"/>
                  </a:lnTo>
                  <a:lnTo>
                    <a:pt x="0" y="177"/>
                  </a:lnTo>
                  <a:lnTo>
                    <a:pt x="0" y="185"/>
                  </a:lnTo>
                  <a:lnTo>
                    <a:pt x="139" y="1462"/>
                  </a:lnTo>
                  <a:lnTo>
                    <a:pt x="139" y="1462"/>
                  </a:lnTo>
                  <a:lnTo>
                    <a:pt x="142" y="1472"/>
                  </a:lnTo>
                  <a:lnTo>
                    <a:pt x="144" y="1482"/>
                  </a:lnTo>
                  <a:lnTo>
                    <a:pt x="148" y="1491"/>
                  </a:lnTo>
                  <a:lnTo>
                    <a:pt x="153" y="1498"/>
                  </a:lnTo>
                  <a:lnTo>
                    <a:pt x="160" y="1506"/>
                  </a:lnTo>
                  <a:lnTo>
                    <a:pt x="166" y="1513"/>
                  </a:lnTo>
                  <a:lnTo>
                    <a:pt x="174" y="1519"/>
                  </a:lnTo>
                  <a:lnTo>
                    <a:pt x="183" y="1524"/>
                  </a:lnTo>
                  <a:lnTo>
                    <a:pt x="183" y="1524"/>
                  </a:lnTo>
                  <a:lnTo>
                    <a:pt x="175" y="1514"/>
                  </a:lnTo>
                  <a:lnTo>
                    <a:pt x="170" y="1504"/>
                  </a:lnTo>
                  <a:lnTo>
                    <a:pt x="165" y="1492"/>
                  </a:lnTo>
                  <a:lnTo>
                    <a:pt x="162" y="1479"/>
                  </a:lnTo>
                  <a:lnTo>
                    <a:pt x="23" y="201"/>
                  </a:lnTo>
                  <a:lnTo>
                    <a:pt x="23" y="201"/>
                  </a:lnTo>
                  <a:lnTo>
                    <a:pt x="23" y="194"/>
                  </a:lnTo>
                  <a:lnTo>
                    <a:pt x="23" y="186"/>
                  </a:lnTo>
                  <a:lnTo>
                    <a:pt x="27" y="170"/>
                  </a:lnTo>
                  <a:lnTo>
                    <a:pt x="32" y="157"/>
                  </a:lnTo>
                  <a:lnTo>
                    <a:pt x="40" y="144"/>
                  </a:lnTo>
                  <a:lnTo>
                    <a:pt x="51" y="134"/>
                  </a:lnTo>
                  <a:lnTo>
                    <a:pt x="64" y="125"/>
                  </a:lnTo>
                  <a:lnTo>
                    <a:pt x="78" y="118"/>
                  </a:lnTo>
                  <a:lnTo>
                    <a:pt x="86" y="117"/>
                  </a:lnTo>
                  <a:lnTo>
                    <a:pt x="94" y="116"/>
                  </a:lnTo>
                  <a:lnTo>
                    <a:pt x="960" y="21"/>
                  </a:lnTo>
                  <a:lnTo>
                    <a:pt x="9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12" name="Freeform 1892">
              <a:extLst>
                <a:ext uri="{FF2B5EF4-FFF2-40B4-BE49-F238E27FC236}">
                  <a16:creationId xmlns:a16="http://schemas.microsoft.com/office/drawing/2014/main" id="{52CC52C2-51D8-4EA3-8E79-1C73136901C3}"/>
                </a:ext>
              </a:extLst>
            </p:cNvPr>
            <p:cNvSpPr>
              <a:spLocks/>
            </p:cNvSpPr>
            <p:nvPr/>
          </p:nvSpPr>
          <p:spPr bwMode="auto">
            <a:xfrm>
              <a:off x="6667493" y="3027904"/>
              <a:ext cx="86042" cy="29014"/>
            </a:xfrm>
            <a:custGeom>
              <a:avLst/>
              <a:gdLst>
                <a:gd name="T0" fmla="*/ 86 w 86"/>
                <a:gd name="T1" fmla="*/ 0 h 29"/>
                <a:gd name="T2" fmla="*/ 6 w 86"/>
                <a:gd name="T3" fmla="*/ 8 h 29"/>
                <a:gd name="T4" fmla="*/ 0 w 86"/>
                <a:gd name="T5" fmla="*/ 29 h 29"/>
                <a:gd name="T6" fmla="*/ 79 w 86"/>
                <a:gd name="T7" fmla="*/ 21 h 29"/>
                <a:gd name="T8" fmla="*/ 86 w 86"/>
                <a:gd name="T9" fmla="*/ 0 h 29"/>
              </a:gdLst>
              <a:ahLst/>
              <a:cxnLst>
                <a:cxn ang="0">
                  <a:pos x="T0" y="T1"/>
                </a:cxn>
                <a:cxn ang="0">
                  <a:pos x="T2" y="T3"/>
                </a:cxn>
                <a:cxn ang="0">
                  <a:pos x="T4" y="T5"/>
                </a:cxn>
                <a:cxn ang="0">
                  <a:pos x="T6" y="T7"/>
                </a:cxn>
                <a:cxn ang="0">
                  <a:pos x="T8" y="T9"/>
                </a:cxn>
              </a:cxnLst>
              <a:rect l="0" t="0" r="r" b="b"/>
              <a:pathLst>
                <a:path w="86" h="29">
                  <a:moveTo>
                    <a:pt x="86" y="0"/>
                  </a:moveTo>
                  <a:lnTo>
                    <a:pt x="6" y="8"/>
                  </a:lnTo>
                  <a:lnTo>
                    <a:pt x="0" y="29"/>
                  </a:lnTo>
                  <a:lnTo>
                    <a:pt x="79" y="21"/>
                  </a:lnTo>
                  <a:lnTo>
                    <a:pt x="86" y="0"/>
                  </a:lnTo>
                  <a:close/>
                </a:path>
              </a:pathLst>
            </a:custGeom>
            <a:solidFill>
              <a:srgbClr val="BC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13" name="Freeform 1893">
              <a:extLst>
                <a:ext uri="{FF2B5EF4-FFF2-40B4-BE49-F238E27FC236}">
                  <a16:creationId xmlns:a16="http://schemas.microsoft.com/office/drawing/2014/main" id="{2202132D-AACA-4BC6-95FB-D68C1758371E}"/>
                </a:ext>
              </a:extLst>
            </p:cNvPr>
            <p:cNvSpPr>
              <a:spLocks/>
            </p:cNvSpPr>
            <p:nvPr/>
          </p:nvSpPr>
          <p:spPr bwMode="auto">
            <a:xfrm>
              <a:off x="6667493" y="3027904"/>
              <a:ext cx="86042" cy="29014"/>
            </a:xfrm>
            <a:custGeom>
              <a:avLst/>
              <a:gdLst>
                <a:gd name="T0" fmla="*/ 86 w 86"/>
                <a:gd name="T1" fmla="*/ 0 h 29"/>
                <a:gd name="T2" fmla="*/ 6 w 86"/>
                <a:gd name="T3" fmla="*/ 8 h 29"/>
                <a:gd name="T4" fmla="*/ 0 w 86"/>
                <a:gd name="T5" fmla="*/ 29 h 29"/>
                <a:gd name="T6" fmla="*/ 79 w 86"/>
                <a:gd name="T7" fmla="*/ 21 h 29"/>
                <a:gd name="T8" fmla="*/ 86 w 86"/>
                <a:gd name="T9" fmla="*/ 0 h 29"/>
              </a:gdLst>
              <a:ahLst/>
              <a:cxnLst>
                <a:cxn ang="0">
                  <a:pos x="T0" y="T1"/>
                </a:cxn>
                <a:cxn ang="0">
                  <a:pos x="T2" y="T3"/>
                </a:cxn>
                <a:cxn ang="0">
                  <a:pos x="T4" y="T5"/>
                </a:cxn>
                <a:cxn ang="0">
                  <a:pos x="T6" y="T7"/>
                </a:cxn>
                <a:cxn ang="0">
                  <a:pos x="T8" y="T9"/>
                </a:cxn>
              </a:cxnLst>
              <a:rect l="0" t="0" r="r" b="b"/>
              <a:pathLst>
                <a:path w="86" h="29">
                  <a:moveTo>
                    <a:pt x="86" y="0"/>
                  </a:moveTo>
                  <a:lnTo>
                    <a:pt x="6" y="8"/>
                  </a:lnTo>
                  <a:lnTo>
                    <a:pt x="0" y="29"/>
                  </a:lnTo>
                  <a:lnTo>
                    <a:pt x="79" y="21"/>
                  </a:lnTo>
                  <a:lnTo>
                    <a:pt x="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14" name="Freeform 1894">
              <a:extLst>
                <a:ext uri="{FF2B5EF4-FFF2-40B4-BE49-F238E27FC236}">
                  <a16:creationId xmlns:a16="http://schemas.microsoft.com/office/drawing/2014/main" id="{95C0E181-A652-4D93-9333-012905FC69FD}"/>
                </a:ext>
              </a:extLst>
            </p:cNvPr>
            <p:cNvSpPr>
              <a:spLocks/>
            </p:cNvSpPr>
            <p:nvPr/>
          </p:nvSpPr>
          <p:spPr bwMode="auto">
            <a:xfrm>
              <a:off x="6746531" y="3000890"/>
              <a:ext cx="246119" cy="48023"/>
            </a:xfrm>
            <a:custGeom>
              <a:avLst/>
              <a:gdLst>
                <a:gd name="T0" fmla="*/ 246 w 246"/>
                <a:gd name="T1" fmla="*/ 0 h 48"/>
                <a:gd name="T2" fmla="*/ 7 w 246"/>
                <a:gd name="T3" fmla="*/ 27 h 48"/>
                <a:gd name="T4" fmla="*/ 0 w 246"/>
                <a:gd name="T5" fmla="*/ 48 h 48"/>
                <a:gd name="T6" fmla="*/ 163 w 246"/>
                <a:gd name="T7" fmla="*/ 30 h 48"/>
                <a:gd name="T8" fmla="*/ 164 w 246"/>
                <a:gd name="T9" fmla="*/ 26 h 48"/>
                <a:gd name="T10" fmla="*/ 174 w 246"/>
                <a:gd name="T11" fmla="*/ 28 h 48"/>
                <a:gd name="T12" fmla="*/ 240 w 246"/>
                <a:gd name="T13" fmla="*/ 21 h 48"/>
                <a:gd name="T14" fmla="*/ 246 w 246"/>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48">
                  <a:moveTo>
                    <a:pt x="246" y="0"/>
                  </a:moveTo>
                  <a:lnTo>
                    <a:pt x="7" y="27"/>
                  </a:lnTo>
                  <a:lnTo>
                    <a:pt x="0" y="48"/>
                  </a:lnTo>
                  <a:lnTo>
                    <a:pt x="163" y="30"/>
                  </a:lnTo>
                  <a:lnTo>
                    <a:pt x="164" y="26"/>
                  </a:lnTo>
                  <a:lnTo>
                    <a:pt x="174" y="28"/>
                  </a:lnTo>
                  <a:lnTo>
                    <a:pt x="240" y="21"/>
                  </a:lnTo>
                  <a:lnTo>
                    <a:pt x="246" y="0"/>
                  </a:lnTo>
                  <a:close/>
                </a:path>
              </a:pathLst>
            </a:custGeom>
            <a:solidFill>
              <a:srgbClr val="D7D7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15" name="Freeform 1895">
              <a:extLst>
                <a:ext uri="{FF2B5EF4-FFF2-40B4-BE49-F238E27FC236}">
                  <a16:creationId xmlns:a16="http://schemas.microsoft.com/office/drawing/2014/main" id="{FBC910A3-7395-4D0B-870D-DFFF1AB70DF8}"/>
                </a:ext>
              </a:extLst>
            </p:cNvPr>
            <p:cNvSpPr>
              <a:spLocks/>
            </p:cNvSpPr>
            <p:nvPr/>
          </p:nvSpPr>
          <p:spPr bwMode="auto">
            <a:xfrm>
              <a:off x="6746531" y="3000890"/>
              <a:ext cx="246119" cy="48023"/>
            </a:xfrm>
            <a:custGeom>
              <a:avLst/>
              <a:gdLst>
                <a:gd name="T0" fmla="*/ 246 w 246"/>
                <a:gd name="T1" fmla="*/ 0 h 48"/>
                <a:gd name="T2" fmla="*/ 7 w 246"/>
                <a:gd name="T3" fmla="*/ 27 h 48"/>
                <a:gd name="T4" fmla="*/ 0 w 246"/>
                <a:gd name="T5" fmla="*/ 48 h 48"/>
                <a:gd name="T6" fmla="*/ 163 w 246"/>
                <a:gd name="T7" fmla="*/ 30 h 48"/>
                <a:gd name="T8" fmla="*/ 164 w 246"/>
                <a:gd name="T9" fmla="*/ 26 h 48"/>
                <a:gd name="T10" fmla="*/ 174 w 246"/>
                <a:gd name="T11" fmla="*/ 28 h 48"/>
                <a:gd name="T12" fmla="*/ 240 w 246"/>
                <a:gd name="T13" fmla="*/ 21 h 48"/>
                <a:gd name="T14" fmla="*/ 246 w 246"/>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48">
                  <a:moveTo>
                    <a:pt x="246" y="0"/>
                  </a:moveTo>
                  <a:lnTo>
                    <a:pt x="7" y="27"/>
                  </a:lnTo>
                  <a:lnTo>
                    <a:pt x="0" y="48"/>
                  </a:lnTo>
                  <a:lnTo>
                    <a:pt x="163" y="30"/>
                  </a:lnTo>
                  <a:lnTo>
                    <a:pt x="164" y="26"/>
                  </a:lnTo>
                  <a:lnTo>
                    <a:pt x="174" y="28"/>
                  </a:lnTo>
                  <a:lnTo>
                    <a:pt x="240" y="21"/>
                  </a:lnTo>
                  <a:lnTo>
                    <a:pt x="2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16" name="Freeform 1896">
              <a:extLst>
                <a:ext uri="{FF2B5EF4-FFF2-40B4-BE49-F238E27FC236}">
                  <a16:creationId xmlns:a16="http://schemas.microsoft.com/office/drawing/2014/main" id="{228BD803-433B-4491-9CF1-CF3B4AFDA461}"/>
                </a:ext>
              </a:extLst>
            </p:cNvPr>
            <p:cNvSpPr>
              <a:spLocks/>
            </p:cNvSpPr>
            <p:nvPr/>
          </p:nvSpPr>
          <p:spPr bwMode="auto">
            <a:xfrm>
              <a:off x="7275786" y="2980881"/>
              <a:ext cx="26013" cy="9005"/>
            </a:xfrm>
            <a:custGeom>
              <a:avLst/>
              <a:gdLst>
                <a:gd name="T0" fmla="*/ 2 w 26"/>
                <a:gd name="T1" fmla="*/ 0 h 9"/>
                <a:gd name="T2" fmla="*/ 0 w 26"/>
                <a:gd name="T3" fmla="*/ 9 h 9"/>
                <a:gd name="T4" fmla="*/ 26 w 26"/>
                <a:gd name="T5" fmla="*/ 7 h 9"/>
                <a:gd name="T6" fmla="*/ 2 w 26"/>
                <a:gd name="T7" fmla="*/ 0 h 9"/>
              </a:gdLst>
              <a:ahLst/>
              <a:cxnLst>
                <a:cxn ang="0">
                  <a:pos x="T0" y="T1"/>
                </a:cxn>
                <a:cxn ang="0">
                  <a:pos x="T2" y="T3"/>
                </a:cxn>
                <a:cxn ang="0">
                  <a:pos x="T4" y="T5"/>
                </a:cxn>
                <a:cxn ang="0">
                  <a:pos x="T6" y="T7"/>
                </a:cxn>
              </a:cxnLst>
              <a:rect l="0" t="0" r="r" b="b"/>
              <a:pathLst>
                <a:path w="26" h="9">
                  <a:moveTo>
                    <a:pt x="2" y="0"/>
                  </a:moveTo>
                  <a:lnTo>
                    <a:pt x="0" y="9"/>
                  </a:lnTo>
                  <a:lnTo>
                    <a:pt x="26" y="7"/>
                  </a:lnTo>
                  <a:lnTo>
                    <a:pt x="2" y="0"/>
                  </a:lnTo>
                  <a:close/>
                </a:path>
              </a:pathLst>
            </a:custGeom>
            <a:solidFill>
              <a:srgbClr val="8284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17" name="Freeform 1897">
              <a:extLst>
                <a:ext uri="{FF2B5EF4-FFF2-40B4-BE49-F238E27FC236}">
                  <a16:creationId xmlns:a16="http://schemas.microsoft.com/office/drawing/2014/main" id="{C792CD1C-0E56-4B97-8276-6A1B3148AE46}"/>
                </a:ext>
              </a:extLst>
            </p:cNvPr>
            <p:cNvSpPr>
              <a:spLocks/>
            </p:cNvSpPr>
            <p:nvPr/>
          </p:nvSpPr>
          <p:spPr bwMode="auto">
            <a:xfrm>
              <a:off x="7275786" y="2980881"/>
              <a:ext cx="26013" cy="9005"/>
            </a:xfrm>
            <a:custGeom>
              <a:avLst/>
              <a:gdLst>
                <a:gd name="T0" fmla="*/ 2 w 26"/>
                <a:gd name="T1" fmla="*/ 0 h 9"/>
                <a:gd name="T2" fmla="*/ 0 w 26"/>
                <a:gd name="T3" fmla="*/ 9 h 9"/>
                <a:gd name="T4" fmla="*/ 26 w 26"/>
                <a:gd name="T5" fmla="*/ 7 h 9"/>
                <a:gd name="T6" fmla="*/ 2 w 26"/>
                <a:gd name="T7" fmla="*/ 0 h 9"/>
              </a:gdLst>
              <a:ahLst/>
              <a:cxnLst>
                <a:cxn ang="0">
                  <a:pos x="T0" y="T1"/>
                </a:cxn>
                <a:cxn ang="0">
                  <a:pos x="T2" y="T3"/>
                </a:cxn>
                <a:cxn ang="0">
                  <a:pos x="T4" y="T5"/>
                </a:cxn>
                <a:cxn ang="0">
                  <a:pos x="T6" y="T7"/>
                </a:cxn>
              </a:cxnLst>
              <a:rect l="0" t="0" r="r" b="b"/>
              <a:pathLst>
                <a:path w="26" h="9">
                  <a:moveTo>
                    <a:pt x="2" y="0"/>
                  </a:moveTo>
                  <a:lnTo>
                    <a:pt x="0" y="9"/>
                  </a:lnTo>
                  <a:lnTo>
                    <a:pt x="26" y="7"/>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18" name="Freeform 1898">
              <a:extLst>
                <a:ext uri="{FF2B5EF4-FFF2-40B4-BE49-F238E27FC236}">
                  <a16:creationId xmlns:a16="http://schemas.microsoft.com/office/drawing/2014/main" id="{8A9E7B76-5A26-4BC5-9E44-32C551E4F481}"/>
                </a:ext>
              </a:extLst>
            </p:cNvPr>
            <p:cNvSpPr>
              <a:spLocks/>
            </p:cNvSpPr>
            <p:nvPr/>
          </p:nvSpPr>
          <p:spPr bwMode="auto">
            <a:xfrm>
              <a:off x="6909610" y="3026903"/>
              <a:ext cx="11006" cy="4002"/>
            </a:xfrm>
            <a:custGeom>
              <a:avLst/>
              <a:gdLst>
                <a:gd name="T0" fmla="*/ 1 w 11"/>
                <a:gd name="T1" fmla="*/ 0 h 4"/>
                <a:gd name="T2" fmla="*/ 0 w 11"/>
                <a:gd name="T3" fmla="*/ 4 h 4"/>
                <a:gd name="T4" fmla="*/ 11 w 11"/>
                <a:gd name="T5" fmla="*/ 2 h 4"/>
                <a:gd name="T6" fmla="*/ 1 w 11"/>
                <a:gd name="T7" fmla="*/ 0 h 4"/>
              </a:gdLst>
              <a:ahLst/>
              <a:cxnLst>
                <a:cxn ang="0">
                  <a:pos x="T0" y="T1"/>
                </a:cxn>
                <a:cxn ang="0">
                  <a:pos x="T2" y="T3"/>
                </a:cxn>
                <a:cxn ang="0">
                  <a:pos x="T4" y="T5"/>
                </a:cxn>
                <a:cxn ang="0">
                  <a:pos x="T6" y="T7"/>
                </a:cxn>
              </a:cxnLst>
              <a:rect l="0" t="0" r="r" b="b"/>
              <a:pathLst>
                <a:path w="11" h="4">
                  <a:moveTo>
                    <a:pt x="1" y="0"/>
                  </a:moveTo>
                  <a:lnTo>
                    <a:pt x="0" y="4"/>
                  </a:lnTo>
                  <a:lnTo>
                    <a:pt x="11" y="2"/>
                  </a:lnTo>
                  <a:lnTo>
                    <a:pt x="1" y="0"/>
                  </a:lnTo>
                  <a:close/>
                </a:path>
              </a:pathLst>
            </a:custGeom>
            <a:solidFill>
              <a:srgbClr val="383D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19" name="Freeform 1899">
              <a:extLst>
                <a:ext uri="{FF2B5EF4-FFF2-40B4-BE49-F238E27FC236}">
                  <a16:creationId xmlns:a16="http://schemas.microsoft.com/office/drawing/2014/main" id="{69329061-084F-49B2-9363-B7CF2F67CD93}"/>
                </a:ext>
              </a:extLst>
            </p:cNvPr>
            <p:cNvSpPr>
              <a:spLocks/>
            </p:cNvSpPr>
            <p:nvPr/>
          </p:nvSpPr>
          <p:spPr bwMode="auto">
            <a:xfrm>
              <a:off x="6909610" y="3026903"/>
              <a:ext cx="11006" cy="4002"/>
            </a:xfrm>
            <a:custGeom>
              <a:avLst/>
              <a:gdLst>
                <a:gd name="T0" fmla="*/ 1 w 11"/>
                <a:gd name="T1" fmla="*/ 0 h 4"/>
                <a:gd name="T2" fmla="*/ 0 w 11"/>
                <a:gd name="T3" fmla="*/ 4 h 4"/>
                <a:gd name="T4" fmla="*/ 11 w 11"/>
                <a:gd name="T5" fmla="*/ 2 h 4"/>
                <a:gd name="T6" fmla="*/ 1 w 11"/>
                <a:gd name="T7" fmla="*/ 0 h 4"/>
              </a:gdLst>
              <a:ahLst/>
              <a:cxnLst>
                <a:cxn ang="0">
                  <a:pos x="T0" y="T1"/>
                </a:cxn>
                <a:cxn ang="0">
                  <a:pos x="T2" y="T3"/>
                </a:cxn>
                <a:cxn ang="0">
                  <a:pos x="T4" y="T5"/>
                </a:cxn>
                <a:cxn ang="0">
                  <a:pos x="T6" y="T7"/>
                </a:cxn>
              </a:cxnLst>
              <a:rect l="0" t="0" r="r" b="b"/>
              <a:pathLst>
                <a:path w="11" h="4">
                  <a:moveTo>
                    <a:pt x="1" y="0"/>
                  </a:moveTo>
                  <a:lnTo>
                    <a:pt x="0" y="4"/>
                  </a:lnTo>
                  <a:lnTo>
                    <a:pt x="11"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20" name="Freeform 1900">
              <a:extLst>
                <a:ext uri="{FF2B5EF4-FFF2-40B4-BE49-F238E27FC236}">
                  <a16:creationId xmlns:a16="http://schemas.microsoft.com/office/drawing/2014/main" id="{241ED936-91DB-4C74-8332-2287D76F81C5}"/>
                </a:ext>
              </a:extLst>
            </p:cNvPr>
            <p:cNvSpPr>
              <a:spLocks/>
            </p:cNvSpPr>
            <p:nvPr/>
          </p:nvSpPr>
          <p:spPr bwMode="auto">
            <a:xfrm>
              <a:off x="6986647" y="2995888"/>
              <a:ext cx="58028" cy="26013"/>
            </a:xfrm>
            <a:custGeom>
              <a:avLst/>
              <a:gdLst>
                <a:gd name="T0" fmla="*/ 58 w 58"/>
                <a:gd name="T1" fmla="*/ 0 h 26"/>
                <a:gd name="T2" fmla="*/ 6 w 58"/>
                <a:gd name="T3" fmla="*/ 5 h 26"/>
                <a:gd name="T4" fmla="*/ 0 w 58"/>
                <a:gd name="T5" fmla="*/ 26 h 26"/>
                <a:gd name="T6" fmla="*/ 52 w 58"/>
                <a:gd name="T7" fmla="*/ 20 h 26"/>
                <a:gd name="T8" fmla="*/ 58 w 58"/>
                <a:gd name="T9" fmla="*/ 0 h 26"/>
              </a:gdLst>
              <a:ahLst/>
              <a:cxnLst>
                <a:cxn ang="0">
                  <a:pos x="T0" y="T1"/>
                </a:cxn>
                <a:cxn ang="0">
                  <a:pos x="T2" y="T3"/>
                </a:cxn>
                <a:cxn ang="0">
                  <a:pos x="T4" y="T5"/>
                </a:cxn>
                <a:cxn ang="0">
                  <a:pos x="T6" y="T7"/>
                </a:cxn>
                <a:cxn ang="0">
                  <a:pos x="T8" y="T9"/>
                </a:cxn>
              </a:cxnLst>
              <a:rect l="0" t="0" r="r" b="b"/>
              <a:pathLst>
                <a:path w="58" h="26">
                  <a:moveTo>
                    <a:pt x="58" y="0"/>
                  </a:moveTo>
                  <a:lnTo>
                    <a:pt x="6" y="5"/>
                  </a:lnTo>
                  <a:lnTo>
                    <a:pt x="0" y="26"/>
                  </a:lnTo>
                  <a:lnTo>
                    <a:pt x="52" y="20"/>
                  </a:lnTo>
                  <a:lnTo>
                    <a:pt x="58" y="0"/>
                  </a:lnTo>
                  <a:close/>
                </a:path>
              </a:pathLst>
            </a:custGeom>
            <a:solidFill>
              <a:srgbClr val="A4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21" name="Freeform 1901">
              <a:extLst>
                <a:ext uri="{FF2B5EF4-FFF2-40B4-BE49-F238E27FC236}">
                  <a16:creationId xmlns:a16="http://schemas.microsoft.com/office/drawing/2014/main" id="{71982D1D-2540-41AE-9C9F-10A319B3E0F0}"/>
                </a:ext>
              </a:extLst>
            </p:cNvPr>
            <p:cNvSpPr>
              <a:spLocks/>
            </p:cNvSpPr>
            <p:nvPr/>
          </p:nvSpPr>
          <p:spPr bwMode="auto">
            <a:xfrm>
              <a:off x="6986647" y="2995888"/>
              <a:ext cx="58028" cy="26013"/>
            </a:xfrm>
            <a:custGeom>
              <a:avLst/>
              <a:gdLst>
                <a:gd name="T0" fmla="*/ 58 w 58"/>
                <a:gd name="T1" fmla="*/ 0 h 26"/>
                <a:gd name="T2" fmla="*/ 6 w 58"/>
                <a:gd name="T3" fmla="*/ 5 h 26"/>
                <a:gd name="T4" fmla="*/ 0 w 58"/>
                <a:gd name="T5" fmla="*/ 26 h 26"/>
                <a:gd name="T6" fmla="*/ 52 w 58"/>
                <a:gd name="T7" fmla="*/ 20 h 26"/>
                <a:gd name="T8" fmla="*/ 58 w 58"/>
                <a:gd name="T9" fmla="*/ 0 h 26"/>
              </a:gdLst>
              <a:ahLst/>
              <a:cxnLst>
                <a:cxn ang="0">
                  <a:pos x="T0" y="T1"/>
                </a:cxn>
                <a:cxn ang="0">
                  <a:pos x="T2" y="T3"/>
                </a:cxn>
                <a:cxn ang="0">
                  <a:pos x="T4" y="T5"/>
                </a:cxn>
                <a:cxn ang="0">
                  <a:pos x="T6" y="T7"/>
                </a:cxn>
                <a:cxn ang="0">
                  <a:pos x="T8" y="T9"/>
                </a:cxn>
              </a:cxnLst>
              <a:rect l="0" t="0" r="r" b="b"/>
              <a:pathLst>
                <a:path w="58" h="26">
                  <a:moveTo>
                    <a:pt x="58" y="0"/>
                  </a:moveTo>
                  <a:lnTo>
                    <a:pt x="6" y="5"/>
                  </a:lnTo>
                  <a:lnTo>
                    <a:pt x="0" y="26"/>
                  </a:lnTo>
                  <a:lnTo>
                    <a:pt x="52" y="20"/>
                  </a:lnTo>
                  <a:lnTo>
                    <a:pt x="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22" name="Freeform 1902">
              <a:extLst>
                <a:ext uri="{FF2B5EF4-FFF2-40B4-BE49-F238E27FC236}">
                  <a16:creationId xmlns:a16="http://schemas.microsoft.com/office/drawing/2014/main" id="{6DD2E0A8-A45F-492B-967D-166B96C624E7}"/>
                </a:ext>
              </a:extLst>
            </p:cNvPr>
            <p:cNvSpPr>
              <a:spLocks/>
            </p:cNvSpPr>
            <p:nvPr/>
          </p:nvSpPr>
          <p:spPr bwMode="auto">
            <a:xfrm>
              <a:off x="7141722" y="2978880"/>
              <a:ext cx="58028" cy="26013"/>
            </a:xfrm>
            <a:custGeom>
              <a:avLst/>
              <a:gdLst>
                <a:gd name="T0" fmla="*/ 58 w 58"/>
                <a:gd name="T1" fmla="*/ 0 h 26"/>
                <a:gd name="T2" fmla="*/ 7 w 58"/>
                <a:gd name="T3" fmla="*/ 5 h 26"/>
                <a:gd name="T4" fmla="*/ 0 w 58"/>
                <a:gd name="T5" fmla="*/ 26 h 26"/>
                <a:gd name="T6" fmla="*/ 52 w 58"/>
                <a:gd name="T7" fmla="*/ 21 h 26"/>
                <a:gd name="T8" fmla="*/ 58 w 58"/>
                <a:gd name="T9" fmla="*/ 0 h 26"/>
              </a:gdLst>
              <a:ahLst/>
              <a:cxnLst>
                <a:cxn ang="0">
                  <a:pos x="T0" y="T1"/>
                </a:cxn>
                <a:cxn ang="0">
                  <a:pos x="T2" y="T3"/>
                </a:cxn>
                <a:cxn ang="0">
                  <a:pos x="T4" y="T5"/>
                </a:cxn>
                <a:cxn ang="0">
                  <a:pos x="T6" y="T7"/>
                </a:cxn>
                <a:cxn ang="0">
                  <a:pos x="T8" y="T9"/>
                </a:cxn>
              </a:cxnLst>
              <a:rect l="0" t="0" r="r" b="b"/>
              <a:pathLst>
                <a:path w="58" h="26">
                  <a:moveTo>
                    <a:pt x="58" y="0"/>
                  </a:moveTo>
                  <a:lnTo>
                    <a:pt x="7" y="5"/>
                  </a:lnTo>
                  <a:lnTo>
                    <a:pt x="0" y="26"/>
                  </a:lnTo>
                  <a:lnTo>
                    <a:pt x="52" y="21"/>
                  </a:lnTo>
                  <a:lnTo>
                    <a:pt x="58" y="0"/>
                  </a:lnTo>
                  <a:close/>
                </a:path>
              </a:pathLst>
            </a:custGeom>
            <a:solidFill>
              <a:srgbClr val="25B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23" name="Freeform 1903">
              <a:extLst>
                <a:ext uri="{FF2B5EF4-FFF2-40B4-BE49-F238E27FC236}">
                  <a16:creationId xmlns:a16="http://schemas.microsoft.com/office/drawing/2014/main" id="{A266EB89-0A57-429B-AE03-110D7DC6E063}"/>
                </a:ext>
              </a:extLst>
            </p:cNvPr>
            <p:cNvSpPr>
              <a:spLocks/>
            </p:cNvSpPr>
            <p:nvPr/>
          </p:nvSpPr>
          <p:spPr bwMode="auto">
            <a:xfrm>
              <a:off x="7141722" y="2978880"/>
              <a:ext cx="58028" cy="26013"/>
            </a:xfrm>
            <a:custGeom>
              <a:avLst/>
              <a:gdLst>
                <a:gd name="T0" fmla="*/ 58 w 58"/>
                <a:gd name="T1" fmla="*/ 0 h 26"/>
                <a:gd name="T2" fmla="*/ 7 w 58"/>
                <a:gd name="T3" fmla="*/ 5 h 26"/>
                <a:gd name="T4" fmla="*/ 0 w 58"/>
                <a:gd name="T5" fmla="*/ 26 h 26"/>
                <a:gd name="T6" fmla="*/ 52 w 58"/>
                <a:gd name="T7" fmla="*/ 21 h 26"/>
                <a:gd name="T8" fmla="*/ 58 w 58"/>
                <a:gd name="T9" fmla="*/ 0 h 26"/>
              </a:gdLst>
              <a:ahLst/>
              <a:cxnLst>
                <a:cxn ang="0">
                  <a:pos x="T0" y="T1"/>
                </a:cxn>
                <a:cxn ang="0">
                  <a:pos x="T2" y="T3"/>
                </a:cxn>
                <a:cxn ang="0">
                  <a:pos x="T4" y="T5"/>
                </a:cxn>
                <a:cxn ang="0">
                  <a:pos x="T6" y="T7"/>
                </a:cxn>
                <a:cxn ang="0">
                  <a:pos x="T8" y="T9"/>
                </a:cxn>
              </a:cxnLst>
              <a:rect l="0" t="0" r="r" b="b"/>
              <a:pathLst>
                <a:path w="58" h="26">
                  <a:moveTo>
                    <a:pt x="58" y="0"/>
                  </a:moveTo>
                  <a:lnTo>
                    <a:pt x="7" y="5"/>
                  </a:lnTo>
                  <a:lnTo>
                    <a:pt x="0" y="26"/>
                  </a:lnTo>
                  <a:lnTo>
                    <a:pt x="52" y="21"/>
                  </a:lnTo>
                  <a:lnTo>
                    <a:pt x="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24" name="Freeform 1904">
              <a:extLst>
                <a:ext uri="{FF2B5EF4-FFF2-40B4-BE49-F238E27FC236}">
                  <a16:creationId xmlns:a16="http://schemas.microsoft.com/office/drawing/2014/main" id="{C14CD936-71C8-4F04-9289-5F419DF4D1A4}"/>
                </a:ext>
              </a:extLst>
            </p:cNvPr>
            <p:cNvSpPr>
              <a:spLocks/>
            </p:cNvSpPr>
            <p:nvPr/>
          </p:nvSpPr>
          <p:spPr bwMode="auto">
            <a:xfrm>
              <a:off x="5730041" y="3056917"/>
              <a:ext cx="2171048" cy="1511730"/>
            </a:xfrm>
            <a:custGeom>
              <a:avLst/>
              <a:gdLst>
                <a:gd name="T0" fmla="*/ 937 w 2170"/>
                <a:gd name="T1" fmla="*/ 0 h 1511"/>
                <a:gd name="T2" fmla="*/ 71 w 2170"/>
                <a:gd name="T3" fmla="*/ 95 h 1511"/>
                <a:gd name="T4" fmla="*/ 71 w 2170"/>
                <a:gd name="T5" fmla="*/ 95 h 1511"/>
                <a:gd name="T6" fmla="*/ 63 w 2170"/>
                <a:gd name="T7" fmla="*/ 96 h 1511"/>
                <a:gd name="T8" fmla="*/ 55 w 2170"/>
                <a:gd name="T9" fmla="*/ 97 h 1511"/>
                <a:gd name="T10" fmla="*/ 41 w 2170"/>
                <a:gd name="T11" fmla="*/ 104 h 1511"/>
                <a:gd name="T12" fmla="*/ 28 w 2170"/>
                <a:gd name="T13" fmla="*/ 113 h 1511"/>
                <a:gd name="T14" fmla="*/ 17 w 2170"/>
                <a:gd name="T15" fmla="*/ 123 h 1511"/>
                <a:gd name="T16" fmla="*/ 9 w 2170"/>
                <a:gd name="T17" fmla="*/ 136 h 1511"/>
                <a:gd name="T18" fmla="*/ 4 w 2170"/>
                <a:gd name="T19" fmla="*/ 149 h 1511"/>
                <a:gd name="T20" fmla="*/ 0 w 2170"/>
                <a:gd name="T21" fmla="*/ 165 h 1511"/>
                <a:gd name="T22" fmla="*/ 0 w 2170"/>
                <a:gd name="T23" fmla="*/ 173 h 1511"/>
                <a:gd name="T24" fmla="*/ 0 w 2170"/>
                <a:gd name="T25" fmla="*/ 180 h 1511"/>
                <a:gd name="T26" fmla="*/ 139 w 2170"/>
                <a:gd name="T27" fmla="*/ 1458 h 1511"/>
                <a:gd name="T28" fmla="*/ 139 w 2170"/>
                <a:gd name="T29" fmla="*/ 1458 h 1511"/>
                <a:gd name="T30" fmla="*/ 142 w 2170"/>
                <a:gd name="T31" fmla="*/ 1471 h 1511"/>
                <a:gd name="T32" fmla="*/ 147 w 2170"/>
                <a:gd name="T33" fmla="*/ 1483 h 1511"/>
                <a:gd name="T34" fmla="*/ 152 w 2170"/>
                <a:gd name="T35" fmla="*/ 1493 h 1511"/>
                <a:gd name="T36" fmla="*/ 160 w 2170"/>
                <a:gd name="T37" fmla="*/ 1503 h 1511"/>
                <a:gd name="T38" fmla="*/ 160 w 2170"/>
                <a:gd name="T39" fmla="*/ 1503 h 1511"/>
                <a:gd name="T40" fmla="*/ 168 w 2170"/>
                <a:gd name="T41" fmla="*/ 1506 h 1511"/>
                <a:gd name="T42" fmla="*/ 176 w 2170"/>
                <a:gd name="T43" fmla="*/ 1509 h 1511"/>
                <a:gd name="T44" fmla="*/ 185 w 2170"/>
                <a:gd name="T45" fmla="*/ 1510 h 1511"/>
                <a:gd name="T46" fmla="*/ 194 w 2170"/>
                <a:gd name="T47" fmla="*/ 1511 h 1511"/>
                <a:gd name="T48" fmla="*/ 194 w 2170"/>
                <a:gd name="T49" fmla="*/ 1511 h 1511"/>
                <a:gd name="T50" fmla="*/ 203 w 2170"/>
                <a:gd name="T51" fmla="*/ 1510 h 1511"/>
                <a:gd name="T52" fmla="*/ 2099 w 2170"/>
                <a:gd name="T53" fmla="*/ 1303 h 1511"/>
                <a:gd name="T54" fmla="*/ 2099 w 2170"/>
                <a:gd name="T55" fmla="*/ 1303 h 1511"/>
                <a:gd name="T56" fmla="*/ 2107 w 2170"/>
                <a:gd name="T57" fmla="*/ 1302 h 1511"/>
                <a:gd name="T58" fmla="*/ 2115 w 2170"/>
                <a:gd name="T59" fmla="*/ 1301 h 1511"/>
                <a:gd name="T60" fmla="*/ 2129 w 2170"/>
                <a:gd name="T61" fmla="*/ 1294 h 1511"/>
                <a:gd name="T62" fmla="*/ 2142 w 2170"/>
                <a:gd name="T63" fmla="*/ 1285 h 1511"/>
                <a:gd name="T64" fmla="*/ 2153 w 2170"/>
                <a:gd name="T65" fmla="*/ 1275 h 1511"/>
                <a:gd name="T66" fmla="*/ 2161 w 2170"/>
                <a:gd name="T67" fmla="*/ 1262 h 1511"/>
                <a:gd name="T68" fmla="*/ 2167 w 2170"/>
                <a:gd name="T69" fmla="*/ 1249 h 1511"/>
                <a:gd name="T70" fmla="*/ 2170 w 2170"/>
                <a:gd name="T71" fmla="*/ 1233 h 1511"/>
                <a:gd name="T72" fmla="*/ 2170 w 2170"/>
                <a:gd name="T73" fmla="*/ 1225 h 1511"/>
                <a:gd name="T74" fmla="*/ 2170 w 2170"/>
                <a:gd name="T75" fmla="*/ 1218 h 1511"/>
                <a:gd name="T76" fmla="*/ 2132 w 2170"/>
                <a:gd name="T77" fmla="*/ 874 h 1511"/>
                <a:gd name="T78" fmla="*/ 820 w 2170"/>
                <a:gd name="T79" fmla="*/ 507 h 1511"/>
                <a:gd name="T80" fmla="*/ 820 w 2170"/>
                <a:gd name="T81" fmla="*/ 507 h 1511"/>
                <a:gd name="T82" fmla="*/ 816 w 2170"/>
                <a:gd name="T83" fmla="*/ 504 h 1511"/>
                <a:gd name="T84" fmla="*/ 812 w 2170"/>
                <a:gd name="T85" fmla="*/ 503 h 1511"/>
                <a:gd name="T86" fmla="*/ 808 w 2170"/>
                <a:gd name="T87" fmla="*/ 499 h 1511"/>
                <a:gd name="T88" fmla="*/ 806 w 2170"/>
                <a:gd name="T89" fmla="*/ 495 h 1511"/>
                <a:gd name="T90" fmla="*/ 804 w 2170"/>
                <a:gd name="T91" fmla="*/ 491 h 1511"/>
                <a:gd name="T92" fmla="*/ 803 w 2170"/>
                <a:gd name="T93" fmla="*/ 487 h 1511"/>
                <a:gd name="T94" fmla="*/ 803 w 2170"/>
                <a:gd name="T95" fmla="*/ 482 h 1511"/>
                <a:gd name="T96" fmla="*/ 803 w 2170"/>
                <a:gd name="T97" fmla="*/ 477 h 1511"/>
                <a:gd name="T98" fmla="*/ 804 w 2170"/>
                <a:gd name="T99" fmla="*/ 475 h 1511"/>
                <a:gd name="T100" fmla="*/ 804 w 2170"/>
                <a:gd name="T101" fmla="*/ 475 h 1511"/>
                <a:gd name="T102" fmla="*/ 804 w 2170"/>
                <a:gd name="T103" fmla="*/ 474 h 1511"/>
                <a:gd name="T104" fmla="*/ 937 w 2170"/>
                <a:gd name="T105" fmla="*/ 0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0" h="1511">
                  <a:moveTo>
                    <a:pt x="937" y="0"/>
                  </a:moveTo>
                  <a:lnTo>
                    <a:pt x="71" y="95"/>
                  </a:lnTo>
                  <a:lnTo>
                    <a:pt x="71" y="95"/>
                  </a:lnTo>
                  <a:lnTo>
                    <a:pt x="63" y="96"/>
                  </a:lnTo>
                  <a:lnTo>
                    <a:pt x="55" y="97"/>
                  </a:lnTo>
                  <a:lnTo>
                    <a:pt x="41" y="104"/>
                  </a:lnTo>
                  <a:lnTo>
                    <a:pt x="28" y="113"/>
                  </a:lnTo>
                  <a:lnTo>
                    <a:pt x="17" y="123"/>
                  </a:lnTo>
                  <a:lnTo>
                    <a:pt x="9" y="136"/>
                  </a:lnTo>
                  <a:lnTo>
                    <a:pt x="4" y="149"/>
                  </a:lnTo>
                  <a:lnTo>
                    <a:pt x="0" y="165"/>
                  </a:lnTo>
                  <a:lnTo>
                    <a:pt x="0" y="173"/>
                  </a:lnTo>
                  <a:lnTo>
                    <a:pt x="0" y="180"/>
                  </a:lnTo>
                  <a:lnTo>
                    <a:pt x="139" y="1458"/>
                  </a:lnTo>
                  <a:lnTo>
                    <a:pt x="139" y="1458"/>
                  </a:lnTo>
                  <a:lnTo>
                    <a:pt x="142" y="1471"/>
                  </a:lnTo>
                  <a:lnTo>
                    <a:pt x="147" y="1483"/>
                  </a:lnTo>
                  <a:lnTo>
                    <a:pt x="152" y="1493"/>
                  </a:lnTo>
                  <a:lnTo>
                    <a:pt x="160" y="1503"/>
                  </a:lnTo>
                  <a:lnTo>
                    <a:pt x="160" y="1503"/>
                  </a:lnTo>
                  <a:lnTo>
                    <a:pt x="168" y="1506"/>
                  </a:lnTo>
                  <a:lnTo>
                    <a:pt x="176" y="1509"/>
                  </a:lnTo>
                  <a:lnTo>
                    <a:pt x="185" y="1510"/>
                  </a:lnTo>
                  <a:lnTo>
                    <a:pt x="194" y="1511"/>
                  </a:lnTo>
                  <a:lnTo>
                    <a:pt x="194" y="1511"/>
                  </a:lnTo>
                  <a:lnTo>
                    <a:pt x="203" y="1510"/>
                  </a:lnTo>
                  <a:lnTo>
                    <a:pt x="2099" y="1303"/>
                  </a:lnTo>
                  <a:lnTo>
                    <a:pt x="2099" y="1303"/>
                  </a:lnTo>
                  <a:lnTo>
                    <a:pt x="2107" y="1302"/>
                  </a:lnTo>
                  <a:lnTo>
                    <a:pt x="2115" y="1301"/>
                  </a:lnTo>
                  <a:lnTo>
                    <a:pt x="2129" y="1294"/>
                  </a:lnTo>
                  <a:lnTo>
                    <a:pt x="2142" y="1285"/>
                  </a:lnTo>
                  <a:lnTo>
                    <a:pt x="2153" y="1275"/>
                  </a:lnTo>
                  <a:lnTo>
                    <a:pt x="2161" y="1262"/>
                  </a:lnTo>
                  <a:lnTo>
                    <a:pt x="2167" y="1249"/>
                  </a:lnTo>
                  <a:lnTo>
                    <a:pt x="2170" y="1233"/>
                  </a:lnTo>
                  <a:lnTo>
                    <a:pt x="2170" y="1225"/>
                  </a:lnTo>
                  <a:lnTo>
                    <a:pt x="2170" y="1218"/>
                  </a:lnTo>
                  <a:lnTo>
                    <a:pt x="2132" y="874"/>
                  </a:lnTo>
                  <a:lnTo>
                    <a:pt x="820" y="507"/>
                  </a:lnTo>
                  <a:lnTo>
                    <a:pt x="820" y="507"/>
                  </a:lnTo>
                  <a:lnTo>
                    <a:pt x="816" y="504"/>
                  </a:lnTo>
                  <a:lnTo>
                    <a:pt x="812" y="503"/>
                  </a:lnTo>
                  <a:lnTo>
                    <a:pt x="808" y="499"/>
                  </a:lnTo>
                  <a:lnTo>
                    <a:pt x="806" y="495"/>
                  </a:lnTo>
                  <a:lnTo>
                    <a:pt x="804" y="491"/>
                  </a:lnTo>
                  <a:lnTo>
                    <a:pt x="803" y="487"/>
                  </a:lnTo>
                  <a:lnTo>
                    <a:pt x="803" y="482"/>
                  </a:lnTo>
                  <a:lnTo>
                    <a:pt x="803" y="477"/>
                  </a:lnTo>
                  <a:lnTo>
                    <a:pt x="804" y="475"/>
                  </a:lnTo>
                  <a:lnTo>
                    <a:pt x="804" y="475"/>
                  </a:lnTo>
                  <a:lnTo>
                    <a:pt x="804" y="474"/>
                  </a:lnTo>
                  <a:lnTo>
                    <a:pt x="937" y="0"/>
                  </a:lnTo>
                  <a:close/>
                </a:path>
              </a:pathLst>
            </a:custGeom>
            <a:solidFill>
              <a:srgbClr val="EAE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25" name="Freeform 1905">
              <a:extLst>
                <a:ext uri="{FF2B5EF4-FFF2-40B4-BE49-F238E27FC236}">
                  <a16:creationId xmlns:a16="http://schemas.microsoft.com/office/drawing/2014/main" id="{06109816-DCFC-404C-B68C-632F070B936E}"/>
                </a:ext>
              </a:extLst>
            </p:cNvPr>
            <p:cNvSpPr>
              <a:spLocks/>
            </p:cNvSpPr>
            <p:nvPr/>
          </p:nvSpPr>
          <p:spPr bwMode="auto">
            <a:xfrm>
              <a:off x="5730041" y="3056917"/>
              <a:ext cx="2171048" cy="1511730"/>
            </a:xfrm>
            <a:custGeom>
              <a:avLst/>
              <a:gdLst>
                <a:gd name="T0" fmla="*/ 937 w 2170"/>
                <a:gd name="T1" fmla="*/ 0 h 1511"/>
                <a:gd name="T2" fmla="*/ 71 w 2170"/>
                <a:gd name="T3" fmla="*/ 95 h 1511"/>
                <a:gd name="T4" fmla="*/ 71 w 2170"/>
                <a:gd name="T5" fmla="*/ 95 h 1511"/>
                <a:gd name="T6" fmla="*/ 63 w 2170"/>
                <a:gd name="T7" fmla="*/ 96 h 1511"/>
                <a:gd name="T8" fmla="*/ 55 w 2170"/>
                <a:gd name="T9" fmla="*/ 97 h 1511"/>
                <a:gd name="T10" fmla="*/ 41 w 2170"/>
                <a:gd name="T11" fmla="*/ 104 h 1511"/>
                <a:gd name="T12" fmla="*/ 28 w 2170"/>
                <a:gd name="T13" fmla="*/ 113 h 1511"/>
                <a:gd name="T14" fmla="*/ 17 w 2170"/>
                <a:gd name="T15" fmla="*/ 123 h 1511"/>
                <a:gd name="T16" fmla="*/ 9 w 2170"/>
                <a:gd name="T17" fmla="*/ 136 h 1511"/>
                <a:gd name="T18" fmla="*/ 4 w 2170"/>
                <a:gd name="T19" fmla="*/ 149 h 1511"/>
                <a:gd name="T20" fmla="*/ 0 w 2170"/>
                <a:gd name="T21" fmla="*/ 165 h 1511"/>
                <a:gd name="T22" fmla="*/ 0 w 2170"/>
                <a:gd name="T23" fmla="*/ 173 h 1511"/>
                <a:gd name="T24" fmla="*/ 0 w 2170"/>
                <a:gd name="T25" fmla="*/ 180 h 1511"/>
                <a:gd name="T26" fmla="*/ 139 w 2170"/>
                <a:gd name="T27" fmla="*/ 1458 h 1511"/>
                <a:gd name="T28" fmla="*/ 139 w 2170"/>
                <a:gd name="T29" fmla="*/ 1458 h 1511"/>
                <a:gd name="T30" fmla="*/ 142 w 2170"/>
                <a:gd name="T31" fmla="*/ 1471 h 1511"/>
                <a:gd name="T32" fmla="*/ 147 w 2170"/>
                <a:gd name="T33" fmla="*/ 1483 h 1511"/>
                <a:gd name="T34" fmla="*/ 152 w 2170"/>
                <a:gd name="T35" fmla="*/ 1493 h 1511"/>
                <a:gd name="T36" fmla="*/ 160 w 2170"/>
                <a:gd name="T37" fmla="*/ 1503 h 1511"/>
                <a:gd name="T38" fmla="*/ 160 w 2170"/>
                <a:gd name="T39" fmla="*/ 1503 h 1511"/>
                <a:gd name="T40" fmla="*/ 168 w 2170"/>
                <a:gd name="T41" fmla="*/ 1506 h 1511"/>
                <a:gd name="T42" fmla="*/ 176 w 2170"/>
                <a:gd name="T43" fmla="*/ 1509 h 1511"/>
                <a:gd name="T44" fmla="*/ 185 w 2170"/>
                <a:gd name="T45" fmla="*/ 1510 h 1511"/>
                <a:gd name="T46" fmla="*/ 194 w 2170"/>
                <a:gd name="T47" fmla="*/ 1511 h 1511"/>
                <a:gd name="T48" fmla="*/ 194 w 2170"/>
                <a:gd name="T49" fmla="*/ 1511 h 1511"/>
                <a:gd name="T50" fmla="*/ 203 w 2170"/>
                <a:gd name="T51" fmla="*/ 1510 h 1511"/>
                <a:gd name="T52" fmla="*/ 2099 w 2170"/>
                <a:gd name="T53" fmla="*/ 1303 h 1511"/>
                <a:gd name="T54" fmla="*/ 2099 w 2170"/>
                <a:gd name="T55" fmla="*/ 1303 h 1511"/>
                <a:gd name="T56" fmla="*/ 2107 w 2170"/>
                <a:gd name="T57" fmla="*/ 1302 h 1511"/>
                <a:gd name="T58" fmla="*/ 2115 w 2170"/>
                <a:gd name="T59" fmla="*/ 1301 h 1511"/>
                <a:gd name="T60" fmla="*/ 2129 w 2170"/>
                <a:gd name="T61" fmla="*/ 1294 h 1511"/>
                <a:gd name="T62" fmla="*/ 2142 w 2170"/>
                <a:gd name="T63" fmla="*/ 1285 h 1511"/>
                <a:gd name="T64" fmla="*/ 2153 w 2170"/>
                <a:gd name="T65" fmla="*/ 1275 h 1511"/>
                <a:gd name="T66" fmla="*/ 2161 w 2170"/>
                <a:gd name="T67" fmla="*/ 1262 h 1511"/>
                <a:gd name="T68" fmla="*/ 2167 w 2170"/>
                <a:gd name="T69" fmla="*/ 1249 h 1511"/>
                <a:gd name="T70" fmla="*/ 2170 w 2170"/>
                <a:gd name="T71" fmla="*/ 1233 h 1511"/>
                <a:gd name="T72" fmla="*/ 2170 w 2170"/>
                <a:gd name="T73" fmla="*/ 1225 h 1511"/>
                <a:gd name="T74" fmla="*/ 2170 w 2170"/>
                <a:gd name="T75" fmla="*/ 1218 h 1511"/>
                <a:gd name="T76" fmla="*/ 2132 w 2170"/>
                <a:gd name="T77" fmla="*/ 874 h 1511"/>
                <a:gd name="T78" fmla="*/ 820 w 2170"/>
                <a:gd name="T79" fmla="*/ 507 h 1511"/>
                <a:gd name="T80" fmla="*/ 820 w 2170"/>
                <a:gd name="T81" fmla="*/ 507 h 1511"/>
                <a:gd name="T82" fmla="*/ 816 w 2170"/>
                <a:gd name="T83" fmla="*/ 504 h 1511"/>
                <a:gd name="T84" fmla="*/ 812 w 2170"/>
                <a:gd name="T85" fmla="*/ 503 h 1511"/>
                <a:gd name="T86" fmla="*/ 808 w 2170"/>
                <a:gd name="T87" fmla="*/ 499 h 1511"/>
                <a:gd name="T88" fmla="*/ 806 w 2170"/>
                <a:gd name="T89" fmla="*/ 495 h 1511"/>
                <a:gd name="T90" fmla="*/ 804 w 2170"/>
                <a:gd name="T91" fmla="*/ 491 h 1511"/>
                <a:gd name="T92" fmla="*/ 803 w 2170"/>
                <a:gd name="T93" fmla="*/ 487 h 1511"/>
                <a:gd name="T94" fmla="*/ 803 w 2170"/>
                <a:gd name="T95" fmla="*/ 482 h 1511"/>
                <a:gd name="T96" fmla="*/ 803 w 2170"/>
                <a:gd name="T97" fmla="*/ 477 h 1511"/>
                <a:gd name="T98" fmla="*/ 804 w 2170"/>
                <a:gd name="T99" fmla="*/ 475 h 1511"/>
                <a:gd name="T100" fmla="*/ 804 w 2170"/>
                <a:gd name="T101" fmla="*/ 475 h 1511"/>
                <a:gd name="T102" fmla="*/ 804 w 2170"/>
                <a:gd name="T103" fmla="*/ 474 h 1511"/>
                <a:gd name="T104" fmla="*/ 937 w 2170"/>
                <a:gd name="T105" fmla="*/ 0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0" h="1511">
                  <a:moveTo>
                    <a:pt x="937" y="0"/>
                  </a:moveTo>
                  <a:lnTo>
                    <a:pt x="71" y="95"/>
                  </a:lnTo>
                  <a:lnTo>
                    <a:pt x="71" y="95"/>
                  </a:lnTo>
                  <a:lnTo>
                    <a:pt x="63" y="96"/>
                  </a:lnTo>
                  <a:lnTo>
                    <a:pt x="55" y="97"/>
                  </a:lnTo>
                  <a:lnTo>
                    <a:pt x="41" y="104"/>
                  </a:lnTo>
                  <a:lnTo>
                    <a:pt x="28" y="113"/>
                  </a:lnTo>
                  <a:lnTo>
                    <a:pt x="17" y="123"/>
                  </a:lnTo>
                  <a:lnTo>
                    <a:pt x="9" y="136"/>
                  </a:lnTo>
                  <a:lnTo>
                    <a:pt x="4" y="149"/>
                  </a:lnTo>
                  <a:lnTo>
                    <a:pt x="0" y="165"/>
                  </a:lnTo>
                  <a:lnTo>
                    <a:pt x="0" y="173"/>
                  </a:lnTo>
                  <a:lnTo>
                    <a:pt x="0" y="180"/>
                  </a:lnTo>
                  <a:lnTo>
                    <a:pt x="139" y="1458"/>
                  </a:lnTo>
                  <a:lnTo>
                    <a:pt x="139" y="1458"/>
                  </a:lnTo>
                  <a:lnTo>
                    <a:pt x="142" y="1471"/>
                  </a:lnTo>
                  <a:lnTo>
                    <a:pt x="147" y="1483"/>
                  </a:lnTo>
                  <a:lnTo>
                    <a:pt x="152" y="1493"/>
                  </a:lnTo>
                  <a:lnTo>
                    <a:pt x="160" y="1503"/>
                  </a:lnTo>
                  <a:lnTo>
                    <a:pt x="160" y="1503"/>
                  </a:lnTo>
                  <a:lnTo>
                    <a:pt x="168" y="1506"/>
                  </a:lnTo>
                  <a:lnTo>
                    <a:pt x="176" y="1509"/>
                  </a:lnTo>
                  <a:lnTo>
                    <a:pt x="185" y="1510"/>
                  </a:lnTo>
                  <a:lnTo>
                    <a:pt x="194" y="1511"/>
                  </a:lnTo>
                  <a:lnTo>
                    <a:pt x="194" y="1511"/>
                  </a:lnTo>
                  <a:lnTo>
                    <a:pt x="203" y="1510"/>
                  </a:lnTo>
                  <a:lnTo>
                    <a:pt x="2099" y="1303"/>
                  </a:lnTo>
                  <a:lnTo>
                    <a:pt x="2099" y="1303"/>
                  </a:lnTo>
                  <a:lnTo>
                    <a:pt x="2107" y="1302"/>
                  </a:lnTo>
                  <a:lnTo>
                    <a:pt x="2115" y="1301"/>
                  </a:lnTo>
                  <a:lnTo>
                    <a:pt x="2129" y="1294"/>
                  </a:lnTo>
                  <a:lnTo>
                    <a:pt x="2142" y="1285"/>
                  </a:lnTo>
                  <a:lnTo>
                    <a:pt x="2153" y="1275"/>
                  </a:lnTo>
                  <a:lnTo>
                    <a:pt x="2161" y="1262"/>
                  </a:lnTo>
                  <a:lnTo>
                    <a:pt x="2167" y="1249"/>
                  </a:lnTo>
                  <a:lnTo>
                    <a:pt x="2170" y="1233"/>
                  </a:lnTo>
                  <a:lnTo>
                    <a:pt x="2170" y="1225"/>
                  </a:lnTo>
                  <a:lnTo>
                    <a:pt x="2170" y="1218"/>
                  </a:lnTo>
                  <a:lnTo>
                    <a:pt x="2132" y="874"/>
                  </a:lnTo>
                  <a:lnTo>
                    <a:pt x="820" y="507"/>
                  </a:lnTo>
                  <a:lnTo>
                    <a:pt x="820" y="507"/>
                  </a:lnTo>
                  <a:lnTo>
                    <a:pt x="816" y="504"/>
                  </a:lnTo>
                  <a:lnTo>
                    <a:pt x="812" y="503"/>
                  </a:lnTo>
                  <a:lnTo>
                    <a:pt x="808" y="499"/>
                  </a:lnTo>
                  <a:lnTo>
                    <a:pt x="806" y="495"/>
                  </a:lnTo>
                  <a:lnTo>
                    <a:pt x="804" y="491"/>
                  </a:lnTo>
                  <a:lnTo>
                    <a:pt x="803" y="487"/>
                  </a:lnTo>
                  <a:lnTo>
                    <a:pt x="803" y="482"/>
                  </a:lnTo>
                  <a:lnTo>
                    <a:pt x="803" y="477"/>
                  </a:lnTo>
                  <a:lnTo>
                    <a:pt x="804" y="475"/>
                  </a:lnTo>
                  <a:lnTo>
                    <a:pt x="804" y="475"/>
                  </a:lnTo>
                  <a:lnTo>
                    <a:pt x="804" y="474"/>
                  </a:lnTo>
                  <a:lnTo>
                    <a:pt x="9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26" name="Freeform 1906">
              <a:extLst>
                <a:ext uri="{FF2B5EF4-FFF2-40B4-BE49-F238E27FC236}">
                  <a16:creationId xmlns:a16="http://schemas.microsoft.com/office/drawing/2014/main" id="{D67EFC40-44A8-42AD-B06B-2A23341625AD}"/>
                </a:ext>
              </a:extLst>
            </p:cNvPr>
            <p:cNvSpPr>
              <a:spLocks/>
            </p:cNvSpPr>
            <p:nvPr/>
          </p:nvSpPr>
          <p:spPr bwMode="auto">
            <a:xfrm>
              <a:off x="6533428" y="3532147"/>
              <a:ext cx="1329642" cy="399193"/>
            </a:xfrm>
            <a:custGeom>
              <a:avLst/>
              <a:gdLst>
                <a:gd name="T0" fmla="*/ 1 w 1329"/>
                <a:gd name="T1" fmla="*/ 0 h 399"/>
                <a:gd name="T2" fmla="*/ 0 w 1329"/>
                <a:gd name="T3" fmla="*/ 2 h 399"/>
                <a:gd name="T4" fmla="*/ 0 w 1329"/>
                <a:gd name="T5" fmla="*/ 2 h 399"/>
                <a:gd name="T6" fmla="*/ 0 w 1329"/>
                <a:gd name="T7" fmla="*/ 7 h 399"/>
                <a:gd name="T8" fmla="*/ 0 w 1329"/>
                <a:gd name="T9" fmla="*/ 12 h 399"/>
                <a:gd name="T10" fmla="*/ 1 w 1329"/>
                <a:gd name="T11" fmla="*/ 16 h 399"/>
                <a:gd name="T12" fmla="*/ 3 w 1329"/>
                <a:gd name="T13" fmla="*/ 20 h 399"/>
                <a:gd name="T14" fmla="*/ 5 w 1329"/>
                <a:gd name="T15" fmla="*/ 24 h 399"/>
                <a:gd name="T16" fmla="*/ 9 w 1329"/>
                <a:gd name="T17" fmla="*/ 28 h 399"/>
                <a:gd name="T18" fmla="*/ 13 w 1329"/>
                <a:gd name="T19" fmla="*/ 29 h 399"/>
                <a:gd name="T20" fmla="*/ 17 w 1329"/>
                <a:gd name="T21" fmla="*/ 32 h 399"/>
                <a:gd name="T22" fmla="*/ 1329 w 1329"/>
                <a:gd name="T23" fmla="*/ 399 h 399"/>
                <a:gd name="T24" fmla="*/ 1329 w 1329"/>
                <a:gd name="T25" fmla="*/ 396 h 399"/>
                <a:gd name="T26" fmla="*/ 18 w 1329"/>
                <a:gd name="T27" fmla="*/ 28 h 399"/>
                <a:gd name="T28" fmla="*/ 18 w 1329"/>
                <a:gd name="T29" fmla="*/ 28 h 399"/>
                <a:gd name="T30" fmla="*/ 13 w 1329"/>
                <a:gd name="T31" fmla="*/ 26 h 399"/>
                <a:gd name="T32" fmla="*/ 9 w 1329"/>
                <a:gd name="T33" fmla="*/ 24 h 399"/>
                <a:gd name="T34" fmla="*/ 7 w 1329"/>
                <a:gd name="T35" fmla="*/ 21 h 399"/>
                <a:gd name="T36" fmla="*/ 4 w 1329"/>
                <a:gd name="T37" fmla="*/ 17 h 399"/>
                <a:gd name="T38" fmla="*/ 1 w 1329"/>
                <a:gd name="T39" fmla="*/ 13 h 399"/>
                <a:gd name="T40" fmla="*/ 1 w 1329"/>
                <a:gd name="T41" fmla="*/ 10 h 399"/>
                <a:gd name="T42" fmla="*/ 0 w 1329"/>
                <a:gd name="T43" fmla="*/ 4 h 399"/>
                <a:gd name="T44" fmla="*/ 1 w 1329"/>
                <a:gd name="T45"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9" h="399">
                  <a:moveTo>
                    <a:pt x="1" y="0"/>
                  </a:moveTo>
                  <a:lnTo>
                    <a:pt x="0" y="2"/>
                  </a:lnTo>
                  <a:lnTo>
                    <a:pt x="0" y="2"/>
                  </a:lnTo>
                  <a:lnTo>
                    <a:pt x="0" y="7"/>
                  </a:lnTo>
                  <a:lnTo>
                    <a:pt x="0" y="12"/>
                  </a:lnTo>
                  <a:lnTo>
                    <a:pt x="1" y="16"/>
                  </a:lnTo>
                  <a:lnTo>
                    <a:pt x="3" y="20"/>
                  </a:lnTo>
                  <a:lnTo>
                    <a:pt x="5" y="24"/>
                  </a:lnTo>
                  <a:lnTo>
                    <a:pt x="9" y="28"/>
                  </a:lnTo>
                  <a:lnTo>
                    <a:pt x="13" y="29"/>
                  </a:lnTo>
                  <a:lnTo>
                    <a:pt x="17" y="32"/>
                  </a:lnTo>
                  <a:lnTo>
                    <a:pt x="1329" y="399"/>
                  </a:lnTo>
                  <a:lnTo>
                    <a:pt x="1329" y="396"/>
                  </a:lnTo>
                  <a:lnTo>
                    <a:pt x="18" y="28"/>
                  </a:lnTo>
                  <a:lnTo>
                    <a:pt x="18" y="28"/>
                  </a:lnTo>
                  <a:lnTo>
                    <a:pt x="13" y="26"/>
                  </a:lnTo>
                  <a:lnTo>
                    <a:pt x="9" y="24"/>
                  </a:lnTo>
                  <a:lnTo>
                    <a:pt x="7" y="21"/>
                  </a:lnTo>
                  <a:lnTo>
                    <a:pt x="4" y="17"/>
                  </a:lnTo>
                  <a:lnTo>
                    <a:pt x="1" y="13"/>
                  </a:lnTo>
                  <a:lnTo>
                    <a:pt x="1" y="10"/>
                  </a:lnTo>
                  <a:lnTo>
                    <a:pt x="0" y="4"/>
                  </a:lnTo>
                  <a:lnTo>
                    <a:pt x="1" y="0"/>
                  </a:lnTo>
                  <a:close/>
                </a:path>
              </a:pathLst>
            </a:custGeom>
            <a:solidFill>
              <a:srgbClr val="7C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27" name="Freeform 1907">
              <a:extLst>
                <a:ext uri="{FF2B5EF4-FFF2-40B4-BE49-F238E27FC236}">
                  <a16:creationId xmlns:a16="http://schemas.microsoft.com/office/drawing/2014/main" id="{D0F3A0B8-8826-42E7-8320-024B407298C5}"/>
                </a:ext>
              </a:extLst>
            </p:cNvPr>
            <p:cNvSpPr>
              <a:spLocks/>
            </p:cNvSpPr>
            <p:nvPr/>
          </p:nvSpPr>
          <p:spPr bwMode="auto">
            <a:xfrm>
              <a:off x="6533428" y="3532147"/>
              <a:ext cx="1329642" cy="399193"/>
            </a:xfrm>
            <a:custGeom>
              <a:avLst/>
              <a:gdLst>
                <a:gd name="T0" fmla="*/ 1 w 1329"/>
                <a:gd name="T1" fmla="*/ 0 h 399"/>
                <a:gd name="T2" fmla="*/ 0 w 1329"/>
                <a:gd name="T3" fmla="*/ 2 h 399"/>
                <a:gd name="T4" fmla="*/ 0 w 1329"/>
                <a:gd name="T5" fmla="*/ 2 h 399"/>
                <a:gd name="T6" fmla="*/ 0 w 1329"/>
                <a:gd name="T7" fmla="*/ 7 h 399"/>
                <a:gd name="T8" fmla="*/ 0 w 1329"/>
                <a:gd name="T9" fmla="*/ 12 h 399"/>
                <a:gd name="T10" fmla="*/ 1 w 1329"/>
                <a:gd name="T11" fmla="*/ 16 h 399"/>
                <a:gd name="T12" fmla="*/ 3 w 1329"/>
                <a:gd name="T13" fmla="*/ 20 h 399"/>
                <a:gd name="T14" fmla="*/ 5 w 1329"/>
                <a:gd name="T15" fmla="*/ 24 h 399"/>
                <a:gd name="T16" fmla="*/ 9 w 1329"/>
                <a:gd name="T17" fmla="*/ 28 h 399"/>
                <a:gd name="T18" fmla="*/ 13 w 1329"/>
                <a:gd name="T19" fmla="*/ 29 h 399"/>
                <a:gd name="T20" fmla="*/ 17 w 1329"/>
                <a:gd name="T21" fmla="*/ 32 h 399"/>
                <a:gd name="T22" fmla="*/ 1329 w 1329"/>
                <a:gd name="T23" fmla="*/ 399 h 399"/>
                <a:gd name="T24" fmla="*/ 1329 w 1329"/>
                <a:gd name="T25" fmla="*/ 396 h 399"/>
                <a:gd name="T26" fmla="*/ 18 w 1329"/>
                <a:gd name="T27" fmla="*/ 28 h 399"/>
                <a:gd name="T28" fmla="*/ 18 w 1329"/>
                <a:gd name="T29" fmla="*/ 28 h 399"/>
                <a:gd name="T30" fmla="*/ 13 w 1329"/>
                <a:gd name="T31" fmla="*/ 26 h 399"/>
                <a:gd name="T32" fmla="*/ 9 w 1329"/>
                <a:gd name="T33" fmla="*/ 24 h 399"/>
                <a:gd name="T34" fmla="*/ 7 w 1329"/>
                <a:gd name="T35" fmla="*/ 21 h 399"/>
                <a:gd name="T36" fmla="*/ 4 w 1329"/>
                <a:gd name="T37" fmla="*/ 17 h 399"/>
                <a:gd name="T38" fmla="*/ 1 w 1329"/>
                <a:gd name="T39" fmla="*/ 13 h 399"/>
                <a:gd name="T40" fmla="*/ 1 w 1329"/>
                <a:gd name="T41" fmla="*/ 10 h 399"/>
                <a:gd name="T42" fmla="*/ 0 w 1329"/>
                <a:gd name="T43" fmla="*/ 4 h 399"/>
                <a:gd name="T44" fmla="*/ 1 w 1329"/>
                <a:gd name="T45"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9" h="399">
                  <a:moveTo>
                    <a:pt x="1" y="0"/>
                  </a:moveTo>
                  <a:lnTo>
                    <a:pt x="0" y="2"/>
                  </a:lnTo>
                  <a:lnTo>
                    <a:pt x="0" y="2"/>
                  </a:lnTo>
                  <a:lnTo>
                    <a:pt x="0" y="7"/>
                  </a:lnTo>
                  <a:lnTo>
                    <a:pt x="0" y="12"/>
                  </a:lnTo>
                  <a:lnTo>
                    <a:pt x="1" y="16"/>
                  </a:lnTo>
                  <a:lnTo>
                    <a:pt x="3" y="20"/>
                  </a:lnTo>
                  <a:lnTo>
                    <a:pt x="5" y="24"/>
                  </a:lnTo>
                  <a:lnTo>
                    <a:pt x="9" y="28"/>
                  </a:lnTo>
                  <a:lnTo>
                    <a:pt x="13" y="29"/>
                  </a:lnTo>
                  <a:lnTo>
                    <a:pt x="17" y="32"/>
                  </a:lnTo>
                  <a:lnTo>
                    <a:pt x="1329" y="399"/>
                  </a:lnTo>
                  <a:lnTo>
                    <a:pt x="1329" y="396"/>
                  </a:lnTo>
                  <a:lnTo>
                    <a:pt x="18" y="28"/>
                  </a:lnTo>
                  <a:lnTo>
                    <a:pt x="18" y="28"/>
                  </a:lnTo>
                  <a:lnTo>
                    <a:pt x="13" y="26"/>
                  </a:lnTo>
                  <a:lnTo>
                    <a:pt x="9" y="24"/>
                  </a:lnTo>
                  <a:lnTo>
                    <a:pt x="7" y="21"/>
                  </a:lnTo>
                  <a:lnTo>
                    <a:pt x="4" y="17"/>
                  </a:lnTo>
                  <a:lnTo>
                    <a:pt x="1" y="13"/>
                  </a:lnTo>
                  <a:lnTo>
                    <a:pt x="1" y="10"/>
                  </a:lnTo>
                  <a:lnTo>
                    <a:pt x="0" y="4"/>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28" name="Freeform 1908">
              <a:extLst>
                <a:ext uri="{FF2B5EF4-FFF2-40B4-BE49-F238E27FC236}">
                  <a16:creationId xmlns:a16="http://schemas.microsoft.com/office/drawing/2014/main" id="{7EA4367A-A008-4194-BC5D-5927424E81D0}"/>
                </a:ext>
              </a:extLst>
            </p:cNvPr>
            <p:cNvSpPr>
              <a:spLocks/>
            </p:cNvSpPr>
            <p:nvPr/>
          </p:nvSpPr>
          <p:spPr bwMode="auto">
            <a:xfrm>
              <a:off x="6533428" y="3048914"/>
              <a:ext cx="1329642" cy="879425"/>
            </a:xfrm>
            <a:custGeom>
              <a:avLst/>
              <a:gdLst>
                <a:gd name="T0" fmla="*/ 213 w 1329"/>
                <a:gd name="T1" fmla="*/ 0 h 879"/>
                <a:gd name="T2" fmla="*/ 134 w 1329"/>
                <a:gd name="T3" fmla="*/ 8 h 879"/>
                <a:gd name="T4" fmla="*/ 1 w 1329"/>
                <a:gd name="T5" fmla="*/ 482 h 879"/>
                <a:gd name="T6" fmla="*/ 1 w 1329"/>
                <a:gd name="T7" fmla="*/ 482 h 879"/>
                <a:gd name="T8" fmla="*/ 1 w 1329"/>
                <a:gd name="T9" fmla="*/ 483 h 879"/>
                <a:gd name="T10" fmla="*/ 1 w 1329"/>
                <a:gd name="T11" fmla="*/ 483 h 879"/>
                <a:gd name="T12" fmla="*/ 0 w 1329"/>
                <a:gd name="T13" fmla="*/ 487 h 879"/>
                <a:gd name="T14" fmla="*/ 1 w 1329"/>
                <a:gd name="T15" fmla="*/ 493 h 879"/>
                <a:gd name="T16" fmla="*/ 1 w 1329"/>
                <a:gd name="T17" fmla="*/ 496 h 879"/>
                <a:gd name="T18" fmla="*/ 4 w 1329"/>
                <a:gd name="T19" fmla="*/ 500 h 879"/>
                <a:gd name="T20" fmla="*/ 7 w 1329"/>
                <a:gd name="T21" fmla="*/ 504 h 879"/>
                <a:gd name="T22" fmla="*/ 9 w 1329"/>
                <a:gd name="T23" fmla="*/ 507 h 879"/>
                <a:gd name="T24" fmla="*/ 13 w 1329"/>
                <a:gd name="T25" fmla="*/ 509 h 879"/>
                <a:gd name="T26" fmla="*/ 18 w 1329"/>
                <a:gd name="T27" fmla="*/ 511 h 879"/>
                <a:gd name="T28" fmla="*/ 1329 w 1329"/>
                <a:gd name="T29" fmla="*/ 879 h 879"/>
                <a:gd name="T30" fmla="*/ 1321 w 1329"/>
                <a:gd name="T31" fmla="*/ 812 h 879"/>
                <a:gd name="T32" fmla="*/ 83 w 1329"/>
                <a:gd name="T33" fmla="*/ 465 h 879"/>
                <a:gd name="T34" fmla="*/ 213 w 1329"/>
                <a:gd name="T3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9" h="879">
                  <a:moveTo>
                    <a:pt x="213" y="0"/>
                  </a:moveTo>
                  <a:lnTo>
                    <a:pt x="134" y="8"/>
                  </a:lnTo>
                  <a:lnTo>
                    <a:pt x="1" y="482"/>
                  </a:lnTo>
                  <a:lnTo>
                    <a:pt x="1" y="482"/>
                  </a:lnTo>
                  <a:lnTo>
                    <a:pt x="1" y="483"/>
                  </a:lnTo>
                  <a:lnTo>
                    <a:pt x="1" y="483"/>
                  </a:lnTo>
                  <a:lnTo>
                    <a:pt x="0" y="487"/>
                  </a:lnTo>
                  <a:lnTo>
                    <a:pt x="1" y="493"/>
                  </a:lnTo>
                  <a:lnTo>
                    <a:pt x="1" y="496"/>
                  </a:lnTo>
                  <a:lnTo>
                    <a:pt x="4" y="500"/>
                  </a:lnTo>
                  <a:lnTo>
                    <a:pt x="7" y="504"/>
                  </a:lnTo>
                  <a:lnTo>
                    <a:pt x="9" y="507"/>
                  </a:lnTo>
                  <a:lnTo>
                    <a:pt x="13" y="509"/>
                  </a:lnTo>
                  <a:lnTo>
                    <a:pt x="18" y="511"/>
                  </a:lnTo>
                  <a:lnTo>
                    <a:pt x="1329" y="879"/>
                  </a:lnTo>
                  <a:lnTo>
                    <a:pt x="1321" y="812"/>
                  </a:lnTo>
                  <a:lnTo>
                    <a:pt x="83" y="465"/>
                  </a:lnTo>
                  <a:lnTo>
                    <a:pt x="213" y="0"/>
                  </a:lnTo>
                  <a:close/>
                </a:path>
              </a:pathLst>
            </a:custGeom>
            <a:solidFill>
              <a:srgbClr val="B6B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29" name="Freeform 1909">
              <a:extLst>
                <a:ext uri="{FF2B5EF4-FFF2-40B4-BE49-F238E27FC236}">
                  <a16:creationId xmlns:a16="http://schemas.microsoft.com/office/drawing/2014/main" id="{B386197A-8F95-4A46-ACFD-45B2D3666A76}"/>
                </a:ext>
              </a:extLst>
            </p:cNvPr>
            <p:cNvSpPr>
              <a:spLocks/>
            </p:cNvSpPr>
            <p:nvPr/>
          </p:nvSpPr>
          <p:spPr bwMode="auto">
            <a:xfrm>
              <a:off x="6533428" y="3048914"/>
              <a:ext cx="1329642" cy="879425"/>
            </a:xfrm>
            <a:custGeom>
              <a:avLst/>
              <a:gdLst>
                <a:gd name="T0" fmla="*/ 213 w 1329"/>
                <a:gd name="T1" fmla="*/ 0 h 879"/>
                <a:gd name="T2" fmla="*/ 134 w 1329"/>
                <a:gd name="T3" fmla="*/ 8 h 879"/>
                <a:gd name="T4" fmla="*/ 1 w 1329"/>
                <a:gd name="T5" fmla="*/ 482 h 879"/>
                <a:gd name="T6" fmla="*/ 1 w 1329"/>
                <a:gd name="T7" fmla="*/ 482 h 879"/>
                <a:gd name="T8" fmla="*/ 1 w 1329"/>
                <a:gd name="T9" fmla="*/ 483 h 879"/>
                <a:gd name="T10" fmla="*/ 1 w 1329"/>
                <a:gd name="T11" fmla="*/ 483 h 879"/>
                <a:gd name="T12" fmla="*/ 0 w 1329"/>
                <a:gd name="T13" fmla="*/ 487 h 879"/>
                <a:gd name="T14" fmla="*/ 1 w 1329"/>
                <a:gd name="T15" fmla="*/ 493 h 879"/>
                <a:gd name="T16" fmla="*/ 1 w 1329"/>
                <a:gd name="T17" fmla="*/ 496 h 879"/>
                <a:gd name="T18" fmla="*/ 4 w 1329"/>
                <a:gd name="T19" fmla="*/ 500 h 879"/>
                <a:gd name="T20" fmla="*/ 7 w 1329"/>
                <a:gd name="T21" fmla="*/ 504 h 879"/>
                <a:gd name="T22" fmla="*/ 9 w 1329"/>
                <a:gd name="T23" fmla="*/ 507 h 879"/>
                <a:gd name="T24" fmla="*/ 13 w 1329"/>
                <a:gd name="T25" fmla="*/ 509 h 879"/>
                <a:gd name="T26" fmla="*/ 18 w 1329"/>
                <a:gd name="T27" fmla="*/ 511 h 879"/>
                <a:gd name="T28" fmla="*/ 1329 w 1329"/>
                <a:gd name="T29" fmla="*/ 879 h 879"/>
                <a:gd name="T30" fmla="*/ 1321 w 1329"/>
                <a:gd name="T31" fmla="*/ 812 h 879"/>
                <a:gd name="T32" fmla="*/ 83 w 1329"/>
                <a:gd name="T33" fmla="*/ 465 h 879"/>
                <a:gd name="T34" fmla="*/ 213 w 1329"/>
                <a:gd name="T3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9" h="879">
                  <a:moveTo>
                    <a:pt x="213" y="0"/>
                  </a:moveTo>
                  <a:lnTo>
                    <a:pt x="134" y="8"/>
                  </a:lnTo>
                  <a:lnTo>
                    <a:pt x="1" y="482"/>
                  </a:lnTo>
                  <a:lnTo>
                    <a:pt x="1" y="482"/>
                  </a:lnTo>
                  <a:lnTo>
                    <a:pt x="1" y="483"/>
                  </a:lnTo>
                  <a:lnTo>
                    <a:pt x="1" y="483"/>
                  </a:lnTo>
                  <a:lnTo>
                    <a:pt x="0" y="487"/>
                  </a:lnTo>
                  <a:lnTo>
                    <a:pt x="1" y="493"/>
                  </a:lnTo>
                  <a:lnTo>
                    <a:pt x="1" y="496"/>
                  </a:lnTo>
                  <a:lnTo>
                    <a:pt x="4" y="500"/>
                  </a:lnTo>
                  <a:lnTo>
                    <a:pt x="7" y="504"/>
                  </a:lnTo>
                  <a:lnTo>
                    <a:pt x="9" y="507"/>
                  </a:lnTo>
                  <a:lnTo>
                    <a:pt x="13" y="509"/>
                  </a:lnTo>
                  <a:lnTo>
                    <a:pt x="18" y="511"/>
                  </a:lnTo>
                  <a:lnTo>
                    <a:pt x="1329" y="879"/>
                  </a:lnTo>
                  <a:lnTo>
                    <a:pt x="1321" y="812"/>
                  </a:lnTo>
                  <a:lnTo>
                    <a:pt x="83" y="465"/>
                  </a:lnTo>
                  <a:lnTo>
                    <a:pt x="2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30" name="Freeform 1910">
              <a:extLst>
                <a:ext uri="{FF2B5EF4-FFF2-40B4-BE49-F238E27FC236}">
                  <a16:creationId xmlns:a16="http://schemas.microsoft.com/office/drawing/2014/main" id="{D4262F30-9F76-4617-84FB-E47F2AFEEEAA}"/>
                </a:ext>
              </a:extLst>
            </p:cNvPr>
            <p:cNvSpPr>
              <a:spLocks noEditPoints="1"/>
            </p:cNvSpPr>
            <p:nvPr/>
          </p:nvSpPr>
          <p:spPr bwMode="auto">
            <a:xfrm>
              <a:off x="6616469" y="2945864"/>
              <a:ext cx="1238598" cy="915442"/>
            </a:xfrm>
            <a:custGeom>
              <a:avLst/>
              <a:gdLst>
                <a:gd name="T0" fmla="*/ 200 w 1238"/>
                <a:gd name="T1" fmla="*/ 429 h 915"/>
                <a:gd name="T2" fmla="*/ 760 w 1238"/>
                <a:gd name="T3" fmla="*/ 570 h 915"/>
                <a:gd name="T4" fmla="*/ 843 w 1238"/>
                <a:gd name="T5" fmla="*/ 425 h 915"/>
                <a:gd name="T6" fmla="*/ 768 w 1238"/>
                <a:gd name="T7" fmla="*/ 386 h 915"/>
                <a:gd name="T8" fmla="*/ 843 w 1238"/>
                <a:gd name="T9" fmla="*/ 425 h 915"/>
                <a:gd name="T10" fmla="*/ 208 w 1238"/>
                <a:gd name="T11" fmla="*/ 399 h 915"/>
                <a:gd name="T12" fmla="*/ 1132 w 1238"/>
                <a:gd name="T13" fmla="*/ 641 h 915"/>
                <a:gd name="T14" fmla="*/ 745 w 1238"/>
                <a:gd name="T15" fmla="*/ 404 h 915"/>
                <a:gd name="T16" fmla="*/ 722 w 1238"/>
                <a:gd name="T17" fmla="*/ 365 h 915"/>
                <a:gd name="T18" fmla="*/ 745 w 1238"/>
                <a:gd name="T19" fmla="*/ 404 h 915"/>
                <a:gd name="T20" fmla="*/ 217 w 1238"/>
                <a:gd name="T21" fmla="*/ 371 h 915"/>
                <a:gd name="T22" fmla="*/ 1159 w 1238"/>
                <a:gd name="T23" fmla="*/ 616 h 915"/>
                <a:gd name="T24" fmla="*/ 686 w 1238"/>
                <a:gd name="T25" fmla="*/ 381 h 915"/>
                <a:gd name="T26" fmla="*/ 611 w 1238"/>
                <a:gd name="T27" fmla="*/ 342 h 915"/>
                <a:gd name="T28" fmla="*/ 686 w 1238"/>
                <a:gd name="T29" fmla="*/ 381 h 915"/>
                <a:gd name="T30" fmla="*/ 225 w 1238"/>
                <a:gd name="T31" fmla="*/ 341 h 915"/>
                <a:gd name="T32" fmla="*/ 1145 w 1238"/>
                <a:gd name="T33" fmla="*/ 580 h 915"/>
                <a:gd name="T34" fmla="*/ 587 w 1238"/>
                <a:gd name="T35" fmla="*/ 362 h 915"/>
                <a:gd name="T36" fmla="*/ 565 w 1238"/>
                <a:gd name="T37" fmla="*/ 321 h 915"/>
                <a:gd name="T38" fmla="*/ 587 w 1238"/>
                <a:gd name="T39" fmla="*/ 362 h 915"/>
                <a:gd name="T40" fmla="*/ 448 w 1238"/>
                <a:gd name="T41" fmla="*/ 315 h 915"/>
                <a:gd name="T42" fmla="*/ 534 w 1238"/>
                <a:gd name="T43" fmla="*/ 320 h 915"/>
                <a:gd name="T44" fmla="*/ 432 w 1238"/>
                <a:gd name="T45" fmla="*/ 317 h 915"/>
                <a:gd name="T46" fmla="*/ 409 w 1238"/>
                <a:gd name="T47" fmla="*/ 278 h 915"/>
                <a:gd name="T48" fmla="*/ 432 w 1238"/>
                <a:gd name="T49" fmla="*/ 317 h 915"/>
                <a:gd name="T50" fmla="*/ 293 w 1238"/>
                <a:gd name="T51" fmla="*/ 271 h 915"/>
                <a:gd name="T52" fmla="*/ 377 w 1238"/>
                <a:gd name="T53" fmla="*/ 277 h 915"/>
                <a:gd name="T54" fmla="*/ 274 w 1238"/>
                <a:gd name="T55" fmla="*/ 273 h 915"/>
                <a:gd name="T56" fmla="*/ 252 w 1238"/>
                <a:gd name="T57" fmla="*/ 234 h 915"/>
                <a:gd name="T58" fmla="*/ 274 w 1238"/>
                <a:gd name="T59" fmla="*/ 273 h 915"/>
                <a:gd name="T60" fmla="*/ 611 w 1238"/>
                <a:gd name="T61" fmla="*/ 229 h 915"/>
                <a:gd name="T62" fmla="*/ 1038 w 1238"/>
                <a:gd name="T63" fmla="*/ 332 h 915"/>
                <a:gd name="T64" fmla="*/ 1182 w 1238"/>
                <a:gd name="T65" fmla="*/ 454 h 915"/>
                <a:gd name="T66" fmla="*/ 265 w 1238"/>
                <a:gd name="T67" fmla="*/ 191 h 915"/>
                <a:gd name="T68" fmla="*/ 1182 w 1238"/>
                <a:gd name="T69" fmla="*/ 454 h 915"/>
                <a:gd name="T70" fmla="*/ 412 w 1238"/>
                <a:gd name="T71" fmla="*/ 197 h 915"/>
                <a:gd name="T72" fmla="*/ 494 w 1238"/>
                <a:gd name="T73" fmla="*/ 85 h 915"/>
                <a:gd name="T74" fmla="*/ 980 w 1238"/>
                <a:gd name="T75" fmla="*/ 9 h 915"/>
                <a:gd name="T76" fmla="*/ 928 w 1238"/>
                <a:gd name="T77" fmla="*/ 109 h 915"/>
                <a:gd name="T78" fmla="*/ 655 w 1238"/>
                <a:gd name="T79" fmla="*/ 61 h 915"/>
                <a:gd name="T80" fmla="*/ 577 w 1238"/>
                <a:gd name="T81" fmla="*/ 54 h 915"/>
                <a:gd name="T82" fmla="*/ 481 w 1238"/>
                <a:gd name="T83" fmla="*/ 216 h 915"/>
                <a:gd name="T84" fmla="*/ 422 w 1238"/>
                <a:gd name="T85" fmla="*/ 70 h 915"/>
                <a:gd name="T86" fmla="*/ 342 w 1238"/>
                <a:gd name="T87" fmla="*/ 177 h 915"/>
                <a:gd name="T88" fmla="*/ 304 w 1238"/>
                <a:gd name="T89" fmla="*/ 83 h 915"/>
                <a:gd name="T90" fmla="*/ 318 w 1238"/>
                <a:gd name="T91" fmla="*/ 171 h 915"/>
                <a:gd name="T92" fmla="*/ 293 w 1238"/>
                <a:gd name="T93" fmla="*/ 85 h 915"/>
                <a:gd name="T94" fmla="*/ 0 w 1238"/>
                <a:gd name="T95" fmla="*/ 568 h 915"/>
                <a:gd name="T96" fmla="*/ 1177 w 1238"/>
                <a:gd name="T97" fmla="*/ 355 h 915"/>
                <a:gd name="T98" fmla="*/ 624 w 1238"/>
                <a:gd name="T99" fmla="*/ 184 h 915"/>
                <a:gd name="T100" fmla="*/ 1175 w 1238"/>
                <a:gd name="T101" fmla="*/ 323 h 915"/>
                <a:gd name="T102" fmla="*/ 632 w 1238"/>
                <a:gd name="T103" fmla="*/ 154 h 915"/>
                <a:gd name="T104" fmla="*/ 1171 w 1238"/>
                <a:gd name="T105" fmla="*/ 290 h 915"/>
                <a:gd name="T106" fmla="*/ 639 w 1238"/>
                <a:gd name="T107" fmla="*/ 124 h 915"/>
                <a:gd name="T108" fmla="*/ 1167 w 1238"/>
                <a:gd name="T109" fmla="*/ 256 h 915"/>
                <a:gd name="T110" fmla="*/ 648 w 1238"/>
                <a:gd name="T111" fmla="*/ 94 h 915"/>
                <a:gd name="T112" fmla="*/ 1145 w 1238"/>
                <a:gd name="T113" fmla="*/ 56 h 915"/>
                <a:gd name="T114" fmla="*/ 1062 w 1238"/>
                <a:gd name="T115" fmla="*/ 0 h 915"/>
                <a:gd name="T116" fmla="*/ 1142 w 1238"/>
                <a:gd name="T117" fmla="*/ 38 h 915"/>
                <a:gd name="T118" fmla="*/ 1139 w 1238"/>
                <a:gd name="T119" fmla="*/ 29 h 915"/>
                <a:gd name="T120" fmla="*/ 1062 w 1238"/>
                <a:gd name="T121" fmla="*/ 0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8" h="915">
                  <a:moveTo>
                    <a:pt x="756" y="585"/>
                  </a:moveTo>
                  <a:lnTo>
                    <a:pt x="200" y="429"/>
                  </a:lnTo>
                  <a:lnTo>
                    <a:pt x="204" y="414"/>
                  </a:lnTo>
                  <a:lnTo>
                    <a:pt x="760" y="570"/>
                  </a:lnTo>
                  <a:lnTo>
                    <a:pt x="756" y="585"/>
                  </a:lnTo>
                  <a:close/>
                  <a:moveTo>
                    <a:pt x="843" y="425"/>
                  </a:moveTo>
                  <a:lnTo>
                    <a:pt x="763" y="402"/>
                  </a:lnTo>
                  <a:lnTo>
                    <a:pt x="768" y="386"/>
                  </a:lnTo>
                  <a:lnTo>
                    <a:pt x="848" y="408"/>
                  </a:lnTo>
                  <a:lnTo>
                    <a:pt x="843" y="425"/>
                  </a:lnTo>
                  <a:close/>
                  <a:moveTo>
                    <a:pt x="1126" y="657"/>
                  </a:moveTo>
                  <a:lnTo>
                    <a:pt x="208" y="399"/>
                  </a:lnTo>
                  <a:lnTo>
                    <a:pt x="213" y="384"/>
                  </a:lnTo>
                  <a:lnTo>
                    <a:pt x="1132" y="641"/>
                  </a:lnTo>
                  <a:lnTo>
                    <a:pt x="1126" y="657"/>
                  </a:lnTo>
                  <a:close/>
                  <a:moveTo>
                    <a:pt x="745" y="404"/>
                  </a:moveTo>
                  <a:lnTo>
                    <a:pt x="713" y="397"/>
                  </a:lnTo>
                  <a:lnTo>
                    <a:pt x="722" y="365"/>
                  </a:lnTo>
                  <a:lnTo>
                    <a:pt x="754" y="375"/>
                  </a:lnTo>
                  <a:lnTo>
                    <a:pt x="745" y="404"/>
                  </a:lnTo>
                  <a:close/>
                  <a:moveTo>
                    <a:pt x="1155" y="633"/>
                  </a:moveTo>
                  <a:lnTo>
                    <a:pt x="217" y="371"/>
                  </a:lnTo>
                  <a:lnTo>
                    <a:pt x="221" y="354"/>
                  </a:lnTo>
                  <a:lnTo>
                    <a:pt x="1159" y="616"/>
                  </a:lnTo>
                  <a:lnTo>
                    <a:pt x="1155" y="633"/>
                  </a:lnTo>
                  <a:close/>
                  <a:moveTo>
                    <a:pt x="686" y="381"/>
                  </a:moveTo>
                  <a:lnTo>
                    <a:pt x="606" y="359"/>
                  </a:lnTo>
                  <a:lnTo>
                    <a:pt x="611" y="342"/>
                  </a:lnTo>
                  <a:lnTo>
                    <a:pt x="691" y="364"/>
                  </a:lnTo>
                  <a:lnTo>
                    <a:pt x="686" y="381"/>
                  </a:lnTo>
                  <a:close/>
                  <a:moveTo>
                    <a:pt x="1139" y="597"/>
                  </a:moveTo>
                  <a:lnTo>
                    <a:pt x="225" y="341"/>
                  </a:lnTo>
                  <a:lnTo>
                    <a:pt x="230" y="324"/>
                  </a:lnTo>
                  <a:lnTo>
                    <a:pt x="1145" y="580"/>
                  </a:lnTo>
                  <a:lnTo>
                    <a:pt x="1139" y="597"/>
                  </a:lnTo>
                  <a:close/>
                  <a:moveTo>
                    <a:pt x="587" y="362"/>
                  </a:moveTo>
                  <a:lnTo>
                    <a:pt x="558" y="353"/>
                  </a:lnTo>
                  <a:lnTo>
                    <a:pt x="565" y="321"/>
                  </a:lnTo>
                  <a:lnTo>
                    <a:pt x="596" y="330"/>
                  </a:lnTo>
                  <a:lnTo>
                    <a:pt x="587" y="362"/>
                  </a:lnTo>
                  <a:close/>
                  <a:moveTo>
                    <a:pt x="529" y="337"/>
                  </a:moveTo>
                  <a:lnTo>
                    <a:pt x="448" y="315"/>
                  </a:lnTo>
                  <a:lnTo>
                    <a:pt x="454" y="298"/>
                  </a:lnTo>
                  <a:lnTo>
                    <a:pt x="534" y="320"/>
                  </a:lnTo>
                  <a:lnTo>
                    <a:pt x="529" y="337"/>
                  </a:lnTo>
                  <a:close/>
                  <a:moveTo>
                    <a:pt x="432" y="317"/>
                  </a:moveTo>
                  <a:lnTo>
                    <a:pt x="400" y="308"/>
                  </a:lnTo>
                  <a:lnTo>
                    <a:pt x="409" y="278"/>
                  </a:lnTo>
                  <a:lnTo>
                    <a:pt x="439" y="286"/>
                  </a:lnTo>
                  <a:lnTo>
                    <a:pt x="432" y="317"/>
                  </a:lnTo>
                  <a:close/>
                  <a:moveTo>
                    <a:pt x="372" y="293"/>
                  </a:moveTo>
                  <a:lnTo>
                    <a:pt x="293" y="271"/>
                  </a:lnTo>
                  <a:lnTo>
                    <a:pt x="296" y="254"/>
                  </a:lnTo>
                  <a:lnTo>
                    <a:pt x="377" y="277"/>
                  </a:lnTo>
                  <a:lnTo>
                    <a:pt x="372" y="293"/>
                  </a:lnTo>
                  <a:close/>
                  <a:moveTo>
                    <a:pt x="274" y="273"/>
                  </a:moveTo>
                  <a:lnTo>
                    <a:pt x="243" y="264"/>
                  </a:lnTo>
                  <a:lnTo>
                    <a:pt x="252" y="234"/>
                  </a:lnTo>
                  <a:lnTo>
                    <a:pt x="283" y="242"/>
                  </a:lnTo>
                  <a:lnTo>
                    <a:pt x="274" y="273"/>
                  </a:lnTo>
                  <a:close/>
                  <a:moveTo>
                    <a:pt x="1033" y="347"/>
                  </a:moveTo>
                  <a:lnTo>
                    <a:pt x="611" y="229"/>
                  </a:lnTo>
                  <a:lnTo>
                    <a:pt x="615" y="212"/>
                  </a:lnTo>
                  <a:lnTo>
                    <a:pt x="1038" y="332"/>
                  </a:lnTo>
                  <a:lnTo>
                    <a:pt x="1033" y="347"/>
                  </a:lnTo>
                  <a:close/>
                  <a:moveTo>
                    <a:pt x="1182" y="454"/>
                  </a:moveTo>
                  <a:lnTo>
                    <a:pt x="264" y="197"/>
                  </a:lnTo>
                  <a:lnTo>
                    <a:pt x="265" y="191"/>
                  </a:lnTo>
                  <a:lnTo>
                    <a:pt x="1184" y="449"/>
                  </a:lnTo>
                  <a:lnTo>
                    <a:pt x="1182" y="454"/>
                  </a:lnTo>
                  <a:close/>
                  <a:moveTo>
                    <a:pt x="459" y="210"/>
                  </a:moveTo>
                  <a:lnTo>
                    <a:pt x="412" y="197"/>
                  </a:lnTo>
                  <a:lnTo>
                    <a:pt x="447" y="72"/>
                  </a:lnTo>
                  <a:lnTo>
                    <a:pt x="494" y="85"/>
                  </a:lnTo>
                  <a:lnTo>
                    <a:pt x="459" y="210"/>
                  </a:lnTo>
                  <a:close/>
                  <a:moveTo>
                    <a:pt x="980" y="9"/>
                  </a:moveTo>
                  <a:lnTo>
                    <a:pt x="685" y="42"/>
                  </a:lnTo>
                  <a:lnTo>
                    <a:pt x="928" y="109"/>
                  </a:lnTo>
                  <a:lnTo>
                    <a:pt x="920" y="137"/>
                  </a:lnTo>
                  <a:lnTo>
                    <a:pt x="655" y="61"/>
                  </a:lnTo>
                  <a:lnTo>
                    <a:pt x="659" y="44"/>
                  </a:lnTo>
                  <a:lnTo>
                    <a:pt x="577" y="54"/>
                  </a:lnTo>
                  <a:lnTo>
                    <a:pt x="528" y="229"/>
                  </a:lnTo>
                  <a:lnTo>
                    <a:pt x="481" y="216"/>
                  </a:lnTo>
                  <a:lnTo>
                    <a:pt x="525" y="59"/>
                  </a:lnTo>
                  <a:lnTo>
                    <a:pt x="422" y="70"/>
                  </a:lnTo>
                  <a:lnTo>
                    <a:pt x="389" y="190"/>
                  </a:lnTo>
                  <a:lnTo>
                    <a:pt x="342" y="177"/>
                  </a:lnTo>
                  <a:lnTo>
                    <a:pt x="370" y="76"/>
                  </a:lnTo>
                  <a:lnTo>
                    <a:pt x="304" y="83"/>
                  </a:lnTo>
                  <a:lnTo>
                    <a:pt x="341" y="94"/>
                  </a:lnTo>
                  <a:lnTo>
                    <a:pt x="318" y="171"/>
                  </a:lnTo>
                  <a:lnTo>
                    <a:pt x="273" y="158"/>
                  </a:lnTo>
                  <a:lnTo>
                    <a:pt x="293" y="85"/>
                  </a:lnTo>
                  <a:lnTo>
                    <a:pt x="130" y="103"/>
                  </a:lnTo>
                  <a:lnTo>
                    <a:pt x="0" y="568"/>
                  </a:lnTo>
                  <a:lnTo>
                    <a:pt x="1238" y="915"/>
                  </a:lnTo>
                  <a:lnTo>
                    <a:pt x="1177" y="355"/>
                  </a:lnTo>
                  <a:lnTo>
                    <a:pt x="619" y="199"/>
                  </a:lnTo>
                  <a:lnTo>
                    <a:pt x="624" y="184"/>
                  </a:lnTo>
                  <a:lnTo>
                    <a:pt x="1176" y="338"/>
                  </a:lnTo>
                  <a:lnTo>
                    <a:pt x="1175" y="323"/>
                  </a:lnTo>
                  <a:lnTo>
                    <a:pt x="626" y="169"/>
                  </a:lnTo>
                  <a:lnTo>
                    <a:pt x="632" y="154"/>
                  </a:lnTo>
                  <a:lnTo>
                    <a:pt x="1172" y="304"/>
                  </a:lnTo>
                  <a:lnTo>
                    <a:pt x="1171" y="290"/>
                  </a:lnTo>
                  <a:lnTo>
                    <a:pt x="635" y="139"/>
                  </a:lnTo>
                  <a:lnTo>
                    <a:pt x="639" y="124"/>
                  </a:lnTo>
                  <a:lnTo>
                    <a:pt x="1168" y="272"/>
                  </a:lnTo>
                  <a:lnTo>
                    <a:pt x="1167" y="256"/>
                  </a:lnTo>
                  <a:lnTo>
                    <a:pt x="643" y="111"/>
                  </a:lnTo>
                  <a:lnTo>
                    <a:pt x="648" y="94"/>
                  </a:lnTo>
                  <a:lnTo>
                    <a:pt x="1165" y="238"/>
                  </a:lnTo>
                  <a:lnTo>
                    <a:pt x="1145" y="56"/>
                  </a:lnTo>
                  <a:lnTo>
                    <a:pt x="980" y="9"/>
                  </a:lnTo>
                  <a:close/>
                  <a:moveTo>
                    <a:pt x="1062" y="0"/>
                  </a:moveTo>
                  <a:lnTo>
                    <a:pt x="1025" y="5"/>
                  </a:lnTo>
                  <a:lnTo>
                    <a:pt x="1142" y="38"/>
                  </a:lnTo>
                  <a:lnTo>
                    <a:pt x="1142" y="38"/>
                  </a:lnTo>
                  <a:lnTo>
                    <a:pt x="1139" y="29"/>
                  </a:lnTo>
                  <a:lnTo>
                    <a:pt x="1136" y="21"/>
                  </a:lnTo>
                  <a:lnTo>
                    <a:pt x="1062" y="0"/>
                  </a:lnTo>
                  <a:close/>
                </a:path>
              </a:pathLst>
            </a:custGeom>
            <a:solidFill>
              <a:srgbClr val="D0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31" name="Freeform 1911">
              <a:extLst>
                <a:ext uri="{FF2B5EF4-FFF2-40B4-BE49-F238E27FC236}">
                  <a16:creationId xmlns:a16="http://schemas.microsoft.com/office/drawing/2014/main" id="{5BD287E2-9E45-4C62-8864-86E793185677}"/>
                </a:ext>
              </a:extLst>
            </p:cNvPr>
            <p:cNvSpPr>
              <a:spLocks/>
            </p:cNvSpPr>
            <p:nvPr/>
          </p:nvSpPr>
          <p:spPr bwMode="auto">
            <a:xfrm>
              <a:off x="6816565" y="3360064"/>
              <a:ext cx="560270" cy="171083"/>
            </a:xfrm>
            <a:custGeom>
              <a:avLst/>
              <a:gdLst>
                <a:gd name="T0" fmla="*/ 556 w 560"/>
                <a:gd name="T1" fmla="*/ 171 h 171"/>
                <a:gd name="T2" fmla="*/ 0 w 560"/>
                <a:gd name="T3" fmla="*/ 15 h 171"/>
                <a:gd name="T4" fmla="*/ 4 w 560"/>
                <a:gd name="T5" fmla="*/ 0 h 171"/>
                <a:gd name="T6" fmla="*/ 560 w 560"/>
                <a:gd name="T7" fmla="*/ 156 h 171"/>
                <a:gd name="T8" fmla="*/ 556 w 560"/>
                <a:gd name="T9" fmla="*/ 171 h 171"/>
              </a:gdLst>
              <a:ahLst/>
              <a:cxnLst>
                <a:cxn ang="0">
                  <a:pos x="T0" y="T1"/>
                </a:cxn>
                <a:cxn ang="0">
                  <a:pos x="T2" y="T3"/>
                </a:cxn>
                <a:cxn ang="0">
                  <a:pos x="T4" y="T5"/>
                </a:cxn>
                <a:cxn ang="0">
                  <a:pos x="T6" y="T7"/>
                </a:cxn>
                <a:cxn ang="0">
                  <a:pos x="T8" y="T9"/>
                </a:cxn>
              </a:cxnLst>
              <a:rect l="0" t="0" r="r" b="b"/>
              <a:pathLst>
                <a:path w="560" h="171">
                  <a:moveTo>
                    <a:pt x="556" y="171"/>
                  </a:moveTo>
                  <a:lnTo>
                    <a:pt x="0" y="15"/>
                  </a:lnTo>
                  <a:lnTo>
                    <a:pt x="4" y="0"/>
                  </a:lnTo>
                  <a:lnTo>
                    <a:pt x="560" y="156"/>
                  </a:lnTo>
                  <a:lnTo>
                    <a:pt x="556" y="1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32" name="Freeform 1912">
              <a:extLst>
                <a:ext uri="{FF2B5EF4-FFF2-40B4-BE49-F238E27FC236}">
                  <a16:creationId xmlns:a16="http://schemas.microsoft.com/office/drawing/2014/main" id="{1A6176AC-9508-477E-8E1B-80218741489B}"/>
                </a:ext>
              </a:extLst>
            </p:cNvPr>
            <p:cNvSpPr>
              <a:spLocks/>
            </p:cNvSpPr>
            <p:nvPr/>
          </p:nvSpPr>
          <p:spPr bwMode="auto">
            <a:xfrm>
              <a:off x="7379837" y="3332051"/>
              <a:ext cx="85041" cy="39019"/>
            </a:xfrm>
            <a:custGeom>
              <a:avLst/>
              <a:gdLst>
                <a:gd name="T0" fmla="*/ 80 w 85"/>
                <a:gd name="T1" fmla="*/ 39 h 39"/>
                <a:gd name="T2" fmla="*/ 0 w 85"/>
                <a:gd name="T3" fmla="*/ 16 h 39"/>
                <a:gd name="T4" fmla="*/ 5 w 85"/>
                <a:gd name="T5" fmla="*/ 0 h 39"/>
                <a:gd name="T6" fmla="*/ 85 w 85"/>
                <a:gd name="T7" fmla="*/ 22 h 39"/>
                <a:gd name="T8" fmla="*/ 80 w 85"/>
                <a:gd name="T9" fmla="*/ 39 h 39"/>
              </a:gdLst>
              <a:ahLst/>
              <a:cxnLst>
                <a:cxn ang="0">
                  <a:pos x="T0" y="T1"/>
                </a:cxn>
                <a:cxn ang="0">
                  <a:pos x="T2" y="T3"/>
                </a:cxn>
                <a:cxn ang="0">
                  <a:pos x="T4" y="T5"/>
                </a:cxn>
                <a:cxn ang="0">
                  <a:pos x="T6" y="T7"/>
                </a:cxn>
                <a:cxn ang="0">
                  <a:pos x="T8" y="T9"/>
                </a:cxn>
              </a:cxnLst>
              <a:rect l="0" t="0" r="r" b="b"/>
              <a:pathLst>
                <a:path w="85" h="39">
                  <a:moveTo>
                    <a:pt x="80" y="39"/>
                  </a:moveTo>
                  <a:lnTo>
                    <a:pt x="0" y="16"/>
                  </a:lnTo>
                  <a:lnTo>
                    <a:pt x="5" y="0"/>
                  </a:lnTo>
                  <a:lnTo>
                    <a:pt x="85" y="22"/>
                  </a:lnTo>
                  <a:lnTo>
                    <a:pt x="80"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33" name="Freeform 1913">
              <a:extLst>
                <a:ext uri="{FF2B5EF4-FFF2-40B4-BE49-F238E27FC236}">
                  <a16:creationId xmlns:a16="http://schemas.microsoft.com/office/drawing/2014/main" id="{10BA2394-455B-4FD8-ACB4-A3BF10C1F44B}"/>
                </a:ext>
              </a:extLst>
            </p:cNvPr>
            <p:cNvSpPr>
              <a:spLocks/>
            </p:cNvSpPr>
            <p:nvPr/>
          </p:nvSpPr>
          <p:spPr bwMode="auto">
            <a:xfrm>
              <a:off x="6824569" y="3330050"/>
              <a:ext cx="924446" cy="273132"/>
            </a:xfrm>
            <a:custGeom>
              <a:avLst/>
              <a:gdLst>
                <a:gd name="T0" fmla="*/ 918 w 924"/>
                <a:gd name="T1" fmla="*/ 273 h 273"/>
                <a:gd name="T2" fmla="*/ 0 w 924"/>
                <a:gd name="T3" fmla="*/ 15 h 273"/>
                <a:gd name="T4" fmla="*/ 5 w 924"/>
                <a:gd name="T5" fmla="*/ 0 h 273"/>
                <a:gd name="T6" fmla="*/ 924 w 924"/>
                <a:gd name="T7" fmla="*/ 257 h 273"/>
                <a:gd name="T8" fmla="*/ 918 w 924"/>
                <a:gd name="T9" fmla="*/ 273 h 273"/>
              </a:gdLst>
              <a:ahLst/>
              <a:cxnLst>
                <a:cxn ang="0">
                  <a:pos x="T0" y="T1"/>
                </a:cxn>
                <a:cxn ang="0">
                  <a:pos x="T2" y="T3"/>
                </a:cxn>
                <a:cxn ang="0">
                  <a:pos x="T4" y="T5"/>
                </a:cxn>
                <a:cxn ang="0">
                  <a:pos x="T6" y="T7"/>
                </a:cxn>
                <a:cxn ang="0">
                  <a:pos x="T8" y="T9"/>
                </a:cxn>
              </a:cxnLst>
              <a:rect l="0" t="0" r="r" b="b"/>
              <a:pathLst>
                <a:path w="924" h="273">
                  <a:moveTo>
                    <a:pt x="918" y="273"/>
                  </a:moveTo>
                  <a:lnTo>
                    <a:pt x="0" y="15"/>
                  </a:lnTo>
                  <a:lnTo>
                    <a:pt x="5" y="0"/>
                  </a:lnTo>
                  <a:lnTo>
                    <a:pt x="924" y="257"/>
                  </a:lnTo>
                  <a:lnTo>
                    <a:pt x="918" y="2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34" name="Freeform 1914">
              <a:extLst>
                <a:ext uri="{FF2B5EF4-FFF2-40B4-BE49-F238E27FC236}">
                  <a16:creationId xmlns:a16="http://schemas.microsoft.com/office/drawing/2014/main" id="{0C77C4F0-6D11-406C-AA15-09CA0BAEC8D8}"/>
                </a:ext>
              </a:extLst>
            </p:cNvPr>
            <p:cNvSpPr>
              <a:spLocks/>
            </p:cNvSpPr>
            <p:nvPr/>
          </p:nvSpPr>
          <p:spPr bwMode="auto">
            <a:xfrm>
              <a:off x="7329812" y="3311040"/>
              <a:ext cx="41020" cy="39019"/>
            </a:xfrm>
            <a:custGeom>
              <a:avLst/>
              <a:gdLst>
                <a:gd name="T0" fmla="*/ 32 w 41"/>
                <a:gd name="T1" fmla="*/ 39 h 39"/>
                <a:gd name="T2" fmla="*/ 0 w 41"/>
                <a:gd name="T3" fmla="*/ 32 h 39"/>
                <a:gd name="T4" fmla="*/ 9 w 41"/>
                <a:gd name="T5" fmla="*/ 0 h 39"/>
                <a:gd name="T6" fmla="*/ 41 w 41"/>
                <a:gd name="T7" fmla="*/ 10 h 39"/>
                <a:gd name="T8" fmla="*/ 32 w 41"/>
                <a:gd name="T9" fmla="*/ 39 h 39"/>
              </a:gdLst>
              <a:ahLst/>
              <a:cxnLst>
                <a:cxn ang="0">
                  <a:pos x="T0" y="T1"/>
                </a:cxn>
                <a:cxn ang="0">
                  <a:pos x="T2" y="T3"/>
                </a:cxn>
                <a:cxn ang="0">
                  <a:pos x="T4" y="T5"/>
                </a:cxn>
                <a:cxn ang="0">
                  <a:pos x="T6" y="T7"/>
                </a:cxn>
                <a:cxn ang="0">
                  <a:pos x="T8" y="T9"/>
                </a:cxn>
              </a:cxnLst>
              <a:rect l="0" t="0" r="r" b="b"/>
              <a:pathLst>
                <a:path w="41" h="39">
                  <a:moveTo>
                    <a:pt x="32" y="39"/>
                  </a:moveTo>
                  <a:lnTo>
                    <a:pt x="0" y="32"/>
                  </a:lnTo>
                  <a:lnTo>
                    <a:pt x="9" y="0"/>
                  </a:lnTo>
                  <a:lnTo>
                    <a:pt x="41" y="10"/>
                  </a:lnTo>
                  <a:lnTo>
                    <a:pt x="32"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35" name="Freeform 1915">
              <a:extLst>
                <a:ext uri="{FF2B5EF4-FFF2-40B4-BE49-F238E27FC236}">
                  <a16:creationId xmlns:a16="http://schemas.microsoft.com/office/drawing/2014/main" id="{556E46AD-A1B7-45CF-BC84-63688F9CA691}"/>
                </a:ext>
              </a:extLst>
            </p:cNvPr>
            <p:cNvSpPr>
              <a:spLocks/>
            </p:cNvSpPr>
            <p:nvPr/>
          </p:nvSpPr>
          <p:spPr bwMode="auto">
            <a:xfrm>
              <a:off x="6833573" y="3300035"/>
              <a:ext cx="942455" cy="279135"/>
            </a:xfrm>
            <a:custGeom>
              <a:avLst/>
              <a:gdLst>
                <a:gd name="T0" fmla="*/ 938 w 942"/>
                <a:gd name="T1" fmla="*/ 279 h 279"/>
                <a:gd name="T2" fmla="*/ 0 w 942"/>
                <a:gd name="T3" fmla="*/ 17 h 279"/>
                <a:gd name="T4" fmla="*/ 4 w 942"/>
                <a:gd name="T5" fmla="*/ 0 h 279"/>
                <a:gd name="T6" fmla="*/ 942 w 942"/>
                <a:gd name="T7" fmla="*/ 262 h 279"/>
                <a:gd name="T8" fmla="*/ 938 w 942"/>
                <a:gd name="T9" fmla="*/ 279 h 279"/>
              </a:gdLst>
              <a:ahLst/>
              <a:cxnLst>
                <a:cxn ang="0">
                  <a:pos x="T0" y="T1"/>
                </a:cxn>
                <a:cxn ang="0">
                  <a:pos x="T2" y="T3"/>
                </a:cxn>
                <a:cxn ang="0">
                  <a:pos x="T4" y="T5"/>
                </a:cxn>
                <a:cxn ang="0">
                  <a:pos x="T6" y="T7"/>
                </a:cxn>
                <a:cxn ang="0">
                  <a:pos x="T8" y="T9"/>
                </a:cxn>
              </a:cxnLst>
              <a:rect l="0" t="0" r="r" b="b"/>
              <a:pathLst>
                <a:path w="942" h="279">
                  <a:moveTo>
                    <a:pt x="938" y="279"/>
                  </a:moveTo>
                  <a:lnTo>
                    <a:pt x="0" y="17"/>
                  </a:lnTo>
                  <a:lnTo>
                    <a:pt x="4" y="0"/>
                  </a:lnTo>
                  <a:lnTo>
                    <a:pt x="942" y="262"/>
                  </a:lnTo>
                  <a:lnTo>
                    <a:pt x="938" y="2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36" name="Freeform 1916">
              <a:extLst>
                <a:ext uri="{FF2B5EF4-FFF2-40B4-BE49-F238E27FC236}">
                  <a16:creationId xmlns:a16="http://schemas.microsoft.com/office/drawing/2014/main" id="{688E126A-3B00-4663-A7C4-6D62D8951197}"/>
                </a:ext>
              </a:extLst>
            </p:cNvPr>
            <p:cNvSpPr>
              <a:spLocks/>
            </p:cNvSpPr>
            <p:nvPr/>
          </p:nvSpPr>
          <p:spPr bwMode="auto">
            <a:xfrm>
              <a:off x="7222761" y="3288029"/>
              <a:ext cx="85041" cy="39019"/>
            </a:xfrm>
            <a:custGeom>
              <a:avLst/>
              <a:gdLst>
                <a:gd name="T0" fmla="*/ 80 w 85"/>
                <a:gd name="T1" fmla="*/ 39 h 39"/>
                <a:gd name="T2" fmla="*/ 0 w 85"/>
                <a:gd name="T3" fmla="*/ 17 h 39"/>
                <a:gd name="T4" fmla="*/ 5 w 85"/>
                <a:gd name="T5" fmla="*/ 0 h 39"/>
                <a:gd name="T6" fmla="*/ 85 w 85"/>
                <a:gd name="T7" fmla="*/ 22 h 39"/>
                <a:gd name="T8" fmla="*/ 80 w 85"/>
                <a:gd name="T9" fmla="*/ 39 h 39"/>
              </a:gdLst>
              <a:ahLst/>
              <a:cxnLst>
                <a:cxn ang="0">
                  <a:pos x="T0" y="T1"/>
                </a:cxn>
                <a:cxn ang="0">
                  <a:pos x="T2" y="T3"/>
                </a:cxn>
                <a:cxn ang="0">
                  <a:pos x="T4" y="T5"/>
                </a:cxn>
                <a:cxn ang="0">
                  <a:pos x="T6" y="T7"/>
                </a:cxn>
                <a:cxn ang="0">
                  <a:pos x="T8" y="T9"/>
                </a:cxn>
              </a:cxnLst>
              <a:rect l="0" t="0" r="r" b="b"/>
              <a:pathLst>
                <a:path w="85" h="39">
                  <a:moveTo>
                    <a:pt x="80" y="39"/>
                  </a:moveTo>
                  <a:lnTo>
                    <a:pt x="0" y="17"/>
                  </a:lnTo>
                  <a:lnTo>
                    <a:pt x="5" y="0"/>
                  </a:lnTo>
                  <a:lnTo>
                    <a:pt x="85" y="22"/>
                  </a:lnTo>
                  <a:lnTo>
                    <a:pt x="80"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37" name="Freeform 1917">
              <a:extLst>
                <a:ext uri="{FF2B5EF4-FFF2-40B4-BE49-F238E27FC236}">
                  <a16:creationId xmlns:a16="http://schemas.microsoft.com/office/drawing/2014/main" id="{BC1CC570-CFFF-4279-A3D1-4E37563856A1}"/>
                </a:ext>
              </a:extLst>
            </p:cNvPr>
            <p:cNvSpPr>
              <a:spLocks/>
            </p:cNvSpPr>
            <p:nvPr/>
          </p:nvSpPr>
          <p:spPr bwMode="auto">
            <a:xfrm>
              <a:off x="6841577" y="3270021"/>
              <a:ext cx="920444" cy="273132"/>
            </a:xfrm>
            <a:custGeom>
              <a:avLst/>
              <a:gdLst>
                <a:gd name="T0" fmla="*/ 914 w 920"/>
                <a:gd name="T1" fmla="*/ 273 h 273"/>
                <a:gd name="T2" fmla="*/ 0 w 920"/>
                <a:gd name="T3" fmla="*/ 17 h 273"/>
                <a:gd name="T4" fmla="*/ 5 w 920"/>
                <a:gd name="T5" fmla="*/ 0 h 273"/>
                <a:gd name="T6" fmla="*/ 920 w 920"/>
                <a:gd name="T7" fmla="*/ 256 h 273"/>
                <a:gd name="T8" fmla="*/ 914 w 920"/>
                <a:gd name="T9" fmla="*/ 273 h 273"/>
              </a:gdLst>
              <a:ahLst/>
              <a:cxnLst>
                <a:cxn ang="0">
                  <a:pos x="T0" y="T1"/>
                </a:cxn>
                <a:cxn ang="0">
                  <a:pos x="T2" y="T3"/>
                </a:cxn>
                <a:cxn ang="0">
                  <a:pos x="T4" y="T5"/>
                </a:cxn>
                <a:cxn ang="0">
                  <a:pos x="T6" y="T7"/>
                </a:cxn>
                <a:cxn ang="0">
                  <a:pos x="T8" y="T9"/>
                </a:cxn>
              </a:cxnLst>
              <a:rect l="0" t="0" r="r" b="b"/>
              <a:pathLst>
                <a:path w="920" h="273">
                  <a:moveTo>
                    <a:pt x="914" y="273"/>
                  </a:moveTo>
                  <a:lnTo>
                    <a:pt x="0" y="17"/>
                  </a:lnTo>
                  <a:lnTo>
                    <a:pt x="5" y="0"/>
                  </a:lnTo>
                  <a:lnTo>
                    <a:pt x="920" y="256"/>
                  </a:lnTo>
                  <a:lnTo>
                    <a:pt x="914" y="2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38" name="Freeform 1918">
              <a:extLst>
                <a:ext uri="{FF2B5EF4-FFF2-40B4-BE49-F238E27FC236}">
                  <a16:creationId xmlns:a16="http://schemas.microsoft.com/office/drawing/2014/main" id="{64C6B03C-E8D0-4CEB-9C3F-3E6BAE4B15F0}"/>
                </a:ext>
              </a:extLst>
            </p:cNvPr>
            <p:cNvSpPr>
              <a:spLocks/>
            </p:cNvSpPr>
            <p:nvPr/>
          </p:nvSpPr>
          <p:spPr bwMode="auto">
            <a:xfrm>
              <a:off x="7174738" y="3267019"/>
              <a:ext cx="38018" cy="41020"/>
            </a:xfrm>
            <a:custGeom>
              <a:avLst/>
              <a:gdLst>
                <a:gd name="T0" fmla="*/ 29 w 38"/>
                <a:gd name="T1" fmla="*/ 41 h 41"/>
                <a:gd name="T2" fmla="*/ 0 w 38"/>
                <a:gd name="T3" fmla="*/ 32 h 41"/>
                <a:gd name="T4" fmla="*/ 7 w 38"/>
                <a:gd name="T5" fmla="*/ 0 h 41"/>
                <a:gd name="T6" fmla="*/ 38 w 38"/>
                <a:gd name="T7" fmla="*/ 9 h 41"/>
                <a:gd name="T8" fmla="*/ 29 w 38"/>
                <a:gd name="T9" fmla="*/ 41 h 41"/>
              </a:gdLst>
              <a:ahLst/>
              <a:cxnLst>
                <a:cxn ang="0">
                  <a:pos x="T0" y="T1"/>
                </a:cxn>
                <a:cxn ang="0">
                  <a:pos x="T2" y="T3"/>
                </a:cxn>
                <a:cxn ang="0">
                  <a:pos x="T4" y="T5"/>
                </a:cxn>
                <a:cxn ang="0">
                  <a:pos x="T6" y="T7"/>
                </a:cxn>
                <a:cxn ang="0">
                  <a:pos x="T8" y="T9"/>
                </a:cxn>
              </a:cxnLst>
              <a:rect l="0" t="0" r="r" b="b"/>
              <a:pathLst>
                <a:path w="38" h="41">
                  <a:moveTo>
                    <a:pt x="29" y="41"/>
                  </a:moveTo>
                  <a:lnTo>
                    <a:pt x="0" y="32"/>
                  </a:lnTo>
                  <a:lnTo>
                    <a:pt x="7" y="0"/>
                  </a:lnTo>
                  <a:lnTo>
                    <a:pt x="38" y="9"/>
                  </a:lnTo>
                  <a:lnTo>
                    <a:pt x="29"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39" name="Freeform 1919">
              <a:extLst>
                <a:ext uri="{FF2B5EF4-FFF2-40B4-BE49-F238E27FC236}">
                  <a16:creationId xmlns:a16="http://schemas.microsoft.com/office/drawing/2014/main" id="{2A51768A-154D-4A56-9D8F-EA586359E38F}"/>
                </a:ext>
              </a:extLst>
            </p:cNvPr>
            <p:cNvSpPr>
              <a:spLocks/>
            </p:cNvSpPr>
            <p:nvPr/>
          </p:nvSpPr>
          <p:spPr bwMode="auto">
            <a:xfrm>
              <a:off x="7064685" y="3244008"/>
              <a:ext cx="86042" cy="39019"/>
            </a:xfrm>
            <a:custGeom>
              <a:avLst/>
              <a:gdLst>
                <a:gd name="T0" fmla="*/ 81 w 86"/>
                <a:gd name="T1" fmla="*/ 39 h 39"/>
                <a:gd name="T2" fmla="*/ 0 w 86"/>
                <a:gd name="T3" fmla="*/ 17 h 39"/>
                <a:gd name="T4" fmla="*/ 6 w 86"/>
                <a:gd name="T5" fmla="*/ 0 h 39"/>
                <a:gd name="T6" fmla="*/ 86 w 86"/>
                <a:gd name="T7" fmla="*/ 22 h 39"/>
                <a:gd name="T8" fmla="*/ 81 w 86"/>
                <a:gd name="T9" fmla="*/ 39 h 39"/>
              </a:gdLst>
              <a:ahLst/>
              <a:cxnLst>
                <a:cxn ang="0">
                  <a:pos x="T0" y="T1"/>
                </a:cxn>
                <a:cxn ang="0">
                  <a:pos x="T2" y="T3"/>
                </a:cxn>
                <a:cxn ang="0">
                  <a:pos x="T4" y="T5"/>
                </a:cxn>
                <a:cxn ang="0">
                  <a:pos x="T6" y="T7"/>
                </a:cxn>
                <a:cxn ang="0">
                  <a:pos x="T8" y="T9"/>
                </a:cxn>
              </a:cxnLst>
              <a:rect l="0" t="0" r="r" b="b"/>
              <a:pathLst>
                <a:path w="86" h="39">
                  <a:moveTo>
                    <a:pt x="81" y="39"/>
                  </a:moveTo>
                  <a:lnTo>
                    <a:pt x="0" y="17"/>
                  </a:lnTo>
                  <a:lnTo>
                    <a:pt x="6" y="0"/>
                  </a:lnTo>
                  <a:lnTo>
                    <a:pt x="86" y="22"/>
                  </a:lnTo>
                  <a:lnTo>
                    <a:pt x="81"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40" name="Freeform 1920">
              <a:extLst>
                <a:ext uri="{FF2B5EF4-FFF2-40B4-BE49-F238E27FC236}">
                  <a16:creationId xmlns:a16="http://schemas.microsoft.com/office/drawing/2014/main" id="{6E8E81D0-158E-4604-A6E8-BF80AFA4CB14}"/>
                </a:ext>
              </a:extLst>
            </p:cNvPr>
            <p:cNvSpPr>
              <a:spLocks/>
            </p:cNvSpPr>
            <p:nvPr/>
          </p:nvSpPr>
          <p:spPr bwMode="auto">
            <a:xfrm>
              <a:off x="7016662" y="3223998"/>
              <a:ext cx="39019" cy="39019"/>
            </a:xfrm>
            <a:custGeom>
              <a:avLst/>
              <a:gdLst>
                <a:gd name="T0" fmla="*/ 32 w 39"/>
                <a:gd name="T1" fmla="*/ 39 h 39"/>
                <a:gd name="T2" fmla="*/ 0 w 39"/>
                <a:gd name="T3" fmla="*/ 30 h 39"/>
                <a:gd name="T4" fmla="*/ 9 w 39"/>
                <a:gd name="T5" fmla="*/ 0 h 39"/>
                <a:gd name="T6" fmla="*/ 39 w 39"/>
                <a:gd name="T7" fmla="*/ 8 h 39"/>
                <a:gd name="T8" fmla="*/ 32 w 39"/>
                <a:gd name="T9" fmla="*/ 39 h 39"/>
              </a:gdLst>
              <a:ahLst/>
              <a:cxnLst>
                <a:cxn ang="0">
                  <a:pos x="T0" y="T1"/>
                </a:cxn>
                <a:cxn ang="0">
                  <a:pos x="T2" y="T3"/>
                </a:cxn>
                <a:cxn ang="0">
                  <a:pos x="T4" y="T5"/>
                </a:cxn>
                <a:cxn ang="0">
                  <a:pos x="T6" y="T7"/>
                </a:cxn>
                <a:cxn ang="0">
                  <a:pos x="T8" y="T9"/>
                </a:cxn>
              </a:cxnLst>
              <a:rect l="0" t="0" r="r" b="b"/>
              <a:pathLst>
                <a:path w="39" h="39">
                  <a:moveTo>
                    <a:pt x="32" y="39"/>
                  </a:moveTo>
                  <a:lnTo>
                    <a:pt x="0" y="30"/>
                  </a:lnTo>
                  <a:lnTo>
                    <a:pt x="9" y="0"/>
                  </a:lnTo>
                  <a:lnTo>
                    <a:pt x="39" y="8"/>
                  </a:lnTo>
                  <a:lnTo>
                    <a:pt x="32"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41" name="Freeform 1921">
              <a:extLst>
                <a:ext uri="{FF2B5EF4-FFF2-40B4-BE49-F238E27FC236}">
                  <a16:creationId xmlns:a16="http://schemas.microsoft.com/office/drawing/2014/main" id="{CDC439ED-F3A1-49A5-9529-C7AC67A714E6}"/>
                </a:ext>
              </a:extLst>
            </p:cNvPr>
            <p:cNvSpPr>
              <a:spLocks/>
            </p:cNvSpPr>
            <p:nvPr/>
          </p:nvSpPr>
          <p:spPr bwMode="auto">
            <a:xfrm>
              <a:off x="6909610" y="3199987"/>
              <a:ext cx="84041" cy="39019"/>
            </a:xfrm>
            <a:custGeom>
              <a:avLst/>
              <a:gdLst>
                <a:gd name="T0" fmla="*/ 79 w 84"/>
                <a:gd name="T1" fmla="*/ 39 h 39"/>
                <a:gd name="T2" fmla="*/ 0 w 84"/>
                <a:gd name="T3" fmla="*/ 17 h 39"/>
                <a:gd name="T4" fmla="*/ 3 w 84"/>
                <a:gd name="T5" fmla="*/ 0 h 39"/>
                <a:gd name="T6" fmla="*/ 84 w 84"/>
                <a:gd name="T7" fmla="*/ 23 h 39"/>
                <a:gd name="T8" fmla="*/ 79 w 84"/>
                <a:gd name="T9" fmla="*/ 39 h 39"/>
              </a:gdLst>
              <a:ahLst/>
              <a:cxnLst>
                <a:cxn ang="0">
                  <a:pos x="T0" y="T1"/>
                </a:cxn>
                <a:cxn ang="0">
                  <a:pos x="T2" y="T3"/>
                </a:cxn>
                <a:cxn ang="0">
                  <a:pos x="T4" y="T5"/>
                </a:cxn>
                <a:cxn ang="0">
                  <a:pos x="T6" y="T7"/>
                </a:cxn>
                <a:cxn ang="0">
                  <a:pos x="T8" y="T9"/>
                </a:cxn>
              </a:cxnLst>
              <a:rect l="0" t="0" r="r" b="b"/>
              <a:pathLst>
                <a:path w="84" h="39">
                  <a:moveTo>
                    <a:pt x="79" y="39"/>
                  </a:moveTo>
                  <a:lnTo>
                    <a:pt x="0" y="17"/>
                  </a:lnTo>
                  <a:lnTo>
                    <a:pt x="3" y="0"/>
                  </a:lnTo>
                  <a:lnTo>
                    <a:pt x="84" y="23"/>
                  </a:lnTo>
                  <a:lnTo>
                    <a:pt x="79"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42" name="Freeform 1922">
              <a:extLst>
                <a:ext uri="{FF2B5EF4-FFF2-40B4-BE49-F238E27FC236}">
                  <a16:creationId xmlns:a16="http://schemas.microsoft.com/office/drawing/2014/main" id="{43F5042E-1F9C-4FAC-8076-BB1FF5C25A6D}"/>
                </a:ext>
              </a:extLst>
            </p:cNvPr>
            <p:cNvSpPr>
              <a:spLocks/>
            </p:cNvSpPr>
            <p:nvPr/>
          </p:nvSpPr>
          <p:spPr bwMode="auto">
            <a:xfrm>
              <a:off x="6859586" y="3179977"/>
              <a:ext cx="40019" cy="39019"/>
            </a:xfrm>
            <a:custGeom>
              <a:avLst/>
              <a:gdLst>
                <a:gd name="T0" fmla="*/ 31 w 40"/>
                <a:gd name="T1" fmla="*/ 39 h 39"/>
                <a:gd name="T2" fmla="*/ 0 w 40"/>
                <a:gd name="T3" fmla="*/ 30 h 39"/>
                <a:gd name="T4" fmla="*/ 9 w 40"/>
                <a:gd name="T5" fmla="*/ 0 h 39"/>
                <a:gd name="T6" fmla="*/ 40 w 40"/>
                <a:gd name="T7" fmla="*/ 8 h 39"/>
                <a:gd name="T8" fmla="*/ 31 w 40"/>
                <a:gd name="T9" fmla="*/ 39 h 39"/>
              </a:gdLst>
              <a:ahLst/>
              <a:cxnLst>
                <a:cxn ang="0">
                  <a:pos x="T0" y="T1"/>
                </a:cxn>
                <a:cxn ang="0">
                  <a:pos x="T2" y="T3"/>
                </a:cxn>
                <a:cxn ang="0">
                  <a:pos x="T4" y="T5"/>
                </a:cxn>
                <a:cxn ang="0">
                  <a:pos x="T6" y="T7"/>
                </a:cxn>
                <a:cxn ang="0">
                  <a:pos x="T8" y="T9"/>
                </a:cxn>
              </a:cxnLst>
              <a:rect l="0" t="0" r="r" b="b"/>
              <a:pathLst>
                <a:path w="40" h="39">
                  <a:moveTo>
                    <a:pt x="31" y="39"/>
                  </a:moveTo>
                  <a:lnTo>
                    <a:pt x="0" y="30"/>
                  </a:lnTo>
                  <a:lnTo>
                    <a:pt x="9" y="0"/>
                  </a:lnTo>
                  <a:lnTo>
                    <a:pt x="40" y="8"/>
                  </a:lnTo>
                  <a:lnTo>
                    <a:pt x="31" y="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43" name="Freeform 1923">
              <a:extLst>
                <a:ext uri="{FF2B5EF4-FFF2-40B4-BE49-F238E27FC236}">
                  <a16:creationId xmlns:a16="http://schemas.microsoft.com/office/drawing/2014/main" id="{8F67DCE7-7445-44EC-9104-D399135F6916}"/>
                </a:ext>
              </a:extLst>
            </p:cNvPr>
            <p:cNvSpPr>
              <a:spLocks/>
            </p:cNvSpPr>
            <p:nvPr/>
          </p:nvSpPr>
          <p:spPr bwMode="auto">
            <a:xfrm>
              <a:off x="7227763" y="3157967"/>
              <a:ext cx="427206" cy="135065"/>
            </a:xfrm>
            <a:custGeom>
              <a:avLst/>
              <a:gdLst>
                <a:gd name="T0" fmla="*/ 422 w 427"/>
                <a:gd name="T1" fmla="*/ 135 h 135"/>
                <a:gd name="T2" fmla="*/ 0 w 427"/>
                <a:gd name="T3" fmla="*/ 17 h 135"/>
                <a:gd name="T4" fmla="*/ 4 w 427"/>
                <a:gd name="T5" fmla="*/ 0 h 135"/>
                <a:gd name="T6" fmla="*/ 427 w 427"/>
                <a:gd name="T7" fmla="*/ 120 h 135"/>
                <a:gd name="T8" fmla="*/ 422 w 427"/>
                <a:gd name="T9" fmla="*/ 135 h 135"/>
              </a:gdLst>
              <a:ahLst/>
              <a:cxnLst>
                <a:cxn ang="0">
                  <a:pos x="T0" y="T1"/>
                </a:cxn>
                <a:cxn ang="0">
                  <a:pos x="T2" y="T3"/>
                </a:cxn>
                <a:cxn ang="0">
                  <a:pos x="T4" y="T5"/>
                </a:cxn>
                <a:cxn ang="0">
                  <a:pos x="T6" y="T7"/>
                </a:cxn>
                <a:cxn ang="0">
                  <a:pos x="T8" y="T9"/>
                </a:cxn>
              </a:cxnLst>
              <a:rect l="0" t="0" r="r" b="b"/>
              <a:pathLst>
                <a:path w="427" h="135">
                  <a:moveTo>
                    <a:pt x="422" y="135"/>
                  </a:moveTo>
                  <a:lnTo>
                    <a:pt x="0" y="17"/>
                  </a:lnTo>
                  <a:lnTo>
                    <a:pt x="4" y="0"/>
                  </a:lnTo>
                  <a:lnTo>
                    <a:pt x="427" y="120"/>
                  </a:lnTo>
                  <a:lnTo>
                    <a:pt x="422"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44" name="Freeform 1924">
              <a:extLst>
                <a:ext uri="{FF2B5EF4-FFF2-40B4-BE49-F238E27FC236}">
                  <a16:creationId xmlns:a16="http://schemas.microsoft.com/office/drawing/2014/main" id="{B577F8C3-FF5B-4A0B-B6E0-5F6CD2852F4F}"/>
                </a:ext>
              </a:extLst>
            </p:cNvPr>
            <p:cNvSpPr>
              <a:spLocks/>
            </p:cNvSpPr>
            <p:nvPr/>
          </p:nvSpPr>
          <p:spPr bwMode="auto">
            <a:xfrm>
              <a:off x="6880596" y="3136956"/>
              <a:ext cx="920444" cy="263127"/>
            </a:xfrm>
            <a:custGeom>
              <a:avLst/>
              <a:gdLst>
                <a:gd name="T0" fmla="*/ 918 w 920"/>
                <a:gd name="T1" fmla="*/ 263 h 263"/>
                <a:gd name="T2" fmla="*/ 0 w 920"/>
                <a:gd name="T3" fmla="*/ 6 h 263"/>
                <a:gd name="T4" fmla="*/ 1 w 920"/>
                <a:gd name="T5" fmla="*/ 0 h 263"/>
                <a:gd name="T6" fmla="*/ 920 w 920"/>
                <a:gd name="T7" fmla="*/ 258 h 263"/>
                <a:gd name="T8" fmla="*/ 918 w 920"/>
                <a:gd name="T9" fmla="*/ 263 h 263"/>
              </a:gdLst>
              <a:ahLst/>
              <a:cxnLst>
                <a:cxn ang="0">
                  <a:pos x="T0" y="T1"/>
                </a:cxn>
                <a:cxn ang="0">
                  <a:pos x="T2" y="T3"/>
                </a:cxn>
                <a:cxn ang="0">
                  <a:pos x="T4" y="T5"/>
                </a:cxn>
                <a:cxn ang="0">
                  <a:pos x="T6" y="T7"/>
                </a:cxn>
                <a:cxn ang="0">
                  <a:pos x="T8" y="T9"/>
                </a:cxn>
              </a:cxnLst>
              <a:rect l="0" t="0" r="r" b="b"/>
              <a:pathLst>
                <a:path w="920" h="263">
                  <a:moveTo>
                    <a:pt x="918" y="263"/>
                  </a:moveTo>
                  <a:lnTo>
                    <a:pt x="0" y="6"/>
                  </a:lnTo>
                  <a:lnTo>
                    <a:pt x="1" y="0"/>
                  </a:lnTo>
                  <a:lnTo>
                    <a:pt x="920" y="258"/>
                  </a:lnTo>
                  <a:lnTo>
                    <a:pt x="918" y="2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45" name="Freeform 1925">
              <a:extLst>
                <a:ext uri="{FF2B5EF4-FFF2-40B4-BE49-F238E27FC236}">
                  <a16:creationId xmlns:a16="http://schemas.microsoft.com/office/drawing/2014/main" id="{3B53A211-8E30-4CC1-894D-247F473D342B}"/>
                </a:ext>
              </a:extLst>
            </p:cNvPr>
            <p:cNvSpPr>
              <a:spLocks/>
            </p:cNvSpPr>
            <p:nvPr/>
          </p:nvSpPr>
          <p:spPr bwMode="auto">
            <a:xfrm>
              <a:off x="7028667" y="3017899"/>
              <a:ext cx="82040" cy="138067"/>
            </a:xfrm>
            <a:custGeom>
              <a:avLst/>
              <a:gdLst>
                <a:gd name="T0" fmla="*/ 47 w 82"/>
                <a:gd name="T1" fmla="*/ 138 h 138"/>
                <a:gd name="T2" fmla="*/ 0 w 82"/>
                <a:gd name="T3" fmla="*/ 125 h 138"/>
                <a:gd name="T4" fmla="*/ 35 w 82"/>
                <a:gd name="T5" fmla="*/ 0 h 138"/>
                <a:gd name="T6" fmla="*/ 82 w 82"/>
                <a:gd name="T7" fmla="*/ 13 h 138"/>
                <a:gd name="T8" fmla="*/ 47 w 82"/>
                <a:gd name="T9" fmla="*/ 138 h 138"/>
              </a:gdLst>
              <a:ahLst/>
              <a:cxnLst>
                <a:cxn ang="0">
                  <a:pos x="T0" y="T1"/>
                </a:cxn>
                <a:cxn ang="0">
                  <a:pos x="T2" y="T3"/>
                </a:cxn>
                <a:cxn ang="0">
                  <a:pos x="T4" y="T5"/>
                </a:cxn>
                <a:cxn ang="0">
                  <a:pos x="T6" y="T7"/>
                </a:cxn>
                <a:cxn ang="0">
                  <a:pos x="T8" y="T9"/>
                </a:cxn>
              </a:cxnLst>
              <a:rect l="0" t="0" r="r" b="b"/>
              <a:pathLst>
                <a:path w="82" h="138">
                  <a:moveTo>
                    <a:pt x="47" y="138"/>
                  </a:moveTo>
                  <a:lnTo>
                    <a:pt x="0" y="125"/>
                  </a:lnTo>
                  <a:lnTo>
                    <a:pt x="35" y="0"/>
                  </a:lnTo>
                  <a:lnTo>
                    <a:pt x="82" y="13"/>
                  </a:lnTo>
                  <a:lnTo>
                    <a:pt x="47" y="1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46" name="Freeform 1926">
              <a:extLst>
                <a:ext uri="{FF2B5EF4-FFF2-40B4-BE49-F238E27FC236}">
                  <a16:creationId xmlns:a16="http://schemas.microsoft.com/office/drawing/2014/main" id="{7DA88E19-3800-4C1E-B1F0-52012CF8C345}"/>
                </a:ext>
              </a:extLst>
            </p:cNvPr>
            <p:cNvSpPr>
              <a:spLocks/>
            </p:cNvSpPr>
            <p:nvPr/>
          </p:nvSpPr>
          <p:spPr bwMode="auto">
            <a:xfrm>
              <a:off x="6616469" y="2954868"/>
              <a:ext cx="1238598" cy="906437"/>
            </a:xfrm>
            <a:custGeom>
              <a:avLst/>
              <a:gdLst>
                <a:gd name="T0" fmla="*/ 980 w 1238"/>
                <a:gd name="T1" fmla="*/ 0 h 906"/>
                <a:gd name="T2" fmla="*/ 685 w 1238"/>
                <a:gd name="T3" fmla="*/ 33 h 906"/>
                <a:gd name="T4" fmla="*/ 928 w 1238"/>
                <a:gd name="T5" fmla="*/ 100 h 906"/>
                <a:gd name="T6" fmla="*/ 920 w 1238"/>
                <a:gd name="T7" fmla="*/ 128 h 906"/>
                <a:gd name="T8" fmla="*/ 655 w 1238"/>
                <a:gd name="T9" fmla="*/ 52 h 906"/>
                <a:gd name="T10" fmla="*/ 659 w 1238"/>
                <a:gd name="T11" fmla="*/ 35 h 906"/>
                <a:gd name="T12" fmla="*/ 577 w 1238"/>
                <a:gd name="T13" fmla="*/ 45 h 906"/>
                <a:gd name="T14" fmla="*/ 528 w 1238"/>
                <a:gd name="T15" fmla="*/ 220 h 906"/>
                <a:gd name="T16" fmla="*/ 481 w 1238"/>
                <a:gd name="T17" fmla="*/ 207 h 906"/>
                <a:gd name="T18" fmla="*/ 525 w 1238"/>
                <a:gd name="T19" fmla="*/ 50 h 906"/>
                <a:gd name="T20" fmla="*/ 422 w 1238"/>
                <a:gd name="T21" fmla="*/ 61 h 906"/>
                <a:gd name="T22" fmla="*/ 389 w 1238"/>
                <a:gd name="T23" fmla="*/ 181 h 906"/>
                <a:gd name="T24" fmla="*/ 342 w 1238"/>
                <a:gd name="T25" fmla="*/ 168 h 906"/>
                <a:gd name="T26" fmla="*/ 370 w 1238"/>
                <a:gd name="T27" fmla="*/ 67 h 906"/>
                <a:gd name="T28" fmla="*/ 304 w 1238"/>
                <a:gd name="T29" fmla="*/ 74 h 906"/>
                <a:gd name="T30" fmla="*/ 341 w 1238"/>
                <a:gd name="T31" fmla="*/ 85 h 906"/>
                <a:gd name="T32" fmla="*/ 318 w 1238"/>
                <a:gd name="T33" fmla="*/ 162 h 906"/>
                <a:gd name="T34" fmla="*/ 273 w 1238"/>
                <a:gd name="T35" fmla="*/ 149 h 906"/>
                <a:gd name="T36" fmla="*/ 293 w 1238"/>
                <a:gd name="T37" fmla="*/ 76 h 906"/>
                <a:gd name="T38" fmla="*/ 130 w 1238"/>
                <a:gd name="T39" fmla="*/ 94 h 906"/>
                <a:gd name="T40" fmla="*/ 0 w 1238"/>
                <a:gd name="T41" fmla="*/ 559 h 906"/>
                <a:gd name="T42" fmla="*/ 1238 w 1238"/>
                <a:gd name="T43" fmla="*/ 906 h 906"/>
                <a:gd name="T44" fmla="*/ 1177 w 1238"/>
                <a:gd name="T45" fmla="*/ 346 h 906"/>
                <a:gd name="T46" fmla="*/ 619 w 1238"/>
                <a:gd name="T47" fmla="*/ 190 h 906"/>
                <a:gd name="T48" fmla="*/ 624 w 1238"/>
                <a:gd name="T49" fmla="*/ 175 h 906"/>
                <a:gd name="T50" fmla="*/ 1176 w 1238"/>
                <a:gd name="T51" fmla="*/ 329 h 906"/>
                <a:gd name="T52" fmla="*/ 1175 w 1238"/>
                <a:gd name="T53" fmla="*/ 314 h 906"/>
                <a:gd name="T54" fmla="*/ 626 w 1238"/>
                <a:gd name="T55" fmla="*/ 160 h 906"/>
                <a:gd name="T56" fmla="*/ 632 w 1238"/>
                <a:gd name="T57" fmla="*/ 145 h 906"/>
                <a:gd name="T58" fmla="*/ 1172 w 1238"/>
                <a:gd name="T59" fmla="*/ 295 h 906"/>
                <a:gd name="T60" fmla="*/ 1171 w 1238"/>
                <a:gd name="T61" fmla="*/ 281 h 906"/>
                <a:gd name="T62" fmla="*/ 635 w 1238"/>
                <a:gd name="T63" fmla="*/ 130 h 906"/>
                <a:gd name="T64" fmla="*/ 639 w 1238"/>
                <a:gd name="T65" fmla="*/ 115 h 906"/>
                <a:gd name="T66" fmla="*/ 1168 w 1238"/>
                <a:gd name="T67" fmla="*/ 263 h 906"/>
                <a:gd name="T68" fmla="*/ 1167 w 1238"/>
                <a:gd name="T69" fmla="*/ 247 h 906"/>
                <a:gd name="T70" fmla="*/ 643 w 1238"/>
                <a:gd name="T71" fmla="*/ 102 h 906"/>
                <a:gd name="T72" fmla="*/ 648 w 1238"/>
                <a:gd name="T73" fmla="*/ 85 h 906"/>
                <a:gd name="T74" fmla="*/ 1165 w 1238"/>
                <a:gd name="T75" fmla="*/ 229 h 906"/>
                <a:gd name="T76" fmla="*/ 1145 w 1238"/>
                <a:gd name="T77" fmla="*/ 47 h 906"/>
                <a:gd name="T78" fmla="*/ 980 w 1238"/>
                <a:gd name="T79" fmla="*/ 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06">
                  <a:moveTo>
                    <a:pt x="980" y="0"/>
                  </a:moveTo>
                  <a:lnTo>
                    <a:pt x="685" y="33"/>
                  </a:lnTo>
                  <a:lnTo>
                    <a:pt x="928" y="100"/>
                  </a:lnTo>
                  <a:lnTo>
                    <a:pt x="920" y="128"/>
                  </a:lnTo>
                  <a:lnTo>
                    <a:pt x="655" y="52"/>
                  </a:lnTo>
                  <a:lnTo>
                    <a:pt x="659" y="35"/>
                  </a:lnTo>
                  <a:lnTo>
                    <a:pt x="577" y="45"/>
                  </a:lnTo>
                  <a:lnTo>
                    <a:pt x="528" y="220"/>
                  </a:lnTo>
                  <a:lnTo>
                    <a:pt x="481" y="207"/>
                  </a:lnTo>
                  <a:lnTo>
                    <a:pt x="525" y="50"/>
                  </a:lnTo>
                  <a:lnTo>
                    <a:pt x="422" y="61"/>
                  </a:lnTo>
                  <a:lnTo>
                    <a:pt x="389" y="181"/>
                  </a:lnTo>
                  <a:lnTo>
                    <a:pt x="342" y="168"/>
                  </a:lnTo>
                  <a:lnTo>
                    <a:pt x="370" y="67"/>
                  </a:lnTo>
                  <a:lnTo>
                    <a:pt x="304" y="74"/>
                  </a:lnTo>
                  <a:lnTo>
                    <a:pt x="341" y="85"/>
                  </a:lnTo>
                  <a:lnTo>
                    <a:pt x="318" y="162"/>
                  </a:lnTo>
                  <a:lnTo>
                    <a:pt x="273" y="149"/>
                  </a:lnTo>
                  <a:lnTo>
                    <a:pt x="293" y="76"/>
                  </a:lnTo>
                  <a:lnTo>
                    <a:pt x="130" y="94"/>
                  </a:lnTo>
                  <a:lnTo>
                    <a:pt x="0" y="559"/>
                  </a:lnTo>
                  <a:lnTo>
                    <a:pt x="1238" y="906"/>
                  </a:lnTo>
                  <a:lnTo>
                    <a:pt x="1177" y="346"/>
                  </a:lnTo>
                  <a:lnTo>
                    <a:pt x="619" y="190"/>
                  </a:lnTo>
                  <a:lnTo>
                    <a:pt x="624" y="175"/>
                  </a:lnTo>
                  <a:lnTo>
                    <a:pt x="1176" y="329"/>
                  </a:lnTo>
                  <a:lnTo>
                    <a:pt x="1175" y="314"/>
                  </a:lnTo>
                  <a:lnTo>
                    <a:pt x="626" y="160"/>
                  </a:lnTo>
                  <a:lnTo>
                    <a:pt x="632" y="145"/>
                  </a:lnTo>
                  <a:lnTo>
                    <a:pt x="1172" y="295"/>
                  </a:lnTo>
                  <a:lnTo>
                    <a:pt x="1171" y="281"/>
                  </a:lnTo>
                  <a:lnTo>
                    <a:pt x="635" y="130"/>
                  </a:lnTo>
                  <a:lnTo>
                    <a:pt x="639" y="115"/>
                  </a:lnTo>
                  <a:lnTo>
                    <a:pt x="1168" y="263"/>
                  </a:lnTo>
                  <a:lnTo>
                    <a:pt x="1167" y="247"/>
                  </a:lnTo>
                  <a:lnTo>
                    <a:pt x="643" y="102"/>
                  </a:lnTo>
                  <a:lnTo>
                    <a:pt x="648" y="85"/>
                  </a:lnTo>
                  <a:lnTo>
                    <a:pt x="1165" y="229"/>
                  </a:lnTo>
                  <a:lnTo>
                    <a:pt x="1145" y="47"/>
                  </a:lnTo>
                  <a:lnTo>
                    <a:pt x="9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47" name="Freeform 1927">
              <a:extLst>
                <a:ext uri="{FF2B5EF4-FFF2-40B4-BE49-F238E27FC236}">
                  <a16:creationId xmlns:a16="http://schemas.microsoft.com/office/drawing/2014/main" id="{5463C6FD-32FA-439F-8CF5-EF5E1028EC73}"/>
                </a:ext>
              </a:extLst>
            </p:cNvPr>
            <p:cNvSpPr>
              <a:spLocks/>
            </p:cNvSpPr>
            <p:nvPr/>
          </p:nvSpPr>
          <p:spPr bwMode="auto">
            <a:xfrm>
              <a:off x="7641963" y="2945864"/>
              <a:ext cx="117057" cy="38018"/>
            </a:xfrm>
            <a:custGeom>
              <a:avLst/>
              <a:gdLst>
                <a:gd name="T0" fmla="*/ 37 w 117"/>
                <a:gd name="T1" fmla="*/ 0 h 38"/>
                <a:gd name="T2" fmla="*/ 0 w 117"/>
                <a:gd name="T3" fmla="*/ 5 h 38"/>
                <a:gd name="T4" fmla="*/ 117 w 117"/>
                <a:gd name="T5" fmla="*/ 38 h 38"/>
                <a:gd name="T6" fmla="*/ 117 w 117"/>
                <a:gd name="T7" fmla="*/ 38 h 38"/>
                <a:gd name="T8" fmla="*/ 114 w 117"/>
                <a:gd name="T9" fmla="*/ 29 h 38"/>
                <a:gd name="T10" fmla="*/ 111 w 117"/>
                <a:gd name="T11" fmla="*/ 21 h 38"/>
                <a:gd name="T12" fmla="*/ 37 w 117"/>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117" h="38">
                  <a:moveTo>
                    <a:pt x="37" y="0"/>
                  </a:moveTo>
                  <a:lnTo>
                    <a:pt x="0" y="5"/>
                  </a:lnTo>
                  <a:lnTo>
                    <a:pt x="117" y="38"/>
                  </a:lnTo>
                  <a:lnTo>
                    <a:pt x="117" y="38"/>
                  </a:lnTo>
                  <a:lnTo>
                    <a:pt x="114" y="29"/>
                  </a:lnTo>
                  <a:lnTo>
                    <a:pt x="111" y="21"/>
                  </a:lnTo>
                  <a:lnTo>
                    <a:pt x="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48" name="Freeform 1928">
              <a:extLst>
                <a:ext uri="{FF2B5EF4-FFF2-40B4-BE49-F238E27FC236}">
                  <a16:creationId xmlns:a16="http://schemas.microsoft.com/office/drawing/2014/main" id="{B6838B68-EF5F-42B0-8898-CCD4FA68B8E0}"/>
                </a:ext>
              </a:extLst>
            </p:cNvPr>
            <p:cNvSpPr>
              <a:spLocks/>
            </p:cNvSpPr>
            <p:nvPr/>
          </p:nvSpPr>
          <p:spPr bwMode="auto">
            <a:xfrm>
              <a:off x="6841577" y="3270021"/>
              <a:ext cx="920444" cy="273132"/>
            </a:xfrm>
            <a:custGeom>
              <a:avLst/>
              <a:gdLst>
                <a:gd name="T0" fmla="*/ 5 w 920"/>
                <a:gd name="T1" fmla="*/ 0 h 273"/>
                <a:gd name="T2" fmla="*/ 0 w 920"/>
                <a:gd name="T3" fmla="*/ 17 h 273"/>
                <a:gd name="T4" fmla="*/ 914 w 920"/>
                <a:gd name="T5" fmla="*/ 273 h 273"/>
                <a:gd name="T6" fmla="*/ 920 w 920"/>
                <a:gd name="T7" fmla="*/ 256 h 273"/>
                <a:gd name="T8" fmla="*/ 5 w 920"/>
                <a:gd name="T9" fmla="*/ 0 h 273"/>
              </a:gdLst>
              <a:ahLst/>
              <a:cxnLst>
                <a:cxn ang="0">
                  <a:pos x="T0" y="T1"/>
                </a:cxn>
                <a:cxn ang="0">
                  <a:pos x="T2" y="T3"/>
                </a:cxn>
                <a:cxn ang="0">
                  <a:pos x="T4" y="T5"/>
                </a:cxn>
                <a:cxn ang="0">
                  <a:pos x="T6" y="T7"/>
                </a:cxn>
                <a:cxn ang="0">
                  <a:pos x="T8" y="T9"/>
                </a:cxn>
              </a:cxnLst>
              <a:rect l="0" t="0" r="r" b="b"/>
              <a:pathLst>
                <a:path w="920" h="273">
                  <a:moveTo>
                    <a:pt x="5" y="0"/>
                  </a:moveTo>
                  <a:lnTo>
                    <a:pt x="0" y="17"/>
                  </a:lnTo>
                  <a:lnTo>
                    <a:pt x="914" y="273"/>
                  </a:lnTo>
                  <a:lnTo>
                    <a:pt x="920" y="256"/>
                  </a:lnTo>
                  <a:lnTo>
                    <a:pt x="5"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49" name="Freeform 1929">
              <a:extLst>
                <a:ext uri="{FF2B5EF4-FFF2-40B4-BE49-F238E27FC236}">
                  <a16:creationId xmlns:a16="http://schemas.microsoft.com/office/drawing/2014/main" id="{C8EF106C-2ACE-4679-BE1C-9F17AFBF8E9C}"/>
                </a:ext>
              </a:extLst>
            </p:cNvPr>
            <p:cNvSpPr>
              <a:spLocks/>
            </p:cNvSpPr>
            <p:nvPr/>
          </p:nvSpPr>
          <p:spPr bwMode="auto">
            <a:xfrm>
              <a:off x="6841577" y="3270021"/>
              <a:ext cx="920444" cy="273132"/>
            </a:xfrm>
            <a:custGeom>
              <a:avLst/>
              <a:gdLst>
                <a:gd name="T0" fmla="*/ 5 w 920"/>
                <a:gd name="T1" fmla="*/ 0 h 273"/>
                <a:gd name="T2" fmla="*/ 0 w 920"/>
                <a:gd name="T3" fmla="*/ 17 h 273"/>
                <a:gd name="T4" fmla="*/ 914 w 920"/>
                <a:gd name="T5" fmla="*/ 273 h 273"/>
                <a:gd name="T6" fmla="*/ 920 w 920"/>
                <a:gd name="T7" fmla="*/ 256 h 273"/>
                <a:gd name="T8" fmla="*/ 5 w 920"/>
                <a:gd name="T9" fmla="*/ 0 h 273"/>
              </a:gdLst>
              <a:ahLst/>
              <a:cxnLst>
                <a:cxn ang="0">
                  <a:pos x="T0" y="T1"/>
                </a:cxn>
                <a:cxn ang="0">
                  <a:pos x="T2" y="T3"/>
                </a:cxn>
                <a:cxn ang="0">
                  <a:pos x="T4" y="T5"/>
                </a:cxn>
                <a:cxn ang="0">
                  <a:pos x="T6" y="T7"/>
                </a:cxn>
                <a:cxn ang="0">
                  <a:pos x="T8" y="T9"/>
                </a:cxn>
              </a:cxnLst>
              <a:rect l="0" t="0" r="r" b="b"/>
              <a:pathLst>
                <a:path w="920" h="273">
                  <a:moveTo>
                    <a:pt x="5" y="0"/>
                  </a:moveTo>
                  <a:lnTo>
                    <a:pt x="0" y="17"/>
                  </a:lnTo>
                  <a:lnTo>
                    <a:pt x="914" y="273"/>
                  </a:lnTo>
                  <a:lnTo>
                    <a:pt x="920" y="256"/>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50" name="Freeform 1930">
              <a:extLst>
                <a:ext uri="{FF2B5EF4-FFF2-40B4-BE49-F238E27FC236}">
                  <a16:creationId xmlns:a16="http://schemas.microsoft.com/office/drawing/2014/main" id="{3DD53792-10E8-4004-A699-305BD43A2044}"/>
                </a:ext>
              </a:extLst>
            </p:cNvPr>
            <p:cNvSpPr>
              <a:spLocks/>
            </p:cNvSpPr>
            <p:nvPr/>
          </p:nvSpPr>
          <p:spPr bwMode="auto">
            <a:xfrm>
              <a:off x="6833573" y="3300035"/>
              <a:ext cx="942455" cy="279135"/>
            </a:xfrm>
            <a:custGeom>
              <a:avLst/>
              <a:gdLst>
                <a:gd name="T0" fmla="*/ 4 w 942"/>
                <a:gd name="T1" fmla="*/ 0 h 279"/>
                <a:gd name="T2" fmla="*/ 0 w 942"/>
                <a:gd name="T3" fmla="*/ 17 h 279"/>
                <a:gd name="T4" fmla="*/ 938 w 942"/>
                <a:gd name="T5" fmla="*/ 279 h 279"/>
                <a:gd name="T6" fmla="*/ 942 w 942"/>
                <a:gd name="T7" fmla="*/ 262 h 279"/>
                <a:gd name="T8" fmla="*/ 4 w 942"/>
                <a:gd name="T9" fmla="*/ 0 h 279"/>
              </a:gdLst>
              <a:ahLst/>
              <a:cxnLst>
                <a:cxn ang="0">
                  <a:pos x="T0" y="T1"/>
                </a:cxn>
                <a:cxn ang="0">
                  <a:pos x="T2" y="T3"/>
                </a:cxn>
                <a:cxn ang="0">
                  <a:pos x="T4" y="T5"/>
                </a:cxn>
                <a:cxn ang="0">
                  <a:pos x="T6" y="T7"/>
                </a:cxn>
                <a:cxn ang="0">
                  <a:pos x="T8" y="T9"/>
                </a:cxn>
              </a:cxnLst>
              <a:rect l="0" t="0" r="r" b="b"/>
              <a:pathLst>
                <a:path w="942" h="279">
                  <a:moveTo>
                    <a:pt x="4" y="0"/>
                  </a:moveTo>
                  <a:lnTo>
                    <a:pt x="0" y="17"/>
                  </a:lnTo>
                  <a:lnTo>
                    <a:pt x="938" y="279"/>
                  </a:lnTo>
                  <a:lnTo>
                    <a:pt x="942" y="262"/>
                  </a:lnTo>
                  <a:lnTo>
                    <a:pt x="4"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51" name="Freeform 1931">
              <a:extLst>
                <a:ext uri="{FF2B5EF4-FFF2-40B4-BE49-F238E27FC236}">
                  <a16:creationId xmlns:a16="http://schemas.microsoft.com/office/drawing/2014/main" id="{D75447F7-2E66-4C3C-809B-2D7789A350C0}"/>
                </a:ext>
              </a:extLst>
            </p:cNvPr>
            <p:cNvSpPr>
              <a:spLocks/>
            </p:cNvSpPr>
            <p:nvPr/>
          </p:nvSpPr>
          <p:spPr bwMode="auto">
            <a:xfrm>
              <a:off x="6833573" y="3300035"/>
              <a:ext cx="942455" cy="279135"/>
            </a:xfrm>
            <a:custGeom>
              <a:avLst/>
              <a:gdLst>
                <a:gd name="T0" fmla="*/ 4 w 942"/>
                <a:gd name="T1" fmla="*/ 0 h 279"/>
                <a:gd name="T2" fmla="*/ 0 w 942"/>
                <a:gd name="T3" fmla="*/ 17 h 279"/>
                <a:gd name="T4" fmla="*/ 938 w 942"/>
                <a:gd name="T5" fmla="*/ 279 h 279"/>
                <a:gd name="T6" fmla="*/ 942 w 942"/>
                <a:gd name="T7" fmla="*/ 262 h 279"/>
                <a:gd name="T8" fmla="*/ 4 w 942"/>
                <a:gd name="T9" fmla="*/ 0 h 279"/>
              </a:gdLst>
              <a:ahLst/>
              <a:cxnLst>
                <a:cxn ang="0">
                  <a:pos x="T0" y="T1"/>
                </a:cxn>
                <a:cxn ang="0">
                  <a:pos x="T2" y="T3"/>
                </a:cxn>
                <a:cxn ang="0">
                  <a:pos x="T4" y="T5"/>
                </a:cxn>
                <a:cxn ang="0">
                  <a:pos x="T6" y="T7"/>
                </a:cxn>
                <a:cxn ang="0">
                  <a:pos x="T8" y="T9"/>
                </a:cxn>
              </a:cxnLst>
              <a:rect l="0" t="0" r="r" b="b"/>
              <a:pathLst>
                <a:path w="942" h="279">
                  <a:moveTo>
                    <a:pt x="4" y="0"/>
                  </a:moveTo>
                  <a:lnTo>
                    <a:pt x="0" y="17"/>
                  </a:lnTo>
                  <a:lnTo>
                    <a:pt x="938" y="279"/>
                  </a:lnTo>
                  <a:lnTo>
                    <a:pt x="942" y="26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52" name="Freeform 1932">
              <a:extLst>
                <a:ext uri="{FF2B5EF4-FFF2-40B4-BE49-F238E27FC236}">
                  <a16:creationId xmlns:a16="http://schemas.microsoft.com/office/drawing/2014/main" id="{04A822C3-10E2-4373-911B-E1DA2AB01B91}"/>
                </a:ext>
              </a:extLst>
            </p:cNvPr>
            <p:cNvSpPr>
              <a:spLocks/>
            </p:cNvSpPr>
            <p:nvPr/>
          </p:nvSpPr>
          <p:spPr bwMode="auto">
            <a:xfrm>
              <a:off x="6824569" y="3330050"/>
              <a:ext cx="924446" cy="273132"/>
            </a:xfrm>
            <a:custGeom>
              <a:avLst/>
              <a:gdLst>
                <a:gd name="T0" fmla="*/ 5 w 924"/>
                <a:gd name="T1" fmla="*/ 0 h 273"/>
                <a:gd name="T2" fmla="*/ 0 w 924"/>
                <a:gd name="T3" fmla="*/ 15 h 273"/>
                <a:gd name="T4" fmla="*/ 918 w 924"/>
                <a:gd name="T5" fmla="*/ 273 h 273"/>
                <a:gd name="T6" fmla="*/ 924 w 924"/>
                <a:gd name="T7" fmla="*/ 257 h 273"/>
                <a:gd name="T8" fmla="*/ 5 w 924"/>
                <a:gd name="T9" fmla="*/ 0 h 273"/>
              </a:gdLst>
              <a:ahLst/>
              <a:cxnLst>
                <a:cxn ang="0">
                  <a:pos x="T0" y="T1"/>
                </a:cxn>
                <a:cxn ang="0">
                  <a:pos x="T2" y="T3"/>
                </a:cxn>
                <a:cxn ang="0">
                  <a:pos x="T4" y="T5"/>
                </a:cxn>
                <a:cxn ang="0">
                  <a:pos x="T6" y="T7"/>
                </a:cxn>
                <a:cxn ang="0">
                  <a:pos x="T8" y="T9"/>
                </a:cxn>
              </a:cxnLst>
              <a:rect l="0" t="0" r="r" b="b"/>
              <a:pathLst>
                <a:path w="924" h="273">
                  <a:moveTo>
                    <a:pt x="5" y="0"/>
                  </a:moveTo>
                  <a:lnTo>
                    <a:pt x="0" y="15"/>
                  </a:lnTo>
                  <a:lnTo>
                    <a:pt x="918" y="273"/>
                  </a:lnTo>
                  <a:lnTo>
                    <a:pt x="924" y="257"/>
                  </a:lnTo>
                  <a:lnTo>
                    <a:pt x="5"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53" name="Freeform 1933">
              <a:extLst>
                <a:ext uri="{FF2B5EF4-FFF2-40B4-BE49-F238E27FC236}">
                  <a16:creationId xmlns:a16="http://schemas.microsoft.com/office/drawing/2014/main" id="{D6096DED-83E6-4836-9A42-959CDB8597DD}"/>
                </a:ext>
              </a:extLst>
            </p:cNvPr>
            <p:cNvSpPr>
              <a:spLocks/>
            </p:cNvSpPr>
            <p:nvPr/>
          </p:nvSpPr>
          <p:spPr bwMode="auto">
            <a:xfrm>
              <a:off x="6824569" y="3330050"/>
              <a:ext cx="924446" cy="273132"/>
            </a:xfrm>
            <a:custGeom>
              <a:avLst/>
              <a:gdLst>
                <a:gd name="T0" fmla="*/ 5 w 924"/>
                <a:gd name="T1" fmla="*/ 0 h 273"/>
                <a:gd name="T2" fmla="*/ 0 w 924"/>
                <a:gd name="T3" fmla="*/ 15 h 273"/>
                <a:gd name="T4" fmla="*/ 918 w 924"/>
                <a:gd name="T5" fmla="*/ 273 h 273"/>
                <a:gd name="T6" fmla="*/ 924 w 924"/>
                <a:gd name="T7" fmla="*/ 257 h 273"/>
                <a:gd name="T8" fmla="*/ 5 w 924"/>
                <a:gd name="T9" fmla="*/ 0 h 273"/>
              </a:gdLst>
              <a:ahLst/>
              <a:cxnLst>
                <a:cxn ang="0">
                  <a:pos x="T0" y="T1"/>
                </a:cxn>
                <a:cxn ang="0">
                  <a:pos x="T2" y="T3"/>
                </a:cxn>
                <a:cxn ang="0">
                  <a:pos x="T4" y="T5"/>
                </a:cxn>
                <a:cxn ang="0">
                  <a:pos x="T6" y="T7"/>
                </a:cxn>
                <a:cxn ang="0">
                  <a:pos x="T8" y="T9"/>
                </a:cxn>
              </a:cxnLst>
              <a:rect l="0" t="0" r="r" b="b"/>
              <a:pathLst>
                <a:path w="924" h="273">
                  <a:moveTo>
                    <a:pt x="5" y="0"/>
                  </a:moveTo>
                  <a:lnTo>
                    <a:pt x="0" y="15"/>
                  </a:lnTo>
                  <a:lnTo>
                    <a:pt x="918" y="273"/>
                  </a:lnTo>
                  <a:lnTo>
                    <a:pt x="924" y="257"/>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54" name="Freeform 1934">
              <a:extLst>
                <a:ext uri="{FF2B5EF4-FFF2-40B4-BE49-F238E27FC236}">
                  <a16:creationId xmlns:a16="http://schemas.microsoft.com/office/drawing/2014/main" id="{04591110-8379-4409-BE50-D90534EC29C2}"/>
                </a:ext>
              </a:extLst>
            </p:cNvPr>
            <p:cNvSpPr>
              <a:spLocks/>
            </p:cNvSpPr>
            <p:nvPr/>
          </p:nvSpPr>
          <p:spPr bwMode="auto">
            <a:xfrm>
              <a:off x="6816565" y="3360064"/>
              <a:ext cx="560270" cy="171083"/>
            </a:xfrm>
            <a:custGeom>
              <a:avLst/>
              <a:gdLst>
                <a:gd name="T0" fmla="*/ 4 w 560"/>
                <a:gd name="T1" fmla="*/ 0 h 171"/>
                <a:gd name="T2" fmla="*/ 0 w 560"/>
                <a:gd name="T3" fmla="*/ 15 h 171"/>
                <a:gd name="T4" fmla="*/ 556 w 560"/>
                <a:gd name="T5" fmla="*/ 171 h 171"/>
                <a:gd name="T6" fmla="*/ 560 w 560"/>
                <a:gd name="T7" fmla="*/ 156 h 171"/>
                <a:gd name="T8" fmla="*/ 4 w 560"/>
                <a:gd name="T9" fmla="*/ 0 h 171"/>
              </a:gdLst>
              <a:ahLst/>
              <a:cxnLst>
                <a:cxn ang="0">
                  <a:pos x="T0" y="T1"/>
                </a:cxn>
                <a:cxn ang="0">
                  <a:pos x="T2" y="T3"/>
                </a:cxn>
                <a:cxn ang="0">
                  <a:pos x="T4" y="T5"/>
                </a:cxn>
                <a:cxn ang="0">
                  <a:pos x="T6" y="T7"/>
                </a:cxn>
                <a:cxn ang="0">
                  <a:pos x="T8" y="T9"/>
                </a:cxn>
              </a:cxnLst>
              <a:rect l="0" t="0" r="r" b="b"/>
              <a:pathLst>
                <a:path w="560" h="171">
                  <a:moveTo>
                    <a:pt x="4" y="0"/>
                  </a:moveTo>
                  <a:lnTo>
                    <a:pt x="0" y="15"/>
                  </a:lnTo>
                  <a:lnTo>
                    <a:pt x="556" y="171"/>
                  </a:lnTo>
                  <a:lnTo>
                    <a:pt x="560" y="156"/>
                  </a:lnTo>
                  <a:lnTo>
                    <a:pt x="4"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55" name="Freeform 1935">
              <a:extLst>
                <a:ext uri="{FF2B5EF4-FFF2-40B4-BE49-F238E27FC236}">
                  <a16:creationId xmlns:a16="http://schemas.microsoft.com/office/drawing/2014/main" id="{31D0EDB5-7752-4790-ADC1-F329E94B7166}"/>
                </a:ext>
              </a:extLst>
            </p:cNvPr>
            <p:cNvSpPr>
              <a:spLocks/>
            </p:cNvSpPr>
            <p:nvPr/>
          </p:nvSpPr>
          <p:spPr bwMode="auto">
            <a:xfrm>
              <a:off x="6816565" y="3360064"/>
              <a:ext cx="560270" cy="171083"/>
            </a:xfrm>
            <a:custGeom>
              <a:avLst/>
              <a:gdLst>
                <a:gd name="T0" fmla="*/ 4 w 560"/>
                <a:gd name="T1" fmla="*/ 0 h 171"/>
                <a:gd name="T2" fmla="*/ 0 w 560"/>
                <a:gd name="T3" fmla="*/ 15 h 171"/>
                <a:gd name="T4" fmla="*/ 556 w 560"/>
                <a:gd name="T5" fmla="*/ 171 h 171"/>
                <a:gd name="T6" fmla="*/ 560 w 560"/>
                <a:gd name="T7" fmla="*/ 156 h 171"/>
                <a:gd name="T8" fmla="*/ 4 w 560"/>
                <a:gd name="T9" fmla="*/ 0 h 171"/>
              </a:gdLst>
              <a:ahLst/>
              <a:cxnLst>
                <a:cxn ang="0">
                  <a:pos x="T0" y="T1"/>
                </a:cxn>
                <a:cxn ang="0">
                  <a:pos x="T2" y="T3"/>
                </a:cxn>
                <a:cxn ang="0">
                  <a:pos x="T4" y="T5"/>
                </a:cxn>
                <a:cxn ang="0">
                  <a:pos x="T6" y="T7"/>
                </a:cxn>
                <a:cxn ang="0">
                  <a:pos x="T8" y="T9"/>
                </a:cxn>
              </a:cxnLst>
              <a:rect l="0" t="0" r="r" b="b"/>
              <a:pathLst>
                <a:path w="560" h="171">
                  <a:moveTo>
                    <a:pt x="4" y="0"/>
                  </a:moveTo>
                  <a:lnTo>
                    <a:pt x="0" y="15"/>
                  </a:lnTo>
                  <a:lnTo>
                    <a:pt x="556" y="171"/>
                  </a:lnTo>
                  <a:lnTo>
                    <a:pt x="560" y="156"/>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56" name="Freeform 1936">
              <a:extLst>
                <a:ext uri="{FF2B5EF4-FFF2-40B4-BE49-F238E27FC236}">
                  <a16:creationId xmlns:a16="http://schemas.microsoft.com/office/drawing/2014/main" id="{440B05B3-EF76-4199-98B6-27E96DEB8FD5}"/>
                </a:ext>
              </a:extLst>
            </p:cNvPr>
            <p:cNvSpPr>
              <a:spLocks/>
            </p:cNvSpPr>
            <p:nvPr/>
          </p:nvSpPr>
          <p:spPr bwMode="auto">
            <a:xfrm>
              <a:off x="7678981" y="2943863"/>
              <a:ext cx="74036" cy="23011"/>
            </a:xfrm>
            <a:custGeom>
              <a:avLst/>
              <a:gdLst>
                <a:gd name="T0" fmla="*/ 28 w 74"/>
                <a:gd name="T1" fmla="*/ 0 h 23"/>
                <a:gd name="T2" fmla="*/ 28 w 74"/>
                <a:gd name="T3" fmla="*/ 0 h 23"/>
                <a:gd name="T4" fmla="*/ 19 w 74"/>
                <a:gd name="T5" fmla="*/ 1 h 23"/>
                <a:gd name="T6" fmla="*/ 0 w 74"/>
                <a:gd name="T7" fmla="*/ 2 h 23"/>
                <a:gd name="T8" fmla="*/ 74 w 74"/>
                <a:gd name="T9" fmla="*/ 23 h 23"/>
                <a:gd name="T10" fmla="*/ 74 w 74"/>
                <a:gd name="T11" fmla="*/ 23 h 23"/>
                <a:gd name="T12" fmla="*/ 68 w 74"/>
                <a:gd name="T13" fmla="*/ 15 h 23"/>
                <a:gd name="T14" fmla="*/ 62 w 74"/>
                <a:gd name="T15" fmla="*/ 9 h 23"/>
                <a:gd name="T16" fmla="*/ 62 w 74"/>
                <a:gd name="T17" fmla="*/ 9 h 23"/>
                <a:gd name="T18" fmla="*/ 54 w 74"/>
                <a:gd name="T19" fmla="*/ 5 h 23"/>
                <a:gd name="T20" fmla="*/ 46 w 74"/>
                <a:gd name="T21" fmla="*/ 2 h 23"/>
                <a:gd name="T22" fmla="*/ 37 w 74"/>
                <a:gd name="T23" fmla="*/ 1 h 23"/>
                <a:gd name="T24" fmla="*/ 28 w 74"/>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23">
                  <a:moveTo>
                    <a:pt x="28" y="0"/>
                  </a:moveTo>
                  <a:lnTo>
                    <a:pt x="28" y="0"/>
                  </a:lnTo>
                  <a:lnTo>
                    <a:pt x="19" y="1"/>
                  </a:lnTo>
                  <a:lnTo>
                    <a:pt x="0" y="2"/>
                  </a:lnTo>
                  <a:lnTo>
                    <a:pt x="74" y="23"/>
                  </a:lnTo>
                  <a:lnTo>
                    <a:pt x="74" y="23"/>
                  </a:lnTo>
                  <a:lnTo>
                    <a:pt x="68" y="15"/>
                  </a:lnTo>
                  <a:lnTo>
                    <a:pt x="62" y="9"/>
                  </a:lnTo>
                  <a:lnTo>
                    <a:pt x="62" y="9"/>
                  </a:lnTo>
                  <a:lnTo>
                    <a:pt x="54" y="5"/>
                  </a:lnTo>
                  <a:lnTo>
                    <a:pt x="46" y="2"/>
                  </a:lnTo>
                  <a:lnTo>
                    <a:pt x="37" y="1"/>
                  </a:lnTo>
                  <a:lnTo>
                    <a:pt x="28"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57" name="Freeform 1937">
              <a:extLst>
                <a:ext uri="{FF2B5EF4-FFF2-40B4-BE49-F238E27FC236}">
                  <a16:creationId xmlns:a16="http://schemas.microsoft.com/office/drawing/2014/main" id="{40193ED5-73C8-46B4-98C3-845DA0833DD3}"/>
                </a:ext>
              </a:extLst>
            </p:cNvPr>
            <p:cNvSpPr>
              <a:spLocks/>
            </p:cNvSpPr>
            <p:nvPr/>
          </p:nvSpPr>
          <p:spPr bwMode="auto">
            <a:xfrm>
              <a:off x="7678981" y="2943863"/>
              <a:ext cx="74036" cy="23011"/>
            </a:xfrm>
            <a:custGeom>
              <a:avLst/>
              <a:gdLst>
                <a:gd name="T0" fmla="*/ 28 w 74"/>
                <a:gd name="T1" fmla="*/ 0 h 23"/>
                <a:gd name="T2" fmla="*/ 28 w 74"/>
                <a:gd name="T3" fmla="*/ 0 h 23"/>
                <a:gd name="T4" fmla="*/ 19 w 74"/>
                <a:gd name="T5" fmla="*/ 1 h 23"/>
                <a:gd name="T6" fmla="*/ 0 w 74"/>
                <a:gd name="T7" fmla="*/ 2 h 23"/>
                <a:gd name="T8" fmla="*/ 74 w 74"/>
                <a:gd name="T9" fmla="*/ 23 h 23"/>
                <a:gd name="T10" fmla="*/ 74 w 74"/>
                <a:gd name="T11" fmla="*/ 23 h 23"/>
                <a:gd name="T12" fmla="*/ 68 w 74"/>
                <a:gd name="T13" fmla="*/ 15 h 23"/>
                <a:gd name="T14" fmla="*/ 62 w 74"/>
                <a:gd name="T15" fmla="*/ 9 h 23"/>
                <a:gd name="T16" fmla="*/ 62 w 74"/>
                <a:gd name="T17" fmla="*/ 9 h 23"/>
                <a:gd name="T18" fmla="*/ 54 w 74"/>
                <a:gd name="T19" fmla="*/ 5 h 23"/>
                <a:gd name="T20" fmla="*/ 46 w 74"/>
                <a:gd name="T21" fmla="*/ 2 h 23"/>
                <a:gd name="T22" fmla="*/ 37 w 74"/>
                <a:gd name="T23" fmla="*/ 1 h 23"/>
                <a:gd name="T24" fmla="*/ 28 w 74"/>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23">
                  <a:moveTo>
                    <a:pt x="28" y="0"/>
                  </a:moveTo>
                  <a:lnTo>
                    <a:pt x="28" y="0"/>
                  </a:lnTo>
                  <a:lnTo>
                    <a:pt x="19" y="1"/>
                  </a:lnTo>
                  <a:lnTo>
                    <a:pt x="0" y="2"/>
                  </a:lnTo>
                  <a:lnTo>
                    <a:pt x="74" y="23"/>
                  </a:lnTo>
                  <a:lnTo>
                    <a:pt x="74" y="23"/>
                  </a:lnTo>
                  <a:lnTo>
                    <a:pt x="68" y="15"/>
                  </a:lnTo>
                  <a:lnTo>
                    <a:pt x="62" y="9"/>
                  </a:lnTo>
                  <a:lnTo>
                    <a:pt x="62" y="9"/>
                  </a:lnTo>
                  <a:lnTo>
                    <a:pt x="54" y="5"/>
                  </a:lnTo>
                  <a:lnTo>
                    <a:pt x="46" y="2"/>
                  </a:lnTo>
                  <a:lnTo>
                    <a:pt x="37" y="1"/>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58" name="Freeform 1938">
              <a:extLst>
                <a:ext uri="{FF2B5EF4-FFF2-40B4-BE49-F238E27FC236}">
                  <a16:creationId xmlns:a16="http://schemas.microsoft.com/office/drawing/2014/main" id="{EB635EFC-25B5-47CF-BA82-AB0EBFDC48AC}"/>
                </a:ext>
              </a:extLst>
            </p:cNvPr>
            <p:cNvSpPr>
              <a:spLocks/>
            </p:cNvSpPr>
            <p:nvPr/>
          </p:nvSpPr>
          <p:spPr bwMode="auto">
            <a:xfrm>
              <a:off x="7596942" y="2950866"/>
              <a:ext cx="165080" cy="51025"/>
            </a:xfrm>
            <a:custGeom>
              <a:avLst/>
              <a:gdLst>
                <a:gd name="T0" fmla="*/ 45 w 165"/>
                <a:gd name="T1" fmla="*/ 0 h 51"/>
                <a:gd name="T2" fmla="*/ 0 w 165"/>
                <a:gd name="T3" fmla="*/ 4 h 51"/>
                <a:gd name="T4" fmla="*/ 165 w 165"/>
                <a:gd name="T5" fmla="*/ 51 h 51"/>
                <a:gd name="T6" fmla="*/ 165 w 165"/>
                <a:gd name="T7" fmla="*/ 46 h 51"/>
                <a:gd name="T8" fmla="*/ 165 w 165"/>
                <a:gd name="T9" fmla="*/ 46 h 51"/>
                <a:gd name="T10" fmla="*/ 162 w 165"/>
                <a:gd name="T11" fmla="*/ 33 h 51"/>
                <a:gd name="T12" fmla="*/ 45 w 165"/>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165" h="51">
                  <a:moveTo>
                    <a:pt x="45" y="0"/>
                  </a:moveTo>
                  <a:lnTo>
                    <a:pt x="0" y="4"/>
                  </a:lnTo>
                  <a:lnTo>
                    <a:pt x="165" y="51"/>
                  </a:lnTo>
                  <a:lnTo>
                    <a:pt x="165" y="46"/>
                  </a:lnTo>
                  <a:lnTo>
                    <a:pt x="165" y="46"/>
                  </a:lnTo>
                  <a:lnTo>
                    <a:pt x="162" y="33"/>
                  </a:lnTo>
                  <a:lnTo>
                    <a:pt x="45"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59" name="Freeform 1939">
              <a:extLst>
                <a:ext uri="{FF2B5EF4-FFF2-40B4-BE49-F238E27FC236}">
                  <a16:creationId xmlns:a16="http://schemas.microsoft.com/office/drawing/2014/main" id="{D27F9128-92F3-4703-8AFC-4BD526294E8A}"/>
                </a:ext>
              </a:extLst>
            </p:cNvPr>
            <p:cNvSpPr>
              <a:spLocks/>
            </p:cNvSpPr>
            <p:nvPr/>
          </p:nvSpPr>
          <p:spPr bwMode="auto">
            <a:xfrm>
              <a:off x="7596942" y="2950866"/>
              <a:ext cx="165080" cy="51025"/>
            </a:xfrm>
            <a:custGeom>
              <a:avLst/>
              <a:gdLst>
                <a:gd name="T0" fmla="*/ 45 w 165"/>
                <a:gd name="T1" fmla="*/ 0 h 51"/>
                <a:gd name="T2" fmla="*/ 0 w 165"/>
                <a:gd name="T3" fmla="*/ 4 h 51"/>
                <a:gd name="T4" fmla="*/ 165 w 165"/>
                <a:gd name="T5" fmla="*/ 51 h 51"/>
                <a:gd name="T6" fmla="*/ 165 w 165"/>
                <a:gd name="T7" fmla="*/ 46 h 51"/>
                <a:gd name="T8" fmla="*/ 165 w 165"/>
                <a:gd name="T9" fmla="*/ 46 h 51"/>
                <a:gd name="T10" fmla="*/ 162 w 165"/>
                <a:gd name="T11" fmla="*/ 33 h 51"/>
                <a:gd name="T12" fmla="*/ 45 w 165"/>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165" h="51">
                  <a:moveTo>
                    <a:pt x="45" y="0"/>
                  </a:moveTo>
                  <a:lnTo>
                    <a:pt x="0" y="4"/>
                  </a:lnTo>
                  <a:lnTo>
                    <a:pt x="165" y="51"/>
                  </a:lnTo>
                  <a:lnTo>
                    <a:pt x="165" y="46"/>
                  </a:lnTo>
                  <a:lnTo>
                    <a:pt x="165" y="46"/>
                  </a:lnTo>
                  <a:lnTo>
                    <a:pt x="162" y="33"/>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60" name="Freeform 1940">
              <a:extLst>
                <a:ext uri="{FF2B5EF4-FFF2-40B4-BE49-F238E27FC236}">
                  <a16:creationId xmlns:a16="http://schemas.microsoft.com/office/drawing/2014/main" id="{3FC6F399-9601-4510-A03E-16735BE4FEBA}"/>
                </a:ext>
              </a:extLst>
            </p:cNvPr>
            <p:cNvSpPr>
              <a:spLocks/>
            </p:cNvSpPr>
            <p:nvPr/>
          </p:nvSpPr>
          <p:spPr bwMode="auto">
            <a:xfrm>
              <a:off x="6880596" y="3136956"/>
              <a:ext cx="920444" cy="263127"/>
            </a:xfrm>
            <a:custGeom>
              <a:avLst/>
              <a:gdLst>
                <a:gd name="T0" fmla="*/ 1 w 920"/>
                <a:gd name="T1" fmla="*/ 0 h 263"/>
                <a:gd name="T2" fmla="*/ 0 w 920"/>
                <a:gd name="T3" fmla="*/ 6 h 263"/>
                <a:gd name="T4" fmla="*/ 918 w 920"/>
                <a:gd name="T5" fmla="*/ 263 h 263"/>
                <a:gd name="T6" fmla="*/ 920 w 920"/>
                <a:gd name="T7" fmla="*/ 258 h 263"/>
                <a:gd name="T8" fmla="*/ 1 w 920"/>
                <a:gd name="T9" fmla="*/ 0 h 263"/>
              </a:gdLst>
              <a:ahLst/>
              <a:cxnLst>
                <a:cxn ang="0">
                  <a:pos x="T0" y="T1"/>
                </a:cxn>
                <a:cxn ang="0">
                  <a:pos x="T2" y="T3"/>
                </a:cxn>
                <a:cxn ang="0">
                  <a:pos x="T4" y="T5"/>
                </a:cxn>
                <a:cxn ang="0">
                  <a:pos x="T6" y="T7"/>
                </a:cxn>
                <a:cxn ang="0">
                  <a:pos x="T8" y="T9"/>
                </a:cxn>
              </a:cxnLst>
              <a:rect l="0" t="0" r="r" b="b"/>
              <a:pathLst>
                <a:path w="920" h="263">
                  <a:moveTo>
                    <a:pt x="1" y="0"/>
                  </a:moveTo>
                  <a:lnTo>
                    <a:pt x="0" y="6"/>
                  </a:lnTo>
                  <a:lnTo>
                    <a:pt x="918" y="263"/>
                  </a:lnTo>
                  <a:lnTo>
                    <a:pt x="920" y="258"/>
                  </a:lnTo>
                  <a:lnTo>
                    <a:pt x="1"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61" name="Freeform 1941">
              <a:extLst>
                <a:ext uri="{FF2B5EF4-FFF2-40B4-BE49-F238E27FC236}">
                  <a16:creationId xmlns:a16="http://schemas.microsoft.com/office/drawing/2014/main" id="{C18A4C13-26AD-45CB-9919-F33AD8432681}"/>
                </a:ext>
              </a:extLst>
            </p:cNvPr>
            <p:cNvSpPr>
              <a:spLocks/>
            </p:cNvSpPr>
            <p:nvPr/>
          </p:nvSpPr>
          <p:spPr bwMode="auto">
            <a:xfrm>
              <a:off x="6880596" y="3136956"/>
              <a:ext cx="920444" cy="263127"/>
            </a:xfrm>
            <a:custGeom>
              <a:avLst/>
              <a:gdLst>
                <a:gd name="T0" fmla="*/ 1 w 920"/>
                <a:gd name="T1" fmla="*/ 0 h 263"/>
                <a:gd name="T2" fmla="*/ 0 w 920"/>
                <a:gd name="T3" fmla="*/ 6 h 263"/>
                <a:gd name="T4" fmla="*/ 918 w 920"/>
                <a:gd name="T5" fmla="*/ 263 h 263"/>
                <a:gd name="T6" fmla="*/ 920 w 920"/>
                <a:gd name="T7" fmla="*/ 258 h 263"/>
                <a:gd name="T8" fmla="*/ 1 w 920"/>
                <a:gd name="T9" fmla="*/ 0 h 263"/>
              </a:gdLst>
              <a:ahLst/>
              <a:cxnLst>
                <a:cxn ang="0">
                  <a:pos x="T0" y="T1"/>
                </a:cxn>
                <a:cxn ang="0">
                  <a:pos x="T2" y="T3"/>
                </a:cxn>
                <a:cxn ang="0">
                  <a:pos x="T4" y="T5"/>
                </a:cxn>
                <a:cxn ang="0">
                  <a:pos x="T6" y="T7"/>
                </a:cxn>
                <a:cxn ang="0">
                  <a:pos x="T8" y="T9"/>
                </a:cxn>
              </a:cxnLst>
              <a:rect l="0" t="0" r="r" b="b"/>
              <a:pathLst>
                <a:path w="920" h="263">
                  <a:moveTo>
                    <a:pt x="1" y="0"/>
                  </a:moveTo>
                  <a:lnTo>
                    <a:pt x="0" y="6"/>
                  </a:lnTo>
                  <a:lnTo>
                    <a:pt x="918" y="263"/>
                  </a:lnTo>
                  <a:lnTo>
                    <a:pt x="920" y="258"/>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62" name="Freeform 1942">
              <a:extLst>
                <a:ext uri="{FF2B5EF4-FFF2-40B4-BE49-F238E27FC236}">
                  <a16:creationId xmlns:a16="http://schemas.microsoft.com/office/drawing/2014/main" id="{9D9BFE51-F5AC-4D89-9877-B8262ED12F20}"/>
                </a:ext>
              </a:extLst>
            </p:cNvPr>
            <p:cNvSpPr>
              <a:spLocks/>
            </p:cNvSpPr>
            <p:nvPr/>
          </p:nvSpPr>
          <p:spPr bwMode="auto">
            <a:xfrm>
              <a:off x="7259779" y="3039910"/>
              <a:ext cx="524253" cy="162078"/>
            </a:xfrm>
            <a:custGeom>
              <a:avLst/>
              <a:gdLst>
                <a:gd name="T0" fmla="*/ 5 w 524"/>
                <a:gd name="T1" fmla="*/ 0 h 162"/>
                <a:gd name="T2" fmla="*/ 0 w 524"/>
                <a:gd name="T3" fmla="*/ 17 h 162"/>
                <a:gd name="T4" fmla="*/ 524 w 524"/>
                <a:gd name="T5" fmla="*/ 162 h 162"/>
                <a:gd name="T6" fmla="*/ 522 w 524"/>
                <a:gd name="T7" fmla="*/ 144 h 162"/>
                <a:gd name="T8" fmla="*/ 5 w 524"/>
                <a:gd name="T9" fmla="*/ 0 h 162"/>
              </a:gdLst>
              <a:ahLst/>
              <a:cxnLst>
                <a:cxn ang="0">
                  <a:pos x="T0" y="T1"/>
                </a:cxn>
                <a:cxn ang="0">
                  <a:pos x="T2" y="T3"/>
                </a:cxn>
                <a:cxn ang="0">
                  <a:pos x="T4" y="T5"/>
                </a:cxn>
                <a:cxn ang="0">
                  <a:pos x="T6" y="T7"/>
                </a:cxn>
                <a:cxn ang="0">
                  <a:pos x="T8" y="T9"/>
                </a:cxn>
              </a:cxnLst>
              <a:rect l="0" t="0" r="r" b="b"/>
              <a:pathLst>
                <a:path w="524" h="162">
                  <a:moveTo>
                    <a:pt x="5" y="0"/>
                  </a:moveTo>
                  <a:lnTo>
                    <a:pt x="0" y="17"/>
                  </a:lnTo>
                  <a:lnTo>
                    <a:pt x="524" y="162"/>
                  </a:lnTo>
                  <a:lnTo>
                    <a:pt x="522" y="144"/>
                  </a:lnTo>
                  <a:lnTo>
                    <a:pt x="5"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63" name="Freeform 1943">
              <a:extLst>
                <a:ext uri="{FF2B5EF4-FFF2-40B4-BE49-F238E27FC236}">
                  <a16:creationId xmlns:a16="http://schemas.microsoft.com/office/drawing/2014/main" id="{A785E97A-8084-4808-8494-B08AD63D2835}"/>
                </a:ext>
              </a:extLst>
            </p:cNvPr>
            <p:cNvSpPr>
              <a:spLocks/>
            </p:cNvSpPr>
            <p:nvPr/>
          </p:nvSpPr>
          <p:spPr bwMode="auto">
            <a:xfrm>
              <a:off x="7259779" y="3039910"/>
              <a:ext cx="524253" cy="162078"/>
            </a:xfrm>
            <a:custGeom>
              <a:avLst/>
              <a:gdLst>
                <a:gd name="T0" fmla="*/ 5 w 524"/>
                <a:gd name="T1" fmla="*/ 0 h 162"/>
                <a:gd name="T2" fmla="*/ 0 w 524"/>
                <a:gd name="T3" fmla="*/ 17 h 162"/>
                <a:gd name="T4" fmla="*/ 524 w 524"/>
                <a:gd name="T5" fmla="*/ 162 h 162"/>
                <a:gd name="T6" fmla="*/ 522 w 524"/>
                <a:gd name="T7" fmla="*/ 144 h 162"/>
                <a:gd name="T8" fmla="*/ 5 w 524"/>
                <a:gd name="T9" fmla="*/ 0 h 162"/>
              </a:gdLst>
              <a:ahLst/>
              <a:cxnLst>
                <a:cxn ang="0">
                  <a:pos x="T0" y="T1"/>
                </a:cxn>
                <a:cxn ang="0">
                  <a:pos x="T2" y="T3"/>
                </a:cxn>
                <a:cxn ang="0">
                  <a:pos x="T4" y="T5"/>
                </a:cxn>
                <a:cxn ang="0">
                  <a:pos x="T6" y="T7"/>
                </a:cxn>
                <a:cxn ang="0">
                  <a:pos x="T8" y="T9"/>
                </a:cxn>
              </a:cxnLst>
              <a:rect l="0" t="0" r="r" b="b"/>
              <a:pathLst>
                <a:path w="524" h="162">
                  <a:moveTo>
                    <a:pt x="5" y="0"/>
                  </a:moveTo>
                  <a:lnTo>
                    <a:pt x="0" y="17"/>
                  </a:lnTo>
                  <a:lnTo>
                    <a:pt x="524" y="162"/>
                  </a:lnTo>
                  <a:lnTo>
                    <a:pt x="522" y="144"/>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64" name="Freeform 1944">
              <a:extLst>
                <a:ext uri="{FF2B5EF4-FFF2-40B4-BE49-F238E27FC236}">
                  <a16:creationId xmlns:a16="http://schemas.microsoft.com/office/drawing/2014/main" id="{62580621-2644-40F9-9F2E-992B5D7B2A33}"/>
                </a:ext>
              </a:extLst>
            </p:cNvPr>
            <p:cNvSpPr>
              <a:spLocks/>
            </p:cNvSpPr>
            <p:nvPr/>
          </p:nvSpPr>
          <p:spPr bwMode="auto">
            <a:xfrm>
              <a:off x="7251775" y="3069924"/>
              <a:ext cx="536259" cy="166080"/>
            </a:xfrm>
            <a:custGeom>
              <a:avLst/>
              <a:gdLst>
                <a:gd name="T0" fmla="*/ 4 w 536"/>
                <a:gd name="T1" fmla="*/ 0 h 166"/>
                <a:gd name="T2" fmla="*/ 0 w 536"/>
                <a:gd name="T3" fmla="*/ 15 h 166"/>
                <a:gd name="T4" fmla="*/ 536 w 536"/>
                <a:gd name="T5" fmla="*/ 166 h 166"/>
                <a:gd name="T6" fmla="*/ 533 w 536"/>
                <a:gd name="T7" fmla="*/ 148 h 166"/>
                <a:gd name="T8" fmla="*/ 4 w 536"/>
                <a:gd name="T9" fmla="*/ 0 h 166"/>
              </a:gdLst>
              <a:ahLst/>
              <a:cxnLst>
                <a:cxn ang="0">
                  <a:pos x="T0" y="T1"/>
                </a:cxn>
                <a:cxn ang="0">
                  <a:pos x="T2" y="T3"/>
                </a:cxn>
                <a:cxn ang="0">
                  <a:pos x="T4" y="T5"/>
                </a:cxn>
                <a:cxn ang="0">
                  <a:pos x="T6" y="T7"/>
                </a:cxn>
                <a:cxn ang="0">
                  <a:pos x="T8" y="T9"/>
                </a:cxn>
              </a:cxnLst>
              <a:rect l="0" t="0" r="r" b="b"/>
              <a:pathLst>
                <a:path w="536" h="166">
                  <a:moveTo>
                    <a:pt x="4" y="0"/>
                  </a:moveTo>
                  <a:lnTo>
                    <a:pt x="0" y="15"/>
                  </a:lnTo>
                  <a:lnTo>
                    <a:pt x="536" y="166"/>
                  </a:lnTo>
                  <a:lnTo>
                    <a:pt x="533" y="148"/>
                  </a:lnTo>
                  <a:lnTo>
                    <a:pt x="4"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65" name="Freeform 1945">
              <a:extLst>
                <a:ext uri="{FF2B5EF4-FFF2-40B4-BE49-F238E27FC236}">
                  <a16:creationId xmlns:a16="http://schemas.microsoft.com/office/drawing/2014/main" id="{237E3B04-08AF-4511-8D55-77CB6ACF9DC1}"/>
                </a:ext>
              </a:extLst>
            </p:cNvPr>
            <p:cNvSpPr>
              <a:spLocks/>
            </p:cNvSpPr>
            <p:nvPr/>
          </p:nvSpPr>
          <p:spPr bwMode="auto">
            <a:xfrm>
              <a:off x="7251775" y="3069924"/>
              <a:ext cx="536259" cy="166080"/>
            </a:xfrm>
            <a:custGeom>
              <a:avLst/>
              <a:gdLst>
                <a:gd name="T0" fmla="*/ 4 w 536"/>
                <a:gd name="T1" fmla="*/ 0 h 166"/>
                <a:gd name="T2" fmla="*/ 0 w 536"/>
                <a:gd name="T3" fmla="*/ 15 h 166"/>
                <a:gd name="T4" fmla="*/ 536 w 536"/>
                <a:gd name="T5" fmla="*/ 166 h 166"/>
                <a:gd name="T6" fmla="*/ 533 w 536"/>
                <a:gd name="T7" fmla="*/ 148 h 166"/>
                <a:gd name="T8" fmla="*/ 4 w 536"/>
                <a:gd name="T9" fmla="*/ 0 h 166"/>
              </a:gdLst>
              <a:ahLst/>
              <a:cxnLst>
                <a:cxn ang="0">
                  <a:pos x="T0" y="T1"/>
                </a:cxn>
                <a:cxn ang="0">
                  <a:pos x="T2" y="T3"/>
                </a:cxn>
                <a:cxn ang="0">
                  <a:pos x="T4" y="T5"/>
                </a:cxn>
                <a:cxn ang="0">
                  <a:pos x="T6" y="T7"/>
                </a:cxn>
                <a:cxn ang="0">
                  <a:pos x="T8" y="T9"/>
                </a:cxn>
              </a:cxnLst>
              <a:rect l="0" t="0" r="r" b="b"/>
              <a:pathLst>
                <a:path w="536" h="166">
                  <a:moveTo>
                    <a:pt x="4" y="0"/>
                  </a:moveTo>
                  <a:lnTo>
                    <a:pt x="0" y="15"/>
                  </a:lnTo>
                  <a:lnTo>
                    <a:pt x="536" y="166"/>
                  </a:lnTo>
                  <a:lnTo>
                    <a:pt x="533" y="14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66" name="Freeform 1946">
              <a:extLst>
                <a:ext uri="{FF2B5EF4-FFF2-40B4-BE49-F238E27FC236}">
                  <a16:creationId xmlns:a16="http://schemas.microsoft.com/office/drawing/2014/main" id="{19C69559-DF3C-44A2-9786-95689A92B51E}"/>
                </a:ext>
              </a:extLst>
            </p:cNvPr>
            <p:cNvSpPr>
              <a:spLocks/>
            </p:cNvSpPr>
            <p:nvPr/>
          </p:nvSpPr>
          <p:spPr bwMode="auto">
            <a:xfrm>
              <a:off x="7242771" y="3099939"/>
              <a:ext cx="549265" cy="169082"/>
            </a:xfrm>
            <a:custGeom>
              <a:avLst/>
              <a:gdLst>
                <a:gd name="T0" fmla="*/ 6 w 549"/>
                <a:gd name="T1" fmla="*/ 0 h 169"/>
                <a:gd name="T2" fmla="*/ 0 w 549"/>
                <a:gd name="T3" fmla="*/ 15 h 169"/>
                <a:gd name="T4" fmla="*/ 549 w 549"/>
                <a:gd name="T5" fmla="*/ 169 h 169"/>
                <a:gd name="T6" fmla="*/ 546 w 549"/>
                <a:gd name="T7" fmla="*/ 150 h 169"/>
                <a:gd name="T8" fmla="*/ 6 w 549"/>
                <a:gd name="T9" fmla="*/ 0 h 169"/>
              </a:gdLst>
              <a:ahLst/>
              <a:cxnLst>
                <a:cxn ang="0">
                  <a:pos x="T0" y="T1"/>
                </a:cxn>
                <a:cxn ang="0">
                  <a:pos x="T2" y="T3"/>
                </a:cxn>
                <a:cxn ang="0">
                  <a:pos x="T4" y="T5"/>
                </a:cxn>
                <a:cxn ang="0">
                  <a:pos x="T6" y="T7"/>
                </a:cxn>
                <a:cxn ang="0">
                  <a:pos x="T8" y="T9"/>
                </a:cxn>
              </a:cxnLst>
              <a:rect l="0" t="0" r="r" b="b"/>
              <a:pathLst>
                <a:path w="549" h="169">
                  <a:moveTo>
                    <a:pt x="6" y="0"/>
                  </a:moveTo>
                  <a:lnTo>
                    <a:pt x="0" y="15"/>
                  </a:lnTo>
                  <a:lnTo>
                    <a:pt x="549" y="169"/>
                  </a:lnTo>
                  <a:lnTo>
                    <a:pt x="546" y="150"/>
                  </a:lnTo>
                  <a:lnTo>
                    <a:pt x="6"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67" name="Freeform 1947">
              <a:extLst>
                <a:ext uri="{FF2B5EF4-FFF2-40B4-BE49-F238E27FC236}">
                  <a16:creationId xmlns:a16="http://schemas.microsoft.com/office/drawing/2014/main" id="{13F7FB2C-A710-4136-A8F1-8C4203736826}"/>
                </a:ext>
              </a:extLst>
            </p:cNvPr>
            <p:cNvSpPr>
              <a:spLocks/>
            </p:cNvSpPr>
            <p:nvPr/>
          </p:nvSpPr>
          <p:spPr bwMode="auto">
            <a:xfrm>
              <a:off x="7242771" y="3099939"/>
              <a:ext cx="549265" cy="169082"/>
            </a:xfrm>
            <a:custGeom>
              <a:avLst/>
              <a:gdLst>
                <a:gd name="T0" fmla="*/ 6 w 549"/>
                <a:gd name="T1" fmla="*/ 0 h 169"/>
                <a:gd name="T2" fmla="*/ 0 w 549"/>
                <a:gd name="T3" fmla="*/ 15 h 169"/>
                <a:gd name="T4" fmla="*/ 549 w 549"/>
                <a:gd name="T5" fmla="*/ 169 h 169"/>
                <a:gd name="T6" fmla="*/ 546 w 549"/>
                <a:gd name="T7" fmla="*/ 150 h 169"/>
                <a:gd name="T8" fmla="*/ 6 w 549"/>
                <a:gd name="T9" fmla="*/ 0 h 169"/>
              </a:gdLst>
              <a:ahLst/>
              <a:cxnLst>
                <a:cxn ang="0">
                  <a:pos x="T0" y="T1"/>
                </a:cxn>
                <a:cxn ang="0">
                  <a:pos x="T2" y="T3"/>
                </a:cxn>
                <a:cxn ang="0">
                  <a:pos x="T4" y="T5"/>
                </a:cxn>
                <a:cxn ang="0">
                  <a:pos x="T6" y="T7"/>
                </a:cxn>
                <a:cxn ang="0">
                  <a:pos x="T8" y="T9"/>
                </a:cxn>
              </a:cxnLst>
              <a:rect l="0" t="0" r="r" b="b"/>
              <a:pathLst>
                <a:path w="549" h="169">
                  <a:moveTo>
                    <a:pt x="6" y="0"/>
                  </a:moveTo>
                  <a:lnTo>
                    <a:pt x="0" y="15"/>
                  </a:lnTo>
                  <a:lnTo>
                    <a:pt x="549" y="169"/>
                  </a:lnTo>
                  <a:lnTo>
                    <a:pt x="546" y="15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68" name="Freeform 1948">
              <a:extLst>
                <a:ext uri="{FF2B5EF4-FFF2-40B4-BE49-F238E27FC236}">
                  <a16:creationId xmlns:a16="http://schemas.microsoft.com/office/drawing/2014/main" id="{97113409-6819-4231-A48E-421883066898}"/>
                </a:ext>
              </a:extLst>
            </p:cNvPr>
            <p:cNvSpPr>
              <a:spLocks/>
            </p:cNvSpPr>
            <p:nvPr/>
          </p:nvSpPr>
          <p:spPr bwMode="auto">
            <a:xfrm>
              <a:off x="7235767" y="3129953"/>
              <a:ext cx="558269" cy="171083"/>
            </a:xfrm>
            <a:custGeom>
              <a:avLst/>
              <a:gdLst>
                <a:gd name="T0" fmla="*/ 5 w 558"/>
                <a:gd name="T1" fmla="*/ 0 h 171"/>
                <a:gd name="T2" fmla="*/ 0 w 558"/>
                <a:gd name="T3" fmla="*/ 15 h 171"/>
                <a:gd name="T4" fmla="*/ 558 w 558"/>
                <a:gd name="T5" fmla="*/ 171 h 171"/>
                <a:gd name="T6" fmla="*/ 557 w 558"/>
                <a:gd name="T7" fmla="*/ 154 h 171"/>
                <a:gd name="T8" fmla="*/ 5 w 558"/>
                <a:gd name="T9" fmla="*/ 0 h 171"/>
              </a:gdLst>
              <a:ahLst/>
              <a:cxnLst>
                <a:cxn ang="0">
                  <a:pos x="T0" y="T1"/>
                </a:cxn>
                <a:cxn ang="0">
                  <a:pos x="T2" y="T3"/>
                </a:cxn>
                <a:cxn ang="0">
                  <a:pos x="T4" y="T5"/>
                </a:cxn>
                <a:cxn ang="0">
                  <a:pos x="T6" y="T7"/>
                </a:cxn>
                <a:cxn ang="0">
                  <a:pos x="T8" y="T9"/>
                </a:cxn>
              </a:cxnLst>
              <a:rect l="0" t="0" r="r" b="b"/>
              <a:pathLst>
                <a:path w="558" h="171">
                  <a:moveTo>
                    <a:pt x="5" y="0"/>
                  </a:moveTo>
                  <a:lnTo>
                    <a:pt x="0" y="15"/>
                  </a:lnTo>
                  <a:lnTo>
                    <a:pt x="558" y="171"/>
                  </a:lnTo>
                  <a:lnTo>
                    <a:pt x="557" y="154"/>
                  </a:lnTo>
                  <a:lnTo>
                    <a:pt x="5"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69" name="Freeform 1949">
              <a:extLst>
                <a:ext uri="{FF2B5EF4-FFF2-40B4-BE49-F238E27FC236}">
                  <a16:creationId xmlns:a16="http://schemas.microsoft.com/office/drawing/2014/main" id="{630FFFC4-65E2-41CF-9D41-B65E53C36BC6}"/>
                </a:ext>
              </a:extLst>
            </p:cNvPr>
            <p:cNvSpPr>
              <a:spLocks/>
            </p:cNvSpPr>
            <p:nvPr/>
          </p:nvSpPr>
          <p:spPr bwMode="auto">
            <a:xfrm>
              <a:off x="7235767" y="3129953"/>
              <a:ext cx="558269" cy="171083"/>
            </a:xfrm>
            <a:custGeom>
              <a:avLst/>
              <a:gdLst>
                <a:gd name="T0" fmla="*/ 5 w 558"/>
                <a:gd name="T1" fmla="*/ 0 h 171"/>
                <a:gd name="T2" fmla="*/ 0 w 558"/>
                <a:gd name="T3" fmla="*/ 15 h 171"/>
                <a:gd name="T4" fmla="*/ 558 w 558"/>
                <a:gd name="T5" fmla="*/ 171 h 171"/>
                <a:gd name="T6" fmla="*/ 557 w 558"/>
                <a:gd name="T7" fmla="*/ 154 h 171"/>
                <a:gd name="T8" fmla="*/ 5 w 558"/>
                <a:gd name="T9" fmla="*/ 0 h 171"/>
              </a:gdLst>
              <a:ahLst/>
              <a:cxnLst>
                <a:cxn ang="0">
                  <a:pos x="T0" y="T1"/>
                </a:cxn>
                <a:cxn ang="0">
                  <a:pos x="T2" y="T3"/>
                </a:cxn>
                <a:cxn ang="0">
                  <a:pos x="T4" y="T5"/>
                </a:cxn>
                <a:cxn ang="0">
                  <a:pos x="T6" y="T7"/>
                </a:cxn>
                <a:cxn ang="0">
                  <a:pos x="T8" y="T9"/>
                </a:cxn>
              </a:cxnLst>
              <a:rect l="0" t="0" r="r" b="b"/>
              <a:pathLst>
                <a:path w="558" h="171">
                  <a:moveTo>
                    <a:pt x="5" y="0"/>
                  </a:moveTo>
                  <a:lnTo>
                    <a:pt x="0" y="15"/>
                  </a:lnTo>
                  <a:lnTo>
                    <a:pt x="558" y="171"/>
                  </a:lnTo>
                  <a:lnTo>
                    <a:pt x="557" y="154"/>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70" name="Freeform 1950">
              <a:extLst>
                <a:ext uri="{FF2B5EF4-FFF2-40B4-BE49-F238E27FC236}">
                  <a16:creationId xmlns:a16="http://schemas.microsoft.com/office/drawing/2014/main" id="{E1D10F8D-C4E6-443B-9C54-9A4A1D903F3F}"/>
                </a:ext>
              </a:extLst>
            </p:cNvPr>
            <p:cNvSpPr>
              <a:spLocks/>
            </p:cNvSpPr>
            <p:nvPr/>
          </p:nvSpPr>
          <p:spPr bwMode="auto">
            <a:xfrm>
              <a:off x="7227763" y="3157967"/>
              <a:ext cx="427206" cy="135065"/>
            </a:xfrm>
            <a:custGeom>
              <a:avLst/>
              <a:gdLst>
                <a:gd name="T0" fmla="*/ 4 w 427"/>
                <a:gd name="T1" fmla="*/ 0 h 135"/>
                <a:gd name="T2" fmla="*/ 0 w 427"/>
                <a:gd name="T3" fmla="*/ 17 h 135"/>
                <a:gd name="T4" fmla="*/ 422 w 427"/>
                <a:gd name="T5" fmla="*/ 135 h 135"/>
                <a:gd name="T6" fmla="*/ 427 w 427"/>
                <a:gd name="T7" fmla="*/ 120 h 135"/>
                <a:gd name="T8" fmla="*/ 4 w 427"/>
                <a:gd name="T9" fmla="*/ 0 h 135"/>
              </a:gdLst>
              <a:ahLst/>
              <a:cxnLst>
                <a:cxn ang="0">
                  <a:pos x="T0" y="T1"/>
                </a:cxn>
                <a:cxn ang="0">
                  <a:pos x="T2" y="T3"/>
                </a:cxn>
                <a:cxn ang="0">
                  <a:pos x="T4" y="T5"/>
                </a:cxn>
                <a:cxn ang="0">
                  <a:pos x="T6" y="T7"/>
                </a:cxn>
                <a:cxn ang="0">
                  <a:pos x="T8" y="T9"/>
                </a:cxn>
              </a:cxnLst>
              <a:rect l="0" t="0" r="r" b="b"/>
              <a:pathLst>
                <a:path w="427" h="135">
                  <a:moveTo>
                    <a:pt x="4" y="0"/>
                  </a:moveTo>
                  <a:lnTo>
                    <a:pt x="0" y="17"/>
                  </a:lnTo>
                  <a:lnTo>
                    <a:pt x="422" y="135"/>
                  </a:lnTo>
                  <a:lnTo>
                    <a:pt x="427" y="120"/>
                  </a:lnTo>
                  <a:lnTo>
                    <a:pt x="4"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71" name="Freeform 1951">
              <a:extLst>
                <a:ext uri="{FF2B5EF4-FFF2-40B4-BE49-F238E27FC236}">
                  <a16:creationId xmlns:a16="http://schemas.microsoft.com/office/drawing/2014/main" id="{C026EA19-875D-4905-A770-9E533EEFEB01}"/>
                </a:ext>
              </a:extLst>
            </p:cNvPr>
            <p:cNvSpPr>
              <a:spLocks/>
            </p:cNvSpPr>
            <p:nvPr/>
          </p:nvSpPr>
          <p:spPr bwMode="auto">
            <a:xfrm>
              <a:off x="7227763" y="3157967"/>
              <a:ext cx="427206" cy="135065"/>
            </a:xfrm>
            <a:custGeom>
              <a:avLst/>
              <a:gdLst>
                <a:gd name="T0" fmla="*/ 4 w 427"/>
                <a:gd name="T1" fmla="*/ 0 h 135"/>
                <a:gd name="T2" fmla="*/ 0 w 427"/>
                <a:gd name="T3" fmla="*/ 17 h 135"/>
                <a:gd name="T4" fmla="*/ 422 w 427"/>
                <a:gd name="T5" fmla="*/ 135 h 135"/>
                <a:gd name="T6" fmla="*/ 427 w 427"/>
                <a:gd name="T7" fmla="*/ 120 h 135"/>
                <a:gd name="T8" fmla="*/ 4 w 427"/>
                <a:gd name="T9" fmla="*/ 0 h 135"/>
              </a:gdLst>
              <a:ahLst/>
              <a:cxnLst>
                <a:cxn ang="0">
                  <a:pos x="T0" y="T1"/>
                </a:cxn>
                <a:cxn ang="0">
                  <a:pos x="T2" y="T3"/>
                </a:cxn>
                <a:cxn ang="0">
                  <a:pos x="T4" y="T5"/>
                </a:cxn>
                <a:cxn ang="0">
                  <a:pos x="T6" y="T7"/>
                </a:cxn>
                <a:cxn ang="0">
                  <a:pos x="T8" y="T9"/>
                </a:cxn>
              </a:cxnLst>
              <a:rect l="0" t="0" r="r" b="b"/>
              <a:pathLst>
                <a:path w="427" h="135">
                  <a:moveTo>
                    <a:pt x="4" y="0"/>
                  </a:moveTo>
                  <a:lnTo>
                    <a:pt x="0" y="17"/>
                  </a:lnTo>
                  <a:lnTo>
                    <a:pt x="422" y="135"/>
                  </a:lnTo>
                  <a:lnTo>
                    <a:pt x="427" y="12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72" name="Freeform 1952">
              <a:extLst>
                <a:ext uri="{FF2B5EF4-FFF2-40B4-BE49-F238E27FC236}">
                  <a16:creationId xmlns:a16="http://schemas.microsoft.com/office/drawing/2014/main" id="{B979F524-3749-4107-AF24-C62AF6906DB7}"/>
                </a:ext>
              </a:extLst>
            </p:cNvPr>
            <p:cNvSpPr>
              <a:spLocks/>
            </p:cNvSpPr>
            <p:nvPr/>
          </p:nvSpPr>
          <p:spPr bwMode="auto">
            <a:xfrm>
              <a:off x="6909610" y="3199987"/>
              <a:ext cx="84041" cy="39019"/>
            </a:xfrm>
            <a:custGeom>
              <a:avLst/>
              <a:gdLst>
                <a:gd name="T0" fmla="*/ 3 w 84"/>
                <a:gd name="T1" fmla="*/ 0 h 39"/>
                <a:gd name="T2" fmla="*/ 0 w 84"/>
                <a:gd name="T3" fmla="*/ 17 h 39"/>
                <a:gd name="T4" fmla="*/ 79 w 84"/>
                <a:gd name="T5" fmla="*/ 39 h 39"/>
                <a:gd name="T6" fmla="*/ 84 w 84"/>
                <a:gd name="T7" fmla="*/ 23 h 39"/>
                <a:gd name="T8" fmla="*/ 3 w 84"/>
                <a:gd name="T9" fmla="*/ 0 h 39"/>
              </a:gdLst>
              <a:ahLst/>
              <a:cxnLst>
                <a:cxn ang="0">
                  <a:pos x="T0" y="T1"/>
                </a:cxn>
                <a:cxn ang="0">
                  <a:pos x="T2" y="T3"/>
                </a:cxn>
                <a:cxn ang="0">
                  <a:pos x="T4" y="T5"/>
                </a:cxn>
                <a:cxn ang="0">
                  <a:pos x="T6" y="T7"/>
                </a:cxn>
                <a:cxn ang="0">
                  <a:pos x="T8" y="T9"/>
                </a:cxn>
              </a:cxnLst>
              <a:rect l="0" t="0" r="r" b="b"/>
              <a:pathLst>
                <a:path w="84" h="39">
                  <a:moveTo>
                    <a:pt x="3" y="0"/>
                  </a:moveTo>
                  <a:lnTo>
                    <a:pt x="0" y="17"/>
                  </a:lnTo>
                  <a:lnTo>
                    <a:pt x="79" y="39"/>
                  </a:lnTo>
                  <a:lnTo>
                    <a:pt x="84" y="23"/>
                  </a:lnTo>
                  <a:lnTo>
                    <a:pt x="3"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73" name="Freeform 1953">
              <a:extLst>
                <a:ext uri="{FF2B5EF4-FFF2-40B4-BE49-F238E27FC236}">
                  <a16:creationId xmlns:a16="http://schemas.microsoft.com/office/drawing/2014/main" id="{A1BB1260-D2E6-48ED-8480-66F308E774A4}"/>
                </a:ext>
              </a:extLst>
            </p:cNvPr>
            <p:cNvSpPr>
              <a:spLocks/>
            </p:cNvSpPr>
            <p:nvPr/>
          </p:nvSpPr>
          <p:spPr bwMode="auto">
            <a:xfrm>
              <a:off x="6909610" y="3199987"/>
              <a:ext cx="84041" cy="39019"/>
            </a:xfrm>
            <a:custGeom>
              <a:avLst/>
              <a:gdLst>
                <a:gd name="T0" fmla="*/ 3 w 84"/>
                <a:gd name="T1" fmla="*/ 0 h 39"/>
                <a:gd name="T2" fmla="*/ 0 w 84"/>
                <a:gd name="T3" fmla="*/ 17 h 39"/>
                <a:gd name="T4" fmla="*/ 79 w 84"/>
                <a:gd name="T5" fmla="*/ 39 h 39"/>
                <a:gd name="T6" fmla="*/ 84 w 84"/>
                <a:gd name="T7" fmla="*/ 23 h 39"/>
                <a:gd name="T8" fmla="*/ 3 w 84"/>
                <a:gd name="T9" fmla="*/ 0 h 39"/>
              </a:gdLst>
              <a:ahLst/>
              <a:cxnLst>
                <a:cxn ang="0">
                  <a:pos x="T0" y="T1"/>
                </a:cxn>
                <a:cxn ang="0">
                  <a:pos x="T2" y="T3"/>
                </a:cxn>
                <a:cxn ang="0">
                  <a:pos x="T4" y="T5"/>
                </a:cxn>
                <a:cxn ang="0">
                  <a:pos x="T6" y="T7"/>
                </a:cxn>
                <a:cxn ang="0">
                  <a:pos x="T8" y="T9"/>
                </a:cxn>
              </a:cxnLst>
              <a:rect l="0" t="0" r="r" b="b"/>
              <a:pathLst>
                <a:path w="84" h="39">
                  <a:moveTo>
                    <a:pt x="3" y="0"/>
                  </a:moveTo>
                  <a:lnTo>
                    <a:pt x="0" y="17"/>
                  </a:lnTo>
                  <a:lnTo>
                    <a:pt x="79" y="39"/>
                  </a:lnTo>
                  <a:lnTo>
                    <a:pt x="84" y="2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74" name="Freeform 1954">
              <a:extLst>
                <a:ext uri="{FF2B5EF4-FFF2-40B4-BE49-F238E27FC236}">
                  <a16:creationId xmlns:a16="http://schemas.microsoft.com/office/drawing/2014/main" id="{BB42AA93-4EA5-4B4C-BB11-0746E24ECE48}"/>
                </a:ext>
              </a:extLst>
            </p:cNvPr>
            <p:cNvSpPr>
              <a:spLocks/>
            </p:cNvSpPr>
            <p:nvPr/>
          </p:nvSpPr>
          <p:spPr bwMode="auto">
            <a:xfrm>
              <a:off x="7064685" y="3244008"/>
              <a:ext cx="86042" cy="39019"/>
            </a:xfrm>
            <a:custGeom>
              <a:avLst/>
              <a:gdLst>
                <a:gd name="T0" fmla="*/ 6 w 86"/>
                <a:gd name="T1" fmla="*/ 0 h 39"/>
                <a:gd name="T2" fmla="*/ 0 w 86"/>
                <a:gd name="T3" fmla="*/ 17 h 39"/>
                <a:gd name="T4" fmla="*/ 81 w 86"/>
                <a:gd name="T5" fmla="*/ 39 h 39"/>
                <a:gd name="T6" fmla="*/ 86 w 86"/>
                <a:gd name="T7" fmla="*/ 22 h 39"/>
                <a:gd name="T8" fmla="*/ 6 w 86"/>
                <a:gd name="T9" fmla="*/ 0 h 39"/>
              </a:gdLst>
              <a:ahLst/>
              <a:cxnLst>
                <a:cxn ang="0">
                  <a:pos x="T0" y="T1"/>
                </a:cxn>
                <a:cxn ang="0">
                  <a:pos x="T2" y="T3"/>
                </a:cxn>
                <a:cxn ang="0">
                  <a:pos x="T4" y="T5"/>
                </a:cxn>
                <a:cxn ang="0">
                  <a:pos x="T6" y="T7"/>
                </a:cxn>
                <a:cxn ang="0">
                  <a:pos x="T8" y="T9"/>
                </a:cxn>
              </a:cxnLst>
              <a:rect l="0" t="0" r="r" b="b"/>
              <a:pathLst>
                <a:path w="86" h="39">
                  <a:moveTo>
                    <a:pt x="6" y="0"/>
                  </a:moveTo>
                  <a:lnTo>
                    <a:pt x="0" y="17"/>
                  </a:lnTo>
                  <a:lnTo>
                    <a:pt x="81" y="39"/>
                  </a:lnTo>
                  <a:lnTo>
                    <a:pt x="86" y="22"/>
                  </a:lnTo>
                  <a:lnTo>
                    <a:pt x="6"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75" name="Freeform 1955">
              <a:extLst>
                <a:ext uri="{FF2B5EF4-FFF2-40B4-BE49-F238E27FC236}">
                  <a16:creationId xmlns:a16="http://schemas.microsoft.com/office/drawing/2014/main" id="{71EC1CE9-BF48-4C07-895E-1C8EA10DBF2B}"/>
                </a:ext>
              </a:extLst>
            </p:cNvPr>
            <p:cNvSpPr>
              <a:spLocks/>
            </p:cNvSpPr>
            <p:nvPr/>
          </p:nvSpPr>
          <p:spPr bwMode="auto">
            <a:xfrm>
              <a:off x="7064685" y="3244008"/>
              <a:ext cx="86042" cy="39019"/>
            </a:xfrm>
            <a:custGeom>
              <a:avLst/>
              <a:gdLst>
                <a:gd name="T0" fmla="*/ 6 w 86"/>
                <a:gd name="T1" fmla="*/ 0 h 39"/>
                <a:gd name="T2" fmla="*/ 0 w 86"/>
                <a:gd name="T3" fmla="*/ 17 h 39"/>
                <a:gd name="T4" fmla="*/ 81 w 86"/>
                <a:gd name="T5" fmla="*/ 39 h 39"/>
                <a:gd name="T6" fmla="*/ 86 w 86"/>
                <a:gd name="T7" fmla="*/ 22 h 39"/>
                <a:gd name="T8" fmla="*/ 6 w 86"/>
                <a:gd name="T9" fmla="*/ 0 h 39"/>
              </a:gdLst>
              <a:ahLst/>
              <a:cxnLst>
                <a:cxn ang="0">
                  <a:pos x="T0" y="T1"/>
                </a:cxn>
                <a:cxn ang="0">
                  <a:pos x="T2" y="T3"/>
                </a:cxn>
                <a:cxn ang="0">
                  <a:pos x="T4" y="T5"/>
                </a:cxn>
                <a:cxn ang="0">
                  <a:pos x="T6" y="T7"/>
                </a:cxn>
                <a:cxn ang="0">
                  <a:pos x="T8" y="T9"/>
                </a:cxn>
              </a:cxnLst>
              <a:rect l="0" t="0" r="r" b="b"/>
              <a:pathLst>
                <a:path w="86" h="39">
                  <a:moveTo>
                    <a:pt x="6" y="0"/>
                  </a:moveTo>
                  <a:lnTo>
                    <a:pt x="0" y="17"/>
                  </a:lnTo>
                  <a:lnTo>
                    <a:pt x="81" y="39"/>
                  </a:lnTo>
                  <a:lnTo>
                    <a:pt x="86" y="22"/>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76" name="Freeform 1956">
              <a:extLst>
                <a:ext uri="{FF2B5EF4-FFF2-40B4-BE49-F238E27FC236}">
                  <a16:creationId xmlns:a16="http://schemas.microsoft.com/office/drawing/2014/main" id="{00FE69CD-18AF-464E-AECE-94C3CBF129A9}"/>
                </a:ext>
              </a:extLst>
            </p:cNvPr>
            <p:cNvSpPr>
              <a:spLocks/>
            </p:cNvSpPr>
            <p:nvPr/>
          </p:nvSpPr>
          <p:spPr bwMode="auto">
            <a:xfrm>
              <a:off x="7222761" y="3288029"/>
              <a:ext cx="85041" cy="39019"/>
            </a:xfrm>
            <a:custGeom>
              <a:avLst/>
              <a:gdLst>
                <a:gd name="T0" fmla="*/ 5 w 85"/>
                <a:gd name="T1" fmla="*/ 0 h 39"/>
                <a:gd name="T2" fmla="*/ 0 w 85"/>
                <a:gd name="T3" fmla="*/ 17 h 39"/>
                <a:gd name="T4" fmla="*/ 80 w 85"/>
                <a:gd name="T5" fmla="*/ 39 h 39"/>
                <a:gd name="T6" fmla="*/ 85 w 85"/>
                <a:gd name="T7" fmla="*/ 22 h 39"/>
                <a:gd name="T8" fmla="*/ 5 w 85"/>
                <a:gd name="T9" fmla="*/ 0 h 39"/>
              </a:gdLst>
              <a:ahLst/>
              <a:cxnLst>
                <a:cxn ang="0">
                  <a:pos x="T0" y="T1"/>
                </a:cxn>
                <a:cxn ang="0">
                  <a:pos x="T2" y="T3"/>
                </a:cxn>
                <a:cxn ang="0">
                  <a:pos x="T4" y="T5"/>
                </a:cxn>
                <a:cxn ang="0">
                  <a:pos x="T6" y="T7"/>
                </a:cxn>
                <a:cxn ang="0">
                  <a:pos x="T8" y="T9"/>
                </a:cxn>
              </a:cxnLst>
              <a:rect l="0" t="0" r="r" b="b"/>
              <a:pathLst>
                <a:path w="85" h="39">
                  <a:moveTo>
                    <a:pt x="5" y="0"/>
                  </a:moveTo>
                  <a:lnTo>
                    <a:pt x="0" y="17"/>
                  </a:lnTo>
                  <a:lnTo>
                    <a:pt x="80" y="39"/>
                  </a:lnTo>
                  <a:lnTo>
                    <a:pt x="85" y="22"/>
                  </a:lnTo>
                  <a:lnTo>
                    <a:pt x="5"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77" name="Freeform 1957">
              <a:extLst>
                <a:ext uri="{FF2B5EF4-FFF2-40B4-BE49-F238E27FC236}">
                  <a16:creationId xmlns:a16="http://schemas.microsoft.com/office/drawing/2014/main" id="{36495D52-BEC8-4F7C-B442-C3D96DAA676F}"/>
                </a:ext>
              </a:extLst>
            </p:cNvPr>
            <p:cNvSpPr>
              <a:spLocks/>
            </p:cNvSpPr>
            <p:nvPr/>
          </p:nvSpPr>
          <p:spPr bwMode="auto">
            <a:xfrm>
              <a:off x="7222761" y="3288029"/>
              <a:ext cx="85041" cy="39019"/>
            </a:xfrm>
            <a:custGeom>
              <a:avLst/>
              <a:gdLst>
                <a:gd name="T0" fmla="*/ 5 w 85"/>
                <a:gd name="T1" fmla="*/ 0 h 39"/>
                <a:gd name="T2" fmla="*/ 0 w 85"/>
                <a:gd name="T3" fmla="*/ 17 h 39"/>
                <a:gd name="T4" fmla="*/ 80 w 85"/>
                <a:gd name="T5" fmla="*/ 39 h 39"/>
                <a:gd name="T6" fmla="*/ 85 w 85"/>
                <a:gd name="T7" fmla="*/ 22 h 39"/>
                <a:gd name="T8" fmla="*/ 5 w 85"/>
                <a:gd name="T9" fmla="*/ 0 h 39"/>
              </a:gdLst>
              <a:ahLst/>
              <a:cxnLst>
                <a:cxn ang="0">
                  <a:pos x="T0" y="T1"/>
                </a:cxn>
                <a:cxn ang="0">
                  <a:pos x="T2" y="T3"/>
                </a:cxn>
                <a:cxn ang="0">
                  <a:pos x="T4" y="T5"/>
                </a:cxn>
                <a:cxn ang="0">
                  <a:pos x="T6" y="T7"/>
                </a:cxn>
                <a:cxn ang="0">
                  <a:pos x="T8" y="T9"/>
                </a:cxn>
              </a:cxnLst>
              <a:rect l="0" t="0" r="r" b="b"/>
              <a:pathLst>
                <a:path w="85" h="39">
                  <a:moveTo>
                    <a:pt x="5" y="0"/>
                  </a:moveTo>
                  <a:lnTo>
                    <a:pt x="0" y="17"/>
                  </a:lnTo>
                  <a:lnTo>
                    <a:pt x="80" y="39"/>
                  </a:lnTo>
                  <a:lnTo>
                    <a:pt x="85" y="22"/>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78" name="Freeform 1958">
              <a:extLst>
                <a:ext uri="{FF2B5EF4-FFF2-40B4-BE49-F238E27FC236}">
                  <a16:creationId xmlns:a16="http://schemas.microsoft.com/office/drawing/2014/main" id="{E0494981-6355-40F0-AC56-D502A2ABCDED}"/>
                </a:ext>
              </a:extLst>
            </p:cNvPr>
            <p:cNvSpPr>
              <a:spLocks/>
            </p:cNvSpPr>
            <p:nvPr/>
          </p:nvSpPr>
          <p:spPr bwMode="auto">
            <a:xfrm>
              <a:off x="7379837" y="3332051"/>
              <a:ext cx="85041" cy="39019"/>
            </a:xfrm>
            <a:custGeom>
              <a:avLst/>
              <a:gdLst>
                <a:gd name="T0" fmla="*/ 5 w 85"/>
                <a:gd name="T1" fmla="*/ 0 h 39"/>
                <a:gd name="T2" fmla="*/ 0 w 85"/>
                <a:gd name="T3" fmla="*/ 16 h 39"/>
                <a:gd name="T4" fmla="*/ 80 w 85"/>
                <a:gd name="T5" fmla="*/ 39 h 39"/>
                <a:gd name="T6" fmla="*/ 85 w 85"/>
                <a:gd name="T7" fmla="*/ 22 h 39"/>
                <a:gd name="T8" fmla="*/ 5 w 85"/>
                <a:gd name="T9" fmla="*/ 0 h 39"/>
              </a:gdLst>
              <a:ahLst/>
              <a:cxnLst>
                <a:cxn ang="0">
                  <a:pos x="T0" y="T1"/>
                </a:cxn>
                <a:cxn ang="0">
                  <a:pos x="T2" y="T3"/>
                </a:cxn>
                <a:cxn ang="0">
                  <a:pos x="T4" y="T5"/>
                </a:cxn>
                <a:cxn ang="0">
                  <a:pos x="T6" y="T7"/>
                </a:cxn>
                <a:cxn ang="0">
                  <a:pos x="T8" y="T9"/>
                </a:cxn>
              </a:cxnLst>
              <a:rect l="0" t="0" r="r" b="b"/>
              <a:pathLst>
                <a:path w="85" h="39">
                  <a:moveTo>
                    <a:pt x="5" y="0"/>
                  </a:moveTo>
                  <a:lnTo>
                    <a:pt x="0" y="16"/>
                  </a:lnTo>
                  <a:lnTo>
                    <a:pt x="80" y="39"/>
                  </a:lnTo>
                  <a:lnTo>
                    <a:pt x="85" y="22"/>
                  </a:lnTo>
                  <a:lnTo>
                    <a:pt x="5"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79" name="Freeform 1959">
              <a:extLst>
                <a:ext uri="{FF2B5EF4-FFF2-40B4-BE49-F238E27FC236}">
                  <a16:creationId xmlns:a16="http://schemas.microsoft.com/office/drawing/2014/main" id="{EF9990F9-BF1E-4B73-A967-BED215E9AB2A}"/>
                </a:ext>
              </a:extLst>
            </p:cNvPr>
            <p:cNvSpPr>
              <a:spLocks/>
            </p:cNvSpPr>
            <p:nvPr/>
          </p:nvSpPr>
          <p:spPr bwMode="auto">
            <a:xfrm>
              <a:off x="7379837" y="3332051"/>
              <a:ext cx="85041" cy="39019"/>
            </a:xfrm>
            <a:custGeom>
              <a:avLst/>
              <a:gdLst>
                <a:gd name="T0" fmla="*/ 5 w 85"/>
                <a:gd name="T1" fmla="*/ 0 h 39"/>
                <a:gd name="T2" fmla="*/ 0 w 85"/>
                <a:gd name="T3" fmla="*/ 16 h 39"/>
                <a:gd name="T4" fmla="*/ 80 w 85"/>
                <a:gd name="T5" fmla="*/ 39 h 39"/>
                <a:gd name="T6" fmla="*/ 85 w 85"/>
                <a:gd name="T7" fmla="*/ 22 h 39"/>
                <a:gd name="T8" fmla="*/ 5 w 85"/>
                <a:gd name="T9" fmla="*/ 0 h 39"/>
              </a:gdLst>
              <a:ahLst/>
              <a:cxnLst>
                <a:cxn ang="0">
                  <a:pos x="T0" y="T1"/>
                </a:cxn>
                <a:cxn ang="0">
                  <a:pos x="T2" y="T3"/>
                </a:cxn>
                <a:cxn ang="0">
                  <a:pos x="T4" y="T5"/>
                </a:cxn>
                <a:cxn ang="0">
                  <a:pos x="T6" y="T7"/>
                </a:cxn>
                <a:cxn ang="0">
                  <a:pos x="T8" y="T9"/>
                </a:cxn>
              </a:cxnLst>
              <a:rect l="0" t="0" r="r" b="b"/>
              <a:pathLst>
                <a:path w="85" h="39">
                  <a:moveTo>
                    <a:pt x="5" y="0"/>
                  </a:moveTo>
                  <a:lnTo>
                    <a:pt x="0" y="16"/>
                  </a:lnTo>
                  <a:lnTo>
                    <a:pt x="80" y="39"/>
                  </a:lnTo>
                  <a:lnTo>
                    <a:pt x="85" y="22"/>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80" name="Freeform 1960">
              <a:extLst>
                <a:ext uri="{FF2B5EF4-FFF2-40B4-BE49-F238E27FC236}">
                  <a16:creationId xmlns:a16="http://schemas.microsoft.com/office/drawing/2014/main" id="{BF34F592-1F4B-4A71-AE23-35E10DDC956A}"/>
                </a:ext>
              </a:extLst>
            </p:cNvPr>
            <p:cNvSpPr>
              <a:spLocks/>
            </p:cNvSpPr>
            <p:nvPr/>
          </p:nvSpPr>
          <p:spPr bwMode="auto">
            <a:xfrm>
              <a:off x="7271784" y="2987884"/>
              <a:ext cx="273132" cy="95046"/>
            </a:xfrm>
            <a:custGeom>
              <a:avLst/>
              <a:gdLst>
                <a:gd name="T0" fmla="*/ 30 w 273"/>
                <a:gd name="T1" fmla="*/ 0 h 95"/>
                <a:gd name="T2" fmla="*/ 4 w 273"/>
                <a:gd name="T3" fmla="*/ 2 h 95"/>
                <a:gd name="T4" fmla="*/ 0 w 273"/>
                <a:gd name="T5" fmla="*/ 19 h 95"/>
                <a:gd name="T6" fmla="*/ 265 w 273"/>
                <a:gd name="T7" fmla="*/ 95 h 95"/>
                <a:gd name="T8" fmla="*/ 273 w 273"/>
                <a:gd name="T9" fmla="*/ 67 h 95"/>
                <a:gd name="T10" fmla="*/ 30 w 273"/>
                <a:gd name="T11" fmla="*/ 0 h 95"/>
              </a:gdLst>
              <a:ahLst/>
              <a:cxnLst>
                <a:cxn ang="0">
                  <a:pos x="T0" y="T1"/>
                </a:cxn>
                <a:cxn ang="0">
                  <a:pos x="T2" y="T3"/>
                </a:cxn>
                <a:cxn ang="0">
                  <a:pos x="T4" y="T5"/>
                </a:cxn>
                <a:cxn ang="0">
                  <a:pos x="T6" y="T7"/>
                </a:cxn>
                <a:cxn ang="0">
                  <a:pos x="T8" y="T9"/>
                </a:cxn>
                <a:cxn ang="0">
                  <a:pos x="T10" y="T11"/>
                </a:cxn>
              </a:cxnLst>
              <a:rect l="0" t="0" r="r" b="b"/>
              <a:pathLst>
                <a:path w="273" h="95">
                  <a:moveTo>
                    <a:pt x="30" y="0"/>
                  </a:moveTo>
                  <a:lnTo>
                    <a:pt x="4" y="2"/>
                  </a:lnTo>
                  <a:lnTo>
                    <a:pt x="0" y="19"/>
                  </a:lnTo>
                  <a:lnTo>
                    <a:pt x="265" y="95"/>
                  </a:lnTo>
                  <a:lnTo>
                    <a:pt x="273" y="67"/>
                  </a:lnTo>
                  <a:lnTo>
                    <a:pt x="30" y="0"/>
                  </a:lnTo>
                  <a:close/>
                </a:path>
              </a:pathLst>
            </a:custGeom>
            <a:solidFill>
              <a:srgbClr val="7F80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81" name="Freeform 1961">
              <a:extLst>
                <a:ext uri="{FF2B5EF4-FFF2-40B4-BE49-F238E27FC236}">
                  <a16:creationId xmlns:a16="http://schemas.microsoft.com/office/drawing/2014/main" id="{8F20E43B-D9B9-4151-9624-F84A4643FBBF}"/>
                </a:ext>
              </a:extLst>
            </p:cNvPr>
            <p:cNvSpPr>
              <a:spLocks/>
            </p:cNvSpPr>
            <p:nvPr/>
          </p:nvSpPr>
          <p:spPr bwMode="auto">
            <a:xfrm>
              <a:off x="7271784" y="2987884"/>
              <a:ext cx="273132" cy="95046"/>
            </a:xfrm>
            <a:custGeom>
              <a:avLst/>
              <a:gdLst>
                <a:gd name="T0" fmla="*/ 30 w 273"/>
                <a:gd name="T1" fmla="*/ 0 h 95"/>
                <a:gd name="T2" fmla="*/ 4 w 273"/>
                <a:gd name="T3" fmla="*/ 2 h 95"/>
                <a:gd name="T4" fmla="*/ 0 w 273"/>
                <a:gd name="T5" fmla="*/ 19 h 95"/>
                <a:gd name="T6" fmla="*/ 265 w 273"/>
                <a:gd name="T7" fmla="*/ 95 h 95"/>
                <a:gd name="T8" fmla="*/ 273 w 273"/>
                <a:gd name="T9" fmla="*/ 67 h 95"/>
                <a:gd name="T10" fmla="*/ 30 w 273"/>
                <a:gd name="T11" fmla="*/ 0 h 95"/>
              </a:gdLst>
              <a:ahLst/>
              <a:cxnLst>
                <a:cxn ang="0">
                  <a:pos x="T0" y="T1"/>
                </a:cxn>
                <a:cxn ang="0">
                  <a:pos x="T2" y="T3"/>
                </a:cxn>
                <a:cxn ang="0">
                  <a:pos x="T4" y="T5"/>
                </a:cxn>
                <a:cxn ang="0">
                  <a:pos x="T6" y="T7"/>
                </a:cxn>
                <a:cxn ang="0">
                  <a:pos x="T8" y="T9"/>
                </a:cxn>
                <a:cxn ang="0">
                  <a:pos x="T10" y="T11"/>
                </a:cxn>
              </a:cxnLst>
              <a:rect l="0" t="0" r="r" b="b"/>
              <a:pathLst>
                <a:path w="273" h="95">
                  <a:moveTo>
                    <a:pt x="30" y="0"/>
                  </a:moveTo>
                  <a:lnTo>
                    <a:pt x="4" y="2"/>
                  </a:lnTo>
                  <a:lnTo>
                    <a:pt x="0" y="19"/>
                  </a:lnTo>
                  <a:lnTo>
                    <a:pt x="265" y="95"/>
                  </a:lnTo>
                  <a:lnTo>
                    <a:pt x="273" y="67"/>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82" name="Freeform 1962">
              <a:extLst>
                <a:ext uri="{FF2B5EF4-FFF2-40B4-BE49-F238E27FC236}">
                  <a16:creationId xmlns:a16="http://schemas.microsoft.com/office/drawing/2014/main" id="{C4283F56-4EC7-41D3-BE3B-FA9B6C87D294}"/>
                </a:ext>
              </a:extLst>
            </p:cNvPr>
            <p:cNvSpPr>
              <a:spLocks/>
            </p:cNvSpPr>
            <p:nvPr/>
          </p:nvSpPr>
          <p:spPr bwMode="auto">
            <a:xfrm>
              <a:off x="6889600" y="3028904"/>
              <a:ext cx="68033" cy="88042"/>
            </a:xfrm>
            <a:custGeom>
              <a:avLst/>
              <a:gdLst>
                <a:gd name="T0" fmla="*/ 31 w 68"/>
                <a:gd name="T1" fmla="*/ 0 h 88"/>
                <a:gd name="T2" fmla="*/ 20 w 68"/>
                <a:gd name="T3" fmla="*/ 2 h 88"/>
                <a:gd name="T4" fmla="*/ 0 w 68"/>
                <a:gd name="T5" fmla="*/ 75 h 88"/>
                <a:gd name="T6" fmla="*/ 45 w 68"/>
                <a:gd name="T7" fmla="*/ 88 h 88"/>
                <a:gd name="T8" fmla="*/ 68 w 68"/>
                <a:gd name="T9" fmla="*/ 11 h 88"/>
                <a:gd name="T10" fmla="*/ 31 w 68"/>
                <a:gd name="T11" fmla="*/ 0 h 88"/>
              </a:gdLst>
              <a:ahLst/>
              <a:cxnLst>
                <a:cxn ang="0">
                  <a:pos x="T0" y="T1"/>
                </a:cxn>
                <a:cxn ang="0">
                  <a:pos x="T2" y="T3"/>
                </a:cxn>
                <a:cxn ang="0">
                  <a:pos x="T4" y="T5"/>
                </a:cxn>
                <a:cxn ang="0">
                  <a:pos x="T6" y="T7"/>
                </a:cxn>
                <a:cxn ang="0">
                  <a:pos x="T8" y="T9"/>
                </a:cxn>
                <a:cxn ang="0">
                  <a:pos x="T10" y="T11"/>
                </a:cxn>
              </a:cxnLst>
              <a:rect l="0" t="0" r="r" b="b"/>
              <a:pathLst>
                <a:path w="68" h="88">
                  <a:moveTo>
                    <a:pt x="31" y="0"/>
                  </a:moveTo>
                  <a:lnTo>
                    <a:pt x="20" y="2"/>
                  </a:lnTo>
                  <a:lnTo>
                    <a:pt x="0" y="75"/>
                  </a:lnTo>
                  <a:lnTo>
                    <a:pt x="45" y="88"/>
                  </a:lnTo>
                  <a:lnTo>
                    <a:pt x="68" y="11"/>
                  </a:lnTo>
                  <a:lnTo>
                    <a:pt x="31" y="0"/>
                  </a:lnTo>
                  <a:close/>
                </a:path>
              </a:pathLst>
            </a:custGeom>
            <a:solidFill>
              <a:srgbClr val="37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83" name="Freeform 1963">
              <a:extLst>
                <a:ext uri="{FF2B5EF4-FFF2-40B4-BE49-F238E27FC236}">
                  <a16:creationId xmlns:a16="http://schemas.microsoft.com/office/drawing/2014/main" id="{9B149162-3D89-42B2-B56B-F95991778F23}"/>
                </a:ext>
              </a:extLst>
            </p:cNvPr>
            <p:cNvSpPr>
              <a:spLocks/>
            </p:cNvSpPr>
            <p:nvPr/>
          </p:nvSpPr>
          <p:spPr bwMode="auto">
            <a:xfrm>
              <a:off x="6889600" y="3028904"/>
              <a:ext cx="68033" cy="88042"/>
            </a:xfrm>
            <a:custGeom>
              <a:avLst/>
              <a:gdLst>
                <a:gd name="T0" fmla="*/ 31 w 68"/>
                <a:gd name="T1" fmla="*/ 0 h 88"/>
                <a:gd name="T2" fmla="*/ 20 w 68"/>
                <a:gd name="T3" fmla="*/ 2 h 88"/>
                <a:gd name="T4" fmla="*/ 0 w 68"/>
                <a:gd name="T5" fmla="*/ 75 h 88"/>
                <a:gd name="T6" fmla="*/ 45 w 68"/>
                <a:gd name="T7" fmla="*/ 88 h 88"/>
                <a:gd name="T8" fmla="*/ 68 w 68"/>
                <a:gd name="T9" fmla="*/ 11 h 88"/>
                <a:gd name="T10" fmla="*/ 31 w 68"/>
                <a:gd name="T11" fmla="*/ 0 h 88"/>
              </a:gdLst>
              <a:ahLst/>
              <a:cxnLst>
                <a:cxn ang="0">
                  <a:pos x="T0" y="T1"/>
                </a:cxn>
                <a:cxn ang="0">
                  <a:pos x="T2" y="T3"/>
                </a:cxn>
                <a:cxn ang="0">
                  <a:pos x="T4" y="T5"/>
                </a:cxn>
                <a:cxn ang="0">
                  <a:pos x="T6" y="T7"/>
                </a:cxn>
                <a:cxn ang="0">
                  <a:pos x="T8" y="T9"/>
                </a:cxn>
                <a:cxn ang="0">
                  <a:pos x="T10" y="T11"/>
                </a:cxn>
              </a:cxnLst>
              <a:rect l="0" t="0" r="r" b="b"/>
              <a:pathLst>
                <a:path w="68" h="88">
                  <a:moveTo>
                    <a:pt x="31" y="0"/>
                  </a:moveTo>
                  <a:lnTo>
                    <a:pt x="20" y="2"/>
                  </a:lnTo>
                  <a:lnTo>
                    <a:pt x="0" y="75"/>
                  </a:lnTo>
                  <a:lnTo>
                    <a:pt x="45" y="88"/>
                  </a:lnTo>
                  <a:lnTo>
                    <a:pt x="68" y="1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84" name="Freeform 1964">
              <a:extLst>
                <a:ext uri="{FF2B5EF4-FFF2-40B4-BE49-F238E27FC236}">
                  <a16:creationId xmlns:a16="http://schemas.microsoft.com/office/drawing/2014/main" id="{B27DEE8C-DBE4-4A53-A667-E14AC58922B7}"/>
                </a:ext>
              </a:extLst>
            </p:cNvPr>
            <p:cNvSpPr>
              <a:spLocks/>
            </p:cNvSpPr>
            <p:nvPr/>
          </p:nvSpPr>
          <p:spPr bwMode="auto">
            <a:xfrm>
              <a:off x="6958634" y="3015898"/>
              <a:ext cx="80039" cy="120058"/>
            </a:xfrm>
            <a:custGeom>
              <a:avLst/>
              <a:gdLst>
                <a:gd name="T0" fmla="*/ 80 w 80"/>
                <a:gd name="T1" fmla="*/ 0 h 120"/>
                <a:gd name="T2" fmla="*/ 28 w 80"/>
                <a:gd name="T3" fmla="*/ 6 h 120"/>
                <a:gd name="T4" fmla="*/ 0 w 80"/>
                <a:gd name="T5" fmla="*/ 107 h 120"/>
                <a:gd name="T6" fmla="*/ 47 w 80"/>
                <a:gd name="T7" fmla="*/ 120 h 120"/>
                <a:gd name="T8" fmla="*/ 80 w 80"/>
                <a:gd name="T9" fmla="*/ 0 h 120"/>
              </a:gdLst>
              <a:ahLst/>
              <a:cxnLst>
                <a:cxn ang="0">
                  <a:pos x="T0" y="T1"/>
                </a:cxn>
                <a:cxn ang="0">
                  <a:pos x="T2" y="T3"/>
                </a:cxn>
                <a:cxn ang="0">
                  <a:pos x="T4" y="T5"/>
                </a:cxn>
                <a:cxn ang="0">
                  <a:pos x="T6" y="T7"/>
                </a:cxn>
                <a:cxn ang="0">
                  <a:pos x="T8" y="T9"/>
                </a:cxn>
              </a:cxnLst>
              <a:rect l="0" t="0" r="r" b="b"/>
              <a:pathLst>
                <a:path w="80" h="120">
                  <a:moveTo>
                    <a:pt x="80" y="0"/>
                  </a:moveTo>
                  <a:lnTo>
                    <a:pt x="28" y="6"/>
                  </a:lnTo>
                  <a:lnTo>
                    <a:pt x="0" y="107"/>
                  </a:lnTo>
                  <a:lnTo>
                    <a:pt x="47" y="120"/>
                  </a:lnTo>
                  <a:lnTo>
                    <a:pt x="80"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85" name="Freeform 1965">
              <a:extLst>
                <a:ext uri="{FF2B5EF4-FFF2-40B4-BE49-F238E27FC236}">
                  <a16:creationId xmlns:a16="http://schemas.microsoft.com/office/drawing/2014/main" id="{08B8D0DC-AD4C-4CEB-8665-5C9DA0C34507}"/>
                </a:ext>
              </a:extLst>
            </p:cNvPr>
            <p:cNvSpPr>
              <a:spLocks/>
            </p:cNvSpPr>
            <p:nvPr/>
          </p:nvSpPr>
          <p:spPr bwMode="auto">
            <a:xfrm>
              <a:off x="6958634" y="3015898"/>
              <a:ext cx="80039" cy="120058"/>
            </a:xfrm>
            <a:custGeom>
              <a:avLst/>
              <a:gdLst>
                <a:gd name="T0" fmla="*/ 80 w 80"/>
                <a:gd name="T1" fmla="*/ 0 h 120"/>
                <a:gd name="T2" fmla="*/ 28 w 80"/>
                <a:gd name="T3" fmla="*/ 6 h 120"/>
                <a:gd name="T4" fmla="*/ 0 w 80"/>
                <a:gd name="T5" fmla="*/ 107 h 120"/>
                <a:gd name="T6" fmla="*/ 47 w 80"/>
                <a:gd name="T7" fmla="*/ 120 h 120"/>
                <a:gd name="T8" fmla="*/ 80 w 80"/>
                <a:gd name="T9" fmla="*/ 0 h 120"/>
              </a:gdLst>
              <a:ahLst/>
              <a:cxnLst>
                <a:cxn ang="0">
                  <a:pos x="T0" y="T1"/>
                </a:cxn>
                <a:cxn ang="0">
                  <a:pos x="T2" y="T3"/>
                </a:cxn>
                <a:cxn ang="0">
                  <a:pos x="T4" y="T5"/>
                </a:cxn>
                <a:cxn ang="0">
                  <a:pos x="T6" y="T7"/>
                </a:cxn>
                <a:cxn ang="0">
                  <a:pos x="T8" y="T9"/>
                </a:cxn>
              </a:cxnLst>
              <a:rect l="0" t="0" r="r" b="b"/>
              <a:pathLst>
                <a:path w="80" h="120">
                  <a:moveTo>
                    <a:pt x="80" y="0"/>
                  </a:moveTo>
                  <a:lnTo>
                    <a:pt x="28" y="6"/>
                  </a:lnTo>
                  <a:lnTo>
                    <a:pt x="0" y="107"/>
                  </a:lnTo>
                  <a:lnTo>
                    <a:pt x="47" y="120"/>
                  </a:lnTo>
                  <a:lnTo>
                    <a:pt x="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86" name="Freeform 1966">
              <a:extLst>
                <a:ext uri="{FF2B5EF4-FFF2-40B4-BE49-F238E27FC236}">
                  <a16:creationId xmlns:a16="http://schemas.microsoft.com/office/drawing/2014/main" id="{2CD593C5-31D7-4F1C-98F2-2C470B253AE4}"/>
                </a:ext>
              </a:extLst>
            </p:cNvPr>
            <p:cNvSpPr>
              <a:spLocks/>
            </p:cNvSpPr>
            <p:nvPr/>
          </p:nvSpPr>
          <p:spPr bwMode="auto">
            <a:xfrm>
              <a:off x="7028667" y="3017899"/>
              <a:ext cx="82040" cy="138067"/>
            </a:xfrm>
            <a:custGeom>
              <a:avLst/>
              <a:gdLst>
                <a:gd name="T0" fmla="*/ 35 w 82"/>
                <a:gd name="T1" fmla="*/ 0 h 138"/>
                <a:gd name="T2" fmla="*/ 0 w 82"/>
                <a:gd name="T3" fmla="*/ 125 h 138"/>
                <a:gd name="T4" fmla="*/ 47 w 82"/>
                <a:gd name="T5" fmla="*/ 138 h 138"/>
                <a:gd name="T6" fmla="*/ 82 w 82"/>
                <a:gd name="T7" fmla="*/ 13 h 138"/>
                <a:gd name="T8" fmla="*/ 35 w 82"/>
                <a:gd name="T9" fmla="*/ 0 h 138"/>
              </a:gdLst>
              <a:ahLst/>
              <a:cxnLst>
                <a:cxn ang="0">
                  <a:pos x="T0" y="T1"/>
                </a:cxn>
                <a:cxn ang="0">
                  <a:pos x="T2" y="T3"/>
                </a:cxn>
                <a:cxn ang="0">
                  <a:pos x="T4" y="T5"/>
                </a:cxn>
                <a:cxn ang="0">
                  <a:pos x="T6" y="T7"/>
                </a:cxn>
                <a:cxn ang="0">
                  <a:pos x="T8" y="T9"/>
                </a:cxn>
              </a:cxnLst>
              <a:rect l="0" t="0" r="r" b="b"/>
              <a:pathLst>
                <a:path w="82" h="138">
                  <a:moveTo>
                    <a:pt x="35" y="0"/>
                  </a:moveTo>
                  <a:lnTo>
                    <a:pt x="0" y="125"/>
                  </a:lnTo>
                  <a:lnTo>
                    <a:pt x="47" y="138"/>
                  </a:lnTo>
                  <a:lnTo>
                    <a:pt x="82" y="13"/>
                  </a:lnTo>
                  <a:lnTo>
                    <a:pt x="35" y="0"/>
                  </a:lnTo>
                  <a:close/>
                </a:path>
              </a:pathLst>
            </a:custGeom>
            <a:solidFill>
              <a:srgbClr val="E36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87" name="Freeform 1967">
              <a:extLst>
                <a:ext uri="{FF2B5EF4-FFF2-40B4-BE49-F238E27FC236}">
                  <a16:creationId xmlns:a16="http://schemas.microsoft.com/office/drawing/2014/main" id="{17F664DB-F507-40AE-9CB0-84647AD1A169}"/>
                </a:ext>
              </a:extLst>
            </p:cNvPr>
            <p:cNvSpPr>
              <a:spLocks/>
            </p:cNvSpPr>
            <p:nvPr/>
          </p:nvSpPr>
          <p:spPr bwMode="auto">
            <a:xfrm>
              <a:off x="7028667" y="3017899"/>
              <a:ext cx="82040" cy="138067"/>
            </a:xfrm>
            <a:custGeom>
              <a:avLst/>
              <a:gdLst>
                <a:gd name="T0" fmla="*/ 35 w 82"/>
                <a:gd name="T1" fmla="*/ 0 h 138"/>
                <a:gd name="T2" fmla="*/ 0 w 82"/>
                <a:gd name="T3" fmla="*/ 125 h 138"/>
                <a:gd name="T4" fmla="*/ 47 w 82"/>
                <a:gd name="T5" fmla="*/ 138 h 138"/>
                <a:gd name="T6" fmla="*/ 82 w 82"/>
                <a:gd name="T7" fmla="*/ 13 h 138"/>
                <a:gd name="T8" fmla="*/ 35 w 82"/>
                <a:gd name="T9" fmla="*/ 0 h 138"/>
              </a:gdLst>
              <a:ahLst/>
              <a:cxnLst>
                <a:cxn ang="0">
                  <a:pos x="T0" y="T1"/>
                </a:cxn>
                <a:cxn ang="0">
                  <a:pos x="T2" y="T3"/>
                </a:cxn>
                <a:cxn ang="0">
                  <a:pos x="T4" y="T5"/>
                </a:cxn>
                <a:cxn ang="0">
                  <a:pos x="T6" y="T7"/>
                </a:cxn>
                <a:cxn ang="0">
                  <a:pos x="T8" y="T9"/>
                </a:cxn>
              </a:cxnLst>
              <a:rect l="0" t="0" r="r" b="b"/>
              <a:pathLst>
                <a:path w="82" h="138">
                  <a:moveTo>
                    <a:pt x="35" y="0"/>
                  </a:moveTo>
                  <a:lnTo>
                    <a:pt x="0" y="125"/>
                  </a:lnTo>
                  <a:lnTo>
                    <a:pt x="47" y="138"/>
                  </a:lnTo>
                  <a:lnTo>
                    <a:pt x="82" y="13"/>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88" name="Freeform 1968">
              <a:extLst>
                <a:ext uri="{FF2B5EF4-FFF2-40B4-BE49-F238E27FC236}">
                  <a16:creationId xmlns:a16="http://schemas.microsoft.com/office/drawing/2014/main" id="{5DDE524B-728F-47C6-8178-CFD55198C4F9}"/>
                </a:ext>
              </a:extLst>
            </p:cNvPr>
            <p:cNvSpPr>
              <a:spLocks/>
            </p:cNvSpPr>
            <p:nvPr/>
          </p:nvSpPr>
          <p:spPr bwMode="auto">
            <a:xfrm>
              <a:off x="7097700" y="2999890"/>
              <a:ext cx="96046" cy="175085"/>
            </a:xfrm>
            <a:custGeom>
              <a:avLst/>
              <a:gdLst>
                <a:gd name="T0" fmla="*/ 96 w 96"/>
                <a:gd name="T1" fmla="*/ 0 h 175"/>
                <a:gd name="T2" fmla="*/ 44 w 96"/>
                <a:gd name="T3" fmla="*/ 5 h 175"/>
                <a:gd name="T4" fmla="*/ 0 w 96"/>
                <a:gd name="T5" fmla="*/ 162 h 175"/>
                <a:gd name="T6" fmla="*/ 47 w 96"/>
                <a:gd name="T7" fmla="*/ 175 h 175"/>
                <a:gd name="T8" fmla="*/ 96 w 96"/>
                <a:gd name="T9" fmla="*/ 0 h 175"/>
              </a:gdLst>
              <a:ahLst/>
              <a:cxnLst>
                <a:cxn ang="0">
                  <a:pos x="T0" y="T1"/>
                </a:cxn>
                <a:cxn ang="0">
                  <a:pos x="T2" y="T3"/>
                </a:cxn>
                <a:cxn ang="0">
                  <a:pos x="T4" y="T5"/>
                </a:cxn>
                <a:cxn ang="0">
                  <a:pos x="T6" y="T7"/>
                </a:cxn>
                <a:cxn ang="0">
                  <a:pos x="T8" y="T9"/>
                </a:cxn>
              </a:cxnLst>
              <a:rect l="0" t="0" r="r" b="b"/>
              <a:pathLst>
                <a:path w="96" h="175">
                  <a:moveTo>
                    <a:pt x="96" y="0"/>
                  </a:moveTo>
                  <a:lnTo>
                    <a:pt x="44" y="5"/>
                  </a:lnTo>
                  <a:lnTo>
                    <a:pt x="0" y="162"/>
                  </a:lnTo>
                  <a:lnTo>
                    <a:pt x="47" y="175"/>
                  </a:lnTo>
                  <a:lnTo>
                    <a:pt x="96" y="0"/>
                  </a:lnTo>
                  <a:close/>
                </a:path>
              </a:pathLst>
            </a:custGeom>
            <a:solidFill>
              <a:srgbClr val="2AA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89" name="Freeform 1969">
              <a:extLst>
                <a:ext uri="{FF2B5EF4-FFF2-40B4-BE49-F238E27FC236}">
                  <a16:creationId xmlns:a16="http://schemas.microsoft.com/office/drawing/2014/main" id="{08FFB80D-9577-46CD-BE04-FB16ED6CE1ED}"/>
                </a:ext>
              </a:extLst>
            </p:cNvPr>
            <p:cNvSpPr>
              <a:spLocks/>
            </p:cNvSpPr>
            <p:nvPr/>
          </p:nvSpPr>
          <p:spPr bwMode="auto">
            <a:xfrm>
              <a:off x="7097700" y="2999890"/>
              <a:ext cx="96046" cy="175085"/>
            </a:xfrm>
            <a:custGeom>
              <a:avLst/>
              <a:gdLst>
                <a:gd name="T0" fmla="*/ 96 w 96"/>
                <a:gd name="T1" fmla="*/ 0 h 175"/>
                <a:gd name="T2" fmla="*/ 44 w 96"/>
                <a:gd name="T3" fmla="*/ 5 h 175"/>
                <a:gd name="T4" fmla="*/ 0 w 96"/>
                <a:gd name="T5" fmla="*/ 162 h 175"/>
                <a:gd name="T6" fmla="*/ 47 w 96"/>
                <a:gd name="T7" fmla="*/ 175 h 175"/>
                <a:gd name="T8" fmla="*/ 96 w 96"/>
                <a:gd name="T9" fmla="*/ 0 h 175"/>
              </a:gdLst>
              <a:ahLst/>
              <a:cxnLst>
                <a:cxn ang="0">
                  <a:pos x="T0" y="T1"/>
                </a:cxn>
                <a:cxn ang="0">
                  <a:pos x="T2" y="T3"/>
                </a:cxn>
                <a:cxn ang="0">
                  <a:pos x="T4" y="T5"/>
                </a:cxn>
                <a:cxn ang="0">
                  <a:pos x="T6" y="T7"/>
                </a:cxn>
                <a:cxn ang="0">
                  <a:pos x="T8" y="T9"/>
                </a:cxn>
              </a:cxnLst>
              <a:rect l="0" t="0" r="r" b="b"/>
              <a:pathLst>
                <a:path w="96" h="175">
                  <a:moveTo>
                    <a:pt x="96" y="0"/>
                  </a:moveTo>
                  <a:lnTo>
                    <a:pt x="44" y="5"/>
                  </a:lnTo>
                  <a:lnTo>
                    <a:pt x="0" y="162"/>
                  </a:lnTo>
                  <a:lnTo>
                    <a:pt x="47" y="175"/>
                  </a:lnTo>
                  <a:lnTo>
                    <a:pt x="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90" name="Freeform 1970">
              <a:extLst>
                <a:ext uri="{FF2B5EF4-FFF2-40B4-BE49-F238E27FC236}">
                  <a16:creationId xmlns:a16="http://schemas.microsoft.com/office/drawing/2014/main" id="{AC404958-497A-435D-B412-9766D8C1B1DC}"/>
                </a:ext>
              </a:extLst>
            </p:cNvPr>
            <p:cNvSpPr>
              <a:spLocks/>
            </p:cNvSpPr>
            <p:nvPr/>
          </p:nvSpPr>
          <p:spPr bwMode="auto">
            <a:xfrm>
              <a:off x="6859586" y="3179977"/>
              <a:ext cx="40019" cy="39019"/>
            </a:xfrm>
            <a:custGeom>
              <a:avLst/>
              <a:gdLst>
                <a:gd name="T0" fmla="*/ 9 w 40"/>
                <a:gd name="T1" fmla="*/ 0 h 39"/>
                <a:gd name="T2" fmla="*/ 0 w 40"/>
                <a:gd name="T3" fmla="*/ 30 h 39"/>
                <a:gd name="T4" fmla="*/ 31 w 40"/>
                <a:gd name="T5" fmla="*/ 39 h 39"/>
                <a:gd name="T6" fmla="*/ 40 w 40"/>
                <a:gd name="T7" fmla="*/ 8 h 39"/>
                <a:gd name="T8" fmla="*/ 9 w 40"/>
                <a:gd name="T9" fmla="*/ 0 h 39"/>
              </a:gdLst>
              <a:ahLst/>
              <a:cxnLst>
                <a:cxn ang="0">
                  <a:pos x="T0" y="T1"/>
                </a:cxn>
                <a:cxn ang="0">
                  <a:pos x="T2" y="T3"/>
                </a:cxn>
                <a:cxn ang="0">
                  <a:pos x="T4" y="T5"/>
                </a:cxn>
                <a:cxn ang="0">
                  <a:pos x="T6" y="T7"/>
                </a:cxn>
                <a:cxn ang="0">
                  <a:pos x="T8" y="T9"/>
                </a:cxn>
              </a:cxnLst>
              <a:rect l="0" t="0" r="r" b="b"/>
              <a:pathLst>
                <a:path w="40" h="39">
                  <a:moveTo>
                    <a:pt x="9" y="0"/>
                  </a:moveTo>
                  <a:lnTo>
                    <a:pt x="0" y="30"/>
                  </a:lnTo>
                  <a:lnTo>
                    <a:pt x="31" y="39"/>
                  </a:lnTo>
                  <a:lnTo>
                    <a:pt x="40" y="8"/>
                  </a:lnTo>
                  <a:lnTo>
                    <a:pt x="9" y="0"/>
                  </a:lnTo>
                  <a:close/>
                </a:path>
              </a:pathLst>
            </a:custGeom>
            <a:solidFill>
              <a:srgbClr val="E36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91" name="Freeform 1971">
              <a:extLst>
                <a:ext uri="{FF2B5EF4-FFF2-40B4-BE49-F238E27FC236}">
                  <a16:creationId xmlns:a16="http://schemas.microsoft.com/office/drawing/2014/main" id="{9AC2ED0E-4242-4710-9B1F-ECC8F4BC0070}"/>
                </a:ext>
              </a:extLst>
            </p:cNvPr>
            <p:cNvSpPr>
              <a:spLocks/>
            </p:cNvSpPr>
            <p:nvPr/>
          </p:nvSpPr>
          <p:spPr bwMode="auto">
            <a:xfrm>
              <a:off x="6859586" y="3179977"/>
              <a:ext cx="40019" cy="39019"/>
            </a:xfrm>
            <a:custGeom>
              <a:avLst/>
              <a:gdLst>
                <a:gd name="T0" fmla="*/ 9 w 40"/>
                <a:gd name="T1" fmla="*/ 0 h 39"/>
                <a:gd name="T2" fmla="*/ 0 w 40"/>
                <a:gd name="T3" fmla="*/ 30 h 39"/>
                <a:gd name="T4" fmla="*/ 31 w 40"/>
                <a:gd name="T5" fmla="*/ 39 h 39"/>
                <a:gd name="T6" fmla="*/ 40 w 40"/>
                <a:gd name="T7" fmla="*/ 8 h 39"/>
                <a:gd name="T8" fmla="*/ 9 w 40"/>
                <a:gd name="T9" fmla="*/ 0 h 39"/>
              </a:gdLst>
              <a:ahLst/>
              <a:cxnLst>
                <a:cxn ang="0">
                  <a:pos x="T0" y="T1"/>
                </a:cxn>
                <a:cxn ang="0">
                  <a:pos x="T2" y="T3"/>
                </a:cxn>
                <a:cxn ang="0">
                  <a:pos x="T4" y="T5"/>
                </a:cxn>
                <a:cxn ang="0">
                  <a:pos x="T6" y="T7"/>
                </a:cxn>
                <a:cxn ang="0">
                  <a:pos x="T8" y="T9"/>
                </a:cxn>
              </a:cxnLst>
              <a:rect l="0" t="0" r="r" b="b"/>
              <a:pathLst>
                <a:path w="40" h="39">
                  <a:moveTo>
                    <a:pt x="9" y="0"/>
                  </a:moveTo>
                  <a:lnTo>
                    <a:pt x="0" y="30"/>
                  </a:lnTo>
                  <a:lnTo>
                    <a:pt x="31" y="39"/>
                  </a:lnTo>
                  <a:lnTo>
                    <a:pt x="40" y="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92" name="Freeform 1972">
              <a:extLst>
                <a:ext uri="{FF2B5EF4-FFF2-40B4-BE49-F238E27FC236}">
                  <a16:creationId xmlns:a16="http://schemas.microsoft.com/office/drawing/2014/main" id="{0F23187D-9B8F-4A38-9393-CAC27DE30842}"/>
                </a:ext>
              </a:extLst>
            </p:cNvPr>
            <p:cNvSpPr>
              <a:spLocks/>
            </p:cNvSpPr>
            <p:nvPr/>
          </p:nvSpPr>
          <p:spPr bwMode="auto">
            <a:xfrm>
              <a:off x="7016662" y="3223998"/>
              <a:ext cx="39019" cy="39019"/>
            </a:xfrm>
            <a:custGeom>
              <a:avLst/>
              <a:gdLst>
                <a:gd name="T0" fmla="*/ 9 w 39"/>
                <a:gd name="T1" fmla="*/ 0 h 39"/>
                <a:gd name="T2" fmla="*/ 0 w 39"/>
                <a:gd name="T3" fmla="*/ 30 h 39"/>
                <a:gd name="T4" fmla="*/ 32 w 39"/>
                <a:gd name="T5" fmla="*/ 39 h 39"/>
                <a:gd name="T6" fmla="*/ 39 w 39"/>
                <a:gd name="T7" fmla="*/ 8 h 39"/>
                <a:gd name="T8" fmla="*/ 9 w 39"/>
                <a:gd name="T9" fmla="*/ 0 h 39"/>
              </a:gdLst>
              <a:ahLst/>
              <a:cxnLst>
                <a:cxn ang="0">
                  <a:pos x="T0" y="T1"/>
                </a:cxn>
                <a:cxn ang="0">
                  <a:pos x="T2" y="T3"/>
                </a:cxn>
                <a:cxn ang="0">
                  <a:pos x="T4" y="T5"/>
                </a:cxn>
                <a:cxn ang="0">
                  <a:pos x="T6" y="T7"/>
                </a:cxn>
                <a:cxn ang="0">
                  <a:pos x="T8" y="T9"/>
                </a:cxn>
              </a:cxnLst>
              <a:rect l="0" t="0" r="r" b="b"/>
              <a:pathLst>
                <a:path w="39" h="39">
                  <a:moveTo>
                    <a:pt x="9" y="0"/>
                  </a:moveTo>
                  <a:lnTo>
                    <a:pt x="0" y="30"/>
                  </a:lnTo>
                  <a:lnTo>
                    <a:pt x="32" y="39"/>
                  </a:lnTo>
                  <a:lnTo>
                    <a:pt x="39" y="8"/>
                  </a:lnTo>
                  <a:lnTo>
                    <a:pt x="9" y="0"/>
                  </a:lnTo>
                  <a:close/>
                </a:path>
              </a:pathLst>
            </a:custGeom>
            <a:solidFill>
              <a:srgbClr val="37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93" name="Freeform 1973">
              <a:extLst>
                <a:ext uri="{FF2B5EF4-FFF2-40B4-BE49-F238E27FC236}">
                  <a16:creationId xmlns:a16="http://schemas.microsoft.com/office/drawing/2014/main" id="{2FAE04DA-C111-4896-B8AA-D593B9B700E2}"/>
                </a:ext>
              </a:extLst>
            </p:cNvPr>
            <p:cNvSpPr>
              <a:spLocks/>
            </p:cNvSpPr>
            <p:nvPr/>
          </p:nvSpPr>
          <p:spPr bwMode="auto">
            <a:xfrm>
              <a:off x="7016662" y="3223998"/>
              <a:ext cx="39019" cy="39019"/>
            </a:xfrm>
            <a:custGeom>
              <a:avLst/>
              <a:gdLst>
                <a:gd name="T0" fmla="*/ 9 w 39"/>
                <a:gd name="T1" fmla="*/ 0 h 39"/>
                <a:gd name="T2" fmla="*/ 0 w 39"/>
                <a:gd name="T3" fmla="*/ 30 h 39"/>
                <a:gd name="T4" fmla="*/ 32 w 39"/>
                <a:gd name="T5" fmla="*/ 39 h 39"/>
                <a:gd name="T6" fmla="*/ 39 w 39"/>
                <a:gd name="T7" fmla="*/ 8 h 39"/>
                <a:gd name="T8" fmla="*/ 9 w 39"/>
                <a:gd name="T9" fmla="*/ 0 h 39"/>
              </a:gdLst>
              <a:ahLst/>
              <a:cxnLst>
                <a:cxn ang="0">
                  <a:pos x="T0" y="T1"/>
                </a:cxn>
                <a:cxn ang="0">
                  <a:pos x="T2" y="T3"/>
                </a:cxn>
                <a:cxn ang="0">
                  <a:pos x="T4" y="T5"/>
                </a:cxn>
                <a:cxn ang="0">
                  <a:pos x="T6" y="T7"/>
                </a:cxn>
                <a:cxn ang="0">
                  <a:pos x="T8" y="T9"/>
                </a:cxn>
              </a:cxnLst>
              <a:rect l="0" t="0" r="r" b="b"/>
              <a:pathLst>
                <a:path w="39" h="39">
                  <a:moveTo>
                    <a:pt x="9" y="0"/>
                  </a:moveTo>
                  <a:lnTo>
                    <a:pt x="0" y="30"/>
                  </a:lnTo>
                  <a:lnTo>
                    <a:pt x="32" y="39"/>
                  </a:lnTo>
                  <a:lnTo>
                    <a:pt x="39" y="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94" name="Freeform 1974">
              <a:extLst>
                <a:ext uri="{FF2B5EF4-FFF2-40B4-BE49-F238E27FC236}">
                  <a16:creationId xmlns:a16="http://schemas.microsoft.com/office/drawing/2014/main" id="{B23FF2F7-8B8C-409B-9647-516EEFA502C6}"/>
                </a:ext>
              </a:extLst>
            </p:cNvPr>
            <p:cNvSpPr>
              <a:spLocks/>
            </p:cNvSpPr>
            <p:nvPr/>
          </p:nvSpPr>
          <p:spPr bwMode="auto">
            <a:xfrm>
              <a:off x="7174738" y="3267019"/>
              <a:ext cx="38018" cy="41020"/>
            </a:xfrm>
            <a:custGeom>
              <a:avLst/>
              <a:gdLst>
                <a:gd name="T0" fmla="*/ 7 w 38"/>
                <a:gd name="T1" fmla="*/ 0 h 41"/>
                <a:gd name="T2" fmla="*/ 0 w 38"/>
                <a:gd name="T3" fmla="*/ 32 h 41"/>
                <a:gd name="T4" fmla="*/ 29 w 38"/>
                <a:gd name="T5" fmla="*/ 41 h 41"/>
                <a:gd name="T6" fmla="*/ 38 w 38"/>
                <a:gd name="T7" fmla="*/ 9 h 41"/>
                <a:gd name="T8" fmla="*/ 7 w 38"/>
                <a:gd name="T9" fmla="*/ 0 h 41"/>
              </a:gdLst>
              <a:ahLst/>
              <a:cxnLst>
                <a:cxn ang="0">
                  <a:pos x="T0" y="T1"/>
                </a:cxn>
                <a:cxn ang="0">
                  <a:pos x="T2" y="T3"/>
                </a:cxn>
                <a:cxn ang="0">
                  <a:pos x="T4" y="T5"/>
                </a:cxn>
                <a:cxn ang="0">
                  <a:pos x="T6" y="T7"/>
                </a:cxn>
                <a:cxn ang="0">
                  <a:pos x="T8" y="T9"/>
                </a:cxn>
              </a:cxnLst>
              <a:rect l="0" t="0" r="r" b="b"/>
              <a:pathLst>
                <a:path w="38" h="41">
                  <a:moveTo>
                    <a:pt x="7" y="0"/>
                  </a:moveTo>
                  <a:lnTo>
                    <a:pt x="0" y="32"/>
                  </a:lnTo>
                  <a:lnTo>
                    <a:pt x="29" y="41"/>
                  </a:lnTo>
                  <a:lnTo>
                    <a:pt x="38" y="9"/>
                  </a:lnTo>
                  <a:lnTo>
                    <a:pt x="7" y="0"/>
                  </a:lnTo>
                  <a:close/>
                </a:path>
              </a:pathLst>
            </a:custGeom>
            <a:solidFill>
              <a:srgbClr val="A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95" name="Freeform 1975">
              <a:extLst>
                <a:ext uri="{FF2B5EF4-FFF2-40B4-BE49-F238E27FC236}">
                  <a16:creationId xmlns:a16="http://schemas.microsoft.com/office/drawing/2014/main" id="{56F2BA7F-A874-4BB9-9660-CC9F6E14C8AD}"/>
                </a:ext>
              </a:extLst>
            </p:cNvPr>
            <p:cNvSpPr>
              <a:spLocks/>
            </p:cNvSpPr>
            <p:nvPr/>
          </p:nvSpPr>
          <p:spPr bwMode="auto">
            <a:xfrm>
              <a:off x="7174738" y="3267019"/>
              <a:ext cx="38018" cy="41020"/>
            </a:xfrm>
            <a:custGeom>
              <a:avLst/>
              <a:gdLst>
                <a:gd name="T0" fmla="*/ 7 w 38"/>
                <a:gd name="T1" fmla="*/ 0 h 41"/>
                <a:gd name="T2" fmla="*/ 0 w 38"/>
                <a:gd name="T3" fmla="*/ 32 h 41"/>
                <a:gd name="T4" fmla="*/ 29 w 38"/>
                <a:gd name="T5" fmla="*/ 41 h 41"/>
                <a:gd name="T6" fmla="*/ 38 w 38"/>
                <a:gd name="T7" fmla="*/ 9 h 41"/>
                <a:gd name="T8" fmla="*/ 7 w 38"/>
                <a:gd name="T9" fmla="*/ 0 h 41"/>
              </a:gdLst>
              <a:ahLst/>
              <a:cxnLst>
                <a:cxn ang="0">
                  <a:pos x="T0" y="T1"/>
                </a:cxn>
                <a:cxn ang="0">
                  <a:pos x="T2" y="T3"/>
                </a:cxn>
                <a:cxn ang="0">
                  <a:pos x="T4" y="T5"/>
                </a:cxn>
                <a:cxn ang="0">
                  <a:pos x="T6" y="T7"/>
                </a:cxn>
                <a:cxn ang="0">
                  <a:pos x="T8" y="T9"/>
                </a:cxn>
              </a:cxnLst>
              <a:rect l="0" t="0" r="r" b="b"/>
              <a:pathLst>
                <a:path w="38" h="41">
                  <a:moveTo>
                    <a:pt x="7" y="0"/>
                  </a:moveTo>
                  <a:lnTo>
                    <a:pt x="0" y="32"/>
                  </a:lnTo>
                  <a:lnTo>
                    <a:pt x="29" y="41"/>
                  </a:lnTo>
                  <a:lnTo>
                    <a:pt x="38" y="9"/>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96" name="Freeform 1976">
              <a:extLst>
                <a:ext uri="{FF2B5EF4-FFF2-40B4-BE49-F238E27FC236}">
                  <a16:creationId xmlns:a16="http://schemas.microsoft.com/office/drawing/2014/main" id="{9DCBC28A-DFAE-4E91-97D8-3110752BEF37}"/>
                </a:ext>
              </a:extLst>
            </p:cNvPr>
            <p:cNvSpPr>
              <a:spLocks/>
            </p:cNvSpPr>
            <p:nvPr/>
          </p:nvSpPr>
          <p:spPr bwMode="auto">
            <a:xfrm>
              <a:off x="7329812" y="3311040"/>
              <a:ext cx="41020" cy="39019"/>
            </a:xfrm>
            <a:custGeom>
              <a:avLst/>
              <a:gdLst>
                <a:gd name="T0" fmla="*/ 9 w 41"/>
                <a:gd name="T1" fmla="*/ 0 h 39"/>
                <a:gd name="T2" fmla="*/ 0 w 41"/>
                <a:gd name="T3" fmla="*/ 32 h 39"/>
                <a:gd name="T4" fmla="*/ 32 w 41"/>
                <a:gd name="T5" fmla="*/ 39 h 39"/>
                <a:gd name="T6" fmla="*/ 41 w 41"/>
                <a:gd name="T7" fmla="*/ 10 h 39"/>
                <a:gd name="T8" fmla="*/ 9 w 41"/>
                <a:gd name="T9" fmla="*/ 0 h 39"/>
              </a:gdLst>
              <a:ahLst/>
              <a:cxnLst>
                <a:cxn ang="0">
                  <a:pos x="T0" y="T1"/>
                </a:cxn>
                <a:cxn ang="0">
                  <a:pos x="T2" y="T3"/>
                </a:cxn>
                <a:cxn ang="0">
                  <a:pos x="T4" y="T5"/>
                </a:cxn>
                <a:cxn ang="0">
                  <a:pos x="T6" y="T7"/>
                </a:cxn>
                <a:cxn ang="0">
                  <a:pos x="T8" y="T9"/>
                </a:cxn>
              </a:cxnLst>
              <a:rect l="0" t="0" r="r" b="b"/>
              <a:pathLst>
                <a:path w="41" h="39">
                  <a:moveTo>
                    <a:pt x="9" y="0"/>
                  </a:moveTo>
                  <a:lnTo>
                    <a:pt x="0" y="32"/>
                  </a:lnTo>
                  <a:lnTo>
                    <a:pt x="32" y="39"/>
                  </a:lnTo>
                  <a:lnTo>
                    <a:pt x="41" y="10"/>
                  </a:lnTo>
                  <a:lnTo>
                    <a:pt x="9" y="0"/>
                  </a:lnTo>
                  <a:close/>
                </a:path>
              </a:pathLst>
            </a:custGeom>
            <a:solidFill>
              <a:srgbClr val="2AA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97" name="Freeform 1977">
              <a:extLst>
                <a:ext uri="{FF2B5EF4-FFF2-40B4-BE49-F238E27FC236}">
                  <a16:creationId xmlns:a16="http://schemas.microsoft.com/office/drawing/2014/main" id="{18F6A5F2-ED96-43DD-B160-FEA2107A6ABD}"/>
                </a:ext>
              </a:extLst>
            </p:cNvPr>
            <p:cNvSpPr>
              <a:spLocks/>
            </p:cNvSpPr>
            <p:nvPr/>
          </p:nvSpPr>
          <p:spPr bwMode="auto">
            <a:xfrm>
              <a:off x="7329812" y="3311040"/>
              <a:ext cx="41020" cy="39019"/>
            </a:xfrm>
            <a:custGeom>
              <a:avLst/>
              <a:gdLst>
                <a:gd name="T0" fmla="*/ 9 w 41"/>
                <a:gd name="T1" fmla="*/ 0 h 39"/>
                <a:gd name="T2" fmla="*/ 0 w 41"/>
                <a:gd name="T3" fmla="*/ 32 h 39"/>
                <a:gd name="T4" fmla="*/ 32 w 41"/>
                <a:gd name="T5" fmla="*/ 39 h 39"/>
                <a:gd name="T6" fmla="*/ 41 w 41"/>
                <a:gd name="T7" fmla="*/ 10 h 39"/>
                <a:gd name="T8" fmla="*/ 9 w 41"/>
                <a:gd name="T9" fmla="*/ 0 h 39"/>
              </a:gdLst>
              <a:ahLst/>
              <a:cxnLst>
                <a:cxn ang="0">
                  <a:pos x="T0" y="T1"/>
                </a:cxn>
                <a:cxn ang="0">
                  <a:pos x="T2" y="T3"/>
                </a:cxn>
                <a:cxn ang="0">
                  <a:pos x="T4" y="T5"/>
                </a:cxn>
                <a:cxn ang="0">
                  <a:pos x="T6" y="T7"/>
                </a:cxn>
                <a:cxn ang="0">
                  <a:pos x="T8" y="T9"/>
                </a:cxn>
              </a:cxnLst>
              <a:rect l="0" t="0" r="r" b="b"/>
              <a:pathLst>
                <a:path w="41" h="39">
                  <a:moveTo>
                    <a:pt x="9" y="0"/>
                  </a:moveTo>
                  <a:lnTo>
                    <a:pt x="0" y="32"/>
                  </a:lnTo>
                  <a:lnTo>
                    <a:pt x="32" y="39"/>
                  </a:lnTo>
                  <a:lnTo>
                    <a:pt x="41" y="10"/>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98" name="Freeform 1978">
              <a:extLst>
                <a:ext uri="{FF2B5EF4-FFF2-40B4-BE49-F238E27FC236}">
                  <a16:creationId xmlns:a16="http://schemas.microsoft.com/office/drawing/2014/main" id="{9503E8AA-F55C-4228-A7D5-985ADAFD4BEC}"/>
                </a:ext>
              </a:extLst>
            </p:cNvPr>
            <p:cNvSpPr>
              <a:spLocks/>
            </p:cNvSpPr>
            <p:nvPr/>
          </p:nvSpPr>
          <p:spPr bwMode="auto">
            <a:xfrm>
              <a:off x="5695024" y="2914849"/>
              <a:ext cx="2194059" cy="1642793"/>
            </a:xfrm>
            <a:custGeom>
              <a:avLst/>
              <a:gdLst>
                <a:gd name="T0" fmla="*/ 2193 w 2193"/>
                <a:gd name="T1" fmla="*/ 1348 h 1642"/>
                <a:gd name="T2" fmla="*/ 2193 w 2193"/>
                <a:gd name="T3" fmla="*/ 1348 h 1642"/>
                <a:gd name="T4" fmla="*/ 2193 w 2193"/>
                <a:gd name="T5" fmla="*/ 1356 h 1642"/>
                <a:gd name="T6" fmla="*/ 2193 w 2193"/>
                <a:gd name="T7" fmla="*/ 1363 h 1642"/>
                <a:gd name="T8" fmla="*/ 2190 w 2193"/>
                <a:gd name="T9" fmla="*/ 1379 h 1642"/>
                <a:gd name="T10" fmla="*/ 2184 w 2193"/>
                <a:gd name="T11" fmla="*/ 1392 h 1642"/>
                <a:gd name="T12" fmla="*/ 2176 w 2193"/>
                <a:gd name="T13" fmla="*/ 1405 h 1642"/>
                <a:gd name="T14" fmla="*/ 2166 w 2193"/>
                <a:gd name="T15" fmla="*/ 1415 h 1642"/>
                <a:gd name="T16" fmla="*/ 2153 w 2193"/>
                <a:gd name="T17" fmla="*/ 1425 h 1642"/>
                <a:gd name="T18" fmla="*/ 2138 w 2193"/>
                <a:gd name="T19" fmla="*/ 1431 h 1642"/>
                <a:gd name="T20" fmla="*/ 2131 w 2193"/>
                <a:gd name="T21" fmla="*/ 1432 h 1642"/>
                <a:gd name="T22" fmla="*/ 2123 w 2193"/>
                <a:gd name="T23" fmla="*/ 1434 h 1642"/>
                <a:gd name="T24" fmla="*/ 226 w 2193"/>
                <a:gd name="T25" fmla="*/ 1640 h 1642"/>
                <a:gd name="T26" fmla="*/ 226 w 2193"/>
                <a:gd name="T27" fmla="*/ 1640 h 1642"/>
                <a:gd name="T28" fmla="*/ 219 w 2193"/>
                <a:gd name="T29" fmla="*/ 1642 h 1642"/>
                <a:gd name="T30" fmla="*/ 211 w 2193"/>
                <a:gd name="T31" fmla="*/ 1640 h 1642"/>
                <a:gd name="T32" fmla="*/ 195 w 2193"/>
                <a:gd name="T33" fmla="*/ 1638 h 1642"/>
                <a:gd name="T34" fmla="*/ 181 w 2193"/>
                <a:gd name="T35" fmla="*/ 1632 h 1642"/>
                <a:gd name="T36" fmla="*/ 168 w 2193"/>
                <a:gd name="T37" fmla="*/ 1623 h 1642"/>
                <a:gd name="T38" fmla="*/ 157 w 2193"/>
                <a:gd name="T39" fmla="*/ 1613 h 1642"/>
                <a:gd name="T40" fmla="*/ 150 w 2193"/>
                <a:gd name="T41" fmla="*/ 1601 h 1642"/>
                <a:gd name="T42" fmla="*/ 143 w 2193"/>
                <a:gd name="T43" fmla="*/ 1587 h 1642"/>
                <a:gd name="T44" fmla="*/ 141 w 2193"/>
                <a:gd name="T45" fmla="*/ 1579 h 1642"/>
                <a:gd name="T46" fmla="*/ 139 w 2193"/>
                <a:gd name="T47" fmla="*/ 1571 h 1642"/>
                <a:gd name="T48" fmla="*/ 0 w 2193"/>
                <a:gd name="T49" fmla="*/ 294 h 1642"/>
                <a:gd name="T50" fmla="*/ 0 w 2193"/>
                <a:gd name="T51" fmla="*/ 294 h 1642"/>
                <a:gd name="T52" fmla="*/ 0 w 2193"/>
                <a:gd name="T53" fmla="*/ 286 h 1642"/>
                <a:gd name="T54" fmla="*/ 0 w 2193"/>
                <a:gd name="T55" fmla="*/ 278 h 1642"/>
                <a:gd name="T56" fmla="*/ 3 w 2193"/>
                <a:gd name="T57" fmla="*/ 263 h 1642"/>
                <a:gd name="T58" fmla="*/ 9 w 2193"/>
                <a:gd name="T59" fmla="*/ 248 h 1642"/>
                <a:gd name="T60" fmla="*/ 17 w 2193"/>
                <a:gd name="T61" fmla="*/ 235 h 1642"/>
                <a:gd name="T62" fmla="*/ 28 w 2193"/>
                <a:gd name="T63" fmla="*/ 225 h 1642"/>
                <a:gd name="T64" fmla="*/ 41 w 2193"/>
                <a:gd name="T65" fmla="*/ 217 h 1642"/>
                <a:gd name="T66" fmla="*/ 55 w 2193"/>
                <a:gd name="T67" fmla="*/ 211 h 1642"/>
                <a:gd name="T68" fmla="*/ 63 w 2193"/>
                <a:gd name="T69" fmla="*/ 208 h 1642"/>
                <a:gd name="T70" fmla="*/ 70 w 2193"/>
                <a:gd name="T71" fmla="*/ 207 h 1642"/>
                <a:gd name="T72" fmla="*/ 1967 w 2193"/>
                <a:gd name="T73" fmla="*/ 0 h 1642"/>
                <a:gd name="T74" fmla="*/ 1967 w 2193"/>
                <a:gd name="T75" fmla="*/ 0 h 1642"/>
                <a:gd name="T76" fmla="*/ 1975 w 2193"/>
                <a:gd name="T77" fmla="*/ 0 h 1642"/>
                <a:gd name="T78" fmla="*/ 1983 w 2193"/>
                <a:gd name="T79" fmla="*/ 0 h 1642"/>
                <a:gd name="T80" fmla="*/ 1998 w 2193"/>
                <a:gd name="T81" fmla="*/ 3 h 1642"/>
                <a:gd name="T82" fmla="*/ 2012 w 2193"/>
                <a:gd name="T83" fmla="*/ 9 h 1642"/>
                <a:gd name="T84" fmla="*/ 2025 w 2193"/>
                <a:gd name="T85" fmla="*/ 17 h 1642"/>
                <a:gd name="T86" fmla="*/ 2036 w 2193"/>
                <a:gd name="T87" fmla="*/ 27 h 1642"/>
                <a:gd name="T88" fmla="*/ 2044 w 2193"/>
                <a:gd name="T89" fmla="*/ 40 h 1642"/>
                <a:gd name="T90" fmla="*/ 2050 w 2193"/>
                <a:gd name="T91" fmla="*/ 55 h 1642"/>
                <a:gd name="T92" fmla="*/ 2053 w 2193"/>
                <a:gd name="T93" fmla="*/ 62 h 1642"/>
                <a:gd name="T94" fmla="*/ 2054 w 2193"/>
                <a:gd name="T95" fmla="*/ 70 h 1642"/>
                <a:gd name="T96" fmla="*/ 2193 w 2193"/>
                <a:gd name="T97" fmla="*/ 1348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93" h="1642">
                  <a:moveTo>
                    <a:pt x="2193" y="1348"/>
                  </a:moveTo>
                  <a:lnTo>
                    <a:pt x="2193" y="1348"/>
                  </a:lnTo>
                  <a:lnTo>
                    <a:pt x="2193" y="1356"/>
                  </a:lnTo>
                  <a:lnTo>
                    <a:pt x="2193" y="1363"/>
                  </a:lnTo>
                  <a:lnTo>
                    <a:pt x="2190" y="1379"/>
                  </a:lnTo>
                  <a:lnTo>
                    <a:pt x="2184" y="1392"/>
                  </a:lnTo>
                  <a:lnTo>
                    <a:pt x="2176" y="1405"/>
                  </a:lnTo>
                  <a:lnTo>
                    <a:pt x="2166" y="1415"/>
                  </a:lnTo>
                  <a:lnTo>
                    <a:pt x="2153" y="1425"/>
                  </a:lnTo>
                  <a:lnTo>
                    <a:pt x="2138" y="1431"/>
                  </a:lnTo>
                  <a:lnTo>
                    <a:pt x="2131" y="1432"/>
                  </a:lnTo>
                  <a:lnTo>
                    <a:pt x="2123" y="1434"/>
                  </a:lnTo>
                  <a:lnTo>
                    <a:pt x="226" y="1640"/>
                  </a:lnTo>
                  <a:lnTo>
                    <a:pt x="226" y="1640"/>
                  </a:lnTo>
                  <a:lnTo>
                    <a:pt x="219" y="1642"/>
                  </a:lnTo>
                  <a:lnTo>
                    <a:pt x="211" y="1640"/>
                  </a:lnTo>
                  <a:lnTo>
                    <a:pt x="195" y="1638"/>
                  </a:lnTo>
                  <a:lnTo>
                    <a:pt x="181" y="1632"/>
                  </a:lnTo>
                  <a:lnTo>
                    <a:pt x="168" y="1623"/>
                  </a:lnTo>
                  <a:lnTo>
                    <a:pt x="157" y="1613"/>
                  </a:lnTo>
                  <a:lnTo>
                    <a:pt x="150" y="1601"/>
                  </a:lnTo>
                  <a:lnTo>
                    <a:pt x="143" y="1587"/>
                  </a:lnTo>
                  <a:lnTo>
                    <a:pt x="141" y="1579"/>
                  </a:lnTo>
                  <a:lnTo>
                    <a:pt x="139" y="1571"/>
                  </a:lnTo>
                  <a:lnTo>
                    <a:pt x="0" y="294"/>
                  </a:lnTo>
                  <a:lnTo>
                    <a:pt x="0" y="294"/>
                  </a:lnTo>
                  <a:lnTo>
                    <a:pt x="0" y="286"/>
                  </a:lnTo>
                  <a:lnTo>
                    <a:pt x="0" y="278"/>
                  </a:lnTo>
                  <a:lnTo>
                    <a:pt x="3" y="263"/>
                  </a:lnTo>
                  <a:lnTo>
                    <a:pt x="9" y="248"/>
                  </a:lnTo>
                  <a:lnTo>
                    <a:pt x="17" y="235"/>
                  </a:lnTo>
                  <a:lnTo>
                    <a:pt x="28" y="225"/>
                  </a:lnTo>
                  <a:lnTo>
                    <a:pt x="41" y="217"/>
                  </a:lnTo>
                  <a:lnTo>
                    <a:pt x="55" y="211"/>
                  </a:lnTo>
                  <a:lnTo>
                    <a:pt x="63" y="208"/>
                  </a:lnTo>
                  <a:lnTo>
                    <a:pt x="70" y="207"/>
                  </a:lnTo>
                  <a:lnTo>
                    <a:pt x="1967" y="0"/>
                  </a:lnTo>
                  <a:lnTo>
                    <a:pt x="1967" y="0"/>
                  </a:lnTo>
                  <a:lnTo>
                    <a:pt x="1975" y="0"/>
                  </a:lnTo>
                  <a:lnTo>
                    <a:pt x="1983" y="0"/>
                  </a:lnTo>
                  <a:lnTo>
                    <a:pt x="1998" y="3"/>
                  </a:lnTo>
                  <a:lnTo>
                    <a:pt x="2012" y="9"/>
                  </a:lnTo>
                  <a:lnTo>
                    <a:pt x="2025" y="17"/>
                  </a:lnTo>
                  <a:lnTo>
                    <a:pt x="2036" y="27"/>
                  </a:lnTo>
                  <a:lnTo>
                    <a:pt x="2044" y="40"/>
                  </a:lnTo>
                  <a:lnTo>
                    <a:pt x="2050" y="55"/>
                  </a:lnTo>
                  <a:lnTo>
                    <a:pt x="2053" y="62"/>
                  </a:lnTo>
                  <a:lnTo>
                    <a:pt x="2054" y="70"/>
                  </a:lnTo>
                  <a:lnTo>
                    <a:pt x="2193" y="1348"/>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699" name="Freeform 1979">
              <a:extLst>
                <a:ext uri="{FF2B5EF4-FFF2-40B4-BE49-F238E27FC236}">
                  <a16:creationId xmlns:a16="http://schemas.microsoft.com/office/drawing/2014/main" id="{3891ACDD-EB7B-4D04-8719-8ED952B601A4}"/>
                </a:ext>
              </a:extLst>
            </p:cNvPr>
            <p:cNvSpPr>
              <a:spLocks/>
            </p:cNvSpPr>
            <p:nvPr/>
          </p:nvSpPr>
          <p:spPr bwMode="auto">
            <a:xfrm>
              <a:off x="5379872" y="2392597"/>
              <a:ext cx="2575243" cy="713345"/>
            </a:xfrm>
            <a:custGeom>
              <a:avLst/>
              <a:gdLst>
                <a:gd name="T0" fmla="*/ 2498 w 2574"/>
                <a:gd name="T1" fmla="*/ 1 h 713"/>
                <a:gd name="T2" fmla="*/ 2218 w 2574"/>
                <a:gd name="T3" fmla="*/ 31 h 713"/>
                <a:gd name="T4" fmla="*/ 350 w 2574"/>
                <a:gd name="T5" fmla="*/ 235 h 713"/>
                <a:gd name="T6" fmla="*/ 71 w 2574"/>
                <a:gd name="T7" fmla="*/ 265 h 713"/>
                <a:gd name="T8" fmla="*/ 71 w 2574"/>
                <a:gd name="T9" fmla="*/ 265 h 713"/>
                <a:gd name="T10" fmla="*/ 54 w 2574"/>
                <a:gd name="T11" fmla="*/ 267 h 713"/>
                <a:gd name="T12" fmla="*/ 39 w 2574"/>
                <a:gd name="T13" fmla="*/ 271 h 713"/>
                <a:gd name="T14" fmla="*/ 26 w 2574"/>
                <a:gd name="T15" fmla="*/ 275 h 713"/>
                <a:gd name="T16" fmla="*/ 14 w 2574"/>
                <a:gd name="T17" fmla="*/ 279 h 713"/>
                <a:gd name="T18" fmla="*/ 6 w 2574"/>
                <a:gd name="T19" fmla="*/ 284 h 713"/>
                <a:gd name="T20" fmla="*/ 1 w 2574"/>
                <a:gd name="T21" fmla="*/ 289 h 713"/>
                <a:gd name="T22" fmla="*/ 0 w 2574"/>
                <a:gd name="T23" fmla="*/ 292 h 713"/>
                <a:gd name="T24" fmla="*/ 0 w 2574"/>
                <a:gd name="T25" fmla="*/ 295 h 713"/>
                <a:gd name="T26" fmla="*/ 0 w 2574"/>
                <a:gd name="T27" fmla="*/ 297 h 713"/>
                <a:gd name="T28" fmla="*/ 1 w 2574"/>
                <a:gd name="T29" fmla="*/ 300 h 713"/>
                <a:gd name="T30" fmla="*/ 302 w 2574"/>
                <a:gd name="T31" fmla="*/ 696 h 713"/>
                <a:gd name="T32" fmla="*/ 302 w 2574"/>
                <a:gd name="T33" fmla="*/ 696 h 713"/>
                <a:gd name="T34" fmla="*/ 306 w 2574"/>
                <a:gd name="T35" fmla="*/ 701 h 713"/>
                <a:gd name="T36" fmla="*/ 314 w 2574"/>
                <a:gd name="T37" fmla="*/ 705 h 713"/>
                <a:gd name="T38" fmla="*/ 324 w 2574"/>
                <a:gd name="T39" fmla="*/ 709 h 713"/>
                <a:gd name="T40" fmla="*/ 337 w 2574"/>
                <a:gd name="T41" fmla="*/ 711 h 713"/>
                <a:gd name="T42" fmla="*/ 350 w 2574"/>
                <a:gd name="T43" fmla="*/ 713 h 713"/>
                <a:gd name="T44" fmla="*/ 366 w 2574"/>
                <a:gd name="T45" fmla="*/ 713 h 713"/>
                <a:gd name="T46" fmla="*/ 382 w 2574"/>
                <a:gd name="T47" fmla="*/ 713 h 713"/>
                <a:gd name="T48" fmla="*/ 397 w 2574"/>
                <a:gd name="T49" fmla="*/ 712 h 713"/>
                <a:gd name="T50" fmla="*/ 406 w 2574"/>
                <a:gd name="T51" fmla="*/ 712 h 713"/>
                <a:gd name="T52" fmla="*/ 2266 w 2574"/>
                <a:gd name="T53" fmla="*/ 509 h 713"/>
                <a:gd name="T54" fmla="*/ 2275 w 2574"/>
                <a:gd name="T55" fmla="*/ 508 h 713"/>
                <a:gd name="T56" fmla="*/ 2275 w 2574"/>
                <a:gd name="T57" fmla="*/ 508 h 713"/>
                <a:gd name="T58" fmla="*/ 2292 w 2574"/>
                <a:gd name="T59" fmla="*/ 505 h 713"/>
                <a:gd name="T60" fmla="*/ 2308 w 2574"/>
                <a:gd name="T61" fmla="*/ 503 h 713"/>
                <a:gd name="T62" fmla="*/ 2322 w 2574"/>
                <a:gd name="T63" fmla="*/ 499 h 713"/>
                <a:gd name="T64" fmla="*/ 2335 w 2574"/>
                <a:gd name="T65" fmla="*/ 494 h 713"/>
                <a:gd name="T66" fmla="*/ 2346 w 2574"/>
                <a:gd name="T67" fmla="*/ 488 h 713"/>
                <a:gd name="T68" fmla="*/ 2355 w 2574"/>
                <a:gd name="T69" fmla="*/ 483 h 713"/>
                <a:gd name="T70" fmla="*/ 2361 w 2574"/>
                <a:gd name="T71" fmla="*/ 478 h 713"/>
                <a:gd name="T72" fmla="*/ 2366 w 2574"/>
                <a:gd name="T73" fmla="*/ 471 h 713"/>
                <a:gd name="T74" fmla="*/ 2574 w 2574"/>
                <a:gd name="T75" fmla="*/ 19 h 713"/>
                <a:gd name="T76" fmla="*/ 2574 w 2574"/>
                <a:gd name="T77" fmla="*/ 19 h 713"/>
                <a:gd name="T78" fmla="*/ 2574 w 2574"/>
                <a:gd name="T79" fmla="*/ 17 h 713"/>
                <a:gd name="T80" fmla="*/ 2574 w 2574"/>
                <a:gd name="T81" fmla="*/ 14 h 713"/>
                <a:gd name="T82" fmla="*/ 2573 w 2574"/>
                <a:gd name="T83" fmla="*/ 11 h 713"/>
                <a:gd name="T84" fmla="*/ 2572 w 2574"/>
                <a:gd name="T85" fmla="*/ 9 h 713"/>
                <a:gd name="T86" fmla="*/ 2565 w 2574"/>
                <a:gd name="T87" fmla="*/ 5 h 713"/>
                <a:gd name="T88" fmla="*/ 2556 w 2574"/>
                <a:gd name="T89" fmla="*/ 2 h 713"/>
                <a:gd name="T90" fmla="*/ 2544 w 2574"/>
                <a:gd name="T91" fmla="*/ 0 h 713"/>
                <a:gd name="T92" fmla="*/ 2531 w 2574"/>
                <a:gd name="T93" fmla="*/ 0 h 713"/>
                <a:gd name="T94" fmla="*/ 2516 w 2574"/>
                <a:gd name="T95" fmla="*/ 0 h 713"/>
                <a:gd name="T96" fmla="*/ 2498 w 2574"/>
                <a:gd name="T97" fmla="*/ 1 h 713"/>
                <a:gd name="T98" fmla="*/ 2498 w 2574"/>
                <a:gd name="T99" fmla="*/ 1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4" h="713">
                  <a:moveTo>
                    <a:pt x="2498" y="1"/>
                  </a:moveTo>
                  <a:lnTo>
                    <a:pt x="2218" y="31"/>
                  </a:lnTo>
                  <a:lnTo>
                    <a:pt x="350" y="235"/>
                  </a:lnTo>
                  <a:lnTo>
                    <a:pt x="71" y="265"/>
                  </a:lnTo>
                  <a:lnTo>
                    <a:pt x="71" y="265"/>
                  </a:lnTo>
                  <a:lnTo>
                    <a:pt x="54" y="267"/>
                  </a:lnTo>
                  <a:lnTo>
                    <a:pt x="39" y="271"/>
                  </a:lnTo>
                  <a:lnTo>
                    <a:pt x="26" y="275"/>
                  </a:lnTo>
                  <a:lnTo>
                    <a:pt x="14" y="279"/>
                  </a:lnTo>
                  <a:lnTo>
                    <a:pt x="6" y="284"/>
                  </a:lnTo>
                  <a:lnTo>
                    <a:pt x="1" y="289"/>
                  </a:lnTo>
                  <a:lnTo>
                    <a:pt x="0" y="292"/>
                  </a:lnTo>
                  <a:lnTo>
                    <a:pt x="0" y="295"/>
                  </a:lnTo>
                  <a:lnTo>
                    <a:pt x="0" y="297"/>
                  </a:lnTo>
                  <a:lnTo>
                    <a:pt x="1" y="300"/>
                  </a:lnTo>
                  <a:lnTo>
                    <a:pt x="302" y="696"/>
                  </a:lnTo>
                  <a:lnTo>
                    <a:pt x="302" y="696"/>
                  </a:lnTo>
                  <a:lnTo>
                    <a:pt x="306" y="701"/>
                  </a:lnTo>
                  <a:lnTo>
                    <a:pt x="314" y="705"/>
                  </a:lnTo>
                  <a:lnTo>
                    <a:pt x="324" y="709"/>
                  </a:lnTo>
                  <a:lnTo>
                    <a:pt x="337" y="711"/>
                  </a:lnTo>
                  <a:lnTo>
                    <a:pt x="350" y="713"/>
                  </a:lnTo>
                  <a:lnTo>
                    <a:pt x="366" y="713"/>
                  </a:lnTo>
                  <a:lnTo>
                    <a:pt x="382" y="713"/>
                  </a:lnTo>
                  <a:lnTo>
                    <a:pt x="397" y="712"/>
                  </a:lnTo>
                  <a:lnTo>
                    <a:pt x="406" y="712"/>
                  </a:lnTo>
                  <a:lnTo>
                    <a:pt x="2266" y="509"/>
                  </a:lnTo>
                  <a:lnTo>
                    <a:pt x="2275" y="508"/>
                  </a:lnTo>
                  <a:lnTo>
                    <a:pt x="2275" y="508"/>
                  </a:lnTo>
                  <a:lnTo>
                    <a:pt x="2292" y="505"/>
                  </a:lnTo>
                  <a:lnTo>
                    <a:pt x="2308" y="503"/>
                  </a:lnTo>
                  <a:lnTo>
                    <a:pt x="2322" y="499"/>
                  </a:lnTo>
                  <a:lnTo>
                    <a:pt x="2335" y="494"/>
                  </a:lnTo>
                  <a:lnTo>
                    <a:pt x="2346" y="488"/>
                  </a:lnTo>
                  <a:lnTo>
                    <a:pt x="2355" y="483"/>
                  </a:lnTo>
                  <a:lnTo>
                    <a:pt x="2361" y="478"/>
                  </a:lnTo>
                  <a:lnTo>
                    <a:pt x="2366" y="471"/>
                  </a:lnTo>
                  <a:lnTo>
                    <a:pt x="2574" y="19"/>
                  </a:lnTo>
                  <a:lnTo>
                    <a:pt x="2574" y="19"/>
                  </a:lnTo>
                  <a:lnTo>
                    <a:pt x="2574" y="17"/>
                  </a:lnTo>
                  <a:lnTo>
                    <a:pt x="2574" y="14"/>
                  </a:lnTo>
                  <a:lnTo>
                    <a:pt x="2573" y="11"/>
                  </a:lnTo>
                  <a:lnTo>
                    <a:pt x="2572" y="9"/>
                  </a:lnTo>
                  <a:lnTo>
                    <a:pt x="2565" y="5"/>
                  </a:lnTo>
                  <a:lnTo>
                    <a:pt x="2556" y="2"/>
                  </a:lnTo>
                  <a:lnTo>
                    <a:pt x="2544" y="0"/>
                  </a:lnTo>
                  <a:lnTo>
                    <a:pt x="2531" y="0"/>
                  </a:lnTo>
                  <a:lnTo>
                    <a:pt x="2516" y="0"/>
                  </a:lnTo>
                  <a:lnTo>
                    <a:pt x="2498" y="1"/>
                  </a:lnTo>
                  <a:lnTo>
                    <a:pt x="2498" y="1"/>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00" name="Freeform 1980">
              <a:extLst>
                <a:ext uri="{FF2B5EF4-FFF2-40B4-BE49-F238E27FC236}">
                  <a16:creationId xmlns:a16="http://schemas.microsoft.com/office/drawing/2014/main" id="{DB5C5DD8-D7F7-4B40-872B-325667069651}"/>
                </a:ext>
              </a:extLst>
            </p:cNvPr>
            <p:cNvSpPr>
              <a:spLocks/>
            </p:cNvSpPr>
            <p:nvPr/>
          </p:nvSpPr>
          <p:spPr bwMode="auto">
            <a:xfrm>
              <a:off x="5825086" y="3026903"/>
              <a:ext cx="1881908" cy="928448"/>
            </a:xfrm>
            <a:custGeom>
              <a:avLst/>
              <a:gdLst>
                <a:gd name="T0" fmla="*/ 1881 w 1881"/>
                <a:gd name="T1" fmla="*/ 654 h 928"/>
                <a:gd name="T2" fmla="*/ 1881 w 1881"/>
                <a:gd name="T3" fmla="*/ 670 h 928"/>
                <a:gd name="T4" fmla="*/ 1878 w 1881"/>
                <a:gd name="T5" fmla="*/ 687 h 928"/>
                <a:gd name="T6" fmla="*/ 1872 w 1881"/>
                <a:gd name="T7" fmla="*/ 703 h 928"/>
                <a:gd name="T8" fmla="*/ 1863 w 1881"/>
                <a:gd name="T9" fmla="*/ 716 h 928"/>
                <a:gd name="T10" fmla="*/ 1851 w 1881"/>
                <a:gd name="T11" fmla="*/ 728 h 928"/>
                <a:gd name="T12" fmla="*/ 1838 w 1881"/>
                <a:gd name="T13" fmla="*/ 738 h 928"/>
                <a:gd name="T14" fmla="*/ 1823 w 1881"/>
                <a:gd name="T15" fmla="*/ 745 h 928"/>
                <a:gd name="T16" fmla="*/ 1806 w 1881"/>
                <a:gd name="T17" fmla="*/ 747 h 928"/>
                <a:gd name="T18" fmla="*/ 159 w 1881"/>
                <a:gd name="T19" fmla="*/ 928 h 928"/>
                <a:gd name="T20" fmla="*/ 140 w 1881"/>
                <a:gd name="T21" fmla="*/ 928 h 928"/>
                <a:gd name="T22" fmla="*/ 125 w 1881"/>
                <a:gd name="T23" fmla="*/ 924 h 928"/>
                <a:gd name="T24" fmla="*/ 109 w 1881"/>
                <a:gd name="T25" fmla="*/ 917 h 928"/>
                <a:gd name="T26" fmla="*/ 95 w 1881"/>
                <a:gd name="T27" fmla="*/ 908 h 928"/>
                <a:gd name="T28" fmla="*/ 83 w 1881"/>
                <a:gd name="T29" fmla="*/ 898 h 928"/>
                <a:gd name="T30" fmla="*/ 74 w 1881"/>
                <a:gd name="T31" fmla="*/ 884 h 928"/>
                <a:gd name="T32" fmla="*/ 68 w 1881"/>
                <a:gd name="T33" fmla="*/ 868 h 928"/>
                <a:gd name="T34" fmla="*/ 64 w 1881"/>
                <a:gd name="T35" fmla="*/ 851 h 928"/>
                <a:gd name="T36" fmla="*/ 1 w 1881"/>
                <a:gd name="T37" fmla="*/ 274 h 928"/>
                <a:gd name="T38" fmla="*/ 1 w 1881"/>
                <a:gd name="T39" fmla="*/ 257 h 928"/>
                <a:gd name="T40" fmla="*/ 4 w 1881"/>
                <a:gd name="T41" fmla="*/ 240 h 928"/>
                <a:gd name="T42" fmla="*/ 11 w 1881"/>
                <a:gd name="T43" fmla="*/ 225 h 928"/>
                <a:gd name="T44" fmla="*/ 20 w 1881"/>
                <a:gd name="T45" fmla="*/ 212 h 928"/>
                <a:gd name="T46" fmla="*/ 31 w 1881"/>
                <a:gd name="T47" fmla="*/ 200 h 928"/>
                <a:gd name="T48" fmla="*/ 44 w 1881"/>
                <a:gd name="T49" fmla="*/ 190 h 928"/>
                <a:gd name="T50" fmla="*/ 60 w 1881"/>
                <a:gd name="T51" fmla="*/ 183 h 928"/>
                <a:gd name="T52" fmla="*/ 77 w 1881"/>
                <a:gd name="T53" fmla="*/ 181 h 928"/>
                <a:gd name="T54" fmla="*/ 1724 w 1881"/>
                <a:gd name="T55" fmla="*/ 0 h 928"/>
                <a:gd name="T56" fmla="*/ 1741 w 1881"/>
                <a:gd name="T57" fmla="*/ 0 h 928"/>
                <a:gd name="T58" fmla="*/ 1758 w 1881"/>
                <a:gd name="T59" fmla="*/ 4 h 928"/>
                <a:gd name="T60" fmla="*/ 1773 w 1881"/>
                <a:gd name="T61" fmla="*/ 10 h 928"/>
                <a:gd name="T62" fmla="*/ 1786 w 1881"/>
                <a:gd name="T63" fmla="*/ 19 h 928"/>
                <a:gd name="T64" fmla="*/ 1798 w 1881"/>
                <a:gd name="T65" fmla="*/ 30 h 928"/>
                <a:gd name="T66" fmla="*/ 1808 w 1881"/>
                <a:gd name="T67" fmla="*/ 44 h 928"/>
                <a:gd name="T68" fmla="*/ 1815 w 1881"/>
                <a:gd name="T69" fmla="*/ 60 h 928"/>
                <a:gd name="T70" fmla="*/ 1819 w 1881"/>
                <a:gd name="T71" fmla="*/ 7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1" h="928">
                  <a:moveTo>
                    <a:pt x="1881" y="654"/>
                  </a:moveTo>
                  <a:lnTo>
                    <a:pt x="1881" y="654"/>
                  </a:lnTo>
                  <a:lnTo>
                    <a:pt x="1881" y="663"/>
                  </a:lnTo>
                  <a:lnTo>
                    <a:pt x="1881" y="670"/>
                  </a:lnTo>
                  <a:lnTo>
                    <a:pt x="1880" y="680"/>
                  </a:lnTo>
                  <a:lnTo>
                    <a:pt x="1878" y="687"/>
                  </a:lnTo>
                  <a:lnTo>
                    <a:pt x="1875" y="695"/>
                  </a:lnTo>
                  <a:lnTo>
                    <a:pt x="1872" y="703"/>
                  </a:lnTo>
                  <a:lnTo>
                    <a:pt x="1868" y="709"/>
                  </a:lnTo>
                  <a:lnTo>
                    <a:pt x="1863" y="716"/>
                  </a:lnTo>
                  <a:lnTo>
                    <a:pt x="1858" y="722"/>
                  </a:lnTo>
                  <a:lnTo>
                    <a:pt x="1851" y="728"/>
                  </a:lnTo>
                  <a:lnTo>
                    <a:pt x="1845" y="733"/>
                  </a:lnTo>
                  <a:lnTo>
                    <a:pt x="1838" y="738"/>
                  </a:lnTo>
                  <a:lnTo>
                    <a:pt x="1830" y="741"/>
                  </a:lnTo>
                  <a:lnTo>
                    <a:pt x="1823" y="745"/>
                  </a:lnTo>
                  <a:lnTo>
                    <a:pt x="1814" y="746"/>
                  </a:lnTo>
                  <a:lnTo>
                    <a:pt x="1806" y="747"/>
                  </a:lnTo>
                  <a:lnTo>
                    <a:pt x="159" y="928"/>
                  </a:lnTo>
                  <a:lnTo>
                    <a:pt x="159" y="928"/>
                  </a:lnTo>
                  <a:lnTo>
                    <a:pt x="150" y="928"/>
                  </a:lnTo>
                  <a:lnTo>
                    <a:pt x="140" y="928"/>
                  </a:lnTo>
                  <a:lnTo>
                    <a:pt x="133" y="927"/>
                  </a:lnTo>
                  <a:lnTo>
                    <a:pt x="125" y="924"/>
                  </a:lnTo>
                  <a:lnTo>
                    <a:pt x="117" y="921"/>
                  </a:lnTo>
                  <a:lnTo>
                    <a:pt x="109" y="917"/>
                  </a:lnTo>
                  <a:lnTo>
                    <a:pt x="102" y="914"/>
                  </a:lnTo>
                  <a:lnTo>
                    <a:pt x="95" y="908"/>
                  </a:lnTo>
                  <a:lnTo>
                    <a:pt x="90" y="903"/>
                  </a:lnTo>
                  <a:lnTo>
                    <a:pt x="83" y="898"/>
                  </a:lnTo>
                  <a:lnTo>
                    <a:pt x="78" y="891"/>
                  </a:lnTo>
                  <a:lnTo>
                    <a:pt x="74" y="884"/>
                  </a:lnTo>
                  <a:lnTo>
                    <a:pt x="70" y="876"/>
                  </a:lnTo>
                  <a:lnTo>
                    <a:pt x="68" y="868"/>
                  </a:lnTo>
                  <a:lnTo>
                    <a:pt x="65" y="860"/>
                  </a:lnTo>
                  <a:lnTo>
                    <a:pt x="64" y="851"/>
                  </a:lnTo>
                  <a:lnTo>
                    <a:pt x="1" y="274"/>
                  </a:lnTo>
                  <a:lnTo>
                    <a:pt x="1" y="274"/>
                  </a:lnTo>
                  <a:lnTo>
                    <a:pt x="0" y="265"/>
                  </a:lnTo>
                  <a:lnTo>
                    <a:pt x="1" y="257"/>
                  </a:lnTo>
                  <a:lnTo>
                    <a:pt x="3" y="248"/>
                  </a:lnTo>
                  <a:lnTo>
                    <a:pt x="4" y="240"/>
                  </a:lnTo>
                  <a:lnTo>
                    <a:pt x="7" y="233"/>
                  </a:lnTo>
                  <a:lnTo>
                    <a:pt x="11" y="225"/>
                  </a:lnTo>
                  <a:lnTo>
                    <a:pt x="14" y="218"/>
                  </a:lnTo>
                  <a:lnTo>
                    <a:pt x="20" y="212"/>
                  </a:lnTo>
                  <a:lnTo>
                    <a:pt x="25" y="205"/>
                  </a:lnTo>
                  <a:lnTo>
                    <a:pt x="31" y="200"/>
                  </a:lnTo>
                  <a:lnTo>
                    <a:pt x="38" y="195"/>
                  </a:lnTo>
                  <a:lnTo>
                    <a:pt x="44" y="190"/>
                  </a:lnTo>
                  <a:lnTo>
                    <a:pt x="52" y="187"/>
                  </a:lnTo>
                  <a:lnTo>
                    <a:pt x="60" y="183"/>
                  </a:lnTo>
                  <a:lnTo>
                    <a:pt x="68" y="182"/>
                  </a:lnTo>
                  <a:lnTo>
                    <a:pt x="77" y="181"/>
                  </a:lnTo>
                  <a:lnTo>
                    <a:pt x="1724" y="0"/>
                  </a:lnTo>
                  <a:lnTo>
                    <a:pt x="1724" y="0"/>
                  </a:lnTo>
                  <a:lnTo>
                    <a:pt x="1733" y="0"/>
                  </a:lnTo>
                  <a:lnTo>
                    <a:pt x="1741" y="0"/>
                  </a:lnTo>
                  <a:lnTo>
                    <a:pt x="1750" y="1"/>
                  </a:lnTo>
                  <a:lnTo>
                    <a:pt x="1758" y="4"/>
                  </a:lnTo>
                  <a:lnTo>
                    <a:pt x="1765" y="6"/>
                  </a:lnTo>
                  <a:lnTo>
                    <a:pt x="1773" y="10"/>
                  </a:lnTo>
                  <a:lnTo>
                    <a:pt x="1780" y="14"/>
                  </a:lnTo>
                  <a:lnTo>
                    <a:pt x="1786" y="19"/>
                  </a:lnTo>
                  <a:lnTo>
                    <a:pt x="1793" y="25"/>
                  </a:lnTo>
                  <a:lnTo>
                    <a:pt x="1798" y="30"/>
                  </a:lnTo>
                  <a:lnTo>
                    <a:pt x="1803" y="36"/>
                  </a:lnTo>
                  <a:lnTo>
                    <a:pt x="1808" y="44"/>
                  </a:lnTo>
                  <a:lnTo>
                    <a:pt x="1812" y="52"/>
                  </a:lnTo>
                  <a:lnTo>
                    <a:pt x="1815" y="60"/>
                  </a:lnTo>
                  <a:lnTo>
                    <a:pt x="1817" y="67"/>
                  </a:lnTo>
                  <a:lnTo>
                    <a:pt x="1819" y="77"/>
                  </a:lnTo>
                  <a:lnTo>
                    <a:pt x="1881" y="654"/>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01" name="Freeform 1981">
              <a:extLst>
                <a:ext uri="{FF2B5EF4-FFF2-40B4-BE49-F238E27FC236}">
                  <a16:creationId xmlns:a16="http://schemas.microsoft.com/office/drawing/2014/main" id="{71F59217-13F2-4A15-9F58-870981DD49B8}"/>
                </a:ext>
              </a:extLst>
            </p:cNvPr>
            <p:cNvSpPr>
              <a:spLocks/>
            </p:cNvSpPr>
            <p:nvPr/>
          </p:nvSpPr>
          <p:spPr bwMode="auto">
            <a:xfrm>
              <a:off x="5871109" y="3239005"/>
              <a:ext cx="113055" cy="71035"/>
            </a:xfrm>
            <a:custGeom>
              <a:avLst/>
              <a:gdLst>
                <a:gd name="T0" fmla="*/ 113 w 113"/>
                <a:gd name="T1" fmla="*/ 44 h 71"/>
                <a:gd name="T2" fmla="*/ 113 w 113"/>
                <a:gd name="T3" fmla="*/ 44 h 71"/>
                <a:gd name="T4" fmla="*/ 113 w 113"/>
                <a:gd name="T5" fmla="*/ 50 h 71"/>
                <a:gd name="T6" fmla="*/ 110 w 113"/>
                <a:gd name="T7" fmla="*/ 57 h 71"/>
                <a:gd name="T8" fmla="*/ 105 w 113"/>
                <a:gd name="T9" fmla="*/ 61 h 71"/>
                <a:gd name="T10" fmla="*/ 98 w 113"/>
                <a:gd name="T11" fmla="*/ 62 h 71"/>
                <a:gd name="T12" fmla="*/ 22 w 113"/>
                <a:gd name="T13" fmla="*/ 71 h 71"/>
                <a:gd name="T14" fmla="*/ 22 w 113"/>
                <a:gd name="T15" fmla="*/ 71 h 71"/>
                <a:gd name="T16" fmla="*/ 15 w 113"/>
                <a:gd name="T17" fmla="*/ 70 h 71"/>
                <a:gd name="T18" fmla="*/ 10 w 113"/>
                <a:gd name="T19" fmla="*/ 67 h 71"/>
                <a:gd name="T20" fmla="*/ 5 w 113"/>
                <a:gd name="T21" fmla="*/ 62 h 71"/>
                <a:gd name="T22" fmla="*/ 4 w 113"/>
                <a:gd name="T23" fmla="*/ 56 h 71"/>
                <a:gd name="T24" fmla="*/ 0 w 113"/>
                <a:gd name="T25" fmla="*/ 27 h 71"/>
                <a:gd name="T26" fmla="*/ 0 w 113"/>
                <a:gd name="T27" fmla="*/ 27 h 71"/>
                <a:gd name="T28" fmla="*/ 1 w 113"/>
                <a:gd name="T29" fmla="*/ 21 h 71"/>
                <a:gd name="T30" fmla="*/ 4 w 113"/>
                <a:gd name="T31" fmla="*/ 14 h 71"/>
                <a:gd name="T32" fmla="*/ 9 w 113"/>
                <a:gd name="T33" fmla="*/ 10 h 71"/>
                <a:gd name="T34" fmla="*/ 15 w 113"/>
                <a:gd name="T35" fmla="*/ 9 h 71"/>
                <a:gd name="T36" fmla="*/ 92 w 113"/>
                <a:gd name="T37" fmla="*/ 0 h 71"/>
                <a:gd name="T38" fmla="*/ 92 w 113"/>
                <a:gd name="T39" fmla="*/ 0 h 71"/>
                <a:gd name="T40" fmla="*/ 98 w 113"/>
                <a:gd name="T41" fmla="*/ 1 h 71"/>
                <a:gd name="T42" fmla="*/ 104 w 113"/>
                <a:gd name="T43" fmla="*/ 4 h 71"/>
                <a:gd name="T44" fmla="*/ 107 w 113"/>
                <a:gd name="T45" fmla="*/ 9 h 71"/>
                <a:gd name="T46" fmla="*/ 110 w 113"/>
                <a:gd name="T47" fmla="*/ 15 h 71"/>
                <a:gd name="T48" fmla="*/ 113 w 113"/>
                <a:gd name="T49" fmla="*/ 4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1">
                  <a:moveTo>
                    <a:pt x="113" y="44"/>
                  </a:moveTo>
                  <a:lnTo>
                    <a:pt x="113" y="44"/>
                  </a:lnTo>
                  <a:lnTo>
                    <a:pt x="113" y="50"/>
                  </a:lnTo>
                  <a:lnTo>
                    <a:pt x="110" y="57"/>
                  </a:lnTo>
                  <a:lnTo>
                    <a:pt x="105" y="61"/>
                  </a:lnTo>
                  <a:lnTo>
                    <a:pt x="98" y="62"/>
                  </a:lnTo>
                  <a:lnTo>
                    <a:pt x="22" y="71"/>
                  </a:lnTo>
                  <a:lnTo>
                    <a:pt x="22" y="71"/>
                  </a:lnTo>
                  <a:lnTo>
                    <a:pt x="15" y="70"/>
                  </a:lnTo>
                  <a:lnTo>
                    <a:pt x="10" y="67"/>
                  </a:lnTo>
                  <a:lnTo>
                    <a:pt x="5" y="62"/>
                  </a:lnTo>
                  <a:lnTo>
                    <a:pt x="4" y="56"/>
                  </a:lnTo>
                  <a:lnTo>
                    <a:pt x="0" y="27"/>
                  </a:lnTo>
                  <a:lnTo>
                    <a:pt x="0" y="27"/>
                  </a:lnTo>
                  <a:lnTo>
                    <a:pt x="1" y="21"/>
                  </a:lnTo>
                  <a:lnTo>
                    <a:pt x="4" y="14"/>
                  </a:lnTo>
                  <a:lnTo>
                    <a:pt x="9" y="10"/>
                  </a:lnTo>
                  <a:lnTo>
                    <a:pt x="15" y="9"/>
                  </a:lnTo>
                  <a:lnTo>
                    <a:pt x="92" y="0"/>
                  </a:lnTo>
                  <a:lnTo>
                    <a:pt x="92" y="0"/>
                  </a:lnTo>
                  <a:lnTo>
                    <a:pt x="98" y="1"/>
                  </a:lnTo>
                  <a:lnTo>
                    <a:pt x="104" y="4"/>
                  </a:lnTo>
                  <a:lnTo>
                    <a:pt x="107" y="9"/>
                  </a:lnTo>
                  <a:lnTo>
                    <a:pt x="110" y="15"/>
                  </a:lnTo>
                  <a:lnTo>
                    <a:pt x="113" y="44"/>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02" name="Freeform 1982">
              <a:extLst>
                <a:ext uri="{FF2B5EF4-FFF2-40B4-BE49-F238E27FC236}">
                  <a16:creationId xmlns:a16="http://schemas.microsoft.com/office/drawing/2014/main" id="{CB3DDEDF-CD88-4DE5-8C0E-F8077F371F71}"/>
                </a:ext>
              </a:extLst>
            </p:cNvPr>
            <p:cNvSpPr>
              <a:spLocks/>
            </p:cNvSpPr>
            <p:nvPr/>
          </p:nvSpPr>
          <p:spPr bwMode="auto">
            <a:xfrm>
              <a:off x="5995169" y="3225999"/>
              <a:ext cx="113055" cy="70034"/>
            </a:xfrm>
            <a:custGeom>
              <a:avLst/>
              <a:gdLst>
                <a:gd name="T0" fmla="*/ 113 w 113"/>
                <a:gd name="T1" fmla="*/ 44 h 70"/>
                <a:gd name="T2" fmla="*/ 113 w 113"/>
                <a:gd name="T3" fmla="*/ 44 h 70"/>
                <a:gd name="T4" fmla="*/ 112 w 113"/>
                <a:gd name="T5" fmla="*/ 50 h 70"/>
                <a:gd name="T6" fmla="*/ 109 w 113"/>
                <a:gd name="T7" fmla="*/ 56 h 70"/>
                <a:gd name="T8" fmla="*/ 104 w 113"/>
                <a:gd name="T9" fmla="*/ 60 h 70"/>
                <a:gd name="T10" fmla="*/ 98 w 113"/>
                <a:gd name="T11" fmla="*/ 62 h 70"/>
                <a:gd name="T12" fmla="*/ 22 w 113"/>
                <a:gd name="T13" fmla="*/ 70 h 70"/>
                <a:gd name="T14" fmla="*/ 22 w 113"/>
                <a:gd name="T15" fmla="*/ 70 h 70"/>
                <a:gd name="T16" fmla="*/ 15 w 113"/>
                <a:gd name="T17" fmla="*/ 70 h 70"/>
                <a:gd name="T18" fmla="*/ 9 w 113"/>
                <a:gd name="T19" fmla="*/ 67 h 70"/>
                <a:gd name="T20" fmla="*/ 6 w 113"/>
                <a:gd name="T21" fmla="*/ 62 h 70"/>
                <a:gd name="T22" fmla="*/ 3 w 113"/>
                <a:gd name="T23" fmla="*/ 56 h 70"/>
                <a:gd name="T24" fmla="*/ 0 w 113"/>
                <a:gd name="T25" fmla="*/ 27 h 70"/>
                <a:gd name="T26" fmla="*/ 0 w 113"/>
                <a:gd name="T27" fmla="*/ 27 h 70"/>
                <a:gd name="T28" fmla="*/ 0 w 113"/>
                <a:gd name="T29" fmla="*/ 21 h 70"/>
                <a:gd name="T30" fmla="*/ 4 w 113"/>
                <a:gd name="T31" fmla="*/ 14 h 70"/>
                <a:gd name="T32" fmla="*/ 8 w 113"/>
                <a:gd name="T33" fmla="*/ 10 h 70"/>
                <a:gd name="T34" fmla="*/ 15 w 113"/>
                <a:gd name="T35" fmla="*/ 8 h 70"/>
                <a:gd name="T36" fmla="*/ 91 w 113"/>
                <a:gd name="T37" fmla="*/ 0 h 70"/>
                <a:gd name="T38" fmla="*/ 91 w 113"/>
                <a:gd name="T39" fmla="*/ 0 h 70"/>
                <a:gd name="T40" fmla="*/ 98 w 113"/>
                <a:gd name="T41" fmla="*/ 0 h 70"/>
                <a:gd name="T42" fmla="*/ 104 w 113"/>
                <a:gd name="T43" fmla="*/ 4 h 70"/>
                <a:gd name="T44" fmla="*/ 108 w 113"/>
                <a:gd name="T45" fmla="*/ 9 h 70"/>
                <a:gd name="T46" fmla="*/ 109 w 113"/>
                <a:gd name="T47" fmla="*/ 14 h 70"/>
                <a:gd name="T48" fmla="*/ 113 w 113"/>
                <a:gd name="T49"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0">
                  <a:moveTo>
                    <a:pt x="113" y="44"/>
                  </a:moveTo>
                  <a:lnTo>
                    <a:pt x="113" y="44"/>
                  </a:lnTo>
                  <a:lnTo>
                    <a:pt x="112" y="50"/>
                  </a:lnTo>
                  <a:lnTo>
                    <a:pt x="109" y="56"/>
                  </a:lnTo>
                  <a:lnTo>
                    <a:pt x="104" y="60"/>
                  </a:lnTo>
                  <a:lnTo>
                    <a:pt x="98" y="62"/>
                  </a:lnTo>
                  <a:lnTo>
                    <a:pt x="22" y="70"/>
                  </a:lnTo>
                  <a:lnTo>
                    <a:pt x="22" y="70"/>
                  </a:lnTo>
                  <a:lnTo>
                    <a:pt x="15" y="70"/>
                  </a:lnTo>
                  <a:lnTo>
                    <a:pt x="9" y="67"/>
                  </a:lnTo>
                  <a:lnTo>
                    <a:pt x="6" y="62"/>
                  </a:lnTo>
                  <a:lnTo>
                    <a:pt x="3" y="56"/>
                  </a:lnTo>
                  <a:lnTo>
                    <a:pt x="0" y="27"/>
                  </a:lnTo>
                  <a:lnTo>
                    <a:pt x="0" y="27"/>
                  </a:lnTo>
                  <a:lnTo>
                    <a:pt x="0" y="21"/>
                  </a:lnTo>
                  <a:lnTo>
                    <a:pt x="4" y="14"/>
                  </a:lnTo>
                  <a:lnTo>
                    <a:pt x="8" y="10"/>
                  </a:lnTo>
                  <a:lnTo>
                    <a:pt x="15" y="8"/>
                  </a:lnTo>
                  <a:lnTo>
                    <a:pt x="91" y="0"/>
                  </a:lnTo>
                  <a:lnTo>
                    <a:pt x="91" y="0"/>
                  </a:lnTo>
                  <a:lnTo>
                    <a:pt x="98" y="0"/>
                  </a:lnTo>
                  <a:lnTo>
                    <a:pt x="104" y="4"/>
                  </a:lnTo>
                  <a:lnTo>
                    <a:pt x="108" y="9"/>
                  </a:lnTo>
                  <a:lnTo>
                    <a:pt x="109" y="14"/>
                  </a:lnTo>
                  <a:lnTo>
                    <a:pt x="113" y="44"/>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03" name="Freeform 1983">
              <a:extLst>
                <a:ext uri="{FF2B5EF4-FFF2-40B4-BE49-F238E27FC236}">
                  <a16:creationId xmlns:a16="http://schemas.microsoft.com/office/drawing/2014/main" id="{E6FF2D04-3D4F-450F-B388-43F4535EAA3D}"/>
                </a:ext>
              </a:extLst>
            </p:cNvPr>
            <p:cNvSpPr>
              <a:spLocks/>
            </p:cNvSpPr>
            <p:nvPr/>
          </p:nvSpPr>
          <p:spPr bwMode="auto">
            <a:xfrm>
              <a:off x="6119228" y="3210992"/>
              <a:ext cx="113055" cy="72035"/>
            </a:xfrm>
            <a:custGeom>
              <a:avLst/>
              <a:gdLst>
                <a:gd name="T0" fmla="*/ 113 w 113"/>
                <a:gd name="T1" fmla="*/ 45 h 72"/>
                <a:gd name="T2" fmla="*/ 113 w 113"/>
                <a:gd name="T3" fmla="*/ 45 h 72"/>
                <a:gd name="T4" fmla="*/ 113 w 113"/>
                <a:gd name="T5" fmla="*/ 51 h 72"/>
                <a:gd name="T6" fmla="*/ 109 w 113"/>
                <a:gd name="T7" fmla="*/ 58 h 72"/>
                <a:gd name="T8" fmla="*/ 105 w 113"/>
                <a:gd name="T9" fmla="*/ 62 h 72"/>
                <a:gd name="T10" fmla="*/ 98 w 113"/>
                <a:gd name="T11" fmla="*/ 64 h 72"/>
                <a:gd name="T12" fmla="*/ 22 w 113"/>
                <a:gd name="T13" fmla="*/ 72 h 72"/>
                <a:gd name="T14" fmla="*/ 22 w 113"/>
                <a:gd name="T15" fmla="*/ 72 h 72"/>
                <a:gd name="T16" fmla="*/ 15 w 113"/>
                <a:gd name="T17" fmla="*/ 72 h 72"/>
                <a:gd name="T18" fmla="*/ 9 w 113"/>
                <a:gd name="T19" fmla="*/ 68 h 72"/>
                <a:gd name="T20" fmla="*/ 5 w 113"/>
                <a:gd name="T21" fmla="*/ 63 h 72"/>
                <a:gd name="T22" fmla="*/ 4 w 113"/>
                <a:gd name="T23" fmla="*/ 56 h 72"/>
                <a:gd name="T24" fmla="*/ 0 w 113"/>
                <a:gd name="T25" fmla="*/ 28 h 72"/>
                <a:gd name="T26" fmla="*/ 0 w 113"/>
                <a:gd name="T27" fmla="*/ 28 h 72"/>
                <a:gd name="T28" fmla="*/ 1 w 113"/>
                <a:gd name="T29" fmla="*/ 21 h 72"/>
                <a:gd name="T30" fmla="*/ 4 w 113"/>
                <a:gd name="T31" fmla="*/ 16 h 72"/>
                <a:gd name="T32" fmla="*/ 9 w 113"/>
                <a:gd name="T33" fmla="*/ 11 h 72"/>
                <a:gd name="T34" fmla="*/ 15 w 113"/>
                <a:gd name="T35" fmla="*/ 10 h 72"/>
                <a:gd name="T36" fmla="*/ 91 w 113"/>
                <a:gd name="T37" fmla="*/ 0 h 72"/>
                <a:gd name="T38" fmla="*/ 91 w 113"/>
                <a:gd name="T39" fmla="*/ 0 h 72"/>
                <a:gd name="T40" fmla="*/ 98 w 113"/>
                <a:gd name="T41" fmla="*/ 2 h 72"/>
                <a:gd name="T42" fmla="*/ 104 w 113"/>
                <a:gd name="T43" fmla="*/ 4 h 72"/>
                <a:gd name="T44" fmla="*/ 108 w 113"/>
                <a:gd name="T45" fmla="*/ 10 h 72"/>
                <a:gd name="T46" fmla="*/ 110 w 113"/>
                <a:gd name="T47" fmla="*/ 16 h 72"/>
                <a:gd name="T48" fmla="*/ 113 w 113"/>
                <a:gd name="T49"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2">
                  <a:moveTo>
                    <a:pt x="113" y="45"/>
                  </a:moveTo>
                  <a:lnTo>
                    <a:pt x="113" y="45"/>
                  </a:lnTo>
                  <a:lnTo>
                    <a:pt x="113" y="51"/>
                  </a:lnTo>
                  <a:lnTo>
                    <a:pt x="109" y="58"/>
                  </a:lnTo>
                  <a:lnTo>
                    <a:pt x="105" y="62"/>
                  </a:lnTo>
                  <a:lnTo>
                    <a:pt x="98" y="64"/>
                  </a:lnTo>
                  <a:lnTo>
                    <a:pt x="22" y="72"/>
                  </a:lnTo>
                  <a:lnTo>
                    <a:pt x="22" y="72"/>
                  </a:lnTo>
                  <a:lnTo>
                    <a:pt x="15" y="72"/>
                  </a:lnTo>
                  <a:lnTo>
                    <a:pt x="9" y="68"/>
                  </a:lnTo>
                  <a:lnTo>
                    <a:pt x="5" y="63"/>
                  </a:lnTo>
                  <a:lnTo>
                    <a:pt x="4" y="56"/>
                  </a:lnTo>
                  <a:lnTo>
                    <a:pt x="0" y="28"/>
                  </a:lnTo>
                  <a:lnTo>
                    <a:pt x="0" y="28"/>
                  </a:lnTo>
                  <a:lnTo>
                    <a:pt x="1" y="21"/>
                  </a:lnTo>
                  <a:lnTo>
                    <a:pt x="4" y="16"/>
                  </a:lnTo>
                  <a:lnTo>
                    <a:pt x="9" y="11"/>
                  </a:lnTo>
                  <a:lnTo>
                    <a:pt x="15" y="10"/>
                  </a:lnTo>
                  <a:lnTo>
                    <a:pt x="91" y="0"/>
                  </a:lnTo>
                  <a:lnTo>
                    <a:pt x="91" y="0"/>
                  </a:lnTo>
                  <a:lnTo>
                    <a:pt x="98" y="2"/>
                  </a:lnTo>
                  <a:lnTo>
                    <a:pt x="104" y="4"/>
                  </a:lnTo>
                  <a:lnTo>
                    <a:pt x="108" y="10"/>
                  </a:lnTo>
                  <a:lnTo>
                    <a:pt x="110" y="16"/>
                  </a:lnTo>
                  <a:lnTo>
                    <a:pt x="113" y="45"/>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04" name="Freeform 1984">
              <a:extLst>
                <a:ext uri="{FF2B5EF4-FFF2-40B4-BE49-F238E27FC236}">
                  <a16:creationId xmlns:a16="http://schemas.microsoft.com/office/drawing/2014/main" id="{91E03563-4272-4835-8CD2-7BABB5B5A811}"/>
                </a:ext>
              </a:extLst>
            </p:cNvPr>
            <p:cNvSpPr>
              <a:spLocks/>
            </p:cNvSpPr>
            <p:nvPr/>
          </p:nvSpPr>
          <p:spPr bwMode="auto">
            <a:xfrm>
              <a:off x="6243288" y="3197986"/>
              <a:ext cx="113055" cy="72035"/>
            </a:xfrm>
            <a:custGeom>
              <a:avLst/>
              <a:gdLst>
                <a:gd name="T0" fmla="*/ 113 w 113"/>
                <a:gd name="T1" fmla="*/ 45 h 72"/>
                <a:gd name="T2" fmla="*/ 113 w 113"/>
                <a:gd name="T3" fmla="*/ 45 h 72"/>
                <a:gd name="T4" fmla="*/ 112 w 113"/>
                <a:gd name="T5" fmla="*/ 51 h 72"/>
                <a:gd name="T6" fmla="*/ 110 w 113"/>
                <a:gd name="T7" fmla="*/ 56 h 72"/>
                <a:gd name="T8" fmla="*/ 104 w 113"/>
                <a:gd name="T9" fmla="*/ 62 h 72"/>
                <a:gd name="T10" fmla="*/ 98 w 113"/>
                <a:gd name="T11" fmla="*/ 63 h 72"/>
                <a:gd name="T12" fmla="*/ 23 w 113"/>
                <a:gd name="T13" fmla="*/ 72 h 72"/>
                <a:gd name="T14" fmla="*/ 23 w 113"/>
                <a:gd name="T15" fmla="*/ 72 h 72"/>
                <a:gd name="T16" fmla="*/ 15 w 113"/>
                <a:gd name="T17" fmla="*/ 71 h 72"/>
                <a:gd name="T18" fmla="*/ 10 w 113"/>
                <a:gd name="T19" fmla="*/ 68 h 72"/>
                <a:gd name="T20" fmla="*/ 6 w 113"/>
                <a:gd name="T21" fmla="*/ 63 h 72"/>
                <a:gd name="T22" fmla="*/ 3 w 113"/>
                <a:gd name="T23" fmla="*/ 56 h 72"/>
                <a:gd name="T24" fmla="*/ 0 w 113"/>
                <a:gd name="T25" fmla="*/ 28 h 72"/>
                <a:gd name="T26" fmla="*/ 0 w 113"/>
                <a:gd name="T27" fmla="*/ 28 h 72"/>
                <a:gd name="T28" fmla="*/ 0 w 113"/>
                <a:gd name="T29" fmla="*/ 21 h 72"/>
                <a:gd name="T30" fmla="*/ 3 w 113"/>
                <a:gd name="T31" fmla="*/ 15 h 72"/>
                <a:gd name="T32" fmla="*/ 8 w 113"/>
                <a:gd name="T33" fmla="*/ 11 h 72"/>
                <a:gd name="T34" fmla="*/ 15 w 113"/>
                <a:gd name="T35" fmla="*/ 8 h 72"/>
                <a:gd name="T36" fmla="*/ 91 w 113"/>
                <a:gd name="T37" fmla="*/ 0 h 72"/>
                <a:gd name="T38" fmla="*/ 91 w 113"/>
                <a:gd name="T39" fmla="*/ 0 h 72"/>
                <a:gd name="T40" fmla="*/ 98 w 113"/>
                <a:gd name="T41" fmla="*/ 2 h 72"/>
                <a:gd name="T42" fmla="*/ 103 w 113"/>
                <a:gd name="T43" fmla="*/ 4 h 72"/>
                <a:gd name="T44" fmla="*/ 108 w 113"/>
                <a:gd name="T45" fmla="*/ 10 h 72"/>
                <a:gd name="T46" fmla="*/ 110 w 113"/>
                <a:gd name="T47" fmla="*/ 16 h 72"/>
                <a:gd name="T48" fmla="*/ 113 w 113"/>
                <a:gd name="T49"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2">
                  <a:moveTo>
                    <a:pt x="113" y="45"/>
                  </a:moveTo>
                  <a:lnTo>
                    <a:pt x="113" y="45"/>
                  </a:lnTo>
                  <a:lnTo>
                    <a:pt x="112" y="51"/>
                  </a:lnTo>
                  <a:lnTo>
                    <a:pt x="110" y="56"/>
                  </a:lnTo>
                  <a:lnTo>
                    <a:pt x="104" y="62"/>
                  </a:lnTo>
                  <a:lnTo>
                    <a:pt x="98" y="63"/>
                  </a:lnTo>
                  <a:lnTo>
                    <a:pt x="23" y="72"/>
                  </a:lnTo>
                  <a:lnTo>
                    <a:pt x="23" y="72"/>
                  </a:lnTo>
                  <a:lnTo>
                    <a:pt x="15" y="71"/>
                  </a:lnTo>
                  <a:lnTo>
                    <a:pt x="10" y="68"/>
                  </a:lnTo>
                  <a:lnTo>
                    <a:pt x="6" y="63"/>
                  </a:lnTo>
                  <a:lnTo>
                    <a:pt x="3" y="56"/>
                  </a:lnTo>
                  <a:lnTo>
                    <a:pt x="0" y="28"/>
                  </a:lnTo>
                  <a:lnTo>
                    <a:pt x="0" y="28"/>
                  </a:lnTo>
                  <a:lnTo>
                    <a:pt x="0" y="21"/>
                  </a:lnTo>
                  <a:lnTo>
                    <a:pt x="3" y="15"/>
                  </a:lnTo>
                  <a:lnTo>
                    <a:pt x="8" y="11"/>
                  </a:lnTo>
                  <a:lnTo>
                    <a:pt x="15" y="8"/>
                  </a:lnTo>
                  <a:lnTo>
                    <a:pt x="91" y="0"/>
                  </a:lnTo>
                  <a:lnTo>
                    <a:pt x="91" y="0"/>
                  </a:lnTo>
                  <a:lnTo>
                    <a:pt x="98" y="2"/>
                  </a:lnTo>
                  <a:lnTo>
                    <a:pt x="103" y="4"/>
                  </a:lnTo>
                  <a:lnTo>
                    <a:pt x="108" y="10"/>
                  </a:lnTo>
                  <a:lnTo>
                    <a:pt x="110" y="16"/>
                  </a:lnTo>
                  <a:lnTo>
                    <a:pt x="113" y="45"/>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05" name="Freeform 1985">
              <a:extLst>
                <a:ext uri="{FF2B5EF4-FFF2-40B4-BE49-F238E27FC236}">
                  <a16:creationId xmlns:a16="http://schemas.microsoft.com/office/drawing/2014/main" id="{18EE616B-5D96-4AD2-A1B5-FB2C63BC73EF}"/>
                </a:ext>
              </a:extLst>
            </p:cNvPr>
            <p:cNvSpPr>
              <a:spLocks/>
            </p:cNvSpPr>
            <p:nvPr/>
          </p:nvSpPr>
          <p:spPr bwMode="auto">
            <a:xfrm>
              <a:off x="6367348" y="3184979"/>
              <a:ext cx="113055" cy="71035"/>
            </a:xfrm>
            <a:custGeom>
              <a:avLst/>
              <a:gdLst>
                <a:gd name="T0" fmla="*/ 113 w 113"/>
                <a:gd name="T1" fmla="*/ 43 h 71"/>
                <a:gd name="T2" fmla="*/ 113 w 113"/>
                <a:gd name="T3" fmla="*/ 43 h 71"/>
                <a:gd name="T4" fmla="*/ 113 w 113"/>
                <a:gd name="T5" fmla="*/ 51 h 71"/>
                <a:gd name="T6" fmla="*/ 109 w 113"/>
                <a:gd name="T7" fmla="*/ 56 h 71"/>
                <a:gd name="T8" fmla="*/ 104 w 113"/>
                <a:gd name="T9" fmla="*/ 60 h 71"/>
                <a:gd name="T10" fmla="*/ 99 w 113"/>
                <a:gd name="T11" fmla="*/ 63 h 71"/>
                <a:gd name="T12" fmla="*/ 22 w 113"/>
                <a:gd name="T13" fmla="*/ 71 h 71"/>
                <a:gd name="T14" fmla="*/ 22 w 113"/>
                <a:gd name="T15" fmla="*/ 71 h 71"/>
                <a:gd name="T16" fmla="*/ 15 w 113"/>
                <a:gd name="T17" fmla="*/ 71 h 71"/>
                <a:gd name="T18" fmla="*/ 9 w 113"/>
                <a:gd name="T19" fmla="*/ 67 h 71"/>
                <a:gd name="T20" fmla="*/ 5 w 113"/>
                <a:gd name="T21" fmla="*/ 63 h 71"/>
                <a:gd name="T22" fmla="*/ 2 w 113"/>
                <a:gd name="T23" fmla="*/ 56 h 71"/>
                <a:gd name="T24" fmla="*/ 0 w 113"/>
                <a:gd name="T25" fmla="*/ 28 h 71"/>
                <a:gd name="T26" fmla="*/ 0 w 113"/>
                <a:gd name="T27" fmla="*/ 28 h 71"/>
                <a:gd name="T28" fmla="*/ 1 w 113"/>
                <a:gd name="T29" fmla="*/ 20 h 71"/>
                <a:gd name="T30" fmla="*/ 4 w 113"/>
                <a:gd name="T31" fmla="*/ 15 h 71"/>
                <a:gd name="T32" fmla="*/ 9 w 113"/>
                <a:gd name="T33" fmla="*/ 11 h 71"/>
                <a:gd name="T34" fmla="*/ 15 w 113"/>
                <a:gd name="T35" fmla="*/ 8 h 71"/>
                <a:gd name="T36" fmla="*/ 91 w 113"/>
                <a:gd name="T37" fmla="*/ 0 h 71"/>
                <a:gd name="T38" fmla="*/ 91 w 113"/>
                <a:gd name="T39" fmla="*/ 0 h 71"/>
                <a:gd name="T40" fmla="*/ 97 w 113"/>
                <a:gd name="T41" fmla="*/ 0 h 71"/>
                <a:gd name="T42" fmla="*/ 104 w 113"/>
                <a:gd name="T43" fmla="*/ 3 h 71"/>
                <a:gd name="T44" fmla="*/ 108 w 113"/>
                <a:gd name="T45" fmla="*/ 8 h 71"/>
                <a:gd name="T46" fmla="*/ 110 w 113"/>
                <a:gd name="T47" fmla="*/ 15 h 71"/>
                <a:gd name="T48" fmla="*/ 113 w 113"/>
                <a:gd name="T49" fmla="*/ 4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1">
                  <a:moveTo>
                    <a:pt x="113" y="43"/>
                  </a:moveTo>
                  <a:lnTo>
                    <a:pt x="113" y="43"/>
                  </a:lnTo>
                  <a:lnTo>
                    <a:pt x="113" y="51"/>
                  </a:lnTo>
                  <a:lnTo>
                    <a:pt x="109" y="56"/>
                  </a:lnTo>
                  <a:lnTo>
                    <a:pt x="104" y="60"/>
                  </a:lnTo>
                  <a:lnTo>
                    <a:pt x="99" y="63"/>
                  </a:lnTo>
                  <a:lnTo>
                    <a:pt x="22" y="71"/>
                  </a:lnTo>
                  <a:lnTo>
                    <a:pt x="22" y="71"/>
                  </a:lnTo>
                  <a:lnTo>
                    <a:pt x="15" y="71"/>
                  </a:lnTo>
                  <a:lnTo>
                    <a:pt x="9" y="67"/>
                  </a:lnTo>
                  <a:lnTo>
                    <a:pt x="5" y="63"/>
                  </a:lnTo>
                  <a:lnTo>
                    <a:pt x="2" y="56"/>
                  </a:lnTo>
                  <a:lnTo>
                    <a:pt x="0" y="28"/>
                  </a:lnTo>
                  <a:lnTo>
                    <a:pt x="0" y="28"/>
                  </a:lnTo>
                  <a:lnTo>
                    <a:pt x="1" y="20"/>
                  </a:lnTo>
                  <a:lnTo>
                    <a:pt x="4" y="15"/>
                  </a:lnTo>
                  <a:lnTo>
                    <a:pt x="9" y="11"/>
                  </a:lnTo>
                  <a:lnTo>
                    <a:pt x="15" y="8"/>
                  </a:lnTo>
                  <a:lnTo>
                    <a:pt x="91" y="0"/>
                  </a:lnTo>
                  <a:lnTo>
                    <a:pt x="91" y="0"/>
                  </a:lnTo>
                  <a:lnTo>
                    <a:pt x="97" y="0"/>
                  </a:lnTo>
                  <a:lnTo>
                    <a:pt x="104" y="3"/>
                  </a:lnTo>
                  <a:lnTo>
                    <a:pt x="108" y="8"/>
                  </a:lnTo>
                  <a:lnTo>
                    <a:pt x="110" y="15"/>
                  </a:lnTo>
                  <a:lnTo>
                    <a:pt x="113" y="4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06" name="Freeform 1986">
              <a:extLst>
                <a:ext uri="{FF2B5EF4-FFF2-40B4-BE49-F238E27FC236}">
                  <a16:creationId xmlns:a16="http://schemas.microsoft.com/office/drawing/2014/main" id="{F832CF7C-6DB7-4907-8C2E-F843A40BEAC4}"/>
                </a:ext>
              </a:extLst>
            </p:cNvPr>
            <p:cNvSpPr>
              <a:spLocks/>
            </p:cNvSpPr>
            <p:nvPr/>
          </p:nvSpPr>
          <p:spPr bwMode="auto">
            <a:xfrm>
              <a:off x="6492409" y="3170973"/>
              <a:ext cx="113055" cy="72035"/>
            </a:xfrm>
            <a:custGeom>
              <a:avLst/>
              <a:gdLst>
                <a:gd name="T0" fmla="*/ 113 w 113"/>
                <a:gd name="T1" fmla="*/ 44 h 72"/>
                <a:gd name="T2" fmla="*/ 113 w 113"/>
                <a:gd name="T3" fmla="*/ 44 h 72"/>
                <a:gd name="T4" fmla="*/ 111 w 113"/>
                <a:gd name="T5" fmla="*/ 51 h 72"/>
                <a:gd name="T6" fmla="*/ 109 w 113"/>
                <a:gd name="T7" fmla="*/ 57 h 72"/>
                <a:gd name="T8" fmla="*/ 103 w 113"/>
                <a:gd name="T9" fmla="*/ 61 h 72"/>
                <a:gd name="T10" fmla="*/ 97 w 113"/>
                <a:gd name="T11" fmla="*/ 63 h 72"/>
                <a:gd name="T12" fmla="*/ 20 w 113"/>
                <a:gd name="T13" fmla="*/ 72 h 72"/>
                <a:gd name="T14" fmla="*/ 20 w 113"/>
                <a:gd name="T15" fmla="*/ 72 h 72"/>
                <a:gd name="T16" fmla="*/ 14 w 113"/>
                <a:gd name="T17" fmla="*/ 70 h 72"/>
                <a:gd name="T18" fmla="*/ 9 w 113"/>
                <a:gd name="T19" fmla="*/ 68 h 72"/>
                <a:gd name="T20" fmla="*/ 3 w 113"/>
                <a:gd name="T21" fmla="*/ 63 h 72"/>
                <a:gd name="T22" fmla="*/ 2 w 113"/>
                <a:gd name="T23" fmla="*/ 56 h 72"/>
                <a:gd name="T24" fmla="*/ 0 w 113"/>
                <a:gd name="T25" fmla="*/ 27 h 72"/>
                <a:gd name="T26" fmla="*/ 0 w 113"/>
                <a:gd name="T27" fmla="*/ 27 h 72"/>
                <a:gd name="T28" fmla="*/ 0 w 113"/>
                <a:gd name="T29" fmla="*/ 21 h 72"/>
                <a:gd name="T30" fmla="*/ 2 w 113"/>
                <a:gd name="T31" fmla="*/ 14 h 72"/>
                <a:gd name="T32" fmla="*/ 7 w 113"/>
                <a:gd name="T33" fmla="*/ 11 h 72"/>
                <a:gd name="T34" fmla="*/ 14 w 113"/>
                <a:gd name="T35" fmla="*/ 9 h 72"/>
                <a:gd name="T36" fmla="*/ 90 w 113"/>
                <a:gd name="T37" fmla="*/ 0 h 72"/>
                <a:gd name="T38" fmla="*/ 90 w 113"/>
                <a:gd name="T39" fmla="*/ 0 h 72"/>
                <a:gd name="T40" fmla="*/ 97 w 113"/>
                <a:gd name="T41" fmla="*/ 1 h 72"/>
                <a:gd name="T42" fmla="*/ 102 w 113"/>
                <a:gd name="T43" fmla="*/ 4 h 72"/>
                <a:gd name="T44" fmla="*/ 107 w 113"/>
                <a:gd name="T45" fmla="*/ 9 h 72"/>
                <a:gd name="T46" fmla="*/ 109 w 113"/>
                <a:gd name="T47" fmla="*/ 16 h 72"/>
                <a:gd name="T48" fmla="*/ 113 w 113"/>
                <a:gd name="T49" fmla="*/ 4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2">
                  <a:moveTo>
                    <a:pt x="113" y="44"/>
                  </a:moveTo>
                  <a:lnTo>
                    <a:pt x="113" y="44"/>
                  </a:lnTo>
                  <a:lnTo>
                    <a:pt x="111" y="51"/>
                  </a:lnTo>
                  <a:lnTo>
                    <a:pt x="109" y="57"/>
                  </a:lnTo>
                  <a:lnTo>
                    <a:pt x="103" y="61"/>
                  </a:lnTo>
                  <a:lnTo>
                    <a:pt x="97" y="63"/>
                  </a:lnTo>
                  <a:lnTo>
                    <a:pt x="20" y="72"/>
                  </a:lnTo>
                  <a:lnTo>
                    <a:pt x="20" y="72"/>
                  </a:lnTo>
                  <a:lnTo>
                    <a:pt x="14" y="70"/>
                  </a:lnTo>
                  <a:lnTo>
                    <a:pt x="9" y="68"/>
                  </a:lnTo>
                  <a:lnTo>
                    <a:pt x="3" y="63"/>
                  </a:lnTo>
                  <a:lnTo>
                    <a:pt x="2" y="56"/>
                  </a:lnTo>
                  <a:lnTo>
                    <a:pt x="0" y="27"/>
                  </a:lnTo>
                  <a:lnTo>
                    <a:pt x="0" y="27"/>
                  </a:lnTo>
                  <a:lnTo>
                    <a:pt x="0" y="21"/>
                  </a:lnTo>
                  <a:lnTo>
                    <a:pt x="2" y="14"/>
                  </a:lnTo>
                  <a:lnTo>
                    <a:pt x="7" y="11"/>
                  </a:lnTo>
                  <a:lnTo>
                    <a:pt x="14" y="9"/>
                  </a:lnTo>
                  <a:lnTo>
                    <a:pt x="90" y="0"/>
                  </a:lnTo>
                  <a:lnTo>
                    <a:pt x="90" y="0"/>
                  </a:lnTo>
                  <a:lnTo>
                    <a:pt x="97" y="1"/>
                  </a:lnTo>
                  <a:lnTo>
                    <a:pt x="102" y="4"/>
                  </a:lnTo>
                  <a:lnTo>
                    <a:pt x="107" y="9"/>
                  </a:lnTo>
                  <a:lnTo>
                    <a:pt x="109" y="16"/>
                  </a:lnTo>
                  <a:lnTo>
                    <a:pt x="113" y="44"/>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07" name="Freeform 1987">
              <a:extLst>
                <a:ext uri="{FF2B5EF4-FFF2-40B4-BE49-F238E27FC236}">
                  <a16:creationId xmlns:a16="http://schemas.microsoft.com/office/drawing/2014/main" id="{100561F1-AC3D-49D4-AC55-A0A7D04674B4}"/>
                </a:ext>
              </a:extLst>
            </p:cNvPr>
            <p:cNvSpPr>
              <a:spLocks/>
            </p:cNvSpPr>
            <p:nvPr/>
          </p:nvSpPr>
          <p:spPr bwMode="auto">
            <a:xfrm>
              <a:off x="6615468" y="3157967"/>
              <a:ext cx="113055" cy="70034"/>
            </a:xfrm>
            <a:custGeom>
              <a:avLst/>
              <a:gdLst>
                <a:gd name="T0" fmla="*/ 113 w 113"/>
                <a:gd name="T1" fmla="*/ 44 h 70"/>
                <a:gd name="T2" fmla="*/ 113 w 113"/>
                <a:gd name="T3" fmla="*/ 44 h 70"/>
                <a:gd name="T4" fmla="*/ 113 w 113"/>
                <a:gd name="T5" fmla="*/ 51 h 70"/>
                <a:gd name="T6" fmla="*/ 109 w 113"/>
                <a:gd name="T7" fmla="*/ 56 h 70"/>
                <a:gd name="T8" fmla="*/ 104 w 113"/>
                <a:gd name="T9" fmla="*/ 60 h 70"/>
                <a:gd name="T10" fmla="*/ 97 w 113"/>
                <a:gd name="T11" fmla="*/ 63 h 70"/>
                <a:gd name="T12" fmla="*/ 22 w 113"/>
                <a:gd name="T13" fmla="*/ 70 h 70"/>
                <a:gd name="T14" fmla="*/ 22 w 113"/>
                <a:gd name="T15" fmla="*/ 70 h 70"/>
                <a:gd name="T16" fmla="*/ 16 w 113"/>
                <a:gd name="T17" fmla="*/ 70 h 70"/>
                <a:gd name="T18" fmla="*/ 9 w 113"/>
                <a:gd name="T19" fmla="*/ 68 h 70"/>
                <a:gd name="T20" fmla="*/ 5 w 113"/>
                <a:gd name="T21" fmla="*/ 63 h 70"/>
                <a:gd name="T22" fmla="*/ 3 w 113"/>
                <a:gd name="T23" fmla="*/ 56 h 70"/>
                <a:gd name="T24" fmla="*/ 0 w 113"/>
                <a:gd name="T25" fmla="*/ 27 h 70"/>
                <a:gd name="T26" fmla="*/ 0 w 113"/>
                <a:gd name="T27" fmla="*/ 27 h 70"/>
                <a:gd name="T28" fmla="*/ 0 w 113"/>
                <a:gd name="T29" fmla="*/ 21 h 70"/>
                <a:gd name="T30" fmla="*/ 4 w 113"/>
                <a:gd name="T31" fmla="*/ 14 h 70"/>
                <a:gd name="T32" fmla="*/ 9 w 113"/>
                <a:gd name="T33" fmla="*/ 11 h 70"/>
                <a:gd name="T34" fmla="*/ 16 w 113"/>
                <a:gd name="T35" fmla="*/ 8 h 70"/>
                <a:gd name="T36" fmla="*/ 91 w 113"/>
                <a:gd name="T37" fmla="*/ 0 h 70"/>
                <a:gd name="T38" fmla="*/ 91 w 113"/>
                <a:gd name="T39" fmla="*/ 0 h 70"/>
                <a:gd name="T40" fmla="*/ 97 w 113"/>
                <a:gd name="T41" fmla="*/ 0 h 70"/>
                <a:gd name="T42" fmla="*/ 104 w 113"/>
                <a:gd name="T43" fmla="*/ 4 h 70"/>
                <a:gd name="T44" fmla="*/ 108 w 113"/>
                <a:gd name="T45" fmla="*/ 9 h 70"/>
                <a:gd name="T46" fmla="*/ 110 w 113"/>
                <a:gd name="T47" fmla="*/ 16 h 70"/>
                <a:gd name="T48" fmla="*/ 113 w 113"/>
                <a:gd name="T49"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0">
                  <a:moveTo>
                    <a:pt x="113" y="44"/>
                  </a:moveTo>
                  <a:lnTo>
                    <a:pt x="113" y="44"/>
                  </a:lnTo>
                  <a:lnTo>
                    <a:pt x="113" y="51"/>
                  </a:lnTo>
                  <a:lnTo>
                    <a:pt x="109" y="56"/>
                  </a:lnTo>
                  <a:lnTo>
                    <a:pt x="104" y="60"/>
                  </a:lnTo>
                  <a:lnTo>
                    <a:pt x="97" y="63"/>
                  </a:lnTo>
                  <a:lnTo>
                    <a:pt x="22" y="70"/>
                  </a:lnTo>
                  <a:lnTo>
                    <a:pt x="22" y="70"/>
                  </a:lnTo>
                  <a:lnTo>
                    <a:pt x="16" y="70"/>
                  </a:lnTo>
                  <a:lnTo>
                    <a:pt x="9" y="68"/>
                  </a:lnTo>
                  <a:lnTo>
                    <a:pt x="5" y="63"/>
                  </a:lnTo>
                  <a:lnTo>
                    <a:pt x="3" y="56"/>
                  </a:lnTo>
                  <a:lnTo>
                    <a:pt x="0" y="27"/>
                  </a:lnTo>
                  <a:lnTo>
                    <a:pt x="0" y="27"/>
                  </a:lnTo>
                  <a:lnTo>
                    <a:pt x="0" y="21"/>
                  </a:lnTo>
                  <a:lnTo>
                    <a:pt x="4" y="14"/>
                  </a:lnTo>
                  <a:lnTo>
                    <a:pt x="9" y="11"/>
                  </a:lnTo>
                  <a:lnTo>
                    <a:pt x="16" y="8"/>
                  </a:lnTo>
                  <a:lnTo>
                    <a:pt x="91" y="0"/>
                  </a:lnTo>
                  <a:lnTo>
                    <a:pt x="91" y="0"/>
                  </a:lnTo>
                  <a:lnTo>
                    <a:pt x="97" y="0"/>
                  </a:lnTo>
                  <a:lnTo>
                    <a:pt x="104" y="4"/>
                  </a:lnTo>
                  <a:lnTo>
                    <a:pt x="108" y="9"/>
                  </a:lnTo>
                  <a:lnTo>
                    <a:pt x="110" y="16"/>
                  </a:lnTo>
                  <a:lnTo>
                    <a:pt x="113" y="44"/>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08" name="Freeform 1988">
              <a:extLst>
                <a:ext uri="{FF2B5EF4-FFF2-40B4-BE49-F238E27FC236}">
                  <a16:creationId xmlns:a16="http://schemas.microsoft.com/office/drawing/2014/main" id="{1AEF564D-4DAC-482A-8495-3D42993BA7DE}"/>
                </a:ext>
              </a:extLst>
            </p:cNvPr>
            <p:cNvSpPr>
              <a:spLocks/>
            </p:cNvSpPr>
            <p:nvPr/>
          </p:nvSpPr>
          <p:spPr bwMode="auto">
            <a:xfrm>
              <a:off x="6738527" y="3143960"/>
              <a:ext cx="113055" cy="71035"/>
            </a:xfrm>
            <a:custGeom>
              <a:avLst/>
              <a:gdLst>
                <a:gd name="T0" fmla="*/ 113 w 113"/>
                <a:gd name="T1" fmla="*/ 44 h 71"/>
                <a:gd name="T2" fmla="*/ 113 w 113"/>
                <a:gd name="T3" fmla="*/ 44 h 71"/>
                <a:gd name="T4" fmla="*/ 113 w 113"/>
                <a:gd name="T5" fmla="*/ 51 h 71"/>
                <a:gd name="T6" fmla="*/ 111 w 113"/>
                <a:gd name="T7" fmla="*/ 57 h 71"/>
                <a:gd name="T8" fmla="*/ 106 w 113"/>
                <a:gd name="T9" fmla="*/ 61 h 71"/>
                <a:gd name="T10" fmla="*/ 99 w 113"/>
                <a:gd name="T11" fmla="*/ 64 h 71"/>
                <a:gd name="T12" fmla="*/ 22 w 113"/>
                <a:gd name="T13" fmla="*/ 71 h 71"/>
                <a:gd name="T14" fmla="*/ 22 w 113"/>
                <a:gd name="T15" fmla="*/ 71 h 71"/>
                <a:gd name="T16" fmla="*/ 16 w 113"/>
                <a:gd name="T17" fmla="*/ 71 h 71"/>
                <a:gd name="T18" fmla="*/ 11 w 113"/>
                <a:gd name="T19" fmla="*/ 67 h 71"/>
                <a:gd name="T20" fmla="*/ 6 w 113"/>
                <a:gd name="T21" fmla="*/ 62 h 71"/>
                <a:gd name="T22" fmla="*/ 4 w 113"/>
                <a:gd name="T23" fmla="*/ 56 h 71"/>
                <a:gd name="T24" fmla="*/ 0 w 113"/>
                <a:gd name="T25" fmla="*/ 27 h 71"/>
                <a:gd name="T26" fmla="*/ 0 w 113"/>
                <a:gd name="T27" fmla="*/ 27 h 71"/>
                <a:gd name="T28" fmla="*/ 2 w 113"/>
                <a:gd name="T29" fmla="*/ 21 h 71"/>
                <a:gd name="T30" fmla="*/ 4 w 113"/>
                <a:gd name="T31" fmla="*/ 15 h 71"/>
                <a:gd name="T32" fmla="*/ 9 w 113"/>
                <a:gd name="T33" fmla="*/ 10 h 71"/>
                <a:gd name="T34" fmla="*/ 16 w 113"/>
                <a:gd name="T35" fmla="*/ 9 h 71"/>
                <a:gd name="T36" fmla="*/ 93 w 113"/>
                <a:gd name="T37" fmla="*/ 0 h 71"/>
                <a:gd name="T38" fmla="*/ 93 w 113"/>
                <a:gd name="T39" fmla="*/ 0 h 71"/>
                <a:gd name="T40" fmla="*/ 99 w 113"/>
                <a:gd name="T41" fmla="*/ 1 h 71"/>
                <a:gd name="T42" fmla="*/ 104 w 113"/>
                <a:gd name="T43" fmla="*/ 4 h 71"/>
                <a:gd name="T44" fmla="*/ 108 w 113"/>
                <a:gd name="T45" fmla="*/ 9 h 71"/>
                <a:gd name="T46" fmla="*/ 111 w 113"/>
                <a:gd name="T47" fmla="*/ 15 h 71"/>
                <a:gd name="T48" fmla="*/ 113 w 113"/>
                <a:gd name="T49" fmla="*/ 4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1">
                  <a:moveTo>
                    <a:pt x="113" y="44"/>
                  </a:moveTo>
                  <a:lnTo>
                    <a:pt x="113" y="44"/>
                  </a:lnTo>
                  <a:lnTo>
                    <a:pt x="113" y="51"/>
                  </a:lnTo>
                  <a:lnTo>
                    <a:pt x="111" y="57"/>
                  </a:lnTo>
                  <a:lnTo>
                    <a:pt x="106" y="61"/>
                  </a:lnTo>
                  <a:lnTo>
                    <a:pt x="99" y="64"/>
                  </a:lnTo>
                  <a:lnTo>
                    <a:pt x="22" y="71"/>
                  </a:lnTo>
                  <a:lnTo>
                    <a:pt x="22" y="71"/>
                  </a:lnTo>
                  <a:lnTo>
                    <a:pt x="16" y="71"/>
                  </a:lnTo>
                  <a:lnTo>
                    <a:pt x="11" y="67"/>
                  </a:lnTo>
                  <a:lnTo>
                    <a:pt x="6" y="62"/>
                  </a:lnTo>
                  <a:lnTo>
                    <a:pt x="4" y="56"/>
                  </a:lnTo>
                  <a:lnTo>
                    <a:pt x="0" y="27"/>
                  </a:lnTo>
                  <a:lnTo>
                    <a:pt x="0" y="27"/>
                  </a:lnTo>
                  <a:lnTo>
                    <a:pt x="2" y="21"/>
                  </a:lnTo>
                  <a:lnTo>
                    <a:pt x="4" y="15"/>
                  </a:lnTo>
                  <a:lnTo>
                    <a:pt x="9" y="10"/>
                  </a:lnTo>
                  <a:lnTo>
                    <a:pt x="16" y="9"/>
                  </a:lnTo>
                  <a:lnTo>
                    <a:pt x="93" y="0"/>
                  </a:lnTo>
                  <a:lnTo>
                    <a:pt x="93" y="0"/>
                  </a:lnTo>
                  <a:lnTo>
                    <a:pt x="99" y="1"/>
                  </a:lnTo>
                  <a:lnTo>
                    <a:pt x="104" y="4"/>
                  </a:lnTo>
                  <a:lnTo>
                    <a:pt x="108" y="9"/>
                  </a:lnTo>
                  <a:lnTo>
                    <a:pt x="111" y="15"/>
                  </a:lnTo>
                  <a:lnTo>
                    <a:pt x="113" y="44"/>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09" name="Freeform 1989">
              <a:extLst>
                <a:ext uri="{FF2B5EF4-FFF2-40B4-BE49-F238E27FC236}">
                  <a16:creationId xmlns:a16="http://schemas.microsoft.com/office/drawing/2014/main" id="{FACB50CB-DF89-4793-B913-D2E780448661}"/>
                </a:ext>
              </a:extLst>
            </p:cNvPr>
            <p:cNvSpPr>
              <a:spLocks/>
            </p:cNvSpPr>
            <p:nvPr/>
          </p:nvSpPr>
          <p:spPr bwMode="auto">
            <a:xfrm>
              <a:off x="6863588" y="3130953"/>
              <a:ext cx="113055" cy="71035"/>
            </a:xfrm>
            <a:custGeom>
              <a:avLst/>
              <a:gdLst>
                <a:gd name="T0" fmla="*/ 113 w 113"/>
                <a:gd name="T1" fmla="*/ 44 h 71"/>
                <a:gd name="T2" fmla="*/ 113 w 113"/>
                <a:gd name="T3" fmla="*/ 44 h 71"/>
                <a:gd name="T4" fmla="*/ 112 w 113"/>
                <a:gd name="T5" fmla="*/ 51 h 71"/>
                <a:gd name="T6" fmla="*/ 109 w 113"/>
                <a:gd name="T7" fmla="*/ 56 h 71"/>
                <a:gd name="T8" fmla="*/ 104 w 113"/>
                <a:gd name="T9" fmla="*/ 61 h 71"/>
                <a:gd name="T10" fmla="*/ 97 w 113"/>
                <a:gd name="T11" fmla="*/ 62 h 71"/>
                <a:gd name="T12" fmla="*/ 22 w 113"/>
                <a:gd name="T13" fmla="*/ 71 h 71"/>
                <a:gd name="T14" fmla="*/ 22 w 113"/>
                <a:gd name="T15" fmla="*/ 71 h 71"/>
                <a:gd name="T16" fmla="*/ 16 w 113"/>
                <a:gd name="T17" fmla="*/ 70 h 71"/>
                <a:gd name="T18" fmla="*/ 9 w 113"/>
                <a:gd name="T19" fmla="*/ 67 h 71"/>
                <a:gd name="T20" fmla="*/ 5 w 113"/>
                <a:gd name="T21" fmla="*/ 62 h 71"/>
                <a:gd name="T22" fmla="*/ 3 w 113"/>
                <a:gd name="T23" fmla="*/ 56 h 71"/>
                <a:gd name="T24" fmla="*/ 0 w 113"/>
                <a:gd name="T25" fmla="*/ 27 h 71"/>
                <a:gd name="T26" fmla="*/ 0 w 113"/>
                <a:gd name="T27" fmla="*/ 27 h 71"/>
                <a:gd name="T28" fmla="*/ 0 w 113"/>
                <a:gd name="T29" fmla="*/ 21 h 71"/>
                <a:gd name="T30" fmla="*/ 4 w 113"/>
                <a:gd name="T31" fmla="*/ 14 h 71"/>
                <a:gd name="T32" fmla="*/ 9 w 113"/>
                <a:gd name="T33" fmla="*/ 10 h 71"/>
                <a:gd name="T34" fmla="*/ 14 w 113"/>
                <a:gd name="T35" fmla="*/ 8 h 71"/>
                <a:gd name="T36" fmla="*/ 91 w 113"/>
                <a:gd name="T37" fmla="*/ 0 h 71"/>
                <a:gd name="T38" fmla="*/ 91 w 113"/>
                <a:gd name="T39" fmla="*/ 0 h 71"/>
                <a:gd name="T40" fmla="*/ 97 w 113"/>
                <a:gd name="T41" fmla="*/ 1 h 71"/>
                <a:gd name="T42" fmla="*/ 104 w 113"/>
                <a:gd name="T43" fmla="*/ 4 h 71"/>
                <a:gd name="T44" fmla="*/ 108 w 113"/>
                <a:gd name="T45" fmla="*/ 9 h 71"/>
                <a:gd name="T46" fmla="*/ 109 w 113"/>
                <a:gd name="T47" fmla="*/ 15 h 71"/>
                <a:gd name="T48" fmla="*/ 113 w 113"/>
                <a:gd name="T49" fmla="*/ 4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1">
                  <a:moveTo>
                    <a:pt x="113" y="44"/>
                  </a:moveTo>
                  <a:lnTo>
                    <a:pt x="113" y="44"/>
                  </a:lnTo>
                  <a:lnTo>
                    <a:pt x="112" y="51"/>
                  </a:lnTo>
                  <a:lnTo>
                    <a:pt x="109" y="56"/>
                  </a:lnTo>
                  <a:lnTo>
                    <a:pt x="104" y="61"/>
                  </a:lnTo>
                  <a:lnTo>
                    <a:pt x="97" y="62"/>
                  </a:lnTo>
                  <a:lnTo>
                    <a:pt x="22" y="71"/>
                  </a:lnTo>
                  <a:lnTo>
                    <a:pt x="22" y="71"/>
                  </a:lnTo>
                  <a:lnTo>
                    <a:pt x="16" y="70"/>
                  </a:lnTo>
                  <a:lnTo>
                    <a:pt x="9" y="67"/>
                  </a:lnTo>
                  <a:lnTo>
                    <a:pt x="5" y="62"/>
                  </a:lnTo>
                  <a:lnTo>
                    <a:pt x="3" y="56"/>
                  </a:lnTo>
                  <a:lnTo>
                    <a:pt x="0" y="27"/>
                  </a:lnTo>
                  <a:lnTo>
                    <a:pt x="0" y="27"/>
                  </a:lnTo>
                  <a:lnTo>
                    <a:pt x="0" y="21"/>
                  </a:lnTo>
                  <a:lnTo>
                    <a:pt x="4" y="14"/>
                  </a:lnTo>
                  <a:lnTo>
                    <a:pt x="9" y="10"/>
                  </a:lnTo>
                  <a:lnTo>
                    <a:pt x="14" y="8"/>
                  </a:lnTo>
                  <a:lnTo>
                    <a:pt x="91" y="0"/>
                  </a:lnTo>
                  <a:lnTo>
                    <a:pt x="91" y="0"/>
                  </a:lnTo>
                  <a:lnTo>
                    <a:pt x="97" y="1"/>
                  </a:lnTo>
                  <a:lnTo>
                    <a:pt x="104" y="4"/>
                  </a:lnTo>
                  <a:lnTo>
                    <a:pt x="108" y="9"/>
                  </a:lnTo>
                  <a:lnTo>
                    <a:pt x="109" y="15"/>
                  </a:lnTo>
                  <a:lnTo>
                    <a:pt x="113" y="44"/>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10" name="Freeform 1990">
              <a:extLst>
                <a:ext uri="{FF2B5EF4-FFF2-40B4-BE49-F238E27FC236}">
                  <a16:creationId xmlns:a16="http://schemas.microsoft.com/office/drawing/2014/main" id="{9D99A27B-2BDC-4013-80D4-AFFE0E11E5C6}"/>
                </a:ext>
              </a:extLst>
            </p:cNvPr>
            <p:cNvSpPr>
              <a:spLocks/>
            </p:cNvSpPr>
            <p:nvPr/>
          </p:nvSpPr>
          <p:spPr bwMode="auto">
            <a:xfrm>
              <a:off x="6986647" y="3117947"/>
              <a:ext cx="113055" cy="70034"/>
            </a:xfrm>
            <a:custGeom>
              <a:avLst/>
              <a:gdLst>
                <a:gd name="T0" fmla="*/ 113 w 113"/>
                <a:gd name="T1" fmla="*/ 43 h 70"/>
                <a:gd name="T2" fmla="*/ 113 w 113"/>
                <a:gd name="T3" fmla="*/ 43 h 70"/>
                <a:gd name="T4" fmla="*/ 113 w 113"/>
                <a:gd name="T5" fmla="*/ 51 h 70"/>
                <a:gd name="T6" fmla="*/ 110 w 113"/>
                <a:gd name="T7" fmla="*/ 56 h 70"/>
                <a:gd name="T8" fmla="*/ 106 w 113"/>
                <a:gd name="T9" fmla="*/ 60 h 70"/>
                <a:gd name="T10" fmla="*/ 99 w 113"/>
                <a:gd name="T11" fmla="*/ 62 h 70"/>
                <a:gd name="T12" fmla="*/ 23 w 113"/>
                <a:gd name="T13" fmla="*/ 70 h 70"/>
                <a:gd name="T14" fmla="*/ 23 w 113"/>
                <a:gd name="T15" fmla="*/ 70 h 70"/>
                <a:gd name="T16" fmla="*/ 16 w 113"/>
                <a:gd name="T17" fmla="*/ 70 h 70"/>
                <a:gd name="T18" fmla="*/ 10 w 113"/>
                <a:gd name="T19" fmla="*/ 66 h 70"/>
                <a:gd name="T20" fmla="*/ 6 w 113"/>
                <a:gd name="T21" fmla="*/ 62 h 70"/>
                <a:gd name="T22" fmla="*/ 4 w 113"/>
                <a:gd name="T23" fmla="*/ 56 h 70"/>
                <a:gd name="T24" fmla="*/ 0 w 113"/>
                <a:gd name="T25" fmla="*/ 27 h 70"/>
                <a:gd name="T26" fmla="*/ 0 w 113"/>
                <a:gd name="T27" fmla="*/ 27 h 70"/>
                <a:gd name="T28" fmla="*/ 2 w 113"/>
                <a:gd name="T29" fmla="*/ 19 h 70"/>
                <a:gd name="T30" fmla="*/ 4 w 113"/>
                <a:gd name="T31" fmla="*/ 14 h 70"/>
                <a:gd name="T32" fmla="*/ 10 w 113"/>
                <a:gd name="T33" fmla="*/ 10 h 70"/>
                <a:gd name="T34" fmla="*/ 16 w 113"/>
                <a:gd name="T35" fmla="*/ 8 h 70"/>
                <a:gd name="T36" fmla="*/ 91 w 113"/>
                <a:gd name="T37" fmla="*/ 0 h 70"/>
                <a:gd name="T38" fmla="*/ 91 w 113"/>
                <a:gd name="T39" fmla="*/ 0 h 70"/>
                <a:gd name="T40" fmla="*/ 99 w 113"/>
                <a:gd name="T41" fmla="*/ 0 h 70"/>
                <a:gd name="T42" fmla="*/ 104 w 113"/>
                <a:gd name="T43" fmla="*/ 4 h 70"/>
                <a:gd name="T44" fmla="*/ 108 w 113"/>
                <a:gd name="T45" fmla="*/ 8 h 70"/>
                <a:gd name="T46" fmla="*/ 111 w 113"/>
                <a:gd name="T47" fmla="*/ 14 h 70"/>
                <a:gd name="T48" fmla="*/ 113 w 113"/>
                <a:gd name="T49" fmla="*/ 4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0">
                  <a:moveTo>
                    <a:pt x="113" y="43"/>
                  </a:moveTo>
                  <a:lnTo>
                    <a:pt x="113" y="43"/>
                  </a:lnTo>
                  <a:lnTo>
                    <a:pt x="113" y="51"/>
                  </a:lnTo>
                  <a:lnTo>
                    <a:pt x="110" y="56"/>
                  </a:lnTo>
                  <a:lnTo>
                    <a:pt x="106" y="60"/>
                  </a:lnTo>
                  <a:lnTo>
                    <a:pt x="99" y="62"/>
                  </a:lnTo>
                  <a:lnTo>
                    <a:pt x="23" y="70"/>
                  </a:lnTo>
                  <a:lnTo>
                    <a:pt x="23" y="70"/>
                  </a:lnTo>
                  <a:lnTo>
                    <a:pt x="16" y="70"/>
                  </a:lnTo>
                  <a:lnTo>
                    <a:pt x="10" y="66"/>
                  </a:lnTo>
                  <a:lnTo>
                    <a:pt x="6" y="62"/>
                  </a:lnTo>
                  <a:lnTo>
                    <a:pt x="4" y="56"/>
                  </a:lnTo>
                  <a:lnTo>
                    <a:pt x="0" y="27"/>
                  </a:lnTo>
                  <a:lnTo>
                    <a:pt x="0" y="27"/>
                  </a:lnTo>
                  <a:lnTo>
                    <a:pt x="2" y="19"/>
                  </a:lnTo>
                  <a:lnTo>
                    <a:pt x="4" y="14"/>
                  </a:lnTo>
                  <a:lnTo>
                    <a:pt x="10" y="10"/>
                  </a:lnTo>
                  <a:lnTo>
                    <a:pt x="16" y="8"/>
                  </a:lnTo>
                  <a:lnTo>
                    <a:pt x="91" y="0"/>
                  </a:lnTo>
                  <a:lnTo>
                    <a:pt x="91" y="0"/>
                  </a:lnTo>
                  <a:lnTo>
                    <a:pt x="99" y="0"/>
                  </a:lnTo>
                  <a:lnTo>
                    <a:pt x="104" y="4"/>
                  </a:lnTo>
                  <a:lnTo>
                    <a:pt x="108" y="8"/>
                  </a:lnTo>
                  <a:lnTo>
                    <a:pt x="111" y="14"/>
                  </a:lnTo>
                  <a:lnTo>
                    <a:pt x="113" y="4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11" name="Freeform 1991">
              <a:extLst>
                <a:ext uri="{FF2B5EF4-FFF2-40B4-BE49-F238E27FC236}">
                  <a16:creationId xmlns:a16="http://schemas.microsoft.com/office/drawing/2014/main" id="{30170893-8FC3-4613-B2F1-47A36E035715}"/>
                </a:ext>
              </a:extLst>
            </p:cNvPr>
            <p:cNvSpPr>
              <a:spLocks/>
            </p:cNvSpPr>
            <p:nvPr/>
          </p:nvSpPr>
          <p:spPr bwMode="auto">
            <a:xfrm>
              <a:off x="7111707" y="3103940"/>
              <a:ext cx="113055" cy="71035"/>
            </a:xfrm>
            <a:custGeom>
              <a:avLst/>
              <a:gdLst>
                <a:gd name="T0" fmla="*/ 113 w 113"/>
                <a:gd name="T1" fmla="*/ 44 h 71"/>
                <a:gd name="T2" fmla="*/ 113 w 113"/>
                <a:gd name="T3" fmla="*/ 44 h 71"/>
                <a:gd name="T4" fmla="*/ 112 w 113"/>
                <a:gd name="T5" fmla="*/ 50 h 71"/>
                <a:gd name="T6" fmla="*/ 109 w 113"/>
                <a:gd name="T7" fmla="*/ 57 h 71"/>
                <a:gd name="T8" fmla="*/ 104 w 113"/>
                <a:gd name="T9" fmla="*/ 61 h 71"/>
                <a:gd name="T10" fmla="*/ 98 w 113"/>
                <a:gd name="T11" fmla="*/ 62 h 71"/>
                <a:gd name="T12" fmla="*/ 22 w 113"/>
                <a:gd name="T13" fmla="*/ 71 h 71"/>
                <a:gd name="T14" fmla="*/ 22 w 113"/>
                <a:gd name="T15" fmla="*/ 71 h 71"/>
                <a:gd name="T16" fmla="*/ 14 w 113"/>
                <a:gd name="T17" fmla="*/ 70 h 71"/>
                <a:gd name="T18" fmla="*/ 9 w 113"/>
                <a:gd name="T19" fmla="*/ 67 h 71"/>
                <a:gd name="T20" fmla="*/ 5 w 113"/>
                <a:gd name="T21" fmla="*/ 62 h 71"/>
                <a:gd name="T22" fmla="*/ 3 w 113"/>
                <a:gd name="T23" fmla="*/ 55 h 71"/>
                <a:gd name="T24" fmla="*/ 0 w 113"/>
                <a:gd name="T25" fmla="*/ 27 h 71"/>
                <a:gd name="T26" fmla="*/ 0 w 113"/>
                <a:gd name="T27" fmla="*/ 27 h 71"/>
                <a:gd name="T28" fmla="*/ 0 w 113"/>
                <a:gd name="T29" fmla="*/ 20 h 71"/>
                <a:gd name="T30" fmla="*/ 4 w 113"/>
                <a:gd name="T31" fmla="*/ 15 h 71"/>
                <a:gd name="T32" fmla="*/ 8 w 113"/>
                <a:gd name="T33" fmla="*/ 10 h 71"/>
                <a:gd name="T34" fmla="*/ 14 w 113"/>
                <a:gd name="T35" fmla="*/ 9 h 71"/>
                <a:gd name="T36" fmla="*/ 91 w 113"/>
                <a:gd name="T37" fmla="*/ 0 h 71"/>
                <a:gd name="T38" fmla="*/ 91 w 113"/>
                <a:gd name="T39" fmla="*/ 0 h 71"/>
                <a:gd name="T40" fmla="*/ 98 w 113"/>
                <a:gd name="T41" fmla="*/ 1 h 71"/>
                <a:gd name="T42" fmla="*/ 104 w 113"/>
                <a:gd name="T43" fmla="*/ 3 h 71"/>
                <a:gd name="T44" fmla="*/ 108 w 113"/>
                <a:gd name="T45" fmla="*/ 9 h 71"/>
                <a:gd name="T46" fmla="*/ 109 w 113"/>
                <a:gd name="T47" fmla="*/ 15 h 71"/>
                <a:gd name="T48" fmla="*/ 113 w 113"/>
                <a:gd name="T49" fmla="*/ 4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1">
                  <a:moveTo>
                    <a:pt x="113" y="44"/>
                  </a:moveTo>
                  <a:lnTo>
                    <a:pt x="113" y="44"/>
                  </a:lnTo>
                  <a:lnTo>
                    <a:pt x="112" y="50"/>
                  </a:lnTo>
                  <a:lnTo>
                    <a:pt x="109" y="57"/>
                  </a:lnTo>
                  <a:lnTo>
                    <a:pt x="104" y="61"/>
                  </a:lnTo>
                  <a:lnTo>
                    <a:pt x="98" y="62"/>
                  </a:lnTo>
                  <a:lnTo>
                    <a:pt x="22" y="71"/>
                  </a:lnTo>
                  <a:lnTo>
                    <a:pt x="22" y="71"/>
                  </a:lnTo>
                  <a:lnTo>
                    <a:pt x="14" y="70"/>
                  </a:lnTo>
                  <a:lnTo>
                    <a:pt x="9" y="67"/>
                  </a:lnTo>
                  <a:lnTo>
                    <a:pt x="5" y="62"/>
                  </a:lnTo>
                  <a:lnTo>
                    <a:pt x="3" y="55"/>
                  </a:lnTo>
                  <a:lnTo>
                    <a:pt x="0" y="27"/>
                  </a:lnTo>
                  <a:lnTo>
                    <a:pt x="0" y="27"/>
                  </a:lnTo>
                  <a:lnTo>
                    <a:pt x="0" y="20"/>
                  </a:lnTo>
                  <a:lnTo>
                    <a:pt x="4" y="15"/>
                  </a:lnTo>
                  <a:lnTo>
                    <a:pt x="8" y="10"/>
                  </a:lnTo>
                  <a:lnTo>
                    <a:pt x="14" y="9"/>
                  </a:lnTo>
                  <a:lnTo>
                    <a:pt x="91" y="0"/>
                  </a:lnTo>
                  <a:lnTo>
                    <a:pt x="91" y="0"/>
                  </a:lnTo>
                  <a:lnTo>
                    <a:pt x="98" y="1"/>
                  </a:lnTo>
                  <a:lnTo>
                    <a:pt x="104" y="3"/>
                  </a:lnTo>
                  <a:lnTo>
                    <a:pt x="108" y="9"/>
                  </a:lnTo>
                  <a:lnTo>
                    <a:pt x="109" y="15"/>
                  </a:lnTo>
                  <a:lnTo>
                    <a:pt x="113" y="44"/>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12" name="Freeform 1992">
              <a:extLst>
                <a:ext uri="{FF2B5EF4-FFF2-40B4-BE49-F238E27FC236}">
                  <a16:creationId xmlns:a16="http://schemas.microsoft.com/office/drawing/2014/main" id="{CBB71903-C19A-4E0E-BEA8-2E00C29CED64}"/>
                </a:ext>
              </a:extLst>
            </p:cNvPr>
            <p:cNvSpPr>
              <a:spLocks/>
            </p:cNvSpPr>
            <p:nvPr/>
          </p:nvSpPr>
          <p:spPr bwMode="auto">
            <a:xfrm>
              <a:off x="7235767" y="3090934"/>
              <a:ext cx="113055" cy="70034"/>
            </a:xfrm>
            <a:custGeom>
              <a:avLst/>
              <a:gdLst>
                <a:gd name="T0" fmla="*/ 113 w 113"/>
                <a:gd name="T1" fmla="*/ 44 h 70"/>
                <a:gd name="T2" fmla="*/ 113 w 113"/>
                <a:gd name="T3" fmla="*/ 44 h 70"/>
                <a:gd name="T4" fmla="*/ 113 w 113"/>
                <a:gd name="T5" fmla="*/ 50 h 70"/>
                <a:gd name="T6" fmla="*/ 109 w 113"/>
                <a:gd name="T7" fmla="*/ 55 h 70"/>
                <a:gd name="T8" fmla="*/ 105 w 113"/>
                <a:gd name="T9" fmla="*/ 61 h 70"/>
                <a:gd name="T10" fmla="*/ 98 w 113"/>
                <a:gd name="T11" fmla="*/ 62 h 70"/>
                <a:gd name="T12" fmla="*/ 22 w 113"/>
                <a:gd name="T13" fmla="*/ 70 h 70"/>
                <a:gd name="T14" fmla="*/ 22 w 113"/>
                <a:gd name="T15" fmla="*/ 70 h 70"/>
                <a:gd name="T16" fmla="*/ 15 w 113"/>
                <a:gd name="T17" fmla="*/ 70 h 70"/>
                <a:gd name="T18" fmla="*/ 9 w 113"/>
                <a:gd name="T19" fmla="*/ 67 h 70"/>
                <a:gd name="T20" fmla="*/ 5 w 113"/>
                <a:gd name="T21" fmla="*/ 62 h 70"/>
                <a:gd name="T22" fmla="*/ 3 w 113"/>
                <a:gd name="T23" fmla="*/ 55 h 70"/>
                <a:gd name="T24" fmla="*/ 0 w 113"/>
                <a:gd name="T25" fmla="*/ 27 h 70"/>
                <a:gd name="T26" fmla="*/ 0 w 113"/>
                <a:gd name="T27" fmla="*/ 27 h 70"/>
                <a:gd name="T28" fmla="*/ 1 w 113"/>
                <a:gd name="T29" fmla="*/ 20 h 70"/>
                <a:gd name="T30" fmla="*/ 3 w 113"/>
                <a:gd name="T31" fmla="*/ 14 h 70"/>
                <a:gd name="T32" fmla="*/ 9 w 113"/>
                <a:gd name="T33" fmla="*/ 10 h 70"/>
                <a:gd name="T34" fmla="*/ 15 w 113"/>
                <a:gd name="T35" fmla="*/ 7 h 70"/>
                <a:gd name="T36" fmla="*/ 90 w 113"/>
                <a:gd name="T37" fmla="*/ 0 h 70"/>
                <a:gd name="T38" fmla="*/ 90 w 113"/>
                <a:gd name="T39" fmla="*/ 0 h 70"/>
                <a:gd name="T40" fmla="*/ 97 w 113"/>
                <a:gd name="T41" fmla="*/ 0 h 70"/>
                <a:gd name="T42" fmla="*/ 103 w 113"/>
                <a:gd name="T43" fmla="*/ 3 h 70"/>
                <a:gd name="T44" fmla="*/ 107 w 113"/>
                <a:gd name="T45" fmla="*/ 9 h 70"/>
                <a:gd name="T46" fmla="*/ 110 w 113"/>
                <a:gd name="T47" fmla="*/ 15 h 70"/>
                <a:gd name="T48" fmla="*/ 113 w 113"/>
                <a:gd name="T49"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0">
                  <a:moveTo>
                    <a:pt x="113" y="44"/>
                  </a:moveTo>
                  <a:lnTo>
                    <a:pt x="113" y="44"/>
                  </a:lnTo>
                  <a:lnTo>
                    <a:pt x="113" y="50"/>
                  </a:lnTo>
                  <a:lnTo>
                    <a:pt x="109" y="55"/>
                  </a:lnTo>
                  <a:lnTo>
                    <a:pt x="105" y="61"/>
                  </a:lnTo>
                  <a:lnTo>
                    <a:pt x="98" y="62"/>
                  </a:lnTo>
                  <a:lnTo>
                    <a:pt x="22" y="70"/>
                  </a:lnTo>
                  <a:lnTo>
                    <a:pt x="22" y="70"/>
                  </a:lnTo>
                  <a:lnTo>
                    <a:pt x="15" y="70"/>
                  </a:lnTo>
                  <a:lnTo>
                    <a:pt x="9" y="67"/>
                  </a:lnTo>
                  <a:lnTo>
                    <a:pt x="5" y="62"/>
                  </a:lnTo>
                  <a:lnTo>
                    <a:pt x="3" y="55"/>
                  </a:lnTo>
                  <a:lnTo>
                    <a:pt x="0" y="27"/>
                  </a:lnTo>
                  <a:lnTo>
                    <a:pt x="0" y="27"/>
                  </a:lnTo>
                  <a:lnTo>
                    <a:pt x="1" y="20"/>
                  </a:lnTo>
                  <a:lnTo>
                    <a:pt x="3" y="14"/>
                  </a:lnTo>
                  <a:lnTo>
                    <a:pt x="9" y="10"/>
                  </a:lnTo>
                  <a:lnTo>
                    <a:pt x="15" y="7"/>
                  </a:lnTo>
                  <a:lnTo>
                    <a:pt x="90" y="0"/>
                  </a:lnTo>
                  <a:lnTo>
                    <a:pt x="90" y="0"/>
                  </a:lnTo>
                  <a:lnTo>
                    <a:pt x="97" y="0"/>
                  </a:lnTo>
                  <a:lnTo>
                    <a:pt x="103" y="3"/>
                  </a:lnTo>
                  <a:lnTo>
                    <a:pt x="107" y="9"/>
                  </a:lnTo>
                  <a:lnTo>
                    <a:pt x="110" y="15"/>
                  </a:lnTo>
                  <a:lnTo>
                    <a:pt x="113" y="44"/>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13" name="Freeform 1993">
              <a:extLst>
                <a:ext uri="{FF2B5EF4-FFF2-40B4-BE49-F238E27FC236}">
                  <a16:creationId xmlns:a16="http://schemas.microsoft.com/office/drawing/2014/main" id="{3109D197-34AC-4A33-84E0-3F0DFE44962C}"/>
                </a:ext>
              </a:extLst>
            </p:cNvPr>
            <p:cNvSpPr>
              <a:spLocks/>
            </p:cNvSpPr>
            <p:nvPr/>
          </p:nvSpPr>
          <p:spPr bwMode="auto">
            <a:xfrm>
              <a:off x="7359827" y="3077928"/>
              <a:ext cx="113055" cy="70034"/>
            </a:xfrm>
            <a:custGeom>
              <a:avLst/>
              <a:gdLst>
                <a:gd name="T0" fmla="*/ 113 w 113"/>
                <a:gd name="T1" fmla="*/ 42 h 70"/>
                <a:gd name="T2" fmla="*/ 113 w 113"/>
                <a:gd name="T3" fmla="*/ 42 h 70"/>
                <a:gd name="T4" fmla="*/ 112 w 113"/>
                <a:gd name="T5" fmla="*/ 49 h 70"/>
                <a:gd name="T6" fmla="*/ 109 w 113"/>
                <a:gd name="T7" fmla="*/ 55 h 70"/>
                <a:gd name="T8" fmla="*/ 104 w 113"/>
                <a:gd name="T9" fmla="*/ 59 h 70"/>
                <a:gd name="T10" fmla="*/ 98 w 113"/>
                <a:gd name="T11" fmla="*/ 62 h 70"/>
                <a:gd name="T12" fmla="*/ 21 w 113"/>
                <a:gd name="T13" fmla="*/ 70 h 70"/>
                <a:gd name="T14" fmla="*/ 21 w 113"/>
                <a:gd name="T15" fmla="*/ 70 h 70"/>
                <a:gd name="T16" fmla="*/ 15 w 113"/>
                <a:gd name="T17" fmla="*/ 70 h 70"/>
                <a:gd name="T18" fmla="*/ 9 w 113"/>
                <a:gd name="T19" fmla="*/ 66 h 70"/>
                <a:gd name="T20" fmla="*/ 5 w 113"/>
                <a:gd name="T21" fmla="*/ 61 h 70"/>
                <a:gd name="T22" fmla="*/ 3 w 113"/>
                <a:gd name="T23" fmla="*/ 54 h 70"/>
                <a:gd name="T24" fmla="*/ 0 w 113"/>
                <a:gd name="T25" fmla="*/ 26 h 70"/>
                <a:gd name="T26" fmla="*/ 0 w 113"/>
                <a:gd name="T27" fmla="*/ 26 h 70"/>
                <a:gd name="T28" fmla="*/ 0 w 113"/>
                <a:gd name="T29" fmla="*/ 19 h 70"/>
                <a:gd name="T30" fmla="*/ 3 w 113"/>
                <a:gd name="T31" fmla="*/ 14 h 70"/>
                <a:gd name="T32" fmla="*/ 8 w 113"/>
                <a:gd name="T33" fmla="*/ 9 h 70"/>
                <a:gd name="T34" fmla="*/ 15 w 113"/>
                <a:gd name="T35" fmla="*/ 7 h 70"/>
                <a:gd name="T36" fmla="*/ 91 w 113"/>
                <a:gd name="T37" fmla="*/ 0 h 70"/>
                <a:gd name="T38" fmla="*/ 91 w 113"/>
                <a:gd name="T39" fmla="*/ 0 h 70"/>
                <a:gd name="T40" fmla="*/ 98 w 113"/>
                <a:gd name="T41" fmla="*/ 0 h 70"/>
                <a:gd name="T42" fmla="*/ 103 w 113"/>
                <a:gd name="T43" fmla="*/ 2 h 70"/>
                <a:gd name="T44" fmla="*/ 108 w 113"/>
                <a:gd name="T45" fmla="*/ 7 h 70"/>
                <a:gd name="T46" fmla="*/ 109 w 113"/>
                <a:gd name="T47" fmla="*/ 14 h 70"/>
                <a:gd name="T48" fmla="*/ 113 w 113"/>
                <a:gd name="T49"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0">
                  <a:moveTo>
                    <a:pt x="113" y="42"/>
                  </a:moveTo>
                  <a:lnTo>
                    <a:pt x="113" y="42"/>
                  </a:lnTo>
                  <a:lnTo>
                    <a:pt x="112" y="49"/>
                  </a:lnTo>
                  <a:lnTo>
                    <a:pt x="109" y="55"/>
                  </a:lnTo>
                  <a:lnTo>
                    <a:pt x="104" y="59"/>
                  </a:lnTo>
                  <a:lnTo>
                    <a:pt x="98" y="62"/>
                  </a:lnTo>
                  <a:lnTo>
                    <a:pt x="21" y="70"/>
                  </a:lnTo>
                  <a:lnTo>
                    <a:pt x="21" y="70"/>
                  </a:lnTo>
                  <a:lnTo>
                    <a:pt x="15" y="70"/>
                  </a:lnTo>
                  <a:lnTo>
                    <a:pt x="9" y="66"/>
                  </a:lnTo>
                  <a:lnTo>
                    <a:pt x="5" y="61"/>
                  </a:lnTo>
                  <a:lnTo>
                    <a:pt x="3" y="54"/>
                  </a:lnTo>
                  <a:lnTo>
                    <a:pt x="0" y="26"/>
                  </a:lnTo>
                  <a:lnTo>
                    <a:pt x="0" y="26"/>
                  </a:lnTo>
                  <a:lnTo>
                    <a:pt x="0" y="19"/>
                  </a:lnTo>
                  <a:lnTo>
                    <a:pt x="3" y="14"/>
                  </a:lnTo>
                  <a:lnTo>
                    <a:pt x="8" y="9"/>
                  </a:lnTo>
                  <a:lnTo>
                    <a:pt x="15" y="7"/>
                  </a:lnTo>
                  <a:lnTo>
                    <a:pt x="91" y="0"/>
                  </a:lnTo>
                  <a:lnTo>
                    <a:pt x="91" y="0"/>
                  </a:lnTo>
                  <a:lnTo>
                    <a:pt x="98" y="0"/>
                  </a:lnTo>
                  <a:lnTo>
                    <a:pt x="103" y="2"/>
                  </a:lnTo>
                  <a:lnTo>
                    <a:pt x="108" y="7"/>
                  </a:lnTo>
                  <a:lnTo>
                    <a:pt x="109" y="14"/>
                  </a:lnTo>
                  <a:lnTo>
                    <a:pt x="113" y="4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14" name="Freeform 1994">
              <a:extLst>
                <a:ext uri="{FF2B5EF4-FFF2-40B4-BE49-F238E27FC236}">
                  <a16:creationId xmlns:a16="http://schemas.microsoft.com/office/drawing/2014/main" id="{2D86C373-B72D-4650-8545-37FBB5655AE1}"/>
                </a:ext>
              </a:extLst>
            </p:cNvPr>
            <p:cNvSpPr>
              <a:spLocks/>
            </p:cNvSpPr>
            <p:nvPr/>
          </p:nvSpPr>
          <p:spPr bwMode="auto">
            <a:xfrm>
              <a:off x="7483887" y="3062920"/>
              <a:ext cx="113055" cy="72035"/>
            </a:xfrm>
            <a:custGeom>
              <a:avLst/>
              <a:gdLst>
                <a:gd name="T0" fmla="*/ 113 w 113"/>
                <a:gd name="T1" fmla="*/ 44 h 72"/>
                <a:gd name="T2" fmla="*/ 113 w 113"/>
                <a:gd name="T3" fmla="*/ 44 h 72"/>
                <a:gd name="T4" fmla="*/ 113 w 113"/>
                <a:gd name="T5" fmla="*/ 51 h 72"/>
                <a:gd name="T6" fmla="*/ 109 w 113"/>
                <a:gd name="T7" fmla="*/ 56 h 72"/>
                <a:gd name="T8" fmla="*/ 104 w 113"/>
                <a:gd name="T9" fmla="*/ 61 h 72"/>
                <a:gd name="T10" fmla="*/ 97 w 113"/>
                <a:gd name="T11" fmla="*/ 63 h 72"/>
                <a:gd name="T12" fmla="*/ 22 w 113"/>
                <a:gd name="T13" fmla="*/ 72 h 72"/>
                <a:gd name="T14" fmla="*/ 22 w 113"/>
                <a:gd name="T15" fmla="*/ 72 h 72"/>
                <a:gd name="T16" fmla="*/ 15 w 113"/>
                <a:gd name="T17" fmla="*/ 70 h 72"/>
                <a:gd name="T18" fmla="*/ 9 w 113"/>
                <a:gd name="T19" fmla="*/ 68 h 72"/>
                <a:gd name="T20" fmla="*/ 5 w 113"/>
                <a:gd name="T21" fmla="*/ 63 h 72"/>
                <a:gd name="T22" fmla="*/ 2 w 113"/>
                <a:gd name="T23" fmla="*/ 56 h 72"/>
                <a:gd name="T24" fmla="*/ 0 w 113"/>
                <a:gd name="T25" fmla="*/ 28 h 72"/>
                <a:gd name="T26" fmla="*/ 0 w 113"/>
                <a:gd name="T27" fmla="*/ 28 h 72"/>
                <a:gd name="T28" fmla="*/ 0 w 113"/>
                <a:gd name="T29" fmla="*/ 21 h 72"/>
                <a:gd name="T30" fmla="*/ 4 w 113"/>
                <a:gd name="T31" fmla="*/ 15 h 72"/>
                <a:gd name="T32" fmla="*/ 9 w 113"/>
                <a:gd name="T33" fmla="*/ 11 h 72"/>
                <a:gd name="T34" fmla="*/ 15 w 113"/>
                <a:gd name="T35" fmla="*/ 9 h 72"/>
                <a:gd name="T36" fmla="*/ 91 w 113"/>
                <a:gd name="T37" fmla="*/ 0 h 72"/>
                <a:gd name="T38" fmla="*/ 91 w 113"/>
                <a:gd name="T39" fmla="*/ 0 h 72"/>
                <a:gd name="T40" fmla="*/ 97 w 113"/>
                <a:gd name="T41" fmla="*/ 2 h 72"/>
                <a:gd name="T42" fmla="*/ 104 w 113"/>
                <a:gd name="T43" fmla="*/ 4 h 72"/>
                <a:gd name="T44" fmla="*/ 107 w 113"/>
                <a:gd name="T45" fmla="*/ 9 h 72"/>
                <a:gd name="T46" fmla="*/ 110 w 113"/>
                <a:gd name="T47" fmla="*/ 16 h 72"/>
                <a:gd name="T48" fmla="*/ 113 w 113"/>
                <a:gd name="T49" fmla="*/ 4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72">
                  <a:moveTo>
                    <a:pt x="113" y="44"/>
                  </a:moveTo>
                  <a:lnTo>
                    <a:pt x="113" y="44"/>
                  </a:lnTo>
                  <a:lnTo>
                    <a:pt x="113" y="51"/>
                  </a:lnTo>
                  <a:lnTo>
                    <a:pt x="109" y="56"/>
                  </a:lnTo>
                  <a:lnTo>
                    <a:pt x="104" y="61"/>
                  </a:lnTo>
                  <a:lnTo>
                    <a:pt x="97" y="63"/>
                  </a:lnTo>
                  <a:lnTo>
                    <a:pt x="22" y="72"/>
                  </a:lnTo>
                  <a:lnTo>
                    <a:pt x="22" y="72"/>
                  </a:lnTo>
                  <a:lnTo>
                    <a:pt x="15" y="70"/>
                  </a:lnTo>
                  <a:lnTo>
                    <a:pt x="9" y="68"/>
                  </a:lnTo>
                  <a:lnTo>
                    <a:pt x="5" y="63"/>
                  </a:lnTo>
                  <a:lnTo>
                    <a:pt x="2" y="56"/>
                  </a:lnTo>
                  <a:lnTo>
                    <a:pt x="0" y="28"/>
                  </a:lnTo>
                  <a:lnTo>
                    <a:pt x="0" y="28"/>
                  </a:lnTo>
                  <a:lnTo>
                    <a:pt x="0" y="21"/>
                  </a:lnTo>
                  <a:lnTo>
                    <a:pt x="4" y="15"/>
                  </a:lnTo>
                  <a:lnTo>
                    <a:pt x="9" y="11"/>
                  </a:lnTo>
                  <a:lnTo>
                    <a:pt x="15" y="9"/>
                  </a:lnTo>
                  <a:lnTo>
                    <a:pt x="91" y="0"/>
                  </a:lnTo>
                  <a:lnTo>
                    <a:pt x="91" y="0"/>
                  </a:lnTo>
                  <a:lnTo>
                    <a:pt x="97" y="2"/>
                  </a:lnTo>
                  <a:lnTo>
                    <a:pt x="104" y="4"/>
                  </a:lnTo>
                  <a:lnTo>
                    <a:pt x="107" y="9"/>
                  </a:lnTo>
                  <a:lnTo>
                    <a:pt x="110" y="16"/>
                  </a:lnTo>
                  <a:lnTo>
                    <a:pt x="113" y="44"/>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15" name="Freeform 1995">
              <a:extLst>
                <a:ext uri="{FF2B5EF4-FFF2-40B4-BE49-F238E27FC236}">
                  <a16:creationId xmlns:a16="http://schemas.microsoft.com/office/drawing/2014/main" id="{C595C172-49BC-42B0-9A55-D3C74ABA5A1E}"/>
                </a:ext>
              </a:extLst>
            </p:cNvPr>
            <p:cNvSpPr>
              <a:spLocks/>
            </p:cNvSpPr>
            <p:nvPr/>
          </p:nvSpPr>
          <p:spPr bwMode="auto">
            <a:xfrm>
              <a:off x="5880113" y="3319044"/>
              <a:ext cx="111054" cy="109053"/>
            </a:xfrm>
            <a:custGeom>
              <a:avLst/>
              <a:gdLst>
                <a:gd name="T0" fmla="*/ 111 w 111"/>
                <a:gd name="T1" fmla="*/ 82 h 109"/>
                <a:gd name="T2" fmla="*/ 111 w 111"/>
                <a:gd name="T3" fmla="*/ 82 h 109"/>
                <a:gd name="T4" fmla="*/ 110 w 111"/>
                <a:gd name="T5" fmla="*/ 89 h 109"/>
                <a:gd name="T6" fmla="*/ 108 w 111"/>
                <a:gd name="T7" fmla="*/ 95 h 109"/>
                <a:gd name="T8" fmla="*/ 102 w 111"/>
                <a:gd name="T9" fmla="*/ 99 h 109"/>
                <a:gd name="T10" fmla="*/ 96 w 111"/>
                <a:gd name="T11" fmla="*/ 102 h 109"/>
                <a:gd name="T12" fmla="*/ 26 w 111"/>
                <a:gd name="T13" fmla="*/ 109 h 109"/>
                <a:gd name="T14" fmla="*/ 26 w 111"/>
                <a:gd name="T15" fmla="*/ 109 h 109"/>
                <a:gd name="T16" fmla="*/ 19 w 111"/>
                <a:gd name="T17" fmla="*/ 108 h 109"/>
                <a:gd name="T18" fmla="*/ 13 w 111"/>
                <a:gd name="T19" fmla="*/ 106 h 109"/>
                <a:gd name="T20" fmla="*/ 9 w 111"/>
                <a:gd name="T21" fmla="*/ 100 h 109"/>
                <a:gd name="T22" fmla="*/ 8 w 111"/>
                <a:gd name="T23" fmla="*/ 94 h 109"/>
                <a:gd name="T24" fmla="*/ 0 w 111"/>
                <a:gd name="T25" fmla="*/ 26 h 109"/>
                <a:gd name="T26" fmla="*/ 0 w 111"/>
                <a:gd name="T27" fmla="*/ 26 h 109"/>
                <a:gd name="T28" fmla="*/ 0 w 111"/>
                <a:gd name="T29" fmla="*/ 20 h 109"/>
                <a:gd name="T30" fmla="*/ 4 w 111"/>
                <a:gd name="T31" fmla="*/ 13 h 109"/>
                <a:gd name="T32" fmla="*/ 9 w 111"/>
                <a:gd name="T33" fmla="*/ 9 h 109"/>
                <a:gd name="T34" fmla="*/ 15 w 111"/>
                <a:gd name="T35" fmla="*/ 8 h 109"/>
                <a:gd name="T36" fmla="*/ 85 w 111"/>
                <a:gd name="T37" fmla="*/ 0 h 109"/>
                <a:gd name="T38" fmla="*/ 85 w 111"/>
                <a:gd name="T39" fmla="*/ 0 h 109"/>
                <a:gd name="T40" fmla="*/ 92 w 111"/>
                <a:gd name="T41" fmla="*/ 0 h 109"/>
                <a:gd name="T42" fmla="*/ 97 w 111"/>
                <a:gd name="T43" fmla="*/ 4 h 109"/>
                <a:gd name="T44" fmla="*/ 102 w 111"/>
                <a:gd name="T45" fmla="*/ 8 h 109"/>
                <a:gd name="T46" fmla="*/ 104 w 111"/>
                <a:gd name="T47" fmla="*/ 15 h 109"/>
                <a:gd name="T48" fmla="*/ 111 w 111"/>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09">
                  <a:moveTo>
                    <a:pt x="111" y="82"/>
                  </a:moveTo>
                  <a:lnTo>
                    <a:pt x="111" y="82"/>
                  </a:lnTo>
                  <a:lnTo>
                    <a:pt x="110" y="89"/>
                  </a:lnTo>
                  <a:lnTo>
                    <a:pt x="108" y="95"/>
                  </a:lnTo>
                  <a:lnTo>
                    <a:pt x="102" y="99"/>
                  </a:lnTo>
                  <a:lnTo>
                    <a:pt x="96" y="102"/>
                  </a:lnTo>
                  <a:lnTo>
                    <a:pt x="26" y="109"/>
                  </a:lnTo>
                  <a:lnTo>
                    <a:pt x="26" y="109"/>
                  </a:lnTo>
                  <a:lnTo>
                    <a:pt x="19" y="108"/>
                  </a:lnTo>
                  <a:lnTo>
                    <a:pt x="13" y="106"/>
                  </a:lnTo>
                  <a:lnTo>
                    <a:pt x="9" y="100"/>
                  </a:lnTo>
                  <a:lnTo>
                    <a:pt x="8" y="94"/>
                  </a:lnTo>
                  <a:lnTo>
                    <a:pt x="0" y="26"/>
                  </a:lnTo>
                  <a:lnTo>
                    <a:pt x="0" y="26"/>
                  </a:lnTo>
                  <a:lnTo>
                    <a:pt x="0" y="20"/>
                  </a:lnTo>
                  <a:lnTo>
                    <a:pt x="4" y="13"/>
                  </a:lnTo>
                  <a:lnTo>
                    <a:pt x="9" y="9"/>
                  </a:lnTo>
                  <a:lnTo>
                    <a:pt x="15" y="8"/>
                  </a:lnTo>
                  <a:lnTo>
                    <a:pt x="85" y="0"/>
                  </a:lnTo>
                  <a:lnTo>
                    <a:pt x="85" y="0"/>
                  </a:lnTo>
                  <a:lnTo>
                    <a:pt x="92" y="0"/>
                  </a:lnTo>
                  <a:lnTo>
                    <a:pt x="97" y="4"/>
                  </a:lnTo>
                  <a:lnTo>
                    <a:pt x="102" y="8"/>
                  </a:lnTo>
                  <a:lnTo>
                    <a:pt x="104" y="15"/>
                  </a:lnTo>
                  <a:lnTo>
                    <a:pt x="111"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16" name="Freeform 1996">
              <a:extLst>
                <a:ext uri="{FF2B5EF4-FFF2-40B4-BE49-F238E27FC236}">
                  <a16:creationId xmlns:a16="http://schemas.microsoft.com/office/drawing/2014/main" id="{30E62401-5F99-4646-AD59-1D3E54AD6F95}"/>
                </a:ext>
              </a:extLst>
            </p:cNvPr>
            <p:cNvSpPr>
              <a:spLocks/>
            </p:cNvSpPr>
            <p:nvPr/>
          </p:nvSpPr>
          <p:spPr bwMode="auto">
            <a:xfrm>
              <a:off x="5999170" y="3306038"/>
              <a:ext cx="112054" cy="109053"/>
            </a:xfrm>
            <a:custGeom>
              <a:avLst/>
              <a:gdLst>
                <a:gd name="T0" fmla="*/ 112 w 112"/>
                <a:gd name="T1" fmla="*/ 82 h 109"/>
                <a:gd name="T2" fmla="*/ 112 w 112"/>
                <a:gd name="T3" fmla="*/ 82 h 109"/>
                <a:gd name="T4" fmla="*/ 112 w 112"/>
                <a:gd name="T5" fmla="*/ 89 h 109"/>
                <a:gd name="T6" fmla="*/ 108 w 112"/>
                <a:gd name="T7" fmla="*/ 95 h 109"/>
                <a:gd name="T8" fmla="*/ 104 w 112"/>
                <a:gd name="T9" fmla="*/ 99 h 109"/>
                <a:gd name="T10" fmla="*/ 98 w 112"/>
                <a:gd name="T11" fmla="*/ 102 h 109"/>
                <a:gd name="T12" fmla="*/ 26 w 112"/>
                <a:gd name="T13" fmla="*/ 109 h 109"/>
                <a:gd name="T14" fmla="*/ 26 w 112"/>
                <a:gd name="T15" fmla="*/ 109 h 109"/>
                <a:gd name="T16" fmla="*/ 20 w 112"/>
                <a:gd name="T17" fmla="*/ 108 h 109"/>
                <a:gd name="T18" fmla="*/ 15 w 112"/>
                <a:gd name="T19" fmla="*/ 106 h 109"/>
                <a:gd name="T20" fmla="*/ 11 w 112"/>
                <a:gd name="T21" fmla="*/ 100 h 109"/>
                <a:gd name="T22" fmla="*/ 8 w 112"/>
                <a:gd name="T23" fmla="*/ 94 h 109"/>
                <a:gd name="T24" fmla="*/ 0 w 112"/>
                <a:gd name="T25" fmla="*/ 26 h 109"/>
                <a:gd name="T26" fmla="*/ 0 w 112"/>
                <a:gd name="T27" fmla="*/ 26 h 109"/>
                <a:gd name="T28" fmla="*/ 2 w 112"/>
                <a:gd name="T29" fmla="*/ 20 h 109"/>
                <a:gd name="T30" fmla="*/ 4 w 112"/>
                <a:gd name="T31" fmla="*/ 13 h 109"/>
                <a:gd name="T32" fmla="*/ 9 w 112"/>
                <a:gd name="T33" fmla="*/ 9 h 109"/>
                <a:gd name="T34" fmla="*/ 16 w 112"/>
                <a:gd name="T35" fmla="*/ 8 h 109"/>
                <a:gd name="T36" fmla="*/ 86 w 112"/>
                <a:gd name="T37" fmla="*/ 0 h 109"/>
                <a:gd name="T38" fmla="*/ 86 w 112"/>
                <a:gd name="T39" fmla="*/ 0 h 109"/>
                <a:gd name="T40" fmla="*/ 92 w 112"/>
                <a:gd name="T41" fmla="*/ 0 h 109"/>
                <a:gd name="T42" fmla="*/ 99 w 112"/>
                <a:gd name="T43" fmla="*/ 3 h 109"/>
                <a:gd name="T44" fmla="*/ 103 w 112"/>
                <a:gd name="T45" fmla="*/ 8 h 109"/>
                <a:gd name="T46" fmla="*/ 105 w 112"/>
                <a:gd name="T47" fmla="*/ 15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2" y="89"/>
                  </a:lnTo>
                  <a:lnTo>
                    <a:pt x="108" y="95"/>
                  </a:lnTo>
                  <a:lnTo>
                    <a:pt x="104" y="99"/>
                  </a:lnTo>
                  <a:lnTo>
                    <a:pt x="98" y="102"/>
                  </a:lnTo>
                  <a:lnTo>
                    <a:pt x="26" y="109"/>
                  </a:lnTo>
                  <a:lnTo>
                    <a:pt x="26" y="109"/>
                  </a:lnTo>
                  <a:lnTo>
                    <a:pt x="20" y="108"/>
                  </a:lnTo>
                  <a:lnTo>
                    <a:pt x="15" y="106"/>
                  </a:lnTo>
                  <a:lnTo>
                    <a:pt x="11" y="100"/>
                  </a:lnTo>
                  <a:lnTo>
                    <a:pt x="8" y="94"/>
                  </a:lnTo>
                  <a:lnTo>
                    <a:pt x="0" y="26"/>
                  </a:lnTo>
                  <a:lnTo>
                    <a:pt x="0" y="26"/>
                  </a:lnTo>
                  <a:lnTo>
                    <a:pt x="2" y="20"/>
                  </a:lnTo>
                  <a:lnTo>
                    <a:pt x="4" y="13"/>
                  </a:lnTo>
                  <a:lnTo>
                    <a:pt x="9" y="9"/>
                  </a:lnTo>
                  <a:lnTo>
                    <a:pt x="16" y="8"/>
                  </a:lnTo>
                  <a:lnTo>
                    <a:pt x="86" y="0"/>
                  </a:lnTo>
                  <a:lnTo>
                    <a:pt x="86" y="0"/>
                  </a:lnTo>
                  <a:lnTo>
                    <a:pt x="92" y="0"/>
                  </a:lnTo>
                  <a:lnTo>
                    <a:pt x="99" y="3"/>
                  </a:lnTo>
                  <a:lnTo>
                    <a:pt x="103" y="8"/>
                  </a:lnTo>
                  <a:lnTo>
                    <a:pt x="105" y="15"/>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17" name="Freeform 1997">
              <a:extLst>
                <a:ext uri="{FF2B5EF4-FFF2-40B4-BE49-F238E27FC236}">
                  <a16:creationId xmlns:a16="http://schemas.microsoft.com/office/drawing/2014/main" id="{9D0445F4-92AC-4CE2-B88A-5AC4CE956BE1}"/>
                </a:ext>
              </a:extLst>
            </p:cNvPr>
            <p:cNvSpPr>
              <a:spLocks/>
            </p:cNvSpPr>
            <p:nvPr/>
          </p:nvSpPr>
          <p:spPr bwMode="auto">
            <a:xfrm>
              <a:off x="6120229" y="3293031"/>
              <a:ext cx="110053" cy="109053"/>
            </a:xfrm>
            <a:custGeom>
              <a:avLst/>
              <a:gdLst>
                <a:gd name="T0" fmla="*/ 110 w 110"/>
                <a:gd name="T1" fmla="*/ 82 h 109"/>
                <a:gd name="T2" fmla="*/ 110 w 110"/>
                <a:gd name="T3" fmla="*/ 82 h 109"/>
                <a:gd name="T4" fmla="*/ 110 w 110"/>
                <a:gd name="T5" fmla="*/ 89 h 109"/>
                <a:gd name="T6" fmla="*/ 108 w 110"/>
                <a:gd name="T7" fmla="*/ 95 h 109"/>
                <a:gd name="T8" fmla="*/ 103 w 110"/>
                <a:gd name="T9" fmla="*/ 99 h 109"/>
                <a:gd name="T10" fmla="*/ 96 w 110"/>
                <a:gd name="T11" fmla="*/ 102 h 109"/>
                <a:gd name="T12" fmla="*/ 26 w 110"/>
                <a:gd name="T13" fmla="*/ 109 h 109"/>
                <a:gd name="T14" fmla="*/ 26 w 110"/>
                <a:gd name="T15" fmla="*/ 109 h 109"/>
                <a:gd name="T16" fmla="*/ 20 w 110"/>
                <a:gd name="T17" fmla="*/ 108 h 109"/>
                <a:gd name="T18" fmla="*/ 13 w 110"/>
                <a:gd name="T19" fmla="*/ 106 h 109"/>
                <a:gd name="T20" fmla="*/ 9 w 110"/>
                <a:gd name="T21" fmla="*/ 100 h 109"/>
                <a:gd name="T22" fmla="*/ 7 w 110"/>
                <a:gd name="T23" fmla="*/ 94 h 109"/>
                <a:gd name="T24" fmla="*/ 0 w 110"/>
                <a:gd name="T25" fmla="*/ 26 h 109"/>
                <a:gd name="T26" fmla="*/ 0 w 110"/>
                <a:gd name="T27" fmla="*/ 26 h 109"/>
                <a:gd name="T28" fmla="*/ 0 w 110"/>
                <a:gd name="T29" fmla="*/ 20 h 109"/>
                <a:gd name="T30" fmla="*/ 3 w 110"/>
                <a:gd name="T31" fmla="*/ 13 h 109"/>
                <a:gd name="T32" fmla="*/ 8 w 110"/>
                <a:gd name="T33" fmla="*/ 9 h 109"/>
                <a:gd name="T34" fmla="*/ 14 w 110"/>
                <a:gd name="T35" fmla="*/ 7 h 109"/>
                <a:gd name="T36" fmla="*/ 84 w 110"/>
                <a:gd name="T37" fmla="*/ 0 h 109"/>
                <a:gd name="T38" fmla="*/ 84 w 110"/>
                <a:gd name="T39" fmla="*/ 0 h 109"/>
                <a:gd name="T40" fmla="*/ 92 w 110"/>
                <a:gd name="T41" fmla="*/ 0 h 109"/>
                <a:gd name="T42" fmla="*/ 97 w 110"/>
                <a:gd name="T43" fmla="*/ 3 h 109"/>
                <a:gd name="T44" fmla="*/ 101 w 110"/>
                <a:gd name="T45" fmla="*/ 8 h 109"/>
                <a:gd name="T46" fmla="*/ 104 w 110"/>
                <a:gd name="T47" fmla="*/ 15 h 109"/>
                <a:gd name="T48" fmla="*/ 110 w 110"/>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0" h="109">
                  <a:moveTo>
                    <a:pt x="110" y="82"/>
                  </a:moveTo>
                  <a:lnTo>
                    <a:pt x="110" y="82"/>
                  </a:lnTo>
                  <a:lnTo>
                    <a:pt x="110" y="89"/>
                  </a:lnTo>
                  <a:lnTo>
                    <a:pt x="108" y="95"/>
                  </a:lnTo>
                  <a:lnTo>
                    <a:pt x="103" y="99"/>
                  </a:lnTo>
                  <a:lnTo>
                    <a:pt x="96" y="102"/>
                  </a:lnTo>
                  <a:lnTo>
                    <a:pt x="26" y="109"/>
                  </a:lnTo>
                  <a:lnTo>
                    <a:pt x="26" y="109"/>
                  </a:lnTo>
                  <a:lnTo>
                    <a:pt x="20" y="108"/>
                  </a:lnTo>
                  <a:lnTo>
                    <a:pt x="13" y="106"/>
                  </a:lnTo>
                  <a:lnTo>
                    <a:pt x="9" y="100"/>
                  </a:lnTo>
                  <a:lnTo>
                    <a:pt x="7" y="94"/>
                  </a:lnTo>
                  <a:lnTo>
                    <a:pt x="0" y="26"/>
                  </a:lnTo>
                  <a:lnTo>
                    <a:pt x="0" y="26"/>
                  </a:lnTo>
                  <a:lnTo>
                    <a:pt x="0" y="20"/>
                  </a:lnTo>
                  <a:lnTo>
                    <a:pt x="3" y="13"/>
                  </a:lnTo>
                  <a:lnTo>
                    <a:pt x="8" y="9"/>
                  </a:lnTo>
                  <a:lnTo>
                    <a:pt x="14" y="7"/>
                  </a:lnTo>
                  <a:lnTo>
                    <a:pt x="84" y="0"/>
                  </a:lnTo>
                  <a:lnTo>
                    <a:pt x="84" y="0"/>
                  </a:lnTo>
                  <a:lnTo>
                    <a:pt x="92" y="0"/>
                  </a:lnTo>
                  <a:lnTo>
                    <a:pt x="97" y="3"/>
                  </a:lnTo>
                  <a:lnTo>
                    <a:pt x="101" y="8"/>
                  </a:lnTo>
                  <a:lnTo>
                    <a:pt x="104" y="15"/>
                  </a:lnTo>
                  <a:lnTo>
                    <a:pt x="110"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18" name="Freeform 1998">
              <a:extLst>
                <a:ext uri="{FF2B5EF4-FFF2-40B4-BE49-F238E27FC236}">
                  <a16:creationId xmlns:a16="http://schemas.microsoft.com/office/drawing/2014/main" id="{25C4A42B-8F26-4AE5-8500-D5B9C5A875E0}"/>
                </a:ext>
              </a:extLst>
            </p:cNvPr>
            <p:cNvSpPr>
              <a:spLocks/>
            </p:cNvSpPr>
            <p:nvPr/>
          </p:nvSpPr>
          <p:spPr bwMode="auto">
            <a:xfrm>
              <a:off x="6240287" y="3280025"/>
              <a:ext cx="111054" cy="108052"/>
            </a:xfrm>
            <a:custGeom>
              <a:avLst/>
              <a:gdLst>
                <a:gd name="T0" fmla="*/ 111 w 111"/>
                <a:gd name="T1" fmla="*/ 82 h 108"/>
                <a:gd name="T2" fmla="*/ 111 w 111"/>
                <a:gd name="T3" fmla="*/ 82 h 108"/>
                <a:gd name="T4" fmla="*/ 110 w 111"/>
                <a:gd name="T5" fmla="*/ 89 h 108"/>
                <a:gd name="T6" fmla="*/ 107 w 111"/>
                <a:gd name="T7" fmla="*/ 95 h 108"/>
                <a:gd name="T8" fmla="*/ 102 w 111"/>
                <a:gd name="T9" fmla="*/ 99 h 108"/>
                <a:gd name="T10" fmla="*/ 96 w 111"/>
                <a:gd name="T11" fmla="*/ 102 h 108"/>
                <a:gd name="T12" fmla="*/ 26 w 111"/>
                <a:gd name="T13" fmla="*/ 108 h 108"/>
                <a:gd name="T14" fmla="*/ 26 w 111"/>
                <a:gd name="T15" fmla="*/ 108 h 108"/>
                <a:gd name="T16" fmla="*/ 19 w 111"/>
                <a:gd name="T17" fmla="*/ 108 h 108"/>
                <a:gd name="T18" fmla="*/ 13 w 111"/>
                <a:gd name="T19" fmla="*/ 106 h 108"/>
                <a:gd name="T20" fmla="*/ 9 w 111"/>
                <a:gd name="T21" fmla="*/ 100 h 108"/>
                <a:gd name="T22" fmla="*/ 6 w 111"/>
                <a:gd name="T23" fmla="*/ 94 h 108"/>
                <a:gd name="T24" fmla="*/ 0 w 111"/>
                <a:gd name="T25" fmla="*/ 26 h 108"/>
                <a:gd name="T26" fmla="*/ 0 w 111"/>
                <a:gd name="T27" fmla="*/ 26 h 108"/>
                <a:gd name="T28" fmla="*/ 0 w 111"/>
                <a:gd name="T29" fmla="*/ 20 h 108"/>
                <a:gd name="T30" fmla="*/ 3 w 111"/>
                <a:gd name="T31" fmla="*/ 13 h 108"/>
                <a:gd name="T32" fmla="*/ 9 w 111"/>
                <a:gd name="T33" fmla="*/ 9 h 108"/>
                <a:gd name="T34" fmla="*/ 14 w 111"/>
                <a:gd name="T35" fmla="*/ 7 h 108"/>
                <a:gd name="T36" fmla="*/ 85 w 111"/>
                <a:gd name="T37" fmla="*/ 0 h 108"/>
                <a:gd name="T38" fmla="*/ 85 w 111"/>
                <a:gd name="T39" fmla="*/ 0 h 108"/>
                <a:gd name="T40" fmla="*/ 92 w 111"/>
                <a:gd name="T41" fmla="*/ 0 h 108"/>
                <a:gd name="T42" fmla="*/ 97 w 111"/>
                <a:gd name="T43" fmla="*/ 3 h 108"/>
                <a:gd name="T44" fmla="*/ 102 w 111"/>
                <a:gd name="T45" fmla="*/ 8 h 108"/>
                <a:gd name="T46" fmla="*/ 103 w 111"/>
                <a:gd name="T47" fmla="*/ 15 h 108"/>
                <a:gd name="T48" fmla="*/ 111 w 111"/>
                <a:gd name="T49" fmla="*/ 8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08">
                  <a:moveTo>
                    <a:pt x="111" y="82"/>
                  </a:moveTo>
                  <a:lnTo>
                    <a:pt x="111" y="82"/>
                  </a:lnTo>
                  <a:lnTo>
                    <a:pt x="110" y="89"/>
                  </a:lnTo>
                  <a:lnTo>
                    <a:pt x="107" y="95"/>
                  </a:lnTo>
                  <a:lnTo>
                    <a:pt x="102" y="99"/>
                  </a:lnTo>
                  <a:lnTo>
                    <a:pt x="96" y="102"/>
                  </a:lnTo>
                  <a:lnTo>
                    <a:pt x="26" y="108"/>
                  </a:lnTo>
                  <a:lnTo>
                    <a:pt x="26" y="108"/>
                  </a:lnTo>
                  <a:lnTo>
                    <a:pt x="19" y="108"/>
                  </a:lnTo>
                  <a:lnTo>
                    <a:pt x="13" y="106"/>
                  </a:lnTo>
                  <a:lnTo>
                    <a:pt x="9" y="100"/>
                  </a:lnTo>
                  <a:lnTo>
                    <a:pt x="6" y="94"/>
                  </a:lnTo>
                  <a:lnTo>
                    <a:pt x="0" y="26"/>
                  </a:lnTo>
                  <a:lnTo>
                    <a:pt x="0" y="26"/>
                  </a:lnTo>
                  <a:lnTo>
                    <a:pt x="0" y="20"/>
                  </a:lnTo>
                  <a:lnTo>
                    <a:pt x="3" y="13"/>
                  </a:lnTo>
                  <a:lnTo>
                    <a:pt x="9" y="9"/>
                  </a:lnTo>
                  <a:lnTo>
                    <a:pt x="14" y="7"/>
                  </a:lnTo>
                  <a:lnTo>
                    <a:pt x="85" y="0"/>
                  </a:lnTo>
                  <a:lnTo>
                    <a:pt x="85" y="0"/>
                  </a:lnTo>
                  <a:lnTo>
                    <a:pt x="92" y="0"/>
                  </a:lnTo>
                  <a:lnTo>
                    <a:pt x="97" y="3"/>
                  </a:lnTo>
                  <a:lnTo>
                    <a:pt x="102" y="8"/>
                  </a:lnTo>
                  <a:lnTo>
                    <a:pt x="103" y="15"/>
                  </a:lnTo>
                  <a:lnTo>
                    <a:pt x="111"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19" name="Freeform 1999">
              <a:extLst>
                <a:ext uri="{FF2B5EF4-FFF2-40B4-BE49-F238E27FC236}">
                  <a16:creationId xmlns:a16="http://schemas.microsoft.com/office/drawing/2014/main" id="{BD75A907-DCEF-48A5-9C8E-D30CFBF73E50}"/>
                </a:ext>
              </a:extLst>
            </p:cNvPr>
            <p:cNvSpPr>
              <a:spLocks/>
            </p:cNvSpPr>
            <p:nvPr/>
          </p:nvSpPr>
          <p:spPr bwMode="auto">
            <a:xfrm>
              <a:off x="6359344" y="3266019"/>
              <a:ext cx="112054" cy="109053"/>
            </a:xfrm>
            <a:custGeom>
              <a:avLst/>
              <a:gdLst>
                <a:gd name="T0" fmla="*/ 112 w 112"/>
                <a:gd name="T1" fmla="*/ 83 h 109"/>
                <a:gd name="T2" fmla="*/ 112 w 112"/>
                <a:gd name="T3" fmla="*/ 83 h 109"/>
                <a:gd name="T4" fmla="*/ 112 w 112"/>
                <a:gd name="T5" fmla="*/ 90 h 109"/>
                <a:gd name="T6" fmla="*/ 108 w 112"/>
                <a:gd name="T7" fmla="*/ 96 h 109"/>
                <a:gd name="T8" fmla="*/ 103 w 112"/>
                <a:gd name="T9" fmla="*/ 100 h 109"/>
                <a:gd name="T10" fmla="*/ 96 w 112"/>
                <a:gd name="T11" fmla="*/ 103 h 109"/>
                <a:gd name="T12" fmla="*/ 26 w 112"/>
                <a:gd name="T13" fmla="*/ 109 h 109"/>
                <a:gd name="T14" fmla="*/ 26 w 112"/>
                <a:gd name="T15" fmla="*/ 109 h 109"/>
                <a:gd name="T16" fmla="*/ 20 w 112"/>
                <a:gd name="T17" fmla="*/ 109 h 109"/>
                <a:gd name="T18" fmla="*/ 14 w 112"/>
                <a:gd name="T19" fmla="*/ 107 h 109"/>
                <a:gd name="T20" fmla="*/ 9 w 112"/>
                <a:gd name="T21" fmla="*/ 101 h 109"/>
                <a:gd name="T22" fmla="*/ 8 w 112"/>
                <a:gd name="T23" fmla="*/ 95 h 109"/>
                <a:gd name="T24" fmla="*/ 0 w 112"/>
                <a:gd name="T25" fmla="*/ 27 h 109"/>
                <a:gd name="T26" fmla="*/ 0 w 112"/>
                <a:gd name="T27" fmla="*/ 27 h 109"/>
                <a:gd name="T28" fmla="*/ 1 w 112"/>
                <a:gd name="T29" fmla="*/ 21 h 109"/>
                <a:gd name="T30" fmla="*/ 4 w 112"/>
                <a:gd name="T31" fmla="*/ 14 h 109"/>
                <a:gd name="T32" fmla="*/ 9 w 112"/>
                <a:gd name="T33" fmla="*/ 10 h 109"/>
                <a:gd name="T34" fmla="*/ 16 w 112"/>
                <a:gd name="T35" fmla="*/ 8 h 109"/>
                <a:gd name="T36" fmla="*/ 86 w 112"/>
                <a:gd name="T37" fmla="*/ 0 h 109"/>
                <a:gd name="T38" fmla="*/ 86 w 112"/>
                <a:gd name="T39" fmla="*/ 0 h 109"/>
                <a:gd name="T40" fmla="*/ 92 w 112"/>
                <a:gd name="T41" fmla="*/ 1 h 109"/>
                <a:gd name="T42" fmla="*/ 99 w 112"/>
                <a:gd name="T43" fmla="*/ 4 h 109"/>
                <a:gd name="T44" fmla="*/ 103 w 112"/>
                <a:gd name="T45" fmla="*/ 9 h 109"/>
                <a:gd name="T46" fmla="*/ 104 w 112"/>
                <a:gd name="T47" fmla="*/ 16 h 109"/>
                <a:gd name="T48" fmla="*/ 112 w 112"/>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3"/>
                  </a:moveTo>
                  <a:lnTo>
                    <a:pt x="112" y="83"/>
                  </a:lnTo>
                  <a:lnTo>
                    <a:pt x="112" y="90"/>
                  </a:lnTo>
                  <a:lnTo>
                    <a:pt x="108" y="96"/>
                  </a:lnTo>
                  <a:lnTo>
                    <a:pt x="103" y="100"/>
                  </a:lnTo>
                  <a:lnTo>
                    <a:pt x="96" y="103"/>
                  </a:lnTo>
                  <a:lnTo>
                    <a:pt x="26" y="109"/>
                  </a:lnTo>
                  <a:lnTo>
                    <a:pt x="26" y="109"/>
                  </a:lnTo>
                  <a:lnTo>
                    <a:pt x="20" y="109"/>
                  </a:lnTo>
                  <a:lnTo>
                    <a:pt x="14" y="107"/>
                  </a:lnTo>
                  <a:lnTo>
                    <a:pt x="9" y="101"/>
                  </a:lnTo>
                  <a:lnTo>
                    <a:pt x="8" y="95"/>
                  </a:lnTo>
                  <a:lnTo>
                    <a:pt x="0" y="27"/>
                  </a:lnTo>
                  <a:lnTo>
                    <a:pt x="0" y="27"/>
                  </a:lnTo>
                  <a:lnTo>
                    <a:pt x="1" y="21"/>
                  </a:lnTo>
                  <a:lnTo>
                    <a:pt x="4" y="14"/>
                  </a:lnTo>
                  <a:lnTo>
                    <a:pt x="9" y="10"/>
                  </a:lnTo>
                  <a:lnTo>
                    <a:pt x="16" y="8"/>
                  </a:lnTo>
                  <a:lnTo>
                    <a:pt x="86" y="0"/>
                  </a:lnTo>
                  <a:lnTo>
                    <a:pt x="86" y="0"/>
                  </a:lnTo>
                  <a:lnTo>
                    <a:pt x="92" y="1"/>
                  </a:lnTo>
                  <a:lnTo>
                    <a:pt x="99" y="4"/>
                  </a:lnTo>
                  <a:lnTo>
                    <a:pt x="103" y="9"/>
                  </a:lnTo>
                  <a:lnTo>
                    <a:pt x="104" y="16"/>
                  </a:lnTo>
                  <a:lnTo>
                    <a:pt x="112"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20" name="Freeform 2000">
              <a:extLst>
                <a:ext uri="{FF2B5EF4-FFF2-40B4-BE49-F238E27FC236}">
                  <a16:creationId xmlns:a16="http://schemas.microsoft.com/office/drawing/2014/main" id="{FD93086D-7830-4A92-B04A-A774FA2FF1E1}"/>
                </a:ext>
              </a:extLst>
            </p:cNvPr>
            <p:cNvSpPr>
              <a:spLocks/>
            </p:cNvSpPr>
            <p:nvPr/>
          </p:nvSpPr>
          <p:spPr bwMode="auto">
            <a:xfrm>
              <a:off x="6479402" y="3253012"/>
              <a:ext cx="111054" cy="109053"/>
            </a:xfrm>
            <a:custGeom>
              <a:avLst/>
              <a:gdLst>
                <a:gd name="T0" fmla="*/ 111 w 111"/>
                <a:gd name="T1" fmla="*/ 83 h 109"/>
                <a:gd name="T2" fmla="*/ 111 w 111"/>
                <a:gd name="T3" fmla="*/ 83 h 109"/>
                <a:gd name="T4" fmla="*/ 111 w 111"/>
                <a:gd name="T5" fmla="*/ 90 h 109"/>
                <a:gd name="T6" fmla="*/ 107 w 111"/>
                <a:gd name="T7" fmla="*/ 96 h 109"/>
                <a:gd name="T8" fmla="*/ 103 w 111"/>
                <a:gd name="T9" fmla="*/ 100 h 109"/>
                <a:gd name="T10" fmla="*/ 97 w 111"/>
                <a:gd name="T11" fmla="*/ 103 h 109"/>
                <a:gd name="T12" fmla="*/ 27 w 111"/>
                <a:gd name="T13" fmla="*/ 109 h 109"/>
                <a:gd name="T14" fmla="*/ 27 w 111"/>
                <a:gd name="T15" fmla="*/ 109 h 109"/>
                <a:gd name="T16" fmla="*/ 19 w 111"/>
                <a:gd name="T17" fmla="*/ 109 h 109"/>
                <a:gd name="T18" fmla="*/ 14 w 111"/>
                <a:gd name="T19" fmla="*/ 107 h 109"/>
                <a:gd name="T20" fmla="*/ 10 w 111"/>
                <a:gd name="T21" fmla="*/ 101 h 109"/>
                <a:gd name="T22" fmla="*/ 7 w 111"/>
                <a:gd name="T23" fmla="*/ 95 h 109"/>
                <a:gd name="T24" fmla="*/ 0 w 111"/>
                <a:gd name="T25" fmla="*/ 27 h 109"/>
                <a:gd name="T26" fmla="*/ 0 w 111"/>
                <a:gd name="T27" fmla="*/ 27 h 109"/>
                <a:gd name="T28" fmla="*/ 1 w 111"/>
                <a:gd name="T29" fmla="*/ 21 h 109"/>
                <a:gd name="T30" fmla="*/ 3 w 111"/>
                <a:gd name="T31" fmla="*/ 14 h 109"/>
                <a:gd name="T32" fmla="*/ 9 w 111"/>
                <a:gd name="T33" fmla="*/ 10 h 109"/>
                <a:gd name="T34" fmla="*/ 15 w 111"/>
                <a:gd name="T35" fmla="*/ 8 h 109"/>
                <a:gd name="T36" fmla="*/ 85 w 111"/>
                <a:gd name="T37" fmla="*/ 0 h 109"/>
                <a:gd name="T38" fmla="*/ 85 w 111"/>
                <a:gd name="T39" fmla="*/ 0 h 109"/>
                <a:gd name="T40" fmla="*/ 92 w 111"/>
                <a:gd name="T41" fmla="*/ 1 h 109"/>
                <a:gd name="T42" fmla="*/ 98 w 111"/>
                <a:gd name="T43" fmla="*/ 4 h 109"/>
                <a:gd name="T44" fmla="*/ 102 w 111"/>
                <a:gd name="T45" fmla="*/ 9 h 109"/>
                <a:gd name="T46" fmla="*/ 105 w 111"/>
                <a:gd name="T47" fmla="*/ 16 h 109"/>
                <a:gd name="T48" fmla="*/ 111 w 111"/>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09">
                  <a:moveTo>
                    <a:pt x="111" y="83"/>
                  </a:moveTo>
                  <a:lnTo>
                    <a:pt x="111" y="83"/>
                  </a:lnTo>
                  <a:lnTo>
                    <a:pt x="111" y="90"/>
                  </a:lnTo>
                  <a:lnTo>
                    <a:pt x="107" y="96"/>
                  </a:lnTo>
                  <a:lnTo>
                    <a:pt x="103" y="100"/>
                  </a:lnTo>
                  <a:lnTo>
                    <a:pt x="97" y="103"/>
                  </a:lnTo>
                  <a:lnTo>
                    <a:pt x="27" y="109"/>
                  </a:lnTo>
                  <a:lnTo>
                    <a:pt x="27" y="109"/>
                  </a:lnTo>
                  <a:lnTo>
                    <a:pt x="19" y="109"/>
                  </a:lnTo>
                  <a:lnTo>
                    <a:pt x="14" y="107"/>
                  </a:lnTo>
                  <a:lnTo>
                    <a:pt x="10" y="101"/>
                  </a:lnTo>
                  <a:lnTo>
                    <a:pt x="7" y="95"/>
                  </a:lnTo>
                  <a:lnTo>
                    <a:pt x="0" y="27"/>
                  </a:lnTo>
                  <a:lnTo>
                    <a:pt x="0" y="27"/>
                  </a:lnTo>
                  <a:lnTo>
                    <a:pt x="1" y="21"/>
                  </a:lnTo>
                  <a:lnTo>
                    <a:pt x="3" y="14"/>
                  </a:lnTo>
                  <a:lnTo>
                    <a:pt x="9" y="10"/>
                  </a:lnTo>
                  <a:lnTo>
                    <a:pt x="15" y="8"/>
                  </a:lnTo>
                  <a:lnTo>
                    <a:pt x="85" y="0"/>
                  </a:lnTo>
                  <a:lnTo>
                    <a:pt x="85" y="0"/>
                  </a:lnTo>
                  <a:lnTo>
                    <a:pt x="92" y="1"/>
                  </a:lnTo>
                  <a:lnTo>
                    <a:pt x="98" y="4"/>
                  </a:lnTo>
                  <a:lnTo>
                    <a:pt x="102" y="9"/>
                  </a:lnTo>
                  <a:lnTo>
                    <a:pt x="105" y="16"/>
                  </a:lnTo>
                  <a:lnTo>
                    <a:pt x="111"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21" name="Freeform 2001">
              <a:extLst>
                <a:ext uri="{FF2B5EF4-FFF2-40B4-BE49-F238E27FC236}">
                  <a16:creationId xmlns:a16="http://schemas.microsoft.com/office/drawing/2014/main" id="{6571BFA5-4D50-4C98-8E7C-8A57B090970F}"/>
                </a:ext>
              </a:extLst>
            </p:cNvPr>
            <p:cNvSpPr>
              <a:spLocks/>
            </p:cNvSpPr>
            <p:nvPr/>
          </p:nvSpPr>
          <p:spPr bwMode="auto">
            <a:xfrm>
              <a:off x="6599460" y="3240006"/>
              <a:ext cx="112054" cy="109053"/>
            </a:xfrm>
            <a:custGeom>
              <a:avLst/>
              <a:gdLst>
                <a:gd name="T0" fmla="*/ 112 w 112"/>
                <a:gd name="T1" fmla="*/ 83 h 109"/>
                <a:gd name="T2" fmla="*/ 112 w 112"/>
                <a:gd name="T3" fmla="*/ 83 h 109"/>
                <a:gd name="T4" fmla="*/ 111 w 112"/>
                <a:gd name="T5" fmla="*/ 90 h 109"/>
                <a:gd name="T6" fmla="*/ 108 w 112"/>
                <a:gd name="T7" fmla="*/ 96 h 109"/>
                <a:gd name="T8" fmla="*/ 103 w 112"/>
                <a:gd name="T9" fmla="*/ 100 h 109"/>
                <a:gd name="T10" fmla="*/ 96 w 112"/>
                <a:gd name="T11" fmla="*/ 101 h 109"/>
                <a:gd name="T12" fmla="*/ 26 w 112"/>
                <a:gd name="T13" fmla="*/ 109 h 109"/>
                <a:gd name="T14" fmla="*/ 26 w 112"/>
                <a:gd name="T15" fmla="*/ 109 h 109"/>
                <a:gd name="T16" fmla="*/ 20 w 112"/>
                <a:gd name="T17" fmla="*/ 109 h 109"/>
                <a:gd name="T18" fmla="*/ 13 w 112"/>
                <a:gd name="T19" fmla="*/ 107 h 109"/>
                <a:gd name="T20" fmla="*/ 9 w 112"/>
                <a:gd name="T21" fmla="*/ 101 h 109"/>
                <a:gd name="T22" fmla="*/ 7 w 112"/>
                <a:gd name="T23" fmla="*/ 95 h 109"/>
                <a:gd name="T24" fmla="*/ 0 w 112"/>
                <a:gd name="T25" fmla="*/ 27 h 109"/>
                <a:gd name="T26" fmla="*/ 0 w 112"/>
                <a:gd name="T27" fmla="*/ 27 h 109"/>
                <a:gd name="T28" fmla="*/ 0 w 112"/>
                <a:gd name="T29" fmla="*/ 21 h 109"/>
                <a:gd name="T30" fmla="*/ 4 w 112"/>
                <a:gd name="T31" fmla="*/ 14 h 109"/>
                <a:gd name="T32" fmla="*/ 8 w 112"/>
                <a:gd name="T33" fmla="*/ 10 h 109"/>
                <a:gd name="T34" fmla="*/ 15 w 112"/>
                <a:gd name="T35" fmla="*/ 8 h 109"/>
                <a:gd name="T36" fmla="*/ 85 w 112"/>
                <a:gd name="T37" fmla="*/ 0 h 109"/>
                <a:gd name="T38" fmla="*/ 85 w 112"/>
                <a:gd name="T39" fmla="*/ 0 h 109"/>
                <a:gd name="T40" fmla="*/ 93 w 112"/>
                <a:gd name="T41" fmla="*/ 1 h 109"/>
                <a:gd name="T42" fmla="*/ 98 w 112"/>
                <a:gd name="T43" fmla="*/ 4 h 109"/>
                <a:gd name="T44" fmla="*/ 102 w 112"/>
                <a:gd name="T45" fmla="*/ 9 h 109"/>
                <a:gd name="T46" fmla="*/ 104 w 112"/>
                <a:gd name="T47" fmla="*/ 16 h 109"/>
                <a:gd name="T48" fmla="*/ 112 w 112"/>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3"/>
                  </a:moveTo>
                  <a:lnTo>
                    <a:pt x="112" y="83"/>
                  </a:lnTo>
                  <a:lnTo>
                    <a:pt x="111" y="90"/>
                  </a:lnTo>
                  <a:lnTo>
                    <a:pt x="108" y="96"/>
                  </a:lnTo>
                  <a:lnTo>
                    <a:pt x="103" y="100"/>
                  </a:lnTo>
                  <a:lnTo>
                    <a:pt x="96" y="101"/>
                  </a:lnTo>
                  <a:lnTo>
                    <a:pt x="26" y="109"/>
                  </a:lnTo>
                  <a:lnTo>
                    <a:pt x="26" y="109"/>
                  </a:lnTo>
                  <a:lnTo>
                    <a:pt x="20" y="109"/>
                  </a:lnTo>
                  <a:lnTo>
                    <a:pt x="13" y="107"/>
                  </a:lnTo>
                  <a:lnTo>
                    <a:pt x="9" y="101"/>
                  </a:lnTo>
                  <a:lnTo>
                    <a:pt x="7" y="95"/>
                  </a:lnTo>
                  <a:lnTo>
                    <a:pt x="0" y="27"/>
                  </a:lnTo>
                  <a:lnTo>
                    <a:pt x="0" y="27"/>
                  </a:lnTo>
                  <a:lnTo>
                    <a:pt x="0" y="21"/>
                  </a:lnTo>
                  <a:lnTo>
                    <a:pt x="4" y="14"/>
                  </a:lnTo>
                  <a:lnTo>
                    <a:pt x="8" y="10"/>
                  </a:lnTo>
                  <a:lnTo>
                    <a:pt x="15" y="8"/>
                  </a:lnTo>
                  <a:lnTo>
                    <a:pt x="85" y="0"/>
                  </a:lnTo>
                  <a:lnTo>
                    <a:pt x="85" y="0"/>
                  </a:lnTo>
                  <a:lnTo>
                    <a:pt x="93" y="1"/>
                  </a:lnTo>
                  <a:lnTo>
                    <a:pt x="98" y="4"/>
                  </a:lnTo>
                  <a:lnTo>
                    <a:pt x="102" y="9"/>
                  </a:lnTo>
                  <a:lnTo>
                    <a:pt x="104" y="16"/>
                  </a:lnTo>
                  <a:lnTo>
                    <a:pt x="112"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22" name="Freeform 2002">
              <a:extLst>
                <a:ext uri="{FF2B5EF4-FFF2-40B4-BE49-F238E27FC236}">
                  <a16:creationId xmlns:a16="http://schemas.microsoft.com/office/drawing/2014/main" id="{FD3BE0D3-F911-426F-A67F-4898E83189FA}"/>
                </a:ext>
              </a:extLst>
            </p:cNvPr>
            <p:cNvSpPr>
              <a:spLocks/>
            </p:cNvSpPr>
            <p:nvPr/>
          </p:nvSpPr>
          <p:spPr bwMode="auto">
            <a:xfrm>
              <a:off x="6719518" y="3227000"/>
              <a:ext cx="112054" cy="109053"/>
            </a:xfrm>
            <a:custGeom>
              <a:avLst/>
              <a:gdLst>
                <a:gd name="T0" fmla="*/ 112 w 112"/>
                <a:gd name="T1" fmla="*/ 83 h 109"/>
                <a:gd name="T2" fmla="*/ 112 w 112"/>
                <a:gd name="T3" fmla="*/ 83 h 109"/>
                <a:gd name="T4" fmla="*/ 110 w 112"/>
                <a:gd name="T5" fmla="*/ 90 h 109"/>
                <a:gd name="T6" fmla="*/ 108 w 112"/>
                <a:gd name="T7" fmla="*/ 96 h 109"/>
                <a:gd name="T8" fmla="*/ 102 w 112"/>
                <a:gd name="T9" fmla="*/ 100 h 109"/>
                <a:gd name="T10" fmla="*/ 96 w 112"/>
                <a:gd name="T11" fmla="*/ 101 h 109"/>
                <a:gd name="T12" fmla="*/ 26 w 112"/>
                <a:gd name="T13" fmla="*/ 109 h 109"/>
                <a:gd name="T14" fmla="*/ 26 w 112"/>
                <a:gd name="T15" fmla="*/ 109 h 109"/>
                <a:gd name="T16" fmla="*/ 19 w 112"/>
                <a:gd name="T17" fmla="*/ 109 h 109"/>
                <a:gd name="T18" fmla="*/ 13 w 112"/>
                <a:gd name="T19" fmla="*/ 105 h 109"/>
                <a:gd name="T20" fmla="*/ 9 w 112"/>
                <a:gd name="T21" fmla="*/ 101 h 109"/>
                <a:gd name="T22" fmla="*/ 8 w 112"/>
                <a:gd name="T23" fmla="*/ 95 h 109"/>
                <a:gd name="T24" fmla="*/ 0 w 112"/>
                <a:gd name="T25" fmla="*/ 27 h 109"/>
                <a:gd name="T26" fmla="*/ 0 w 112"/>
                <a:gd name="T27" fmla="*/ 27 h 109"/>
                <a:gd name="T28" fmla="*/ 0 w 112"/>
                <a:gd name="T29" fmla="*/ 21 h 109"/>
                <a:gd name="T30" fmla="*/ 4 w 112"/>
                <a:gd name="T31" fmla="*/ 14 h 109"/>
                <a:gd name="T32" fmla="*/ 9 w 112"/>
                <a:gd name="T33" fmla="*/ 10 h 109"/>
                <a:gd name="T34" fmla="*/ 15 w 112"/>
                <a:gd name="T35" fmla="*/ 8 h 109"/>
                <a:gd name="T36" fmla="*/ 86 w 112"/>
                <a:gd name="T37" fmla="*/ 0 h 109"/>
                <a:gd name="T38" fmla="*/ 86 w 112"/>
                <a:gd name="T39" fmla="*/ 0 h 109"/>
                <a:gd name="T40" fmla="*/ 92 w 112"/>
                <a:gd name="T41" fmla="*/ 1 h 109"/>
                <a:gd name="T42" fmla="*/ 97 w 112"/>
                <a:gd name="T43" fmla="*/ 4 h 109"/>
                <a:gd name="T44" fmla="*/ 102 w 112"/>
                <a:gd name="T45" fmla="*/ 9 h 109"/>
                <a:gd name="T46" fmla="*/ 104 w 112"/>
                <a:gd name="T47" fmla="*/ 16 h 109"/>
                <a:gd name="T48" fmla="*/ 112 w 112"/>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3"/>
                  </a:moveTo>
                  <a:lnTo>
                    <a:pt x="112" y="83"/>
                  </a:lnTo>
                  <a:lnTo>
                    <a:pt x="110" y="90"/>
                  </a:lnTo>
                  <a:lnTo>
                    <a:pt x="108" y="96"/>
                  </a:lnTo>
                  <a:lnTo>
                    <a:pt x="102" y="100"/>
                  </a:lnTo>
                  <a:lnTo>
                    <a:pt x="96" y="101"/>
                  </a:lnTo>
                  <a:lnTo>
                    <a:pt x="26" y="109"/>
                  </a:lnTo>
                  <a:lnTo>
                    <a:pt x="26" y="109"/>
                  </a:lnTo>
                  <a:lnTo>
                    <a:pt x="19" y="109"/>
                  </a:lnTo>
                  <a:lnTo>
                    <a:pt x="13" y="105"/>
                  </a:lnTo>
                  <a:lnTo>
                    <a:pt x="9" y="101"/>
                  </a:lnTo>
                  <a:lnTo>
                    <a:pt x="8" y="95"/>
                  </a:lnTo>
                  <a:lnTo>
                    <a:pt x="0" y="27"/>
                  </a:lnTo>
                  <a:lnTo>
                    <a:pt x="0" y="27"/>
                  </a:lnTo>
                  <a:lnTo>
                    <a:pt x="0" y="21"/>
                  </a:lnTo>
                  <a:lnTo>
                    <a:pt x="4" y="14"/>
                  </a:lnTo>
                  <a:lnTo>
                    <a:pt x="9" y="10"/>
                  </a:lnTo>
                  <a:lnTo>
                    <a:pt x="15" y="8"/>
                  </a:lnTo>
                  <a:lnTo>
                    <a:pt x="86" y="0"/>
                  </a:lnTo>
                  <a:lnTo>
                    <a:pt x="86" y="0"/>
                  </a:lnTo>
                  <a:lnTo>
                    <a:pt x="92" y="1"/>
                  </a:lnTo>
                  <a:lnTo>
                    <a:pt x="97" y="4"/>
                  </a:lnTo>
                  <a:lnTo>
                    <a:pt x="102" y="9"/>
                  </a:lnTo>
                  <a:lnTo>
                    <a:pt x="104" y="16"/>
                  </a:lnTo>
                  <a:lnTo>
                    <a:pt x="112"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23" name="Freeform 2003">
              <a:extLst>
                <a:ext uri="{FF2B5EF4-FFF2-40B4-BE49-F238E27FC236}">
                  <a16:creationId xmlns:a16="http://schemas.microsoft.com/office/drawing/2014/main" id="{C454C338-F721-409A-A9D6-60EFC94030D3}"/>
                </a:ext>
              </a:extLst>
            </p:cNvPr>
            <p:cNvSpPr>
              <a:spLocks/>
            </p:cNvSpPr>
            <p:nvPr/>
          </p:nvSpPr>
          <p:spPr bwMode="auto">
            <a:xfrm>
              <a:off x="6838576" y="3213994"/>
              <a:ext cx="112054" cy="109053"/>
            </a:xfrm>
            <a:custGeom>
              <a:avLst/>
              <a:gdLst>
                <a:gd name="T0" fmla="*/ 112 w 112"/>
                <a:gd name="T1" fmla="*/ 83 h 109"/>
                <a:gd name="T2" fmla="*/ 112 w 112"/>
                <a:gd name="T3" fmla="*/ 83 h 109"/>
                <a:gd name="T4" fmla="*/ 112 w 112"/>
                <a:gd name="T5" fmla="*/ 90 h 109"/>
                <a:gd name="T6" fmla="*/ 108 w 112"/>
                <a:gd name="T7" fmla="*/ 96 h 109"/>
                <a:gd name="T8" fmla="*/ 103 w 112"/>
                <a:gd name="T9" fmla="*/ 100 h 109"/>
                <a:gd name="T10" fmla="*/ 98 w 112"/>
                <a:gd name="T11" fmla="*/ 101 h 109"/>
                <a:gd name="T12" fmla="*/ 26 w 112"/>
                <a:gd name="T13" fmla="*/ 109 h 109"/>
                <a:gd name="T14" fmla="*/ 26 w 112"/>
                <a:gd name="T15" fmla="*/ 109 h 109"/>
                <a:gd name="T16" fmla="*/ 20 w 112"/>
                <a:gd name="T17" fmla="*/ 109 h 109"/>
                <a:gd name="T18" fmla="*/ 15 w 112"/>
                <a:gd name="T19" fmla="*/ 105 h 109"/>
                <a:gd name="T20" fmla="*/ 9 w 112"/>
                <a:gd name="T21" fmla="*/ 101 h 109"/>
                <a:gd name="T22" fmla="*/ 8 w 112"/>
                <a:gd name="T23" fmla="*/ 95 h 109"/>
                <a:gd name="T24" fmla="*/ 0 w 112"/>
                <a:gd name="T25" fmla="*/ 27 h 109"/>
                <a:gd name="T26" fmla="*/ 0 w 112"/>
                <a:gd name="T27" fmla="*/ 27 h 109"/>
                <a:gd name="T28" fmla="*/ 2 w 112"/>
                <a:gd name="T29" fmla="*/ 21 h 109"/>
                <a:gd name="T30" fmla="*/ 4 w 112"/>
                <a:gd name="T31" fmla="*/ 14 h 109"/>
                <a:gd name="T32" fmla="*/ 9 w 112"/>
                <a:gd name="T33" fmla="*/ 10 h 109"/>
                <a:gd name="T34" fmla="*/ 16 w 112"/>
                <a:gd name="T35" fmla="*/ 8 h 109"/>
                <a:gd name="T36" fmla="*/ 86 w 112"/>
                <a:gd name="T37" fmla="*/ 0 h 109"/>
                <a:gd name="T38" fmla="*/ 86 w 112"/>
                <a:gd name="T39" fmla="*/ 0 h 109"/>
                <a:gd name="T40" fmla="*/ 93 w 112"/>
                <a:gd name="T41" fmla="*/ 1 h 109"/>
                <a:gd name="T42" fmla="*/ 99 w 112"/>
                <a:gd name="T43" fmla="*/ 4 h 109"/>
                <a:gd name="T44" fmla="*/ 103 w 112"/>
                <a:gd name="T45" fmla="*/ 9 h 109"/>
                <a:gd name="T46" fmla="*/ 104 w 112"/>
                <a:gd name="T47" fmla="*/ 16 h 109"/>
                <a:gd name="T48" fmla="*/ 112 w 112"/>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3"/>
                  </a:moveTo>
                  <a:lnTo>
                    <a:pt x="112" y="83"/>
                  </a:lnTo>
                  <a:lnTo>
                    <a:pt x="112" y="90"/>
                  </a:lnTo>
                  <a:lnTo>
                    <a:pt x="108" y="96"/>
                  </a:lnTo>
                  <a:lnTo>
                    <a:pt x="103" y="100"/>
                  </a:lnTo>
                  <a:lnTo>
                    <a:pt x="98" y="101"/>
                  </a:lnTo>
                  <a:lnTo>
                    <a:pt x="26" y="109"/>
                  </a:lnTo>
                  <a:lnTo>
                    <a:pt x="26" y="109"/>
                  </a:lnTo>
                  <a:lnTo>
                    <a:pt x="20" y="109"/>
                  </a:lnTo>
                  <a:lnTo>
                    <a:pt x="15" y="105"/>
                  </a:lnTo>
                  <a:lnTo>
                    <a:pt x="9" y="101"/>
                  </a:lnTo>
                  <a:lnTo>
                    <a:pt x="8" y="95"/>
                  </a:lnTo>
                  <a:lnTo>
                    <a:pt x="0" y="27"/>
                  </a:lnTo>
                  <a:lnTo>
                    <a:pt x="0" y="27"/>
                  </a:lnTo>
                  <a:lnTo>
                    <a:pt x="2" y="21"/>
                  </a:lnTo>
                  <a:lnTo>
                    <a:pt x="4" y="14"/>
                  </a:lnTo>
                  <a:lnTo>
                    <a:pt x="9" y="10"/>
                  </a:lnTo>
                  <a:lnTo>
                    <a:pt x="16" y="8"/>
                  </a:lnTo>
                  <a:lnTo>
                    <a:pt x="86" y="0"/>
                  </a:lnTo>
                  <a:lnTo>
                    <a:pt x="86" y="0"/>
                  </a:lnTo>
                  <a:lnTo>
                    <a:pt x="93" y="1"/>
                  </a:lnTo>
                  <a:lnTo>
                    <a:pt x="99" y="4"/>
                  </a:lnTo>
                  <a:lnTo>
                    <a:pt x="103" y="9"/>
                  </a:lnTo>
                  <a:lnTo>
                    <a:pt x="104" y="16"/>
                  </a:lnTo>
                  <a:lnTo>
                    <a:pt x="112"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24" name="Freeform 2004">
              <a:extLst>
                <a:ext uri="{FF2B5EF4-FFF2-40B4-BE49-F238E27FC236}">
                  <a16:creationId xmlns:a16="http://schemas.microsoft.com/office/drawing/2014/main" id="{4359C85F-43D2-490D-99F0-FF8FFA4A2157}"/>
                </a:ext>
              </a:extLst>
            </p:cNvPr>
            <p:cNvSpPr>
              <a:spLocks/>
            </p:cNvSpPr>
            <p:nvPr/>
          </p:nvSpPr>
          <p:spPr bwMode="auto">
            <a:xfrm>
              <a:off x="6958634" y="3200987"/>
              <a:ext cx="112054" cy="109053"/>
            </a:xfrm>
            <a:custGeom>
              <a:avLst/>
              <a:gdLst>
                <a:gd name="T0" fmla="*/ 112 w 112"/>
                <a:gd name="T1" fmla="*/ 83 h 109"/>
                <a:gd name="T2" fmla="*/ 112 w 112"/>
                <a:gd name="T3" fmla="*/ 83 h 109"/>
                <a:gd name="T4" fmla="*/ 112 w 112"/>
                <a:gd name="T5" fmla="*/ 90 h 109"/>
                <a:gd name="T6" fmla="*/ 109 w 112"/>
                <a:gd name="T7" fmla="*/ 95 h 109"/>
                <a:gd name="T8" fmla="*/ 104 w 112"/>
                <a:gd name="T9" fmla="*/ 100 h 109"/>
                <a:gd name="T10" fmla="*/ 97 w 112"/>
                <a:gd name="T11" fmla="*/ 101 h 109"/>
                <a:gd name="T12" fmla="*/ 27 w 112"/>
                <a:gd name="T13" fmla="*/ 109 h 109"/>
                <a:gd name="T14" fmla="*/ 27 w 112"/>
                <a:gd name="T15" fmla="*/ 109 h 109"/>
                <a:gd name="T16" fmla="*/ 19 w 112"/>
                <a:gd name="T17" fmla="*/ 109 h 109"/>
                <a:gd name="T18" fmla="*/ 14 w 112"/>
                <a:gd name="T19" fmla="*/ 105 h 109"/>
                <a:gd name="T20" fmla="*/ 10 w 112"/>
                <a:gd name="T21" fmla="*/ 101 h 109"/>
                <a:gd name="T22" fmla="*/ 8 w 112"/>
                <a:gd name="T23" fmla="*/ 95 h 109"/>
                <a:gd name="T24" fmla="*/ 0 w 112"/>
                <a:gd name="T25" fmla="*/ 27 h 109"/>
                <a:gd name="T26" fmla="*/ 0 w 112"/>
                <a:gd name="T27" fmla="*/ 27 h 109"/>
                <a:gd name="T28" fmla="*/ 1 w 112"/>
                <a:gd name="T29" fmla="*/ 20 h 109"/>
                <a:gd name="T30" fmla="*/ 4 w 112"/>
                <a:gd name="T31" fmla="*/ 14 h 109"/>
                <a:gd name="T32" fmla="*/ 9 w 112"/>
                <a:gd name="T33" fmla="*/ 10 h 109"/>
                <a:gd name="T34" fmla="*/ 15 w 112"/>
                <a:gd name="T35" fmla="*/ 8 h 109"/>
                <a:gd name="T36" fmla="*/ 86 w 112"/>
                <a:gd name="T37" fmla="*/ 0 h 109"/>
                <a:gd name="T38" fmla="*/ 86 w 112"/>
                <a:gd name="T39" fmla="*/ 0 h 109"/>
                <a:gd name="T40" fmla="*/ 92 w 112"/>
                <a:gd name="T41" fmla="*/ 1 h 109"/>
                <a:gd name="T42" fmla="*/ 99 w 112"/>
                <a:gd name="T43" fmla="*/ 4 h 109"/>
                <a:gd name="T44" fmla="*/ 102 w 112"/>
                <a:gd name="T45" fmla="*/ 9 h 109"/>
                <a:gd name="T46" fmla="*/ 105 w 112"/>
                <a:gd name="T47" fmla="*/ 16 h 109"/>
                <a:gd name="T48" fmla="*/ 112 w 112"/>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3"/>
                  </a:moveTo>
                  <a:lnTo>
                    <a:pt x="112" y="83"/>
                  </a:lnTo>
                  <a:lnTo>
                    <a:pt x="112" y="90"/>
                  </a:lnTo>
                  <a:lnTo>
                    <a:pt x="109" y="95"/>
                  </a:lnTo>
                  <a:lnTo>
                    <a:pt x="104" y="100"/>
                  </a:lnTo>
                  <a:lnTo>
                    <a:pt x="97" y="101"/>
                  </a:lnTo>
                  <a:lnTo>
                    <a:pt x="27" y="109"/>
                  </a:lnTo>
                  <a:lnTo>
                    <a:pt x="27" y="109"/>
                  </a:lnTo>
                  <a:lnTo>
                    <a:pt x="19" y="109"/>
                  </a:lnTo>
                  <a:lnTo>
                    <a:pt x="14" y="105"/>
                  </a:lnTo>
                  <a:lnTo>
                    <a:pt x="10" y="101"/>
                  </a:lnTo>
                  <a:lnTo>
                    <a:pt x="8" y="95"/>
                  </a:lnTo>
                  <a:lnTo>
                    <a:pt x="0" y="27"/>
                  </a:lnTo>
                  <a:lnTo>
                    <a:pt x="0" y="27"/>
                  </a:lnTo>
                  <a:lnTo>
                    <a:pt x="1" y="20"/>
                  </a:lnTo>
                  <a:lnTo>
                    <a:pt x="4" y="14"/>
                  </a:lnTo>
                  <a:lnTo>
                    <a:pt x="9" y="10"/>
                  </a:lnTo>
                  <a:lnTo>
                    <a:pt x="15" y="8"/>
                  </a:lnTo>
                  <a:lnTo>
                    <a:pt x="86" y="0"/>
                  </a:lnTo>
                  <a:lnTo>
                    <a:pt x="86" y="0"/>
                  </a:lnTo>
                  <a:lnTo>
                    <a:pt x="92" y="1"/>
                  </a:lnTo>
                  <a:lnTo>
                    <a:pt x="99" y="4"/>
                  </a:lnTo>
                  <a:lnTo>
                    <a:pt x="102" y="9"/>
                  </a:lnTo>
                  <a:lnTo>
                    <a:pt x="105" y="16"/>
                  </a:lnTo>
                  <a:lnTo>
                    <a:pt x="112"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25" name="Freeform 2005">
              <a:extLst>
                <a:ext uri="{FF2B5EF4-FFF2-40B4-BE49-F238E27FC236}">
                  <a16:creationId xmlns:a16="http://schemas.microsoft.com/office/drawing/2014/main" id="{2FD70A78-4247-4CAC-BBEE-ADC0BA4ED97A}"/>
                </a:ext>
              </a:extLst>
            </p:cNvPr>
            <p:cNvSpPr>
              <a:spLocks/>
            </p:cNvSpPr>
            <p:nvPr/>
          </p:nvSpPr>
          <p:spPr bwMode="auto">
            <a:xfrm>
              <a:off x="7079692" y="3187981"/>
              <a:ext cx="111054" cy="109053"/>
            </a:xfrm>
            <a:custGeom>
              <a:avLst/>
              <a:gdLst>
                <a:gd name="T0" fmla="*/ 111 w 111"/>
                <a:gd name="T1" fmla="*/ 83 h 109"/>
                <a:gd name="T2" fmla="*/ 111 w 111"/>
                <a:gd name="T3" fmla="*/ 83 h 109"/>
                <a:gd name="T4" fmla="*/ 110 w 111"/>
                <a:gd name="T5" fmla="*/ 90 h 109"/>
                <a:gd name="T6" fmla="*/ 107 w 111"/>
                <a:gd name="T7" fmla="*/ 95 h 109"/>
                <a:gd name="T8" fmla="*/ 102 w 111"/>
                <a:gd name="T9" fmla="*/ 100 h 109"/>
                <a:gd name="T10" fmla="*/ 96 w 111"/>
                <a:gd name="T11" fmla="*/ 101 h 109"/>
                <a:gd name="T12" fmla="*/ 26 w 111"/>
                <a:gd name="T13" fmla="*/ 109 h 109"/>
                <a:gd name="T14" fmla="*/ 26 w 111"/>
                <a:gd name="T15" fmla="*/ 109 h 109"/>
                <a:gd name="T16" fmla="*/ 19 w 111"/>
                <a:gd name="T17" fmla="*/ 109 h 109"/>
                <a:gd name="T18" fmla="*/ 13 w 111"/>
                <a:gd name="T19" fmla="*/ 105 h 109"/>
                <a:gd name="T20" fmla="*/ 9 w 111"/>
                <a:gd name="T21" fmla="*/ 100 h 109"/>
                <a:gd name="T22" fmla="*/ 6 w 111"/>
                <a:gd name="T23" fmla="*/ 95 h 109"/>
                <a:gd name="T24" fmla="*/ 0 w 111"/>
                <a:gd name="T25" fmla="*/ 27 h 109"/>
                <a:gd name="T26" fmla="*/ 0 w 111"/>
                <a:gd name="T27" fmla="*/ 27 h 109"/>
                <a:gd name="T28" fmla="*/ 0 w 111"/>
                <a:gd name="T29" fmla="*/ 20 h 109"/>
                <a:gd name="T30" fmla="*/ 4 w 111"/>
                <a:gd name="T31" fmla="*/ 14 h 109"/>
                <a:gd name="T32" fmla="*/ 7 w 111"/>
                <a:gd name="T33" fmla="*/ 10 h 109"/>
                <a:gd name="T34" fmla="*/ 14 w 111"/>
                <a:gd name="T35" fmla="*/ 8 h 109"/>
                <a:gd name="T36" fmla="*/ 85 w 111"/>
                <a:gd name="T37" fmla="*/ 0 h 109"/>
                <a:gd name="T38" fmla="*/ 85 w 111"/>
                <a:gd name="T39" fmla="*/ 0 h 109"/>
                <a:gd name="T40" fmla="*/ 92 w 111"/>
                <a:gd name="T41" fmla="*/ 1 h 109"/>
                <a:gd name="T42" fmla="*/ 97 w 111"/>
                <a:gd name="T43" fmla="*/ 4 h 109"/>
                <a:gd name="T44" fmla="*/ 101 w 111"/>
                <a:gd name="T45" fmla="*/ 9 h 109"/>
                <a:gd name="T46" fmla="*/ 104 w 111"/>
                <a:gd name="T47" fmla="*/ 16 h 109"/>
                <a:gd name="T48" fmla="*/ 111 w 111"/>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09">
                  <a:moveTo>
                    <a:pt x="111" y="83"/>
                  </a:moveTo>
                  <a:lnTo>
                    <a:pt x="111" y="83"/>
                  </a:lnTo>
                  <a:lnTo>
                    <a:pt x="110" y="90"/>
                  </a:lnTo>
                  <a:lnTo>
                    <a:pt x="107" y="95"/>
                  </a:lnTo>
                  <a:lnTo>
                    <a:pt x="102" y="100"/>
                  </a:lnTo>
                  <a:lnTo>
                    <a:pt x="96" y="101"/>
                  </a:lnTo>
                  <a:lnTo>
                    <a:pt x="26" y="109"/>
                  </a:lnTo>
                  <a:lnTo>
                    <a:pt x="26" y="109"/>
                  </a:lnTo>
                  <a:lnTo>
                    <a:pt x="19" y="109"/>
                  </a:lnTo>
                  <a:lnTo>
                    <a:pt x="13" y="105"/>
                  </a:lnTo>
                  <a:lnTo>
                    <a:pt x="9" y="100"/>
                  </a:lnTo>
                  <a:lnTo>
                    <a:pt x="6" y="95"/>
                  </a:lnTo>
                  <a:lnTo>
                    <a:pt x="0" y="27"/>
                  </a:lnTo>
                  <a:lnTo>
                    <a:pt x="0" y="27"/>
                  </a:lnTo>
                  <a:lnTo>
                    <a:pt x="0" y="20"/>
                  </a:lnTo>
                  <a:lnTo>
                    <a:pt x="4" y="14"/>
                  </a:lnTo>
                  <a:lnTo>
                    <a:pt x="7" y="10"/>
                  </a:lnTo>
                  <a:lnTo>
                    <a:pt x="14" y="8"/>
                  </a:lnTo>
                  <a:lnTo>
                    <a:pt x="85" y="0"/>
                  </a:lnTo>
                  <a:lnTo>
                    <a:pt x="85" y="0"/>
                  </a:lnTo>
                  <a:lnTo>
                    <a:pt x="92" y="1"/>
                  </a:lnTo>
                  <a:lnTo>
                    <a:pt x="97" y="4"/>
                  </a:lnTo>
                  <a:lnTo>
                    <a:pt x="101" y="9"/>
                  </a:lnTo>
                  <a:lnTo>
                    <a:pt x="104" y="16"/>
                  </a:lnTo>
                  <a:lnTo>
                    <a:pt x="111"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26" name="Freeform 2006">
              <a:extLst>
                <a:ext uri="{FF2B5EF4-FFF2-40B4-BE49-F238E27FC236}">
                  <a16:creationId xmlns:a16="http://schemas.microsoft.com/office/drawing/2014/main" id="{29D1A60D-5772-4BCF-A5CC-AEAE8B15E11D}"/>
                </a:ext>
              </a:extLst>
            </p:cNvPr>
            <p:cNvSpPr>
              <a:spLocks/>
            </p:cNvSpPr>
            <p:nvPr/>
          </p:nvSpPr>
          <p:spPr bwMode="auto">
            <a:xfrm>
              <a:off x="7198750" y="3174974"/>
              <a:ext cx="112054" cy="109053"/>
            </a:xfrm>
            <a:custGeom>
              <a:avLst/>
              <a:gdLst>
                <a:gd name="T0" fmla="*/ 112 w 112"/>
                <a:gd name="T1" fmla="*/ 83 h 109"/>
                <a:gd name="T2" fmla="*/ 112 w 112"/>
                <a:gd name="T3" fmla="*/ 83 h 109"/>
                <a:gd name="T4" fmla="*/ 112 w 112"/>
                <a:gd name="T5" fmla="*/ 90 h 109"/>
                <a:gd name="T6" fmla="*/ 108 w 112"/>
                <a:gd name="T7" fmla="*/ 95 h 109"/>
                <a:gd name="T8" fmla="*/ 103 w 112"/>
                <a:gd name="T9" fmla="*/ 100 h 109"/>
                <a:gd name="T10" fmla="*/ 96 w 112"/>
                <a:gd name="T11" fmla="*/ 101 h 109"/>
                <a:gd name="T12" fmla="*/ 26 w 112"/>
                <a:gd name="T13" fmla="*/ 109 h 109"/>
                <a:gd name="T14" fmla="*/ 26 w 112"/>
                <a:gd name="T15" fmla="*/ 109 h 109"/>
                <a:gd name="T16" fmla="*/ 20 w 112"/>
                <a:gd name="T17" fmla="*/ 109 h 109"/>
                <a:gd name="T18" fmla="*/ 14 w 112"/>
                <a:gd name="T19" fmla="*/ 105 h 109"/>
                <a:gd name="T20" fmla="*/ 9 w 112"/>
                <a:gd name="T21" fmla="*/ 100 h 109"/>
                <a:gd name="T22" fmla="*/ 8 w 112"/>
                <a:gd name="T23" fmla="*/ 94 h 109"/>
                <a:gd name="T24" fmla="*/ 0 w 112"/>
                <a:gd name="T25" fmla="*/ 27 h 109"/>
                <a:gd name="T26" fmla="*/ 0 w 112"/>
                <a:gd name="T27" fmla="*/ 27 h 109"/>
                <a:gd name="T28" fmla="*/ 1 w 112"/>
                <a:gd name="T29" fmla="*/ 20 h 109"/>
                <a:gd name="T30" fmla="*/ 4 w 112"/>
                <a:gd name="T31" fmla="*/ 14 h 109"/>
                <a:gd name="T32" fmla="*/ 9 w 112"/>
                <a:gd name="T33" fmla="*/ 10 h 109"/>
                <a:gd name="T34" fmla="*/ 16 w 112"/>
                <a:gd name="T35" fmla="*/ 8 h 109"/>
                <a:gd name="T36" fmla="*/ 86 w 112"/>
                <a:gd name="T37" fmla="*/ 0 h 109"/>
                <a:gd name="T38" fmla="*/ 86 w 112"/>
                <a:gd name="T39" fmla="*/ 0 h 109"/>
                <a:gd name="T40" fmla="*/ 92 w 112"/>
                <a:gd name="T41" fmla="*/ 1 h 109"/>
                <a:gd name="T42" fmla="*/ 98 w 112"/>
                <a:gd name="T43" fmla="*/ 4 h 109"/>
                <a:gd name="T44" fmla="*/ 103 w 112"/>
                <a:gd name="T45" fmla="*/ 9 h 109"/>
                <a:gd name="T46" fmla="*/ 104 w 112"/>
                <a:gd name="T47" fmla="*/ 16 h 109"/>
                <a:gd name="T48" fmla="*/ 112 w 112"/>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3"/>
                  </a:moveTo>
                  <a:lnTo>
                    <a:pt x="112" y="83"/>
                  </a:lnTo>
                  <a:lnTo>
                    <a:pt x="112" y="90"/>
                  </a:lnTo>
                  <a:lnTo>
                    <a:pt x="108" y="95"/>
                  </a:lnTo>
                  <a:lnTo>
                    <a:pt x="103" y="100"/>
                  </a:lnTo>
                  <a:lnTo>
                    <a:pt x="96" y="101"/>
                  </a:lnTo>
                  <a:lnTo>
                    <a:pt x="26" y="109"/>
                  </a:lnTo>
                  <a:lnTo>
                    <a:pt x="26" y="109"/>
                  </a:lnTo>
                  <a:lnTo>
                    <a:pt x="20" y="109"/>
                  </a:lnTo>
                  <a:lnTo>
                    <a:pt x="14" y="105"/>
                  </a:lnTo>
                  <a:lnTo>
                    <a:pt x="9" y="100"/>
                  </a:lnTo>
                  <a:lnTo>
                    <a:pt x="8" y="94"/>
                  </a:lnTo>
                  <a:lnTo>
                    <a:pt x="0" y="27"/>
                  </a:lnTo>
                  <a:lnTo>
                    <a:pt x="0" y="27"/>
                  </a:lnTo>
                  <a:lnTo>
                    <a:pt x="1" y="20"/>
                  </a:lnTo>
                  <a:lnTo>
                    <a:pt x="4" y="14"/>
                  </a:lnTo>
                  <a:lnTo>
                    <a:pt x="9" y="10"/>
                  </a:lnTo>
                  <a:lnTo>
                    <a:pt x="16" y="8"/>
                  </a:lnTo>
                  <a:lnTo>
                    <a:pt x="86" y="0"/>
                  </a:lnTo>
                  <a:lnTo>
                    <a:pt x="86" y="0"/>
                  </a:lnTo>
                  <a:lnTo>
                    <a:pt x="92" y="1"/>
                  </a:lnTo>
                  <a:lnTo>
                    <a:pt x="98" y="4"/>
                  </a:lnTo>
                  <a:lnTo>
                    <a:pt x="103" y="9"/>
                  </a:lnTo>
                  <a:lnTo>
                    <a:pt x="104" y="16"/>
                  </a:lnTo>
                  <a:lnTo>
                    <a:pt x="112"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27" name="Freeform 2007">
              <a:extLst>
                <a:ext uri="{FF2B5EF4-FFF2-40B4-BE49-F238E27FC236}">
                  <a16:creationId xmlns:a16="http://schemas.microsoft.com/office/drawing/2014/main" id="{458E4DE2-0DF1-4057-A084-82FD26E9BB1F}"/>
                </a:ext>
              </a:extLst>
            </p:cNvPr>
            <p:cNvSpPr>
              <a:spLocks/>
            </p:cNvSpPr>
            <p:nvPr/>
          </p:nvSpPr>
          <p:spPr bwMode="auto">
            <a:xfrm>
              <a:off x="7318807" y="3161968"/>
              <a:ext cx="111054" cy="109053"/>
            </a:xfrm>
            <a:custGeom>
              <a:avLst/>
              <a:gdLst>
                <a:gd name="T0" fmla="*/ 111 w 111"/>
                <a:gd name="T1" fmla="*/ 83 h 109"/>
                <a:gd name="T2" fmla="*/ 111 w 111"/>
                <a:gd name="T3" fmla="*/ 83 h 109"/>
                <a:gd name="T4" fmla="*/ 111 w 111"/>
                <a:gd name="T5" fmla="*/ 90 h 109"/>
                <a:gd name="T6" fmla="*/ 108 w 111"/>
                <a:gd name="T7" fmla="*/ 95 h 109"/>
                <a:gd name="T8" fmla="*/ 104 w 111"/>
                <a:gd name="T9" fmla="*/ 100 h 109"/>
                <a:gd name="T10" fmla="*/ 97 w 111"/>
                <a:gd name="T11" fmla="*/ 101 h 109"/>
                <a:gd name="T12" fmla="*/ 26 w 111"/>
                <a:gd name="T13" fmla="*/ 109 h 109"/>
                <a:gd name="T14" fmla="*/ 26 w 111"/>
                <a:gd name="T15" fmla="*/ 109 h 109"/>
                <a:gd name="T16" fmla="*/ 19 w 111"/>
                <a:gd name="T17" fmla="*/ 109 h 109"/>
                <a:gd name="T18" fmla="*/ 14 w 111"/>
                <a:gd name="T19" fmla="*/ 105 h 109"/>
                <a:gd name="T20" fmla="*/ 10 w 111"/>
                <a:gd name="T21" fmla="*/ 100 h 109"/>
                <a:gd name="T22" fmla="*/ 7 w 111"/>
                <a:gd name="T23" fmla="*/ 94 h 109"/>
                <a:gd name="T24" fmla="*/ 0 w 111"/>
                <a:gd name="T25" fmla="*/ 26 h 109"/>
                <a:gd name="T26" fmla="*/ 0 w 111"/>
                <a:gd name="T27" fmla="*/ 26 h 109"/>
                <a:gd name="T28" fmla="*/ 1 w 111"/>
                <a:gd name="T29" fmla="*/ 20 h 109"/>
                <a:gd name="T30" fmla="*/ 4 w 111"/>
                <a:gd name="T31" fmla="*/ 14 h 109"/>
                <a:gd name="T32" fmla="*/ 9 w 111"/>
                <a:gd name="T33" fmla="*/ 10 h 109"/>
                <a:gd name="T34" fmla="*/ 15 w 111"/>
                <a:gd name="T35" fmla="*/ 8 h 109"/>
                <a:gd name="T36" fmla="*/ 85 w 111"/>
                <a:gd name="T37" fmla="*/ 0 h 109"/>
                <a:gd name="T38" fmla="*/ 85 w 111"/>
                <a:gd name="T39" fmla="*/ 0 h 109"/>
                <a:gd name="T40" fmla="*/ 92 w 111"/>
                <a:gd name="T41" fmla="*/ 1 h 109"/>
                <a:gd name="T42" fmla="*/ 98 w 111"/>
                <a:gd name="T43" fmla="*/ 4 h 109"/>
                <a:gd name="T44" fmla="*/ 102 w 111"/>
                <a:gd name="T45" fmla="*/ 9 h 109"/>
                <a:gd name="T46" fmla="*/ 105 w 111"/>
                <a:gd name="T47" fmla="*/ 16 h 109"/>
                <a:gd name="T48" fmla="*/ 111 w 111"/>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09">
                  <a:moveTo>
                    <a:pt x="111" y="83"/>
                  </a:moveTo>
                  <a:lnTo>
                    <a:pt x="111" y="83"/>
                  </a:lnTo>
                  <a:lnTo>
                    <a:pt x="111" y="90"/>
                  </a:lnTo>
                  <a:lnTo>
                    <a:pt x="108" y="95"/>
                  </a:lnTo>
                  <a:lnTo>
                    <a:pt x="104" y="100"/>
                  </a:lnTo>
                  <a:lnTo>
                    <a:pt x="97" y="101"/>
                  </a:lnTo>
                  <a:lnTo>
                    <a:pt x="26" y="109"/>
                  </a:lnTo>
                  <a:lnTo>
                    <a:pt x="26" y="109"/>
                  </a:lnTo>
                  <a:lnTo>
                    <a:pt x="19" y="109"/>
                  </a:lnTo>
                  <a:lnTo>
                    <a:pt x="14" y="105"/>
                  </a:lnTo>
                  <a:lnTo>
                    <a:pt x="10" y="100"/>
                  </a:lnTo>
                  <a:lnTo>
                    <a:pt x="7" y="94"/>
                  </a:lnTo>
                  <a:lnTo>
                    <a:pt x="0" y="26"/>
                  </a:lnTo>
                  <a:lnTo>
                    <a:pt x="0" y="26"/>
                  </a:lnTo>
                  <a:lnTo>
                    <a:pt x="1" y="20"/>
                  </a:lnTo>
                  <a:lnTo>
                    <a:pt x="4" y="14"/>
                  </a:lnTo>
                  <a:lnTo>
                    <a:pt x="9" y="10"/>
                  </a:lnTo>
                  <a:lnTo>
                    <a:pt x="15" y="8"/>
                  </a:lnTo>
                  <a:lnTo>
                    <a:pt x="85" y="0"/>
                  </a:lnTo>
                  <a:lnTo>
                    <a:pt x="85" y="0"/>
                  </a:lnTo>
                  <a:lnTo>
                    <a:pt x="92" y="1"/>
                  </a:lnTo>
                  <a:lnTo>
                    <a:pt x="98" y="4"/>
                  </a:lnTo>
                  <a:lnTo>
                    <a:pt x="102" y="9"/>
                  </a:lnTo>
                  <a:lnTo>
                    <a:pt x="105" y="16"/>
                  </a:lnTo>
                  <a:lnTo>
                    <a:pt x="111"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28" name="Freeform 2008">
              <a:extLst>
                <a:ext uri="{FF2B5EF4-FFF2-40B4-BE49-F238E27FC236}">
                  <a16:creationId xmlns:a16="http://schemas.microsoft.com/office/drawing/2014/main" id="{84EC7D88-1095-4B25-990A-E12836EE8394}"/>
                </a:ext>
              </a:extLst>
            </p:cNvPr>
            <p:cNvSpPr>
              <a:spLocks/>
            </p:cNvSpPr>
            <p:nvPr/>
          </p:nvSpPr>
          <p:spPr bwMode="auto">
            <a:xfrm>
              <a:off x="7438865" y="3142959"/>
              <a:ext cx="171083" cy="115056"/>
            </a:xfrm>
            <a:custGeom>
              <a:avLst/>
              <a:gdLst>
                <a:gd name="T0" fmla="*/ 171 w 171"/>
                <a:gd name="T1" fmla="*/ 83 h 115"/>
                <a:gd name="T2" fmla="*/ 171 w 171"/>
                <a:gd name="T3" fmla="*/ 83 h 115"/>
                <a:gd name="T4" fmla="*/ 169 w 171"/>
                <a:gd name="T5" fmla="*/ 89 h 115"/>
                <a:gd name="T6" fmla="*/ 167 w 171"/>
                <a:gd name="T7" fmla="*/ 94 h 115"/>
                <a:gd name="T8" fmla="*/ 162 w 171"/>
                <a:gd name="T9" fmla="*/ 100 h 115"/>
                <a:gd name="T10" fmla="*/ 155 w 171"/>
                <a:gd name="T11" fmla="*/ 101 h 115"/>
                <a:gd name="T12" fmla="*/ 26 w 171"/>
                <a:gd name="T13" fmla="*/ 115 h 115"/>
                <a:gd name="T14" fmla="*/ 26 w 171"/>
                <a:gd name="T15" fmla="*/ 115 h 115"/>
                <a:gd name="T16" fmla="*/ 20 w 171"/>
                <a:gd name="T17" fmla="*/ 115 h 115"/>
                <a:gd name="T18" fmla="*/ 13 w 171"/>
                <a:gd name="T19" fmla="*/ 111 h 115"/>
                <a:gd name="T20" fmla="*/ 10 w 171"/>
                <a:gd name="T21" fmla="*/ 106 h 115"/>
                <a:gd name="T22" fmla="*/ 7 w 171"/>
                <a:gd name="T23" fmla="*/ 100 h 115"/>
                <a:gd name="T24" fmla="*/ 0 w 171"/>
                <a:gd name="T25" fmla="*/ 32 h 115"/>
                <a:gd name="T26" fmla="*/ 0 w 171"/>
                <a:gd name="T27" fmla="*/ 32 h 115"/>
                <a:gd name="T28" fmla="*/ 0 w 171"/>
                <a:gd name="T29" fmla="*/ 26 h 115"/>
                <a:gd name="T30" fmla="*/ 3 w 171"/>
                <a:gd name="T31" fmla="*/ 20 h 115"/>
                <a:gd name="T32" fmla="*/ 8 w 171"/>
                <a:gd name="T33" fmla="*/ 16 h 115"/>
                <a:gd name="T34" fmla="*/ 15 w 171"/>
                <a:gd name="T35" fmla="*/ 14 h 115"/>
                <a:gd name="T36" fmla="*/ 145 w 171"/>
                <a:gd name="T37" fmla="*/ 0 h 115"/>
                <a:gd name="T38" fmla="*/ 145 w 171"/>
                <a:gd name="T39" fmla="*/ 0 h 115"/>
                <a:gd name="T40" fmla="*/ 151 w 171"/>
                <a:gd name="T41" fmla="*/ 1 h 115"/>
                <a:gd name="T42" fmla="*/ 156 w 171"/>
                <a:gd name="T43" fmla="*/ 3 h 115"/>
                <a:gd name="T44" fmla="*/ 162 w 171"/>
                <a:gd name="T45" fmla="*/ 9 h 115"/>
                <a:gd name="T46" fmla="*/ 163 w 171"/>
                <a:gd name="T47" fmla="*/ 15 h 115"/>
                <a:gd name="T48" fmla="*/ 171 w 171"/>
                <a:gd name="T49" fmla="*/ 8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1" h="115">
                  <a:moveTo>
                    <a:pt x="171" y="83"/>
                  </a:moveTo>
                  <a:lnTo>
                    <a:pt x="171" y="83"/>
                  </a:lnTo>
                  <a:lnTo>
                    <a:pt x="169" y="89"/>
                  </a:lnTo>
                  <a:lnTo>
                    <a:pt x="167" y="94"/>
                  </a:lnTo>
                  <a:lnTo>
                    <a:pt x="162" y="100"/>
                  </a:lnTo>
                  <a:lnTo>
                    <a:pt x="155" y="101"/>
                  </a:lnTo>
                  <a:lnTo>
                    <a:pt x="26" y="115"/>
                  </a:lnTo>
                  <a:lnTo>
                    <a:pt x="26" y="115"/>
                  </a:lnTo>
                  <a:lnTo>
                    <a:pt x="20" y="115"/>
                  </a:lnTo>
                  <a:lnTo>
                    <a:pt x="13" y="111"/>
                  </a:lnTo>
                  <a:lnTo>
                    <a:pt x="10" y="106"/>
                  </a:lnTo>
                  <a:lnTo>
                    <a:pt x="7" y="100"/>
                  </a:lnTo>
                  <a:lnTo>
                    <a:pt x="0" y="32"/>
                  </a:lnTo>
                  <a:lnTo>
                    <a:pt x="0" y="32"/>
                  </a:lnTo>
                  <a:lnTo>
                    <a:pt x="0" y="26"/>
                  </a:lnTo>
                  <a:lnTo>
                    <a:pt x="3" y="20"/>
                  </a:lnTo>
                  <a:lnTo>
                    <a:pt x="8" y="16"/>
                  </a:lnTo>
                  <a:lnTo>
                    <a:pt x="15" y="14"/>
                  </a:lnTo>
                  <a:lnTo>
                    <a:pt x="145" y="0"/>
                  </a:lnTo>
                  <a:lnTo>
                    <a:pt x="145" y="0"/>
                  </a:lnTo>
                  <a:lnTo>
                    <a:pt x="151" y="1"/>
                  </a:lnTo>
                  <a:lnTo>
                    <a:pt x="156" y="3"/>
                  </a:lnTo>
                  <a:lnTo>
                    <a:pt x="162" y="9"/>
                  </a:lnTo>
                  <a:lnTo>
                    <a:pt x="163" y="15"/>
                  </a:lnTo>
                  <a:lnTo>
                    <a:pt x="171"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29" name="Freeform 2009">
              <a:extLst>
                <a:ext uri="{FF2B5EF4-FFF2-40B4-BE49-F238E27FC236}">
                  <a16:creationId xmlns:a16="http://schemas.microsoft.com/office/drawing/2014/main" id="{8ACAF6EF-B15B-4760-ABB5-71F46AB07BBA}"/>
                </a:ext>
              </a:extLst>
            </p:cNvPr>
            <p:cNvSpPr>
              <a:spLocks/>
            </p:cNvSpPr>
            <p:nvPr/>
          </p:nvSpPr>
          <p:spPr bwMode="auto">
            <a:xfrm>
              <a:off x="5893119" y="3427096"/>
              <a:ext cx="174084" cy="116056"/>
            </a:xfrm>
            <a:custGeom>
              <a:avLst/>
              <a:gdLst>
                <a:gd name="T0" fmla="*/ 174 w 174"/>
                <a:gd name="T1" fmla="*/ 82 h 116"/>
                <a:gd name="T2" fmla="*/ 174 w 174"/>
                <a:gd name="T3" fmla="*/ 82 h 116"/>
                <a:gd name="T4" fmla="*/ 172 w 174"/>
                <a:gd name="T5" fmla="*/ 89 h 116"/>
                <a:gd name="T6" fmla="*/ 170 w 174"/>
                <a:gd name="T7" fmla="*/ 95 h 116"/>
                <a:gd name="T8" fmla="*/ 165 w 174"/>
                <a:gd name="T9" fmla="*/ 99 h 116"/>
                <a:gd name="T10" fmla="*/ 158 w 174"/>
                <a:gd name="T11" fmla="*/ 102 h 116"/>
                <a:gd name="T12" fmla="*/ 26 w 174"/>
                <a:gd name="T13" fmla="*/ 116 h 116"/>
                <a:gd name="T14" fmla="*/ 26 w 174"/>
                <a:gd name="T15" fmla="*/ 116 h 116"/>
                <a:gd name="T16" fmla="*/ 19 w 174"/>
                <a:gd name="T17" fmla="*/ 115 h 116"/>
                <a:gd name="T18" fmla="*/ 13 w 174"/>
                <a:gd name="T19" fmla="*/ 112 h 116"/>
                <a:gd name="T20" fmla="*/ 9 w 174"/>
                <a:gd name="T21" fmla="*/ 107 h 116"/>
                <a:gd name="T22" fmla="*/ 6 w 174"/>
                <a:gd name="T23" fmla="*/ 100 h 116"/>
                <a:gd name="T24" fmla="*/ 0 w 174"/>
                <a:gd name="T25" fmla="*/ 33 h 116"/>
                <a:gd name="T26" fmla="*/ 0 w 174"/>
                <a:gd name="T27" fmla="*/ 33 h 116"/>
                <a:gd name="T28" fmla="*/ 0 w 174"/>
                <a:gd name="T29" fmla="*/ 26 h 116"/>
                <a:gd name="T30" fmla="*/ 2 w 174"/>
                <a:gd name="T31" fmla="*/ 21 h 116"/>
                <a:gd name="T32" fmla="*/ 8 w 174"/>
                <a:gd name="T33" fmla="*/ 16 h 116"/>
                <a:gd name="T34" fmla="*/ 14 w 174"/>
                <a:gd name="T35" fmla="*/ 14 h 116"/>
                <a:gd name="T36" fmla="*/ 148 w 174"/>
                <a:gd name="T37" fmla="*/ 0 h 116"/>
                <a:gd name="T38" fmla="*/ 148 w 174"/>
                <a:gd name="T39" fmla="*/ 0 h 116"/>
                <a:gd name="T40" fmla="*/ 154 w 174"/>
                <a:gd name="T41" fmla="*/ 0 h 116"/>
                <a:gd name="T42" fmla="*/ 160 w 174"/>
                <a:gd name="T43" fmla="*/ 3 h 116"/>
                <a:gd name="T44" fmla="*/ 163 w 174"/>
                <a:gd name="T45" fmla="*/ 8 h 116"/>
                <a:gd name="T46" fmla="*/ 166 w 174"/>
                <a:gd name="T47" fmla="*/ 14 h 116"/>
                <a:gd name="T48" fmla="*/ 174 w 174"/>
                <a:gd name="T4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116">
                  <a:moveTo>
                    <a:pt x="174" y="82"/>
                  </a:moveTo>
                  <a:lnTo>
                    <a:pt x="174" y="82"/>
                  </a:lnTo>
                  <a:lnTo>
                    <a:pt x="172" y="89"/>
                  </a:lnTo>
                  <a:lnTo>
                    <a:pt x="170" y="95"/>
                  </a:lnTo>
                  <a:lnTo>
                    <a:pt x="165" y="99"/>
                  </a:lnTo>
                  <a:lnTo>
                    <a:pt x="158" y="102"/>
                  </a:lnTo>
                  <a:lnTo>
                    <a:pt x="26" y="116"/>
                  </a:lnTo>
                  <a:lnTo>
                    <a:pt x="26" y="116"/>
                  </a:lnTo>
                  <a:lnTo>
                    <a:pt x="19" y="115"/>
                  </a:lnTo>
                  <a:lnTo>
                    <a:pt x="13" y="112"/>
                  </a:lnTo>
                  <a:lnTo>
                    <a:pt x="9" y="107"/>
                  </a:lnTo>
                  <a:lnTo>
                    <a:pt x="6" y="100"/>
                  </a:lnTo>
                  <a:lnTo>
                    <a:pt x="0" y="33"/>
                  </a:lnTo>
                  <a:lnTo>
                    <a:pt x="0" y="33"/>
                  </a:lnTo>
                  <a:lnTo>
                    <a:pt x="0" y="26"/>
                  </a:lnTo>
                  <a:lnTo>
                    <a:pt x="2" y="21"/>
                  </a:lnTo>
                  <a:lnTo>
                    <a:pt x="8" y="16"/>
                  </a:lnTo>
                  <a:lnTo>
                    <a:pt x="14" y="14"/>
                  </a:lnTo>
                  <a:lnTo>
                    <a:pt x="148" y="0"/>
                  </a:lnTo>
                  <a:lnTo>
                    <a:pt x="148" y="0"/>
                  </a:lnTo>
                  <a:lnTo>
                    <a:pt x="154" y="0"/>
                  </a:lnTo>
                  <a:lnTo>
                    <a:pt x="160" y="3"/>
                  </a:lnTo>
                  <a:lnTo>
                    <a:pt x="163" y="8"/>
                  </a:lnTo>
                  <a:lnTo>
                    <a:pt x="166" y="14"/>
                  </a:lnTo>
                  <a:lnTo>
                    <a:pt x="174"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30" name="Freeform 2010">
              <a:extLst>
                <a:ext uri="{FF2B5EF4-FFF2-40B4-BE49-F238E27FC236}">
                  <a16:creationId xmlns:a16="http://schemas.microsoft.com/office/drawing/2014/main" id="{AE6AA15B-D35E-4207-B9BE-9A14D21DE055}"/>
                </a:ext>
              </a:extLst>
            </p:cNvPr>
            <p:cNvSpPr>
              <a:spLocks/>
            </p:cNvSpPr>
            <p:nvPr/>
          </p:nvSpPr>
          <p:spPr bwMode="auto">
            <a:xfrm>
              <a:off x="6072206" y="3414090"/>
              <a:ext cx="112054" cy="109053"/>
            </a:xfrm>
            <a:custGeom>
              <a:avLst/>
              <a:gdLst>
                <a:gd name="T0" fmla="*/ 112 w 112"/>
                <a:gd name="T1" fmla="*/ 82 h 109"/>
                <a:gd name="T2" fmla="*/ 112 w 112"/>
                <a:gd name="T3" fmla="*/ 82 h 109"/>
                <a:gd name="T4" fmla="*/ 112 w 112"/>
                <a:gd name="T5" fmla="*/ 90 h 109"/>
                <a:gd name="T6" fmla="*/ 108 w 112"/>
                <a:gd name="T7" fmla="*/ 95 h 109"/>
                <a:gd name="T8" fmla="*/ 104 w 112"/>
                <a:gd name="T9" fmla="*/ 99 h 109"/>
                <a:gd name="T10" fmla="*/ 97 w 112"/>
                <a:gd name="T11" fmla="*/ 102 h 109"/>
                <a:gd name="T12" fmla="*/ 26 w 112"/>
                <a:gd name="T13" fmla="*/ 109 h 109"/>
                <a:gd name="T14" fmla="*/ 26 w 112"/>
                <a:gd name="T15" fmla="*/ 109 h 109"/>
                <a:gd name="T16" fmla="*/ 19 w 112"/>
                <a:gd name="T17" fmla="*/ 108 h 109"/>
                <a:gd name="T18" fmla="*/ 14 w 112"/>
                <a:gd name="T19" fmla="*/ 105 h 109"/>
                <a:gd name="T20" fmla="*/ 10 w 112"/>
                <a:gd name="T21" fmla="*/ 100 h 109"/>
                <a:gd name="T22" fmla="*/ 8 w 112"/>
                <a:gd name="T23" fmla="*/ 94 h 109"/>
                <a:gd name="T24" fmla="*/ 0 w 112"/>
                <a:gd name="T25" fmla="*/ 26 h 109"/>
                <a:gd name="T26" fmla="*/ 0 w 112"/>
                <a:gd name="T27" fmla="*/ 26 h 109"/>
                <a:gd name="T28" fmla="*/ 1 w 112"/>
                <a:gd name="T29" fmla="*/ 20 h 109"/>
                <a:gd name="T30" fmla="*/ 4 w 112"/>
                <a:gd name="T31" fmla="*/ 14 h 109"/>
                <a:gd name="T32" fmla="*/ 9 w 112"/>
                <a:gd name="T33" fmla="*/ 9 h 109"/>
                <a:gd name="T34" fmla="*/ 16 w 112"/>
                <a:gd name="T35" fmla="*/ 8 h 109"/>
                <a:gd name="T36" fmla="*/ 86 w 112"/>
                <a:gd name="T37" fmla="*/ 0 h 109"/>
                <a:gd name="T38" fmla="*/ 86 w 112"/>
                <a:gd name="T39" fmla="*/ 0 h 109"/>
                <a:gd name="T40" fmla="*/ 92 w 112"/>
                <a:gd name="T41" fmla="*/ 0 h 109"/>
                <a:gd name="T42" fmla="*/ 99 w 112"/>
                <a:gd name="T43" fmla="*/ 4 h 109"/>
                <a:gd name="T44" fmla="*/ 103 w 112"/>
                <a:gd name="T45" fmla="*/ 8 h 109"/>
                <a:gd name="T46" fmla="*/ 105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2" y="90"/>
                  </a:lnTo>
                  <a:lnTo>
                    <a:pt x="108" y="95"/>
                  </a:lnTo>
                  <a:lnTo>
                    <a:pt x="104" y="99"/>
                  </a:lnTo>
                  <a:lnTo>
                    <a:pt x="97" y="102"/>
                  </a:lnTo>
                  <a:lnTo>
                    <a:pt x="26" y="109"/>
                  </a:lnTo>
                  <a:lnTo>
                    <a:pt x="26" y="109"/>
                  </a:lnTo>
                  <a:lnTo>
                    <a:pt x="19" y="108"/>
                  </a:lnTo>
                  <a:lnTo>
                    <a:pt x="14" y="105"/>
                  </a:lnTo>
                  <a:lnTo>
                    <a:pt x="10" y="100"/>
                  </a:lnTo>
                  <a:lnTo>
                    <a:pt x="8" y="94"/>
                  </a:lnTo>
                  <a:lnTo>
                    <a:pt x="0" y="26"/>
                  </a:lnTo>
                  <a:lnTo>
                    <a:pt x="0" y="26"/>
                  </a:lnTo>
                  <a:lnTo>
                    <a:pt x="1" y="20"/>
                  </a:lnTo>
                  <a:lnTo>
                    <a:pt x="4" y="14"/>
                  </a:lnTo>
                  <a:lnTo>
                    <a:pt x="9" y="9"/>
                  </a:lnTo>
                  <a:lnTo>
                    <a:pt x="16" y="8"/>
                  </a:lnTo>
                  <a:lnTo>
                    <a:pt x="86" y="0"/>
                  </a:lnTo>
                  <a:lnTo>
                    <a:pt x="86" y="0"/>
                  </a:lnTo>
                  <a:lnTo>
                    <a:pt x="92" y="0"/>
                  </a:lnTo>
                  <a:lnTo>
                    <a:pt x="99" y="4"/>
                  </a:lnTo>
                  <a:lnTo>
                    <a:pt x="103" y="8"/>
                  </a:lnTo>
                  <a:lnTo>
                    <a:pt x="105"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31" name="Freeform 2011">
              <a:extLst>
                <a:ext uri="{FF2B5EF4-FFF2-40B4-BE49-F238E27FC236}">
                  <a16:creationId xmlns:a16="http://schemas.microsoft.com/office/drawing/2014/main" id="{3AF312AE-15D2-4707-A6DE-A5DB95414BBB}"/>
                </a:ext>
              </a:extLst>
            </p:cNvPr>
            <p:cNvSpPr>
              <a:spLocks/>
            </p:cNvSpPr>
            <p:nvPr/>
          </p:nvSpPr>
          <p:spPr bwMode="auto">
            <a:xfrm>
              <a:off x="6191263" y="3401084"/>
              <a:ext cx="112054" cy="109053"/>
            </a:xfrm>
            <a:custGeom>
              <a:avLst/>
              <a:gdLst>
                <a:gd name="T0" fmla="*/ 112 w 112"/>
                <a:gd name="T1" fmla="*/ 82 h 109"/>
                <a:gd name="T2" fmla="*/ 112 w 112"/>
                <a:gd name="T3" fmla="*/ 82 h 109"/>
                <a:gd name="T4" fmla="*/ 112 w 112"/>
                <a:gd name="T5" fmla="*/ 90 h 109"/>
                <a:gd name="T6" fmla="*/ 110 w 112"/>
                <a:gd name="T7" fmla="*/ 95 h 109"/>
                <a:gd name="T8" fmla="*/ 104 w 112"/>
                <a:gd name="T9" fmla="*/ 99 h 109"/>
                <a:gd name="T10" fmla="*/ 98 w 112"/>
                <a:gd name="T11" fmla="*/ 102 h 109"/>
                <a:gd name="T12" fmla="*/ 28 w 112"/>
                <a:gd name="T13" fmla="*/ 109 h 109"/>
                <a:gd name="T14" fmla="*/ 28 w 112"/>
                <a:gd name="T15" fmla="*/ 109 h 109"/>
                <a:gd name="T16" fmla="*/ 20 w 112"/>
                <a:gd name="T17" fmla="*/ 108 h 109"/>
                <a:gd name="T18" fmla="*/ 15 w 112"/>
                <a:gd name="T19" fmla="*/ 105 h 109"/>
                <a:gd name="T20" fmla="*/ 11 w 112"/>
                <a:gd name="T21" fmla="*/ 100 h 109"/>
                <a:gd name="T22" fmla="*/ 8 w 112"/>
                <a:gd name="T23" fmla="*/ 94 h 109"/>
                <a:gd name="T24" fmla="*/ 0 w 112"/>
                <a:gd name="T25" fmla="*/ 26 h 109"/>
                <a:gd name="T26" fmla="*/ 0 w 112"/>
                <a:gd name="T27" fmla="*/ 26 h 109"/>
                <a:gd name="T28" fmla="*/ 2 w 112"/>
                <a:gd name="T29" fmla="*/ 20 h 109"/>
                <a:gd name="T30" fmla="*/ 4 w 112"/>
                <a:gd name="T31" fmla="*/ 13 h 109"/>
                <a:gd name="T32" fmla="*/ 10 w 112"/>
                <a:gd name="T33" fmla="*/ 9 h 109"/>
                <a:gd name="T34" fmla="*/ 16 w 112"/>
                <a:gd name="T35" fmla="*/ 8 h 109"/>
                <a:gd name="T36" fmla="*/ 86 w 112"/>
                <a:gd name="T37" fmla="*/ 0 h 109"/>
                <a:gd name="T38" fmla="*/ 86 w 112"/>
                <a:gd name="T39" fmla="*/ 0 h 109"/>
                <a:gd name="T40" fmla="*/ 93 w 112"/>
                <a:gd name="T41" fmla="*/ 0 h 109"/>
                <a:gd name="T42" fmla="*/ 99 w 112"/>
                <a:gd name="T43" fmla="*/ 4 h 109"/>
                <a:gd name="T44" fmla="*/ 103 w 112"/>
                <a:gd name="T45" fmla="*/ 8 h 109"/>
                <a:gd name="T46" fmla="*/ 106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2" y="90"/>
                  </a:lnTo>
                  <a:lnTo>
                    <a:pt x="110" y="95"/>
                  </a:lnTo>
                  <a:lnTo>
                    <a:pt x="104" y="99"/>
                  </a:lnTo>
                  <a:lnTo>
                    <a:pt x="98" y="102"/>
                  </a:lnTo>
                  <a:lnTo>
                    <a:pt x="28" y="109"/>
                  </a:lnTo>
                  <a:lnTo>
                    <a:pt x="28" y="109"/>
                  </a:lnTo>
                  <a:lnTo>
                    <a:pt x="20" y="108"/>
                  </a:lnTo>
                  <a:lnTo>
                    <a:pt x="15" y="105"/>
                  </a:lnTo>
                  <a:lnTo>
                    <a:pt x="11" y="100"/>
                  </a:lnTo>
                  <a:lnTo>
                    <a:pt x="8" y="94"/>
                  </a:lnTo>
                  <a:lnTo>
                    <a:pt x="0" y="26"/>
                  </a:lnTo>
                  <a:lnTo>
                    <a:pt x="0" y="26"/>
                  </a:lnTo>
                  <a:lnTo>
                    <a:pt x="2" y="20"/>
                  </a:lnTo>
                  <a:lnTo>
                    <a:pt x="4" y="13"/>
                  </a:lnTo>
                  <a:lnTo>
                    <a:pt x="10" y="9"/>
                  </a:lnTo>
                  <a:lnTo>
                    <a:pt x="16" y="8"/>
                  </a:lnTo>
                  <a:lnTo>
                    <a:pt x="86" y="0"/>
                  </a:lnTo>
                  <a:lnTo>
                    <a:pt x="86" y="0"/>
                  </a:lnTo>
                  <a:lnTo>
                    <a:pt x="93" y="0"/>
                  </a:lnTo>
                  <a:lnTo>
                    <a:pt x="99" y="4"/>
                  </a:lnTo>
                  <a:lnTo>
                    <a:pt x="103" y="8"/>
                  </a:lnTo>
                  <a:lnTo>
                    <a:pt x="106"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32" name="Freeform 2012">
              <a:extLst>
                <a:ext uri="{FF2B5EF4-FFF2-40B4-BE49-F238E27FC236}">
                  <a16:creationId xmlns:a16="http://schemas.microsoft.com/office/drawing/2014/main" id="{80744490-062E-4E93-8733-CD78E3465905}"/>
                </a:ext>
              </a:extLst>
            </p:cNvPr>
            <p:cNvSpPr>
              <a:spLocks/>
            </p:cNvSpPr>
            <p:nvPr/>
          </p:nvSpPr>
          <p:spPr bwMode="auto">
            <a:xfrm>
              <a:off x="6312322" y="3388078"/>
              <a:ext cx="111054" cy="109053"/>
            </a:xfrm>
            <a:custGeom>
              <a:avLst/>
              <a:gdLst>
                <a:gd name="T0" fmla="*/ 111 w 111"/>
                <a:gd name="T1" fmla="*/ 82 h 109"/>
                <a:gd name="T2" fmla="*/ 111 w 111"/>
                <a:gd name="T3" fmla="*/ 82 h 109"/>
                <a:gd name="T4" fmla="*/ 111 w 111"/>
                <a:gd name="T5" fmla="*/ 89 h 109"/>
                <a:gd name="T6" fmla="*/ 108 w 111"/>
                <a:gd name="T7" fmla="*/ 95 h 109"/>
                <a:gd name="T8" fmla="*/ 103 w 111"/>
                <a:gd name="T9" fmla="*/ 99 h 109"/>
                <a:gd name="T10" fmla="*/ 96 w 111"/>
                <a:gd name="T11" fmla="*/ 102 h 109"/>
                <a:gd name="T12" fmla="*/ 26 w 111"/>
                <a:gd name="T13" fmla="*/ 109 h 109"/>
                <a:gd name="T14" fmla="*/ 26 w 111"/>
                <a:gd name="T15" fmla="*/ 109 h 109"/>
                <a:gd name="T16" fmla="*/ 20 w 111"/>
                <a:gd name="T17" fmla="*/ 108 h 109"/>
                <a:gd name="T18" fmla="*/ 13 w 111"/>
                <a:gd name="T19" fmla="*/ 105 h 109"/>
                <a:gd name="T20" fmla="*/ 9 w 111"/>
                <a:gd name="T21" fmla="*/ 100 h 109"/>
                <a:gd name="T22" fmla="*/ 7 w 111"/>
                <a:gd name="T23" fmla="*/ 94 h 109"/>
                <a:gd name="T24" fmla="*/ 0 w 111"/>
                <a:gd name="T25" fmla="*/ 26 h 109"/>
                <a:gd name="T26" fmla="*/ 0 w 111"/>
                <a:gd name="T27" fmla="*/ 26 h 109"/>
                <a:gd name="T28" fmla="*/ 0 w 111"/>
                <a:gd name="T29" fmla="*/ 20 h 109"/>
                <a:gd name="T30" fmla="*/ 3 w 111"/>
                <a:gd name="T31" fmla="*/ 13 h 109"/>
                <a:gd name="T32" fmla="*/ 8 w 111"/>
                <a:gd name="T33" fmla="*/ 9 h 109"/>
                <a:gd name="T34" fmla="*/ 15 w 111"/>
                <a:gd name="T35" fmla="*/ 8 h 109"/>
                <a:gd name="T36" fmla="*/ 85 w 111"/>
                <a:gd name="T37" fmla="*/ 0 h 109"/>
                <a:gd name="T38" fmla="*/ 85 w 111"/>
                <a:gd name="T39" fmla="*/ 0 h 109"/>
                <a:gd name="T40" fmla="*/ 93 w 111"/>
                <a:gd name="T41" fmla="*/ 0 h 109"/>
                <a:gd name="T42" fmla="*/ 98 w 111"/>
                <a:gd name="T43" fmla="*/ 4 h 109"/>
                <a:gd name="T44" fmla="*/ 102 w 111"/>
                <a:gd name="T45" fmla="*/ 8 h 109"/>
                <a:gd name="T46" fmla="*/ 104 w 111"/>
                <a:gd name="T47" fmla="*/ 14 h 109"/>
                <a:gd name="T48" fmla="*/ 111 w 111"/>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09">
                  <a:moveTo>
                    <a:pt x="111" y="82"/>
                  </a:moveTo>
                  <a:lnTo>
                    <a:pt x="111" y="82"/>
                  </a:lnTo>
                  <a:lnTo>
                    <a:pt x="111" y="89"/>
                  </a:lnTo>
                  <a:lnTo>
                    <a:pt x="108" y="95"/>
                  </a:lnTo>
                  <a:lnTo>
                    <a:pt x="103" y="99"/>
                  </a:lnTo>
                  <a:lnTo>
                    <a:pt x="96" y="102"/>
                  </a:lnTo>
                  <a:lnTo>
                    <a:pt x="26" y="109"/>
                  </a:lnTo>
                  <a:lnTo>
                    <a:pt x="26" y="109"/>
                  </a:lnTo>
                  <a:lnTo>
                    <a:pt x="20" y="108"/>
                  </a:lnTo>
                  <a:lnTo>
                    <a:pt x="13" y="105"/>
                  </a:lnTo>
                  <a:lnTo>
                    <a:pt x="9" y="100"/>
                  </a:lnTo>
                  <a:lnTo>
                    <a:pt x="7" y="94"/>
                  </a:lnTo>
                  <a:lnTo>
                    <a:pt x="0" y="26"/>
                  </a:lnTo>
                  <a:lnTo>
                    <a:pt x="0" y="26"/>
                  </a:lnTo>
                  <a:lnTo>
                    <a:pt x="0" y="20"/>
                  </a:lnTo>
                  <a:lnTo>
                    <a:pt x="3" y="13"/>
                  </a:lnTo>
                  <a:lnTo>
                    <a:pt x="8" y="9"/>
                  </a:lnTo>
                  <a:lnTo>
                    <a:pt x="15" y="8"/>
                  </a:lnTo>
                  <a:lnTo>
                    <a:pt x="85" y="0"/>
                  </a:lnTo>
                  <a:lnTo>
                    <a:pt x="85" y="0"/>
                  </a:lnTo>
                  <a:lnTo>
                    <a:pt x="93" y="0"/>
                  </a:lnTo>
                  <a:lnTo>
                    <a:pt x="98" y="4"/>
                  </a:lnTo>
                  <a:lnTo>
                    <a:pt x="102" y="8"/>
                  </a:lnTo>
                  <a:lnTo>
                    <a:pt x="104" y="14"/>
                  </a:lnTo>
                  <a:lnTo>
                    <a:pt x="111"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33" name="Freeform 2013">
              <a:extLst>
                <a:ext uri="{FF2B5EF4-FFF2-40B4-BE49-F238E27FC236}">
                  <a16:creationId xmlns:a16="http://schemas.microsoft.com/office/drawing/2014/main" id="{324E572E-0775-4A2E-97BC-E3BF1F8E4A77}"/>
                </a:ext>
              </a:extLst>
            </p:cNvPr>
            <p:cNvSpPr>
              <a:spLocks/>
            </p:cNvSpPr>
            <p:nvPr/>
          </p:nvSpPr>
          <p:spPr bwMode="auto">
            <a:xfrm>
              <a:off x="6432380" y="3375071"/>
              <a:ext cx="112054" cy="109053"/>
            </a:xfrm>
            <a:custGeom>
              <a:avLst/>
              <a:gdLst>
                <a:gd name="T0" fmla="*/ 112 w 112"/>
                <a:gd name="T1" fmla="*/ 82 h 109"/>
                <a:gd name="T2" fmla="*/ 112 w 112"/>
                <a:gd name="T3" fmla="*/ 82 h 109"/>
                <a:gd name="T4" fmla="*/ 110 w 112"/>
                <a:gd name="T5" fmla="*/ 89 h 109"/>
                <a:gd name="T6" fmla="*/ 108 w 112"/>
                <a:gd name="T7" fmla="*/ 95 h 109"/>
                <a:gd name="T8" fmla="*/ 102 w 112"/>
                <a:gd name="T9" fmla="*/ 99 h 109"/>
                <a:gd name="T10" fmla="*/ 96 w 112"/>
                <a:gd name="T11" fmla="*/ 102 h 109"/>
                <a:gd name="T12" fmla="*/ 26 w 112"/>
                <a:gd name="T13" fmla="*/ 109 h 109"/>
                <a:gd name="T14" fmla="*/ 26 w 112"/>
                <a:gd name="T15" fmla="*/ 109 h 109"/>
                <a:gd name="T16" fmla="*/ 19 w 112"/>
                <a:gd name="T17" fmla="*/ 108 h 109"/>
                <a:gd name="T18" fmla="*/ 13 w 112"/>
                <a:gd name="T19" fmla="*/ 105 h 109"/>
                <a:gd name="T20" fmla="*/ 9 w 112"/>
                <a:gd name="T21" fmla="*/ 100 h 109"/>
                <a:gd name="T22" fmla="*/ 6 w 112"/>
                <a:gd name="T23" fmla="*/ 94 h 109"/>
                <a:gd name="T24" fmla="*/ 0 w 112"/>
                <a:gd name="T25" fmla="*/ 26 h 109"/>
                <a:gd name="T26" fmla="*/ 0 w 112"/>
                <a:gd name="T27" fmla="*/ 26 h 109"/>
                <a:gd name="T28" fmla="*/ 0 w 112"/>
                <a:gd name="T29" fmla="*/ 20 h 109"/>
                <a:gd name="T30" fmla="*/ 4 w 112"/>
                <a:gd name="T31" fmla="*/ 13 h 109"/>
                <a:gd name="T32" fmla="*/ 8 w 112"/>
                <a:gd name="T33" fmla="*/ 9 h 109"/>
                <a:gd name="T34" fmla="*/ 14 w 112"/>
                <a:gd name="T35" fmla="*/ 8 h 109"/>
                <a:gd name="T36" fmla="*/ 84 w 112"/>
                <a:gd name="T37" fmla="*/ 0 h 109"/>
                <a:gd name="T38" fmla="*/ 84 w 112"/>
                <a:gd name="T39" fmla="*/ 0 h 109"/>
                <a:gd name="T40" fmla="*/ 92 w 112"/>
                <a:gd name="T41" fmla="*/ 0 h 109"/>
                <a:gd name="T42" fmla="*/ 97 w 112"/>
                <a:gd name="T43" fmla="*/ 4 h 109"/>
                <a:gd name="T44" fmla="*/ 101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0" y="89"/>
                  </a:lnTo>
                  <a:lnTo>
                    <a:pt x="108" y="95"/>
                  </a:lnTo>
                  <a:lnTo>
                    <a:pt x="102" y="99"/>
                  </a:lnTo>
                  <a:lnTo>
                    <a:pt x="96" y="102"/>
                  </a:lnTo>
                  <a:lnTo>
                    <a:pt x="26" y="109"/>
                  </a:lnTo>
                  <a:lnTo>
                    <a:pt x="26" y="109"/>
                  </a:lnTo>
                  <a:lnTo>
                    <a:pt x="19" y="108"/>
                  </a:lnTo>
                  <a:lnTo>
                    <a:pt x="13" y="105"/>
                  </a:lnTo>
                  <a:lnTo>
                    <a:pt x="9" y="100"/>
                  </a:lnTo>
                  <a:lnTo>
                    <a:pt x="6" y="94"/>
                  </a:lnTo>
                  <a:lnTo>
                    <a:pt x="0" y="26"/>
                  </a:lnTo>
                  <a:lnTo>
                    <a:pt x="0" y="26"/>
                  </a:lnTo>
                  <a:lnTo>
                    <a:pt x="0" y="20"/>
                  </a:lnTo>
                  <a:lnTo>
                    <a:pt x="4" y="13"/>
                  </a:lnTo>
                  <a:lnTo>
                    <a:pt x="8" y="9"/>
                  </a:lnTo>
                  <a:lnTo>
                    <a:pt x="14" y="8"/>
                  </a:lnTo>
                  <a:lnTo>
                    <a:pt x="84" y="0"/>
                  </a:lnTo>
                  <a:lnTo>
                    <a:pt x="84" y="0"/>
                  </a:lnTo>
                  <a:lnTo>
                    <a:pt x="92" y="0"/>
                  </a:lnTo>
                  <a:lnTo>
                    <a:pt x="97" y="4"/>
                  </a:lnTo>
                  <a:lnTo>
                    <a:pt x="101"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34" name="Freeform 2014">
              <a:extLst>
                <a:ext uri="{FF2B5EF4-FFF2-40B4-BE49-F238E27FC236}">
                  <a16:creationId xmlns:a16="http://schemas.microsoft.com/office/drawing/2014/main" id="{EC92B3D7-F130-498B-802D-7486D3F44591}"/>
                </a:ext>
              </a:extLst>
            </p:cNvPr>
            <p:cNvSpPr>
              <a:spLocks/>
            </p:cNvSpPr>
            <p:nvPr/>
          </p:nvSpPr>
          <p:spPr bwMode="auto">
            <a:xfrm>
              <a:off x="6551437" y="3362065"/>
              <a:ext cx="112054" cy="109053"/>
            </a:xfrm>
            <a:custGeom>
              <a:avLst/>
              <a:gdLst>
                <a:gd name="T0" fmla="*/ 112 w 112"/>
                <a:gd name="T1" fmla="*/ 82 h 109"/>
                <a:gd name="T2" fmla="*/ 112 w 112"/>
                <a:gd name="T3" fmla="*/ 82 h 109"/>
                <a:gd name="T4" fmla="*/ 111 w 112"/>
                <a:gd name="T5" fmla="*/ 89 h 109"/>
                <a:gd name="T6" fmla="*/ 108 w 112"/>
                <a:gd name="T7" fmla="*/ 95 h 109"/>
                <a:gd name="T8" fmla="*/ 103 w 112"/>
                <a:gd name="T9" fmla="*/ 99 h 109"/>
                <a:gd name="T10" fmla="*/ 96 w 112"/>
                <a:gd name="T11" fmla="*/ 102 h 109"/>
                <a:gd name="T12" fmla="*/ 26 w 112"/>
                <a:gd name="T13" fmla="*/ 109 h 109"/>
                <a:gd name="T14" fmla="*/ 26 w 112"/>
                <a:gd name="T15" fmla="*/ 109 h 109"/>
                <a:gd name="T16" fmla="*/ 20 w 112"/>
                <a:gd name="T17" fmla="*/ 108 h 109"/>
                <a:gd name="T18" fmla="*/ 13 w 112"/>
                <a:gd name="T19" fmla="*/ 105 h 109"/>
                <a:gd name="T20" fmla="*/ 9 w 112"/>
                <a:gd name="T21" fmla="*/ 100 h 109"/>
                <a:gd name="T22" fmla="*/ 7 w 112"/>
                <a:gd name="T23" fmla="*/ 94 h 109"/>
                <a:gd name="T24" fmla="*/ 0 w 112"/>
                <a:gd name="T25" fmla="*/ 26 h 109"/>
                <a:gd name="T26" fmla="*/ 0 w 112"/>
                <a:gd name="T27" fmla="*/ 26 h 109"/>
                <a:gd name="T28" fmla="*/ 0 w 112"/>
                <a:gd name="T29" fmla="*/ 20 h 109"/>
                <a:gd name="T30" fmla="*/ 4 w 112"/>
                <a:gd name="T31" fmla="*/ 13 h 109"/>
                <a:gd name="T32" fmla="*/ 8 w 112"/>
                <a:gd name="T33" fmla="*/ 9 h 109"/>
                <a:gd name="T34" fmla="*/ 15 w 112"/>
                <a:gd name="T35" fmla="*/ 8 h 109"/>
                <a:gd name="T36" fmla="*/ 86 w 112"/>
                <a:gd name="T37" fmla="*/ 0 h 109"/>
                <a:gd name="T38" fmla="*/ 86 w 112"/>
                <a:gd name="T39" fmla="*/ 0 h 109"/>
                <a:gd name="T40" fmla="*/ 93 w 112"/>
                <a:gd name="T41" fmla="*/ 0 h 109"/>
                <a:gd name="T42" fmla="*/ 98 w 112"/>
                <a:gd name="T43" fmla="*/ 3 h 109"/>
                <a:gd name="T44" fmla="*/ 102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1" y="89"/>
                  </a:lnTo>
                  <a:lnTo>
                    <a:pt x="108" y="95"/>
                  </a:lnTo>
                  <a:lnTo>
                    <a:pt x="103" y="99"/>
                  </a:lnTo>
                  <a:lnTo>
                    <a:pt x="96" y="102"/>
                  </a:lnTo>
                  <a:lnTo>
                    <a:pt x="26" y="109"/>
                  </a:lnTo>
                  <a:lnTo>
                    <a:pt x="26" y="109"/>
                  </a:lnTo>
                  <a:lnTo>
                    <a:pt x="20" y="108"/>
                  </a:lnTo>
                  <a:lnTo>
                    <a:pt x="13" y="105"/>
                  </a:lnTo>
                  <a:lnTo>
                    <a:pt x="9" y="100"/>
                  </a:lnTo>
                  <a:lnTo>
                    <a:pt x="7" y="94"/>
                  </a:lnTo>
                  <a:lnTo>
                    <a:pt x="0" y="26"/>
                  </a:lnTo>
                  <a:lnTo>
                    <a:pt x="0" y="26"/>
                  </a:lnTo>
                  <a:lnTo>
                    <a:pt x="0" y="20"/>
                  </a:lnTo>
                  <a:lnTo>
                    <a:pt x="4" y="13"/>
                  </a:lnTo>
                  <a:lnTo>
                    <a:pt x="8" y="9"/>
                  </a:lnTo>
                  <a:lnTo>
                    <a:pt x="15" y="8"/>
                  </a:lnTo>
                  <a:lnTo>
                    <a:pt x="86" y="0"/>
                  </a:lnTo>
                  <a:lnTo>
                    <a:pt x="86" y="0"/>
                  </a:lnTo>
                  <a:lnTo>
                    <a:pt x="93" y="0"/>
                  </a:lnTo>
                  <a:lnTo>
                    <a:pt x="98" y="3"/>
                  </a:lnTo>
                  <a:lnTo>
                    <a:pt x="102"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35" name="Freeform 2015">
              <a:extLst>
                <a:ext uri="{FF2B5EF4-FFF2-40B4-BE49-F238E27FC236}">
                  <a16:creationId xmlns:a16="http://schemas.microsoft.com/office/drawing/2014/main" id="{8E482069-1080-4CD1-9CF1-A3B821F9107F}"/>
                </a:ext>
              </a:extLst>
            </p:cNvPr>
            <p:cNvSpPr>
              <a:spLocks/>
            </p:cNvSpPr>
            <p:nvPr/>
          </p:nvSpPr>
          <p:spPr bwMode="auto">
            <a:xfrm>
              <a:off x="6671495" y="3349058"/>
              <a:ext cx="112054" cy="109053"/>
            </a:xfrm>
            <a:custGeom>
              <a:avLst/>
              <a:gdLst>
                <a:gd name="T0" fmla="*/ 112 w 112"/>
                <a:gd name="T1" fmla="*/ 82 h 109"/>
                <a:gd name="T2" fmla="*/ 112 w 112"/>
                <a:gd name="T3" fmla="*/ 82 h 109"/>
                <a:gd name="T4" fmla="*/ 110 w 112"/>
                <a:gd name="T5" fmla="*/ 89 h 109"/>
                <a:gd name="T6" fmla="*/ 108 w 112"/>
                <a:gd name="T7" fmla="*/ 95 h 109"/>
                <a:gd name="T8" fmla="*/ 102 w 112"/>
                <a:gd name="T9" fmla="*/ 99 h 109"/>
                <a:gd name="T10" fmla="*/ 96 w 112"/>
                <a:gd name="T11" fmla="*/ 102 h 109"/>
                <a:gd name="T12" fmla="*/ 26 w 112"/>
                <a:gd name="T13" fmla="*/ 109 h 109"/>
                <a:gd name="T14" fmla="*/ 26 w 112"/>
                <a:gd name="T15" fmla="*/ 109 h 109"/>
                <a:gd name="T16" fmla="*/ 19 w 112"/>
                <a:gd name="T17" fmla="*/ 108 h 109"/>
                <a:gd name="T18" fmla="*/ 13 w 112"/>
                <a:gd name="T19" fmla="*/ 105 h 109"/>
                <a:gd name="T20" fmla="*/ 9 w 112"/>
                <a:gd name="T21" fmla="*/ 100 h 109"/>
                <a:gd name="T22" fmla="*/ 8 w 112"/>
                <a:gd name="T23" fmla="*/ 94 h 109"/>
                <a:gd name="T24" fmla="*/ 0 w 112"/>
                <a:gd name="T25" fmla="*/ 26 h 109"/>
                <a:gd name="T26" fmla="*/ 0 w 112"/>
                <a:gd name="T27" fmla="*/ 26 h 109"/>
                <a:gd name="T28" fmla="*/ 0 w 112"/>
                <a:gd name="T29" fmla="*/ 20 h 109"/>
                <a:gd name="T30" fmla="*/ 4 w 112"/>
                <a:gd name="T31" fmla="*/ 13 h 109"/>
                <a:gd name="T32" fmla="*/ 9 w 112"/>
                <a:gd name="T33" fmla="*/ 9 h 109"/>
                <a:gd name="T34" fmla="*/ 15 w 112"/>
                <a:gd name="T35" fmla="*/ 8 h 109"/>
                <a:gd name="T36" fmla="*/ 86 w 112"/>
                <a:gd name="T37" fmla="*/ 0 h 109"/>
                <a:gd name="T38" fmla="*/ 86 w 112"/>
                <a:gd name="T39" fmla="*/ 0 h 109"/>
                <a:gd name="T40" fmla="*/ 92 w 112"/>
                <a:gd name="T41" fmla="*/ 0 h 109"/>
                <a:gd name="T42" fmla="*/ 97 w 112"/>
                <a:gd name="T43" fmla="*/ 3 h 109"/>
                <a:gd name="T44" fmla="*/ 102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0" y="89"/>
                  </a:lnTo>
                  <a:lnTo>
                    <a:pt x="108" y="95"/>
                  </a:lnTo>
                  <a:lnTo>
                    <a:pt x="102" y="99"/>
                  </a:lnTo>
                  <a:lnTo>
                    <a:pt x="96" y="102"/>
                  </a:lnTo>
                  <a:lnTo>
                    <a:pt x="26" y="109"/>
                  </a:lnTo>
                  <a:lnTo>
                    <a:pt x="26" y="109"/>
                  </a:lnTo>
                  <a:lnTo>
                    <a:pt x="19" y="108"/>
                  </a:lnTo>
                  <a:lnTo>
                    <a:pt x="13" y="105"/>
                  </a:lnTo>
                  <a:lnTo>
                    <a:pt x="9" y="100"/>
                  </a:lnTo>
                  <a:lnTo>
                    <a:pt x="8" y="94"/>
                  </a:lnTo>
                  <a:lnTo>
                    <a:pt x="0" y="26"/>
                  </a:lnTo>
                  <a:lnTo>
                    <a:pt x="0" y="26"/>
                  </a:lnTo>
                  <a:lnTo>
                    <a:pt x="0" y="20"/>
                  </a:lnTo>
                  <a:lnTo>
                    <a:pt x="4" y="13"/>
                  </a:lnTo>
                  <a:lnTo>
                    <a:pt x="9" y="9"/>
                  </a:lnTo>
                  <a:lnTo>
                    <a:pt x="15" y="8"/>
                  </a:lnTo>
                  <a:lnTo>
                    <a:pt x="86" y="0"/>
                  </a:lnTo>
                  <a:lnTo>
                    <a:pt x="86" y="0"/>
                  </a:lnTo>
                  <a:lnTo>
                    <a:pt x="92" y="0"/>
                  </a:lnTo>
                  <a:lnTo>
                    <a:pt x="97" y="3"/>
                  </a:lnTo>
                  <a:lnTo>
                    <a:pt x="102"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36" name="Freeform 2016">
              <a:extLst>
                <a:ext uri="{FF2B5EF4-FFF2-40B4-BE49-F238E27FC236}">
                  <a16:creationId xmlns:a16="http://schemas.microsoft.com/office/drawing/2014/main" id="{9C2BEB5D-AF5F-4F97-B76B-9E0311208B47}"/>
                </a:ext>
              </a:extLst>
            </p:cNvPr>
            <p:cNvSpPr>
              <a:spLocks/>
            </p:cNvSpPr>
            <p:nvPr/>
          </p:nvSpPr>
          <p:spPr bwMode="auto">
            <a:xfrm>
              <a:off x="6790553" y="3336052"/>
              <a:ext cx="112054" cy="109053"/>
            </a:xfrm>
            <a:custGeom>
              <a:avLst/>
              <a:gdLst>
                <a:gd name="T0" fmla="*/ 112 w 112"/>
                <a:gd name="T1" fmla="*/ 82 h 109"/>
                <a:gd name="T2" fmla="*/ 112 w 112"/>
                <a:gd name="T3" fmla="*/ 82 h 109"/>
                <a:gd name="T4" fmla="*/ 111 w 112"/>
                <a:gd name="T5" fmla="*/ 89 h 109"/>
                <a:gd name="T6" fmla="*/ 108 w 112"/>
                <a:gd name="T7" fmla="*/ 95 h 109"/>
                <a:gd name="T8" fmla="*/ 103 w 112"/>
                <a:gd name="T9" fmla="*/ 99 h 109"/>
                <a:gd name="T10" fmla="*/ 96 w 112"/>
                <a:gd name="T11" fmla="*/ 102 h 109"/>
                <a:gd name="T12" fmla="*/ 26 w 112"/>
                <a:gd name="T13" fmla="*/ 109 h 109"/>
                <a:gd name="T14" fmla="*/ 26 w 112"/>
                <a:gd name="T15" fmla="*/ 109 h 109"/>
                <a:gd name="T16" fmla="*/ 20 w 112"/>
                <a:gd name="T17" fmla="*/ 108 h 109"/>
                <a:gd name="T18" fmla="*/ 15 w 112"/>
                <a:gd name="T19" fmla="*/ 105 h 109"/>
                <a:gd name="T20" fmla="*/ 9 w 112"/>
                <a:gd name="T21" fmla="*/ 100 h 109"/>
                <a:gd name="T22" fmla="*/ 8 w 112"/>
                <a:gd name="T23" fmla="*/ 94 h 109"/>
                <a:gd name="T24" fmla="*/ 0 w 112"/>
                <a:gd name="T25" fmla="*/ 26 h 109"/>
                <a:gd name="T26" fmla="*/ 0 w 112"/>
                <a:gd name="T27" fmla="*/ 26 h 109"/>
                <a:gd name="T28" fmla="*/ 0 w 112"/>
                <a:gd name="T29" fmla="*/ 20 h 109"/>
                <a:gd name="T30" fmla="*/ 4 w 112"/>
                <a:gd name="T31" fmla="*/ 13 h 109"/>
                <a:gd name="T32" fmla="*/ 9 w 112"/>
                <a:gd name="T33" fmla="*/ 9 h 109"/>
                <a:gd name="T34" fmla="*/ 16 w 112"/>
                <a:gd name="T35" fmla="*/ 7 h 109"/>
                <a:gd name="T36" fmla="*/ 86 w 112"/>
                <a:gd name="T37" fmla="*/ 0 h 109"/>
                <a:gd name="T38" fmla="*/ 86 w 112"/>
                <a:gd name="T39" fmla="*/ 0 h 109"/>
                <a:gd name="T40" fmla="*/ 93 w 112"/>
                <a:gd name="T41" fmla="*/ 0 h 109"/>
                <a:gd name="T42" fmla="*/ 98 w 112"/>
                <a:gd name="T43" fmla="*/ 3 h 109"/>
                <a:gd name="T44" fmla="*/ 103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1" y="89"/>
                  </a:lnTo>
                  <a:lnTo>
                    <a:pt x="108" y="95"/>
                  </a:lnTo>
                  <a:lnTo>
                    <a:pt x="103" y="99"/>
                  </a:lnTo>
                  <a:lnTo>
                    <a:pt x="96" y="102"/>
                  </a:lnTo>
                  <a:lnTo>
                    <a:pt x="26" y="109"/>
                  </a:lnTo>
                  <a:lnTo>
                    <a:pt x="26" y="109"/>
                  </a:lnTo>
                  <a:lnTo>
                    <a:pt x="20" y="108"/>
                  </a:lnTo>
                  <a:lnTo>
                    <a:pt x="15" y="105"/>
                  </a:lnTo>
                  <a:lnTo>
                    <a:pt x="9" y="100"/>
                  </a:lnTo>
                  <a:lnTo>
                    <a:pt x="8" y="94"/>
                  </a:lnTo>
                  <a:lnTo>
                    <a:pt x="0" y="26"/>
                  </a:lnTo>
                  <a:lnTo>
                    <a:pt x="0" y="26"/>
                  </a:lnTo>
                  <a:lnTo>
                    <a:pt x="0" y="20"/>
                  </a:lnTo>
                  <a:lnTo>
                    <a:pt x="4" y="13"/>
                  </a:lnTo>
                  <a:lnTo>
                    <a:pt x="9" y="9"/>
                  </a:lnTo>
                  <a:lnTo>
                    <a:pt x="16" y="7"/>
                  </a:lnTo>
                  <a:lnTo>
                    <a:pt x="86" y="0"/>
                  </a:lnTo>
                  <a:lnTo>
                    <a:pt x="86" y="0"/>
                  </a:lnTo>
                  <a:lnTo>
                    <a:pt x="93" y="0"/>
                  </a:lnTo>
                  <a:lnTo>
                    <a:pt x="98" y="3"/>
                  </a:lnTo>
                  <a:lnTo>
                    <a:pt x="103"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37" name="Freeform 2017">
              <a:extLst>
                <a:ext uri="{FF2B5EF4-FFF2-40B4-BE49-F238E27FC236}">
                  <a16:creationId xmlns:a16="http://schemas.microsoft.com/office/drawing/2014/main" id="{91D7CD5B-028D-41E1-97D8-D22DDDB7022C}"/>
                </a:ext>
              </a:extLst>
            </p:cNvPr>
            <p:cNvSpPr>
              <a:spLocks/>
            </p:cNvSpPr>
            <p:nvPr/>
          </p:nvSpPr>
          <p:spPr bwMode="auto">
            <a:xfrm>
              <a:off x="6910611" y="3323046"/>
              <a:ext cx="112054" cy="109053"/>
            </a:xfrm>
            <a:custGeom>
              <a:avLst/>
              <a:gdLst>
                <a:gd name="T0" fmla="*/ 112 w 112"/>
                <a:gd name="T1" fmla="*/ 82 h 109"/>
                <a:gd name="T2" fmla="*/ 112 w 112"/>
                <a:gd name="T3" fmla="*/ 82 h 109"/>
                <a:gd name="T4" fmla="*/ 112 w 112"/>
                <a:gd name="T5" fmla="*/ 89 h 109"/>
                <a:gd name="T6" fmla="*/ 108 w 112"/>
                <a:gd name="T7" fmla="*/ 95 h 109"/>
                <a:gd name="T8" fmla="*/ 102 w 112"/>
                <a:gd name="T9" fmla="*/ 99 h 109"/>
                <a:gd name="T10" fmla="*/ 96 w 112"/>
                <a:gd name="T11" fmla="*/ 102 h 109"/>
                <a:gd name="T12" fmla="*/ 26 w 112"/>
                <a:gd name="T13" fmla="*/ 109 h 109"/>
                <a:gd name="T14" fmla="*/ 26 w 112"/>
                <a:gd name="T15" fmla="*/ 109 h 109"/>
                <a:gd name="T16" fmla="*/ 19 w 112"/>
                <a:gd name="T17" fmla="*/ 108 h 109"/>
                <a:gd name="T18" fmla="*/ 14 w 112"/>
                <a:gd name="T19" fmla="*/ 105 h 109"/>
                <a:gd name="T20" fmla="*/ 9 w 112"/>
                <a:gd name="T21" fmla="*/ 100 h 109"/>
                <a:gd name="T22" fmla="*/ 8 w 112"/>
                <a:gd name="T23" fmla="*/ 94 h 109"/>
                <a:gd name="T24" fmla="*/ 0 w 112"/>
                <a:gd name="T25" fmla="*/ 26 h 109"/>
                <a:gd name="T26" fmla="*/ 0 w 112"/>
                <a:gd name="T27" fmla="*/ 26 h 109"/>
                <a:gd name="T28" fmla="*/ 1 w 112"/>
                <a:gd name="T29" fmla="*/ 20 h 109"/>
                <a:gd name="T30" fmla="*/ 4 w 112"/>
                <a:gd name="T31" fmla="*/ 13 h 109"/>
                <a:gd name="T32" fmla="*/ 9 w 112"/>
                <a:gd name="T33" fmla="*/ 9 h 109"/>
                <a:gd name="T34" fmla="*/ 15 w 112"/>
                <a:gd name="T35" fmla="*/ 7 h 109"/>
                <a:gd name="T36" fmla="*/ 86 w 112"/>
                <a:gd name="T37" fmla="*/ 0 h 109"/>
                <a:gd name="T38" fmla="*/ 86 w 112"/>
                <a:gd name="T39" fmla="*/ 0 h 109"/>
                <a:gd name="T40" fmla="*/ 92 w 112"/>
                <a:gd name="T41" fmla="*/ 0 h 109"/>
                <a:gd name="T42" fmla="*/ 99 w 112"/>
                <a:gd name="T43" fmla="*/ 3 h 109"/>
                <a:gd name="T44" fmla="*/ 102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2" y="89"/>
                  </a:lnTo>
                  <a:lnTo>
                    <a:pt x="108" y="95"/>
                  </a:lnTo>
                  <a:lnTo>
                    <a:pt x="102" y="99"/>
                  </a:lnTo>
                  <a:lnTo>
                    <a:pt x="96" y="102"/>
                  </a:lnTo>
                  <a:lnTo>
                    <a:pt x="26" y="109"/>
                  </a:lnTo>
                  <a:lnTo>
                    <a:pt x="26" y="109"/>
                  </a:lnTo>
                  <a:lnTo>
                    <a:pt x="19" y="108"/>
                  </a:lnTo>
                  <a:lnTo>
                    <a:pt x="14" y="105"/>
                  </a:lnTo>
                  <a:lnTo>
                    <a:pt x="9" y="100"/>
                  </a:lnTo>
                  <a:lnTo>
                    <a:pt x="8" y="94"/>
                  </a:lnTo>
                  <a:lnTo>
                    <a:pt x="0" y="26"/>
                  </a:lnTo>
                  <a:lnTo>
                    <a:pt x="0" y="26"/>
                  </a:lnTo>
                  <a:lnTo>
                    <a:pt x="1" y="20"/>
                  </a:lnTo>
                  <a:lnTo>
                    <a:pt x="4" y="13"/>
                  </a:lnTo>
                  <a:lnTo>
                    <a:pt x="9" y="9"/>
                  </a:lnTo>
                  <a:lnTo>
                    <a:pt x="15" y="7"/>
                  </a:lnTo>
                  <a:lnTo>
                    <a:pt x="86" y="0"/>
                  </a:lnTo>
                  <a:lnTo>
                    <a:pt x="86" y="0"/>
                  </a:lnTo>
                  <a:lnTo>
                    <a:pt x="92" y="0"/>
                  </a:lnTo>
                  <a:lnTo>
                    <a:pt x="99" y="3"/>
                  </a:lnTo>
                  <a:lnTo>
                    <a:pt x="102"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38" name="Freeform 2018">
              <a:extLst>
                <a:ext uri="{FF2B5EF4-FFF2-40B4-BE49-F238E27FC236}">
                  <a16:creationId xmlns:a16="http://schemas.microsoft.com/office/drawing/2014/main" id="{5FC44F10-7877-4DC2-8264-5247A318E853}"/>
                </a:ext>
              </a:extLst>
            </p:cNvPr>
            <p:cNvSpPr>
              <a:spLocks/>
            </p:cNvSpPr>
            <p:nvPr/>
          </p:nvSpPr>
          <p:spPr bwMode="auto">
            <a:xfrm>
              <a:off x="7029668" y="3310040"/>
              <a:ext cx="112054" cy="108052"/>
            </a:xfrm>
            <a:custGeom>
              <a:avLst/>
              <a:gdLst>
                <a:gd name="T0" fmla="*/ 112 w 112"/>
                <a:gd name="T1" fmla="*/ 82 h 108"/>
                <a:gd name="T2" fmla="*/ 112 w 112"/>
                <a:gd name="T3" fmla="*/ 82 h 108"/>
                <a:gd name="T4" fmla="*/ 112 w 112"/>
                <a:gd name="T5" fmla="*/ 89 h 108"/>
                <a:gd name="T6" fmla="*/ 108 w 112"/>
                <a:gd name="T7" fmla="*/ 95 h 108"/>
                <a:gd name="T8" fmla="*/ 104 w 112"/>
                <a:gd name="T9" fmla="*/ 99 h 108"/>
                <a:gd name="T10" fmla="*/ 98 w 112"/>
                <a:gd name="T11" fmla="*/ 102 h 108"/>
                <a:gd name="T12" fmla="*/ 26 w 112"/>
                <a:gd name="T13" fmla="*/ 108 h 108"/>
                <a:gd name="T14" fmla="*/ 26 w 112"/>
                <a:gd name="T15" fmla="*/ 108 h 108"/>
                <a:gd name="T16" fmla="*/ 20 w 112"/>
                <a:gd name="T17" fmla="*/ 108 h 108"/>
                <a:gd name="T18" fmla="*/ 15 w 112"/>
                <a:gd name="T19" fmla="*/ 105 h 108"/>
                <a:gd name="T20" fmla="*/ 9 w 112"/>
                <a:gd name="T21" fmla="*/ 100 h 108"/>
                <a:gd name="T22" fmla="*/ 8 w 112"/>
                <a:gd name="T23" fmla="*/ 94 h 108"/>
                <a:gd name="T24" fmla="*/ 0 w 112"/>
                <a:gd name="T25" fmla="*/ 26 h 108"/>
                <a:gd name="T26" fmla="*/ 0 w 112"/>
                <a:gd name="T27" fmla="*/ 26 h 108"/>
                <a:gd name="T28" fmla="*/ 2 w 112"/>
                <a:gd name="T29" fmla="*/ 20 h 108"/>
                <a:gd name="T30" fmla="*/ 4 w 112"/>
                <a:gd name="T31" fmla="*/ 13 h 108"/>
                <a:gd name="T32" fmla="*/ 9 w 112"/>
                <a:gd name="T33" fmla="*/ 9 h 108"/>
                <a:gd name="T34" fmla="*/ 16 w 112"/>
                <a:gd name="T35" fmla="*/ 7 h 108"/>
                <a:gd name="T36" fmla="*/ 86 w 112"/>
                <a:gd name="T37" fmla="*/ 0 h 108"/>
                <a:gd name="T38" fmla="*/ 86 w 112"/>
                <a:gd name="T39" fmla="*/ 0 h 108"/>
                <a:gd name="T40" fmla="*/ 93 w 112"/>
                <a:gd name="T41" fmla="*/ 0 h 108"/>
                <a:gd name="T42" fmla="*/ 99 w 112"/>
                <a:gd name="T43" fmla="*/ 3 h 108"/>
                <a:gd name="T44" fmla="*/ 103 w 112"/>
                <a:gd name="T45" fmla="*/ 8 h 108"/>
                <a:gd name="T46" fmla="*/ 106 w 112"/>
                <a:gd name="T47" fmla="*/ 14 h 108"/>
                <a:gd name="T48" fmla="*/ 112 w 112"/>
                <a:gd name="T49" fmla="*/ 8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8">
                  <a:moveTo>
                    <a:pt x="112" y="82"/>
                  </a:moveTo>
                  <a:lnTo>
                    <a:pt x="112" y="82"/>
                  </a:lnTo>
                  <a:lnTo>
                    <a:pt x="112" y="89"/>
                  </a:lnTo>
                  <a:lnTo>
                    <a:pt x="108" y="95"/>
                  </a:lnTo>
                  <a:lnTo>
                    <a:pt x="104" y="99"/>
                  </a:lnTo>
                  <a:lnTo>
                    <a:pt x="98" y="102"/>
                  </a:lnTo>
                  <a:lnTo>
                    <a:pt x="26" y="108"/>
                  </a:lnTo>
                  <a:lnTo>
                    <a:pt x="26" y="108"/>
                  </a:lnTo>
                  <a:lnTo>
                    <a:pt x="20" y="108"/>
                  </a:lnTo>
                  <a:lnTo>
                    <a:pt x="15" y="105"/>
                  </a:lnTo>
                  <a:lnTo>
                    <a:pt x="9" y="100"/>
                  </a:lnTo>
                  <a:lnTo>
                    <a:pt x="8" y="94"/>
                  </a:lnTo>
                  <a:lnTo>
                    <a:pt x="0" y="26"/>
                  </a:lnTo>
                  <a:lnTo>
                    <a:pt x="0" y="26"/>
                  </a:lnTo>
                  <a:lnTo>
                    <a:pt x="2" y="20"/>
                  </a:lnTo>
                  <a:lnTo>
                    <a:pt x="4" y="13"/>
                  </a:lnTo>
                  <a:lnTo>
                    <a:pt x="9" y="9"/>
                  </a:lnTo>
                  <a:lnTo>
                    <a:pt x="16" y="7"/>
                  </a:lnTo>
                  <a:lnTo>
                    <a:pt x="86" y="0"/>
                  </a:lnTo>
                  <a:lnTo>
                    <a:pt x="86" y="0"/>
                  </a:lnTo>
                  <a:lnTo>
                    <a:pt x="93" y="0"/>
                  </a:lnTo>
                  <a:lnTo>
                    <a:pt x="99" y="3"/>
                  </a:lnTo>
                  <a:lnTo>
                    <a:pt x="103" y="8"/>
                  </a:lnTo>
                  <a:lnTo>
                    <a:pt x="106"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39" name="Freeform 2019">
              <a:extLst>
                <a:ext uri="{FF2B5EF4-FFF2-40B4-BE49-F238E27FC236}">
                  <a16:creationId xmlns:a16="http://schemas.microsoft.com/office/drawing/2014/main" id="{54463BB5-1E79-4D83-80CE-23FF708AC07C}"/>
                </a:ext>
              </a:extLst>
            </p:cNvPr>
            <p:cNvSpPr>
              <a:spLocks/>
            </p:cNvSpPr>
            <p:nvPr/>
          </p:nvSpPr>
          <p:spPr bwMode="auto">
            <a:xfrm>
              <a:off x="7268783" y="3283027"/>
              <a:ext cx="112054" cy="109053"/>
            </a:xfrm>
            <a:custGeom>
              <a:avLst/>
              <a:gdLst>
                <a:gd name="T0" fmla="*/ 112 w 112"/>
                <a:gd name="T1" fmla="*/ 83 h 109"/>
                <a:gd name="T2" fmla="*/ 112 w 112"/>
                <a:gd name="T3" fmla="*/ 83 h 109"/>
                <a:gd name="T4" fmla="*/ 112 w 112"/>
                <a:gd name="T5" fmla="*/ 90 h 109"/>
                <a:gd name="T6" fmla="*/ 109 w 112"/>
                <a:gd name="T7" fmla="*/ 96 h 109"/>
                <a:gd name="T8" fmla="*/ 104 w 112"/>
                <a:gd name="T9" fmla="*/ 100 h 109"/>
                <a:gd name="T10" fmla="*/ 98 w 112"/>
                <a:gd name="T11" fmla="*/ 103 h 109"/>
                <a:gd name="T12" fmla="*/ 28 w 112"/>
                <a:gd name="T13" fmla="*/ 109 h 109"/>
                <a:gd name="T14" fmla="*/ 28 w 112"/>
                <a:gd name="T15" fmla="*/ 109 h 109"/>
                <a:gd name="T16" fmla="*/ 20 w 112"/>
                <a:gd name="T17" fmla="*/ 109 h 109"/>
                <a:gd name="T18" fmla="*/ 15 w 112"/>
                <a:gd name="T19" fmla="*/ 106 h 109"/>
                <a:gd name="T20" fmla="*/ 11 w 112"/>
                <a:gd name="T21" fmla="*/ 101 h 109"/>
                <a:gd name="T22" fmla="*/ 8 w 112"/>
                <a:gd name="T23" fmla="*/ 95 h 109"/>
                <a:gd name="T24" fmla="*/ 0 w 112"/>
                <a:gd name="T25" fmla="*/ 27 h 109"/>
                <a:gd name="T26" fmla="*/ 0 w 112"/>
                <a:gd name="T27" fmla="*/ 27 h 109"/>
                <a:gd name="T28" fmla="*/ 2 w 112"/>
                <a:gd name="T29" fmla="*/ 21 h 109"/>
                <a:gd name="T30" fmla="*/ 4 w 112"/>
                <a:gd name="T31" fmla="*/ 14 h 109"/>
                <a:gd name="T32" fmla="*/ 9 w 112"/>
                <a:gd name="T33" fmla="*/ 10 h 109"/>
                <a:gd name="T34" fmla="*/ 16 w 112"/>
                <a:gd name="T35" fmla="*/ 8 h 109"/>
                <a:gd name="T36" fmla="*/ 86 w 112"/>
                <a:gd name="T37" fmla="*/ 0 h 109"/>
                <a:gd name="T38" fmla="*/ 86 w 112"/>
                <a:gd name="T39" fmla="*/ 0 h 109"/>
                <a:gd name="T40" fmla="*/ 93 w 112"/>
                <a:gd name="T41" fmla="*/ 1 h 109"/>
                <a:gd name="T42" fmla="*/ 99 w 112"/>
                <a:gd name="T43" fmla="*/ 4 h 109"/>
                <a:gd name="T44" fmla="*/ 103 w 112"/>
                <a:gd name="T45" fmla="*/ 9 h 109"/>
                <a:gd name="T46" fmla="*/ 106 w 112"/>
                <a:gd name="T47" fmla="*/ 16 h 109"/>
                <a:gd name="T48" fmla="*/ 112 w 112"/>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3"/>
                  </a:moveTo>
                  <a:lnTo>
                    <a:pt x="112" y="83"/>
                  </a:lnTo>
                  <a:lnTo>
                    <a:pt x="112" y="90"/>
                  </a:lnTo>
                  <a:lnTo>
                    <a:pt x="109" y="96"/>
                  </a:lnTo>
                  <a:lnTo>
                    <a:pt x="104" y="100"/>
                  </a:lnTo>
                  <a:lnTo>
                    <a:pt x="98" y="103"/>
                  </a:lnTo>
                  <a:lnTo>
                    <a:pt x="28" y="109"/>
                  </a:lnTo>
                  <a:lnTo>
                    <a:pt x="28" y="109"/>
                  </a:lnTo>
                  <a:lnTo>
                    <a:pt x="20" y="109"/>
                  </a:lnTo>
                  <a:lnTo>
                    <a:pt x="15" y="106"/>
                  </a:lnTo>
                  <a:lnTo>
                    <a:pt x="11" y="101"/>
                  </a:lnTo>
                  <a:lnTo>
                    <a:pt x="8" y="95"/>
                  </a:lnTo>
                  <a:lnTo>
                    <a:pt x="0" y="27"/>
                  </a:lnTo>
                  <a:lnTo>
                    <a:pt x="0" y="27"/>
                  </a:lnTo>
                  <a:lnTo>
                    <a:pt x="2" y="21"/>
                  </a:lnTo>
                  <a:lnTo>
                    <a:pt x="4" y="14"/>
                  </a:lnTo>
                  <a:lnTo>
                    <a:pt x="9" y="10"/>
                  </a:lnTo>
                  <a:lnTo>
                    <a:pt x="16" y="8"/>
                  </a:lnTo>
                  <a:lnTo>
                    <a:pt x="86" y="0"/>
                  </a:lnTo>
                  <a:lnTo>
                    <a:pt x="86" y="0"/>
                  </a:lnTo>
                  <a:lnTo>
                    <a:pt x="93" y="1"/>
                  </a:lnTo>
                  <a:lnTo>
                    <a:pt x="99" y="4"/>
                  </a:lnTo>
                  <a:lnTo>
                    <a:pt x="103" y="9"/>
                  </a:lnTo>
                  <a:lnTo>
                    <a:pt x="106" y="16"/>
                  </a:lnTo>
                  <a:lnTo>
                    <a:pt x="112"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40" name="Freeform 2020">
              <a:extLst>
                <a:ext uri="{FF2B5EF4-FFF2-40B4-BE49-F238E27FC236}">
                  <a16:creationId xmlns:a16="http://schemas.microsoft.com/office/drawing/2014/main" id="{5A0166BE-D975-4C87-A7C3-766FC3666FF3}"/>
                </a:ext>
              </a:extLst>
            </p:cNvPr>
            <p:cNvSpPr>
              <a:spLocks/>
            </p:cNvSpPr>
            <p:nvPr/>
          </p:nvSpPr>
          <p:spPr bwMode="auto">
            <a:xfrm>
              <a:off x="7149726" y="3296033"/>
              <a:ext cx="112054" cy="109053"/>
            </a:xfrm>
            <a:custGeom>
              <a:avLst/>
              <a:gdLst>
                <a:gd name="T0" fmla="*/ 112 w 112"/>
                <a:gd name="T1" fmla="*/ 83 h 109"/>
                <a:gd name="T2" fmla="*/ 112 w 112"/>
                <a:gd name="T3" fmla="*/ 83 h 109"/>
                <a:gd name="T4" fmla="*/ 112 w 112"/>
                <a:gd name="T5" fmla="*/ 90 h 109"/>
                <a:gd name="T6" fmla="*/ 108 w 112"/>
                <a:gd name="T7" fmla="*/ 96 h 109"/>
                <a:gd name="T8" fmla="*/ 104 w 112"/>
                <a:gd name="T9" fmla="*/ 100 h 109"/>
                <a:gd name="T10" fmla="*/ 97 w 112"/>
                <a:gd name="T11" fmla="*/ 103 h 109"/>
                <a:gd name="T12" fmla="*/ 27 w 112"/>
                <a:gd name="T13" fmla="*/ 109 h 109"/>
                <a:gd name="T14" fmla="*/ 27 w 112"/>
                <a:gd name="T15" fmla="*/ 109 h 109"/>
                <a:gd name="T16" fmla="*/ 19 w 112"/>
                <a:gd name="T17" fmla="*/ 109 h 109"/>
                <a:gd name="T18" fmla="*/ 14 w 112"/>
                <a:gd name="T19" fmla="*/ 106 h 109"/>
                <a:gd name="T20" fmla="*/ 10 w 112"/>
                <a:gd name="T21" fmla="*/ 101 h 109"/>
                <a:gd name="T22" fmla="*/ 8 w 112"/>
                <a:gd name="T23" fmla="*/ 95 h 109"/>
                <a:gd name="T24" fmla="*/ 0 w 112"/>
                <a:gd name="T25" fmla="*/ 27 h 109"/>
                <a:gd name="T26" fmla="*/ 0 w 112"/>
                <a:gd name="T27" fmla="*/ 27 h 109"/>
                <a:gd name="T28" fmla="*/ 1 w 112"/>
                <a:gd name="T29" fmla="*/ 21 h 109"/>
                <a:gd name="T30" fmla="*/ 4 w 112"/>
                <a:gd name="T31" fmla="*/ 14 h 109"/>
                <a:gd name="T32" fmla="*/ 9 w 112"/>
                <a:gd name="T33" fmla="*/ 10 h 109"/>
                <a:gd name="T34" fmla="*/ 15 w 112"/>
                <a:gd name="T35" fmla="*/ 8 h 109"/>
                <a:gd name="T36" fmla="*/ 86 w 112"/>
                <a:gd name="T37" fmla="*/ 0 h 109"/>
                <a:gd name="T38" fmla="*/ 86 w 112"/>
                <a:gd name="T39" fmla="*/ 0 h 109"/>
                <a:gd name="T40" fmla="*/ 92 w 112"/>
                <a:gd name="T41" fmla="*/ 1 h 109"/>
                <a:gd name="T42" fmla="*/ 99 w 112"/>
                <a:gd name="T43" fmla="*/ 4 h 109"/>
                <a:gd name="T44" fmla="*/ 102 w 112"/>
                <a:gd name="T45" fmla="*/ 9 h 109"/>
                <a:gd name="T46" fmla="*/ 105 w 112"/>
                <a:gd name="T47" fmla="*/ 15 h 109"/>
                <a:gd name="T48" fmla="*/ 112 w 112"/>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3"/>
                  </a:moveTo>
                  <a:lnTo>
                    <a:pt x="112" y="83"/>
                  </a:lnTo>
                  <a:lnTo>
                    <a:pt x="112" y="90"/>
                  </a:lnTo>
                  <a:lnTo>
                    <a:pt x="108" y="96"/>
                  </a:lnTo>
                  <a:lnTo>
                    <a:pt x="104" y="100"/>
                  </a:lnTo>
                  <a:lnTo>
                    <a:pt x="97" y="103"/>
                  </a:lnTo>
                  <a:lnTo>
                    <a:pt x="27" y="109"/>
                  </a:lnTo>
                  <a:lnTo>
                    <a:pt x="27" y="109"/>
                  </a:lnTo>
                  <a:lnTo>
                    <a:pt x="19" y="109"/>
                  </a:lnTo>
                  <a:lnTo>
                    <a:pt x="14" y="106"/>
                  </a:lnTo>
                  <a:lnTo>
                    <a:pt x="10" y="101"/>
                  </a:lnTo>
                  <a:lnTo>
                    <a:pt x="8" y="95"/>
                  </a:lnTo>
                  <a:lnTo>
                    <a:pt x="0" y="27"/>
                  </a:lnTo>
                  <a:lnTo>
                    <a:pt x="0" y="27"/>
                  </a:lnTo>
                  <a:lnTo>
                    <a:pt x="1" y="21"/>
                  </a:lnTo>
                  <a:lnTo>
                    <a:pt x="4" y="14"/>
                  </a:lnTo>
                  <a:lnTo>
                    <a:pt x="9" y="10"/>
                  </a:lnTo>
                  <a:lnTo>
                    <a:pt x="15" y="8"/>
                  </a:lnTo>
                  <a:lnTo>
                    <a:pt x="86" y="0"/>
                  </a:lnTo>
                  <a:lnTo>
                    <a:pt x="86" y="0"/>
                  </a:lnTo>
                  <a:lnTo>
                    <a:pt x="92" y="1"/>
                  </a:lnTo>
                  <a:lnTo>
                    <a:pt x="99" y="4"/>
                  </a:lnTo>
                  <a:lnTo>
                    <a:pt x="102" y="9"/>
                  </a:lnTo>
                  <a:lnTo>
                    <a:pt x="105" y="15"/>
                  </a:lnTo>
                  <a:lnTo>
                    <a:pt x="112"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41" name="Freeform 2021">
              <a:extLst>
                <a:ext uri="{FF2B5EF4-FFF2-40B4-BE49-F238E27FC236}">
                  <a16:creationId xmlns:a16="http://schemas.microsoft.com/office/drawing/2014/main" id="{F6F9DB4B-ACD7-4F4A-9664-2C0973373B12}"/>
                </a:ext>
              </a:extLst>
            </p:cNvPr>
            <p:cNvSpPr>
              <a:spLocks/>
            </p:cNvSpPr>
            <p:nvPr/>
          </p:nvSpPr>
          <p:spPr bwMode="auto">
            <a:xfrm>
              <a:off x="7389841" y="3270021"/>
              <a:ext cx="112054" cy="109053"/>
            </a:xfrm>
            <a:custGeom>
              <a:avLst/>
              <a:gdLst>
                <a:gd name="T0" fmla="*/ 112 w 112"/>
                <a:gd name="T1" fmla="*/ 83 h 109"/>
                <a:gd name="T2" fmla="*/ 112 w 112"/>
                <a:gd name="T3" fmla="*/ 83 h 109"/>
                <a:gd name="T4" fmla="*/ 111 w 112"/>
                <a:gd name="T5" fmla="*/ 90 h 109"/>
                <a:gd name="T6" fmla="*/ 108 w 112"/>
                <a:gd name="T7" fmla="*/ 96 h 109"/>
                <a:gd name="T8" fmla="*/ 103 w 112"/>
                <a:gd name="T9" fmla="*/ 100 h 109"/>
                <a:gd name="T10" fmla="*/ 96 w 112"/>
                <a:gd name="T11" fmla="*/ 103 h 109"/>
                <a:gd name="T12" fmla="*/ 26 w 112"/>
                <a:gd name="T13" fmla="*/ 109 h 109"/>
                <a:gd name="T14" fmla="*/ 26 w 112"/>
                <a:gd name="T15" fmla="*/ 109 h 109"/>
                <a:gd name="T16" fmla="*/ 20 w 112"/>
                <a:gd name="T17" fmla="*/ 109 h 109"/>
                <a:gd name="T18" fmla="*/ 13 w 112"/>
                <a:gd name="T19" fmla="*/ 106 h 109"/>
                <a:gd name="T20" fmla="*/ 9 w 112"/>
                <a:gd name="T21" fmla="*/ 101 h 109"/>
                <a:gd name="T22" fmla="*/ 7 w 112"/>
                <a:gd name="T23" fmla="*/ 95 h 109"/>
                <a:gd name="T24" fmla="*/ 0 w 112"/>
                <a:gd name="T25" fmla="*/ 27 h 109"/>
                <a:gd name="T26" fmla="*/ 0 w 112"/>
                <a:gd name="T27" fmla="*/ 27 h 109"/>
                <a:gd name="T28" fmla="*/ 0 w 112"/>
                <a:gd name="T29" fmla="*/ 21 h 109"/>
                <a:gd name="T30" fmla="*/ 3 w 112"/>
                <a:gd name="T31" fmla="*/ 14 h 109"/>
                <a:gd name="T32" fmla="*/ 8 w 112"/>
                <a:gd name="T33" fmla="*/ 10 h 109"/>
                <a:gd name="T34" fmla="*/ 14 w 112"/>
                <a:gd name="T35" fmla="*/ 8 h 109"/>
                <a:gd name="T36" fmla="*/ 85 w 112"/>
                <a:gd name="T37" fmla="*/ 0 h 109"/>
                <a:gd name="T38" fmla="*/ 85 w 112"/>
                <a:gd name="T39" fmla="*/ 0 h 109"/>
                <a:gd name="T40" fmla="*/ 92 w 112"/>
                <a:gd name="T41" fmla="*/ 1 h 109"/>
                <a:gd name="T42" fmla="*/ 98 w 112"/>
                <a:gd name="T43" fmla="*/ 4 h 109"/>
                <a:gd name="T44" fmla="*/ 101 w 112"/>
                <a:gd name="T45" fmla="*/ 9 h 109"/>
                <a:gd name="T46" fmla="*/ 104 w 112"/>
                <a:gd name="T47" fmla="*/ 16 h 109"/>
                <a:gd name="T48" fmla="*/ 112 w 112"/>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3"/>
                  </a:moveTo>
                  <a:lnTo>
                    <a:pt x="112" y="83"/>
                  </a:lnTo>
                  <a:lnTo>
                    <a:pt x="111" y="90"/>
                  </a:lnTo>
                  <a:lnTo>
                    <a:pt x="108" y="96"/>
                  </a:lnTo>
                  <a:lnTo>
                    <a:pt x="103" y="100"/>
                  </a:lnTo>
                  <a:lnTo>
                    <a:pt x="96" y="103"/>
                  </a:lnTo>
                  <a:lnTo>
                    <a:pt x="26" y="109"/>
                  </a:lnTo>
                  <a:lnTo>
                    <a:pt x="26" y="109"/>
                  </a:lnTo>
                  <a:lnTo>
                    <a:pt x="20" y="109"/>
                  </a:lnTo>
                  <a:lnTo>
                    <a:pt x="13" y="106"/>
                  </a:lnTo>
                  <a:lnTo>
                    <a:pt x="9" y="101"/>
                  </a:lnTo>
                  <a:lnTo>
                    <a:pt x="7" y="95"/>
                  </a:lnTo>
                  <a:lnTo>
                    <a:pt x="0" y="27"/>
                  </a:lnTo>
                  <a:lnTo>
                    <a:pt x="0" y="27"/>
                  </a:lnTo>
                  <a:lnTo>
                    <a:pt x="0" y="21"/>
                  </a:lnTo>
                  <a:lnTo>
                    <a:pt x="3" y="14"/>
                  </a:lnTo>
                  <a:lnTo>
                    <a:pt x="8" y="10"/>
                  </a:lnTo>
                  <a:lnTo>
                    <a:pt x="14" y="8"/>
                  </a:lnTo>
                  <a:lnTo>
                    <a:pt x="85" y="0"/>
                  </a:lnTo>
                  <a:lnTo>
                    <a:pt x="85" y="0"/>
                  </a:lnTo>
                  <a:lnTo>
                    <a:pt x="92" y="1"/>
                  </a:lnTo>
                  <a:lnTo>
                    <a:pt x="98" y="4"/>
                  </a:lnTo>
                  <a:lnTo>
                    <a:pt x="101" y="9"/>
                  </a:lnTo>
                  <a:lnTo>
                    <a:pt x="104" y="16"/>
                  </a:lnTo>
                  <a:lnTo>
                    <a:pt x="112"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42" name="Freeform 2022">
              <a:extLst>
                <a:ext uri="{FF2B5EF4-FFF2-40B4-BE49-F238E27FC236}">
                  <a16:creationId xmlns:a16="http://schemas.microsoft.com/office/drawing/2014/main" id="{BCB88AC7-4B96-45FB-99E4-B05F94E985FA}"/>
                </a:ext>
              </a:extLst>
            </p:cNvPr>
            <p:cNvSpPr>
              <a:spLocks/>
            </p:cNvSpPr>
            <p:nvPr/>
          </p:nvSpPr>
          <p:spPr bwMode="auto">
            <a:xfrm>
              <a:off x="5906126" y="3543152"/>
              <a:ext cx="202098" cy="119058"/>
            </a:xfrm>
            <a:custGeom>
              <a:avLst/>
              <a:gdLst>
                <a:gd name="T0" fmla="*/ 202 w 202"/>
                <a:gd name="T1" fmla="*/ 82 h 119"/>
                <a:gd name="T2" fmla="*/ 202 w 202"/>
                <a:gd name="T3" fmla="*/ 82 h 119"/>
                <a:gd name="T4" fmla="*/ 202 w 202"/>
                <a:gd name="T5" fmla="*/ 90 h 119"/>
                <a:gd name="T6" fmla="*/ 198 w 202"/>
                <a:gd name="T7" fmla="*/ 95 h 119"/>
                <a:gd name="T8" fmla="*/ 193 w 202"/>
                <a:gd name="T9" fmla="*/ 99 h 119"/>
                <a:gd name="T10" fmla="*/ 187 w 202"/>
                <a:gd name="T11" fmla="*/ 101 h 119"/>
                <a:gd name="T12" fmla="*/ 26 w 202"/>
                <a:gd name="T13" fmla="*/ 119 h 119"/>
                <a:gd name="T14" fmla="*/ 26 w 202"/>
                <a:gd name="T15" fmla="*/ 119 h 119"/>
                <a:gd name="T16" fmla="*/ 19 w 202"/>
                <a:gd name="T17" fmla="*/ 118 h 119"/>
                <a:gd name="T18" fmla="*/ 13 w 202"/>
                <a:gd name="T19" fmla="*/ 116 h 119"/>
                <a:gd name="T20" fmla="*/ 9 w 202"/>
                <a:gd name="T21" fmla="*/ 110 h 119"/>
                <a:gd name="T22" fmla="*/ 6 w 202"/>
                <a:gd name="T23" fmla="*/ 104 h 119"/>
                <a:gd name="T24" fmla="*/ 0 w 202"/>
                <a:gd name="T25" fmla="*/ 36 h 119"/>
                <a:gd name="T26" fmla="*/ 0 w 202"/>
                <a:gd name="T27" fmla="*/ 36 h 119"/>
                <a:gd name="T28" fmla="*/ 0 w 202"/>
                <a:gd name="T29" fmla="*/ 30 h 119"/>
                <a:gd name="T30" fmla="*/ 2 w 202"/>
                <a:gd name="T31" fmla="*/ 23 h 119"/>
                <a:gd name="T32" fmla="*/ 8 w 202"/>
                <a:gd name="T33" fmla="*/ 19 h 119"/>
                <a:gd name="T34" fmla="*/ 14 w 202"/>
                <a:gd name="T35" fmla="*/ 18 h 119"/>
                <a:gd name="T36" fmla="*/ 176 w 202"/>
                <a:gd name="T37" fmla="*/ 0 h 119"/>
                <a:gd name="T38" fmla="*/ 176 w 202"/>
                <a:gd name="T39" fmla="*/ 0 h 119"/>
                <a:gd name="T40" fmla="*/ 183 w 202"/>
                <a:gd name="T41" fmla="*/ 0 h 119"/>
                <a:gd name="T42" fmla="*/ 189 w 202"/>
                <a:gd name="T43" fmla="*/ 4 h 119"/>
                <a:gd name="T44" fmla="*/ 193 w 202"/>
                <a:gd name="T45" fmla="*/ 9 h 119"/>
                <a:gd name="T46" fmla="*/ 195 w 202"/>
                <a:gd name="T47" fmla="*/ 15 h 119"/>
                <a:gd name="T48" fmla="*/ 202 w 202"/>
                <a:gd name="T49" fmla="*/ 8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2" h="119">
                  <a:moveTo>
                    <a:pt x="202" y="82"/>
                  </a:moveTo>
                  <a:lnTo>
                    <a:pt x="202" y="82"/>
                  </a:lnTo>
                  <a:lnTo>
                    <a:pt x="202" y="90"/>
                  </a:lnTo>
                  <a:lnTo>
                    <a:pt x="198" y="95"/>
                  </a:lnTo>
                  <a:lnTo>
                    <a:pt x="193" y="99"/>
                  </a:lnTo>
                  <a:lnTo>
                    <a:pt x="187" y="101"/>
                  </a:lnTo>
                  <a:lnTo>
                    <a:pt x="26" y="119"/>
                  </a:lnTo>
                  <a:lnTo>
                    <a:pt x="26" y="119"/>
                  </a:lnTo>
                  <a:lnTo>
                    <a:pt x="19" y="118"/>
                  </a:lnTo>
                  <a:lnTo>
                    <a:pt x="13" y="116"/>
                  </a:lnTo>
                  <a:lnTo>
                    <a:pt x="9" y="110"/>
                  </a:lnTo>
                  <a:lnTo>
                    <a:pt x="6" y="104"/>
                  </a:lnTo>
                  <a:lnTo>
                    <a:pt x="0" y="36"/>
                  </a:lnTo>
                  <a:lnTo>
                    <a:pt x="0" y="36"/>
                  </a:lnTo>
                  <a:lnTo>
                    <a:pt x="0" y="30"/>
                  </a:lnTo>
                  <a:lnTo>
                    <a:pt x="2" y="23"/>
                  </a:lnTo>
                  <a:lnTo>
                    <a:pt x="8" y="19"/>
                  </a:lnTo>
                  <a:lnTo>
                    <a:pt x="14" y="18"/>
                  </a:lnTo>
                  <a:lnTo>
                    <a:pt x="176" y="0"/>
                  </a:lnTo>
                  <a:lnTo>
                    <a:pt x="176" y="0"/>
                  </a:lnTo>
                  <a:lnTo>
                    <a:pt x="183" y="0"/>
                  </a:lnTo>
                  <a:lnTo>
                    <a:pt x="189" y="4"/>
                  </a:lnTo>
                  <a:lnTo>
                    <a:pt x="193" y="9"/>
                  </a:lnTo>
                  <a:lnTo>
                    <a:pt x="195" y="15"/>
                  </a:lnTo>
                  <a:lnTo>
                    <a:pt x="20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43" name="Freeform 2023">
              <a:extLst>
                <a:ext uri="{FF2B5EF4-FFF2-40B4-BE49-F238E27FC236}">
                  <a16:creationId xmlns:a16="http://schemas.microsoft.com/office/drawing/2014/main" id="{F7DB174B-3585-4895-B184-F48CAC9CA7C8}"/>
                </a:ext>
              </a:extLst>
            </p:cNvPr>
            <p:cNvSpPr>
              <a:spLocks/>
            </p:cNvSpPr>
            <p:nvPr/>
          </p:nvSpPr>
          <p:spPr bwMode="auto">
            <a:xfrm>
              <a:off x="6119228" y="3530146"/>
              <a:ext cx="111054" cy="109053"/>
            </a:xfrm>
            <a:custGeom>
              <a:avLst/>
              <a:gdLst>
                <a:gd name="T0" fmla="*/ 111 w 111"/>
                <a:gd name="T1" fmla="*/ 82 h 109"/>
                <a:gd name="T2" fmla="*/ 111 w 111"/>
                <a:gd name="T3" fmla="*/ 82 h 109"/>
                <a:gd name="T4" fmla="*/ 111 w 111"/>
                <a:gd name="T5" fmla="*/ 88 h 109"/>
                <a:gd name="T6" fmla="*/ 108 w 111"/>
                <a:gd name="T7" fmla="*/ 95 h 109"/>
                <a:gd name="T8" fmla="*/ 102 w 111"/>
                <a:gd name="T9" fmla="*/ 99 h 109"/>
                <a:gd name="T10" fmla="*/ 96 w 111"/>
                <a:gd name="T11" fmla="*/ 101 h 109"/>
                <a:gd name="T12" fmla="*/ 26 w 111"/>
                <a:gd name="T13" fmla="*/ 109 h 109"/>
                <a:gd name="T14" fmla="*/ 26 w 111"/>
                <a:gd name="T15" fmla="*/ 109 h 109"/>
                <a:gd name="T16" fmla="*/ 19 w 111"/>
                <a:gd name="T17" fmla="*/ 108 h 109"/>
                <a:gd name="T18" fmla="*/ 14 w 111"/>
                <a:gd name="T19" fmla="*/ 105 h 109"/>
                <a:gd name="T20" fmla="*/ 9 w 111"/>
                <a:gd name="T21" fmla="*/ 100 h 109"/>
                <a:gd name="T22" fmla="*/ 8 w 111"/>
                <a:gd name="T23" fmla="*/ 93 h 109"/>
                <a:gd name="T24" fmla="*/ 0 w 111"/>
                <a:gd name="T25" fmla="*/ 26 h 109"/>
                <a:gd name="T26" fmla="*/ 0 w 111"/>
                <a:gd name="T27" fmla="*/ 26 h 109"/>
                <a:gd name="T28" fmla="*/ 1 w 111"/>
                <a:gd name="T29" fmla="*/ 19 h 109"/>
                <a:gd name="T30" fmla="*/ 4 w 111"/>
                <a:gd name="T31" fmla="*/ 13 h 109"/>
                <a:gd name="T32" fmla="*/ 9 w 111"/>
                <a:gd name="T33" fmla="*/ 9 h 109"/>
                <a:gd name="T34" fmla="*/ 15 w 111"/>
                <a:gd name="T35" fmla="*/ 8 h 109"/>
                <a:gd name="T36" fmla="*/ 85 w 111"/>
                <a:gd name="T37" fmla="*/ 0 h 109"/>
                <a:gd name="T38" fmla="*/ 85 w 111"/>
                <a:gd name="T39" fmla="*/ 0 h 109"/>
                <a:gd name="T40" fmla="*/ 92 w 111"/>
                <a:gd name="T41" fmla="*/ 0 h 109"/>
                <a:gd name="T42" fmla="*/ 98 w 111"/>
                <a:gd name="T43" fmla="*/ 4 h 109"/>
                <a:gd name="T44" fmla="*/ 102 w 111"/>
                <a:gd name="T45" fmla="*/ 8 h 109"/>
                <a:gd name="T46" fmla="*/ 104 w 111"/>
                <a:gd name="T47" fmla="*/ 14 h 109"/>
                <a:gd name="T48" fmla="*/ 111 w 111"/>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09">
                  <a:moveTo>
                    <a:pt x="111" y="82"/>
                  </a:moveTo>
                  <a:lnTo>
                    <a:pt x="111" y="82"/>
                  </a:lnTo>
                  <a:lnTo>
                    <a:pt x="111" y="88"/>
                  </a:lnTo>
                  <a:lnTo>
                    <a:pt x="108" y="95"/>
                  </a:lnTo>
                  <a:lnTo>
                    <a:pt x="102" y="99"/>
                  </a:lnTo>
                  <a:lnTo>
                    <a:pt x="96" y="101"/>
                  </a:lnTo>
                  <a:lnTo>
                    <a:pt x="26" y="109"/>
                  </a:lnTo>
                  <a:lnTo>
                    <a:pt x="26" y="109"/>
                  </a:lnTo>
                  <a:lnTo>
                    <a:pt x="19" y="108"/>
                  </a:lnTo>
                  <a:lnTo>
                    <a:pt x="14" y="105"/>
                  </a:lnTo>
                  <a:lnTo>
                    <a:pt x="9" y="100"/>
                  </a:lnTo>
                  <a:lnTo>
                    <a:pt x="8" y="93"/>
                  </a:lnTo>
                  <a:lnTo>
                    <a:pt x="0" y="26"/>
                  </a:lnTo>
                  <a:lnTo>
                    <a:pt x="0" y="26"/>
                  </a:lnTo>
                  <a:lnTo>
                    <a:pt x="1" y="19"/>
                  </a:lnTo>
                  <a:lnTo>
                    <a:pt x="4" y="13"/>
                  </a:lnTo>
                  <a:lnTo>
                    <a:pt x="9" y="9"/>
                  </a:lnTo>
                  <a:lnTo>
                    <a:pt x="15" y="8"/>
                  </a:lnTo>
                  <a:lnTo>
                    <a:pt x="85" y="0"/>
                  </a:lnTo>
                  <a:lnTo>
                    <a:pt x="85" y="0"/>
                  </a:lnTo>
                  <a:lnTo>
                    <a:pt x="92" y="0"/>
                  </a:lnTo>
                  <a:lnTo>
                    <a:pt x="98" y="4"/>
                  </a:lnTo>
                  <a:lnTo>
                    <a:pt x="102" y="8"/>
                  </a:lnTo>
                  <a:lnTo>
                    <a:pt x="104" y="14"/>
                  </a:lnTo>
                  <a:lnTo>
                    <a:pt x="111"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44" name="Freeform 2024">
              <a:extLst>
                <a:ext uri="{FF2B5EF4-FFF2-40B4-BE49-F238E27FC236}">
                  <a16:creationId xmlns:a16="http://schemas.microsoft.com/office/drawing/2014/main" id="{4AA9D094-00CD-4BB3-8AFA-117C7A317309}"/>
                </a:ext>
              </a:extLst>
            </p:cNvPr>
            <p:cNvSpPr>
              <a:spLocks/>
            </p:cNvSpPr>
            <p:nvPr/>
          </p:nvSpPr>
          <p:spPr bwMode="auto">
            <a:xfrm>
              <a:off x="6238286" y="3517140"/>
              <a:ext cx="112054" cy="109053"/>
            </a:xfrm>
            <a:custGeom>
              <a:avLst/>
              <a:gdLst>
                <a:gd name="T0" fmla="*/ 112 w 112"/>
                <a:gd name="T1" fmla="*/ 82 h 109"/>
                <a:gd name="T2" fmla="*/ 112 w 112"/>
                <a:gd name="T3" fmla="*/ 82 h 109"/>
                <a:gd name="T4" fmla="*/ 111 w 112"/>
                <a:gd name="T5" fmla="*/ 88 h 109"/>
                <a:gd name="T6" fmla="*/ 108 w 112"/>
                <a:gd name="T7" fmla="*/ 95 h 109"/>
                <a:gd name="T8" fmla="*/ 103 w 112"/>
                <a:gd name="T9" fmla="*/ 99 h 109"/>
                <a:gd name="T10" fmla="*/ 96 w 112"/>
                <a:gd name="T11" fmla="*/ 101 h 109"/>
                <a:gd name="T12" fmla="*/ 26 w 112"/>
                <a:gd name="T13" fmla="*/ 109 h 109"/>
                <a:gd name="T14" fmla="*/ 26 w 112"/>
                <a:gd name="T15" fmla="*/ 109 h 109"/>
                <a:gd name="T16" fmla="*/ 20 w 112"/>
                <a:gd name="T17" fmla="*/ 108 h 109"/>
                <a:gd name="T18" fmla="*/ 13 w 112"/>
                <a:gd name="T19" fmla="*/ 105 h 109"/>
                <a:gd name="T20" fmla="*/ 9 w 112"/>
                <a:gd name="T21" fmla="*/ 100 h 109"/>
                <a:gd name="T22" fmla="*/ 8 w 112"/>
                <a:gd name="T23" fmla="*/ 93 h 109"/>
                <a:gd name="T24" fmla="*/ 0 w 112"/>
                <a:gd name="T25" fmla="*/ 26 h 109"/>
                <a:gd name="T26" fmla="*/ 0 w 112"/>
                <a:gd name="T27" fmla="*/ 26 h 109"/>
                <a:gd name="T28" fmla="*/ 0 w 112"/>
                <a:gd name="T29" fmla="*/ 19 h 109"/>
                <a:gd name="T30" fmla="*/ 4 w 112"/>
                <a:gd name="T31" fmla="*/ 13 h 109"/>
                <a:gd name="T32" fmla="*/ 9 w 112"/>
                <a:gd name="T33" fmla="*/ 9 h 109"/>
                <a:gd name="T34" fmla="*/ 16 w 112"/>
                <a:gd name="T35" fmla="*/ 8 h 109"/>
                <a:gd name="T36" fmla="*/ 86 w 112"/>
                <a:gd name="T37" fmla="*/ 0 h 109"/>
                <a:gd name="T38" fmla="*/ 86 w 112"/>
                <a:gd name="T39" fmla="*/ 0 h 109"/>
                <a:gd name="T40" fmla="*/ 92 w 112"/>
                <a:gd name="T41" fmla="*/ 0 h 109"/>
                <a:gd name="T42" fmla="*/ 98 w 112"/>
                <a:gd name="T43" fmla="*/ 4 h 109"/>
                <a:gd name="T44" fmla="*/ 103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1" y="88"/>
                  </a:lnTo>
                  <a:lnTo>
                    <a:pt x="108" y="95"/>
                  </a:lnTo>
                  <a:lnTo>
                    <a:pt x="103" y="99"/>
                  </a:lnTo>
                  <a:lnTo>
                    <a:pt x="96" y="101"/>
                  </a:lnTo>
                  <a:lnTo>
                    <a:pt x="26" y="109"/>
                  </a:lnTo>
                  <a:lnTo>
                    <a:pt x="26" y="109"/>
                  </a:lnTo>
                  <a:lnTo>
                    <a:pt x="20" y="108"/>
                  </a:lnTo>
                  <a:lnTo>
                    <a:pt x="13" y="105"/>
                  </a:lnTo>
                  <a:lnTo>
                    <a:pt x="9" y="100"/>
                  </a:lnTo>
                  <a:lnTo>
                    <a:pt x="8" y="93"/>
                  </a:lnTo>
                  <a:lnTo>
                    <a:pt x="0" y="26"/>
                  </a:lnTo>
                  <a:lnTo>
                    <a:pt x="0" y="26"/>
                  </a:lnTo>
                  <a:lnTo>
                    <a:pt x="0" y="19"/>
                  </a:lnTo>
                  <a:lnTo>
                    <a:pt x="4" y="13"/>
                  </a:lnTo>
                  <a:lnTo>
                    <a:pt x="9" y="9"/>
                  </a:lnTo>
                  <a:lnTo>
                    <a:pt x="16" y="8"/>
                  </a:lnTo>
                  <a:lnTo>
                    <a:pt x="86" y="0"/>
                  </a:lnTo>
                  <a:lnTo>
                    <a:pt x="86" y="0"/>
                  </a:lnTo>
                  <a:lnTo>
                    <a:pt x="92" y="0"/>
                  </a:lnTo>
                  <a:lnTo>
                    <a:pt x="98" y="4"/>
                  </a:lnTo>
                  <a:lnTo>
                    <a:pt x="103"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45" name="Freeform 2025">
              <a:extLst>
                <a:ext uri="{FF2B5EF4-FFF2-40B4-BE49-F238E27FC236}">
                  <a16:creationId xmlns:a16="http://schemas.microsoft.com/office/drawing/2014/main" id="{05B467BF-7378-48D0-A855-4BC0AEEB3C0D}"/>
                </a:ext>
              </a:extLst>
            </p:cNvPr>
            <p:cNvSpPr>
              <a:spLocks/>
            </p:cNvSpPr>
            <p:nvPr/>
          </p:nvSpPr>
          <p:spPr bwMode="auto">
            <a:xfrm>
              <a:off x="6358344" y="3504134"/>
              <a:ext cx="111054" cy="109053"/>
            </a:xfrm>
            <a:custGeom>
              <a:avLst/>
              <a:gdLst>
                <a:gd name="T0" fmla="*/ 111 w 111"/>
                <a:gd name="T1" fmla="*/ 82 h 109"/>
                <a:gd name="T2" fmla="*/ 111 w 111"/>
                <a:gd name="T3" fmla="*/ 82 h 109"/>
                <a:gd name="T4" fmla="*/ 110 w 111"/>
                <a:gd name="T5" fmla="*/ 88 h 109"/>
                <a:gd name="T6" fmla="*/ 108 w 111"/>
                <a:gd name="T7" fmla="*/ 95 h 109"/>
                <a:gd name="T8" fmla="*/ 102 w 111"/>
                <a:gd name="T9" fmla="*/ 99 h 109"/>
                <a:gd name="T10" fmla="*/ 96 w 111"/>
                <a:gd name="T11" fmla="*/ 101 h 109"/>
                <a:gd name="T12" fmla="*/ 26 w 111"/>
                <a:gd name="T13" fmla="*/ 109 h 109"/>
                <a:gd name="T14" fmla="*/ 26 w 111"/>
                <a:gd name="T15" fmla="*/ 109 h 109"/>
                <a:gd name="T16" fmla="*/ 19 w 111"/>
                <a:gd name="T17" fmla="*/ 108 h 109"/>
                <a:gd name="T18" fmla="*/ 13 w 111"/>
                <a:gd name="T19" fmla="*/ 105 h 109"/>
                <a:gd name="T20" fmla="*/ 9 w 111"/>
                <a:gd name="T21" fmla="*/ 100 h 109"/>
                <a:gd name="T22" fmla="*/ 6 w 111"/>
                <a:gd name="T23" fmla="*/ 93 h 109"/>
                <a:gd name="T24" fmla="*/ 0 w 111"/>
                <a:gd name="T25" fmla="*/ 26 h 109"/>
                <a:gd name="T26" fmla="*/ 0 w 111"/>
                <a:gd name="T27" fmla="*/ 26 h 109"/>
                <a:gd name="T28" fmla="*/ 0 w 111"/>
                <a:gd name="T29" fmla="*/ 19 h 109"/>
                <a:gd name="T30" fmla="*/ 4 w 111"/>
                <a:gd name="T31" fmla="*/ 13 h 109"/>
                <a:gd name="T32" fmla="*/ 8 w 111"/>
                <a:gd name="T33" fmla="*/ 9 h 109"/>
                <a:gd name="T34" fmla="*/ 14 w 111"/>
                <a:gd name="T35" fmla="*/ 8 h 109"/>
                <a:gd name="T36" fmla="*/ 85 w 111"/>
                <a:gd name="T37" fmla="*/ 0 h 109"/>
                <a:gd name="T38" fmla="*/ 85 w 111"/>
                <a:gd name="T39" fmla="*/ 0 h 109"/>
                <a:gd name="T40" fmla="*/ 92 w 111"/>
                <a:gd name="T41" fmla="*/ 0 h 109"/>
                <a:gd name="T42" fmla="*/ 97 w 111"/>
                <a:gd name="T43" fmla="*/ 4 h 109"/>
                <a:gd name="T44" fmla="*/ 101 w 111"/>
                <a:gd name="T45" fmla="*/ 8 h 109"/>
                <a:gd name="T46" fmla="*/ 104 w 111"/>
                <a:gd name="T47" fmla="*/ 14 h 109"/>
                <a:gd name="T48" fmla="*/ 111 w 111"/>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09">
                  <a:moveTo>
                    <a:pt x="111" y="82"/>
                  </a:moveTo>
                  <a:lnTo>
                    <a:pt x="111" y="82"/>
                  </a:lnTo>
                  <a:lnTo>
                    <a:pt x="110" y="88"/>
                  </a:lnTo>
                  <a:lnTo>
                    <a:pt x="108" y="95"/>
                  </a:lnTo>
                  <a:lnTo>
                    <a:pt x="102" y="99"/>
                  </a:lnTo>
                  <a:lnTo>
                    <a:pt x="96" y="101"/>
                  </a:lnTo>
                  <a:lnTo>
                    <a:pt x="26" y="109"/>
                  </a:lnTo>
                  <a:lnTo>
                    <a:pt x="26" y="109"/>
                  </a:lnTo>
                  <a:lnTo>
                    <a:pt x="19" y="108"/>
                  </a:lnTo>
                  <a:lnTo>
                    <a:pt x="13" y="105"/>
                  </a:lnTo>
                  <a:lnTo>
                    <a:pt x="9" y="100"/>
                  </a:lnTo>
                  <a:lnTo>
                    <a:pt x="6" y="93"/>
                  </a:lnTo>
                  <a:lnTo>
                    <a:pt x="0" y="26"/>
                  </a:lnTo>
                  <a:lnTo>
                    <a:pt x="0" y="26"/>
                  </a:lnTo>
                  <a:lnTo>
                    <a:pt x="0" y="19"/>
                  </a:lnTo>
                  <a:lnTo>
                    <a:pt x="4" y="13"/>
                  </a:lnTo>
                  <a:lnTo>
                    <a:pt x="8" y="9"/>
                  </a:lnTo>
                  <a:lnTo>
                    <a:pt x="14" y="8"/>
                  </a:lnTo>
                  <a:lnTo>
                    <a:pt x="85" y="0"/>
                  </a:lnTo>
                  <a:lnTo>
                    <a:pt x="85" y="0"/>
                  </a:lnTo>
                  <a:lnTo>
                    <a:pt x="92" y="0"/>
                  </a:lnTo>
                  <a:lnTo>
                    <a:pt x="97" y="4"/>
                  </a:lnTo>
                  <a:lnTo>
                    <a:pt x="101" y="8"/>
                  </a:lnTo>
                  <a:lnTo>
                    <a:pt x="104" y="14"/>
                  </a:lnTo>
                  <a:lnTo>
                    <a:pt x="111"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46" name="Freeform 2026">
              <a:extLst>
                <a:ext uri="{FF2B5EF4-FFF2-40B4-BE49-F238E27FC236}">
                  <a16:creationId xmlns:a16="http://schemas.microsoft.com/office/drawing/2014/main" id="{5B097B84-BDE8-40FC-B263-EA96554B7096}"/>
                </a:ext>
              </a:extLst>
            </p:cNvPr>
            <p:cNvSpPr>
              <a:spLocks/>
            </p:cNvSpPr>
            <p:nvPr/>
          </p:nvSpPr>
          <p:spPr bwMode="auto">
            <a:xfrm>
              <a:off x="6477401" y="3491127"/>
              <a:ext cx="111054" cy="109053"/>
            </a:xfrm>
            <a:custGeom>
              <a:avLst/>
              <a:gdLst>
                <a:gd name="T0" fmla="*/ 111 w 111"/>
                <a:gd name="T1" fmla="*/ 82 h 109"/>
                <a:gd name="T2" fmla="*/ 111 w 111"/>
                <a:gd name="T3" fmla="*/ 82 h 109"/>
                <a:gd name="T4" fmla="*/ 111 w 111"/>
                <a:gd name="T5" fmla="*/ 88 h 109"/>
                <a:gd name="T6" fmla="*/ 108 w 111"/>
                <a:gd name="T7" fmla="*/ 95 h 109"/>
                <a:gd name="T8" fmla="*/ 103 w 111"/>
                <a:gd name="T9" fmla="*/ 99 h 109"/>
                <a:gd name="T10" fmla="*/ 96 w 111"/>
                <a:gd name="T11" fmla="*/ 101 h 109"/>
                <a:gd name="T12" fmla="*/ 26 w 111"/>
                <a:gd name="T13" fmla="*/ 109 h 109"/>
                <a:gd name="T14" fmla="*/ 26 w 111"/>
                <a:gd name="T15" fmla="*/ 109 h 109"/>
                <a:gd name="T16" fmla="*/ 20 w 111"/>
                <a:gd name="T17" fmla="*/ 108 h 109"/>
                <a:gd name="T18" fmla="*/ 13 w 111"/>
                <a:gd name="T19" fmla="*/ 105 h 109"/>
                <a:gd name="T20" fmla="*/ 9 w 111"/>
                <a:gd name="T21" fmla="*/ 100 h 109"/>
                <a:gd name="T22" fmla="*/ 7 w 111"/>
                <a:gd name="T23" fmla="*/ 93 h 109"/>
                <a:gd name="T24" fmla="*/ 0 w 111"/>
                <a:gd name="T25" fmla="*/ 26 h 109"/>
                <a:gd name="T26" fmla="*/ 0 w 111"/>
                <a:gd name="T27" fmla="*/ 26 h 109"/>
                <a:gd name="T28" fmla="*/ 0 w 111"/>
                <a:gd name="T29" fmla="*/ 19 h 109"/>
                <a:gd name="T30" fmla="*/ 3 w 111"/>
                <a:gd name="T31" fmla="*/ 13 h 109"/>
                <a:gd name="T32" fmla="*/ 8 w 111"/>
                <a:gd name="T33" fmla="*/ 9 h 109"/>
                <a:gd name="T34" fmla="*/ 15 w 111"/>
                <a:gd name="T35" fmla="*/ 8 h 109"/>
                <a:gd name="T36" fmla="*/ 85 w 111"/>
                <a:gd name="T37" fmla="*/ 0 h 109"/>
                <a:gd name="T38" fmla="*/ 85 w 111"/>
                <a:gd name="T39" fmla="*/ 0 h 109"/>
                <a:gd name="T40" fmla="*/ 92 w 111"/>
                <a:gd name="T41" fmla="*/ 0 h 109"/>
                <a:gd name="T42" fmla="*/ 98 w 111"/>
                <a:gd name="T43" fmla="*/ 4 h 109"/>
                <a:gd name="T44" fmla="*/ 102 w 111"/>
                <a:gd name="T45" fmla="*/ 8 h 109"/>
                <a:gd name="T46" fmla="*/ 104 w 111"/>
                <a:gd name="T47" fmla="*/ 14 h 109"/>
                <a:gd name="T48" fmla="*/ 111 w 111"/>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09">
                  <a:moveTo>
                    <a:pt x="111" y="82"/>
                  </a:moveTo>
                  <a:lnTo>
                    <a:pt x="111" y="82"/>
                  </a:lnTo>
                  <a:lnTo>
                    <a:pt x="111" y="88"/>
                  </a:lnTo>
                  <a:lnTo>
                    <a:pt x="108" y="95"/>
                  </a:lnTo>
                  <a:lnTo>
                    <a:pt x="103" y="99"/>
                  </a:lnTo>
                  <a:lnTo>
                    <a:pt x="96" y="101"/>
                  </a:lnTo>
                  <a:lnTo>
                    <a:pt x="26" y="109"/>
                  </a:lnTo>
                  <a:lnTo>
                    <a:pt x="26" y="109"/>
                  </a:lnTo>
                  <a:lnTo>
                    <a:pt x="20" y="108"/>
                  </a:lnTo>
                  <a:lnTo>
                    <a:pt x="13" y="105"/>
                  </a:lnTo>
                  <a:lnTo>
                    <a:pt x="9" y="100"/>
                  </a:lnTo>
                  <a:lnTo>
                    <a:pt x="7" y="93"/>
                  </a:lnTo>
                  <a:lnTo>
                    <a:pt x="0" y="26"/>
                  </a:lnTo>
                  <a:lnTo>
                    <a:pt x="0" y="26"/>
                  </a:lnTo>
                  <a:lnTo>
                    <a:pt x="0" y="19"/>
                  </a:lnTo>
                  <a:lnTo>
                    <a:pt x="3" y="13"/>
                  </a:lnTo>
                  <a:lnTo>
                    <a:pt x="8" y="9"/>
                  </a:lnTo>
                  <a:lnTo>
                    <a:pt x="15" y="8"/>
                  </a:lnTo>
                  <a:lnTo>
                    <a:pt x="85" y="0"/>
                  </a:lnTo>
                  <a:lnTo>
                    <a:pt x="85" y="0"/>
                  </a:lnTo>
                  <a:lnTo>
                    <a:pt x="92" y="0"/>
                  </a:lnTo>
                  <a:lnTo>
                    <a:pt x="98" y="4"/>
                  </a:lnTo>
                  <a:lnTo>
                    <a:pt x="102" y="8"/>
                  </a:lnTo>
                  <a:lnTo>
                    <a:pt x="104" y="14"/>
                  </a:lnTo>
                  <a:lnTo>
                    <a:pt x="111"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47" name="Freeform 2027">
              <a:extLst>
                <a:ext uri="{FF2B5EF4-FFF2-40B4-BE49-F238E27FC236}">
                  <a16:creationId xmlns:a16="http://schemas.microsoft.com/office/drawing/2014/main" id="{EB4C36DB-A6C4-40A9-9F94-F1E1517D05E9}"/>
                </a:ext>
              </a:extLst>
            </p:cNvPr>
            <p:cNvSpPr>
              <a:spLocks/>
            </p:cNvSpPr>
            <p:nvPr/>
          </p:nvSpPr>
          <p:spPr bwMode="auto">
            <a:xfrm>
              <a:off x="6595458" y="3478121"/>
              <a:ext cx="112054" cy="109053"/>
            </a:xfrm>
            <a:custGeom>
              <a:avLst/>
              <a:gdLst>
                <a:gd name="T0" fmla="*/ 112 w 112"/>
                <a:gd name="T1" fmla="*/ 82 h 109"/>
                <a:gd name="T2" fmla="*/ 112 w 112"/>
                <a:gd name="T3" fmla="*/ 82 h 109"/>
                <a:gd name="T4" fmla="*/ 112 w 112"/>
                <a:gd name="T5" fmla="*/ 88 h 109"/>
                <a:gd name="T6" fmla="*/ 108 w 112"/>
                <a:gd name="T7" fmla="*/ 95 h 109"/>
                <a:gd name="T8" fmla="*/ 104 w 112"/>
                <a:gd name="T9" fmla="*/ 99 h 109"/>
                <a:gd name="T10" fmla="*/ 98 w 112"/>
                <a:gd name="T11" fmla="*/ 101 h 109"/>
                <a:gd name="T12" fmla="*/ 26 w 112"/>
                <a:gd name="T13" fmla="*/ 109 h 109"/>
                <a:gd name="T14" fmla="*/ 26 w 112"/>
                <a:gd name="T15" fmla="*/ 109 h 109"/>
                <a:gd name="T16" fmla="*/ 20 w 112"/>
                <a:gd name="T17" fmla="*/ 108 h 109"/>
                <a:gd name="T18" fmla="*/ 15 w 112"/>
                <a:gd name="T19" fmla="*/ 105 h 109"/>
                <a:gd name="T20" fmla="*/ 11 w 112"/>
                <a:gd name="T21" fmla="*/ 100 h 109"/>
                <a:gd name="T22" fmla="*/ 8 w 112"/>
                <a:gd name="T23" fmla="*/ 93 h 109"/>
                <a:gd name="T24" fmla="*/ 0 w 112"/>
                <a:gd name="T25" fmla="*/ 26 h 109"/>
                <a:gd name="T26" fmla="*/ 0 w 112"/>
                <a:gd name="T27" fmla="*/ 26 h 109"/>
                <a:gd name="T28" fmla="*/ 2 w 112"/>
                <a:gd name="T29" fmla="*/ 19 h 109"/>
                <a:gd name="T30" fmla="*/ 4 w 112"/>
                <a:gd name="T31" fmla="*/ 13 h 109"/>
                <a:gd name="T32" fmla="*/ 10 w 112"/>
                <a:gd name="T33" fmla="*/ 9 h 109"/>
                <a:gd name="T34" fmla="*/ 16 w 112"/>
                <a:gd name="T35" fmla="*/ 8 h 109"/>
                <a:gd name="T36" fmla="*/ 86 w 112"/>
                <a:gd name="T37" fmla="*/ 0 h 109"/>
                <a:gd name="T38" fmla="*/ 86 w 112"/>
                <a:gd name="T39" fmla="*/ 0 h 109"/>
                <a:gd name="T40" fmla="*/ 93 w 112"/>
                <a:gd name="T41" fmla="*/ 0 h 109"/>
                <a:gd name="T42" fmla="*/ 99 w 112"/>
                <a:gd name="T43" fmla="*/ 4 h 109"/>
                <a:gd name="T44" fmla="*/ 103 w 112"/>
                <a:gd name="T45" fmla="*/ 8 h 109"/>
                <a:gd name="T46" fmla="*/ 106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2" y="88"/>
                  </a:lnTo>
                  <a:lnTo>
                    <a:pt x="108" y="95"/>
                  </a:lnTo>
                  <a:lnTo>
                    <a:pt x="104" y="99"/>
                  </a:lnTo>
                  <a:lnTo>
                    <a:pt x="98" y="101"/>
                  </a:lnTo>
                  <a:lnTo>
                    <a:pt x="26" y="109"/>
                  </a:lnTo>
                  <a:lnTo>
                    <a:pt x="26" y="109"/>
                  </a:lnTo>
                  <a:lnTo>
                    <a:pt x="20" y="108"/>
                  </a:lnTo>
                  <a:lnTo>
                    <a:pt x="15" y="105"/>
                  </a:lnTo>
                  <a:lnTo>
                    <a:pt x="11" y="100"/>
                  </a:lnTo>
                  <a:lnTo>
                    <a:pt x="8" y="93"/>
                  </a:lnTo>
                  <a:lnTo>
                    <a:pt x="0" y="26"/>
                  </a:lnTo>
                  <a:lnTo>
                    <a:pt x="0" y="26"/>
                  </a:lnTo>
                  <a:lnTo>
                    <a:pt x="2" y="19"/>
                  </a:lnTo>
                  <a:lnTo>
                    <a:pt x="4" y="13"/>
                  </a:lnTo>
                  <a:lnTo>
                    <a:pt x="10" y="9"/>
                  </a:lnTo>
                  <a:lnTo>
                    <a:pt x="16" y="8"/>
                  </a:lnTo>
                  <a:lnTo>
                    <a:pt x="86" y="0"/>
                  </a:lnTo>
                  <a:lnTo>
                    <a:pt x="86" y="0"/>
                  </a:lnTo>
                  <a:lnTo>
                    <a:pt x="93" y="0"/>
                  </a:lnTo>
                  <a:lnTo>
                    <a:pt x="99" y="4"/>
                  </a:lnTo>
                  <a:lnTo>
                    <a:pt x="103" y="8"/>
                  </a:lnTo>
                  <a:lnTo>
                    <a:pt x="106"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48" name="Freeform 2028">
              <a:extLst>
                <a:ext uri="{FF2B5EF4-FFF2-40B4-BE49-F238E27FC236}">
                  <a16:creationId xmlns:a16="http://schemas.microsoft.com/office/drawing/2014/main" id="{00BDCC5F-B36A-4CE7-8FDF-5F55EE3D55E5}"/>
                </a:ext>
              </a:extLst>
            </p:cNvPr>
            <p:cNvSpPr>
              <a:spLocks/>
            </p:cNvSpPr>
            <p:nvPr/>
          </p:nvSpPr>
          <p:spPr bwMode="auto">
            <a:xfrm>
              <a:off x="6715516" y="3465114"/>
              <a:ext cx="112054" cy="109053"/>
            </a:xfrm>
            <a:custGeom>
              <a:avLst/>
              <a:gdLst>
                <a:gd name="T0" fmla="*/ 112 w 112"/>
                <a:gd name="T1" fmla="*/ 82 h 109"/>
                <a:gd name="T2" fmla="*/ 112 w 112"/>
                <a:gd name="T3" fmla="*/ 82 h 109"/>
                <a:gd name="T4" fmla="*/ 112 w 112"/>
                <a:gd name="T5" fmla="*/ 88 h 109"/>
                <a:gd name="T6" fmla="*/ 108 w 112"/>
                <a:gd name="T7" fmla="*/ 95 h 109"/>
                <a:gd name="T8" fmla="*/ 103 w 112"/>
                <a:gd name="T9" fmla="*/ 99 h 109"/>
                <a:gd name="T10" fmla="*/ 96 w 112"/>
                <a:gd name="T11" fmla="*/ 101 h 109"/>
                <a:gd name="T12" fmla="*/ 26 w 112"/>
                <a:gd name="T13" fmla="*/ 109 h 109"/>
                <a:gd name="T14" fmla="*/ 26 w 112"/>
                <a:gd name="T15" fmla="*/ 109 h 109"/>
                <a:gd name="T16" fmla="*/ 19 w 112"/>
                <a:gd name="T17" fmla="*/ 108 h 109"/>
                <a:gd name="T18" fmla="*/ 14 w 112"/>
                <a:gd name="T19" fmla="*/ 105 h 109"/>
                <a:gd name="T20" fmla="*/ 9 w 112"/>
                <a:gd name="T21" fmla="*/ 100 h 109"/>
                <a:gd name="T22" fmla="*/ 8 w 112"/>
                <a:gd name="T23" fmla="*/ 93 h 109"/>
                <a:gd name="T24" fmla="*/ 0 w 112"/>
                <a:gd name="T25" fmla="*/ 26 h 109"/>
                <a:gd name="T26" fmla="*/ 0 w 112"/>
                <a:gd name="T27" fmla="*/ 26 h 109"/>
                <a:gd name="T28" fmla="*/ 1 w 112"/>
                <a:gd name="T29" fmla="*/ 19 h 109"/>
                <a:gd name="T30" fmla="*/ 4 w 112"/>
                <a:gd name="T31" fmla="*/ 13 h 109"/>
                <a:gd name="T32" fmla="*/ 9 w 112"/>
                <a:gd name="T33" fmla="*/ 9 h 109"/>
                <a:gd name="T34" fmla="*/ 16 w 112"/>
                <a:gd name="T35" fmla="*/ 8 h 109"/>
                <a:gd name="T36" fmla="*/ 86 w 112"/>
                <a:gd name="T37" fmla="*/ 0 h 109"/>
                <a:gd name="T38" fmla="*/ 86 w 112"/>
                <a:gd name="T39" fmla="*/ 0 h 109"/>
                <a:gd name="T40" fmla="*/ 92 w 112"/>
                <a:gd name="T41" fmla="*/ 0 h 109"/>
                <a:gd name="T42" fmla="*/ 99 w 112"/>
                <a:gd name="T43" fmla="*/ 4 h 109"/>
                <a:gd name="T44" fmla="*/ 103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2" y="88"/>
                  </a:lnTo>
                  <a:lnTo>
                    <a:pt x="108" y="95"/>
                  </a:lnTo>
                  <a:lnTo>
                    <a:pt x="103" y="99"/>
                  </a:lnTo>
                  <a:lnTo>
                    <a:pt x="96" y="101"/>
                  </a:lnTo>
                  <a:lnTo>
                    <a:pt x="26" y="109"/>
                  </a:lnTo>
                  <a:lnTo>
                    <a:pt x="26" y="109"/>
                  </a:lnTo>
                  <a:lnTo>
                    <a:pt x="19" y="108"/>
                  </a:lnTo>
                  <a:lnTo>
                    <a:pt x="14" y="105"/>
                  </a:lnTo>
                  <a:lnTo>
                    <a:pt x="9" y="100"/>
                  </a:lnTo>
                  <a:lnTo>
                    <a:pt x="8" y="93"/>
                  </a:lnTo>
                  <a:lnTo>
                    <a:pt x="0" y="26"/>
                  </a:lnTo>
                  <a:lnTo>
                    <a:pt x="0" y="26"/>
                  </a:lnTo>
                  <a:lnTo>
                    <a:pt x="1" y="19"/>
                  </a:lnTo>
                  <a:lnTo>
                    <a:pt x="4" y="13"/>
                  </a:lnTo>
                  <a:lnTo>
                    <a:pt x="9" y="9"/>
                  </a:lnTo>
                  <a:lnTo>
                    <a:pt x="16" y="8"/>
                  </a:lnTo>
                  <a:lnTo>
                    <a:pt x="86" y="0"/>
                  </a:lnTo>
                  <a:lnTo>
                    <a:pt x="86" y="0"/>
                  </a:lnTo>
                  <a:lnTo>
                    <a:pt x="92" y="0"/>
                  </a:lnTo>
                  <a:lnTo>
                    <a:pt x="99" y="4"/>
                  </a:lnTo>
                  <a:lnTo>
                    <a:pt x="103"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49" name="Freeform 2029">
              <a:extLst>
                <a:ext uri="{FF2B5EF4-FFF2-40B4-BE49-F238E27FC236}">
                  <a16:creationId xmlns:a16="http://schemas.microsoft.com/office/drawing/2014/main" id="{19147B8F-A436-47B0-9EB2-0B399C9B6BE6}"/>
                </a:ext>
              </a:extLst>
            </p:cNvPr>
            <p:cNvSpPr>
              <a:spLocks/>
            </p:cNvSpPr>
            <p:nvPr/>
          </p:nvSpPr>
          <p:spPr bwMode="auto">
            <a:xfrm>
              <a:off x="6834574" y="3452109"/>
              <a:ext cx="112054" cy="109053"/>
            </a:xfrm>
            <a:custGeom>
              <a:avLst/>
              <a:gdLst>
                <a:gd name="T0" fmla="*/ 112 w 112"/>
                <a:gd name="T1" fmla="*/ 82 h 109"/>
                <a:gd name="T2" fmla="*/ 112 w 112"/>
                <a:gd name="T3" fmla="*/ 82 h 109"/>
                <a:gd name="T4" fmla="*/ 111 w 112"/>
                <a:gd name="T5" fmla="*/ 88 h 109"/>
                <a:gd name="T6" fmla="*/ 108 w 112"/>
                <a:gd name="T7" fmla="*/ 95 h 109"/>
                <a:gd name="T8" fmla="*/ 103 w 112"/>
                <a:gd name="T9" fmla="*/ 99 h 109"/>
                <a:gd name="T10" fmla="*/ 97 w 112"/>
                <a:gd name="T11" fmla="*/ 101 h 109"/>
                <a:gd name="T12" fmla="*/ 26 w 112"/>
                <a:gd name="T13" fmla="*/ 109 h 109"/>
                <a:gd name="T14" fmla="*/ 26 w 112"/>
                <a:gd name="T15" fmla="*/ 109 h 109"/>
                <a:gd name="T16" fmla="*/ 20 w 112"/>
                <a:gd name="T17" fmla="*/ 108 h 109"/>
                <a:gd name="T18" fmla="*/ 13 w 112"/>
                <a:gd name="T19" fmla="*/ 105 h 109"/>
                <a:gd name="T20" fmla="*/ 10 w 112"/>
                <a:gd name="T21" fmla="*/ 100 h 109"/>
                <a:gd name="T22" fmla="*/ 8 w 112"/>
                <a:gd name="T23" fmla="*/ 93 h 109"/>
                <a:gd name="T24" fmla="*/ 0 w 112"/>
                <a:gd name="T25" fmla="*/ 26 h 109"/>
                <a:gd name="T26" fmla="*/ 0 w 112"/>
                <a:gd name="T27" fmla="*/ 26 h 109"/>
                <a:gd name="T28" fmla="*/ 0 w 112"/>
                <a:gd name="T29" fmla="*/ 19 h 109"/>
                <a:gd name="T30" fmla="*/ 4 w 112"/>
                <a:gd name="T31" fmla="*/ 13 h 109"/>
                <a:gd name="T32" fmla="*/ 10 w 112"/>
                <a:gd name="T33" fmla="*/ 9 h 109"/>
                <a:gd name="T34" fmla="*/ 16 w 112"/>
                <a:gd name="T35" fmla="*/ 8 h 109"/>
                <a:gd name="T36" fmla="*/ 86 w 112"/>
                <a:gd name="T37" fmla="*/ 0 h 109"/>
                <a:gd name="T38" fmla="*/ 86 w 112"/>
                <a:gd name="T39" fmla="*/ 0 h 109"/>
                <a:gd name="T40" fmla="*/ 93 w 112"/>
                <a:gd name="T41" fmla="*/ 0 h 109"/>
                <a:gd name="T42" fmla="*/ 98 w 112"/>
                <a:gd name="T43" fmla="*/ 4 h 109"/>
                <a:gd name="T44" fmla="*/ 103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1" y="88"/>
                  </a:lnTo>
                  <a:lnTo>
                    <a:pt x="108" y="95"/>
                  </a:lnTo>
                  <a:lnTo>
                    <a:pt x="103" y="99"/>
                  </a:lnTo>
                  <a:lnTo>
                    <a:pt x="97" y="101"/>
                  </a:lnTo>
                  <a:lnTo>
                    <a:pt x="26" y="109"/>
                  </a:lnTo>
                  <a:lnTo>
                    <a:pt x="26" y="109"/>
                  </a:lnTo>
                  <a:lnTo>
                    <a:pt x="20" y="108"/>
                  </a:lnTo>
                  <a:lnTo>
                    <a:pt x="13" y="105"/>
                  </a:lnTo>
                  <a:lnTo>
                    <a:pt x="10" y="100"/>
                  </a:lnTo>
                  <a:lnTo>
                    <a:pt x="8" y="93"/>
                  </a:lnTo>
                  <a:lnTo>
                    <a:pt x="0" y="26"/>
                  </a:lnTo>
                  <a:lnTo>
                    <a:pt x="0" y="26"/>
                  </a:lnTo>
                  <a:lnTo>
                    <a:pt x="0" y="19"/>
                  </a:lnTo>
                  <a:lnTo>
                    <a:pt x="4" y="13"/>
                  </a:lnTo>
                  <a:lnTo>
                    <a:pt x="10" y="9"/>
                  </a:lnTo>
                  <a:lnTo>
                    <a:pt x="16" y="8"/>
                  </a:lnTo>
                  <a:lnTo>
                    <a:pt x="86" y="0"/>
                  </a:lnTo>
                  <a:lnTo>
                    <a:pt x="86" y="0"/>
                  </a:lnTo>
                  <a:lnTo>
                    <a:pt x="93" y="0"/>
                  </a:lnTo>
                  <a:lnTo>
                    <a:pt x="98" y="4"/>
                  </a:lnTo>
                  <a:lnTo>
                    <a:pt x="103"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50" name="Freeform 2030">
              <a:extLst>
                <a:ext uri="{FF2B5EF4-FFF2-40B4-BE49-F238E27FC236}">
                  <a16:creationId xmlns:a16="http://schemas.microsoft.com/office/drawing/2014/main" id="{F14DA7EA-7734-4E8F-A03F-F6BC6C9F72E5}"/>
                </a:ext>
              </a:extLst>
            </p:cNvPr>
            <p:cNvSpPr>
              <a:spLocks/>
            </p:cNvSpPr>
            <p:nvPr/>
          </p:nvSpPr>
          <p:spPr bwMode="auto">
            <a:xfrm>
              <a:off x="6954632" y="3439102"/>
              <a:ext cx="112054" cy="109053"/>
            </a:xfrm>
            <a:custGeom>
              <a:avLst/>
              <a:gdLst>
                <a:gd name="T0" fmla="*/ 112 w 112"/>
                <a:gd name="T1" fmla="*/ 82 h 109"/>
                <a:gd name="T2" fmla="*/ 112 w 112"/>
                <a:gd name="T3" fmla="*/ 82 h 109"/>
                <a:gd name="T4" fmla="*/ 110 w 112"/>
                <a:gd name="T5" fmla="*/ 88 h 109"/>
                <a:gd name="T6" fmla="*/ 108 w 112"/>
                <a:gd name="T7" fmla="*/ 95 h 109"/>
                <a:gd name="T8" fmla="*/ 103 w 112"/>
                <a:gd name="T9" fmla="*/ 99 h 109"/>
                <a:gd name="T10" fmla="*/ 96 w 112"/>
                <a:gd name="T11" fmla="*/ 101 h 109"/>
                <a:gd name="T12" fmla="*/ 26 w 112"/>
                <a:gd name="T13" fmla="*/ 109 h 109"/>
                <a:gd name="T14" fmla="*/ 26 w 112"/>
                <a:gd name="T15" fmla="*/ 109 h 109"/>
                <a:gd name="T16" fmla="*/ 19 w 112"/>
                <a:gd name="T17" fmla="*/ 108 h 109"/>
                <a:gd name="T18" fmla="*/ 13 w 112"/>
                <a:gd name="T19" fmla="*/ 105 h 109"/>
                <a:gd name="T20" fmla="*/ 9 w 112"/>
                <a:gd name="T21" fmla="*/ 100 h 109"/>
                <a:gd name="T22" fmla="*/ 6 w 112"/>
                <a:gd name="T23" fmla="*/ 93 h 109"/>
                <a:gd name="T24" fmla="*/ 0 w 112"/>
                <a:gd name="T25" fmla="*/ 26 h 109"/>
                <a:gd name="T26" fmla="*/ 0 w 112"/>
                <a:gd name="T27" fmla="*/ 26 h 109"/>
                <a:gd name="T28" fmla="*/ 0 w 112"/>
                <a:gd name="T29" fmla="*/ 19 h 109"/>
                <a:gd name="T30" fmla="*/ 4 w 112"/>
                <a:gd name="T31" fmla="*/ 13 h 109"/>
                <a:gd name="T32" fmla="*/ 8 w 112"/>
                <a:gd name="T33" fmla="*/ 9 h 109"/>
                <a:gd name="T34" fmla="*/ 14 w 112"/>
                <a:gd name="T35" fmla="*/ 8 h 109"/>
                <a:gd name="T36" fmla="*/ 86 w 112"/>
                <a:gd name="T37" fmla="*/ 0 h 109"/>
                <a:gd name="T38" fmla="*/ 86 w 112"/>
                <a:gd name="T39" fmla="*/ 0 h 109"/>
                <a:gd name="T40" fmla="*/ 92 w 112"/>
                <a:gd name="T41" fmla="*/ 0 h 109"/>
                <a:gd name="T42" fmla="*/ 97 w 112"/>
                <a:gd name="T43" fmla="*/ 4 h 109"/>
                <a:gd name="T44" fmla="*/ 101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0" y="88"/>
                  </a:lnTo>
                  <a:lnTo>
                    <a:pt x="108" y="95"/>
                  </a:lnTo>
                  <a:lnTo>
                    <a:pt x="103" y="99"/>
                  </a:lnTo>
                  <a:lnTo>
                    <a:pt x="96" y="101"/>
                  </a:lnTo>
                  <a:lnTo>
                    <a:pt x="26" y="109"/>
                  </a:lnTo>
                  <a:lnTo>
                    <a:pt x="26" y="109"/>
                  </a:lnTo>
                  <a:lnTo>
                    <a:pt x="19" y="108"/>
                  </a:lnTo>
                  <a:lnTo>
                    <a:pt x="13" y="105"/>
                  </a:lnTo>
                  <a:lnTo>
                    <a:pt x="9" y="100"/>
                  </a:lnTo>
                  <a:lnTo>
                    <a:pt x="6" y="93"/>
                  </a:lnTo>
                  <a:lnTo>
                    <a:pt x="0" y="26"/>
                  </a:lnTo>
                  <a:lnTo>
                    <a:pt x="0" y="26"/>
                  </a:lnTo>
                  <a:lnTo>
                    <a:pt x="0" y="19"/>
                  </a:lnTo>
                  <a:lnTo>
                    <a:pt x="4" y="13"/>
                  </a:lnTo>
                  <a:lnTo>
                    <a:pt x="8" y="9"/>
                  </a:lnTo>
                  <a:lnTo>
                    <a:pt x="14" y="8"/>
                  </a:lnTo>
                  <a:lnTo>
                    <a:pt x="86" y="0"/>
                  </a:lnTo>
                  <a:lnTo>
                    <a:pt x="86" y="0"/>
                  </a:lnTo>
                  <a:lnTo>
                    <a:pt x="92" y="0"/>
                  </a:lnTo>
                  <a:lnTo>
                    <a:pt x="97" y="4"/>
                  </a:lnTo>
                  <a:lnTo>
                    <a:pt x="101"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51" name="Freeform 2031">
              <a:extLst>
                <a:ext uri="{FF2B5EF4-FFF2-40B4-BE49-F238E27FC236}">
                  <a16:creationId xmlns:a16="http://schemas.microsoft.com/office/drawing/2014/main" id="{7BD79F4D-8B21-41B0-92E8-E3BA3623FE0F}"/>
                </a:ext>
              </a:extLst>
            </p:cNvPr>
            <p:cNvSpPr>
              <a:spLocks/>
            </p:cNvSpPr>
            <p:nvPr/>
          </p:nvSpPr>
          <p:spPr bwMode="auto">
            <a:xfrm>
              <a:off x="7073689" y="3426096"/>
              <a:ext cx="111054" cy="109053"/>
            </a:xfrm>
            <a:custGeom>
              <a:avLst/>
              <a:gdLst>
                <a:gd name="T0" fmla="*/ 111 w 111"/>
                <a:gd name="T1" fmla="*/ 82 h 109"/>
                <a:gd name="T2" fmla="*/ 111 w 111"/>
                <a:gd name="T3" fmla="*/ 82 h 109"/>
                <a:gd name="T4" fmla="*/ 111 w 111"/>
                <a:gd name="T5" fmla="*/ 88 h 109"/>
                <a:gd name="T6" fmla="*/ 108 w 111"/>
                <a:gd name="T7" fmla="*/ 95 h 109"/>
                <a:gd name="T8" fmla="*/ 103 w 111"/>
                <a:gd name="T9" fmla="*/ 99 h 109"/>
                <a:gd name="T10" fmla="*/ 97 w 111"/>
                <a:gd name="T11" fmla="*/ 101 h 109"/>
                <a:gd name="T12" fmla="*/ 26 w 111"/>
                <a:gd name="T13" fmla="*/ 109 h 109"/>
                <a:gd name="T14" fmla="*/ 26 w 111"/>
                <a:gd name="T15" fmla="*/ 109 h 109"/>
                <a:gd name="T16" fmla="*/ 20 w 111"/>
                <a:gd name="T17" fmla="*/ 108 h 109"/>
                <a:gd name="T18" fmla="*/ 13 w 111"/>
                <a:gd name="T19" fmla="*/ 105 h 109"/>
                <a:gd name="T20" fmla="*/ 10 w 111"/>
                <a:gd name="T21" fmla="*/ 100 h 109"/>
                <a:gd name="T22" fmla="*/ 7 w 111"/>
                <a:gd name="T23" fmla="*/ 93 h 109"/>
                <a:gd name="T24" fmla="*/ 0 w 111"/>
                <a:gd name="T25" fmla="*/ 26 h 109"/>
                <a:gd name="T26" fmla="*/ 0 w 111"/>
                <a:gd name="T27" fmla="*/ 26 h 109"/>
                <a:gd name="T28" fmla="*/ 0 w 111"/>
                <a:gd name="T29" fmla="*/ 19 h 109"/>
                <a:gd name="T30" fmla="*/ 3 w 111"/>
                <a:gd name="T31" fmla="*/ 13 h 109"/>
                <a:gd name="T32" fmla="*/ 8 w 111"/>
                <a:gd name="T33" fmla="*/ 9 h 109"/>
                <a:gd name="T34" fmla="*/ 15 w 111"/>
                <a:gd name="T35" fmla="*/ 8 h 109"/>
                <a:gd name="T36" fmla="*/ 85 w 111"/>
                <a:gd name="T37" fmla="*/ 0 h 109"/>
                <a:gd name="T38" fmla="*/ 85 w 111"/>
                <a:gd name="T39" fmla="*/ 0 h 109"/>
                <a:gd name="T40" fmla="*/ 93 w 111"/>
                <a:gd name="T41" fmla="*/ 0 h 109"/>
                <a:gd name="T42" fmla="*/ 98 w 111"/>
                <a:gd name="T43" fmla="*/ 4 h 109"/>
                <a:gd name="T44" fmla="*/ 102 w 111"/>
                <a:gd name="T45" fmla="*/ 8 h 109"/>
                <a:gd name="T46" fmla="*/ 104 w 111"/>
                <a:gd name="T47" fmla="*/ 14 h 109"/>
                <a:gd name="T48" fmla="*/ 111 w 111"/>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09">
                  <a:moveTo>
                    <a:pt x="111" y="82"/>
                  </a:moveTo>
                  <a:lnTo>
                    <a:pt x="111" y="82"/>
                  </a:lnTo>
                  <a:lnTo>
                    <a:pt x="111" y="88"/>
                  </a:lnTo>
                  <a:lnTo>
                    <a:pt x="108" y="95"/>
                  </a:lnTo>
                  <a:lnTo>
                    <a:pt x="103" y="99"/>
                  </a:lnTo>
                  <a:lnTo>
                    <a:pt x="97" y="101"/>
                  </a:lnTo>
                  <a:lnTo>
                    <a:pt x="26" y="109"/>
                  </a:lnTo>
                  <a:lnTo>
                    <a:pt x="26" y="109"/>
                  </a:lnTo>
                  <a:lnTo>
                    <a:pt x="20" y="108"/>
                  </a:lnTo>
                  <a:lnTo>
                    <a:pt x="13" y="105"/>
                  </a:lnTo>
                  <a:lnTo>
                    <a:pt x="10" y="100"/>
                  </a:lnTo>
                  <a:lnTo>
                    <a:pt x="7" y="93"/>
                  </a:lnTo>
                  <a:lnTo>
                    <a:pt x="0" y="26"/>
                  </a:lnTo>
                  <a:lnTo>
                    <a:pt x="0" y="26"/>
                  </a:lnTo>
                  <a:lnTo>
                    <a:pt x="0" y="19"/>
                  </a:lnTo>
                  <a:lnTo>
                    <a:pt x="3" y="13"/>
                  </a:lnTo>
                  <a:lnTo>
                    <a:pt x="8" y="9"/>
                  </a:lnTo>
                  <a:lnTo>
                    <a:pt x="15" y="8"/>
                  </a:lnTo>
                  <a:lnTo>
                    <a:pt x="85" y="0"/>
                  </a:lnTo>
                  <a:lnTo>
                    <a:pt x="85" y="0"/>
                  </a:lnTo>
                  <a:lnTo>
                    <a:pt x="93" y="0"/>
                  </a:lnTo>
                  <a:lnTo>
                    <a:pt x="98" y="4"/>
                  </a:lnTo>
                  <a:lnTo>
                    <a:pt x="102" y="8"/>
                  </a:lnTo>
                  <a:lnTo>
                    <a:pt x="104" y="14"/>
                  </a:lnTo>
                  <a:lnTo>
                    <a:pt x="111"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52" name="Freeform 2032">
              <a:extLst>
                <a:ext uri="{FF2B5EF4-FFF2-40B4-BE49-F238E27FC236}">
                  <a16:creationId xmlns:a16="http://schemas.microsoft.com/office/drawing/2014/main" id="{16AC4ADF-B947-4D85-8288-E3C7A6933800}"/>
                </a:ext>
              </a:extLst>
            </p:cNvPr>
            <p:cNvSpPr>
              <a:spLocks/>
            </p:cNvSpPr>
            <p:nvPr/>
          </p:nvSpPr>
          <p:spPr bwMode="auto">
            <a:xfrm>
              <a:off x="7192747" y="3413089"/>
              <a:ext cx="111054" cy="109053"/>
            </a:xfrm>
            <a:custGeom>
              <a:avLst/>
              <a:gdLst>
                <a:gd name="T0" fmla="*/ 111 w 111"/>
                <a:gd name="T1" fmla="*/ 82 h 109"/>
                <a:gd name="T2" fmla="*/ 111 w 111"/>
                <a:gd name="T3" fmla="*/ 82 h 109"/>
                <a:gd name="T4" fmla="*/ 111 w 111"/>
                <a:gd name="T5" fmla="*/ 88 h 109"/>
                <a:gd name="T6" fmla="*/ 108 w 111"/>
                <a:gd name="T7" fmla="*/ 95 h 109"/>
                <a:gd name="T8" fmla="*/ 104 w 111"/>
                <a:gd name="T9" fmla="*/ 99 h 109"/>
                <a:gd name="T10" fmla="*/ 97 w 111"/>
                <a:gd name="T11" fmla="*/ 101 h 109"/>
                <a:gd name="T12" fmla="*/ 27 w 111"/>
                <a:gd name="T13" fmla="*/ 109 h 109"/>
                <a:gd name="T14" fmla="*/ 27 w 111"/>
                <a:gd name="T15" fmla="*/ 109 h 109"/>
                <a:gd name="T16" fmla="*/ 19 w 111"/>
                <a:gd name="T17" fmla="*/ 108 h 109"/>
                <a:gd name="T18" fmla="*/ 14 w 111"/>
                <a:gd name="T19" fmla="*/ 105 h 109"/>
                <a:gd name="T20" fmla="*/ 10 w 111"/>
                <a:gd name="T21" fmla="*/ 100 h 109"/>
                <a:gd name="T22" fmla="*/ 7 w 111"/>
                <a:gd name="T23" fmla="*/ 93 h 109"/>
                <a:gd name="T24" fmla="*/ 0 w 111"/>
                <a:gd name="T25" fmla="*/ 26 h 109"/>
                <a:gd name="T26" fmla="*/ 0 w 111"/>
                <a:gd name="T27" fmla="*/ 26 h 109"/>
                <a:gd name="T28" fmla="*/ 1 w 111"/>
                <a:gd name="T29" fmla="*/ 19 h 109"/>
                <a:gd name="T30" fmla="*/ 4 w 111"/>
                <a:gd name="T31" fmla="*/ 13 h 109"/>
                <a:gd name="T32" fmla="*/ 9 w 111"/>
                <a:gd name="T33" fmla="*/ 9 h 109"/>
                <a:gd name="T34" fmla="*/ 15 w 111"/>
                <a:gd name="T35" fmla="*/ 8 h 109"/>
                <a:gd name="T36" fmla="*/ 85 w 111"/>
                <a:gd name="T37" fmla="*/ 0 h 109"/>
                <a:gd name="T38" fmla="*/ 85 w 111"/>
                <a:gd name="T39" fmla="*/ 0 h 109"/>
                <a:gd name="T40" fmla="*/ 92 w 111"/>
                <a:gd name="T41" fmla="*/ 0 h 109"/>
                <a:gd name="T42" fmla="*/ 98 w 111"/>
                <a:gd name="T43" fmla="*/ 4 h 109"/>
                <a:gd name="T44" fmla="*/ 102 w 111"/>
                <a:gd name="T45" fmla="*/ 8 h 109"/>
                <a:gd name="T46" fmla="*/ 105 w 111"/>
                <a:gd name="T47" fmla="*/ 14 h 109"/>
                <a:gd name="T48" fmla="*/ 111 w 111"/>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09">
                  <a:moveTo>
                    <a:pt x="111" y="82"/>
                  </a:moveTo>
                  <a:lnTo>
                    <a:pt x="111" y="82"/>
                  </a:lnTo>
                  <a:lnTo>
                    <a:pt x="111" y="88"/>
                  </a:lnTo>
                  <a:lnTo>
                    <a:pt x="108" y="95"/>
                  </a:lnTo>
                  <a:lnTo>
                    <a:pt x="104" y="99"/>
                  </a:lnTo>
                  <a:lnTo>
                    <a:pt x="97" y="101"/>
                  </a:lnTo>
                  <a:lnTo>
                    <a:pt x="27" y="109"/>
                  </a:lnTo>
                  <a:lnTo>
                    <a:pt x="27" y="109"/>
                  </a:lnTo>
                  <a:lnTo>
                    <a:pt x="19" y="108"/>
                  </a:lnTo>
                  <a:lnTo>
                    <a:pt x="14" y="105"/>
                  </a:lnTo>
                  <a:lnTo>
                    <a:pt x="10" y="100"/>
                  </a:lnTo>
                  <a:lnTo>
                    <a:pt x="7" y="93"/>
                  </a:lnTo>
                  <a:lnTo>
                    <a:pt x="0" y="26"/>
                  </a:lnTo>
                  <a:lnTo>
                    <a:pt x="0" y="26"/>
                  </a:lnTo>
                  <a:lnTo>
                    <a:pt x="1" y="19"/>
                  </a:lnTo>
                  <a:lnTo>
                    <a:pt x="4" y="13"/>
                  </a:lnTo>
                  <a:lnTo>
                    <a:pt x="9" y="9"/>
                  </a:lnTo>
                  <a:lnTo>
                    <a:pt x="15" y="8"/>
                  </a:lnTo>
                  <a:lnTo>
                    <a:pt x="85" y="0"/>
                  </a:lnTo>
                  <a:lnTo>
                    <a:pt x="85" y="0"/>
                  </a:lnTo>
                  <a:lnTo>
                    <a:pt x="92" y="0"/>
                  </a:lnTo>
                  <a:lnTo>
                    <a:pt x="98" y="4"/>
                  </a:lnTo>
                  <a:lnTo>
                    <a:pt x="102" y="8"/>
                  </a:lnTo>
                  <a:lnTo>
                    <a:pt x="105" y="14"/>
                  </a:lnTo>
                  <a:lnTo>
                    <a:pt x="111"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53" name="Freeform 2033">
              <a:extLst>
                <a:ext uri="{FF2B5EF4-FFF2-40B4-BE49-F238E27FC236}">
                  <a16:creationId xmlns:a16="http://schemas.microsoft.com/office/drawing/2014/main" id="{CC4BE3BC-C157-4BFB-96FE-1383EC940D17}"/>
                </a:ext>
              </a:extLst>
            </p:cNvPr>
            <p:cNvSpPr>
              <a:spLocks/>
            </p:cNvSpPr>
            <p:nvPr/>
          </p:nvSpPr>
          <p:spPr bwMode="auto">
            <a:xfrm>
              <a:off x="7311804" y="3400083"/>
              <a:ext cx="112054" cy="109053"/>
            </a:xfrm>
            <a:custGeom>
              <a:avLst/>
              <a:gdLst>
                <a:gd name="T0" fmla="*/ 112 w 112"/>
                <a:gd name="T1" fmla="*/ 82 h 109"/>
                <a:gd name="T2" fmla="*/ 112 w 112"/>
                <a:gd name="T3" fmla="*/ 82 h 109"/>
                <a:gd name="T4" fmla="*/ 112 w 112"/>
                <a:gd name="T5" fmla="*/ 88 h 109"/>
                <a:gd name="T6" fmla="*/ 108 w 112"/>
                <a:gd name="T7" fmla="*/ 95 h 109"/>
                <a:gd name="T8" fmla="*/ 103 w 112"/>
                <a:gd name="T9" fmla="*/ 99 h 109"/>
                <a:gd name="T10" fmla="*/ 96 w 112"/>
                <a:gd name="T11" fmla="*/ 101 h 109"/>
                <a:gd name="T12" fmla="*/ 26 w 112"/>
                <a:gd name="T13" fmla="*/ 109 h 109"/>
                <a:gd name="T14" fmla="*/ 26 w 112"/>
                <a:gd name="T15" fmla="*/ 109 h 109"/>
                <a:gd name="T16" fmla="*/ 20 w 112"/>
                <a:gd name="T17" fmla="*/ 108 h 109"/>
                <a:gd name="T18" fmla="*/ 14 w 112"/>
                <a:gd name="T19" fmla="*/ 105 h 109"/>
                <a:gd name="T20" fmla="*/ 9 w 112"/>
                <a:gd name="T21" fmla="*/ 100 h 109"/>
                <a:gd name="T22" fmla="*/ 8 w 112"/>
                <a:gd name="T23" fmla="*/ 93 h 109"/>
                <a:gd name="T24" fmla="*/ 0 w 112"/>
                <a:gd name="T25" fmla="*/ 26 h 109"/>
                <a:gd name="T26" fmla="*/ 0 w 112"/>
                <a:gd name="T27" fmla="*/ 26 h 109"/>
                <a:gd name="T28" fmla="*/ 1 w 112"/>
                <a:gd name="T29" fmla="*/ 19 h 109"/>
                <a:gd name="T30" fmla="*/ 4 w 112"/>
                <a:gd name="T31" fmla="*/ 13 h 109"/>
                <a:gd name="T32" fmla="*/ 9 w 112"/>
                <a:gd name="T33" fmla="*/ 9 h 109"/>
                <a:gd name="T34" fmla="*/ 16 w 112"/>
                <a:gd name="T35" fmla="*/ 8 h 109"/>
                <a:gd name="T36" fmla="*/ 86 w 112"/>
                <a:gd name="T37" fmla="*/ 0 h 109"/>
                <a:gd name="T38" fmla="*/ 86 w 112"/>
                <a:gd name="T39" fmla="*/ 0 h 109"/>
                <a:gd name="T40" fmla="*/ 92 w 112"/>
                <a:gd name="T41" fmla="*/ 0 h 109"/>
                <a:gd name="T42" fmla="*/ 99 w 112"/>
                <a:gd name="T43" fmla="*/ 4 h 109"/>
                <a:gd name="T44" fmla="*/ 103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2" y="88"/>
                  </a:lnTo>
                  <a:lnTo>
                    <a:pt x="108" y="95"/>
                  </a:lnTo>
                  <a:lnTo>
                    <a:pt x="103" y="99"/>
                  </a:lnTo>
                  <a:lnTo>
                    <a:pt x="96" y="101"/>
                  </a:lnTo>
                  <a:lnTo>
                    <a:pt x="26" y="109"/>
                  </a:lnTo>
                  <a:lnTo>
                    <a:pt x="26" y="109"/>
                  </a:lnTo>
                  <a:lnTo>
                    <a:pt x="20" y="108"/>
                  </a:lnTo>
                  <a:lnTo>
                    <a:pt x="14" y="105"/>
                  </a:lnTo>
                  <a:lnTo>
                    <a:pt x="9" y="100"/>
                  </a:lnTo>
                  <a:lnTo>
                    <a:pt x="8" y="93"/>
                  </a:lnTo>
                  <a:lnTo>
                    <a:pt x="0" y="26"/>
                  </a:lnTo>
                  <a:lnTo>
                    <a:pt x="0" y="26"/>
                  </a:lnTo>
                  <a:lnTo>
                    <a:pt x="1" y="19"/>
                  </a:lnTo>
                  <a:lnTo>
                    <a:pt x="4" y="13"/>
                  </a:lnTo>
                  <a:lnTo>
                    <a:pt x="9" y="9"/>
                  </a:lnTo>
                  <a:lnTo>
                    <a:pt x="16" y="8"/>
                  </a:lnTo>
                  <a:lnTo>
                    <a:pt x="86" y="0"/>
                  </a:lnTo>
                  <a:lnTo>
                    <a:pt x="86" y="0"/>
                  </a:lnTo>
                  <a:lnTo>
                    <a:pt x="92" y="0"/>
                  </a:lnTo>
                  <a:lnTo>
                    <a:pt x="99" y="4"/>
                  </a:lnTo>
                  <a:lnTo>
                    <a:pt x="103"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54" name="Freeform 2034">
              <a:extLst>
                <a:ext uri="{FF2B5EF4-FFF2-40B4-BE49-F238E27FC236}">
                  <a16:creationId xmlns:a16="http://schemas.microsoft.com/office/drawing/2014/main" id="{D8553EC8-2264-47EC-AE55-89BF3F7AA956}"/>
                </a:ext>
              </a:extLst>
            </p:cNvPr>
            <p:cNvSpPr>
              <a:spLocks/>
            </p:cNvSpPr>
            <p:nvPr/>
          </p:nvSpPr>
          <p:spPr bwMode="auto">
            <a:xfrm>
              <a:off x="7431862" y="3387077"/>
              <a:ext cx="111054" cy="109053"/>
            </a:xfrm>
            <a:custGeom>
              <a:avLst/>
              <a:gdLst>
                <a:gd name="T0" fmla="*/ 111 w 111"/>
                <a:gd name="T1" fmla="*/ 82 h 109"/>
                <a:gd name="T2" fmla="*/ 111 w 111"/>
                <a:gd name="T3" fmla="*/ 82 h 109"/>
                <a:gd name="T4" fmla="*/ 110 w 111"/>
                <a:gd name="T5" fmla="*/ 88 h 109"/>
                <a:gd name="T6" fmla="*/ 108 w 111"/>
                <a:gd name="T7" fmla="*/ 95 h 109"/>
                <a:gd name="T8" fmla="*/ 102 w 111"/>
                <a:gd name="T9" fmla="*/ 99 h 109"/>
                <a:gd name="T10" fmla="*/ 96 w 111"/>
                <a:gd name="T11" fmla="*/ 101 h 109"/>
                <a:gd name="T12" fmla="*/ 26 w 111"/>
                <a:gd name="T13" fmla="*/ 109 h 109"/>
                <a:gd name="T14" fmla="*/ 26 w 111"/>
                <a:gd name="T15" fmla="*/ 109 h 109"/>
                <a:gd name="T16" fmla="*/ 19 w 111"/>
                <a:gd name="T17" fmla="*/ 108 h 109"/>
                <a:gd name="T18" fmla="*/ 13 w 111"/>
                <a:gd name="T19" fmla="*/ 105 h 109"/>
                <a:gd name="T20" fmla="*/ 9 w 111"/>
                <a:gd name="T21" fmla="*/ 100 h 109"/>
                <a:gd name="T22" fmla="*/ 7 w 111"/>
                <a:gd name="T23" fmla="*/ 93 h 109"/>
                <a:gd name="T24" fmla="*/ 0 w 111"/>
                <a:gd name="T25" fmla="*/ 26 h 109"/>
                <a:gd name="T26" fmla="*/ 0 w 111"/>
                <a:gd name="T27" fmla="*/ 26 h 109"/>
                <a:gd name="T28" fmla="*/ 0 w 111"/>
                <a:gd name="T29" fmla="*/ 19 h 109"/>
                <a:gd name="T30" fmla="*/ 4 w 111"/>
                <a:gd name="T31" fmla="*/ 13 h 109"/>
                <a:gd name="T32" fmla="*/ 9 w 111"/>
                <a:gd name="T33" fmla="*/ 9 h 109"/>
                <a:gd name="T34" fmla="*/ 15 w 111"/>
                <a:gd name="T35" fmla="*/ 8 h 109"/>
                <a:gd name="T36" fmla="*/ 85 w 111"/>
                <a:gd name="T37" fmla="*/ 0 h 109"/>
                <a:gd name="T38" fmla="*/ 85 w 111"/>
                <a:gd name="T39" fmla="*/ 0 h 109"/>
                <a:gd name="T40" fmla="*/ 92 w 111"/>
                <a:gd name="T41" fmla="*/ 0 h 109"/>
                <a:gd name="T42" fmla="*/ 97 w 111"/>
                <a:gd name="T43" fmla="*/ 4 h 109"/>
                <a:gd name="T44" fmla="*/ 102 w 111"/>
                <a:gd name="T45" fmla="*/ 8 h 109"/>
                <a:gd name="T46" fmla="*/ 104 w 111"/>
                <a:gd name="T47" fmla="*/ 14 h 109"/>
                <a:gd name="T48" fmla="*/ 111 w 111"/>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09">
                  <a:moveTo>
                    <a:pt x="111" y="82"/>
                  </a:moveTo>
                  <a:lnTo>
                    <a:pt x="111" y="82"/>
                  </a:lnTo>
                  <a:lnTo>
                    <a:pt x="110" y="88"/>
                  </a:lnTo>
                  <a:lnTo>
                    <a:pt x="108" y="95"/>
                  </a:lnTo>
                  <a:lnTo>
                    <a:pt x="102" y="99"/>
                  </a:lnTo>
                  <a:lnTo>
                    <a:pt x="96" y="101"/>
                  </a:lnTo>
                  <a:lnTo>
                    <a:pt x="26" y="109"/>
                  </a:lnTo>
                  <a:lnTo>
                    <a:pt x="26" y="109"/>
                  </a:lnTo>
                  <a:lnTo>
                    <a:pt x="19" y="108"/>
                  </a:lnTo>
                  <a:lnTo>
                    <a:pt x="13" y="105"/>
                  </a:lnTo>
                  <a:lnTo>
                    <a:pt x="9" y="100"/>
                  </a:lnTo>
                  <a:lnTo>
                    <a:pt x="7" y="93"/>
                  </a:lnTo>
                  <a:lnTo>
                    <a:pt x="0" y="26"/>
                  </a:lnTo>
                  <a:lnTo>
                    <a:pt x="0" y="26"/>
                  </a:lnTo>
                  <a:lnTo>
                    <a:pt x="0" y="19"/>
                  </a:lnTo>
                  <a:lnTo>
                    <a:pt x="4" y="13"/>
                  </a:lnTo>
                  <a:lnTo>
                    <a:pt x="9" y="9"/>
                  </a:lnTo>
                  <a:lnTo>
                    <a:pt x="15" y="8"/>
                  </a:lnTo>
                  <a:lnTo>
                    <a:pt x="85" y="0"/>
                  </a:lnTo>
                  <a:lnTo>
                    <a:pt x="85" y="0"/>
                  </a:lnTo>
                  <a:lnTo>
                    <a:pt x="92" y="0"/>
                  </a:lnTo>
                  <a:lnTo>
                    <a:pt x="97" y="4"/>
                  </a:lnTo>
                  <a:lnTo>
                    <a:pt x="102" y="8"/>
                  </a:lnTo>
                  <a:lnTo>
                    <a:pt x="104" y="14"/>
                  </a:lnTo>
                  <a:lnTo>
                    <a:pt x="111"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55" name="Freeform 2035">
              <a:extLst>
                <a:ext uri="{FF2B5EF4-FFF2-40B4-BE49-F238E27FC236}">
                  <a16:creationId xmlns:a16="http://schemas.microsoft.com/office/drawing/2014/main" id="{E95CF893-8417-44A8-BFD1-EA1C1C259FF8}"/>
                </a:ext>
              </a:extLst>
            </p:cNvPr>
            <p:cNvSpPr>
              <a:spLocks/>
            </p:cNvSpPr>
            <p:nvPr/>
          </p:nvSpPr>
          <p:spPr bwMode="auto">
            <a:xfrm>
              <a:off x="7509899" y="3257014"/>
              <a:ext cx="126061" cy="225109"/>
            </a:xfrm>
            <a:custGeom>
              <a:avLst/>
              <a:gdLst>
                <a:gd name="T0" fmla="*/ 15 w 126"/>
                <a:gd name="T1" fmla="*/ 8 h 225"/>
                <a:gd name="T2" fmla="*/ 15 w 126"/>
                <a:gd name="T3" fmla="*/ 8 h 225"/>
                <a:gd name="T4" fmla="*/ 9 w 126"/>
                <a:gd name="T5" fmla="*/ 10 h 225"/>
                <a:gd name="T6" fmla="*/ 4 w 126"/>
                <a:gd name="T7" fmla="*/ 14 h 225"/>
                <a:gd name="T8" fmla="*/ 0 w 126"/>
                <a:gd name="T9" fmla="*/ 21 h 225"/>
                <a:gd name="T10" fmla="*/ 0 w 126"/>
                <a:gd name="T11" fmla="*/ 27 h 225"/>
                <a:gd name="T12" fmla="*/ 7 w 126"/>
                <a:gd name="T13" fmla="*/ 95 h 225"/>
                <a:gd name="T14" fmla="*/ 7 w 126"/>
                <a:gd name="T15" fmla="*/ 95 h 225"/>
                <a:gd name="T16" fmla="*/ 9 w 126"/>
                <a:gd name="T17" fmla="*/ 101 h 225"/>
                <a:gd name="T18" fmla="*/ 13 w 126"/>
                <a:gd name="T19" fmla="*/ 106 h 225"/>
                <a:gd name="T20" fmla="*/ 18 w 126"/>
                <a:gd name="T21" fmla="*/ 109 h 225"/>
                <a:gd name="T22" fmla="*/ 24 w 126"/>
                <a:gd name="T23" fmla="*/ 109 h 225"/>
                <a:gd name="T24" fmla="*/ 24 w 126"/>
                <a:gd name="T25" fmla="*/ 109 h 225"/>
                <a:gd name="T26" fmla="*/ 31 w 126"/>
                <a:gd name="T27" fmla="*/ 110 h 225"/>
                <a:gd name="T28" fmla="*/ 36 w 126"/>
                <a:gd name="T29" fmla="*/ 113 h 225"/>
                <a:gd name="T30" fmla="*/ 41 w 126"/>
                <a:gd name="T31" fmla="*/ 118 h 225"/>
                <a:gd name="T32" fmla="*/ 43 w 126"/>
                <a:gd name="T33" fmla="*/ 125 h 225"/>
                <a:gd name="T34" fmla="*/ 52 w 126"/>
                <a:gd name="T35" fmla="*/ 210 h 225"/>
                <a:gd name="T36" fmla="*/ 52 w 126"/>
                <a:gd name="T37" fmla="*/ 210 h 225"/>
                <a:gd name="T38" fmla="*/ 54 w 126"/>
                <a:gd name="T39" fmla="*/ 217 h 225"/>
                <a:gd name="T40" fmla="*/ 58 w 126"/>
                <a:gd name="T41" fmla="*/ 222 h 225"/>
                <a:gd name="T42" fmla="*/ 65 w 126"/>
                <a:gd name="T43" fmla="*/ 225 h 225"/>
                <a:gd name="T44" fmla="*/ 71 w 126"/>
                <a:gd name="T45" fmla="*/ 225 h 225"/>
                <a:gd name="T46" fmla="*/ 110 w 126"/>
                <a:gd name="T47" fmla="*/ 221 h 225"/>
                <a:gd name="T48" fmla="*/ 110 w 126"/>
                <a:gd name="T49" fmla="*/ 221 h 225"/>
                <a:gd name="T50" fmla="*/ 117 w 126"/>
                <a:gd name="T51" fmla="*/ 218 h 225"/>
                <a:gd name="T52" fmla="*/ 122 w 126"/>
                <a:gd name="T53" fmla="*/ 214 h 225"/>
                <a:gd name="T54" fmla="*/ 124 w 126"/>
                <a:gd name="T55" fmla="*/ 209 h 225"/>
                <a:gd name="T56" fmla="*/ 126 w 126"/>
                <a:gd name="T57" fmla="*/ 203 h 225"/>
                <a:gd name="T58" fmla="*/ 105 w 126"/>
                <a:gd name="T59" fmla="*/ 16 h 225"/>
                <a:gd name="T60" fmla="*/ 105 w 126"/>
                <a:gd name="T61" fmla="*/ 16 h 225"/>
                <a:gd name="T62" fmla="*/ 102 w 126"/>
                <a:gd name="T63" fmla="*/ 9 h 225"/>
                <a:gd name="T64" fmla="*/ 98 w 126"/>
                <a:gd name="T65" fmla="*/ 4 h 225"/>
                <a:gd name="T66" fmla="*/ 93 w 126"/>
                <a:gd name="T67" fmla="*/ 1 h 225"/>
                <a:gd name="T68" fmla="*/ 85 w 126"/>
                <a:gd name="T69" fmla="*/ 0 h 225"/>
                <a:gd name="T70" fmla="*/ 15 w 126"/>
                <a:gd name="T71" fmla="*/ 8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225">
                  <a:moveTo>
                    <a:pt x="15" y="8"/>
                  </a:moveTo>
                  <a:lnTo>
                    <a:pt x="15" y="8"/>
                  </a:lnTo>
                  <a:lnTo>
                    <a:pt x="9" y="10"/>
                  </a:lnTo>
                  <a:lnTo>
                    <a:pt x="4" y="14"/>
                  </a:lnTo>
                  <a:lnTo>
                    <a:pt x="0" y="21"/>
                  </a:lnTo>
                  <a:lnTo>
                    <a:pt x="0" y="27"/>
                  </a:lnTo>
                  <a:lnTo>
                    <a:pt x="7" y="95"/>
                  </a:lnTo>
                  <a:lnTo>
                    <a:pt x="7" y="95"/>
                  </a:lnTo>
                  <a:lnTo>
                    <a:pt x="9" y="101"/>
                  </a:lnTo>
                  <a:lnTo>
                    <a:pt x="13" y="106"/>
                  </a:lnTo>
                  <a:lnTo>
                    <a:pt x="18" y="109"/>
                  </a:lnTo>
                  <a:lnTo>
                    <a:pt x="24" y="109"/>
                  </a:lnTo>
                  <a:lnTo>
                    <a:pt x="24" y="109"/>
                  </a:lnTo>
                  <a:lnTo>
                    <a:pt x="31" y="110"/>
                  </a:lnTo>
                  <a:lnTo>
                    <a:pt x="36" y="113"/>
                  </a:lnTo>
                  <a:lnTo>
                    <a:pt x="41" y="118"/>
                  </a:lnTo>
                  <a:lnTo>
                    <a:pt x="43" y="125"/>
                  </a:lnTo>
                  <a:lnTo>
                    <a:pt x="52" y="210"/>
                  </a:lnTo>
                  <a:lnTo>
                    <a:pt x="52" y="210"/>
                  </a:lnTo>
                  <a:lnTo>
                    <a:pt x="54" y="217"/>
                  </a:lnTo>
                  <a:lnTo>
                    <a:pt x="58" y="222"/>
                  </a:lnTo>
                  <a:lnTo>
                    <a:pt x="65" y="225"/>
                  </a:lnTo>
                  <a:lnTo>
                    <a:pt x="71" y="225"/>
                  </a:lnTo>
                  <a:lnTo>
                    <a:pt x="110" y="221"/>
                  </a:lnTo>
                  <a:lnTo>
                    <a:pt x="110" y="221"/>
                  </a:lnTo>
                  <a:lnTo>
                    <a:pt x="117" y="218"/>
                  </a:lnTo>
                  <a:lnTo>
                    <a:pt x="122" y="214"/>
                  </a:lnTo>
                  <a:lnTo>
                    <a:pt x="124" y="209"/>
                  </a:lnTo>
                  <a:lnTo>
                    <a:pt x="126" y="203"/>
                  </a:lnTo>
                  <a:lnTo>
                    <a:pt x="105" y="16"/>
                  </a:lnTo>
                  <a:lnTo>
                    <a:pt x="105" y="16"/>
                  </a:lnTo>
                  <a:lnTo>
                    <a:pt x="102" y="9"/>
                  </a:lnTo>
                  <a:lnTo>
                    <a:pt x="98" y="4"/>
                  </a:lnTo>
                  <a:lnTo>
                    <a:pt x="93" y="1"/>
                  </a:lnTo>
                  <a:lnTo>
                    <a:pt x="85" y="0"/>
                  </a:lnTo>
                  <a:lnTo>
                    <a:pt x="15" y="8"/>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56" name="Freeform 2036">
              <a:extLst>
                <a:ext uri="{FF2B5EF4-FFF2-40B4-BE49-F238E27FC236}">
                  <a16:creationId xmlns:a16="http://schemas.microsoft.com/office/drawing/2014/main" id="{B590093E-5475-4569-BDD4-A2CA44D5E4FC}"/>
                </a:ext>
              </a:extLst>
            </p:cNvPr>
            <p:cNvSpPr>
              <a:spLocks/>
            </p:cNvSpPr>
            <p:nvPr/>
          </p:nvSpPr>
          <p:spPr bwMode="auto">
            <a:xfrm>
              <a:off x="5919132" y="3669213"/>
              <a:ext cx="136066" cy="112054"/>
            </a:xfrm>
            <a:custGeom>
              <a:avLst/>
              <a:gdLst>
                <a:gd name="T0" fmla="*/ 136 w 136"/>
                <a:gd name="T1" fmla="*/ 83 h 112"/>
                <a:gd name="T2" fmla="*/ 136 w 136"/>
                <a:gd name="T3" fmla="*/ 83 h 112"/>
                <a:gd name="T4" fmla="*/ 136 w 136"/>
                <a:gd name="T5" fmla="*/ 90 h 112"/>
                <a:gd name="T6" fmla="*/ 134 w 136"/>
                <a:gd name="T7" fmla="*/ 95 h 112"/>
                <a:gd name="T8" fmla="*/ 128 w 136"/>
                <a:gd name="T9" fmla="*/ 100 h 112"/>
                <a:gd name="T10" fmla="*/ 122 w 136"/>
                <a:gd name="T11" fmla="*/ 101 h 112"/>
                <a:gd name="T12" fmla="*/ 26 w 136"/>
                <a:gd name="T13" fmla="*/ 112 h 112"/>
                <a:gd name="T14" fmla="*/ 26 w 136"/>
                <a:gd name="T15" fmla="*/ 112 h 112"/>
                <a:gd name="T16" fmla="*/ 19 w 136"/>
                <a:gd name="T17" fmla="*/ 112 h 112"/>
                <a:gd name="T18" fmla="*/ 13 w 136"/>
                <a:gd name="T19" fmla="*/ 108 h 112"/>
                <a:gd name="T20" fmla="*/ 9 w 136"/>
                <a:gd name="T21" fmla="*/ 104 h 112"/>
                <a:gd name="T22" fmla="*/ 6 w 136"/>
                <a:gd name="T23" fmla="*/ 97 h 112"/>
                <a:gd name="T24" fmla="*/ 0 w 136"/>
                <a:gd name="T25" fmla="*/ 30 h 112"/>
                <a:gd name="T26" fmla="*/ 0 w 136"/>
                <a:gd name="T27" fmla="*/ 30 h 112"/>
                <a:gd name="T28" fmla="*/ 0 w 136"/>
                <a:gd name="T29" fmla="*/ 23 h 112"/>
                <a:gd name="T30" fmla="*/ 2 w 136"/>
                <a:gd name="T31" fmla="*/ 17 h 112"/>
                <a:gd name="T32" fmla="*/ 8 w 136"/>
                <a:gd name="T33" fmla="*/ 13 h 112"/>
                <a:gd name="T34" fmla="*/ 14 w 136"/>
                <a:gd name="T35" fmla="*/ 10 h 112"/>
                <a:gd name="T36" fmla="*/ 110 w 136"/>
                <a:gd name="T37" fmla="*/ 0 h 112"/>
                <a:gd name="T38" fmla="*/ 110 w 136"/>
                <a:gd name="T39" fmla="*/ 0 h 112"/>
                <a:gd name="T40" fmla="*/ 118 w 136"/>
                <a:gd name="T41" fmla="*/ 1 h 112"/>
                <a:gd name="T42" fmla="*/ 123 w 136"/>
                <a:gd name="T43" fmla="*/ 4 h 112"/>
                <a:gd name="T44" fmla="*/ 127 w 136"/>
                <a:gd name="T45" fmla="*/ 9 h 112"/>
                <a:gd name="T46" fmla="*/ 130 w 136"/>
                <a:gd name="T47" fmla="*/ 15 h 112"/>
                <a:gd name="T48" fmla="*/ 136 w 136"/>
                <a:gd name="T49" fmla="*/ 8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6" h="112">
                  <a:moveTo>
                    <a:pt x="136" y="83"/>
                  </a:moveTo>
                  <a:lnTo>
                    <a:pt x="136" y="83"/>
                  </a:lnTo>
                  <a:lnTo>
                    <a:pt x="136" y="90"/>
                  </a:lnTo>
                  <a:lnTo>
                    <a:pt x="134" y="95"/>
                  </a:lnTo>
                  <a:lnTo>
                    <a:pt x="128" y="100"/>
                  </a:lnTo>
                  <a:lnTo>
                    <a:pt x="122" y="101"/>
                  </a:lnTo>
                  <a:lnTo>
                    <a:pt x="26" y="112"/>
                  </a:lnTo>
                  <a:lnTo>
                    <a:pt x="26" y="112"/>
                  </a:lnTo>
                  <a:lnTo>
                    <a:pt x="19" y="112"/>
                  </a:lnTo>
                  <a:lnTo>
                    <a:pt x="13" y="108"/>
                  </a:lnTo>
                  <a:lnTo>
                    <a:pt x="9" y="104"/>
                  </a:lnTo>
                  <a:lnTo>
                    <a:pt x="6" y="97"/>
                  </a:lnTo>
                  <a:lnTo>
                    <a:pt x="0" y="30"/>
                  </a:lnTo>
                  <a:lnTo>
                    <a:pt x="0" y="30"/>
                  </a:lnTo>
                  <a:lnTo>
                    <a:pt x="0" y="23"/>
                  </a:lnTo>
                  <a:lnTo>
                    <a:pt x="2" y="17"/>
                  </a:lnTo>
                  <a:lnTo>
                    <a:pt x="8" y="13"/>
                  </a:lnTo>
                  <a:lnTo>
                    <a:pt x="14" y="10"/>
                  </a:lnTo>
                  <a:lnTo>
                    <a:pt x="110" y="0"/>
                  </a:lnTo>
                  <a:lnTo>
                    <a:pt x="110" y="0"/>
                  </a:lnTo>
                  <a:lnTo>
                    <a:pt x="118" y="1"/>
                  </a:lnTo>
                  <a:lnTo>
                    <a:pt x="123" y="4"/>
                  </a:lnTo>
                  <a:lnTo>
                    <a:pt x="127" y="9"/>
                  </a:lnTo>
                  <a:lnTo>
                    <a:pt x="130" y="15"/>
                  </a:lnTo>
                  <a:lnTo>
                    <a:pt x="136"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57" name="Freeform 2037">
              <a:extLst>
                <a:ext uri="{FF2B5EF4-FFF2-40B4-BE49-F238E27FC236}">
                  <a16:creationId xmlns:a16="http://schemas.microsoft.com/office/drawing/2014/main" id="{4D988978-92EF-49C6-892B-55AE628F3EF1}"/>
                </a:ext>
              </a:extLst>
            </p:cNvPr>
            <p:cNvSpPr>
              <a:spLocks/>
            </p:cNvSpPr>
            <p:nvPr/>
          </p:nvSpPr>
          <p:spPr bwMode="auto">
            <a:xfrm>
              <a:off x="6069204" y="3656207"/>
              <a:ext cx="112054" cy="109053"/>
            </a:xfrm>
            <a:custGeom>
              <a:avLst/>
              <a:gdLst>
                <a:gd name="T0" fmla="*/ 112 w 112"/>
                <a:gd name="T1" fmla="*/ 82 h 109"/>
                <a:gd name="T2" fmla="*/ 112 w 112"/>
                <a:gd name="T3" fmla="*/ 82 h 109"/>
                <a:gd name="T4" fmla="*/ 111 w 112"/>
                <a:gd name="T5" fmla="*/ 88 h 109"/>
                <a:gd name="T6" fmla="*/ 108 w 112"/>
                <a:gd name="T7" fmla="*/ 95 h 109"/>
                <a:gd name="T8" fmla="*/ 103 w 112"/>
                <a:gd name="T9" fmla="*/ 99 h 109"/>
                <a:gd name="T10" fmla="*/ 97 w 112"/>
                <a:gd name="T11" fmla="*/ 101 h 109"/>
                <a:gd name="T12" fmla="*/ 26 w 112"/>
                <a:gd name="T13" fmla="*/ 109 h 109"/>
                <a:gd name="T14" fmla="*/ 26 w 112"/>
                <a:gd name="T15" fmla="*/ 109 h 109"/>
                <a:gd name="T16" fmla="*/ 20 w 112"/>
                <a:gd name="T17" fmla="*/ 108 h 109"/>
                <a:gd name="T18" fmla="*/ 13 w 112"/>
                <a:gd name="T19" fmla="*/ 105 h 109"/>
                <a:gd name="T20" fmla="*/ 9 w 112"/>
                <a:gd name="T21" fmla="*/ 100 h 109"/>
                <a:gd name="T22" fmla="*/ 8 w 112"/>
                <a:gd name="T23" fmla="*/ 93 h 109"/>
                <a:gd name="T24" fmla="*/ 0 w 112"/>
                <a:gd name="T25" fmla="*/ 26 h 109"/>
                <a:gd name="T26" fmla="*/ 0 w 112"/>
                <a:gd name="T27" fmla="*/ 26 h 109"/>
                <a:gd name="T28" fmla="*/ 0 w 112"/>
                <a:gd name="T29" fmla="*/ 19 h 109"/>
                <a:gd name="T30" fmla="*/ 4 w 112"/>
                <a:gd name="T31" fmla="*/ 13 h 109"/>
                <a:gd name="T32" fmla="*/ 9 w 112"/>
                <a:gd name="T33" fmla="*/ 9 h 109"/>
                <a:gd name="T34" fmla="*/ 16 w 112"/>
                <a:gd name="T35" fmla="*/ 8 h 109"/>
                <a:gd name="T36" fmla="*/ 86 w 112"/>
                <a:gd name="T37" fmla="*/ 0 h 109"/>
                <a:gd name="T38" fmla="*/ 86 w 112"/>
                <a:gd name="T39" fmla="*/ 0 h 109"/>
                <a:gd name="T40" fmla="*/ 93 w 112"/>
                <a:gd name="T41" fmla="*/ 0 h 109"/>
                <a:gd name="T42" fmla="*/ 98 w 112"/>
                <a:gd name="T43" fmla="*/ 4 h 109"/>
                <a:gd name="T44" fmla="*/ 103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1" y="88"/>
                  </a:lnTo>
                  <a:lnTo>
                    <a:pt x="108" y="95"/>
                  </a:lnTo>
                  <a:lnTo>
                    <a:pt x="103" y="99"/>
                  </a:lnTo>
                  <a:lnTo>
                    <a:pt x="97" y="101"/>
                  </a:lnTo>
                  <a:lnTo>
                    <a:pt x="26" y="109"/>
                  </a:lnTo>
                  <a:lnTo>
                    <a:pt x="26" y="109"/>
                  </a:lnTo>
                  <a:lnTo>
                    <a:pt x="20" y="108"/>
                  </a:lnTo>
                  <a:lnTo>
                    <a:pt x="13" y="105"/>
                  </a:lnTo>
                  <a:lnTo>
                    <a:pt x="9" y="100"/>
                  </a:lnTo>
                  <a:lnTo>
                    <a:pt x="8" y="93"/>
                  </a:lnTo>
                  <a:lnTo>
                    <a:pt x="0" y="26"/>
                  </a:lnTo>
                  <a:lnTo>
                    <a:pt x="0" y="26"/>
                  </a:lnTo>
                  <a:lnTo>
                    <a:pt x="0" y="19"/>
                  </a:lnTo>
                  <a:lnTo>
                    <a:pt x="4" y="13"/>
                  </a:lnTo>
                  <a:lnTo>
                    <a:pt x="9" y="9"/>
                  </a:lnTo>
                  <a:lnTo>
                    <a:pt x="16" y="8"/>
                  </a:lnTo>
                  <a:lnTo>
                    <a:pt x="86" y="0"/>
                  </a:lnTo>
                  <a:lnTo>
                    <a:pt x="86" y="0"/>
                  </a:lnTo>
                  <a:lnTo>
                    <a:pt x="93" y="0"/>
                  </a:lnTo>
                  <a:lnTo>
                    <a:pt x="98" y="4"/>
                  </a:lnTo>
                  <a:lnTo>
                    <a:pt x="103"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58" name="Freeform 2038">
              <a:extLst>
                <a:ext uri="{FF2B5EF4-FFF2-40B4-BE49-F238E27FC236}">
                  <a16:creationId xmlns:a16="http://schemas.microsoft.com/office/drawing/2014/main" id="{021B717F-D47D-494D-94CB-1D3B0B19CEF9}"/>
                </a:ext>
              </a:extLst>
            </p:cNvPr>
            <p:cNvSpPr>
              <a:spLocks/>
            </p:cNvSpPr>
            <p:nvPr/>
          </p:nvSpPr>
          <p:spPr bwMode="auto">
            <a:xfrm>
              <a:off x="6189262" y="3643200"/>
              <a:ext cx="112054" cy="109053"/>
            </a:xfrm>
            <a:custGeom>
              <a:avLst/>
              <a:gdLst>
                <a:gd name="T0" fmla="*/ 112 w 112"/>
                <a:gd name="T1" fmla="*/ 82 h 109"/>
                <a:gd name="T2" fmla="*/ 112 w 112"/>
                <a:gd name="T3" fmla="*/ 82 h 109"/>
                <a:gd name="T4" fmla="*/ 110 w 112"/>
                <a:gd name="T5" fmla="*/ 88 h 109"/>
                <a:gd name="T6" fmla="*/ 108 w 112"/>
                <a:gd name="T7" fmla="*/ 95 h 109"/>
                <a:gd name="T8" fmla="*/ 103 w 112"/>
                <a:gd name="T9" fmla="*/ 99 h 109"/>
                <a:gd name="T10" fmla="*/ 96 w 112"/>
                <a:gd name="T11" fmla="*/ 101 h 109"/>
                <a:gd name="T12" fmla="*/ 26 w 112"/>
                <a:gd name="T13" fmla="*/ 109 h 109"/>
                <a:gd name="T14" fmla="*/ 26 w 112"/>
                <a:gd name="T15" fmla="*/ 109 h 109"/>
                <a:gd name="T16" fmla="*/ 19 w 112"/>
                <a:gd name="T17" fmla="*/ 108 h 109"/>
                <a:gd name="T18" fmla="*/ 13 w 112"/>
                <a:gd name="T19" fmla="*/ 105 h 109"/>
                <a:gd name="T20" fmla="*/ 9 w 112"/>
                <a:gd name="T21" fmla="*/ 100 h 109"/>
                <a:gd name="T22" fmla="*/ 8 w 112"/>
                <a:gd name="T23" fmla="*/ 93 h 109"/>
                <a:gd name="T24" fmla="*/ 0 w 112"/>
                <a:gd name="T25" fmla="*/ 26 h 109"/>
                <a:gd name="T26" fmla="*/ 0 w 112"/>
                <a:gd name="T27" fmla="*/ 26 h 109"/>
                <a:gd name="T28" fmla="*/ 0 w 112"/>
                <a:gd name="T29" fmla="*/ 19 h 109"/>
                <a:gd name="T30" fmla="*/ 4 w 112"/>
                <a:gd name="T31" fmla="*/ 13 h 109"/>
                <a:gd name="T32" fmla="*/ 9 w 112"/>
                <a:gd name="T33" fmla="*/ 9 h 109"/>
                <a:gd name="T34" fmla="*/ 15 w 112"/>
                <a:gd name="T35" fmla="*/ 8 h 109"/>
                <a:gd name="T36" fmla="*/ 86 w 112"/>
                <a:gd name="T37" fmla="*/ 0 h 109"/>
                <a:gd name="T38" fmla="*/ 86 w 112"/>
                <a:gd name="T39" fmla="*/ 0 h 109"/>
                <a:gd name="T40" fmla="*/ 92 w 112"/>
                <a:gd name="T41" fmla="*/ 0 h 109"/>
                <a:gd name="T42" fmla="*/ 97 w 112"/>
                <a:gd name="T43" fmla="*/ 3 h 109"/>
                <a:gd name="T44" fmla="*/ 103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0" y="88"/>
                  </a:lnTo>
                  <a:lnTo>
                    <a:pt x="108" y="95"/>
                  </a:lnTo>
                  <a:lnTo>
                    <a:pt x="103" y="99"/>
                  </a:lnTo>
                  <a:lnTo>
                    <a:pt x="96" y="101"/>
                  </a:lnTo>
                  <a:lnTo>
                    <a:pt x="26" y="109"/>
                  </a:lnTo>
                  <a:lnTo>
                    <a:pt x="26" y="109"/>
                  </a:lnTo>
                  <a:lnTo>
                    <a:pt x="19" y="108"/>
                  </a:lnTo>
                  <a:lnTo>
                    <a:pt x="13" y="105"/>
                  </a:lnTo>
                  <a:lnTo>
                    <a:pt x="9" y="100"/>
                  </a:lnTo>
                  <a:lnTo>
                    <a:pt x="8" y="93"/>
                  </a:lnTo>
                  <a:lnTo>
                    <a:pt x="0" y="26"/>
                  </a:lnTo>
                  <a:lnTo>
                    <a:pt x="0" y="26"/>
                  </a:lnTo>
                  <a:lnTo>
                    <a:pt x="0" y="19"/>
                  </a:lnTo>
                  <a:lnTo>
                    <a:pt x="4" y="13"/>
                  </a:lnTo>
                  <a:lnTo>
                    <a:pt x="9" y="9"/>
                  </a:lnTo>
                  <a:lnTo>
                    <a:pt x="15" y="8"/>
                  </a:lnTo>
                  <a:lnTo>
                    <a:pt x="86" y="0"/>
                  </a:lnTo>
                  <a:lnTo>
                    <a:pt x="86" y="0"/>
                  </a:lnTo>
                  <a:lnTo>
                    <a:pt x="92" y="0"/>
                  </a:lnTo>
                  <a:lnTo>
                    <a:pt x="97" y="3"/>
                  </a:lnTo>
                  <a:lnTo>
                    <a:pt x="103"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59" name="Freeform 2039">
              <a:extLst>
                <a:ext uri="{FF2B5EF4-FFF2-40B4-BE49-F238E27FC236}">
                  <a16:creationId xmlns:a16="http://schemas.microsoft.com/office/drawing/2014/main" id="{82D7C06E-7591-47F9-8955-9A1E351CE31E}"/>
                </a:ext>
              </a:extLst>
            </p:cNvPr>
            <p:cNvSpPr>
              <a:spLocks/>
            </p:cNvSpPr>
            <p:nvPr/>
          </p:nvSpPr>
          <p:spPr bwMode="auto">
            <a:xfrm>
              <a:off x="6308320" y="3630194"/>
              <a:ext cx="112054" cy="109053"/>
            </a:xfrm>
            <a:custGeom>
              <a:avLst/>
              <a:gdLst>
                <a:gd name="T0" fmla="*/ 112 w 112"/>
                <a:gd name="T1" fmla="*/ 82 h 109"/>
                <a:gd name="T2" fmla="*/ 112 w 112"/>
                <a:gd name="T3" fmla="*/ 82 h 109"/>
                <a:gd name="T4" fmla="*/ 111 w 112"/>
                <a:gd name="T5" fmla="*/ 88 h 109"/>
                <a:gd name="T6" fmla="*/ 108 w 112"/>
                <a:gd name="T7" fmla="*/ 95 h 109"/>
                <a:gd name="T8" fmla="*/ 103 w 112"/>
                <a:gd name="T9" fmla="*/ 99 h 109"/>
                <a:gd name="T10" fmla="*/ 97 w 112"/>
                <a:gd name="T11" fmla="*/ 101 h 109"/>
                <a:gd name="T12" fmla="*/ 26 w 112"/>
                <a:gd name="T13" fmla="*/ 109 h 109"/>
                <a:gd name="T14" fmla="*/ 26 w 112"/>
                <a:gd name="T15" fmla="*/ 109 h 109"/>
                <a:gd name="T16" fmla="*/ 20 w 112"/>
                <a:gd name="T17" fmla="*/ 108 h 109"/>
                <a:gd name="T18" fmla="*/ 13 w 112"/>
                <a:gd name="T19" fmla="*/ 105 h 109"/>
                <a:gd name="T20" fmla="*/ 9 w 112"/>
                <a:gd name="T21" fmla="*/ 100 h 109"/>
                <a:gd name="T22" fmla="*/ 8 w 112"/>
                <a:gd name="T23" fmla="*/ 93 h 109"/>
                <a:gd name="T24" fmla="*/ 0 w 112"/>
                <a:gd name="T25" fmla="*/ 26 h 109"/>
                <a:gd name="T26" fmla="*/ 0 w 112"/>
                <a:gd name="T27" fmla="*/ 26 h 109"/>
                <a:gd name="T28" fmla="*/ 0 w 112"/>
                <a:gd name="T29" fmla="*/ 19 h 109"/>
                <a:gd name="T30" fmla="*/ 4 w 112"/>
                <a:gd name="T31" fmla="*/ 13 h 109"/>
                <a:gd name="T32" fmla="*/ 9 w 112"/>
                <a:gd name="T33" fmla="*/ 9 h 109"/>
                <a:gd name="T34" fmla="*/ 16 w 112"/>
                <a:gd name="T35" fmla="*/ 8 h 109"/>
                <a:gd name="T36" fmla="*/ 86 w 112"/>
                <a:gd name="T37" fmla="*/ 0 h 109"/>
                <a:gd name="T38" fmla="*/ 86 w 112"/>
                <a:gd name="T39" fmla="*/ 0 h 109"/>
                <a:gd name="T40" fmla="*/ 93 w 112"/>
                <a:gd name="T41" fmla="*/ 0 h 109"/>
                <a:gd name="T42" fmla="*/ 98 w 112"/>
                <a:gd name="T43" fmla="*/ 3 h 109"/>
                <a:gd name="T44" fmla="*/ 103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1" y="88"/>
                  </a:lnTo>
                  <a:lnTo>
                    <a:pt x="108" y="95"/>
                  </a:lnTo>
                  <a:lnTo>
                    <a:pt x="103" y="99"/>
                  </a:lnTo>
                  <a:lnTo>
                    <a:pt x="97" y="101"/>
                  </a:lnTo>
                  <a:lnTo>
                    <a:pt x="26" y="109"/>
                  </a:lnTo>
                  <a:lnTo>
                    <a:pt x="26" y="109"/>
                  </a:lnTo>
                  <a:lnTo>
                    <a:pt x="20" y="108"/>
                  </a:lnTo>
                  <a:lnTo>
                    <a:pt x="13" y="105"/>
                  </a:lnTo>
                  <a:lnTo>
                    <a:pt x="9" y="100"/>
                  </a:lnTo>
                  <a:lnTo>
                    <a:pt x="8" y="93"/>
                  </a:lnTo>
                  <a:lnTo>
                    <a:pt x="0" y="26"/>
                  </a:lnTo>
                  <a:lnTo>
                    <a:pt x="0" y="26"/>
                  </a:lnTo>
                  <a:lnTo>
                    <a:pt x="0" y="19"/>
                  </a:lnTo>
                  <a:lnTo>
                    <a:pt x="4" y="13"/>
                  </a:lnTo>
                  <a:lnTo>
                    <a:pt x="9" y="9"/>
                  </a:lnTo>
                  <a:lnTo>
                    <a:pt x="16" y="8"/>
                  </a:lnTo>
                  <a:lnTo>
                    <a:pt x="86" y="0"/>
                  </a:lnTo>
                  <a:lnTo>
                    <a:pt x="86" y="0"/>
                  </a:lnTo>
                  <a:lnTo>
                    <a:pt x="93" y="0"/>
                  </a:lnTo>
                  <a:lnTo>
                    <a:pt x="98" y="3"/>
                  </a:lnTo>
                  <a:lnTo>
                    <a:pt x="103"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60" name="Freeform 2040">
              <a:extLst>
                <a:ext uri="{FF2B5EF4-FFF2-40B4-BE49-F238E27FC236}">
                  <a16:creationId xmlns:a16="http://schemas.microsoft.com/office/drawing/2014/main" id="{C297630C-E119-4D6A-9325-8762C0EA8E13}"/>
                </a:ext>
              </a:extLst>
            </p:cNvPr>
            <p:cNvSpPr>
              <a:spLocks/>
            </p:cNvSpPr>
            <p:nvPr/>
          </p:nvSpPr>
          <p:spPr bwMode="auto">
            <a:xfrm>
              <a:off x="6428378" y="3617188"/>
              <a:ext cx="112054" cy="109053"/>
            </a:xfrm>
            <a:custGeom>
              <a:avLst/>
              <a:gdLst>
                <a:gd name="T0" fmla="*/ 112 w 112"/>
                <a:gd name="T1" fmla="*/ 82 h 109"/>
                <a:gd name="T2" fmla="*/ 112 w 112"/>
                <a:gd name="T3" fmla="*/ 82 h 109"/>
                <a:gd name="T4" fmla="*/ 110 w 112"/>
                <a:gd name="T5" fmla="*/ 88 h 109"/>
                <a:gd name="T6" fmla="*/ 108 w 112"/>
                <a:gd name="T7" fmla="*/ 95 h 109"/>
                <a:gd name="T8" fmla="*/ 103 w 112"/>
                <a:gd name="T9" fmla="*/ 99 h 109"/>
                <a:gd name="T10" fmla="*/ 96 w 112"/>
                <a:gd name="T11" fmla="*/ 101 h 109"/>
                <a:gd name="T12" fmla="*/ 26 w 112"/>
                <a:gd name="T13" fmla="*/ 109 h 109"/>
                <a:gd name="T14" fmla="*/ 26 w 112"/>
                <a:gd name="T15" fmla="*/ 109 h 109"/>
                <a:gd name="T16" fmla="*/ 19 w 112"/>
                <a:gd name="T17" fmla="*/ 108 h 109"/>
                <a:gd name="T18" fmla="*/ 14 w 112"/>
                <a:gd name="T19" fmla="*/ 105 h 109"/>
                <a:gd name="T20" fmla="*/ 9 w 112"/>
                <a:gd name="T21" fmla="*/ 100 h 109"/>
                <a:gd name="T22" fmla="*/ 8 w 112"/>
                <a:gd name="T23" fmla="*/ 93 h 109"/>
                <a:gd name="T24" fmla="*/ 0 w 112"/>
                <a:gd name="T25" fmla="*/ 26 h 109"/>
                <a:gd name="T26" fmla="*/ 0 w 112"/>
                <a:gd name="T27" fmla="*/ 26 h 109"/>
                <a:gd name="T28" fmla="*/ 1 w 112"/>
                <a:gd name="T29" fmla="*/ 19 h 109"/>
                <a:gd name="T30" fmla="*/ 4 w 112"/>
                <a:gd name="T31" fmla="*/ 13 h 109"/>
                <a:gd name="T32" fmla="*/ 9 w 112"/>
                <a:gd name="T33" fmla="*/ 9 h 109"/>
                <a:gd name="T34" fmla="*/ 15 w 112"/>
                <a:gd name="T35" fmla="*/ 6 h 109"/>
                <a:gd name="T36" fmla="*/ 86 w 112"/>
                <a:gd name="T37" fmla="*/ 0 h 109"/>
                <a:gd name="T38" fmla="*/ 86 w 112"/>
                <a:gd name="T39" fmla="*/ 0 h 109"/>
                <a:gd name="T40" fmla="*/ 92 w 112"/>
                <a:gd name="T41" fmla="*/ 0 h 109"/>
                <a:gd name="T42" fmla="*/ 97 w 112"/>
                <a:gd name="T43" fmla="*/ 3 h 109"/>
                <a:gd name="T44" fmla="*/ 103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0" y="88"/>
                  </a:lnTo>
                  <a:lnTo>
                    <a:pt x="108" y="95"/>
                  </a:lnTo>
                  <a:lnTo>
                    <a:pt x="103" y="99"/>
                  </a:lnTo>
                  <a:lnTo>
                    <a:pt x="96" y="101"/>
                  </a:lnTo>
                  <a:lnTo>
                    <a:pt x="26" y="109"/>
                  </a:lnTo>
                  <a:lnTo>
                    <a:pt x="26" y="109"/>
                  </a:lnTo>
                  <a:lnTo>
                    <a:pt x="19" y="108"/>
                  </a:lnTo>
                  <a:lnTo>
                    <a:pt x="14" y="105"/>
                  </a:lnTo>
                  <a:lnTo>
                    <a:pt x="9" y="100"/>
                  </a:lnTo>
                  <a:lnTo>
                    <a:pt x="8" y="93"/>
                  </a:lnTo>
                  <a:lnTo>
                    <a:pt x="0" y="26"/>
                  </a:lnTo>
                  <a:lnTo>
                    <a:pt x="0" y="26"/>
                  </a:lnTo>
                  <a:lnTo>
                    <a:pt x="1" y="19"/>
                  </a:lnTo>
                  <a:lnTo>
                    <a:pt x="4" y="13"/>
                  </a:lnTo>
                  <a:lnTo>
                    <a:pt x="9" y="9"/>
                  </a:lnTo>
                  <a:lnTo>
                    <a:pt x="15" y="6"/>
                  </a:lnTo>
                  <a:lnTo>
                    <a:pt x="86" y="0"/>
                  </a:lnTo>
                  <a:lnTo>
                    <a:pt x="86" y="0"/>
                  </a:lnTo>
                  <a:lnTo>
                    <a:pt x="92" y="0"/>
                  </a:lnTo>
                  <a:lnTo>
                    <a:pt x="97" y="3"/>
                  </a:lnTo>
                  <a:lnTo>
                    <a:pt x="103"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61" name="Freeform 2041">
              <a:extLst>
                <a:ext uri="{FF2B5EF4-FFF2-40B4-BE49-F238E27FC236}">
                  <a16:creationId xmlns:a16="http://schemas.microsoft.com/office/drawing/2014/main" id="{1416E49F-81EF-4672-95C4-E1EABC790CED}"/>
                </a:ext>
              </a:extLst>
            </p:cNvPr>
            <p:cNvSpPr>
              <a:spLocks/>
            </p:cNvSpPr>
            <p:nvPr/>
          </p:nvSpPr>
          <p:spPr bwMode="auto">
            <a:xfrm>
              <a:off x="6547435" y="3604182"/>
              <a:ext cx="112054" cy="109053"/>
            </a:xfrm>
            <a:custGeom>
              <a:avLst/>
              <a:gdLst>
                <a:gd name="T0" fmla="*/ 112 w 112"/>
                <a:gd name="T1" fmla="*/ 82 h 109"/>
                <a:gd name="T2" fmla="*/ 112 w 112"/>
                <a:gd name="T3" fmla="*/ 82 h 109"/>
                <a:gd name="T4" fmla="*/ 112 w 112"/>
                <a:gd name="T5" fmla="*/ 88 h 109"/>
                <a:gd name="T6" fmla="*/ 108 w 112"/>
                <a:gd name="T7" fmla="*/ 95 h 109"/>
                <a:gd name="T8" fmla="*/ 103 w 112"/>
                <a:gd name="T9" fmla="*/ 99 h 109"/>
                <a:gd name="T10" fmla="*/ 97 w 112"/>
                <a:gd name="T11" fmla="*/ 101 h 109"/>
                <a:gd name="T12" fmla="*/ 26 w 112"/>
                <a:gd name="T13" fmla="*/ 109 h 109"/>
                <a:gd name="T14" fmla="*/ 26 w 112"/>
                <a:gd name="T15" fmla="*/ 109 h 109"/>
                <a:gd name="T16" fmla="*/ 20 w 112"/>
                <a:gd name="T17" fmla="*/ 108 h 109"/>
                <a:gd name="T18" fmla="*/ 15 w 112"/>
                <a:gd name="T19" fmla="*/ 105 h 109"/>
                <a:gd name="T20" fmla="*/ 9 w 112"/>
                <a:gd name="T21" fmla="*/ 100 h 109"/>
                <a:gd name="T22" fmla="*/ 8 w 112"/>
                <a:gd name="T23" fmla="*/ 93 h 109"/>
                <a:gd name="T24" fmla="*/ 0 w 112"/>
                <a:gd name="T25" fmla="*/ 26 h 109"/>
                <a:gd name="T26" fmla="*/ 0 w 112"/>
                <a:gd name="T27" fmla="*/ 26 h 109"/>
                <a:gd name="T28" fmla="*/ 2 w 112"/>
                <a:gd name="T29" fmla="*/ 19 h 109"/>
                <a:gd name="T30" fmla="*/ 4 w 112"/>
                <a:gd name="T31" fmla="*/ 13 h 109"/>
                <a:gd name="T32" fmla="*/ 9 w 112"/>
                <a:gd name="T33" fmla="*/ 9 h 109"/>
                <a:gd name="T34" fmla="*/ 16 w 112"/>
                <a:gd name="T35" fmla="*/ 6 h 109"/>
                <a:gd name="T36" fmla="*/ 86 w 112"/>
                <a:gd name="T37" fmla="*/ 0 h 109"/>
                <a:gd name="T38" fmla="*/ 86 w 112"/>
                <a:gd name="T39" fmla="*/ 0 h 109"/>
                <a:gd name="T40" fmla="*/ 93 w 112"/>
                <a:gd name="T41" fmla="*/ 0 h 109"/>
                <a:gd name="T42" fmla="*/ 99 w 112"/>
                <a:gd name="T43" fmla="*/ 3 h 109"/>
                <a:gd name="T44" fmla="*/ 103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2" y="88"/>
                  </a:lnTo>
                  <a:lnTo>
                    <a:pt x="108" y="95"/>
                  </a:lnTo>
                  <a:lnTo>
                    <a:pt x="103" y="99"/>
                  </a:lnTo>
                  <a:lnTo>
                    <a:pt x="97" y="101"/>
                  </a:lnTo>
                  <a:lnTo>
                    <a:pt x="26" y="109"/>
                  </a:lnTo>
                  <a:lnTo>
                    <a:pt x="26" y="109"/>
                  </a:lnTo>
                  <a:lnTo>
                    <a:pt x="20" y="108"/>
                  </a:lnTo>
                  <a:lnTo>
                    <a:pt x="15" y="105"/>
                  </a:lnTo>
                  <a:lnTo>
                    <a:pt x="9" y="100"/>
                  </a:lnTo>
                  <a:lnTo>
                    <a:pt x="8" y="93"/>
                  </a:lnTo>
                  <a:lnTo>
                    <a:pt x="0" y="26"/>
                  </a:lnTo>
                  <a:lnTo>
                    <a:pt x="0" y="26"/>
                  </a:lnTo>
                  <a:lnTo>
                    <a:pt x="2" y="19"/>
                  </a:lnTo>
                  <a:lnTo>
                    <a:pt x="4" y="13"/>
                  </a:lnTo>
                  <a:lnTo>
                    <a:pt x="9" y="9"/>
                  </a:lnTo>
                  <a:lnTo>
                    <a:pt x="16" y="6"/>
                  </a:lnTo>
                  <a:lnTo>
                    <a:pt x="86" y="0"/>
                  </a:lnTo>
                  <a:lnTo>
                    <a:pt x="86" y="0"/>
                  </a:lnTo>
                  <a:lnTo>
                    <a:pt x="93" y="0"/>
                  </a:lnTo>
                  <a:lnTo>
                    <a:pt x="99" y="3"/>
                  </a:lnTo>
                  <a:lnTo>
                    <a:pt x="103"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62" name="Freeform 2042">
              <a:extLst>
                <a:ext uri="{FF2B5EF4-FFF2-40B4-BE49-F238E27FC236}">
                  <a16:creationId xmlns:a16="http://schemas.microsoft.com/office/drawing/2014/main" id="{E73C8911-45B8-4D06-8839-65F2FE9BA2DC}"/>
                </a:ext>
              </a:extLst>
            </p:cNvPr>
            <p:cNvSpPr>
              <a:spLocks/>
            </p:cNvSpPr>
            <p:nvPr/>
          </p:nvSpPr>
          <p:spPr bwMode="auto">
            <a:xfrm>
              <a:off x="6667493" y="3591175"/>
              <a:ext cx="112054" cy="109053"/>
            </a:xfrm>
            <a:custGeom>
              <a:avLst/>
              <a:gdLst>
                <a:gd name="T0" fmla="*/ 112 w 112"/>
                <a:gd name="T1" fmla="*/ 82 h 109"/>
                <a:gd name="T2" fmla="*/ 112 w 112"/>
                <a:gd name="T3" fmla="*/ 82 h 109"/>
                <a:gd name="T4" fmla="*/ 112 w 112"/>
                <a:gd name="T5" fmla="*/ 88 h 109"/>
                <a:gd name="T6" fmla="*/ 108 w 112"/>
                <a:gd name="T7" fmla="*/ 95 h 109"/>
                <a:gd name="T8" fmla="*/ 103 w 112"/>
                <a:gd name="T9" fmla="*/ 99 h 109"/>
                <a:gd name="T10" fmla="*/ 96 w 112"/>
                <a:gd name="T11" fmla="*/ 101 h 109"/>
                <a:gd name="T12" fmla="*/ 26 w 112"/>
                <a:gd name="T13" fmla="*/ 109 h 109"/>
                <a:gd name="T14" fmla="*/ 26 w 112"/>
                <a:gd name="T15" fmla="*/ 109 h 109"/>
                <a:gd name="T16" fmla="*/ 19 w 112"/>
                <a:gd name="T17" fmla="*/ 108 h 109"/>
                <a:gd name="T18" fmla="*/ 14 w 112"/>
                <a:gd name="T19" fmla="*/ 105 h 109"/>
                <a:gd name="T20" fmla="*/ 9 w 112"/>
                <a:gd name="T21" fmla="*/ 100 h 109"/>
                <a:gd name="T22" fmla="*/ 8 w 112"/>
                <a:gd name="T23" fmla="*/ 93 h 109"/>
                <a:gd name="T24" fmla="*/ 0 w 112"/>
                <a:gd name="T25" fmla="*/ 26 h 109"/>
                <a:gd name="T26" fmla="*/ 0 w 112"/>
                <a:gd name="T27" fmla="*/ 26 h 109"/>
                <a:gd name="T28" fmla="*/ 1 w 112"/>
                <a:gd name="T29" fmla="*/ 19 h 109"/>
                <a:gd name="T30" fmla="*/ 4 w 112"/>
                <a:gd name="T31" fmla="*/ 13 h 109"/>
                <a:gd name="T32" fmla="*/ 9 w 112"/>
                <a:gd name="T33" fmla="*/ 9 h 109"/>
                <a:gd name="T34" fmla="*/ 15 w 112"/>
                <a:gd name="T35" fmla="*/ 6 h 109"/>
                <a:gd name="T36" fmla="*/ 86 w 112"/>
                <a:gd name="T37" fmla="*/ 0 h 109"/>
                <a:gd name="T38" fmla="*/ 86 w 112"/>
                <a:gd name="T39" fmla="*/ 0 h 109"/>
                <a:gd name="T40" fmla="*/ 92 w 112"/>
                <a:gd name="T41" fmla="*/ 0 h 109"/>
                <a:gd name="T42" fmla="*/ 99 w 112"/>
                <a:gd name="T43" fmla="*/ 3 h 109"/>
                <a:gd name="T44" fmla="*/ 103 w 112"/>
                <a:gd name="T45" fmla="*/ 8 h 109"/>
                <a:gd name="T46" fmla="*/ 104 w 112"/>
                <a:gd name="T47" fmla="*/ 14 h 109"/>
                <a:gd name="T48" fmla="*/ 112 w 112"/>
                <a:gd name="T49"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2"/>
                  </a:moveTo>
                  <a:lnTo>
                    <a:pt x="112" y="82"/>
                  </a:lnTo>
                  <a:lnTo>
                    <a:pt x="112" y="88"/>
                  </a:lnTo>
                  <a:lnTo>
                    <a:pt x="108" y="95"/>
                  </a:lnTo>
                  <a:lnTo>
                    <a:pt x="103" y="99"/>
                  </a:lnTo>
                  <a:lnTo>
                    <a:pt x="96" y="101"/>
                  </a:lnTo>
                  <a:lnTo>
                    <a:pt x="26" y="109"/>
                  </a:lnTo>
                  <a:lnTo>
                    <a:pt x="26" y="109"/>
                  </a:lnTo>
                  <a:lnTo>
                    <a:pt x="19" y="108"/>
                  </a:lnTo>
                  <a:lnTo>
                    <a:pt x="14" y="105"/>
                  </a:lnTo>
                  <a:lnTo>
                    <a:pt x="9" y="100"/>
                  </a:lnTo>
                  <a:lnTo>
                    <a:pt x="8" y="93"/>
                  </a:lnTo>
                  <a:lnTo>
                    <a:pt x="0" y="26"/>
                  </a:lnTo>
                  <a:lnTo>
                    <a:pt x="0" y="26"/>
                  </a:lnTo>
                  <a:lnTo>
                    <a:pt x="1" y="19"/>
                  </a:lnTo>
                  <a:lnTo>
                    <a:pt x="4" y="13"/>
                  </a:lnTo>
                  <a:lnTo>
                    <a:pt x="9" y="9"/>
                  </a:lnTo>
                  <a:lnTo>
                    <a:pt x="15" y="6"/>
                  </a:lnTo>
                  <a:lnTo>
                    <a:pt x="86" y="0"/>
                  </a:lnTo>
                  <a:lnTo>
                    <a:pt x="86" y="0"/>
                  </a:lnTo>
                  <a:lnTo>
                    <a:pt x="92" y="0"/>
                  </a:lnTo>
                  <a:lnTo>
                    <a:pt x="99" y="3"/>
                  </a:lnTo>
                  <a:lnTo>
                    <a:pt x="103"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63" name="Freeform 2043">
              <a:extLst>
                <a:ext uri="{FF2B5EF4-FFF2-40B4-BE49-F238E27FC236}">
                  <a16:creationId xmlns:a16="http://schemas.microsoft.com/office/drawing/2014/main" id="{C5D2C48D-4B75-4013-B388-B13C55802912}"/>
                </a:ext>
              </a:extLst>
            </p:cNvPr>
            <p:cNvSpPr>
              <a:spLocks/>
            </p:cNvSpPr>
            <p:nvPr/>
          </p:nvSpPr>
          <p:spPr bwMode="auto">
            <a:xfrm>
              <a:off x="6786551" y="3578169"/>
              <a:ext cx="112054" cy="108052"/>
            </a:xfrm>
            <a:custGeom>
              <a:avLst/>
              <a:gdLst>
                <a:gd name="T0" fmla="*/ 112 w 112"/>
                <a:gd name="T1" fmla="*/ 82 h 108"/>
                <a:gd name="T2" fmla="*/ 112 w 112"/>
                <a:gd name="T3" fmla="*/ 82 h 108"/>
                <a:gd name="T4" fmla="*/ 112 w 112"/>
                <a:gd name="T5" fmla="*/ 88 h 108"/>
                <a:gd name="T6" fmla="*/ 108 w 112"/>
                <a:gd name="T7" fmla="*/ 95 h 108"/>
                <a:gd name="T8" fmla="*/ 103 w 112"/>
                <a:gd name="T9" fmla="*/ 99 h 108"/>
                <a:gd name="T10" fmla="*/ 97 w 112"/>
                <a:gd name="T11" fmla="*/ 101 h 108"/>
                <a:gd name="T12" fmla="*/ 26 w 112"/>
                <a:gd name="T13" fmla="*/ 108 h 108"/>
                <a:gd name="T14" fmla="*/ 26 w 112"/>
                <a:gd name="T15" fmla="*/ 108 h 108"/>
                <a:gd name="T16" fmla="*/ 20 w 112"/>
                <a:gd name="T17" fmla="*/ 108 h 108"/>
                <a:gd name="T18" fmla="*/ 15 w 112"/>
                <a:gd name="T19" fmla="*/ 105 h 108"/>
                <a:gd name="T20" fmla="*/ 10 w 112"/>
                <a:gd name="T21" fmla="*/ 100 h 108"/>
                <a:gd name="T22" fmla="*/ 8 w 112"/>
                <a:gd name="T23" fmla="*/ 93 h 108"/>
                <a:gd name="T24" fmla="*/ 0 w 112"/>
                <a:gd name="T25" fmla="*/ 26 h 108"/>
                <a:gd name="T26" fmla="*/ 0 w 112"/>
                <a:gd name="T27" fmla="*/ 26 h 108"/>
                <a:gd name="T28" fmla="*/ 2 w 112"/>
                <a:gd name="T29" fmla="*/ 19 h 108"/>
                <a:gd name="T30" fmla="*/ 4 w 112"/>
                <a:gd name="T31" fmla="*/ 13 h 108"/>
                <a:gd name="T32" fmla="*/ 10 w 112"/>
                <a:gd name="T33" fmla="*/ 9 h 108"/>
                <a:gd name="T34" fmla="*/ 16 w 112"/>
                <a:gd name="T35" fmla="*/ 6 h 108"/>
                <a:gd name="T36" fmla="*/ 86 w 112"/>
                <a:gd name="T37" fmla="*/ 0 h 108"/>
                <a:gd name="T38" fmla="*/ 86 w 112"/>
                <a:gd name="T39" fmla="*/ 0 h 108"/>
                <a:gd name="T40" fmla="*/ 93 w 112"/>
                <a:gd name="T41" fmla="*/ 0 h 108"/>
                <a:gd name="T42" fmla="*/ 99 w 112"/>
                <a:gd name="T43" fmla="*/ 3 h 108"/>
                <a:gd name="T44" fmla="*/ 103 w 112"/>
                <a:gd name="T45" fmla="*/ 8 h 108"/>
                <a:gd name="T46" fmla="*/ 104 w 112"/>
                <a:gd name="T47" fmla="*/ 14 h 108"/>
                <a:gd name="T48" fmla="*/ 112 w 112"/>
                <a:gd name="T49" fmla="*/ 8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8">
                  <a:moveTo>
                    <a:pt x="112" y="82"/>
                  </a:moveTo>
                  <a:lnTo>
                    <a:pt x="112" y="82"/>
                  </a:lnTo>
                  <a:lnTo>
                    <a:pt x="112" y="88"/>
                  </a:lnTo>
                  <a:lnTo>
                    <a:pt x="108" y="95"/>
                  </a:lnTo>
                  <a:lnTo>
                    <a:pt x="103" y="99"/>
                  </a:lnTo>
                  <a:lnTo>
                    <a:pt x="97" y="101"/>
                  </a:lnTo>
                  <a:lnTo>
                    <a:pt x="26" y="108"/>
                  </a:lnTo>
                  <a:lnTo>
                    <a:pt x="26" y="108"/>
                  </a:lnTo>
                  <a:lnTo>
                    <a:pt x="20" y="108"/>
                  </a:lnTo>
                  <a:lnTo>
                    <a:pt x="15" y="105"/>
                  </a:lnTo>
                  <a:lnTo>
                    <a:pt x="10" y="100"/>
                  </a:lnTo>
                  <a:lnTo>
                    <a:pt x="8" y="93"/>
                  </a:lnTo>
                  <a:lnTo>
                    <a:pt x="0" y="26"/>
                  </a:lnTo>
                  <a:lnTo>
                    <a:pt x="0" y="26"/>
                  </a:lnTo>
                  <a:lnTo>
                    <a:pt x="2" y="19"/>
                  </a:lnTo>
                  <a:lnTo>
                    <a:pt x="4" y="13"/>
                  </a:lnTo>
                  <a:lnTo>
                    <a:pt x="10" y="9"/>
                  </a:lnTo>
                  <a:lnTo>
                    <a:pt x="16" y="6"/>
                  </a:lnTo>
                  <a:lnTo>
                    <a:pt x="86" y="0"/>
                  </a:lnTo>
                  <a:lnTo>
                    <a:pt x="86" y="0"/>
                  </a:lnTo>
                  <a:lnTo>
                    <a:pt x="93" y="0"/>
                  </a:lnTo>
                  <a:lnTo>
                    <a:pt x="99" y="3"/>
                  </a:lnTo>
                  <a:lnTo>
                    <a:pt x="103"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64" name="Freeform 2044">
              <a:extLst>
                <a:ext uri="{FF2B5EF4-FFF2-40B4-BE49-F238E27FC236}">
                  <a16:creationId xmlns:a16="http://schemas.microsoft.com/office/drawing/2014/main" id="{853B2D32-4E4C-468B-92E8-F26532E7C5D7}"/>
                </a:ext>
              </a:extLst>
            </p:cNvPr>
            <p:cNvSpPr>
              <a:spLocks/>
            </p:cNvSpPr>
            <p:nvPr/>
          </p:nvSpPr>
          <p:spPr bwMode="auto">
            <a:xfrm>
              <a:off x="6906609" y="3565163"/>
              <a:ext cx="112054" cy="108052"/>
            </a:xfrm>
            <a:custGeom>
              <a:avLst/>
              <a:gdLst>
                <a:gd name="T0" fmla="*/ 112 w 112"/>
                <a:gd name="T1" fmla="*/ 82 h 108"/>
                <a:gd name="T2" fmla="*/ 112 w 112"/>
                <a:gd name="T3" fmla="*/ 82 h 108"/>
                <a:gd name="T4" fmla="*/ 112 w 112"/>
                <a:gd name="T5" fmla="*/ 88 h 108"/>
                <a:gd name="T6" fmla="*/ 108 w 112"/>
                <a:gd name="T7" fmla="*/ 95 h 108"/>
                <a:gd name="T8" fmla="*/ 103 w 112"/>
                <a:gd name="T9" fmla="*/ 99 h 108"/>
                <a:gd name="T10" fmla="*/ 96 w 112"/>
                <a:gd name="T11" fmla="*/ 101 h 108"/>
                <a:gd name="T12" fmla="*/ 26 w 112"/>
                <a:gd name="T13" fmla="*/ 108 h 108"/>
                <a:gd name="T14" fmla="*/ 26 w 112"/>
                <a:gd name="T15" fmla="*/ 108 h 108"/>
                <a:gd name="T16" fmla="*/ 19 w 112"/>
                <a:gd name="T17" fmla="*/ 108 h 108"/>
                <a:gd name="T18" fmla="*/ 14 w 112"/>
                <a:gd name="T19" fmla="*/ 105 h 108"/>
                <a:gd name="T20" fmla="*/ 9 w 112"/>
                <a:gd name="T21" fmla="*/ 100 h 108"/>
                <a:gd name="T22" fmla="*/ 8 w 112"/>
                <a:gd name="T23" fmla="*/ 94 h 108"/>
                <a:gd name="T24" fmla="*/ 0 w 112"/>
                <a:gd name="T25" fmla="*/ 26 h 108"/>
                <a:gd name="T26" fmla="*/ 0 w 112"/>
                <a:gd name="T27" fmla="*/ 26 h 108"/>
                <a:gd name="T28" fmla="*/ 1 w 112"/>
                <a:gd name="T29" fmla="*/ 19 h 108"/>
                <a:gd name="T30" fmla="*/ 4 w 112"/>
                <a:gd name="T31" fmla="*/ 13 h 108"/>
                <a:gd name="T32" fmla="*/ 9 w 112"/>
                <a:gd name="T33" fmla="*/ 9 h 108"/>
                <a:gd name="T34" fmla="*/ 16 w 112"/>
                <a:gd name="T35" fmla="*/ 6 h 108"/>
                <a:gd name="T36" fmla="*/ 86 w 112"/>
                <a:gd name="T37" fmla="*/ 0 h 108"/>
                <a:gd name="T38" fmla="*/ 86 w 112"/>
                <a:gd name="T39" fmla="*/ 0 h 108"/>
                <a:gd name="T40" fmla="*/ 92 w 112"/>
                <a:gd name="T41" fmla="*/ 0 h 108"/>
                <a:gd name="T42" fmla="*/ 99 w 112"/>
                <a:gd name="T43" fmla="*/ 3 h 108"/>
                <a:gd name="T44" fmla="*/ 103 w 112"/>
                <a:gd name="T45" fmla="*/ 8 h 108"/>
                <a:gd name="T46" fmla="*/ 104 w 112"/>
                <a:gd name="T47" fmla="*/ 14 h 108"/>
                <a:gd name="T48" fmla="*/ 112 w 112"/>
                <a:gd name="T49" fmla="*/ 8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8">
                  <a:moveTo>
                    <a:pt x="112" y="82"/>
                  </a:moveTo>
                  <a:lnTo>
                    <a:pt x="112" y="82"/>
                  </a:lnTo>
                  <a:lnTo>
                    <a:pt x="112" y="88"/>
                  </a:lnTo>
                  <a:lnTo>
                    <a:pt x="108" y="95"/>
                  </a:lnTo>
                  <a:lnTo>
                    <a:pt x="103" y="99"/>
                  </a:lnTo>
                  <a:lnTo>
                    <a:pt x="96" y="101"/>
                  </a:lnTo>
                  <a:lnTo>
                    <a:pt x="26" y="108"/>
                  </a:lnTo>
                  <a:lnTo>
                    <a:pt x="26" y="108"/>
                  </a:lnTo>
                  <a:lnTo>
                    <a:pt x="19" y="108"/>
                  </a:lnTo>
                  <a:lnTo>
                    <a:pt x="14" y="105"/>
                  </a:lnTo>
                  <a:lnTo>
                    <a:pt x="9" y="100"/>
                  </a:lnTo>
                  <a:lnTo>
                    <a:pt x="8" y="94"/>
                  </a:lnTo>
                  <a:lnTo>
                    <a:pt x="0" y="26"/>
                  </a:lnTo>
                  <a:lnTo>
                    <a:pt x="0" y="26"/>
                  </a:lnTo>
                  <a:lnTo>
                    <a:pt x="1" y="19"/>
                  </a:lnTo>
                  <a:lnTo>
                    <a:pt x="4" y="13"/>
                  </a:lnTo>
                  <a:lnTo>
                    <a:pt x="9" y="9"/>
                  </a:lnTo>
                  <a:lnTo>
                    <a:pt x="16" y="6"/>
                  </a:lnTo>
                  <a:lnTo>
                    <a:pt x="86" y="0"/>
                  </a:lnTo>
                  <a:lnTo>
                    <a:pt x="86" y="0"/>
                  </a:lnTo>
                  <a:lnTo>
                    <a:pt x="92" y="0"/>
                  </a:lnTo>
                  <a:lnTo>
                    <a:pt x="99" y="3"/>
                  </a:lnTo>
                  <a:lnTo>
                    <a:pt x="103" y="8"/>
                  </a:lnTo>
                  <a:lnTo>
                    <a:pt x="104" y="14"/>
                  </a:lnTo>
                  <a:lnTo>
                    <a:pt x="112"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65" name="Freeform 2045">
              <a:extLst>
                <a:ext uri="{FF2B5EF4-FFF2-40B4-BE49-F238E27FC236}">
                  <a16:creationId xmlns:a16="http://schemas.microsoft.com/office/drawing/2014/main" id="{C290E6F3-3AE9-4303-A619-0B56C58B98F3}"/>
                </a:ext>
              </a:extLst>
            </p:cNvPr>
            <p:cNvSpPr>
              <a:spLocks/>
            </p:cNvSpPr>
            <p:nvPr/>
          </p:nvSpPr>
          <p:spPr bwMode="auto">
            <a:xfrm>
              <a:off x="7025666" y="3551156"/>
              <a:ext cx="112054" cy="109053"/>
            </a:xfrm>
            <a:custGeom>
              <a:avLst/>
              <a:gdLst>
                <a:gd name="T0" fmla="*/ 112 w 112"/>
                <a:gd name="T1" fmla="*/ 83 h 109"/>
                <a:gd name="T2" fmla="*/ 112 w 112"/>
                <a:gd name="T3" fmla="*/ 83 h 109"/>
                <a:gd name="T4" fmla="*/ 112 w 112"/>
                <a:gd name="T5" fmla="*/ 89 h 109"/>
                <a:gd name="T6" fmla="*/ 108 w 112"/>
                <a:gd name="T7" fmla="*/ 96 h 109"/>
                <a:gd name="T8" fmla="*/ 104 w 112"/>
                <a:gd name="T9" fmla="*/ 100 h 109"/>
                <a:gd name="T10" fmla="*/ 98 w 112"/>
                <a:gd name="T11" fmla="*/ 102 h 109"/>
                <a:gd name="T12" fmla="*/ 26 w 112"/>
                <a:gd name="T13" fmla="*/ 109 h 109"/>
                <a:gd name="T14" fmla="*/ 26 w 112"/>
                <a:gd name="T15" fmla="*/ 109 h 109"/>
                <a:gd name="T16" fmla="*/ 20 w 112"/>
                <a:gd name="T17" fmla="*/ 109 h 109"/>
                <a:gd name="T18" fmla="*/ 15 w 112"/>
                <a:gd name="T19" fmla="*/ 106 h 109"/>
                <a:gd name="T20" fmla="*/ 11 w 112"/>
                <a:gd name="T21" fmla="*/ 101 h 109"/>
                <a:gd name="T22" fmla="*/ 8 w 112"/>
                <a:gd name="T23" fmla="*/ 95 h 109"/>
                <a:gd name="T24" fmla="*/ 0 w 112"/>
                <a:gd name="T25" fmla="*/ 27 h 109"/>
                <a:gd name="T26" fmla="*/ 0 w 112"/>
                <a:gd name="T27" fmla="*/ 27 h 109"/>
                <a:gd name="T28" fmla="*/ 2 w 112"/>
                <a:gd name="T29" fmla="*/ 20 h 109"/>
                <a:gd name="T30" fmla="*/ 4 w 112"/>
                <a:gd name="T31" fmla="*/ 14 h 109"/>
                <a:gd name="T32" fmla="*/ 10 w 112"/>
                <a:gd name="T33" fmla="*/ 10 h 109"/>
                <a:gd name="T34" fmla="*/ 16 w 112"/>
                <a:gd name="T35" fmla="*/ 7 h 109"/>
                <a:gd name="T36" fmla="*/ 86 w 112"/>
                <a:gd name="T37" fmla="*/ 0 h 109"/>
                <a:gd name="T38" fmla="*/ 86 w 112"/>
                <a:gd name="T39" fmla="*/ 0 h 109"/>
                <a:gd name="T40" fmla="*/ 93 w 112"/>
                <a:gd name="T41" fmla="*/ 1 h 109"/>
                <a:gd name="T42" fmla="*/ 99 w 112"/>
                <a:gd name="T43" fmla="*/ 4 h 109"/>
                <a:gd name="T44" fmla="*/ 103 w 112"/>
                <a:gd name="T45" fmla="*/ 9 h 109"/>
                <a:gd name="T46" fmla="*/ 106 w 112"/>
                <a:gd name="T47" fmla="*/ 15 h 109"/>
                <a:gd name="T48" fmla="*/ 112 w 112"/>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3"/>
                  </a:moveTo>
                  <a:lnTo>
                    <a:pt x="112" y="83"/>
                  </a:lnTo>
                  <a:lnTo>
                    <a:pt x="112" y="89"/>
                  </a:lnTo>
                  <a:lnTo>
                    <a:pt x="108" y="96"/>
                  </a:lnTo>
                  <a:lnTo>
                    <a:pt x="104" y="100"/>
                  </a:lnTo>
                  <a:lnTo>
                    <a:pt x="98" y="102"/>
                  </a:lnTo>
                  <a:lnTo>
                    <a:pt x="26" y="109"/>
                  </a:lnTo>
                  <a:lnTo>
                    <a:pt x="26" y="109"/>
                  </a:lnTo>
                  <a:lnTo>
                    <a:pt x="20" y="109"/>
                  </a:lnTo>
                  <a:lnTo>
                    <a:pt x="15" y="106"/>
                  </a:lnTo>
                  <a:lnTo>
                    <a:pt x="11" y="101"/>
                  </a:lnTo>
                  <a:lnTo>
                    <a:pt x="8" y="95"/>
                  </a:lnTo>
                  <a:lnTo>
                    <a:pt x="0" y="27"/>
                  </a:lnTo>
                  <a:lnTo>
                    <a:pt x="0" y="27"/>
                  </a:lnTo>
                  <a:lnTo>
                    <a:pt x="2" y="20"/>
                  </a:lnTo>
                  <a:lnTo>
                    <a:pt x="4" y="14"/>
                  </a:lnTo>
                  <a:lnTo>
                    <a:pt x="10" y="10"/>
                  </a:lnTo>
                  <a:lnTo>
                    <a:pt x="16" y="7"/>
                  </a:lnTo>
                  <a:lnTo>
                    <a:pt x="86" y="0"/>
                  </a:lnTo>
                  <a:lnTo>
                    <a:pt x="86" y="0"/>
                  </a:lnTo>
                  <a:lnTo>
                    <a:pt x="93" y="1"/>
                  </a:lnTo>
                  <a:lnTo>
                    <a:pt x="99" y="4"/>
                  </a:lnTo>
                  <a:lnTo>
                    <a:pt x="103" y="9"/>
                  </a:lnTo>
                  <a:lnTo>
                    <a:pt x="106" y="15"/>
                  </a:lnTo>
                  <a:lnTo>
                    <a:pt x="112"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66" name="Freeform 2046">
              <a:extLst>
                <a:ext uri="{FF2B5EF4-FFF2-40B4-BE49-F238E27FC236}">
                  <a16:creationId xmlns:a16="http://schemas.microsoft.com/office/drawing/2014/main" id="{8A977DC7-E732-42AB-8DB3-BD635363EE86}"/>
                </a:ext>
              </a:extLst>
            </p:cNvPr>
            <p:cNvSpPr>
              <a:spLocks/>
            </p:cNvSpPr>
            <p:nvPr/>
          </p:nvSpPr>
          <p:spPr bwMode="auto">
            <a:xfrm>
              <a:off x="7145724" y="3538150"/>
              <a:ext cx="112054" cy="109053"/>
            </a:xfrm>
            <a:custGeom>
              <a:avLst/>
              <a:gdLst>
                <a:gd name="T0" fmla="*/ 112 w 112"/>
                <a:gd name="T1" fmla="*/ 83 h 109"/>
                <a:gd name="T2" fmla="*/ 112 w 112"/>
                <a:gd name="T3" fmla="*/ 83 h 109"/>
                <a:gd name="T4" fmla="*/ 112 w 112"/>
                <a:gd name="T5" fmla="*/ 89 h 109"/>
                <a:gd name="T6" fmla="*/ 108 w 112"/>
                <a:gd name="T7" fmla="*/ 96 h 109"/>
                <a:gd name="T8" fmla="*/ 104 w 112"/>
                <a:gd name="T9" fmla="*/ 100 h 109"/>
                <a:gd name="T10" fmla="*/ 97 w 112"/>
                <a:gd name="T11" fmla="*/ 102 h 109"/>
                <a:gd name="T12" fmla="*/ 26 w 112"/>
                <a:gd name="T13" fmla="*/ 109 h 109"/>
                <a:gd name="T14" fmla="*/ 26 w 112"/>
                <a:gd name="T15" fmla="*/ 109 h 109"/>
                <a:gd name="T16" fmla="*/ 19 w 112"/>
                <a:gd name="T17" fmla="*/ 109 h 109"/>
                <a:gd name="T18" fmla="*/ 14 w 112"/>
                <a:gd name="T19" fmla="*/ 106 h 109"/>
                <a:gd name="T20" fmla="*/ 10 w 112"/>
                <a:gd name="T21" fmla="*/ 101 h 109"/>
                <a:gd name="T22" fmla="*/ 8 w 112"/>
                <a:gd name="T23" fmla="*/ 95 h 109"/>
                <a:gd name="T24" fmla="*/ 0 w 112"/>
                <a:gd name="T25" fmla="*/ 27 h 109"/>
                <a:gd name="T26" fmla="*/ 0 w 112"/>
                <a:gd name="T27" fmla="*/ 27 h 109"/>
                <a:gd name="T28" fmla="*/ 1 w 112"/>
                <a:gd name="T29" fmla="*/ 20 h 109"/>
                <a:gd name="T30" fmla="*/ 4 w 112"/>
                <a:gd name="T31" fmla="*/ 14 h 109"/>
                <a:gd name="T32" fmla="*/ 9 w 112"/>
                <a:gd name="T33" fmla="*/ 10 h 109"/>
                <a:gd name="T34" fmla="*/ 16 w 112"/>
                <a:gd name="T35" fmla="*/ 7 h 109"/>
                <a:gd name="T36" fmla="*/ 86 w 112"/>
                <a:gd name="T37" fmla="*/ 0 h 109"/>
                <a:gd name="T38" fmla="*/ 86 w 112"/>
                <a:gd name="T39" fmla="*/ 0 h 109"/>
                <a:gd name="T40" fmla="*/ 92 w 112"/>
                <a:gd name="T41" fmla="*/ 1 h 109"/>
                <a:gd name="T42" fmla="*/ 99 w 112"/>
                <a:gd name="T43" fmla="*/ 4 h 109"/>
                <a:gd name="T44" fmla="*/ 103 w 112"/>
                <a:gd name="T45" fmla="*/ 9 h 109"/>
                <a:gd name="T46" fmla="*/ 105 w 112"/>
                <a:gd name="T47" fmla="*/ 15 h 109"/>
                <a:gd name="T48" fmla="*/ 112 w 112"/>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3"/>
                  </a:moveTo>
                  <a:lnTo>
                    <a:pt x="112" y="83"/>
                  </a:lnTo>
                  <a:lnTo>
                    <a:pt x="112" y="89"/>
                  </a:lnTo>
                  <a:lnTo>
                    <a:pt x="108" y="96"/>
                  </a:lnTo>
                  <a:lnTo>
                    <a:pt x="104" y="100"/>
                  </a:lnTo>
                  <a:lnTo>
                    <a:pt x="97" y="102"/>
                  </a:lnTo>
                  <a:lnTo>
                    <a:pt x="26" y="109"/>
                  </a:lnTo>
                  <a:lnTo>
                    <a:pt x="26" y="109"/>
                  </a:lnTo>
                  <a:lnTo>
                    <a:pt x="19" y="109"/>
                  </a:lnTo>
                  <a:lnTo>
                    <a:pt x="14" y="106"/>
                  </a:lnTo>
                  <a:lnTo>
                    <a:pt x="10" y="101"/>
                  </a:lnTo>
                  <a:lnTo>
                    <a:pt x="8" y="95"/>
                  </a:lnTo>
                  <a:lnTo>
                    <a:pt x="0" y="27"/>
                  </a:lnTo>
                  <a:lnTo>
                    <a:pt x="0" y="27"/>
                  </a:lnTo>
                  <a:lnTo>
                    <a:pt x="1" y="20"/>
                  </a:lnTo>
                  <a:lnTo>
                    <a:pt x="4" y="14"/>
                  </a:lnTo>
                  <a:lnTo>
                    <a:pt x="9" y="10"/>
                  </a:lnTo>
                  <a:lnTo>
                    <a:pt x="16" y="7"/>
                  </a:lnTo>
                  <a:lnTo>
                    <a:pt x="86" y="0"/>
                  </a:lnTo>
                  <a:lnTo>
                    <a:pt x="86" y="0"/>
                  </a:lnTo>
                  <a:lnTo>
                    <a:pt x="92" y="1"/>
                  </a:lnTo>
                  <a:lnTo>
                    <a:pt x="99" y="4"/>
                  </a:lnTo>
                  <a:lnTo>
                    <a:pt x="103" y="9"/>
                  </a:lnTo>
                  <a:lnTo>
                    <a:pt x="105" y="15"/>
                  </a:lnTo>
                  <a:lnTo>
                    <a:pt x="112"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67" name="Freeform 2047">
              <a:extLst>
                <a:ext uri="{FF2B5EF4-FFF2-40B4-BE49-F238E27FC236}">
                  <a16:creationId xmlns:a16="http://schemas.microsoft.com/office/drawing/2014/main" id="{ACF02CE9-8BDE-4EC6-8465-B5B290B2665D}"/>
                </a:ext>
              </a:extLst>
            </p:cNvPr>
            <p:cNvSpPr>
              <a:spLocks/>
            </p:cNvSpPr>
            <p:nvPr/>
          </p:nvSpPr>
          <p:spPr bwMode="auto">
            <a:xfrm>
              <a:off x="7264781" y="3525143"/>
              <a:ext cx="112054" cy="109053"/>
            </a:xfrm>
            <a:custGeom>
              <a:avLst/>
              <a:gdLst>
                <a:gd name="T0" fmla="*/ 112 w 112"/>
                <a:gd name="T1" fmla="*/ 83 h 109"/>
                <a:gd name="T2" fmla="*/ 112 w 112"/>
                <a:gd name="T3" fmla="*/ 83 h 109"/>
                <a:gd name="T4" fmla="*/ 112 w 112"/>
                <a:gd name="T5" fmla="*/ 89 h 109"/>
                <a:gd name="T6" fmla="*/ 108 w 112"/>
                <a:gd name="T7" fmla="*/ 96 h 109"/>
                <a:gd name="T8" fmla="*/ 104 w 112"/>
                <a:gd name="T9" fmla="*/ 100 h 109"/>
                <a:gd name="T10" fmla="*/ 98 w 112"/>
                <a:gd name="T11" fmla="*/ 101 h 109"/>
                <a:gd name="T12" fmla="*/ 26 w 112"/>
                <a:gd name="T13" fmla="*/ 109 h 109"/>
                <a:gd name="T14" fmla="*/ 26 w 112"/>
                <a:gd name="T15" fmla="*/ 109 h 109"/>
                <a:gd name="T16" fmla="*/ 20 w 112"/>
                <a:gd name="T17" fmla="*/ 109 h 109"/>
                <a:gd name="T18" fmla="*/ 15 w 112"/>
                <a:gd name="T19" fmla="*/ 106 h 109"/>
                <a:gd name="T20" fmla="*/ 11 w 112"/>
                <a:gd name="T21" fmla="*/ 101 h 109"/>
                <a:gd name="T22" fmla="*/ 8 w 112"/>
                <a:gd name="T23" fmla="*/ 95 h 109"/>
                <a:gd name="T24" fmla="*/ 0 w 112"/>
                <a:gd name="T25" fmla="*/ 27 h 109"/>
                <a:gd name="T26" fmla="*/ 0 w 112"/>
                <a:gd name="T27" fmla="*/ 27 h 109"/>
                <a:gd name="T28" fmla="*/ 2 w 112"/>
                <a:gd name="T29" fmla="*/ 20 h 109"/>
                <a:gd name="T30" fmla="*/ 4 w 112"/>
                <a:gd name="T31" fmla="*/ 14 h 109"/>
                <a:gd name="T32" fmla="*/ 10 w 112"/>
                <a:gd name="T33" fmla="*/ 10 h 109"/>
                <a:gd name="T34" fmla="*/ 16 w 112"/>
                <a:gd name="T35" fmla="*/ 7 h 109"/>
                <a:gd name="T36" fmla="*/ 86 w 112"/>
                <a:gd name="T37" fmla="*/ 0 h 109"/>
                <a:gd name="T38" fmla="*/ 86 w 112"/>
                <a:gd name="T39" fmla="*/ 0 h 109"/>
                <a:gd name="T40" fmla="*/ 93 w 112"/>
                <a:gd name="T41" fmla="*/ 1 h 109"/>
                <a:gd name="T42" fmla="*/ 99 w 112"/>
                <a:gd name="T43" fmla="*/ 4 h 109"/>
                <a:gd name="T44" fmla="*/ 103 w 112"/>
                <a:gd name="T45" fmla="*/ 9 h 109"/>
                <a:gd name="T46" fmla="*/ 106 w 112"/>
                <a:gd name="T47" fmla="*/ 15 h 109"/>
                <a:gd name="T48" fmla="*/ 112 w 112"/>
                <a:gd name="T49"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9">
                  <a:moveTo>
                    <a:pt x="112" y="83"/>
                  </a:moveTo>
                  <a:lnTo>
                    <a:pt x="112" y="83"/>
                  </a:lnTo>
                  <a:lnTo>
                    <a:pt x="112" y="89"/>
                  </a:lnTo>
                  <a:lnTo>
                    <a:pt x="108" y="96"/>
                  </a:lnTo>
                  <a:lnTo>
                    <a:pt x="104" y="100"/>
                  </a:lnTo>
                  <a:lnTo>
                    <a:pt x="98" y="101"/>
                  </a:lnTo>
                  <a:lnTo>
                    <a:pt x="26" y="109"/>
                  </a:lnTo>
                  <a:lnTo>
                    <a:pt x="26" y="109"/>
                  </a:lnTo>
                  <a:lnTo>
                    <a:pt x="20" y="109"/>
                  </a:lnTo>
                  <a:lnTo>
                    <a:pt x="15" y="106"/>
                  </a:lnTo>
                  <a:lnTo>
                    <a:pt x="11" y="101"/>
                  </a:lnTo>
                  <a:lnTo>
                    <a:pt x="8" y="95"/>
                  </a:lnTo>
                  <a:lnTo>
                    <a:pt x="0" y="27"/>
                  </a:lnTo>
                  <a:lnTo>
                    <a:pt x="0" y="27"/>
                  </a:lnTo>
                  <a:lnTo>
                    <a:pt x="2" y="20"/>
                  </a:lnTo>
                  <a:lnTo>
                    <a:pt x="4" y="14"/>
                  </a:lnTo>
                  <a:lnTo>
                    <a:pt x="10" y="10"/>
                  </a:lnTo>
                  <a:lnTo>
                    <a:pt x="16" y="7"/>
                  </a:lnTo>
                  <a:lnTo>
                    <a:pt x="86" y="0"/>
                  </a:lnTo>
                  <a:lnTo>
                    <a:pt x="86" y="0"/>
                  </a:lnTo>
                  <a:lnTo>
                    <a:pt x="93" y="1"/>
                  </a:lnTo>
                  <a:lnTo>
                    <a:pt x="99" y="4"/>
                  </a:lnTo>
                  <a:lnTo>
                    <a:pt x="103" y="9"/>
                  </a:lnTo>
                  <a:lnTo>
                    <a:pt x="106" y="15"/>
                  </a:lnTo>
                  <a:lnTo>
                    <a:pt x="112" y="8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68" name="Freeform 2048">
              <a:extLst>
                <a:ext uri="{FF2B5EF4-FFF2-40B4-BE49-F238E27FC236}">
                  <a16:creationId xmlns:a16="http://schemas.microsoft.com/office/drawing/2014/main" id="{DF62E873-C43C-48E8-9DA3-E05190E26880}"/>
                </a:ext>
              </a:extLst>
            </p:cNvPr>
            <p:cNvSpPr>
              <a:spLocks/>
            </p:cNvSpPr>
            <p:nvPr/>
          </p:nvSpPr>
          <p:spPr bwMode="auto">
            <a:xfrm>
              <a:off x="7387840" y="3496130"/>
              <a:ext cx="261126" cy="125061"/>
            </a:xfrm>
            <a:custGeom>
              <a:avLst/>
              <a:gdLst>
                <a:gd name="T0" fmla="*/ 261 w 261"/>
                <a:gd name="T1" fmla="*/ 82 h 125"/>
                <a:gd name="T2" fmla="*/ 261 w 261"/>
                <a:gd name="T3" fmla="*/ 82 h 125"/>
                <a:gd name="T4" fmla="*/ 259 w 261"/>
                <a:gd name="T5" fmla="*/ 90 h 125"/>
                <a:gd name="T6" fmla="*/ 257 w 261"/>
                <a:gd name="T7" fmla="*/ 95 h 125"/>
                <a:gd name="T8" fmla="*/ 252 w 261"/>
                <a:gd name="T9" fmla="*/ 99 h 125"/>
                <a:gd name="T10" fmla="*/ 245 w 261"/>
                <a:gd name="T11" fmla="*/ 101 h 125"/>
                <a:gd name="T12" fmla="*/ 26 w 261"/>
                <a:gd name="T13" fmla="*/ 125 h 125"/>
                <a:gd name="T14" fmla="*/ 26 w 261"/>
                <a:gd name="T15" fmla="*/ 125 h 125"/>
                <a:gd name="T16" fmla="*/ 19 w 261"/>
                <a:gd name="T17" fmla="*/ 125 h 125"/>
                <a:gd name="T18" fmla="*/ 13 w 261"/>
                <a:gd name="T19" fmla="*/ 121 h 125"/>
                <a:gd name="T20" fmla="*/ 9 w 261"/>
                <a:gd name="T21" fmla="*/ 117 h 125"/>
                <a:gd name="T22" fmla="*/ 6 w 261"/>
                <a:gd name="T23" fmla="*/ 111 h 125"/>
                <a:gd name="T24" fmla="*/ 0 w 261"/>
                <a:gd name="T25" fmla="*/ 43 h 125"/>
                <a:gd name="T26" fmla="*/ 0 w 261"/>
                <a:gd name="T27" fmla="*/ 43 h 125"/>
                <a:gd name="T28" fmla="*/ 0 w 261"/>
                <a:gd name="T29" fmla="*/ 35 h 125"/>
                <a:gd name="T30" fmla="*/ 3 w 261"/>
                <a:gd name="T31" fmla="*/ 30 h 125"/>
                <a:gd name="T32" fmla="*/ 9 w 261"/>
                <a:gd name="T33" fmla="*/ 26 h 125"/>
                <a:gd name="T34" fmla="*/ 14 w 261"/>
                <a:gd name="T35" fmla="*/ 23 h 125"/>
                <a:gd name="T36" fmla="*/ 233 w 261"/>
                <a:gd name="T37" fmla="*/ 0 h 125"/>
                <a:gd name="T38" fmla="*/ 233 w 261"/>
                <a:gd name="T39" fmla="*/ 0 h 125"/>
                <a:gd name="T40" fmla="*/ 241 w 261"/>
                <a:gd name="T41" fmla="*/ 0 h 125"/>
                <a:gd name="T42" fmla="*/ 246 w 261"/>
                <a:gd name="T43" fmla="*/ 4 h 125"/>
                <a:gd name="T44" fmla="*/ 250 w 261"/>
                <a:gd name="T45" fmla="*/ 8 h 125"/>
                <a:gd name="T46" fmla="*/ 253 w 261"/>
                <a:gd name="T47" fmla="*/ 14 h 125"/>
                <a:gd name="T48" fmla="*/ 261 w 261"/>
                <a:gd name="T49" fmla="*/ 8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1" h="125">
                  <a:moveTo>
                    <a:pt x="261" y="82"/>
                  </a:moveTo>
                  <a:lnTo>
                    <a:pt x="261" y="82"/>
                  </a:lnTo>
                  <a:lnTo>
                    <a:pt x="259" y="90"/>
                  </a:lnTo>
                  <a:lnTo>
                    <a:pt x="257" y="95"/>
                  </a:lnTo>
                  <a:lnTo>
                    <a:pt x="252" y="99"/>
                  </a:lnTo>
                  <a:lnTo>
                    <a:pt x="245" y="101"/>
                  </a:lnTo>
                  <a:lnTo>
                    <a:pt x="26" y="125"/>
                  </a:lnTo>
                  <a:lnTo>
                    <a:pt x="26" y="125"/>
                  </a:lnTo>
                  <a:lnTo>
                    <a:pt x="19" y="125"/>
                  </a:lnTo>
                  <a:lnTo>
                    <a:pt x="13" y="121"/>
                  </a:lnTo>
                  <a:lnTo>
                    <a:pt x="9" y="117"/>
                  </a:lnTo>
                  <a:lnTo>
                    <a:pt x="6" y="111"/>
                  </a:lnTo>
                  <a:lnTo>
                    <a:pt x="0" y="43"/>
                  </a:lnTo>
                  <a:lnTo>
                    <a:pt x="0" y="43"/>
                  </a:lnTo>
                  <a:lnTo>
                    <a:pt x="0" y="35"/>
                  </a:lnTo>
                  <a:lnTo>
                    <a:pt x="3" y="30"/>
                  </a:lnTo>
                  <a:lnTo>
                    <a:pt x="9" y="26"/>
                  </a:lnTo>
                  <a:lnTo>
                    <a:pt x="14" y="23"/>
                  </a:lnTo>
                  <a:lnTo>
                    <a:pt x="233" y="0"/>
                  </a:lnTo>
                  <a:lnTo>
                    <a:pt x="233" y="0"/>
                  </a:lnTo>
                  <a:lnTo>
                    <a:pt x="241" y="0"/>
                  </a:lnTo>
                  <a:lnTo>
                    <a:pt x="246" y="4"/>
                  </a:lnTo>
                  <a:lnTo>
                    <a:pt x="250" y="8"/>
                  </a:lnTo>
                  <a:lnTo>
                    <a:pt x="253" y="14"/>
                  </a:lnTo>
                  <a:lnTo>
                    <a:pt x="261" y="82"/>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69" name="Freeform 2049">
              <a:extLst>
                <a:ext uri="{FF2B5EF4-FFF2-40B4-BE49-F238E27FC236}">
                  <a16:creationId xmlns:a16="http://schemas.microsoft.com/office/drawing/2014/main" id="{4DDDA6E4-7960-45E4-85E7-7E2E22263705}"/>
                </a:ext>
              </a:extLst>
            </p:cNvPr>
            <p:cNvSpPr>
              <a:spLocks/>
            </p:cNvSpPr>
            <p:nvPr/>
          </p:nvSpPr>
          <p:spPr bwMode="auto">
            <a:xfrm>
              <a:off x="5930137" y="3790272"/>
              <a:ext cx="113055" cy="119058"/>
            </a:xfrm>
            <a:custGeom>
              <a:avLst/>
              <a:gdLst>
                <a:gd name="T0" fmla="*/ 113 w 113"/>
                <a:gd name="T1" fmla="*/ 93 h 119"/>
                <a:gd name="T2" fmla="*/ 113 w 113"/>
                <a:gd name="T3" fmla="*/ 93 h 119"/>
                <a:gd name="T4" fmla="*/ 113 w 113"/>
                <a:gd name="T5" fmla="*/ 100 h 119"/>
                <a:gd name="T6" fmla="*/ 110 w 113"/>
                <a:gd name="T7" fmla="*/ 105 h 119"/>
                <a:gd name="T8" fmla="*/ 106 w 113"/>
                <a:gd name="T9" fmla="*/ 110 h 119"/>
                <a:gd name="T10" fmla="*/ 99 w 113"/>
                <a:gd name="T11" fmla="*/ 112 h 119"/>
                <a:gd name="T12" fmla="*/ 28 w 113"/>
                <a:gd name="T13" fmla="*/ 119 h 119"/>
                <a:gd name="T14" fmla="*/ 28 w 113"/>
                <a:gd name="T15" fmla="*/ 119 h 119"/>
                <a:gd name="T16" fmla="*/ 21 w 113"/>
                <a:gd name="T17" fmla="*/ 119 h 119"/>
                <a:gd name="T18" fmla="*/ 16 w 113"/>
                <a:gd name="T19" fmla="*/ 115 h 119"/>
                <a:gd name="T20" fmla="*/ 12 w 113"/>
                <a:gd name="T21" fmla="*/ 110 h 119"/>
                <a:gd name="T22" fmla="*/ 9 w 113"/>
                <a:gd name="T23" fmla="*/ 104 h 119"/>
                <a:gd name="T24" fmla="*/ 0 w 113"/>
                <a:gd name="T25" fmla="*/ 26 h 119"/>
                <a:gd name="T26" fmla="*/ 0 w 113"/>
                <a:gd name="T27" fmla="*/ 26 h 119"/>
                <a:gd name="T28" fmla="*/ 2 w 113"/>
                <a:gd name="T29" fmla="*/ 19 h 119"/>
                <a:gd name="T30" fmla="*/ 4 w 113"/>
                <a:gd name="T31" fmla="*/ 14 h 119"/>
                <a:gd name="T32" fmla="*/ 9 w 113"/>
                <a:gd name="T33" fmla="*/ 9 h 119"/>
                <a:gd name="T34" fmla="*/ 16 w 113"/>
                <a:gd name="T35" fmla="*/ 8 h 119"/>
                <a:gd name="T36" fmla="*/ 86 w 113"/>
                <a:gd name="T37" fmla="*/ 0 h 119"/>
                <a:gd name="T38" fmla="*/ 86 w 113"/>
                <a:gd name="T39" fmla="*/ 0 h 119"/>
                <a:gd name="T40" fmla="*/ 93 w 113"/>
                <a:gd name="T41" fmla="*/ 0 h 119"/>
                <a:gd name="T42" fmla="*/ 99 w 113"/>
                <a:gd name="T43" fmla="*/ 4 h 119"/>
                <a:gd name="T44" fmla="*/ 103 w 113"/>
                <a:gd name="T45" fmla="*/ 9 h 119"/>
                <a:gd name="T46" fmla="*/ 106 w 113"/>
                <a:gd name="T47" fmla="*/ 15 h 119"/>
                <a:gd name="T48" fmla="*/ 113 w 113"/>
                <a:gd name="T49" fmla="*/ 9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19">
                  <a:moveTo>
                    <a:pt x="113" y="93"/>
                  </a:moveTo>
                  <a:lnTo>
                    <a:pt x="113" y="93"/>
                  </a:lnTo>
                  <a:lnTo>
                    <a:pt x="113" y="100"/>
                  </a:lnTo>
                  <a:lnTo>
                    <a:pt x="110" y="105"/>
                  </a:lnTo>
                  <a:lnTo>
                    <a:pt x="106" y="110"/>
                  </a:lnTo>
                  <a:lnTo>
                    <a:pt x="99" y="112"/>
                  </a:lnTo>
                  <a:lnTo>
                    <a:pt x="28" y="119"/>
                  </a:lnTo>
                  <a:lnTo>
                    <a:pt x="28" y="119"/>
                  </a:lnTo>
                  <a:lnTo>
                    <a:pt x="21" y="119"/>
                  </a:lnTo>
                  <a:lnTo>
                    <a:pt x="16" y="115"/>
                  </a:lnTo>
                  <a:lnTo>
                    <a:pt x="12" y="110"/>
                  </a:lnTo>
                  <a:lnTo>
                    <a:pt x="9" y="104"/>
                  </a:lnTo>
                  <a:lnTo>
                    <a:pt x="0" y="26"/>
                  </a:lnTo>
                  <a:lnTo>
                    <a:pt x="0" y="26"/>
                  </a:lnTo>
                  <a:lnTo>
                    <a:pt x="2" y="19"/>
                  </a:lnTo>
                  <a:lnTo>
                    <a:pt x="4" y="14"/>
                  </a:lnTo>
                  <a:lnTo>
                    <a:pt x="9" y="9"/>
                  </a:lnTo>
                  <a:lnTo>
                    <a:pt x="16" y="8"/>
                  </a:lnTo>
                  <a:lnTo>
                    <a:pt x="86" y="0"/>
                  </a:lnTo>
                  <a:lnTo>
                    <a:pt x="86" y="0"/>
                  </a:lnTo>
                  <a:lnTo>
                    <a:pt x="93" y="0"/>
                  </a:lnTo>
                  <a:lnTo>
                    <a:pt x="99" y="4"/>
                  </a:lnTo>
                  <a:lnTo>
                    <a:pt x="103" y="9"/>
                  </a:lnTo>
                  <a:lnTo>
                    <a:pt x="106" y="15"/>
                  </a:lnTo>
                  <a:lnTo>
                    <a:pt x="113" y="9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70" name="Freeform 2050">
              <a:extLst>
                <a:ext uri="{FF2B5EF4-FFF2-40B4-BE49-F238E27FC236}">
                  <a16:creationId xmlns:a16="http://schemas.microsoft.com/office/drawing/2014/main" id="{838685AC-E7C2-4817-9AE4-ECA73F51A142}"/>
                </a:ext>
              </a:extLst>
            </p:cNvPr>
            <p:cNvSpPr>
              <a:spLocks/>
            </p:cNvSpPr>
            <p:nvPr/>
          </p:nvSpPr>
          <p:spPr bwMode="auto">
            <a:xfrm>
              <a:off x="6051196" y="3777265"/>
              <a:ext cx="113055" cy="119058"/>
            </a:xfrm>
            <a:custGeom>
              <a:avLst/>
              <a:gdLst>
                <a:gd name="T0" fmla="*/ 113 w 113"/>
                <a:gd name="T1" fmla="*/ 93 h 119"/>
                <a:gd name="T2" fmla="*/ 113 w 113"/>
                <a:gd name="T3" fmla="*/ 93 h 119"/>
                <a:gd name="T4" fmla="*/ 112 w 113"/>
                <a:gd name="T5" fmla="*/ 100 h 119"/>
                <a:gd name="T6" fmla="*/ 109 w 113"/>
                <a:gd name="T7" fmla="*/ 105 h 119"/>
                <a:gd name="T8" fmla="*/ 104 w 113"/>
                <a:gd name="T9" fmla="*/ 110 h 119"/>
                <a:gd name="T10" fmla="*/ 98 w 113"/>
                <a:gd name="T11" fmla="*/ 112 h 119"/>
                <a:gd name="T12" fmla="*/ 27 w 113"/>
                <a:gd name="T13" fmla="*/ 119 h 119"/>
                <a:gd name="T14" fmla="*/ 27 w 113"/>
                <a:gd name="T15" fmla="*/ 119 h 119"/>
                <a:gd name="T16" fmla="*/ 21 w 113"/>
                <a:gd name="T17" fmla="*/ 119 h 119"/>
                <a:gd name="T18" fmla="*/ 14 w 113"/>
                <a:gd name="T19" fmla="*/ 115 h 119"/>
                <a:gd name="T20" fmla="*/ 11 w 113"/>
                <a:gd name="T21" fmla="*/ 110 h 119"/>
                <a:gd name="T22" fmla="*/ 8 w 113"/>
                <a:gd name="T23" fmla="*/ 104 h 119"/>
                <a:gd name="T24" fmla="*/ 0 w 113"/>
                <a:gd name="T25" fmla="*/ 26 h 119"/>
                <a:gd name="T26" fmla="*/ 0 w 113"/>
                <a:gd name="T27" fmla="*/ 26 h 119"/>
                <a:gd name="T28" fmla="*/ 0 w 113"/>
                <a:gd name="T29" fmla="*/ 19 h 119"/>
                <a:gd name="T30" fmla="*/ 4 w 113"/>
                <a:gd name="T31" fmla="*/ 14 h 119"/>
                <a:gd name="T32" fmla="*/ 8 w 113"/>
                <a:gd name="T33" fmla="*/ 9 h 119"/>
                <a:gd name="T34" fmla="*/ 14 w 113"/>
                <a:gd name="T35" fmla="*/ 8 h 119"/>
                <a:gd name="T36" fmla="*/ 86 w 113"/>
                <a:gd name="T37" fmla="*/ 0 h 119"/>
                <a:gd name="T38" fmla="*/ 86 w 113"/>
                <a:gd name="T39" fmla="*/ 0 h 119"/>
                <a:gd name="T40" fmla="*/ 92 w 113"/>
                <a:gd name="T41" fmla="*/ 0 h 119"/>
                <a:gd name="T42" fmla="*/ 98 w 113"/>
                <a:gd name="T43" fmla="*/ 4 h 119"/>
                <a:gd name="T44" fmla="*/ 102 w 113"/>
                <a:gd name="T45" fmla="*/ 9 h 119"/>
                <a:gd name="T46" fmla="*/ 104 w 113"/>
                <a:gd name="T47" fmla="*/ 14 h 119"/>
                <a:gd name="T48" fmla="*/ 113 w 113"/>
                <a:gd name="T49" fmla="*/ 9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19">
                  <a:moveTo>
                    <a:pt x="113" y="93"/>
                  </a:moveTo>
                  <a:lnTo>
                    <a:pt x="113" y="93"/>
                  </a:lnTo>
                  <a:lnTo>
                    <a:pt x="112" y="100"/>
                  </a:lnTo>
                  <a:lnTo>
                    <a:pt x="109" y="105"/>
                  </a:lnTo>
                  <a:lnTo>
                    <a:pt x="104" y="110"/>
                  </a:lnTo>
                  <a:lnTo>
                    <a:pt x="98" y="112"/>
                  </a:lnTo>
                  <a:lnTo>
                    <a:pt x="27" y="119"/>
                  </a:lnTo>
                  <a:lnTo>
                    <a:pt x="27" y="119"/>
                  </a:lnTo>
                  <a:lnTo>
                    <a:pt x="21" y="119"/>
                  </a:lnTo>
                  <a:lnTo>
                    <a:pt x="14" y="115"/>
                  </a:lnTo>
                  <a:lnTo>
                    <a:pt x="11" y="110"/>
                  </a:lnTo>
                  <a:lnTo>
                    <a:pt x="8" y="104"/>
                  </a:lnTo>
                  <a:lnTo>
                    <a:pt x="0" y="26"/>
                  </a:lnTo>
                  <a:lnTo>
                    <a:pt x="0" y="26"/>
                  </a:lnTo>
                  <a:lnTo>
                    <a:pt x="0" y="19"/>
                  </a:lnTo>
                  <a:lnTo>
                    <a:pt x="4" y="14"/>
                  </a:lnTo>
                  <a:lnTo>
                    <a:pt x="8" y="9"/>
                  </a:lnTo>
                  <a:lnTo>
                    <a:pt x="14" y="8"/>
                  </a:lnTo>
                  <a:lnTo>
                    <a:pt x="86" y="0"/>
                  </a:lnTo>
                  <a:lnTo>
                    <a:pt x="86" y="0"/>
                  </a:lnTo>
                  <a:lnTo>
                    <a:pt x="92" y="0"/>
                  </a:lnTo>
                  <a:lnTo>
                    <a:pt x="98" y="4"/>
                  </a:lnTo>
                  <a:lnTo>
                    <a:pt x="102" y="9"/>
                  </a:lnTo>
                  <a:lnTo>
                    <a:pt x="104" y="14"/>
                  </a:lnTo>
                  <a:lnTo>
                    <a:pt x="113" y="9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71" name="Freeform 2051">
              <a:extLst>
                <a:ext uri="{FF2B5EF4-FFF2-40B4-BE49-F238E27FC236}">
                  <a16:creationId xmlns:a16="http://schemas.microsoft.com/office/drawing/2014/main" id="{89CBF479-DCAF-4B47-91C2-BB5012E78731}"/>
                </a:ext>
              </a:extLst>
            </p:cNvPr>
            <p:cNvSpPr>
              <a:spLocks/>
            </p:cNvSpPr>
            <p:nvPr/>
          </p:nvSpPr>
          <p:spPr bwMode="auto">
            <a:xfrm>
              <a:off x="6171253" y="3764259"/>
              <a:ext cx="113055" cy="119058"/>
            </a:xfrm>
            <a:custGeom>
              <a:avLst/>
              <a:gdLst>
                <a:gd name="T0" fmla="*/ 113 w 113"/>
                <a:gd name="T1" fmla="*/ 93 h 119"/>
                <a:gd name="T2" fmla="*/ 113 w 113"/>
                <a:gd name="T3" fmla="*/ 93 h 119"/>
                <a:gd name="T4" fmla="*/ 111 w 113"/>
                <a:gd name="T5" fmla="*/ 100 h 119"/>
                <a:gd name="T6" fmla="*/ 109 w 113"/>
                <a:gd name="T7" fmla="*/ 105 h 119"/>
                <a:gd name="T8" fmla="*/ 104 w 113"/>
                <a:gd name="T9" fmla="*/ 109 h 119"/>
                <a:gd name="T10" fmla="*/ 97 w 113"/>
                <a:gd name="T11" fmla="*/ 112 h 119"/>
                <a:gd name="T12" fmla="*/ 27 w 113"/>
                <a:gd name="T13" fmla="*/ 119 h 119"/>
                <a:gd name="T14" fmla="*/ 27 w 113"/>
                <a:gd name="T15" fmla="*/ 119 h 119"/>
                <a:gd name="T16" fmla="*/ 20 w 113"/>
                <a:gd name="T17" fmla="*/ 118 h 119"/>
                <a:gd name="T18" fmla="*/ 14 w 113"/>
                <a:gd name="T19" fmla="*/ 115 h 119"/>
                <a:gd name="T20" fmla="*/ 10 w 113"/>
                <a:gd name="T21" fmla="*/ 110 h 119"/>
                <a:gd name="T22" fmla="*/ 9 w 113"/>
                <a:gd name="T23" fmla="*/ 104 h 119"/>
                <a:gd name="T24" fmla="*/ 0 w 113"/>
                <a:gd name="T25" fmla="*/ 26 h 119"/>
                <a:gd name="T26" fmla="*/ 0 w 113"/>
                <a:gd name="T27" fmla="*/ 26 h 119"/>
                <a:gd name="T28" fmla="*/ 0 w 113"/>
                <a:gd name="T29" fmla="*/ 19 h 119"/>
                <a:gd name="T30" fmla="*/ 4 w 113"/>
                <a:gd name="T31" fmla="*/ 14 h 119"/>
                <a:gd name="T32" fmla="*/ 9 w 113"/>
                <a:gd name="T33" fmla="*/ 9 h 119"/>
                <a:gd name="T34" fmla="*/ 15 w 113"/>
                <a:gd name="T35" fmla="*/ 8 h 119"/>
                <a:gd name="T36" fmla="*/ 85 w 113"/>
                <a:gd name="T37" fmla="*/ 0 h 119"/>
                <a:gd name="T38" fmla="*/ 85 w 113"/>
                <a:gd name="T39" fmla="*/ 0 h 119"/>
                <a:gd name="T40" fmla="*/ 92 w 113"/>
                <a:gd name="T41" fmla="*/ 0 h 119"/>
                <a:gd name="T42" fmla="*/ 97 w 113"/>
                <a:gd name="T43" fmla="*/ 4 h 119"/>
                <a:gd name="T44" fmla="*/ 102 w 113"/>
                <a:gd name="T45" fmla="*/ 8 h 119"/>
                <a:gd name="T46" fmla="*/ 104 w 113"/>
                <a:gd name="T47" fmla="*/ 14 h 119"/>
                <a:gd name="T48" fmla="*/ 113 w 113"/>
                <a:gd name="T49" fmla="*/ 9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19">
                  <a:moveTo>
                    <a:pt x="113" y="93"/>
                  </a:moveTo>
                  <a:lnTo>
                    <a:pt x="113" y="93"/>
                  </a:lnTo>
                  <a:lnTo>
                    <a:pt x="111" y="100"/>
                  </a:lnTo>
                  <a:lnTo>
                    <a:pt x="109" y="105"/>
                  </a:lnTo>
                  <a:lnTo>
                    <a:pt x="104" y="109"/>
                  </a:lnTo>
                  <a:lnTo>
                    <a:pt x="97" y="112"/>
                  </a:lnTo>
                  <a:lnTo>
                    <a:pt x="27" y="119"/>
                  </a:lnTo>
                  <a:lnTo>
                    <a:pt x="27" y="119"/>
                  </a:lnTo>
                  <a:lnTo>
                    <a:pt x="20" y="118"/>
                  </a:lnTo>
                  <a:lnTo>
                    <a:pt x="14" y="115"/>
                  </a:lnTo>
                  <a:lnTo>
                    <a:pt x="10" y="110"/>
                  </a:lnTo>
                  <a:lnTo>
                    <a:pt x="9" y="104"/>
                  </a:lnTo>
                  <a:lnTo>
                    <a:pt x="0" y="26"/>
                  </a:lnTo>
                  <a:lnTo>
                    <a:pt x="0" y="26"/>
                  </a:lnTo>
                  <a:lnTo>
                    <a:pt x="0" y="19"/>
                  </a:lnTo>
                  <a:lnTo>
                    <a:pt x="4" y="14"/>
                  </a:lnTo>
                  <a:lnTo>
                    <a:pt x="9" y="9"/>
                  </a:lnTo>
                  <a:lnTo>
                    <a:pt x="15" y="8"/>
                  </a:lnTo>
                  <a:lnTo>
                    <a:pt x="85" y="0"/>
                  </a:lnTo>
                  <a:lnTo>
                    <a:pt x="85" y="0"/>
                  </a:lnTo>
                  <a:lnTo>
                    <a:pt x="92" y="0"/>
                  </a:lnTo>
                  <a:lnTo>
                    <a:pt x="97" y="4"/>
                  </a:lnTo>
                  <a:lnTo>
                    <a:pt x="102" y="8"/>
                  </a:lnTo>
                  <a:lnTo>
                    <a:pt x="104" y="14"/>
                  </a:lnTo>
                  <a:lnTo>
                    <a:pt x="113" y="9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72" name="Freeform 2052">
              <a:extLst>
                <a:ext uri="{FF2B5EF4-FFF2-40B4-BE49-F238E27FC236}">
                  <a16:creationId xmlns:a16="http://schemas.microsoft.com/office/drawing/2014/main" id="{5893F7C6-CF48-4142-B717-DA7B04C89F3C}"/>
                </a:ext>
              </a:extLst>
            </p:cNvPr>
            <p:cNvSpPr>
              <a:spLocks/>
            </p:cNvSpPr>
            <p:nvPr/>
          </p:nvSpPr>
          <p:spPr bwMode="auto">
            <a:xfrm>
              <a:off x="6290311" y="3747251"/>
              <a:ext cx="146070" cy="123060"/>
            </a:xfrm>
            <a:custGeom>
              <a:avLst/>
              <a:gdLst>
                <a:gd name="T0" fmla="*/ 146 w 146"/>
                <a:gd name="T1" fmla="*/ 93 h 123"/>
                <a:gd name="T2" fmla="*/ 146 w 146"/>
                <a:gd name="T3" fmla="*/ 93 h 123"/>
                <a:gd name="T4" fmla="*/ 144 w 146"/>
                <a:gd name="T5" fmla="*/ 100 h 123"/>
                <a:gd name="T6" fmla="*/ 142 w 146"/>
                <a:gd name="T7" fmla="*/ 105 h 123"/>
                <a:gd name="T8" fmla="*/ 137 w 146"/>
                <a:gd name="T9" fmla="*/ 110 h 123"/>
                <a:gd name="T10" fmla="*/ 130 w 146"/>
                <a:gd name="T11" fmla="*/ 112 h 123"/>
                <a:gd name="T12" fmla="*/ 27 w 146"/>
                <a:gd name="T13" fmla="*/ 123 h 123"/>
                <a:gd name="T14" fmla="*/ 27 w 146"/>
                <a:gd name="T15" fmla="*/ 123 h 123"/>
                <a:gd name="T16" fmla="*/ 21 w 146"/>
                <a:gd name="T17" fmla="*/ 122 h 123"/>
                <a:gd name="T18" fmla="*/ 16 w 146"/>
                <a:gd name="T19" fmla="*/ 119 h 123"/>
                <a:gd name="T20" fmla="*/ 11 w 146"/>
                <a:gd name="T21" fmla="*/ 114 h 123"/>
                <a:gd name="T22" fmla="*/ 9 w 146"/>
                <a:gd name="T23" fmla="*/ 108 h 123"/>
                <a:gd name="T24" fmla="*/ 0 w 146"/>
                <a:gd name="T25" fmla="*/ 30 h 123"/>
                <a:gd name="T26" fmla="*/ 0 w 146"/>
                <a:gd name="T27" fmla="*/ 30 h 123"/>
                <a:gd name="T28" fmla="*/ 2 w 146"/>
                <a:gd name="T29" fmla="*/ 23 h 123"/>
                <a:gd name="T30" fmla="*/ 4 w 146"/>
                <a:gd name="T31" fmla="*/ 17 h 123"/>
                <a:gd name="T32" fmla="*/ 9 w 146"/>
                <a:gd name="T33" fmla="*/ 13 h 123"/>
                <a:gd name="T34" fmla="*/ 16 w 146"/>
                <a:gd name="T35" fmla="*/ 12 h 123"/>
                <a:gd name="T36" fmla="*/ 118 w 146"/>
                <a:gd name="T37" fmla="*/ 0 h 123"/>
                <a:gd name="T38" fmla="*/ 118 w 146"/>
                <a:gd name="T39" fmla="*/ 0 h 123"/>
                <a:gd name="T40" fmla="*/ 125 w 146"/>
                <a:gd name="T41" fmla="*/ 1 h 123"/>
                <a:gd name="T42" fmla="*/ 130 w 146"/>
                <a:gd name="T43" fmla="*/ 4 h 123"/>
                <a:gd name="T44" fmla="*/ 135 w 146"/>
                <a:gd name="T45" fmla="*/ 9 h 123"/>
                <a:gd name="T46" fmla="*/ 137 w 146"/>
                <a:gd name="T47" fmla="*/ 15 h 123"/>
                <a:gd name="T48" fmla="*/ 146 w 146"/>
                <a:gd name="T49" fmla="*/ 9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 h="123">
                  <a:moveTo>
                    <a:pt x="146" y="93"/>
                  </a:moveTo>
                  <a:lnTo>
                    <a:pt x="146" y="93"/>
                  </a:lnTo>
                  <a:lnTo>
                    <a:pt x="144" y="100"/>
                  </a:lnTo>
                  <a:lnTo>
                    <a:pt x="142" y="105"/>
                  </a:lnTo>
                  <a:lnTo>
                    <a:pt x="137" y="110"/>
                  </a:lnTo>
                  <a:lnTo>
                    <a:pt x="130" y="112"/>
                  </a:lnTo>
                  <a:lnTo>
                    <a:pt x="27" y="123"/>
                  </a:lnTo>
                  <a:lnTo>
                    <a:pt x="27" y="123"/>
                  </a:lnTo>
                  <a:lnTo>
                    <a:pt x="21" y="122"/>
                  </a:lnTo>
                  <a:lnTo>
                    <a:pt x="16" y="119"/>
                  </a:lnTo>
                  <a:lnTo>
                    <a:pt x="11" y="114"/>
                  </a:lnTo>
                  <a:lnTo>
                    <a:pt x="9" y="108"/>
                  </a:lnTo>
                  <a:lnTo>
                    <a:pt x="0" y="30"/>
                  </a:lnTo>
                  <a:lnTo>
                    <a:pt x="0" y="30"/>
                  </a:lnTo>
                  <a:lnTo>
                    <a:pt x="2" y="23"/>
                  </a:lnTo>
                  <a:lnTo>
                    <a:pt x="4" y="17"/>
                  </a:lnTo>
                  <a:lnTo>
                    <a:pt x="9" y="13"/>
                  </a:lnTo>
                  <a:lnTo>
                    <a:pt x="16" y="12"/>
                  </a:lnTo>
                  <a:lnTo>
                    <a:pt x="118" y="0"/>
                  </a:lnTo>
                  <a:lnTo>
                    <a:pt x="118" y="0"/>
                  </a:lnTo>
                  <a:lnTo>
                    <a:pt x="125" y="1"/>
                  </a:lnTo>
                  <a:lnTo>
                    <a:pt x="130" y="4"/>
                  </a:lnTo>
                  <a:lnTo>
                    <a:pt x="135" y="9"/>
                  </a:lnTo>
                  <a:lnTo>
                    <a:pt x="137" y="15"/>
                  </a:lnTo>
                  <a:lnTo>
                    <a:pt x="146" y="9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73" name="Freeform 2053">
              <a:extLst>
                <a:ext uri="{FF2B5EF4-FFF2-40B4-BE49-F238E27FC236}">
                  <a16:creationId xmlns:a16="http://schemas.microsoft.com/office/drawing/2014/main" id="{D7B688CF-E678-4DB5-AD02-AC0E4A05BA27}"/>
                </a:ext>
              </a:extLst>
            </p:cNvPr>
            <p:cNvSpPr>
              <a:spLocks/>
            </p:cNvSpPr>
            <p:nvPr/>
          </p:nvSpPr>
          <p:spPr bwMode="auto">
            <a:xfrm>
              <a:off x="7037672" y="3665211"/>
              <a:ext cx="146070" cy="123060"/>
            </a:xfrm>
            <a:custGeom>
              <a:avLst/>
              <a:gdLst>
                <a:gd name="T0" fmla="*/ 146 w 146"/>
                <a:gd name="T1" fmla="*/ 94 h 123"/>
                <a:gd name="T2" fmla="*/ 146 w 146"/>
                <a:gd name="T3" fmla="*/ 94 h 123"/>
                <a:gd name="T4" fmla="*/ 144 w 146"/>
                <a:gd name="T5" fmla="*/ 100 h 123"/>
                <a:gd name="T6" fmla="*/ 142 w 146"/>
                <a:gd name="T7" fmla="*/ 107 h 123"/>
                <a:gd name="T8" fmla="*/ 137 w 146"/>
                <a:gd name="T9" fmla="*/ 110 h 123"/>
                <a:gd name="T10" fmla="*/ 130 w 146"/>
                <a:gd name="T11" fmla="*/ 113 h 123"/>
                <a:gd name="T12" fmla="*/ 27 w 146"/>
                <a:gd name="T13" fmla="*/ 123 h 123"/>
                <a:gd name="T14" fmla="*/ 27 w 146"/>
                <a:gd name="T15" fmla="*/ 123 h 123"/>
                <a:gd name="T16" fmla="*/ 21 w 146"/>
                <a:gd name="T17" fmla="*/ 123 h 123"/>
                <a:gd name="T18" fmla="*/ 16 w 146"/>
                <a:gd name="T19" fmla="*/ 120 h 123"/>
                <a:gd name="T20" fmla="*/ 11 w 146"/>
                <a:gd name="T21" fmla="*/ 116 h 123"/>
                <a:gd name="T22" fmla="*/ 9 w 146"/>
                <a:gd name="T23" fmla="*/ 109 h 123"/>
                <a:gd name="T24" fmla="*/ 0 w 146"/>
                <a:gd name="T25" fmla="*/ 31 h 123"/>
                <a:gd name="T26" fmla="*/ 0 w 146"/>
                <a:gd name="T27" fmla="*/ 31 h 123"/>
                <a:gd name="T28" fmla="*/ 1 w 146"/>
                <a:gd name="T29" fmla="*/ 23 h 123"/>
                <a:gd name="T30" fmla="*/ 4 w 146"/>
                <a:gd name="T31" fmla="*/ 18 h 123"/>
                <a:gd name="T32" fmla="*/ 9 w 146"/>
                <a:gd name="T33" fmla="*/ 14 h 123"/>
                <a:gd name="T34" fmla="*/ 16 w 146"/>
                <a:gd name="T35" fmla="*/ 12 h 123"/>
                <a:gd name="T36" fmla="*/ 118 w 146"/>
                <a:gd name="T37" fmla="*/ 0 h 123"/>
                <a:gd name="T38" fmla="*/ 118 w 146"/>
                <a:gd name="T39" fmla="*/ 0 h 123"/>
                <a:gd name="T40" fmla="*/ 125 w 146"/>
                <a:gd name="T41" fmla="*/ 1 h 123"/>
                <a:gd name="T42" fmla="*/ 130 w 146"/>
                <a:gd name="T43" fmla="*/ 4 h 123"/>
                <a:gd name="T44" fmla="*/ 135 w 146"/>
                <a:gd name="T45" fmla="*/ 9 h 123"/>
                <a:gd name="T46" fmla="*/ 137 w 146"/>
                <a:gd name="T47" fmla="*/ 16 h 123"/>
                <a:gd name="T48" fmla="*/ 146 w 146"/>
                <a:gd name="T49" fmla="*/ 9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 h="123">
                  <a:moveTo>
                    <a:pt x="146" y="94"/>
                  </a:moveTo>
                  <a:lnTo>
                    <a:pt x="146" y="94"/>
                  </a:lnTo>
                  <a:lnTo>
                    <a:pt x="144" y="100"/>
                  </a:lnTo>
                  <a:lnTo>
                    <a:pt x="142" y="107"/>
                  </a:lnTo>
                  <a:lnTo>
                    <a:pt x="137" y="110"/>
                  </a:lnTo>
                  <a:lnTo>
                    <a:pt x="130" y="113"/>
                  </a:lnTo>
                  <a:lnTo>
                    <a:pt x="27" y="123"/>
                  </a:lnTo>
                  <a:lnTo>
                    <a:pt x="27" y="123"/>
                  </a:lnTo>
                  <a:lnTo>
                    <a:pt x="21" y="123"/>
                  </a:lnTo>
                  <a:lnTo>
                    <a:pt x="16" y="120"/>
                  </a:lnTo>
                  <a:lnTo>
                    <a:pt x="11" y="116"/>
                  </a:lnTo>
                  <a:lnTo>
                    <a:pt x="9" y="109"/>
                  </a:lnTo>
                  <a:lnTo>
                    <a:pt x="0" y="31"/>
                  </a:lnTo>
                  <a:lnTo>
                    <a:pt x="0" y="31"/>
                  </a:lnTo>
                  <a:lnTo>
                    <a:pt x="1" y="23"/>
                  </a:lnTo>
                  <a:lnTo>
                    <a:pt x="4" y="18"/>
                  </a:lnTo>
                  <a:lnTo>
                    <a:pt x="9" y="14"/>
                  </a:lnTo>
                  <a:lnTo>
                    <a:pt x="16" y="12"/>
                  </a:lnTo>
                  <a:lnTo>
                    <a:pt x="118" y="0"/>
                  </a:lnTo>
                  <a:lnTo>
                    <a:pt x="118" y="0"/>
                  </a:lnTo>
                  <a:lnTo>
                    <a:pt x="125" y="1"/>
                  </a:lnTo>
                  <a:lnTo>
                    <a:pt x="130" y="4"/>
                  </a:lnTo>
                  <a:lnTo>
                    <a:pt x="135" y="9"/>
                  </a:lnTo>
                  <a:lnTo>
                    <a:pt x="137" y="16"/>
                  </a:lnTo>
                  <a:lnTo>
                    <a:pt x="146" y="94"/>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74" name="Freeform 2054">
              <a:extLst>
                <a:ext uri="{FF2B5EF4-FFF2-40B4-BE49-F238E27FC236}">
                  <a16:creationId xmlns:a16="http://schemas.microsoft.com/office/drawing/2014/main" id="{10F18933-4A2F-45B6-8332-6B9025B0B5E3}"/>
                </a:ext>
              </a:extLst>
            </p:cNvPr>
            <p:cNvSpPr>
              <a:spLocks/>
            </p:cNvSpPr>
            <p:nvPr/>
          </p:nvSpPr>
          <p:spPr bwMode="auto">
            <a:xfrm>
              <a:off x="6442385" y="3682220"/>
              <a:ext cx="591286" cy="171083"/>
            </a:xfrm>
            <a:custGeom>
              <a:avLst/>
              <a:gdLst>
                <a:gd name="T0" fmla="*/ 591 w 591"/>
                <a:gd name="T1" fmla="*/ 93 h 171"/>
                <a:gd name="T2" fmla="*/ 591 w 591"/>
                <a:gd name="T3" fmla="*/ 93 h 171"/>
                <a:gd name="T4" fmla="*/ 590 w 591"/>
                <a:gd name="T5" fmla="*/ 100 h 171"/>
                <a:gd name="T6" fmla="*/ 587 w 591"/>
                <a:gd name="T7" fmla="*/ 105 h 171"/>
                <a:gd name="T8" fmla="*/ 582 w 591"/>
                <a:gd name="T9" fmla="*/ 110 h 171"/>
                <a:gd name="T10" fmla="*/ 576 w 591"/>
                <a:gd name="T11" fmla="*/ 112 h 171"/>
                <a:gd name="T12" fmla="*/ 27 w 591"/>
                <a:gd name="T13" fmla="*/ 171 h 171"/>
                <a:gd name="T14" fmla="*/ 27 w 591"/>
                <a:gd name="T15" fmla="*/ 171 h 171"/>
                <a:gd name="T16" fmla="*/ 20 w 591"/>
                <a:gd name="T17" fmla="*/ 171 h 171"/>
                <a:gd name="T18" fmla="*/ 14 w 591"/>
                <a:gd name="T19" fmla="*/ 168 h 171"/>
                <a:gd name="T20" fmla="*/ 11 w 591"/>
                <a:gd name="T21" fmla="*/ 164 h 171"/>
                <a:gd name="T22" fmla="*/ 8 w 591"/>
                <a:gd name="T23" fmla="*/ 157 h 171"/>
                <a:gd name="T24" fmla="*/ 0 w 591"/>
                <a:gd name="T25" fmla="*/ 78 h 171"/>
                <a:gd name="T26" fmla="*/ 0 w 591"/>
                <a:gd name="T27" fmla="*/ 78 h 171"/>
                <a:gd name="T28" fmla="*/ 0 w 591"/>
                <a:gd name="T29" fmla="*/ 71 h 171"/>
                <a:gd name="T30" fmla="*/ 3 w 591"/>
                <a:gd name="T31" fmla="*/ 66 h 171"/>
                <a:gd name="T32" fmla="*/ 8 w 591"/>
                <a:gd name="T33" fmla="*/ 62 h 171"/>
                <a:gd name="T34" fmla="*/ 14 w 591"/>
                <a:gd name="T35" fmla="*/ 60 h 171"/>
                <a:gd name="T36" fmla="*/ 564 w 591"/>
                <a:gd name="T37" fmla="*/ 0 h 171"/>
                <a:gd name="T38" fmla="*/ 564 w 591"/>
                <a:gd name="T39" fmla="*/ 0 h 171"/>
                <a:gd name="T40" fmla="*/ 570 w 591"/>
                <a:gd name="T41" fmla="*/ 0 h 171"/>
                <a:gd name="T42" fmla="*/ 576 w 591"/>
                <a:gd name="T43" fmla="*/ 4 h 171"/>
                <a:gd name="T44" fmla="*/ 580 w 591"/>
                <a:gd name="T45" fmla="*/ 9 h 171"/>
                <a:gd name="T46" fmla="*/ 582 w 591"/>
                <a:gd name="T47" fmla="*/ 15 h 171"/>
                <a:gd name="T48" fmla="*/ 591 w 591"/>
                <a:gd name="T49" fmla="*/ 9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1" h="171">
                  <a:moveTo>
                    <a:pt x="591" y="93"/>
                  </a:moveTo>
                  <a:lnTo>
                    <a:pt x="591" y="93"/>
                  </a:lnTo>
                  <a:lnTo>
                    <a:pt x="590" y="100"/>
                  </a:lnTo>
                  <a:lnTo>
                    <a:pt x="587" y="105"/>
                  </a:lnTo>
                  <a:lnTo>
                    <a:pt x="582" y="110"/>
                  </a:lnTo>
                  <a:lnTo>
                    <a:pt x="576" y="112"/>
                  </a:lnTo>
                  <a:lnTo>
                    <a:pt x="27" y="171"/>
                  </a:lnTo>
                  <a:lnTo>
                    <a:pt x="27" y="171"/>
                  </a:lnTo>
                  <a:lnTo>
                    <a:pt x="20" y="171"/>
                  </a:lnTo>
                  <a:lnTo>
                    <a:pt x="14" y="168"/>
                  </a:lnTo>
                  <a:lnTo>
                    <a:pt x="11" y="164"/>
                  </a:lnTo>
                  <a:lnTo>
                    <a:pt x="8" y="157"/>
                  </a:lnTo>
                  <a:lnTo>
                    <a:pt x="0" y="78"/>
                  </a:lnTo>
                  <a:lnTo>
                    <a:pt x="0" y="78"/>
                  </a:lnTo>
                  <a:lnTo>
                    <a:pt x="0" y="71"/>
                  </a:lnTo>
                  <a:lnTo>
                    <a:pt x="3" y="66"/>
                  </a:lnTo>
                  <a:lnTo>
                    <a:pt x="8" y="62"/>
                  </a:lnTo>
                  <a:lnTo>
                    <a:pt x="14" y="60"/>
                  </a:lnTo>
                  <a:lnTo>
                    <a:pt x="564" y="0"/>
                  </a:lnTo>
                  <a:lnTo>
                    <a:pt x="564" y="0"/>
                  </a:lnTo>
                  <a:lnTo>
                    <a:pt x="570" y="0"/>
                  </a:lnTo>
                  <a:lnTo>
                    <a:pt x="576" y="4"/>
                  </a:lnTo>
                  <a:lnTo>
                    <a:pt x="580" y="9"/>
                  </a:lnTo>
                  <a:lnTo>
                    <a:pt x="582" y="15"/>
                  </a:lnTo>
                  <a:lnTo>
                    <a:pt x="591" y="9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75" name="Freeform 2055">
              <a:extLst>
                <a:ext uri="{FF2B5EF4-FFF2-40B4-BE49-F238E27FC236}">
                  <a16:creationId xmlns:a16="http://schemas.microsoft.com/office/drawing/2014/main" id="{55A5DD4B-3829-41C0-B99A-BBC7ACF1A2A7}"/>
                </a:ext>
              </a:extLst>
            </p:cNvPr>
            <p:cNvSpPr>
              <a:spLocks/>
            </p:cNvSpPr>
            <p:nvPr/>
          </p:nvSpPr>
          <p:spPr bwMode="auto">
            <a:xfrm>
              <a:off x="7188745" y="3653205"/>
              <a:ext cx="113055" cy="120058"/>
            </a:xfrm>
            <a:custGeom>
              <a:avLst/>
              <a:gdLst>
                <a:gd name="T0" fmla="*/ 113 w 113"/>
                <a:gd name="T1" fmla="*/ 93 h 120"/>
                <a:gd name="T2" fmla="*/ 113 w 113"/>
                <a:gd name="T3" fmla="*/ 93 h 120"/>
                <a:gd name="T4" fmla="*/ 112 w 113"/>
                <a:gd name="T5" fmla="*/ 100 h 120"/>
                <a:gd name="T6" fmla="*/ 109 w 113"/>
                <a:gd name="T7" fmla="*/ 106 h 120"/>
                <a:gd name="T8" fmla="*/ 104 w 113"/>
                <a:gd name="T9" fmla="*/ 109 h 120"/>
                <a:gd name="T10" fmla="*/ 97 w 113"/>
                <a:gd name="T11" fmla="*/ 112 h 120"/>
                <a:gd name="T12" fmla="*/ 27 w 113"/>
                <a:gd name="T13" fmla="*/ 120 h 120"/>
                <a:gd name="T14" fmla="*/ 27 w 113"/>
                <a:gd name="T15" fmla="*/ 120 h 120"/>
                <a:gd name="T16" fmla="*/ 21 w 113"/>
                <a:gd name="T17" fmla="*/ 119 h 120"/>
                <a:gd name="T18" fmla="*/ 14 w 113"/>
                <a:gd name="T19" fmla="*/ 116 h 120"/>
                <a:gd name="T20" fmla="*/ 10 w 113"/>
                <a:gd name="T21" fmla="*/ 111 h 120"/>
                <a:gd name="T22" fmla="*/ 8 w 113"/>
                <a:gd name="T23" fmla="*/ 104 h 120"/>
                <a:gd name="T24" fmla="*/ 0 w 113"/>
                <a:gd name="T25" fmla="*/ 26 h 120"/>
                <a:gd name="T26" fmla="*/ 0 w 113"/>
                <a:gd name="T27" fmla="*/ 26 h 120"/>
                <a:gd name="T28" fmla="*/ 0 w 113"/>
                <a:gd name="T29" fmla="*/ 20 h 120"/>
                <a:gd name="T30" fmla="*/ 4 w 113"/>
                <a:gd name="T31" fmla="*/ 13 h 120"/>
                <a:gd name="T32" fmla="*/ 9 w 113"/>
                <a:gd name="T33" fmla="*/ 9 h 120"/>
                <a:gd name="T34" fmla="*/ 15 w 113"/>
                <a:gd name="T35" fmla="*/ 7 h 120"/>
                <a:gd name="T36" fmla="*/ 86 w 113"/>
                <a:gd name="T37" fmla="*/ 0 h 120"/>
                <a:gd name="T38" fmla="*/ 86 w 113"/>
                <a:gd name="T39" fmla="*/ 0 h 120"/>
                <a:gd name="T40" fmla="*/ 92 w 113"/>
                <a:gd name="T41" fmla="*/ 0 h 120"/>
                <a:gd name="T42" fmla="*/ 97 w 113"/>
                <a:gd name="T43" fmla="*/ 3 h 120"/>
                <a:gd name="T44" fmla="*/ 102 w 113"/>
                <a:gd name="T45" fmla="*/ 8 h 120"/>
                <a:gd name="T46" fmla="*/ 104 w 113"/>
                <a:gd name="T47" fmla="*/ 15 h 120"/>
                <a:gd name="T48" fmla="*/ 113 w 113"/>
                <a:gd name="T49" fmla="*/ 9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20">
                  <a:moveTo>
                    <a:pt x="113" y="93"/>
                  </a:moveTo>
                  <a:lnTo>
                    <a:pt x="113" y="93"/>
                  </a:lnTo>
                  <a:lnTo>
                    <a:pt x="112" y="100"/>
                  </a:lnTo>
                  <a:lnTo>
                    <a:pt x="109" y="106"/>
                  </a:lnTo>
                  <a:lnTo>
                    <a:pt x="104" y="109"/>
                  </a:lnTo>
                  <a:lnTo>
                    <a:pt x="97" y="112"/>
                  </a:lnTo>
                  <a:lnTo>
                    <a:pt x="27" y="120"/>
                  </a:lnTo>
                  <a:lnTo>
                    <a:pt x="27" y="120"/>
                  </a:lnTo>
                  <a:lnTo>
                    <a:pt x="21" y="119"/>
                  </a:lnTo>
                  <a:lnTo>
                    <a:pt x="14" y="116"/>
                  </a:lnTo>
                  <a:lnTo>
                    <a:pt x="10" y="111"/>
                  </a:lnTo>
                  <a:lnTo>
                    <a:pt x="8" y="104"/>
                  </a:lnTo>
                  <a:lnTo>
                    <a:pt x="0" y="26"/>
                  </a:lnTo>
                  <a:lnTo>
                    <a:pt x="0" y="26"/>
                  </a:lnTo>
                  <a:lnTo>
                    <a:pt x="0" y="20"/>
                  </a:lnTo>
                  <a:lnTo>
                    <a:pt x="4" y="13"/>
                  </a:lnTo>
                  <a:lnTo>
                    <a:pt x="9" y="9"/>
                  </a:lnTo>
                  <a:lnTo>
                    <a:pt x="15" y="7"/>
                  </a:lnTo>
                  <a:lnTo>
                    <a:pt x="86" y="0"/>
                  </a:lnTo>
                  <a:lnTo>
                    <a:pt x="86" y="0"/>
                  </a:lnTo>
                  <a:lnTo>
                    <a:pt x="92" y="0"/>
                  </a:lnTo>
                  <a:lnTo>
                    <a:pt x="97" y="3"/>
                  </a:lnTo>
                  <a:lnTo>
                    <a:pt x="102" y="8"/>
                  </a:lnTo>
                  <a:lnTo>
                    <a:pt x="104" y="15"/>
                  </a:lnTo>
                  <a:lnTo>
                    <a:pt x="113" y="9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76" name="Freeform 2056">
              <a:extLst>
                <a:ext uri="{FF2B5EF4-FFF2-40B4-BE49-F238E27FC236}">
                  <a16:creationId xmlns:a16="http://schemas.microsoft.com/office/drawing/2014/main" id="{4C9B0E16-F481-402B-BEE4-F2F8D32F163C}"/>
                </a:ext>
              </a:extLst>
            </p:cNvPr>
            <p:cNvSpPr>
              <a:spLocks/>
            </p:cNvSpPr>
            <p:nvPr/>
          </p:nvSpPr>
          <p:spPr bwMode="auto">
            <a:xfrm>
              <a:off x="7314806" y="3695225"/>
              <a:ext cx="108052" cy="65032"/>
            </a:xfrm>
            <a:custGeom>
              <a:avLst/>
              <a:gdLst>
                <a:gd name="T0" fmla="*/ 108 w 108"/>
                <a:gd name="T1" fmla="*/ 38 h 65"/>
                <a:gd name="T2" fmla="*/ 108 w 108"/>
                <a:gd name="T3" fmla="*/ 38 h 65"/>
                <a:gd name="T4" fmla="*/ 106 w 108"/>
                <a:gd name="T5" fmla="*/ 44 h 65"/>
                <a:gd name="T6" fmla="*/ 104 w 108"/>
                <a:gd name="T7" fmla="*/ 51 h 65"/>
                <a:gd name="T8" fmla="*/ 99 w 108"/>
                <a:gd name="T9" fmla="*/ 54 h 65"/>
                <a:gd name="T10" fmla="*/ 92 w 108"/>
                <a:gd name="T11" fmla="*/ 57 h 65"/>
                <a:gd name="T12" fmla="*/ 22 w 108"/>
                <a:gd name="T13" fmla="*/ 65 h 65"/>
                <a:gd name="T14" fmla="*/ 22 w 108"/>
                <a:gd name="T15" fmla="*/ 65 h 65"/>
                <a:gd name="T16" fmla="*/ 15 w 108"/>
                <a:gd name="T17" fmla="*/ 64 h 65"/>
                <a:gd name="T18" fmla="*/ 9 w 108"/>
                <a:gd name="T19" fmla="*/ 61 h 65"/>
                <a:gd name="T20" fmla="*/ 5 w 108"/>
                <a:gd name="T21" fmla="*/ 56 h 65"/>
                <a:gd name="T22" fmla="*/ 2 w 108"/>
                <a:gd name="T23" fmla="*/ 49 h 65"/>
                <a:gd name="T24" fmla="*/ 0 w 108"/>
                <a:gd name="T25" fmla="*/ 26 h 65"/>
                <a:gd name="T26" fmla="*/ 0 w 108"/>
                <a:gd name="T27" fmla="*/ 26 h 65"/>
                <a:gd name="T28" fmla="*/ 1 w 108"/>
                <a:gd name="T29" fmla="*/ 19 h 65"/>
                <a:gd name="T30" fmla="*/ 4 w 108"/>
                <a:gd name="T31" fmla="*/ 13 h 65"/>
                <a:gd name="T32" fmla="*/ 9 w 108"/>
                <a:gd name="T33" fmla="*/ 9 h 65"/>
                <a:gd name="T34" fmla="*/ 15 w 108"/>
                <a:gd name="T35" fmla="*/ 8 h 65"/>
                <a:gd name="T36" fmla="*/ 86 w 108"/>
                <a:gd name="T37" fmla="*/ 0 h 65"/>
                <a:gd name="T38" fmla="*/ 86 w 108"/>
                <a:gd name="T39" fmla="*/ 0 h 65"/>
                <a:gd name="T40" fmla="*/ 92 w 108"/>
                <a:gd name="T41" fmla="*/ 0 h 65"/>
                <a:gd name="T42" fmla="*/ 99 w 108"/>
                <a:gd name="T43" fmla="*/ 4 h 65"/>
                <a:gd name="T44" fmla="*/ 102 w 108"/>
                <a:gd name="T45" fmla="*/ 8 h 65"/>
                <a:gd name="T46" fmla="*/ 105 w 108"/>
                <a:gd name="T47" fmla="*/ 14 h 65"/>
                <a:gd name="T48" fmla="*/ 108 w 108"/>
                <a:gd name="T49"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8" h="65">
                  <a:moveTo>
                    <a:pt x="108" y="38"/>
                  </a:moveTo>
                  <a:lnTo>
                    <a:pt x="108" y="38"/>
                  </a:lnTo>
                  <a:lnTo>
                    <a:pt x="106" y="44"/>
                  </a:lnTo>
                  <a:lnTo>
                    <a:pt x="104" y="51"/>
                  </a:lnTo>
                  <a:lnTo>
                    <a:pt x="99" y="54"/>
                  </a:lnTo>
                  <a:lnTo>
                    <a:pt x="92" y="57"/>
                  </a:lnTo>
                  <a:lnTo>
                    <a:pt x="22" y="65"/>
                  </a:lnTo>
                  <a:lnTo>
                    <a:pt x="22" y="65"/>
                  </a:lnTo>
                  <a:lnTo>
                    <a:pt x="15" y="64"/>
                  </a:lnTo>
                  <a:lnTo>
                    <a:pt x="9" y="61"/>
                  </a:lnTo>
                  <a:lnTo>
                    <a:pt x="5" y="56"/>
                  </a:lnTo>
                  <a:lnTo>
                    <a:pt x="2" y="49"/>
                  </a:lnTo>
                  <a:lnTo>
                    <a:pt x="0" y="26"/>
                  </a:lnTo>
                  <a:lnTo>
                    <a:pt x="0" y="26"/>
                  </a:lnTo>
                  <a:lnTo>
                    <a:pt x="1" y="19"/>
                  </a:lnTo>
                  <a:lnTo>
                    <a:pt x="4" y="13"/>
                  </a:lnTo>
                  <a:lnTo>
                    <a:pt x="9" y="9"/>
                  </a:lnTo>
                  <a:lnTo>
                    <a:pt x="15" y="8"/>
                  </a:lnTo>
                  <a:lnTo>
                    <a:pt x="86" y="0"/>
                  </a:lnTo>
                  <a:lnTo>
                    <a:pt x="86" y="0"/>
                  </a:lnTo>
                  <a:lnTo>
                    <a:pt x="92" y="0"/>
                  </a:lnTo>
                  <a:lnTo>
                    <a:pt x="99" y="4"/>
                  </a:lnTo>
                  <a:lnTo>
                    <a:pt x="102" y="8"/>
                  </a:lnTo>
                  <a:lnTo>
                    <a:pt x="105" y="14"/>
                  </a:lnTo>
                  <a:lnTo>
                    <a:pt x="108" y="38"/>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77" name="Freeform 2057">
              <a:extLst>
                <a:ext uri="{FF2B5EF4-FFF2-40B4-BE49-F238E27FC236}">
                  <a16:creationId xmlns:a16="http://schemas.microsoft.com/office/drawing/2014/main" id="{6A85FBD1-172E-4B11-BED3-08369BA4332E}"/>
                </a:ext>
              </a:extLst>
            </p:cNvPr>
            <p:cNvSpPr>
              <a:spLocks/>
            </p:cNvSpPr>
            <p:nvPr/>
          </p:nvSpPr>
          <p:spPr bwMode="auto">
            <a:xfrm>
              <a:off x="7429861" y="3626193"/>
              <a:ext cx="112054" cy="120058"/>
            </a:xfrm>
            <a:custGeom>
              <a:avLst/>
              <a:gdLst>
                <a:gd name="T0" fmla="*/ 112 w 112"/>
                <a:gd name="T1" fmla="*/ 94 h 120"/>
                <a:gd name="T2" fmla="*/ 112 w 112"/>
                <a:gd name="T3" fmla="*/ 94 h 120"/>
                <a:gd name="T4" fmla="*/ 112 w 112"/>
                <a:gd name="T5" fmla="*/ 100 h 120"/>
                <a:gd name="T6" fmla="*/ 110 w 112"/>
                <a:gd name="T7" fmla="*/ 107 h 120"/>
                <a:gd name="T8" fmla="*/ 104 w 112"/>
                <a:gd name="T9" fmla="*/ 110 h 120"/>
                <a:gd name="T10" fmla="*/ 98 w 112"/>
                <a:gd name="T11" fmla="*/ 113 h 120"/>
                <a:gd name="T12" fmla="*/ 28 w 112"/>
                <a:gd name="T13" fmla="*/ 120 h 120"/>
                <a:gd name="T14" fmla="*/ 28 w 112"/>
                <a:gd name="T15" fmla="*/ 120 h 120"/>
                <a:gd name="T16" fmla="*/ 21 w 112"/>
                <a:gd name="T17" fmla="*/ 120 h 120"/>
                <a:gd name="T18" fmla="*/ 15 w 112"/>
                <a:gd name="T19" fmla="*/ 117 h 120"/>
                <a:gd name="T20" fmla="*/ 11 w 112"/>
                <a:gd name="T21" fmla="*/ 112 h 120"/>
                <a:gd name="T22" fmla="*/ 8 w 112"/>
                <a:gd name="T23" fmla="*/ 105 h 120"/>
                <a:gd name="T24" fmla="*/ 0 w 112"/>
                <a:gd name="T25" fmla="*/ 27 h 120"/>
                <a:gd name="T26" fmla="*/ 0 w 112"/>
                <a:gd name="T27" fmla="*/ 27 h 120"/>
                <a:gd name="T28" fmla="*/ 0 w 112"/>
                <a:gd name="T29" fmla="*/ 21 h 120"/>
                <a:gd name="T30" fmla="*/ 3 w 112"/>
                <a:gd name="T31" fmla="*/ 14 h 120"/>
                <a:gd name="T32" fmla="*/ 8 w 112"/>
                <a:gd name="T33" fmla="*/ 10 h 120"/>
                <a:gd name="T34" fmla="*/ 15 w 112"/>
                <a:gd name="T35" fmla="*/ 8 h 120"/>
                <a:gd name="T36" fmla="*/ 85 w 112"/>
                <a:gd name="T37" fmla="*/ 0 h 120"/>
                <a:gd name="T38" fmla="*/ 85 w 112"/>
                <a:gd name="T39" fmla="*/ 0 h 120"/>
                <a:gd name="T40" fmla="*/ 93 w 112"/>
                <a:gd name="T41" fmla="*/ 1 h 120"/>
                <a:gd name="T42" fmla="*/ 98 w 112"/>
                <a:gd name="T43" fmla="*/ 4 h 120"/>
                <a:gd name="T44" fmla="*/ 102 w 112"/>
                <a:gd name="T45" fmla="*/ 9 h 120"/>
                <a:gd name="T46" fmla="*/ 104 w 112"/>
                <a:gd name="T47" fmla="*/ 16 h 120"/>
                <a:gd name="T48" fmla="*/ 112 w 112"/>
                <a:gd name="T49" fmla="*/ 9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20">
                  <a:moveTo>
                    <a:pt x="112" y="94"/>
                  </a:moveTo>
                  <a:lnTo>
                    <a:pt x="112" y="94"/>
                  </a:lnTo>
                  <a:lnTo>
                    <a:pt x="112" y="100"/>
                  </a:lnTo>
                  <a:lnTo>
                    <a:pt x="110" y="107"/>
                  </a:lnTo>
                  <a:lnTo>
                    <a:pt x="104" y="110"/>
                  </a:lnTo>
                  <a:lnTo>
                    <a:pt x="98" y="113"/>
                  </a:lnTo>
                  <a:lnTo>
                    <a:pt x="28" y="120"/>
                  </a:lnTo>
                  <a:lnTo>
                    <a:pt x="28" y="120"/>
                  </a:lnTo>
                  <a:lnTo>
                    <a:pt x="21" y="120"/>
                  </a:lnTo>
                  <a:lnTo>
                    <a:pt x="15" y="117"/>
                  </a:lnTo>
                  <a:lnTo>
                    <a:pt x="11" y="112"/>
                  </a:lnTo>
                  <a:lnTo>
                    <a:pt x="8" y="105"/>
                  </a:lnTo>
                  <a:lnTo>
                    <a:pt x="0" y="27"/>
                  </a:lnTo>
                  <a:lnTo>
                    <a:pt x="0" y="27"/>
                  </a:lnTo>
                  <a:lnTo>
                    <a:pt x="0" y="21"/>
                  </a:lnTo>
                  <a:lnTo>
                    <a:pt x="3" y="14"/>
                  </a:lnTo>
                  <a:lnTo>
                    <a:pt x="8" y="10"/>
                  </a:lnTo>
                  <a:lnTo>
                    <a:pt x="15" y="8"/>
                  </a:lnTo>
                  <a:lnTo>
                    <a:pt x="85" y="0"/>
                  </a:lnTo>
                  <a:lnTo>
                    <a:pt x="85" y="0"/>
                  </a:lnTo>
                  <a:lnTo>
                    <a:pt x="93" y="1"/>
                  </a:lnTo>
                  <a:lnTo>
                    <a:pt x="98" y="4"/>
                  </a:lnTo>
                  <a:lnTo>
                    <a:pt x="102" y="9"/>
                  </a:lnTo>
                  <a:lnTo>
                    <a:pt x="104" y="16"/>
                  </a:lnTo>
                  <a:lnTo>
                    <a:pt x="112" y="94"/>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78" name="Freeform 2058">
              <a:extLst>
                <a:ext uri="{FF2B5EF4-FFF2-40B4-BE49-F238E27FC236}">
                  <a16:creationId xmlns:a16="http://schemas.microsoft.com/office/drawing/2014/main" id="{5C8C4AB9-1E5D-4734-97B1-D5F7491EE70A}"/>
                </a:ext>
              </a:extLst>
            </p:cNvPr>
            <p:cNvSpPr>
              <a:spLocks/>
            </p:cNvSpPr>
            <p:nvPr/>
          </p:nvSpPr>
          <p:spPr bwMode="auto">
            <a:xfrm>
              <a:off x="7554921" y="3669213"/>
              <a:ext cx="107052" cy="64031"/>
            </a:xfrm>
            <a:custGeom>
              <a:avLst/>
              <a:gdLst>
                <a:gd name="T0" fmla="*/ 107 w 107"/>
                <a:gd name="T1" fmla="*/ 38 h 64"/>
                <a:gd name="T2" fmla="*/ 107 w 107"/>
                <a:gd name="T3" fmla="*/ 38 h 64"/>
                <a:gd name="T4" fmla="*/ 107 w 107"/>
                <a:gd name="T5" fmla="*/ 44 h 64"/>
                <a:gd name="T6" fmla="*/ 103 w 107"/>
                <a:gd name="T7" fmla="*/ 51 h 64"/>
                <a:gd name="T8" fmla="*/ 99 w 107"/>
                <a:gd name="T9" fmla="*/ 54 h 64"/>
                <a:gd name="T10" fmla="*/ 92 w 107"/>
                <a:gd name="T11" fmla="*/ 57 h 64"/>
                <a:gd name="T12" fmla="*/ 22 w 107"/>
                <a:gd name="T13" fmla="*/ 64 h 64"/>
                <a:gd name="T14" fmla="*/ 22 w 107"/>
                <a:gd name="T15" fmla="*/ 64 h 64"/>
                <a:gd name="T16" fmla="*/ 14 w 107"/>
                <a:gd name="T17" fmla="*/ 64 h 64"/>
                <a:gd name="T18" fmla="*/ 9 w 107"/>
                <a:gd name="T19" fmla="*/ 61 h 64"/>
                <a:gd name="T20" fmla="*/ 5 w 107"/>
                <a:gd name="T21" fmla="*/ 56 h 64"/>
                <a:gd name="T22" fmla="*/ 3 w 107"/>
                <a:gd name="T23" fmla="*/ 49 h 64"/>
                <a:gd name="T24" fmla="*/ 0 w 107"/>
                <a:gd name="T25" fmla="*/ 26 h 64"/>
                <a:gd name="T26" fmla="*/ 0 w 107"/>
                <a:gd name="T27" fmla="*/ 26 h 64"/>
                <a:gd name="T28" fmla="*/ 1 w 107"/>
                <a:gd name="T29" fmla="*/ 19 h 64"/>
                <a:gd name="T30" fmla="*/ 4 w 107"/>
                <a:gd name="T31" fmla="*/ 13 h 64"/>
                <a:gd name="T32" fmla="*/ 9 w 107"/>
                <a:gd name="T33" fmla="*/ 9 h 64"/>
                <a:gd name="T34" fmla="*/ 16 w 107"/>
                <a:gd name="T35" fmla="*/ 8 h 64"/>
                <a:gd name="T36" fmla="*/ 86 w 107"/>
                <a:gd name="T37" fmla="*/ 0 h 64"/>
                <a:gd name="T38" fmla="*/ 86 w 107"/>
                <a:gd name="T39" fmla="*/ 0 h 64"/>
                <a:gd name="T40" fmla="*/ 92 w 107"/>
                <a:gd name="T41" fmla="*/ 0 h 64"/>
                <a:gd name="T42" fmla="*/ 98 w 107"/>
                <a:gd name="T43" fmla="*/ 2 h 64"/>
                <a:gd name="T44" fmla="*/ 103 w 107"/>
                <a:gd name="T45" fmla="*/ 8 h 64"/>
                <a:gd name="T46" fmla="*/ 104 w 107"/>
                <a:gd name="T47" fmla="*/ 14 h 64"/>
                <a:gd name="T48" fmla="*/ 107 w 107"/>
                <a:gd name="T49" fmla="*/ 3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64">
                  <a:moveTo>
                    <a:pt x="107" y="38"/>
                  </a:moveTo>
                  <a:lnTo>
                    <a:pt x="107" y="38"/>
                  </a:lnTo>
                  <a:lnTo>
                    <a:pt x="107" y="44"/>
                  </a:lnTo>
                  <a:lnTo>
                    <a:pt x="103" y="51"/>
                  </a:lnTo>
                  <a:lnTo>
                    <a:pt x="99" y="54"/>
                  </a:lnTo>
                  <a:lnTo>
                    <a:pt x="92" y="57"/>
                  </a:lnTo>
                  <a:lnTo>
                    <a:pt x="22" y="64"/>
                  </a:lnTo>
                  <a:lnTo>
                    <a:pt x="22" y="64"/>
                  </a:lnTo>
                  <a:lnTo>
                    <a:pt x="14" y="64"/>
                  </a:lnTo>
                  <a:lnTo>
                    <a:pt x="9" y="61"/>
                  </a:lnTo>
                  <a:lnTo>
                    <a:pt x="5" y="56"/>
                  </a:lnTo>
                  <a:lnTo>
                    <a:pt x="3" y="49"/>
                  </a:lnTo>
                  <a:lnTo>
                    <a:pt x="0" y="26"/>
                  </a:lnTo>
                  <a:lnTo>
                    <a:pt x="0" y="26"/>
                  </a:lnTo>
                  <a:lnTo>
                    <a:pt x="1" y="19"/>
                  </a:lnTo>
                  <a:lnTo>
                    <a:pt x="4" y="13"/>
                  </a:lnTo>
                  <a:lnTo>
                    <a:pt x="9" y="9"/>
                  </a:lnTo>
                  <a:lnTo>
                    <a:pt x="16" y="8"/>
                  </a:lnTo>
                  <a:lnTo>
                    <a:pt x="86" y="0"/>
                  </a:lnTo>
                  <a:lnTo>
                    <a:pt x="86" y="0"/>
                  </a:lnTo>
                  <a:lnTo>
                    <a:pt x="92" y="0"/>
                  </a:lnTo>
                  <a:lnTo>
                    <a:pt x="98" y="2"/>
                  </a:lnTo>
                  <a:lnTo>
                    <a:pt x="103" y="8"/>
                  </a:lnTo>
                  <a:lnTo>
                    <a:pt x="104" y="14"/>
                  </a:lnTo>
                  <a:lnTo>
                    <a:pt x="107" y="38"/>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79" name="Freeform 2059">
              <a:extLst>
                <a:ext uri="{FF2B5EF4-FFF2-40B4-BE49-F238E27FC236}">
                  <a16:creationId xmlns:a16="http://schemas.microsoft.com/office/drawing/2014/main" id="{214780E2-2B1B-40AF-9BC5-BEE2DCB334E9}"/>
                </a:ext>
              </a:extLst>
            </p:cNvPr>
            <p:cNvSpPr>
              <a:spLocks/>
            </p:cNvSpPr>
            <p:nvPr/>
          </p:nvSpPr>
          <p:spPr bwMode="auto">
            <a:xfrm>
              <a:off x="6485405" y="3879314"/>
              <a:ext cx="712344" cy="557269"/>
            </a:xfrm>
            <a:custGeom>
              <a:avLst/>
              <a:gdLst>
                <a:gd name="T0" fmla="*/ 712 w 712"/>
                <a:gd name="T1" fmla="*/ 454 h 557"/>
                <a:gd name="T2" fmla="*/ 712 w 712"/>
                <a:gd name="T3" fmla="*/ 454 h 557"/>
                <a:gd name="T4" fmla="*/ 712 w 712"/>
                <a:gd name="T5" fmla="*/ 461 h 557"/>
                <a:gd name="T6" fmla="*/ 711 w 712"/>
                <a:gd name="T7" fmla="*/ 467 h 557"/>
                <a:gd name="T8" fmla="*/ 708 w 712"/>
                <a:gd name="T9" fmla="*/ 474 h 557"/>
                <a:gd name="T10" fmla="*/ 704 w 712"/>
                <a:gd name="T11" fmla="*/ 479 h 557"/>
                <a:gd name="T12" fmla="*/ 700 w 712"/>
                <a:gd name="T13" fmla="*/ 484 h 557"/>
                <a:gd name="T14" fmla="*/ 694 w 712"/>
                <a:gd name="T15" fmla="*/ 488 h 557"/>
                <a:gd name="T16" fmla="*/ 689 w 712"/>
                <a:gd name="T17" fmla="*/ 490 h 557"/>
                <a:gd name="T18" fmla="*/ 682 w 712"/>
                <a:gd name="T19" fmla="*/ 492 h 557"/>
                <a:gd name="T20" fmla="*/ 83 w 712"/>
                <a:gd name="T21" fmla="*/ 557 h 557"/>
                <a:gd name="T22" fmla="*/ 83 w 712"/>
                <a:gd name="T23" fmla="*/ 557 h 557"/>
                <a:gd name="T24" fmla="*/ 77 w 712"/>
                <a:gd name="T25" fmla="*/ 557 h 557"/>
                <a:gd name="T26" fmla="*/ 70 w 712"/>
                <a:gd name="T27" fmla="*/ 555 h 557"/>
                <a:gd name="T28" fmla="*/ 64 w 712"/>
                <a:gd name="T29" fmla="*/ 553 h 557"/>
                <a:gd name="T30" fmla="*/ 59 w 712"/>
                <a:gd name="T31" fmla="*/ 549 h 557"/>
                <a:gd name="T32" fmla="*/ 53 w 712"/>
                <a:gd name="T33" fmla="*/ 545 h 557"/>
                <a:gd name="T34" fmla="*/ 49 w 712"/>
                <a:gd name="T35" fmla="*/ 540 h 557"/>
                <a:gd name="T36" fmla="*/ 47 w 712"/>
                <a:gd name="T37" fmla="*/ 533 h 557"/>
                <a:gd name="T38" fmla="*/ 46 w 712"/>
                <a:gd name="T39" fmla="*/ 527 h 557"/>
                <a:gd name="T40" fmla="*/ 0 w 712"/>
                <a:gd name="T41" fmla="*/ 103 h 557"/>
                <a:gd name="T42" fmla="*/ 0 w 712"/>
                <a:gd name="T43" fmla="*/ 103 h 557"/>
                <a:gd name="T44" fmla="*/ 0 w 712"/>
                <a:gd name="T45" fmla="*/ 97 h 557"/>
                <a:gd name="T46" fmla="*/ 1 w 712"/>
                <a:gd name="T47" fmla="*/ 90 h 557"/>
                <a:gd name="T48" fmla="*/ 4 w 712"/>
                <a:gd name="T49" fmla="*/ 84 h 557"/>
                <a:gd name="T50" fmla="*/ 7 w 712"/>
                <a:gd name="T51" fmla="*/ 78 h 557"/>
                <a:gd name="T52" fmla="*/ 12 w 712"/>
                <a:gd name="T53" fmla="*/ 75 h 557"/>
                <a:gd name="T54" fmla="*/ 17 w 712"/>
                <a:gd name="T55" fmla="*/ 71 h 557"/>
                <a:gd name="T56" fmla="*/ 23 w 712"/>
                <a:gd name="T57" fmla="*/ 68 h 557"/>
                <a:gd name="T58" fmla="*/ 30 w 712"/>
                <a:gd name="T59" fmla="*/ 65 h 557"/>
                <a:gd name="T60" fmla="*/ 627 w 712"/>
                <a:gd name="T61" fmla="*/ 0 h 557"/>
                <a:gd name="T62" fmla="*/ 627 w 712"/>
                <a:gd name="T63" fmla="*/ 0 h 557"/>
                <a:gd name="T64" fmla="*/ 635 w 712"/>
                <a:gd name="T65" fmla="*/ 0 h 557"/>
                <a:gd name="T66" fmla="*/ 642 w 712"/>
                <a:gd name="T67" fmla="*/ 2 h 557"/>
                <a:gd name="T68" fmla="*/ 648 w 712"/>
                <a:gd name="T69" fmla="*/ 4 h 557"/>
                <a:gd name="T70" fmla="*/ 653 w 712"/>
                <a:gd name="T71" fmla="*/ 8 h 557"/>
                <a:gd name="T72" fmla="*/ 657 w 712"/>
                <a:gd name="T73" fmla="*/ 13 h 557"/>
                <a:gd name="T74" fmla="*/ 661 w 712"/>
                <a:gd name="T75" fmla="*/ 19 h 557"/>
                <a:gd name="T76" fmla="*/ 664 w 712"/>
                <a:gd name="T77" fmla="*/ 24 h 557"/>
                <a:gd name="T78" fmla="*/ 665 w 712"/>
                <a:gd name="T79" fmla="*/ 32 h 557"/>
                <a:gd name="T80" fmla="*/ 712 w 712"/>
                <a:gd name="T81" fmla="*/ 45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2" h="557">
                  <a:moveTo>
                    <a:pt x="712" y="454"/>
                  </a:moveTo>
                  <a:lnTo>
                    <a:pt x="712" y="454"/>
                  </a:lnTo>
                  <a:lnTo>
                    <a:pt x="712" y="461"/>
                  </a:lnTo>
                  <a:lnTo>
                    <a:pt x="711" y="467"/>
                  </a:lnTo>
                  <a:lnTo>
                    <a:pt x="708" y="474"/>
                  </a:lnTo>
                  <a:lnTo>
                    <a:pt x="704" y="479"/>
                  </a:lnTo>
                  <a:lnTo>
                    <a:pt x="700" y="484"/>
                  </a:lnTo>
                  <a:lnTo>
                    <a:pt x="694" y="488"/>
                  </a:lnTo>
                  <a:lnTo>
                    <a:pt x="689" y="490"/>
                  </a:lnTo>
                  <a:lnTo>
                    <a:pt x="682" y="492"/>
                  </a:lnTo>
                  <a:lnTo>
                    <a:pt x="83" y="557"/>
                  </a:lnTo>
                  <a:lnTo>
                    <a:pt x="83" y="557"/>
                  </a:lnTo>
                  <a:lnTo>
                    <a:pt x="77" y="557"/>
                  </a:lnTo>
                  <a:lnTo>
                    <a:pt x="70" y="555"/>
                  </a:lnTo>
                  <a:lnTo>
                    <a:pt x="64" y="553"/>
                  </a:lnTo>
                  <a:lnTo>
                    <a:pt x="59" y="549"/>
                  </a:lnTo>
                  <a:lnTo>
                    <a:pt x="53" y="545"/>
                  </a:lnTo>
                  <a:lnTo>
                    <a:pt x="49" y="540"/>
                  </a:lnTo>
                  <a:lnTo>
                    <a:pt x="47" y="533"/>
                  </a:lnTo>
                  <a:lnTo>
                    <a:pt x="46" y="527"/>
                  </a:lnTo>
                  <a:lnTo>
                    <a:pt x="0" y="103"/>
                  </a:lnTo>
                  <a:lnTo>
                    <a:pt x="0" y="103"/>
                  </a:lnTo>
                  <a:lnTo>
                    <a:pt x="0" y="97"/>
                  </a:lnTo>
                  <a:lnTo>
                    <a:pt x="1" y="90"/>
                  </a:lnTo>
                  <a:lnTo>
                    <a:pt x="4" y="84"/>
                  </a:lnTo>
                  <a:lnTo>
                    <a:pt x="7" y="78"/>
                  </a:lnTo>
                  <a:lnTo>
                    <a:pt x="12" y="75"/>
                  </a:lnTo>
                  <a:lnTo>
                    <a:pt x="17" y="71"/>
                  </a:lnTo>
                  <a:lnTo>
                    <a:pt x="23" y="68"/>
                  </a:lnTo>
                  <a:lnTo>
                    <a:pt x="30" y="65"/>
                  </a:lnTo>
                  <a:lnTo>
                    <a:pt x="627" y="0"/>
                  </a:lnTo>
                  <a:lnTo>
                    <a:pt x="627" y="0"/>
                  </a:lnTo>
                  <a:lnTo>
                    <a:pt x="635" y="0"/>
                  </a:lnTo>
                  <a:lnTo>
                    <a:pt x="642" y="2"/>
                  </a:lnTo>
                  <a:lnTo>
                    <a:pt x="648" y="4"/>
                  </a:lnTo>
                  <a:lnTo>
                    <a:pt x="653" y="8"/>
                  </a:lnTo>
                  <a:lnTo>
                    <a:pt x="657" y="13"/>
                  </a:lnTo>
                  <a:lnTo>
                    <a:pt x="661" y="19"/>
                  </a:lnTo>
                  <a:lnTo>
                    <a:pt x="664" y="24"/>
                  </a:lnTo>
                  <a:lnTo>
                    <a:pt x="665" y="32"/>
                  </a:lnTo>
                  <a:lnTo>
                    <a:pt x="712" y="454"/>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80" name="Freeform 2060">
              <a:extLst>
                <a:ext uri="{FF2B5EF4-FFF2-40B4-BE49-F238E27FC236}">
                  <a16:creationId xmlns:a16="http://schemas.microsoft.com/office/drawing/2014/main" id="{CECF33C0-B30B-4973-8FAF-C2EAB1BF005E}"/>
                </a:ext>
              </a:extLst>
            </p:cNvPr>
            <p:cNvSpPr>
              <a:spLocks/>
            </p:cNvSpPr>
            <p:nvPr/>
          </p:nvSpPr>
          <p:spPr bwMode="auto">
            <a:xfrm>
              <a:off x="5549954" y="2445623"/>
              <a:ext cx="2245083" cy="603291"/>
            </a:xfrm>
            <a:custGeom>
              <a:avLst/>
              <a:gdLst>
                <a:gd name="T0" fmla="*/ 1937 w 2244"/>
                <a:gd name="T1" fmla="*/ 34 h 603"/>
                <a:gd name="T2" fmla="*/ 308 w 2244"/>
                <a:gd name="T3" fmla="*/ 212 h 603"/>
                <a:gd name="T4" fmla="*/ 0 w 2244"/>
                <a:gd name="T5" fmla="*/ 246 h 603"/>
                <a:gd name="T6" fmla="*/ 238 w 2244"/>
                <a:gd name="T7" fmla="*/ 603 h 603"/>
                <a:gd name="T8" fmla="*/ 349 w 2244"/>
                <a:gd name="T9" fmla="*/ 590 h 603"/>
                <a:gd name="T10" fmla="*/ 1978 w 2244"/>
                <a:gd name="T11" fmla="*/ 413 h 603"/>
                <a:gd name="T12" fmla="*/ 2090 w 2244"/>
                <a:gd name="T13" fmla="*/ 400 h 603"/>
                <a:gd name="T14" fmla="*/ 2244 w 2244"/>
                <a:gd name="T15" fmla="*/ 0 h 603"/>
                <a:gd name="T16" fmla="*/ 1937 w 2244"/>
                <a:gd name="T17" fmla="*/ 3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4" h="603">
                  <a:moveTo>
                    <a:pt x="1937" y="34"/>
                  </a:moveTo>
                  <a:lnTo>
                    <a:pt x="308" y="212"/>
                  </a:lnTo>
                  <a:lnTo>
                    <a:pt x="0" y="246"/>
                  </a:lnTo>
                  <a:lnTo>
                    <a:pt x="238" y="603"/>
                  </a:lnTo>
                  <a:lnTo>
                    <a:pt x="349" y="590"/>
                  </a:lnTo>
                  <a:lnTo>
                    <a:pt x="1978" y="413"/>
                  </a:lnTo>
                  <a:lnTo>
                    <a:pt x="2090" y="400"/>
                  </a:lnTo>
                  <a:lnTo>
                    <a:pt x="2244" y="0"/>
                  </a:lnTo>
                  <a:lnTo>
                    <a:pt x="1937" y="34"/>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81" name="Freeform 2061">
              <a:extLst>
                <a:ext uri="{FF2B5EF4-FFF2-40B4-BE49-F238E27FC236}">
                  <a16:creationId xmlns:a16="http://schemas.microsoft.com/office/drawing/2014/main" id="{536B6595-D770-41A1-A4A3-2990E3492B56}"/>
                </a:ext>
              </a:extLst>
            </p:cNvPr>
            <p:cNvSpPr>
              <a:spLocks/>
            </p:cNvSpPr>
            <p:nvPr/>
          </p:nvSpPr>
          <p:spPr bwMode="auto">
            <a:xfrm>
              <a:off x="5976160" y="2909847"/>
              <a:ext cx="1481715" cy="243118"/>
            </a:xfrm>
            <a:custGeom>
              <a:avLst/>
              <a:gdLst>
                <a:gd name="T0" fmla="*/ 1473 w 1481"/>
                <a:gd name="T1" fmla="*/ 4 h 243"/>
                <a:gd name="T2" fmla="*/ 1473 w 1481"/>
                <a:gd name="T3" fmla="*/ 4 h 243"/>
                <a:gd name="T4" fmla="*/ 1472 w 1481"/>
                <a:gd name="T5" fmla="*/ 1 h 243"/>
                <a:gd name="T6" fmla="*/ 1468 w 1481"/>
                <a:gd name="T7" fmla="*/ 0 h 243"/>
                <a:gd name="T8" fmla="*/ 4 w 1481"/>
                <a:gd name="T9" fmla="*/ 160 h 243"/>
                <a:gd name="T10" fmla="*/ 4 w 1481"/>
                <a:gd name="T11" fmla="*/ 160 h 243"/>
                <a:gd name="T12" fmla="*/ 1 w 1481"/>
                <a:gd name="T13" fmla="*/ 161 h 243"/>
                <a:gd name="T14" fmla="*/ 0 w 1481"/>
                <a:gd name="T15" fmla="*/ 165 h 243"/>
                <a:gd name="T16" fmla="*/ 9 w 1481"/>
                <a:gd name="T17" fmla="*/ 239 h 243"/>
                <a:gd name="T18" fmla="*/ 9 w 1481"/>
                <a:gd name="T19" fmla="*/ 239 h 243"/>
                <a:gd name="T20" fmla="*/ 10 w 1481"/>
                <a:gd name="T21" fmla="*/ 243 h 243"/>
                <a:gd name="T22" fmla="*/ 13 w 1481"/>
                <a:gd name="T23" fmla="*/ 243 h 243"/>
                <a:gd name="T24" fmla="*/ 1477 w 1481"/>
                <a:gd name="T25" fmla="*/ 84 h 243"/>
                <a:gd name="T26" fmla="*/ 1477 w 1481"/>
                <a:gd name="T27" fmla="*/ 84 h 243"/>
                <a:gd name="T28" fmla="*/ 1479 w 1481"/>
                <a:gd name="T29" fmla="*/ 82 h 243"/>
                <a:gd name="T30" fmla="*/ 1481 w 1481"/>
                <a:gd name="T31" fmla="*/ 79 h 243"/>
                <a:gd name="T32" fmla="*/ 1473 w 1481"/>
                <a:gd name="T33" fmla="*/ 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1" h="243">
                  <a:moveTo>
                    <a:pt x="1473" y="4"/>
                  </a:moveTo>
                  <a:lnTo>
                    <a:pt x="1473" y="4"/>
                  </a:lnTo>
                  <a:lnTo>
                    <a:pt x="1472" y="1"/>
                  </a:lnTo>
                  <a:lnTo>
                    <a:pt x="1468" y="0"/>
                  </a:lnTo>
                  <a:lnTo>
                    <a:pt x="4" y="160"/>
                  </a:lnTo>
                  <a:lnTo>
                    <a:pt x="4" y="160"/>
                  </a:lnTo>
                  <a:lnTo>
                    <a:pt x="1" y="161"/>
                  </a:lnTo>
                  <a:lnTo>
                    <a:pt x="0" y="165"/>
                  </a:lnTo>
                  <a:lnTo>
                    <a:pt x="9" y="239"/>
                  </a:lnTo>
                  <a:lnTo>
                    <a:pt x="9" y="239"/>
                  </a:lnTo>
                  <a:lnTo>
                    <a:pt x="10" y="243"/>
                  </a:lnTo>
                  <a:lnTo>
                    <a:pt x="13" y="243"/>
                  </a:lnTo>
                  <a:lnTo>
                    <a:pt x="1477" y="84"/>
                  </a:lnTo>
                  <a:lnTo>
                    <a:pt x="1477" y="84"/>
                  </a:lnTo>
                  <a:lnTo>
                    <a:pt x="1479" y="82"/>
                  </a:lnTo>
                  <a:lnTo>
                    <a:pt x="1481" y="79"/>
                  </a:lnTo>
                  <a:lnTo>
                    <a:pt x="1473" y="4"/>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82" name="Freeform 2062">
              <a:extLst>
                <a:ext uri="{FF2B5EF4-FFF2-40B4-BE49-F238E27FC236}">
                  <a16:creationId xmlns:a16="http://schemas.microsoft.com/office/drawing/2014/main" id="{3315CB28-641B-4CB3-A572-0AAB2C9F3593}"/>
                </a:ext>
              </a:extLst>
            </p:cNvPr>
            <p:cNvSpPr>
              <a:spLocks/>
            </p:cNvSpPr>
            <p:nvPr/>
          </p:nvSpPr>
          <p:spPr bwMode="auto">
            <a:xfrm>
              <a:off x="6670495" y="2511655"/>
              <a:ext cx="522252" cy="441213"/>
            </a:xfrm>
            <a:custGeom>
              <a:avLst/>
              <a:gdLst>
                <a:gd name="T0" fmla="*/ 285 w 522"/>
                <a:gd name="T1" fmla="*/ 410 h 441"/>
                <a:gd name="T2" fmla="*/ 522 w 522"/>
                <a:gd name="T3" fmla="*/ 0 h 441"/>
                <a:gd name="T4" fmla="*/ 236 w 522"/>
                <a:gd name="T5" fmla="*/ 31 h 441"/>
                <a:gd name="T6" fmla="*/ 0 w 522"/>
                <a:gd name="T7" fmla="*/ 441 h 441"/>
                <a:gd name="T8" fmla="*/ 285 w 522"/>
                <a:gd name="T9" fmla="*/ 410 h 441"/>
              </a:gdLst>
              <a:ahLst/>
              <a:cxnLst>
                <a:cxn ang="0">
                  <a:pos x="T0" y="T1"/>
                </a:cxn>
                <a:cxn ang="0">
                  <a:pos x="T2" y="T3"/>
                </a:cxn>
                <a:cxn ang="0">
                  <a:pos x="T4" y="T5"/>
                </a:cxn>
                <a:cxn ang="0">
                  <a:pos x="T6" y="T7"/>
                </a:cxn>
                <a:cxn ang="0">
                  <a:pos x="T8" y="T9"/>
                </a:cxn>
              </a:cxnLst>
              <a:rect l="0" t="0" r="r" b="b"/>
              <a:pathLst>
                <a:path w="522" h="441">
                  <a:moveTo>
                    <a:pt x="285" y="410"/>
                  </a:moveTo>
                  <a:lnTo>
                    <a:pt x="522" y="0"/>
                  </a:lnTo>
                  <a:lnTo>
                    <a:pt x="236" y="31"/>
                  </a:lnTo>
                  <a:lnTo>
                    <a:pt x="0" y="441"/>
                  </a:lnTo>
                  <a:lnTo>
                    <a:pt x="285" y="41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83" name="Freeform 2063">
              <a:extLst>
                <a:ext uri="{FF2B5EF4-FFF2-40B4-BE49-F238E27FC236}">
                  <a16:creationId xmlns:a16="http://schemas.microsoft.com/office/drawing/2014/main" id="{9D4D5F6F-A534-45D9-B633-C7E12F0ACE06}"/>
                </a:ext>
              </a:extLst>
            </p:cNvPr>
            <p:cNvSpPr>
              <a:spLocks/>
            </p:cNvSpPr>
            <p:nvPr/>
          </p:nvSpPr>
          <p:spPr bwMode="auto">
            <a:xfrm>
              <a:off x="7033670" y="2490644"/>
              <a:ext cx="344166" cy="422204"/>
            </a:xfrm>
            <a:custGeom>
              <a:avLst/>
              <a:gdLst>
                <a:gd name="T0" fmla="*/ 107 w 344"/>
                <a:gd name="T1" fmla="*/ 410 h 422"/>
                <a:gd name="T2" fmla="*/ 344 w 344"/>
                <a:gd name="T3" fmla="*/ 0 h 422"/>
                <a:gd name="T4" fmla="*/ 237 w 344"/>
                <a:gd name="T5" fmla="*/ 12 h 422"/>
                <a:gd name="T6" fmla="*/ 0 w 344"/>
                <a:gd name="T7" fmla="*/ 422 h 422"/>
                <a:gd name="T8" fmla="*/ 107 w 344"/>
                <a:gd name="T9" fmla="*/ 410 h 422"/>
              </a:gdLst>
              <a:ahLst/>
              <a:cxnLst>
                <a:cxn ang="0">
                  <a:pos x="T0" y="T1"/>
                </a:cxn>
                <a:cxn ang="0">
                  <a:pos x="T2" y="T3"/>
                </a:cxn>
                <a:cxn ang="0">
                  <a:pos x="T4" y="T5"/>
                </a:cxn>
                <a:cxn ang="0">
                  <a:pos x="T6" y="T7"/>
                </a:cxn>
                <a:cxn ang="0">
                  <a:pos x="T8" y="T9"/>
                </a:cxn>
              </a:cxnLst>
              <a:rect l="0" t="0" r="r" b="b"/>
              <a:pathLst>
                <a:path w="344" h="422">
                  <a:moveTo>
                    <a:pt x="107" y="410"/>
                  </a:moveTo>
                  <a:lnTo>
                    <a:pt x="344" y="0"/>
                  </a:lnTo>
                  <a:lnTo>
                    <a:pt x="237" y="12"/>
                  </a:lnTo>
                  <a:lnTo>
                    <a:pt x="0" y="422"/>
                  </a:lnTo>
                  <a:lnTo>
                    <a:pt x="107" y="41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84" name="Freeform 2064">
              <a:extLst>
                <a:ext uri="{FF2B5EF4-FFF2-40B4-BE49-F238E27FC236}">
                  <a16:creationId xmlns:a16="http://schemas.microsoft.com/office/drawing/2014/main" id="{18497ADD-8898-4666-858B-D5A3236EEEEC}"/>
                </a:ext>
              </a:extLst>
            </p:cNvPr>
            <p:cNvSpPr>
              <a:spLocks/>
            </p:cNvSpPr>
            <p:nvPr/>
          </p:nvSpPr>
          <p:spPr bwMode="auto">
            <a:xfrm>
              <a:off x="7270784" y="2445623"/>
              <a:ext cx="133065" cy="57028"/>
            </a:xfrm>
            <a:custGeom>
              <a:avLst/>
              <a:gdLst>
                <a:gd name="T0" fmla="*/ 107 w 133"/>
                <a:gd name="T1" fmla="*/ 45 h 57"/>
                <a:gd name="T2" fmla="*/ 133 w 133"/>
                <a:gd name="T3" fmla="*/ 0 h 57"/>
                <a:gd name="T4" fmla="*/ 27 w 133"/>
                <a:gd name="T5" fmla="*/ 12 h 57"/>
                <a:gd name="T6" fmla="*/ 0 w 133"/>
                <a:gd name="T7" fmla="*/ 57 h 57"/>
                <a:gd name="T8" fmla="*/ 107 w 133"/>
                <a:gd name="T9" fmla="*/ 45 h 57"/>
              </a:gdLst>
              <a:ahLst/>
              <a:cxnLst>
                <a:cxn ang="0">
                  <a:pos x="T0" y="T1"/>
                </a:cxn>
                <a:cxn ang="0">
                  <a:pos x="T2" y="T3"/>
                </a:cxn>
                <a:cxn ang="0">
                  <a:pos x="T4" y="T5"/>
                </a:cxn>
                <a:cxn ang="0">
                  <a:pos x="T6" y="T7"/>
                </a:cxn>
                <a:cxn ang="0">
                  <a:pos x="T8" y="T9"/>
                </a:cxn>
              </a:cxnLst>
              <a:rect l="0" t="0" r="r" b="b"/>
              <a:pathLst>
                <a:path w="133" h="57">
                  <a:moveTo>
                    <a:pt x="107" y="45"/>
                  </a:moveTo>
                  <a:lnTo>
                    <a:pt x="133" y="0"/>
                  </a:lnTo>
                  <a:lnTo>
                    <a:pt x="27" y="12"/>
                  </a:lnTo>
                  <a:lnTo>
                    <a:pt x="0" y="57"/>
                  </a:lnTo>
                  <a:lnTo>
                    <a:pt x="107" y="45"/>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85" name="Freeform 2065">
              <a:extLst>
                <a:ext uri="{FF2B5EF4-FFF2-40B4-BE49-F238E27FC236}">
                  <a16:creationId xmlns:a16="http://schemas.microsoft.com/office/drawing/2014/main" id="{6CB9C452-0D0A-45F5-ABE7-7F23C509BE86}"/>
                </a:ext>
              </a:extLst>
            </p:cNvPr>
            <p:cNvSpPr>
              <a:spLocks/>
            </p:cNvSpPr>
            <p:nvPr/>
          </p:nvSpPr>
          <p:spPr bwMode="auto">
            <a:xfrm>
              <a:off x="6998653" y="2900842"/>
              <a:ext cx="142069" cy="71035"/>
            </a:xfrm>
            <a:custGeom>
              <a:avLst/>
              <a:gdLst>
                <a:gd name="T0" fmla="*/ 35 w 142"/>
                <a:gd name="T1" fmla="*/ 12 h 71"/>
                <a:gd name="T2" fmla="*/ 0 w 142"/>
                <a:gd name="T3" fmla="*/ 71 h 71"/>
                <a:gd name="T4" fmla="*/ 108 w 142"/>
                <a:gd name="T5" fmla="*/ 60 h 71"/>
                <a:gd name="T6" fmla="*/ 142 w 142"/>
                <a:gd name="T7" fmla="*/ 0 h 71"/>
                <a:gd name="T8" fmla="*/ 35 w 142"/>
                <a:gd name="T9" fmla="*/ 12 h 71"/>
              </a:gdLst>
              <a:ahLst/>
              <a:cxnLst>
                <a:cxn ang="0">
                  <a:pos x="T0" y="T1"/>
                </a:cxn>
                <a:cxn ang="0">
                  <a:pos x="T2" y="T3"/>
                </a:cxn>
                <a:cxn ang="0">
                  <a:pos x="T4" y="T5"/>
                </a:cxn>
                <a:cxn ang="0">
                  <a:pos x="T6" y="T7"/>
                </a:cxn>
                <a:cxn ang="0">
                  <a:pos x="T8" y="T9"/>
                </a:cxn>
              </a:cxnLst>
              <a:rect l="0" t="0" r="r" b="b"/>
              <a:pathLst>
                <a:path w="142" h="71">
                  <a:moveTo>
                    <a:pt x="35" y="12"/>
                  </a:moveTo>
                  <a:lnTo>
                    <a:pt x="0" y="71"/>
                  </a:lnTo>
                  <a:lnTo>
                    <a:pt x="108" y="60"/>
                  </a:lnTo>
                  <a:lnTo>
                    <a:pt x="142" y="0"/>
                  </a:lnTo>
                  <a:lnTo>
                    <a:pt x="35" y="12"/>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86" name="Freeform 2066">
              <a:extLst>
                <a:ext uri="{FF2B5EF4-FFF2-40B4-BE49-F238E27FC236}">
                  <a16:creationId xmlns:a16="http://schemas.microsoft.com/office/drawing/2014/main" id="{5E4B6661-CDFB-4FB5-95D3-F4BAAEE43C45}"/>
                </a:ext>
              </a:extLst>
            </p:cNvPr>
            <p:cNvSpPr>
              <a:spLocks/>
            </p:cNvSpPr>
            <p:nvPr/>
          </p:nvSpPr>
          <p:spPr bwMode="auto">
            <a:xfrm>
              <a:off x="6906609" y="2464632"/>
              <a:ext cx="313151" cy="78038"/>
            </a:xfrm>
            <a:custGeom>
              <a:avLst/>
              <a:gdLst>
                <a:gd name="T0" fmla="*/ 286 w 313"/>
                <a:gd name="T1" fmla="*/ 47 h 78"/>
                <a:gd name="T2" fmla="*/ 313 w 313"/>
                <a:gd name="T3" fmla="*/ 0 h 78"/>
                <a:gd name="T4" fmla="*/ 27 w 313"/>
                <a:gd name="T5" fmla="*/ 32 h 78"/>
                <a:gd name="T6" fmla="*/ 0 w 313"/>
                <a:gd name="T7" fmla="*/ 78 h 78"/>
                <a:gd name="T8" fmla="*/ 286 w 313"/>
                <a:gd name="T9" fmla="*/ 47 h 78"/>
              </a:gdLst>
              <a:ahLst/>
              <a:cxnLst>
                <a:cxn ang="0">
                  <a:pos x="T0" y="T1"/>
                </a:cxn>
                <a:cxn ang="0">
                  <a:pos x="T2" y="T3"/>
                </a:cxn>
                <a:cxn ang="0">
                  <a:pos x="T4" y="T5"/>
                </a:cxn>
                <a:cxn ang="0">
                  <a:pos x="T6" y="T7"/>
                </a:cxn>
                <a:cxn ang="0">
                  <a:pos x="T8" y="T9"/>
                </a:cxn>
              </a:cxnLst>
              <a:rect l="0" t="0" r="r" b="b"/>
              <a:pathLst>
                <a:path w="313" h="78">
                  <a:moveTo>
                    <a:pt x="286" y="47"/>
                  </a:moveTo>
                  <a:lnTo>
                    <a:pt x="313" y="0"/>
                  </a:lnTo>
                  <a:lnTo>
                    <a:pt x="27" y="32"/>
                  </a:lnTo>
                  <a:lnTo>
                    <a:pt x="0" y="78"/>
                  </a:lnTo>
                  <a:lnTo>
                    <a:pt x="286" y="47"/>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87" name="Freeform 2067">
              <a:extLst>
                <a:ext uri="{FF2B5EF4-FFF2-40B4-BE49-F238E27FC236}">
                  <a16:creationId xmlns:a16="http://schemas.microsoft.com/office/drawing/2014/main" id="{17BFFE56-313A-4E93-93E0-42C1DE510631}"/>
                </a:ext>
              </a:extLst>
            </p:cNvPr>
            <p:cNvSpPr>
              <a:spLocks/>
            </p:cNvSpPr>
            <p:nvPr/>
          </p:nvSpPr>
          <p:spPr bwMode="auto">
            <a:xfrm>
              <a:off x="6636478" y="2921853"/>
              <a:ext cx="319154" cy="89043"/>
            </a:xfrm>
            <a:custGeom>
              <a:avLst/>
              <a:gdLst>
                <a:gd name="T0" fmla="*/ 34 w 319"/>
                <a:gd name="T1" fmla="*/ 31 h 89"/>
                <a:gd name="T2" fmla="*/ 0 w 319"/>
                <a:gd name="T3" fmla="*/ 89 h 89"/>
                <a:gd name="T4" fmla="*/ 284 w 319"/>
                <a:gd name="T5" fmla="*/ 58 h 89"/>
                <a:gd name="T6" fmla="*/ 319 w 319"/>
                <a:gd name="T7" fmla="*/ 0 h 89"/>
                <a:gd name="T8" fmla="*/ 34 w 319"/>
                <a:gd name="T9" fmla="*/ 31 h 89"/>
              </a:gdLst>
              <a:ahLst/>
              <a:cxnLst>
                <a:cxn ang="0">
                  <a:pos x="T0" y="T1"/>
                </a:cxn>
                <a:cxn ang="0">
                  <a:pos x="T2" y="T3"/>
                </a:cxn>
                <a:cxn ang="0">
                  <a:pos x="T4" y="T5"/>
                </a:cxn>
                <a:cxn ang="0">
                  <a:pos x="T6" y="T7"/>
                </a:cxn>
                <a:cxn ang="0">
                  <a:pos x="T8" y="T9"/>
                </a:cxn>
              </a:cxnLst>
              <a:rect l="0" t="0" r="r" b="b"/>
              <a:pathLst>
                <a:path w="319" h="89">
                  <a:moveTo>
                    <a:pt x="34" y="31"/>
                  </a:moveTo>
                  <a:lnTo>
                    <a:pt x="0" y="89"/>
                  </a:lnTo>
                  <a:lnTo>
                    <a:pt x="284" y="58"/>
                  </a:lnTo>
                  <a:lnTo>
                    <a:pt x="319" y="0"/>
                  </a:lnTo>
                  <a:lnTo>
                    <a:pt x="34" y="31"/>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88" name="Freeform 2068">
              <a:extLst>
                <a:ext uri="{FF2B5EF4-FFF2-40B4-BE49-F238E27FC236}">
                  <a16:creationId xmlns:a16="http://schemas.microsoft.com/office/drawing/2014/main" id="{B71468BC-5C8A-49A5-9291-4FFABCC14F63}"/>
                </a:ext>
              </a:extLst>
            </p:cNvPr>
            <p:cNvSpPr>
              <a:spLocks/>
            </p:cNvSpPr>
            <p:nvPr/>
          </p:nvSpPr>
          <p:spPr bwMode="auto">
            <a:xfrm>
              <a:off x="5024700" y="3112945"/>
              <a:ext cx="2204064" cy="2353135"/>
            </a:xfrm>
            <a:custGeom>
              <a:avLst/>
              <a:gdLst>
                <a:gd name="T0" fmla="*/ 2197 w 2203"/>
                <a:gd name="T1" fmla="*/ 1559 h 2352"/>
                <a:gd name="T2" fmla="*/ 2197 w 2203"/>
                <a:gd name="T3" fmla="*/ 1559 h 2352"/>
                <a:gd name="T4" fmla="*/ 2200 w 2203"/>
                <a:gd name="T5" fmla="*/ 1566 h 2352"/>
                <a:gd name="T6" fmla="*/ 2203 w 2203"/>
                <a:gd name="T7" fmla="*/ 1574 h 2352"/>
                <a:gd name="T8" fmla="*/ 2203 w 2203"/>
                <a:gd name="T9" fmla="*/ 1580 h 2352"/>
                <a:gd name="T10" fmla="*/ 2203 w 2203"/>
                <a:gd name="T11" fmla="*/ 1588 h 2352"/>
                <a:gd name="T12" fmla="*/ 2200 w 2203"/>
                <a:gd name="T13" fmla="*/ 1594 h 2352"/>
                <a:gd name="T14" fmla="*/ 2198 w 2203"/>
                <a:gd name="T15" fmla="*/ 1601 h 2352"/>
                <a:gd name="T16" fmla="*/ 2193 w 2203"/>
                <a:gd name="T17" fmla="*/ 1607 h 2352"/>
                <a:gd name="T18" fmla="*/ 2187 w 2203"/>
                <a:gd name="T19" fmla="*/ 1613 h 2352"/>
                <a:gd name="T20" fmla="*/ 1146 w 2203"/>
                <a:gd name="T21" fmla="*/ 2346 h 2352"/>
                <a:gd name="T22" fmla="*/ 1146 w 2203"/>
                <a:gd name="T23" fmla="*/ 2346 h 2352"/>
                <a:gd name="T24" fmla="*/ 1139 w 2203"/>
                <a:gd name="T25" fmla="*/ 2349 h 2352"/>
                <a:gd name="T26" fmla="*/ 1133 w 2203"/>
                <a:gd name="T27" fmla="*/ 2351 h 2352"/>
                <a:gd name="T28" fmla="*/ 1125 w 2203"/>
                <a:gd name="T29" fmla="*/ 2352 h 2352"/>
                <a:gd name="T30" fmla="*/ 1118 w 2203"/>
                <a:gd name="T31" fmla="*/ 2352 h 2352"/>
                <a:gd name="T32" fmla="*/ 1111 w 2203"/>
                <a:gd name="T33" fmla="*/ 2349 h 2352"/>
                <a:gd name="T34" fmla="*/ 1104 w 2203"/>
                <a:gd name="T35" fmla="*/ 2347 h 2352"/>
                <a:gd name="T36" fmla="*/ 1099 w 2203"/>
                <a:gd name="T37" fmla="*/ 2342 h 2352"/>
                <a:gd name="T38" fmla="*/ 1094 w 2203"/>
                <a:gd name="T39" fmla="*/ 2336 h 2352"/>
                <a:gd name="T40" fmla="*/ 8 w 2203"/>
                <a:gd name="T41" fmla="*/ 792 h 2352"/>
                <a:gd name="T42" fmla="*/ 8 w 2203"/>
                <a:gd name="T43" fmla="*/ 792 h 2352"/>
                <a:gd name="T44" fmla="*/ 4 w 2203"/>
                <a:gd name="T45" fmla="*/ 786 h 2352"/>
                <a:gd name="T46" fmla="*/ 1 w 2203"/>
                <a:gd name="T47" fmla="*/ 778 h 2352"/>
                <a:gd name="T48" fmla="*/ 0 w 2203"/>
                <a:gd name="T49" fmla="*/ 772 h 2352"/>
                <a:gd name="T50" fmla="*/ 1 w 2203"/>
                <a:gd name="T51" fmla="*/ 764 h 2352"/>
                <a:gd name="T52" fmla="*/ 3 w 2203"/>
                <a:gd name="T53" fmla="*/ 757 h 2352"/>
                <a:gd name="T54" fmla="*/ 7 w 2203"/>
                <a:gd name="T55" fmla="*/ 751 h 2352"/>
                <a:gd name="T56" fmla="*/ 10 w 2203"/>
                <a:gd name="T57" fmla="*/ 744 h 2352"/>
                <a:gd name="T58" fmla="*/ 17 w 2203"/>
                <a:gd name="T59" fmla="*/ 739 h 2352"/>
                <a:gd name="T60" fmla="*/ 1057 w 2203"/>
                <a:gd name="T61" fmla="*/ 6 h 2352"/>
                <a:gd name="T62" fmla="*/ 1057 w 2203"/>
                <a:gd name="T63" fmla="*/ 6 h 2352"/>
                <a:gd name="T64" fmla="*/ 1064 w 2203"/>
                <a:gd name="T65" fmla="*/ 2 h 2352"/>
                <a:gd name="T66" fmla="*/ 1072 w 2203"/>
                <a:gd name="T67" fmla="*/ 1 h 2352"/>
                <a:gd name="T68" fmla="*/ 1078 w 2203"/>
                <a:gd name="T69" fmla="*/ 0 h 2352"/>
                <a:gd name="T70" fmla="*/ 1086 w 2203"/>
                <a:gd name="T71" fmla="*/ 0 h 2352"/>
                <a:gd name="T72" fmla="*/ 1092 w 2203"/>
                <a:gd name="T73" fmla="*/ 2 h 2352"/>
                <a:gd name="T74" fmla="*/ 1099 w 2203"/>
                <a:gd name="T75" fmla="*/ 5 h 2352"/>
                <a:gd name="T76" fmla="*/ 1105 w 2203"/>
                <a:gd name="T77" fmla="*/ 10 h 2352"/>
                <a:gd name="T78" fmla="*/ 1111 w 2203"/>
                <a:gd name="T79" fmla="*/ 15 h 2352"/>
                <a:gd name="T80" fmla="*/ 2197 w 2203"/>
                <a:gd name="T81" fmla="*/ 1559 h 2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03" h="2352">
                  <a:moveTo>
                    <a:pt x="2197" y="1559"/>
                  </a:moveTo>
                  <a:lnTo>
                    <a:pt x="2197" y="1559"/>
                  </a:lnTo>
                  <a:lnTo>
                    <a:pt x="2200" y="1566"/>
                  </a:lnTo>
                  <a:lnTo>
                    <a:pt x="2203" y="1574"/>
                  </a:lnTo>
                  <a:lnTo>
                    <a:pt x="2203" y="1580"/>
                  </a:lnTo>
                  <a:lnTo>
                    <a:pt x="2203" y="1588"/>
                  </a:lnTo>
                  <a:lnTo>
                    <a:pt x="2200" y="1594"/>
                  </a:lnTo>
                  <a:lnTo>
                    <a:pt x="2198" y="1601"/>
                  </a:lnTo>
                  <a:lnTo>
                    <a:pt x="2193" y="1607"/>
                  </a:lnTo>
                  <a:lnTo>
                    <a:pt x="2187" y="1613"/>
                  </a:lnTo>
                  <a:lnTo>
                    <a:pt x="1146" y="2346"/>
                  </a:lnTo>
                  <a:lnTo>
                    <a:pt x="1146" y="2346"/>
                  </a:lnTo>
                  <a:lnTo>
                    <a:pt x="1139" y="2349"/>
                  </a:lnTo>
                  <a:lnTo>
                    <a:pt x="1133" y="2351"/>
                  </a:lnTo>
                  <a:lnTo>
                    <a:pt x="1125" y="2352"/>
                  </a:lnTo>
                  <a:lnTo>
                    <a:pt x="1118" y="2352"/>
                  </a:lnTo>
                  <a:lnTo>
                    <a:pt x="1111" y="2349"/>
                  </a:lnTo>
                  <a:lnTo>
                    <a:pt x="1104" y="2347"/>
                  </a:lnTo>
                  <a:lnTo>
                    <a:pt x="1099" y="2342"/>
                  </a:lnTo>
                  <a:lnTo>
                    <a:pt x="1094" y="2336"/>
                  </a:lnTo>
                  <a:lnTo>
                    <a:pt x="8" y="792"/>
                  </a:lnTo>
                  <a:lnTo>
                    <a:pt x="8" y="792"/>
                  </a:lnTo>
                  <a:lnTo>
                    <a:pt x="4" y="786"/>
                  </a:lnTo>
                  <a:lnTo>
                    <a:pt x="1" y="778"/>
                  </a:lnTo>
                  <a:lnTo>
                    <a:pt x="0" y="772"/>
                  </a:lnTo>
                  <a:lnTo>
                    <a:pt x="1" y="764"/>
                  </a:lnTo>
                  <a:lnTo>
                    <a:pt x="3" y="757"/>
                  </a:lnTo>
                  <a:lnTo>
                    <a:pt x="7" y="751"/>
                  </a:lnTo>
                  <a:lnTo>
                    <a:pt x="10" y="744"/>
                  </a:lnTo>
                  <a:lnTo>
                    <a:pt x="17" y="739"/>
                  </a:lnTo>
                  <a:lnTo>
                    <a:pt x="1057" y="6"/>
                  </a:lnTo>
                  <a:lnTo>
                    <a:pt x="1057" y="6"/>
                  </a:lnTo>
                  <a:lnTo>
                    <a:pt x="1064" y="2"/>
                  </a:lnTo>
                  <a:lnTo>
                    <a:pt x="1072" y="1"/>
                  </a:lnTo>
                  <a:lnTo>
                    <a:pt x="1078" y="0"/>
                  </a:lnTo>
                  <a:lnTo>
                    <a:pt x="1086" y="0"/>
                  </a:lnTo>
                  <a:lnTo>
                    <a:pt x="1092" y="2"/>
                  </a:lnTo>
                  <a:lnTo>
                    <a:pt x="1099" y="5"/>
                  </a:lnTo>
                  <a:lnTo>
                    <a:pt x="1105" y="10"/>
                  </a:lnTo>
                  <a:lnTo>
                    <a:pt x="1111" y="15"/>
                  </a:lnTo>
                  <a:lnTo>
                    <a:pt x="2197" y="1559"/>
                  </a:lnTo>
                  <a:close/>
                </a:path>
              </a:pathLst>
            </a:custGeom>
            <a:solidFill>
              <a:srgbClr val="1E2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89" name="Freeform 2069">
              <a:extLst>
                <a:ext uri="{FF2B5EF4-FFF2-40B4-BE49-F238E27FC236}">
                  <a16:creationId xmlns:a16="http://schemas.microsoft.com/office/drawing/2014/main" id="{1313BCCD-E3EA-423A-9A0E-A19DF8D743B9}"/>
                </a:ext>
              </a:extLst>
            </p:cNvPr>
            <p:cNvSpPr>
              <a:spLocks/>
            </p:cNvSpPr>
            <p:nvPr/>
          </p:nvSpPr>
          <p:spPr bwMode="auto">
            <a:xfrm>
              <a:off x="5137755" y="3218996"/>
              <a:ext cx="1813875" cy="1934934"/>
            </a:xfrm>
            <a:custGeom>
              <a:avLst/>
              <a:gdLst>
                <a:gd name="T0" fmla="*/ 1813 w 1813"/>
                <a:gd name="T1" fmla="*/ 1301 h 1934"/>
                <a:gd name="T2" fmla="*/ 916 w 1813"/>
                <a:gd name="T3" fmla="*/ 1934 h 1934"/>
                <a:gd name="T4" fmla="*/ 0 w 1813"/>
                <a:gd name="T5" fmla="*/ 632 h 1934"/>
                <a:gd name="T6" fmla="*/ 898 w 1813"/>
                <a:gd name="T7" fmla="*/ 0 h 1934"/>
                <a:gd name="T8" fmla="*/ 1813 w 1813"/>
                <a:gd name="T9" fmla="*/ 1301 h 1934"/>
              </a:gdLst>
              <a:ahLst/>
              <a:cxnLst>
                <a:cxn ang="0">
                  <a:pos x="T0" y="T1"/>
                </a:cxn>
                <a:cxn ang="0">
                  <a:pos x="T2" y="T3"/>
                </a:cxn>
                <a:cxn ang="0">
                  <a:pos x="T4" y="T5"/>
                </a:cxn>
                <a:cxn ang="0">
                  <a:pos x="T6" y="T7"/>
                </a:cxn>
                <a:cxn ang="0">
                  <a:pos x="T8" y="T9"/>
                </a:cxn>
              </a:cxnLst>
              <a:rect l="0" t="0" r="r" b="b"/>
              <a:pathLst>
                <a:path w="1813" h="1934">
                  <a:moveTo>
                    <a:pt x="1813" y="1301"/>
                  </a:moveTo>
                  <a:lnTo>
                    <a:pt x="916" y="1934"/>
                  </a:lnTo>
                  <a:lnTo>
                    <a:pt x="0" y="632"/>
                  </a:lnTo>
                  <a:lnTo>
                    <a:pt x="898" y="0"/>
                  </a:lnTo>
                  <a:lnTo>
                    <a:pt x="1813" y="1301"/>
                  </a:lnTo>
                  <a:close/>
                </a:path>
              </a:pathLst>
            </a:custGeom>
            <a:solidFill>
              <a:srgbClr val="1E2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90" name="Freeform 2070">
              <a:extLst>
                <a:ext uri="{FF2B5EF4-FFF2-40B4-BE49-F238E27FC236}">
                  <a16:creationId xmlns:a16="http://schemas.microsoft.com/office/drawing/2014/main" id="{70A65EAC-5780-4CBA-8C8B-1CDFF494125B}"/>
                </a:ext>
              </a:extLst>
            </p:cNvPr>
            <p:cNvSpPr>
              <a:spLocks/>
            </p:cNvSpPr>
            <p:nvPr/>
          </p:nvSpPr>
          <p:spPr bwMode="auto">
            <a:xfrm>
              <a:off x="5144758" y="3207991"/>
              <a:ext cx="1792865" cy="1903919"/>
            </a:xfrm>
            <a:custGeom>
              <a:avLst/>
              <a:gdLst>
                <a:gd name="T0" fmla="*/ 1792 w 1792"/>
                <a:gd name="T1" fmla="*/ 1271 h 1903"/>
                <a:gd name="T2" fmla="*/ 895 w 1792"/>
                <a:gd name="T3" fmla="*/ 1903 h 1903"/>
                <a:gd name="T4" fmla="*/ 0 w 1792"/>
                <a:gd name="T5" fmla="*/ 632 h 1903"/>
                <a:gd name="T6" fmla="*/ 898 w 1792"/>
                <a:gd name="T7" fmla="*/ 0 h 1903"/>
                <a:gd name="T8" fmla="*/ 1792 w 1792"/>
                <a:gd name="T9" fmla="*/ 1271 h 1903"/>
              </a:gdLst>
              <a:ahLst/>
              <a:cxnLst>
                <a:cxn ang="0">
                  <a:pos x="T0" y="T1"/>
                </a:cxn>
                <a:cxn ang="0">
                  <a:pos x="T2" y="T3"/>
                </a:cxn>
                <a:cxn ang="0">
                  <a:pos x="T4" y="T5"/>
                </a:cxn>
                <a:cxn ang="0">
                  <a:pos x="T6" y="T7"/>
                </a:cxn>
                <a:cxn ang="0">
                  <a:pos x="T8" y="T9"/>
                </a:cxn>
              </a:cxnLst>
              <a:rect l="0" t="0" r="r" b="b"/>
              <a:pathLst>
                <a:path w="1792" h="1903">
                  <a:moveTo>
                    <a:pt x="1792" y="1271"/>
                  </a:moveTo>
                  <a:lnTo>
                    <a:pt x="895" y="1903"/>
                  </a:lnTo>
                  <a:lnTo>
                    <a:pt x="0" y="632"/>
                  </a:lnTo>
                  <a:lnTo>
                    <a:pt x="898" y="0"/>
                  </a:lnTo>
                  <a:lnTo>
                    <a:pt x="1792" y="1271"/>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91" name="Freeform 2071">
              <a:extLst>
                <a:ext uri="{FF2B5EF4-FFF2-40B4-BE49-F238E27FC236}">
                  <a16:creationId xmlns:a16="http://schemas.microsoft.com/office/drawing/2014/main" id="{0DE6709D-5444-4F9D-AB44-0D3C9B512300}"/>
                </a:ext>
              </a:extLst>
            </p:cNvPr>
            <p:cNvSpPr>
              <a:spLocks/>
            </p:cNvSpPr>
            <p:nvPr/>
          </p:nvSpPr>
          <p:spPr bwMode="auto">
            <a:xfrm>
              <a:off x="5353859" y="3571166"/>
              <a:ext cx="506244" cy="363176"/>
            </a:xfrm>
            <a:custGeom>
              <a:avLst/>
              <a:gdLst>
                <a:gd name="T0" fmla="*/ 506 w 506"/>
                <a:gd name="T1" fmla="*/ 12 h 363"/>
                <a:gd name="T2" fmla="*/ 9 w 506"/>
                <a:gd name="T3" fmla="*/ 363 h 363"/>
                <a:gd name="T4" fmla="*/ 0 w 506"/>
                <a:gd name="T5" fmla="*/ 351 h 363"/>
                <a:gd name="T6" fmla="*/ 498 w 506"/>
                <a:gd name="T7" fmla="*/ 0 h 363"/>
                <a:gd name="T8" fmla="*/ 506 w 506"/>
                <a:gd name="T9" fmla="*/ 12 h 363"/>
              </a:gdLst>
              <a:ahLst/>
              <a:cxnLst>
                <a:cxn ang="0">
                  <a:pos x="T0" y="T1"/>
                </a:cxn>
                <a:cxn ang="0">
                  <a:pos x="T2" y="T3"/>
                </a:cxn>
                <a:cxn ang="0">
                  <a:pos x="T4" y="T5"/>
                </a:cxn>
                <a:cxn ang="0">
                  <a:pos x="T6" y="T7"/>
                </a:cxn>
                <a:cxn ang="0">
                  <a:pos x="T8" y="T9"/>
                </a:cxn>
              </a:cxnLst>
              <a:rect l="0" t="0" r="r" b="b"/>
              <a:pathLst>
                <a:path w="506" h="363">
                  <a:moveTo>
                    <a:pt x="506" y="12"/>
                  </a:moveTo>
                  <a:lnTo>
                    <a:pt x="9" y="363"/>
                  </a:lnTo>
                  <a:lnTo>
                    <a:pt x="0" y="351"/>
                  </a:lnTo>
                  <a:lnTo>
                    <a:pt x="498" y="0"/>
                  </a:lnTo>
                  <a:lnTo>
                    <a:pt x="506"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92" name="Freeform 2072">
              <a:extLst>
                <a:ext uri="{FF2B5EF4-FFF2-40B4-BE49-F238E27FC236}">
                  <a16:creationId xmlns:a16="http://schemas.microsoft.com/office/drawing/2014/main" id="{C9F0935A-4F44-4851-BEFC-3A5115A0373E}"/>
                </a:ext>
              </a:extLst>
            </p:cNvPr>
            <p:cNvSpPr>
              <a:spLocks/>
            </p:cNvSpPr>
            <p:nvPr/>
          </p:nvSpPr>
          <p:spPr bwMode="auto">
            <a:xfrm>
              <a:off x="5436899" y="3847299"/>
              <a:ext cx="282136" cy="205099"/>
            </a:xfrm>
            <a:custGeom>
              <a:avLst/>
              <a:gdLst>
                <a:gd name="T0" fmla="*/ 282 w 282"/>
                <a:gd name="T1" fmla="*/ 12 h 205"/>
                <a:gd name="T2" fmla="*/ 8 w 282"/>
                <a:gd name="T3" fmla="*/ 205 h 205"/>
                <a:gd name="T4" fmla="*/ 0 w 282"/>
                <a:gd name="T5" fmla="*/ 194 h 205"/>
                <a:gd name="T6" fmla="*/ 274 w 282"/>
                <a:gd name="T7" fmla="*/ 0 h 205"/>
                <a:gd name="T8" fmla="*/ 282 w 282"/>
                <a:gd name="T9" fmla="*/ 12 h 205"/>
              </a:gdLst>
              <a:ahLst/>
              <a:cxnLst>
                <a:cxn ang="0">
                  <a:pos x="T0" y="T1"/>
                </a:cxn>
                <a:cxn ang="0">
                  <a:pos x="T2" y="T3"/>
                </a:cxn>
                <a:cxn ang="0">
                  <a:pos x="T4" y="T5"/>
                </a:cxn>
                <a:cxn ang="0">
                  <a:pos x="T6" y="T7"/>
                </a:cxn>
                <a:cxn ang="0">
                  <a:pos x="T8" y="T9"/>
                </a:cxn>
              </a:cxnLst>
              <a:rect l="0" t="0" r="r" b="b"/>
              <a:pathLst>
                <a:path w="282" h="205">
                  <a:moveTo>
                    <a:pt x="282" y="12"/>
                  </a:moveTo>
                  <a:lnTo>
                    <a:pt x="8" y="205"/>
                  </a:lnTo>
                  <a:lnTo>
                    <a:pt x="0" y="194"/>
                  </a:lnTo>
                  <a:lnTo>
                    <a:pt x="274" y="0"/>
                  </a:lnTo>
                  <a:lnTo>
                    <a:pt x="282"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93" name="Freeform 2073">
              <a:extLst>
                <a:ext uri="{FF2B5EF4-FFF2-40B4-BE49-F238E27FC236}">
                  <a16:creationId xmlns:a16="http://schemas.microsoft.com/office/drawing/2014/main" id="{9B7440F4-6771-4397-B3E5-C06E7D2943E6}"/>
                </a:ext>
              </a:extLst>
            </p:cNvPr>
            <p:cNvSpPr>
              <a:spLocks/>
            </p:cNvSpPr>
            <p:nvPr/>
          </p:nvSpPr>
          <p:spPr bwMode="auto">
            <a:xfrm>
              <a:off x="5995169" y="3539150"/>
              <a:ext cx="161078" cy="120058"/>
            </a:xfrm>
            <a:custGeom>
              <a:avLst/>
              <a:gdLst>
                <a:gd name="T0" fmla="*/ 161 w 161"/>
                <a:gd name="T1" fmla="*/ 12 h 120"/>
                <a:gd name="T2" fmla="*/ 9 w 161"/>
                <a:gd name="T3" fmla="*/ 120 h 120"/>
                <a:gd name="T4" fmla="*/ 0 w 161"/>
                <a:gd name="T5" fmla="*/ 108 h 120"/>
                <a:gd name="T6" fmla="*/ 154 w 161"/>
                <a:gd name="T7" fmla="*/ 0 h 120"/>
                <a:gd name="T8" fmla="*/ 161 w 161"/>
                <a:gd name="T9" fmla="*/ 12 h 120"/>
              </a:gdLst>
              <a:ahLst/>
              <a:cxnLst>
                <a:cxn ang="0">
                  <a:pos x="T0" y="T1"/>
                </a:cxn>
                <a:cxn ang="0">
                  <a:pos x="T2" y="T3"/>
                </a:cxn>
                <a:cxn ang="0">
                  <a:pos x="T4" y="T5"/>
                </a:cxn>
                <a:cxn ang="0">
                  <a:pos x="T6" y="T7"/>
                </a:cxn>
                <a:cxn ang="0">
                  <a:pos x="T8" y="T9"/>
                </a:cxn>
              </a:cxnLst>
              <a:rect l="0" t="0" r="r" b="b"/>
              <a:pathLst>
                <a:path w="161" h="120">
                  <a:moveTo>
                    <a:pt x="161" y="12"/>
                  </a:moveTo>
                  <a:lnTo>
                    <a:pt x="9" y="120"/>
                  </a:lnTo>
                  <a:lnTo>
                    <a:pt x="0" y="108"/>
                  </a:lnTo>
                  <a:lnTo>
                    <a:pt x="154" y="0"/>
                  </a:lnTo>
                  <a:lnTo>
                    <a:pt x="161"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94" name="Freeform 2074">
              <a:extLst>
                <a:ext uri="{FF2B5EF4-FFF2-40B4-BE49-F238E27FC236}">
                  <a16:creationId xmlns:a16="http://schemas.microsoft.com/office/drawing/2014/main" id="{EFF033E7-C405-4D69-9AE5-65CCD80DD210}"/>
                </a:ext>
              </a:extLst>
            </p:cNvPr>
            <p:cNvSpPr>
              <a:spLocks/>
            </p:cNvSpPr>
            <p:nvPr/>
          </p:nvSpPr>
          <p:spPr bwMode="auto">
            <a:xfrm>
              <a:off x="6030186" y="4739730"/>
              <a:ext cx="215104" cy="157076"/>
            </a:xfrm>
            <a:custGeom>
              <a:avLst/>
              <a:gdLst>
                <a:gd name="T0" fmla="*/ 215 w 215"/>
                <a:gd name="T1" fmla="*/ 11 h 157"/>
                <a:gd name="T2" fmla="*/ 8 w 215"/>
                <a:gd name="T3" fmla="*/ 157 h 157"/>
                <a:gd name="T4" fmla="*/ 0 w 215"/>
                <a:gd name="T5" fmla="*/ 145 h 157"/>
                <a:gd name="T6" fmla="*/ 206 w 215"/>
                <a:gd name="T7" fmla="*/ 0 h 157"/>
                <a:gd name="T8" fmla="*/ 215 w 215"/>
                <a:gd name="T9" fmla="*/ 11 h 157"/>
              </a:gdLst>
              <a:ahLst/>
              <a:cxnLst>
                <a:cxn ang="0">
                  <a:pos x="T0" y="T1"/>
                </a:cxn>
                <a:cxn ang="0">
                  <a:pos x="T2" y="T3"/>
                </a:cxn>
                <a:cxn ang="0">
                  <a:pos x="T4" y="T5"/>
                </a:cxn>
                <a:cxn ang="0">
                  <a:pos x="T6" y="T7"/>
                </a:cxn>
                <a:cxn ang="0">
                  <a:pos x="T8" y="T9"/>
                </a:cxn>
              </a:cxnLst>
              <a:rect l="0" t="0" r="r" b="b"/>
              <a:pathLst>
                <a:path w="215" h="157">
                  <a:moveTo>
                    <a:pt x="215" y="11"/>
                  </a:moveTo>
                  <a:lnTo>
                    <a:pt x="8" y="157"/>
                  </a:lnTo>
                  <a:lnTo>
                    <a:pt x="0" y="145"/>
                  </a:lnTo>
                  <a:lnTo>
                    <a:pt x="206" y="0"/>
                  </a:lnTo>
                  <a:lnTo>
                    <a:pt x="215" y="1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95" name="Freeform 2075">
              <a:extLst>
                <a:ext uri="{FF2B5EF4-FFF2-40B4-BE49-F238E27FC236}">
                  <a16:creationId xmlns:a16="http://schemas.microsoft.com/office/drawing/2014/main" id="{7F047B72-6807-44AD-838A-84D528B9B12E}"/>
                </a:ext>
              </a:extLst>
            </p:cNvPr>
            <p:cNvSpPr>
              <a:spLocks/>
            </p:cNvSpPr>
            <p:nvPr/>
          </p:nvSpPr>
          <p:spPr bwMode="auto">
            <a:xfrm>
              <a:off x="5329848" y="3722239"/>
              <a:ext cx="250121" cy="185090"/>
            </a:xfrm>
            <a:custGeom>
              <a:avLst/>
              <a:gdLst>
                <a:gd name="T0" fmla="*/ 250 w 250"/>
                <a:gd name="T1" fmla="*/ 18 h 185"/>
                <a:gd name="T2" fmla="*/ 13 w 250"/>
                <a:gd name="T3" fmla="*/ 185 h 185"/>
                <a:gd name="T4" fmla="*/ 0 w 250"/>
                <a:gd name="T5" fmla="*/ 167 h 185"/>
                <a:gd name="T6" fmla="*/ 237 w 250"/>
                <a:gd name="T7" fmla="*/ 0 h 185"/>
                <a:gd name="T8" fmla="*/ 250 w 250"/>
                <a:gd name="T9" fmla="*/ 18 h 185"/>
              </a:gdLst>
              <a:ahLst/>
              <a:cxnLst>
                <a:cxn ang="0">
                  <a:pos x="T0" y="T1"/>
                </a:cxn>
                <a:cxn ang="0">
                  <a:pos x="T2" y="T3"/>
                </a:cxn>
                <a:cxn ang="0">
                  <a:pos x="T4" y="T5"/>
                </a:cxn>
                <a:cxn ang="0">
                  <a:pos x="T6" y="T7"/>
                </a:cxn>
                <a:cxn ang="0">
                  <a:pos x="T8" y="T9"/>
                </a:cxn>
              </a:cxnLst>
              <a:rect l="0" t="0" r="r" b="b"/>
              <a:pathLst>
                <a:path w="250" h="185">
                  <a:moveTo>
                    <a:pt x="250" y="18"/>
                  </a:moveTo>
                  <a:lnTo>
                    <a:pt x="13" y="185"/>
                  </a:lnTo>
                  <a:lnTo>
                    <a:pt x="0" y="167"/>
                  </a:lnTo>
                  <a:lnTo>
                    <a:pt x="237" y="0"/>
                  </a:lnTo>
                  <a:lnTo>
                    <a:pt x="250" y="18"/>
                  </a:lnTo>
                  <a:close/>
                </a:path>
              </a:pathLst>
            </a:custGeom>
            <a:solidFill>
              <a:srgbClr val="83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96" name="Freeform 2076">
              <a:extLst>
                <a:ext uri="{FF2B5EF4-FFF2-40B4-BE49-F238E27FC236}">
                  <a16:creationId xmlns:a16="http://schemas.microsoft.com/office/drawing/2014/main" id="{5C5F912A-7024-48B5-937E-C6E7B0139CB7}"/>
                </a:ext>
              </a:extLst>
            </p:cNvPr>
            <p:cNvSpPr>
              <a:spLocks/>
            </p:cNvSpPr>
            <p:nvPr/>
          </p:nvSpPr>
          <p:spPr bwMode="auto">
            <a:xfrm>
              <a:off x="5619988" y="4167453"/>
              <a:ext cx="222107" cy="183089"/>
            </a:xfrm>
            <a:custGeom>
              <a:avLst/>
              <a:gdLst>
                <a:gd name="T0" fmla="*/ 183 w 222"/>
                <a:gd name="T1" fmla="*/ 1 h 183"/>
                <a:gd name="T2" fmla="*/ 182 w 222"/>
                <a:gd name="T3" fmla="*/ 0 h 183"/>
                <a:gd name="T4" fmla="*/ 0 w 222"/>
                <a:gd name="T5" fmla="*/ 128 h 183"/>
                <a:gd name="T6" fmla="*/ 39 w 222"/>
                <a:gd name="T7" fmla="*/ 183 h 183"/>
                <a:gd name="T8" fmla="*/ 222 w 222"/>
                <a:gd name="T9" fmla="*/ 54 h 183"/>
                <a:gd name="T10" fmla="*/ 183 w 222"/>
                <a:gd name="T11" fmla="*/ 0 h 183"/>
                <a:gd name="T12" fmla="*/ 182 w 222"/>
                <a:gd name="T13" fmla="*/ 0 h 183"/>
                <a:gd name="T14" fmla="*/ 183 w 222"/>
                <a:gd name="T15" fmla="*/ 1 h 183"/>
                <a:gd name="T16" fmla="*/ 182 w 222"/>
                <a:gd name="T17" fmla="*/ 1 h 183"/>
                <a:gd name="T18" fmla="*/ 218 w 222"/>
                <a:gd name="T19" fmla="*/ 53 h 183"/>
                <a:gd name="T20" fmla="*/ 39 w 222"/>
                <a:gd name="T21" fmla="*/ 179 h 183"/>
                <a:gd name="T22" fmla="*/ 4 w 222"/>
                <a:gd name="T23" fmla="*/ 128 h 183"/>
                <a:gd name="T24" fmla="*/ 183 w 222"/>
                <a:gd name="T25" fmla="*/ 2 h 183"/>
                <a:gd name="T26" fmla="*/ 183 w 222"/>
                <a:gd name="T27" fmla="*/ 1 h 183"/>
                <a:gd name="T28" fmla="*/ 182 w 222"/>
                <a:gd name="T29" fmla="*/ 1 h 183"/>
                <a:gd name="T30" fmla="*/ 183 w 222"/>
                <a:gd name="T31" fmla="*/ 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183">
                  <a:moveTo>
                    <a:pt x="183" y="1"/>
                  </a:moveTo>
                  <a:lnTo>
                    <a:pt x="182" y="0"/>
                  </a:lnTo>
                  <a:lnTo>
                    <a:pt x="0" y="128"/>
                  </a:lnTo>
                  <a:lnTo>
                    <a:pt x="39" y="183"/>
                  </a:lnTo>
                  <a:lnTo>
                    <a:pt x="222" y="54"/>
                  </a:lnTo>
                  <a:lnTo>
                    <a:pt x="183" y="0"/>
                  </a:lnTo>
                  <a:lnTo>
                    <a:pt x="182" y="0"/>
                  </a:lnTo>
                  <a:lnTo>
                    <a:pt x="183" y="1"/>
                  </a:lnTo>
                  <a:lnTo>
                    <a:pt x="182" y="1"/>
                  </a:lnTo>
                  <a:lnTo>
                    <a:pt x="218" y="53"/>
                  </a:lnTo>
                  <a:lnTo>
                    <a:pt x="39" y="179"/>
                  </a:lnTo>
                  <a:lnTo>
                    <a:pt x="4" y="128"/>
                  </a:lnTo>
                  <a:lnTo>
                    <a:pt x="183" y="2"/>
                  </a:lnTo>
                  <a:lnTo>
                    <a:pt x="183" y="1"/>
                  </a:lnTo>
                  <a:lnTo>
                    <a:pt x="182" y="1"/>
                  </a:lnTo>
                  <a:lnTo>
                    <a:pt x="183"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97" name="Freeform 2077">
              <a:extLst>
                <a:ext uri="{FF2B5EF4-FFF2-40B4-BE49-F238E27FC236}">
                  <a16:creationId xmlns:a16="http://schemas.microsoft.com/office/drawing/2014/main" id="{E0FC9978-5DCF-4590-A902-B6450FA84A97}"/>
                </a:ext>
              </a:extLst>
            </p:cNvPr>
            <p:cNvSpPr>
              <a:spLocks/>
            </p:cNvSpPr>
            <p:nvPr/>
          </p:nvSpPr>
          <p:spPr bwMode="auto">
            <a:xfrm>
              <a:off x="5467914" y="3948348"/>
              <a:ext cx="225109" cy="190092"/>
            </a:xfrm>
            <a:custGeom>
              <a:avLst/>
              <a:gdLst>
                <a:gd name="T0" fmla="*/ 181 w 225"/>
                <a:gd name="T1" fmla="*/ 0 h 190"/>
                <a:gd name="T2" fmla="*/ 0 w 225"/>
                <a:gd name="T3" fmla="*/ 128 h 190"/>
                <a:gd name="T4" fmla="*/ 44 w 225"/>
                <a:gd name="T5" fmla="*/ 190 h 190"/>
                <a:gd name="T6" fmla="*/ 225 w 225"/>
                <a:gd name="T7" fmla="*/ 63 h 190"/>
                <a:gd name="T8" fmla="*/ 181 w 225"/>
                <a:gd name="T9" fmla="*/ 0 h 190"/>
              </a:gdLst>
              <a:ahLst/>
              <a:cxnLst>
                <a:cxn ang="0">
                  <a:pos x="T0" y="T1"/>
                </a:cxn>
                <a:cxn ang="0">
                  <a:pos x="T2" y="T3"/>
                </a:cxn>
                <a:cxn ang="0">
                  <a:pos x="T4" y="T5"/>
                </a:cxn>
                <a:cxn ang="0">
                  <a:pos x="T6" y="T7"/>
                </a:cxn>
                <a:cxn ang="0">
                  <a:pos x="T8" y="T9"/>
                </a:cxn>
              </a:cxnLst>
              <a:rect l="0" t="0" r="r" b="b"/>
              <a:pathLst>
                <a:path w="225" h="190">
                  <a:moveTo>
                    <a:pt x="181" y="0"/>
                  </a:moveTo>
                  <a:lnTo>
                    <a:pt x="0" y="128"/>
                  </a:lnTo>
                  <a:lnTo>
                    <a:pt x="44" y="190"/>
                  </a:lnTo>
                  <a:lnTo>
                    <a:pt x="225" y="63"/>
                  </a:lnTo>
                  <a:lnTo>
                    <a:pt x="181" y="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798" name="Freeform 2078">
              <a:extLst>
                <a:ext uri="{FF2B5EF4-FFF2-40B4-BE49-F238E27FC236}">
                  <a16:creationId xmlns:a16="http://schemas.microsoft.com/office/drawing/2014/main" id="{6CE36C2B-26A1-4C7E-9578-BAAC9495111A}"/>
                </a:ext>
              </a:extLst>
            </p:cNvPr>
            <p:cNvSpPr>
              <a:spLocks/>
            </p:cNvSpPr>
            <p:nvPr/>
          </p:nvSpPr>
          <p:spPr bwMode="auto">
            <a:xfrm>
              <a:off x="5466914" y="3947347"/>
              <a:ext cx="227110" cy="194094"/>
            </a:xfrm>
            <a:custGeom>
              <a:avLst/>
              <a:gdLst>
                <a:gd name="T0" fmla="*/ 182 w 227"/>
                <a:gd name="T1" fmla="*/ 1 h 194"/>
                <a:gd name="T2" fmla="*/ 182 w 227"/>
                <a:gd name="T3" fmla="*/ 1 h 194"/>
                <a:gd name="T4" fmla="*/ 0 w 227"/>
                <a:gd name="T5" fmla="*/ 129 h 194"/>
                <a:gd name="T6" fmla="*/ 44 w 227"/>
                <a:gd name="T7" fmla="*/ 194 h 194"/>
                <a:gd name="T8" fmla="*/ 227 w 227"/>
                <a:gd name="T9" fmla="*/ 65 h 194"/>
                <a:gd name="T10" fmla="*/ 182 w 227"/>
                <a:gd name="T11" fmla="*/ 0 h 194"/>
                <a:gd name="T12" fmla="*/ 182 w 227"/>
                <a:gd name="T13" fmla="*/ 1 h 194"/>
                <a:gd name="T14" fmla="*/ 182 w 227"/>
                <a:gd name="T15" fmla="*/ 1 h 194"/>
                <a:gd name="T16" fmla="*/ 180 w 227"/>
                <a:gd name="T17" fmla="*/ 3 h 194"/>
                <a:gd name="T18" fmla="*/ 224 w 227"/>
                <a:gd name="T19" fmla="*/ 64 h 194"/>
                <a:gd name="T20" fmla="*/ 45 w 227"/>
                <a:gd name="T21" fmla="*/ 190 h 194"/>
                <a:gd name="T22" fmla="*/ 2 w 227"/>
                <a:gd name="T23" fmla="*/ 130 h 194"/>
                <a:gd name="T24" fmla="*/ 183 w 227"/>
                <a:gd name="T25" fmla="*/ 3 h 194"/>
                <a:gd name="T26" fmla="*/ 182 w 227"/>
                <a:gd name="T27" fmla="*/ 1 h 194"/>
                <a:gd name="T28" fmla="*/ 180 w 227"/>
                <a:gd name="T29" fmla="*/ 3 h 194"/>
                <a:gd name="T30" fmla="*/ 182 w 227"/>
                <a:gd name="T31" fmla="*/ 1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 h="194">
                  <a:moveTo>
                    <a:pt x="182" y="1"/>
                  </a:moveTo>
                  <a:lnTo>
                    <a:pt x="182" y="1"/>
                  </a:lnTo>
                  <a:lnTo>
                    <a:pt x="0" y="129"/>
                  </a:lnTo>
                  <a:lnTo>
                    <a:pt x="44" y="194"/>
                  </a:lnTo>
                  <a:lnTo>
                    <a:pt x="227" y="65"/>
                  </a:lnTo>
                  <a:lnTo>
                    <a:pt x="182" y="0"/>
                  </a:lnTo>
                  <a:lnTo>
                    <a:pt x="182" y="1"/>
                  </a:lnTo>
                  <a:lnTo>
                    <a:pt x="182" y="1"/>
                  </a:lnTo>
                  <a:lnTo>
                    <a:pt x="180" y="3"/>
                  </a:lnTo>
                  <a:lnTo>
                    <a:pt x="224" y="64"/>
                  </a:lnTo>
                  <a:lnTo>
                    <a:pt x="45" y="190"/>
                  </a:lnTo>
                  <a:lnTo>
                    <a:pt x="2" y="130"/>
                  </a:lnTo>
                  <a:lnTo>
                    <a:pt x="183" y="3"/>
                  </a:lnTo>
                  <a:lnTo>
                    <a:pt x="182" y="1"/>
                  </a:lnTo>
                  <a:lnTo>
                    <a:pt x="180" y="3"/>
                  </a:lnTo>
                  <a:lnTo>
                    <a:pt x="182"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42" name="Freeform 2080">
              <a:extLst>
                <a:ext uri="{FF2B5EF4-FFF2-40B4-BE49-F238E27FC236}">
                  <a16:creationId xmlns:a16="http://schemas.microsoft.com/office/drawing/2014/main" id="{A398A5EE-6573-4359-ACD9-A6CD44DE02A5}"/>
                </a:ext>
              </a:extLst>
            </p:cNvPr>
            <p:cNvSpPr>
              <a:spLocks/>
            </p:cNvSpPr>
            <p:nvPr/>
          </p:nvSpPr>
          <p:spPr bwMode="auto">
            <a:xfrm>
              <a:off x="5507934" y="4008377"/>
              <a:ext cx="222107" cy="183089"/>
            </a:xfrm>
            <a:custGeom>
              <a:avLst/>
              <a:gdLst>
                <a:gd name="T0" fmla="*/ 183 w 222"/>
                <a:gd name="T1" fmla="*/ 1 h 183"/>
                <a:gd name="T2" fmla="*/ 183 w 222"/>
                <a:gd name="T3" fmla="*/ 0 h 183"/>
                <a:gd name="T4" fmla="*/ 0 w 222"/>
                <a:gd name="T5" fmla="*/ 129 h 183"/>
                <a:gd name="T6" fmla="*/ 39 w 222"/>
                <a:gd name="T7" fmla="*/ 183 h 183"/>
                <a:gd name="T8" fmla="*/ 222 w 222"/>
                <a:gd name="T9" fmla="*/ 55 h 183"/>
                <a:gd name="T10" fmla="*/ 183 w 222"/>
                <a:gd name="T11" fmla="*/ 0 h 183"/>
                <a:gd name="T12" fmla="*/ 183 w 222"/>
                <a:gd name="T13" fmla="*/ 0 h 183"/>
                <a:gd name="T14" fmla="*/ 183 w 222"/>
                <a:gd name="T15" fmla="*/ 1 h 183"/>
                <a:gd name="T16" fmla="*/ 182 w 222"/>
                <a:gd name="T17" fmla="*/ 3 h 183"/>
                <a:gd name="T18" fmla="*/ 218 w 222"/>
                <a:gd name="T19" fmla="*/ 55 h 183"/>
                <a:gd name="T20" fmla="*/ 41 w 222"/>
                <a:gd name="T21" fmla="*/ 179 h 183"/>
                <a:gd name="T22" fmla="*/ 4 w 222"/>
                <a:gd name="T23" fmla="*/ 129 h 183"/>
                <a:gd name="T24" fmla="*/ 185 w 222"/>
                <a:gd name="T25" fmla="*/ 3 h 183"/>
                <a:gd name="T26" fmla="*/ 183 w 222"/>
                <a:gd name="T27" fmla="*/ 1 h 183"/>
                <a:gd name="T28" fmla="*/ 182 w 222"/>
                <a:gd name="T29" fmla="*/ 3 h 183"/>
                <a:gd name="T30" fmla="*/ 183 w 222"/>
                <a:gd name="T31" fmla="*/ 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183">
                  <a:moveTo>
                    <a:pt x="183" y="1"/>
                  </a:moveTo>
                  <a:lnTo>
                    <a:pt x="183" y="0"/>
                  </a:lnTo>
                  <a:lnTo>
                    <a:pt x="0" y="129"/>
                  </a:lnTo>
                  <a:lnTo>
                    <a:pt x="39" y="183"/>
                  </a:lnTo>
                  <a:lnTo>
                    <a:pt x="222" y="55"/>
                  </a:lnTo>
                  <a:lnTo>
                    <a:pt x="183" y="0"/>
                  </a:lnTo>
                  <a:lnTo>
                    <a:pt x="183" y="0"/>
                  </a:lnTo>
                  <a:lnTo>
                    <a:pt x="183" y="1"/>
                  </a:lnTo>
                  <a:lnTo>
                    <a:pt x="182" y="3"/>
                  </a:lnTo>
                  <a:lnTo>
                    <a:pt x="218" y="55"/>
                  </a:lnTo>
                  <a:lnTo>
                    <a:pt x="41" y="179"/>
                  </a:lnTo>
                  <a:lnTo>
                    <a:pt x="4" y="129"/>
                  </a:lnTo>
                  <a:lnTo>
                    <a:pt x="185" y="3"/>
                  </a:lnTo>
                  <a:lnTo>
                    <a:pt x="183" y="1"/>
                  </a:lnTo>
                  <a:lnTo>
                    <a:pt x="182" y="3"/>
                  </a:lnTo>
                  <a:lnTo>
                    <a:pt x="183"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43" name="Freeform 2081">
              <a:extLst>
                <a:ext uri="{FF2B5EF4-FFF2-40B4-BE49-F238E27FC236}">
                  <a16:creationId xmlns:a16="http://schemas.microsoft.com/office/drawing/2014/main" id="{3D16B002-A168-493D-B379-59A3C07B97D6}"/>
                </a:ext>
              </a:extLst>
            </p:cNvPr>
            <p:cNvSpPr>
              <a:spLocks/>
            </p:cNvSpPr>
            <p:nvPr/>
          </p:nvSpPr>
          <p:spPr bwMode="auto">
            <a:xfrm>
              <a:off x="5649001" y="3735245"/>
              <a:ext cx="346167" cy="277134"/>
            </a:xfrm>
            <a:custGeom>
              <a:avLst/>
              <a:gdLst>
                <a:gd name="T0" fmla="*/ 302 w 346"/>
                <a:gd name="T1" fmla="*/ 0 h 277"/>
                <a:gd name="T2" fmla="*/ 0 w 346"/>
                <a:gd name="T3" fmla="*/ 215 h 277"/>
                <a:gd name="T4" fmla="*/ 42 w 346"/>
                <a:gd name="T5" fmla="*/ 277 h 277"/>
                <a:gd name="T6" fmla="*/ 346 w 346"/>
                <a:gd name="T7" fmla="*/ 63 h 277"/>
                <a:gd name="T8" fmla="*/ 302 w 346"/>
                <a:gd name="T9" fmla="*/ 0 h 277"/>
              </a:gdLst>
              <a:ahLst/>
              <a:cxnLst>
                <a:cxn ang="0">
                  <a:pos x="T0" y="T1"/>
                </a:cxn>
                <a:cxn ang="0">
                  <a:pos x="T2" y="T3"/>
                </a:cxn>
                <a:cxn ang="0">
                  <a:pos x="T4" y="T5"/>
                </a:cxn>
                <a:cxn ang="0">
                  <a:pos x="T6" y="T7"/>
                </a:cxn>
                <a:cxn ang="0">
                  <a:pos x="T8" y="T9"/>
                </a:cxn>
              </a:cxnLst>
              <a:rect l="0" t="0" r="r" b="b"/>
              <a:pathLst>
                <a:path w="346" h="277">
                  <a:moveTo>
                    <a:pt x="302" y="0"/>
                  </a:moveTo>
                  <a:lnTo>
                    <a:pt x="0" y="215"/>
                  </a:lnTo>
                  <a:lnTo>
                    <a:pt x="42" y="277"/>
                  </a:lnTo>
                  <a:lnTo>
                    <a:pt x="346" y="63"/>
                  </a:lnTo>
                  <a:lnTo>
                    <a:pt x="302" y="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44" name="Freeform 2082">
              <a:extLst>
                <a:ext uri="{FF2B5EF4-FFF2-40B4-BE49-F238E27FC236}">
                  <a16:creationId xmlns:a16="http://schemas.microsoft.com/office/drawing/2014/main" id="{3DE55CAE-158F-40D3-B636-53A45CC5BF5E}"/>
                </a:ext>
              </a:extLst>
            </p:cNvPr>
            <p:cNvSpPr>
              <a:spLocks/>
            </p:cNvSpPr>
            <p:nvPr/>
          </p:nvSpPr>
          <p:spPr bwMode="auto">
            <a:xfrm>
              <a:off x="5646000" y="3734245"/>
              <a:ext cx="351170" cy="279135"/>
            </a:xfrm>
            <a:custGeom>
              <a:avLst/>
              <a:gdLst>
                <a:gd name="T0" fmla="*/ 305 w 351"/>
                <a:gd name="T1" fmla="*/ 1 h 279"/>
                <a:gd name="T2" fmla="*/ 305 w 351"/>
                <a:gd name="T3" fmla="*/ 1 h 279"/>
                <a:gd name="T4" fmla="*/ 0 w 351"/>
                <a:gd name="T5" fmla="*/ 216 h 279"/>
                <a:gd name="T6" fmla="*/ 45 w 351"/>
                <a:gd name="T7" fmla="*/ 279 h 279"/>
                <a:gd name="T8" fmla="*/ 351 w 351"/>
                <a:gd name="T9" fmla="*/ 65 h 279"/>
                <a:gd name="T10" fmla="*/ 305 w 351"/>
                <a:gd name="T11" fmla="*/ 0 h 279"/>
                <a:gd name="T12" fmla="*/ 305 w 351"/>
                <a:gd name="T13" fmla="*/ 1 h 279"/>
                <a:gd name="T14" fmla="*/ 305 w 351"/>
                <a:gd name="T15" fmla="*/ 1 h 279"/>
                <a:gd name="T16" fmla="*/ 304 w 351"/>
                <a:gd name="T17" fmla="*/ 2 h 279"/>
                <a:gd name="T18" fmla="*/ 348 w 351"/>
                <a:gd name="T19" fmla="*/ 64 h 279"/>
                <a:gd name="T20" fmla="*/ 47 w 351"/>
                <a:gd name="T21" fmla="*/ 275 h 279"/>
                <a:gd name="T22" fmla="*/ 4 w 351"/>
                <a:gd name="T23" fmla="*/ 216 h 279"/>
                <a:gd name="T24" fmla="*/ 306 w 351"/>
                <a:gd name="T25" fmla="*/ 2 h 279"/>
                <a:gd name="T26" fmla="*/ 305 w 351"/>
                <a:gd name="T27" fmla="*/ 1 h 279"/>
                <a:gd name="T28" fmla="*/ 304 w 351"/>
                <a:gd name="T29" fmla="*/ 2 h 279"/>
                <a:gd name="T30" fmla="*/ 305 w 351"/>
                <a:gd name="T31" fmla="*/ 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1" h="279">
                  <a:moveTo>
                    <a:pt x="305" y="1"/>
                  </a:moveTo>
                  <a:lnTo>
                    <a:pt x="305" y="1"/>
                  </a:lnTo>
                  <a:lnTo>
                    <a:pt x="0" y="216"/>
                  </a:lnTo>
                  <a:lnTo>
                    <a:pt x="45" y="279"/>
                  </a:lnTo>
                  <a:lnTo>
                    <a:pt x="351" y="65"/>
                  </a:lnTo>
                  <a:lnTo>
                    <a:pt x="305" y="0"/>
                  </a:lnTo>
                  <a:lnTo>
                    <a:pt x="305" y="1"/>
                  </a:lnTo>
                  <a:lnTo>
                    <a:pt x="305" y="1"/>
                  </a:lnTo>
                  <a:lnTo>
                    <a:pt x="304" y="2"/>
                  </a:lnTo>
                  <a:lnTo>
                    <a:pt x="348" y="64"/>
                  </a:lnTo>
                  <a:lnTo>
                    <a:pt x="47" y="275"/>
                  </a:lnTo>
                  <a:lnTo>
                    <a:pt x="4" y="216"/>
                  </a:lnTo>
                  <a:lnTo>
                    <a:pt x="306" y="2"/>
                  </a:lnTo>
                  <a:lnTo>
                    <a:pt x="305" y="1"/>
                  </a:lnTo>
                  <a:lnTo>
                    <a:pt x="304" y="2"/>
                  </a:lnTo>
                  <a:lnTo>
                    <a:pt x="305"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45" name="Freeform 2083">
              <a:extLst>
                <a:ext uri="{FF2B5EF4-FFF2-40B4-BE49-F238E27FC236}">
                  <a16:creationId xmlns:a16="http://schemas.microsoft.com/office/drawing/2014/main" id="{768702FC-33FF-4FF3-B143-96153FC0B61F}"/>
                </a:ext>
              </a:extLst>
            </p:cNvPr>
            <p:cNvSpPr>
              <a:spLocks/>
            </p:cNvSpPr>
            <p:nvPr/>
          </p:nvSpPr>
          <p:spPr bwMode="auto">
            <a:xfrm>
              <a:off x="5689021" y="3795274"/>
              <a:ext cx="344166" cy="269130"/>
            </a:xfrm>
            <a:custGeom>
              <a:avLst/>
              <a:gdLst>
                <a:gd name="T0" fmla="*/ 305 w 344"/>
                <a:gd name="T1" fmla="*/ 1 h 269"/>
                <a:gd name="T2" fmla="*/ 304 w 344"/>
                <a:gd name="T3" fmla="*/ 0 h 269"/>
                <a:gd name="T4" fmla="*/ 0 w 344"/>
                <a:gd name="T5" fmla="*/ 214 h 269"/>
                <a:gd name="T6" fmla="*/ 39 w 344"/>
                <a:gd name="T7" fmla="*/ 269 h 269"/>
                <a:gd name="T8" fmla="*/ 344 w 344"/>
                <a:gd name="T9" fmla="*/ 55 h 269"/>
                <a:gd name="T10" fmla="*/ 305 w 344"/>
                <a:gd name="T11" fmla="*/ 0 h 269"/>
                <a:gd name="T12" fmla="*/ 304 w 344"/>
                <a:gd name="T13" fmla="*/ 0 h 269"/>
                <a:gd name="T14" fmla="*/ 305 w 344"/>
                <a:gd name="T15" fmla="*/ 1 h 269"/>
                <a:gd name="T16" fmla="*/ 304 w 344"/>
                <a:gd name="T17" fmla="*/ 3 h 269"/>
                <a:gd name="T18" fmla="*/ 340 w 344"/>
                <a:gd name="T19" fmla="*/ 55 h 269"/>
                <a:gd name="T20" fmla="*/ 39 w 344"/>
                <a:gd name="T21" fmla="*/ 266 h 269"/>
                <a:gd name="T22" fmla="*/ 4 w 344"/>
                <a:gd name="T23" fmla="*/ 216 h 269"/>
                <a:gd name="T24" fmla="*/ 306 w 344"/>
                <a:gd name="T25" fmla="*/ 3 h 269"/>
                <a:gd name="T26" fmla="*/ 305 w 344"/>
                <a:gd name="T27" fmla="*/ 1 h 269"/>
                <a:gd name="T28" fmla="*/ 304 w 344"/>
                <a:gd name="T29" fmla="*/ 3 h 269"/>
                <a:gd name="T30" fmla="*/ 305 w 344"/>
                <a:gd name="T31" fmla="*/ 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4" h="269">
                  <a:moveTo>
                    <a:pt x="305" y="1"/>
                  </a:moveTo>
                  <a:lnTo>
                    <a:pt x="304" y="0"/>
                  </a:lnTo>
                  <a:lnTo>
                    <a:pt x="0" y="214"/>
                  </a:lnTo>
                  <a:lnTo>
                    <a:pt x="39" y="269"/>
                  </a:lnTo>
                  <a:lnTo>
                    <a:pt x="344" y="55"/>
                  </a:lnTo>
                  <a:lnTo>
                    <a:pt x="305" y="0"/>
                  </a:lnTo>
                  <a:lnTo>
                    <a:pt x="304" y="0"/>
                  </a:lnTo>
                  <a:lnTo>
                    <a:pt x="305" y="1"/>
                  </a:lnTo>
                  <a:lnTo>
                    <a:pt x="304" y="3"/>
                  </a:lnTo>
                  <a:lnTo>
                    <a:pt x="340" y="55"/>
                  </a:lnTo>
                  <a:lnTo>
                    <a:pt x="39" y="266"/>
                  </a:lnTo>
                  <a:lnTo>
                    <a:pt x="4" y="216"/>
                  </a:lnTo>
                  <a:lnTo>
                    <a:pt x="306" y="3"/>
                  </a:lnTo>
                  <a:lnTo>
                    <a:pt x="305" y="1"/>
                  </a:lnTo>
                  <a:lnTo>
                    <a:pt x="304" y="3"/>
                  </a:lnTo>
                  <a:lnTo>
                    <a:pt x="305"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46" name="Freeform 2084">
              <a:extLst>
                <a:ext uri="{FF2B5EF4-FFF2-40B4-BE49-F238E27FC236}">
                  <a16:creationId xmlns:a16="http://schemas.microsoft.com/office/drawing/2014/main" id="{9F1BBC79-5638-41EC-9C03-7A4BFF41D42B}"/>
                </a:ext>
              </a:extLst>
            </p:cNvPr>
            <p:cNvSpPr>
              <a:spLocks/>
            </p:cNvSpPr>
            <p:nvPr/>
          </p:nvSpPr>
          <p:spPr bwMode="auto">
            <a:xfrm>
              <a:off x="5952148" y="3578169"/>
              <a:ext cx="268129" cy="220106"/>
            </a:xfrm>
            <a:custGeom>
              <a:avLst/>
              <a:gdLst>
                <a:gd name="T0" fmla="*/ 224 w 268"/>
                <a:gd name="T1" fmla="*/ 0 h 220"/>
                <a:gd name="T2" fmla="*/ 0 w 268"/>
                <a:gd name="T3" fmla="*/ 157 h 220"/>
                <a:gd name="T4" fmla="*/ 43 w 268"/>
                <a:gd name="T5" fmla="*/ 220 h 220"/>
                <a:gd name="T6" fmla="*/ 268 w 268"/>
                <a:gd name="T7" fmla="*/ 62 h 220"/>
                <a:gd name="T8" fmla="*/ 224 w 268"/>
                <a:gd name="T9" fmla="*/ 0 h 220"/>
              </a:gdLst>
              <a:ahLst/>
              <a:cxnLst>
                <a:cxn ang="0">
                  <a:pos x="T0" y="T1"/>
                </a:cxn>
                <a:cxn ang="0">
                  <a:pos x="T2" y="T3"/>
                </a:cxn>
                <a:cxn ang="0">
                  <a:pos x="T4" y="T5"/>
                </a:cxn>
                <a:cxn ang="0">
                  <a:pos x="T6" y="T7"/>
                </a:cxn>
                <a:cxn ang="0">
                  <a:pos x="T8" y="T9"/>
                </a:cxn>
              </a:cxnLst>
              <a:rect l="0" t="0" r="r" b="b"/>
              <a:pathLst>
                <a:path w="268" h="220">
                  <a:moveTo>
                    <a:pt x="224" y="0"/>
                  </a:moveTo>
                  <a:lnTo>
                    <a:pt x="0" y="157"/>
                  </a:lnTo>
                  <a:lnTo>
                    <a:pt x="43" y="220"/>
                  </a:lnTo>
                  <a:lnTo>
                    <a:pt x="268" y="62"/>
                  </a:lnTo>
                  <a:lnTo>
                    <a:pt x="224" y="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47" name="Freeform 2085">
              <a:extLst>
                <a:ext uri="{FF2B5EF4-FFF2-40B4-BE49-F238E27FC236}">
                  <a16:creationId xmlns:a16="http://schemas.microsoft.com/office/drawing/2014/main" id="{0ED6BAB9-18D0-4305-B789-D89F972FC038}"/>
                </a:ext>
              </a:extLst>
            </p:cNvPr>
            <p:cNvSpPr>
              <a:spLocks/>
            </p:cNvSpPr>
            <p:nvPr/>
          </p:nvSpPr>
          <p:spPr bwMode="auto">
            <a:xfrm>
              <a:off x="5950147" y="3577169"/>
              <a:ext cx="271131" cy="222107"/>
            </a:xfrm>
            <a:custGeom>
              <a:avLst/>
              <a:gdLst>
                <a:gd name="T0" fmla="*/ 226 w 271"/>
                <a:gd name="T1" fmla="*/ 1 h 222"/>
                <a:gd name="T2" fmla="*/ 225 w 271"/>
                <a:gd name="T3" fmla="*/ 0 h 222"/>
                <a:gd name="T4" fmla="*/ 0 w 271"/>
                <a:gd name="T5" fmla="*/ 158 h 222"/>
                <a:gd name="T6" fmla="*/ 45 w 271"/>
                <a:gd name="T7" fmla="*/ 222 h 222"/>
                <a:gd name="T8" fmla="*/ 271 w 271"/>
                <a:gd name="T9" fmla="*/ 63 h 222"/>
                <a:gd name="T10" fmla="*/ 226 w 271"/>
                <a:gd name="T11" fmla="*/ 0 h 222"/>
                <a:gd name="T12" fmla="*/ 225 w 271"/>
                <a:gd name="T13" fmla="*/ 0 h 222"/>
                <a:gd name="T14" fmla="*/ 226 w 271"/>
                <a:gd name="T15" fmla="*/ 1 h 222"/>
                <a:gd name="T16" fmla="*/ 225 w 271"/>
                <a:gd name="T17" fmla="*/ 1 h 222"/>
                <a:gd name="T18" fmla="*/ 267 w 271"/>
                <a:gd name="T19" fmla="*/ 63 h 222"/>
                <a:gd name="T20" fmla="*/ 47 w 271"/>
                <a:gd name="T21" fmla="*/ 219 h 222"/>
                <a:gd name="T22" fmla="*/ 4 w 271"/>
                <a:gd name="T23" fmla="*/ 158 h 222"/>
                <a:gd name="T24" fmla="*/ 226 w 271"/>
                <a:gd name="T25" fmla="*/ 2 h 222"/>
                <a:gd name="T26" fmla="*/ 226 w 271"/>
                <a:gd name="T27" fmla="*/ 1 h 222"/>
                <a:gd name="T28" fmla="*/ 225 w 271"/>
                <a:gd name="T29" fmla="*/ 1 h 222"/>
                <a:gd name="T30" fmla="*/ 226 w 271"/>
                <a:gd name="T31" fmla="*/ 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222">
                  <a:moveTo>
                    <a:pt x="226" y="1"/>
                  </a:moveTo>
                  <a:lnTo>
                    <a:pt x="225" y="0"/>
                  </a:lnTo>
                  <a:lnTo>
                    <a:pt x="0" y="158"/>
                  </a:lnTo>
                  <a:lnTo>
                    <a:pt x="45" y="222"/>
                  </a:lnTo>
                  <a:lnTo>
                    <a:pt x="271" y="63"/>
                  </a:lnTo>
                  <a:lnTo>
                    <a:pt x="226" y="0"/>
                  </a:lnTo>
                  <a:lnTo>
                    <a:pt x="225" y="0"/>
                  </a:lnTo>
                  <a:lnTo>
                    <a:pt x="226" y="1"/>
                  </a:lnTo>
                  <a:lnTo>
                    <a:pt x="225" y="1"/>
                  </a:lnTo>
                  <a:lnTo>
                    <a:pt x="267" y="63"/>
                  </a:lnTo>
                  <a:lnTo>
                    <a:pt x="47" y="219"/>
                  </a:lnTo>
                  <a:lnTo>
                    <a:pt x="4" y="158"/>
                  </a:lnTo>
                  <a:lnTo>
                    <a:pt x="226" y="2"/>
                  </a:lnTo>
                  <a:lnTo>
                    <a:pt x="226" y="1"/>
                  </a:lnTo>
                  <a:lnTo>
                    <a:pt x="225" y="1"/>
                  </a:lnTo>
                  <a:lnTo>
                    <a:pt x="226"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48" name="Freeform 2086">
              <a:extLst>
                <a:ext uri="{FF2B5EF4-FFF2-40B4-BE49-F238E27FC236}">
                  <a16:creationId xmlns:a16="http://schemas.microsoft.com/office/drawing/2014/main" id="{F70E8255-4587-4321-8D9C-6D7ED151481A}"/>
                </a:ext>
              </a:extLst>
            </p:cNvPr>
            <p:cNvSpPr>
              <a:spLocks/>
            </p:cNvSpPr>
            <p:nvPr/>
          </p:nvSpPr>
          <p:spPr bwMode="auto">
            <a:xfrm>
              <a:off x="5993168" y="3636197"/>
              <a:ext cx="265128" cy="215104"/>
            </a:xfrm>
            <a:custGeom>
              <a:avLst/>
              <a:gdLst>
                <a:gd name="T0" fmla="*/ 226 w 265"/>
                <a:gd name="T1" fmla="*/ 3 h 215"/>
                <a:gd name="T2" fmla="*/ 224 w 265"/>
                <a:gd name="T3" fmla="*/ 2 h 215"/>
                <a:gd name="T4" fmla="*/ 0 w 265"/>
                <a:gd name="T5" fmla="*/ 160 h 215"/>
                <a:gd name="T6" fmla="*/ 39 w 265"/>
                <a:gd name="T7" fmla="*/ 215 h 215"/>
                <a:gd name="T8" fmla="*/ 265 w 265"/>
                <a:gd name="T9" fmla="*/ 55 h 215"/>
                <a:gd name="T10" fmla="*/ 226 w 265"/>
                <a:gd name="T11" fmla="*/ 0 h 215"/>
                <a:gd name="T12" fmla="*/ 224 w 265"/>
                <a:gd name="T13" fmla="*/ 2 h 215"/>
                <a:gd name="T14" fmla="*/ 226 w 265"/>
                <a:gd name="T15" fmla="*/ 3 h 215"/>
                <a:gd name="T16" fmla="*/ 224 w 265"/>
                <a:gd name="T17" fmla="*/ 3 h 215"/>
                <a:gd name="T18" fmla="*/ 261 w 265"/>
                <a:gd name="T19" fmla="*/ 55 h 215"/>
                <a:gd name="T20" fmla="*/ 39 w 265"/>
                <a:gd name="T21" fmla="*/ 211 h 215"/>
                <a:gd name="T22" fmla="*/ 4 w 265"/>
                <a:gd name="T23" fmla="*/ 160 h 215"/>
                <a:gd name="T24" fmla="*/ 226 w 265"/>
                <a:gd name="T25" fmla="*/ 3 h 215"/>
                <a:gd name="T26" fmla="*/ 226 w 265"/>
                <a:gd name="T27" fmla="*/ 3 h 215"/>
                <a:gd name="T28" fmla="*/ 224 w 265"/>
                <a:gd name="T29" fmla="*/ 3 h 215"/>
                <a:gd name="T30" fmla="*/ 226 w 265"/>
                <a:gd name="T31" fmla="*/ 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215">
                  <a:moveTo>
                    <a:pt x="226" y="3"/>
                  </a:moveTo>
                  <a:lnTo>
                    <a:pt x="224" y="2"/>
                  </a:lnTo>
                  <a:lnTo>
                    <a:pt x="0" y="160"/>
                  </a:lnTo>
                  <a:lnTo>
                    <a:pt x="39" y="215"/>
                  </a:lnTo>
                  <a:lnTo>
                    <a:pt x="265" y="55"/>
                  </a:lnTo>
                  <a:lnTo>
                    <a:pt x="226" y="0"/>
                  </a:lnTo>
                  <a:lnTo>
                    <a:pt x="224" y="2"/>
                  </a:lnTo>
                  <a:lnTo>
                    <a:pt x="226" y="3"/>
                  </a:lnTo>
                  <a:lnTo>
                    <a:pt x="224" y="3"/>
                  </a:lnTo>
                  <a:lnTo>
                    <a:pt x="261" y="55"/>
                  </a:lnTo>
                  <a:lnTo>
                    <a:pt x="39" y="211"/>
                  </a:lnTo>
                  <a:lnTo>
                    <a:pt x="4" y="160"/>
                  </a:lnTo>
                  <a:lnTo>
                    <a:pt x="226" y="3"/>
                  </a:lnTo>
                  <a:lnTo>
                    <a:pt x="226" y="3"/>
                  </a:lnTo>
                  <a:lnTo>
                    <a:pt x="224" y="3"/>
                  </a:lnTo>
                  <a:lnTo>
                    <a:pt x="226" y="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49" name="Freeform 2087">
              <a:extLst>
                <a:ext uri="{FF2B5EF4-FFF2-40B4-BE49-F238E27FC236}">
                  <a16:creationId xmlns:a16="http://schemas.microsoft.com/office/drawing/2014/main" id="{490F595F-BA2D-480E-ACB2-9DF3DF114221}"/>
                </a:ext>
              </a:extLst>
            </p:cNvPr>
            <p:cNvSpPr>
              <a:spLocks/>
            </p:cNvSpPr>
            <p:nvPr/>
          </p:nvSpPr>
          <p:spPr bwMode="auto">
            <a:xfrm>
              <a:off x="5545952" y="4060402"/>
              <a:ext cx="222107" cy="185090"/>
            </a:xfrm>
            <a:custGeom>
              <a:avLst/>
              <a:gdLst>
                <a:gd name="T0" fmla="*/ 183 w 222"/>
                <a:gd name="T1" fmla="*/ 3 h 185"/>
                <a:gd name="T2" fmla="*/ 182 w 222"/>
                <a:gd name="T3" fmla="*/ 1 h 185"/>
                <a:gd name="T4" fmla="*/ 0 w 222"/>
                <a:gd name="T5" fmla="*/ 130 h 185"/>
                <a:gd name="T6" fmla="*/ 39 w 222"/>
                <a:gd name="T7" fmla="*/ 185 h 185"/>
                <a:gd name="T8" fmla="*/ 222 w 222"/>
                <a:gd name="T9" fmla="*/ 56 h 185"/>
                <a:gd name="T10" fmla="*/ 183 w 222"/>
                <a:gd name="T11" fmla="*/ 0 h 185"/>
                <a:gd name="T12" fmla="*/ 182 w 222"/>
                <a:gd name="T13" fmla="*/ 1 h 185"/>
                <a:gd name="T14" fmla="*/ 183 w 222"/>
                <a:gd name="T15" fmla="*/ 3 h 185"/>
                <a:gd name="T16" fmla="*/ 182 w 222"/>
                <a:gd name="T17" fmla="*/ 3 h 185"/>
                <a:gd name="T18" fmla="*/ 218 w 222"/>
                <a:gd name="T19" fmla="*/ 55 h 185"/>
                <a:gd name="T20" fmla="*/ 39 w 222"/>
                <a:gd name="T21" fmla="*/ 181 h 185"/>
                <a:gd name="T22" fmla="*/ 4 w 222"/>
                <a:gd name="T23" fmla="*/ 130 h 185"/>
                <a:gd name="T24" fmla="*/ 183 w 222"/>
                <a:gd name="T25" fmla="*/ 4 h 185"/>
                <a:gd name="T26" fmla="*/ 183 w 222"/>
                <a:gd name="T27" fmla="*/ 3 h 185"/>
                <a:gd name="T28" fmla="*/ 182 w 222"/>
                <a:gd name="T29" fmla="*/ 3 h 185"/>
                <a:gd name="T30" fmla="*/ 183 w 222"/>
                <a:gd name="T31" fmla="*/ 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185">
                  <a:moveTo>
                    <a:pt x="183" y="3"/>
                  </a:moveTo>
                  <a:lnTo>
                    <a:pt x="182" y="1"/>
                  </a:lnTo>
                  <a:lnTo>
                    <a:pt x="0" y="130"/>
                  </a:lnTo>
                  <a:lnTo>
                    <a:pt x="39" y="185"/>
                  </a:lnTo>
                  <a:lnTo>
                    <a:pt x="222" y="56"/>
                  </a:lnTo>
                  <a:lnTo>
                    <a:pt x="183" y="0"/>
                  </a:lnTo>
                  <a:lnTo>
                    <a:pt x="182" y="1"/>
                  </a:lnTo>
                  <a:lnTo>
                    <a:pt x="183" y="3"/>
                  </a:lnTo>
                  <a:lnTo>
                    <a:pt x="182" y="3"/>
                  </a:lnTo>
                  <a:lnTo>
                    <a:pt x="218" y="55"/>
                  </a:lnTo>
                  <a:lnTo>
                    <a:pt x="39" y="181"/>
                  </a:lnTo>
                  <a:lnTo>
                    <a:pt x="4" y="130"/>
                  </a:lnTo>
                  <a:lnTo>
                    <a:pt x="183" y="4"/>
                  </a:lnTo>
                  <a:lnTo>
                    <a:pt x="183" y="3"/>
                  </a:lnTo>
                  <a:lnTo>
                    <a:pt x="182" y="3"/>
                  </a:lnTo>
                  <a:lnTo>
                    <a:pt x="183" y="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50" name="Freeform 2088">
              <a:extLst>
                <a:ext uri="{FF2B5EF4-FFF2-40B4-BE49-F238E27FC236}">
                  <a16:creationId xmlns:a16="http://schemas.microsoft.com/office/drawing/2014/main" id="{88D6416A-C599-4EA5-9071-656A65A82C87}"/>
                </a:ext>
              </a:extLst>
            </p:cNvPr>
            <p:cNvSpPr>
              <a:spLocks/>
            </p:cNvSpPr>
            <p:nvPr/>
          </p:nvSpPr>
          <p:spPr bwMode="auto">
            <a:xfrm>
              <a:off x="5726039" y="3847299"/>
              <a:ext cx="345167" cy="270130"/>
            </a:xfrm>
            <a:custGeom>
              <a:avLst/>
              <a:gdLst>
                <a:gd name="T0" fmla="*/ 306 w 345"/>
                <a:gd name="T1" fmla="*/ 3 h 270"/>
                <a:gd name="T2" fmla="*/ 304 w 345"/>
                <a:gd name="T3" fmla="*/ 1 h 270"/>
                <a:gd name="T4" fmla="*/ 0 w 345"/>
                <a:gd name="T5" fmla="*/ 216 h 270"/>
                <a:gd name="T6" fmla="*/ 38 w 345"/>
                <a:gd name="T7" fmla="*/ 270 h 270"/>
                <a:gd name="T8" fmla="*/ 345 w 345"/>
                <a:gd name="T9" fmla="*/ 56 h 270"/>
                <a:gd name="T10" fmla="*/ 306 w 345"/>
                <a:gd name="T11" fmla="*/ 0 h 270"/>
                <a:gd name="T12" fmla="*/ 304 w 345"/>
                <a:gd name="T13" fmla="*/ 1 h 270"/>
                <a:gd name="T14" fmla="*/ 306 w 345"/>
                <a:gd name="T15" fmla="*/ 3 h 270"/>
                <a:gd name="T16" fmla="*/ 304 w 345"/>
                <a:gd name="T17" fmla="*/ 3 h 270"/>
                <a:gd name="T18" fmla="*/ 341 w 345"/>
                <a:gd name="T19" fmla="*/ 55 h 270"/>
                <a:gd name="T20" fmla="*/ 39 w 345"/>
                <a:gd name="T21" fmla="*/ 266 h 270"/>
                <a:gd name="T22" fmla="*/ 4 w 345"/>
                <a:gd name="T23" fmla="*/ 216 h 270"/>
                <a:gd name="T24" fmla="*/ 306 w 345"/>
                <a:gd name="T25" fmla="*/ 4 h 270"/>
                <a:gd name="T26" fmla="*/ 306 w 345"/>
                <a:gd name="T27" fmla="*/ 3 h 270"/>
                <a:gd name="T28" fmla="*/ 304 w 345"/>
                <a:gd name="T29" fmla="*/ 3 h 270"/>
                <a:gd name="T30" fmla="*/ 306 w 345"/>
                <a:gd name="T31" fmla="*/ 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5" h="270">
                  <a:moveTo>
                    <a:pt x="306" y="3"/>
                  </a:moveTo>
                  <a:lnTo>
                    <a:pt x="304" y="1"/>
                  </a:lnTo>
                  <a:lnTo>
                    <a:pt x="0" y="216"/>
                  </a:lnTo>
                  <a:lnTo>
                    <a:pt x="38" y="270"/>
                  </a:lnTo>
                  <a:lnTo>
                    <a:pt x="345" y="56"/>
                  </a:lnTo>
                  <a:lnTo>
                    <a:pt x="306" y="0"/>
                  </a:lnTo>
                  <a:lnTo>
                    <a:pt x="304" y="1"/>
                  </a:lnTo>
                  <a:lnTo>
                    <a:pt x="306" y="3"/>
                  </a:lnTo>
                  <a:lnTo>
                    <a:pt x="304" y="3"/>
                  </a:lnTo>
                  <a:lnTo>
                    <a:pt x="341" y="55"/>
                  </a:lnTo>
                  <a:lnTo>
                    <a:pt x="39" y="266"/>
                  </a:lnTo>
                  <a:lnTo>
                    <a:pt x="4" y="216"/>
                  </a:lnTo>
                  <a:lnTo>
                    <a:pt x="306" y="4"/>
                  </a:lnTo>
                  <a:lnTo>
                    <a:pt x="306" y="3"/>
                  </a:lnTo>
                  <a:lnTo>
                    <a:pt x="304" y="3"/>
                  </a:lnTo>
                  <a:lnTo>
                    <a:pt x="306" y="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51" name="Freeform 2089">
              <a:extLst>
                <a:ext uri="{FF2B5EF4-FFF2-40B4-BE49-F238E27FC236}">
                  <a16:creationId xmlns:a16="http://schemas.microsoft.com/office/drawing/2014/main" id="{3F33C8AF-DEB2-41CE-8E9E-9200DB1C176F}"/>
                </a:ext>
              </a:extLst>
            </p:cNvPr>
            <p:cNvSpPr>
              <a:spLocks/>
            </p:cNvSpPr>
            <p:nvPr/>
          </p:nvSpPr>
          <p:spPr bwMode="auto">
            <a:xfrm>
              <a:off x="6030186" y="3690223"/>
              <a:ext cx="264127" cy="213103"/>
            </a:xfrm>
            <a:custGeom>
              <a:avLst/>
              <a:gdLst>
                <a:gd name="T0" fmla="*/ 225 w 264"/>
                <a:gd name="T1" fmla="*/ 1 h 213"/>
                <a:gd name="T2" fmla="*/ 225 w 264"/>
                <a:gd name="T3" fmla="*/ 0 h 213"/>
                <a:gd name="T4" fmla="*/ 0 w 264"/>
                <a:gd name="T5" fmla="*/ 158 h 213"/>
                <a:gd name="T6" fmla="*/ 38 w 264"/>
                <a:gd name="T7" fmla="*/ 213 h 213"/>
                <a:gd name="T8" fmla="*/ 264 w 264"/>
                <a:gd name="T9" fmla="*/ 54 h 213"/>
                <a:gd name="T10" fmla="*/ 226 w 264"/>
                <a:gd name="T11" fmla="*/ 0 h 213"/>
                <a:gd name="T12" fmla="*/ 225 w 264"/>
                <a:gd name="T13" fmla="*/ 0 h 213"/>
                <a:gd name="T14" fmla="*/ 225 w 264"/>
                <a:gd name="T15" fmla="*/ 1 h 213"/>
                <a:gd name="T16" fmla="*/ 224 w 264"/>
                <a:gd name="T17" fmla="*/ 2 h 213"/>
                <a:gd name="T18" fmla="*/ 260 w 264"/>
                <a:gd name="T19" fmla="*/ 54 h 213"/>
                <a:gd name="T20" fmla="*/ 39 w 264"/>
                <a:gd name="T21" fmla="*/ 210 h 213"/>
                <a:gd name="T22" fmla="*/ 3 w 264"/>
                <a:gd name="T23" fmla="*/ 160 h 213"/>
                <a:gd name="T24" fmla="*/ 226 w 264"/>
                <a:gd name="T25" fmla="*/ 2 h 213"/>
                <a:gd name="T26" fmla="*/ 225 w 264"/>
                <a:gd name="T27" fmla="*/ 1 h 213"/>
                <a:gd name="T28" fmla="*/ 224 w 264"/>
                <a:gd name="T29" fmla="*/ 2 h 213"/>
                <a:gd name="T30" fmla="*/ 225 w 264"/>
                <a:gd name="T31" fmla="*/ 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 h="213">
                  <a:moveTo>
                    <a:pt x="225" y="1"/>
                  </a:moveTo>
                  <a:lnTo>
                    <a:pt x="225" y="0"/>
                  </a:lnTo>
                  <a:lnTo>
                    <a:pt x="0" y="158"/>
                  </a:lnTo>
                  <a:lnTo>
                    <a:pt x="38" y="213"/>
                  </a:lnTo>
                  <a:lnTo>
                    <a:pt x="264" y="54"/>
                  </a:lnTo>
                  <a:lnTo>
                    <a:pt x="226" y="0"/>
                  </a:lnTo>
                  <a:lnTo>
                    <a:pt x="225" y="0"/>
                  </a:lnTo>
                  <a:lnTo>
                    <a:pt x="225" y="1"/>
                  </a:lnTo>
                  <a:lnTo>
                    <a:pt x="224" y="2"/>
                  </a:lnTo>
                  <a:lnTo>
                    <a:pt x="260" y="54"/>
                  </a:lnTo>
                  <a:lnTo>
                    <a:pt x="39" y="210"/>
                  </a:lnTo>
                  <a:lnTo>
                    <a:pt x="3" y="160"/>
                  </a:lnTo>
                  <a:lnTo>
                    <a:pt x="226" y="2"/>
                  </a:lnTo>
                  <a:lnTo>
                    <a:pt x="225" y="1"/>
                  </a:lnTo>
                  <a:lnTo>
                    <a:pt x="224" y="2"/>
                  </a:lnTo>
                  <a:lnTo>
                    <a:pt x="225"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52" name="Freeform 2090">
              <a:extLst>
                <a:ext uri="{FF2B5EF4-FFF2-40B4-BE49-F238E27FC236}">
                  <a16:creationId xmlns:a16="http://schemas.microsoft.com/office/drawing/2014/main" id="{E95018DC-07F5-4379-8AF1-56FD1AE342C4}"/>
                </a:ext>
              </a:extLst>
            </p:cNvPr>
            <p:cNvSpPr>
              <a:spLocks/>
            </p:cNvSpPr>
            <p:nvPr/>
          </p:nvSpPr>
          <p:spPr bwMode="auto">
            <a:xfrm>
              <a:off x="5583970" y="4113427"/>
              <a:ext cx="220106" cy="184089"/>
            </a:xfrm>
            <a:custGeom>
              <a:avLst/>
              <a:gdLst>
                <a:gd name="T0" fmla="*/ 181 w 220"/>
                <a:gd name="T1" fmla="*/ 2 h 184"/>
                <a:gd name="T2" fmla="*/ 181 w 220"/>
                <a:gd name="T3" fmla="*/ 2 h 184"/>
                <a:gd name="T4" fmla="*/ 0 w 220"/>
                <a:gd name="T5" fmla="*/ 129 h 184"/>
                <a:gd name="T6" fmla="*/ 37 w 220"/>
                <a:gd name="T7" fmla="*/ 184 h 184"/>
                <a:gd name="T8" fmla="*/ 220 w 220"/>
                <a:gd name="T9" fmla="*/ 55 h 184"/>
                <a:gd name="T10" fmla="*/ 181 w 220"/>
                <a:gd name="T11" fmla="*/ 0 h 184"/>
                <a:gd name="T12" fmla="*/ 181 w 220"/>
                <a:gd name="T13" fmla="*/ 2 h 184"/>
                <a:gd name="T14" fmla="*/ 181 w 220"/>
                <a:gd name="T15" fmla="*/ 2 h 184"/>
                <a:gd name="T16" fmla="*/ 180 w 220"/>
                <a:gd name="T17" fmla="*/ 3 h 184"/>
                <a:gd name="T18" fmla="*/ 217 w 220"/>
                <a:gd name="T19" fmla="*/ 55 h 184"/>
                <a:gd name="T20" fmla="*/ 39 w 220"/>
                <a:gd name="T21" fmla="*/ 181 h 184"/>
                <a:gd name="T22" fmla="*/ 2 w 220"/>
                <a:gd name="T23" fmla="*/ 130 h 184"/>
                <a:gd name="T24" fmla="*/ 183 w 220"/>
                <a:gd name="T25" fmla="*/ 3 h 184"/>
                <a:gd name="T26" fmla="*/ 181 w 220"/>
                <a:gd name="T27" fmla="*/ 2 h 184"/>
                <a:gd name="T28" fmla="*/ 180 w 220"/>
                <a:gd name="T29" fmla="*/ 3 h 184"/>
                <a:gd name="T30" fmla="*/ 181 w 220"/>
                <a:gd name="T31" fmla="*/ 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184">
                  <a:moveTo>
                    <a:pt x="181" y="2"/>
                  </a:moveTo>
                  <a:lnTo>
                    <a:pt x="181" y="2"/>
                  </a:lnTo>
                  <a:lnTo>
                    <a:pt x="0" y="129"/>
                  </a:lnTo>
                  <a:lnTo>
                    <a:pt x="37" y="184"/>
                  </a:lnTo>
                  <a:lnTo>
                    <a:pt x="220" y="55"/>
                  </a:lnTo>
                  <a:lnTo>
                    <a:pt x="181" y="0"/>
                  </a:lnTo>
                  <a:lnTo>
                    <a:pt x="181" y="2"/>
                  </a:lnTo>
                  <a:lnTo>
                    <a:pt x="181" y="2"/>
                  </a:lnTo>
                  <a:lnTo>
                    <a:pt x="180" y="3"/>
                  </a:lnTo>
                  <a:lnTo>
                    <a:pt x="217" y="55"/>
                  </a:lnTo>
                  <a:lnTo>
                    <a:pt x="39" y="181"/>
                  </a:lnTo>
                  <a:lnTo>
                    <a:pt x="2" y="130"/>
                  </a:lnTo>
                  <a:lnTo>
                    <a:pt x="183" y="3"/>
                  </a:lnTo>
                  <a:lnTo>
                    <a:pt x="181" y="2"/>
                  </a:lnTo>
                  <a:lnTo>
                    <a:pt x="180" y="3"/>
                  </a:lnTo>
                  <a:lnTo>
                    <a:pt x="181"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53" name="Freeform 2091">
              <a:extLst>
                <a:ext uri="{FF2B5EF4-FFF2-40B4-BE49-F238E27FC236}">
                  <a16:creationId xmlns:a16="http://schemas.microsoft.com/office/drawing/2014/main" id="{98AFE587-1A7F-4B9D-B755-E673262E50F7}"/>
                </a:ext>
              </a:extLst>
            </p:cNvPr>
            <p:cNvSpPr>
              <a:spLocks/>
            </p:cNvSpPr>
            <p:nvPr/>
          </p:nvSpPr>
          <p:spPr bwMode="auto">
            <a:xfrm>
              <a:off x="5763057" y="3900325"/>
              <a:ext cx="344166" cy="271131"/>
            </a:xfrm>
            <a:custGeom>
              <a:avLst/>
              <a:gdLst>
                <a:gd name="T0" fmla="*/ 305 w 344"/>
                <a:gd name="T1" fmla="*/ 2 h 271"/>
                <a:gd name="T2" fmla="*/ 305 w 344"/>
                <a:gd name="T3" fmla="*/ 2 h 271"/>
                <a:gd name="T4" fmla="*/ 0 w 344"/>
                <a:gd name="T5" fmla="*/ 215 h 271"/>
                <a:gd name="T6" fmla="*/ 39 w 344"/>
                <a:gd name="T7" fmla="*/ 271 h 271"/>
                <a:gd name="T8" fmla="*/ 344 w 344"/>
                <a:gd name="T9" fmla="*/ 55 h 271"/>
                <a:gd name="T10" fmla="*/ 305 w 344"/>
                <a:gd name="T11" fmla="*/ 0 h 271"/>
                <a:gd name="T12" fmla="*/ 305 w 344"/>
                <a:gd name="T13" fmla="*/ 2 h 271"/>
                <a:gd name="T14" fmla="*/ 305 w 344"/>
                <a:gd name="T15" fmla="*/ 2 h 271"/>
                <a:gd name="T16" fmla="*/ 304 w 344"/>
                <a:gd name="T17" fmla="*/ 3 h 271"/>
                <a:gd name="T18" fmla="*/ 340 w 344"/>
                <a:gd name="T19" fmla="*/ 55 h 271"/>
                <a:gd name="T20" fmla="*/ 40 w 344"/>
                <a:gd name="T21" fmla="*/ 267 h 271"/>
                <a:gd name="T22" fmla="*/ 4 w 344"/>
                <a:gd name="T23" fmla="*/ 216 h 271"/>
                <a:gd name="T24" fmla="*/ 306 w 344"/>
                <a:gd name="T25" fmla="*/ 3 h 271"/>
                <a:gd name="T26" fmla="*/ 305 w 344"/>
                <a:gd name="T27" fmla="*/ 2 h 271"/>
                <a:gd name="T28" fmla="*/ 304 w 344"/>
                <a:gd name="T29" fmla="*/ 3 h 271"/>
                <a:gd name="T30" fmla="*/ 305 w 344"/>
                <a:gd name="T31" fmla="*/ 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4" h="271">
                  <a:moveTo>
                    <a:pt x="305" y="2"/>
                  </a:moveTo>
                  <a:lnTo>
                    <a:pt x="305" y="2"/>
                  </a:lnTo>
                  <a:lnTo>
                    <a:pt x="0" y="215"/>
                  </a:lnTo>
                  <a:lnTo>
                    <a:pt x="39" y="271"/>
                  </a:lnTo>
                  <a:lnTo>
                    <a:pt x="344" y="55"/>
                  </a:lnTo>
                  <a:lnTo>
                    <a:pt x="305" y="0"/>
                  </a:lnTo>
                  <a:lnTo>
                    <a:pt x="305" y="2"/>
                  </a:lnTo>
                  <a:lnTo>
                    <a:pt x="305" y="2"/>
                  </a:lnTo>
                  <a:lnTo>
                    <a:pt x="304" y="3"/>
                  </a:lnTo>
                  <a:lnTo>
                    <a:pt x="340" y="55"/>
                  </a:lnTo>
                  <a:lnTo>
                    <a:pt x="40" y="267"/>
                  </a:lnTo>
                  <a:lnTo>
                    <a:pt x="4" y="216"/>
                  </a:lnTo>
                  <a:lnTo>
                    <a:pt x="306" y="3"/>
                  </a:lnTo>
                  <a:lnTo>
                    <a:pt x="305" y="2"/>
                  </a:lnTo>
                  <a:lnTo>
                    <a:pt x="304" y="3"/>
                  </a:lnTo>
                  <a:lnTo>
                    <a:pt x="305"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54" name="Freeform 2092">
              <a:extLst>
                <a:ext uri="{FF2B5EF4-FFF2-40B4-BE49-F238E27FC236}">
                  <a16:creationId xmlns:a16="http://schemas.microsoft.com/office/drawing/2014/main" id="{2D8AD893-A4EC-4D80-8D1A-0DD3B9D003BD}"/>
                </a:ext>
              </a:extLst>
            </p:cNvPr>
            <p:cNvSpPr>
              <a:spLocks/>
            </p:cNvSpPr>
            <p:nvPr/>
          </p:nvSpPr>
          <p:spPr bwMode="auto">
            <a:xfrm>
              <a:off x="6067203" y="3742249"/>
              <a:ext cx="265128" cy="214103"/>
            </a:xfrm>
            <a:custGeom>
              <a:avLst/>
              <a:gdLst>
                <a:gd name="T0" fmla="*/ 226 w 265"/>
                <a:gd name="T1" fmla="*/ 2 h 214"/>
                <a:gd name="T2" fmla="*/ 225 w 265"/>
                <a:gd name="T3" fmla="*/ 1 h 214"/>
                <a:gd name="T4" fmla="*/ 0 w 265"/>
                <a:gd name="T5" fmla="*/ 160 h 214"/>
                <a:gd name="T6" fmla="*/ 39 w 265"/>
                <a:gd name="T7" fmla="*/ 214 h 214"/>
                <a:gd name="T8" fmla="*/ 265 w 265"/>
                <a:gd name="T9" fmla="*/ 56 h 214"/>
                <a:gd name="T10" fmla="*/ 226 w 265"/>
                <a:gd name="T11" fmla="*/ 0 h 214"/>
                <a:gd name="T12" fmla="*/ 225 w 265"/>
                <a:gd name="T13" fmla="*/ 1 h 214"/>
                <a:gd name="T14" fmla="*/ 226 w 265"/>
                <a:gd name="T15" fmla="*/ 2 h 214"/>
                <a:gd name="T16" fmla="*/ 225 w 265"/>
                <a:gd name="T17" fmla="*/ 2 h 214"/>
                <a:gd name="T18" fmla="*/ 261 w 265"/>
                <a:gd name="T19" fmla="*/ 54 h 214"/>
                <a:gd name="T20" fmla="*/ 39 w 265"/>
                <a:gd name="T21" fmla="*/ 210 h 214"/>
                <a:gd name="T22" fmla="*/ 4 w 265"/>
                <a:gd name="T23" fmla="*/ 160 h 214"/>
                <a:gd name="T24" fmla="*/ 226 w 265"/>
                <a:gd name="T25" fmla="*/ 4 h 214"/>
                <a:gd name="T26" fmla="*/ 226 w 265"/>
                <a:gd name="T27" fmla="*/ 2 h 214"/>
                <a:gd name="T28" fmla="*/ 225 w 265"/>
                <a:gd name="T29" fmla="*/ 2 h 214"/>
                <a:gd name="T30" fmla="*/ 226 w 265"/>
                <a:gd name="T31"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214">
                  <a:moveTo>
                    <a:pt x="226" y="2"/>
                  </a:moveTo>
                  <a:lnTo>
                    <a:pt x="225" y="1"/>
                  </a:lnTo>
                  <a:lnTo>
                    <a:pt x="0" y="160"/>
                  </a:lnTo>
                  <a:lnTo>
                    <a:pt x="39" y="214"/>
                  </a:lnTo>
                  <a:lnTo>
                    <a:pt x="265" y="56"/>
                  </a:lnTo>
                  <a:lnTo>
                    <a:pt x="226" y="0"/>
                  </a:lnTo>
                  <a:lnTo>
                    <a:pt x="225" y="1"/>
                  </a:lnTo>
                  <a:lnTo>
                    <a:pt x="226" y="2"/>
                  </a:lnTo>
                  <a:lnTo>
                    <a:pt x="225" y="2"/>
                  </a:lnTo>
                  <a:lnTo>
                    <a:pt x="261" y="54"/>
                  </a:lnTo>
                  <a:lnTo>
                    <a:pt x="39" y="210"/>
                  </a:lnTo>
                  <a:lnTo>
                    <a:pt x="4" y="160"/>
                  </a:lnTo>
                  <a:lnTo>
                    <a:pt x="226" y="4"/>
                  </a:lnTo>
                  <a:lnTo>
                    <a:pt x="226" y="2"/>
                  </a:lnTo>
                  <a:lnTo>
                    <a:pt x="225" y="2"/>
                  </a:lnTo>
                  <a:lnTo>
                    <a:pt x="226"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55" name="Freeform 2093">
              <a:extLst>
                <a:ext uri="{FF2B5EF4-FFF2-40B4-BE49-F238E27FC236}">
                  <a16:creationId xmlns:a16="http://schemas.microsoft.com/office/drawing/2014/main" id="{F4538F83-4FFA-4A29-A1EF-FB84F6A9D139}"/>
                </a:ext>
              </a:extLst>
            </p:cNvPr>
            <p:cNvSpPr>
              <a:spLocks/>
            </p:cNvSpPr>
            <p:nvPr/>
          </p:nvSpPr>
          <p:spPr bwMode="auto">
            <a:xfrm>
              <a:off x="5801075" y="3954351"/>
              <a:ext cx="344166" cy="269130"/>
            </a:xfrm>
            <a:custGeom>
              <a:avLst/>
              <a:gdLst>
                <a:gd name="T0" fmla="*/ 305 w 344"/>
                <a:gd name="T1" fmla="*/ 1 h 269"/>
                <a:gd name="T2" fmla="*/ 303 w 344"/>
                <a:gd name="T3" fmla="*/ 0 h 269"/>
                <a:gd name="T4" fmla="*/ 0 w 344"/>
                <a:gd name="T5" fmla="*/ 214 h 269"/>
                <a:gd name="T6" fmla="*/ 38 w 344"/>
                <a:gd name="T7" fmla="*/ 269 h 269"/>
                <a:gd name="T8" fmla="*/ 344 w 344"/>
                <a:gd name="T9" fmla="*/ 54 h 269"/>
                <a:gd name="T10" fmla="*/ 305 w 344"/>
                <a:gd name="T11" fmla="*/ 0 h 269"/>
                <a:gd name="T12" fmla="*/ 303 w 344"/>
                <a:gd name="T13" fmla="*/ 0 h 269"/>
                <a:gd name="T14" fmla="*/ 305 w 344"/>
                <a:gd name="T15" fmla="*/ 1 h 269"/>
                <a:gd name="T16" fmla="*/ 303 w 344"/>
                <a:gd name="T17" fmla="*/ 1 h 269"/>
                <a:gd name="T18" fmla="*/ 340 w 344"/>
                <a:gd name="T19" fmla="*/ 53 h 269"/>
                <a:gd name="T20" fmla="*/ 38 w 344"/>
                <a:gd name="T21" fmla="*/ 266 h 269"/>
                <a:gd name="T22" fmla="*/ 3 w 344"/>
                <a:gd name="T23" fmla="*/ 214 h 269"/>
                <a:gd name="T24" fmla="*/ 305 w 344"/>
                <a:gd name="T25" fmla="*/ 2 h 269"/>
                <a:gd name="T26" fmla="*/ 305 w 344"/>
                <a:gd name="T27" fmla="*/ 1 h 269"/>
                <a:gd name="T28" fmla="*/ 303 w 344"/>
                <a:gd name="T29" fmla="*/ 1 h 269"/>
                <a:gd name="T30" fmla="*/ 305 w 344"/>
                <a:gd name="T31" fmla="*/ 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4" h="269">
                  <a:moveTo>
                    <a:pt x="305" y="1"/>
                  </a:moveTo>
                  <a:lnTo>
                    <a:pt x="303" y="0"/>
                  </a:lnTo>
                  <a:lnTo>
                    <a:pt x="0" y="214"/>
                  </a:lnTo>
                  <a:lnTo>
                    <a:pt x="38" y="269"/>
                  </a:lnTo>
                  <a:lnTo>
                    <a:pt x="344" y="54"/>
                  </a:lnTo>
                  <a:lnTo>
                    <a:pt x="305" y="0"/>
                  </a:lnTo>
                  <a:lnTo>
                    <a:pt x="303" y="0"/>
                  </a:lnTo>
                  <a:lnTo>
                    <a:pt x="305" y="1"/>
                  </a:lnTo>
                  <a:lnTo>
                    <a:pt x="303" y="1"/>
                  </a:lnTo>
                  <a:lnTo>
                    <a:pt x="340" y="53"/>
                  </a:lnTo>
                  <a:lnTo>
                    <a:pt x="38" y="266"/>
                  </a:lnTo>
                  <a:lnTo>
                    <a:pt x="3" y="214"/>
                  </a:lnTo>
                  <a:lnTo>
                    <a:pt x="305" y="2"/>
                  </a:lnTo>
                  <a:lnTo>
                    <a:pt x="305" y="1"/>
                  </a:lnTo>
                  <a:lnTo>
                    <a:pt x="303" y="1"/>
                  </a:lnTo>
                  <a:lnTo>
                    <a:pt x="305"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56" name="Freeform 2094">
              <a:extLst>
                <a:ext uri="{FF2B5EF4-FFF2-40B4-BE49-F238E27FC236}">
                  <a16:creationId xmlns:a16="http://schemas.microsoft.com/office/drawing/2014/main" id="{BF51F191-DF59-49AD-A4E0-AD05A6DA8DF7}"/>
                </a:ext>
              </a:extLst>
            </p:cNvPr>
            <p:cNvSpPr>
              <a:spLocks/>
            </p:cNvSpPr>
            <p:nvPr/>
          </p:nvSpPr>
          <p:spPr bwMode="auto">
            <a:xfrm>
              <a:off x="6104221" y="3795274"/>
              <a:ext cx="264127" cy="214103"/>
            </a:xfrm>
            <a:custGeom>
              <a:avLst/>
              <a:gdLst>
                <a:gd name="T0" fmla="*/ 225 w 264"/>
                <a:gd name="T1" fmla="*/ 1 h 214"/>
                <a:gd name="T2" fmla="*/ 225 w 264"/>
                <a:gd name="T3" fmla="*/ 1 h 214"/>
                <a:gd name="T4" fmla="*/ 0 w 264"/>
                <a:gd name="T5" fmla="*/ 159 h 214"/>
                <a:gd name="T6" fmla="*/ 39 w 264"/>
                <a:gd name="T7" fmla="*/ 214 h 214"/>
                <a:gd name="T8" fmla="*/ 264 w 264"/>
                <a:gd name="T9" fmla="*/ 55 h 214"/>
                <a:gd name="T10" fmla="*/ 226 w 264"/>
                <a:gd name="T11" fmla="*/ 0 h 214"/>
                <a:gd name="T12" fmla="*/ 225 w 264"/>
                <a:gd name="T13" fmla="*/ 1 h 214"/>
                <a:gd name="T14" fmla="*/ 225 w 264"/>
                <a:gd name="T15" fmla="*/ 1 h 214"/>
                <a:gd name="T16" fmla="*/ 225 w 264"/>
                <a:gd name="T17" fmla="*/ 3 h 214"/>
                <a:gd name="T18" fmla="*/ 262 w 264"/>
                <a:gd name="T19" fmla="*/ 55 h 214"/>
                <a:gd name="T20" fmla="*/ 39 w 264"/>
                <a:gd name="T21" fmla="*/ 211 h 214"/>
                <a:gd name="T22" fmla="*/ 4 w 264"/>
                <a:gd name="T23" fmla="*/ 160 h 214"/>
                <a:gd name="T24" fmla="*/ 226 w 264"/>
                <a:gd name="T25" fmla="*/ 3 h 214"/>
                <a:gd name="T26" fmla="*/ 225 w 264"/>
                <a:gd name="T27" fmla="*/ 1 h 214"/>
                <a:gd name="T28" fmla="*/ 225 w 264"/>
                <a:gd name="T29" fmla="*/ 3 h 214"/>
                <a:gd name="T30" fmla="*/ 225 w 264"/>
                <a:gd name="T31" fmla="*/ 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 h="214">
                  <a:moveTo>
                    <a:pt x="225" y="1"/>
                  </a:moveTo>
                  <a:lnTo>
                    <a:pt x="225" y="1"/>
                  </a:lnTo>
                  <a:lnTo>
                    <a:pt x="0" y="159"/>
                  </a:lnTo>
                  <a:lnTo>
                    <a:pt x="39" y="214"/>
                  </a:lnTo>
                  <a:lnTo>
                    <a:pt x="264" y="55"/>
                  </a:lnTo>
                  <a:lnTo>
                    <a:pt x="226" y="0"/>
                  </a:lnTo>
                  <a:lnTo>
                    <a:pt x="225" y="1"/>
                  </a:lnTo>
                  <a:lnTo>
                    <a:pt x="225" y="1"/>
                  </a:lnTo>
                  <a:lnTo>
                    <a:pt x="225" y="3"/>
                  </a:lnTo>
                  <a:lnTo>
                    <a:pt x="262" y="55"/>
                  </a:lnTo>
                  <a:lnTo>
                    <a:pt x="39" y="211"/>
                  </a:lnTo>
                  <a:lnTo>
                    <a:pt x="4" y="160"/>
                  </a:lnTo>
                  <a:lnTo>
                    <a:pt x="226" y="3"/>
                  </a:lnTo>
                  <a:lnTo>
                    <a:pt x="225" y="1"/>
                  </a:lnTo>
                  <a:lnTo>
                    <a:pt x="225" y="3"/>
                  </a:lnTo>
                  <a:lnTo>
                    <a:pt x="225"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57" name="Freeform 2095">
              <a:extLst>
                <a:ext uri="{FF2B5EF4-FFF2-40B4-BE49-F238E27FC236}">
                  <a16:creationId xmlns:a16="http://schemas.microsoft.com/office/drawing/2014/main" id="{33758D14-0971-4E21-A081-95B1B00A1533}"/>
                </a:ext>
              </a:extLst>
            </p:cNvPr>
            <p:cNvSpPr>
              <a:spLocks/>
            </p:cNvSpPr>
            <p:nvPr/>
          </p:nvSpPr>
          <p:spPr bwMode="auto">
            <a:xfrm>
              <a:off x="5658006" y="4219478"/>
              <a:ext cx="220106" cy="183089"/>
            </a:xfrm>
            <a:custGeom>
              <a:avLst/>
              <a:gdLst>
                <a:gd name="T0" fmla="*/ 181 w 220"/>
                <a:gd name="T1" fmla="*/ 2 h 183"/>
                <a:gd name="T2" fmla="*/ 181 w 220"/>
                <a:gd name="T3" fmla="*/ 1 h 183"/>
                <a:gd name="T4" fmla="*/ 0 w 220"/>
                <a:gd name="T5" fmla="*/ 128 h 183"/>
                <a:gd name="T6" fmla="*/ 37 w 220"/>
                <a:gd name="T7" fmla="*/ 183 h 183"/>
                <a:gd name="T8" fmla="*/ 220 w 220"/>
                <a:gd name="T9" fmla="*/ 54 h 183"/>
                <a:gd name="T10" fmla="*/ 183 w 220"/>
                <a:gd name="T11" fmla="*/ 0 h 183"/>
                <a:gd name="T12" fmla="*/ 181 w 220"/>
                <a:gd name="T13" fmla="*/ 1 h 183"/>
                <a:gd name="T14" fmla="*/ 181 w 220"/>
                <a:gd name="T15" fmla="*/ 2 h 183"/>
                <a:gd name="T16" fmla="*/ 181 w 220"/>
                <a:gd name="T17" fmla="*/ 2 h 183"/>
                <a:gd name="T18" fmla="*/ 218 w 220"/>
                <a:gd name="T19" fmla="*/ 54 h 183"/>
                <a:gd name="T20" fmla="*/ 39 w 220"/>
                <a:gd name="T21" fmla="*/ 180 h 183"/>
                <a:gd name="T22" fmla="*/ 2 w 220"/>
                <a:gd name="T23" fmla="*/ 130 h 183"/>
                <a:gd name="T24" fmla="*/ 183 w 220"/>
                <a:gd name="T25" fmla="*/ 2 h 183"/>
                <a:gd name="T26" fmla="*/ 181 w 220"/>
                <a:gd name="T27" fmla="*/ 2 h 183"/>
                <a:gd name="T28" fmla="*/ 181 w 220"/>
                <a:gd name="T29" fmla="*/ 2 h 183"/>
                <a:gd name="T30" fmla="*/ 181 w 220"/>
                <a:gd name="T3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183">
                  <a:moveTo>
                    <a:pt x="181" y="2"/>
                  </a:moveTo>
                  <a:lnTo>
                    <a:pt x="181" y="1"/>
                  </a:lnTo>
                  <a:lnTo>
                    <a:pt x="0" y="128"/>
                  </a:lnTo>
                  <a:lnTo>
                    <a:pt x="37" y="183"/>
                  </a:lnTo>
                  <a:lnTo>
                    <a:pt x="220" y="54"/>
                  </a:lnTo>
                  <a:lnTo>
                    <a:pt x="183" y="0"/>
                  </a:lnTo>
                  <a:lnTo>
                    <a:pt x="181" y="1"/>
                  </a:lnTo>
                  <a:lnTo>
                    <a:pt x="181" y="2"/>
                  </a:lnTo>
                  <a:lnTo>
                    <a:pt x="181" y="2"/>
                  </a:lnTo>
                  <a:lnTo>
                    <a:pt x="218" y="54"/>
                  </a:lnTo>
                  <a:lnTo>
                    <a:pt x="39" y="180"/>
                  </a:lnTo>
                  <a:lnTo>
                    <a:pt x="2" y="130"/>
                  </a:lnTo>
                  <a:lnTo>
                    <a:pt x="183" y="2"/>
                  </a:lnTo>
                  <a:lnTo>
                    <a:pt x="181" y="2"/>
                  </a:lnTo>
                  <a:lnTo>
                    <a:pt x="181" y="2"/>
                  </a:lnTo>
                  <a:lnTo>
                    <a:pt x="181"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58" name="Freeform 2096">
              <a:extLst>
                <a:ext uri="{FF2B5EF4-FFF2-40B4-BE49-F238E27FC236}">
                  <a16:creationId xmlns:a16="http://schemas.microsoft.com/office/drawing/2014/main" id="{301DA612-4D58-44B6-8A09-61D6679C41F8}"/>
                </a:ext>
              </a:extLst>
            </p:cNvPr>
            <p:cNvSpPr>
              <a:spLocks/>
            </p:cNvSpPr>
            <p:nvPr/>
          </p:nvSpPr>
          <p:spPr bwMode="auto">
            <a:xfrm>
              <a:off x="5838093" y="4006376"/>
              <a:ext cx="343166" cy="270130"/>
            </a:xfrm>
            <a:custGeom>
              <a:avLst/>
              <a:gdLst>
                <a:gd name="T0" fmla="*/ 304 w 343"/>
                <a:gd name="T1" fmla="*/ 2 h 270"/>
                <a:gd name="T2" fmla="*/ 304 w 343"/>
                <a:gd name="T3" fmla="*/ 1 h 270"/>
                <a:gd name="T4" fmla="*/ 0 w 343"/>
                <a:gd name="T5" fmla="*/ 215 h 270"/>
                <a:gd name="T6" fmla="*/ 38 w 343"/>
                <a:gd name="T7" fmla="*/ 270 h 270"/>
                <a:gd name="T8" fmla="*/ 343 w 343"/>
                <a:gd name="T9" fmla="*/ 54 h 270"/>
                <a:gd name="T10" fmla="*/ 305 w 343"/>
                <a:gd name="T11" fmla="*/ 0 h 270"/>
                <a:gd name="T12" fmla="*/ 304 w 343"/>
                <a:gd name="T13" fmla="*/ 1 h 270"/>
                <a:gd name="T14" fmla="*/ 304 w 343"/>
                <a:gd name="T15" fmla="*/ 2 h 270"/>
                <a:gd name="T16" fmla="*/ 304 w 343"/>
                <a:gd name="T17" fmla="*/ 2 h 270"/>
                <a:gd name="T18" fmla="*/ 341 w 343"/>
                <a:gd name="T19" fmla="*/ 54 h 270"/>
                <a:gd name="T20" fmla="*/ 39 w 343"/>
                <a:gd name="T21" fmla="*/ 266 h 270"/>
                <a:gd name="T22" fmla="*/ 3 w 343"/>
                <a:gd name="T23" fmla="*/ 215 h 270"/>
                <a:gd name="T24" fmla="*/ 305 w 343"/>
                <a:gd name="T25" fmla="*/ 2 h 270"/>
                <a:gd name="T26" fmla="*/ 304 w 343"/>
                <a:gd name="T27" fmla="*/ 2 h 270"/>
                <a:gd name="T28" fmla="*/ 304 w 343"/>
                <a:gd name="T29" fmla="*/ 2 h 270"/>
                <a:gd name="T30" fmla="*/ 304 w 343"/>
                <a:gd name="T31" fmla="*/ 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3" h="270">
                  <a:moveTo>
                    <a:pt x="304" y="2"/>
                  </a:moveTo>
                  <a:lnTo>
                    <a:pt x="304" y="1"/>
                  </a:lnTo>
                  <a:lnTo>
                    <a:pt x="0" y="215"/>
                  </a:lnTo>
                  <a:lnTo>
                    <a:pt x="38" y="270"/>
                  </a:lnTo>
                  <a:lnTo>
                    <a:pt x="343" y="54"/>
                  </a:lnTo>
                  <a:lnTo>
                    <a:pt x="305" y="0"/>
                  </a:lnTo>
                  <a:lnTo>
                    <a:pt x="304" y="1"/>
                  </a:lnTo>
                  <a:lnTo>
                    <a:pt x="304" y="2"/>
                  </a:lnTo>
                  <a:lnTo>
                    <a:pt x="304" y="2"/>
                  </a:lnTo>
                  <a:lnTo>
                    <a:pt x="341" y="54"/>
                  </a:lnTo>
                  <a:lnTo>
                    <a:pt x="39" y="266"/>
                  </a:lnTo>
                  <a:lnTo>
                    <a:pt x="3" y="215"/>
                  </a:lnTo>
                  <a:lnTo>
                    <a:pt x="305" y="2"/>
                  </a:lnTo>
                  <a:lnTo>
                    <a:pt x="304" y="2"/>
                  </a:lnTo>
                  <a:lnTo>
                    <a:pt x="304" y="2"/>
                  </a:lnTo>
                  <a:lnTo>
                    <a:pt x="304"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59" name="Freeform 2097">
              <a:extLst>
                <a:ext uri="{FF2B5EF4-FFF2-40B4-BE49-F238E27FC236}">
                  <a16:creationId xmlns:a16="http://schemas.microsoft.com/office/drawing/2014/main" id="{7DC15587-4778-404B-9B5F-A26B619B8774}"/>
                </a:ext>
              </a:extLst>
            </p:cNvPr>
            <p:cNvSpPr>
              <a:spLocks/>
            </p:cNvSpPr>
            <p:nvPr/>
          </p:nvSpPr>
          <p:spPr bwMode="auto">
            <a:xfrm>
              <a:off x="6141239" y="3848300"/>
              <a:ext cx="265128" cy="213103"/>
            </a:xfrm>
            <a:custGeom>
              <a:avLst/>
              <a:gdLst>
                <a:gd name="T0" fmla="*/ 226 w 265"/>
                <a:gd name="T1" fmla="*/ 2 h 213"/>
                <a:gd name="T2" fmla="*/ 225 w 265"/>
                <a:gd name="T3" fmla="*/ 0 h 213"/>
                <a:gd name="T4" fmla="*/ 0 w 265"/>
                <a:gd name="T5" fmla="*/ 159 h 213"/>
                <a:gd name="T6" fmla="*/ 39 w 265"/>
                <a:gd name="T7" fmla="*/ 213 h 213"/>
                <a:gd name="T8" fmla="*/ 265 w 265"/>
                <a:gd name="T9" fmla="*/ 55 h 213"/>
                <a:gd name="T10" fmla="*/ 226 w 265"/>
                <a:gd name="T11" fmla="*/ 0 h 213"/>
                <a:gd name="T12" fmla="*/ 225 w 265"/>
                <a:gd name="T13" fmla="*/ 0 h 213"/>
                <a:gd name="T14" fmla="*/ 226 w 265"/>
                <a:gd name="T15" fmla="*/ 2 h 213"/>
                <a:gd name="T16" fmla="*/ 225 w 265"/>
                <a:gd name="T17" fmla="*/ 3 h 213"/>
                <a:gd name="T18" fmla="*/ 261 w 265"/>
                <a:gd name="T19" fmla="*/ 54 h 213"/>
                <a:gd name="T20" fmla="*/ 40 w 265"/>
                <a:gd name="T21" fmla="*/ 209 h 213"/>
                <a:gd name="T22" fmla="*/ 4 w 265"/>
                <a:gd name="T23" fmla="*/ 159 h 213"/>
                <a:gd name="T24" fmla="*/ 227 w 265"/>
                <a:gd name="T25" fmla="*/ 3 h 213"/>
                <a:gd name="T26" fmla="*/ 226 w 265"/>
                <a:gd name="T27" fmla="*/ 2 h 213"/>
                <a:gd name="T28" fmla="*/ 225 w 265"/>
                <a:gd name="T29" fmla="*/ 3 h 213"/>
                <a:gd name="T30" fmla="*/ 226 w 265"/>
                <a:gd name="T31" fmla="*/ 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213">
                  <a:moveTo>
                    <a:pt x="226" y="2"/>
                  </a:moveTo>
                  <a:lnTo>
                    <a:pt x="225" y="0"/>
                  </a:lnTo>
                  <a:lnTo>
                    <a:pt x="0" y="159"/>
                  </a:lnTo>
                  <a:lnTo>
                    <a:pt x="39" y="213"/>
                  </a:lnTo>
                  <a:lnTo>
                    <a:pt x="265" y="55"/>
                  </a:lnTo>
                  <a:lnTo>
                    <a:pt x="226" y="0"/>
                  </a:lnTo>
                  <a:lnTo>
                    <a:pt x="225" y="0"/>
                  </a:lnTo>
                  <a:lnTo>
                    <a:pt x="226" y="2"/>
                  </a:lnTo>
                  <a:lnTo>
                    <a:pt x="225" y="3"/>
                  </a:lnTo>
                  <a:lnTo>
                    <a:pt x="261" y="54"/>
                  </a:lnTo>
                  <a:lnTo>
                    <a:pt x="40" y="209"/>
                  </a:lnTo>
                  <a:lnTo>
                    <a:pt x="4" y="159"/>
                  </a:lnTo>
                  <a:lnTo>
                    <a:pt x="227" y="3"/>
                  </a:lnTo>
                  <a:lnTo>
                    <a:pt x="226" y="2"/>
                  </a:lnTo>
                  <a:lnTo>
                    <a:pt x="225" y="3"/>
                  </a:lnTo>
                  <a:lnTo>
                    <a:pt x="226"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60" name="Freeform 2098">
              <a:extLst>
                <a:ext uri="{FF2B5EF4-FFF2-40B4-BE49-F238E27FC236}">
                  <a16:creationId xmlns:a16="http://schemas.microsoft.com/office/drawing/2014/main" id="{345C8921-F4FF-4444-A47B-09F13DB947C2}"/>
                </a:ext>
              </a:extLst>
            </p:cNvPr>
            <p:cNvSpPr>
              <a:spLocks/>
            </p:cNvSpPr>
            <p:nvPr/>
          </p:nvSpPr>
          <p:spPr bwMode="auto">
            <a:xfrm>
              <a:off x="5694024" y="4272504"/>
              <a:ext cx="222107" cy="183089"/>
            </a:xfrm>
            <a:custGeom>
              <a:avLst/>
              <a:gdLst>
                <a:gd name="T0" fmla="*/ 183 w 222"/>
                <a:gd name="T1" fmla="*/ 1 h 183"/>
                <a:gd name="T2" fmla="*/ 182 w 222"/>
                <a:gd name="T3" fmla="*/ 0 h 183"/>
                <a:gd name="T4" fmla="*/ 0 w 222"/>
                <a:gd name="T5" fmla="*/ 129 h 183"/>
                <a:gd name="T6" fmla="*/ 39 w 222"/>
                <a:gd name="T7" fmla="*/ 183 h 183"/>
                <a:gd name="T8" fmla="*/ 222 w 222"/>
                <a:gd name="T9" fmla="*/ 55 h 183"/>
                <a:gd name="T10" fmla="*/ 183 w 222"/>
                <a:gd name="T11" fmla="*/ 0 h 183"/>
                <a:gd name="T12" fmla="*/ 182 w 222"/>
                <a:gd name="T13" fmla="*/ 0 h 183"/>
                <a:gd name="T14" fmla="*/ 183 w 222"/>
                <a:gd name="T15" fmla="*/ 1 h 183"/>
                <a:gd name="T16" fmla="*/ 182 w 222"/>
                <a:gd name="T17" fmla="*/ 3 h 183"/>
                <a:gd name="T18" fmla="*/ 218 w 222"/>
                <a:gd name="T19" fmla="*/ 53 h 183"/>
                <a:gd name="T20" fmla="*/ 39 w 222"/>
                <a:gd name="T21" fmla="*/ 179 h 183"/>
                <a:gd name="T22" fmla="*/ 4 w 222"/>
                <a:gd name="T23" fmla="*/ 129 h 183"/>
                <a:gd name="T24" fmla="*/ 183 w 222"/>
                <a:gd name="T25" fmla="*/ 3 h 183"/>
                <a:gd name="T26" fmla="*/ 183 w 222"/>
                <a:gd name="T27" fmla="*/ 1 h 183"/>
                <a:gd name="T28" fmla="*/ 182 w 222"/>
                <a:gd name="T29" fmla="*/ 3 h 183"/>
                <a:gd name="T30" fmla="*/ 183 w 222"/>
                <a:gd name="T31" fmla="*/ 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183">
                  <a:moveTo>
                    <a:pt x="183" y="1"/>
                  </a:moveTo>
                  <a:lnTo>
                    <a:pt x="182" y="0"/>
                  </a:lnTo>
                  <a:lnTo>
                    <a:pt x="0" y="129"/>
                  </a:lnTo>
                  <a:lnTo>
                    <a:pt x="39" y="183"/>
                  </a:lnTo>
                  <a:lnTo>
                    <a:pt x="222" y="55"/>
                  </a:lnTo>
                  <a:lnTo>
                    <a:pt x="183" y="0"/>
                  </a:lnTo>
                  <a:lnTo>
                    <a:pt x="182" y="0"/>
                  </a:lnTo>
                  <a:lnTo>
                    <a:pt x="183" y="1"/>
                  </a:lnTo>
                  <a:lnTo>
                    <a:pt x="182" y="3"/>
                  </a:lnTo>
                  <a:lnTo>
                    <a:pt x="218" y="53"/>
                  </a:lnTo>
                  <a:lnTo>
                    <a:pt x="39" y="179"/>
                  </a:lnTo>
                  <a:lnTo>
                    <a:pt x="4" y="129"/>
                  </a:lnTo>
                  <a:lnTo>
                    <a:pt x="183" y="3"/>
                  </a:lnTo>
                  <a:lnTo>
                    <a:pt x="183" y="1"/>
                  </a:lnTo>
                  <a:lnTo>
                    <a:pt x="182" y="3"/>
                  </a:lnTo>
                  <a:lnTo>
                    <a:pt x="183"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61" name="Freeform 2099">
              <a:extLst>
                <a:ext uri="{FF2B5EF4-FFF2-40B4-BE49-F238E27FC236}">
                  <a16:creationId xmlns:a16="http://schemas.microsoft.com/office/drawing/2014/main" id="{C84B5F11-7F9A-4841-9756-F9EE3C9477BF}"/>
                </a:ext>
              </a:extLst>
            </p:cNvPr>
            <p:cNvSpPr>
              <a:spLocks/>
            </p:cNvSpPr>
            <p:nvPr/>
          </p:nvSpPr>
          <p:spPr bwMode="auto">
            <a:xfrm>
              <a:off x="5875111" y="4059401"/>
              <a:ext cx="344166" cy="269130"/>
            </a:xfrm>
            <a:custGeom>
              <a:avLst/>
              <a:gdLst>
                <a:gd name="T0" fmla="*/ 305 w 344"/>
                <a:gd name="T1" fmla="*/ 1 h 269"/>
                <a:gd name="T2" fmla="*/ 304 w 344"/>
                <a:gd name="T3" fmla="*/ 0 h 269"/>
                <a:gd name="T4" fmla="*/ 0 w 344"/>
                <a:gd name="T5" fmla="*/ 214 h 269"/>
                <a:gd name="T6" fmla="*/ 39 w 344"/>
                <a:gd name="T7" fmla="*/ 269 h 269"/>
                <a:gd name="T8" fmla="*/ 344 w 344"/>
                <a:gd name="T9" fmla="*/ 54 h 269"/>
                <a:gd name="T10" fmla="*/ 305 w 344"/>
                <a:gd name="T11" fmla="*/ 0 h 269"/>
                <a:gd name="T12" fmla="*/ 304 w 344"/>
                <a:gd name="T13" fmla="*/ 0 h 269"/>
                <a:gd name="T14" fmla="*/ 305 w 344"/>
                <a:gd name="T15" fmla="*/ 1 h 269"/>
                <a:gd name="T16" fmla="*/ 304 w 344"/>
                <a:gd name="T17" fmla="*/ 2 h 269"/>
                <a:gd name="T18" fmla="*/ 340 w 344"/>
                <a:gd name="T19" fmla="*/ 53 h 269"/>
                <a:gd name="T20" fmla="*/ 39 w 344"/>
                <a:gd name="T21" fmla="*/ 266 h 269"/>
                <a:gd name="T22" fmla="*/ 3 w 344"/>
                <a:gd name="T23" fmla="*/ 216 h 269"/>
                <a:gd name="T24" fmla="*/ 305 w 344"/>
                <a:gd name="T25" fmla="*/ 2 h 269"/>
                <a:gd name="T26" fmla="*/ 305 w 344"/>
                <a:gd name="T27" fmla="*/ 1 h 269"/>
                <a:gd name="T28" fmla="*/ 304 w 344"/>
                <a:gd name="T29" fmla="*/ 2 h 269"/>
                <a:gd name="T30" fmla="*/ 305 w 344"/>
                <a:gd name="T31" fmla="*/ 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4" h="269">
                  <a:moveTo>
                    <a:pt x="305" y="1"/>
                  </a:moveTo>
                  <a:lnTo>
                    <a:pt x="304" y="0"/>
                  </a:lnTo>
                  <a:lnTo>
                    <a:pt x="0" y="214"/>
                  </a:lnTo>
                  <a:lnTo>
                    <a:pt x="39" y="269"/>
                  </a:lnTo>
                  <a:lnTo>
                    <a:pt x="344" y="54"/>
                  </a:lnTo>
                  <a:lnTo>
                    <a:pt x="305" y="0"/>
                  </a:lnTo>
                  <a:lnTo>
                    <a:pt x="304" y="0"/>
                  </a:lnTo>
                  <a:lnTo>
                    <a:pt x="305" y="1"/>
                  </a:lnTo>
                  <a:lnTo>
                    <a:pt x="304" y="2"/>
                  </a:lnTo>
                  <a:lnTo>
                    <a:pt x="340" y="53"/>
                  </a:lnTo>
                  <a:lnTo>
                    <a:pt x="39" y="266"/>
                  </a:lnTo>
                  <a:lnTo>
                    <a:pt x="3" y="216"/>
                  </a:lnTo>
                  <a:lnTo>
                    <a:pt x="305" y="2"/>
                  </a:lnTo>
                  <a:lnTo>
                    <a:pt x="305" y="1"/>
                  </a:lnTo>
                  <a:lnTo>
                    <a:pt x="304" y="2"/>
                  </a:lnTo>
                  <a:lnTo>
                    <a:pt x="305"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62" name="Freeform 2100">
              <a:extLst>
                <a:ext uri="{FF2B5EF4-FFF2-40B4-BE49-F238E27FC236}">
                  <a16:creationId xmlns:a16="http://schemas.microsoft.com/office/drawing/2014/main" id="{A38FCCBD-0EBF-495E-8D6C-02069C53C6B3}"/>
                </a:ext>
              </a:extLst>
            </p:cNvPr>
            <p:cNvSpPr>
              <a:spLocks/>
            </p:cNvSpPr>
            <p:nvPr/>
          </p:nvSpPr>
          <p:spPr bwMode="auto">
            <a:xfrm>
              <a:off x="6179257" y="3900325"/>
              <a:ext cx="263127" cy="215104"/>
            </a:xfrm>
            <a:custGeom>
              <a:avLst/>
              <a:gdLst>
                <a:gd name="T0" fmla="*/ 226 w 263"/>
                <a:gd name="T1" fmla="*/ 3 h 215"/>
                <a:gd name="T2" fmla="*/ 224 w 263"/>
                <a:gd name="T3" fmla="*/ 2 h 215"/>
                <a:gd name="T4" fmla="*/ 0 w 263"/>
                <a:gd name="T5" fmla="*/ 160 h 215"/>
                <a:gd name="T6" fmla="*/ 38 w 263"/>
                <a:gd name="T7" fmla="*/ 215 h 215"/>
                <a:gd name="T8" fmla="*/ 263 w 263"/>
                <a:gd name="T9" fmla="*/ 55 h 215"/>
                <a:gd name="T10" fmla="*/ 226 w 263"/>
                <a:gd name="T11" fmla="*/ 0 h 215"/>
                <a:gd name="T12" fmla="*/ 224 w 263"/>
                <a:gd name="T13" fmla="*/ 2 h 215"/>
                <a:gd name="T14" fmla="*/ 226 w 263"/>
                <a:gd name="T15" fmla="*/ 3 h 215"/>
                <a:gd name="T16" fmla="*/ 224 w 263"/>
                <a:gd name="T17" fmla="*/ 3 h 215"/>
                <a:gd name="T18" fmla="*/ 261 w 263"/>
                <a:gd name="T19" fmla="*/ 55 h 215"/>
                <a:gd name="T20" fmla="*/ 38 w 263"/>
                <a:gd name="T21" fmla="*/ 211 h 215"/>
                <a:gd name="T22" fmla="*/ 3 w 263"/>
                <a:gd name="T23" fmla="*/ 160 h 215"/>
                <a:gd name="T24" fmla="*/ 226 w 263"/>
                <a:gd name="T25" fmla="*/ 3 h 215"/>
                <a:gd name="T26" fmla="*/ 226 w 263"/>
                <a:gd name="T27" fmla="*/ 3 h 215"/>
                <a:gd name="T28" fmla="*/ 224 w 263"/>
                <a:gd name="T29" fmla="*/ 3 h 215"/>
                <a:gd name="T30" fmla="*/ 226 w 263"/>
                <a:gd name="T31" fmla="*/ 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3" h="215">
                  <a:moveTo>
                    <a:pt x="226" y="3"/>
                  </a:moveTo>
                  <a:lnTo>
                    <a:pt x="224" y="2"/>
                  </a:lnTo>
                  <a:lnTo>
                    <a:pt x="0" y="160"/>
                  </a:lnTo>
                  <a:lnTo>
                    <a:pt x="38" y="215"/>
                  </a:lnTo>
                  <a:lnTo>
                    <a:pt x="263" y="55"/>
                  </a:lnTo>
                  <a:lnTo>
                    <a:pt x="226" y="0"/>
                  </a:lnTo>
                  <a:lnTo>
                    <a:pt x="224" y="2"/>
                  </a:lnTo>
                  <a:lnTo>
                    <a:pt x="226" y="3"/>
                  </a:lnTo>
                  <a:lnTo>
                    <a:pt x="224" y="3"/>
                  </a:lnTo>
                  <a:lnTo>
                    <a:pt x="261" y="55"/>
                  </a:lnTo>
                  <a:lnTo>
                    <a:pt x="38" y="211"/>
                  </a:lnTo>
                  <a:lnTo>
                    <a:pt x="3" y="160"/>
                  </a:lnTo>
                  <a:lnTo>
                    <a:pt x="226" y="3"/>
                  </a:lnTo>
                  <a:lnTo>
                    <a:pt x="226" y="3"/>
                  </a:lnTo>
                  <a:lnTo>
                    <a:pt x="224" y="3"/>
                  </a:lnTo>
                  <a:lnTo>
                    <a:pt x="226" y="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63" name="Freeform 2101">
              <a:extLst>
                <a:ext uri="{FF2B5EF4-FFF2-40B4-BE49-F238E27FC236}">
                  <a16:creationId xmlns:a16="http://schemas.microsoft.com/office/drawing/2014/main" id="{DE3EFAB3-E362-4523-A3FA-2568A08D665A}"/>
                </a:ext>
              </a:extLst>
            </p:cNvPr>
            <p:cNvSpPr>
              <a:spLocks/>
            </p:cNvSpPr>
            <p:nvPr/>
          </p:nvSpPr>
          <p:spPr bwMode="auto">
            <a:xfrm>
              <a:off x="5732042" y="4324529"/>
              <a:ext cx="220106" cy="184089"/>
            </a:xfrm>
            <a:custGeom>
              <a:avLst/>
              <a:gdLst>
                <a:gd name="T0" fmla="*/ 182 w 220"/>
                <a:gd name="T1" fmla="*/ 3 h 184"/>
                <a:gd name="T2" fmla="*/ 182 w 220"/>
                <a:gd name="T3" fmla="*/ 1 h 184"/>
                <a:gd name="T4" fmla="*/ 0 w 220"/>
                <a:gd name="T5" fmla="*/ 129 h 184"/>
                <a:gd name="T6" fmla="*/ 37 w 220"/>
                <a:gd name="T7" fmla="*/ 184 h 184"/>
                <a:gd name="T8" fmla="*/ 220 w 220"/>
                <a:gd name="T9" fmla="*/ 55 h 184"/>
                <a:gd name="T10" fmla="*/ 183 w 220"/>
                <a:gd name="T11" fmla="*/ 0 h 184"/>
                <a:gd name="T12" fmla="*/ 182 w 220"/>
                <a:gd name="T13" fmla="*/ 1 h 184"/>
                <a:gd name="T14" fmla="*/ 182 w 220"/>
                <a:gd name="T15" fmla="*/ 3 h 184"/>
                <a:gd name="T16" fmla="*/ 182 w 220"/>
                <a:gd name="T17" fmla="*/ 3 h 184"/>
                <a:gd name="T18" fmla="*/ 218 w 220"/>
                <a:gd name="T19" fmla="*/ 55 h 184"/>
                <a:gd name="T20" fmla="*/ 39 w 220"/>
                <a:gd name="T21" fmla="*/ 181 h 184"/>
                <a:gd name="T22" fmla="*/ 2 w 220"/>
                <a:gd name="T23" fmla="*/ 130 h 184"/>
                <a:gd name="T24" fmla="*/ 183 w 220"/>
                <a:gd name="T25" fmla="*/ 3 h 184"/>
                <a:gd name="T26" fmla="*/ 182 w 220"/>
                <a:gd name="T27" fmla="*/ 3 h 184"/>
                <a:gd name="T28" fmla="*/ 182 w 220"/>
                <a:gd name="T29" fmla="*/ 3 h 184"/>
                <a:gd name="T30" fmla="*/ 182 w 220"/>
                <a:gd name="T31" fmla="*/ 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184">
                  <a:moveTo>
                    <a:pt x="182" y="3"/>
                  </a:moveTo>
                  <a:lnTo>
                    <a:pt x="182" y="1"/>
                  </a:lnTo>
                  <a:lnTo>
                    <a:pt x="0" y="129"/>
                  </a:lnTo>
                  <a:lnTo>
                    <a:pt x="37" y="184"/>
                  </a:lnTo>
                  <a:lnTo>
                    <a:pt x="220" y="55"/>
                  </a:lnTo>
                  <a:lnTo>
                    <a:pt x="183" y="0"/>
                  </a:lnTo>
                  <a:lnTo>
                    <a:pt x="182" y="1"/>
                  </a:lnTo>
                  <a:lnTo>
                    <a:pt x="182" y="3"/>
                  </a:lnTo>
                  <a:lnTo>
                    <a:pt x="182" y="3"/>
                  </a:lnTo>
                  <a:lnTo>
                    <a:pt x="218" y="55"/>
                  </a:lnTo>
                  <a:lnTo>
                    <a:pt x="39" y="181"/>
                  </a:lnTo>
                  <a:lnTo>
                    <a:pt x="2" y="130"/>
                  </a:lnTo>
                  <a:lnTo>
                    <a:pt x="183" y="3"/>
                  </a:lnTo>
                  <a:lnTo>
                    <a:pt x="182" y="3"/>
                  </a:lnTo>
                  <a:lnTo>
                    <a:pt x="182" y="3"/>
                  </a:lnTo>
                  <a:lnTo>
                    <a:pt x="182" y="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64" name="Freeform 2102">
              <a:extLst>
                <a:ext uri="{FF2B5EF4-FFF2-40B4-BE49-F238E27FC236}">
                  <a16:creationId xmlns:a16="http://schemas.microsoft.com/office/drawing/2014/main" id="{CAC8C3D7-6DF2-4A61-8CF9-FA7E451C6A7B}"/>
                </a:ext>
              </a:extLst>
            </p:cNvPr>
            <p:cNvSpPr>
              <a:spLocks/>
            </p:cNvSpPr>
            <p:nvPr/>
          </p:nvSpPr>
          <p:spPr bwMode="auto">
            <a:xfrm>
              <a:off x="5912129" y="4111426"/>
              <a:ext cx="343166" cy="270130"/>
            </a:xfrm>
            <a:custGeom>
              <a:avLst/>
              <a:gdLst>
                <a:gd name="T0" fmla="*/ 304 w 343"/>
                <a:gd name="T1" fmla="*/ 2 h 270"/>
                <a:gd name="T2" fmla="*/ 304 w 343"/>
                <a:gd name="T3" fmla="*/ 1 h 270"/>
                <a:gd name="T4" fmla="*/ 0 w 343"/>
                <a:gd name="T5" fmla="*/ 216 h 270"/>
                <a:gd name="T6" fmla="*/ 38 w 343"/>
                <a:gd name="T7" fmla="*/ 270 h 270"/>
                <a:gd name="T8" fmla="*/ 343 w 343"/>
                <a:gd name="T9" fmla="*/ 54 h 270"/>
                <a:gd name="T10" fmla="*/ 305 w 343"/>
                <a:gd name="T11" fmla="*/ 0 h 270"/>
                <a:gd name="T12" fmla="*/ 304 w 343"/>
                <a:gd name="T13" fmla="*/ 1 h 270"/>
                <a:gd name="T14" fmla="*/ 304 w 343"/>
                <a:gd name="T15" fmla="*/ 2 h 270"/>
                <a:gd name="T16" fmla="*/ 304 w 343"/>
                <a:gd name="T17" fmla="*/ 2 h 270"/>
                <a:gd name="T18" fmla="*/ 341 w 343"/>
                <a:gd name="T19" fmla="*/ 54 h 270"/>
                <a:gd name="T20" fmla="*/ 39 w 343"/>
                <a:gd name="T21" fmla="*/ 266 h 270"/>
                <a:gd name="T22" fmla="*/ 3 w 343"/>
                <a:gd name="T23" fmla="*/ 216 h 270"/>
                <a:gd name="T24" fmla="*/ 305 w 343"/>
                <a:gd name="T25" fmla="*/ 2 h 270"/>
                <a:gd name="T26" fmla="*/ 304 w 343"/>
                <a:gd name="T27" fmla="*/ 2 h 270"/>
                <a:gd name="T28" fmla="*/ 304 w 343"/>
                <a:gd name="T29" fmla="*/ 2 h 270"/>
                <a:gd name="T30" fmla="*/ 304 w 343"/>
                <a:gd name="T31" fmla="*/ 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3" h="270">
                  <a:moveTo>
                    <a:pt x="304" y="2"/>
                  </a:moveTo>
                  <a:lnTo>
                    <a:pt x="304" y="1"/>
                  </a:lnTo>
                  <a:lnTo>
                    <a:pt x="0" y="216"/>
                  </a:lnTo>
                  <a:lnTo>
                    <a:pt x="38" y="270"/>
                  </a:lnTo>
                  <a:lnTo>
                    <a:pt x="343" y="54"/>
                  </a:lnTo>
                  <a:lnTo>
                    <a:pt x="305" y="0"/>
                  </a:lnTo>
                  <a:lnTo>
                    <a:pt x="304" y="1"/>
                  </a:lnTo>
                  <a:lnTo>
                    <a:pt x="304" y="2"/>
                  </a:lnTo>
                  <a:lnTo>
                    <a:pt x="304" y="2"/>
                  </a:lnTo>
                  <a:lnTo>
                    <a:pt x="341" y="54"/>
                  </a:lnTo>
                  <a:lnTo>
                    <a:pt x="39" y="266"/>
                  </a:lnTo>
                  <a:lnTo>
                    <a:pt x="3" y="216"/>
                  </a:lnTo>
                  <a:lnTo>
                    <a:pt x="305" y="2"/>
                  </a:lnTo>
                  <a:lnTo>
                    <a:pt x="304" y="2"/>
                  </a:lnTo>
                  <a:lnTo>
                    <a:pt x="304" y="2"/>
                  </a:lnTo>
                  <a:lnTo>
                    <a:pt x="304"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65" name="Freeform 2103">
              <a:extLst>
                <a:ext uri="{FF2B5EF4-FFF2-40B4-BE49-F238E27FC236}">
                  <a16:creationId xmlns:a16="http://schemas.microsoft.com/office/drawing/2014/main" id="{45352AED-0941-4898-8D7A-53AE51454EBF}"/>
                </a:ext>
              </a:extLst>
            </p:cNvPr>
            <p:cNvSpPr>
              <a:spLocks/>
            </p:cNvSpPr>
            <p:nvPr/>
          </p:nvSpPr>
          <p:spPr bwMode="auto">
            <a:xfrm>
              <a:off x="6216276" y="3954351"/>
              <a:ext cx="264127" cy="213103"/>
            </a:xfrm>
            <a:custGeom>
              <a:avLst/>
              <a:gdLst>
                <a:gd name="T0" fmla="*/ 225 w 264"/>
                <a:gd name="T1" fmla="*/ 1 h 213"/>
                <a:gd name="T2" fmla="*/ 225 w 264"/>
                <a:gd name="T3" fmla="*/ 0 h 213"/>
                <a:gd name="T4" fmla="*/ 0 w 264"/>
                <a:gd name="T5" fmla="*/ 158 h 213"/>
                <a:gd name="T6" fmla="*/ 38 w 264"/>
                <a:gd name="T7" fmla="*/ 213 h 213"/>
                <a:gd name="T8" fmla="*/ 264 w 264"/>
                <a:gd name="T9" fmla="*/ 54 h 213"/>
                <a:gd name="T10" fmla="*/ 225 w 264"/>
                <a:gd name="T11" fmla="*/ 0 h 213"/>
                <a:gd name="T12" fmla="*/ 225 w 264"/>
                <a:gd name="T13" fmla="*/ 0 h 213"/>
                <a:gd name="T14" fmla="*/ 225 w 264"/>
                <a:gd name="T15" fmla="*/ 1 h 213"/>
                <a:gd name="T16" fmla="*/ 224 w 264"/>
                <a:gd name="T17" fmla="*/ 2 h 213"/>
                <a:gd name="T18" fmla="*/ 260 w 264"/>
                <a:gd name="T19" fmla="*/ 53 h 213"/>
                <a:gd name="T20" fmla="*/ 39 w 264"/>
                <a:gd name="T21" fmla="*/ 210 h 213"/>
                <a:gd name="T22" fmla="*/ 3 w 264"/>
                <a:gd name="T23" fmla="*/ 159 h 213"/>
                <a:gd name="T24" fmla="*/ 226 w 264"/>
                <a:gd name="T25" fmla="*/ 2 h 213"/>
                <a:gd name="T26" fmla="*/ 225 w 264"/>
                <a:gd name="T27" fmla="*/ 1 h 213"/>
                <a:gd name="T28" fmla="*/ 224 w 264"/>
                <a:gd name="T29" fmla="*/ 2 h 213"/>
                <a:gd name="T30" fmla="*/ 225 w 264"/>
                <a:gd name="T31" fmla="*/ 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 h="213">
                  <a:moveTo>
                    <a:pt x="225" y="1"/>
                  </a:moveTo>
                  <a:lnTo>
                    <a:pt x="225" y="0"/>
                  </a:lnTo>
                  <a:lnTo>
                    <a:pt x="0" y="158"/>
                  </a:lnTo>
                  <a:lnTo>
                    <a:pt x="38" y="213"/>
                  </a:lnTo>
                  <a:lnTo>
                    <a:pt x="264" y="54"/>
                  </a:lnTo>
                  <a:lnTo>
                    <a:pt x="225" y="0"/>
                  </a:lnTo>
                  <a:lnTo>
                    <a:pt x="225" y="0"/>
                  </a:lnTo>
                  <a:lnTo>
                    <a:pt x="225" y="1"/>
                  </a:lnTo>
                  <a:lnTo>
                    <a:pt x="224" y="2"/>
                  </a:lnTo>
                  <a:lnTo>
                    <a:pt x="260" y="53"/>
                  </a:lnTo>
                  <a:lnTo>
                    <a:pt x="39" y="210"/>
                  </a:lnTo>
                  <a:lnTo>
                    <a:pt x="3" y="159"/>
                  </a:lnTo>
                  <a:lnTo>
                    <a:pt x="226" y="2"/>
                  </a:lnTo>
                  <a:lnTo>
                    <a:pt x="225" y="1"/>
                  </a:lnTo>
                  <a:lnTo>
                    <a:pt x="224" y="2"/>
                  </a:lnTo>
                  <a:lnTo>
                    <a:pt x="225"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66" name="Freeform 2104">
              <a:extLst>
                <a:ext uri="{FF2B5EF4-FFF2-40B4-BE49-F238E27FC236}">
                  <a16:creationId xmlns:a16="http://schemas.microsoft.com/office/drawing/2014/main" id="{7BFEDEE5-FFF8-4F13-A2E2-D27E5D5F487D}"/>
                </a:ext>
              </a:extLst>
            </p:cNvPr>
            <p:cNvSpPr>
              <a:spLocks/>
            </p:cNvSpPr>
            <p:nvPr/>
          </p:nvSpPr>
          <p:spPr bwMode="auto">
            <a:xfrm>
              <a:off x="5768059" y="4377555"/>
              <a:ext cx="222107" cy="183089"/>
            </a:xfrm>
            <a:custGeom>
              <a:avLst/>
              <a:gdLst>
                <a:gd name="T0" fmla="*/ 183 w 222"/>
                <a:gd name="T1" fmla="*/ 2 h 183"/>
                <a:gd name="T2" fmla="*/ 182 w 222"/>
                <a:gd name="T3" fmla="*/ 0 h 183"/>
                <a:gd name="T4" fmla="*/ 0 w 222"/>
                <a:gd name="T5" fmla="*/ 129 h 183"/>
                <a:gd name="T6" fmla="*/ 39 w 222"/>
                <a:gd name="T7" fmla="*/ 183 h 183"/>
                <a:gd name="T8" fmla="*/ 222 w 222"/>
                <a:gd name="T9" fmla="*/ 55 h 183"/>
                <a:gd name="T10" fmla="*/ 183 w 222"/>
                <a:gd name="T11" fmla="*/ 0 h 183"/>
                <a:gd name="T12" fmla="*/ 182 w 222"/>
                <a:gd name="T13" fmla="*/ 0 h 183"/>
                <a:gd name="T14" fmla="*/ 183 w 222"/>
                <a:gd name="T15" fmla="*/ 2 h 183"/>
                <a:gd name="T16" fmla="*/ 182 w 222"/>
                <a:gd name="T17" fmla="*/ 3 h 183"/>
                <a:gd name="T18" fmla="*/ 218 w 222"/>
                <a:gd name="T19" fmla="*/ 55 h 183"/>
                <a:gd name="T20" fmla="*/ 40 w 222"/>
                <a:gd name="T21" fmla="*/ 181 h 183"/>
                <a:gd name="T22" fmla="*/ 4 w 222"/>
                <a:gd name="T23" fmla="*/ 130 h 183"/>
                <a:gd name="T24" fmla="*/ 184 w 222"/>
                <a:gd name="T25" fmla="*/ 3 h 183"/>
                <a:gd name="T26" fmla="*/ 183 w 222"/>
                <a:gd name="T27" fmla="*/ 2 h 183"/>
                <a:gd name="T28" fmla="*/ 182 w 222"/>
                <a:gd name="T29" fmla="*/ 3 h 183"/>
                <a:gd name="T30" fmla="*/ 183 w 222"/>
                <a:gd name="T3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183">
                  <a:moveTo>
                    <a:pt x="183" y="2"/>
                  </a:moveTo>
                  <a:lnTo>
                    <a:pt x="182" y="0"/>
                  </a:lnTo>
                  <a:lnTo>
                    <a:pt x="0" y="129"/>
                  </a:lnTo>
                  <a:lnTo>
                    <a:pt x="39" y="183"/>
                  </a:lnTo>
                  <a:lnTo>
                    <a:pt x="222" y="55"/>
                  </a:lnTo>
                  <a:lnTo>
                    <a:pt x="183" y="0"/>
                  </a:lnTo>
                  <a:lnTo>
                    <a:pt x="182" y="0"/>
                  </a:lnTo>
                  <a:lnTo>
                    <a:pt x="183" y="2"/>
                  </a:lnTo>
                  <a:lnTo>
                    <a:pt x="182" y="3"/>
                  </a:lnTo>
                  <a:lnTo>
                    <a:pt x="218" y="55"/>
                  </a:lnTo>
                  <a:lnTo>
                    <a:pt x="40" y="181"/>
                  </a:lnTo>
                  <a:lnTo>
                    <a:pt x="4" y="130"/>
                  </a:lnTo>
                  <a:lnTo>
                    <a:pt x="184" y="3"/>
                  </a:lnTo>
                  <a:lnTo>
                    <a:pt x="183" y="2"/>
                  </a:lnTo>
                  <a:lnTo>
                    <a:pt x="182" y="3"/>
                  </a:lnTo>
                  <a:lnTo>
                    <a:pt x="183"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67" name="Freeform 2105">
              <a:extLst>
                <a:ext uri="{FF2B5EF4-FFF2-40B4-BE49-F238E27FC236}">
                  <a16:creationId xmlns:a16="http://schemas.microsoft.com/office/drawing/2014/main" id="{B4346AF8-71BE-40BB-B740-18D4F42C3DE3}"/>
                </a:ext>
              </a:extLst>
            </p:cNvPr>
            <p:cNvSpPr>
              <a:spLocks/>
            </p:cNvSpPr>
            <p:nvPr/>
          </p:nvSpPr>
          <p:spPr bwMode="auto">
            <a:xfrm>
              <a:off x="5949146" y="4164452"/>
              <a:ext cx="344166" cy="270130"/>
            </a:xfrm>
            <a:custGeom>
              <a:avLst/>
              <a:gdLst>
                <a:gd name="T0" fmla="*/ 305 w 344"/>
                <a:gd name="T1" fmla="*/ 1 h 270"/>
                <a:gd name="T2" fmla="*/ 304 w 344"/>
                <a:gd name="T3" fmla="*/ 0 h 270"/>
                <a:gd name="T4" fmla="*/ 0 w 344"/>
                <a:gd name="T5" fmla="*/ 215 h 270"/>
                <a:gd name="T6" fmla="*/ 39 w 344"/>
                <a:gd name="T7" fmla="*/ 270 h 270"/>
                <a:gd name="T8" fmla="*/ 344 w 344"/>
                <a:gd name="T9" fmla="*/ 55 h 270"/>
                <a:gd name="T10" fmla="*/ 305 w 344"/>
                <a:gd name="T11" fmla="*/ 0 h 270"/>
                <a:gd name="T12" fmla="*/ 304 w 344"/>
                <a:gd name="T13" fmla="*/ 0 h 270"/>
                <a:gd name="T14" fmla="*/ 305 w 344"/>
                <a:gd name="T15" fmla="*/ 1 h 270"/>
                <a:gd name="T16" fmla="*/ 304 w 344"/>
                <a:gd name="T17" fmla="*/ 3 h 270"/>
                <a:gd name="T18" fmla="*/ 340 w 344"/>
                <a:gd name="T19" fmla="*/ 55 h 270"/>
                <a:gd name="T20" fmla="*/ 39 w 344"/>
                <a:gd name="T21" fmla="*/ 266 h 270"/>
                <a:gd name="T22" fmla="*/ 3 w 344"/>
                <a:gd name="T23" fmla="*/ 216 h 270"/>
                <a:gd name="T24" fmla="*/ 306 w 344"/>
                <a:gd name="T25" fmla="*/ 3 h 270"/>
                <a:gd name="T26" fmla="*/ 305 w 344"/>
                <a:gd name="T27" fmla="*/ 1 h 270"/>
                <a:gd name="T28" fmla="*/ 304 w 344"/>
                <a:gd name="T29" fmla="*/ 3 h 270"/>
                <a:gd name="T30" fmla="*/ 305 w 344"/>
                <a:gd name="T31" fmla="*/ 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4" h="270">
                  <a:moveTo>
                    <a:pt x="305" y="1"/>
                  </a:moveTo>
                  <a:lnTo>
                    <a:pt x="304" y="0"/>
                  </a:lnTo>
                  <a:lnTo>
                    <a:pt x="0" y="215"/>
                  </a:lnTo>
                  <a:lnTo>
                    <a:pt x="39" y="270"/>
                  </a:lnTo>
                  <a:lnTo>
                    <a:pt x="344" y="55"/>
                  </a:lnTo>
                  <a:lnTo>
                    <a:pt x="305" y="0"/>
                  </a:lnTo>
                  <a:lnTo>
                    <a:pt x="304" y="0"/>
                  </a:lnTo>
                  <a:lnTo>
                    <a:pt x="305" y="1"/>
                  </a:lnTo>
                  <a:lnTo>
                    <a:pt x="304" y="3"/>
                  </a:lnTo>
                  <a:lnTo>
                    <a:pt x="340" y="55"/>
                  </a:lnTo>
                  <a:lnTo>
                    <a:pt x="39" y="266"/>
                  </a:lnTo>
                  <a:lnTo>
                    <a:pt x="3" y="216"/>
                  </a:lnTo>
                  <a:lnTo>
                    <a:pt x="306" y="3"/>
                  </a:lnTo>
                  <a:lnTo>
                    <a:pt x="305" y="1"/>
                  </a:lnTo>
                  <a:lnTo>
                    <a:pt x="304" y="3"/>
                  </a:lnTo>
                  <a:lnTo>
                    <a:pt x="305"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68" name="Freeform 2106">
              <a:extLst>
                <a:ext uri="{FF2B5EF4-FFF2-40B4-BE49-F238E27FC236}">
                  <a16:creationId xmlns:a16="http://schemas.microsoft.com/office/drawing/2014/main" id="{E046E289-D85B-48DC-BACD-C535BB141766}"/>
                </a:ext>
              </a:extLst>
            </p:cNvPr>
            <p:cNvSpPr>
              <a:spLocks/>
            </p:cNvSpPr>
            <p:nvPr/>
          </p:nvSpPr>
          <p:spPr bwMode="auto">
            <a:xfrm>
              <a:off x="6253293" y="4006376"/>
              <a:ext cx="265128" cy="214103"/>
            </a:xfrm>
            <a:custGeom>
              <a:avLst/>
              <a:gdLst>
                <a:gd name="T0" fmla="*/ 226 w 265"/>
                <a:gd name="T1" fmla="*/ 2 h 214"/>
                <a:gd name="T2" fmla="*/ 224 w 265"/>
                <a:gd name="T3" fmla="*/ 1 h 214"/>
                <a:gd name="T4" fmla="*/ 0 w 265"/>
                <a:gd name="T5" fmla="*/ 159 h 214"/>
                <a:gd name="T6" fmla="*/ 39 w 265"/>
                <a:gd name="T7" fmla="*/ 214 h 214"/>
                <a:gd name="T8" fmla="*/ 265 w 265"/>
                <a:gd name="T9" fmla="*/ 55 h 214"/>
                <a:gd name="T10" fmla="*/ 226 w 265"/>
                <a:gd name="T11" fmla="*/ 0 h 214"/>
                <a:gd name="T12" fmla="*/ 224 w 265"/>
                <a:gd name="T13" fmla="*/ 1 h 214"/>
                <a:gd name="T14" fmla="*/ 226 w 265"/>
                <a:gd name="T15" fmla="*/ 2 h 214"/>
                <a:gd name="T16" fmla="*/ 224 w 265"/>
                <a:gd name="T17" fmla="*/ 2 h 214"/>
                <a:gd name="T18" fmla="*/ 261 w 265"/>
                <a:gd name="T19" fmla="*/ 54 h 214"/>
                <a:gd name="T20" fmla="*/ 39 w 265"/>
                <a:gd name="T21" fmla="*/ 210 h 214"/>
                <a:gd name="T22" fmla="*/ 3 w 265"/>
                <a:gd name="T23" fmla="*/ 159 h 214"/>
                <a:gd name="T24" fmla="*/ 226 w 265"/>
                <a:gd name="T25" fmla="*/ 3 h 214"/>
                <a:gd name="T26" fmla="*/ 226 w 265"/>
                <a:gd name="T27" fmla="*/ 2 h 214"/>
                <a:gd name="T28" fmla="*/ 224 w 265"/>
                <a:gd name="T29" fmla="*/ 2 h 214"/>
                <a:gd name="T30" fmla="*/ 226 w 265"/>
                <a:gd name="T31"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214">
                  <a:moveTo>
                    <a:pt x="226" y="2"/>
                  </a:moveTo>
                  <a:lnTo>
                    <a:pt x="224" y="1"/>
                  </a:lnTo>
                  <a:lnTo>
                    <a:pt x="0" y="159"/>
                  </a:lnTo>
                  <a:lnTo>
                    <a:pt x="39" y="214"/>
                  </a:lnTo>
                  <a:lnTo>
                    <a:pt x="265" y="55"/>
                  </a:lnTo>
                  <a:lnTo>
                    <a:pt x="226" y="0"/>
                  </a:lnTo>
                  <a:lnTo>
                    <a:pt x="224" y="1"/>
                  </a:lnTo>
                  <a:lnTo>
                    <a:pt x="226" y="2"/>
                  </a:lnTo>
                  <a:lnTo>
                    <a:pt x="224" y="2"/>
                  </a:lnTo>
                  <a:lnTo>
                    <a:pt x="261" y="54"/>
                  </a:lnTo>
                  <a:lnTo>
                    <a:pt x="39" y="210"/>
                  </a:lnTo>
                  <a:lnTo>
                    <a:pt x="3" y="159"/>
                  </a:lnTo>
                  <a:lnTo>
                    <a:pt x="226" y="3"/>
                  </a:lnTo>
                  <a:lnTo>
                    <a:pt x="226" y="2"/>
                  </a:lnTo>
                  <a:lnTo>
                    <a:pt x="224" y="2"/>
                  </a:lnTo>
                  <a:lnTo>
                    <a:pt x="226"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69" name="Freeform 2107">
              <a:extLst>
                <a:ext uri="{FF2B5EF4-FFF2-40B4-BE49-F238E27FC236}">
                  <a16:creationId xmlns:a16="http://schemas.microsoft.com/office/drawing/2014/main" id="{69680557-18E3-47FE-89A4-7C2C3CDAC19A}"/>
                </a:ext>
              </a:extLst>
            </p:cNvPr>
            <p:cNvSpPr>
              <a:spLocks/>
            </p:cNvSpPr>
            <p:nvPr/>
          </p:nvSpPr>
          <p:spPr bwMode="auto">
            <a:xfrm>
              <a:off x="5806078" y="4430581"/>
              <a:ext cx="221107" cy="184089"/>
            </a:xfrm>
            <a:custGeom>
              <a:avLst/>
              <a:gdLst>
                <a:gd name="T0" fmla="*/ 183 w 221"/>
                <a:gd name="T1" fmla="*/ 2 h 184"/>
                <a:gd name="T2" fmla="*/ 182 w 221"/>
                <a:gd name="T3" fmla="*/ 0 h 184"/>
                <a:gd name="T4" fmla="*/ 0 w 221"/>
                <a:gd name="T5" fmla="*/ 129 h 184"/>
                <a:gd name="T6" fmla="*/ 39 w 221"/>
                <a:gd name="T7" fmla="*/ 184 h 184"/>
                <a:gd name="T8" fmla="*/ 221 w 221"/>
                <a:gd name="T9" fmla="*/ 55 h 184"/>
                <a:gd name="T10" fmla="*/ 183 w 221"/>
                <a:gd name="T11" fmla="*/ 0 h 184"/>
                <a:gd name="T12" fmla="*/ 182 w 221"/>
                <a:gd name="T13" fmla="*/ 0 h 184"/>
                <a:gd name="T14" fmla="*/ 183 w 221"/>
                <a:gd name="T15" fmla="*/ 2 h 184"/>
                <a:gd name="T16" fmla="*/ 182 w 221"/>
                <a:gd name="T17" fmla="*/ 2 h 184"/>
                <a:gd name="T18" fmla="*/ 218 w 221"/>
                <a:gd name="T19" fmla="*/ 54 h 184"/>
                <a:gd name="T20" fmla="*/ 39 w 221"/>
                <a:gd name="T21" fmla="*/ 180 h 184"/>
                <a:gd name="T22" fmla="*/ 4 w 221"/>
                <a:gd name="T23" fmla="*/ 129 h 184"/>
                <a:gd name="T24" fmla="*/ 183 w 221"/>
                <a:gd name="T25" fmla="*/ 3 h 184"/>
                <a:gd name="T26" fmla="*/ 183 w 221"/>
                <a:gd name="T27" fmla="*/ 2 h 184"/>
                <a:gd name="T28" fmla="*/ 182 w 221"/>
                <a:gd name="T29" fmla="*/ 2 h 184"/>
                <a:gd name="T30" fmla="*/ 183 w 221"/>
                <a:gd name="T31" fmla="*/ 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184">
                  <a:moveTo>
                    <a:pt x="183" y="2"/>
                  </a:moveTo>
                  <a:lnTo>
                    <a:pt x="182" y="0"/>
                  </a:lnTo>
                  <a:lnTo>
                    <a:pt x="0" y="129"/>
                  </a:lnTo>
                  <a:lnTo>
                    <a:pt x="39" y="184"/>
                  </a:lnTo>
                  <a:lnTo>
                    <a:pt x="221" y="55"/>
                  </a:lnTo>
                  <a:lnTo>
                    <a:pt x="183" y="0"/>
                  </a:lnTo>
                  <a:lnTo>
                    <a:pt x="182" y="0"/>
                  </a:lnTo>
                  <a:lnTo>
                    <a:pt x="183" y="2"/>
                  </a:lnTo>
                  <a:lnTo>
                    <a:pt x="182" y="2"/>
                  </a:lnTo>
                  <a:lnTo>
                    <a:pt x="218" y="54"/>
                  </a:lnTo>
                  <a:lnTo>
                    <a:pt x="39" y="180"/>
                  </a:lnTo>
                  <a:lnTo>
                    <a:pt x="4" y="129"/>
                  </a:lnTo>
                  <a:lnTo>
                    <a:pt x="183" y="3"/>
                  </a:lnTo>
                  <a:lnTo>
                    <a:pt x="183" y="2"/>
                  </a:lnTo>
                  <a:lnTo>
                    <a:pt x="182" y="2"/>
                  </a:lnTo>
                  <a:lnTo>
                    <a:pt x="183"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70" name="Freeform 2108">
              <a:extLst>
                <a:ext uri="{FF2B5EF4-FFF2-40B4-BE49-F238E27FC236}">
                  <a16:creationId xmlns:a16="http://schemas.microsoft.com/office/drawing/2014/main" id="{A6F60BF8-FE0C-4A53-BBFC-EA4D96E8D059}"/>
                </a:ext>
              </a:extLst>
            </p:cNvPr>
            <p:cNvSpPr>
              <a:spLocks/>
            </p:cNvSpPr>
            <p:nvPr/>
          </p:nvSpPr>
          <p:spPr bwMode="auto">
            <a:xfrm>
              <a:off x="5986164" y="4217478"/>
              <a:ext cx="343166" cy="269130"/>
            </a:xfrm>
            <a:custGeom>
              <a:avLst/>
              <a:gdLst>
                <a:gd name="T0" fmla="*/ 306 w 343"/>
                <a:gd name="T1" fmla="*/ 2 h 269"/>
                <a:gd name="T2" fmla="*/ 304 w 343"/>
                <a:gd name="T3" fmla="*/ 0 h 269"/>
                <a:gd name="T4" fmla="*/ 0 w 343"/>
                <a:gd name="T5" fmla="*/ 215 h 269"/>
                <a:gd name="T6" fmla="*/ 38 w 343"/>
                <a:gd name="T7" fmla="*/ 269 h 269"/>
                <a:gd name="T8" fmla="*/ 343 w 343"/>
                <a:gd name="T9" fmla="*/ 55 h 269"/>
                <a:gd name="T10" fmla="*/ 306 w 343"/>
                <a:gd name="T11" fmla="*/ 0 h 269"/>
                <a:gd name="T12" fmla="*/ 304 w 343"/>
                <a:gd name="T13" fmla="*/ 0 h 269"/>
                <a:gd name="T14" fmla="*/ 306 w 343"/>
                <a:gd name="T15" fmla="*/ 2 h 269"/>
                <a:gd name="T16" fmla="*/ 304 w 343"/>
                <a:gd name="T17" fmla="*/ 2 h 269"/>
                <a:gd name="T18" fmla="*/ 341 w 343"/>
                <a:gd name="T19" fmla="*/ 54 h 269"/>
                <a:gd name="T20" fmla="*/ 39 w 343"/>
                <a:gd name="T21" fmla="*/ 265 h 269"/>
                <a:gd name="T22" fmla="*/ 3 w 343"/>
                <a:gd name="T23" fmla="*/ 215 h 269"/>
                <a:gd name="T24" fmla="*/ 306 w 343"/>
                <a:gd name="T25" fmla="*/ 3 h 269"/>
                <a:gd name="T26" fmla="*/ 306 w 343"/>
                <a:gd name="T27" fmla="*/ 2 h 269"/>
                <a:gd name="T28" fmla="*/ 304 w 343"/>
                <a:gd name="T29" fmla="*/ 2 h 269"/>
                <a:gd name="T30" fmla="*/ 306 w 343"/>
                <a:gd name="T31" fmla="*/ 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3" h="269">
                  <a:moveTo>
                    <a:pt x="306" y="2"/>
                  </a:moveTo>
                  <a:lnTo>
                    <a:pt x="304" y="0"/>
                  </a:lnTo>
                  <a:lnTo>
                    <a:pt x="0" y="215"/>
                  </a:lnTo>
                  <a:lnTo>
                    <a:pt x="38" y="269"/>
                  </a:lnTo>
                  <a:lnTo>
                    <a:pt x="343" y="55"/>
                  </a:lnTo>
                  <a:lnTo>
                    <a:pt x="306" y="0"/>
                  </a:lnTo>
                  <a:lnTo>
                    <a:pt x="304" y="0"/>
                  </a:lnTo>
                  <a:lnTo>
                    <a:pt x="306" y="2"/>
                  </a:lnTo>
                  <a:lnTo>
                    <a:pt x="304" y="2"/>
                  </a:lnTo>
                  <a:lnTo>
                    <a:pt x="341" y="54"/>
                  </a:lnTo>
                  <a:lnTo>
                    <a:pt x="39" y="265"/>
                  </a:lnTo>
                  <a:lnTo>
                    <a:pt x="3" y="215"/>
                  </a:lnTo>
                  <a:lnTo>
                    <a:pt x="306" y="3"/>
                  </a:lnTo>
                  <a:lnTo>
                    <a:pt x="306" y="2"/>
                  </a:lnTo>
                  <a:lnTo>
                    <a:pt x="304" y="2"/>
                  </a:lnTo>
                  <a:lnTo>
                    <a:pt x="306"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71" name="Freeform 2109">
              <a:extLst>
                <a:ext uri="{FF2B5EF4-FFF2-40B4-BE49-F238E27FC236}">
                  <a16:creationId xmlns:a16="http://schemas.microsoft.com/office/drawing/2014/main" id="{155FE15D-2679-4FA3-99D7-B32B904B973E}"/>
                </a:ext>
              </a:extLst>
            </p:cNvPr>
            <p:cNvSpPr>
              <a:spLocks/>
            </p:cNvSpPr>
            <p:nvPr/>
          </p:nvSpPr>
          <p:spPr bwMode="auto">
            <a:xfrm>
              <a:off x="6290311" y="4059401"/>
              <a:ext cx="264127" cy="213103"/>
            </a:xfrm>
            <a:custGeom>
              <a:avLst/>
              <a:gdLst>
                <a:gd name="T0" fmla="*/ 225 w 264"/>
                <a:gd name="T1" fmla="*/ 1 h 213"/>
                <a:gd name="T2" fmla="*/ 225 w 264"/>
                <a:gd name="T3" fmla="*/ 1 h 213"/>
                <a:gd name="T4" fmla="*/ 0 w 264"/>
                <a:gd name="T5" fmla="*/ 158 h 213"/>
                <a:gd name="T6" fmla="*/ 38 w 264"/>
                <a:gd name="T7" fmla="*/ 213 h 213"/>
                <a:gd name="T8" fmla="*/ 264 w 264"/>
                <a:gd name="T9" fmla="*/ 54 h 213"/>
                <a:gd name="T10" fmla="*/ 225 w 264"/>
                <a:gd name="T11" fmla="*/ 0 h 213"/>
                <a:gd name="T12" fmla="*/ 225 w 264"/>
                <a:gd name="T13" fmla="*/ 1 h 213"/>
                <a:gd name="T14" fmla="*/ 225 w 264"/>
                <a:gd name="T15" fmla="*/ 1 h 213"/>
                <a:gd name="T16" fmla="*/ 224 w 264"/>
                <a:gd name="T17" fmla="*/ 2 h 213"/>
                <a:gd name="T18" fmla="*/ 260 w 264"/>
                <a:gd name="T19" fmla="*/ 54 h 213"/>
                <a:gd name="T20" fmla="*/ 39 w 264"/>
                <a:gd name="T21" fmla="*/ 210 h 213"/>
                <a:gd name="T22" fmla="*/ 3 w 264"/>
                <a:gd name="T23" fmla="*/ 160 h 213"/>
                <a:gd name="T24" fmla="*/ 226 w 264"/>
                <a:gd name="T25" fmla="*/ 2 h 213"/>
                <a:gd name="T26" fmla="*/ 225 w 264"/>
                <a:gd name="T27" fmla="*/ 1 h 213"/>
                <a:gd name="T28" fmla="*/ 224 w 264"/>
                <a:gd name="T29" fmla="*/ 2 h 213"/>
                <a:gd name="T30" fmla="*/ 225 w 264"/>
                <a:gd name="T31" fmla="*/ 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 h="213">
                  <a:moveTo>
                    <a:pt x="225" y="1"/>
                  </a:moveTo>
                  <a:lnTo>
                    <a:pt x="225" y="1"/>
                  </a:lnTo>
                  <a:lnTo>
                    <a:pt x="0" y="158"/>
                  </a:lnTo>
                  <a:lnTo>
                    <a:pt x="38" y="213"/>
                  </a:lnTo>
                  <a:lnTo>
                    <a:pt x="264" y="54"/>
                  </a:lnTo>
                  <a:lnTo>
                    <a:pt x="225" y="0"/>
                  </a:lnTo>
                  <a:lnTo>
                    <a:pt x="225" y="1"/>
                  </a:lnTo>
                  <a:lnTo>
                    <a:pt x="225" y="1"/>
                  </a:lnTo>
                  <a:lnTo>
                    <a:pt x="224" y="2"/>
                  </a:lnTo>
                  <a:lnTo>
                    <a:pt x="260" y="54"/>
                  </a:lnTo>
                  <a:lnTo>
                    <a:pt x="39" y="210"/>
                  </a:lnTo>
                  <a:lnTo>
                    <a:pt x="3" y="160"/>
                  </a:lnTo>
                  <a:lnTo>
                    <a:pt x="226" y="2"/>
                  </a:lnTo>
                  <a:lnTo>
                    <a:pt x="225" y="1"/>
                  </a:lnTo>
                  <a:lnTo>
                    <a:pt x="224" y="2"/>
                  </a:lnTo>
                  <a:lnTo>
                    <a:pt x="225"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72" name="Freeform 2110">
              <a:extLst>
                <a:ext uri="{FF2B5EF4-FFF2-40B4-BE49-F238E27FC236}">
                  <a16:creationId xmlns:a16="http://schemas.microsoft.com/office/drawing/2014/main" id="{3774012B-5FAF-44B3-A82A-A8EFB6D8A8D3}"/>
                </a:ext>
              </a:extLst>
            </p:cNvPr>
            <p:cNvSpPr>
              <a:spLocks/>
            </p:cNvSpPr>
            <p:nvPr/>
          </p:nvSpPr>
          <p:spPr bwMode="auto">
            <a:xfrm>
              <a:off x="5843095" y="4482606"/>
              <a:ext cx="221107" cy="184089"/>
            </a:xfrm>
            <a:custGeom>
              <a:avLst/>
              <a:gdLst>
                <a:gd name="T0" fmla="*/ 182 w 221"/>
                <a:gd name="T1" fmla="*/ 2 h 184"/>
                <a:gd name="T2" fmla="*/ 182 w 221"/>
                <a:gd name="T3" fmla="*/ 2 h 184"/>
                <a:gd name="T4" fmla="*/ 0 w 221"/>
                <a:gd name="T5" fmla="*/ 129 h 184"/>
                <a:gd name="T6" fmla="*/ 38 w 221"/>
                <a:gd name="T7" fmla="*/ 184 h 184"/>
                <a:gd name="T8" fmla="*/ 221 w 221"/>
                <a:gd name="T9" fmla="*/ 55 h 184"/>
                <a:gd name="T10" fmla="*/ 182 w 221"/>
                <a:gd name="T11" fmla="*/ 0 h 184"/>
                <a:gd name="T12" fmla="*/ 182 w 221"/>
                <a:gd name="T13" fmla="*/ 2 h 184"/>
                <a:gd name="T14" fmla="*/ 182 w 221"/>
                <a:gd name="T15" fmla="*/ 2 h 184"/>
                <a:gd name="T16" fmla="*/ 181 w 221"/>
                <a:gd name="T17" fmla="*/ 3 h 184"/>
                <a:gd name="T18" fmla="*/ 217 w 221"/>
                <a:gd name="T19" fmla="*/ 55 h 184"/>
                <a:gd name="T20" fmla="*/ 39 w 221"/>
                <a:gd name="T21" fmla="*/ 181 h 184"/>
                <a:gd name="T22" fmla="*/ 3 w 221"/>
                <a:gd name="T23" fmla="*/ 130 h 184"/>
                <a:gd name="T24" fmla="*/ 184 w 221"/>
                <a:gd name="T25" fmla="*/ 3 h 184"/>
                <a:gd name="T26" fmla="*/ 182 w 221"/>
                <a:gd name="T27" fmla="*/ 2 h 184"/>
                <a:gd name="T28" fmla="*/ 181 w 221"/>
                <a:gd name="T29" fmla="*/ 3 h 184"/>
                <a:gd name="T30" fmla="*/ 182 w 221"/>
                <a:gd name="T31" fmla="*/ 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184">
                  <a:moveTo>
                    <a:pt x="182" y="2"/>
                  </a:moveTo>
                  <a:lnTo>
                    <a:pt x="182" y="2"/>
                  </a:lnTo>
                  <a:lnTo>
                    <a:pt x="0" y="129"/>
                  </a:lnTo>
                  <a:lnTo>
                    <a:pt x="38" y="184"/>
                  </a:lnTo>
                  <a:lnTo>
                    <a:pt x="221" y="55"/>
                  </a:lnTo>
                  <a:lnTo>
                    <a:pt x="182" y="0"/>
                  </a:lnTo>
                  <a:lnTo>
                    <a:pt x="182" y="2"/>
                  </a:lnTo>
                  <a:lnTo>
                    <a:pt x="182" y="2"/>
                  </a:lnTo>
                  <a:lnTo>
                    <a:pt x="181" y="3"/>
                  </a:lnTo>
                  <a:lnTo>
                    <a:pt x="217" y="55"/>
                  </a:lnTo>
                  <a:lnTo>
                    <a:pt x="39" y="181"/>
                  </a:lnTo>
                  <a:lnTo>
                    <a:pt x="3" y="130"/>
                  </a:lnTo>
                  <a:lnTo>
                    <a:pt x="184" y="3"/>
                  </a:lnTo>
                  <a:lnTo>
                    <a:pt x="182" y="2"/>
                  </a:lnTo>
                  <a:lnTo>
                    <a:pt x="181" y="3"/>
                  </a:lnTo>
                  <a:lnTo>
                    <a:pt x="182"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73" name="Freeform 2111">
              <a:extLst>
                <a:ext uri="{FF2B5EF4-FFF2-40B4-BE49-F238E27FC236}">
                  <a16:creationId xmlns:a16="http://schemas.microsoft.com/office/drawing/2014/main" id="{A4C2C3ED-4AF5-4A94-8B15-AA297F2E38E2}"/>
                </a:ext>
              </a:extLst>
            </p:cNvPr>
            <p:cNvSpPr>
              <a:spLocks/>
            </p:cNvSpPr>
            <p:nvPr/>
          </p:nvSpPr>
          <p:spPr bwMode="auto">
            <a:xfrm>
              <a:off x="6023182" y="4269503"/>
              <a:ext cx="344166" cy="271131"/>
            </a:xfrm>
            <a:custGeom>
              <a:avLst/>
              <a:gdLst>
                <a:gd name="T0" fmla="*/ 305 w 344"/>
                <a:gd name="T1" fmla="*/ 2 h 271"/>
                <a:gd name="T2" fmla="*/ 305 w 344"/>
                <a:gd name="T3" fmla="*/ 2 h 271"/>
                <a:gd name="T4" fmla="*/ 0 w 344"/>
                <a:gd name="T5" fmla="*/ 216 h 271"/>
                <a:gd name="T6" fmla="*/ 39 w 344"/>
                <a:gd name="T7" fmla="*/ 271 h 271"/>
                <a:gd name="T8" fmla="*/ 344 w 344"/>
                <a:gd name="T9" fmla="*/ 55 h 271"/>
                <a:gd name="T10" fmla="*/ 305 w 344"/>
                <a:gd name="T11" fmla="*/ 0 h 271"/>
                <a:gd name="T12" fmla="*/ 305 w 344"/>
                <a:gd name="T13" fmla="*/ 2 h 271"/>
                <a:gd name="T14" fmla="*/ 305 w 344"/>
                <a:gd name="T15" fmla="*/ 2 h 271"/>
                <a:gd name="T16" fmla="*/ 304 w 344"/>
                <a:gd name="T17" fmla="*/ 3 h 271"/>
                <a:gd name="T18" fmla="*/ 340 w 344"/>
                <a:gd name="T19" fmla="*/ 55 h 271"/>
                <a:gd name="T20" fmla="*/ 39 w 344"/>
                <a:gd name="T21" fmla="*/ 267 h 271"/>
                <a:gd name="T22" fmla="*/ 4 w 344"/>
                <a:gd name="T23" fmla="*/ 216 h 271"/>
                <a:gd name="T24" fmla="*/ 306 w 344"/>
                <a:gd name="T25" fmla="*/ 3 h 271"/>
                <a:gd name="T26" fmla="*/ 305 w 344"/>
                <a:gd name="T27" fmla="*/ 2 h 271"/>
                <a:gd name="T28" fmla="*/ 304 w 344"/>
                <a:gd name="T29" fmla="*/ 3 h 271"/>
                <a:gd name="T30" fmla="*/ 305 w 344"/>
                <a:gd name="T31" fmla="*/ 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4" h="271">
                  <a:moveTo>
                    <a:pt x="305" y="2"/>
                  </a:moveTo>
                  <a:lnTo>
                    <a:pt x="305" y="2"/>
                  </a:lnTo>
                  <a:lnTo>
                    <a:pt x="0" y="216"/>
                  </a:lnTo>
                  <a:lnTo>
                    <a:pt x="39" y="271"/>
                  </a:lnTo>
                  <a:lnTo>
                    <a:pt x="344" y="55"/>
                  </a:lnTo>
                  <a:lnTo>
                    <a:pt x="305" y="0"/>
                  </a:lnTo>
                  <a:lnTo>
                    <a:pt x="305" y="2"/>
                  </a:lnTo>
                  <a:lnTo>
                    <a:pt x="305" y="2"/>
                  </a:lnTo>
                  <a:lnTo>
                    <a:pt x="304" y="3"/>
                  </a:lnTo>
                  <a:lnTo>
                    <a:pt x="340" y="55"/>
                  </a:lnTo>
                  <a:lnTo>
                    <a:pt x="39" y="267"/>
                  </a:lnTo>
                  <a:lnTo>
                    <a:pt x="4" y="216"/>
                  </a:lnTo>
                  <a:lnTo>
                    <a:pt x="306" y="3"/>
                  </a:lnTo>
                  <a:lnTo>
                    <a:pt x="305" y="2"/>
                  </a:lnTo>
                  <a:lnTo>
                    <a:pt x="304" y="3"/>
                  </a:lnTo>
                  <a:lnTo>
                    <a:pt x="305"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74" name="Freeform 2112">
              <a:extLst>
                <a:ext uri="{FF2B5EF4-FFF2-40B4-BE49-F238E27FC236}">
                  <a16:creationId xmlns:a16="http://schemas.microsoft.com/office/drawing/2014/main" id="{71B53314-6B05-4D4C-B473-28DA86D2B488}"/>
                </a:ext>
              </a:extLst>
            </p:cNvPr>
            <p:cNvSpPr>
              <a:spLocks/>
            </p:cNvSpPr>
            <p:nvPr/>
          </p:nvSpPr>
          <p:spPr bwMode="auto">
            <a:xfrm>
              <a:off x="6327329" y="4112427"/>
              <a:ext cx="265128" cy="213103"/>
            </a:xfrm>
            <a:custGeom>
              <a:avLst/>
              <a:gdLst>
                <a:gd name="T0" fmla="*/ 226 w 265"/>
                <a:gd name="T1" fmla="*/ 1 h 213"/>
                <a:gd name="T2" fmla="*/ 224 w 265"/>
                <a:gd name="T3" fmla="*/ 0 h 213"/>
                <a:gd name="T4" fmla="*/ 0 w 265"/>
                <a:gd name="T5" fmla="*/ 159 h 213"/>
                <a:gd name="T6" fmla="*/ 39 w 265"/>
                <a:gd name="T7" fmla="*/ 213 h 213"/>
                <a:gd name="T8" fmla="*/ 265 w 265"/>
                <a:gd name="T9" fmla="*/ 55 h 213"/>
                <a:gd name="T10" fmla="*/ 226 w 265"/>
                <a:gd name="T11" fmla="*/ 0 h 213"/>
                <a:gd name="T12" fmla="*/ 224 w 265"/>
                <a:gd name="T13" fmla="*/ 0 h 213"/>
                <a:gd name="T14" fmla="*/ 226 w 265"/>
                <a:gd name="T15" fmla="*/ 1 h 213"/>
                <a:gd name="T16" fmla="*/ 224 w 265"/>
                <a:gd name="T17" fmla="*/ 1 h 213"/>
                <a:gd name="T18" fmla="*/ 261 w 265"/>
                <a:gd name="T19" fmla="*/ 53 h 213"/>
                <a:gd name="T20" fmla="*/ 39 w 265"/>
                <a:gd name="T21" fmla="*/ 209 h 213"/>
                <a:gd name="T22" fmla="*/ 3 w 265"/>
                <a:gd name="T23" fmla="*/ 159 h 213"/>
                <a:gd name="T24" fmla="*/ 226 w 265"/>
                <a:gd name="T25" fmla="*/ 3 h 213"/>
                <a:gd name="T26" fmla="*/ 226 w 265"/>
                <a:gd name="T27" fmla="*/ 1 h 213"/>
                <a:gd name="T28" fmla="*/ 224 w 265"/>
                <a:gd name="T29" fmla="*/ 1 h 213"/>
                <a:gd name="T30" fmla="*/ 226 w 265"/>
                <a:gd name="T31" fmla="*/ 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213">
                  <a:moveTo>
                    <a:pt x="226" y="1"/>
                  </a:moveTo>
                  <a:lnTo>
                    <a:pt x="224" y="0"/>
                  </a:lnTo>
                  <a:lnTo>
                    <a:pt x="0" y="159"/>
                  </a:lnTo>
                  <a:lnTo>
                    <a:pt x="39" y="213"/>
                  </a:lnTo>
                  <a:lnTo>
                    <a:pt x="265" y="55"/>
                  </a:lnTo>
                  <a:lnTo>
                    <a:pt x="226" y="0"/>
                  </a:lnTo>
                  <a:lnTo>
                    <a:pt x="224" y="0"/>
                  </a:lnTo>
                  <a:lnTo>
                    <a:pt x="226" y="1"/>
                  </a:lnTo>
                  <a:lnTo>
                    <a:pt x="224" y="1"/>
                  </a:lnTo>
                  <a:lnTo>
                    <a:pt x="261" y="53"/>
                  </a:lnTo>
                  <a:lnTo>
                    <a:pt x="39" y="209"/>
                  </a:lnTo>
                  <a:lnTo>
                    <a:pt x="3" y="159"/>
                  </a:lnTo>
                  <a:lnTo>
                    <a:pt x="226" y="3"/>
                  </a:lnTo>
                  <a:lnTo>
                    <a:pt x="226" y="1"/>
                  </a:lnTo>
                  <a:lnTo>
                    <a:pt x="224" y="1"/>
                  </a:lnTo>
                  <a:lnTo>
                    <a:pt x="226"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75" name="Freeform 2113">
              <a:extLst>
                <a:ext uri="{FF2B5EF4-FFF2-40B4-BE49-F238E27FC236}">
                  <a16:creationId xmlns:a16="http://schemas.microsoft.com/office/drawing/2014/main" id="{CDCA53C1-53E1-4346-B9F7-8CFA4578E641}"/>
                </a:ext>
              </a:extLst>
            </p:cNvPr>
            <p:cNvSpPr>
              <a:spLocks/>
            </p:cNvSpPr>
            <p:nvPr/>
          </p:nvSpPr>
          <p:spPr bwMode="auto">
            <a:xfrm>
              <a:off x="5880113" y="4536632"/>
              <a:ext cx="222107" cy="183089"/>
            </a:xfrm>
            <a:custGeom>
              <a:avLst/>
              <a:gdLst>
                <a:gd name="T0" fmla="*/ 183 w 222"/>
                <a:gd name="T1" fmla="*/ 1 h 183"/>
                <a:gd name="T2" fmla="*/ 182 w 222"/>
                <a:gd name="T3" fmla="*/ 0 h 183"/>
                <a:gd name="T4" fmla="*/ 0 w 222"/>
                <a:gd name="T5" fmla="*/ 128 h 183"/>
                <a:gd name="T6" fmla="*/ 39 w 222"/>
                <a:gd name="T7" fmla="*/ 183 h 183"/>
                <a:gd name="T8" fmla="*/ 222 w 222"/>
                <a:gd name="T9" fmla="*/ 54 h 183"/>
                <a:gd name="T10" fmla="*/ 183 w 222"/>
                <a:gd name="T11" fmla="*/ 0 h 183"/>
                <a:gd name="T12" fmla="*/ 182 w 222"/>
                <a:gd name="T13" fmla="*/ 0 h 183"/>
                <a:gd name="T14" fmla="*/ 183 w 222"/>
                <a:gd name="T15" fmla="*/ 1 h 183"/>
                <a:gd name="T16" fmla="*/ 182 w 222"/>
                <a:gd name="T17" fmla="*/ 2 h 183"/>
                <a:gd name="T18" fmla="*/ 218 w 222"/>
                <a:gd name="T19" fmla="*/ 53 h 183"/>
                <a:gd name="T20" fmla="*/ 39 w 222"/>
                <a:gd name="T21" fmla="*/ 179 h 183"/>
                <a:gd name="T22" fmla="*/ 4 w 222"/>
                <a:gd name="T23" fmla="*/ 128 h 183"/>
                <a:gd name="T24" fmla="*/ 183 w 222"/>
                <a:gd name="T25" fmla="*/ 2 h 183"/>
                <a:gd name="T26" fmla="*/ 183 w 222"/>
                <a:gd name="T27" fmla="*/ 1 h 183"/>
                <a:gd name="T28" fmla="*/ 182 w 222"/>
                <a:gd name="T29" fmla="*/ 2 h 183"/>
                <a:gd name="T30" fmla="*/ 183 w 222"/>
                <a:gd name="T31" fmla="*/ 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183">
                  <a:moveTo>
                    <a:pt x="183" y="1"/>
                  </a:moveTo>
                  <a:lnTo>
                    <a:pt x="182" y="0"/>
                  </a:lnTo>
                  <a:lnTo>
                    <a:pt x="0" y="128"/>
                  </a:lnTo>
                  <a:lnTo>
                    <a:pt x="39" y="183"/>
                  </a:lnTo>
                  <a:lnTo>
                    <a:pt x="222" y="54"/>
                  </a:lnTo>
                  <a:lnTo>
                    <a:pt x="183" y="0"/>
                  </a:lnTo>
                  <a:lnTo>
                    <a:pt x="182" y="0"/>
                  </a:lnTo>
                  <a:lnTo>
                    <a:pt x="183" y="1"/>
                  </a:lnTo>
                  <a:lnTo>
                    <a:pt x="182" y="2"/>
                  </a:lnTo>
                  <a:lnTo>
                    <a:pt x="218" y="53"/>
                  </a:lnTo>
                  <a:lnTo>
                    <a:pt x="39" y="179"/>
                  </a:lnTo>
                  <a:lnTo>
                    <a:pt x="4" y="128"/>
                  </a:lnTo>
                  <a:lnTo>
                    <a:pt x="183" y="2"/>
                  </a:lnTo>
                  <a:lnTo>
                    <a:pt x="183" y="1"/>
                  </a:lnTo>
                  <a:lnTo>
                    <a:pt x="182" y="2"/>
                  </a:lnTo>
                  <a:lnTo>
                    <a:pt x="183"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76" name="Freeform 2114">
              <a:extLst>
                <a:ext uri="{FF2B5EF4-FFF2-40B4-BE49-F238E27FC236}">
                  <a16:creationId xmlns:a16="http://schemas.microsoft.com/office/drawing/2014/main" id="{60536CDF-C1AB-4770-AF05-C95CC2D1F081}"/>
                </a:ext>
              </a:extLst>
            </p:cNvPr>
            <p:cNvSpPr>
              <a:spLocks/>
            </p:cNvSpPr>
            <p:nvPr/>
          </p:nvSpPr>
          <p:spPr bwMode="auto">
            <a:xfrm>
              <a:off x="6060200" y="4323529"/>
              <a:ext cx="345167" cy="269130"/>
            </a:xfrm>
            <a:custGeom>
              <a:avLst/>
              <a:gdLst>
                <a:gd name="T0" fmla="*/ 306 w 345"/>
                <a:gd name="T1" fmla="*/ 1 h 269"/>
                <a:gd name="T2" fmla="*/ 304 w 345"/>
                <a:gd name="T3" fmla="*/ 0 h 269"/>
                <a:gd name="T4" fmla="*/ 0 w 345"/>
                <a:gd name="T5" fmla="*/ 214 h 269"/>
                <a:gd name="T6" fmla="*/ 39 w 345"/>
                <a:gd name="T7" fmla="*/ 269 h 269"/>
                <a:gd name="T8" fmla="*/ 345 w 345"/>
                <a:gd name="T9" fmla="*/ 54 h 269"/>
                <a:gd name="T10" fmla="*/ 306 w 345"/>
                <a:gd name="T11" fmla="*/ 0 h 269"/>
                <a:gd name="T12" fmla="*/ 304 w 345"/>
                <a:gd name="T13" fmla="*/ 0 h 269"/>
                <a:gd name="T14" fmla="*/ 306 w 345"/>
                <a:gd name="T15" fmla="*/ 1 h 269"/>
                <a:gd name="T16" fmla="*/ 304 w 345"/>
                <a:gd name="T17" fmla="*/ 2 h 269"/>
                <a:gd name="T18" fmla="*/ 341 w 345"/>
                <a:gd name="T19" fmla="*/ 53 h 269"/>
                <a:gd name="T20" fmla="*/ 39 w 345"/>
                <a:gd name="T21" fmla="*/ 266 h 269"/>
                <a:gd name="T22" fmla="*/ 4 w 345"/>
                <a:gd name="T23" fmla="*/ 215 h 269"/>
                <a:gd name="T24" fmla="*/ 306 w 345"/>
                <a:gd name="T25" fmla="*/ 2 h 269"/>
                <a:gd name="T26" fmla="*/ 306 w 345"/>
                <a:gd name="T27" fmla="*/ 1 h 269"/>
                <a:gd name="T28" fmla="*/ 304 w 345"/>
                <a:gd name="T29" fmla="*/ 2 h 269"/>
                <a:gd name="T30" fmla="*/ 306 w 345"/>
                <a:gd name="T31" fmla="*/ 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5" h="269">
                  <a:moveTo>
                    <a:pt x="306" y="1"/>
                  </a:moveTo>
                  <a:lnTo>
                    <a:pt x="304" y="0"/>
                  </a:lnTo>
                  <a:lnTo>
                    <a:pt x="0" y="214"/>
                  </a:lnTo>
                  <a:lnTo>
                    <a:pt x="39" y="269"/>
                  </a:lnTo>
                  <a:lnTo>
                    <a:pt x="345" y="54"/>
                  </a:lnTo>
                  <a:lnTo>
                    <a:pt x="306" y="0"/>
                  </a:lnTo>
                  <a:lnTo>
                    <a:pt x="304" y="0"/>
                  </a:lnTo>
                  <a:lnTo>
                    <a:pt x="306" y="1"/>
                  </a:lnTo>
                  <a:lnTo>
                    <a:pt x="304" y="2"/>
                  </a:lnTo>
                  <a:lnTo>
                    <a:pt x="341" y="53"/>
                  </a:lnTo>
                  <a:lnTo>
                    <a:pt x="39" y="266"/>
                  </a:lnTo>
                  <a:lnTo>
                    <a:pt x="4" y="215"/>
                  </a:lnTo>
                  <a:lnTo>
                    <a:pt x="306" y="2"/>
                  </a:lnTo>
                  <a:lnTo>
                    <a:pt x="306" y="1"/>
                  </a:lnTo>
                  <a:lnTo>
                    <a:pt x="304" y="2"/>
                  </a:lnTo>
                  <a:lnTo>
                    <a:pt x="306"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77" name="Freeform 2115">
              <a:extLst>
                <a:ext uri="{FF2B5EF4-FFF2-40B4-BE49-F238E27FC236}">
                  <a16:creationId xmlns:a16="http://schemas.microsoft.com/office/drawing/2014/main" id="{246207A1-2A59-48E5-99E8-5B65D65FE47B}"/>
                </a:ext>
              </a:extLst>
            </p:cNvPr>
            <p:cNvSpPr>
              <a:spLocks/>
            </p:cNvSpPr>
            <p:nvPr/>
          </p:nvSpPr>
          <p:spPr bwMode="auto">
            <a:xfrm>
              <a:off x="6364347" y="4164452"/>
              <a:ext cx="264127" cy="215104"/>
            </a:xfrm>
            <a:custGeom>
              <a:avLst/>
              <a:gdLst>
                <a:gd name="T0" fmla="*/ 225 w 264"/>
                <a:gd name="T1" fmla="*/ 1 h 215"/>
                <a:gd name="T2" fmla="*/ 225 w 264"/>
                <a:gd name="T3" fmla="*/ 1 h 215"/>
                <a:gd name="T4" fmla="*/ 0 w 264"/>
                <a:gd name="T5" fmla="*/ 159 h 215"/>
                <a:gd name="T6" fmla="*/ 38 w 264"/>
                <a:gd name="T7" fmla="*/ 215 h 215"/>
                <a:gd name="T8" fmla="*/ 264 w 264"/>
                <a:gd name="T9" fmla="*/ 55 h 215"/>
                <a:gd name="T10" fmla="*/ 226 w 264"/>
                <a:gd name="T11" fmla="*/ 0 h 215"/>
                <a:gd name="T12" fmla="*/ 225 w 264"/>
                <a:gd name="T13" fmla="*/ 1 h 215"/>
                <a:gd name="T14" fmla="*/ 225 w 264"/>
                <a:gd name="T15" fmla="*/ 1 h 215"/>
                <a:gd name="T16" fmla="*/ 225 w 264"/>
                <a:gd name="T17" fmla="*/ 3 h 215"/>
                <a:gd name="T18" fmla="*/ 261 w 264"/>
                <a:gd name="T19" fmla="*/ 55 h 215"/>
                <a:gd name="T20" fmla="*/ 39 w 264"/>
                <a:gd name="T21" fmla="*/ 211 h 215"/>
                <a:gd name="T22" fmla="*/ 3 w 264"/>
                <a:gd name="T23" fmla="*/ 160 h 215"/>
                <a:gd name="T24" fmla="*/ 226 w 264"/>
                <a:gd name="T25" fmla="*/ 3 h 215"/>
                <a:gd name="T26" fmla="*/ 225 w 264"/>
                <a:gd name="T27" fmla="*/ 1 h 215"/>
                <a:gd name="T28" fmla="*/ 225 w 264"/>
                <a:gd name="T29" fmla="*/ 3 h 215"/>
                <a:gd name="T30" fmla="*/ 225 w 264"/>
                <a:gd name="T31" fmla="*/ 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 h="215">
                  <a:moveTo>
                    <a:pt x="225" y="1"/>
                  </a:moveTo>
                  <a:lnTo>
                    <a:pt x="225" y="1"/>
                  </a:lnTo>
                  <a:lnTo>
                    <a:pt x="0" y="159"/>
                  </a:lnTo>
                  <a:lnTo>
                    <a:pt x="38" y="215"/>
                  </a:lnTo>
                  <a:lnTo>
                    <a:pt x="264" y="55"/>
                  </a:lnTo>
                  <a:lnTo>
                    <a:pt x="226" y="0"/>
                  </a:lnTo>
                  <a:lnTo>
                    <a:pt x="225" y="1"/>
                  </a:lnTo>
                  <a:lnTo>
                    <a:pt x="225" y="1"/>
                  </a:lnTo>
                  <a:lnTo>
                    <a:pt x="225" y="3"/>
                  </a:lnTo>
                  <a:lnTo>
                    <a:pt x="261" y="55"/>
                  </a:lnTo>
                  <a:lnTo>
                    <a:pt x="39" y="211"/>
                  </a:lnTo>
                  <a:lnTo>
                    <a:pt x="3" y="160"/>
                  </a:lnTo>
                  <a:lnTo>
                    <a:pt x="226" y="3"/>
                  </a:lnTo>
                  <a:lnTo>
                    <a:pt x="225" y="1"/>
                  </a:lnTo>
                  <a:lnTo>
                    <a:pt x="225" y="3"/>
                  </a:lnTo>
                  <a:lnTo>
                    <a:pt x="225"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78" name="Freeform 2116">
              <a:extLst>
                <a:ext uri="{FF2B5EF4-FFF2-40B4-BE49-F238E27FC236}">
                  <a16:creationId xmlns:a16="http://schemas.microsoft.com/office/drawing/2014/main" id="{3F2A81F8-41BE-48BC-A840-0B31782BAB44}"/>
                </a:ext>
              </a:extLst>
            </p:cNvPr>
            <p:cNvSpPr>
              <a:spLocks/>
            </p:cNvSpPr>
            <p:nvPr/>
          </p:nvSpPr>
          <p:spPr bwMode="auto">
            <a:xfrm>
              <a:off x="5917131" y="4588657"/>
              <a:ext cx="221107" cy="184089"/>
            </a:xfrm>
            <a:custGeom>
              <a:avLst/>
              <a:gdLst>
                <a:gd name="T0" fmla="*/ 182 w 221"/>
                <a:gd name="T1" fmla="*/ 2 h 184"/>
                <a:gd name="T2" fmla="*/ 182 w 221"/>
                <a:gd name="T3" fmla="*/ 1 h 184"/>
                <a:gd name="T4" fmla="*/ 0 w 221"/>
                <a:gd name="T5" fmla="*/ 128 h 184"/>
                <a:gd name="T6" fmla="*/ 38 w 221"/>
                <a:gd name="T7" fmla="*/ 184 h 184"/>
                <a:gd name="T8" fmla="*/ 221 w 221"/>
                <a:gd name="T9" fmla="*/ 54 h 184"/>
                <a:gd name="T10" fmla="*/ 184 w 221"/>
                <a:gd name="T11" fmla="*/ 0 h 184"/>
                <a:gd name="T12" fmla="*/ 182 w 221"/>
                <a:gd name="T13" fmla="*/ 1 h 184"/>
                <a:gd name="T14" fmla="*/ 182 w 221"/>
                <a:gd name="T15" fmla="*/ 2 h 184"/>
                <a:gd name="T16" fmla="*/ 181 w 221"/>
                <a:gd name="T17" fmla="*/ 2 h 184"/>
                <a:gd name="T18" fmla="*/ 219 w 221"/>
                <a:gd name="T19" fmla="*/ 54 h 184"/>
                <a:gd name="T20" fmla="*/ 39 w 221"/>
                <a:gd name="T21" fmla="*/ 180 h 184"/>
                <a:gd name="T22" fmla="*/ 3 w 221"/>
                <a:gd name="T23" fmla="*/ 130 h 184"/>
                <a:gd name="T24" fmla="*/ 184 w 221"/>
                <a:gd name="T25" fmla="*/ 2 h 184"/>
                <a:gd name="T26" fmla="*/ 182 w 221"/>
                <a:gd name="T27" fmla="*/ 2 h 184"/>
                <a:gd name="T28" fmla="*/ 181 w 221"/>
                <a:gd name="T29" fmla="*/ 2 h 184"/>
                <a:gd name="T30" fmla="*/ 182 w 221"/>
                <a:gd name="T31" fmla="*/ 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184">
                  <a:moveTo>
                    <a:pt x="182" y="2"/>
                  </a:moveTo>
                  <a:lnTo>
                    <a:pt x="182" y="1"/>
                  </a:lnTo>
                  <a:lnTo>
                    <a:pt x="0" y="128"/>
                  </a:lnTo>
                  <a:lnTo>
                    <a:pt x="38" y="184"/>
                  </a:lnTo>
                  <a:lnTo>
                    <a:pt x="221" y="54"/>
                  </a:lnTo>
                  <a:lnTo>
                    <a:pt x="184" y="0"/>
                  </a:lnTo>
                  <a:lnTo>
                    <a:pt x="182" y="1"/>
                  </a:lnTo>
                  <a:lnTo>
                    <a:pt x="182" y="2"/>
                  </a:lnTo>
                  <a:lnTo>
                    <a:pt x="181" y="2"/>
                  </a:lnTo>
                  <a:lnTo>
                    <a:pt x="219" y="54"/>
                  </a:lnTo>
                  <a:lnTo>
                    <a:pt x="39" y="180"/>
                  </a:lnTo>
                  <a:lnTo>
                    <a:pt x="3" y="130"/>
                  </a:lnTo>
                  <a:lnTo>
                    <a:pt x="184" y="2"/>
                  </a:lnTo>
                  <a:lnTo>
                    <a:pt x="182" y="2"/>
                  </a:lnTo>
                  <a:lnTo>
                    <a:pt x="181" y="2"/>
                  </a:lnTo>
                  <a:lnTo>
                    <a:pt x="182"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79" name="Freeform 2117">
              <a:extLst>
                <a:ext uri="{FF2B5EF4-FFF2-40B4-BE49-F238E27FC236}">
                  <a16:creationId xmlns:a16="http://schemas.microsoft.com/office/drawing/2014/main" id="{0D11B27C-DEBA-452A-A4E6-36B95BB56C10}"/>
                </a:ext>
              </a:extLst>
            </p:cNvPr>
            <p:cNvSpPr>
              <a:spLocks/>
            </p:cNvSpPr>
            <p:nvPr/>
          </p:nvSpPr>
          <p:spPr bwMode="auto">
            <a:xfrm>
              <a:off x="6097218" y="4375554"/>
              <a:ext cx="344166" cy="270130"/>
            </a:xfrm>
            <a:custGeom>
              <a:avLst/>
              <a:gdLst>
                <a:gd name="T0" fmla="*/ 305 w 344"/>
                <a:gd name="T1" fmla="*/ 2 h 270"/>
                <a:gd name="T2" fmla="*/ 305 w 344"/>
                <a:gd name="T3" fmla="*/ 1 h 270"/>
                <a:gd name="T4" fmla="*/ 0 w 344"/>
                <a:gd name="T5" fmla="*/ 215 h 270"/>
                <a:gd name="T6" fmla="*/ 39 w 344"/>
                <a:gd name="T7" fmla="*/ 270 h 270"/>
                <a:gd name="T8" fmla="*/ 344 w 344"/>
                <a:gd name="T9" fmla="*/ 54 h 270"/>
                <a:gd name="T10" fmla="*/ 305 w 344"/>
                <a:gd name="T11" fmla="*/ 0 h 270"/>
                <a:gd name="T12" fmla="*/ 305 w 344"/>
                <a:gd name="T13" fmla="*/ 1 h 270"/>
                <a:gd name="T14" fmla="*/ 305 w 344"/>
                <a:gd name="T15" fmla="*/ 2 h 270"/>
                <a:gd name="T16" fmla="*/ 304 w 344"/>
                <a:gd name="T17" fmla="*/ 2 h 270"/>
                <a:gd name="T18" fmla="*/ 340 w 344"/>
                <a:gd name="T19" fmla="*/ 54 h 270"/>
                <a:gd name="T20" fmla="*/ 40 w 344"/>
                <a:gd name="T21" fmla="*/ 266 h 270"/>
                <a:gd name="T22" fmla="*/ 4 w 344"/>
                <a:gd name="T23" fmla="*/ 215 h 270"/>
                <a:gd name="T24" fmla="*/ 306 w 344"/>
                <a:gd name="T25" fmla="*/ 2 h 270"/>
                <a:gd name="T26" fmla="*/ 305 w 344"/>
                <a:gd name="T27" fmla="*/ 2 h 270"/>
                <a:gd name="T28" fmla="*/ 304 w 344"/>
                <a:gd name="T29" fmla="*/ 2 h 270"/>
                <a:gd name="T30" fmla="*/ 305 w 344"/>
                <a:gd name="T31" fmla="*/ 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4" h="270">
                  <a:moveTo>
                    <a:pt x="305" y="2"/>
                  </a:moveTo>
                  <a:lnTo>
                    <a:pt x="305" y="1"/>
                  </a:lnTo>
                  <a:lnTo>
                    <a:pt x="0" y="215"/>
                  </a:lnTo>
                  <a:lnTo>
                    <a:pt x="39" y="270"/>
                  </a:lnTo>
                  <a:lnTo>
                    <a:pt x="344" y="54"/>
                  </a:lnTo>
                  <a:lnTo>
                    <a:pt x="305" y="0"/>
                  </a:lnTo>
                  <a:lnTo>
                    <a:pt x="305" y="1"/>
                  </a:lnTo>
                  <a:lnTo>
                    <a:pt x="305" y="2"/>
                  </a:lnTo>
                  <a:lnTo>
                    <a:pt x="304" y="2"/>
                  </a:lnTo>
                  <a:lnTo>
                    <a:pt x="340" y="54"/>
                  </a:lnTo>
                  <a:lnTo>
                    <a:pt x="40" y="266"/>
                  </a:lnTo>
                  <a:lnTo>
                    <a:pt x="4" y="215"/>
                  </a:lnTo>
                  <a:lnTo>
                    <a:pt x="306" y="2"/>
                  </a:lnTo>
                  <a:lnTo>
                    <a:pt x="305" y="2"/>
                  </a:lnTo>
                  <a:lnTo>
                    <a:pt x="304" y="2"/>
                  </a:lnTo>
                  <a:lnTo>
                    <a:pt x="305"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80" name="Freeform 2118">
              <a:extLst>
                <a:ext uri="{FF2B5EF4-FFF2-40B4-BE49-F238E27FC236}">
                  <a16:creationId xmlns:a16="http://schemas.microsoft.com/office/drawing/2014/main" id="{86EC2308-53EE-4881-BDA0-F612AD6B144D}"/>
                </a:ext>
              </a:extLst>
            </p:cNvPr>
            <p:cNvSpPr>
              <a:spLocks/>
            </p:cNvSpPr>
            <p:nvPr/>
          </p:nvSpPr>
          <p:spPr bwMode="auto">
            <a:xfrm>
              <a:off x="6401364" y="4217478"/>
              <a:ext cx="265128" cy="213103"/>
            </a:xfrm>
            <a:custGeom>
              <a:avLst/>
              <a:gdLst>
                <a:gd name="T0" fmla="*/ 226 w 265"/>
                <a:gd name="T1" fmla="*/ 2 h 213"/>
                <a:gd name="T2" fmla="*/ 224 w 265"/>
                <a:gd name="T3" fmla="*/ 0 h 213"/>
                <a:gd name="T4" fmla="*/ 0 w 265"/>
                <a:gd name="T5" fmla="*/ 159 h 213"/>
                <a:gd name="T6" fmla="*/ 39 w 265"/>
                <a:gd name="T7" fmla="*/ 213 h 213"/>
                <a:gd name="T8" fmla="*/ 265 w 265"/>
                <a:gd name="T9" fmla="*/ 55 h 213"/>
                <a:gd name="T10" fmla="*/ 226 w 265"/>
                <a:gd name="T11" fmla="*/ 0 h 213"/>
                <a:gd name="T12" fmla="*/ 224 w 265"/>
                <a:gd name="T13" fmla="*/ 0 h 213"/>
                <a:gd name="T14" fmla="*/ 226 w 265"/>
                <a:gd name="T15" fmla="*/ 2 h 213"/>
                <a:gd name="T16" fmla="*/ 224 w 265"/>
                <a:gd name="T17" fmla="*/ 3 h 213"/>
                <a:gd name="T18" fmla="*/ 261 w 265"/>
                <a:gd name="T19" fmla="*/ 54 h 213"/>
                <a:gd name="T20" fmla="*/ 40 w 265"/>
                <a:gd name="T21" fmla="*/ 210 h 213"/>
                <a:gd name="T22" fmla="*/ 4 w 265"/>
                <a:gd name="T23" fmla="*/ 159 h 213"/>
                <a:gd name="T24" fmla="*/ 226 w 265"/>
                <a:gd name="T25" fmla="*/ 3 h 213"/>
                <a:gd name="T26" fmla="*/ 226 w 265"/>
                <a:gd name="T27" fmla="*/ 2 h 213"/>
                <a:gd name="T28" fmla="*/ 224 w 265"/>
                <a:gd name="T29" fmla="*/ 3 h 213"/>
                <a:gd name="T30" fmla="*/ 226 w 265"/>
                <a:gd name="T31" fmla="*/ 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213">
                  <a:moveTo>
                    <a:pt x="226" y="2"/>
                  </a:moveTo>
                  <a:lnTo>
                    <a:pt x="224" y="0"/>
                  </a:lnTo>
                  <a:lnTo>
                    <a:pt x="0" y="159"/>
                  </a:lnTo>
                  <a:lnTo>
                    <a:pt x="39" y="213"/>
                  </a:lnTo>
                  <a:lnTo>
                    <a:pt x="265" y="55"/>
                  </a:lnTo>
                  <a:lnTo>
                    <a:pt x="226" y="0"/>
                  </a:lnTo>
                  <a:lnTo>
                    <a:pt x="224" y="0"/>
                  </a:lnTo>
                  <a:lnTo>
                    <a:pt x="226" y="2"/>
                  </a:lnTo>
                  <a:lnTo>
                    <a:pt x="224" y="3"/>
                  </a:lnTo>
                  <a:lnTo>
                    <a:pt x="261" y="54"/>
                  </a:lnTo>
                  <a:lnTo>
                    <a:pt x="40" y="210"/>
                  </a:lnTo>
                  <a:lnTo>
                    <a:pt x="4" y="159"/>
                  </a:lnTo>
                  <a:lnTo>
                    <a:pt x="226" y="3"/>
                  </a:lnTo>
                  <a:lnTo>
                    <a:pt x="226" y="2"/>
                  </a:lnTo>
                  <a:lnTo>
                    <a:pt x="224" y="3"/>
                  </a:lnTo>
                  <a:lnTo>
                    <a:pt x="226"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81" name="Freeform 2119">
              <a:extLst>
                <a:ext uri="{FF2B5EF4-FFF2-40B4-BE49-F238E27FC236}">
                  <a16:creationId xmlns:a16="http://schemas.microsoft.com/office/drawing/2014/main" id="{B6032620-8C5A-483A-AF8E-5F976A070E29}"/>
                </a:ext>
              </a:extLst>
            </p:cNvPr>
            <p:cNvSpPr>
              <a:spLocks/>
            </p:cNvSpPr>
            <p:nvPr/>
          </p:nvSpPr>
          <p:spPr bwMode="auto">
            <a:xfrm>
              <a:off x="5954149" y="4641682"/>
              <a:ext cx="222107" cy="183089"/>
            </a:xfrm>
            <a:custGeom>
              <a:avLst/>
              <a:gdLst>
                <a:gd name="T0" fmla="*/ 183 w 222"/>
                <a:gd name="T1" fmla="*/ 1 h 183"/>
                <a:gd name="T2" fmla="*/ 182 w 222"/>
                <a:gd name="T3" fmla="*/ 0 h 183"/>
                <a:gd name="T4" fmla="*/ 0 w 222"/>
                <a:gd name="T5" fmla="*/ 129 h 183"/>
                <a:gd name="T6" fmla="*/ 39 w 222"/>
                <a:gd name="T7" fmla="*/ 183 h 183"/>
                <a:gd name="T8" fmla="*/ 222 w 222"/>
                <a:gd name="T9" fmla="*/ 55 h 183"/>
                <a:gd name="T10" fmla="*/ 183 w 222"/>
                <a:gd name="T11" fmla="*/ 0 h 183"/>
                <a:gd name="T12" fmla="*/ 182 w 222"/>
                <a:gd name="T13" fmla="*/ 0 h 183"/>
                <a:gd name="T14" fmla="*/ 183 w 222"/>
                <a:gd name="T15" fmla="*/ 1 h 183"/>
                <a:gd name="T16" fmla="*/ 182 w 222"/>
                <a:gd name="T17" fmla="*/ 3 h 183"/>
                <a:gd name="T18" fmla="*/ 218 w 222"/>
                <a:gd name="T19" fmla="*/ 53 h 183"/>
                <a:gd name="T20" fmla="*/ 39 w 222"/>
                <a:gd name="T21" fmla="*/ 179 h 183"/>
                <a:gd name="T22" fmla="*/ 4 w 222"/>
                <a:gd name="T23" fmla="*/ 129 h 183"/>
                <a:gd name="T24" fmla="*/ 183 w 222"/>
                <a:gd name="T25" fmla="*/ 3 h 183"/>
                <a:gd name="T26" fmla="*/ 183 w 222"/>
                <a:gd name="T27" fmla="*/ 1 h 183"/>
                <a:gd name="T28" fmla="*/ 182 w 222"/>
                <a:gd name="T29" fmla="*/ 3 h 183"/>
                <a:gd name="T30" fmla="*/ 183 w 222"/>
                <a:gd name="T31" fmla="*/ 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183">
                  <a:moveTo>
                    <a:pt x="183" y="1"/>
                  </a:moveTo>
                  <a:lnTo>
                    <a:pt x="182" y="0"/>
                  </a:lnTo>
                  <a:lnTo>
                    <a:pt x="0" y="129"/>
                  </a:lnTo>
                  <a:lnTo>
                    <a:pt x="39" y="183"/>
                  </a:lnTo>
                  <a:lnTo>
                    <a:pt x="222" y="55"/>
                  </a:lnTo>
                  <a:lnTo>
                    <a:pt x="183" y="0"/>
                  </a:lnTo>
                  <a:lnTo>
                    <a:pt x="182" y="0"/>
                  </a:lnTo>
                  <a:lnTo>
                    <a:pt x="183" y="1"/>
                  </a:lnTo>
                  <a:lnTo>
                    <a:pt x="182" y="3"/>
                  </a:lnTo>
                  <a:lnTo>
                    <a:pt x="218" y="53"/>
                  </a:lnTo>
                  <a:lnTo>
                    <a:pt x="39" y="179"/>
                  </a:lnTo>
                  <a:lnTo>
                    <a:pt x="4" y="129"/>
                  </a:lnTo>
                  <a:lnTo>
                    <a:pt x="183" y="3"/>
                  </a:lnTo>
                  <a:lnTo>
                    <a:pt x="183" y="1"/>
                  </a:lnTo>
                  <a:lnTo>
                    <a:pt x="182" y="3"/>
                  </a:lnTo>
                  <a:lnTo>
                    <a:pt x="183"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82" name="Freeform 2120">
              <a:extLst>
                <a:ext uri="{FF2B5EF4-FFF2-40B4-BE49-F238E27FC236}">
                  <a16:creationId xmlns:a16="http://schemas.microsoft.com/office/drawing/2014/main" id="{1CABFFAC-03E4-4CE5-8F56-08985E340ECC}"/>
                </a:ext>
              </a:extLst>
            </p:cNvPr>
            <p:cNvSpPr>
              <a:spLocks/>
            </p:cNvSpPr>
            <p:nvPr/>
          </p:nvSpPr>
          <p:spPr bwMode="auto">
            <a:xfrm>
              <a:off x="6134236" y="4428580"/>
              <a:ext cx="345167" cy="269130"/>
            </a:xfrm>
            <a:custGeom>
              <a:avLst/>
              <a:gdLst>
                <a:gd name="T0" fmla="*/ 306 w 345"/>
                <a:gd name="T1" fmla="*/ 1 h 269"/>
                <a:gd name="T2" fmla="*/ 304 w 345"/>
                <a:gd name="T3" fmla="*/ 0 h 269"/>
                <a:gd name="T4" fmla="*/ 0 w 345"/>
                <a:gd name="T5" fmla="*/ 214 h 269"/>
                <a:gd name="T6" fmla="*/ 39 w 345"/>
                <a:gd name="T7" fmla="*/ 269 h 269"/>
                <a:gd name="T8" fmla="*/ 345 w 345"/>
                <a:gd name="T9" fmla="*/ 54 h 269"/>
                <a:gd name="T10" fmla="*/ 306 w 345"/>
                <a:gd name="T11" fmla="*/ 0 h 269"/>
                <a:gd name="T12" fmla="*/ 304 w 345"/>
                <a:gd name="T13" fmla="*/ 0 h 269"/>
                <a:gd name="T14" fmla="*/ 306 w 345"/>
                <a:gd name="T15" fmla="*/ 1 h 269"/>
                <a:gd name="T16" fmla="*/ 304 w 345"/>
                <a:gd name="T17" fmla="*/ 2 h 269"/>
                <a:gd name="T18" fmla="*/ 341 w 345"/>
                <a:gd name="T19" fmla="*/ 54 h 269"/>
                <a:gd name="T20" fmla="*/ 39 w 345"/>
                <a:gd name="T21" fmla="*/ 266 h 269"/>
                <a:gd name="T22" fmla="*/ 4 w 345"/>
                <a:gd name="T23" fmla="*/ 216 h 269"/>
                <a:gd name="T24" fmla="*/ 306 w 345"/>
                <a:gd name="T25" fmla="*/ 2 h 269"/>
                <a:gd name="T26" fmla="*/ 306 w 345"/>
                <a:gd name="T27" fmla="*/ 1 h 269"/>
                <a:gd name="T28" fmla="*/ 304 w 345"/>
                <a:gd name="T29" fmla="*/ 2 h 269"/>
                <a:gd name="T30" fmla="*/ 306 w 345"/>
                <a:gd name="T31" fmla="*/ 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5" h="269">
                  <a:moveTo>
                    <a:pt x="306" y="1"/>
                  </a:moveTo>
                  <a:lnTo>
                    <a:pt x="304" y="0"/>
                  </a:lnTo>
                  <a:lnTo>
                    <a:pt x="0" y="214"/>
                  </a:lnTo>
                  <a:lnTo>
                    <a:pt x="39" y="269"/>
                  </a:lnTo>
                  <a:lnTo>
                    <a:pt x="345" y="54"/>
                  </a:lnTo>
                  <a:lnTo>
                    <a:pt x="306" y="0"/>
                  </a:lnTo>
                  <a:lnTo>
                    <a:pt x="304" y="0"/>
                  </a:lnTo>
                  <a:lnTo>
                    <a:pt x="306" y="1"/>
                  </a:lnTo>
                  <a:lnTo>
                    <a:pt x="304" y="2"/>
                  </a:lnTo>
                  <a:lnTo>
                    <a:pt x="341" y="54"/>
                  </a:lnTo>
                  <a:lnTo>
                    <a:pt x="39" y="266"/>
                  </a:lnTo>
                  <a:lnTo>
                    <a:pt x="4" y="216"/>
                  </a:lnTo>
                  <a:lnTo>
                    <a:pt x="306" y="2"/>
                  </a:lnTo>
                  <a:lnTo>
                    <a:pt x="306" y="1"/>
                  </a:lnTo>
                  <a:lnTo>
                    <a:pt x="304" y="2"/>
                  </a:lnTo>
                  <a:lnTo>
                    <a:pt x="306" y="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83" name="Freeform 2121">
              <a:extLst>
                <a:ext uri="{FF2B5EF4-FFF2-40B4-BE49-F238E27FC236}">
                  <a16:creationId xmlns:a16="http://schemas.microsoft.com/office/drawing/2014/main" id="{7E7BCA86-5BA9-4E14-84EA-76F84AA3A136}"/>
                </a:ext>
              </a:extLst>
            </p:cNvPr>
            <p:cNvSpPr>
              <a:spLocks/>
            </p:cNvSpPr>
            <p:nvPr/>
          </p:nvSpPr>
          <p:spPr bwMode="auto">
            <a:xfrm>
              <a:off x="6438383" y="4269503"/>
              <a:ext cx="264127" cy="215104"/>
            </a:xfrm>
            <a:custGeom>
              <a:avLst/>
              <a:gdLst>
                <a:gd name="T0" fmla="*/ 225 w 264"/>
                <a:gd name="T1" fmla="*/ 3 h 215"/>
                <a:gd name="T2" fmla="*/ 225 w 264"/>
                <a:gd name="T3" fmla="*/ 2 h 215"/>
                <a:gd name="T4" fmla="*/ 0 w 264"/>
                <a:gd name="T5" fmla="*/ 160 h 215"/>
                <a:gd name="T6" fmla="*/ 39 w 264"/>
                <a:gd name="T7" fmla="*/ 215 h 215"/>
                <a:gd name="T8" fmla="*/ 264 w 264"/>
                <a:gd name="T9" fmla="*/ 55 h 215"/>
                <a:gd name="T10" fmla="*/ 226 w 264"/>
                <a:gd name="T11" fmla="*/ 0 h 215"/>
                <a:gd name="T12" fmla="*/ 225 w 264"/>
                <a:gd name="T13" fmla="*/ 2 h 215"/>
                <a:gd name="T14" fmla="*/ 225 w 264"/>
                <a:gd name="T15" fmla="*/ 3 h 215"/>
                <a:gd name="T16" fmla="*/ 225 w 264"/>
                <a:gd name="T17" fmla="*/ 3 h 215"/>
                <a:gd name="T18" fmla="*/ 261 w 264"/>
                <a:gd name="T19" fmla="*/ 55 h 215"/>
                <a:gd name="T20" fmla="*/ 39 w 264"/>
                <a:gd name="T21" fmla="*/ 211 h 215"/>
                <a:gd name="T22" fmla="*/ 4 w 264"/>
                <a:gd name="T23" fmla="*/ 160 h 215"/>
                <a:gd name="T24" fmla="*/ 226 w 264"/>
                <a:gd name="T25" fmla="*/ 3 h 215"/>
                <a:gd name="T26" fmla="*/ 225 w 264"/>
                <a:gd name="T27" fmla="*/ 3 h 215"/>
                <a:gd name="T28" fmla="*/ 225 w 264"/>
                <a:gd name="T29" fmla="*/ 3 h 215"/>
                <a:gd name="T30" fmla="*/ 225 w 264"/>
                <a:gd name="T31" fmla="*/ 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 h="215">
                  <a:moveTo>
                    <a:pt x="225" y="3"/>
                  </a:moveTo>
                  <a:lnTo>
                    <a:pt x="225" y="2"/>
                  </a:lnTo>
                  <a:lnTo>
                    <a:pt x="0" y="160"/>
                  </a:lnTo>
                  <a:lnTo>
                    <a:pt x="39" y="215"/>
                  </a:lnTo>
                  <a:lnTo>
                    <a:pt x="264" y="55"/>
                  </a:lnTo>
                  <a:lnTo>
                    <a:pt x="226" y="0"/>
                  </a:lnTo>
                  <a:lnTo>
                    <a:pt x="225" y="2"/>
                  </a:lnTo>
                  <a:lnTo>
                    <a:pt x="225" y="3"/>
                  </a:lnTo>
                  <a:lnTo>
                    <a:pt x="225" y="3"/>
                  </a:lnTo>
                  <a:lnTo>
                    <a:pt x="261" y="55"/>
                  </a:lnTo>
                  <a:lnTo>
                    <a:pt x="39" y="211"/>
                  </a:lnTo>
                  <a:lnTo>
                    <a:pt x="4" y="160"/>
                  </a:lnTo>
                  <a:lnTo>
                    <a:pt x="226" y="3"/>
                  </a:lnTo>
                  <a:lnTo>
                    <a:pt x="225" y="3"/>
                  </a:lnTo>
                  <a:lnTo>
                    <a:pt x="225" y="3"/>
                  </a:lnTo>
                  <a:lnTo>
                    <a:pt x="225" y="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84" name="Freeform 2122">
              <a:extLst>
                <a:ext uri="{FF2B5EF4-FFF2-40B4-BE49-F238E27FC236}">
                  <a16:creationId xmlns:a16="http://schemas.microsoft.com/office/drawing/2014/main" id="{992C54DE-C3C1-4481-A814-7F4AB7D880DE}"/>
                </a:ext>
              </a:extLst>
            </p:cNvPr>
            <p:cNvSpPr>
              <a:spLocks/>
            </p:cNvSpPr>
            <p:nvPr/>
          </p:nvSpPr>
          <p:spPr bwMode="auto">
            <a:xfrm>
              <a:off x="6618470" y="4401566"/>
              <a:ext cx="120058" cy="119058"/>
            </a:xfrm>
            <a:custGeom>
              <a:avLst/>
              <a:gdLst>
                <a:gd name="T0" fmla="*/ 105 w 120"/>
                <a:gd name="T1" fmla="*/ 28 h 119"/>
                <a:gd name="T2" fmla="*/ 110 w 120"/>
                <a:gd name="T3" fmla="*/ 36 h 119"/>
                <a:gd name="T4" fmla="*/ 115 w 120"/>
                <a:gd name="T5" fmla="*/ 52 h 119"/>
                <a:gd name="T6" fmla="*/ 115 w 120"/>
                <a:gd name="T7" fmla="*/ 59 h 119"/>
                <a:gd name="T8" fmla="*/ 110 w 120"/>
                <a:gd name="T9" fmla="*/ 85 h 119"/>
                <a:gd name="T10" fmla="*/ 102 w 120"/>
                <a:gd name="T11" fmla="*/ 96 h 119"/>
                <a:gd name="T12" fmla="*/ 92 w 120"/>
                <a:gd name="T13" fmla="*/ 105 h 119"/>
                <a:gd name="T14" fmla="*/ 84 w 120"/>
                <a:gd name="T15" fmla="*/ 110 h 119"/>
                <a:gd name="T16" fmla="*/ 68 w 120"/>
                <a:gd name="T17" fmla="*/ 114 h 119"/>
                <a:gd name="T18" fmla="*/ 61 w 120"/>
                <a:gd name="T19" fmla="*/ 115 h 119"/>
                <a:gd name="T20" fmla="*/ 35 w 120"/>
                <a:gd name="T21" fmla="*/ 109 h 119"/>
                <a:gd name="T22" fmla="*/ 24 w 120"/>
                <a:gd name="T23" fmla="*/ 102 h 119"/>
                <a:gd name="T24" fmla="*/ 15 w 120"/>
                <a:gd name="T25" fmla="*/ 92 h 119"/>
                <a:gd name="T26" fmla="*/ 10 w 120"/>
                <a:gd name="T27" fmla="*/ 84 h 119"/>
                <a:gd name="T28" fmla="*/ 5 w 120"/>
                <a:gd name="T29" fmla="*/ 68 h 119"/>
                <a:gd name="T30" fmla="*/ 5 w 120"/>
                <a:gd name="T31" fmla="*/ 59 h 119"/>
                <a:gd name="T32" fmla="*/ 10 w 120"/>
                <a:gd name="T33" fmla="*/ 35 h 119"/>
                <a:gd name="T34" fmla="*/ 18 w 120"/>
                <a:gd name="T35" fmla="*/ 23 h 119"/>
                <a:gd name="T36" fmla="*/ 28 w 120"/>
                <a:gd name="T37" fmla="*/ 14 h 119"/>
                <a:gd name="T38" fmla="*/ 36 w 120"/>
                <a:gd name="T39" fmla="*/ 10 h 119"/>
                <a:gd name="T40" fmla="*/ 52 w 120"/>
                <a:gd name="T41" fmla="*/ 5 h 119"/>
                <a:gd name="T42" fmla="*/ 59 w 120"/>
                <a:gd name="T43" fmla="*/ 5 h 119"/>
                <a:gd name="T44" fmla="*/ 85 w 120"/>
                <a:gd name="T45" fmla="*/ 10 h 119"/>
                <a:gd name="T46" fmla="*/ 96 w 120"/>
                <a:gd name="T47" fmla="*/ 18 h 119"/>
                <a:gd name="T48" fmla="*/ 105 w 120"/>
                <a:gd name="T49" fmla="*/ 28 h 119"/>
                <a:gd name="T50" fmla="*/ 109 w 120"/>
                <a:gd name="T51" fmla="*/ 26 h 119"/>
                <a:gd name="T52" fmla="*/ 105 w 120"/>
                <a:gd name="T53" fmla="*/ 19 h 119"/>
                <a:gd name="T54" fmla="*/ 93 w 120"/>
                <a:gd name="T55" fmla="*/ 10 h 119"/>
                <a:gd name="T56" fmla="*/ 80 w 120"/>
                <a:gd name="T57" fmla="*/ 3 h 119"/>
                <a:gd name="T58" fmla="*/ 67 w 120"/>
                <a:gd name="T59" fmla="*/ 1 h 119"/>
                <a:gd name="T60" fmla="*/ 59 w 120"/>
                <a:gd name="T61" fmla="*/ 0 h 119"/>
                <a:gd name="T62" fmla="*/ 42 w 120"/>
                <a:gd name="T63" fmla="*/ 2 h 119"/>
                <a:gd name="T64" fmla="*/ 26 w 120"/>
                <a:gd name="T65" fmla="*/ 11 h 119"/>
                <a:gd name="T66" fmla="*/ 20 w 120"/>
                <a:gd name="T67" fmla="*/ 15 h 119"/>
                <a:gd name="T68" fmla="*/ 10 w 120"/>
                <a:gd name="T69" fmla="*/ 27 h 119"/>
                <a:gd name="T70" fmla="*/ 3 w 120"/>
                <a:gd name="T71" fmla="*/ 39 h 119"/>
                <a:gd name="T72" fmla="*/ 1 w 120"/>
                <a:gd name="T73" fmla="*/ 53 h 119"/>
                <a:gd name="T74" fmla="*/ 0 w 120"/>
                <a:gd name="T75" fmla="*/ 59 h 119"/>
                <a:gd name="T76" fmla="*/ 3 w 120"/>
                <a:gd name="T77" fmla="*/ 78 h 119"/>
                <a:gd name="T78" fmla="*/ 11 w 120"/>
                <a:gd name="T79" fmla="*/ 94 h 119"/>
                <a:gd name="T80" fmla="*/ 15 w 120"/>
                <a:gd name="T81" fmla="*/ 100 h 119"/>
                <a:gd name="T82" fmla="*/ 27 w 120"/>
                <a:gd name="T83" fmla="*/ 110 h 119"/>
                <a:gd name="T84" fmla="*/ 40 w 120"/>
                <a:gd name="T85" fmla="*/ 117 h 119"/>
                <a:gd name="T86" fmla="*/ 53 w 120"/>
                <a:gd name="T87" fmla="*/ 119 h 119"/>
                <a:gd name="T88" fmla="*/ 61 w 120"/>
                <a:gd name="T89" fmla="*/ 119 h 119"/>
                <a:gd name="T90" fmla="*/ 77 w 120"/>
                <a:gd name="T91" fmla="*/ 117 h 119"/>
                <a:gd name="T92" fmla="*/ 94 w 120"/>
                <a:gd name="T93" fmla="*/ 109 h 119"/>
                <a:gd name="T94" fmla="*/ 101 w 120"/>
                <a:gd name="T95" fmla="*/ 104 h 119"/>
                <a:gd name="T96" fmla="*/ 110 w 120"/>
                <a:gd name="T97" fmla="*/ 93 h 119"/>
                <a:gd name="T98" fmla="*/ 116 w 120"/>
                <a:gd name="T99" fmla="*/ 80 h 119"/>
                <a:gd name="T100" fmla="*/ 119 w 120"/>
                <a:gd name="T101" fmla="*/ 67 h 119"/>
                <a:gd name="T102" fmla="*/ 120 w 120"/>
                <a:gd name="T103" fmla="*/ 59 h 119"/>
                <a:gd name="T104" fmla="*/ 118 w 120"/>
                <a:gd name="T105" fmla="*/ 42 h 119"/>
                <a:gd name="T106" fmla="*/ 109 w 120"/>
                <a:gd name="T107" fmla="*/ 2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119">
                  <a:moveTo>
                    <a:pt x="107" y="27"/>
                  </a:moveTo>
                  <a:lnTo>
                    <a:pt x="105" y="28"/>
                  </a:lnTo>
                  <a:lnTo>
                    <a:pt x="105" y="28"/>
                  </a:lnTo>
                  <a:lnTo>
                    <a:pt x="110" y="36"/>
                  </a:lnTo>
                  <a:lnTo>
                    <a:pt x="113" y="44"/>
                  </a:lnTo>
                  <a:lnTo>
                    <a:pt x="115" y="52"/>
                  </a:lnTo>
                  <a:lnTo>
                    <a:pt x="115" y="59"/>
                  </a:lnTo>
                  <a:lnTo>
                    <a:pt x="115" y="59"/>
                  </a:lnTo>
                  <a:lnTo>
                    <a:pt x="114" y="72"/>
                  </a:lnTo>
                  <a:lnTo>
                    <a:pt x="110" y="85"/>
                  </a:lnTo>
                  <a:lnTo>
                    <a:pt x="106" y="91"/>
                  </a:lnTo>
                  <a:lnTo>
                    <a:pt x="102" y="96"/>
                  </a:lnTo>
                  <a:lnTo>
                    <a:pt x="97" y="101"/>
                  </a:lnTo>
                  <a:lnTo>
                    <a:pt x="92" y="105"/>
                  </a:lnTo>
                  <a:lnTo>
                    <a:pt x="92" y="105"/>
                  </a:lnTo>
                  <a:lnTo>
                    <a:pt x="84" y="110"/>
                  </a:lnTo>
                  <a:lnTo>
                    <a:pt x="76" y="113"/>
                  </a:lnTo>
                  <a:lnTo>
                    <a:pt x="68" y="114"/>
                  </a:lnTo>
                  <a:lnTo>
                    <a:pt x="61" y="115"/>
                  </a:lnTo>
                  <a:lnTo>
                    <a:pt x="61" y="115"/>
                  </a:lnTo>
                  <a:lnTo>
                    <a:pt x="48" y="114"/>
                  </a:lnTo>
                  <a:lnTo>
                    <a:pt x="35" y="109"/>
                  </a:lnTo>
                  <a:lnTo>
                    <a:pt x="29" y="106"/>
                  </a:lnTo>
                  <a:lnTo>
                    <a:pt x="24" y="102"/>
                  </a:lnTo>
                  <a:lnTo>
                    <a:pt x="19" y="97"/>
                  </a:lnTo>
                  <a:lnTo>
                    <a:pt x="15" y="92"/>
                  </a:lnTo>
                  <a:lnTo>
                    <a:pt x="15" y="92"/>
                  </a:lnTo>
                  <a:lnTo>
                    <a:pt x="10" y="84"/>
                  </a:lnTo>
                  <a:lnTo>
                    <a:pt x="7" y="76"/>
                  </a:lnTo>
                  <a:lnTo>
                    <a:pt x="5" y="68"/>
                  </a:lnTo>
                  <a:lnTo>
                    <a:pt x="5" y="59"/>
                  </a:lnTo>
                  <a:lnTo>
                    <a:pt x="5" y="59"/>
                  </a:lnTo>
                  <a:lnTo>
                    <a:pt x="6" y="46"/>
                  </a:lnTo>
                  <a:lnTo>
                    <a:pt x="10" y="35"/>
                  </a:lnTo>
                  <a:lnTo>
                    <a:pt x="14" y="29"/>
                  </a:lnTo>
                  <a:lnTo>
                    <a:pt x="18" y="23"/>
                  </a:lnTo>
                  <a:lnTo>
                    <a:pt x="23" y="19"/>
                  </a:lnTo>
                  <a:lnTo>
                    <a:pt x="28" y="14"/>
                  </a:lnTo>
                  <a:lnTo>
                    <a:pt x="28" y="14"/>
                  </a:lnTo>
                  <a:lnTo>
                    <a:pt x="36" y="10"/>
                  </a:lnTo>
                  <a:lnTo>
                    <a:pt x="44" y="7"/>
                  </a:lnTo>
                  <a:lnTo>
                    <a:pt x="52" y="5"/>
                  </a:lnTo>
                  <a:lnTo>
                    <a:pt x="59" y="5"/>
                  </a:lnTo>
                  <a:lnTo>
                    <a:pt x="59" y="5"/>
                  </a:lnTo>
                  <a:lnTo>
                    <a:pt x="72" y="6"/>
                  </a:lnTo>
                  <a:lnTo>
                    <a:pt x="85" y="10"/>
                  </a:lnTo>
                  <a:lnTo>
                    <a:pt x="90" y="14"/>
                  </a:lnTo>
                  <a:lnTo>
                    <a:pt x="96" y="18"/>
                  </a:lnTo>
                  <a:lnTo>
                    <a:pt x="101" y="23"/>
                  </a:lnTo>
                  <a:lnTo>
                    <a:pt x="105" y="28"/>
                  </a:lnTo>
                  <a:lnTo>
                    <a:pt x="107" y="27"/>
                  </a:lnTo>
                  <a:lnTo>
                    <a:pt x="109" y="26"/>
                  </a:lnTo>
                  <a:lnTo>
                    <a:pt x="109" y="26"/>
                  </a:lnTo>
                  <a:lnTo>
                    <a:pt x="105" y="19"/>
                  </a:lnTo>
                  <a:lnTo>
                    <a:pt x="100" y="14"/>
                  </a:lnTo>
                  <a:lnTo>
                    <a:pt x="93" y="10"/>
                  </a:lnTo>
                  <a:lnTo>
                    <a:pt x="87" y="6"/>
                  </a:lnTo>
                  <a:lnTo>
                    <a:pt x="80" y="3"/>
                  </a:lnTo>
                  <a:lnTo>
                    <a:pt x="74" y="1"/>
                  </a:lnTo>
                  <a:lnTo>
                    <a:pt x="67" y="1"/>
                  </a:lnTo>
                  <a:lnTo>
                    <a:pt x="59" y="0"/>
                  </a:lnTo>
                  <a:lnTo>
                    <a:pt x="59" y="0"/>
                  </a:lnTo>
                  <a:lnTo>
                    <a:pt x="52" y="1"/>
                  </a:lnTo>
                  <a:lnTo>
                    <a:pt x="42" y="2"/>
                  </a:lnTo>
                  <a:lnTo>
                    <a:pt x="33" y="6"/>
                  </a:lnTo>
                  <a:lnTo>
                    <a:pt x="26" y="11"/>
                  </a:lnTo>
                  <a:lnTo>
                    <a:pt x="26" y="11"/>
                  </a:lnTo>
                  <a:lnTo>
                    <a:pt x="20" y="15"/>
                  </a:lnTo>
                  <a:lnTo>
                    <a:pt x="15" y="20"/>
                  </a:lnTo>
                  <a:lnTo>
                    <a:pt x="10" y="27"/>
                  </a:lnTo>
                  <a:lnTo>
                    <a:pt x="6" y="32"/>
                  </a:lnTo>
                  <a:lnTo>
                    <a:pt x="3" y="39"/>
                  </a:lnTo>
                  <a:lnTo>
                    <a:pt x="2" y="46"/>
                  </a:lnTo>
                  <a:lnTo>
                    <a:pt x="1" y="53"/>
                  </a:lnTo>
                  <a:lnTo>
                    <a:pt x="0" y="59"/>
                  </a:lnTo>
                  <a:lnTo>
                    <a:pt x="0" y="59"/>
                  </a:lnTo>
                  <a:lnTo>
                    <a:pt x="1" y="68"/>
                  </a:lnTo>
                  <a:lnTo>
                    <a:pt x="3" y="78"/>
                  </a:lnTo>
                  <a:lnTo>
                    <a:pt x="6" y="87"/>
                  </a:lnTo>
                  <a:lnTo>
                    <a:pt x="11" y="94"/>
                  </a:lnTo>
                  <a:lnTo>
                    <a:pt x="11" y="94"/>
                  </a:lnTo>
                  <a:lnTo>
                    <a:pt x="15" y="100"/>
                  </a:lnTo>
                  <a:lnTo>
                    <a:pt x="20" y="105"/>
                  </a:lnTo>
                  <a:lnTo>
                    <a:pt x="27" y="110"/>
                  </a:lnTo>
                  <a:lnTo>
                    <a:pt x="33" y="113"/>
                  </a:lnTo>
                  <a:lnTo>
                    <a:pt x="40" y="117"/>
                  </a:lnTo>
                  <a:lnTo>
                    <a:pt x="46" y="118"/>
                  </a:lnTo>
                  <a:lnTo>
                    <a:pt x="53" y="119"/>
                  </a:lnTo>
                  <a:lnTo>
                    <a:pt x="61" y="119"/>
                  </a:lnTo>
                  <a:lnTo>
                    <a:pt x="61" y="119"/>
                  </a:lnTo>
                  <a:lnTo>
                    <a:pt x="68" y="119"/>
                  </a:lnTo>
                  <a:lnTo>
                    <a:pt x="77" y="117"/>
                  </a:lnTo>
                  <a:lnTo>
                    <a:pt x="87" y="114"/>
                  </a:lnTo>
                  <a:lnTo>
                    <a:pt x="94" y="109"/>
                  </a:lnTo>
                  <a:lnTo>
                    <a:pt x="94" y="109"/>
                  </a:lnTo>
                  <a:lnTo>
                    <a:pt x="101" y="104"/>
                  </a:lnTo>
                  <a:lnTo>
                    <a:pt x="105" y="98"/>
                  </a:lnTo>
                  <a:lnTo>
                    <a:pt x="110" y="93"/>
                  </a:lnTo>
                  <a:lnTo>
                    <a:pt x="114" y="87"/>
                  </a:lnTo>
                  <a:lnTo>
                    <a:pt x="116" y="80"/>
                  </a:lnTo>
                  <a:lnTo>
                    <a:pt x="118" y="74"/>
                  </a:lnTo>
                  <a:lnTo>
                    <a:pt x="119" y="67"/>
                  </a:lnTo>
                  <a:lnTo>
                    <a:pt x="120" y="59"/>
                  </a:lnTo>
                  <a:lnTo>
                    <a:pt x="120" y="59"/>
                  </a:lnTo>
                  <a:lnTo>
                    <a:pt x="119" y="50"/>
                  </a:lnTo>
                  <a:lnTo>
                    <a:pt x="118" y="42"/>
                  </a:lnTo>
                  <a:lnTo>
                    <a:pt x="114" y="33"/>
                  </a:lnTo>
                  <a:lnTo>
                    <a:pt x="109" y="26"/>
                  </a:lnTo>
                  <a:lnTo>
                    <a:pt x="107" y="27"/>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85" name="Freeform 2123">
              <a:extLst>
                <a:ext uri="{FF2B5EF4-FFF2-40B4-BE49-F238E27FC236}">
                  <a16:creationId xmlns:a16="http://schemas.microsoft.com/office/drawing/2014/main" id="{A9F90306-1507-4CDC-B787-4AB20425930C}"/>
                </a:ext>
              </a:extLst>
            </p:cNvPr>
            <p:cNvSpPr>
              <a:spLocks/>
            </p:cNvSpPr>
            <p:nvPr/>
          </p:nvSpPr>
          <p:spPr bwMode="auto">
            <a:xfrm>
              <a:off x="6633476" y="4416574"/>
              <a:ext cx="90043" cy="89043"/>
            </a:xfrm>
            <a:custGeom>
              <a:avLst/>
              <a:gdLst>
                <a:gd name="T0" fmla="*/ 78 w 90"/>
                <a:gd name="T1" fmla="*/ 22 h 89"/>
                <a:gd name="T2" fmla="*/ 81 w 90"/>
                <a:gd name="T3" fmla="*/ 27 h 89"/>
                <a:gd name="T4" fmla="*/ 85 w 90"/>
                <a:gd name="T5" fmla="*/ 39 h 89"/>
                <a:gd name="T6" fmla="*/ 85 w 90"/>
                <a:gd name="T7" fmla="*/ 44 h 89"/>
                <a:gd name="T8" fmla="*/ 81 w 90"/>
                <a:gd name="T9" fmla="*/ 63 h 89"/>
                <a:gd name="T10" fmla="*/ 68 w 90"/>
                <a:gd name="T11" fmla="*/ 77 h 89"/>
                <a:gd name="T12" fmla="*/ 62 w 90"/>
                <a:gd name="T13" fmla="*/ 81 h 89"/>
                <a:gd name="T14" fmla="*/ 51 w 90"/>
                <a:gd name="T15" fmla="*/ 85 h 89"/>
                <a:gd name="T16" fmla="*/ 46 w 90"/>
                <a:gd name="T17" fmla="*/ 85 h 89"/>
                <a:gd name="T18" fmla="*/ 27 w 90"/>
                <a:gd name="T19" fmla="*/ 81 h 89"/>
                <a:gd name="T20" fmla="*/ 12 w 90"/>
                <a:gd name="T21" fmla="*/ 68 h 89"/>
                <a:gd name="T22" fmla="*/ 9 w 90"/>
                <a:gd name="T23" fmla="*/ 63 h 89"/>
                <a:gd name="T24" fmla="*/ 5 w 90"/>
                <a:gd name="T25" fmla="*/ 51 h 89"/>
                <a:gd name="T26" fmla="*/ 5 w 90"/>
                <a:gd name="T27" fmla="*/ 44 h 89"/>
                <a:gd name="T28" fmla="*/ 9 w 90"/>
                <a:gd name="T29" fmla="*/ 26 h 89"/>
                <a:gd name="T30" fmla="*/ 22 w 90"/>
                <a:gd name="T31" fmla="*/ 12 h 89"/>
                <a:gd name="T32" fmla="*/ 27 w 90"/>
                <a:gd name="T33" fmla="*/ 9 h 89"/>
                <a:gd name="T34" fmla="*/ 39 w 90"/>
                <a:gd name="T35" fmla="*/ 5 h 89"/>
                <a:gd name="T36" fmla="*/ 44 w 90"/>
                <a:gd name="T37" fmla="*/ 5 h 89"/>
                <a:gd name="T38" fmla="*/ 62 w 90"/>
                <a:gd name="T39" fmla="*/ 9 h 89"/>
                <a:gd name="T40" fmla="*/ 78 w 90"/>
                <a:gd name="T41" fmla="*/ 22 h 89"/>
                <a:gd name="T42" fmla="*/ 81 w 90"/>
                <a:gd name="T43" fmla="*/ 20 h 89"/>
                <a:gd name="T44" fmla="*/ 74 w 90"/>
                <a:gd name="T45" fmla="*/ 11 h 89"/>
                <a:gd name="T46" fmla="*/ 55 w 90"/>
                <a:gd name="T47" fmla="*/ 1 h 89"/>
                <a:gd name="T48" fmla="*/ 44 w 90"/>
                <a:gd name="T49" fmla="*/ 0 h 89"/>
                <a:gd name="T50" fmla="*/ 31 w 90"/>
                <a:gd name="T51" fmla="*/ 3 h 89"/>
                <a:gd name="T52" fmla="*/ 20 w 90"/>
                <a:gd name="T53" fmla="*/ 8 h 89"/>
                <a:gd name="T54" fmla="*/ 12 w 90"/>
                <a:gd name="T55" fmla="*/ 16 h 89"/>
                <a:gd name="T56" fmla="*/ 1 w 90"/>
                <a:gd name="T57" fmla="*/ 34 h 89"/>
                <a:gd name="T58" fmla="*/ 0 w 90"/>
                <a:gd name="T59" fmla="*/ 44 h 89"/>
                <a:gd name="T60" fmla="*/ 3 w 90"/>
                <a:gd name="T61" fmla="*/ 57 h 89"/>
                <a:gd name="T62" fmla="*/ 9 w 90"/>
                <a:gd name="T63" fmla="*/ 70 h 89"/>
                <a:gd name="T64" fmla="*/ 16 w 90"/>
                <a:gd name="T65" fmla="*/ 78 h 89"/>
                <a:gd name="T66" fmla="*/ 35 w 90"/>
                <a:gd name="T67" fmla="*/ 87 h 89"/>
                <a:gd name="T68" fmla="*/ 46 w 90"/>
                <a:gd name="T69" fmla="*/ 89 h 89"/>
                <a:gd name="T70" fmla="*/ 59 w 90"/>
                <a:gd name="T71" fmla="*/ 87 h 89"/>
                <a:gd name="T72" fmla="*/ 70 w 90"/>
                <a:gd name="T73" fmla="*/ 81 h 89"/>
                <a:gd name="T74" fmla="*/ 78 w 90"/>
                <a:gd name="T75" fmla="*/ 73 h 89"/>
                <a:gd name="T76" fmla="*/ 88 w 90"/>
                <a:gd name="T77" fmla="*/ 55 h 89"/>
                <a:gd name="T78" fmla="*/ 90 w 90"/>
                <a:gd name="T79" fmla="*/ 44 h 89"/>
                <a:gd name="T80" fmla="*/ 87 w 90"/>
                <a:gd name="T81" fmla="*/ 31 h 89"/>
                <a:gd name="T82" fmla="*/ 81 w 90"/>
                <a:gd name="T83" fmla="*/ 2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 h="89">
                  <a:moveTo>
                    <a:pt x="79" y="21"/>
                  </a:moveTo>
                  <a:lnTo>
                    <a:pt x="78" y="22"/>
                  </a:lnTo>
                  <a:lnTo>
                    <a:pt x="78" y="22"/>
                  </a:lnTo>
                  <a:lnTo>
                    <a:pt x="81" y="27"/>
                  </a:lnTo>
                  <a:lnTo>
                    <a:pt x="83" y="33"/>
                  </a:lnTo>
                  <a:lnTo>
                    <a:pt x="85" y="39"/>
                  </a:lnTo>
                  <a:lnTo>
                    <a:pt x="85" y="44"/>
                  </a:lnTo>
                  <a:lnTo>
                    <a:pt x="85" y="44"/>
                  </a:lnTo>
                  <a:lnTo>
                    <a:pt x="83" y="53"/>
                  </a:lnTo>
                  <a:lnTo>
                    <a:pt x="81" y="63"/>
                  </a:lnTo>
                  <a:lnTo>
                    <a:pt x="75" y="70"/>
                  </a:lnTo>
                  <a:lnTo>
                    <a:pt x="68" y="77"/>
                  </a:lnTo>
                  <a:lnTo>
                    <a:pt x="68" y="77"/>
                  </a:lnTo>
                  <a:lnTo>
                    <a:pt x="62" y="81"/>
                  </a:lnTo>
                  <a:lnTo>
                    <a:pt x="57" y="83"/>
                  </a:lnTo>
                  <a:lnTo>
                    <a:pt x="51" y="85"/>
                  </a:lnTo>
                  <a:lnTo>
                    <a:pt x="46" y="85"/>
                  </a:lnTo>
                  <a:lnTo>
                    <a:pt x="46" y="85"/>
                  </a:lnTo>
                  <a:lnTo>
                    <a:pt x="35" y="83"/>
                  </a:lnTo>
                  <a:lnTo>
                    <a:pt x="27" y="81"/>
                  </a:lnTo>
                  <a:lnTo>
                    <a:pt x="20" y="76"/>
                  </a:lnTo>
                  <a:lnTo>
                    <a:pt x="12" y="68"/>
                  </a:lnTo>
                  <a:lnTo>
                    <a:pt x="12" y="68"/>
                  </a:lnTo>
                  <a:lnTo>
                    <a:pt x="9" y="63"/>
                  </a:lnTo>
                  <a:lnTo>
                    <a:pt x="7" y="56"/>
                  </a:lnTo>
                  <a:lnTo>
                    <a:pt x="5" y="51"/>
                  </a:lnTo>
                  <a:lnTo>
                    <a:pt x="5" y="44"/>
                  </a:lnTo>
                  <a:lnTo>
                    <a:pt x="5" y="44"/>
                  </a:lnTo>
                  <a:lnTo>
                    <a:pt x="7" y="35"/>
                  </a:lnTo>
                  <a:lnTo>
                    <a:pt x="9" y="26"/>
                  </a:lnTo>
                  <a:lnTo>
                    <a:pt x="14" y="18"/>
                  </a:lnTo>
                  <a:lnTo>
                    <a:pt x="22" y="12"/>
                  </a:lnTo>
                  <a:lnTo>
                    <a:pt x="22" y="12"/>
                  </a:lnTo>
                  <a:lnTo>
                    <a:pt x="27" y="9"/>
                  </a:lnTo>
                  <a:lnTo>
                    <a:pt x="33" y="7"/>
                  </a:lnTo>
                  <a:lnTo>
                    <a:pt x="39" y="5"/>
                  </a:lnTo>
                  <a:lnTo>
                    <a:pt x="44" y="5"/>
                  </a:lnTo>
                  <a:lnTo>
                    <a:pt x="44" y="5"/>
                  </a:lnTo>
                  <a:lnTo>
                    <a:pt x="55" y="5"/>
                  </a:lnTo>
                  <a:lnTo>
                    <a:pt x="62" y="9"/>
                  </a:lnTo>
                  <a:lnTo>
                    <a:pt x="70" y="14"/>
                  </a:lnTo>
                  <a:lnTo>
                    <a:pt x="78" y="22"/>
                  </a:lnTo>
                  <a:lnTo>
                    <a:pt x="79" y="21"/>
                  </a:lnTo>
                  <a:lnTo>
                    <a:pt x="81" y="20"/>
                  </a:lnTo>
                  <a:lnTo>
                    <a:pt x="81" y="20"/>
                  </a:lnTo>
                  <a:lnTo>
                    <a:pt x="74" y="11"/>
                  </a:lnTo>
                  <a:lnTo>
                    <a:pt x="65" y="5"/>
                  </a:lnTo>
                  <a:lnTo>
                    <a:pt x="55" y="1"/>
                  </a:lnTo>
                  <a:lnTo>
                    <a:pt x="44" y="0"/>
                  </a:lnTo>
                  <a:lnTo>
                    <a:pt x="44" y="0"/>
                  </a:lnTo>
                  <a:lnTo>
                    <a:pt x="38" y="1"/>
                  </a:lnTo>
                  <a:lnTo>
                    <a:pt x="31" y="3"/>
                  </a:lnTo>
                  <a:lnTo>
                    <a:pt x="26" y="5"/>
                  </a:lnTo>
                  <a:lnTo>
                    <a:pt x="20" y="8"/>
                  </a:lnTo>
                  <a:lnTo>
                    <a:pt x="20" y="8"/>
                  </a:lnTo>
                  <a:lnTo>
                    <a:pt x="12" y="16"/>
                  </a:lnTo>
                  <a:lnTo>
                    <a:pt x="5" y="25"/>
                  </a:lnTo>
                  <a:lnTo>
                    <a:pt x="1" y="34"/>
                  </a:lnTo>
                  <a:lnTo>
                    <a:pt x="0" y="44"/>
                  </a:lnTo>
                  <a:lnTo>
                    <a:pt x="0" y="44"/>
                  </a:lnTo>
                  <a:lnTo>
                    <a:pt x="1" y="51"/>
                  </a:lnTo>
                  <a:lnTo>
                    <a:pt x="3" y="57"/>
                  </a:lnTo>
                  <a:lnTo>
                    <a:pt x="5" y="64"/>
                  </a:lnTo>
                  <a:lnTo>
                    <a:pt x="9" y="70"/>
                  </a:lnTo>
                  <a:lnTo>
                    <a:pt x="9" y="70"/>
                  </a:lnTo>
                  <a:lnTo>
                    <a:pt x="16" y="78"/>
                  </a:lnTo>
                  <a:lnTo>
                    <a:pt x="25" y="85"/>
                  </a:lnTo>
                  <a:lnTo>
                    <a:pt x="35" y="87"/>
                  </a:lnTo>
                  <a:lnTo>
                    <a:pt x="46" y="89"/>
                  </a:lnTo>
                  <a:lnTo>
                    <a:pt x="46" y="89"/>
                  </a:lnTo>
                  <a:lnTo>
                    <a:pt x="52" y="89"/>
                  </a:lnTo>
                  <a:lnTo>
                    <a:pt x="59" y="87"/>
                  </a:lnTo>
                  <a:lnTo>
                    <a:pt x="64" y="85"/>
                  </a:lnTo>
                  <a:lnTo>
                    <a:pt x="70" y="81"/>
                  </a:lnTo>
                  <a:lnTo>
                    <a:pt x="70" y="81"/>
                  </a:lnTo>
                  <a:lnTo>
                    <a:pt x="78" y="73"/>
                  </a:lnTo>
                  <a:lnTo>
                    <a:pt x="85" y="65"/>
                  </a:lnTo>
                  <a:lnTo>
                    <a:pt x="88" y="55"/>
                  </a:lnTo>
                  <a:lnTo>
                    <a:pt x="90" y="44"/>
                  </a:lnTo>
                  <a:lnTo>
                    <a:pt x="90" y="44"/>
                  </a:lnTo>
                  <a:lnTo>
                    <a:pt x="88" y="38"/>
                  </a:lnTo>
                  <a:lnTo>
                    <a:pt x="87" y="31"/>
                  </a:lnTo>
                  <a:lnTo>
                    <a:pt x="85" y="25"/>
                  </a:lnTo>
                  <a:lnTo>
                    <a:pt x="81" y="20"/>
                  </a:lnTo>
                  <a:lnTo>
                    <a:pt x="79" y="2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86" name="Freeform 2124">
              <a:extLst>
                <a:ext uri="{FF2B5EF4-FFF2-40B4-BE49-F238E27FC236}">
                  <a16:creationId xmlns:a16="http://schemas.microsoft.com/office/drawing/2014/main" id="{4A8AFC71-8446-40AB-9FA2-89DCACEAD537}"/>
                </a:ext>
              </a:extLst>
            </p:cNvPr>
            <p:cNvSpPr>
              <a:spLocks/>
            </p:cNvSpPr>
            <p:nvPr/>
          </p:nvSpPr>
          <p:spPr bwMode="auto">
            <a:xfrm>
              <a:off x="6653486" y="4434583"/>
              <a:ext cx="37018" cy="38018"/>
            </a:xfrm>
            <a:custGeom>
              <a:avLst/>
              <a:gdLst>
                <a:gd name="T0" fmla="*/ 24 w 37"/>
                <a:gd name="T1" fmla="*/ 3 h 38"/>
                <a:gd name="T2" fmla="*/ 23 w 37"/>
                <a:gd name="T3" fmla="*/ 4 h 38"/>
                <a:gd name="T4" fmla="*/ 31 w 37"/>
                <a:gd name="T5" fmla="*/ 15 h 38"/>
                <a:gd name="T6" fmla="*/ 31 w 37"/>
                <a:gd name="T7" fmla="*/ 15 h 38"/>
                <a:gd name="T8" fmla="*/ 32 w 37"/>
                <a:gd name="T9" fmla="*/ 19 h 38"/>
                <a:gd name="T10" fmla="*/ 33 w 37"/>
                <a:gd name="T11" fmla="*/ 21 h 38"/>
                <a:gd name="T12" fmla="*/ 33 w 37"/>
                <a:gd name="T13" fmla="*/ 21 h 38"/>
                <a:gd name="T14" fmla="*/ 32 w 37"/>
                <a:gd name="T15" fmla="*/ 26 h 38"/>
                <a:gd name="T16" fmla="*/ 28 w 37"/>
                <a:gd name="T17" fmla="*/ 32 h 38"/>
                <a:gd name="T18" fmla="*/ 28 w 37"/>
                <a:gd name="T19" fmla="*/ 32 h 38"/>
                <a:gd name="T20" fmla="*/ 28 w 37"/>
                <a:gd name="T21" fmla="*/ 32 h 38"/>
                <a:gd name="T22" fmla="*/ 24 w 37"/>
                <a:gd name="T23" fmla="*/ 33 h 38"/>
                <a:gd name="T24" fmla="*/ 22 w 37"/>
                <a:gd name="T25" fmla="*/ 33 h 38"/>
                <a:gd name="T26" fmla="*/ 22 w 37"/>
                <a:gd name="T27" fmla="*/ 33 h 38"/>
                <a:gd name="T28" fmla="*/ 17 w 37"/>
                <a:gd name="T29" fmla="*/ 32 h 38"/>
                <a:gd name="T30" fmla="*/ 13 w 37"/>
                <a:gd name="T31" fmla="*/ 28 h 38"/>
                <a:gd name="T32" fmla="*/ 5 w 37"/>
                <a:gd name="T33" fmla="*/ 19 h 38"/>
                <a:gd name="T34" fmla="*/ 26 w 37"/>
                <a:gd name="T35" fmla="*/ 4 h 38"/>
                <a:gd name="T36" fmla="*/ 24 w 37"/>
                <a:gd name="T37" fmla="*/ 3 h 38"/>
                <a:gd name="T38" fmla="*/ 23 w 37"/>
                <a:gd name="T39" fmla="*/ 4 h 38"/>
                <a:gd name="T40" fmla="*/ 24 w 37"/>
                <a:gd name="T41" fmla="*/ 3 h 38"/>
                <a:gd name="T42" fmla="*/ 23 w 37"/>
                <a:gd name="T43" fmla="*/ 0 h 38"/>
                <a:gd name="T44" fmla="*/ 1 w 37"/>
                <a:gd name="T45" fmla="*/ 16 h 38"/>
                <a:gd name="T46" fmla="*/ 1 w 37"/>
                <a:gd name="T47" fmla="*/ 16 h 38"/>
                <a:gd name="T48" fmla="*/ 0 w 37"/>
                <a:gd name="T49" fmla="*/ 17 h 38"/>
                <a:gd name="T50" fmla="*/ 1 w 37"/>
                <a:gd name="T51" fmla="*/ 20 h 38"/>
                <a:gd name="T52" fmla="*/ 9 w 37"/>
                <a:gd name="T53" fmla="*/ 30 h 38"/>
                <a:gd name="T54" fmla="*/ 9 w 37"/>
                <a:gd name="T55" fmla="*/ 30 h 38"/>
                <a:gd name="T56" fmla="*/ 11 w 37"/>
                <a:gd name="T57" fmla="*/ 34 h 38"/>
                <a:gd name="T58" fmla="*/ 14 w 37"/>
                <a:gd name="T59" fmla="*/ 35 h 38"/>
                <a:gd name="T60" fmla="*/ 18 w 37"/>
                <a:gd name="T61" fmla="*/ 37 h 38"/>
                <a:gd name="T62" fmla="*/ 22 w 37"/>
                <a:gd name="T63" fmla="*/ 38 h 38"/>
                <a:gd name="T64" fmla="*/ 22 w 37"/>
                <a:gd name="T65" fmla="*/ 38 h 38"/>
                <a:gd name="T66" fmla="*/ 26 w 37"/>
                <a:gd name="T67" fmla="*/ 37 h 38"/>
                <a:gd name="T68" fmla="*/ 31 w 37"/>
                <a:gd name="T69" fmla="*/ 34 h 38"/>
                <a:gd name="T70" fmla="*/ 31 w 37"/>
                <a:gd name="T71" fmla="*/ 34 h 38"/>
                <a:gd name="T72" fmla="*/ 31 w 37"/>
                <a:gd name="T73" fmla="*/ 34 h 38"/>
                <a:gd name="T74" fmla="*/ 33 w 37"/>
                <a:gd name="T75" fmla="*/ 32 h 38"/>
                <a:gd name="T76" fmla="*/ 36 w 37"/>
                <a:gd name="T77" fmla="*/ 29 h 38"/>
                <a:gd name="T78" fmla="*/ 37 w 37"/>
                <a:gd name="T79" fmla="*/ 25 h 38"/>
                <a:gd name="T80" fmla="*/ 37 w 37"/>
                <a:gd name="T81" fmla="*/ 21 h 38"/>
                <a:gd name="T82" fmla="*/ 37 w 37"/>
                <a:gd name="T83" fmla="*/ 21 h 38"/>
                <a:gd name="T84" fmla="*/ 36 w 37"/>
                <a:gd name="T85" fmla="*/ 17 h 38"/>
                <a:gd name="T86" fmla="*/ 35 w 37"/>
                <a:gd name="T87" fmla="*/ 12 h 38"/>
                <a:gd name="T88" fmla="*/ 27 w 37"/>
                <a:gd name="T89" fmla="*/ 2 h 38"/>
                <a:gd name="T90" fmla="*/ 27 w 37"/>
                <a:gd name="T91" fmla="*/ 2 h 38"/>
                <a:gd name="T92" fmla="*/ 24 w 37"/>
                <a:gd name="T93" fmla="*/ 0 h 38"/>
                <a:gd name="T94" fmla="*/ 24 w 37"/>
                <a:gd name="T95" fmla="*/ 0 h 38"/>
                <a:gd name="T96" fmla="*/ 23 w 37"/>
                <a:gd name="T97" fmla="*/ 0 h 38"/>
                <a:gd name="T98" fmla="*/ 24 w 37"/>
                <a:gd name="T99"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 h="38">
                  <a:moveTo>
                    <a:pt x="24" y="3"/>
                  </a:moveTo>
                  <a:lnTo>
                    <a:pt x="23" y="4"/>
                  </a:lnTo>
                  <a:lnTo>
                    <a:pt x="31" y="15"/>
                  </a:lnTo>
                  <a:lnTo>
                    <a:pt x="31" y="15"/>
                  </a:lnTo>
                  <a:lnTo>
                    <a:pt x="32" y="19"/>
                  </a:lnTo>
                  <a:lnTo>
                    <a:pt x="33" y="21"/>
                  </a:lnTo>
                  <a:lnTo>
                    <a:pt x="33" y="21"/>
                  </a:lnTo>
                  <a:lnTo>
                    <a:pt x="32" y="26"/>
                  </a:lnTo>
                  <a:lnTo>
                    <a:pt x="28" y="32"/>
                  </a:lnTo>
                  <a:lnTo>
                    <a:pt x="28" y="32"/>
                  </a:lnTo>
                  <a:lnTo>
                    <a:pt x="28" y="32"/>
                  </a:lnTo>
                  <a:lnTo>
                    <a:pt x="24" y="33"/>
                  </a:lnTo>
                  <a:lnTo>
                    <a:pt x="22" y="33"/>
                  </a:lnTo>
                  <a:lnTo>
                    <a:pt x="22" y="33"/>
                  </a:lnTo>
                  <a:lnTo>
                    <a:pt x="17" y="32"/>
                  </a:lnTo>
                  <a:lnTo>
                    <a:pt x="13" y="28"/>
                  </a:lnTo>
                  <a:lnTo>
                    <a:pt x="5" y="19"/>
                  </a:lnTo>
                  <a:lnTo>
                    <a:pt x="26" y="4"/>
                  </a:lnTo>
                  <a:lnTo>
                    <a:pt x="24" y="3"/>
                  </a:lnTo>
                  <a:lnTo>
                    <a:pt x="23" y="4"/>
                  </a:lnTo>
                  <a:lnTo>
                    <a:pt x="24" y="3"/>
                  </a:lnTo>
                  <a:lnTo>
                    <a:pt x="23" y="0"/>
                  </a:lnTo>
                  <a:lnTo>
                    <a:pt x="1" y="16"/>
                  </a:lnTo>
                  <a:lnTo>
                    <a:pt x="1" y="16"/>
                  </a:lnTo>
                  <a:lnTo>
                    <a:pt x="0" y="17"/>
                  </a:lnTo>
                  <a:lnTo>
                    <a:pt x="1" y="20"/>
                  </a:lnTo>
                  <a:lnTo>
                    <a:pt x="9" y="30"/>
                  </a:lnTo>
                  <a:lnTo>
                    <a:pt x="9" y="30"/>
                  </a:lnTo>
                  <a:lnTo>
                    <a:pt x="11" y="34"/>
                  </a:lnTo>
                  <a:lnTo>
                    <a:pt x="14" y="35"/>
                  </a:lnTo>
                  <a:lnTo>
                    <a:pt x="18" y="37"/>
                  </a:lnTo>
                  <a:lnTo>
                    <a:pt x="22" y="38"/>
                  </a:lnTo>
                  <a:lnTo>
                    <a:pt x="22" y="38"/>
                  </a:lnTo>
                  <a:lnTo>
                    <a:pt x="26" y="37"/>
                  </a:lnTo>
                  <a:lnTo>
                    <a:pt x="31" y="34"/>
                  </a:lnTo>
                  <a:lnTo>
                    <a:pt x="31" y="34"/>
                  </a:lnTo>
                  <a:lnTo>
                    <a:pt x="31" y="34"/>
                  </a:lnTo>
                  <a:lnTo>
                    <a:pt x="33" y="32"/>
                  </a:lnTo>
                  <a:lnTo>
                    <a:pt x="36" y="29"/>
                  </a:lnTo>
                  <a:lnTo>
                    <a:pt x="37" y="25"/>
                  </a:lnTo>
                  <a:lnTo>
                    <a:pt x="37" y="21"/>
                  </a:lnTo>
                  <a:lnTo>
                    <a:pt x="37" y="21"/>
                  </a:lnTo>
                  <a:lnTo>
                    <a:pt x="36" y="17"/>
                  </a:lnTo>
                  <a:lnTo>
                    <a:pt x="35" y="12"/>
                  </a:lnTo>
                  <a:lnTo>
                    <a:pt x="27" y="2"/>
                  </a:lnTo>
                  <a:lnTo>
                    <a:pt x="27" y="2"/>
                  </a:lnTo>
                  <a:lnTo>
                    <a:pt x="24" y="0"/>
                  </a:lnTo>
                  <a:lnTo>
                    <a:pt x="24" y="0"/>
                  </a:lnTo>
                  <a:lnTo>
                    <a:pt x="23" y="0"/>
                  </a:lnTo>
                  <a:lnTo>
                    <a:pt x="24" y="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87" name="Freeform 2125">
              <a:extLst>
                <a:ext uri="{FF2B5EF4-FFF2-40B4-BE49-F238E27FC236}">
                  <a16:creationId xmlns:a16="http://schemas.microsoft.com/office/drawing/2014/main" id="{91528C28-9F07-488E-A8F9-FA7CE7CEDC28}"/>
                </a:ext>
              </a:extLst>
            </p:cNvPr>
            <p:cNvSpPr>
              <a:spLocks/>
            </p:cNvSpPr>
            <p:nvPr/>
          </p:nvSpPr>
          <p:spPr bwMode="auto">
            <a:xfrm>
              <a:off x="6645482" y="4450590"/>
              <a:ext cx="19009" cy="17009"/>
            </a:xfrm>
            <a:custGeom>
              <a:avLst/>
              <a:gdLst>
                <a:gd name="T0" fmla="*/ 15 w 19"/>
                <a:gd name="T1" fmla="*/ 12 h 17"/>
                <a:gd name="T2" fmla="*/ 15 w 19"/>
                <a:gd name="T3" fmla="*/ 12 h 17"/>
                <a:gd name="T4" fmla="*/ 13 w 19"/>
                <a:gd name="T5" fmla="*/ 13 h 17"/>
                <a:gd name="T6" fmla="*/ 13 w 19"/>
                <a:gd name="T7" fmla="*/ 13 h 17"/>
                <a:gd name="T8" fmla="*/ 9 w 19"/>
                <a:gd name="T9" fmla="*/ 12 h 17"/>
                <a:gd name="T10" fmla="*/ 8 w 19"/>
                <a:gd name="T11" fmla="*/ 10 h 17"/>
                <a:gd name="T12" fmla="*/ 8 w 19"/>
                <a:gd name="T13" fmla="*/ 10 h 17"/>
                <a:gd name="T14" fmla="*/ 6 w 19"/>
                <a:gd name="T15" fmla="*/ 8 h 17"/>
                <a:gd name="T16" fmla="*/ 12 w 19"/>
                <a:gd name="T17" fmla="*/ 4 h 17"/>
                <a:gd name="T18" fmla="*/ 12 w 19"/>
                <a:gd name="T19" fmla="*/ 4 h 17"/>
                <a:gd name="T20" fmla="*/ 13 w 19"/>
                <a:gd name="T21" fmla="*/ 3 h 17"/>
                <a:gd name="T22" fmla="*/ 12 w 19"/>
                <a:gd name="T23" fmla="*/ 1 h 17"/>
                <a:gd name="T24" fmla="*/ 12 w 19"/>
                <a:gd name="T25" fmla="*/ 1 h 17"/>
                <a:gd name="T26" fmla="*/ 10 w 19"/>
                <a:gd name="T27" fmla="*/ 0 h 17"/>
                <a:gd name="T28" fmla="*/ 9 w 19"/>
                <a:gd name="T29" fmla="*/ 0 h 17"/>
                <a:gd name="T30" fmla="*/ 1 w 19"/>
                <a:gd name="T31" fmla="*/ 5 h 17"/>
                <a:gd name="T32" fmla="*/ 1 w 19"/>
                <a:gd name="T33" fmla="*/ 5 h 17"/>
                <a:gd name="T34" fmla="*/ 0 w 19"/>
                <a:gd name="T35" fmla="*/ 6 h 17"/>
                <a:gd name="T36" fmla="*/ 1 w 19"/>
                <a:gd name="T37" fmla="*/ 9 h 17"/>
                <a:gd name="T38" fmla="*/ 4 w 19"/>
                <a:gd name="T39" fmla="*/ 13 h 17"/>
                <a:gd name="T40" fmla="*/ 4 w 19"/>
                <a:gd name="T41" fmla="*/ 13 h 17"/>
                <a:gd name="T42" fmla="*/ 4 w 19"/>
                <a:gd name="T43" fmla="*/ 13 h 17"/>
                <a:gd name="T44" fmla="*/ 8 w 19"/>
                <a:gd name="T45" fmla="*/ 16 h 17"/>
                <a:gd name="T46" fmla="*/ 13 w 19"/>
                <a:gd name="T47" fmla="*/ 17 h 17"/>
                <a:gd name="T48" fmla="*/ 13 w 19"/>
                <a:gd name="T49" fmla="*/ 17 h 17"/>
                <a:gd name="T50" fmla="*/ 15 w 19"/>
                <a:gd name="T51" fmla="*/ 17 h 17"/>
                <a:gd name="T52" fmla="*/ 18 w 19"/>
                <a:gd name="T53" fmla="*/ 16 h 17"/>
                <a:gd name="T54" fmla="*/ 18 w 19"/>
                <a:gd name="T55" fmla="*/ 16 h 17"/>
                <a:gd name="T56" fmla="*/ 19 w 19"/>
                <a:gd name="T57" fmla="*/ 14 h 17"/>
                <a:gd name="T58" fmla="*/ 19 w 19"/>
                <a:gd name="T59" fmla="*/ 12 h 17"/>
                <a:gd name="T60" fmla="*/ 19 w 19"/>
                <a:gd name="T61" fmla="*/ 12 h 17"/>
                <a:gd name="T62" fmla="*/ 18 w 19"/>
                <a:gd name="T63" fmla="*/ 12 h 17"/>
                <a:gd name="T64" fmla="*/ 15 w 19"/>
                <a:gd name="T65" fmla="*/ 12 h 17"/>
                <a:gd name="T66" fmla="*/ 15 w 19"/>
                <a:gd name="T6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17">
                  <a:moveTo>
                    <a:pt x="15" y="12"/>
                  </a:moveTo>
                  <a:lnTo>
                    <a:pt x="15" y="12"/>
                  </a:lnTo>
                  <a:lnTo>
                    <a:pt x="13" y="13"/>
                  </a:lnTo>
                  <a:lnTo>
                    <a:pt x="13" y="13"/>
                  </a:lnTo>
                  <a:lnTo>
                    <a:pt x="9" y="12"/>
                  </a:lnTo>
                  <a:lnTo>
                    <a:pt x="8" y="10"/>
                  </a:lnTo>
                  <a:lnTo>
                    <a:pt x="8" y="10"/>
                  </a:lnTo>
                  <a:lnTo>
                    <a:pt x="6" y="8"/>
                  </a:lnTo>
                  <a:lnTo>
                    <a:pt x="12" y="4"/>
                  </a:lnTo>
                  <a:lnTo>
                    <a:pt x="12" y="4"/>
                  </a:lnTo>
                  <a:lnTo>
                    <a:pt x="13" y="3"/>
                  </a:lnTo>
                  <a:lnTo>
                    <a:pt x="12" y="1"/>
                  </a:lnTo>
                  <a:lnTo>
                    <a:pt x="12" y="1"/>
                  </a:lnTo>
                  <a:lnTo>
                    <a:pt x="10" y="0"/>
                  </a:lnTo>
                  <a:lnTo>
                    <a:pt x="9" y="0"/>
                  </a:lnTo>
                  <a:lnTo>
                    <a:pt x="1" y="5"/>
                  </a:lnTo>
                  <a:lnTo>
                    <a:pt x="1" y="5"/>
                  </a:lnTo>
                  <a:lnTo>
                    <a:pt x="0" y="6"/>
                  </a:lnTo>
                  <a:lnTo>
                    <a:pt x="1" y="9"/>
                  </a:lnTo>
                  <a:lnTo>
                    <a:pt x="4" y="13"/>
                  </a:lnTo>
                  <a:lnTo>
                    <a:pt x="4" y="13"/>
                  </a:lnTo>
                  <a:lnTo>
                    <a:pt x="4" y="13"/>
                  </a:lnTo>
                  <a:lnTo>
                    <a:pt x="8" y="16"/>
                  </a:lnTo>
                  <a:lnTo>
                    <a:pt x="13" y="17"/>
                  </a:lnTo>
                  <a:lnTo>
                    <a:pt x="13" y="17"/>
                  </a:lnTo>
                  <a:lnTo>
                    <a:pt x="15" y="17"/>
                  </a:lnTo>
                  <a:lnTo>
                    <a:pt x="18" y="16"/>
                  </a:lnTo>
                  <a:lnTo>
                    <a:pt x="18" y="16"/>
                  </a:lnTo>
                  <a:lnTo>
                    <a:pt x="19" y="14"/>
                  </a:lnTo>
                  <a:lnTo>
                    <a:pt x="19" y="12"/>
                  </a:lnTo>
                  <a:lnTo>
                    <a:pt x="19" y="12"/>
                  </a:lnTo>
                  <a:lnTo>
                    <a:pt x="18" y="12"/>
                  </a:lnTo>
                  <a:lnTo>
                    <a:pt x="15" y="12"/>
                  </a:lnTo>
                  <a:lnTo>
                    <a:pt x="15"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88" name="Freeform 2126">
              <a:extLst>
                <a:ext uri="{FF2B5EF4-FFF2-40B4-BE49-F238E27FC236}">
                  <a16:creationId xmlns:a16="http://schemas.microsoft.com/office/drawing/2014/main" id="{1BF2FBC2-1BB2-4214-B634-618CC2366894}"/>
                </a:ext>
              </a:extLst>
            </p:cNvPr>
            <p:cNvSpPr>
              <a:spLocks/>
            </p:cNvSpPr>
            <p:nvPr/>
          </p:nvSpPr>
          <p:spPr bwMode="auto">
            <a:xfrm>
              <a:off x="6675497" y="4429580"/>
              <a:ext cx="17009" cy="20010"/>
            </a:xfrm>
            <a:custGeom>
              <a:avLst/>
              <a:gdLst>
                <a:gd name="T0" fmla="*/ 13 w 17"/>
                <a:gd name="T1" fmla="*/ 20 h 20"/>
                <a:gd name="T2" fmla="*/ 13 w 17"/>
                <a:gd name="T3" fmla="*/ 20 h 20"/>
                <a:gd name="T4" fmla="*/ 15 w 17"/>
                <a:gd name="T5" fmla="*/ 16 h 20"/>
                <a:gd name="T6" fmla="*/ 17 w 17"/>
                <a:gd name="T7" fmla="*/ 11 h 20"/>
                <a:gd name="T8" fmla="*/ 17 w 17"/>
                <a:gd name="T9" fmla="*/ 11 h 20"/>
                <a:gd name="T10" fmla="*/ 17 w 17"/>
                <a:gd name="T11" fmla="*/ 8 h 20"/>
                <a:gd name="T12" fmla="*/ 15 w 17"/>
                <a:gd name="T13" fmla="*/ 4 h 20"/>
                <a:gd name="T14" fmla="*/ 11 w 17"/>
                <a:gd name="T15" fmla="*/ 0 h 20"/>
                <a:gd name="T16" fmla="*/ 11 w 17"/>
                <a:gd name="T17" fmla="*/ 0 h 20"/>
                <a:gd name="T18" fmla="*/ 10 w 17"/>
                <a:gd name="T19" fmla="*/ 0 h 20"/>
                <a:gd name="T20" fmla="*/ 10 w 17"/>
                <a:gd name="T21" fmla="*/ 0 h 20"/>
                <a:gd name="T22" fmla="*/ 9 w 17"/>
                <a:gd name="T23" fmla="*/ 0 h 20"/>
                <a:gd name="T24" fmla="*/ 1 w 17"/>
                <a:gd name="T25" fmla="*/ 5 h 20"/>
                <a:gd name="T26" fmla="*/ 1 w 17"/>
                <a:gd name="T27" fmla="*/ 5 h 20"/>
                <a:gd name="T28" fmla="*/ 0 w 17"/>
                <a:gd name="T29" fmla="*/ 7 h 20"/>
                <a:gd name="T30" fmla="*/ 1 w 17"/>
                <a:gd name="T31" fmla="*/ 9 h 20"/>
                <a:gd name="T32" fmla="*/ 1 w 17"/>
                <a:gd name="T33" fmla="*/ 9 h 20"/>
                <a:gd name="T34" fmla="*/ 2 w 17"/>
                <a:gd name="T35" fmla="*/ 9 h 20"/>
                <a:gd name="T36" fmla="*/ 4 w 17"/>
                <a:gd name="T37" fmla="*/ 9 h 20"/>
                <a:gd name="T38" fmla="*/ 10 w 17"/>
                <a:gd name="T39" fmla="*/ 5 h 20"/>
                <a:gd name="T40" fmla="*/ 11 w 17"/>
                <a:gd name="T41" fmla="*/ 7 h 20"/>
                <a:gd name="T42" fmla="*/ 11 w 17"/>
                <a:gd name="T43" fmla="*/ 7 h 20"/>
                <a:gd name="T44" fmla="*/ 13 w 17"/>
                <a:gd name="T45" fmla="*/ 11 h 20"/>
                <a:gd name="T46" fmla="*/ 13 w 17"/>
                <a:gd name="T47" fmla="*/ 11 h 20"/>
                <a:gd name="T48" fmla="*/ 11 w 17"/>
                <a:gd name="T49" fmla="*/ 13 h 20"/>
                <a:gd name="T50" fmla="*/ 10 w 17"/>
                <a:gd name="T51" fmla="*/ 16 h 20"/>
                <a:gd name="T52" fmla="*/ 10 w 17"/>
                <a:gd name="T53" fmla="*/ 16 h 20"/>
                <a:gd name="T54" fmla="*/ 9 w 17"/>
                <a:gd name="T55" fmla="*/ 17 h 20"/>
                <a:gd name="T56" fmla="*/ 9 w 17"/>
                <a:gd name="T57" fmla="*/ 18 h 20"/>
                <a:gd name="T58" fmla="*/ 9 w 17"/>
                <a:gd name="T59" fmla="*/ 18 h 20"/>
                <a:gd name="T60" fmla="*/ 10 w 17"/>
                <a:gd name="T61" fmla="*/ 20 h 20"/>
                <a:gd name="T62" fmla="*/ 13 w 17"/>
                <a:gd name="T63" fmla="*/ 20 h 20"/>
                <a:gd name="T64" fmla="*/ 13 w 17"/>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 h="20">
                  <a:moveTo>
                    <a:pt x="13" y="20"/>
                  </a:moveTo>
                  <a:lnTo>
                    <a:pt x="13" y="20"/>
                  </a:lnTo>
                  <a:lnTo>
                    <a:pt x="15" y="16"/>
                  </a:lnTo>
                  <a:lnTo>
                    <a:pt x="17" y="11"/>
                  </a:lnTo>
                  <a:lnTo>
                    <a:pt x="17" y="11"/>
                  </a:lnTo>
                  <a:lnTo>
                    <a:pt x="17" y="8"/>
                  </a:lnTo>
                  <a:lnTo>
                    <a:pt x="15" y="4"/>
                  </a:lnTo>
                  <a:lnTo>
                    <a:pt x="11" y="0"/>
                  </a:lnTo>
                  <a:lnTo>
                    <a:pt x="11" y="0"/>
                  </a:lnTo>
                  <a:lnTo>
                    <a:pt x="10" y="0"/>
                  </a:lnTo>
                  <a:lnTo>
                    <a:pt x="10" y="0"/>
                  </a:lnTo>
                  <a:lnTo>
                    <a:pt x="9" y="0"/>
                  </a:lnTo>
                  <a:lnTo>
                    <a:pt x="1" y="5"/>
                  </a:lnTo>
                  <a:lnTo>
                    <a:pt x="1" y="5"/>
                  </a:lnTo>
                  <a:lnTo>
                    <a:pt x="0" y="7"/>
                  </a:lnTo>
                  <a:lnTo>
                    <a:pt x="1" y="9"/>
                  </a:lnTo>
                  <a:lnTo>
                    <a:pt x="1" y="9"/>
                  </a:lnTo>
                  <a:lnTo>
                    <a:pt x="2" y="9"/>
                  </a:lnTo>
                  <a:lnTo>
                    <a:pt x="4" y="9"/>
                  </a:lnTo>
                  <a:lnTo>
                    <a:pt x="10" y="5"/>
                  </a:lnTo>
                  <a:lnTo>
                    <a:pt x="11" y="7"/>
                  </a:lnTo>
                  <a:lnTo>
                    <a:pt x="11" y="7"/>
                  </a:lnTo>
                  <a:lnTo>
                    <a:pt x="13" y="11"/>
                  </a:lnTo>
                  <a:lnTo>
                    <a:pt x="13" y="11"/>
                  </a:lnTo>
                  <a:lnTo>
                    <a:pt x="11" y="13"/>
                  </a:lnTo>
                  <a:lnTo>
                    <a:pt x="10" y="16"/>
                  </a:lnTo>
                  <a:lnTo>
                    <a:pt x="10" y="16"/>
                  </a:lnTo>
                  <a:lnTo>
                    <a:pt x="9" y="17"/>
                  </a:lnTo>
                  <a:lnTo>
                    <a:pt x="9" y="18"/>
                  </a:lnTo>
                  <a:lnTo>
                    <a:pt x="9" y="18"/>
                  </a:lnTo>
                  <a:lnTo>
                    <a:pt x="10" y="20"/>
                  </a:lnTo>
                  <a:lnTo>
                    <a:pt x="13" y="20"/>
                  </a:lnTo>
                  <a:lnTo>
                    <a:pt x="13" y="2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89" name="Freeform 2127">
              <a:extLst>
                <a:ext uri="{FF2B5EF4-FFF2-40B4-BE49-F238E27FC236}">
                  <a16:creationId xmlns:a16="http://schemas.microsoft.com/office/drawing/2014/main" id="{0BF14EB9-DE6C-4706-9E4B-CD275093C709}"/>
                </a:ext>
              </a:extLst>
            </p:cNvPr>
            <p:cNvSpPr>
              <a:spLocks/>
            </p:cNvSpPr>
            <p:nvPr/>
          </p:nvSpPr>
          <p:spPr bwMode="auto">
            <a:xfrm>
              <a:off x="6680499" y="4466598"/>
              <a:ext cx="9005" cy="9005"/>
            </a:xfrm>
            <a:custGeom>
              <a:avLst/>
              <a:gdLst>
                <a:gd name="T0" fmla="*/ 1 w 9"/>
                <a:gd name="T1" fmla="*/ 2 h 9"/>
                <a:gd name="T2" fmla="*/ 4 w 9"/>
                <a:gd name="T3" fmla="*/ 9 h 9"/>
                <a:gd name="T4" fmla="*/ 4 w 9"/>
                <a:gd name="T5" fmla="*/ 9 h 9"/>
                <a:gd name="T6" fmla="*/ 6 w 9"/>
                <a:gd name="T7" fmla="*/ 9 h 9"/>
                <a:gd name="T8" fmla="*/ 8 w 9"/>
                <a:gd name="T9" fmla="*/ 9 h 9"/>
                <a:gd name="T10" fmla="*/ 8 w 9"/>
                <a:gd name="T11" fmla="*/ 9 h 9"/>
                <a:gd name="T12" fmla="*/ 9 w 9"/>
                <a:gd name="T13" fmla="*/ 7 h 9"/>
                <a:gd name="T14" fmla="*/ 8 w 9"/>
                <a:gd name="T15" fmla="*/ 6 h 9"/>
                <a:gd name="T16" fmla="*/ 4 w 9"/>
                <a:gd name="T17" fmla="*/ 1 h 9"/>
                <a:gd name="T18" fmla="*/ 4 w 9"/>
                <a:gd name="T19" fmla="*/ 1 h 9"/>
                <a:gd name="T20" fmla="*/ 2 w 9"/>
                <a:gd name="T21" fmla="*/ 0 h 9"/>
                <a:gd name="T22" fmla="*/ 1 w 9"/>
                <a:gd name="T23" fmla="*/ 0 h 9"/>
                <a:gd name="T24" fmla="*/ 1 w 9"/>
                <a:gd name="T25" fmla="*/ 0 h 9"/>
                <a:gd name="T26" fmla="*/ 0 w 9"/>
                <a:gd name="T27" fmla="*/ 1 h 9"/>
                <a:gd name="T28" fmla="*/ 1 w 9"/>
                <a:gd name="T2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9">
                  <a:moveTo>
                    <a:pt x="1" y="2"/>
                  </a:moveTo>
                  <a:lnTo>
                    <a:pt x="4" y="9"/>
                  </a:lnTo>
                  <a:lnTo>
                    <a:pt x="4" y="9"/>
                  </a:lnTo>
                  <a:lnTo>
                    <a:pt x="6" y="9"/>
                  </a:lnTo>
                  <a:lnTo>
                    <a:pt x="8" y="9"/>
                  </a:lnTo>
                  <a:lnTo>
                    <a:pt x="8" y="9"/>
                  </a:lnTo>
                  <a:lnTo>
                    <a:pt x="9" y="7"/>
                  </a:lnTo>
                  <a:lnTo>
                    <a:pt x="8" y="6"/>
                  </a:lnTo>
                  <a:lnTo>
                    <a:pt x="4" y="1"/>
                  </a:lnTo>
                  <a:lnTo>
                    <a:pt x="4" y="1"/>
                  </a:lnTo>
                  <a:lnTo>
                    <a:pt x="2" y="0"/>
                  </a:lnTo>
                  <a:lnTo>
                    <a:pt x="1" y="0"/>
                  </a:lnTo>
                  <a:lnTo>
                    <a:pt x="1" y="0"/>
                  </a:lnTo>
                  <a:lnTo>
                    <a:pt x="0" y="1"/>
                  </a:lnTo>
                  <a:lnTo>
                    <a:pt x="1" y="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90" name="Freeform 2128">
              <a:extLst>
                <a:ext uri="{FF2B5EF4-FFF2-40B4-BE49-F238E27FC236}">
                  <a16:creationId xmlns:a16="http://schemas.microsoft.com/office/drawing/2014/main" id="{0679E680-5C42-4500-B98D-85CC620913FC}"/>
                </a:ext>
              </a:extLst>
            </p:cNvPr>
            <p:cNvSpPr>
              <a:spLocks/>
            </p:cNvSpPr>
            <p:nvPr/>
          </p:nvSpPr>
          <p:spPr bwMode="auto">
            <a:xfrm>
              <a:off x="6680499" y="4466598"/>
              <a:ext cx="9005" cy="9005"/>
            </a:xfrm>
            <a:custGeom>
              <a:avLst/>
              <a:gdLst>
                <a:gd name="T0" fmla="*/ 1 w 9"/>
                <a:gd name="T1" fmla="*/ 2 h 9"/>
                <a:gd name="T2" fmla="*/ 4 w 9"/>
                <a:gd name="T3" fmla="*/ 9 h 9"/>
                <a:gd name="T4" fmla="*/ 4 w 9"/>
                <a:gd name="T5" fmla="*/ 9 h 9"/>
                <a:gd name="T6" fmla="*/ 6 w 9"/>
                <a:gd name="T7" fmla="*/ 9 h 9"/>
                <a:gd name="T8" fmla="*/ 8 w 9"/>
                <a:gd name="T9" fmla="*/ 9 h 9"/>
                <a:gd name="T10" fmla="*/ 8 w 9"/>
                <a:gd name="T11" fmla="*/ 9 h 9"/>
                <a:gd name="T12" fmla="*/ 9 w 9"/>
                <a:gd name="T13" fmla="*/ 7 h 9"/>
                <a:gd name="T14" fmla="*/ 8 w 9"/>
                <a:gd name="T15" fmla="*/ 6 h 9"/>
                <a:gd name="T16" fmla="*/ 4 w 9"/>
                <a:gd name="T17" fmla="*/ 1 h 9"/>
                <a:gd name="T18" fmla="*/ 4 w 9"/>
                <a:gd name="T19" fmla="*/ 1 h 9"/>
                <a:gd name="T20" fmla="*/ 2 w 9"/>
                <a:gd name="T21" fmla="*/ 0 h 9"/>
                <a:gd name="T22" fmla="*/ 1 w 9"/>
                <a:gd name="T23" fmla="*/ 0 h 9"/>
                <a:gd name="T24" fmla="*/ 1 w 9"/>
                <a:gd name="T25" fmla="*/ 0 h 9"/>
                <a:gd name="T26" fmla="*/ 0 w 9"/>
                <a:gd name="T27" fmla="*/ 1 h 9"/>
                <a:gd name="T28" fmla="*/ 1 w 9"/>
                <a:gd name="T2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9">
                  <a:moveTo>
                    <a:pt x="1" y="2"/>
                  </a:moveTo>
                  <a:lnTo>
                    <a:pt x="4" y="9"/>
                  </a:lnTo>
                  <a:lnTo>
                    <a:pt x="4" y="9"/>
                  </a:lnTo>
                  <a:lnTo>
                    <a:pt x="6" y="9"/>
                  </a:lnTo>
                  <a:lnTo>
                    <a:pt x="8" y="9"/>
                  </a:lnTo>
                  <a:lnTo>
                    <a:pt x="8" y="9"/>
                  </a:lnTo>
                  <a:lnTo>
                    <a:pt x="9" y="7"/>
                  </a:lnTo>
                  <a:lnTo>
                    <a:pt x="8" y="6"/>
                  </a:lnTo>
                  <a:lnTo>
                    <a:pt x="4" y="1"/>
                  </a:lnTo>
                  <a:lnTo>
                    <a:pt x="4" y="1"/>
                  </a:lnTo>
                  <a:lnTo>
                    <a:pt x="2" y="0"/>
                  </a:lnTo>
                  <a:lnTo>
                    <a:pt x="1" y="0"/>
                  </a:lnTo>
                  <a:lnTo>
                    <a:pt x="1" y="0"/>
                  </a:lnTo>
                  <a:lnTo>
                    <a:pt x="0" y="1"/>
                  </a:lnTo>
                  <a:lnTo>
                    <a:pt x="1"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91" name="Freeform 2129">
              <a:extLst>
                <a:ext uri="{FF2B5EF4-FFF2-40B4-BE49-F238E27FC236}">
                  <a16:creationId xmlns:a16="http://schemas.microsoft.com/office/drawing/2014/main" id="{184B220B-2DAC-43E9-8831-F92DB93034DA}"/>
                </a:ext>
              </a:extLst>
            </p:cNvPr>
            <p:cNvSpPr>
              <a:spLocks/>
            </p:cNvSpPr>
            <p:nvPr/>
          </p:nvSpPr>
          <p:spPr bwMode="auto">
            <a:xfrm>
              <a:off x="6675497" y="4467598"/>
              <a:ext cx="30014" cy="22011"/>
            </a:xfrm>
            <a:custGeom>
              <a:avLst/>
              <a:gdLst>
                <a:gd name="T0" fmla="*/ 26 w 30"/>
                <a:gd name="T1" fmla="*/ 0 h 22"/>
                <a:gd name="T2" fmla="*/ 1 w 30"/>
                <a:gd name="T3" fmla="*/ 17 h 22"/>
                <a:gd name="T4" fmla="*/ 1 w 30"/>
                <a:gd name="T5" fmla="*/ 17 h 22"/>
                <a:gd name="T6" fmla="*/ 0 w 30"/>
                <a:gd name="T7" fmla="*/ 19 h 22"/>
                <a:gd name="T8" fmla="*/ 0 w 30"/>
                <a:gd name="T9" fmla="*/ 21 h 22"/>
                <a:gd name="T10" fmla="*/ 0 w 30"/>
                <a:gd name="T11" fmla="*/ 21 h 22"/>
                <a:gd name="T12" fmla="*/ 1 w 30"/>
                <a:gd name="T13" fmla="*/ 22 h 22"/>
                <a:gd name="T14" fmla="*/ 4 w 30"/>
                <a:gd name="T15" fmla="*/ 21 h 22"/>
                <a:gd name="T16" fmla="*/ 28 w 30"/>
                <a:gd name="T17" fmla="*/ 4 h 22"/>
                <a:gd name="T18" fmla="*/ 28 w 30"/>
                <a:gd name="T19" fmla="*/ 4 h 22"/>
                <a:gd name="T20" fmla="*/ 30 w 30"/>
                <a:gd name="T21" fmla="*/ 2 h 22"/>
                <a:gd name="T22" fmla="*/ 28 w 30"/>
                <a:gd name="T23" fmla="*/ 0 h 22"/>
                <a:gd name="T24" fmla="*/ 28 w 30"/>
                <a:gd name="T25" fmla="*/ 0 h 22"/>
                <a:gd name="T26" fmla="*/ 27 w 30"/>
                <a:gd name="T27" fmla="*/ 0 h 22"/>
                <a:gd name="T28" fmla="*/ 26 w 3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2">
                  <a:moveTo>
                    <a:pt x="26" y="0"/>
                  </a:moveTo>
                  <a:lnTo>
                    <a:pt x="1" y="17"/>
                  </a:lnTo>
                  <a:lnTo>
                    <a:pt x="1" y="17"/>
                  </a:lnTo>
                  <a:lnTo>
                    <a:pt x="0" y="19"/>
                  </a:lnTo>
                  <a:lnTo>
                    <a:pt x="0" y="21"/>
                  </a:lnTo>
                  <a:lnTo>
                    <a:pt x="0" y="21"/>
                  </a:lnTo>
                  <a:lnTo>
                    <a:pt x="1" y="22"/>
                  </a:lnTo>
                  <a:lnTo>
                    <a:pt x="4" y="21"/>
                  </a:lnTo>
                  <a:lnTo>
                    <a:pt x="28" y="4"/>
                  </a:lnTo>
                  <a:lnTo>
                    <a:pt x="28" y="4"/>
                  </a:lnTo>
                  <a:lnTo>
                    <a:pt x="30" y="2"/>
                  </a:lnTo>
                  <a:lnTo>
                    <a:pt x="28" y="0"/>
                  </a:lnTo>
                  <a:lnTo>
                    <a:pt x="28" y="0"/>
                  </a:lnTo>
                  <a:lnTo>
                    <a:pt x="27" y="0"/>
                  </a:lnTo>
                  <a:lnTo>
                    <a:pt x="26" y="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92" name="Freeform 2130">
              <a:extLst>
                <a:ext uri="{FF2B5EF4-FFF2-40B4-BE49-F238E27FC236}">
                  <a16:creationId xmlns:a16="http://schemas.microsoft.com/office/drawing/2014/main" id="{50B362D1-019E-47A0-BEC5-5C76D19259E7}"/>
                </a:ext>
              </a:extLst>
            </p:cNvPr>
            <p:cNvSpPr>
              <a:spLocks/>
            </p:cNvSpPr>
            <p:nvPr/>
          </p:nvSpPr>
          <p:spPr bwMode="auto">
            <a:xfrm>
              <a:off x="6675497" y="4467598"/>
              <a:ext cx="30014" cy="22011"/>
            </a:xfrm>
            <a:custGeom>
              <a:avLst/>
              <a:gdLst>
                <a:gd name="T0" fmla="*/ 26 w 30"/>
                <a:gd name="T1" fmla="*/ 0 h 22"/>
                <a:gd name="T2" fmla="*/ 1 w 30"/>
                <a:gd name="T3" fmla="*/ 17 h 22"/>
                <a:gd name="T4" fmla="*/ 1 w 30"/>
                <a:gd name="T5" fmla="*/ 17 h 22"/>
                <a:gd name="T6" fmla="*/ 0 w 30"/>
                <a:gd name="T7" fmla="*/ 19 h 22"/>
                <a:gd name="T8" fmla="*/ 0 w 30"/>
                <a:gd name="T9" fmla="*/ 21 h 22"/>
                <a:gd name="T10" fmla="*/ 0 w 30"/>
                <a:gd name="T11" fmla="*/ 21 h 22"/>
                <a:gd name="T12" fmla="*/ 1 w 30"/>
                <a:gd name="T13" fmla="*/ 22 h 22"/>
                <a:gd name="T14" fmla="*/ 4 w 30"/>
                <a:gd name="T15" fmla="*/ 21 h 22"/>
                <a:gd name="T16" fmla="*/ 28 w 30"/>
                <a:gd name="T17" fmla="*/ 4 h 22"/>
                <a:gd name="T18" fmla="*/ 28 w 30"/>
                <a:gd name="T19" fmla="*/ 4 h 22"/>
                <a:gd name="T20" fmla="*/ 30 w 30"/>
                <a:gd name="T21" fmla="*/ 2 h 22"/>
                <a:gd name="T22" fmla="*/ 28 w 30"/>
                <a:gd name="T23" fmla="*/ 0 h 22"/>
                <a:gd name="T24" fmla="*/ 28 w 30"/>
                <a:gd name="T25" fmla="*/ 0 h 22"/>
                <a:gd name="T26" fmla="*/ 27 w 30"/>
                <a:gd name="T27" fmla="*/ 0 h 22"/>
                <a:gd name="T28" fmla="*/ 26 w 3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2">
                  <a:moveTo>
                    <a:pt x="26" y="0"/>
                  </a:moveTo>
                  <a:lnTo>
                    <a:pt x="1" y="17"/>
                  </a:lnTo>
                  <a:lnTo>
                    <a:pt x="1" y="17"/>
                  </a:lnTo>
                  <a:lnTo>
                    <a:pt x="0" y="19"/>
                  </a:lnTo>
                  <a:lnTo>
                    <a:pt x="0" y="21"/>
                  </a:lnTo>
                  <a:lnTo>
                    <a:pt x="0" y="21"/>
                  </a:lnTo>
                  <a:lnTo>
                    <a:pt x="1" y="22"/>
                  </a:lnTo>
                  <a:lnTo>
                    <a:pt x="4" y="21"/>
                  </a:lnTo>
                  <a:lnTo>
                    <a:pt x="28" y="4"/>
                  </a:lnTo>
                  <a:lnTo>
                    <a:pt x="28" y="4"/>
                  </a:lnTo>
                  <a:lnTo>
                    <a:pt x="30" y="2"/>
                  </a:lnTo>
                  <a:lnTo>
                    <a:pt x="28" y="0"/>
                  </a:lnTo>
                  <a:lnTo>
                    <a:pt x="28" y="0"/>
                  </a:lnTo>
                  <a:lnTo>
                    <a:pt x="27" y="0"/>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93" name="Freeform 2131">
              <a:extLst>
                <a:ext uri="{FF2B5EF4-FFF2-40B4-BE49-F238E27FC236}">
                  <a16:creationId xmlns:a16="http://schemas.microsoft.com/office/drawing/2014/main" id="{9F946C80-6EE4-47A9-B038-2F0A1EBF1EC5}"/>
                </a:ext>
              </a:extLst>
            </p:cNvPr>
            <p:cNvSpPr>
              <a:spLocks/>
            </p:cNvSpPr>
            <p:nvPr/>
          </p:nvSpPr>
          <p:spPr bwMode="auto">
            <a:xfrm>
              <a:off x="6680499" y="4468599"/>
              <a:ext cx="14007" cy="11006"/>
            </a:xfrm>
            <a:custGeom>
              <a:avLst/>
              <a:gdLst>
                <a:gd name="T0" fmla="*/ 10 w 14"/>
                <a:gd name="T1" fmla="*/ 0 h 11"/>
                <a:gd name="T2" fmla="*/ 0 w 14"/>
                <a:gd name="T3" fmla="*/ 7 h 11"/>
                <a:gd name="T4" fmla="*/ 0 w 14"/>
                <a:gd name="T5" fmla="*/ 7 h 11"/>
                <a:gd name="T6" fmla="*/ 0 w 14"/>
                <a:gd name="T7" fmla="*/ 8 h 11"/>
                <a:gd name="T8" fmla="*/ 0 w 14"/>
                <a:gd name="T9" fmla="*/ 11 h 11"/>
                <a:gd name="T10" fmla="*/ 0 w 14"/>
                <a:gd name="T11" fmla="*/ 11 h 11"/>
                <a:gd name="T12" fmla="*/ 1 w 14"/>
                <a:gd name="T13" fmla="*/ 11 h 11"/>
                <a:gd name="T14" fmla="*/ 2 w 14"/>
                <a:gd name="T15" fmla="*/ 11 h 11"/>
                <a:gd name="T16" fmla="*/ 13 w 14"/>
                <a:gd name="T17" fmla="*/ 4 h 11"/>
                <a:gd name="T18" fmla="*/ 13 w 14"/>
                <a:gd name="T19" fmla="*/ 4 h 11"/>
                <a:gd name="T20" fmla="*/ 14 w 14"/>
                <a:gd name="T21" fmla="*/ 3 h 11"/>
                <a:gd name="T22" fmla="*/ 13 w 14"/>
                <a:gd name="T23" fmla="*/ 0 h 11"/>
                <a:gd name="T24" fmla="*/ 13 w 14"/>
                <a:gd name="T25" fmla="*/ 0 h 11"/>
                <a:gd name="T26" fmla="*/ 12 w 14"/>
                <a:gd name="T27" fmla="*/ 0 h 11"/>
                <a:gd name="T28" fmla="*/ 10 w 14"/>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1">
                  <a:moveTo>
                    <a:pt x="10" y="0"/>
                  </a:moveTo>
                  <a:lnTo>
                    <a:pt x="0" y="7"/>
                  </a:lnTo>
                  <a:lnTo>
                    <a:pt x="0" y="7"/>
                  </a:lnTo>
                  <a:lnTo>
                    <a:pt x="0" y="8"/>
                  </a:lnTo>
                  <a:lnTo>
                    <a:pt x="0" y="11"/>
                  </a:lnTo>
                  <a:lnTo>
                    <a:pt x="0" y="11"/>
                  </a:lnTo>
                  <a:lnTo>
                    <a:pt x="1" y="11"/>
                  </a:lnTo>
                  <a:lnTo>
                    <a:pt x="2" y="11"/>
                  </a:lnTo>
                  <a:lnTo>
                    <a:pt x="13" y="4"/>
                  </a:lnTo>
                  <a:lnTo>
                    <a:pt x="13" y="4"/>
                  </a:lnTo>
                  <a:lnTo>
                    <a:pt x="14" y="3"/>
                  </a:lnTo>
                  <a:lnTo>
                    <a:pt x="13" y="0"/>
                  </a:lnTo>
                  <a:lnTo>
                    <a:pt x="13" y="0"/>
                  </a:lnTo>
                  <a:lnTo>
                    <a:pt x="12" y="0"/>
                  </a:lnTo>
                  <a:lnTo>
                    <a:pt x="10" y="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94" name="Freeform 2132">
              <a:extLst>
                <a:ext uri="{FF2B5EF4-FFF2-40B4-BE49-F238E27FC236}">
                  <a16:creationId xmlns:a16="http://schemas.microsoft.com/office/drawing/2014/main" id="{9F039023-88B0-4700-AA17-5D92D60DEAA1}"/>
                </a:ext>
              </a:extLst>
            </p:cNvPr>
            <p:cNvSpPr>
              <a:spLocks/>
            </p:cNvSpPr>
            <p:nvPr/>
          </p:nvSpPr>
          <p:spPr bwMode="auto">
            <a:xfrm>
              <a:off x="6680499" y="4468599"/>
              <a:ext cx="14007" cy="11006"/>
            </a:xfrm>
            <a:custGeom>
              <a:avLst/>
              <a:gdLst>
                <a:gd name="T0" fmla="*/ 10 w 14"/>
                <a:gd name="T1" fmla="*/ 0 h 11"/>
                <a:gd name="T2" fmla="*/ 0 w 14"/>
                <a:gd name="T3" fmla="*/ 7 h 11"/>
                <a:gd name="T4" fmla="*/ 0 w 14"/>
                <a:gd name="T5" fmla="*/ 7 h 11"/>
                <a:gd name="T6" fmla="*/ 0 w 14"/>
                <a:gd name="T7" fmla="*/ 8 h 11"/>
                <a:gd name="T8" fmla="*/ 0 w 14"/>
                <a:gd name="T9" fmla="*/ 11 h 11"/>
                <a:gd name="T10" fmla="*/ 0 w 14"/>
                <a:gd name="T11" fmla="*/ 11 h 11"/>
                <a:gd name="T12" fmla="*/ 1 w 14"/>
                <a:gd name="T13" fmla="*/ 11 h 11"/>
                <a:gd name="T14" fmla="*/ 2 w 14"/>
                <a:gd name="T15" fmla="*/ 11 h 11"/>
                <a:gd name="T16" fmla="*/ 13 w 14"/>
                <a:gd name="T17" fmla="*/ 4 h 11"/>
                <a:gd name="T18" fmla="*/ 13 w 14"/>
                <a:gd name="T19" fmla="*/ 4 h 11"/>
                <a:gd name="T20" fmla="*/ 14 w 14"/>
                <a:gd name="T21" fmla="*/ 3 h 11"/>
                <a:gd name="T22" fmla="*/ 13 w 14"/>
                <a:gd name="T23" fmla="*/ 0 h 11"/>
                <a:gd name="T24" fmla="*/ 13 w 14"/>
                <a:gd name="T25" fmla="*/ 0 h 11"/>
                <a:gd name="T26" fmla="*/ 12 w 14"/>
                <a:gd name="T27" fmla="*/ 0 h 11"/>
                <a:gd name="T28" fmla="*/ 10 w 14"/>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1">
                  <a:moveTo>
                    <a:pt x="10" y="0"/>
                  </a:moveTo>
                  <a:lnTo>
                    <a:pt x="0" y="7"/>
                  </a:lnTo>
                  <a:lnTo>
                    <a:pt x="0" y="7"/>
                  </a:lnTo>
                  <a:lnTo>
                    <a:pt x="0" y="8"/>
                  </a:lnTo>
                  <a:lnTo>
                    <a:pt x="0" y="11"/>
                  </a:lnTo>
                  <a:lnTo>
                    <a:pt x="0" y="11"/>
                  </a:lnTo>
                  <a:lnTo>
                    <a:pt x="1" y="11"/>
                  </a:lnTo>
                  <a:lnTo>
                    <a:pt x="2" y="11"/>
                  </a:lnTo>
                  <a:lnTo>
                    <a:pt x="13" y="4"/>
                  </a:lnTo>
                  <a:lnTo>
                    <a:pt x="13" y="4"/>
                  </a:lnTo>
                  <a:lnTo>
                    <a:pt x="14" y="3"/>
                  </a:lnTo>
                  <a:lnTo>
                    <a:pt x="13" y="0"/>
                  </a:lnTo>
                  <a:lnTo>
                    <a:pt x="13" y="0"/>
                  </a:lnTo>
                  <a:lnTo>
                    <a:pt x="12"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95" name="Freeform 2133">
              <a:extLst>
                <a:ext uri="{FF2B5EF4-FFF2-40B4-BE49-F238E27FC236}">
                  <a16:creationId xmlns:a16="http://schemas.microsoft.com/office/drawing/2014/main" id="{1F3B6DBF-9DAB-41EF-9ACD-4D88FC41CB04}"/>
                </a:ext>
              </a:extLst>
            </p:cNvPr>
            <p:cNvSpPr>
              <a:spLocks/>
            </p:cNvSpPr>
            <p:nvPr/>
          </p:nvSpPr>
          <p:spPr bwMode="auto">
            <a:xfrm>
              <a:off x="5541950" y="4076410"/>
              <a:ext cx="109053" cy="83040"/>
            </a:xfrm>
            <a:custGeom>
              <a:avLst/>
              <a:gdLst>
                <a:gd name="T0" fmla="*/ 109 w 109"/>
                <a:gd name="T1" fmla="*/ 11 h 83"/>
                <a:gd name="T2" fmla="*/ 9 w 109"/>
                <a:gd name="T3" fmla="*/ 83 h 83"/>
                <a:gd name="T4" fmla="*/ 0 w 109"/>
                <a:gd name="T5" fmla="*/ 71 h 83"/>
                <a:gd name="T6" fmla="*/ 101 w 109"/>
                <a:gd name="T7" fmla="*/ 0 h 83"/>
                <a:gd name="T8" fmla="*/ 109 w 109"/>
                <a:gd name="T9" fmla="*/ 11 h 83"/>
              </a:gdLst>
              <a:ahLst/>
              <a:cxnLst>
                <a:cxn ang="0">
                  <a:pos x="T0" y="T1"/>
                </a:cxn>
                <a:cxn ang="0">
                  <a:pos x="T2" y="T3"/>
                </a:cxn>
                <a:cxn ang="0">
                  <a:pos x="T4" y="T5"/>
                </a:cxn>
                <a:cxn ang="0">
                  <a:pos x="T6" y="T7"/>
                </a:cxn>
                <a:cxn ang="0">
                  <a:pos x="T8" y="T9"/>
                </a:cxn>
              </a:cxnLst>
              <a:rect l="0" t="0" r="r" b="b"/>
              <a:pathLst>
                <a:path w="109" h="83">
                  <a:moveTo>
                    <a:pt x="109" y="11"/>
                  </a:moveTo>
                  <a:lnTo>
                    <a:pt x="9" y="83"/>
                  </a:lnTo>
                  <a:lnTo>
                    <a:pt x="0" y="71"/>
                  </a:lnTo>
                  <a:lnTo>
                    <a:pt x="101" y="0"/>
                  </a:lnTo>
                  <a:lnTo>
                    <a:pt x="109" y="1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96" name="Freeform 2134">
              <a:extLst>
                <a:ext uri="{FF2B5EF4-FFF2-40B4-BE49-F238E27FC236}">
                  <a16:creationId xmlns:a16="http://schemas.microsoft.com/office/drawing/2014/main" id="{FF4597B3-4338-4A90-A2BF-E9A2D1580243}"/>
                </a:ext>
              </a:extLst>
            </p:cNvPr>
            <p:cNvSpPr>
              <a:spLocks/>
            </p:cNvSpPr>
            <p:nvPr/>
          </p:nvSpPr>
          <p:spPr bwMode="auto">
            <a:xfrm>
              <a:off x="5501931" y="4019382"/>
              <a:ext cx="109053" cy="81039"/>
            </a:xfrm>
            <a:custGeom>
              <a:avLst/>
              <a:gdLst>
                <a:gd name="T0" fmla="*/ 109 w 109"/>
                <a:gd name="T1" fmla="*/ 11 h 81"/>
                <a:gd name="T2" fmla="*/ 8 w 109"/>
                <a:gd name="T3" fmla="*/ 81 h 81"/>
                <a:gd name="T4" fmla="*/ 0 w 109"/>
                <a:gd name="T5" fmla="*/ 70 h 81"/>
                <a:gd name="T6" fmla="*/ 100 w 109"/>
                <a:gd name="T7" fmla="*/ 0 h 81"/>
                <a:gd name="T8" fmla="*/ 109 w 109"/>
                <a:gd name="T9" fmla="*/ 11 h 81"/>
              </a:gdLst>
              <a:ahLst/>
              <a:cxnLst>
                <a:cxn ang="0">
                  <a:pos x="T0" y="T1"/>
                </a:cxn>
                <a:cxn ang="0">
                  <a:pos x="T2" y="T3"/>
                </a:cxn>
                <a:cxn ang="0">
                  <a:pos x="T4" y="T5"/>
                </a:cxn>
                <a:cxn ang="0">
                  <a:pos x="T6" y="T7"/>
                </a:cxn>
                <a:cxn ang="0">
                  <a:pos x="T8" y="T9"/>
                </a:cxn>
              </a:cxnLst>
              <a:rect l="0" t="0" r="r" b="b"/>
              <a:pathLst>
                <a:path w="109" h="81">
                  <a:moveTo>
                    <a:pt x="109" y="11"/>
                  </a:moveTo>
                  <a:lnTo>
                    <a:pt x="8" y="81"/>
                  </a:lnTo>
                  <a:lnTo>
                    <a:pt x="0" y="70"/>
                  </a:lnTo>
                  <a:lnTo>
                    <a:pt x="100" y="0"/>
                  </a:lnTo>
                  <a:lnTo>
                    <a:pt x="109" y="11"/>
                  </a:lnTo>
                  <a:close/>
                </a:path>
              </a:pathLst>
            </a:custGeom>
            <a:solidFill>
              <a:srgbClr val="83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97" name="Freeform 2135">
              <a:extLst>
                <a:ext uri="{FF2B5EF4-FFF2-40B4-BE49-F238E27FC236}">
                  <a16:creationId xmlns:a16="http://schemas.microsoft.com/office/drawing/2014/main" id="{A171FA6A-2CC0-47A5-8909-DD7BCE07750A}"/>
                </a:ext>
              </a:extLst>
            </p:cNvPr>
            <p:cNvSpPr>
              <a:spLocks/>
            </p:cNvSpPr>
            <p:nvPr/>
          </p:nvSpPr>
          <p:spPr bwMode="auto">
            <a:xfrm>
              <a:off x="5728040" y="3850301"/>
              <a:ext cx="245119" cy="178086"/>
            </a:xfrm>
            <a:custGeom>
              <a:avLst/>
              <a:gdLst>
                <a:gd name="T0" fmla="*/ 245 w 245"/>
                <a:gd name="T1" fmla="*/ 11 h 178"/>
                <a:gd name="T2" fmla="*/ 8 w 245"/>
                <a:gd name="T3" fmla="*/ 178 h 178"/>
                <a:gd name="T4" fmla="*/ 0 w 245"/>
                <a:gd name="T5" fmla="*/ 166 h 178"/>
                <a:gd name="T6" fmla="*/ 237 w 245"/>
                <a:gd name="T7" fmla="*/ 0 h 178"/>
                <a:gd name="T8" fmla="*/ 245 w 245"/>
                <a:gd name="T9" fmla="*/ 11 h 178"/>
              </a:gdLst>
              <a:ahLst/>
              <a:cxnLst>
                <a:cxn ang="0">
                  <a:pos x="T0" y="T1"/>
                </a:cxn>
                <a:cxn ang="0">
                  <a:pos x="T2" y="T3"/>
                </a:cxn>
                <a:cxn ang="0">
                  <a:pos x="T4" y="T5"/>
                </a:cxn>
                <a:cxn ang="0">
                  <a:pos x="T6" y="T7"/>
                </a:cxn>
                <a:cxn ang="0">
                  <a:pos x="T8" y="T9"/>
                </a:cxn>
              </a:cxnLst>
              <a:rect l="0" t="0" r="r" b="b"/>
              <a:pathLst>
                <a:path w="245" h="178">
                  <a:moveTo>
                    <a:pt x="245" y="11"/>
                  </a:moveTo>
                  <a:lnTo>
                    <a:pt x="8" y="178"/>
                  </a:lnTo>
                  <a:lnTo>
                    <a:pt x="0" y="166"/>
                  </a:lnTo>
                  <a:lnTo>
                    <a:pt x="237" y="0"/>
                  </a:lnTo>
                  <a:lnTo>
                    <a:pt x="245" y="1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98" name="Freeform 2136">
              <a:extLst>
                <a:ext uri="{FF2B5EF4-FFF2-40B4-BE49-F238E27FC236}">
                  <a16:creationId xmlns:a16="http://schemas.microsoft.com/office/drawing/2014/main" id="{B5AD11B4-69E4-4C43-B717-A18A020C0785}"/>
                </a:ext>
              </a:extLst>
            </p:cNvPr>
            <p:cNvSpPr>
              <a:spLocks/>
            </p:cNvSpPr>
            <p:nvPr/>
          </p:nvSpPr>
          <p:spPr bwMode="auto">
            <a:xfrm>
              <a:off x="6141239" y="3673215"/>
              <a:ext cx="82040" cy="63031"/>
            </a:xfrm>
            <a:custGeom>
              <a:avLst/>
              <a:gdLst>
                <a:gd name="T0" fmla="*/ 82 w 82"/>
                <a:gd name="T1" fmla="*/ 13 h 63"/>
                <a:gd name="T2" fmla="*/ 9 w 82"/>
                <a:gd name="T3" fmla="*/ 63 h 63"/>
                <a:gd name="T4" fmla="*/ 0 w 82"/>
                <a:gd name="T5" fmla="*/ 52 h 63"/>
                <a:gd name="T6" fmla="*/ 74 w 82"/>
                <a:gd name="T7" fmla="*/ 0 h 63"/>
                <a:gd name="T8" fmla="*/ 82 w 82"/>
                <a:gd name="T9" fmla="*/ 13 h 63"/>
              </a:gdLst>
              <a:ahLst/>
              <a:cxnLst>
                <a:cxn ang="0">
                  <a:pos x="T0" y="T1"/>
                </a:cxn>
                <a:cxn ang="0">
                  <a:pos x="T2" y="T3"/>
                </a:cxn>
                <a:cxn ang="0">
                  <a:pos x="T4" y="T5"/>
                </a:cxn>
                <a:cxn ang="0">
                  <a:pos x="T6" y="T7"/>
                </a:cxn>
                <a:cxn ang="0">
                  <a:pos x="T8" y="T9"/>
                </a:cxn>
              </a:cxnLst>
              <a:rect l="0" t="0" r="r" b="b"/>
              <a:pathLst>
                <a:path w="82" h="63">
                  <a:moveTo>
                    <a:pt x="82" y="13"/>
                  </a:moveTo>
                  <a:lnTo>
                    <a:pt x="9" y="63"/>
                  </a:lnTo>
                  <a:lnTo>
                    <a:pt x="0" y="52"/>
                  </a:lnTo>
                  <a:lnTo>
                    <a:pt x="74" y="0"/>
                  </a:lnTo>
                  <a:lnTo>
                    <a:pt x="82" y="13"/>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499" name="Freeform 2137">
              <a:extLst>
                <a:ext uri="{FF2B5EF4-FFF2-40B4-BE49-F238E27FC236}">
                  <a16:creationId xmlns:a16="http://schemas.microsoft.com/office/drawing/2014/main" id="{2AC70C5B-53DD-439A-8971-87ADA23BDFED}"/>
                </a:ext>
              </a:extLst>
            </p:cNvPr>
            <p:cNvSpPr>
              <a:spLocks/>
            </p:cNvSpPr>
            <p:nvPr/>
          </p:nvSpPr>
          <p:spPr bwMode="auto">
            <a:xfrm>
              <a:off x="5686020" y="3872311"/>
              <a:ext cx="131064" cy="98047"/>
            </a:xfrm>
            <a:custGeom>
              <a:avLst/>
              <a:gdLst>
                <a:gd name="T0" fmla="*/ 131 w 131"/>
                <a:gd name="T1" fmla="*/ 11 h 98"/>
                <a:gd name="T2" fmla="*/ 9 w 131"/>
                <a:gd name="T3" fmla="*/ 98 h 98"/>
                <a:gd name="T4" fmla="*/ 0 w 131"/>
                <a:gd name="T5" fmla="*/ 87 h 98"/>
                <a:gd name="T6" fmla="*/ 124 w 131"/>
                <a:gd name="T7" fmla="*/ 0 h 98"/>
                <a:gd name="T8" fmla="*/ 131 w 131"/>
                <a:gd name="T9" fmla="*/ 11 h 98"/>
              </a:gdLst>
              <a:ahLst/>
              <a:cxnLst>
                <a:cxn ang="0">
                  <a:pos x="T0" y="T1"/>
                </a:cxn>
                <a:cxn ang="0">
                  <a:pos x="T2" y="T3"/>
                </a:cxn>
                <a:cxn ang="0">
                  <a:pos x="T4" y="T5"/>
                </a:cxn>
                <a:cxn ang="0">
                  <a:pos x="T6" y="T7"/>
                </a:cxn>
                <a:cxn ang="0">
                  <a:pos x="T8" y="T9"/>
                </a:cxn>
              </a:cxnLst>
              <a:rect l="0" t="0" r="r" b="b"/>
              <a:pathLst>
                <a:path w="131" h="98">
                  <a:moveTo>
                    <a:pt x="131" y="11"/>
                  </a:moveTo>
                  <a:lnTo>
                    <a:pt x="9" y="98"/>
                  </a:lnTo>
                  <a:lnTo>
                    <a:pt x="0" y="87"/>
                  </a:lnTo>
                  <a:lnTo>
                    <a:pt x="124" y="0"/>
                  </a:lnTo>
                  <a:lnTo>
                    <a:pt x="131" y="11"/>
                  </a:lnTo>
                  <a:close/>
                </a:path>
              </a:pathLst>
            </a:custGeom>
            <a:solidFill>
              <a:srgbClr val="83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00" name="Freeform 2138">
              <a:extLst>
                <a:ext uri="{FF2B5EF4-FFF2-40B4-BE49-F238E27FC236}">
                  <a16:creationId xmlns:a16="http://schemas.microsoft.com/office/drawing/2014/main" id="{A31C824D-0EF4-4A98-A717-AD7A6A1CBF7E}"/>
                </a:ext>
              </a:extLst>
            </p:cNvPr>
            <p:cNvSpPr>
              <a:spLocks/>
            </p:cNvSpPr>
            <p:nvPr/>
          </p:nvSpPr>
          <p:spPr bwMode="auto">
            <a:xfrm>
              <a:off x="5994168" y="3691224"/>
              <a:ext cx="82040" cy="62030"/>
            </a:xfrm>
            <a:custGeom>
              <a:avLst/>
              <a:gdLst>
                <a:gd name="T0" fmla="*/ 82 w 82"/>
                <a:gd name="T1" fmla="*/ 12 h 62"/>
                <a:gd name="T2" fmla="*/ 8 w 82"/>
                <a:gd name="T3" fmla="*/ 62 h 62"/>
                <a:gd name="T4" fmla="*/ 0 w 82"/>
                <a:gd name="T5" fmla="*/ 51 h 62"/>
                <a:gd name="T6" fmla="*/ 73 w 82"/>
                <a:gd name="T7" fmla="*/ 0 h 62"/>
                <a:gd name="T8" fmla="*/ 82 w 82"/>
                <a:gd name="T9" fmla="*/ 12 h 62"/>
              </a:gdLst>
              <a:ahLst/>
              <a:cxnLst>
                <a:cxn ang="0">
                  <a:pos x="T0" y="T1"/>
                </a:cxn>
                <a:cxn ang="0">
                  <a:pos x="T2" y="T3"/>
                </a:cxn>
                <a:cxn ang="0">
                  <a:pos x="T4" y="T5"/>
                </a:cxn>
                <a:cxn ang="0">
                  <a:pos x="T6" y="T7"/>
                </a:cxn>
                <a:cxn ang="0">
                  <a:pos x="T8" y="T9"/>
                </a:cxn>
              </a:cxnLst>
              <a:rect l="0" t="0" r="r" b="b"/>
              <a:pathLst>
                <a:path w="82" h="62">
                  <a:moveTo>
                    <a:pt x="82" y="12"/>
                  </a:moveTo>
                  <a:lnTo>
                    <a:pt x="8" y="62"/>
                  </a:lnTo>
                  <a:lnTo>
                    <a:pt x="0" y="51"/>
                  </a:lnTo>
                  <a:lnTo>
                    <a:pt x="73" y="0"/>
                  </a:lnTo>
                  <a:lnTo>
                    <a:pt x="82" y="12"/>
                  </a:lnTo>
                  <a:close/>
                </a:path>
              </a:pathLst>
            </a:custGeom>
            <a:solidFill>
              <a:srgbClr val="83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01" name="Freeform 2139">
              <a:extLst>
                <a:ext uri="{FF2B5EF4-FFF2-40B4-BE49-F238E27FC236}">
                  <a16:creationId xmlns:a16="http://schemas.microsoft.com/office/drawing/2014/main" id="{2D770486-C4E7-49CC-8493-D5FCEB714E46}"/>
                </a:ext>
              </a:extLst>
            </p:cNvPr>
            <p:cNvSpPr>
              <a:spLocks/>
            </p:cNvSpPr>
            <p:nvPr/>
          </p:nvSpPr>
          <p:spPr bwMode="auto">
            <a:xfrm>
              <a:off x="5579968" y="4099421"/>
              <a:ext cx="150072" cy="112054"/>
            </a:xfrm>
            <a:custGeom>
              <a:avLst/>
              <a:gdLst>
                <a:gd name="T0" fmla="*/ 150 w 150"/>
                <a:gd name="T1" fmla="*/ 12 h 112"/>
                <a:gd name="T2" fmla="*/ 7 w 150"/>
                <a:gd name="T3" fmla="*/ 112 h 112"/>
                <a:gd name="T4" fmla="*/ 0 w 150"/>
                <a:gd name="T5" fmla="*/ 100 h 112"/>
                <a:gd name="T6" fmla="*/ 141 w 150"/>
                <a:gd name="T7" fmla="*/ 0 h 112"/>
                <a:gd name="T8" fmla="*/ 150 w 150"/>
                <a:gd name="T9" fmla="*/ 12 h 112"/>
              </a:gdLst>
              <a:ahLst/>
              <a:cxnLst>
                <a:cxn ang="0">
                  <a:pos x="T0" y="T1"/>
                </a:cxn>
                <a:cxn ang="0">
                  <a:pos x="T2" y="T3"/>
                </a:cxn>
                <a:cxn ang="0">
                  <a:pos x="T4" y="T5"/>
                </a:cxn>
                <a:cxn ang="0">
                  <a:pos x="T6" y="T7"/>
                </a:cxn>
                <a:cxn ang="0">
                  <a:pos x="T8" y="T9"/>
                </a:cxn>
              </a:cxnLst>
              <a:rect l="0" t="0" r="r" b="b"/>
              <a:pathLst>
                <a:path w="150" h="112">
                  <a:moveTo>
                    <a:pt x="150" y="12"/>
                  </a:moveTo>
                  <a:lnTo>
                    <a:pt x="7" y="112"/>
                  </a:lnTo>
                  <a:lnTo>
                    <a:pt x="0" y="100"/>
                  </a:lnTo>
                  <a:lnTo>
                    <a:pt x="141" y="0"/>
                  </a:lnTo>
                  <a:lnTo>
                    <a:pt x="150"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02" name="Freeform 2140">
              <a:extLst>
                <a:ext uri="{FF2B5EF4-FFF2-40B4-BE49-F238E27FC236}">
                  <a16:creationId xmlns:a16="http://schemas.microsoft.com/office/drawing/2014/main" id="{87AFF6C0-4B3E-4523-BC1B-D4D50EC58425}"/>
                </a:ext>
              </a:extLst>
            </p:cNvPr>
            <p:cNvSpPr>
              <a:spLocks/>
            </p:cNvSpPr>
            <p:nvPr/>
          </p:nvSpPr>
          <p:spPr bwMode="auto">
            <a:xfrm>
              <a:off x="5764057" y="3929338"/>
              <a:ext cx="207100" cy="152073"/>
            </a:xfrm>
            <a:custGeom>
              <a:avLst/>
              <a:gdLst>
                <a:gd name="T0" fmla="*/ 207 w 207"/>
                <a:gd name="T1" fmla="*/ 12 h 152"/>
                <a:gd name="T2" fmla="*/ 9 w 207"/>
                <a:gd name="T3" fmla="*/ 152 h 152"/>
                <a:gd name="T4" fmla="*/ 0 w 207"/>
                <a:gd name="T5" fmla="*/ 140 h 152"/>
                <a:gd name="T6" fmla="*/ 199 w 207"/>
                <a:gd name="T7" fmla="*/ 0 h 152"/>
                <a:gd name="T8" fmla="*/ 207 w 207"/>
                <a:gd name="T9" fmla="*/ 12 h 152"/>
              </a:gdLst>
              <a:ahLst/>
              <a:cxnLst>
                <a:cxn ang="0">
                  <a:pos x="T0" y="T1"/>
                </a:cxn>
                <a:cxn ang="0">
                  <a:pos x="T2" y="T3"/>
                </a:cxn>
                <a:cxn ang="0">
                  <a:pos x="T4" y="T5"/>
                </a:cxn>
                <a:cxn ang="0">
                  <a:pos x="T6" y="T7"/>
                </a:cxn>
                <a:cxn ang="0">
                  <a:pos x="T8" y="T9"/>
                </a:cxn>
              </a:cxnLst>
              <a:rect l="0" t="0" r="r" b="b"/>
              <a:pathLst>
                <a:path w="207" h="152">
                  <a:moveTo>
                    <a:pt x="207" y="12"/>
                  </a:moveTo>
                  <a:lnTo>
                    <a:pt x="9" y="152"/>
                  </a:lnTo>
                  <a:lnTo>
                    <a:pt x="0" y="140"/>
                  </a:lnTo>
                  <a:lnTo>
                    <a:pt x="199" y="0"/>
                  </a:lnTo>
                  <a:lnTo>
                    <a:pt x="207"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03" name="Freeform 2141">
              <a:extLst>
                <a:ext uri="{FF2B5EF4-FFF2-40B4-BE49-F238E27FC236}">
                  <a16:creationId xmlns:a16="http://schemas.microsoft.com/office/drawing/2014/main" id="{E8EECA22-9ACC-4466-9E6E-ADDC75607C2B}"/>
                </a:ext>
              </a:extLst>
            </p:cNvPr>
            <p:cNvSpPr>
              <a:spLocks/>
            </p:cNvSpPr>
            <p:nvPr/>
          </p:nvSpPr>
          <p:spPr bwMode="auto">
            <a:xfrm>
              <a:off x="6179257" y="3726241"/>
              <a:ext cx="81039" cy="64031"/>
            </a:xfrm>
            <a:custGeom>
              <a:avLst/>
              <a:gdLst>
                <a:gd name="T0" fmla="*/ 81 w 81"/>
                <a:gd name="T1" fmla="*/ 12 h 64"/>
                <a:gd name="T2" fmla="*/ 7 w 81"/>
                <a:gd name="T3" fmla="*/ 64 h 64"/>
                <a:gd name="T4" fmla="*/ 0 w 81"/>
                <a:gd name="T5" fmla="*/ 52 h 64"/>
                <a:gd name="T6" fmla="*/ 72 w 81"/>
                <a:gd name="T7" fmla="*/ 0 h 64"/>
                <a:gd name="T8" fmla="*/ 81 w 81"/>
                <a:gd name="T9" fmla="*/ 12 h 64"/>
              </a:gdLst>
              <a:ahLst/>
              <a:cxnLst>
                <a:cxn ang="0">
                  <a:pos x="T0" y="T1"/>
                </a:cxn>
                <a:cxn ang="0">
                  <a:pos x="T2" y="T3"/>
                </a:cxn>
                <a:cxn ang="0">
                  <a:pos x="T4" y="T5"/>
                </a:cxn>
                <a:cxn ang="0">
                  <a:pos x="T6" y="T7"/>
                </a:cxn>
                <a:cxn ang="0">
                  <a:pos x="T8" y="T9"/>
                </a:cxn>
              </a:cxnLst>
              <a:rect l="0" t="0" r="r" b="b"/>
              <a:pathLst>
                <a:path w="81" h="64">
                  <a:moveTo>
                    <a:pt x="81" y="12"/>
                  </a:moveTo>
                  <a:lnTo>
                    <a:pt x="7" y="64"/>
                  </a:lnTo>
                  <a:lnTo>
                    <a:pt x="0" y="52"/>
                  </a:lnTo>
                  <a:lnTo>
                    <a:pt x="72" y="0"/>
                  </a:lnTo>
                  <a:lnTo>
                    <a:pt x="81"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04" name="Freeform 2142">
              <a:extLst>
                <a:ext uri="{FF2B5EF4-FFF2-40B4-BE49-F238E27FC236}">
                  <a16:creationId xmlns:a16="http://schemas.microsoft.com/office/drawing/2014/main" id="{32F922B7-DAC4-41D4-B10C-8052A175BB4E}"/>
                </a:ext>
              </a:extLst>
            </p:cNvPr>
            <p:cNvSpPr>
              <a:spLocks/>
            </p:cNvSpPr>
            <p:nvPr/>
          </p:nvSpPr>
          <p:spPr bwMode="auto">
            <a:xfrm>
              <a:off x="5615986" y="4206473"/>
              <a:ext cx="73036" cy="57028"/>
            </a:xfrm>
            <a:custGeom>
              <a:avLst/>
              <a:gdLst>
                <a:gd name="T0" fmla="*/ 73 w 73"/>
                <a:gd name="T1" fmla="*/ 11 h 57"/>
                <a:gd name="T2" fmla="*/ 9 w 73"/>
                <a:gd name="T3" fmla="*/ 57 h 57"/>
                <a:gd name="T4" fmla="*/ 0 w 73"/>
                <a:gd name="T5" fmla="*/ 45 h 57"/>
                <a:gd name="T6" fmla="*/ 65 w 73"/>
                <a:gd name="T7" fmla="*/ 0 h 57"/>
                <a:gd name="T8" fmla="*/ 73 w 73"/>
                <a:gd name="T9" fmla="*/ 11 h 57"/>
              </a:gdLst>
              <a:ahLst/>
              <a:cxnLst>
                <a:cxn ang="0">
                  <a:pos x="T0" y="T1"/>
                </a:cxn>
                <a:cxn ang="0">
                  <a:pos x="T2" y="T3"/>
                </a:cxn>
                <a:cxn ang="0">
                  <a:pos x="T4" y="T5"/>
                </a:cxn>
                <a:cxn ang="0">
                  <a:pos x="T6" y="T7"/>
                </a:cxn>
                <a:cxn ang="0">
                  <a:pos x="T8" y="T9"/>
                </a:cxn>
              </a:cxnLst>
              <a:rect l="0" t="0" r="r" b="b"/>
              <a:pathLst>
                <a:path w="73" h="57">
                  <a:moveTo>
                    <a:pt x="73" y="11"/>
                  </a:moveTo>
                  <a:lnTo>
                    <a:pt x="9" y="57"/>
                  </a:lnTo>
                  <a:lnTo>
                    <a:pt x="0" y="45"/>
                  </a:lnTo>
                  <a:lnTo>
                    <a:pt x="65" y="0"/>
                  </a:lnTo>
                  <a:lnTo>
                    <a:pt x="73" y="1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05" name="Freeform 2143">
              <a:extLst>
                <a:ext uri="{FF2B5EF4-FFF2-40B4-BE49-F238E27FC236}">
                  <a16:creationId xmlns:a16="http://schemas.microsoft.com/office/drawing/2014/main" id="{E473C694-4C6E-4321-AFCC-4FBC7C4B17B8}"/>
                </a:ext>
              </a:extLst>
            </p:cNvPr>
            <p:cNvSpPr>
              <a:spLocks/>
            </p:cNvSpPr>
            <p:nvPr/>
          </p:nvSpPr>
          <p:spPr bwMode="auto">
            <a:xfrm>
              <a:off x="5802076" y="3996371"/>
              <a:ext cx="184089" cy="137066"/>
            </a:xfrm>
            <a:custGeom>
              <a:avLst/>
              <a:gdLst>
                <a:gd name="T0" fmla="*/ 184 w 184"/>
                <a:gd name="T1" fmla="*/ 12 h 137"/>
                <a:gd name="T2" fmla="*/ 8 w 184"/>
                <a:gd name="T3" fmla="*/ 137 h 137"/>
                <a:gd name="T4" fmla="*/ 0 w 184"/>
                <a:gd name="T5" fmla="*/ 125 h 137"/>
                <a:gd name="T6" fmla="*/ 176 w 184"/>
                <a:gd name="T7" fmla="*/ 0 h 137"/>
                <a:gd name="T8" fmla="*/ 184 w 184"/>
                <a:gd name="T9" fmla="*/ 12 h 137"/>
              </a:gdLst>
              <a:ahLst/>
              <a:cxnLst>
                <a:cxn ang="0">
                  <a:pos x="T0" y="T1"/>
                </a:cxn>
                <a:cxn ang="0">
                  <a:pos x="T2" y="T3"/>
                </a:cxn>
                <a:cxn ang="0">
                  <a:pos x="T4" y="T5"/>
                </a:cxn>
                <a:cxn ang="0">
                  <a:pos x="T6" y="T7"/>
                </a:cxn>
                <a:cxn ang="0">
                  <a:pos x="T8" y="T9"/>
                </a:cxn>
              </a:cxnLst>
              <a:rect l="0" t="0" r="r" b="b"/>
              <a:pathLst>
                <a:path w="184" h="137">
                  <a:moveTo>
                    <a:pt x="184" y="12"/>
                  </a:moveTo>
                  <a:lnTo>
                    <a:pt x="8" y="137"/>
                  </a:lnTo>
                  <a:lnTo>
                    <a:pt x="0" y="125"/>
                  </a:lnTo>
                  <a:lnTo>
                    <a:pt x="176" y="0"/>
                  </a:lnTo>
                  <a:lnTo>
                    <a:pt x="184"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06" name="Freeform 2144">
              <a:extLst>
                <a:ext uri="{FF2B5EF4-FFF2-40B4-BE49-F238E27FC236}">
                  <a16:creationId xmlns:a16="http://schemas.microsoft.com/office/drawing/2014/main" id="{40EE1483-8634-4BC8-B7EE-AFAE52D398A4}"/>
                </a:ext>
              </a:extLst>
            </p:cNvPr>
            <p:cNvSpPr>
              <a:spLocks/>
            </p:cNvSpPr>
            <p:nvPr/>
          </p:nvSpPr>
          <p:spPr bwMode="auto">
            <a:xfrm>
              <a:off x="6215275" y="3778266"/>
              <a:ext cx="82040" cy="64031"/>
            </a:xfrm>
            <a:custGeom>
              <a:avLst/>
              <a:gdLst>
                <a:gd name="T0" fmla="*/ 82 w 82"/>
                <a:gd name="T1" fmla="*/ 12 h 64"/>
                <a:gd name="T2" fmla="*/ 9 w 82"/>
                <a:gd name="T3" fmla="*/ 64 h 64"/>
                <a:gd name="T4" fmla="*/ 0 w 82"/>
                <a:gd name="T5" fmla="*/ 52 h 64"/>
                <a:gd name="T6" fmla="*/ 74 w 82"/>
                <a:gd name="T7" fmla="*/ 0 h 64"/>
                <a:gd name="T8" fmla="*/ 82 w 82"/>
                <a:gd name="T9" fmla="*/ 12 h 64"/>
              </a:gdLst>
              <a:ahLst/>
              <a:cxnLst>
                <a:cxn ang="0">
                  <a:pos x="T0" y="T1"/>
                </a:cxn>
                <a:cxn ang="0">
                  <a:pos x="T2" y="T3"/>
                </a:cxn>
                <a:cxn ang="0">
                  <a:pos x="T4" y="T5"/>
                </a:cxn>
                <a:cxn ang="0">
                  <a:pos x="T6" y="T7"/>
                </a:cxn>
                <a:cxn ang="0">
                  <a:pos x="T8" y="T9"/>
                </a:cxn>
              </a:cxnLst>
              <a:rect l="0" t="0" r="r" b="b"/>
              <a:pathLst>
                <a:path w="82" h="64">
                  <a:moveTo>
                    <a:pt x="82" y="12"/>
                  </a:moveTo>
                  <a:lnTo>
                    <a:pt x="9" y="64"/>
                  </a:lnTo>
                  <a:lnTo>
                    <a:pt x="0" y="52"/>
                  </a:lnTo>
                  <a:lnTo>
                    <a:pt x="74" y="0"/>
                  </a:lnTo>
                  <a:lnTo>
                    <a:pt x="82"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07" name="Freeform 2145">
              <a:extLst>
                <a:ext uri="{FF2B5EF4-FFF2-40B4-BE49-F238E27FC236}">
                  <a16:creationId xmlns:a16="http://schemas.microsoft.com/office/drawing/2014/main" id="{277C095D-05E7-4840-A554-EB11250A17D7}"/>
                </a:ext>
              </a:extLst>
            </p:cNvPr>
            <p:cNvSpPr>
              <a:spLocks/>
            </p:cNvSpPr>
            <p:nvPr/>
          </p:nvSpPr>
          <p:spPr bwMode="auto">
            <a:xfrm>
              <a:off x="5654004" y="4224481"/>
              <a:ext cx="121059" cy="92044"/>
            </a:xfrm>
            <a:custGeom>
              <a:avLst/>
              <a:gdLst>
                <a:gd name="T0" fmla="*/ 121 w 121"/>
                <a:gd name="T1" fmla="*/ 12 h 92"/>
                <a:gd name="T2" fmla="*/ 8 w 121"/>
                <a:gd name="T3" fmla="*/ 92 h 92"/>
                <a:gd name="T4" fmla="*/ 0 w 121"/>
                <a:gd name="T5" fmla="*/ 80 h 92"/>
                <a:gd name="T6" fmla="*/ 113 w 121"/>
                <a:gd name="T7" fmla="*/ 0 h 92"/>
                <a:gd name="T8" fmla="*/ 121 w 121"/>
                <a:gd name="T9" fmla="*/ 12 h 92"/>
              </a:gdLst>
              <a:ahLst/>
              <a:cxnLst>
                <a:cxn ang="0">
                  <a:pos x="T0" y="T1"/>
                </a:cxn>
                <a:cxn ang="0">
                  <a:pos x="T2" y="T3"/>
                </a:cxn>
                <a:cxn ang="0">
                  <a:pos x="T4" y="T5"/>
                </a:cxn>
                <a:cxn ang="0">
                  <a:pos x="T6" y="T7"/>
                </a:cxn>
                <a:cxn ang="0">
                  <a:pos x="T8" y="T9"/>
                </a:cxn>
              </a:cxnLst>
              <a:rect l="0" t="0" r="r" b="b"/>
              <a:pathLst>
                <a:path w="121" h="92">
                  <a:moveTo>
                    <a:pt x="121" y="12"/>
                  </a:moveTo>
                  <a:lnTo>
                    <a:pt x="8" y="92"/>
                  </a:lnTo>
                  <a:lnTo>
                    <a:pt x="0" y="80"/>
                  </a:lnTo>
                  <a:lnTo>
                    <a:pt x="113" y="0"/>
                  </a:lnTo>
                  <a:lnTo>
                    <a:pt x="121"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08" name="Freeform 2146">
              <a:extLst>
                <a:ext uri="{FF2B5EF4-FFF2-40B4-BE49-F238E27FC236}">
                  <a16:creationId xmlns:a16="http://schemas.microsoft.com/office/drawing/2014/main" id="{C550CCDC-BFD7-4081-BB76-432BB3787855}"/>
                </a:ext>
              </a:extLst>
            </p:cNvPr>
            <p:cNvSpPr>
              <a:spLocks/>
            </p:cNvSpPr>
            <p:nvPr/>
          </p:nvSpPr>
          <p:spPr bwMode="auto">
            <a:xfrm>
              <a:off x="5838093" y="4100421"/>
              <a:ext cx="112054" cy="85041"/>
            </a:xfrm>
            <a:custGeom>
              <a:avLst/>
              <a:gdLst>
                <a:gd name="T0" fmla="*/ 112 w 112"/>
                <a:gd name="T1" fmla="*/ 12 h 85"/>
                <a:gd name="T2" fmla="*/ 8 w 112"/>
                <a:gd name="T3" fmla="*/ 85 h 85"/>
                <a:gd name="T4" fmla="*/ 0 w 112"/>
                <a:gd name="T5" fmla="*/ 73 h 85"/>
                <a:gd name="T6" fmla="*/ 104 w 112"/>
                <a:gd name="T7" fmla="*/ 0 h 85"/>
                <a:gd name="T8" fmla="*/ 112 w 112"/>
                <a:gd name="T9" fmla="*/ 12 h 85"/>
              </a:gdLst>
              <a:ahLst/>
              <a:cxnLst>
                <a:cxn ang="0">
                  <a:pos x="T0" y="T1"/>
                </a:cxn>
                <a:cxn ang="0">
                  <a:pos x="T2" y="T3"/>
                </a:cxn>
                <a:cxn ang="0">
                  <a:pos x="T4" y="T5"/>
                </a:cxn>
                <a:cxn ang="0">
                  <a:pos x="T6" y="T7"/>
                </a:cxn>
                <a:cxn ang="0">
                  <a:pos x="T8" y="T9"/>
                </a:cxn>
              </a:cxnLst>
              <a:rect l="0" t="0" r="r" b="b"/>
              <a:pathLst>
                <a:path w="112" h="85">
                  <a:moveTo>
                    <a:pt x="112" y="12"/>
                  </a:moveTo>
                  <a:lnTo>
                    <a:pt x="8" y="85"/>
                  </a:lnTo>
                  <a:lnTo>
                    <a:pt x="0" y="73"/>
                  </a:lnTo>
                  <a:lnTo>
                    <a:pt x="104" y="0"/>
                  </a:lnTo>
                  <a:lnTo>
                    <a:pt x="112"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09" name="Freeform 2147">
              <a:extLst>
                <a:ext uri="{FF2B5EF4-FFF2-40B4-BE49-F238E27FC236}">
                  <a16:creationId xmlns:a16="http://schemas.microsoft.com/office/drawing/2014/main" id="{0CF5AD16-D020-4A88-BE67-D883047C2A1F}"/>
                </a:ext>
              </a:extLst>
            </p:cNvPr>
            <p:cNvSpPr>
              <a:spLocks/>
            </p:cNvSpPr>
            <p:nvPr/>
          </p:nvSpPr>
          <p:spPr bwMode="auto">
            <a:xfrm>
              <a:off x="6253293" y="3830291"/>
              <a:ext cx="80039" cy="64031"/>
            </a:xfrm>
            <a:custGeom>
              <a:avLst/>
              <a:gdLst>
                <a:gd name="T0" fmla="*/ 80 w 80"/>
                <a:gd name="T1" fmla="*/ 12 h 64"/>
                <a:gd name="T2" fmla="*/ 7 w 80"/>
                <a:gd name="T3" fmla="*/ 64 h 64"/>
                <a:gd name="T4" fmla="*/ 0 w 80"/>
                <a:gd name="T5" fmla="*/ 52 h 64"/>
                <a:gd name="T6" fmla="*/ 72 w 80"/>
                <a:gd name="T7" fmla="*/ 0 h 64"/>
                <a:gd name="T8" fmla="*/ 80 w 80"/>
                <a:gd name="T9" fmla="*/ 12 h 64"/>
              </a:gdLst>
              <a:ahLst/>
              <a:cxnLst>
                <a:cxn ang="0">
                  <a:pos x="T0" y="T1"/>
                </a:cxn>
                <a:cxn ang="0">
                  <a:pos x="T2" y="T3"/>
                </a:cxn>
                <a:cxn ang="0">
                  <a:pos x="T4" y="T5"/>
                </a:cxn>
                <a:cxn ang="0">
                  <a:pos x="T6" y="T7"/>
                </a:cxn>
                <a:cxn ang="0">
                  <a:pos x="T8" y="T9"/>
                </a:cxn>
              </a:cxnLst>
              <a:rect l="0" t="0" r="r" b="b"/>
              <a:pathLst>
                <a:path w="80" h="64">
                  <a:moveTo>
                    <a:pt x="80" y="12"/>
                  </a:moveTo>
                  <a:lnTo>
                    <a:pt x="7" y="64"/>
                  </a:lnTo>
                  <a:lnTo>
                    <a:pt x="0" y="52"/>
                  </a:lnTo>
                  <a:lnTo>
                    <a:pt x="72" y="0"/>
                  </a:lnTo>
                  <a:lnTo>
                    <a:pt x="80"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10" name="Freeform 2148">
              <a:extLst>
                <a:ext uri="{FF2B5EF4-FFF2-40B4-BE49-F238E27FC236}">
                  <a16:creationId xmlns:a16="http://schemas.microsoft.com/office/drawing/2014/main" id="{7F86A885-B6BF-4D57-81E2-7652E5F8F59E}"/>
                </a:ext>
              </a:extLst>
            </p:cNvPr>
            <p:cNvSpPr>
              <a:spLocks/>
            </p:cNvSpPr>
            <p:nvPr/>
          </p:nvSpPr>
          <p:spPr bwMode="auto">
            <a:xfrm>
              <a:off x="5690022" y="4285510"/>
              <a:ext cx="109053" cy="83040"/>
            </a:xfrm>
            <a:custGeom>
              <a:avLst/>
              <a:gdLst>
                <a:gd name="T0" fmla="*/ 109 w 109"/>
                <a:gd name="T1" fmla="*/ 12 h 83"/>
                <a:gd name="T2" fmla="*/ 8 w 109"/>
                <a:gd name="T3" fmla="*/ 83 h 83"/>
                <a:gd name="T4" fmla="*/ 0 w 109"/>
                <a:gd name="T5" fmla="*/ 71 h 83"/>
                <a:gd name="T6" fmla="*/ 100 w 109"/>
                <a:gd name="T7" fmla="*/ 0 h 83"/>
                <a:gd name="T8" fmla="*/ 109 w 109"/>
                <a:gd name="T9" fmla="*/ 12 h 83"/>
              </a:gdLst>
              <a:ahLst/>
              <a:cxnLst>
                <a:cxn ang="0">
                  <a:pos x="T0" y="T1"/>
                </a:cxn>
                <a:cxn ang="0">
                  <a:pos x="T2" y="T3"/>
                </a:cxn>
                <a:cxn ang="0">
                  <a:pos x="T4" y="T5"/>
                </a:cxn>
                <a:cxn ang="0">
                  <a:pos x="T6" y="T7"/>
                </a:cxn>
                <a:cxn ang="0">
                  <a:pos x="T8" y="T9"/>
                </a:cxn>
              </a:cxnLst>
              <a:rect l="0" t="0" r="r" b="b"/>
              <a:pathLst>
                <a:path w="109" h="83">
                  <a:moveTo>
                    <a:pt x="109" y="12"/>
                  </a:moveTo>
                  <a:lnTo>
                    <a:pt x="8" y="83"/>
                  </a:lnTo>
                  <a:lnTo>
                    <a:pt x="0" y="71"/>
                  </a:lnTo>
                  <a:lnTo>
                    <a:pt x="100" y="0"/>
                  </a:lnTo>
                  <a:lnTo>
                    <a:pt x="109"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11" name="Freeform 2149">
              <a:extLst>
                <a:ext uri="{FF2B5EF4-FFF2-40B4-BE49-F238E27FC236}">
                  <a16:creationId xmlns:a16="http://schemas.microsoft.com/office/drawing/2014/main" id="{B88739B1-053F-493B-B747-2448AFEFC9C9}"/>
                </a:ext>
              </a:extLst>
            </p:cNvPr>
            <p:cNvSpPr>
              <a:spLocks/>
            </p:cNvSpPr>
            <p:nvPr/>
          </p:nvSpPr>
          <p:spPr bwMode="auto">
            <a:xfrm>
              <a:off x="5875111" y="4072408"/>
              <a:ext cx="227110" cy="166080"/>
            </a:xfrm>
            <a:custGeom>
              <a:avLst/>
              <a:gdLst>
                <a:gd name="T0" fmla="*/ 227 w 227"/>
                <a:gd name="T1" fmla="*/ 11 h 166"/>
                <a:gd name="T2" fmla="*/ 9 w 227"/>
                <a:gd name="T3" fmla="*/ 166 h 166"/>
                <a:gd name="T4" fmla="*/ 0 w 227"/>
                <a:gd name="T5" fmla="*/ 154 h 166"/>
                <a:gd name="T6" fmla="*/ 219 w 227"/>
                <a:gd name="T7" fmla="*/ 0 h 166"/>
                <a:gd name="T8" fmla="*/ 227 w 227"/>
                <a:gd name="T9" fmla="*/ 11 h 166"/>
              </a:gdLst>
              <a:ahLst/>
              <a:cxnLst>
                <a:cxn ang="0">
                  <a:pos x="T0" y="T1"/>
                </a:cxn>
                <a:cxn ang="0">
                  <a:pos x="T2" y="T3"/>
                </a:cxn>
                <a:cxn ang="0">
                  <a:pos x="T4" y="T5"/>
                </a:cxn>
                <a:cxn ang="0">
                  <a:pos x="T6" y="T7"/>
                </a:cxn>
                <a:cxn ang="0">
                  <a:pos x="T8" y="T9"/>
                </a:cxn>
              </a:cxnLst>
              <a:rect l="0" t="0" r="r" b="b"/>
              <a:pathLst>
                <a:path w="227" h="166">
                  <a:moveTo>
                    <a:pt x="227" y="11"/>
                  </a:moveTo>
                  <a:lnTo>
                    <a:pt x="9" y="166"/>
                  </a:lnTo>
                  <a:lnTo>
                    <a:pt x="0" y="154"/>
                  </a:lnTo>
                  <a:lnTo>
                    <a:pt x="219" y="0"/>
                  </a:lnTo>
                  <a:lnTo>
                    <a:pt x="227" y="1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12" name="Freeform 2150">
              <a:extLst>
                <a:ext uri="{FF2B5EF4-FFF2-40B4-BE49-F238E27FC236}">
                  <a16:creationId xmlns:a16="http://schemas.microsoft.com/office/drawing/2014/main" id="{DFE93431-EDC6-441F-86BD-5D381D06F6DB}"/>
                </a:ext>
              </a:extLst>
            </p:cNvPr>
            <p:cNvSpPr>
              <a:spLocks/>
            </p:cNvSpPr>
            <p:nvPr/>
          </p:nvSpPr>
          <p:spPr bwMode="auto">
            <a:xfrm>
              <a:off x="6289310" y="3883316"/>
              <a:ext cx="82040" cy="63031"/>
            </a:xfrm>
            <a:custGeom>
              <a:avLst/>
              <a:gdLst>
                <a:gd name="T0" fmla="*/ 82 w 82"/>
                <a:gd name="T1" fmla="*/ 12 h 63"/>
                <a:gd name="T2" fmla="*/ 8 w 82"/>
                <a:gd name="T3" fmla="*/ 63 h 63"/>
                <a:gd name="T4" fmla="*/ 0 w 82"/>
                <a:gd name="T5" fmla="*/ 51 h 63"/>
                <a:gd name="T6" fmla="*/ 73 w 82"/>
                <a:gd name="T7" fmla="*/ 0 h 63"/>
                <a:gd name="T8" fmla="*/ 82 w 82"/>
                <a:gd name="T9" fmla="*/ 12 h 63"/>
              </a:gdLst>
              <a:ahLst/>
              <a:cxnLst>
                <a:cxn ang="0">
                  <a:pos x="T0" y="T1"/>
                </a:cxn>
                <a:cxn ang="0">
                  <a:pos x="T2" y="T3"/>
                </a:cxn>
                <a:cxn ang="0">
                  <a:pos x="T4" y="T5"/>
                </a:cxn>
                <a:cxn ang="0">
                  <a:pos x="T6" y="T7"/>
                </a:cxn>
                <a:cxn ang="0">
                  <a:pos x="T8" y="T9"/>
                </a:cxn>
              </a:cxnLst>
              <a:rect l="0" t="0" r="r" b="b"/>
              <a:pathLst>
                <a:path w="82" h="63">
                  <a:moveTo>
                    <a:pt x="82" y="12"/>
                  </a:moveTo>
                  <a:lnTo>
                    <a:pt x="8" y="63"/>
                  </a:lnTo>
                  <a:lnTo>
                    <a:pt x="0" y="51"/>
                  </a:lnTo>
                  <a:lnTo>
                    <a:pt x="73" y="0"/>
                  </a:lnTo>
                  <a:lnTo>
                    <a:pt x="82"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13" name="Freeform 2151">
              <a:extLst>
                <a:ext uri="{FF2B5EF4-FFF2-40B4-BE49-F238E27FC236}">
                  <a16:creationId xmlns:a16="http://schemas.microsoft.com/office/drawing/2014/main" id="{B34EA51E-D1B5-4CF1-8515-E77264417FB7}"/>
                </a:ext>
              </a:extLst>
            </p:cNvPr>
            <p:cNvSpPr>
              <a:spLocks/>
            </p:cNvSpPr>
            <p:nvPr/>
          </p:nvSpPr>
          <p:spPr bwMode="auto">
            <a:xfrm>
              <a:off x="5726039" y="4356545"/>
              <a:ext cx="84041" cy="64031"/>
            </a:xfrm>
            <a:custGeom>
              <a:avLst/>
              <a:gdLst>
                <a:gd name="T0" fmla="*/ 84 w 84"/>
                <a:gd name="T1" fmla="*/ 12 h 64"/>
                <a:gd name="T2" fmla="*/ 10 w 84"/>
                <a:gd name="T3" fmla="*/ 64 h 64"/>
                <a:gd name="T4" fmla="*/ 0 w 84"/>
                <a:gd name="T5" fmla="*/ 52 h 64"/>
                <a:gd name="T6" fmla="*/ 76 w 84"/>
                <a:gd name="T7" fmla="*/ 0 h 64"/>
                <a:gd name="T8" fmla="*/ 84 w 84"/>
                <a:gd name="T9" fmla="*/ 12 h 64"/>
              </a:gdLst>
              <a:ahLst/>
              <a:cxnLst>
                <a:cxn ang="0">
                  <a:pos x="T0" y="T1"/>
                </a:cxn>
                <a:cxn ang="0">
                  <a:pos x="T2" y="T3"/>
                </a:cxn>
                <a:cxn ang="0">
                  <a:pos x="T4" y="T5"/>
                </a:cxn>
                <a:cxn ang="0">
                  <a:pos x="T6" y="T7"/>
                </a:cxn>
                <a:cxn ang="0">
                  <a:pos x="T8" y="T9"/>
                </a:cxn>
              </a:cxnLst>
              <a:rect l="0" t="0" r="r" b="b"/>
              <a:pathLst>
                <a:path w="84" h="64">
                  <a:moveTo>
                    <a:pt x="84" y="12"/>
                  </a:moveTo>
                  <a:lnTo>
                    <a:pt x="10" y="64"/>
                  </a:lnTo>
                  <a:lnTo>
                    <a:pt x="0" y="52"/>
                  </a:lnTo>
                  <a:lnTo>
                    <a:pt x="76" y="0"/>
                  </a:lnTo>
                  <a:lnTo>
                    <a:pt x="84"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14" name="Freeform 2152">
              <a:extLst>
                <a:ext uri="{FF2B5EF4-FFF2-40B4-BE49-F238E27FC236}">
                  <a16:creationId xmlns:a16="http://schemas.microsoft.com/office/drawing/2014/main" id="{4F8E72BD-4BB6-4CB9-83FB-EC6FBD93FD67}"/>
                </a:ext>
              </a:extLst>
            </p:cNvPr>
            <p:cNvSpPr>
              <a:spLocks/>
            </p:cNvSpPr>
            <p:nvPr/>
          </p:nvSpPr>
          <p:spPr bwMode="auto">
            <a:xfrm>
              <a:off x="5912129" y="4154447"/>
              <a:ext cx="185090" cy="136066"/>
            </a:xfrm>
            <a:custGeom>
              <a:avLst/>
              <a:gdLst>
                <a:gd name="T0" fmla="*/ 185 w 185"/>
                <a:gd name="T1" fmla="*/ 11 h 136"/>
                <a:gd name="T2" fmla="*/ 8 w 185"/>
                <a:gd name="T3" fmla="*/ 136 h 136"/>
                <a:gd name="T4" fmla="*/ 0 w 185"/>
                <a:gd name="T5" fmla="*/ 124 h 136"/>
                <a:gd name="T6" fmla="*/ 177 w 185"/>
                <a:gd name="T7" fmla="*/ 0 h 136"/>
                <a:gd name="T8" fmla="*/ 185 w 185"/>
                <a:gd name="T9" fmla="*/ 11 h 136"/>
              </a:gdLst>
              <a:ahLst/>
              <a:cxnLst>
                <a:cxn ang="0">
                  <a:pos x="T0" y="T1"/>
                </a:cxn>
                <a:cxn ang="0">
                  <a:pos x="T2" y="T3"/>
                </a:cxn>
                <a:cxn ang="0">
                  <a:pos x="T4" y="T5"/>
                </a:cxn>
                <a:cxn ang="0">
                  <a:pos x="T6" y="T7"/>
                </a:cxn>
                <a:cxn ang="0">
                  <a:pos x="T8" y="T9"/>
                </a:cxn>
              </a:cxnLst>
              <a:rect l="0" t="0" r="r" b="b"/>
              <a:pathLst>
                <a:path w="185" h="136">
                  <a:moveTo>
                    <a:pt x="185" y="11"/>
                  </a:moveTo>
                  <a:lnTo>
                    <a:pt x="8" y="136"/>
                  </a:lnTo>
                  <a:lnTo>
                    <a:pt x="0" y="124"/>
                  </a:lnTo>
                  <a:lnTo>
                    <a:pt x="177" y="0"/>
                  </a:lnTo>
                  <a:lnTo>
                    <a:pt x="185" y="1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15" name="Freeform 2153">
              <a:extLst>
                <a:ext uri="{FF2B5EF4-FFF2-40B4-BE49-F238E27FC236}">
                  <a16:creationId xmlns:a16="http://schemas.microsoft.com/office/drawing/2014/main" id="{0C1035FA-1E57-4693-A187-9210CBE847E3}"/>
                </a:ext>
              </a:extLst>
            </p:cNvPr>
            <p:cNvSpPr>
              <a:spLocks/>
            </p:cNvSpPr>
            <p:nvPr/>
          </p:nvSpPr>
          <p:spPr bwMode="auto">
            <a:xfrm>
              <a:off x="6325328" y="3935341"/>
              <a:ext cx="82040" cy="64031"/>
            </a:xfrm>
            <a:custGeom>
              <a:avLst/>
              <a:gdLst>
                <a:gd name="T0" fmla="*/ 82 w 82"/>
                <a:gd name="T1" fmla="*/ 12 h 64"/>
                <a:gd name="T2" fmla="*/ 9 w 82"/>
                <a:gd name="T3" fmla="*/ 64 h 64"/>
                <a:gd name="T4" fmla="*/ 0 w 82"/>
                <a:gd name="T5" fmla="*/ 52 h 64"/>
                <a:gd name="T6" fmla="*/ 74 w 82"/>
                <a:gd name="T7" fmla="*/ 0 h 64"/>
                <a:gd name="T8" fmla="*/ 82 w 82"/>
                <a:gd name="T9" fmla="*/ 12 h 64"/>
              </a:gdLst>
              <a:ahLst/>
              <a:cxnLst>
                <a:cxn ang="0">
                  <a:pos x="T0" y="T1"/>
                </a:cxn>
                <a:cxn ang="0">
                  <a:pos x="T2" y="T3"/>
                </a:cxn>
                <a:cxn ang="0">
                  <a:pos x="T4" y="T5"/>
                </a:cxn>
                <a:cxn ang="0">
                  <a:pos x="T6" y="T7"/>
                </a:cxn>
                <a:cxn ang="0">
                  <a:pos x="T8" y="T9"/>
                </a:cxn>
              </a:cxnLst>
              <a:rect l="0" t="0" r="r" b="b"/>
              <a:pathLst>
                <a:path w="82" h="64">
                  <a:moveTo>
                    <a:pt x="82" y="12"/>
                  </a:moveTo>
                  <a:lnTo>
                    <a:pt x="9" y="64"/>
                  </a:lnTo>
                  <a:lnTo>
                    <a:pt x="0" y="52"/>
                  </a:lnTo>
                  <a:lnTo>
                    <a:pt x="74" y="0"/>
                  </a:lnTo>
                  <a:lnTo>
                    <a:pt x="82"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16" name="Freeform 2154">
              <a:extLst>
                <a:ext uri="{FF2B5EF4-FFF2-40B4-BE49-F238E27FC236}">
                  <a16:creationId xmlns:a16="http://schemas.microsoft.com/office/drawing/2014/main" id="{BB2F3E11-CE50-43D2-A1AA-A2C19D2842DE}"/>
                </a:ext>
              </a:extLst>
            </p:cNvPr>
            <p:cNvSpPr>
              <a:spLocks/>
            </p:cNvSpPr>
            <p:nvPr/>
          </p:nvSpPr>
          <p:spPr bwMode="auto">
            <a:xfrm>
              <a:off x="5764057" y="4423577"/>
              <a:ext cx="62030" cy="50024"/>
            </a:xfrm>
            <a:custGeom>
              <a:avLst/>
              <a:gdLst>
                <a:gd name="T0" fmla="*/ 62 w 62"/>
                <a:gd name="T1" fmla="*/ 11 h 50"/>
                <a:gd name="T2" fmla="*/ 8 w 62"/>
                <a:gd name="T3" fmla="*/ 50 h 50"/>
                <a:gd name="T4" fmla="*/ 0 w 62"/>
                <a:gd name="T5" fmla="*/ 39 h 50"/>
                <a:gd name="T6" fmla="*/ 55 w 62"/>
                <a:gd name="T7" fmla="*/ 0 h 50"/>
                <a:gd name="T8" fmla="*/ 62 w 62"/>
                <a:gd name="T9" fmla="*/ 11 h 50"/>
              </a:gdLst>
              <a:ahLst/>
              <a:cxnLst>
                <a:cxn ang="0">
                  <a:pos x="T0" y="T1"/>
                </a:cxn>
                <a:cxn ang="0">
                  <a:pos x="T2" y="T3"/>
                </a:cxn>
                <a:cxn ang="0">
                  <a:pos x="T4" y="T5"/>
                </a:cxn>
                <a:cxn ang="0">
                  <a:pos x="T6" y="T7"/>
                </a:cxn>
                <a:cxn ang="0">
                  <a:pos x="T8" y="T9"/>
                </a:cxn>
              </a:cxnLst>
              <a:rect l="0" t="0" r="r" b="b"/>
              <a:pathLst>
                <a:path w="62" h="50">
                  <a:moveTo>
                    <a:pt x="62" y="11"/>
                  </a:moveTo>
                  <a:lnTo>
                    <a:pt x="8" y="50"/>
                  </a:lnTo>
                  <a:lnTo>
                    <a:pt x="0" y="39"/>
                  </a:lnTo>
                  <a:lnTo>
                    <a:pt x="55" y="0"/>
                  </a:lnTo>
                  <a:lnTo>
                    <a:pt x="62" y="1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17" name="Freeform 2155">
              <a:extLst>
                <a:ext uri="{FF2B5EF4-FFF2-40B4-BE49-F238E27FC236}">
                  <a16:creationId xmlns:a16="http://schemas.microsoft.com/office/drawing/2014/main" id="{B4120661-4228-47E1-8C5C-2BDDBEF2A190}"/>
                </a:ext>
              </a:extLst>
            </p:cNvPr>
            <p:cNvSpPr>
              <a:spLocks/>
            </p:cNvSpPr>
            <p:nvPr/>
          </p:nvSpPr>
          <p:spPr bwMode="auto">
            <a:xfrm>
              <a:off x="5949146" y="4148445"/>
              <a:ext cx="267129" cy="194094"/>
            </a:xfrm>
            <a:custGeom>
              <a:avLst/>
              <a:gdLst>
                <a:gd name="T0" fmla="*/ 267 w 267"/>
                <a:gd name="T1" fmla="*/ 12 h 194"/>
                <a:gd name="T2" fmla="*/ 7 w 267"/>
                <a:gd name="T3" fmla="*/ 194 h 194"/>
                <a:gd name="T4" fmla="*/ 0 w 267"/>
                <a:gd name="T5" fmla="*/ 182 h 194"/>
                <a:gd name="T6" fmla="*/ 258 w 267"/>
                <a:gd name="T7" fmla="*/ 0 h 194"/>
                <a:gd name="T8" fmla="*/ 267 w 267"/>
                <a:gd name="T9" fmla="*/ 12 h 194"/>
              </a:gdLst>
              <a:ahLst/>
              <a:cxnLst>
                <a:cxn ang="0">
                  <a:pos x="T0" y="T1"/>
                </a:cxn>
                <a:cxn ang="0">
                  <a:pos x="T2" y="T3"/>
                </a:cxn>
                <a:cxn ang="0">
                  <a:pos x="T4" y="T5"/>
                </a:cxn>
                <a:cxn ang="0">
                  <a:pos x="T6" y="T7"/>
                </a:cxn>
                <a:cxn ang="0">
                  <a:pos x="T8" y="T9"/>
                </a:cxn>
              </a:cxnLst>
              <a:rect l="0" t="0" r="r" b="b"/>
              <a:pathLst>
                <a:path w="267" h="194">
                  <a:moveTo>
                    <a:pt x="267" y="12"/>
                  </a:moveTo>
                  <a:lnTo>
                    <a:pt x="7" y="194"/>
                  </a:lnTo>
                  <a:lnTo>
                    <a:pt x="0" y="182"/>
                  </a:lnTo>
                  <a:lnTo>
                    <a:pt x="258" y="0"/>
                  </a:lnTo>
                  <a:lnTo>
                    <a:pt x="267"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18" name="Freeform 2156">
              <a:extLst>
                <a:ext uri="{FF2B5EF4-FFF2-40B4-BE49-F238E27FC236}">
                  <a16:creationId xmlns:a16="http://schemas.microsoft.com/office/drawing/2014/main" id="{7CFE6010-DFE0-4229-9F86-886581135A7D}"/>
                </a:ext>
              </a:extLst>
            </p:cNvPr>
            <p:cNvSpPr>
              <a:spLocks/>
            </p:cNvSpPr>
            <p:nvPr/>
          </p:nvSpPr>
          <p:spPr bwMode="auto">
            <a:xfrm>
              <a:off x="6363346" y="3987366"/>
              <a:ext cx="80039" cy="64031"/>
            </a:xfrm>
            <a:custGeom>
              <a:avLst/>
              <a:gdLst>
                <a:gd name="T0" fmla="*/ 80 w 80"/>
                <a:gd name="T1" fmla="*/ 12 h 64"/>
                <a:gd name="T2" fmla="*/ 8 w 80"/>
                <a:gd name="T3" fmla="*/ 64 h 64"/>
                <a:gd name="T4" fmla="*/ 0 w 80"/>
                <a:gd name="T5" fmla="*/ 52 h 64"/>
                <a:gd name="T6" fmla="*/ 73 w 80"/>
                <a:gd name="T7" fmla="*/ 0 h 64"/>
                <a:gd name="T8" fmla="*/ 80 w 80"/>
                <a:gd name="T9" fmla="*/ 12 h 64"/>
              </a:gdLst>
              <a:ahLst/>
              <a:cxnLst>
                <a:cxn ang="0">
                  <a:pos x="T0" y="T1"/>
                </a:cxn>
                <a:cxn ang="0">
                  <a:pos x="T2" y="T3"/>
                </a:cxn>
                <a:cxn ang="0">
                  <a:pos x="T4" y="T5"/>
                </a:cxn>
                <a:cxn ang="0">
                  <a:pos x="T6" y="T7"/>
                </a:cxn>
                <a:cxn ang="0">
                  <a:pos x="T8" y="T9"/>
                </a:cxn>
              </a:cxnLst>
              <a:rect l="0" t="0" r="r" b="b"/>
              <a:pathLst>
                <a:path w="80" h="64">
                  <a:moveTo>
                    <a:pt x="80" y="12"/>
                  </a:moveTo>
                  <a:lnTo>
                    <a:pt x="8" y="64"/>
                  </a:lnTo>
                  <a:lnTo>
                    <a:pt x="0" y="52"/>
                  </a:lnTo>
                  <a:lnTo>
                    <a:pt x="73" y="0"/>
                  </a:lnTo>
                  <a:lnTo>
                    <a:pt x="80"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19" name="Freeform 2157">
              <a:extLst>
                <a:ext uri="{FF2B5EF4-FFF2-40B4-BE49-F238E27FC236}">
                  <a16:creationId xmlns:a16="http://schemas.microsoft.com/office/drawing/2014/main" id="{C7678846-B7F5-41C5-A314-75EC6240327F}"/>
                </a:ext>
              </a:extLst>
            </p:cNvPr>
            <p:cNvSpPr>
              <a:spLocks/>
            </p:cNvSpPr>
            <p:nvPr/>
          </p:nvSpPr>
          <p:spPr bwMode="auto">
            <a:xfrm>
              <a:off x="5801075" y="4442586"/>
              <a:ext cx="109053" cy="83040"/>
            </a:xfrm>
            <a:custGeom>
              <a:avLst/>
              <a:gdLst>
                <a:gd name="T0" fmla="*/ 109 w 109"/>
                <a:gd name="T1" fmla="*/ 12 h 83"/>
                <a:gd name="T2" fmla="*/ 7 w 109"/>
                <a:gd name="T3" fmla="*/ 83 h 83"/>
                <a:gd name="T4" fmla="*/ 0 w 109"/>
                <a:gd name="T5" fmla="*/ 72 h 83"/>
                <a:gd name="T6" fmla="*/ 100 w 109"/>
                <a:gd name="T7" fmla="*/ 0 h 83"/>
                <a:gd name="T8" fmla="*/ 109 w 109"/>
                <a:gd name="T9" fmla="*/ 12 h 83"/>
              </a:gdLst>
              <a:ahLst/>
              <a:cxnLst>
                <a:cxn ang="0">
                  <a:pos x="T0" y="T1"/>
                </a:cxn>
                <a:cxn ang="0">
                  <a:pos x="T2" y="T3"/>
                </a:cxn>
                <a:cxn ang="0">
                  <a:pos x="T4" y="T5"/>
                </a:cxn>
                <a:cxn ang="0">
                  <a:pos x="T6" y="T7"/>
                </a:cxn>
                <a:cxn ang="0">
                  <a:pos x="T8" y="T9"/>
                </a:cxn>
              </a:cxnLst>
              <a:rect l="0" t="0" r="r" b="b"/>
              <a:pathLst>
                <a:path w="109" h="83">
                  <a:moveTo>
                    <a:pt x="109" y="12"/>
                  </a:moveTo>
                  <a:lnTo>
                    <a:pt x="7" y="83"/>
                  </a:lnTo>
                  <a:lnTo>
                    <a:pt x="0" y="72"/>
                  </a:lnTo>
                  <a:lnTo>
                    <a:pt x="100" y="0"/>
                  </a:lnTo>
                  <a:lnTo>
                    <a:pt x="109"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20" name="Freeform 2158">
              <a:extLst>
                <a:ext uri="{FF2B5EF4-FFF2-40B4-BE49-F238E27FC236}">
                  <a16:creationId xmlns:a16="http://schemas.microsoft.com/office/drawing/2014/main" id="{F622C98B-BB09-4AF6-83AB-0420C5E87849}"/>
                </a:ext>
              </a:extLst>
            </p:cNvPr>
            <p:cNvSpPr>
              <a:spLocks/>
            </p:cNvSpPr>
            <p:nvPr/>
          </p:nvSpPr>
          <p:spPr bwMode="auto">
            <a:xfrm>
              <a:off x="5985164" y="4259498"/>
              <a:ext cx="186090" cy="136066"/>
            </a:xfrm>
            <a:custGeom>
              <a:avLst/>
              <a:gdLst>
                <a:gd name="T0" fmla="*/ 186 w 186"/>
                <a:gd name="T1" fmla="*/ 12 h 136"/>
                <a:gd name="T2" fmla="*/ 9 w 186"/>
                <a:gd name="T3" fmla="*/ 136 h 136"/>
                <a:gd name="T4" fmla="*/ 0 w 186"/>
                <a:gd name="T5" fmla="*/ 125 h 136"/>
                <a:gd name="T6" fmla="*/ 178 w 186"/>
                <a:gd name="T7" fmla="*/ 0 h 136"/>
                <a:gd name="T8" fmla="*/ 186 w 186"/>
                <a:gd name="T9" fmla="*/ 12 h 136"/>
              </a:gdLst>
              <a:ahLst/>
              <a:cxnLst>
                <a:cxn ang="0">
                  <a:pos x="T0" y="T1"/>
                </a:cxn>
                <a:cxn ang="0">
                  <a:pos x="T2" y="T3"/>
                </a:cxn>
                <a:cxn ang="0">
                  <a:pos x="T4" y="T5"/>
                </a:cxn>
                <a:cxn ang="0">
                  <a:pos x="T6" y="T7"/>
                </a:cxn>
                <a:cxn ang="0">
                  <a:pos x="T8" y="T9"/>
                </a:cxn>
              </a:cxnLst>
              <a:rect l="0" t="0" r="r" b="b"/>
              <a:pathLst>
                <a:path w="186" h="136">
                  <a:moveTo>
                    <a:pt x="186" y="12"/>
                  </a:moveTo>
                  <a:lnTo>
                    <a:pt x="9" y="136"/>
                  </a:lnTo>
                  <a:lnTo>
                    <a:pt x="0" y="125"/>
                  </a:lnTo>
                  <a:lnTo>
                    <a:pt x="178" y="0"/>
                  </a:lnTo>
                  <a:lnTo>
                    <a:pt x="186"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21" name="Freeform 2159">
              <a:extLst>
                <a:ext uri="{FF2B5EF4-FFF2-40B4-BE49-F238E27FC236}">
                  <a16:creationId xmlns:a16="http://schemas.microsoft.com/office/drawing/2014/main" id="{B6D272EA-8E0D-4239-8D36-B5B0F046F5ED}"/>
                </a:ext>
              </a:extLst>
            </p:cNvPr>
            <p:cNvSpPr>
              <a:spLocks/>
            </p:cNvSpPr>
            <p:nvPr/>
          </p:nvSpPr>
          <p:spPr bwMode="auto">
            <a:xfrm>
              <a:off x="6399364" y="4041393"/>
              <a:ext cx="82040" cy="62030"/>
            </a:xfrm>
            <a:custGeom>
              <a:avLst/>
              <a:gdLst>
                <a:gd name="T0" fmla="*/ 82 w 82"/>
                <a:gd name="T1" fmla="*/ 11 h 62"/>
                <a:gd name="T2" fmla="*/ 8 w 82"/>
                <a:gd name="T3" fmla="*/ 62 h 62"/>
                <a:gd name="T4" fmla="*/ 0 w 82"/>
                <a:gd name="T5" fmla="*/ 50 h 62"/>
                <a:gd name="T6" fmla="*/ 73 w 82"/>
                <a:gd name="T7" fmla="*/ 0 h 62"/>
                <a:gd name="T8" fmla="*/ 82 w 82"/>
                <a:gd name="T9" fmla="*/ 11 h 62"/>
              </a:gdLst>
              <a:ahLst/>
              <a:cxnLst>
                <a:cxn ang="0">
                  <a:pos x="T0" y="T1"/>
                </a:cxn>
                <a:cxn ang="0">
                  <a:pos x="T2" y="T3"/>
                </a:cxn>
                <a:cxn ang="0">
                  <a:pos x="T4" y="T5"/>
                </a:cxn>
                <a:cxn ang="0">
                  <a:pos x="T6" y="T7"/>
                </a:cxn>
                <a:cxn ang="0">
                  <a:pos x="T8" y="T9"/>
                </a:cxn>
              </a:cxnLst>
              <a:rect l="0" t="0" r="r" b="b"/>
              <a:pathLst>
                <a:path w="82" h="62">
                  <a:moveTo>
                    <a:pt x="82" y="11"/>
                  </a:moveTo>
                  <a:lnTo>
                    <a:pt x="8" y="62"/>
                  </a:lnTo>
                  <a:lnTo>
                    <a:pt x="0" y="50"/>
                  </a:lnTo>
                  <a:lnTo>
                    <a:pt x="73" y="0"/>
                  </a:lnTo>
                  <a:lnTo>
                    <a:pt x="82" y="11"/>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22" name="Freeform 2160">
              <a:extLst>
                <a:ext uri="{FF2B5EF4-FFF2-40B4-BE49-F238E27FC236}">
                  <a16:creationId xmlns:a16="http://schemas.microsoft.com/office/drawing/2014/main" id="{53AAF67A-D8D7-406B-ADB6-66C89D15B16B}"/>
                </a:ext>
              </a:extLst>
            </p:cNvPr>
            <p:cNvSpPr>
              <a:spLocks noEditPoints="1"/>
            </p:cNvSpPr>
            <p:nvPr/>
          </p:nvSpPr>
          <p:spPr bwMode="auto">
            <a:xfrm>
              <a:off x="6069204" y="4827772"/>
              <a:ext cx="52025" cy="100048"/>
            </a:xfrm>
            <a:custGeom>
              <a:avLst/>
              <a:gdLst>
                <a:gd name="T0" fmla="*/ 17 w 52"/>
                <a:gd name="T1" fmla="*/ 70 h 100"/>
                <a:gd name="T2" fmla="*/ 17 w 52"/>
                <a:gd name="T3" fmla="*/ 61 h 100"/>
                <a:gd name="T4" fmla="*/ 17 w 52"/>
                <a:gd name="T5" fmla="*/ 58 h 100"/>
                <a:gd name="T6" fmla="*/ 15 w 52"/>
                <a:gd name="T7" fmla="*/ 30 h 100"/>
                <a:gd name="T8" fmla="*/ 15 w 52"/>
                <a:gd name="T9" fmla="*/ 19 h 100"/>
                <a:gd name="T10" fmla="*/ 17 w 52"/>
                <a:gd name="T11" fmla="*/ 19 h 100"/>
                <a:gd name="T12" fmla="*/ 20 w 52"/>
                <a:gd name="T13" fmla="*/ 27 h 100"/>
                <a:gd name="T14" fmla="*/ 30 w 52"/>
                <a:gd name="T15" fmla="*/ 58 h 100"/>
                <a:gd name="T16" fmla="*/ 35 w 52"/>
                <a:gd name="T17" fmla="*/ 69 h 100"/>
                <a:gd name="T18" fmla="*/ 38 w 52"/>
                <a:gd name="T19" fmla="*/ 70 h 100"/>
                <a:gd name="T20" fmla="*/ 41 w 52"/>
                <a:gd name="T21" fmla="*/ 69 h 100"/>
                <a:gd name="T22" fmla="*/ 41 w 52"/>
                <a:gd name="T23" fmla="*/ 54 h 100"/>
                <a:gd name="T24" fmla="*/ 39 w 52"/>
                <a:gd name="T25" fmla="*/ 39 h 100"/>
                <a:gd name="T26" fmla="*/ 39 w 52"/>
                <a:gd name="T27" fmla="*/ 22 h 100"/>
                <a:gd name="T28" fmla="*/ 41 w 52"/>
                <a:gd name="T29" fmla="*/ 5 h 100"/>
                <a:gd name="T30" fmla="*/ 45 w 52"/>
                <a:gd name="T31" fmla="*/ 0 h 100"/>
                <a:gd name="T32" fmla="*/ 45 w 52"/>
                <a:gd name="T33" fmla="*/ 0 h 100"/>
                <a:gd name="T34" fmla="*/ 42 w 52"/>
                <a:gd name="T35" fmla="*/ 6 h 100"/>
                <a:gd name="T36" fmla="*/ 41 w 52"/>
                <a:gd name="T37" fmla="*/ 27 h 100"/>
                <a:gd name="T38" fmla="*/ 42 w 52"/>
                <a:gd name="T39" fmla="*/ 43 h 100"/>
                <a:gd name="T40" fmla="*/ 45 w 52"/>
                <a:gd name="T41" fmla="*/ 67 h 100"/>
                <a:gd name="T42" fmla="*/ 52 w 52"/>
                <a:gd name="T43" fmla="*/ 60 h 100"/>
                <a:gd name="T44" fmla="*/ 45 w 52"/>
                <a:gd name="T45" fmla="*/ 67 h 100"/>
                <a:gd name="T46" fmla="*/ 43 w 52"/>
                <a:gd name="T47" fmla="*/ 73 h 100"/>
                <a:gd name="T48" fmla="*/ 39 w 52"/>
                <a:gd name="T49" fmla="*/ 75 h 100"/>
                <a:gd name="T50" fmla="*/ 35 w 52"/>
                <a:gd name="T51" fmla="*/ 74 h 100"/>
                <a:gd name="T52" fmla="*/ 32 w 52"/>
                <a:gd name="T53" fmla="*/ 74 h 100"/>
                <a:gd name="T54" fmla="*/ 24 w 52"/>
                <a:gd name="T55" fmla="*/ 77 h 100"/>
                <a:gd name="T56" fmla="*/ 15 w 52"/>
                <a:gd name="T57" fmla="*/ 92 h 100"/>
                <a:gd name="T58" fmla="*/ 8 w 52"/>
                <a:gd name="T59" fmla="*/ 100 h 100"/>
                <a:gd name="T60" fmla="*/ 2 w 52"/>
                <a:gd name="T61" fmla="*/ 96 h 100"/>
                <a:gd name="T62" fmla="*/ 2 w 52"/>
                <a:gd name="T63" fmla="*/ 88 h 100"/>
                <a:gd name="T64" fmla="*/ 7 w 52"/>
                <a:gd name="T65" fmla="*/ 83 h 100"/>
                <a:gd name="T66" fmla="*/ 16 w 52"/>
                <a:gd name="T67" fmla="*/ 78 h 100"/>
                <a:gd name="T68" fmla="*/ 16 w 52"/>
                <a:gd name="T69" fmla="*/ 83 h 100"/>
                <a:gd name="T70" fmla="*/ 16 w 52"/>
                <a:gd name="T71" fmla="*/ 79 h 100"/>
                <a:gd name="T72" fmla="*/ 8 w 52"/>
                <a:gd name="T73" fmla="*/ 83 h 100"/>
                <a:gd name="T74" fmla="*/ 3 w 52"/>
                <a:gd name="T75" fmla="*/ 88 h 100"/>
                <a:gd name="T76" fmla="*/ 4 w 52"/>
                <a:gd name="T77" fmla="*/ 96 h 100"/>
                <a:gd name="T78" fmla="*/ 9 w 52"/>
                <a:gd name="T79" fmla="*/ 97 h 100"/>
                <a:gd name="T80" fmla="*/ 16 w 52"/>
                <a:gd name="T81" fmla="*/ 83 h 100"/>
                <a:gd name="T82" fmla="*/ 20 w 52"/>
                <a:gd name="T83" fmla="*/ 43 h 100"/>
                <a:gd name="T84" fmla="*/ 20 w 52"/>
                <a:gd name="T85" fmla="*/ 47 h 100"/>
                <a:gd name="T86" fmla="*/ 20 w 52"/>
                <a:gd name="T87" fmla="*/ 66 h 100"/>
                <a:gd name="T88" fmla="*/ 26 w 52"/>
                <a:gd name="T89" fmla="*/ 74 h 100"/>
                <a:gd name="T90" fmla="*/ 32 w 52"/>
                <a:gd name="T91" fmla="*/ 73 h 100"/>
                <a:gd name="T92" fmla="*/ 33 w 52"/>
                <a:gd name="T93" fmla="*/ 71 h 100"/>
                <a:gd name="T94" fmla="*/ 26 w 52"/>
                <a:gd name="T95" fmla="*/ 58 h 100"/>
                <a:gd name="T96" fmla="*/ 39 w 52"/>
                <a:gd name="T97" fmla="*/ 73 h 100"/>
                <a:gd name="T98" fmla="*/ 37 w 52"/>
                <a:gd name="T99" fmla="*/ 71 h 100"/>
                <a:gd name="T100" fmla="*/ 19 w 52"/>
                <a:gd name="T101" fmla="*/ 39 h 100"/>
                <a:gd name="T102" fmla="*/ 19 w 52"/>
                <a:gd name="T103" fmla="*/ 39 h 100"/>
                <a:gd name="T104" fmla="*/ 41 w 52"/>
                <a:gd name="T105"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 h="100">
                  <a:moveTo>
                    <a:pt x="16" y="78"/>
                  </a:moveTo>
                  <a:lnTo>
                    <a:pt x="16" y="78"/>
                  </a:lnTo>
                  <a:lnTo>
                    <a:pt x="17" y="70"/>
                  </a:lnTo>
                  <a:lnTo>
                    <a:pt x="17" y="70"/>
                  </a:lnTo>
                  <a:lnTo>
                    <a:pt x="17" y="62"/>
                  </a:lnTo>
                  <a:lnTo>
                    <a:pt x="17" y="62"/>
                  </a:lnTo>
                  <a:lnTo>
                    <a:pt x="17" y="62"/>
                  </a:lnTo>
                  <a:lnTo>
                    <a:pt x="17" y="61"/>
                  </a:lnTo>
                  <a:lnTo>
                    <a:pt x="17" y="61"/>
                  </a:lnTo>
                  <a:lnTo>
                    <a:pt x="17" y="60"/>
                  </a:lnTo>
                  <a:lnTo>
                    <a:pt x="17" y="60"/>
                  </a:lnTo>
                  <a:lnTo>
                    <a:pt x="17" y="58"/>
                  </a:lnTo>
                  <a:lnTo>
                    <a:pt x="17" y="58"/>
                  </a:lnTo>
                  <a:lnTo>
                    <a:pt x="16" y="41"/>
                  </a:lnTo>
                  <a:lnTo>
                    <a:pt x="16" y="41"/>
                  </a:lnTo>
                  <a:lnTo>
                    <a:pt x="15" y="30"/>
                  </a:lnTo>
                  <a:lnTo>
                    <a:pt x="15" y="30"/>
                  </a:lnTo>
                  <a:lnTo>
                    <a:pt x="15" y="22"/>
                  </a:lnTo>
                  <a:lnTo>
                    <a:pt x="15" y="22"/>
                  </a:lnTo>
                  <a:lnTo>
                    <a:pt x="15" y="19"/>
                  </a:lnTo>
                  <a:lnTo>
                    <a:pt x="16" y="19"/>
                  </a:lnTo>
                  <a:lnTo>
                    <a:pt x="16" y="19"/>
                  </a:lnTo>
                  <a:lnTo>
                    <a:pt x="16" y="19"/>
                  </a:lnTo>
                  <a:lnTo>
                    <a:pt x="17" y="19"/>
                  </a:lnTo>
                  <a:lnTo>
                    <a:pt x="17" y="19"/>
                  </a:lnTo>
                  <a:lnTo>
                    <a:pt x="19" y="23"/>
                  </a:lnTo>
                  <a:lnTo>
                    <a:pt x="19" y="23"/>
                  </a:lnTo>
                  <a:lnTo>
                    <a:pt x="20" y="27"/>
                  </a:lnTo>
                  <a:lnTo>
                    <a:pt x="20" y="27"/>
                  </a:lnTo>
                  <a:lnTo>
                    <a:pt x="22" y="39"/>
                  </a:lnTo>
                  <a:lnTo>
                    <a:pt x="22" y="39"/>
                  </a:lnTo>
                  <a:lnTo>
                    <a:pt x="30" y="58"/>
                  </a:lnTo>
                  <a:lnTo>
                    <a:pt x="30" y="58"/>
                  </a:lnTo>
                  <a:lnTo>
                    <a:pt x="32" y="64"/>
                  </a:lnTo>
                  <a:lnTo>
                    <a:pt x="32" y="64"/>
                  </a:lnTo>
                  <a:lnTo>
                    <a:pt x="35" y="69"/>
                  </a:lnTo>
                  <a:lnTo>
                    <a:pt x="35" y="69"/>
                  </a:lnTo>
                  <a:lnTo>
                    <a:pt x="37" y="70"/>
                  </a:lnTo>
                  <a:lnTo>
                    <a:pt x="38" y="70"/>
                  </a:lnTo>
                  <a:lnTo>
                    <a:pt x="38" y="70"/>
                  </a:lnTo>
                  <a:lnTo>
                    <a:pt x="39" y="69"/>
                  </a:lnTo>
                  <a:lnTo>
                    <a:pt x="41" y="69"/>
                  </a:lnTo>
                  <a:lnTo>
                    <a:pt x="41" y="69"/>
                  </a:lnTo>
                  <a:lnTo>
                    <a:pt x="41" y="69"/>
                  </a:lnTo>
                  <a:lnTo>
                    <a:pt x="41" y="66"/>
                  </a:lnTo>
                  <a:lnTo>
                    <a:pt x="41" y="66"/>
                  </a:lnTo>
                  <a:lnTo>
                    <a:pt x="41" y="54"/>
                  </a:lnTo>
                  <a:lnTo>
                    <a:pt x="41" y="54"/>
                  </a:lnTo>
                  <a:lnTo>
                    <a:pt x="39" y="43"/>
                  </a:lnTo>
                  <a:lnTo>
                    <a:pt x="39" y="43"/>
                  </a:lnTo>
                  <a:lnTo>
                    <a:pt x="39" y="39"/>
                  </a:lnTo>
                  <a:lnTo>
                    <a:pt x="39" y="39"/>
                  </a:lnTo>
                  <a:lnTo>
                    <a:pt x="39" y="36"/>
                  </a:lnTo>
                  <a:lnTo>
                    <a:pt x="39" y="36"/>
                  </a:lnTo>
                  <a:lnTo>
                    <a:pt x="39" y="22"/>
                  </a:lnTo>
                  <a:lnTo>
                    <a:pt x="39" y="22"/>
                  </a:lnTo>
                  <a:lnTo>
                    <a:pt x="41" y="10"/>
                  </a:lnTo>
                  <a:lnTo>
                    <a:pt x="41" y="10"/>
                  </a:lnTo>
                  <a:lnTo>
                    <a:pt x="41" y="5"/>
                  </a:lnTo>
                  <a:lnTo>
                    <a:pt x="41" y="5"/>
                  </a:lnTo>
                  <a:lnTo>
                    <a:pt x="42" y="1"/>
                  </a:lnTo>
                  <a:lnTo>
                    <a:pt x="42" y="1"/>
                  </a:lnTo>
                  <a:lnTo>
                    <a:pt x="45" y="0"/>
                  </a:lnTo>
                  <a:lnTo>
                    <a:pt x="45" y="0"/>
                  </a:lnTo>
                  <a:lnTo>
                    <a:pt x="45" y="0"/>
                  </a:lnTo>
                  <a:lnTo>
                    <a:pt x="45" y="0"/>
                  </a:lnTo>
                  <a:lnTo>
                    <a:pt x="45" y="0"/>
                  </a:lnTo>
                  <a:lnTo>
                    <a:pt x="45" y="0"/>
                  </a:lnTo>
                  <a:lnTo>
                    <a:pt x="43" y="2"/>
                  </a:lnTo>
                  <a:lnTo>
                    <a:pt x="43" y="2"/>
                  </a:lnTo>
                  <a:lnTo>
                    <a:pt x="42" y="6"/>
                  </a:lnTo>
                  <a:lnTo>
                    <a:pt x="42" y="6"/>
                  </a:lnTo>
                  <a:lnTo>
                    <a:pt x="41" y="14"/>
                  </a:lnTo>
                  <a:lnTo>
                    <a:pt x="41" y="14"/>
                  </a:lnTo>
                  <a:lnTo>
                    <a:pt x="41" y="27"/>
                  </a:lnTo>
                  <a:lnTo>
                    <a:pt x="41" y="27"/>
                  </a:lnTo>
                  <a:lnTo>
                    <a:pt x="42" y="35"/>
                  </a:lnTo>
                  <a:lnTo>
                    <a:pt x="42" y="35"/>
                  </a:lnTo>
                  <a:lnTo>
                    <a:pt x="42" y="43"/>
                  </a:lnTo>
                  <a:lnTo>
                    <a:pt x="42" y="43"/>
                  </a:lnTo>
                  <a:lnTo>
                    <a:pt x="43" y="54"/>
                  </a:lnTo>
                  <a:lnTo>
                    <a:pt x="43" y="54"/>
                  </a:lnTo>
                  <a:lnTo>
                    <a:pt x="45" y="67"/>
                  </a:lnTo>
                  <a:lnTo>
                    <a:pt x="45" y="67"/>
                  </a:lnTo>
                  <a:lnTo>
                    <a:pt x="48" y="64"/>
                  </a:lnTo>
                  <a:lnTo>
                    <a:pt x="48" y="64"/>
                  </a:lnTo>
                  <a:lnTo>
                    <a:pt x="51" y="60"/>
                  </a:lnTo>
                  <a:lnTo>
                    <a:pt x="52" y="60"/>
                  </a:lnTo>
                  <a:lnTo>
                    <a:pt x="52" y="60"/>
                  </a:lnTo>
                  <a:lnTo>
                    <a:pt x="48" y="64"/>
                  </a:lnTo>
                  <a:lnTo>
                    <a:pt x="48" y="64"/>
                  </a:lnTo>
                  <a:lnTo>
                    <a:pt x="45" y="67"/>
                  </a:lnTo>
                  <a:lnTo>
                    <a:pt x="45" y="67"/>
                  </a:lnTo>
                  <a:lnTo>
                    <a:pt x="43" y="70"/>
                  </a:lnTo>
                  <a:lnTo>
                    <a:pt x="43" y="70"/>
                  </a:lnTo>
                  <a:lnTo>
                    <a:pt x="43" y="73"/>
                  </a:lnTo>
                  <a:lnTo>
                    <a:pt x="43" y="73"/>
                  </a:lnTo>
                  <a:lnTo>
                    <a:pt x="41" y="75"/>
                  </a:lnTo>
                  <a:lnTo>
                    <a:pt x="41" y="75"/>
                  </a:lnTo>
                  <a:lnTo>
                    <a:pt x="39" y="75"/>
                  </a:lnTo>
                  <a:lnTo>
                    <a:pt x="39" y="75"/>
                  </a:lnTo>
                  <a:lnTo>
                    <a:pt x="37" y="75"/>
                  </a:lnTo>
                  <a:lnTo>
                    <a:pt x="37" y="75"/>
                  </a:lnTo>
                  <a:lnTo>
                    <a:pt x="35" y="74"/>
                  </a:lnTo>
                  <a:lnTo>
                    <a:pt x="34" y="73"/>
                  </a:lnTo>
                  <a:lnTo>
                    <a:pt x="34" y="73"/>
                  </a:lnTo>
                  <a:lnTo>
                    <a:pt x="32" y="74"/>
                  </a:lnTo>
                  <a:lnTo>
                    <a:pt x="32" y="74"/>
                  </a:lnTo>
                  <a:lnTo>
                    <a:pt x="29" y="74"/>
                  </a:lnTo>
                  <a:lnTo>
                    <a:pt x="29" y="74"/>
                  </a:lnTo>
                  <a:lnTo>
                    <a:pt x="24" y="77"/>
                  </a:lnTo>
                  <a:lnTo>
                    <a:pt x="24" y="77"/>
                  </a:lnTo>
                  <a:lnTo>
                    <a:pt x="19" y="78"/>
                  </a:lnTo>
                  <a:lnTo>
                    <a:pt x="19" y="78"/>
                  </a:lnTo>
                  <a:lnTo>
                    <a:pt x="15" y="92"/>
                  </a:lnTo>
                  <a:lnTo>
                    <a:pt x="15" y="92"/>
                  </a:lnTo>
                  <a:lnTo>
                    <a:pt x="13" y="96"/>
                  </a:lnTo>
                  <a:lnTo>
                    <a:pt x="11" y="99"/>
                  </a:lnTo>
                  <a:lnTo>
                    <a:pt x="11" y="99"/>
                  </a:lnTo>
                  <a:lnTo>
                    <a:pt x="8" y="100"/>
                  </a:lnTo>
                  <a:lnTo>
                    <a:pt x="6" y="100"/>
                  </a:lnTo>
                  <a:lnTo>
                    <a:pt x="4" y="99"/>
                  </a:lnTo>
                  <a:lnTo>
                    <a:pt x="2" y="96"/>
                  </a:lnTo>
                  <a:lnTo>
                    <a:pt x="2" y="96"/>
                  </a:lnTo>
                  <a:lnTo>
                    <a:pt x="0" y="92"/>
                  </a:lnTo>
                  <a:lnTo>
                    <a:pt x="0" y="92"/>
                  </a:lnTo>
                  <a:lnTo>
                    <a:pt x="2" y="88"/>
                  </a:lnTo>
                  <a:lnTo>
                    <a:pt x="2" y="88"/>
                  </a:lnTo>
                  <a:lnTo>
                    <a:pt x="3" y="86"/>
                  </a:lnTo>
                  <a:lnTo>
                    <a:pt x="3" y="86"/>
                  </a:lnTo>
                  <a:lnTo>
                    <a:pt x="7" y="83"/>
                  </a:lnTo>
                  <a:lnTo>
                    <a:pt x="7" y="83"/>
                  </a:lnTo>
                  <a:lnTo>
                    <a:pt x="11" y="80"/>
                  </a:lnTo>
                  <a:lnTo>
                    <a:pt x="11" y="80"/>
                  </a:lnTo>
                  <a:lnTo>
                    <a:pt x="16" y="78"/>
                  </a:lnTo>
                  <a:lnTo>
                    <a:pt x="16" y="78"/>
                  </a:lnTo>
                  <a:lnTo>
                    <a:pt x="16" y="78"/>
                  </a:lnTo>
                  <a:lnTo>
                    <a:pt x="16" y="78"/>
                  </a:lnTo>
                  <a:close/>
                  <a:moveTo>
                    <a:pt x="16" y="83"/>
                  </a:moveTo>
                  <a:lnTo>
                    <a:pt x="16" y="83"/>
                  </a:lnTo>
                  <a:lnTo>
                    <a:pt x="16" y="82"/>
                  </a:lnTo>
                  <a:lnTo>
                    <a:pt x="16" y="82"/>
                  </a:lnTo>
                  <a:lnTo>
                    <a:pt x="16" y="79"/>
                  </a:lnTo>
                  <a:lnTo>
                    <a:pt x="16" y="79"/>
                  </a:lnTo>
                  <a:lnTo>
                    <a:pt x="12" y="82"/>
                  </a:lnTo>
                  <a:lnTo>
                    <a:pt x="12" y="82"/>
                  </a:lnTo>
                  <a:lnTo>
                    <a:pt x="8" y="83"/>
                  </a:lnTo>
                  <a:lnTo>
                    <a:pt x="8" y="83"/>
                  </a:lnTo>
                  <a:lnTo>
                    <a:pt x="6" y="86"/>
                  </a:lnTo>
                  <a:lnTo>
                    <a:pt x="6" y="86"/>
                  </a:lnTo>
                  <a:lnTo>
                    <a:pt x="3" y="88"/>
                  </a:lnTo>
                  <a:lnTo>
                    <a:pt x="3" y="88"/>
                  </a:lnTo>
                  <a:lnTo>
                    <a:pt x="3" y="92"/>
                  </a:lnTo>
                  <a:lnTo>
                    <a:pt x="3" y="92"/>
                  </a:lnTo>
                  <a:lnTo>
                    <a:pt x="4" y="96"/>
                  </a:lnTo>
                  <a:lnTo>
                    <a:pt x="4" y="96"/>
                  </a:lnTo>
                  <a:lnTo>
                    <a:pt x="7" y="97"/>
                  </a:lnTo>
                  <a:lnTo>
                    <a:pt x="7" y="97"/>
                  </a:lnTo>
                  <a:lnTo>
                    <a:pt x="9" y="97"/>
                  </a:lnTo>
                  <a:lnTo>
                    <a:pt x="9" y="97"/>
                  </a:lnTo>
                  <a:lnTo>
                    <a:pt x="11" y="96"/>
                  </a:lnTo>
                  <a:lnTo>
                    <a:pt x="13" y="92"/>
                  </a:lnTo>
                  <a:lnTo>
                    <a:pt x="13" y="92"/>
                  </a:lnTo>
                  <a:lnTo>
                    <a:pt x="16" y="83"/>
                  </a:lnTo>
                  <a:lnTo>
                    <a:pt x="16" y="83"/>
                  </a:lnTo>
                  <a:close/>
                  <a:moveTo>
                    <a:pt x="21" y="45"/>
                  </a:moveTo>
                  <a:lnTo>
                    <a:pt x="21" y="45"/>
                  </a:lnTo>
                  <a:lnTo>
                    <a:pt x="20" y="43"/>
                  </a:lnTo>
                  <a:lnTo>
                    <a:pt x="20" y="43"/>
                  </a:lnTo>
                  <a:lnTo>
                    <a:pt x="20" y="40"/>
                  </a:lnTo>
                  <a:lnTo>
                    <a:pt x="20" y="40"/>
                  </a:lnTo>
                  <a:lnTo>
                    <a:pt x="20" y="47"/>
                  </a:lnTo>
                  <a:lnTo>
                    <a:pt x="20" y="47"/>
                  </a:lnTo>
                  <a:lnTo>
                    <a:pt x="20" y="56"/>
                  </a:lnTo>
                  <a:lnTo>
                    <a:pt x="20" y="56"/>
                  </a:lnTo>
                  <a:lnTo>
                    <a:pt x="20" y="66"/>
                  </a:lnTo>
                  <a:lnTo>
                    <a:pt x="20" y="66"/>
                  </a:lnTo>
                  <a:lnTo>
                    <a:pt x="19" y="77"/>
                  </a:lnTo>
                  <a:lnTo>
                    <a:pt x="19" y="77"/>
                  </a:lnTo>
                  <a:lnTo>
                    <a:pt x="26" y="74"/>
                  </a:lnTo>
                  <a:lnTo>
                    <a:pt x="26" y="74"/>
                  </a:lnTo>
                  <a:lnTo>
                    <a:pt x="30" y="73"/>
                  </a:lnTo>
                  <a:lnTo>
                    <a:pt x="30" y="73"/>
                  </a:lnTo>
                  <a:lnTo>
                    <a:pt x="32" y="73"/>
                  </a:lnTo>
                  <a:lnTo>
                    <a:pt x="32" y="73"/>
                  </a:lnTo>
                  <a:lnTo>
                    <a:pt x="34" y="73"/>
                  </a:lnTo>
                  <a:lnTo>
                    <a:pt x="34" y="71"/>
                  </a:lnTo>
                  <a:lnTo>
                    <a:pt x="33" y="71"/>
                  </a:lnTo>
                  <a:lnTo>
                    <a:pt x="33" y="71"/>
                  </a:lnTo>
                  <a:lnTo>
                    <a:pt x="29" y="65"/>
                  </a:lnTo>
                  <a:lnTo>
                    <a:pt x="26" y="58"/>
                  </a:lnTo>
                  <a:lnTo>
                    <a:pt x="26" y="58"/>
                  </a:lnTo>
                  <a:lnTo>
                    <a:pt x="21" y="45"/>
                  </a:lnTo>
                  <a:lnTo>
                    <a:pt x="21" y="45"/>
                  </a:lnTo>
                  <a:close/>
                  <a:moveTo>
                    <a:pt x="39" y="73"/>
                  </a:moveTo>
                  <a:lnTo>
                    <a:pt x="39" y="73"/>
                  </a:lnTo>
                  <a:lnTo>
                    <a:pt x="41" y="70"/>
                  </a:lnTo>
                  <a:lnTo>
                    <a:pt x="41" y="70"/>
                  </a:lnTo>
                  <a:lnTo>
                    <a:pt x="37" y="71"/>
                  </a:lnTo>
                  <a:lnTo>
                    <a:pt x="37" y="71"/>
                  </a:lnTo>
                  <a:lnTo>
                    <a:pt x="39" y="73"/>
                  </a:lnTo>
                  <a:lnTo>
                    <a:pt x="39" y="73"/>
                  </a:lnTo>
                  <a:close/>
                  <a:moveTo>
                    <a:pt x="19" y="39"/>
                  </a:moveTo>
                  <a:lnTo>
                    <a:pt x="19" y="39"/>
                  </a:lnTo>
                  <a:lnTo>
                    <a:pt x="20" y="40"/>
                  </a:lnTo>
                  <a:lnTo>
                    <a:pt x="20" y="40"/>
                  </a:lnTo>
                  <a:lnTo>
                    <a:pt x="20" y="39"/>
                  </a:lnTo>
                  <a:lnTo>
                    <a:pt x="19" y="39"/>
                  </a:lnTo>
                  <a:close/>
                  <a:moveTo>
                    <a:pt x="41" y="70"/>
                  </a:moveTo>
                  <a:lnTo>
                    <a:pt x="41" y="70"/>
                  </a:lnTo>
                  <a:lnTo>
                    <a:pt x="41" y="70"/>
                  </a:lnTo>
                  <a:lnTo>
                    <a:pt x="41" y="70"/>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23" name="Freeform 2161">
              <a:extLst>
                <a:ext uri="{FF2B5EF4-FFF2-40B4-BE49-F238E27FC236}">
                  <a16:creationId xmlns:a16="http://schemas.microsoft.com/office/drawing/2014/main" id="{4041742C-EFF0-4B00-9ED1-55C5E5CCB772}"/>
                </a:ext>
              </a:extLst>
            </p:cNvPr>
            <p:cNvSpPr>
              <a:spLocks noEditPoints="1"/>
            </p:cNvSpPr>
            <p:nvPr/>
          </p:nvSpPr>
          <p:spPr bwMode="auto">
            <a:xfrm>
              <a:off x="6116227" y="4874795"/>
              <a:ext cx="22011" cy="18009"/>
            </a:xfrm>
            <a:custGeom>
              <a:avLst/>
              <a:gdLst>
                <a:gd name="T0" fmla="*/ 0 w 22"/>
                <a:gd name="T1" fmla="*/ 18 h 18"/>
                <a:gd name="T2" fmla="*/ 0 w 22"/>
                <a:gd name="T3" fmla="*/ 17 h 18"/>
                <a:gd name="T4" fmla="*/ 4 w 22"/>
                <a:gd name="T5" fmla="*/ 11 h 18"/>
                <a:gd name="T6" fmla="*/ 4 w 22"/>
                <a:gd name="T7" fmla="*/ 11 h 18"/>
                <a:gd name="T8" fmla="*/ 5 w 22"/>
                <a:gd name="T9" fmla="*/ 7 h 18"/>
                <a:gd name="T10" fmla="*/ 8 w 22"/>
                <a:gd name="T11" fmla="*/ 5 h 18"/>
                <a:gd name="T12" fmla="*/ 11 w 22"/>
                <a:gd name="T13" fmla="*/ 4 h 18"/>
                <a:gd name="T14" fmla="*/ 8 w 22"/>
                <a:gd name="T15" fmla="*/ 5 h 18"/>
                <a:gd name="T16" fmla="*/ 11 w 22"/>
                <a:gd name="T17" fmla="*/ 4 h 18"/>
                <a:gd name="T18" fmla="*/ 12 w 22"/>
                <a:gd name="T19" fmla="*/ 2 h 18"/>
                <a:gd name="T20" fmla="*/ 13 w 22"/>
                <a:gd name="T21" fmla="*/ 2 h 18"/>
                <a:gd name="T22" fmla="*/ 13 w 22"/>
                <a:gd name="T23" fmla="*/ 2 h 18"/>
                <a:gd name="T24" fmla="*/ 13 w 22"/>
                <a:gd name="T25" fmla="*/ 2 h 18"/>
                <a:gd name="T26" fmla="*/ 13 w 22"/>
                <a:gd name="T27" fmla="*/ 4 h 18"/>
                <a:gd name="T28" fmla="*/ 13 w 22"/>
                <a:gd name="T29" fmla="*/ 4 h 18"/>
                <a:gd name="T30" fmla="*/ 13 w 22"/>
                <a:gd name="T31" fmla="*/ 5 h 18"/>
                <a:gd name="T32" fmla="*/ 14 w 22"/>
                <a:gd name="T33" fmla="*/ 9 h 18"/>
                <a:gd name="T34" fmla="*/ 20 w 22"/>
                <a:gd name="T35" fmla="*/ 4 h 18"/>
                <a:gd name="T36" fmla="*/ 22 w 22"/>
                <a:gd name="T37" fmla="*/ 0 h 18"/>
                <a:gd name="T38" fmla="*/ 22 w 22"/>
                <a:gd name="T39" fmla="*/ 1 h 18"/>
                <a:gd name="T40" fmla="*/ 22 w 22"/>
                <a:gd name="T41" fmla="*/ 1 h 18"/>
                <a:gd name="T42" fmla="*/ 22 w 22"/>
                <a:gd name="T43" fmla="*/ 1 h 18"/>
                <a:gd name="T44" fmla="*/ 22 w 22"/>
                <a:gd name="T45" fmla="*/ 0 h 18"/>
                <a:gd name="T46" fmla="*/ 22 w 22"/>
                <a:gd name="T47" fmla="*/ 0 h 18"/>
                <a:gd name="T48" fmla="*/ 22 w 22"/>
                <a:gd name="T49" fmla="*/ 0 h 18"/>
                <a:gd name="T50" fmla="*/ 22 w 22"/>
                <a:gd name="T51" fmla="*/ 1 h 18"/>
                <a:gd name="T52" fmla="*/ 22 w 22"/>
                <a:gd name="T53" fmla="*/ 1 h 18"/>
                <a:gd name="T54" fmla="*/ 22 w 22"/>
                <a:gd name="T55" fmla="*/ 2 h 18"/>
                <a:gd name="T56" fmla="*/ 21 w 22"/>
                <a:gd name="T57" fmla="*/ 4 h 18"/>
                <a:gd name="T58" fmla="*/ 20 w 22"/>
                <a:gd name="T59" fmla="*/ 6 h 18"/>
                <a:gd name="T60" fmla="*/ 14 w 22"/>
                <a:gd name="T61" fmla="*/ 11 h 18"/>
                <a:gd name="T62" fmla="*/ 12 w 22"/>
                <a:gd name="T63" fmla="*/ 13 h 18"/>
                <a:gd name="T64" fmla="*/ 8 w 22"/>
                <a:gd name="T65" fmla="*/ 17 h 18"/>
                <a:gd name="T66" fmla="*/ 4 w 22"/>
                <a:gd name="T67" fmla="*/ 14 h 18"/>
                <a:gd name="T68" fmla="*/ 1 w 22"/>
                <a:gd name="T69" fmla="*/ 17 h 18"/>
                <a:gd name="T70" fmla="*/ 0 w 22"/>
                <a:gd name="T71" fmla="*/ 18 h 18"/>
                <a:gd name="T72" fmla="*/ 4 w 22"/>
                <a:gd name="T73" fmla="*/ 11 h 18"/>
                <a:gd name="T74" fmla="*/ 4 w 22"/>
                <a:gd name="T75" fmla="*/ 11 h 18"/>
                <a:gd name="T76" fmla="*/ 9 w 22"/>
                <a:gd name="T77" fmla="*/ 11 h 18"/>
                <a:gd name="T78" fmla="*/ 11 w 22"/>
                <a:gd name="T79" fmla="*/ 7 h 18"/>
                <a:gd name="T80" fmla="*/ 8 w 22"/>
                <a:gd name="T81" fmla="*/ 9 h 18"/>
                <a:gd name="T82" fmla="*/ 9 w 22"/>
                <a:gd name="T83" fmla="*/ 5 h 18"/>
                <a:gd name="T84" fmla="*/ 11 w 22"/>
                <a:gd name="T85" fmla="*/ 5 h 18"/>
                <a:gd name="T86" fmla="*/ 9 w 22"/>
                <a:gd name="T87" fmla="*/ 5 h 18"/>
                <a:gd name="T88" fmla="*/ 9 w 22"/>
                <a:gd name="T89" fmla="*/ 5 h 18"/>
                <a:gd name="T90" fmla="*/ 11 w 22"/>
                <a:gd name="T91" fmla="*/ 5 h 18"/>
                <a:gd name="T92" fmla="*/ 9 w 22"/>
                <a:gd name="T93" fmla="*/ 5 h 18"/>
                <a:gd name="T94" fmla="*/ 9 w 22"/>
                <a:gd name="T95"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 h="18">
                  <a:moveTo>
                    <a:pt x="0" y="18"/>
                  </a:moveTo>
                  <a:lnTo>
                    <a:pt x="0" y="18"/>
                  </a:lnTo>
                  <a:lnTo>
                    <a:pt x="0" y="18"/>
                  </a:lnTo>
                  <a:lnTo>
                    <a:pt x="0" y="18"/>
                  </a:lnTo>
                  <a:lnTo>
                    <a:pt x="0" y="18"/>
                  </a:lnTo>
                  <a:lnTo>
                    <a:pt x="0" y="18"/>
                  </a:lnTo>
                  <a:lnTo>
                    <a:pt x="0" y="17"/>
                  </a:lnTo>
                  <a:lnTo>
                    <a:pt x="0" y="17"/>
                  </a:lnTo>
                  <a:lnTo>
                    <a:pt x="4" y="11"/>
                  </a:lnTo>
                  <a:lnTo>
                    <a:pt x="4" y="11"/>
                  </a:lnTo>
                  <a:lnTo>
                    <a:pt x="4" y="11"/>
                  </a:lnTo>
                  <a:lnTo>
                    <a:pt x="4" y="11"/>
                  </a:lnTo>
                  <a:lnTo>
                    <a:pt x="4" y="11"/>
                  </a:lnTo>
                  <a:lnTo>
                    <a:pt x="4" y="11"/>
                  </a:lnTo>
                  <a:lnTo>
                    <a:pt x="4" y="11"/>
                  </a:lnTo>
                  <a:lnTo>
                    <a:pt x="4" y="11"/>
                  </a:lnTo>
                  <a:lnTo>
                    <a:pt x="4" y="11"/>
                  </a:lnTo>
                  <a:lnTo>
                    <a:pt x="4" y="11"/>
                  </a:lnTo>
                  <a:lnTo>
                    <a:pt x="5" y="7"/>
                  </a:lnTo>
                  <a:lnTo>
                    <a:pt x="5" y="7"/>
                  </a:lnTo>
                  <a:lnTo>
                    <a:pt x="8" y="5"/>
                  </a:lnTo>
                  <a:lnTo>
                    <a:pt x="8" y="5"/>
                  </a:lnTo>
                  <a:lnTo>
                    <a:pt x="9" y="5"/>
                  </a:lnTo>
                  <a:lnTo>
                    <a:pt x="8" y="5"/>
                  </a:lnTo>
                  <a:lnTo>
                    <a:pt x="9" y="5"/>
                  </a:lnTo>
                  <a:lnTo>
                    <a:pt x="9" y="5"/>
                  </a:lnTo>
                  <a:lnTo>
                    <a:pt x="9" y="4"/>
                  </a:lnTo>
                  <a:lnTo>
                    <a:pt x="11" y="4"/>
                  </a:lnTo>
                  <a:lnTo>
                    <a:pt x="9" y="5"/>
                  </a:lnTo>
                  <a:lnTo>
                    <a:pt x="8" y="5"/>
                  </a:lnTo>
                  <a:lnTo>
                    <a:pt x="8" y="6"/>
                  </a:lnTo>
                  <a:lnTo>
                    <a:pt x="8" y="5"/>
                  </a:lnTo>
                  <a:lnTo>
                    <a:pt x="8" y="5"/>
                  </a:lnTo>
                  <a:lnTo>
                    <a:pt x="9" y="5"/>
                  </a:lnTo>
                  <a:lnTo>
                    <a:pt x="9" y="5"/>
                  </a:lnTo>
                  <a:lnTo>
                    <a:pt x="11" y="4"/>
                  </a:lnTo>
                  <a:lnTo>
                    <a:pt x="11" y="4"/>
                  </a:lnTo>
                  <a:lnTo>
                    <a:pt x="11" y="2"/>
                  </a:lnTo>
                  <a:lnTo>
                    <a:pt x="11" y="2"/>
                  </a:lnTo>
                  <a:lnTo>
                    <a:pt x="12" y="2"/>
                  </a:lnTo>
                  <a:lnTo>
                    <a:pt x="13" y="2"/>
                  </a:lnTo>
                  <a:lnTo>
                    <a:pt x="13" y="2"/>
                  </a:lnTo>
                  <a:lnTo>
                    <a:pt x="13" y="1"/>
                  </a:lnTo>
                  <a:lnTo>
                    <a:pt x="13" y="2"/>
                  </a:lnTo>
                  <a:lnTo>
                    <a:pt x="13" y="2"/>
                  </a:lnTo>
                  <a:lnTo>
                    <a:pt x="13" y="2"/>
                  </a:lnTo>
                  <a:lnTo>
                    <a:pt x="13" y="2"/>
                  </a:lnTo>
                  <a:lnTo>
                    <a:pt x="13" y="2"/>
                  </a:lnTo>
                  <a:lnTo>
                    <a:pt x="13" y="1"/>
                  </a:lnTo>
                  <a:lnTo>
                    <a:pt x="13" y="1"/>
                  </a:lnTo>
                  <a:lnTo>
                    <a:pt x="13" y="2"/>
                  </a:lnTo>
                  <a:lnTo>
                    <a:pt x="13" y="2"/>
                  </a:lnTo>
                  <a:lnTo>
                    <a:pt x="13" y="2"/>
                  </a:lnTo>
                  <a:lnTo>
                    <a:pt x="13" y="2"/>
                  </a:lnTo>
                  <a:lnTo>
                    <a:pt x="13" y="2"/>
                  </a:lnTo>
                  <a:lnTo>
                    <a:pt x="13" y="4"/>
                  </a:lnTo>
                  <a:lnTo>
                    <a:pt x="13" y="4"/>
                  </a:lnTo>
                  <a:lnTo>
                    <a:pt x="13" y="4"/>
                  </a:lnTo>
                  <a:lnTo>
                    <a:pt x="13" y="4"/>
                  </a:lnTo>
                  <a:lnTo>
                    <a:pt x="13" y="4"/>
                  </a:lnTo>
                  <a:lnTo>
                    <a:pt x="13" y="4"/>
                  </a:lnTo>
                  <a:lnTo>
                    <a:pt x="13" y="4"/>
                  </a:lnTo>
                  <a:lnTo>
                    <a:pt x="13" y="5"/>
                  </a:lnTo>
                  <a:lnTo>
                    <a:pt x="13" y="5"/>
                  </a:lnTo>
                  <a:lnTo>
                    <a:pt x="13" y="7"/>
                  </a:lnTo>
                  <a:lnTo>
                    <a:pt x="13" y="7"/>
                  </a:lnTo>
                  <a:lnTo>
                    <a:pt x="14" y="9"/>
                  </a:lnTo>
                  <a:lnTo>
                    <a:pt x="14" y="9"/>
                  </a:lnTo>
                  <a:lnTo>
                    <a:pt x="14" y="9"/>
                  </a:lnTo>
                  <a:lnTo>
                    <a:pt x="18" y="6"/>
                  </a:lnTo>
                  <a:lnTo>
                    <a:pt x="18" y="6"/>
                  </a:lnTo>
                  <a:lnTo>
                    <a:pt x="20" y="4"/>
                  </a:lnTo>
                  <a:lnTo>
                    <a:pt x="20" y="4"/>
                  </a:lnTo>
                  <a:lnTo>
                    <a:pt x="22" y="0"/>
                  </a:lnTo>
                  <a:lnTo>
                    <a:pt x="22" y="1"/>
                  </a:lnTo>
                  <a:lnTo>
                    <a:pt x="22" y="0"/>
                  </a:lnTo>
                  <a:lnTo>
                    <a:pt x="22" y="0"/>
                  </a:lnTo>
                  <a:lnTo>
                    <a:pt x="22" y="0"/>
                  </a:lnTo>
                  <a:lnTo>
                    <a:pt x="22" y="0"/>
                  </a:lnTo>
                  <a:lnTo>
                    <a:pt x="22" y="1"/>
                  </a:lnTo>
                  <a:lnTo>
                    <a:pt x="22" y="1"/>
                  </a:lnTo>
                  <a:lnTo>
                    <a:pt x="22" y="1"/>
                  </a:lnTo>
                  <a:lnTo>
                    <a:pt x="22" y="0"/>
                  </a:lnTo>
                  <a:lnTo>
                    <a:pt x="22" y="1"/>
                  </a:lnTo>
                  <a:lnTo>
                    <a:pt x="22" y="0"/>
                  </a:lnTo>
                  <a:lnTo>
                    <a:pt x="22" y="1"/>
                  </a:lnTo>
                  <a:lnTo>
                    <a:pt x="22" y="1"/>
                  </a:lnTo>
                  <a:lnTo>
                    <a:pt x="22" y="1"/>
                  </a:lnTo>
                  <a:lnTo>
                    <a:pt x="22" y="1"/>
                  </a:lnTo>
                  <a:lnTo>
                    <a:pt x="22" y="1"/>
                  </a:lnTo>
                  <a:lnTo>
                    <a:pt x="22" y="1"/>
                  </a:lnTo>
                  <a:lnTo>
                    <a:pt x="22" y="0"/>
                  </a:lnTo>
                  <a:lnTo>
                    <a:pt x="22" y="0"/>
                  </a:lnTo>
                  <a:lnTo>
                    <a:pt x="22" y="0"/>
                  </a:lnTo>
                  <a:lnTo>
                    <a:pt x="22" y="0"/>
                  </a:lnTo>
                  <a:lnTo>
                    <a:pt x="22" y="0"/>
                  </a:lnTo>
                  <a:lnTo>
                    <a:pt x="22" y="0"/>
                  </a:lnTo>
                  <a:lnTo>
                    <a:pt x="22" y="0"/>
                  </a:lnTo>
                  <a:lnTo>
                    <a:pt x="22" y="0"/>
                  </a:lnTo>
                  <a:lnTo>
                    <a:pt x="22" y="0"/>
                  </a:lnTo>
                  <a:lnTo>
                    <a:pt x="22" y="1"/>
                  </a:lnTo>
                  <a:lnTo>
                    <a:pt x="22" y="1"/>
                  </a:lnTo>
                  <a:lnTo>
                    <a:pt x="22" y="1"/>
                  </a:lnTo>
                  <a:lnTo>
                    <a:pt x="22" y="1"/>
                  </a:lnTo>
                  <a:lnTo>
                    <a:pt x="22" y="1"/>
                  </a:lnTo>
                  <a:lnTo>
                    <a:pt x="22" y="1"/>
                  </a:lnTo>
                  <a:lnTo>
                    <a:pt x="22" y="1"/>
                  </a:lnTo>
                  <a:lnTo>
                    <a:pt x="22" y="1"/>
                  </a:lnTo>
                  <a:lnTo>
                    <a:pt x="22" y="1"/>
                  </a:lnTo>
                  <a:lnTo>
                    <a:pt x="22" y="1"/>
                  </a:lnTo>
                  <a:lnTo>
                    <a:pt x="22" y="1"/>
                  </a:lnTo>
                  <a:lnTo>
                    <a:pt x="22" y="2"/>
                  </a:lnTo>
                  <a:lnTo>
                    <a:pt x="21" y="2"/>
                  </a:lnTo>
                  <a:lnTo>
                    <a:pt x="21" y="4"/>
                  </a:lnTo>
                  <a:lnTo>
                    <a:pt x="21" y="4"/>
                  </a:lnTo>
                  <a:lnTo>
                    <a:pt x="21" y="4"/>
                  </a:lnTo>
                  <a:lnTo>
                    <a:pt x="21" y="4"/>
                  </a:lnTo>
                  <a:lnTo>
                    <a:pt x="21" y="4"/>
                  </a:lnTo>
                  <a:lnTo>
                    <a:pt x="20" y="6"/>
                  </a:lnTo>
                  <a:lnTo>
                    <a:pt x="20" y="6"/>
                  </a:lnTo>
                  <a:lnTo>
                    <a:pt x="16" y="11"/>
                  </a:lnTo>
                  <a:lnTo>
                    <a:pt x="16" y="11"/>
                  </a:lnTo>
                  <a:lnTo>
                    <a:pt x="14" y="11"/>
                  </a:lnTo>
                  <a:lnTo>
                    <a:pt x="14" y="11"/>
                  </a:lnTo>
                  <a:lnTo>
                    <a:pt x="13" y="11"/>
                  </a:lnTo>
                  <a:lnTo>
                    <a:pt x="13" y="11"/>
                  </a:lnTo>
                  <a:lnTo>
                    <a:pt x="12" y="13"/>
                  </a:lnTo>
                  <a:lnTo>
                    <a:pt x="12" y="13"/>
                  </a:lnTo>
                  <a:lnTo>
                    <a:pt x="11" y="15"/>
                  </a:lnTo>
                  <a:lnTo>
                    <a:pt x="11" y="15"/>
                  </a:lnTo>
                  <a:lnTo>
                    <a:pt x="8" y="17"/>
                  </a:lnTo>
                  <a:lnTo>
                    <a:pt x="8" y="17"/>
                  </a:lnTo>
                  <a:lnTo>
                    <a:pt x="7" y="17"/>
                  </a:lnTo>
                  <a:lnTo>
                    <a:pt x="5" y="15"/>
                  </a:lnTo>
                  <a:lnTo>
                    <a:pt x="5" y="15"/>
                  </a:lnTo>
                  <a:lnTo>
                    <a:pt x="4" y="14"/>
                  </a:lnTo>
                  <a:lnTo>
                    <a:pt x="4" y="14"/>
                  </a:lnTo>
                  <a:lnTo>
                    <a:pt x="3" y="15"/>
                  </a:lnTo>
                  <a:lnTo>
                    <a:pt x="3" y="15"/>
                  </a:lnTo>
                  <a:lnTo>
                    <a:pt x="1" y="17"/>
                  </a:lnTo>
                  <a:lnTo>
                    <a:pt x="1" y="17"/>
                  </a:lnTo>
                  <a:lnTo>
                    <a:pt x="0" y="18"/>
                  </a:lnTo>
                  <a:lnTo>
                    <a:pt x="0" y="18"/>
                  </a:lnTo>
                  <a:lnTo>
                    <a:pt x="0" y="18"/>
                  </a:lnTo>
                  <a:close/>
                  <a:moveTo>
                    <a:pt x="4" y="11"/>
                  </a:moveTo>
                  <a:lnTo>
                    <a:pt x="4" y="11"/>
                  </a:lnTo>
                  <a:lnTo>
                    <a:pt x="4" y="11"/>
                  </a:lnTo>
                  <a:lnTo>
                    <a:pt x="4" y="11"/>
                  </a:lnTo>
                  <a:lnTo>
                    <a:pt x="4" y="11"/>
                  </a:lnTo>
                  <a:lnTo>
                    <a:pt x="4" y="11"/>
                  </a:lnTo>
                  <a:lnTo>
                    <a:pt x="4" y="11"/>
                  </a:lnTo>
                  <a:lnTo>
                    <a:pt x="4" y="11"/>
                  </a:lnTo>
                  <a:close/>
                  <a:moveTo>
                    <a:pt x="8" y="13"/>
                  </a:moveTo>
                  <a:lnTo>
                    <a:pt x="8" y="13"/>
                  </a:lnTo>
                  <a:lnTo>
                    <a:pt x="9" y="11"/>
                  </a:lnTo>
                  <a:lnTo>
                    <a:pt x="9" y="11"/>
                  </a:lnTo>
                  <a:lnTo>
                    <a:pt x="11" y="9"/>
                  </a:lnTo>
                  <a:lnTo>
                    <a:pt x="11" y="9"/>
                  </a:lnTo>
                  <a:lnTo>
                    <a:pt x="11" y="7"/>
                  </a:lnTo>
                  <a:lnTo>
                    <a:pt x="11" y="7"/>
                  </a:lnTo>
                  <a:lnTo>
                    <a:pt x="11" y="6"/>
                  </a:lnTo>
                  <a:lnTo>
                    <a:pt x="9" y="6"/>
                  </a:lnTo>
                  <a:lnTo>
                    <a:pt x="9" y="6"/>
                  </a:lnTo>
                  <a:lnTo>
                    <a:pt x="8" y="9"/>
                  </a:lnTo>
                  <a:lnTo>
                    <a:pt x="8" y="9"/>
                  </a:lnTo>
                  <a:lnTo>
                    <a:pt x="7" y="13"/>
                  </a:lnTo>
                  <a:lnTo>
                    <a:pt x="8" y="13"/>
                  </a:lnTo>
                  <a:close/>
                  <a:moveTo>
                    <a:pt x="9" y="5"/>
                  </a:moveTo>
                  <a:lnTo>
                    <a:pt x="9" y="5"/>
                  </a:lnTo>
                  <a:lnTo>
                    <a:pt x="11" y="5"/>
                  </a:lnTo>
                  <a:lnTo>
                    <a:pt x="9" y="5"/>
                  </a:lnTo>
                  <a:lnTo>
                    <a:pt x="11" y="5"/>
                  </a:lnTo>
                  <a:lnTo>
                    <a:pt x="11" y="5"/>
                  </a:lnTo>
                  <a:lnTo>
                    <a:pt x="9" y="5"/>
                  </a:lnTo>
                  <a:lnTo>
                    <a:pt x="9" y="5"/>
                  </a:lnTo>
                  <a:lnTo>
                    <a:pt x="9" y="5"/>
                  </a:lnTo>
                  <a:lnTo>
                    <a:pt x="9" y="5"/>
                  </a:lnTo>
                  <a:lnTo>
                    <a:pt x="9" y="5"/>
                  </a:lnTo>
                  <a:lnTo>
                    <a:pt x="9" y="5"/>
                  </a:lnTo>
                  <a:close/>
                  <a:moveTo>
                    <a:pt x="9" y="5"/>
                  </a:moveTo>
                  <a:lnTo>
                    <a:pt x="9" y="5"/>
                  </a:lnTo>
                  <a:lnTo>
                    <a:pt x="9" y="5"/>
                  </a:lnTo>
                  <a:lnTo>
                    <a:pt x="11" y="4"/>
                  </a:lnTo>
                  <a:lnTo>
                    <a:pt x="11" y="5"/>
                  </a:lnTo>
                  <a:lnTo>
                    <a:pt x="9" y="5"/>
                  </a:lnTo>
                  <a:lnTo>
                    <a:pt x="9" y="5"/>
                  </a:lnTo>
                  <a:lnTo>
                    <a:pt x="9" y="5"/>
                  </a:lnTo>
                  <a:lnTo>
                    <a:pt x="9" y="5"/>
                  </a:lnTo>
                  <a:lnTo>
                    <a:pt x="9" y="5"/>
                  </a:lnTo>
                  <a:lnTo>
                    <a:pt x="9" y="5"/>
                  </a:lnTo>
                  <a:lnTo>
                    <a:pt x="9" y="5"/>
                  </a:lnTo>
                  <a:lnTo>
                    <a:pt x="9" y="5"/>
                  </a:lnTo>
                  <a:lnTo>
                    <a:pt x="9" y="5"/>
                  </a:lnTo>
                  <a:lnTo>
                    <a:pt x="9" y="5"/>
                  </a:lnTo>
                  <a:lnTo>
                    <a:pt x="9" y="5"/>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24" name="Freeform 2162">
              <a:extLst>
                <a:ext uri="{FF2B5EF4-FFF2-40B4-BE49-F238E27FC236}">
                  <a16:creationId xmlns:a16="http://schemas.microsoft.com/office/drawing/2014/main" id="{4F556546-2CB7-44E8-AE46-37573E314B50}"/>
                </a:ext>
              </a:extLst>
            </p:cNvPr>
            <p:cNvSpPr>
              <a:spLocks/>
            </p:cNvSpPr>
            <p:nvPr/>
          </p:nvSpPr>
          <p:spPr bwMode="auto">
            <a:xfrm>
              <a:off x="6134236" y="4850783"/>
              <a:ext cx="39019" cy="30014"/>
            </a:xfrm>
            <a:custGeom>
              <a:avLst/>
              <a:gdLst>
                <a:gd name="T0" fmla="*/ 19 w 39"/>
                <a:gd name="T1" fmla="*/ 18 h 30"/>
                <a:gd name="T2" fmla="*/ 17 w 39"/>
                <a:gd name="T3" fmla="*/ 16 h 30"/>
                <a:gd name="T4" fmla="*/ 17 w 39"/>
                <a:gd name="T5" fmla="*/ 13 h 30"/>
                <a:gd name="T6" fmla="*/ 16 w 39"/>
                <a:gd name="T7" fmla="*/ 16 h 30"/>
                <a:gd name="T8" fmla="*/ 13 w 39"/>
                <a:gd name="T9" fmla="*/ 18 h 30"/>
                <a:gd name="T10" fmla="*/ 13 w 39"/>
                <a:gd name="T11" fmla="*/ 22 h 30"/>
                <a:gd name="T12" fmla="*/ 11 w 39"/>
                <a:gd name="T13" fmla="*/ 26 h 30"/>
                <a:gd name="T14" fmla="*/ 9 w 39"/>
                <a:gd name="T15" fmla="*/ 28 h 30"/>
                <a:gd name="T16" fmla="*/ 7 w 39"/>
                <a:gd name="T17" fmla="*/ 26 h 30"/>
                <a:gd name="T18" fmla="*/ 6 w 39"/>
                <a:gd name="T19" fmla="*/ 24 h 30"/>
                <a:gd name="T20" fmla="*/ 7 w 39"/>
                <a:gd name="T21" fmla="*/ 24 h 30"/>
                <a:gd name="T22" fmla="*/ 3 w 39"/>
                <a:gd name="T23" fmla="*/ 28 h 30"/>
                <a:gd name="T24" fmla="*/ 0 w 39"/>
                <a:gd name="T25" fmla="*/ 30 h 30"/>
                <a:gd name="T26" fmla="*/ 0 w 39"/>
                <a:gd name="T27" fmla="*/ 30 h 30"/>
                <a:gd name="T28" fmla="*/ 0 w 39"/>
                <a:gd name="T29" fmla="*/ 29 h 30"/>
                <a:gd name="T30" fmla="*/ 2 w 39"/>
                <a:gd name="T31" fmla="*/ 28 h 30"/>
                <a:gd name="T32" fmla="*/ 3 w 39"/>
                <a:gd name="T33" fmla="*/ 22 h 30"/>
                <a:gd name="T34" fmla="*/ 6 w 39"/>
                <a:gd name="T35" fmla="*/ 18 h 30"/>
                <a:gd name="T36" fmla="*/ 8 w 39"/>
                <a:gd name="T37" fmla="*/ 16 h 30"/>
                <a:gd name="T38" fmla="*/ 9 w 39"/>
                <a:gd name="T39" fmla="*/ 16 h 30"/>
                <a:gd name="T40" fmla="*/ 11 w 39"/>
                <a:gd name="T41" fmla="*/ 16 h 30"/>
                <a:gd name="T42" fmla="*/ 11 w 39"/>
                <a:gd name="T43" fmla="*/ 18 h 30"/>
                <a:gd name="T44" fmla="*/ 11 w 39"/>
                <a:gd name="T45" fmla="*/ 20 h 30"/>
                <a:gd name="T46" fmla="*/ 9 w 39"/>
                <a:gd name="T47" fmla="*/ 22 h 30"/>
                <a:gd name="T48" fmla="*/ 12 w 39"/>
                <a:gd name="T49" fmla="*/ 18 h 30"/>
                <a:gd name="T50" fmla="*/ 12 w 39"/>
                <a:gd name="T51" fmla="*/ 17 h 30"/>
                <a:gd name="T52" fmla="*/ 13 w 39"/>
                <a:gd name="T53" fmla="*/ 15 h 30"/>
                <a:gd name="T54" fmla="*/ 15 w 39"/>
                <a:gd name="T55" fmla="*/ 12 h 30"/>
                <a:gd name="T56" fmla="*/ 17 w 39"/>
                <a:gd name="T57" fmla="*/ 9 h 30"/>
                <a:gd name="T58" fmla="*/ 19 w 39"/>
                <a:gd name="T59" fmla="*/ 9 h 30"/>
                <a:gd name="T60" fmla="*/ 20 w 39"/>
                <a:gd name="T61" fmla="*/ 11 h 30"/>
                <a:gd name="T62" fmla="*/ 20 w 39"/>
                <a:gd name="T63" fmla="*/ 12 h 30"/>
                <a:gd name="T64" fmla="*/ 22 w 39"/>
                <a:gd name="T65" fmla="*/ 8 h 30"/>
                <a:gd name="T66" fmla="*/ 25 w 39"/>
                <a:gd name="T67" fmla="*/ 4 h 30"/>
                <a:gd name="T68" fmla="*/ 28 w 39"/>
                <a:gd name="T69" fmla="*/ 3 h 30"/>
                <a:gd name="T70" fmla="*/ 29 w 39"/>
                <a:gd name="T71" fmla="*/ 4 h 30"/>
                <a:gd name="T72" fmla="*/ 30 w 39"/>
                <a:gd name="T73" fmla="*/ 7 h 30"/>
                <a:gd name="T74" fmla="*/ 30 w 39"/>
                <a:gd name="T75" fmla="*/ 8 h 30"/>
                <a:gd name="T76" fmla="*/ 30 w 39"/>
                <a:gd name="T77" fmla="*/ 9 h 30"/>
                <a:gd name="T78" fmla="*/ 32 w 39"/>
                <a:gd name="T79" fmla="*/ 8 h 30"/>
                <a:gd name="T80" fmla="*/ 34 w 39"/>
                <a:gd name="T81" fmla="*/ 5 h 30"/>
                <a:gd name="T82" fmla="*/ 37 w 39"/>
                <a:gd name="T83" fmla="*/ 3 h 30"/>
                <a:gd name="T84" fmla="*/ 38 w 39"/>
                <a:gd name="T85" fmla="*/ 2 h 30"/>
                <a:gd name="T86" fmla="*/ 38 w 39"/>
                <a:gd name="T87" fmla="*/ 0 h 30"/>
                <a:gd name="T88" fmla="*/ 39 w 39"/>
                <a:gd name="T89" fmla="*/ 0 h 30"/>
                <a:gd name="T90" fmla="*/ 39 w 39"/>
                <a:gd name="T91" fmla="*/ 0 h 30"/>
                <a:gd name="T92" fmla="*/ 38 w 39"/>
                <a:gd name="T93" fmla="*/ 2 h 30"/>
                <a:gd name="T94" fmla="*/ 37 w 39"/>
                <a:gd name="T95" fmla="*/ 4 h 30"/>
                <a:gd name="T96" fmla="*/ 35 w 39"/>
                <a:gd name="T97" fmla="*/ 7 h 30"/>
                <a:gd name="T98" fmla="*/ 33 w 39"/>
                <a:gd name="T99" fmla="*/ 9 h 30"/>
                <a:gd name="T100" fmla="*/ 32 w 39"/>
                <a:gd name="T101" fmla="*/ 11 h 30"/>
                <a:gd name="T102" fmla="*/ 30 w 39"/>
                <a:gd name="T103" fmla="*/ 11 h 30"/>
                <a:gd name="T104" fmla="*/ 28 w 39"/>
                <a:gd name="T105" fmla="*/ 9 h 30"/>
                <a:gd name="T106" fmla="*/ 28 w 39"/>
                <a:gd name="T107" fmla="*/ 8 h 30"/>
                <a:gd name="T108" fmla="*/ 26 w 39"/>
                <a:gd name="T109" fmla="*/ 8 h 30"/>
                <a:gd name="T110" fmla="*/ 26 w 39"/>
                <a:gd name="T111" fmla="*/ 8 h 30"/>
                <a:gd name="T112" fmla="*/ 22 w 39"/>
                <a:gd name="T113" fmla="*/ 16 h 30"/>
                <a:gd name="T114" fmla="*/ 21 w 39"/>
                <a:gd name="T115" fmla="*/ 18 h 30"/>
                <a:gd name="T116" fmla="*/ 20 w 39"/>
                <a:gd name="T117" fmla="*/ 18 h 30"/>
                <a:gd name="T118" fmla="*/ 19 w 39"/>
                <a:gd name="T119"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 h="30">
                  <a:moveTo>
                    <a:pt x="19" y="18"/>
                  </a:moveTo>
                  <a:lnTo>
                    <a:pt x="19" y="18"/>
                  </a:lnTo>
                  <a:lnTo>
                    <a:pt x="17" y="16"/>
                  </a:lnTo>
                  <a:lnTo>
                    <a:pt x="17" y="16"/>
                  </a:lnTo>
                  <a:lnTo>
                    <a:pt x="17" y="13"/>
                  </a:lnTo>
                  <a:lnTo>
                    <a:pt x="17" y="13"/>
                  </a:lnTo>
                  <a:lnTo>
                    <a:pt x="16" y="16"/>
                  </a:lnTo>
                  <a:lnTo>
                    <a:pt x="16" y="16"/>
                  </a:lnTo>
                  <a:lnTo>
                    <a:pt x="13" y="18"/>
                  </a:lnTo>
                  <a:lnTo>
                    <a:pt x="13" y="18"/>
                  </a:lnTo>
                  <a:lnTo>
                    <a:pt x="13" y="22"/>
                  </a:lnTo>
                  <a:lnTo>
                    <a:pt x="13" y="22"/>
                  </a:lnTo>
                  <a:lnTo>
                    <a:pt x="11" y="26"/>
                  </a:lnTo>
                  <a:lnTo>
                    <a:pt x="11" y="26"/>
                  </a:lnTo>
                  <a:lnTo>
                    <a:pt x="9" y="28"/>
                  </a:lnTo>
                  <a:lnTo>
                    <a:pt x="9" y="28"/>
                  </a:lnTo>
                  <a:lnTo>
                    <a:pt x="8" y="26"/>
                  </a:lnTo>
                  <a:lnTo>
                    <a:pt x="7" y="26"/>
                  </a:lnTo>
                  <a:lnTo>
                    <a:pt x="7" y="26"/>
                  </a:lnTo>
                  <a:lnTo>
                    <a:pt x="6" y="24"/>
                  </a:lnTo>
                  <a:lnTo>
                    <a:pt x="7" y="24"/>
                  </a:lnTo>
                  <a:lnTo>
                    <a:pt x="7" y="24"/>
                  </a:lnTo>
                  <a:lnTo>
                    <a:pt x="3" y="28"/>
                  </a:lnTo>
                  <a:lnTo>
                    <a:pt x="3" y="28"/>
                  </a:lnTo>
                  <a:lnTo>
                    <a:pt x="0" y="30"/>
                  </a:lnTo>
                  <a:lnTo>
                    <a:pt x="0" y="30"/>
                  </a:lnTo>
                  <a:lnTo>
                    <a:pt x="0" y="30"/>
                  </a:lnTo>
                  <a:lnTo>
                    <a:pt x="0" y="30"/>
                  </a:lnTo>
                  <a:lnTo>
                    <a:pt x="0" y="29"/>
                  </a:lnTo>
                  <a:lnTo>
                    <a:pt x="0" y="29"/>
                  </a:lnTo>
                  <a:lnTo>
                    <a:pt x="2" y="28"/>
                  </a:lnTo>
                  <a:lnTo>
                    <a:pt x="2" y="28"/>
                  </a:lnTo>
                  <a:lnTo>
                    <a:pt x="3" y="22"/>
                  </a:lnTo>
                  <a:lnTo>
                    <a:pt x="3" y="22"/>
                  </a:lnTo>
                  <a:lnTo>
                    <a:pt x="6" y="18"/>
                  </a:lnTo>
                  <a:lnTo>
                    <a:pt x="6" y="18"/>
                  </a:lnTo>
                  <a:lnTo>
                    <a:pt x="8" y="16"/>
                  </a:lnTo>
                  <a:lnTo>
                    <a:pt x="8" y="16"/>
                  </a:lnTo>
                  <a:lnTo>
                    <a:pt x="9" y="16"/>
                  </a:lnTo>
                  <a:lnTo>
                    <a:pt x="9" y="16"/>
                  </a:lnTo>
                  <a:lnTo>
                    <a:pt x="11" y="16"/>
                  </a:lnTo>
                  <a:lnTo>
                    <a:pt x="11" y="16"/>
                  </a:lnTo>
                  <a:lnTo>
                    <a:pt x="11" y="18"/>
                  </a:lnTo>
                  <a:lnTo>
                    <a:pt x="11" y="18"/>
                  </a:lnTo>
                  <a:lnTo>
                    <a:pt x="11" y="20"/>
                  </a:lnTo>
                  <a:lnTo>
                    <a:pt x="11" y="20"/>
                  </a:lnTo>
                  <a:lnTo>
                    <a:pt x="9" y="22"/>
                  </a:lnTo>
                  <a:lnTo>
                    <a:pt x="9" y="22"/>
                  </a:lnTo>
                  <a:lnTo>
                    <a:pt x="12" y="18"/>
                  </a:lnTo>
                  <a:lnTo>
                    <a:pt x="12" y="18"/>
                  </a:lnTo>
                  <a:lnTo>
                    <a:pt x="12" y="17"/>
                  </a:lnTo>
                  <a:lnTo>
                    <a:pt x="12" y="17"/>
                  </a:lnTo>
                  <a:lnTo>
                    <a:pt x="13" y="15"/>
                  </a:lnTo>
                  <a:lnTo>
                    <a:pt x="13" y="15"/>
                  </a:lnTo>
                  <a:lnTo>
                    <a:pt x="15" y="12"/>
                  </a:lnTo>
                  <a:lnTo>
                    <a:pt x="15" y="12"/>
                  </a:lnTo>
                  <a:lnTo>
                    <a:pt x="17" y="9"/>
                  </a:lnTo>
                  <a:lnTo>
                    <a:pt x="17" y="9"/>
                  </a:lnTo>
                  <a:lnTo>
                    <a:pt x="19" y="9"/>
                  </a:lnTo>
                  <a:lnTo>
                    <a:pt x="19" y="9"/>
                  </a:lnTo>
                  <a:lnTo>
                    <a:pt x="20" y="9"/>
                  </a:lnTo>
                  <a:lnTo>
                    <a:pt x="20" y="11"/>
                  </a:lnTo>
                  <a:lnTo>
                    <a:pt x="20" y="12"/>
                  </a:lnTo>
                  <a:lnTo>
                    <a:pt x="20" y="12"/>
                  </a:lnTo>
                  <a:lnTo>
                    <a:pt x="22" y="8"/>
                  </a:lnTo>
                  <a:lnTo>
                    <a:pt x="22" y="8"/>
                  </a:lnTo>
                  <a:lnTo>
                    <a:pt x="25" y="4"/>
                  </a:lnTo>
                  <a:lnTo>
                    <a:pt x="25" y="4"/>
                  </a:lnTo>
                  <a:lnTo>
                    <a:pt x="28" y="3"/>
                  </a:lnTo>
                  <a:lnTo>
                    <a:pt x="28" y="3"/>
                  </a:lnTo>
                  <a:lnTo>
                    <a:pt x="28" y="3"/>
                  </a:lnTo>
                  <a:lnTo>
                    <a:pt x="29" y="4"/>
                  </a:lnTo>
                  <a:lnTo>
                    <a:pt x="29" y="4"/>
                  </a:lnTo>
                  <a:lnTo>
                    <a:pt x="30" y="7"/>
                  </a:lnTo>
                  <a:lnTo>
                    <a:pt x="30" y="7"/>
                  </a:lnTo>
                  <a:lnTo>
                    <a:pt x="30" y="8"/>
                  </a:lnTo>
                  <a:lnTo>
                    <a:pt x="30" y="9"/>
                  </a:lnTo>
                  <a:lnTo>
                    <a:pt x="30" y="9"/>
                  </a:lnTo>
                  <a:lnTo>
                    <a:pt x="32" y="8"/>
                  </a:lnTo>
                  <a:lnTo>
                    <a:pt x="32" y="8"/>
                  </a:lnTo>
                  <a:lnTo>
                    <a:pt x="34" y="5"/>
                  </a:lnTo>
                  <a:lnTo>
                    <a:pt x="34" y="5"/>
                  </a:lnTo>
                  <a:lnTo>
                    <a:pt x="37" y="3"/>
                  </a:lnTo>
                  <a:lnTo>
                    <a:pt x="37" y="3"/>
                  </a:lnTo>
                  <a:lnTo>
                    <a:pt x="38" y="2"/>
                  </a:lnTo>
                  <a:lnTo>
                    <a:pt x="38" y="2"/>
                  </a:lnTo>
                  <a:lnTo>
                    <a:pt x="38" y="0"/>
                  </a:lnTo>
                  <a:lnTo>
                    <a:pt x="38" y="0"/>
                  </a:lnTo>
                  <a:lnTo>
                    <a:pt x="38" y="0"/>
                  </a:lnTo>
                  <a:lnTo>
                    <a:pt x="39" y="0"/>
                  </a:lnTo>
                  <a:lnTo>
                    <a:pt x="39" y="0"/>
                  </a:lnTo>
                  <a:lnTo>
                    <a:pt x="39" y="0"/>
                  </a:lnTo>
                  <a:lnTo>
                    <a:pt x="39" y="0"/>
                  </a:lnTo>
                  <a:lnTo>
                    <a:pt x="38" y="2"/>
                  </a:lnTo>
                  <a:lnTo>
                    <a:pt x="38" y="2"/>
                  </a:lnTo>
                  <a:lnTo>
                    <a:pt x="37" y="4"/>
                  </a:lnTo>
                  <a:lnTo>
                    <a:pt x="37" y="4"/>
                  </a:lnTo>
                  <a:lnTo>
                    <a:pt x="35" y="7"/>
                  </a:lnTo>
                  <a:lnTo>
                    <a:pt x="35" y="7"/>
                  </a:lnTo>
                  <a:lnTo>
                    <a:pt x="33" y="9"/>
                  </a:lnTo>
                  <a:lnTo>
                    <a:pt x="33" y="9"/>
                  </a:lnTo>
                  <a:lnTo>
                    <a:pt x="32" y="11"/>
                  </a:lnTo>
                  <a:lnTo>
                    <a:pt x="30" y="11"/>
                  </a:lnTo>
                  <a:lnTo>
                    <a:pt x="30" y="11"/>
                  </a:lnTo>
                  <a:lnTo>
                    <a:pt x="28" y="9"/>
                  </a:lnTo>
                  <a:lnTo>
                    <a:pt x="28" y="9"/>
                  </a:lnTo>
                  <a:lnTo>
                    <a:pt x="28" y="8"/>
                  </a:lnTo>
                  <a:lnTo>
                    <a:pt x="28" y="8"/>
                  </a:lnTo>
                  <a:lnTo>
                    <a:pt x="26" y="7"/>
                  </a:lnTo>
                  <a:lnTo>
                    <a:pt x="26" y="8"/>
                  </a:lnTo>
                  <a:lnTo>
                    <a:pt x="26" y="8"/>
                  </a:lnTo>
                  <a:lnTo>
                    <a:pt x="26" y="8"/>
                  </a:lnTo>
                  <a:lnTo>
                    <a:pt x="22" y="16"/>
                  </a:lnTo>
                  <a:lnTo>
                    <a:pt x="22" y="16"/>
                  </a:lnTo>
                  <a:lnTo>
                    <a:pt x="21" y="18"/>
                  </a:lnTo>
                  <a:lnTo>
                    <a:pt x="21" y="18"/>
                  </a:lnTo>
                  <a:lnTo>
                    <a:pt x="20" y="18"/>
                  </a:lnTo>
                  <a:lnTo>
                    <a:pt x="20" y="18"/>
                  </a:lnTo>
                  <a:lnTo>
                    <a:pt x="19" y="18"/>
                  </a:lnTo>
                  <a:lnTo>
                    <a:pt x="19" y="18"/>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25" name="Freeform 2163">
              <a:extLst>
                <a:ext uri="{FF2B5EF4-FFF2-40B4-BE49-F238E27FC236}">
                  <a16:creationId xmlns:a16="http://schemas.microsoft.com/office/drawing/2014/main" id="{B16F20D4-84C6-4A94-AEA8-E5C7D71EC53C}"/>
                </a:ext>
              </a:extLst>
            </p:cNvPr>
            <p:cNvSpPr>
              <a:spLocks noEditPoints="1"/>
            </p:cNvSpPr>
            <p:nvPr/>
          </p:nvSpPr>
          <p:spPr bwMode="auto">
            <a:xfrm>
              <a:off x="6168252" y="4835776"/>
              <a:ext cx="22011" cy="20010"/>
            </a:xfrm>
            <a:custGeom>
              <a:avLst/>
              <a:gdLst>
                <a:gd name="T0" fmla="*/ 7 w 22"/>
                <a:gd name="T1" fmla="*/ 18 h 20"/>
                <a:gd name="T2" fmla="*/ 5 w 22"/>
                <a:gd name="T3" fmla="*/ 17 h 20"/>
                <a:gd name="T4" fmla="*/ 4 w 22"/>
                <a:gd name="T5" fmla="*/ 15 h 20"/>
                <a:gd name="T6" fmla="*/ 3 w 22"/>
                <a:gd name="T7" fmla="*/ 18 h 20"/>
                <a:gd name="T8" fmla="*/ 1 w 22"/>
                <a:gd name="T9" fmla="*/ 19 h 20"/>
                <a:gd name="T10" fmla="*/ 0 w 22"/>
                <a:gd name="T11" fmla="*/ 20 h 20"/>
                <a:gd name="T12" fmla="*/ 0 w 22"/>
                <a:gd name="T13" fmla="*/ 20 h 20"/>
                <a:gd name="T14" fmla="*/ 1 w 22"/>
                <a:gd name="T15" fmla="*/ 19 h 20"/>
                <a:gd name="T16" fmla="*/ 1 w 22"/>
                <a:gd name="T17" fmla="*/ 19 h 20"/>
                <a:gd name="T18" fmla="*/ 4 w 22"/>
                <a:gd name="T19" fmla="*/ 13 h 20"/>
                <a:gd name="T20" fmla="*/ 5 w 22"/>
                <a:gd name="T21" fmla="*/ 13 h 20"/>
                <a:gd name="T22" fmla="*/ 5 w 22"/>
                <a:gd name="T23" fmla="*/ 10 h 20"/>
                <a:gd name="T24" fmla="*/ 8 w 22"/>
                <a:gd name="T25" fmla="*/ 7 h 20"/>
                <a:gd name="T26" fmla="*/ 9 w 22"/>
                <a:gd name="T27" fmla="*/ 6 h 20"/>
                <a:gd name="T28" fmla="*/ 9 w 22"/>
                <a:gd name="T29" fmla="*/ 6 h 20"/>
                <a:gd name="T30" fmla="*/ 9 w 22"/>
                <a:gd name="T31" fmla="*/ 6 h 20"/>
                <a:gd name="T32" fmla="*/ 11 w 22"/>
                <a:gd name="T33" fmla="*/ 6 h 20"/>
                <a:gd name="T34" fmla="*/ 12 w 22"/>
                <a:gd name="T35" fmla="*/ 6 h 20"/>
                <a:gd name="T36" fmla="*/ 12 w 22"/>
                <a:gd name="T37" fmla="*/ 9 h 20"/>
                <a:gd name="T38" fmla="*/ 11 w 22"/>
                <a:gd name="T39" fmla="*/ 10 h 20"/>
                <a:gd name="T40" fmla="*/ 8 w 22"/>
                <a:gd name="T41" fmla="*/ 13 h 20"/>
                <a:gd name="T42" fmla="*/ 8 w 22"/>
                <a:gd name="T43" fmla="*/ 15 h 20"/>
                <a:gd name="T44" fmla="*/ 11 w 22"/>
                <a:gd name="T45" fmla="*/ 13 h 20"/>
                <a:gd name="T46" fmla="*/ 13 w 22"/>
                <a:gd name="T47" fmla="*/ 11 h 20"/>
                <a:gd name="T48" fmla="*/ 16 w 22"/>
                <a:gd name="T49" fmla="*/ 7 h 20"/>
                <a:gd name="T50" fmla="*/ 17 w 22"/>
                <a:gd name="T51" fmla="*/ 6 h 20"/>
                <a:gd name="T52" fmla="*/ 20 w 22"/>
                <a:gd name="T53" fmla="*/ 4 h 20"/>
                <a:gd name="T54" fmla="*/ 21 w 22"/>
                <a:gd name="T55" fmla="*/ 0 h 20"/>
                <a:gd name="T56" fmla="*/ 22 w 22"/>
                <a:gd name="T57" fmla="*/ 0 h 20"/>
                <a:gd name="T58" fmla="*/ 22 w 22"/>
                <a:gd name="T59" fmla="*/ 0 h 20"/>
                <a:gd name="T60" fmla="*/ 22 w 22"/>
                <a:gd name="T61" fmla="*/ 1 h 20"/>
                <a:gd name="T62" fmla="*/ 21 w 22"/>
                <a:gd name="T63" fmla="*/ 4 h 20"/>
                <a:gd name="T64" fmla="*/ 18 w 22"/>
                <a:gd name="T65" fmla="*/ 6 h 20"/>
                <a:gd name="T66" fmla="*/ 16 w 22"/>
                <a:gd name="T67" fmla="*/ 10 h 20"/>
                <a:gd name="T68" fmla="*/ 14 w 22"/>
                <a:gd name="T69" fmla="*/ 13 h 20"/>
                <a:gd name="T70" fmla="*/ 13 w 22"/>
                <a:gd name="T71" fmla="*/ 15 h 20"/>
                <a:gd name="T72" fmla="*/ 11 w 22"/>
                <a:gd name="T73" fmla="*/ 18 h 20"/>
                <a:gd name="T74" fmla="*/ 7 w 22"/>
                <a:gd name="T75" fmla="*/ 18 h 20"/>
                <a:gd name="T76" fmla="*/ 9 w 22"/>
                <a:gd name="T77" fmla="*/ 10 h 20"/>
                <a:gd name="T78" fmla="*/ 8 w 22"/>
                <a:gd name="T79" fmla="*/ 11 h 20"/>
                <a:gd name="T80" fmla="*/ 9 w 22"/>
                <a:gd name="T81" fmla="*/ 9 h 20"/>
                <a:gd name="T82" fmla="*/ 9 w 22"/>
                <a:gd name="T8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 h="20">
                  <a:moveTo>
                    <a:pt x="7" y="18"/>
                  </a:moveTo>
                  <a:lnTo>
                    <a:pt x="7" y="18"/>
                  </a:lnTo>
                  <a:lnTo>
                    <a:pt x="5" y="17"/>
                  </a:lnTo>
                  <a:lnTo>
                    <a:pt x="5" y="17"/>
                  </a:lnTo>
                  <a:lnTo>
                    <a:pt x="4" y="15"/>
                  </a:lnTo>
                  <a:lnTo>
                    <a:pt x="4" y="15"/>
                  </a:lnTo>
                  <a:lnTo>
                    <a:pt x="3" y="18"/>
                  </a:lnTo>
                  <a:lnTo>
                    <a:pt x="3" y="18"/>
                  </a:lnTo>
                  <a:lnTo>
                    <a:pt x="1" y="19"/>
                  </a:lnTo>
                  <a:lnTo>
                    <a:pt x="1" y="19"/>
                  </a:lnTo>
                  <a:lnTo>
                    <a:pt x="1" y="19"/>
                  </a:lnTo>
                  <a:lnTo>
                    <a:pt x="0" y="20"/>
                  </a:lnTo>
                  <a:lnTo>
                    <a:pt x="0" y="20"/>
                  </a:lnTo>
                  <a:lnTo>
                    <a:pt x="0" y="20"/>
                  </a:lnTo>
                  <a:lnTo>
                    <a:pt x="1" y="19"/>
                  </a:lnTo>
                  <a:lnTo>
                    <a:pt x="1" y="19"/>
                  </a:lnTo>
                  <a:lnTo>
                    <a:pt x="1" y="19"/>
                  </a:lnTo>
                  <a:lnTo>
                    <a:pt x="1" y="19"/>
                  </a:lnTo>
                  <a:lnTo>
                    <a:pt x="1" y="19"/>
                  </a:lnTo>
                  <a:lnTo>
                    <a:pt x="4" y="13"/>
                  </a:lnTo>
                  <a:lnTo>
                    <a:pt x="4" y="13"/>
                  </a:lnTo>
                  <a:lnTo>
                    <a:pt x="5" y="13"/>
                  </a:lnTo>
                  <a:lnTo>
                    <a:pt x="5" y="13"/>
                  </a:lnTo>
                  <a:lnTo>
                    <a:pt x="5" y="10"/>
                  </a:lnTo>
                  <a:lnTo>
                    <a:pt x="5" y="10"/>
                  </a:lnTo>
                  <a:lnTo>
                    <a:pt x="8" y="7"/>
                  </a:lnTo>
                  <a:lnTo>
                    <a:pt x="8" y="7"/>
                  </a:lnTo>
                  <a:lnTo>
                    <a:pt x="9" y="6"/>
                  </a:lnTo>
                  <a:lnTo>
                    <a:pt x="9" y="6"/>
                  </a:lnTo>
                  <a:lnTo>
                    <a:pt x="9" y="6"/>
                  </a:lnTo>
                  <a:lnTo>
                    <a:pt x="9" y="6"/>
                  </a:lnTo>
                  <a:lnTo>
                    <a:pt x="9" y="6"/>
                  </a:lnTo>
                  <a:lnTo>
                    <a:pt x="11" y="6"/>
                  </a:lnTo>
                  <a:lnTo>
                    <a:pt x="11" y="6"/>
                  </a:lnTo>
                  <a:lnTo>
                    <a:pt x="12" y="6"/>
                  </a:lnTo>
                  <a:lnTo>
                    <a:pt x="12" y="6"/>
                  </a:lnTo>
                  <a:lnTo>
                    <a:pt x="12" y="9"/>
                  </a:lnTo>
                  <a:lnTo>
                    <a:pt x="12" y="9"/>
                  </a:lnTo>
                  <a:lnTo>
                    <a:pt x="11" y="10"/>
                  </a:lnTo>
                  <a:lnTo>
                    <a:pt x="11" y="10"/>
                  </a:lnTo>
                  <a:lnTo>
                    <a:pt x="8" y="13"/>
                  </a:lnTo>
                  <a:lnTo>
                    <a:pt x="8" y="13"/>
                  </a:lnTo>
                  <a:lnTo>
                    <a:pt x="8" y="13"/>
                  </a:lnTo>
                  <a:lnTo>
                    <a:pt x="8" y="15"/>
                  </a:lnTo>
                  <a:lnTo>
                    <a:pt x="8" y="15"/>
                  </a:lnTo>
                  <a:lnTo>
                    <a:pt x="11" y="13"/>
                  </a:lnTo>
                  <a:lnTo>
                    <a:pt x="11" y="13"/>
                  </a:lnTo>
                  <a:lnTo>
                    <a:pt x="13" y="11"/>
                  </a:lnTo>
                  <a:lnTo>
                    <a:pt x="13" y="11"/>
                  </a:lnTo>
                  <a:lnTo>
                    <a:pt x="16" y="7"/>
                  </a:lnTo>
                  <a:lnTo>
                    <a:pt x="16" y="7"/>
                  </a:lnTo>
                  <a:lnTo>
                    <a:pt x="17" y="6"/>
                  </a:lnTo>
                  <a:lnTo>
                    <a:pt x="17" y="6"/>
                  </a:lnTo>
                  <a:lnTo>
                    <a:pt x="20" y="4"/>
                  </a:lnTo>
                  <a:lnTo>
                    <a:pt x="20" y="4"/>
                  </a:lnTo>
                  <a:lnTo>
                    <a:pt x="21" y="0"/>
                  </a:lnTo>
                  <a:lnTo>
                    <a:pt x="22" y="0"/>
                  </a:lnTo>
                  <a:lnTo>
                    <a:pt x="22" y="0"/>
                  </a:lnTo>
                  <a:lnTo>
                    <a:pt x="22" y="0"/>
                  </a:lnTo>
                  <a:lnTo>
                    <a:pt x="22" y="0"/>
                  </a:lnTo>
                  <a:lnTo>
                    <a:pt x="22" y="0"/>
                  </a:lnTo>
                  <a:lnTo>
                    <a:pt x="22" y="1"/>
                  </a:lnTo>
                  <a:lnTo>
                    <a:pt x="22" y="1"/>
                  </a:lnTo>
                  <a:lnTo>
                    <a:pt x="21" y="4"/>
                  </a:lnTo>
                  <a:lnTo>
                    <a:pt x="21" y="4"/>
                  </a:lnTo>
                  <a:lnTo>
                    <a:pt x="18" y="6"/>
                  </a:lnTo>
                  <a:lnTo>
                    <a:pt x="18" y="6"/>
                  </a:lnTo>
                  <a:lnTo>
                    <a:pt x="16" y="10"/>
                  </a:lnTo>
                  <a:lnTo>
                    <a:pt x="16" y="10"/>
                  </a:lnTo>
                  <a:lnTo>
                    <a:pt x="14" y="13"/>
                  </a:lnTo>
                  <a:lnTo>
                    <a:pt x="14" y="13"/>
                  </a:lnTo>
                  <a:lnTo>
                    <a:pt x="13" y="15"/>
                  </a:lnTo>
                  <a:lnTo>
                    <a:pt x="13" y="15"/>
                  </a:lnTo>
                  <a:lnTo>
                    <a:pt x="11" y="18"/>
                  </a:lnTo>
                  <a:lnTo>
                    <a:pt x="11" y="18"/>
                  </a:lnTo>
                  <a:lnTo>
                    <a:pt x="7" y="18"/>
                  </a:lnTo>
                  <a:lnTo>
                    <a:pt x="7" y="18"/>
                  </a:lnTo>
                  <a:close/>
                  <a:moveTo>
                    <a:pt x="9" y="10"/>
                  </a:moveTo>
                  <a:lnTo>
                    <a:pt x="9" y="10"/>
                  </a:lnTo>
                  <a:lnTo>
                    <a:pt x="8" y="11"/>
                  </a:lnTo>
                  <a:lnTo>
                    <a:pt x="9" y="10"/>
                  </a:lnTo>
                  <a:lnTo>
                    <a:pt x="9" y="9"/>
                  </a:lnTo>
                  <a:lnTo>
                    <a:pt x="9" y="10"/>
                  </a:lnTo>
                  <a:lnTo>
                    <a:pt x="9" y="10"/>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26" name="Freeform 2164">
              <a:extLst>
                <a:ext uri="{FF2B5EF4-FFF2-40B4-BE49-F238E27FC236}">
                  <a16:creationId xmlns:a16="http://schemas.microsoft.com/office/drawing/2014/main" id="{4F5CA3C2-4F43-4CEF-883E-1A4E03EB4FDE}"/>
                </a:ext>
              </a:extLst>
            </p:cNvPr>
            <p:cNvSpPr>
              <a:spLocks/>
            </p:cNvSpPr>
            <p:nvPr/>
          </p:nvSpPr>
          <p:spPr bwMode="auto">
            <a:xfrm>
              <a:off x="6177256" y="4766743"/>
              <a:ext cx="48023" cy="66032"/>
            </a:xfrm>
            <a:custGeom>
              <a:avLst/>
              <a:gdLst>
                <a:gd name="T0" fmla="*/ 31 w 48"/>
                <a:gd name="T1" fmla="*/ 0 h 66"/>
                <a:gd name="T2" fmla="*/ 38 w 48"/>
                <a:gd name="T3" fmla="*/ 0 h 66"/>
                <a:gd name="T4" fmla="*/ 46 w 48"/>
                <a:gd name="T5" fmla="*/ 4 h 66"/>
                <a:gd name="T6" fmla="*/ 47 w 48"/>
                <a:gd name="T7" fmla="*/ 9 h 66"/>
                <a:gd name="T8" fmla="*/ 46 w 48"/>
                <a:gd name="T9" fmla="*/ 13 h 66"/>
                <a:gd name="T10" fmla="*/ 43 w 48"/>
                <a:gd name="T11" fmla="*/ 14 h 66"/>
                <a:gd name="T12" fmla="*/ 42 w 48"/>
                <a:gd name="T13" fmla="*/ 13 h 66"/>
                <a:gd name="T14" fmla="*/ 43 w 48"/>
                <a:gd name="T15" fmla="*/ 11 h 66"/>
                <a:gd name="T16" fmla="*/ 43 w 48"/>
                <a:gd name="T17" fmla="*/ 5 h 66"/>
                <a:gd name="T18" fmla="*/ 39 w 48"/>
                <a:gd name="T19" fmla="*/ 4 h 66"/>
                <a:gd name="T20" fmla="*/ 21 w 48"/>
                <a:gd name="T21" fmla="*/ 5 h 66"/>
                <a:gd name="T22" fmla="*/ 8 w 48"/>
                <a:gd name="T23" fmla="*/ 10 h 66"/>
                <a:gd name="T24" fmla="*/ 4 w 48"/>
                <a:gd name="T25" fmla="*/ 15 h 66"/>
                <a:gd name="T26" fmla="*/ 8 w 48"/>
                <a:gd name="T27" fmla="*/ 19 h 66"/>
                <a:gd name="T28" fmla="*/ 13 w 48"/>
                <a:gd name="T29" fmla="*/ 22 h 66"/>
                <a:gd name="T30" fmla="*/ 24 w 48"/>
                <a:gd name="T31" fmla="*/ 24 h 66"/>
                <a:gd name="T32" fmla="*/ 25 w 48"/>
                <a:gd name="T33" fmla="*/ 24 h 66"/>
                <a:gd name="T34" fmla="*/ 38 w 48"/>
                <a:gd name="T35" fmla="*/ 28 h 66"/>
                <a:gd name="T36" fmla="*/ 46 w 48"/>
                <a:gd name="T37" fmla="*/ 34 h 66"/>
                <a:gd name="T38" fmla="*/ 48 w 48"/>
                <a:gd name="T39" fmla="*/ 41 h 66"/>
                <a:gd name="T40" fmla="*/ 48 w 48"/>
                <a:gd name="T41" fmla="*/ 50 h 66"/>
                <a:gd name="T42" fmla="*/ 43 w 48"/>
                <a:gd name="T43" fmla="*/ 62 h 66"/>
                <a:gd name="T44" fmla="*/ 37 w 48"/>
                <a:gd name="T45" fmla="*/ 66 h 66"/>
                <a:gd name="T46" fmla="*/ 34 w 48"/>
                <a:gd name="T47" fmla="*/ 65 h 66"/>
                <a:gd name="T48" fmla="*/ 29 w 48"/>
                <a:gd name="T49" fmla="*/ 61 h 66"/>
                <a:gd name="T50" fmla="*/ 30 w 48"/>
                <a:gd name="T51" fmla="*/ 60 h 66"/>
                <a:gd name="T52" fmla="*/ 31 w 48"/>
                <a:gd name="T53" fmla="*/ 58 h 66"/>
                <a:gd name="T54" fmla="*/ 37 w 48"/>
                <a:gd name="T55" fmla="*/ 57 h 66"/>
                <a:gd name="T56" fmla="*/ 40 w 48"/>
                <a:gd name="T57" fmla="*/ 58 h 66"/>
                <a:gd name="T58" fmla="*/ 39 w 48"/>
                <a:gd name="T59" fmla="*/ 58 h 66"/>
                <a:gd name="T60" fmla="*/ 38 w 48"/>
                <a:gd name="T61" fmla="*/ 60 h 66"/>
                <a:gd name="T62" fmla="*/ 30 w 48"/>
                <a:gd name="T63" fmla="*/ 61 h 66"/>
                <a:gd name="T64" fmla="*/ 33 w 48"/>
                <a:gd name="T65" fmla="*/ 62 h 66"/>
                <a:gd name="T66" fmla="*/ 37 w 48"/>
                <a:gd name="T67" fmla="*/ 65 h 66"/>
                <a:gd name="T68" fmla="*/ 39 w 48"/>
                <a:gd name="T69" fmla="*/ 63 h 66"/>
                <a:gd name="T70" fmla="*/ 46 w 48"/>
                <a:gd name="T71" fmla="*/ 52 h 66"/>
                <a:gd name="T72" fmla="*/ 46 w 48"/>
                <a:gd name="T73" fmla="*/ 43 h 66"/>
                <a:gd name="T74" fmla="*/ 43 w 48"/>
                <a:gd name="T75" fmla="*/ 35 h 66"/>
                <a:gd name="T76" fmla="*/ 35 w 48"/>
                <a:gd name="T77" fmla="*/ 31 h 66"/>
                <a:gd name="T78" fmla="*/ 22 w 48"/>
                <a:gd name="T79" fmla="*/ 27 h 66"/>
                <a:gd name="T80" fmla="*/ 20 w 48"/>
                <a:gd name="T81" fmla="*/ 27 h 66"/>
                <a:gd name="T82" fmla="*/ 9 w 48"/>
                <a:gd name="T83" fmla="*/ 23 h 66"/>
                <a:gd name="T84" fmla="*/ 2 w 48"/>
                <a:gd name="T85" fmla="*/ 19 h 66"/>
                <a:gd name="T86" fmla="*/ 0 w 48"/>
                <a:gd name="T87" fmla="*/ 14 h 66"/>
                <a:gd name="T88" fmla="*/ 4 w 48"/>
                <a:gd name="T89" fmla="*/ 9 h 66"/>
                <a:gd name="T90" fmla="*/ 5 w 48"/>
                <a:gd name="T91" fmla="*/ 8 h 66"/>
                <a:gd name="T92" fmla="*/ 16 w 48"/>
                <a:gd name="T93"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66">
                  <a:moveTo>
                    <a:pt x="26" y="0"/>
                  </a:moveTo>
                  <a:lnTo>
                    <a:pt x="26" y="0"/>
                  </a:lnTo>
                  <a:lnTo>
                    <a:pt x="31" y="0"/>
                  </a:lnTo>
                  <a:lnTo>
                    <a:pt x="31" y="0"/>
                  </a:lnTo>
                  <a:lnTo>
                    <a:pt x="38" y="0"/>
                  </a:lnTo>
                  <a:lnTo>
                    <a:pt x="38" y="0"/>
                  </a:lnTo>
                  <a:lnTo>
                    <a:pt x="42" y="1"/>
                  </a:lnTo>
                  <a:lnTo>
                    <a:pt x="42" y="1"/>
                  </a:lnTo>
                  <a:lnTo>
                    <a:pt x="46" y="4"/>
                  </a:lnTo>
                  <a:lnTo>
                    <a:pt x="46" y="4"/>
                  </a:lnTo>
                  <a:lnTo>
                    <a:pt x="47" y="6"/>
                  </a:lnTo>
                  <a:lnTo>
                    <a:pt x="47" y="9"/>
                  </a:lnTo>
                  <a:lnTo>
                    <a:pt x="47" y="9"/>
                  </a:lnTo>
                  <a:lnTo>
                    <a:pt x="46" y="11"/>
                  </a:lnTo>
                  <a:lnTo>
                    <a:pt x="46" y="13"/>
                  </a:lnTo>
                  <a:lnTo>
                    <a:pt x="46" y="13"/>
                  </a:lnTo>
                  <a:lnTo>
                    <a:pt x="43" y="14"/>
                  </a:lnTo>
                  <a:lnTo>
                    <a:pt x="43" y="14"/>
                  </a:lnTo>
                  <a:lnTo>
                    <a:pt x="42" y="14"/>
                  </a:lnTo>
                  <a:lnTo>
                    <a:pt x="42" y="14"/>
                  </a:lnTo>
                  <a:lnTo>
                    <a:pt x="42" y="13"/>
                  </a:lnTo>
                  <a:lnTo>
                    <a:pt x="42" y="13"/>
                  </a:lnTo>
                  <a:lnTo>
                    <a:pt x="43" y="11"/>
                  </a:lnTo>
                  <a:lnTo>
                    <a:pt x="43" y="11"/>
                  </a:lnTo>
                  <a:lnTo>
                    <a:pt x="43" y="9"/>
                  </a:lnTo>
                  <a:lnTo>
                    <a:pt x="43" y="9"/>
                  </a:lnTo>
                  <a:lnTo>
                    <a:pt x="43" y="5"/>
                  </a:lnTo>
                  <a:lnTo>
                    <a:pt x="43" y="5"/>
                  </a:lnTo>
                  <a:lnTo>
                    <a:pt x="39" y="4"/>
                  </a:lnTo>
                  <a:lnTo>
                    <a:pt x="39" y="4"/>
                  </a:lnTo>
                  <a:lnTo>
                    <a:pt x="31" y="2"/>
                  </a:lnTo>
                  <a:lnTo>
                    <a:pt x="31" y="2"/>
                  </a:lnTo>
                  <a:lnTo>
                    <a:pt x="21" y="5"/>
                  </a:lnTo>
                  <a:lnTo>
                    <a:pt x="21" y="5"/>
                  </a:lnTo>
                  <a:lnTo>
                    <a:pt x="8" y="10"/>
                  </a:lnTo>
                  <a:lnTo>
                    <a:pt x="8" y="10"/>
                  </a:lnTo>
                  <a:lnTo>
                    <a:pt x="5" y="13"/>
                  </a:lnTo>
                  <a:lnTo>
                    <a:pt x="5" y="13"/>
                  </a:lnTo>
                  <a:lnTo>
                    <a:pt x="4" y="15"/>
                  </a:lnTo>
                  <a:lnTo>
                    <a:pt x="5" y="17"/>
                  </a:lnTo>
                  <a:lnTo>
                    <a:pt x="5" y="17"/>
                  </a:lnTo>
                  <a:lnTo>
                    <a:pt x="8" y="19"/>
                  </a:lnTo>
                  <a:lnTo>
                    <a:pt x="8" y="19"/>
                  </a:lnTo>
                  <a:lnTo>
                    <a:pt x="13" y="22"/>
                  </a:lnTo>
                  <a:lnTo>
                    <a:pt x="13" y="22"/>
                  </a:lnTo>
                  <a:lnTo>
                    <a:pt x="18" y="23"/>
                  </a:lnTo>
                  <a:lnTo>
                    <a:pt x="18" y="23"/>
                  </a:lnTo>
                  <a:lnTo>
                    <a:pt x="24" y="24"/>
                  </a:lnTo>
                  <a:lnTo>
                    <a:pt x="24" y="24"/>
                  </a:lnTo>
                  <a:lnTo>
                    <a:pt x="25" y="24"/>
                  </a:lnTo>
                  <a:lnTo>
                    <a:pt x="25" y="24"/>
                  </a:lnTo>
                  <a:lnTo>
                    <a:pt x="27" y="24"/>
                  </a:lnTo>
                  <a:lnTo>
                    <a:pt x="27" y="24"/>
                  </a:lnTo>
                  <a:lnTo>
                    <a:pt x="38" y="28"/>
                  </a:lnTo>
                  <a:lnTo>
                    <a:pt x="38" y="28"/>
                  </a:lnTo>
                  <a:lnTo>
                    <a:pt x="42" y="31"/>
                  </a:lnTo>
                  <a:lnTo>
                    <a:pt x="46" y="34"/>
                  </a:lnTo>
                  <a:lnTo>
                    <a:pt x="46" y="34"/>
                  </a:lnTo>
                  <a:lnTo>
                    <a:pt x="48" y="37"/>
                  </a:lnTo>
                  <a:lnTo>
                    <a:pt x="48" y="41"/>
                  </a:lnTo>
                  <a:lnTo>
                    <a:pt x="48" y="41"/>
                  </a:lnTo>
                  <a:lnTo>
                    <a:pt x="48" y="50"/>
                  </a:lnTo>
                  <a:lnTo>
                    <a:pt x="48" y="50"/>
                  </a:lnTo>
                  <a:lnTo>
                    <a:pt x="46" y="60"/>
                  </a:lnTo>
                  <a:lnTo>
                    <a:pt x="46" y="60"/>
                  </a:lnTo>
                  <a:lnTo>
                    <a:pt x="43" y="62"/>
                  </a:lnTo>
                  <a:lnTo>
                    <a:pt x="40" y="65"/>
                  </a:lnTo>
                  <a:lnTo>
                    <a:pt x="40" y="65"/>
                  </a:lnTo>
                  <a:lnTo>
                    <a:pt x="37" y="66"/>
                  </a:lnTo>
                  <a:lnTo>
                    <a:pt x="37" y="66"/>
                  </a:lnTo>
                  <a:lnTo>
                    <a:pt x="34" y="65"/>
                  </a:lnTo>
                  <a:lnTo>
                    <a:pt x="34" y="65"/>
                  </a:lnTo>
                  <a:lnTo>
                    <a:pt x="31" y="63"/>
                  </a:lnTo>
                  <a:lnTo>
                    <a:pt x="31" y="63"/>
                  </a:lnTo>
                  <a:lnTo>
                    <a:pt x="29" y="61"/>
                  </a:lnTo>
                  <a:lnTo>
                    <a:pt x="29" y="61"/>
                  </a:lnTo>
                  <a:lnTo>
                    <a:pt x="29" y="60"/>
                  </a:lnTo>
                  <a:lnTo>
                    <a:pt x="30" y="60"/>
                  </a:lnTo>
                  <a:lnTo>
                    <a:pt x="30" y="60"/>
                  </a:lnTo>
                  <a:lnTo>
                    <a:pt x="31" y="58"/>
                  </a:lnTo>
                  <a:lnTo>
                    <a:pt x="31" y="58"/>
                  </a:lnTo>
                  <a:lnTo>
                    <a:pt x="31" y="58"/>
                  </a:lnTo>
                  <a:lnTo>
                    <a:pt x="37" y="57"/>
                  </a:lnTo>
                  <a:lnTo>
                    <a:pt x="37" y="57"/>
                  </a:lnTo>
                  <a:lnTo>
                    <a:pt x="39" y="57"/>
                  </a:lnTo>
                  <a:lnTo>
                    <a:pt x="39" y="57"/>
                  </a:lnTo>
                  <a:lnTo>
                    <a:pt x="40" y="58"/>
                  </a:lnTo>
                  <a:lnTo>
                    <a:pt x="40" y="58"/>
                  </a:lnTo>
                  <a:lnTo>
                    <a:pt x="40" y="58"/>
                  </a:lnTo>
                  <a:lnTo>
                    <a:pt x="39" y="58"/>
                  </a:lnTo>
                  <a:lnTo>
                    <a:pt x="39" y="58"/>
                  </a:lnTo>
                  <a:lnTo>
                    <a:pt x="38" y="60"/>
                  </a:lnTo>
                  <a:lnTo>
                    <a:pt x="38" y="60"/>
                  </a:lnTo>
                  <a:lnTo>
                    <a:pt x="34" y="60"/>
                  </a:lnTo>
                  <a:lnTo>
                    <a:pt x="34" y="60"/>
                  </a:lnTo>
                  <a:lnTo>
                    <a:pt x="30" y="61"/>
                  </a:lnTo>
                  <a:lnTo>
                    <a:pt x="30" y="61"/>
                  </a:lnTo>
                  <a:lnTo>
                    <a:pt x="33" y="62"/>
                  </a:lnTo>
                  <a:lnTo>
                    <a:pt x="33" y="62"/>
                  </a:lnTo>
                  <a:lnTo>
                    <a:pt x="35" y="63"/>
                  </a:lnTo>
                  <a:lnTo>
                    <a:pt x="35" y="63"/>
                  </a:lnTo>
                  <a:lnTo>
                    <a:pt x="37" y="65"/>
                  </a:lnTo>
                  <a:lnTo>
                    <a:pt x="37" y="65"/>
                  </a:lnTo>
                  <a:lnTo>
                    <a:pt x="39" y="63"/>
                  </a:lnTo>
                  <a:lnTo>
                    <a:pt x="39" y="63"/>
                  </a:lnTo>
                  <a:lnTo>
                    <a:pt x="43" y="60"/>
                  </a:lnTo>
                  <a:lnTo>
                    <a:pt x="43" y="60"/>
                  </a:lnTo>
                  <a:lnTo>
                    <a:pt x="46" y="52"/>
                  </a:lnTo>
                  <a:lnTo>
                    <a:pt x="46" y="52"/>
                  </a:lnTo>
                  <a:lnTo>
                    <a:pt x="46" y="43"/>
                  </a:lnTo>
                  <a:lnTo>
                    <a:pt x="46" y="43"/>
                  </a:lnTo>
                  <a:lnTo>
                    <a:pt x="46" y="39"/>
                  </a:lnTo>
                  <a:lnTo>
                    <a:pt x="43" y="35"/>
                  </a:lnTo>
                  <a:lnTo>
                    <a:pt x="43" y="35"/>
                  </a:lnTo>
                  <a:lnTo>
                    <a:pt x="40" y="32"/>
                  </a:lnTo>
                  <a:lnTo>
                    <a:pt x="35" y="31"/>
                  </a:lnTo>
                  <a:lnTo>
                    <a:pt x="35" y="31"/>
                  </a:lnTo>
                  <a:lnTo>
                    <a:pt x="25" y="28"/>
                  </a:lnTo>
                  <a:lnTo>
                    <a:pt x="25" y="28"/>
                  </a:lnTo>
                  <a:lnTo>
                    <a:pt x="22" y="27"/>
                  </a:lnTo>
                  <a:lnTo>
                    <a:pt x="22" y="27"/>
                  </a:lnTo>
                  <a:lnTo>
                    <a:pt x="20" y="27"/>
                  </a:lnTo>
                  <a:lnTo>
                    <a:pt x="20" y="27"/>
                  </a:lnTo>
                  <a:lnTo>
                    <a:pt x="17" y="26"/>
                  </a:lnTo>
                  <a:lnTo>
                    <a:pt x="17" y="26"/>
                  </a:lnTo>
                  <a:lnTo>
                    <a:pt x="9" y="23"/>
                  </a:lnTo>
                  <a:lnTo>
                    <a:pt x="9" y="23"/>
                  </a:lnTo>
                  <a:lnTo>
                    <a:pt x="5" y="22"/>
                  </a:lnTo>
                  <a:lnTo>
                    <a:pt x="2" y="19"/>
                  </a:lnTo>
                  <a:lnTo>
                    <a:pt x="2" y="19"/>
                  </a:lnTo>
                  <a:lnTo>
                    <a:pt x="0" y="14"/>
                  </a:lnTo>
                  <a:lnTo>
                    <a:pt x="0" y="14"/>
                  </a:lnTo>
                  <a:lnTo>
                    <a:pt x="2" y="11"/>
                  </a:lnTo>
                  <a:lnTo>
                    <a:pt x="2" y="11"/>
                  </a:lnTo>
                  <a:lnTo>
                    <a:pt x="4" y="9"/>
                  </a:lnTo>
                  <a:lnTo>
                    <a:pt x="4" y="9"/>
                  </a:lnTo>
                  <a:lnTo>
                    <a:pt x="5" y="8"/>
                  </a:lnTo>
                  <a:lnTo>
                    <a:pt x="5" y="8"/>
                  </a:lnTo>
                  <a:lnTo>
                    <a:pt x="11" y="5"/>
                  </a:lnTo>
                  <a:lnTo>
                    <a:pt x="16" y="2"/>
                  </a:lnTo>
                  <a:lnTo>
                    <a:pt x="16" y="2"/>
                  </a:lnTo>
                  <a:lnTo>
                    <a:pt x="26" y="0"/>
                  </a:lnTo>
                  <a:lnTo>
                    <a:pt x="26" y="0"/>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27" name="Freeform 2165">
              <a:extLst>
                <a:ext uri="{FF2B5EF4-FFF2-40B4-BE49-F238E27FC236}">
                  <a16:creationId xmlns:a16="http://schemas.microsoft.com/office/drawing/2014/main" id="{DA87A4ED-36C4-42FA-BDF2-7B74EBD06092}"/>
                </a:ext>
              </a:extLst>
            </p:cNvPr>
            <p:cNvSpPr>
              <a:spLocks/>
            </p:cNvSpPr>
            <p:nvPr/>
          </p:nvSpPr>
          <p:spPr bwMode="auto">
            <a:xfrm>
              <a:off x="6227281" y="4797758"/>
              <a:ext cx="20010" cy="17009"/>
            </a:xfrm>
            <a:custGeom>
              <a:avLst/>
              <a:gdLst>
                <a:gd name="T0" fmla="*/ 20 w 20"/>
                <a:gd name="T1" fmla="*/ 0 h 17"/>
                <a:gd name="T2" fmla="*/ 19 w 20"/>
                <a:gd name="T3" fmla="*/ 1 h 17"/>
                <a:gd name="T4" fmla="*/ 19 w 20"/>
                <a:gd name="T5" fmla="*/ 1 h 17"/>
                <a:gd name="T6" fmla="*/ 19 w 20"/>
                <a:gd name="T7" fmla="*/ 4 h 17"/>
                <a:gd name="T8" fmla="*/ 18 w 20"/>
                <a:gd name="T9" fmla="*/ 5 h 17"/>
                <a:gd name="T10" fmla="*/ 16 w 20"/>
                <a:gd name="T11" fmla="*/ 8 h 17"/>
                <a:gd name="T12" fmla="*/ 14 w 20"/>
                <a:gd name="T13" fmla="*/ 9 h 17"/>
                <a:gd name="T14" fmla="*/ 13 w 20"/>
                <a:gd name="T15" fmla="*/ 8 h 17"/>
                <a:gd name="T16" fmla="*/ 11 w 20"/>
                <a:gd name="T17" fmla="*/ 12 h 17"/>
                <a:gd name="T18" fmla="*/ 7 w 20"/>
                <a:gd name="T19" fmla="*/ 16 h 17"/>
                <a:gd name="T20" fmla="*/ 6 w 20"/>
                <a:gd name="T21" fmla="*/ 17 h 17"/>
                <a:gd name="T22" fmla="*/ 5 w 20"/>
                <a:gd name="T23" fmla="*/ 17 h 17"/>
                <a:gd name="T24" fmla="*/ 3 w 20"/>
                <a:gd name="T25" fmla="*/ 16 h 17"/>
                <a:gd name="T26" fmla="*/ 3 w 20"/>
                <a:gd name="T27" fmla="*/ 14 h 17"/>
                <a:gd name="T28" fmla="*/ 3 w 20"/>
                <a:gd name="T29" fmla="*/ 13 h 17"/>
                <a:gd name="T30" fmla="*/ 2 w 20"/>
                <a:gd name="T31" fmla="*/ 14 h 17"/>
                <a:gd name="T32" fmla="*/ 1 w 20"/>
                <a:gd name="T33" fmla="*/ 16 h 17"/>
                <a:gd name="T34" fmla="*/ 0 w 20"/>
                <a:gd name="T35" fmla="*/ 17 h 17"/>
                <a:gd name="T36" fmla="*/ 0 w 20"/>
                <a:gd name="T37" fmla="*/ 16 h 17"/>
                <a:gd name="T38" fmla="*/ 0 w 20"/>
                <a:gd name="T39" fmla="*/ 16 h 17"/>
                <a:gd name="T40" fmla="*/ 0 w 20"/>
                <a:gd name="T41" fmla="*/ 16 h 17"/>
                <a:gd name="T42" fmla="*/ 0 w 20"/>
                <a:gd name="T43" fmla="*/ 16 h 17"/>
                <a:gd name="T44" fmla="*/ 0 w 20"/>
                <a:gd name="T45" fmla="*/ 16 h 17"/>
                <a:gd name="T46" fmla="*/ 2 w 20"/>
                <a:gd name="T47" fmla="*/ 9 h 17"/>
                <a:gd name="T48" fmla="*/ 3 w 20"/>
                <a:gd name="T49" fmla="*/ 6 h 17"/>
                <a:gd name="T50" fmla="*/ 5 w 20"/>
                <a:gd name="T51" fmla="*/ 6 h 17"/>
                <a:gd name="T52" fmla="*/ 6 w 20"/>
                <a:gd name="T53" fmla="*/ 8 h 17"/>
                <a:gd name="T54" fmla="*/ 6 w 20"/>
                <a:gd name="T55" fmla="*/ 9 h 17"/>
                <a:gd name="T56" fmla="*/ 6 w 20"/>
                <a:gd name="T57" fmla="*/ 12 h 17"/>
                <a:gd name="T58" fmla="*/ 6 w 20"/>
                <a:gd name="T59" fmla="*/ 13 h 17"/>
                <a:gd name="T60" fmla="*/ 9 w 20"/>
                <a:gd name="T61" fmla="*/ 10 h 17"/>
                <a:gd name="T62" fmla="*/ 10 w 20"/>
                <a:gd name="T63" fmla="*/ 8 h 17"/>
                <a:gd name="T64" fmla="*/ 11 w 20"/>
                <a:gd name="T65" fmla="*/ 1 h 17"/>
                <a:gd name="T66" fmla="*/ 11 w 20"/>
                <a:gd name="T67" fmla="*/ 1 h 17"/>
                <a:gd name="T68" fmla="*/ 11 w 20"/>
                <a:gd name="T69" fmla="*/ 1 h 17"/>
                <a:gd name="T70" fmla="*/ 13 w 20"/>
                <a:gd name="T71" fmla="*/ 1 h 17"/>
                <a:gd name="T72" fmla="*/ 14 w 20"/>
                <a:gd name="T73" fmla="*/ 3 h 17"/>
                <a:gd name="T74" fmla="*/ 14 w 20"/>
                <a:gd name="T75" fmla="*/ 3 h 17"/>
                <a:gd name="T76" fmla="*/ 14 w 20"/>
                <a:gd name="T77" fmla="*/ 3 h 17"/>
                <a:gd name="T78" fmla="*/ 14 w 20"/>
                <a:gd name="T79" fmla="*/ 3 h 17"/>
                <a:gd name="T80" fmla="*/ 15 w 20"/>
                <a:gd name="T81" fmla="*/ 6 h 17"/>
                <a:gd name="T82" fmla="*/ 15 w 20"/>
                <a:gd name="T83" fmla="*/ 6 h 17"/>
                <a:gd name="T84" fmla="*/ 18 w 20"/>
                <a:gd name="T85" fmla="*/ 3 h 17"/>
                <a:gd name="T86" fmla="*/ 19 w 20"/>
                <a:gd name="T8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 h="17">
                  <a:moveTo>
                    <a:pt x="19" y="0"/>
                  </a:moveTo>
                  <a:lnTo>
                    <a:pt x="20" y="0"/>
                  </a:lnTo>
                  <a:lnTo>
                    <a:pt x="20" y="0"/>
                  </a:lnTo>
                  <a:lnTo>
                    <a:pt x="19" y="1"/>
                  </a:lnTo>
                  <a:lnTo>
                    <a:pt x="19" y="1"/>
                  </a:lnTo>
                  <a:lnTo>
                    <a:pt x="19" y="1"/>
                  </a:lnTo>
                  <a:lnTo>
                    <a:pt x="19" y="1"/>
                  </a:lnTo>
                  <a:lnTo>
                    <a:pt x="19" y="4"/>
                  </a:lnTo>
                  <a:lnTo>
                    <a:pt x="19" y="4"/>
                  </a:lnTo>
                  <a:lnTo>
                    <a:pt x="18" y="5"/>
                  </a:lnTo>
                  <a:lnTo>
                    <a:pt x="18" y="5"/>
                  </a:lnTo>
                  <a:lnTo>
                    <a:pt x="16" y="8"/>
                  </a:lnTo>
                  <a:lnTo>
                    <a:pt x="16" y="8"/>
                  </a:lnTo>
                  <a:lnTo>
                    <a:pt x="14" y="9"/>
                  </a:lnTo>
                  <a:lnTo>
                    <a:pt x="14" y="9"/>
                  </a:lnTo>
                  <a:lnTo>
                    <a:pt x="13" y="8"/>
                  </a:lnTo>
                  <a:lnTo>
                    <a:pt x="13" y="8"/>
                  </a:lnTo>
                  <a:lnTo>
                    <a:pt x="11" y="12"/>
                  </a:lnTo>
                  <a:lnTo>
                    <a:pt x="11" y="12"/>
                  </a:lnTo>
                  <a:lnTo>
                    <a:pt x="7" y="16"/>
                  </a:lnTo>
                  <a:lnTo>
                    <a:pt x="7" y="16"/>
                  </a:lnTo>
                  <a:lnTo>
                    <a:pt x="6" y="17"/>
                  </a:lnTo>
                  <a:lnTo>
                    <a:pt x="6" y="17"/>
                  </a:lnTo>
                  <a:lnTo>
                    <a:pt x="5" y="17"/>
                  </a:lnTo>
                  <a:lnTo>
                    <a:pt x="5" y="16"/>
                  </a:lnTo>
                  <a:lnTo>
                    <a:pt x="3" y="16"/>
                  </a:lnTo>
                  <a:lnTo>
                    <a:pt x="3" y="14"/>
                  </a:lnTo>
                  <a:lnTo>
                    <a:pt x="3" y="14"/>
                  </a:lnTo>
                  <a:lnTo>
                    <a:pt x="3" y="13"/>
                  </a:lnTo>
                  <a:lnTo>
                    <a:pt x="3" y="13"/>
                  </a:lnTo>
                  <a:lnTo>
                    <a:pt x="2" y="14"/>
                  </a:lnTo>
                  <a:lnTo>
                    <a:pt x="2" y="14"/>
                  </a:lnTo>
                  <a:lnTo>
                    <a:pt x="1" y="16"/>
                  </a:lnTo>
                  <a:lnTo>
                    <a:pt x="1" y="16"/>
                  </a:lnTo>
                  <a:lnTo>
                    <a:pt x="0" y="17"/>
                  </a:lnTo>
                  <a:lnTo>
                    <a:pt x="0" y="17"/>
                  </a:lnTo>
                  <a:lnTo>
                    <a:pt x="0" y="17"/>
                  </a:lnTo>
                  <a:lnTo>
                    <a:pt x="0" y="16"/>
                  </a:lnTo>
                  <a:lnTo>
                    <a:pt x="0" y="17"/>
                  </a:lnTo>
                  <a:lnTo>
                    <a:pt x="0" y="16"/>
                  </a:lnTo>
                  <a:lnTo>
                    <a:pt x="0" y="16"/>
                  </a:lnTo>
                  <a:lnTo>
                    <a:pt x="0" y="16"/>
                  </a:lnTo>
                  <a:lnTo>
                    <a:pt x="0" y="16"/>
                  </a:lnTo>
                  <a:lnTo>
                    <a:pt x="0" y="16"/>
                  </a:lnTo>
                  <a:lnTo>
                    <a:pt x="0" y="16"/>
                  </a:lnTo>
                  <a:lnTo>
                    <a:pt x="0" y="16"/>
                  </a:lnTo>
                  <a:lnTo>
                    <a:pt x="2" y="9"/>
                  </a:lnTo>
                  <a:lnTo>
                    <a:pt x="2" y="9"/>
                  </a:lnTo>
                  <a:lnTo>
                    <a:pt x="3" y="6"/>
                  </a:lnTo>
                  <a:lnTo>
                    <a:pt x="3" y="6"/>
                  </a:lnTo>
                  <a:lnTo>
                    <a:pt x="5" y="6"/>
                  </a:lnTo>
                  <a:lnTo>
                    <a:pt x="5" y="6"/>
                  </a:lnTo>
                  <a:lnTo>
                    <a:pt x="6" y="8"/>
                  </a:lnTo>
                  <a:lnTo>
                    <a:pt x="6" y="8"/>
                  </a:lnTo>
                  <a:lnTo>
                    <a:pt x="6" y="8"/>
                  </a:lnTo>
                  <a:lnTo>
                    <a:pt x="6" y="9"/>
                  </a:lnTo>
                  <a:lnTo>
                    <a:pt x="6" y="9"/>
                  </a:lnTo>
                  <a:lnTo>
                    <a:pt x="6" y="12"/>
                  </a:lnTo>
                  <a:lnTo>
                    <a:pt x="6" y="12"/>
                  </a:lnTo>
                  <a:lnTo>
                    <a:pt x="6" y="13"/>
                  </a:lnTo>
                  <a:lnTo>
                    <a:pt x="6" y="13"/>
                  </a:lnTo>
                  <a:lnTo>
                    <a:pt x="9" y="10"/>
                  </a:lnTo>
                  <a:lnTo>
                    <a:pt x="9" y="10"/>
                  </a:lnTo>
                  <a:lnTo>
                    <a:pt x="10" y="8"/>
                  </a:lnTo>
                  <a:lnTo>
                    <a:pt x="11" y="3"/>
                  </a:lnTo>
                  <a:lnTo>
                    <a:pt x="11" y="1"/>
                  </a:lnTo>
                  <a:lnTo>
                    <a:pt x="11" y="1"/>
                  </a:lnTo>
                  <a:lnTo>
                    <a:pt x="11" y="1"/>
                  </a:lnTo>
                  <a:lnTo>
                    <a:pt x="11" y="1"/>
                  </a:lnTo>
                  <a:lnTo>
                    <a:pt x="11" y="1"/>
                  </a:lnTo>
                  <a:lnTo>
                    <a:pt x="11" y="1"/>
                  </a:lnTo>
                  <a:lnTo>
                    <a:pt x="13" y="1"/>
                  </a:lnTo>
                  <a:lnTo>
                    <a:pt x="14" y="3"/>
                  </a:lnTo>
                  <a:lnTo>
                    <a:pt x="14" y="3"/>
                  </a:lnTo>
                  <a:lnTo>
                    <a:pt x="14" y="3"/>
                  </a:lnTo>
                  <a:lnTo>
                    <a:pt x="14" y="3"/>
                  </a:lnTo>
                  <a:lnTo>
                    <a:pt x="14" y="3"/>
                  </a:lnTo>
                  <a:lnTo>
                    <a:pt x="14" y="3"/>
                  </a:lnTo>
                  <a:lnTo>
                    <a:pt x="14" y="3"/>
                  </a:lnTo>
                  <a:lnTo>
                    <a:pt x="14" y="3"/>
                  </a:lnTo>
                  <a:lnTo>
                    <a:pt x="15" y="6"/>
                  </a:lnTo>
                  <a:lnTo>
                    <a:pt x="15" y="6"/>
                  </a:lnTo>
                  <a:lnTo>
                    <a:pt x="15" y="6"/>
                  </a:lnTo>
                  <a:lnTo>
                    <a:pt x="15" y="6"/>
                  </a:lnTo>
                  <a:lnTo>
                    <a:pt x="18" y="4"/>
                  </a:lnTo>
                  <a:lnTo>
                    <a:pt x="18" y="3"/>
                  </a:lnTo>
                  <a:lnTo>
                    <a:pt x="18" y="3"/>
                  </a:lnTo>
                  <a:lnTo>
                    <a:pt x="19" y="0"/>
                  </a:lnTo>
                  <a:lnTo>
                    <a:pt x="19" y="0"/>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28" name="Freeform 2166">
              <a:extLst>
                <a:ext uri="{FF2B5EF4-FFF2-40B4-BE49-F238E27FC236}">
                  <a16:creationId xmlns:a16="http://schemas.microsoft.com/office/drawing/2014/main" id="{84DA24DA-6D5D-406A-AF7B-917F68B8FE01}"/>
                </a:ext>
              </a:extLst>
            </p:cNvPr>
            <p:cNvSpPr>
              <a:spLocks/>
            </p:cNvSpPr>
            <p:nvPr/>
          </p:nvSpPr>
          <p:spPr bwMode="auto">
            <a:xfrm>
              <a:off x="6245289" y="4783751"/>
              <a:ext cx="23011" cy="19009"/>
            </a:xfrm>
            <a:custGeom>
              <a:avLst/>
              <a:gdLst>
                <a:gd name="T0" fmla="*/ 23 w 23"/>
                <a:gd name="T1" fmla="*/ 0 h 19"/>
                <a:gd name="T2" fmla="*/ 23 w 23"/>
                <a:gd name="T3" fmla="*/ 0 h 19"/>
                <a:gd name="T4" fmla="*/ 23 w 23"/>
                <a:gd name="T5" fmla="*/ 1 h 19"/>
                <a:gd name="T6" fmla="*/ 22 w 23"/>
                <a:gd name="T7" fmla="*/ 4 h 19"/>
                <a:gd name="T8" fmla="*/ 19 w 23"/>
                <a:gd name="T9" fmla="*/ 7 h 19"/>
                <a:gd name="T10" fmla="*/ 15 w 23"/>
                <a:gd name="T11" fmla="*/ 11 h 19"/>
                <a:gd name="T12" fmla="*/ 14 w 23"/>
                <a:gd name="T13" fmla="*/ 13 h 19"/>
                <a:gd name="T14" fmla="*/ 11 w 23"/>
                <a:gd name="T15" fmla="*/ 13 h 19"/>
                <a:gd name="T16" fmla="*/ 10 w 23"/>
                <a:gd name="T17" fmla="*/ 11 h 19"/>
                <a:gd name="T18" fmla="*/ 10 w 23"/>
                <a:gd name="T19" fmla="*/ 10 h 19"/>
                <a:gd name="T20" fmla="*/ 10 w 23"/>
                <a:gd name="T21" fmla="*/ 9 h 19"/>
                <a:gd name="T22" fmla="*/ 11 w 23"/>
                <a:gd name="T23" fmla="*/ 7 h 19"/>
                <a:gd name="T24" fmla="*/ 9 w 23"/>
                <a:gd name="T25" fmla="*/ 7 h 19"/>
                <a:gd name="T26" fmla="*/ 8 w 23"/>
                <a:gd name="T27" fmla="*/ 11 h 19"/>
                <a:gd name="T28" fmla="*/ 5 w 23"/>
                <a:gd name="T29" fmla="*/ 14 h 19"/>
                <a:gd name="T30" fmla="*/ 2 w 23"/>
                <a:gd name="T31" fmla="*/ 17 h 19"/>
                <a:gd name="T32" fmla="*/ 1 w 23"/>
                <a:gd name="T33" fmla="*/ 19 h 19"/>
                <a:gd name="T34" fmla="*/ 0 w 23"/>
                <a:gd name="T35" fmla="*/ 19 h 19"/>
                <a:gd name="T36" fmla="*/ 0 w 23"/>
                <a:gd name="T37" fmla="*/ 19 h 19"/>
                <a:gd name="T38" fmla="*/ 0 w 23"/>
                <a:gd name="T39" fmla="*/ 19 h 19"/>
                <a:gd name="T40" fmla="*/ 1 w 23"/>
                <a:gd name="T41" fmla="*/ 17 h 19"/>
                <a:gd name="T42" fmla="*/ 2 w 23"/>
                <a:gd name="T43" fmla="*/ 14 h 19"/>
                <a:gd name="T44" fmla="*/ 4 w 23"/>
                <a:gd name="T45" fmla="*/ 11 h 19"/>
                <a:gd name="T46" fmla="*/ 6 w 23"/>
                <a:gd name="T47" fmla="*/ 7 h 19"/>
                <a:gd name="T48" fmla="*/ 5 w 23"/>
                <a:gd name="T49" fmla="*/ 7 h 19"/>
                <a:gd name="T50" fmla="*/ 5 w 23"/>
                <a:gd name="T51" fmla="*/ 5 h 19"/>
                <a:gd name="T52" fmla="*/ 6 w 23"/>
                <a:gd name="T53" fmla="*/ 4 h 19"/>
                <a:gd name="T54" fmla="*/ 8 w 23"/>
                <a:gd name="T55" fmla="*/ 2 h 19"/>
                <a:gd name="T56" fmla="*/ 9 w 23"/>
                <a:gd name="T57" fmla="*/ 4 h 19"/>
                <a:gd name="T58" fmla="*/ 9 w 23"/>
                <a:gd name="T59" fmla="*/ 5 h 19"/>
                <a:gd name="T60" fmla="*/ 13 w 23"/>
                <a:gd name="T61" fmla="*/ 4 h 19"/>
                <a:gd name="T62" fmla="*/ 14 w 23"/>
                <a:gd name="T63" fmla="*/ 4 h 19"/>
                <a:gd name="T64" fmla="*/ 15 w 23"/>
                <a:gd name="T65" fmla="*/ 4 h 19"/>
                <a:gd name="T66" fmla="*/ 17 w 23"/>
                <a:gd name="T67" fmla="*/ 5 h 19"/>
                <a:gd name="T68" fmla="*/ 15 w 23"/>
                <a:gd name="T69" fmla="*/ 7 h 19"/>
                <a:gd name="T70" fmla="*/ 14 w 23"/>
                <a:gd name="T71" fmla="*/ 10 h 19"/>
                <a:gd name="T72" fmla="*/ 14 w 23"/>
                <a:gd name="T73" fmla="*/ 10 h 19"/>
                <a:gd name="T74" fmla="*/ 18 w 23"/>
                <a:gd name="T75" fmla="*/ 6 h 19"/>
                <a:gd name="T76" fmla="*/ 21 w 23"/>
                <a:gd name="T77" fmla="*/ 4 h 19"/>
                <a:gd name="T78" fmla="*/ 22 w 23"/>
                <a:gd name="T79" fmla="*/ 1 h 19"/>
                <a:gd name="T80" fmla="*/ 23 w 23"/>
                <a:gd name="T8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19">
                  <a:moveTo>
                    <a:pt x="23" y="0"/>
                  </a:moveTo>
                  <a:lnTo>
                    <a:pt x="23" y="0"/>
                  </a:lnTo>
                  <a:lnTo>
                    <a:pt x="23" y="0"/>
                  </a:lnTo>
                  <a:lnTo>
                    <a:pt x="23" y="0"/>
                  </a:lnTo>
                  <a:lnTo>
                    <a:pt x="23" y="0"/>
                  </a:lnTo>
                  <a:lnTo>
                    <a:pt x="23" y="1"/>
                  </a:lnTo>
                  <a:lnTo>
                    <a:pt x="23" y="1"/>
                  </a:lnTo>
                  <a:lnTo>
                    <a:pt x="22" y="4"/>
                  </a:lnTo>
                  <a:lnTo>
                    <a:pt x="22" y="4"/>
                  </a:lnTo>
                  <a:lnTo>
                    <a:pt x="19" y="7"/>
                  </a:lnTo>
                  <a:lnTo>
                    <a:pt x="19" y="7"/>
                  </a:lnTo>
                  <a:lnTo>
                    <a:pt x="15" y="11"/>
                  </a:lnTo>
                  <a:lnTo>
                    <a:pt x="14" y="13"/>
                  </a:lnTo>
                  <a:lnTo>
                    <a:pt x="14" y="13"/>
                  </a:lnTo>
                  <a:lnTo>
                    <a:pt x="14" y="13"/>
                  </a:lnTo>
                  <a:lnTo>
                    <a:pt x="11" y="13"/>
                  </a:lnTo>
                  <a:lnTo>
                    <a:pt x="11" y="13"/>
                  </a:lnTo>
                  <a:lnTo>
                    <a:pt x="10" y="11"/>
                  </a:lnTo>
                  <a:lnTo>
                    <a:pt x="10" y="11"/>
                  </a:lnTo>
                  <a:lnTo>
                    <a:pt x="10" y="10"/>
                  </a:lnTo>
                  <a:lnTo>
                    <a:pt x="10" y="9"/>
                  </a:lnTo>
                  <a:lnTo>
                    <a:pt x="10" y="9"/>
                  </a:lnTo>
                  <a:lnTo>
                    <a:pt x="11" y="7"/>
                  </a:lnTo>
                  <a:lnTo>
                    <a:pt x="11" y="7"/>
                  </a:lnTo>
                  <a:lnTo>
                    <a:pt x="10" y="7"/>
                  </a:lnTo>
                  <a:lnTo>
                    <a:pt x="9" y="7"/>
                  </a:lnTo>
                  <a:lnTo>
                    <a:pt x="9" y="7"/>
                  </a:lnTo>
                  <a:lnTo>
                    <a:pt x="8" y="11"/>
                  </a:lnTo>
                  <a:lnTo>
                    <a:pt x="8" y="11"/>
                  </a:lnTo>
                  <a:lnTo>
                    <a:pt x="5" y="14"/>
                  </a:lnTo>
                  <a:lnTo>
                    <a:pt x="5" y="14"/>
                  </a:lnTo>
                  <a:lnTo>
                    <a:pt x="2" y="17"/>
                  </a:lnTo>
                  <a:lnTo>
                    <a:pt x="2" y="17"/>
                  </a:lnTo>
                  <a:lnTo>
                    <a:pt x="1" y="19"/>
                  </a:lnTo>
                  <a:lnTo>
                    <a:pt x="1" y="19"/>
                  </a:lnTo>
                  <a:lnTo>
                    <a:pt x="0" y="19"/>
                  </a:lnTo>
                  <a:lnTo>
                    <a:pt x="0" y="19"/>
                  </a:lnTo>
                  <a:lnTo>
                    <a:pt x="0" y="19"/>
                  </a:lnTo>
                  <a:lnTo>
                    <a:pt x="0" y="19"/>
                  </a:lnTo>
                  <a:lnTo>
                    <a:pt x="0" y="19"/>
                  </a:lnTo>
                  <a:lnTo>
                    <a:pt x="0" y="19"/>
                  </a:lnTo>
                  <a:lnTo>
                    <a:pt x="1" y="17"/>
                  </a:lnTo>
                  <a:lnTo>
                    <a:pt x="1" y="17"/>
                  </a:lnTo>
                  <a:lnTo>
                    <a:pt x="2" y="14"/>
                  </a:lnTo>
                  <a:lnTo>
                    <a:pt x="2" y="14"/>
                  </a:lnTo>
                  <a:lnTo>
                    <a:pt x="4" y="11"/>
                  </a:lnTo>
                  <a:lnTo>
                    <a:pt x="4" y="11"/>
                  </a:lnTo>
                  <a:lnTo>
                    <a:pt x="6" y="7"/>
                  </a:lnTo>
                  <a:lnTo>
                    <a:pt x="5" y="7"/>
                  </a:lnTo>
                  <a:lnTo>
                    <a:pt x="5" y="7"/>
                  </a:lnTo>
                  <a:lnTo>
                    <a:pt x="5" y="7"/>
                  </a:lnTo>
                  <a:lnTo>
                    <a:pt x="5" y="5"/>
                  </a:lnTo>
                  <a:lnTo>
                    <a:pt x="5" y="5"/>
                  </a:lnTo>
                  <a:lnTo>
                    <a:pt x="6" y="4"/>
                  </a:lnTo>
                  <a:lnTo>
                    <a:pt x="6" y="4"/>
                  </a:lnTo>
                  <a:lnTo>
                    <a:pt x="8" y="2"/>
                  </a:lnTo>
                  <a:lnTo>
                    <a:pt x="8" y="2"/>
                  </a:lnTo>
                  <a:lnTo>
                    <a:pt x="9" y="4"/>
                  </a:lnTo>
                  <a:lnTo>
                    <a:pt x="9" y="5"/>
                  </a:lnTo>
                  <a:lnTo>
                    <a:pt x="9" y="5"/>
                  </a:lnTo>
                  <a:lnTo>
                    <a:pt x="13" y="4"/>
                  </a:lnTo>
                  <a:lnTo>
                    <a:pt x="13" y="4"/>
                  </a:lnTo>
                  <a:lnTo>
                    <a:pt x="14" y="4"/>
                  </a:lnTo>
                  <a:lnTo>
                    <a:pt x="14" y="4"/>
                  </a:lnTo>
                  <a:lnTo>
                    <a:pt x="15" y="4"/>
                  </a:lnTo>
                  <a:lnTo>
                    <a:pt x="15" y="4"/>
                  </a:lnTo>
                  <a:lnTo>
                    <a:pt x="17" y="5"/>
                  </a:lnTo>
                  <a:lnTo>
                    <a:pt x="17" y="5"/>
                  </a:lnTo>
                  <a:lnTo>
                    <a:pt x="15" y="7"/>
                  </a:lnTo>
                  <a:lnTo>
                    <a:pt x="15" y="7"/>
                  </a:lnTo>
                  <a:lnTo>
                    <a:pt x="14" y="9"/>
                  </a:lnTo>
                  <a:lnTo>
                    <a:pt x="14" y="10"/>
                  </a:lnTo>
                  <a:lnTo>
                    <a:pt x="14" y="10"/>
                  </a:lnTo>
                  <a:lnTo>
                    <a:pt x="14" y="10"/>
                  </a:lnTo>
                  <a:lnTo>
                    <a:pt x="18" y="6"/>
                  </a:lnTo>
                  <a:lnTo>
                    <a:pt x="18" y="6"/>
                  </a:lnTo>
                  <a:lnTo>
                    <a:pt x="21" y="4"/>
                  </a:lnTo>
                  <a:lnTo>
                    <a:pt x="21" y="4"/>
                  </a:lnTo>
                  <a:lnTo>
                    <a:pt x="22" y="1"/>
                  </a:lnTo>
                  <a:lnTo>
                    <a:pt x="22" y="1"/>
                  </a:lnTo>
                  <a:lnTo>
                    <a:pt x="23" y="0"/>
                  </a:lnTo>
                  <a:lnTo>
                    <a:pt x="23" y="0"/>
                  </a:lnTo>
                  <a:lnTo>
                    <a:pt x="23" y="0"/>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29" name="Freeform 2167">
              <a:extLst>
                <a:ext uri="{FF2B5EF4-FFF2-40B4-BE49-F238E27FC236}">
                  <a16:creationId xmlns:a16="http://schemas.microsoft.com/office/drawing/2014/main" id="{E6059AD3-0E02-43A2-8940-B3B83733A6DA}"/>
                </a:ext>
              </a:extLst>
            </p:cNvPr>
            <p:cNvSpPr>
              <a:spLocks/>
            </p:cNvSpPr>
            <p:nvPr/>
          </p:nvSpPr>
          <p:spPr bwMode="auto">
            <a:xfrm>
              <a:off x="6264299" y="4764742"/>
              <a:ext cx="30014" cy="25012"/>
            </a:xfrm>
            <a:custGeom>
              <a:avLst/>
              <a:gdLst>
                <a:gd name="T0" fmla="*/ 11 w 30"/>
                <a:gd name="T1" fmla="*/ 21 h 25"/>
                <a:gd name="T2" fmla="*/ 9 w 30"/>
                <a:gd name="T3" fmla="*/ 21 h 25"/>
                <a:gd name="T4" fmla="*/ 8 w 30"/>
                <a:gd name="T5" fmla="*/ 19 h 25"/>
                <a:gd name="T6" fmla="*/ 8 w 30"/>
                <a:gd name="T7" fmla="*/ 15 h 25"/>
                <a:gd name="T8" fmla="*/ 8 w 30"/>
                <a:gd name="T9" fmla="*/ 15 h 25"/>
                <a:gd name="T10" fmla="*/ 5 w 30"/>
                <a:gd name="T11" fmla="*/ 17 h 25"/>
                <a:gd name="T12" fmla="*/ 3 w 30"/>
                <a:gd name="T13" fmla="*/ 21 h 25"/>
                <a:gd name="T14" fmla="*/ 2 w 30"/>
                <a:gd name="T15" fmla="*/ 24 h 25"/>
                <a:gd name="T16" fmla="*/ 0 w 30"/>
                <a:gd name="T17" fmla="*/ 25 h 25"/>
                <a:gd name="T18" fmla="*/ 0 w 30"/>
                <a:gd name="T19" fmla="*/ 25 h 25"/>
                <a:gd name="T20" fmla="*/ 2 w 30"/>
                <a:gd name="T21" fmla="*/ 20 h 25"/>
                <a:gd name="T22" fmla="*/ 4 w 30"/>
                <a:gd name="T23" fmla="*/ 16 h 25"/>
                <a:gd name="T24" fmla="*/ 7 w 30"/>
                <a:gd name="T25" fmla="*/ 12 h 25"/>
                <a:gd name="T26" fmla="*/ 8 w 30"/>
                <a:gd name="T27" fmla="*/ 12 h 25"/>
                <a:gd name="T28" fmla="*/ 11 w 30"/>
                <a:gd name="T29" fmla="*/ 12 h 25"/>
                <a:gd name="T30" fmla="*/ 11 w 30"/>
                <a:gd name="T31" fmla="*/ 13 h 25"/>
                <a:gd name="T32" fmla="*/ 12 w 30"/>
                <a:gd name="T33" fmla="*/ 15 h 25"/>
                <a:gd name="T34" fmla="*/ 13 w 30"/>
                <a:gd name="T35" fmla="*/ 11 h 25"/>
                <a:gd name="T36" fmla="*/ 17 w 30"/>
                <a:gd name="T37" fmla="*/ 6 h 25"/>
                <a:gd name="T38" fmla="*/ 18 w 30"/>
                <a:gd name="T39" fmla="*/ 4 h 25"/>
                <a:gd name="T40" fmla="*/ 20 w 30"/>
                <a:gd name="T41" fmla="*/ 6 h 25"/>
                <a:gd name="T42" fmla="*/ 21 w 30"/>
                <a:gd name="T43" fmla="*/ 8 h 25"/>
                <a:gd name="T44" fmla="*/ 22 w 30"/>
                <a:gd name="T45" fmla="*/ 10 h 25"/>
                <a:gd name="T46" fmla="*/ 22 w 30"/>
                <a:gd name="T47" fmla="*/ 10 h 25"/>
                <a:gd name="T48" fmla="*/ 24 w 30"/>
                <a:gd name="T49" fmla="*/ 8 h 25"/>
                <a:gd name="T50" fmla="*/ 28 w 30"/>
                <a:gd name="T51" fmla="*/ 3 h 25"/>
                <a:gd name="T52" fmla="*/ 30 w 30"/>
                <a:gd name="T53" fmla="*/ 2 h 25"/>
                <a:gd name="T54" fmla="*/ 30 w 30"/>
                <a:gd name="T55" fmla="*/ 2 h 25"/>
                <a:gd name="T56" fmla="*/ 29 w 30"/>
                <a:gd name="T57" fmla="*/ 4 h 25"/>
                <a:gd name="T58" fmla="*/ 28 w 30"/>
                <a:gd name="T59" fmla="*/ 8 h 25"/>
                <a:gd name="T60" fmla="*/ 24 w 30"/>
                <a:gd name="T61" fmla="*/ 11 h 25"/>
                <a:gd name="T62" fmla="*/ 21 w 30"/>
                <a:gd name="T63" fmla="*/ 12 h 25"/>
                <a:gd name="T64" fmla="*/ 21 w 30"/>
                <a:gd name="T65" fmla="*/ 12 h 25"/>
                <a:gd name="T66" fmla="*/ 20 w 30"/>
                <a:gd name="T67" fmla="*/ 11 h 25"/>
                <a:gd name="T68" fmla="*/ 18 w 30"/>
                <a:gd name="T69" fmla="*/ 8 h 25"/>
                <a:gd name="T70" fmla="*/ 18 w 30"/>
                <a:gd name="T71" fmla="*/ 7 h 25"/>
                <a:gd name="T72" fmla="*/ 17 w 30"/>
                <a:gd name="T73" fmla="*/ 10 h 25"/>
                <a:gd name="T74" fmla="*/ 17 w 30"/>
                <a:gd name="T75" fmla="*/ 11 h 25"/>
                <a:gd name="T76" fmla="*/ 13 w 30"/>
                <a:gd name="T77" fmla="*/ 19 h 25"/>
                <a:gd name="T78" fmla="*/ 12 w 30"/>
                <a:gd name="T79" fmla="*/ 21 h 25"/>
                <a:gd name="T80" fmla="*/ 11 w 30"/>
                <a:gd name="T8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 h="25">
                  <a:moveTo>
                    <a:pt x="11" y="21"/>
                  </a:moveTo>
                  <a:lnTo>
                    <a:pt x="11" y="21"/>
                  </a:lnTo>
                  <a:lnTo>
                    <a:pt x="9" y="21"/>
                  </a:lnTo>
                  <a:lnTo>
                    <a:pt x="9" y="21"/>
                  </a:lnTo>
                  <a:lnTo>
                    <a:pt x="9" y="21"/>
                  </a:lnTo>
                  <a:lnTo>
                    <a:pt x="8" y="19"/>
                  </a:lnTo>
                  <a:lnTo>
                    <a:pt x="8" y="19"/>
                  </a:lnTo>
                  <a:lnTo>
                    <a:pt x="8" y="15"/>
                  </a:lnTo>
                  <a:lnTo>
                    <a:pt x="8" y="15"/>
                  </a:lnTo>
                  <a:lnTo>
                    <a:pt x="8" y="15"/>
                  </a:lnTo>
                  <a:lnTo>
                    <a:pt x="5" y="17"/>
                  </a:lnTo>
                  <a:lnTo>
                    <a:pt x="5" y="17"/>
                  </a:lnTo>
                  <a:lnTo>
                    <a:pt x="3" y="21"/>
                  </a:lnTo>
                  <a:lnTo>
                    <a:pt x="3" y="21"/>
                  </a:lnTo>
                  <a:lnTo>
                    <a:pt x="2" y="24"/>
                  </a:lnTo>
                  <a:lnTo>
                    <a:pt x="2" y="24"/>
                  </a:lnTo>
                  <a:lnTo>
                    <a:pt x="0" y="25"/>
                  </a:lnTo>
                  <a:lnTo>
                    <a:pt x="0" y="25"/>
                  </a:lnTo>
                  <a:lnTo>
                    <a:pt x="0" y="25"/>
                  </a:lnTo>
                  <a:lnTo>
                    <a:pt x="0" y="25"/>
                  </a:lnTo>
                  <a:lnTo>
                    <a:pt x="0" y="25"/>
                  </a:lnTo>
                  <a:lnTo>
                    <a:pt x="2" y="20"/>
                  </a:lnTo>
                  <a:lnTo>
                    <a:pt x="2" y="20"/>
                  </a:lnTo>
                  <a:lnTo>
                    <a:pt x="4" y="16"/>
                  </a:lnTo>
                  <a:lnTo>
                    <a:pt x="4" y="16"/>
                  </a:lnTo>
                  <a:lnTo>
                    <a:pt x="7" y="12"/>
                  </a:lnTo>
                  <a:lnTo>
                    <a:pt x="7" y="12"/>
                  </a:lnTo>
                  <a:lnTo>
                    <a:pt x="8" y="12"/>
                  </a:lnTo>
                  <a:lnTo>
                    <a:pt x="8" y="12"/>
                  </a:lnTo>
                  <a:lnTo>
                    <a:pt x="11" y="12"/>
                  </a:lnTo>
                  <a:lnTo>
                    <a:pt x="11" y="12"/>
                  </a:lnTo>
                  <a:lnTo>
                    <a:pt x="11" y="13"/>
                  </a:lnTo>
                  <a:lnTo>
                    <a:pt x="12" y="15"/>
                  </a:lnTo>
                  <a:lnTo>
                    <a:pt x="12" y="15"/>
                  </a:lnTo>
                  <a:lnTo>
                    <a:pt x="13" y="11"/>
                  </a:lnTo>
                  <a:lnTo>
                    <a:pt x="13" y="11"/>
                  </a:lnTo>
                  <a:lnTo>
                    <a:pt x="17" y="6"/>
                  </a:lnTo>
                  <a:lnTo>
                    <a:pt x="17" y="6"/>
                  </a:lnTo>
                  <a:lnTo>
                    <a:pt x="18" y="4"/>
                  </a:lnTo>
                  <a:lnTo>
                    <a:pt x="18" y="4"/>
                  </a:lnTo>
                  <a:lnTo>
                    <a:pt x="20" y="6"/>
                  </a:lnTo>
                  <a:lnTo>
                    <a:pt x="20" y="6"/>
                  </a:lnTo>
                  <a:lnTo>
                    <a:pt x="21" y="8"/>
                  </a:lnTo>
                  <a:lnTo>
                    <a:pt x="21" y="8"/>
                  </a:lnTo>
                  <a:lnTo>
                    <a:pt x="21" y="10"/>
                  </a:lnTo>
                  <a:lnTo>
                    <a:pt x="22" y="10"/>
                  </a:lnTo>
                  <a:lnTo>
                    <a:pt x="22" y="10"/>
                  </a:lnTo>
                  <a:lnTo>
                    <a:pt x="22" y="10"/>
                  </a:lnTo>
                  <a:lnTo>
                    <a:pt x="24" y="8"/>
                  </a:lnTo>
                  <a:lnTo>
                    <a:pt x="24" y="8"/>
                  </a:lnTo>
                  <a:lnTo>
                    <a:pt x="28" y="3"/>
                  </a:lnTo>
                  <a:lnTo>
                    <a:pt x="28" y="3"/>
                  </a:lnTo>
                  <a:lnTo>
                    <a:pt x="30" y="0"/>
                  </a:lnTo>
                  <a:lnTo>
                    <a:pt x="30" y="2"/>
                  </a:lnTo>
                  <a:lnTo>
                    <a:pt x="30" y="2"/>
                  </a:lnTo>
                  <a:lnTo>
                    <a:pt x="30" y="2"/>
                  </a:lnTo>
                  <a:lnTo>
                    <a:pt x="30" y="2"/>
                  </a:lnTo>
                  <a:lnTo>
                    <a:pt x="29" y="4"/>
                  </a:lnTo>
                  <a:lnTo>
                    <a:pt x="29" y="4"/>
                  </a:lnTo>
                  <a:lnTo>
                    <a:pt x="28" y="8"/>
                  </a:lnTo>
                  <a:lnTo>
                    <a:pt x="28" y="8"/>
                  </a:lnTo>
                  <a:lnTo>
                    <a:pt x="24" y="11"/>
                  </a:lnTo>
                  <a:lnTo>
                    <a:pt x="24" y="11"/>
                  </a:lnTo>
                  <a:lnTo>
                    <a:pt x="21" y="12"/>
                  </a:lnTo>
                  <a:lnTo>
                    <a:pt x="21" y="12"/>
                  </a:lnTo>
                  <a:lnTo>
                    <a:pt x="21" y="12"/>
                  </a:lnTo>
                  <a:lnTo>
                    <a:pt x="20" y="11"/>
                  </a:lnTo>
                  <a:lnTo>
                    <a:pt x="20" y="11"/>
                  </a:lnTo>
                  <a:lnTo>
                    <a:pt x="18" y="8"/>
                  </a:lnTo>
                  <a:lnTo>
                    <a:pt x="18" y="8"/>
                  </a:lnTo>
                  <a:lnTo>
                    <a:pt x="18" y="7"/>
                  </a:lnTo>
                  <a:lnTo>
                    <a:pt x="18" y="7"/>
                  </a:lnTo>
                  <a:lnTo>
                    <a:pt x="17" y="10"/>
                  </a:lnTo>
                  <a:lnTo>
                    <a:pt x="17" y="10"/>
                  </a:lnTo>
                  <a:lnTo>
                    <a:pt x="17" y="11"/>
                  </a:lnTo>
                  <a:lnTo>
                    <a:pt x="17" y="11"/>
                  </a:lnTo>
                  <a:lnTo>
                    <a:pt x="13" y="19"/>
                  </a:lnTo>
                  <a:lnTo>
                    <a:pt x="13" y="19"/>
                  </a:lnTo>
                  <a:lnTo>
                    <a:pt x="12" y="21"/>
                  </a:lnTo>
                  <a:lnTo>
                    <a:pt x="12" y="21"/>
                  </a:lnTo>
                  <a:lnTo>
                    <a:pt x="11" y="21"/>
                  </a:lnTo>
                  <a:lnTo>
                    <a:pt x="11" y="21"/>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30" name="Freeform 2168">
              <a:extLst>
                <a:ext uri="{FF2B5EF4-FFF2-40B4-BE49-F238E27FC236}">
                  <a16:creationId xmlns:a16="http://schemas.microsoft.com/office/drawing/2014/main" id="{EB509AD1-F5CC-4963-99A4-F5A3D19D7363}"/>
                </a:ext>
              </a:extLst>
            </p:cNvPr>
            <p:cNvSpPr>
              <a:spLocks noEditPoints="1"/>
            </p:cNvSpPr>
            <p:nvPr/>
          </p:nvSpPr>
          <p:spPr bwMode="auto">
            <a:xfrm>
              <a:off x="6289310" y="4751735"/>
              <a:ext cx="22011" cy="19009"/>
            </a:xfrm>
            <a:custGeom>
              <a:avLst/>
              <a:gdLst>
                <a:gd name="T0" fmla="*/ 1 w 22"/>
                <a:gd name="T1" fmla="*/ 19 h 19"/>
                <a:gd name="T2" fmla="*/ 1 w 22"/>
                <a:gd name="T3" fmla="*/ 19 h 19"/>
                <a:gd name="T4" fmla="*/ 5 w 22"/>
                <a:gd name="T5" fmla="*/ 12 h 19"/>
                <a:gd name="T6" fmla="*/ 5 w 22"/>
                <a:gd name="T7" fmla="*/ 12 h 19"/>
                <a:gd name="T8" fmla="*/ 6 w 22"/>
                <a:gd name="T9" fmla="*/ 8 h 19"/>
                <a:gd name="T10" fmla="*/ 9 w 22"/>
                <a:gd name="T11" fmla="*/ 6 h 19"/>
                <a:gd name="T12" fmla="*/ 10 w 22"/>
                <a:gd name="T13" fmla="*/ 6 h 19"/>
                <a:gd name="T14" fmla="*/ 9 w 22"/>
                <a:gd name="T15" fmla="*/ 6 h 19"/>
                <a:gd name="T16" fmla="*/ 10 w 22"/>
                <a:gd name="T17" fmla="*/ 6 h 19"/>
                <a:gd name="T18" fmla="*/ 13 w 22"/>
                <a:gd name="T19" fmla="*/ 3 h 19"/>
                <a:gd name="T20" fmla="*/ 13 w 22"/>
                <a:gd name="T21" fmla="*/ 3 h 19"/>
                <a:gd name="T22" fmla="*/ 13 w 22"/>
                <a:gd name="T23" fmla="*/ 3 h 19"/>
                <a:gd name="T24" fmla="*/ 13 w 22"/>
                <a:gd name="T25" fmla="*/ 3 h 19"/>
                <a:gd name="T26" fmla="*/ 13 w 22"/>
                <a:gd name="T27" fmla="*/ 4 h 19"/>
                <a:gd name="T28" fmla="*/ 13 w 22"/>
                <a:gd name="T29" fmla="*/ 4 h 19"/>
                <a:gd name="T30" fmla="*/ 14 w 22"/>
                <a:gd name="T31" fmla="*/ 6 h 19"/>
                <a:gd name="T32" fmla="*/ 15 w 22"/>
                <a:gd name="T33" fmla="*/ 10 h 19"/>
                <a:gd name="T34" fmla="*/ 19 w 22"/>
                <a:gd name="T35" fmla="*/ 4 h 19"/>
                <a:gd name="T36" fmla="*/ 22 w 22"/>
                <a:gd name="T37" fmla="*/ 2 h 19"/>
                <a:gd name="T38" fmla="*/ 22 w 22"/>
                <a:gd name="T39" fmla="*/ 2 h 19"/>
                <a:gd name="T40" fmla="*/ 22 w 22"/>
                <a:gd name="T41" fmla="*/ 2 h 19"/>
                <a:gd name="T42" fmla="*/ 22 w 22"/>
                <a:gd name="T43" fmla="*/ 2 h 19"/>
                <a:gd name="T44" fmla="*/ 22 w 22"/>
                <a:gd name="T45" fmla="*/ 2 h 19"/>
                <a:gd name="T46" fmla="*/ 22 w 22"/>
                <a:gd name="T47" fmla="*/ 0 h 19"/>
                <a:gd name="T48" fmla="*/ 22 w 22"/>
                <a:gd name="T49" fmla="*/ 0 h 19"/>
                <a:gd name="T50" fmla="*/ 22 w 22"/>
                <a:gd name="T51" fmla="*/ 2 h 19"/>
                <a:gd name="T52" fmla="*/ 22 w 22"/>
                <a:gd name="T53" fmla="*/ 2 h 19"/>
                <a:gd name="T54" fmla="*/ 22 w 22"/>
                <a:gd name="T55" fmla="*/ 3 h 19"/>
                <a:gd name="T56" fmla="*/ 22 w 22"/>
                <a:gd name="T57" fmla="*/ 4 h 19"/>
                <a:gd name="T58" fmla="*/ 21 w 22"/>
                <a:gd name="T59" fmla="*/ 7 h 19"/>
                <a:gd name="T60" fmla="*/ 14 w 22"/>
                <a:gd name="T61" fmla="*/ 12 h 19"/>
                <a:gd name="T62" fmla="*/ 12 w 22"/>
                <a:gd name="T63" fmla="*/ 15 h 19"/>
                <a:gd name="T64" fmla="*/ 8 w 22"/>
                <a:gd name="T65" fmla="*/ 17 h 19"/>
                <a:gd name="T66" fmla="*/ 5 w 22"/>
                <a:gd name="T67" fmla="*/ 15 h 19"/>
                <a:gd name="T68" fmla="*/ 1 w 22"/>
                <a:gd name="T69" fmla="*/ 17 h 19"/>
                <a:gd name="T70" fmla="*/ 0 w 22"/>
                <a:gd name="T71" fmla="*/ 19 h 19"/>
                <a:gd name="T72" fmla="*/ 5 w 22"/>
                <a:gd name="T73" fmla="*/ 12 h 19"/>
                <a:gd name="T74" fmla="*/ 5 w 22"/>
                <a:gd name="T75" fmla="*/ 12 h 19"/>
                <a:gd name="T76" fmla="*/ 9 w 22"/>
                <a:gd name="T77" fmla="*/ 12 h 19"/>
                <a:gd name="T78" fmla="*/ 10 w 22"/>
                <a:gd name="T79" fmla="*/ 8 h 19"/>
                <a:gd name="T80" fmla="*/ 8 w 22"/>
                <a:gd name="T81" fmla="*/ 10 h 19"/>
                <a:gd name="T82" fmla="*/ 9 w 22"/>
                <a:gd name="T83" fmla="*/ 6 h 19"/>
                <a:gd name="T84" fmla="*/ 10 w 22"/>
                <a:gd name="T85" fmla="*/ 6 h 19"/>
                <a:gd name="T86" fmla="*/ 9 w 22"/>
                <a:gd name="T87" fmla="*/ 6 h 19"/>
                <a:gd name="T88" fmla="*/ 10 w 22"/>
                <a:gd name="T89" fmla="*/ 6 h 19"/>
                <a:gd name="T90" fmla="*/ 10 w 22"/>
                <a:gd name="T91" fmla="*/ 6 h 19"/>
                <a:gd name="T92" fmla="*/ 10 w 22"/>
                <a:gd name="T93" fmla="*/ 6 h 19"/>
                <a:gd name="T94" fmla="*/ 9 w 22"/>
                <a:gd name="T95"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 h="19">
                  <a:moveTo>
                    <a:pt x="0" y="19"/>
                  </a:moveTo>
                  <a:lnTo>
                    <a:pt x="0" y="19"/>
                  </a:lnTo>
                  <a:lnTo>
                    <a:pt x="1" y="19"/>
                  </a:lnTo>
                  <a:lnTo>
                    <a:pt x="1" y="19"/>
                  </a:lnTo>
                  <a:lnTo>
                    <a:pt x="1" y="19"/>
                  </a:lnTo>
                  <a:lnTo>
                    <a:pt x="1" y="19"/>
                  </a:lnTo>
                  <a:lnTo>
                    <a:pt x="1" y="19"/>
                  </a:lnTo>
                  <a:lnTo>
                    <a:pt x="1" y="19"/>
                  </a:lnTo>
                  <a:lnTo>
                    <a:pt x="5" y="12"/>
                  </a:lnTo>
                  <a:lnTo>
                    <a:pt x="5" y="12"/>
                  </a:lnTo>
                  <a:lnTo>
                    <a:pt x="5" y="12"/>
                  </a:lnTo>
                  <a:lnTo>
                    <a:pt x="5" y="12"/>
                  </a:lnTo>
                  <a:lnTo>
                    <a:pt x="5" y="12"/>
                  </a:lnTo>
                  <a:lnTo>
                    <a:pt x="5" y="12"/>
                  </a:lnTo>
                  <a:lnTo>
                    <a:pt x="5" y="12"/>
                  </a:lnTo>
                  <a:lnTo>
                    <a:pt x="5" y="12"/>
                  </a:lnTo>
                  <a:lnTo>
                    <a:pt x="5" y="12"/>
                  </a:lnTo>
                  <a:lnTo>
                    <a:pt x="5" y="12"/>
                  </a:lnTo>
                  <a:lnTo>
                    <a:pt x="6" y="8"/>
                  </a:lnTo>
                  <a:lnTo>
                    <a:pt x="6" y="8"/>
                  </a:lnTo>
                  <a:lnTo>
                    <a:pt x="8" y="6"/>
                  </a:lnTo>
                  <a:lnTo>
                    <a:pt x="8" y="6"/>
                  </a:lnTo>
                  <a:lnTo>
                    <a:pt x="9" y="6"/>
                  </a:lnTo>
                  <a:lnTo>
                    <a:pt x="9" y="6"/>
                  </a:lnTo>
                  <a:lnTo>
                    <a:pt x="9" y="6"/>
                  </a:lnTo>
                  <a:lnTo>
                    <a:pt x="9" y="6"/>
                  </a:lnTo>
                  <a:lnTo>
                    <a:pt x="9" y="6"/>
                  </a:lnTo>
                  <a:lnTo>
                    <a:pt x="10" y="6"/>
                  </a:lnTo>
                  <a:lnTo>
                    <a:pt x="9" y="6"/>
                  </a:lnTo>
                  <a:lnTo>
                    <a:pt x="9" y="6"/>
                  </a:lnTo>
                  <a:lnTo>
                    <a:pt x="8" y="7"/>
                  </a:lnTo>
                  <a:lnTo>
                    <a:pt x="9" y="6"/>
                  </a:lnTo>
                  <a:lnTo>
                    <a:pt x="9" y="6"/>
                  </a:lnTo>
                  <a:lnTo>
                    <a:pt x="9" y="6"/>
                  </a:lnTo>
                  <a:lnTo>
                    <a:pt x="10" y="6"/>
                  </a:lnTo>
                  <a:lnTo>
                    <a:pt x="10" y="6"/>
                  </a:lnTo>
                  <a:lnTo>
                    <a:pt x="10" y="6"/>
                  </a:lnTo>
                  <a:lnTo>
                    <a:pt x="10" y="3"/>
                  </a:lnTo>
                  <a:lnTo>
                    <a:pt x="10" y="3"/>
                  </a:lnTo>
                  <a:lnTo>
                    <a:pt x="13" y="3"/>
                  </a:lnTo>
                  <a:lnTo>
                    <a:pt x="13" y="3"/>
                  </a:lnTo>
                  <a:lnTo>
                    <a:pt x="13" y="3"/>
                  </a:lnTo>
                  <a:lnTo>
                    <a:pt x="13" y="3"/>
                  </a:lnTo>
                  <a:lnTo>
                    <a:pt x="13" y="3"/>
                  </a:lnTo>
                  <a:lnTo>
                    <a:pt x="13" y="3"/>
                  </a:lnTo>
                  <a:lnTo>
                    <a:pt x="13" y="3"/>
                  </a:lnTo>
                  <a:lnTo>
                    <a:pt x="13" y="3"/>
                  </a:lnTo>
                  <a:lnTo>
                    <a:pt x="13" y="3"/>
                  </a:lnTo>
                  <a:lnTo>
                    <a:pt x="13" y="3"/>
                  </a:lnTo>
                  <a:lnTo>
                    <a:pt x="13" y="3"/>
                  </a:lnTo>
                  <a:lnTo>
                    <a:pt x="13" y="3"/>
                  </a:lnTo>
                  <a:lnTo>
                    <a:pt x="13" y="3"/>
                  </a:lnTo>
                  <a:lnTo>
                    <a:pt x="13" y="3"/>
                  </a:lnTo>
                  <a:lnTo>
                    <a:pt x="13" y="3"/>
                  </a:lnTo>
                  <a:lnTo>
                    <a:pt x="13" y="4"/>
                  </a:lnTo>
                  <a:lnTo>
                    <a:pt x="13" y="4"/>
                  </a:lnTo>
                  <a:lnTo>
                    <a:pt x="13" y="4"/>
                  </a:lnTo>
                  <a:lnTo>
                    <a:pt x="13" y="4"/>
                  </a:lnTo>
                  <a:lnTo>
                    <a:pt x="13" y="4"/>
                  </a:lnTo>
                  <a:lnTo>
                    <a:pt x="13" y="4"/>
                  </a:lnTo>
                  <a:lnTo>
                    <a:pt x="13" y="4"/>
                  </a:lnTo>
                  <a:lnTo>
                    <a:pt x="13" y="4"/>
                  </a:lnTo>
                  <a:lnTo>
                    <a:pt x="14" y="6"/>
                  </a:lnTo>
                  <a:lnTo>
                    <a:pt x="14" y="6"/>
                  </a:lnTo>
                  <a:lnTo>
                    <a:pt x="14" y="8"/>
                  </a:lnTo>
                  <a:lnTo>
                    <a:pt x="14" y="8"/>
                  </a:lnTo>
                  <a:lnTo>
                    <a:pt x="14" y="10"/>
                  </a:lnTo>
                  <a:lnTo>
                    <a:pt x="15" y="10"/>
                  </a:lnTo>
                  <a:lnTo>
                    <a:pt x="15" y="10"/>
                  </a:lnTo>
                  <a:lnTo>
                    <a:pt x="18" y="7"/>
                  </a:lnTo>
                  <a:lnTo>
                    <a:pt x="18" y="7"/>
                  </a:lnTo>
                  <a:lnTo>
                    <a:pt x="19" y="4"/>
                  </a:lnTo>
                  <a:lnTo>
                    <a:pt x="19" y="4"/>
                  </a:lnTo>
                  <a:lnTo>
                    <a:pt x="22" y="2"/>
                  </a:lnTo>
                  <a:lnTo>
                    <a:pt x="22" y="2"/>
                  </a:lnTo>
                  <a:lnTo>
                    <a:pt x="22" y="2"/>
                  </a:lnTo>
                  <a:lnTo>
                    <a:pt x="22" y="2"/>
                  </a:lnTo>
                  <a:lnTo>
                    <a:pt x="22" y="2"/>
                  </a:lnTo>
                  <a:lnTo>
                    <a:pt x="22" y="2"/>
                  </a:lnTo>
                  <a:lnTo>
                    <a:pt x="22" y="2"/>
                  </a:lnTo>
                  <a:lnTo>
                    <a:pt x="22" y="2"/>
                  </a:lnTo>
                  <a:lnTo>
                    <a:pt x="22" y="2"/>
                  </a:lnTo>
                  <a:lnTo>
                    <a:pt x="22" y="2"/>
                  </a:lnTo>
                  <a:lnTo>
                    <a:pt x="22" y="2"/>
                  </a:lnTo>
                  <a:lnTo>
                    <a:pt x="22" y="2"/>
                  </a:lnTo>
                  <a:lnTo>
                    <a:pt x="22" y="2"/>
                  </a:lnTo>
                  <a:lnTo>
                    <a:pt x="22" y="2"/>
                  </a:lnTo>
                  <a:lnTo>
                    <a:pt x="22" y="2"/>
                  </a:lnTo>
                  <a:lnTo>
                    <a:pt x="22" y="2"/>
                  </a:lnTo>
                  <a:lnTo>
                    <a:pt x="22" y="2"/>
                  </a:lnTo>
                  <a:lnTo>
                    <a:pt x="22" y="2"/>
                  </a:lnTo>
                  <a:lnTo>
                    <a:pt x="22" y="2"/>
                  </a:lnTo>
                  <a:lnTo>
                    <a:pt x="22" y="2"/>
                  </a:lnTo>
                  <a:lnTo>
                    <a:pt x="22" y="0"/>
                  </a:lnTo>
                  <a:lnTo>
                    <a:pt x="22" y="2"/>
                  </a:lnTo>
                  <a:lnTo>
                    <a:pt x="22" y="0"/>
                  </a:lnTo>
                  <a:lnTo>
                    <a:pt x="22" y="2"/>
                  </a:lnTo>
                  <a:lnTo>
                    <a:pt x="22" y="0"/>
                  </a:lnTo>
                  <a:lnTo>
                    <a:pt x="22" y="2"/>
                  </a:lnTo>
                  <a:lnTo>
                    <a:pt x="22" y="0"/>
                  </a:lnTo>
                  <a:lnTo>
                    <a:pt x="22" y="2"/>
                  </a:lnTo>
                  <a:lnTo>
                    <a:pt x="22" y="2"/>
                  </a:lnTo>
                  <a:lnTo>
                    <a:pt x="22" y="2"/>
                  </a:lnTo>
                  <a:lnTo>
                    <a:pt x="22" y="2"/>
                  </a:lnTo>
                  <a:lnTo>
                    <a:pt x="22" y="2"/>
                  </a:lnTo>
                  <a:lnTo>
                    <a:pt x="22" y="2"/>
                  </a:lnTo>
                  <a:lnTo>
                    <a:pt x="22" y="2"/>
                  </a:lnTo>
                  <a:lnTo>
                    <a:pt x="22" y="2"/>
                  </a:lnTo>
                  <a:lnTo>
                    <a:pt x="22" y="2"/>
                  </a:lnTo>
                  <a:lnTo>
                    <a:pt x="22" y="2"/>
                  </a:lnTo>
                  <a:lnTo>
                    <a:pt x="22" y="2"/>
                  </a:lnTo>
                  <a:lnTo>
                    <a:pt x="22" y="3"/>
                  </a:lnTo>
                  <a:lnTo>
                    <a:pt x="22" y="3"/>
                  </a:lnTo>
                  <a:lnTo>
                    <a:pt x="22" y="4"/>
                  </a:lnTo>
                  <a:lnTo>
                    <a:pt x="22" y="4"/>
                  </a:lnTo>
                  <a:lnTo>
                    <a:pt x="22" y="4"/>
                  </a:lnTo>
                  <a:lnTo>
                    <a:pt x="21" y="4"/>
                  </a:lnTo>
                  <a:lnTo>
                    <a:pt x="21" y="4"/>
                  </a:lnTo>
                  <a:lnTo>
                    <a:pt x="21" y="7"/>
                  </a:lnTo>
                  <a:lnTo>
                    <a:pt x="21" y="7"/>
                  </a:lnTo>
                  <a:lnTo>
                    <a:pt x="17" y="12"/>
                  </a:lnTo>
                  <a:lnTo>
                    <a:pt x="17" y="12"/>
                  </a:lnTo>
                  <a:lnTo>
                    <a:pt x="14" y="12"/>
                  </a:lnTo>
                  <a:lnTo>
                    <a:pt x="14" y="12"/>
                  </a:lnTo>
                  <a:lnTo>
                    <a:pt x="13" y="12"/>
                  </a:lnTo>
                  <a:lnTo>
                    <a:pt x="13" y="12"/>
                  </a:lnTo>
                  <a:lnTo>
                    <a:pt x="12" y="15"/>
                  </a:lnTo>
                  <a:lnTo>
                    <a:pt x="12" y="15"/>
                  </a:lnTo>
                  <a:lnTo>
                    <a:pt x="10" y="16"/>
                  </a:lnTo>
                  <a:lnTo>
                    <a:pt x="10" y="16"/>
                  </a:lnTo>
                  <a:lnTo>
                    <a:pt x="8" y="17"/>
                  </a:lnTo>
                  <a:lnTo>
                    <a:pt x="8" y="17"/>
                  </a:lnTo>
                  <a:lnTo>
                    <a:pt x="6" y="17"/>
                  </a:lnTo>
                  <a:lnTo>
                    <a:pt x="5" y="16"/>
                  </a:lnTo>
                  <a:lnTo>
                    <a:pt x="5" y="16"/>
                  </a:lnTo>
                  <a:lnTo>
                    <a:pt x="5" y="15"/>
                  </a:lnTo>
                  <a:lnTo>
                    <a:pt x="5" y="15"/>
                  </a:lnTo>
                  <a:lnTo>
                    <a:pt x="3" y="16"/>
                  </a:lnTo>
                  <a:lnTo>
                    <a:pt x="3" y="16"/>
                  </a:lnTo>
                  <a:lnTo>
                    <a:pt x="1" y="17"/>
                  </a:lnTo>
                  <a:lnTo>
                    <a:pt x="1" y="19"/>
                  </a:lnTo>
                  <a:lnTo>
                    <a:pt x="1" y="19"/>
                  </a:lnTo>
                  <a:lnTo>
                    <a:pt x="1" y="19"/>
                  </a:lnTo>
                  <a:lnTo>
                    <a:pt x="0" y="19"/>
                  </a:lnTo>
                  <a:close/>
                  <a:moveTo>
                    <a:pt x="5" y="12"/>
                  </a:moveTo>
                  <a:lnTo>
                    <a:pt x="5" y="12"/>
                  </a:lnTo>
                  <a:lnTo>
                    <a:pt x="5" y="12"/>
                  </a:lnTo>
                  <a:lnTo>
                    <a:pt x="5" y="12"/>
                  </a:lnTo>
                  <a:lnTo>
                    <a:pt x="5" y="12"/>
                  </a:lnTo>
                  <a:lnTo>
                    <a:pt x="5" y="12"/>
                  </a:lnTo>
                  <a:lnTo>
                    <a:pt x="5" y="12"/>
                  </a:lnTo>
                  <a:lnTo>
                    <a:pt x="5" y="12"/>
                  </a:lnTo>
                  <a:close/>
                  <a:moveTo>
                    <a:pt x="8" y="15"/>
                  </a:moveTo>
                  <a:lnTo>
                    <a:pt x="8" y="15"/>
                  </a:lnTo>
                  <a:lnTo>
                    <a:pt x="9" y="12"/>
                  </a:lnTo>
                  <a:lnTo>
                    <a:pt x="9" y="12"/>
                  </a:lnTo>
                  <a:lnTo>
                    <a:pt x="10" y="10"/>
                  </a:lnTo>
                  <a:lnTo>
                    <a:pt x="10" y="10"/>
                  </a:lnTo>
                  <a:lnTo>
                    <a:pt x="10" y="8"/>
                  </a:lnTo>
                  <a:lnTo>
                    <a:pt x="10" y="8"/>
                  </a:lnTo>
                  <a:lnTo>
                    <a:pt x="10" y="7"/>
                  </a:lnTo>
                  <a:lnTo>
                    <a:pt x="10" y="7"/>
                  </a:lnTo>
                  <a:lnTo>
                    <a:pt x="10" y="7"/>
                  </a:lnTo>
                  <a:lnTo>
                    <a:pt x="8" y="10"/>
                  </a:lnTo>
                  <a:lnTo>
                    <a:pt x="8" y="10"/>
                  </a:lnTo>
                  <a:lnTo>
                    <a:pt x="8" y="13"/>
                  </a:lnTo>
                  <a:lnTo>
                    <a:pt x="8" y="15"/>
                  </a:lnTo>
                  <a:close/>
                  <a:moveTo>
                    <a:pt x="9" y="6"/>
                  </a:moveTo>
                  <a:lnTo>
                    <a:pt x="10" y="6"/>
                  </a:lnTo>
                  <a:lnTo>
                    <a:pt x="10" y="6"/>
                  </a:lnTo>
                  <a:lnTo>
                    <a:pt x="10" y="6"/>
                  </a:lnTo>
                  <a:lnTo>
                    <a:pt x="10" y="6"/>
                  </a:lnTo>
                  <a:lnTo>
                    <a:pt x="10" y="6"/>
                  </a:lnTo>
                  <a:lnTo>
                    <a:pt x="9" y="6"/>
                  </a:lnTo>
                  <a:lnTo>
                    <a:pt x="9" y="6"/>
                  </a:lnTo>
                  <a:lnTo>
                    <a:pt x="9" y="6"/>
                  </a:lnTo>
                  <a:lnTo>
                    <a:pt x="10" y="6"/>
                  </a:lnTo>
                  <a:lnTo>
                    <a:pt x="9" y="6"/>
                  </a:lnTo>
                  <a:lnTo>
                    <a:pt x="9" y="6"/>
                  </a:lnTo>
                  <a:close/>
                  <a:moveTo>
                    <a:pt x="10" y="6"/>
                  </a:moveTo>
                  <a:lnTo>
                    <a:pt x="10" y="6"/>
                  </a:lnTo>
                  <a:lnTo>
                    <a:pt x="10" y="6"/>
                  </a:lnTo>
                  <a:lnTo>
                    <a:pt x="10" y="6"/>
                  </a:lnTo>
                  <a:lnTo>
                    <a:pt x="10" y="6"/>
                  </a:lnTo>
                  <a:lnTo>
                    <a:pt x="10" y="6"/>
                  </a:lnTo>
                  <a:lnTo>
                    <a:pt x="10" y="6"/>
                  </a:lnTo>
                  <a:lnTo>
                    <a:pt x="10" y="6"/>
                  </a:lnTo>
                  <a:lnTo>
                    <a:pt x="10" y="6"/>
                  </a:lnTo>
                  <a:lnTo>
                    <a:pt x="9" y="6"/>
                  </a:lnTo>
                  <a:lnTo>
                    <a:pt x="10" y="6"/>
                  </a:lnTo>
                  <a:lnTo>
                    <a:pt x="9" y="6"/>
                  </a:lnTo>
                  <a:lnTo>
                    <a:pt x="9" y="6"/>
                  </a:lnTo>
                  <a:lnTo>
                    <a:pt x="9" y="6"/>
                  </a:lnTo>
                  <a:lnTo>
                    <a:pt x="9" y="6"/>
                  </a:lnTo>
                  <a:lnTo>
                    <a:pt x="10" y="6"/>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31" name="Freeform 2169">
              <a:extLst>
                <a:ext uri="{FF2B5EF4-FFF2-40B4-BE49-F238E27FC236}">
                  <a16:creationId xmlns:a16="http://schemas.microsoft.com/office/drawing/2014/main" id="{0730C384-CE3D-4541-A010-F0EC6923EB4C}"/>
                </a:ext>
              </a:extLst>
            </p:cNvPr>
            <p:cNvSpPr>
              <a:spLocks/>
            </p:cNvSpPr>
            <p:nvPr/>
          </p:nvSpPr>
          <p:spPr bwMode="auto">
            <a:xfrm>
              <a:off x="6307319" y="4728725"/>
              <a:ext cx="39019" cy="30014"/>
            </a:xfrm>
            <a:custGeom>
              <a:avLst/>
              <a:gdLst>
                <a:gd name="T0" fmla="*/ 18 w 39"/>
                <a:gd name="T1" fmla="*/ 18 h 30"/>
                <a:gd name="T2" fmla="*/ 18 w 39"/>
                <a:gd name="T3" fmla="*/ 17 h 30"/>
                <a:gd name="T4" fmla="*/ 17 w 39"/>
                <a:gd name="T5" fmla="*/ 13 h 30"/>
                <a:gd name="T6" fmla="*/ 16 w 39"/>
                <a:gd name="T7" fmla="*/ 17 h 30"/>
                <a:gd name="T8" fmla="*/ 14 w 39"/>
                <a:gd name="T9" fmla="*/ 20 h 30"/>
                <a:gd name="T10" fmla="*/ 13 w 39"/>
                <a:gd name="T11" fmla="*/ 23 h 30"/>
                <a:gd name="T12" fmla="*/ 12 w 39"/>
                <a:gd name="T13" fmla="*/ 26 h 30"/>
                <a:gd name="T14" fmla="*/ 9 w 39"/>
                <a:gd name="T15" fmla="*/ 27 h 30"/>
                <a:gd name="T16" fmla="*/ 7 w 39"/>
                <a:gd name="T17" fmla="*/ 26 h 30"/>
                <a:gd name="T18" fmla="*/ 7 w 39"/>
                <a:gd name="T19" fmla="*/ 23 h 30"/>
                <a:gd name="T20" fmla="*/ 7 w 39"/>
                <a:gd name="T21" fmla="*/ 23 h 30"/>
                <a:gd name="T22" fmla="*/ 3 w 39"/>
                <a:gd name="T23" fmla="*/ 29 h 30"/>
                <a:gd name="T24" fmla="*/ 0 w 39"/>
                <a:gd name="T25" fmla="*/ 30 h 30"/>
                <a:gd name="T26" fmla="*/ 0 w 39"/>
                <a:gd name="T27" fmla="*/ 30 h 30"/>
                <a:gd name="T28" fmla="*/ 0 w 39"/>
                <a:gd name="T29" fmla="*/ 29 h 30"/>
                <a:gd name="T30" fmla="*/ 1 w 39"/>
                <a:gd name="T31" fmla="*/ 27 h 30"/>
                <a:gd name="T32" fmla="*/ 4 w 39"/>
                <a:gd name="T33" fmla="*/ 23 h 30"/>
                <a:gd name="T34" fmla="*/ 7 w 39"/>
                <a:gd name="T35" fmla="*/ 18 h 30"/>
                <a:gd name="T36" fmla="*/ 9 w 39"/>
                <a:gd name="T37" fmla="*/ 16 h 30"/>
                <a:gd name="T38" fmla="*/ 9 w 39"/>
                <a:gd name="T39" fmla="*/ 16 h 30"/>
                <a:gd name="T40" fmla="*/ 10 w 39"/>
                <a:gd name="T41" fmla="*/ 16 h 30"/>
                <a:gd name="T42" fmla="*/ 10 w 39"/>
                <a:gd name="T43" fmla="*/ 18 h 30"/>
                <a:gd name="T44" fmla="*/ 10 w 39"/>
                <a:gd name="T45" fmla="*/ 20 h 30"/>
                <a:gd name="T46" fmla="*/ 10 w 39"/>
                <a:gd name="T47" fmla="*/ 22 h 30"/>
                <a:gd name="T48" fmla="*/ 12 w 39"/>
                <a:gd name="T49" fmla="*/ 18 h 30"/>
                <a:gd name="T50" fmla="*/ 13 w 39"/>
                <a:gd name="T51" fmla="*/ 17 h 30"/>
                <a:gd name="T52" fmla="*/ 13 w 39"/>
                <a:gd name="T53" fmla="*/ 14 h 30"/>
                <a:gd name="T54" fmla="*/ 16 w 39"/>
                <a:gd name="T55" fmla="*/ 12 h 30"/>
                <a:gd name="T56" fmla="*/ 17 w 39"/>
                <a:gd name="T57" fmla="*/ 9 h 30"/>
                <a:gd name="T58" fmla="*/ 18 w 39"/>
                <a:gd name="T59" fmla="*/ 9 h 30"/>
                <a:gd name="T60" fmla="*/ 21 w 39"/>
                <a:gd name="T61" fmla="*/ 11 h 30"/>
                <a:gd name="T62" fmla="*/ 21 w 39"/>
                <a:gd name="T63" fmla="*/ 12 h 30"/>
                <a:gd name="T64" fmla="*/ 22 w 39"/>
                <a:gd name="T65" fmla="*/ 8 h 30"/>
                <a:gd name="T66" fmla="*/ 26 w 39"/>
                <a:gd name="T67" fmla="*/ 4 h 30"/>
                <a:gd name="T68" fmla="*/ 27 w 39"/>
                <a:gd name="T69" fmla="*/ 3 h 30"/>
                <a:gd name="T70" fmla="*/ 29 w 39"/>
                <a:gd name="T71" fmla="*/ 4 h 30"/>
                <a:gd name="T72" fmla="*/ 30 w 39"/>
                <a:gd name="T73" fmla="*/ 7 h 30"/>
                <a:gd name="T74" fmla="*/ 30 w 39"/>
                <a:gd name="T75" fmla="*/ 8 h 30"/>
                <a:gd name="T76" fmla="*/ 31 w 39"/>
                <a:gd name="T77" fmla="*/ 9 h 30"/>
                <a:gd name="T78" fmla="*/ 33 w 39"/>
                <a:gd name="T79" fmla="*/ 8 h 30"/>
                <a:gd name="T80" fmla="*/ 35 w 39"/>
                <a:gd name="T81" fmla="*/ 5 h 30"/>
                <a:gd name="T82" fmla="*/ 36 w 39"/>
                <a:gd name="T83" fmla="*/ 3 h 30"/>
                <a:gd name="T84" fmla="*/ 38 w 39"/>
                <a:gd name="T85" fmla="*/ 1 h 30"/>
                <a:gd name="T86" fmla="*/ 38 w 39"/>
                <a:gd name="T87" fmla="*/ 0 h 30"/>
                <a:gd name="T88" fmla="*/ 39 w 39"/>
                <a:gd name="T89" fmla="*/ 0 h 30"/>
                <a:gd name="T90" fmla="*/ 39 w 39"/>
                <a:gd name="T91" fmla="*/ 0 h 30"/>
                <a:gd name="T92" fmla="*/ 39 w 39"/>
                <a:gd name="T93" fmla="*/ 1 h 30"/>
                <a:gd name="T94" fmla="*/ 38 w 39"/>
                <a:gd name="T95" fmla="*/ 4 h 30"/>
                <a:gd name="T96" fmla="*/ 35 w 39"/>
                <a:gd name="T97" fmla="*/ 7 h 30"/>
                <a:gd name="T98" fmla="*/ 33 w 39"/>
                <a:gd name="T99" fmla="*/ 9 h 30"/>
                <a:gd name="T100" fmla="*/ 31 w 39"/>
                <a:gd name="T101" fmla="*/ 11 h 30"/>
                <a:gd name="T102" fmla="*/ 30 w 39"/>
                <a:gd name="T103" fmla="*/ 11 h 30"/>
                <a:gd name="T104" fmla="*/ 29 w 39"/>
                <a:gd name="T105" fmla="*/ 11 h 30"/>
                <a:gd name="T106" fmla="*/ 27 w 39"/>
                <a:gd name="T107" fmla="*/ 8 h 30"/>
                <a:gd name="T108" fmla="*/ 26 w 39"/>
                <a:gd name="T109" fmla="*/ 8 h 30"/>
                <a:gd name="T110" fmla="*/ 26 w 39"/>
                <a:gd name="T111" fmla="*/ 8 h 30"/>
                <a:gd name="T112" fmla="*/ 22 w 39"/>
                <a:gd name="T113" fmla="*/ 16 h 30"/>
                <a:gd name="T114" fmla="*/ 21 w 39"/>
                <a:gd name="T115" fmla="*/ 18 h 30"/>
                <a:gd name="T116" fmla="*/ 20 w 39"/>
                <a:gd name="T117" fmla="*/ 18 h 30"/>
                <a:gd name="T118" fmla="*/ 18 w 39"/>
                <a:gd name="T119"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 h="30">
                  <a:moveTo>
                    <a:pt x="18" y="18"/>
                  </a:moveTo>
                  <a:lnTo>
                    <a:pt x="18" y="18"/>
                  </a:lnTo>
                  <a:lnTo>
                    <a:pt x="18" y="17"/>
                  </a:lnTo>
                  <a:lnTo>
                    <a:pt x="18" y="17"/>
                  </a:lnTo>
                  <a:lnTo>
                    <a:pt x="17" y="13"/>
                  </a:lnTo>
                  <a:lnTo>
                    <a:pt x="17" y="13"/>
                  </a:lnTo>
                  <a:lnTo>
                    <a:pt x="16" y="17"/>
                  </a:lnTo>
                  <a:lnTo>
                    <a:pt x="16" y="17"/>
                  </a:lnTo>
                  <a:lnTo>
                    <a:pt x="14" y="20"/>
                  </a:lnTo>
                  <a:lnTo>
                    <a:pt x="14" y="20"/>
                  </a:lnTo>
                  <a:lnTo>
                    <a:pt x="13" y="23"/>
                  </a:lnTo>
                  <a:lnTo>
                    <a:pt x="13" y="23"/>
                  </a:lnTo>
                  <a:lnTo>
                    <a:pt x="12" y="26"/>
                  </a:lnTo>
                  <a:lnTo>
                    <a:pt x="12" y="26"/>
                  </a:lnTo>
                  <a:lnTo>
                    <a:pt x="9" y="27"/>
                  </a:lnTo>
                  <a:lnTo>
                    <a:pt x="9" y="27"/>
                  </a:lnTo>
                  <a:lnTo>
                    <a:pt x="8" y="27"/>
                  </a:lnTo>
                  <a:lnTo>
                    <a:pt x="7" y="26"/>
                  </a:lnTo>
                  <a:lnTo>
                    <a:pt x="7" y="26"/>
                  </a:lnTo>
                  <a:lnTo>
                    <a:pt x="7" y="23"/>
                  </a:lnTo>
                  <a:lnTo>
                    <a:pt x="7" y="23"/>
                  </a:lnTo>
                  <a:lnTo>
                    <a:pt x="7" y="23"/>
                  </a:lnTo>
                  <a:lnTo>
                    <a:pt x="3" y="29"/>
                  </a:lnTo>
                  <a:lnTo>
                    <a:pt x="3" y="29"/>
                  </a:lnTo>
                  <a:lnTo>
                    <a:pt x="0" y="30"/>
                  </a:lnTo>
                  <a:lnTo>
                    <a:pt x="0" y="30"/>
                  </a:lnTo>
                  <a:lnTo>
                    <a:pt x="0" y="30"/>
                  </a:lnTo>
                  <a:lnTo>
                    <a:pt x="0" y="30"/>
                  </a:lnTo>
                  <a:lnTo>
                    <a:pt x="0" y="29"/>
                  </a:lnTo>
                  <a:lnTo>
                    <a:pt x="0" y="29"/>
                  </a:lnTo>
                  <a:lnTo>
                    <a:pt x="1" y="27"/>
                  </a:lnTo>
                  <a:lnTo>
                    <a:pt x="1" y="27"/>
                  </a:lnTo>
                  <a:lnTo>
                    <a:pt x="4" y="23"/>
                  </a:lnTo>
                  <a:lnTo>
                    <a:pt x="4" y="23"/>
                  </a:lnTo>
                  <a:lnTo>
                    <a:pt x="7" y="18"/>
                  </a:lnTo>
                  <a:lnTo>
                    <a:pt x="7" y="18"/>
                  </a:lnTo>
                  <a:lnTo>
                    <a:pt x="8" y="16"/>
                  </a:lnTo>
                  <a:lnTo>
                    <a:pt x="9" y="16"/>
                  </a:lnTo>
                  <a:lnTo>
                    <a:pt x="9" y="16"/>
                  </a:lnTo>
                  <a:lnTo>
                    <a:pt x="9" y="16"/>
                  </a:lnTo>
                  <a:lnTo>
                    <a:pt x="10" y="16"/>
                  </a:lnTo>
                  <a:lnTo>
                    <a:pt x="10" y="16"/>
                  </a:lnTo>
                  <a:lnTo>
                    <a:pt x="10" y="18"/>
                  </a:lnTo>
                  <a:lnTo>
                    <a:pt x="10" y="18"/>
                  </a:lnTo>
                  <a:lnTo>
                    <a:pt x="10" y="20"/>
                  </a:lnTo>
                  <a:lnTo>
                    <a:pt x="10" y="20"/>
                  </a:lnTo>
                  <a:lnTo>
                    <a:pt x="10" y="22"/>
                  </a:lnTo>
                  <a:lnTo>
                    <a:pt x="10" y="22"/>
                  </a:lnTo>
                  <a:lnTo>
                    <a:pt x="12" y="18"/>
                  </a:lnTo>
                  <a:lnTo>
                    <a:pt x="12" y="18"/>
                  </a:lnTo>
                  <a:lnTo>
                    <a:pt x="13" y="17"/>
                  </a:lnTo>
                  <a:lnTo>
                    <a:pt x="13" y="17"/>
                  </a:lnTo>
                  <a:lnTo>
                    <a:pt x="13" y="14"/>
                  </a:lnTo>
                  <a:lnTo>
                    <a:pt x="13" y="14"/>
                  </a:lnTo>
                  <a:lnTo>
                    <a:pt x="16" y="12"/>
                  </a:lnTo>
                  <a:lnTo>
                    <a:pt x="16" y="12"/>
                  </a:lnTo>
                  <a:lnTo>
                    <a:pt x="17" y="9"/>
                  </a:lnTo>
                  <a:lnTo>
                    <a:pt x="17" y="9"/>
                  </a:lnTo>
                  <a:lnTo>
                    <a:pt x="18" y="9"/>
                  </a:lnTo>
                  <a:lnTo>
                    <a:pt x="18" y="9"/>
                  </a:lnTo>
                  <a:lnTo>
                    <a:pt x="20" y="11"/>
                  </a:lnTo>
                  <a:lnTo>
                    <a:pt x="21" y="11"/>
                  </a:lnTo>
                  <a:lnTo>
                    <a:pt x="21" y="12"/>
                  </a:lnTo>
                  <a:lnTo>
                    <a:pt x="21" y="12"/>
                  </a:lnTo>
                  <a:lnTo>
                    <a:pt x="22" y="8"/>
                  </a:lnTo>
                  <a:lnTo>
                    <a:pt x="22" y="8"/>
                  </a:lnTo>
                  <a:lnTo>
                    <a:pt x="26" y="4"/>
                  </a:lnTo>
                  <a:lnTo>
                    <a:pt x="26" y="4"/>
                  </a:lnTo>
                  <a:lnTo>
                    <a:pt x="27" y="3"/>
                  </a:lnTo>
                  <a:lnTo>
                    <a:pt x="27" y="3"/>
                  </a:lnTo>
                  <a:lnTo>
                    <a:pt x="27" y="3"/>
                  </a:lnTo>
                  <a:lnTo>
                    <a:pt x="29" y="4"/>
                  </a:lnTo>
                  <a:lnTo>
                    <a:pt x="29" y="4"/>
                  </a:lnTo>
                  <a:lnTo>
                    <a:pt x="30" y="7"/>
                  </a:lnTo>
                  <a:lnTo>
                    <a:pt x="30" y="7"/>
                  </a:lnTo>
                  <a:lnTo>
                    <a:pt x="30" y="8"/>
                  </a:lnTo>
                  <a:lnTo>
                    <a:pt x="31" y="9"/>
                  </a:lnTo>
                  <a:lnTo>
                    <a:pt x="31" y="9"/>
                  </a:lnTo>
                  <a:lnTo>
                    <a:pt x="33" y="8"/>
                  </a:lnTo>
                  <a:lnTo>
                    <a:pt x="33" y="8"/>
                  </a:lnTo>
                  <a:lnTo>
                    <a:pt x="35" y="5"/>
                  </a:lnTo>
                  <a:lnTo>
                    <a:pt x="35" y="5"/>
                  </a:lnTo>
                  <a:lnTo>
                    <a:pt x="36" y="3"/>
                  </a:lnTo>
                  <a:lnTo>
                    <a:pt x="36" y="3"/>
                  </a:lnTo>
                  <a:lnTo>
                    <a:pt x="38" y="1"/>
                  </a:lnTo>
                  <a:lnTo>
                    <a:pt x="38" y="1"/>
                  </a:lnTo>
                  <a:lnTo>
                    <a:pt x="38" y="0"/>
                  </a:lnTo>
                  <a:lnTo>
                    <a:pt x="38" y="0"/>
                  </a:lnTo>
                  <a:lnTo>
                    <a:pt x="39" y="0"/>
                  </a:lnTo>
                  <a:lnTo>
                    <a:pt x="39" y="0"/>
                  </a:lnTo>
                  <a:lnTo>
                    <a:pt x="39" y="0"/>
                  </a:lnTo>
                  <a:lnTo>
                    <a:pt x="39" y="0"/>
                  </a:lnTo>
                  <a:lnTo>
                    <a:pt x="39" y="0"/>
                  </a:lnTo>
                  <a:lnTo>
                    <a:pt x="39" y="1"/>
                  </a:lnTo>
                  <a:lnTo>
                    <a:pt x="39" y="1"/>
                  </a:lnTo>
                  <a:lnTo>
                    <a:pt x="38" y="4"/>
                  </a:lnTo>
                  <a:lnTo>
                    <a:pt x="38" y="4"/>
                  </a:lnTo>
                  <a:lnTo>
                    <a:pt x="35" y="7"/>
                  </a:lnTo>
                  <a:lnTo>
                    <a:pt x="35" y="7"/>
                  </a:lnTo>
                  <a:lnTo>
                    <a:pt x="33" y="9"/>
                  </a:lnTo>
                  <a:lnTo>
                    <a:pt x="33" y="9"/>
                  </a:lnTo>
                  <a:lnTo>
                    <a:pt x="31" y="11"/>
                  </a:lnTo>
                  <a:lnTo>
                    <a:pt x="30" y="11"/>
                  </a:lnTo>
                  <a:lnTo>
                    <a:pt x="30" y="11"/>
                  </a:lnTo>
                  <a:lnTo>
                    <a:pt x="29" y="11"/>
                  </a:lnTo>
                  <a:lnTo>
                    <a:pt x="29" y="11"/>
                  </a:lnTo>
                  <a:lnTo>
                    <a:pt x="27" y="8"/>
                  </a:lnTo>
                  <a:lnTo>
                    <a:pt x="27" y="8"/>
                  </a:lnTo>
                  <a:lnTo>
                    <a:pt x="27" y="7"/>
                  </a:lnTo>
                  <a:lnTo>
                    <a:pt x="26" y="8"/>
                  </a:lnTo>
                  <a:lnTo>
                    <a:pt x="26" y="8"/>
                  </a:lnTo>
                  <a:lnTo>
                    <a:pt x="26" y="8"/>
                  </a:lnTo>
                  <a:lnTo>
                    <a:pt x="22" y="16"/>
                  </a:lnTo>
                  <a:lnTo>
                    <a:pt x="22" y="16"/>
                  </a:lnTo>
                  <a:lnTo>
                    <a:pt x="21" y="18"/>
                  </a:lnTo>
                  <a:lnTo>
                    <a:pt x="21" y="18"/>
                  </a:lnTo>
                  <a:lnTo>
                    <a:pt x="20" y="18"/>
                  </a:lnTo>
                  <a:lnTo>
                    <a:pt x="20" y="18"/>
                  </a:lnTo>
                  <a:lnTo>
                    <a:pt x="18" y="18"/>
                  </a:lnTo>
                  <a:lnTo>
                    <a:pt x="18" y="18"/>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32" name="Freeform 2170">
              <a:extLst>
                <a:ext uri="{FF2B5EF4-FFF2-40B4-BE49-F238E27FC236}">
                  <a16:creationId xmlns:a16="http://schemas.microsoft.com/office/drawing/2014/main" id="{B89490BF-B07E-4D09-909B-2B85F69B73B2}"/>
                </a:ext>
              </a:extLst>
            </p:cNvPr>
            <p:cNvSpPr>
              <a:spLocks noEditPoints="1"/>
            </p:cNvSpPr>
            <p:nvPr/>
          </p:nvSpPr>
          <p:spPr bwMode="auto">
            <a:xfrm>
              <a:off x="6342336" y="4713717"/>
              <a:ext cx="21010" cy="20010"/>
            </a:xfrm>
            <a:custGeom>
              <a:avLst/>
              <a:gdLst>
                <a:gd name="T0" fmla="*/ 5 w 21"/>
                <a:gd name="T1" fmla="*/ 19 h 20"/>
                <a:gd name="T2" fmla="*/ 4 w 21"/>
                <a:gd name="T3" fmla="*/ 18 h 20"/>
                <a:gd name="T4" fmla="*/ 4 w 21"/>
                <a:gd name="T5" fmla="*/ 15 h 20"/>
                <a:gd name="T6" fmla="*/ 3 w 21"/>
                <a:gd name="T7" fmla="*/ 18 h 20"/>
                <a:gd name="T8" fmla="*/ 0 w 21"/>
                <a:gd name="T9" fmla="*/ 19 h 20"/>
                <a:gd name="T10" fmla="*/ 0 w 21"/>
                <a:gd name="T11" fmla="*/ 20 h 20"/>
                <a:gd name="T12" fmla="*/ 0 w 21"/>
                <a:gd name="T13" fmla="*/ 20 h 20"/>
                <a:gd name="T14" fmla="*/ 0 w 21"/>
                <a:gd name="T15" fmla="*/ 19 h 20"/>
                <a:gd name="T16" fmla="*/ 0 w 21"/>
                <a:gd name="T17" fmla="*/ 19 h 20"/>
                <a:gd name="T18" fmla="*/ 4 w 21"/>
                <a:gd name="T19" fmla="*/ 13 h 20"/>
                <a:gd name="T20" fmla="*/ 4 w 21"/>
                <a:gd name="T21" fmla="*/ 14 h 20"/>
                <a:gd name="T22" fmla="*/ 5 w 21"/>
                <a:gd name="T23" fmla="*/ 10 h 20"/>
                <a:gd name="T24" fmla="*/ 7 w 21"/>
                <a:gd name="T25" fmla="*/ 7 h 20"/>
                <a:gd name="T26" fmla="*/ 8 w 21"/>
                <a:gd name="T27" fmla="*/ 6 h 20"/>
                <a:gd name="T28" fmla="*/ 8 w 21"/>
                <a:gd name="T29" fmla="*/ 6 h 20"/>
                <a:gd name="T30" fmla="*/ 8 w 21"/>
                <a:gd name="T31" fmla="*/ 6 h 20"/>
                <a:gd name="T32" fmla="*/ 9 w 21"/>
                <a:gd name="T33" fmla="*/ 6 h 20"/>
                <a:gd name="T34" fmla="*/ 11 w 21"/>
                <a:gd name="T35" fmla="*/ 7 h 20"/>
                <a:gd name="T36" fmla="*/ 11 w 21"/>
                <a:gd name="T37" fmla="*/ 9 h 20"/>
                <a:gd name="T38" fmla="*/ 9 w 21"/>
                <a:gd name="T39" fmla="*/ 10 h 20"/>
                <a:gd name="T40" fmla="*/ 7 w 21"/>
                <a:gd name="T41" fmla="*/ 13 h 20"/>
                <a:gd name="T42" fmla="*/ 7 w 21"/>
                <a:gd name="T43" fmla="*/ 15 h 20"/>
                <a:gd name="T44" fmla="*/ 9 w 21"/>
                <a:gd name="T45" fmla="*/ 14 h 20"/>
                <a:gd name="T46" fmla="*/ 12 w 21"/>
                <a:gd name="T47" fmla="*/ 11 h 20"/>
                <a:gd name="T48" fmla="*/ 14 w 21"/>
                <a:gd name="T49" fmla="*/ 9 h 20"/>
                <a:gd name="T50" fmla="*/ 16 w 21"/>
                <a:gd name="T51" fmla="*/ 6 h 20"/>
                <a:gd name="T52" fmla="*/ 18 w 21"/>
                <a:gd name="T53" fmla="*/ 3 h 20"/>
                <a:gd name="T54" fmla="*/ 21 w 21"/>
                <a:gd name="T55" fmla="*/ 0 h 20"/>
                <a:gd name="T56" fmla="*/ 21 w 21"/>
                <a:gd name="T57" fmla="*/ 0 h 20"/>
                <a:gd name="T58" fmla="*/ 21 w 21"/>
                <a:gd name="T59" fmla="*/ 0 h 20"/>
                <a:gd name="T60" fmla="*/ 21 w 21"/>
                <a:gd name="T61" fmla="*/ 1 h 20"/>
                <a:gd name="T62" fmla="*/ 20 w 21"/>
                <a:gd name="T63" fmla="*/ 3 h 20"/>
                <a:gd name="T64" fmla="*/ 18 w 21"/>
                <a:gd name="T65" fmla="*/ 7 h 20"/>
                <a:gd name="T66" fmla="*/ 16 w 21"/>
                <a:gd name="T67" fmla="*/ 11 h 20"/>
                <a:gd name="T68" fmla="*/ 13 w 21"/>
                <a:gd name="T69" fmla="*/ 14 h 20"/>
                <a:gd name="T70" fmla="*/ 12 w 21"/>
                <a:gd name="T71" fmla="*/ 15 h 20"/>
                <a:gd name="T72" fmla="*/ 9 w 21"/>
                <a:gd name="T73" fmla="*/ 18 h 20"/>
                <a:gd name="T74" fmla="*/ 5 w 21"/>
                <a:gd name="T75" fmla="*/ 19 h 20"/>
                <a:gd name="T76" fmla="*/ 8 w 21"/>
                <a:gd name="T77" fmla="*/ 10 h 20"/>
                <a:gd name="T78" fmla="*/ 8 w 21"/>
                <a:gd name="T79" fmla="*/ 10 h 20"/>
                <a:gd name="T80" fmla="*/ 8 w 21"/>
                <a:gd name="T8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 h="20">
                  <a:moveTo>
                    <a:pt x="5" y="19"/>
                  </a:moveTo>
                  <a:lnTo>
                    <a:pt x="5" y="19"/>
                  </a:lnTo>
                  <a:lnTo>
                    <a:pt x="4" y="18"/>
                  </a:lnTo>
                  <a:lnTo>
                    <a:pt x="4" y="18"/>
                  </a:lnTo>
                  <a:lnTo>
                    <a:pt x="4" y="15"/>
                  </a:lnTo>
                  <a:lnTo>
                    <a:pt x="4" y="15"/>
                  </a:lnTo>
                  <a:lnTo>
                    <a:pt x="3" y="18"/>
                  </a:lnTo>
                  <a:lnTo>
                    <a:pt x="3" y="18"/>
                  </a:lnTo>
                  <a:lnTo>
                    <a:pt x="0" y="19"/>
                  </a:lnTo>
                  <a:lnTo>
                    <a:pt x="0" y="19"/>
                  </a:lnTo>
                  <a:lnTo>
                    <a:pt x="0" y="20"/>
                  </a:lnTo>
                  <a:lnTo>
                    <a:pt x="0" y="20"/>
                  </a:lnTo>
                  <a:lnTo>
                    <a:pt x="0" y="20"/>
                  </a:lnTo>
                  <a:lnTo>
                    <a:pt x="0" y="20"/>
                  </a:lnTo>
                  <a:lnTo>
                    <a:pt x="0" y="20"/>
                  </a:lnTo>
                  <a:lnTo>
                    <a:pt x="0" y="19"/>
                  </a:lnTo>
                  <a:lnTo>
                    <a:pt x="0" y="19"/>
                  </a:lnTo>
                  <a:lnTo>
                    <a:pt x="0" y="19"/>
                  </a:lnTo>
                  <a:lnTo>
                    <a:pt x="0" y="19"/>
                  </a:lnTo>
                  <a:lnTo>
                    <a:pt x="4" y="13"/>
                  </a:lnTo>
                  <a:lnTo>
                    <a:pt x="4" y="14"/>
                  </a:lnTo>
                  <a:lnTo>
                    <a:pt x="4" y="14"/>
                  </a:lnTo>
                  <a:lnTo>
                    <a:pt x="4" y="14"/>
                  </a:lnTo>
                  <a:lnTo>
                    <a:pt x="5" y="10"/>
                  </a:lnTo>
                  <a:lnTo>
                    <a:pt x="5" y="10"/>
                  </a:lnTo>
                  <a:lnTo>
                    <a:pt x="7" y="7"/>
                  </a:lnTo>
                  <a:lnTo>
                    <a:pt x="7" y="7"/>
                  </a:lnTo>
                  <a:lnTo>
                    <a:pt x="8" y="6"/>
                  </a:lnTo>
                  <a:lnTo>
                    <a:pt x="8" y="7"/>
                  </a:lnTo>
                  <a:lnTo>
                    <a:pt x="8" y="6"/>
                  </a:lnTo>
                  <a:lnTo>
                    <a:pt x="8" y="6"/>
                  </a:lnTo>
                  <a:lnTo>
                    <a:pt x="8" y="6"/>
                  </a:lnTo>
                  <a:lnTo>
                    <a:pt x="9" y="6"/>
                  </a:lnTo>
                  <a:lnTo>
                    <a:pt x="9" y="6"/>
                  </a:lnTo>
                  <a:lnTo>
                    <a:pt x="11" y="7"/>
                  </a:lnTo>
                  <a:lnTo>
                    <a:pt x="11" y="7"/>
                  </a:lnTo>
                  <a:lnTo>
                    <a:pt x="11" y="9"/>
                  </a:lnTo>
                  <a:lnTo>
                    <a:pt x="11" y="9"/>
                  </a:lnTo>
                  <a:lnTo>
                    <a:pt x="9" y="10"/>
                  </a:lnTo>
                  <a:lnTo>
                    <a:pt x="9" y="10"/>
                  </a:lnTo>
                  <a:lnTo>
                    <a:pt x="8" y="13"/>
                  </a:lnTo>
                  <a:lnTo>
                    <a:pt x="7" y="13"/>
                  </a:lnTo>
                  <a:lnTo>
                    <a:pt x="7" y="13"/>
                  </a:lnTo>
                  <a:lnTo>
                    <a:pt x="7" y="15"/>
                  </a:lnTo>
                  <a:lnTo>
                    <a:pt x="7" y="15"/>
                  </a:lnTo>
                  <a:lnTo>
                    <a:pt x="9" y="14"/>
                  </a:lnTo>
                  <a:lnTo>
                    <a:pt x="9" y="14"/>
                  </a:lnTo>
                  <a:lnTo>
                    <a:pt x="12" y="11"/>
                  </a:lnTo>
                  <a:lnTo>
                    <a:pt x="12" y="11"/>
                  </a:lnTo>
                  <a:lnTo>
                    <a:pt x="14" y="9"/>
                  </a:lnTo>
                  <a:lnTo>
                    <a:pt x="14" y="9"/>
                  </a:lnTo>
                  <a:lnTo>
                    <a:pt x="16" y="6"/>
                  </a:lnTo>
                  <a:lnTo>
                    <a:pt x="16" y="6"/>
                  </a:lnTo>
                  <a:lnTo>
                    <a:pt x="18" y="3"/>
                  </a:lnTo>
                  <a:lnTo>
                    <a:pt x="18" y="3"/>
                  </a:lnTo>
                  <a:lnTo>
                    <a:pt x="21" y="0"/>
                  </a:lnTo>
                  <a:lnTo>
                    <a:pt x="21" y="0"/>
                  </a:lnTo>
                  <a:lnTo>
                    <a:pt x="21" y="0"/>
                  </a:lnTo>
                  <a:lnTo>
                    <a:pt x="21" y="0"/>
                  </a:lnTo>
                  <a:lnTo>
                    <a:pt x="21" y="0"/>
                  </a:lnTo>
                  <a:lnTo>
                    <a:pt x="21" y="0"/>
                  </a:lnTo>
                  <a:lnTo>
                    <a:pt x="21" y="1"/>
                  </a:lnTo>
                  <a:lnTo>
                    <a:pt x="21" y="1"/>
                  </a:lnTo>
                  <a:lnTo>
                    <a:pt x="20" y="3"/>
                  </a:lnTo>
                  <a:lnTo>
                    <a:pt x="20" y="3"/>
                  </a:lnTo>
                  <a:lnTo>
                    <a:pt x="18" y="7"/>
                  </a:lnTo>
                  <a:lnTo>
                    <a:pt x="18" y="7"/>
                  </a:lnTo>
                  <a:lnTo>
                    <a:pt x="16" y="11"/>
                  </a:lnTo>
                  <a:lnTo>
                    <a:pt x="16" y="11"/>
                  </a:lnTo>
                  <a:lnTo>
                    <a:pt x="13" y="14"/>
                  </a:lnTo>
                  <a:lnTo>
                    <a:pt x="13" y="14"/>
                  </a:lnTo>
                  <a:lnTo>
                    <a:pt x="12" y="15"/>
                  </a:lnTo>
                  <a:lnTo>
                    <a:pt x="12" y="15"/>
                  </a:lnTo>
                  <a:lnTo>
                    <a:pt x="9" y="18"/>
                  </a:lnTo>
                  <a:lnTo>
                    <a:pt x="9" y="18"/>
                  </a:lnTo>
                  <a:lnTo>
                    <a:pt x="5" y="19"/>
                  </a:lnTo>
                  <a:lnTo>
                    <a:pt x="5" y="19"/>
                  </a:lnTo>
                  <a:close/>
                  <a:moveTo>
                    <a:pt x="8" y="10"/>
                  </a:moveTo>
                  <a:lnTo>
                    <a:pt x="7" y="11"/>
                  </a:lnTo>
                  <a:lnTo>
                    <a:pt x="8" y="10"/>
                  </a:lnTo>
                  <a:lnTo>
                    <a:pt x="8" y="10"/>
                  </a:lnTo>
                  <a:lnTo>
                    <a:pt x="8" y="10"/>
                  </a:lnTo>
                  <a:lnTo>
                    <a:pt x="8" y="10"/>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33" name="Freeform 2171">
              <a:extLst>
                <a:ext uri="{FF2B5EF4-FFF2-40B4-BE49-F238E27FC236}">
                  <a16:creationId xmlns:a16="http://schemas.microsoft.com/office/drawing/2014/main" id="{C10822FA-559F-4A32-A0E8-EEB49373FEE4}"/>
                </a:ext>
              </a:extLst>
            </p:cNvPr>
            <p:cNvSpPr>
              <a:spLocks noEditPoints="1"/>
            </p:cNvSpPr>
            <p:nvPr/>
          </p:nvSpPr>
          <p:spPr bwMode="auto">
            <a:xfrm>
              <a:off x="5362863" y="3279025"/>
              <a:ext cx="310150" cy="330159"/>
            </a:xfrm>
            <a:custGeom>
              <a:avLst/>
              <a:gdLst>
                <a:gd name="T0" fmla="*/ 124 w 310"/>
                <a:gd name="T1" fmla="*/ 79 h 330"/>
                <a:gd name="T2" fmla="*/ 127 w 310"/>
                <a:gd name="T3" fmla="*/ 66 h 330"/>
                <a:gd name="T4" fmla="*/ 122 w 310"/>
                <a:gd name="T5" fmla="*/ 40 h 330"/>
                <a:gd name="T6" fmla="*/ 115 w 310"/>
                <a:gd name="T7" fmla="*/ 27 h 330"/>
                <a:gd name="T8" fmla="*/ 106 w 310"/>
                <a:gd name="T9" fmla="*/ 18 h 330"/>
                <a:gd name="T10" fmla="*/ 85 w 310"/>
                <a:gd name="T11" fmla="*/ 5 h 330"/>
                <a:gd name="T12" fmla="*/ 62 w 310"/>
                <a:gd name="T13" fmla="*/ 0 h 330"/>
                <a:gd name="T14" fmla="*/ 37 w 310"/>
                <a:gd name="T15" fmla="*/ 5 h 330"/>
                <a:gd name="T16" fmla="*/ 26 w 310"/>
                <a:gd name="T17" fmla="*/ 12 h 330"/>
                <a:gd name="T18" fmla="*/ 9 w 310"/>
                <a:gd name="T19" fmla="*/ 30 h 330"/>
                <a:gd name="T20" fmla="*/ 0 w 310"/>
                <a:gd name="T21" fmla="*/ 53 h 330"/>
                <a:gd name="T22" fmla="*/ 1 w 310"/>
                <a:gd name="T23" fmla="*/ 78 h 330"/>
                <a:gd name="T24" fmla="*/ 11 w 310"/>
                <a:gd name="T25" fmla="*/ 101 h 330"/>
                <a:gd name="T26" fmla="*/ 15 w 310"/>
                <a:gd name="T27" fmla="*/ 107 h 330"/>
                <a:gd name="T28" fmla="*/ 31 w 310"/>
                <a:gd name="T29" fmla="*/ 120 h 330"/>
                <a:gd name="T30" fmla="*/ 56 w 310"/>
                <a:gd name="T31" fmla="*/ 127 h 330"/>
                <a:gd name="T32" fmla="*/ 74 w 310"/>
                <a:gd name="T33" fmla="*/ 330 h 330"/>
                <a:gd name="T34" fmla="*/ 310 w 310"/>
                <a:gd name="T35" fmla="*/ 165 h 330"/>
                <a:gd name="T36" fmla="*/ 80 w 310"/>
                <a:gd name="T37" fmla="*/ 88 h 330"/>
                <a:gd name="T38" fmla="*/ 75 w 310"/>
                <a:gd name="T39" fmla="*/ 92 h 330"/>
                <a:gd name="T40" fmla="*/ 63 w 310"/>
                <a:gd name="T41" fmla="*/ 95 h 330"/>
                <a:gd name="T42" fmla="*/ 52 w 310"/>
                <a:gd name="T43" fmla="*/ 92 h 330"/>
                <a:gd name="T44" fmla="*/ 43 w 310"/>
                <a:gd name="T45" fmla="*/ 86 h 330"/>
                <a:gd name="T46" fmla="*/ 39 w 310"/>
                <a:gd name="T47" fmla="*/ 82 h 330"/>
                <a:gd name="T48" fmla="*/ 34 w 310"/>
                <a:gd name="T49" fmla="*/ 70 h 330"/>
                <a:gd name="T50" fmla="*/ 34 w 310"/>
                <a:gd name="T51" fmla="*/ 58 h 330"/>
                <a:gd name="T52" fmla="*/ 37 w 310"/>
                <a:gd name="T53" fmla="*/ 48 h 330"/>
                <a:gd name="T54" fmla="*/ 45 w 310"/>
                <a:gd name="T55" fmla="*/ 39 h 330"/>
                <a:gd name="T56" fmla="*/ 50 w 310"/>
                <a:gd name="T57" fmla="*/ 36 h 330"/>
                <a:gd name="T58" fmla="*/ 62 w 310"/>
                <a:gd name="T59" fmla="*/ 34 h 330"/>
                <a:gd name="T60" fmla="*/ 74 w 310"/>
                <a:gd name="T61" fmla="*/ 36 h 330"/>
                <a:gd name="T62" fmla="*/ 84 w 310"/>
                <a:gd name="T63" fmla="*/ 42 h 330"/>
                <a:gd name="T64" fmla="*/ 88 w 310"/>
                <a:gd name="T65" fmla="*/ 47 h 330"/>
                <a:gd name="T66" fmla="*/ 92 w 310"/>
                <a:gd name="T67" fmla="*/ 57 h 330"/>
                <a:gd name="T68" fmla="*/ 93 w 310"/>
                <a:gd name="T69" fmla="*/ 69 h 330"/>
                <a:gd name="T70" fmla="*/ 88 w 310"/>
                <a:gd name="T71" fmla="*/ 81 h 330"/>
                <a:gd name="T72" fmla="*/ 80 w 310"/>
                <a:gd name="T73" fmla="*/ 8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0" h="330">
                  <a:moveTo>
                    <a:pt x="179" y="104"/>
                  </a:moveTo>
                  <a:lnTo>
                    <a:pt x="124" y="79"/>
                  </a:lnTo>
                  <a:lnTo>
                    <a:pt x="124" y="79"/>
                  </a:lnTo>
                  <a:lnTo>
                    <a:pt x="127" y="66"/>
                  </a:lnTo>
                  <a:lnTo>
                    <a:pt x="126" y="52"/>
                  </a:lnTo>
                  <a:lnTo>
                    <a:pt x="122" y="40"/>
                  </a:lnTo>
                  <a:lnTo>
                    <a:pt x="119" y="34"/>
                  </a:lnTo>
                  <a:lnTo>
                    <a:pt x="115" y="27"/>
                  </a:lnTo>
                  <a:lnTo>
                    <a:pt x="115" y="27"/>
                  </a:lnTo>
                  <a:lnTo>
                    <a:pt x="106" y="18"/>
                  </a:lnTo>
                  <a:lnTo>
                    <a:pt x="97" y="10"/>
                  </a:lnTo>
                  <a:lnTo>
                    <a:pt x="85" y="5"/>
                  </a:lnTo>
                  <a:lnTo>
                    <a:pt x="74" y="1"/>
                  </a:lnTo>
                  <a:lnTo>
                    <a:pt x="62" y="0"/>
                  </a:lnTo>
                  <a:lnTo>
                    <a:pt x="49" y="3"/>
                  </a:lnTo>
                  <a:lnTo>
                    <a:pt x="37" y="5"/>
                  </a:lnTo>
                  <a:lnTo>
                    <a:pt x="26" y="12"/>
                  </a:lnTo>
                  <a:lnTo>
                    <a:pt x="26" y="12"/>
                  </a:lnTo>
                  <a:lnTo>
                    <a:pt x="17" y="21"/>
                  </a:lnTo>
                  <a:lnTo>
                    <a:pt x="9" y="30"/>
                  </a:lnTo>
                  <a:lnTo>
                    <a:pt x="4" y="42"/>
                  </a:lnTo>
                  <a:lnTo>
                    <a:pt x="0" y="53"/>
                  </a:lnTo>
                  <a:lnTo>
                    <a:pt x="0" y="65"/>
                  </a:lnTo>
                  <a:lnTo>
                    <a:pt x="1" y="78"/>
                  </a:lnTo>
                  <a:lnTo>
                    <a:pt x="5" y="90"/>
                  </a:lnTo>
                  <a:lnTo>
                    <a:pt x="11" y="101"/>
                  </a:lnTo>
                  <a:lnTo>
                    <a:pt x="11" y="101"/>
                  </a:lnTo>
                  <a:lnTo>
                    <a:pt x="15" y="107"/>
                  </a:lnTo>
                  <a:lnTo>
                    <a:pt x="21" y="112"/>
                  </a:lnTo>
                  <a:lnTo>
                    <a:pt x="31" y="120"/>
                  </a:lnTo>
                  <a:lnTo>
                    <a:pt x="43" y="125"/>
                  </a:lnTo>
                  <a:lnTo>
                    <a:pt x="56" y="127"/>
                  </a:lnTo>
                  <a:lnTo>
                    <a:pt x="61" y="187"/>
                  </a:lnTo>
                  <a:lnTo>
                    <a:pt x="74" y="330"/>
                  </a:lnTo>
                  <a:lnTo>
                    <a:pt x="192" y="248"/>
                  </a:lnTo>
                  <a:lnTo>
                    <a:pt x="310" y="165"/>
                  </a:lnTo>
                  <a:lnTo>
                    <a:pt x="179" y="104"/>
                  </a:lnTo>
                  <a:close/>
                  <a:moveTo>
                    <a:pt x="80" y="88"/>
                  </a:moveTo>
                  <a:lnTo>
                    <a:pt x="80" y="88"/>
                  </a:lnTo>
                  <a:lnTo>
                    <a:pt x="75" y="92"/>
                  </a:lnTo>
                  <a:lnTo>
                    <a:pt x="70" y="94"/>
                  </a:lnTo>
                  <a:lnTo>
                    <a:pt x="63" y="95"/>
                  </a:lnTo>
                  <a:lnTo>
                    <a:pt x="58" y="94"/>
                  </a:lnTo>
                  <a:lnTo>
                    <a:pt x="52" y="92"/>
                  </a:lnTo>
                  <a:lnTo>
                    <a:pt x="47" y="90"/>
                  </a:lnTo>
                  <a:lnTo>
                    <a:pt x="43" y="86"/>
                  </a:lnTo>
                  <a:lnTo>
                    <a:pt x="39" y="82"/>
                  </a:lnTo>
                  <a:lnTo>
                    <a:pt x="39" y="82"/>
                  </a:lnTo>
                  <a:lnTo>
                    <a:pt x="35" y="77"/>
                  </a:lnTo>
                  <a:lnTo>
                    <a:pt x="34" y="70"/>
                  </a:lnTo>
                  <a:lnTo>
                    <a:pt x="32" y="65"/>
                  </a:lnTo>
                  <a:lnTo>
                    <a:pt x="34" y="58"/>
                  </a:lnTo>
                  <a:lnTo>
                    <a:pt x="35" y="53"/>
                  </a:lnTo>
                  <a:lnTo>
                    <a:pt x="37" y="48"/>
                  </a:lnTo>
                  <a:lnTo>
                    <a:pt x="41" y="43"/>
                  </a:lnTo>
                  <a:lnTo>
                    <a:pt x="45" y="39"/>
                  </a:lnTo>
                  <a:lnTo>
                    <a:pt x="45" y="39"/>
                  </a:lnTo>
                  <a:lnTo>
                    <a:pt x="50" y="36"/>
                  </a:lnTo>
                  <a:lnTo>
                    <a:pt x="57" y="35"/>
                  </a:lnTo>
                  <a:lnTo>
                    <a:pt x="62" y="34"/>
                  </a:lnTo>
                  <a:lnTo>
                    <a:pt x="69" y="34"/>
                  </a:lnTo>
                  <a:lnTo>
                    <a:pt x="74" y="36"/>
                  </a:lnTo>
                  <a:lnTo>
                    <a:pt x="79" y="39"/>
                  </a:lnTo>
                  <a:lnTo>
                    <a:pt x="84" y="42"/>
                  </a:lnTo>
                  <a:lnTo>
                    <a:pt x="88" y="47"/>
                  </a:lnTo>
                  <a:lnTo>
                    <a:pt x="88" y="47"/>
                  </a:lnTo>
                  <a:lnTo>
                    <a:pt x="91" y="52"/>
                  </a:lnTo>
                  <a:lnTo>
                    <a:pt x="92" y="57"/>
                  </a:lnTo>
                  <a:lnTo>
                    <a:pt x="93" y="64"/>
                  </a:lnTo>
                  <a:lnTo>
                    <a:pt x="93" y="69"/>
                  </a:lnTo>
                  <a:lnTo>
                    <a:pt x="91" y="75"/>
                  </a:lnTo>
                  <a:lnTo>
                    <a:pt x="88" y="81"/>
                  </a:lnTo>
                  <a:lnTo>
                    <a:pt x="85" y="84"/>
                  </a:lnTo>
                  <a:lnTo>
                    <a:pt x="80" y="88"/>
                  </a:lnTo>
                  <a:lnTo>
                    <a:pt x="80" y="88"/>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34" name="Freeform 2172">
              <a:extLst>
                <a:ext uri="{FF2B5EF4-FFF2-40B4-BE49-F238E27FC236}">
                  <a16:creationId xmlns:a16="http://schemas.microsoft.com/office/drawing/2014/main" id="{2412A141-C0E8-42DC-A0D3-615C44C63280}"/>
                </a:ext>
              </a:extLst>
            </p:cNvPr>
            <p:cNvSpPr>
              <a:spLocks noEditPoints="1"/>
            </p:cNvSpPr>
            <p:nvPr/>
          </p:nvSpPr>
          <p:spPr bwMode="auto">
            <a:xfrm>
              <a:off x="5359862" y="3282026"/>
              <a:ext cx="311150" cy="330159"/>
            </a:xfrm>
            <a:custGeom>
              <a:avLst/>
              <a:gdLst>
                <a:gd name="T0" fmla="*/ 126 w 311"/>
                <a:gd name="T1" fmla="*/ 78 h 330"/>
                <a:gd name="T2" fmla="*/ 127 w 311"/>
                <a:gd name="T3" fmla="*/ 65 h 330"/>
                <a:gd name="T4" fmla="*/ 122 w 311"/>
                <a:gd name="T5" fmla="*/ 39 h 330"/>
                <a:gd name="T6" fmla="*/ 116 w 311"/>
                <a:gd name="T7" fmla="*/ 26 h 330"/>
                <a:gd name="T8" fmla="*/ 108 w 311"/>
                <a:gd name="T9" fmla="*/ 17 h 330"/>
                <a:gd name="T10" fmla="*/ 86 w 311"/>
                <a:gd name="T11" fmla="*/ 4 h 330"/>
                <a:gd name="T12" fmla="*/ 63 w 311"/>
                <a:gd name="T13" fmla="*/ 0 h 330"/>
                <a:gd name="T14" fmla="*/ 38 w 311"/>
                <a:gd name="T15" fmla="*/ 5 h 330"/>
                <a:gd name="T16" fmla="*/ 27 w 311"/>
                <a:gd name="T17" fmla="*/ 10 h 330"/>
                <a:gd name="T18" fmla="*/ 9 w 311"/>
                <a:gd name="T19" fmla="*/ 29 h 330"/>
                <a:gd name="T20" fmla="*/ 1 w 311"/>
                <a:gd name="T21" fmla="*/ 52 h 330"/>
                <a:gd name="T22" fmla="*/ 1 w 311"/>
                <a:gd name="T23" fmla="*/ 76 h 330"/>
                <a:gd name="T24" fmla="*/ 12 w 311"/>
                <a:gd name="T25" fmla="*/ 100 h 330"/>
                <a:gd name="T26" fmla="*/ 21 w 311"/>
                <a:gd name="T27" fmla="*/ 110 h 330"/>
                <a:gd name="T28" fmla="*/ 44 w 311"/>
                <a:gd name="T29" fmla="*/ 123 h 330"/>
                <a:gd name="T30" fmla="*/ 63 w 311"/>
                <a:gd name="T31" fmla="*/ 185 h 330"/>
                <a:gd name="T32" fmla="*/ 192 w 311"/>
                <a:gd name="T33" fmla="*/ 247 h 330"/>
                <a:gd name="T34" fmla="*/ 179 w 311"/>
                <a:gd name="T35" fmla="*/ 102 h 330"/>
                <a:gd name="T36" fmla="*/ 81 w 311"/>
                <a:gd name="T37" fmla="*/ 88 h 330"/>
                <a:gd name="T38" fmla="*/ 70 w 311"/>
                <a:gd name="T39" fmla="*/ 92 h 330"/>
                <a:gd name="T40" fmla="*/ 59 w 311"/>
                <a:gd name="T41" fmla="*/ 93 h 330"/>
                <a:gd name="T42" fmla="*/ 48 w 311"/>
                <a:gd name="T43" fmla="*/ 88 h 330"/>
                <a:gd name="T44" fmla="*/ 39 w 311"/>
                <a:gd name="T45" fmla="*/ 80 h 330"/>
                <a:gd name="T46" fmla="*/ 37 w 311"/>
                <a:gd name="T47" fmla="*/ 75 h 330"/>
                <a:gd name="T48" fmla="*/ 34 w 311"/>
                <a:gd name="T49" fmla="*/ 63 h 330"/>
                <a:gd name="T50" fmla="*/ 35 w 311"/>
                <a:gd name="T51" fmla="*/ 52 h 330"/>
                <a:gd name="T52" fmla="*/ 42 w 311"/>
                <a:gd name="T53" fmla="*/ 42 h 330"/>
                <a:gd name="T54" fmla="*/ 47 w 311"/>
                <a:gd name="T55" fmla="*/ 39 h 330"/>
                <a:gd name="T56" fmla="*/ 57 w 311"/>
                <a:gd name="T57" fmla="*/ 33 h 330"/>
                <a:gd name="T58" fmla="*/ 69 w 311"/>
                <a:gd name="T59" fmla="*/ 33 h 330"/>
                <a:gd name="T60" fmla="*/ 79 w 311"/>
                <a:gd name="T61" fmla="*/ 37 h 330"/>
                <a:gd name="T62" fmla="*/ 88 w 311"/>
                <a:gd name="T63" fmla="*/ 45 h 330"/>
                <a:gd name="T64" fmla="*/ 91 w 311"/>
                <a:gd name="T65" fmla="*/ 50 h 330"/>
                <a:gd name="T66" fmla="*/ 94 w 311"/>
                <a:gd name="T67" fmla="*/ 62 h 330"/>
                <a:gd name="T68" fmla="*/ 92 w 311"/>
                <a:gd name="T69" fmla="*/ 74 h 330"/>
                <a:gd name="T70" fmla="*/ 86 w 311"/>
                <a:gd name="T71" fmla="*/ 84 h 330"/>
                <a:gd name="T72" fmla="*/ 81 w 311"/>
                <a:gd name="T73" fmla="*/ 8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1" h="330">
                  <a:moveTo>
                    <a:pt x="179" y="102"/>
                  </a:moveTo>
                  <a:lnTo>
                    <a:pt x="126" y="78"/>
                  </a:lnTo>
                  <a:lnTo>
                    <a:pt x="126" y="78"/>
                  </a:lnTo>
                  <a:lnTo>
                    <a:pt x="127" y="65"/>
                  </a:lnTo>
                  <a:lnTo>
                    <a:pt x="126" y="52"/>
                  </a:lnTo>
                  <a:lnTo>
                    <a:pt x="122" y="39"/>
                  </a:lnTo>
                  <a:lnTo>
                    <a:pt x="120" y="32"/>
                  </a:lnTo>
                  <a:lnTo>
                    <a:pt x="116" y="26"/>
                  </a:lnTo>
                  <a:lnTo>
                    <a:pt x="116" y="26"/>
                  </a:lnTo>
                  <a:lnTo>
                    <a:pt x="108" y="17"/>
                  </a:lnTo>
                  <a:lnTo>
                    <a:pt x="98" y="9"/>
                  </a:lnTo>
                  <a:lnTo>
                    <a:pt x="86" y="4"/>
                  </a:lnTo>
                  <a:lnTo>
                    <a:pt x="74" y="0"/>
                  </a:lnTo>
                  <a:lnTo>
                    <a:pt x="63" y="0"/>
                  </a:lnTo>
                  <a:lnTo>
                    <a:pt x="51" y="1"/>
                  </a:lnTo>
                  <a:lnTo>
                    <a:pt x="38" y="5"/>
                  </a:lnTo>
                  <a:lnTo>
                    <a:pt x="27" y="10"/>
                  </a:lnTo>
                  <a:lnTo>
                    <a:pt x="27" y="10"/>
                  </a:lnTo>
                  <a:lnTo>
                    <a:pt x="17" y="19"/>
                  </a:lnTo>
                  <a:lnTo>
                    <a:pt x="9" y="29"/>
                  </a:lnTo>
                  <a:lnTo>
                    <a:pt x="4" y="40"/>
                  </a:lnTo>
                  <a:lnTo>
                    <a:pt x="1" y="52"/>
                  </a:lnTo>
                  <a:lnTo>
                    <a:pt x="0" y="65"/>
                  </a:lnTo>
                  <a:lnTo>
                    <a:pt x="1" y="76"/>
                  </a:lnTo>
                  <a:lnTo>
                    <a:pt x="5" y="88"/>
                  </a:lnTo>
                  <a:lnTo>
                    <a:pt x="12" y="100"/>
                  </a:lnTo>
                  <a:lnTo>
                    <a:pt x="12" y="100"/>
                  </a:lnTo>
                  <a:lnTo>
                    <a:pt x="21" y="110"/>
                  </a:lnTo>
                  <a:lnTo>
                    <a:pt x="31" y="118"/>
                  </a:lnTo>
                  <a:lnTo>
                    <a:pt x="44" y="123"/>
                  </a:lnTo>
                  <a:lnTo>
                    <a:pt x="57" y="126"/>
                  </a:lnTo>
                  <a:lnTo>
                    <a:pt x="63" y="185"/>
                  </a:lnTo>
                  <a:lnTo>
                    <a:pt x="75" y="330"/>
                  </a:lnTo>
                  <a:lnTo>
                    <a:pt x="192" y="247"/>
                  </a:lnTo>
                  <a:lnTo>
                    <a:pt x="311" y="163"/>
                  </a:lnTo>
                  <a:lnTo>
                    <a:pt x="179" y="102"/>
                  </a:lnTo>
                  <a:close/>
                  <a:moveTo>
                    <a:pt x="81" y="88"/>
                  </a:moveTo>
                  <a:lnTo>
                    <a:pt x="81" y="88"/>
                  </a:lnTo>
                  <a:lnTo>
                    <a:pt x="75" y="91"/>
                  </a:lnTo>
                  <a:lnTo>
                    <a:pt x="70" y="92"/>
                  </a:lnTo>
                  <a:lnTo>
                    <a:pt x="65" y="93"/>
                  </a:lnTo>
                  <a:lnTo>
                    <a:pt x="59" y="93"/>
                  </a:lnTo>
                  <a:lnTo>
                    <a:pt x="53" y="91"/>
                  </a:lnTo>
                  <a:lnTo>
                    <a:pt x="48" y="88"/>
                  </a:lnTo>
                  <a:lnTo>
                    <a:pt x="43" y="85"/>
                  </a:lnTo>
                  <a:lnTo>
                    <a:pt x="39" y="80"/>
                  </a:lnTo>
                  <a:lnTo>
                    <a:pt x="39" y="80"/>
                  </a:lnTo>
                  <a:lnTo>
                    <a:pt x="37" y="75"/>
                  </a:lnTo>
                  <a:lnTo>
                    <a:pt x="34" y="70"/>
                  </a:lnTo>
                  <a:lnTo>
                    <a:pt x="34" y="63"/>
                  </a:lnTo>
                  <a:lnTo>
                    <a:pt x="34" y="58"/>
                  </a:lnTo>
                  <a:lnTo>
                    <a:pt x="35" y="52"/>
                  </a:lnTo>
                  <a:lnTo>
                    <a:pt x="38" y="46"/>
                  </a:lnTo>
                  <a:lnTo>
                    <a:pt x="42" y="42"/>
                  </a:lnTo>
                  <a:lnTo>
                    <a:pt x="47" y="39"/>
                  </a:lnTo>
                  <a:lnTo>
                    <a:pt x="47" y="39"/>
                  </a:lnTo>
                  <a:lnTo>
                    <a:pt x="52" y="35"/>
                  </a:lnTo>
                  <a:lnTo>
                    <a:pt x="57" y="33"/>
                  </a:lnTo>
                  <a:lnTo>
                    <a:pt x="64" y="32"/>
                  </a:lnTo>
                  <a:lnTo>
                    <a:pt x="69" y="33"/>
                  </a:lnTo>
                  <a:lnTo>
                    <a:pt x="74" y="35"/>
                  </a:lnTo>
                  <a:lnTo>
                    <a:pt x="79" y="37"/>
                  </a:lnTo>
                  <a:lnTo>
                    <a:pt x="85" y="41"/>
                  </a:lnTo>
                  <a:lnTo>
                    <a:pt x="88" y="45"/>
                  </a:lnTo>
                  <a:lnTo>
                    <a:pt x="88" y="45"/>
                  </a:lnTo>
                  <a:lnTo>
                    <a:pt x="91" y="50"/>
                  </a:lnTo>
                  <a:lnTo>
                    <a:pt x="94" y="57"/>
                  </a:lnTo>
                  <a:lnTo>
                    <a:pt x="94" y="62"/>
                  </a:lnTo>
                  <a:lnTo>
                    <a:pt x="94" y="68"/>
                  </a:lnTo>
                  <a:lnTo>
                    <a:pt x="92" y="74"/>
                  </a:lnTo>
                  <a:lnTo>
                    <a:pt x="90" y="79"/>
                  </a:lnTo>
                  <a:lnTo>
                    <a:pt x="86" y="84"/>
                  </a:lnTo>
                  <a:lnTo>
                    <a:pt x="81" y="88"/>
                  </a:lnTo>
                  <a:lnTo>
                    <a:pt x="81" y="88"/>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35" name="Freeform 2173">
              <a:extLst>
                <a:ext uri="{FF2B5EF4-FFF2-40B4-BE49-F238E27FC236}">
                  <a16:creationId xmlns:a16="http://schemas.microsoft.com/office/drawing/2014/main" id="{C5512634-D327-4DC5-A568-8E75607238D8}"/>
                </a:ext>
              </a:extLst>
            </p:cNvPr>
            <p:cNvSpPr>
              <a:spLocks/>
            </p:cNvSpPr>
            <p:nvPr/>
          </p:nvSpPr>
          <p:spPr bwMode="auto">
            <a:xfrm>
              <a:off x="5324845" y="3318044"/>
              <a:ext cx="457221" cy="399193"/>
            </a:xfrm>
            <a:custGeom>
              <a:avLst/>
              <a:gdLst>
                <a:gd name="T0" fmla="*/ 457 w 457"/>
                <a:gd name="T1" fmla="*/ 151 h 399"/>
                <a:gd name="T2" fmla="*/ 105 w 457"/>
                <a:gd name="T3" fmla="*/ 399 h 399"/>
                <a:gd name="T4" fmla="*/ 0 w 457"/>
                <a:gd name="T5" fmla="*/ 248 h 399"/>
                <a:gd name="T6" fmla="*/ 352 w 457"/>
                <a:gd name="T7" fmla="*/ 0 h 399"/>
                <a:gd name="T8" fmla="*/ 457 w 457"/>
                <a:gd name="T9" fmla="*/ 151 h 399"/>
              </a:gdLst>
              <a:ahLst/>
              <a:cxnLst>
                <a:cxn ang="0">
                  <a:pos x="T0" y="T1"/>
                </a:cxn>
                <a:cxn ang="0">
                  <a:pos x="T2" y="T3"/>
                </a:cxn>
                <a:cxn ang="0">
                  <a:pos x="T4" y="T5"/>
                </a:cxn>
                <a:cxn ang="0">
                  <a:pos x="T6" y="T7"/>
                </a:cxn>
                <a:cxn ang="0">
                  <a:pos x="T8" y="T9"/>
                </a:cxn>
              </a:cxnLst>
              <a:rect l="0" t="0" r="r" b="b"/>
              <a:pathLst>
                <a:path w="457" h="399">
                  <a:moveTo>
                    <a:pt x="457" y="151"/>
                  </a:moveTo>
                  <a:lnTo>
                    <a:pt x="105" y="399"/>
                  </a:lnTo>
                  <a:lnTo>
                    <a:pt x="0" y="248"/>
                  </a:lnTo>
                  <a:lnTo>
                    <a:pt x="352" y="0"/>
                  </a:lnTo>
                  <a:lnTo>
                    <a:pt x="457" y="151"/>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36" name="Freeform 2174">
              <a:extLst>
                <a:ext uri="{FF2B5EF4-FFF2-40B4-BE49-F238E27FC236}">
                  <a16:creationId xmlns:a16="http://schemas.microsoft.com/office/drawing/2014/main" id="{AB63AC3F-880F-4609-8B33-AC27DA8BFE0D}"/>
                </a:ext>
              </a:extLst>
            </p:cNvPr>
            <p:cNvSpPr>
              <a:spLocks/>
            </p:cNvSpPr>
            <p:nvPr/>
          </p:nvSpPr>
          <p:spPr bwMode="auto">
            <a:xfrm>
              <a:off x="5344855" y="3347057"/>
              <a:ext cx="411199" cy="332160"/>
            </a:xfrm>
            <a:custGeom>
              <a:avLst/>
              <a:gdLst>
                <a:gd name="T0" fmla="*/ 411 w 411"/>
                <a:gd name="T1" fmla="*/ 84 h 332"/>
                <a:gd name="T2" fmla="*/ 59 w 411"/>
                <a:gd name="T3" fmla="*/ 332 h 332"/>
                <a:gd name="T4" fmla="*/ 0 w 411"/>
                <a:gd name="T5" fmla="*/ 247 h 332"/>
                <a:gd name="T6" fmla="*/ 352 w 411"/>
                <a:gd name="T7" fmla="*/ 0 h 332"/>
                <a:gd name="T8" fmla="*/ 411 w 411"/>
                <a:gd name="T9" fmla="*/ 84 h 332"/>
              </a:gdLst>
              <a:ahLst/>
              <a:cxnLst>
                <a:cxn ang="0">
                  <a:pos x="T0" y="T1"/>
                </a:cxn>
                <a:cxn ang="0">
                  <a:pos x="T2" y="T3"/>
                </a:cxn>
                <a:cxn ang="0">
                  <a:pos x="T4" y="T5"/>
                </a:cxn>
                <a:cxn ang="0">
                  <a:pos x="T6" y="T7"/>
                </a:cxn>
                <a:cxn ang="0">
                  <a:pos x="T8" y="T9"/>
                </a:cxn>
              </a:cxnLst>
              <a:rect l="0" t="0" r="r" b="b"/>
              <a:pathLst>
                <a:path w="411" h="332">
                  <a:moveTo>
                    <a:pt x="411" y="84"/>
                  </a:moveTo>
                  <a:lnTo>
                    <a:pt x="59" y="332"/>
                  </a:lnTo>
                  <a:lnTo>
                    <a:pt x="0" y="247"/>
                  </a:lnTo>
                  <a:lnTo>
                    <a:pt x="352" y="0"/>
                  </a:lnTo>
                  <a:lnTo>
                    <a:pt x="411" y="84"/>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37" name="Freeform 2175">
              <a:extLst>
                <a:ext uri="{FF2B5EF4-FFF2-40B4-BE49-F238E27FC236}">
                  <a16:creationId xmlns:a16="http://schemas.microsoft.com/office/drawing/2014/main" id="{FE4615B5-A010-4C68-B7CE-11098D9308D7}"/>
                </a:ext>
              </a:extLst>
            </p:cNvPr>
            <p:cNvSpPr>
              <a:spLocks/>
            </p:cNvSpPr>
            <p:nvPr/>
          </p:nvSpPr>
          <p:spPr bwMode="auto">
            <a:xfrm>
              <a:off x="5358862" y="3366067"/>
              <a:ext cx="374181" cy="280135"/>
            </a:xfrm>
            <a:custGeom>
              <a:avLst/>
              <a:gdLst>
                <a:gd name="T0" fmla="*/ 374 w 374"/>
                <a:gd name="T1" fmla="*/ 31 h 280"/>
                <a:gd name="T2" fmla="*/ 22 w 374"/>
                <a:gd name="T3" fmla="*/ 280 h 280"/>
                <a:gd name="T4" fmla="*/ 0 w 374"/>
                <a:gd name="T5" fmla="*/ 247 h 280"/>
                <a:gd name="T6" fmla="*/ 351 w 374"/>
                <a:gd name="T7" fmla="*/ 0 h 280"/>
                <a:gd name="T8" fmla="*/ 374 w 374"/>
                <a:gd name="T9" fmla="*/ 31 h 280"/>
              </a:gdLst>
              <a:ahLst/>
              <a:cxnLst>
                <a:cxn ang="0">
                  <a:pos x="T0" y="T1"/>
                </a:cxn>
                <a:cxn ang="0">
                  <a:pos x="T2" y="T3"/>
                </a:cxn>
                <a:cxn ang="0">
                  <a:pos x="T4" y="T5"/>
                </a:cxn>
                <a:cxn ang="0">
                  <a:pos x="T6" y="T7"/>
                </a:cxn>
                <a:cxn ang="0">
                  <a:pos x="T8" y="T9"/>
                </a:cxn>
              </a:cxnLst>
              <a:rect l="0" t="0" r="r" b="b"/>
              <a:pathLst>
                <a:path w="374" h="280">
                  <a:moveTo>
                    <a:pt x="374" y="31"/>
                  </a:moveTo>
                  <a:lnTo>
                    <a:pt x="22" y="280"/>
                  </a:lnTo>
                  <a:lnTo>
                    <a:pt x="0" y="247"/>
                  </a:lnTo>
                  <a:lnTo>
                    <a:pt x="351" y="0"/>
                  </a:lnTo>
                  <a:lnTo>
                    <a:pt x="374" y="31"/>
                  </a:lnTo>
                  <a:close/>
                </a:path>
              </a:pathLst>
            </a:custGeom>
            <a:solidFill>
              <a:srgbClr val="9AA2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38" name="Freeform 2176">
              <a:extLst>
                <a:ext uri="{FF2B5EF4-FFF2-40B4-BE49-F238E27FC236}">
                  <a16:creationId xmlns:a16="http://schemas.microsoft.com/office/drawing/2014/main" id="{69533876-4F42-4B08-8D47-564720E695EB}"/>
                </a:ext>
              </a:extLst>
            </p:cNvPr>
            <p:cNvSpPr>
              <a:spLocks/>
            </p:cNvSpPr>
            <p:nvPr/>
          </p:nvSpPr>
          <p:spPr bwMode="auto">
            <a:xfrm>
              <a:off x="5333850" y="3332051"/>
              <a:ext cx="363176" cy="262126"/>
            </a:xfrm>
            <a:custGeom>
              <a:avLst/>
              <a:gdLst>
                <a:gd name="T0" fmla="*/ 352 w 363"/>
                <a:gd name="T1" fmla="*/ 0 h 262"/>
                <a:gd name="T2" fmla="*/ 0 w 363"/>
                <a:gd name="T3" fmla="*/ 249 h 262"/>
                <a:gd name="T4" fmla="*/ 11 w 363"/>
                <a:gd name="T5" fmla="*/ 262 h 262"/>
                <a:gd name="T6" fmla="*/ 363 w 363"/>
                <a:gd name="T7" fmla="*/ 15 h 262"/>
                <a:gd name="T8" fmla="*/ 352 w 363"/>
                <a:gd name="T9" fmla="*/ 0 h 262"/>
              </a:gdLst>
              <a:ahLst/>
              <a:cxnLst>
                <a:cxn ang="0">
                  <a:pos x="T0" y="T1"/>
                </a:cxn>
                <a:cxn ang="0">
                  <a:pos x="T2" y="T3"/>
                </a:cxn>
                <a:cxn ang="0">
                  <a:pos x="T4" y="T5"/>
                </a:cxn>
                <a:cxn ang="0">
                  <a:pos x="T6" y="T7"/>
                </a:cxn>
                <a:cxn ang="0">
                  <a:pos x="T8" y="T9"/>
                </a:cxn>
              </a:cxnLst>
              <a:rect l="0" t="0" r="r" b="b"/>
              <a:pathLst>
                <a:path w="363" h="262">
                  <a:moveTo>
                    <a:pt x="352" y="0"/>
                  </a:moveTo>
                  <a:lnTo>
                    <a:pt x="0" y="249"/>
                  </a:lnTo>
                  <a:lnTo>
                    <a:pt x="11" y="262"/>
                  </a:lnTo>
                  <a:lnTo>
                    <a:pt x="363" y="15"/>
                  </a:lnTo>
                  <a:lnTo>
                    <a:pt x="352" y="0"/>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39" name="Freeform 2177">
              <a:extLst>
                <a:ext uri="{FF2B5EF4-FFF2-40B4-BE49-F238E27FC236}">
                  <a16:creationId xmlns:a16="http://schemas.microsoft.com/office/drawing/2014/main" id="{BF40B073-EBAB-41F1-928C-CA4AA1E37A3F}"/>
                </a:ext>
              </a:extLst>
            </p:cNvPr>
            <p:cNvSpPr>
              <a:spLocks noEditPoints="1"/>
            </p:cNvSpPr>
            <p:nvPr/>
          </p:nvSpPr>
          <p:spPr bwMode="auto">
            <a:xfrm>
              <a:off x="5384874" y="3306038"/>
              <a:ext cx="78038" cy="77037"/>
            </a:xfrm>
            <a:custGeom>
              <a:avLst/>
              <a:gdLst>
                <a:gd name="T0" fmla="*/ 17 w 78"/>
                <a:gd name="T1" fmla="*/ 7 h 77"/>
                <a:gd name="T2" fmla="*/ 6 w 78"/>
                <a:gd name="T3" fmla="*/ 18 h 77"/>
                <a:gd name="T4" fmla="*/ 1 w 78"/>
                <a:gd name="T5" fmla="*/ 31 h 77"/>
                <a:gd name="T6" fmla="*/ 1 w 78"/>
                <a:gd name="T7" fmla="*/ 47 h 77"/>
                <a:gd name="T8" fmla="*/ 8 w 78"/>
                <a:gd name="T9" fmla="*/ 61 h 77"/>
                <a:gd name="T10" fmla="*/ 13 w 78"/>
                <a:gd name="T11" fmla="*/ 67 h 77"/>
                <a:gd name="T12" fmla="*/ 25 w 78"/>
                <a:gd name="T13" fmla="*/ 74 h 77"/>
                <a:gd name="T14" fmla="*/ 40 w 78"/>
                <a:gd name="T15" fmla="*/ 77 h 77"/>
                <a:gd name="T16" fmla="*/ 54 w 78"/>
                <a:gd name="T17" fmla="*/ 74 h 77"/>
                <a:gd name="T18" fmla="*/ 61 w 78"/>
                <a:gd name="T19" fmla="*/ 70 h 77"/>
                <a:gd name="T20" fmla="*/ 71 w 78"/>
                <a:gd name="T21" fmla="*/ 59 h 77"/>
                <a:gd name="T22" fmla="*/ 76 w 78"/>
                <a:gd name="T23" fmla="*/ 46 h 77"/>
                <a:gd name="T24" fmla="*/ 76 w 78"/>
                <a:gd name="T25" fmla="*/ 30 h 77"/>
                <a:gd name="T26" fmla="*/ 70 w 78"/>
                <a:gd name="T27" fmla="*/ 16 h 77"/>
                <a:gd name="T28" fmla="*/ 65 w 78"/>
                <a:gd name="T29" fmla="*/ 11 h 77"/>
                <a:gd name="T30" fmla="*/ 53 w 78"/>
                <a:gd name="T31" fmla="*/ 3 h 77"/>
                <a:gd name="T32" fmla="*/ 38 w 78"/>
                <a:gd name="T33" fmla="*/ 0 h 77"/>
                <a:gd name="T34" fmla="*/ 23 w 78"/>
                <a:gd name="T35" fmla="*/ 3 h 77"/>
                <a:gd name="T36" fmla="*/ 17 w 78"/>
                <a:gd name="T37" fmla="*/ 7 h 77"/>
                <a:gd name="T38" fmla="*/ 56 w 78"/>
                <a:gd name="T39" fmla="*/ 64 h 77"/>
                <a:gd name="T40" fmla="*/ 45 w 78"/>
                <a:gd name="T41" fmla="*/ 68 h 77"/>
                <a:gd name="T42" fmla="*/ 34 w 78"/>
                <a:gd name="T43" fmla="*/ 69 h 77"/>
                <a:gd name="T44" fmla="*/ 23 w 78"/>
                <a:gd name="T45" fmla="*/ 64 h 77"/>
                <a:gd name="T46" fmla="*/ 14 w 78"/>
                <a:gd name="T47" fmla="*/ 56 h 77"/>
                <a:gd name="T48" fmla="*/ 12 w 78"/>
                <a:gd name="T49" fmla="*/ 51 h 77"/>
                <a:gd name="T50" fmla="*/ 9 w 78"/>
                <a:gd name="T51" fmla="*/ 39 h 77"/>
                <a:gd name="T52" fmla="*/ 10 w 78"/>
                <a:gd name="T53" fmla="*/ 28 h 77"/>
                <a:gd name="T54" fmla="*/ 17 w 78"/>
                <a:gd name="T55" fmla="*/ 18 h 77"/>
                <a:gd name="T56" fmla="*/ 22 w 78"/>
                <a:gd name="T57" fmla="*/ 15 h 77"/>
                <a:gd name="T58" fmla="*/ 32 w 78"/>
                <a:gd name="T59" fmla="*/ 9 h 77"/>
                <a:gd name="T60" fmla="*/ 44 w 78"/>
                <a:gd name="T61" fmla="*/ 9 h 77"/>
                <a:gd name="T62" fmla="*/ 54 w 78"/>
                <a:gd name="T63" fmla="*/ 13 h 77"/>
                <a:gd name="T64" fmla="*/ 63 w 78"/>
                <a:gd name="T65" fmla="*/ 21 h 77"/>
                <a:gd name="T66" fmla="*/ 66 w 78"/>
                <a:gd name="T67" fmla="*/ 26 h 77"/>
                <a:gd name="T68" fmla="*/ 69 w 78"/>
                <a:gd name="T69" fmla="*/ 38 h 77"/>
                <a:gd name="T70" fmla="*/ 67 w 78"/>
                <a:gd name="T71" fmla="*/ 50 h 77"/>
                <a:gd name="T72" fmla="*/ 61 w 78"/>
                <a:gd name="T73" fmla="*/ 60 h 77"/>
                <a:gd name="T74" fmla="*/ 56 w 78"/>
                <a:gd name="T75" fmla="*/ 6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7">
                  <a:moveTo>
                    <a:pt x="17" y="7"/>
                  </a:moveTo>
                  <a:lnTo>
                    <a:pt x="17" y="7"/>
                  </a:lnTo>
                  <a:lnTo>
                    <a:pt x="10" y="12"/>
                  </a:lnTo>
                  <a:lnTo>
                    <a:pt x="6" y="18"/>
                  </a:lnTo>
                  <a:lnTo>
                    <a:pt x="2" y="25"/>
                  </a:lnTo>
                  <a:lnTo>
                    <a:pt x="1" y="31"/>
                  </a:lnTo>
                  <a:lnTo>
                    <a:pt x="0" y="39"/>
                  </a:lnTo>
                  <a:lnTo>
                    <a:pt x="1" y="47"/>
                  </a:lnTo>
                  <a:lnTo>
                    <a:pt x="4" y="54"/>
                  </a:lnTo>
                  <a:lnTo>
                    <a:pt x="8" y="61"/>
                  </a:lnTo>
                  <a:lnTo>
                    <a:pt x="8" y="61"/>
                  </a:lnTo>
                  <a:lnTo>
                    <a:pt x="13" y="67"/>
                  </a:lnTo>
                  <a:lnTo>
                    <a:pt x="18" y="72"/>
                  </a:lnTo>
                  <a:lnTo>
                    <a:pt x="25" y="74"/>
                  </a:lnTo>
                  <a:lnTo>
                    <a:pt x="32" y="77"/>
                  </a:lnTo>
                  <a:lnTo>
                    <a:pt x="40" y="77"/>
                  </a:lnTo>
                  <a:lnTo>
                    <a:pt x="47" y="77"/>
                  </a:lnTo>
                  <a:lnTo>
                    <a:pt x="54" y="74"/>
                  </a:lnTo>
                  <a:lnTo>
                    <a:pt x="61" y="70"/>
                  </a:lnTo>
                  <a:lnTo>
                    <a:pt x="61" y="70"/>
                  </a:lnTo>
                  <a:lnTo>
                    <a:pt x="67" y="65"/>
                  </a:lnTo>
                  <a:lnTo>
                    <a:pt x="71" y="59"/>
                  </a:lnTo>
                  <a:lnTo>
                    <a:pt x="75" y="52"/>
                  </a:lnTo>
                  <a:lnTo>
                    <a:pt x="76" y="46"/>
                  </a:lnTo>
                  <a:lnTo>
                    <a:pt x="78" y="38"/>
                  </a:lnTo>
                  <a:lnTo>
                    <a:pt x="76" y="30"/>
                  </a:lnTo>
                  <a:lnTo>
                    <a:pt x="74" y="24"/>
                  </a:lnTo>
                  <a:lnTo>
                    <a:pt x="70" y="16"/>
                  </a:lnTo>
                  <a:lnTo>
                    <a:pt x="70" y="16"/>
                  </a:lnTo>
                  <a:lnTo>
                    <a:pt x="65" y="11"/>
                  </a:lnTo>
                  <a:lnTo>
                    <a:pt x="60" y="5"/>
                  </a:lnTo>
                  <a:lnTo>
                    <a:pt x="53" y="3"/>
                  </a:lnTo>
                  <a:lnTo>
                    <a:pt x="45" y="0"/>
                  </a:lnTo>
                  <a:lnTo>
                    <a:pt x="38" y="0"/>
                  </a:lnTo>
                  <a:lnTo>
                    <a:pt x="31" y="2"/>
                  </a:lnTo>
                  <a:lnTo>
                    <a:pt x="23" y="3"/>
                  </a:lnTo>
                  <a:lnTo>
                    <a:pt x="17" y="7"/>
                  </a:lnTo>
                  <a:lnTo>
                    <a:pt x="17" y="7"/>
                  </a:lnTo>
                  <a:close/>
                  <a:moveTo>
                    <a:pt x="56" y="64"/>
                  </a:moveTo>
                  <a:lnTo>
                    <a:pt x="56" y="64"/>
                  </a:lnTo>
                  <a:lnTo>
                    <a:pt x="50" y="67"/>
                  </a:lnTo>
                  <a:lnTo>
                    <a:pt x="45" y="68"/>
                  </a:lnTo>
                  <a:lnTo>
                    <a:pt x="40" y="69"/>
                  </a:lnTo>
                  <a:lnTo>
                    <a:pt x="34" y="69"/>
                  </a:lnTo>
                  <a:lnTo>
                    <a:pt x="28" y="67"/>
                  </a:lnTo>
                  <a:lnTo>
                    <a:pt x="23" y="64"/>
                  </a:lnTo>
                  <a:lnTo>
                    <a:pt x="18" y="61"/>
                  </a:lnTo>
                  <a:lnTo>
                    <a:pt x="14" y="56"/>
                  </a:lnTo>
                  <a:lnTo>
                    <a:pt x="14" y="56"/>
                  </a:lnTo>
                  <a:lnTo>
                    <a:pt x="12" y="51"/>
                  </a:lnTo>
                  <a:lnTo>
                    <a:pt x="9" y="46"/>
                  </a:lnTo>
                  <a:lnTo>
                    <a:pt x="9" y="39"/>
                  </a:lnTo>
                  <a:lnTo>
                    <a:pt x="9" y="34"/>
                  </a:lnTo>
                  <a:lnTo>
                    <a:pt x="10" y="28"/>
                  </a:lnTo>
                  <a:lnTo>
                    <a:pt x="13" y="22"/>
                  </a:lnTo>
                  <a:lnTo>
                    <a:pt x="17" y="18"/>
                  </a:lnTo>
                  <a:lnTo>
                    <a:pt x="22" y="15"/>
                  </a:lnTo>
                  <a:lnTo>
                    <a:pt x="22" y="15"/>
                  </a:lnTo>
                  <a:lnTo>
                    <a:pt x="27" y="11"/>
                  </a:lnTo>
                  <a:lnTo>
                    <a:pt x="32" y="9"/>
                  </a:lnTo>
                  <a:lnTo>
                    <a:pt x="39" y="8"/>
                  </a:lnTo>
                  <a:lnTo>
                    <a:pt x="44" y="9"/>
                  </a:lnTo>
                  <a:lnTo>
                    <a:pt x="49" y="11"/>
                  </a:lnTo>
                  <a:lnTo>
                    <a:pt x="54" y="13"/>
                  </a:lnTo>
                  <a:lnTo>
                    <a:pt x="60" y="17"/>
                  </a:lnTo>
                  <a:lnTo>
                    <a:pt x="63" y="21"/>
                  </a:lnTo>
                  <a:lnTo>
                    <a:pt x="63" y="21"/>
                  </a:lnTo>
                  <a:lnTo>
                    <a:pt x="66" y="26"/>
                  </a:lnTo>
                  <a:lnTo>
                    <a:pt x="69" y="33"/>
                  </a:lnTo>
                  <a:lnTo>
                    <a:pt x="69" y="38"/>
                  </a:lnTo>
                  <a:lnTo>
                    <a:pt x="69" y="44"/>
                  </a:lnTo>
                  <a:lnTo>
                    <a:pt x="67" y="50"/>
                  </a:lnTo>
                  <a:lnTo>
                    <a:pt x="65" y="55"/>
                  </a:lnTo>
                  <a:lnTo>
                    <a:pt x="61" y="60"/>
                  </a:lnTo>
                  <a:lnTo>
                    <a:pt x="56" y="64"/>
                  </a:lnTo>
                  <a:lnTo>
                    <a:pt x="56" y="64"/>
                  </a:lnTo>
                  <a:close/>
                </a:path>
              </a:pathLst>
            </a:custGeom>
            <a:solidFill>
              <a:srgbClr val="9AA2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grpSp>
          <p:nvGrpSpPr>
            <p:cNvPr id="3402" name="Group 3401">
              <a:extLst>
                <a:ext uri="{FF2B5EF4-FFF2-40B4-BE49-F238E27FC236}">
                  <a16:creationId xmlns:a16="http://schemas.microsoft.com/office/drawing/2014/main" id="{0BA60FDA-6427-4B40-AAD3-6BEAD1C31535}"/>
                </a:ext>
              </a:extLst>
            </p:cNvPr>
            <p:cNvGrpSpPr/>
            <p:nvPr/>
          </p:nvGrpSpPr>
          <p:grpSpPr>
            <a:xfrm rot="11127977">
              <a:off x="5391786" y="1474142"/>
              <a:ext cx="1081522" cy="460223"/>
              <a:chOff x="6839617" y="4349664"/>
              <a:chExt cx="1081522" cy="460223"/>
            </a:xfrm>
          </p:grpSpPr>
          <p:sp>
            <p:nvSpPr>
              <p:cNvPr id="2540" name="Freeform 2178">
                <a:extLst>
                  <a:ext uri="{FF2B5EF4-FFF2-40B4-BE49-F238E27FC236}">
                    <a16:creationId xmlns:a16="http://schemas.microsoft.com/office/drawing/2014/main" id="{4365B072-2C6F-4F9F-A5ED-2EFDD56B4E42}"/>
                  </a:ext>
                </a:extLst>
              </p:cNvPr>
              <p:cNvSpPr>
                <a:spLocks/>
              </p:cNvSpPr>
              <p:nvPr/>
            </p:nvSpPr>
            <p:spPr bwMode="auto">
              <a:xfrm>
                <a:off x="7617993" y="4700834"/>
                <a:ext cx="247120" cy="109053"/>
              </a:xfrm>
              <a:custGeom>
                <a:avLst/>
                <a:gdLst>
                  <a:gd name="T0" fmla="*/ 239 w 247"/>
                  <a:gd name="T1" fmla="*/ 82 h 109"/>
                  <a:gd name="T2" fmla="*/ 239 w 247"/>
                  <a:gd name="T3" fmla="*/ 82 h 109"/>
                  <a:gd name="T4" fmla="*/ 242 w 247"/>
                  <a:gd name="T5" fmla="*/ 86 h 109"/>
                  <a:gd name="T6" fmla="*/ 243 w 247"/>
                  <a:gd name="T7" fmla="*/ 89 h 109"/>
                  <a:gd name="T8" fmla="*/ 243 w 247"/>
                  <a:gd name="T9" fmla="*/ 93 h 109"/>
                  <a:gd name="T10" fmla="*/ 243 w 247"/>
                  <a:gd name="T11" fmla="*/ 96 h 109"/>
                  <a:gd name="T12" fmla="*/ 242 w 247"/>
                  <a:gd name="T13" fmla="*/ 98 h 109"/>
                  <a:gd name="T14" fmla="*/ 242 w 247"/>
                  <a:gd name="T15" fmla="*/ 98 h 109"/>
                  <a:gd name="T16" fmla="*/ 239 w 247"/>
                  <a:gd name="T17" fmla="*/ 102 h 109"/>
                  <a:gd name="T18" fmla="*/ 235 w 247"/>
                  <a:gd name="T19" fmla="*/ 104 h 109"/>
                  <a:gd name="T20" fmla="*/ 231 w 247"/>
                  <a:gd name="T21" fmla="*/ 106 h 109"/>
                  <a:gd name="T22" fmla="*/ 226 w 247"/>
                  <a:gd name="T23" fmla="*/ 104 h 109"/>
                  <a:gd name="T24" fmla="*/ 12 w 247"/>
                  <a:gd name="T25" fmla="*/ 21 h 109"/>
                  <a:gd name="T26" fmla="*/ 12 w 247"/>
                  <a:gd name="T27" fmla="*/ 21 h 109"/>
                  <a:gd name="T28" fmla="*/ 8 w 247"/>
                  <a:gd name="T29" fmla="*/ 18 h 109"/>
                  <a:gd name="T30" fmla="*/ 5 w 247"/>
                  <a:gd name="T31" fmla="*/ 15 h 109"/>
                  <a:gd name="T32" fmla="*/ 4 w 247"/>
                  <a:gd name="T33" fmla="*/ 9 h 109"/>
                  <a:gd name="T34" fmla="*/ 5 w 247"/>
                  <a:gd name="T35" fmla="*/ 4 h 109"/>
                  <a:gd name="T36" fmla="*/ 6 w 247"/>
                  <a:gd name="T37" fmla="*/ 2 h 109"/>
                  <a:gd name="T38" fmla="*/ 3 w 247"/>
                  <a:gd name="T39" fmla="*/ 0 h 109"/>
                  <a:gd name="T40" fmla="*/ 1 w 247"/>
                  <a:gd name="T41" fmla="*/ 3 h 109"/>
                  <a:gd name="T42" fmla="*/ 1 w 247"/>
                  <a:gd name="T43" fmla="*/ 3 h 109"/>
                  <a:gd name="T44" fmla="*/ 0 w 247"/>
                  <a:gd name="T45" fmla="*/ 9 h 109"/>
                  <a:gd name="T46" fmla="*/ 1 w 247"/>
                  <a:gd name="T47" fmla="*/ 16 h 109"/>
                  <a:gd name="T48" fmla="*/ 5 w 247"/>
                  <a:gd name="T49" fmla="*/ 21 h 109"/>
                  <a:gd name="T50" fmla="*/ 10 w 247"/>
                  <a:gd name="T51" fmla="*/ 25 h 109"/>
                  <a:gd name="T52" fmla="*/ 225 w 247"/>
                  <a:gd name="T53" fmla="*/ 108 h 109"/>
                  <a:gd name="T54" fmla="*/ 225 w 247"/>
                  <a:gd name="T55" fmla="*/ 108 h 109"/>
                  <a:gd name="T56" fmla="*/ 231 w 247"/>
                  <a:gd name="T57" fmla="*/ 109 h 109"/>
                  <a:gd name="T58" fmla="*/ 238 w 247"/>
                  <a:gd name="T59" fmla="*/ 108 h 109"/>
                  <a:gd name="T60" fmla="*/ 242 w 247"/>
                  <a:gd name="T61" fmla="*/ 104 h 109"/>
                  <a:gd name="T62" fmla="*/ 245 w 247"/>
                  <a:gd name="T63" fmla="*/ 99 h 109"/>
                  <a:gd name="T64" fmla="*/ 245 w 247"/>
                  <a:gd name="T65" fmla="*/ 98 h 109"/>
                  <a:gd name="T66" fmla="*/ 245 w 247"/>
                  <a:gd name="T67" fmla="*/ 98 h 109"/>
                  <a:gd name="T68" fmla="*/ 247 w 247"/>
                  <a:gd name="T69" fmla="*/ 93 h 109"/>
                  <a:gd name="T70" fmla="*/ 247 w 247"/>
                  <a:gd name="T71" fmla="*/ 87 h 109"/>
                  <a:gd name="T72" fmla="*/ 244 w 247"/>
                  <a:gd name="T73" fmla="*/ 83 h 109"/>
                  <a:gd name="T74" fmla="*/ 240 w 247"/>
                  <a:gd name="T75" fmla="*/ 80 h 109"/>
                  <a:gd name="T76" fmla="*/ 239 w 247"/>
                  <a:gd name="T77"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7" h="109">
                    <a:moveTo>
                      <a:pt x="239" y="82"/>
                    </a:moveTo>
                    <a:lnTo>
                      <a:pt x="239" y="82"/>
                    </a:lnTo>
                    <a:lnTo>
                      <a:pt x="242" y="86"/>
                    </a:lnTo>
                    <a:lnTo>
                      <a:pt x="243" y="89"/>
                    </a:lnTo>
                    <a:lnTo>
                      <a:pt x="243" y="93"/>
                    </a:lnTo>
                    <a:lnTo>
                      <a:pt x="243" y="96"/>
                    </a:lnTo>
                    <a:lnTo>
                      <a:pt x="242" y="98"/>
                    </a:lnTo>
                    <a:lnTo>
                      <a:pt x="242" y="98"/>
                    </a:lnTo>
                    <a:lnTo>
                      <a:pt x="239" y="102"/>
                    </a:lnTo>
                    <a:lnTo>
                      <a:pt x="235" y="104"/>
                    </a:lnTo>
                    <a:lnTo>
                      <a:pt x="231" y="106"/>
                    </a:lnTo>
                    <a:lnTo>
                      <a:pt x="226" y="104"/>
                    </a:lnTo>
                    <a:lnTo>
                      <a:pt x="12" y="21"/>
                    </a:lnTo>
                    <a:lnTo>
                      <a:pt x="12" y="21"/>
                    </a:lnTo>
                    <a:lnTo>
                      <a:pt x="8" y="18"/>
                    </a:lnTo>
                    <a:lnTo>
                      <a:pt x="5" y="15"/>
                    </a:lnTo>
                    <a:lnTo>
                      <a:pt x="4" y="9"/>
                    </a:lnTo>
                    <a:lnTo>
                      <a:pt x="5" y="4"/>
                    </a:lnTo>
                    <a:lnTo>
                      <a:pt x="6" y="2"/>
                    </a:lnTo>
                    <a:lnTo>
                      <a:pt x="3" y="0"/>
                    </a:lnTo>
                    <a:lnTo>
                      <a:pt x="1" y="3"/>
                    </a:lnTo>
                    <a:lnTo>
                      <a:pt x="1" y="3"/>
                    </a:lnTo>
                    <a:lnTo>
                      <a:pt x="0" y="9"/>
                    </a:lnTo>
                    <a:lnTo>
                      <a:pt x="1" y="16"/>
                    </a:lnTo>
                    <a:lnTo>
                      <a:pt x="5" y="21"/>
                    </a:lnTo>
                    <a:lnTo>
                      <a:pt x="10" y="25"/>
                    </a:lnTo>
                    <a:lnTo>
                      <a:pt x="225" y="108"/>
                    </a:lnTo>
                    <a:lnTo>
                      <a:pt x="225" y="108"/>
                    </a:lnTo>
                    <a:lnTo>
                      <a:pt x="231" y="109"/>
                    </a:lnTo>
                    <a:lnTo>
                      <a:pt x="238" y="108"/>
                    </a:lnTo>
                    <a:lnTo>
                      <a:pt x="242" y="104"/>
                    </a:lnTo>
                    <a:lnTo>
                      <a:pt x="245" y="99"/>
                    </a:lnTo>
                    <a:lnTo>
                      <a:pt x="245" y="98"/>
                    </a:lnTo>
                    <a:lnTo>
                      <a:pt x="245" y="98"/>
                    </a:lnTo>
                    <a:lnTo>
                      <a:pt x="247" y="93"/>
                    </a:lnTo>
                    <a:lnTo>
                      <a:pt x="247" y="87"/>
                    </a:lnTo>
                    <a:lnTo>
                      <a:pt x="244" y="83"/>
                    </a:lnTo>
                    <a:lnTo>
                      <a:pt x="240" y="80"/>
                    </a:lnTo>
                    <a:lnTo>
                      <a:pt x="239" y="82"/>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48" name="Freeform 2186">
                <a:extLst>
                  <a:ext uri="{FF2B5EF4-FFF2-40B4-BE49-F238E27FC236}">
                    <a16:creationId xmlns:a16="http://schemas.microsoft.com/office/drawing/2014/main" id="{DC5F0993-49B6-4A2B-9AF1-0EF782901F61}"/>
                  </a:ext>
                </a:extLst>
              </p:cNvPr>
              <p:cNvSpPr>
                <a:spLocks/>
              </p:cNvSpPr>
              <p:nvPr/>
            </p:nvSpPr>
            <p:spPr bwMode="auto">
              <a:xfrm>
                <a:off x="7535953" y="4604787"/>
                <a:ext cx="329159" cy="157076"/>
              </a:xfrm>
              <a:custGeom>
                <a:avLst/>
                <a:gdLst>
                  <a:gd name="T0" fmla="*/ 0 w 329"/>
                  <a:gd name="T1" fmla="*/ 34 h 157"/>
                  <a:gd name="T2" fmla="*/ 13 w 329"/>
                  <a:gd name="T3" fmla="*/ 0 h 157"/>
                  <a:gd name="T4" fmla="*/ 329 w 329"/>
                  <a:gd name="T5" fmla="*/ 124 h 157"/>
                  <a:gd name="T6" fmla="*/ 314 w 329"/>
                  <a:gd name="T7" fmla="*/ 157 h 157"/>
                  <a:gd name="T8" fmla="*/ 0 w 329"/>
                  <a:gd name="T9" fmla="*/ 34 h 157"/>
                </a:gdLst>
                <a:ahLst/>
                <a:cxnLst>
                  <a:cxn ang="0">
                    <a:pos x="T0" y="T1"/>
                  </a:cxn>
                  <a:cxn ang="0">
                    <a:pos x="T2" y="T3"/>
                  </a:cxn>
                  <a:cxn ang="0">
                    <a:pos x="T4" y="T5"/>
                  </a:cxn>
                  <a:cxn ang="0">
                    <a:pos x="T6" y="T7"/>
                  </a:cxn>
                  <a:cxn ang="0">
                    <a:pos x="T8" y="T9"/>
                  </a:cxn>
                </a:cxnLst>
                <a:rect l="0" t="0" r="r" b="b"/>
                <a:pathLst>
                  <a:path w="329" h="157">
                    <a:moveTo>
                      <a:pt x="0" y="34"/>
                    </a:moveTo>
                    <a:lnTo>
                      <a:pt x="13" y="0"/>
                    </a:lnTo>
                    <a:lnTo>
                      <a:pt x="329" y="124"/>
                    </a:lnTo>
                    <a:lnTo>
                      <a:pt x="314" y="157"/>
                    </a:lnTo>
                    <a:lnTo>
                      <a:pt x="0" y="34"/>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49" name="Freeform 2187">
                <a:extLst>
                  <a:ext uri="{FF2B5EF4-FFF2-40B4-BE49-F238E27FC236}">
                    <a16:creationId xmlns:a16="http://schemas.microsoft.com/office/drawing/2014/main" id="{42426EBC-EC9D-4650-AF80-48386DB5D9D1}"/>
                  </a:ext>
                </a:extLst>
              </p:cNvPr>
              <p:cNvSpPr>
                <a:spLocks/>
              </p:cNvSpPr>
              <p:nvPr/>
            </p:nvSpPr>
            <p:spPr bwMode="auto">
              <a:xfrm>
                <a:off x="7539955" y="4612791"/>
                <a:ext cx="321155" cy="139067"/>
              </a:xfrm>
              <a:custGeom>
                <a:avLst/>
                <a:gdLst>
                  <a:gd name="T0" fmla="*/ 0 w 321"/>
                  <a:gd name="T1" fmla="*/ 15 h 139"/>
                  <a:gd name="T2" fmla="*/ 6 w 321"/>
                  <a:gd name="T3" fmla="*/ 0 h 139"/>
                  <a:gd name="T4" fmla="*/ 321 w 321"/>
                  <a:gd name="T5" fmla="*/ 123 h 139"/>
                  <a:gd name="T6" fmla="*/ 316 w 321"/>
                  <a:gd name="T7" fmla="*/ 139 h 139"/>
                  <a:gd name="T8" fmla="*/ 0 w 321"/>
                  <a:gd name="T9" fmla="*/ 15 h 139"/>
                </a:gdLst>
                <a:ahLst/>
                <a:cxnLst>
                  <a:cxn ang="0">
                    <a:pos x="T0" y="T1"/>
                  </a:cxn>
                  <a:cxn ang="0">
                    <a:pos x="T2" y="T3"/>
                  </a:cxn>
                  <a:cxn ang="0">
                    <a:pos x="T4" y="T5"/>
                  </a:cxn>
                  <a:cxn ang="0">
                    <a:pos x="T6" y="T7"/>
                  </a:cxn>
                  <a:cxn ang="0">
                    <a:pos x="T8" y="T9"/>
                  </a:cxn>
                </a:cxnLst>
                <a:rect l="0" t="0" r="r" b="b"/>
                <a:pathLst>
                  <a:path w="321" h="139">
                    <a:moveTo>
                      <a:pt x="0" y="15"/>
                    </a:moveTo>
                    <a:lnTo>
                      <a:pt x="6" y="0"/>
                    </a:lnTo>
                    <a:lnTo>
                      <a:pt x="321" y="123"/>
                    </a:lnTo>
                    <a:lnTo>
                      <a:pt x="316" y="139"/>
                    </a:lnTo>
                    <a:lnTo>
                      <a:pt x="0" y="15"/>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50" name="Freeform 2188">
                <a:extLst>
                  <a:ext uri="{FF2B5EF4-FFF2-40B4-BE49-F238E27FC236}">
                    <a16:creationId xmlns:a16="http://schemas.microsoft.com/office/drawing/2014/main" id="{7003B589-20FC-4BB1-ABF5-232CC9DDBF88}"/>
                  </a:ext>
                </a:extLst>
              </p:cNvPr>
              <p:cNvSpPr>
                <a:spLocks/>
              </p:cNvSpPr>
              <p:nvPr/>
            </p:nvSpPr>
            <p:spPr bwMode="auto">
              <a:xfrm>
                <a:off x="7818089" y="4718842"/>
                <a:ext cx="103050" cy="75037"/>
              </a:xfrm>
              <a:custGeom>
                <a:avLst/>
                <a:gdLst>
                  <a:gd name="T0" fmla="*/ 0 w 103"/>
                  <a:gd name="T1" fmla="*/ 42 h 75"/>
                  <a:gd name="T2" fmla="*/ 0 w 103"/>
                  <a:gd name="T3" fmla="*/ 42 h 75"/>
                  <a:gd name="T4" fmla="*/ 17 w 103"/>
                  <a:gd name="T5" fmla="*/ 0 h 75"/>
                  <a:gd name="T6" fmla="*/ 17 w 103"/>
                  <a:gd name="T7" fmla="*/ 0 h 75"/>
                  <a:gd name="T8" fmla="*/ 99 w 103"/>
                  <a:gd name="T9" fmla="*/ 32 h 75"/>
                  <a:gd name="T10" fmla="*/ 99 w 103"/>
                  <a:gd name="T11" fmla="*/ 32 h 75"/>
                  <a:gd name="T12" fmla="*/ 101 w 103"/>
                  <a:gd name="T13" fmla="*/ 39 h 75"/>
                  <a:gd name="T14" fmla="*/ 103 w 103"/>
                  <a:gd name="T15" fmla="*/ 45 h 75"/>
                  <a:gd name="T16" fmla="*/ 103 w 103"/>
                  <a:gd name="T17" fmla="*/ 51 h 75"/>
                  <a:gd name="T18" fmla="*/ 101 w 103"/>
                  <a:gd name="T19" fmla="*/ 56 h 75"/>
                  <a:gd name="T20" fmla="*/ 99 w 103"/>
                  <a:gd name="T21" fmla="*/ 63 h 75"/>
                  <a:gd name="T22" fmla="*/ 95 w 103"/>
                  <a:gd name="T23" fmla="*/ 67 h 75"/>
                  <a:gd name="T24" fmla="*/ 90 w 103"/>
                  <a:gd name="T25" fmla="*/ 71 h 75"/>
                  <a:gd name="T26" fmla="*/ 83 w 103"/>
                  <a:gd name="T27" fmla="*/ 75 h 75"/>
                  <a:gd name="T28" fmla="*/ 83 w 103"/>
                  <a:gd name="T29" fmla="*/ 75 h 75"/>
                  <a:gd name="T30" fmla="*/ 0 w 103"/>
                  <a:gd name="T31" fmla="*/ 42 h 75"/>
                  <a:gd name="T32" fmla="*/ 0 w 103"/>
                  <a:gd name="T33" fmla="*/ 4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75">
                    <a:moveTo>
                      <a:pt x="0" y="42"/>
                    </a:moveTo>
                    <a:lnTo>
                      <a:pt x="0" y="42"/>
                    </a:lnTo>
                    <a:lnTo>
                      <a:pt x="17" y="0"/>
                    </a:lnTo>
                    <a:lnTo>
                      <a:pt x="17" y="0"/>
                    </a:lnTo>
                    <a:lnTo>
                      <a:pt x="99" y="32"/>
                    </a:lnTo>
                    <a:lnTo>
                      <a:pt x="99" y="32"/>
                    </a:lnTo>
                    <a:lnTo>
                      <a:pt x="101" y="39"/>
                    </a:lnTo>
                    <a:lnTo>
                      <a:pt x="103" y="45"/>
                    </a:lnTo>
                    <a:lnTo>
                      <a:pt x="103" y="51"/>
                    </a:lnTo>
                    <a:lnTo>
                      <a:pt x="101" y="56"/>
                    </a:lnTo>
                    <a:lnTo>
                      <a:pt x="99" y="63"/>
                    </a:lnTo>
                    <a:lnTo>
                      <a:pt x="95" y="67"/>
                    </a:lnTo>
                    <a:lnTo>
                      <a:pt x="90" y="71"/>
                    </a:lnTo>
                    <a:lnTo>
                      <a:pt x="83" y="75"/>
                    </a:lnTo>
                    <a:lnTo>
                      <a:pt x="83" y="75"/>
                    </a:lnTo>
                    <a:lnTo>
                      <a:pt x="0" y="42"/>
                    </a:lnTo>
                    <a:lnTo>
                      <a:pt x="0" y="42"/>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51" name="Freeform 2189">
                <a:extLst>
                  <a:ext uri="{FF2B5EF4-FFF2-40B4-BE49-F238E27FC236}">
                    <a16:creationId xmlns:a16="http://schemas.microsoft.com/office/drawing/2014/main" id="{8138FC8F-47A3-4F4E-87D9-5DFEAD3E88A5}"/>
                  </a:ext>
                </a:extLst>
              </p:cNvPr>
              <p:cNvSpPr>
                <a:spLocks/>
              </p:cNvSpPr>
              <p:nvPr/>
            </p:nvSpPr>
            <p:spPr bwMode="auto">
              <a:xfrm>
                <a:off x="7823092" y="4724845"/>
                <a:ext cx="92044" cy="54026"/>
              </a:xfrm>
              <a:custGeom>
                <a:avLst/>
                <a:gdLst>
                  <a:gd name="T0" fmla="*/ 0 w 92"/>
                  <a:gd name="T1" fmla="*/ 22 h 54"/>
                  <a:gd name="T2" fmla="*/ 9 w 92"/>
                  <a:gd name="T3" fmla="*/ 0 h 54"/>
                  <a:gd name="T4" fmla="*/ 92 w 92"/>
                  <a:gd name="T5" fmla="*/ 32 h 54"/>
                  <a:gd name="T6" fmla="*/ 83 w 92"/>
                  <a:gd name="T7" fmla="*/ 54 h 54"/>
                  <a:gd name="T8" fmla="*/ 0 w 92"/>
                  <a:gd name="T9" fmla="*/ 22 h 54"/>
                </a:gdLst>
                <a:ahLst/>
                <a:cxnLst>
                  <a:cxn ang="0">
                    <a:pos x="T0" y="T1"/>
                  </a:cxn>
                  <a:cxn ang="0">
                    <a:pos x="T2" y="T3"/>
                  </a:cxn>
                  <a:cxn ang="0">
                    <a:pos x="T4" y="T5"/>
                  </a:cxn>
                  <a:cxn ang="0">
                    <a:pos x="T6" y="T7"/>
                  </a:cxn>
                  <a:cxn ang="0">
                    <a:pos x="T8" y="T9"/>
                  </a:cxn>
                </a:cxnLst>
                <a:rect l="0" t="0" r="r" b="b"/>
                <a:pathLst>
                  <a:path w="92" h="54">
                    <a:moveTo>
                      <a:pt x="0" y="22"/>
                    </a:moveTo>
                    <a:lnTo>
                      <a:pt x="9" y="0"/>
                    </a:lnTo>
                    <a:lnTo>
                      <a:pt x="92" y="32"/>
                    </a:lnTo>
                    <a:lnTo>
                      <a:pt x="83" y="54"/>
                    </a:lnTo>
                    <a:lnTo>
                      <a:pt x="0" y="22"/>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52" name="Freeform 2190">
                <a:extLst>
                  <a:ext uri="{FF2B5EF4-FFF2-40B4-BE49-F238E27FC236}">
                    <a16:creationId xmlns:a16="http://schemas.microsoft.com/office/drawing/2014/main" id="{318EE7D9-A1BE-4A71-A84D-583D92AC013D}"/>
                  </a:ext>
                </a:extLst>
              </p:cNvPr>
              <p:cNvSpPr>
                <a:spLocks/>
              </p:cNvSpPr>
              <p:nvPr/>
            </p:nvSpPr>
            <p:spPr bwMode="auto">
              <a:xfrm>
                <a:off x="7826093" y="4729847"/>
                <a:ext cx="87042" cy="43021"/>
              </a:xfrm>
              <a:custGeom>
                <a:avLst/>
                <a:gdLst>
                  <a:gd name="T0" fmla="*/ 0 w 87"/>
                  <a:gd name="T1" fmla="*/ 10 h 43"/>
                  <a:gd name="T2" fmla="*/ 4 w 87"/>
                  <a:gd name="T3" fmla="*/ 0 h 43"/>
                  <a:gd name="T4" fmla="*/ 87 w 87"/>
                  <a:gd name="T5" fmla="*/ 32 h 43"/>
                  <a:gd name="T6" fmla="*/ 83 w 87"/>
                  <a:gd name="T7" fmla="*/ 43 h 43"/>
                  <a:gd name="T8" fmla="*/ 0 w 87"/>
                  <a:gd name="T9" fmla="*/ 10 h 43"/>
                </a:gdLst>
                <a:ahLst/>
                <a:cxnLst>
                  <a:cxn ang="0">
                    <a:pos x="T0" y="T1"/>
                  </a:cxn>
                  <a:cxn ang="0">
                    <a:pos x="T2" y="T3"/>
                  </a:cxn>
                  <a:cxn ang="0">
                    <a:pos x="T4" y="T5"/>
                  </a:cxn>
                  <a:cxn ang="0">
                    <a:pos x="T6" y="T7"/>
                  </a:cxn>
                  <a:cxn ang="0">
                    <a:pos x="T8" y="T9"/>
                  </a:cxn>
                </a:cxnLst>
                <a:rect l="0" t="0" r="r" b="b"/>
                <a:pathLst>
                  <a:path w="87" h="43">
                    <a:moveTo>
                      <a:pt x="0" y="10"/>
                    </a:moveTo>
                    <a:lnTo>
                      <a:pt x="4" y="0"/>
                    </a:lnTo>
                    <a:lnTo>
                      <a:pt x="87" y="32"/>
                    </a:lnTo>
                    <a:lnTo>
                      <a:pt x="83" y="43"/>
                    </a:lnTo>
                    <a:lnTo>
                      <a:pt x="0" y="1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54" name="Freeform 2192">
                <a:extLst>
                  <a:ext uri="{FF2B5EF4-FFF2-40B4-BE49-F238E27FC236}">
                    <a16:creationId xmlns:a16="http://schemas.microsoft.com/office/drawing/2014/main" id="{FF92B409-3718-4373-B5B2-31018485DE57}"/>
                  </a:ext>
                </a:extLst>
              </p:cNvPr>
              <p:cNvSpPr>
                <a:spLocks/>
              </p:cNvSpPr>
              <p:nvPr/>
            </p:nvSpPr>
            <p:spPr bwMode="auto">
              <a:xfrm>
                <a:off x="7086737" y="4423700"/>
                <a:ext cx="461223" cy="233113"/>
              </a:xfrm>
              <a:custGeom>
                <a:avLst/>
                <a:gdLst>
                  <a:gd name="T0" fmla="*/ 0 w 461"/>
                  <a:gd name="T1" fmla="*/ 63 h 233"/>
                  <a:gd name="T2" fmla="*/ 24 w 461"/>
                  <a:gd name="T3" fmla="*/ 0 h 233"/>
                  <a:gd name="T4" fmla="*/ 461 w 461"/>
                  <a:gd name="T5" fmla="*/ 171 h 233"/>
                  <a:gd name="T6" fmla="*/ 436 w 461"/>
                  <a:gd name="T7" fmla="*/ 233 h 233"/>
                  <a:gd name="T8" fmla="*/ 0 w 461"/>
                  <a:gd name="T9" fmla="*/ 63 h 233"/>
                </a:gdLst>
                <a:ahLst/>
                <a:cxnLst>
                  <a:cxn ang="0">
                    <a:pos x="T0" y="T1"/>
                  </a:cxn>
                  <a:cxn ang="0">
                    <a:pos x="T2" y="T3"/>
                  </a:cxn>
                  <a:cxn ang="0">
                    <a:pos x="T4" y="T5"/>
                  </a:cxn>
                  <a:cxn ang="0">
                    <a:pos x="T6" y="T7"/>
                  </a:cxn>
                  <a:cxn ang="0">
                    <a:pos x="T8" y="T9"/>
                  </a:cxn>
                </a:cxnLst>
                <a:rect l="0" t="0" r="r" b="b"/>
                <a:pathLst>
                  <a:path w="461" h="233">
                    <a:moveTo>
                      <a:pt x="0" y="63"/>
                    </a:moveTo>
                    <a:lnTo>
                      <a:pt x="24" y="0"/>
                    </a:lnTo>
                    <a:lnTo>
                      <a:pt x="461" y="171"/>
                    </a:lnTo>
                    <a:lnTo>
                      <a:pt x="436" y="233"/>
                    </a:lnTo>
                    <a:lnTo>
                      <a:pt x="0" y="63"/>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56" name="Freeform 2194">
                <a:extLst>
                  <a:ext uri="{FF2B5EF4-FFF2-40B4-BE49-F238E27FC236}">
                    <a16:creationId xmlns:a16="http://schemas.microsoft.com/office/drawing/2014/main" id="{B32C2FBD-9D8C-49A0-8100-F0E33B7817FF}"/>
                  </a:ext>
                </a:extLst>
              </p:cNvPr>
              <p:cNvSpPr>
                <a:spLocks/>
              </p:cNvSpPr>
              <p:nvPr/>
            </p:nvSpPr>
            <p:spPr bwMode="auto">
              <a:xfrm>
                <a:off x="7097742" y="4439707"/>
                <a:ext cx="443214" cy="187091"/>
              </a:xfrm>
              <a:custGeom>
                <a:avLst/>
                <a:gdLst>
                  <a:gd name="T0" fmla="*/ 0 w 443"/>
                  <a:gd name="T1" fmla="*/ 16 h 187"/>
                  <a:gd name="T2" fmla="*/ 7 w 443"/>
                  <a:gd name="T3" fmla="*/ 0 h 187"/>
                  <a:gd name="T4" fmla="*/ 443 w 443"/>
                  <a:gd name="T5" fmla="*/ 172 h 187"/>
                  <a:gd name="T6" fmla="*/ 437 w 443"/>
                  <a:gd name="T7" fmla="*/ 187 h 187"/>
                  <a:gd name="T8" fmla="*/ 0 w 443"/>
                  <a:gd name="T9" fmla="*/ 16 h 187"/>
                </a:gdLst>
                <a:ahLst/>
                <a:cxnLst>
                  <a:cxn ang="0">
                    <a:pos x="T0" y="T1"/>
                  </a:cxn>
                  <a:cxn ang="0">
                    <a:pos x="T2" y="T3"/>
                  </a:cxn>
                  <a:cxn ang="0">
                    <a:pos x="T4" y="T5"/>
                  </a:cxn>
                  <a:cxn ang="0">
                    <a:pos x="T6" y="T7"/>
                  </a:cxn>
                  <a:cxn ang="0">
                    <a:pos x="T8" y="T9"/>
                  </a:cxn>
                </a:cxnLst>
                <a:rect l="0" t="0" r="r" b="b"/>
                <a:pathLst>
                  <a:path w="443" h="187">
                    <a:moveTo>
                      <a:pt x="0" y="16"/>
                    </a:moveTo>
                    <a:lnTo>
                      <a:pt x="7" y="0"/>
                    </a:lnTo>
                    <a:lnTo>
                      <a:pt x="443" y="172"/>
                    </a:lnTo>
                    <a:lnTo>
                      <a:pt x="437" y="187"/>
                    </a:lnTo>
                    <a:lnTo>
                      <a:pt x="0" y="16"/>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57" name="Freeform 2195">
                <a:extLst>
                  <a:ext uri="{FF2B5EF4-FFF2-40B4-BE49-F238E27FC236}">
                    <a16:creationId xmlns:a16="http://schemas.microsoft.com/office/drawing/2014/main" id="{49DB9849-566E-411C-818A-AE322DD1F0C9}"/>
                  </a:ext>
                </a:extLst>
              </p:cNvPr>
              <p:cNvSpPr>
                <a:spLocks/>
              </p:cNvSpPr>
              <p:nvPr/>
            </p:nvSpPr>
            <p:spPr bwMode="auto">
              <a:xfrm>
                <a:off x="7522947" y="4592781"/>
                <a:ext cx="31015" cy="68033"/>
              </a:xfrm>
              <a:custGeom>
                <a:avLst/>
                <a:gdLst>
                  <a:gd name="T0" fmla="*/ 7 w 31"/>
                  <a:gd name="T1" fmla="*/ 68 h 68"/>
                  <a:gd name="T2" fmla="*/ 31 w 31"/>
                  <a:gd name="T3" fmla="*/ 3 h 68"/>
                  <a:gd name="T4" fmla="*/ 25 w 31"/>
                  <a:gd name="T5" fmla="*/ 0 h 68"/>
                  <a:gd name="T6" fmla="*/ 0 w 31"/>
                  <a:gd name="T7" fmla="*/ 65 h 68"/>
                  <a:gd name="T8" fmla="*/ 7 w 31"/>
                  <a:gd name="T9" fmla="*/ 68 h 68"/>
                </a:gdLst>
                <a:ahLst/>
                <a:cxnLst>
                  <a:cxn ang="0">
                    <a:pos x="T0" y="T1"/>
                  </a:cxn>
                  <a:cxn ang="0">
                    <a:pos x="T2" y="T3"/>
                  </a:cxn>
                  <a:cxn ang="0">
                    <a:pos x="T4" y="T5"/>
                  </a:cxn>
                  <a:cxn ang="0">
                    <a:pos x="T6" y="T7"/>
                  </a:cxn>
                  <a:cxn ang="0">
                    <a:pos x="T8" y="T9"/>
                  </a:cxn>
                </a:cxnLst>
                <a:rect l="0" t="0" r="r" b="b"/>
                <a:pathLst>
                  <a:path w="31" h="68">
                    <a:moveTo>
                      <a:pt x="7" y="68"/>
                    </a:moveTo>
                    <a:lnTo>
                      <a:pt x="31" y="3"/>
                    </a:lnTo>
                    <a:lnTo>
                      <a:pt x="25" y="0"/>
                    </a:lnTo>
                    <a:lnTo>
                      <a:pt x="0" y="65"/>
                    </a:lnTo>
                    <a:lnTo>
                      <a:pt x="7" y="68"/>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58" name="Freeform 2196">
                <a:extLst>
                  <a:ext uri="{FF2B5EF4-FFF2-40B4-BE49-F238E27FC236}">
                    <a16:creationId xmlns:a16="http://schemas.microsoft.com/office/drawing/2014/main" id="{ABA94209-C12E-4CF5-8DA0-0B76883DA282}"/>
                  </a:ext>
                </a:extLst>
              </p:cNvPr>
              <p:cNvSpPr>
                <a:spLocks/>
              </p:cNvSpPr>
              <p:nvPr/>
            </p:nvSpPr>
            <p:spPr bwMode="auto">
              <a:xfrm>
                <a:off x="7789076" y="4696832"/>
                <a:ext cx="97047" cy="93045"/>
              </a:xfrm>
              <a:custGeom>
                <a:avLst/>
                <a:gdLst>
                  <a:gd name="T0" fmla="*/ 71 w 97"/>
                  <a:gd name="T1" fmla="*/ 93 h 93"/>
                  <a:gd name="T2" fmla="*/ 97 w 97"/>
                  <a:gd name="T3" fmla="*/ 28 h 93"/>
                  <a:gd name="T4" fmla="*/ 25 w 97"/>
                  <a:gd name="T5" fmla="*/ 0 h 93"/>
                  <a:gd name="T6" fmla="*/ 0 w 97"/>
                  <a:gd name="T7" fmla="*/ 65 h 93"/>
                  <a:gd name="T8" fmla="*/ 71 w 97"/>
                  <a:gd name="T9" fmla="*/ 93 h 93"/>
                </a:gdLst>
                <a:ahLst/>
                <a:cxnLst>
                  <a:cxn ang="0">
                    <a:pos x="T0" y="T1"/>
                  </a:cxn>
                  <a:cxn ang="0">
                    <a:pos x="T2" y="T3"/>
                  </a:cxn>
                  <a:cxn ang="0">
                    <a:pos x="T4" y="T5"/>
                  </a:cxn>
                  <a:cxn ang="0">
                    <a:pos x="T6" y="T7"/>
                  </a:cxn>
                  <a:cxn ang="0">
                    <a:pos x="T8" y="T9"/>
                  </a:cxn>
                </a:cxnLst>
                <a:rect l="0" t="0" r="r" b="b"/>
                <a:pathLst>
                  <a:path w="97" h="93">
                    <a:moveTo>
                      <a:pt x="71" y="93"/>
                    </a:moveTo>
                    <a:lnTo>
                      <a:pt x="97" y="28"/>
                    </a:lnTo>
                    <a:lnTo>
                      <a:pt x="25" y="0"/>
                    </a:lnTo>
                    <a:lnTo>
                      <a:pt x="0" y="65"/>
                    </a:lnTo>
                    <a:lnTo>
                      <a:pt x="71" y="9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59" name="Freeform 2197">
                <a:extLst>
                  <a:ext uri="{FF2B5EF4-FFF2-40B4-BE49-F238E27FC236}">
                    <a16:creationId xmlns:a16="http://schemas.microsoft.com/office/drawing/2014/main" id="{0F14D93C-2CB0-4B00-A14E-058BAF4F2C21}"/>
                  </a:ext>
                </a:extLst>
              </p:cNvPr>
              <p:cNvSpPr>
                <a:spLocks/>
              </p:cNvSpPr>
              <p:nvPr/>
            </p:nvSpPr>
            <p:spPr bwMode="auto">
              <a:xfrm>
                <a:off x="7798080" y="4705836"/>
                <a:ext cx="84041" cy="62030"/>
              </a:xfrm>
              <a:custGeom>
                <a:avLst/>
                <a:gdLst>
                  <a:gd name="T0" fmla="*/ 71 w 84"/>
                  <a:gd name="T1" fmla="*/ 62 h 62"/>
                  <a:gd name="T2" fmla="*/ 84 w 84"/>
                  <a:gd name="T3" fmla="*/ 28 h 62"/>
                  <a:gd name="T4" fmla="*/ 13 w 84"/>
                  <a:gd name="T5" fmla="*/ 0 h 62"/>
                  <a:gd name="T6" fmla="*/ 0 w 84"/>
                  <a:gd name="T7" fmla="*/ 33 h 62"/>
                  <a:gd name="T8" fmla="*/ 71 w 84"/>
                  <a:gd name="T9" fmla="*/ 62 h 62"/>
                </a:gdLst>
                <a:ahLst/>
                <a:cxnLst>
                  <a:cxn ang="0">
                    <a:pos x="T0" y="T1"/>
                  </a:cxn>
                  <a:cxn ang="0">
                    <a:pos x="T2" y="T3"/>
                  </a:cxn>
                  <a:cxn ang="0">
                    <a:pos x="T4" y="T5"/>
                  </a:cxn>
                  <a:cxn ang="0">
                    <a:pos x="T6" y="T7"/>
                  </a:cxn>
                  <a:cxn ang="0">
                    <a:pos x="T8" y="T9"/>
                  </a:cxn>
                </a:cxnLst>
                <a:rect l="0" t="0" r="r" b="b"/>
                <a:pathLst>
                  <a:path w="84" h="62">
                    <a:moveTo>
                      <a:pt x="71" y="62"/>
                    </a:moveTo>
                    <a:lnTo>
                      <a:pt x="84" y="28"/>
                    </a:lnTo>
                    <a:lnTo>
                      <a:pt x="13" y="0"/>
                    </a:lnTo>
                    <a:lnTo>
                      <a:pt x="0" y="33"/>
                    </a:lnTo>
                    <a:lnTo>
                      <a:pt x="71" y="62"/>
                    </a:lnTo>
                    <a:close/>
                  </a:path>
                </a:pathLst>
              </a:custGeom>
              <a:solidFill>
                <a:srgbClr val="1E2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60" name="Freeform 2198">
                <a:extLst>
                  <a:ext uri="{FF2B5EF4-FFF2-40B4-BE49-F238E27FC236}">
                    <a16:creationId xmlns:a16="http://schemas.microsoft.com/office/drawing/2014/main" id="{7B2C39C0-1B21-40A5-9F4A-BB422029AA58}"/>
                  </a:ext>
                </a:extLst>
              </p:cNvPr>
              <p:cNvSpPr>
                <a:spLocks/>
              </p:cNvSpPr>
              <p:nvPr/>
            </p:nvSpPr>
            <p:spPr bwMode="auto">
              <a:xfrm>
                <a:off x="7532952" y="4601786"/>
                <a:ext cx="19009" cy="32015"/>
              </a:xfrm>
              <a:custGeom>
                <a:avLst/>
                <a:gdLst>
                  <a:gd name="T0" fmla="*/ 7 w 19"/>
                  <a:gd name="T1" fmla="*/ 32 h 32"/>
                  <a:gd name="T2" fmla="*/ 19 w 19"/>
                  <a:gd name="T3" fmla="*/ 3 h 32"/>
                  <a:gd name="T4" fmla="*/ 12 w 19"/>
                  <a:gd name="T5" fmla="*/ 0 h 32"/>
                  <a:gd name="T6" fmla="*/ 0 w 19"/>
                  <a:gd name="T7" fmla="*/ 29 h 32"/>
                  <a:gd name="T8" fmla="*/ 7 w 19"/>
                  <a:gd name="T9" fmla="*/ 32 h 32"/>
                </a:gdLst>
                <a:ahLst/>
                <a:cxnLst>
                  <a:cxn ang="0">
                    <a:pos x="T0" y="T1"/>
                  </a:cxn>
                  <a:cxn ang="0">
                    <a:pos x="T2" y="T3"/>
                  </a:cxn>
                  <a:cxn ang="0">
                    <a:pos x="T4" y="T5"/>
                  </a:cxn>
                  <a:cxn ang="0">
                    <a:pos x="T6" y="T7"/>
                  </a:cxn>
                  <a:cxn ang="0">
                    <a:pos x="T8" y="T9"/>
                  </a:cxn>
                </a:cxnLst>
                <a:rect l="0" t="0" r="r" b="b"/>
                <a:pathLst>
                  <a:path w="19" h="32">
                    <a:moveTo>
                      <a:pt x="7" y="32"/>
                    </a:moveTo>
                    <a:lnTo>
                      <a:pt x="19" y="3"/>
                    </a:lnTo>
                    <a:lnTo>
                      <a:pt x="12" y="0"/>
                    </a:lnTo>
                    <a:lnTo>
                      <a:pt x="0" y="29"/>
                    </a:lnTo>
                    <a:lnTo>
                      <a:pt x="7" y="32"/>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61" name="Freeform 2199">
                <a:extLst>
                  <a:ext uri="{FF2B5EF4-FFF2-40B4-BE49-F238E27FC236}">
                    <a16:creationId xmlns:a16="http://schemas.microsoft.com/office/drawing/2014/main" id="{2F59105F-80C5-421E-9AA0-7C8E6F20877C}"/>
                  </a:ext>
                </a:extLst>
              </p:cNvPr>
              <p:cNvSpPr>
                <a:spLocks/>
              </p:cNvSpPr>
              <p:nvPr/>
            </p:nvSpPr>
            <p:spPr bwMode="auto">
              <a:xfrm>
                <a:off x="7536954" y="4609789"/>
                <a:ext cx="11006" cy="12006"/>
              </a:xfrm>
              <a:custGeom>
                <a:avLst/>
                <a:gdLst>
                  <a:gd name="T0" fmla="*/ 7 w 11"/>
                  <a:gd name="T1" fmla="*/ 12 h 12"/>
                  <a:gd name="T2" fmla="*/ 11 w 11"/>
                  <a:gd name="T3" fmla="*/ 3 h 12"/>
                  <a:gd name="T4" fmla="*/ 4 w 11"/>
                  <a:gd name="T5" fmla="*/ 0 h 12"/>
                  <a:gd name="T6" fmla="*/ 0 w 11"/>
                  <a:gd name="T7" fmla="*/ 9 h 12"/>
                  <a:gd name="T8" fmla="*/ 7 w 11"/>
                  <a:gd name="T9" fmla="*/ 12 h 12"/>
                </a:gdLst>
                <a:ahLst/>
                <a:cxnLst>
                  <a:cxn ang="0">
                    <a:pos x="T0" y="T1"/>
                  </a:cxn>
                  <a:cxn ang="0">
                    <a:pos x="T2" y="T3"/>
                  </a:cxn>
                  <a:cxn ang="0">
                    <a:pos x="T4" y="T5"/>
                  </a:cxn>
                  <a:cxn ang="0">
                    <a:pos x="T6" y="T7"/>
                  </a:cxn>
                  <a:cxn ang="0">
                    <a:pos x="T8" y="T9"/>
                  </a:cxn>
                </a:cxnLst>
                <a:rect l="0" t="0" r="r" b="b"/>
                <a:pathLst>
                  <a:path w="11" h="12">
                    <a:moveTo>
                      <a:pt x="7" y="12"/>
                    </a:moveTo>
                    <a:lnTo>
                      <a:pt x="11" y="3"/>
                    </a:lnTo>
                    <a:lnTo>
                      <a:pt x="4" y="0"/>
                    </a:lnTo>
                    <a:lnTo>
                      <a:pt x="0" y="9"/>
                    </a:lnTo>
                    <a:lnTo>
                      <a:pt x="7"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grpSp>
            <p:nvGrpSpPr>
              <p:cNvPr id="3401" name="Group 3400">
                <a:extLst>
                  <a:ext uri="{FF2B5EF4-FFF2-40B4-BE49-F238E27FC236}">
                    <a16:creationId xmlns:a16="http://schemas.microsoft.com/office/drawing/2014/main" id="{24F6D757-677D-4DA9-8E89-C038CDC6DB0A}"/>
                  </a:ext>
                </a:extLst>
              </p:cNvPr>
              <p:cNvGrpSpPr/>
              <p:nvPr/>
            </p:nvGrpSpPr>
            <p:grpSpPr>
              <a:xfrm>
                <a:off x="6839617" y="4349664"/>
                <a:ext cx="1029497" cy="432209"/>
                <a:chOff x="6839617" y="4349664"/>
                <a:chExt cx="1029497" cy="432209"/>
              </a:xfrm>
            </p:grpSpPr>
            <p:sp>
              <p:nvSpPr>
                <p:cNvPr id="2541" name="Freeform 2179">
                  <a:extLst>
                    <a:ext uri="{FF2B5EF4-FFF2-40B4-BE49-F238E27FC236}">
                      <a16:creationId xmlns:a16="http://schemas.microsoft.com/office/drawing/2014/main" id="{FB4F245C-87CB-43B5-A778-3B97AAC99E33}"/>
                    </a:ext>
                  </a:extLst>
                </p:cNvPr>
                <p:cNvSpPr>
                  <a:spLocks/>
                </p:cNvSpPr>
                <p:nvPr/>
              </p:nvSpPr>
              <p:spPr bwMode="auto">
                <a:xfrm>
                  <a:off x="6839617" y="4351665"/>
                  <a:ext cx="18009" cy="15008"/>
                </a:xfrm>
                <a:custGeom>
                  <a:avLst/>
                  <a:gdLst>
                    <a:gd name="T0" fmla="*/ 2 w 18"/>
                    <a:gd name="T1" fmla="*/ 10 h 15"/>
                    <a:gd name="T2" fmla="*/ 2 w 18"/>
                    <a:gd name="T3" fmla="*/ 10 h 15"/>
                    <a:gd name="T4" fmla="*/ 0 w 18"/>
                    <a:gd name="T5" fmla="*/ 6 h 15"/>
                    <a:gd name="T6" fmla="*/ 0 w 18"/>
                    <a:gd name="T7" fmla="*/ 2 h 15"/>
                    <a:gd name="T8" fmla="*/ 0 w 18"/>
                    <a:gd name="T9" fmla="*/ 2 h 15"/>
                    <a:gd name="T10" fmla="*/ 2 w 18"/>
                    <a:gd name="T11" fmla="*/ 0 h 15"/>
                    <a:gd name="T12" fmla="*/ 6 w 18"/>
                    <a:gd name="T13" fmla="*/ 0 h 15"/>
                    <a:gd name="T14" fmla="*/ 6 w 18"/>
                    <a:gd name="T15" fmla="*/ 0 h 15"/>
                    <a:gd name="T16" fmla="*/ 15 w 18"/>
                    <a:gd name="T17" fmla="*/ 1 h 15"/>
                    <a:gd name="T18" fmla="*/ 15 w 18"/>
                    <a:gd name="T19" fmla="*/ 1 h 15"/>
                    <a:gd name="T20" fmla="*/ 17 w 18"/>
                    <a:gd name="T21" fmla="*/ 1 h 15"/>
                    <a:gd name="T22" fmla="*/ 18 w 18"/>
                    <a:gd name="T23" fmla="*/ 4 h 15"/>
                    <a:gd name="T24" fmla="*/ 18 w 18"/>
                    <a:gd name="T25" fmla="*/ 6 h 15"/>
                    <a:gd name="T26" fmla="*/ 18 w 18"/>
                    <a:gd name="T27" fmla="*/ 10 h 15"/>
                    <a:gd name="T28" fmla="*/ 18 w 18"/>
                    <a:gd name="T29" fmla="*/ 10 h 15"/>
                    <a:gd name="T30" fmla="*/ 15 w 18"/>
                    <a:gd name="T31" fmla="*/ 13 h 15"/>
                    <a:gd name="T32" fmla="*/ 14 w 18"/>
                    <a:gd name="T33" fmla="*/ 15 h 15"/>
                    <a:gd name="T34" fmla="*/ 12 w 18"/>
                    <a:gd name="T35" fmla="*/ 15 h 15"/>
                    <a:gd name="T36" fmla="*/ 9 w 18"/>
                    <a:gd name="T37" fmla="*/ 15 h 15"/>
                    <a:gd name="T38" fmla="*/ 9 w 18"/>
                    <a:gd name="T39" fmla="*/ 15 h 15"/>
                    <a:gd name="T40" fmla="*/ 2 w 18"/>
                    <a:gd name="T41" fmla="*/ 10 h 15"/>
                    <a:gd name="T42" fmla="*/ 2 w 18"/>
                    <a:gd name="T43"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5">
                      <a:moveTo>
                        <a:pt x="2" y="10"/>
                      </a:moveTo>
                      <a:lnTo>
                        <a:pt x="2" y="10"/>
                      </a:lnTo>
                      <a:lnTo>
                        <a:pt x="0" y="6"/>
                      </a:lnTo>
                      <a:lnTo>
                        <a:pt x="0" y="2"/>
                      </a:lnTo>
                      <a:lnTo>
                        <a:pt x="0" y="2"/>
                      </a:lnTo>
                      <a:lnTo>
                        <a:pt x="2" y="0"/>
                      </a:lnTo>
                      <a:lnTo>
                        <a:pt x="6" y="0"/>
                      </a:lnTo>
                      <a:lnTo>
                        <a:pt x="6" y="0"/>
                      </a:lnTo>
                      <a:lnTo>
                        <a:pt x="15" y="1"/>
                      </a:lnTo>
                      <a:lnTo>
                        <a:pt x="15" y="1"/>
                      </a:lnTo>
                      <a:lnTo>
                        <a:pt x="17" y="1"/>
                      </a:lnTo>
                      <a:lnTo>
                        <a:pt x="18" y="4"/>
                      </a:lnTo>
                      <a:lnTo>
                        <a:pt x="18" y="6"/>
                      </a:lnTo>
                      <a:lnTo>
                        <a:pt x="18" y="10"/>
                      </a:lnTo>
                      <a:lnTo>
                        <a:pt x="18" y="10"/>
                      </a:lnTo>
                      <a:lnTo>
                        <a:pt x="15" y="13"/>
                      </a:lnTo>
                      <a:lnTo>
                        <a:pt x="14" y="15"/>
                      </a:lnTo>
                      <a:lnTo>
                        <a:pt x="12" y="15"/>
                      </a:lnTo>
                      <a:lnTo>
                        <a:pt x="9" y="15"/>
                      </a:lnTo>
                      <a:lnTo>
                        <a:pt x="9" y="15"/>
                      </a:lnTo>
                      <a:lnTo>
                        <a:pt x="2" y="10"/>
                      </a:lnTo>
                      <a:lnTo>
                        <a:pt x="2" y="1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42" name="Freeform 2180">
                  <a:extLst>
                    <a:ext uri="{FF2B5EF4-FFF2-40B4-BE49-F238E27FC236}">
                      <a16:creationId xmlns:a16="http://schemas.microsoft.com/office/drawing/2014/main" id="{A649E775-C8AA-48D8-934B-494ADA439245}"/>
                    </a:ext>
                  </a:extLst>
                </p:cNvPr>
                <p:cNvSpPr>
                  <a:spLocks/>
                </p:cNvSpPr>
                <p:nvPr/>
              </p:nvSpPr>
              <p:spPr bwMode="auto">
                <a:xfrm>
                  <a:off x="6844620" y="4349664"/>
                  <a:ext cx="74036" cy="48023"/>
                </a:xfrm>
                <a:custGeom>
                  <a:avLst/>
                  <a:gdLst>
                    <a:gd name="T0" fmla="*/ 5 w 74"/>
                    <a:gd name="T1" fmla="*/ 0 h 48"/>
                    <a:gd name="T2" fmla="*/ 74 w 74"/>
                    <a:gd name="T3" fmla="*/ 19 h 48"/>
                    <a:gd name="T4" fmla="*/ 68 w 74"/>
                    <a:gd name="T5" fmla="*/ 33 h 48"/>
                    <a:gd name="T6" fmla="*/ 62 w 74"/>
                    <a:gd name="T7" fmla="*/ 48 h 48"/>
                    <a:gd name="T8" fmla="*/ 0 w 74"/>
                    <a:gd name="T9" fmla="*/ 16 h 48"/>
                    <a:gd name="T10" fmla="*/ 5 w 74"/>
                    <a:gd name="T11" fmla="*/ 0 h 48"/>
                  </a:gdLst>
                  <a:ahLst/>
                  <a:cxnLst>
                    <a:cxn ang="0">
                      <a:pos x="T0" y="T1"/>
                    </a:cxn>
                    <a:cxn ang="0">
                      <a:pos x="T2" y="T3"/>
                    </a:cxn>
                    <a:cxn ang="0">
                      <a:pos x="T4" y="T5"/>
                    </a:cxn>
                    <a:cxn ang="0">
                      <a:pos x="T6" y="T7"/>
                    </a:cxn>
                    <a:cxn ang="0">
                      <a:pos x="T8" y="T9"/>
                    </a:cxn>
                    <a:cxn ang="0">
                      <a:pos x="T10" y="T11"/>
                    </a:cxn>
                  </a:cxnLst>
                  <a:rect l="0" t="0" r="r" b="b"/>
                  <a:pathLst>
                    <a:path w="74" h="48">
                      <a:moveTo>
                        <a:pt x="5" y="0"/>
                      </a:moveTo>
                      <a:lnTo>
                        <a:pt x="74" y="19"/>
                      </a:lnTo>
                      <a:lnTo>
                        <a:pt x="68" y="33"/>
                      </a:lnTo>
                      <a:lnTo>
                        <a:pt x="62" y="48"/>
                      </a:lnTo>
                      <a:lnTo>
                        <a:pt x="0" y="16"/>
                      </a:lnTo>
                      <a:lnTo>
                        <a:pt x="5" y="0"/>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43" name="Freeform 2181">
                  <a:extLst>
                    <a:ext uri="{FF2B5EF4-FFF2-40B4-BE49-F238E27FC236}">
                      <a16:creationId xmlns:a16="http://schemas.microsoft.com/office/drawing/2014/main" id="{0E5CDC18-FF72-438C-81D4-696B389AC8E0}"/>
                    </a:ext>
                  </a:extLst>
                </p:cNvPr>
                <p:cNvSpPr>
                  <a:spLocks/>
                </p:cNvSpPr>
                <p:nvPr/>
              </p:nvSpPr>
              <p:spPr bwMode="auto">
                <a:xfrm>
                  <a:off x="6848622" y="4352666"/>
                  <a:ext cx="69034" cy="31015"/>
                </a:xfrm>
                <a:custGeom>
                  <a:avLst/>
                  <a:gdLst>
                    <a:gd name="T0" fmla="*/ 1 w 69"/>
                    <a:gd name="T1" fmla="*/ 0 h 31"/>
                    <a:gd name="T2" fmla="*/ 69 w 69"/>
                    <a:gd name="T3" fmla="*/ 18 h 31"/>
                    <a:gd name="T4" fmla="*/ 66 w 69"/>
                    <a:gd name="T5" fmla="*/ 25 h 31"/>
                    <a:gd name="T6" fmla="*/ 64 w 69"/>
                    <a:gd name="T7" fmla="*/ 31 h 31"/>
                    <a:gd name="T8" fmla="*/ 0 w 69"/>
                    <a:gd name="T9" fmla="*/ 3 h 31"/>
                    <a:gd name="T10" fmla="*/ 1 w 69"/>
                    <a:gd name="T11" fmla="*/ 0 h 31"/>
                  </a:gdLst>
                  <a:ahLst/>
                  <a:cxnLst>
                    <a:cxn ang="0">
                      <a:pos x="T0" y="T1"/>
                    </a:cxn>
                    <a:cxn ang="0">
                      <a:pos x="T2" y="T3"/>
                    </a:cxn>
                    <a:cxn ang="0">
                      <a:pos x="T4" y="T5"/>
                    </a:cxn>
                    <a:cxn ang="0">
                      <a:pos x="T6" y="T7"/>
                    </a:cxn>
                    <a:cxn ang="0">
                      <a:pos x="T8" y="T9"/>
                    </a:cxn>
                    <a:cxn ang="0">
                      <a:pos x="T10" y="T11"/>
                    </a:cxn>
                  </a:cxnLst>
                  <a:rect l="0" t="0" r="r" b="b"/>
                  <a:pathLst>
                    <a:path w="69" h="31">
                      <a:moveTo>
                        <a:pt x="1" y="0"/>
                      </a:moveTo>
                      <a:lnTo>
                        <a:pt x="69" y="18"/>
                      </a:lnTo>
                      <a:lnTo>
                        <a:pt x="66" y="25"/>
                      </a:lnTo>
                      <a:lnTo>
                        <a:pt x="64" y="31"/>
                      </a:lnTo>
                      <a:lnTo>
                        <a:pt x="0" y="3"/>
                      </a:lnTo>
                      <a:lnTo>
                        <a:pt x="1" y="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44" name="Freeform 2182">
                  <a:extLst>
                    <a:ext uri="{FF2B5EF4-FFF2-40B4-BE49-F238E27FC236}">
                      <a16:creationId xmlns:a16="http://schemas.microsoft.com/office/drawing/2014/main" id="{2C01F731-6A17-4B90-913F-826F726C1B4C}"/>
                    </a:ext>
                  </a:extLst>
                </p:cNvPr>
                <p:cNvSpPr>
                  <a:spLocks/>
                </p:cNvSpPr>
                <p:nvPr/>
              </p:nvSpPr>
              <p:spPr bwMode="auto">
                <a:xfrm>
                  <a:off x="6908651" y="4364671"/>
                  <a:ext cx="209101" cy="102049"/>
                </a:xfrm>
                <a:custGeom>
                  <a:avLst/>
                  <a:gdLst>
                    <a:gd name="T0" fmla="*/ 10 w 209"/>
                    <a:gd name="T1" fmla="*/ 0 h 102"/>
                    <a:gd name="T2" fmla="*/ 209 w 209"/>
                    <a:gd name="T3" fmla="*/ 65 h 102"/>
                    <a:gd name="T4" fmla="*/ 197 w 209"/>
                    <a:gd name="T5" fmla="*/ 93 h 102"/>
                    <a:gd name="T6" fmla="*/ 195 w 209"/>
                    <a:gd name="T7" fmla="*/ 102 h 102"/>
                    <a:gd name="T8" fmla="*/ 0 w 209"/>
                    <a:gd name="T9" fmla="*/ 26 h 102"/>
                    <a:gd name="T10" fmla="*/ 10 w 209"/>
                    <a:gd name="T11" fmla="*/ 0 h 102"/>
                  </a:gdLst>
                  <a:ahLst/>
                  <a:cxnLst>
                    <a:cxn ang="0">
                      <a:pos x="T0" y="T1"/>
                    </a:cxn>
                    <a:cxn ang="0">
                      <a:pos x="T2" y="T3"/>
                    </a:cxn>
                    <a:cxn ang="0">
                      <a:pos x="T4" y="T5"/>
                    </a:cxn>
                    <a:cxn ang="0">
                      <a:pos x="T6" y="T7"/>
                    </a:cxn>
                    <a:cxn ang="0">
                      <a:pos x="T8" y="T9"/>
                    </a:cxn>
                    <a:cxn ang="0">
                      <a:pos x="T10" y="T11"/>
                    </a:cxn>
                  </a:cxnLst>
                  <a:rect l="0" t="0" r="r" b="b"/>
                  <a:pathLst>
                    <a:path w="209" h="102">
                      <a:moveTo>
                        <a:pt x="10" y="0"/>
                      </a:moveTo>
                      <a:lnTo>
                        <a:pt x="209" y="65"/>
                      </a:lnTo>
                      <a:lnTo>
                        <a:pt x="197" y="93"/>
                      </a:lnTo>
                      <a:lnTo>
                        <a:pt x="195" y="102"/>
                      </a:lnTo>
                      <a:lnTo>
                        <a:pt x="0" y="26"/>
                      </a:lnTo>
                      <a:lnTo>
                        <a:pt x="10" y="0"/>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45" name="Freeform 2183">
                  <a:extLst>
                    <a:ext uri="{FF2B5EF4-FFF2-40B4-BE49-F238E27FC236}">
                      <a16:creationId xmlns:a16="http://schemas.microsoft.com/office/drawing/2014/main" id="{D74F3A62-63A9-48AB-8BF6-5B04EDD07E29}"/>
                    </a:ext>
                  </a:extLst>
                </p:cNvPr>
                <p:cNvSpPr>
                  <a:spLocks/>
                </p:cNvSpPr>
                <p:nvPr/>
              </p:nvSpPr>
              <p:spPr bwMode="auto">
                <a:xfrm>
                  <a:off x="6905649" y="4371674"/>
                  <a:ext cx="209101" cy="102049"/>
                </a:xfrm>
                <a:custGeom>
                  <a:avLst/>
                  <a:gdLst>
                    <a:gd name="T0" fmla="*/ 10 w 209"/>
                    <a:gd name="T1" fmla="*/ 0 h 102"/>
                    <a:gd name="T2" fmla="*/ 209 w 209"/>
                    <a:gd name="T3" fmla="*/ 64 h 102"/>
                    <a:gd name="T4" fmla="*/ 198 w 209"/>
                    <a:gd name="T5" fmla="*/ 94 h 102"/>
                    <a:gd name="T6" fmla="*/ 194 w 209"/>
                    <a:gd name="T7" fmla="*/ 102 h 102"/>
                    <a:gd name="T8" fmla="*/ 0 w 209"/>
                    <a:gd name="T9" fmla="*/ 26 h 102"/>
                    <a:gd name="T10" fmla="*/ 10 w 209"/>
                    <a:gd name="T11" fmla="*/ 0 h 102"/>
                  </a:gdLst>
                  <a:ahLst/>
                  <a:cxnLst>
                    <a:cxn ang="0">
                      <a:pos x="T0" y="T1"/>
                    </a:cxn>
                    <a:cxn ang="0">
                      <a:pos x="T2" y="T3"/>
                    </a:cxn>
                    <a:cxn ang="0">
                      <a:pos x="T4" y="T5"/>
                    </a:cxn>
                    <a:cxn ang="0">
                      <a:pos x="T6" y="T7"/>
                    </a:cxn>
                    <a:cxn ang="0">
                      <a:pos x="T8" y="T9"/>
                    </a:cxn>
                    <a:cxn ang="0">
                      <a:pos x="T10" y="T11"/>
                    </a:cxn>
                  </a:cxnLst>
                  <a:rect l="0" t="0" r="r" b="b"/>
                  <a:pathLst>
                    <a:path w="209" h="102">
                      <a:moveTo>
                        <a:pt x="10" y="0"/>
                      </a:moveTo>
                      <a:lnTo>
                        <a:pt x="209" y="64"/>
                      </a:lnTo>
                      <a:lnTo>
                        <a:pt x="198" y="94"/>
                      </a:lnTo>
                      <a:lnTo>
                        <a:pt x="194" y="102"/>
                      </a:lnTo>
                      <a:lnTo>
                        <a:pt x="0" y="26"/>
                      </a:lnTo>
                      <a:lnTo>
                        <a:pt x="10" y="0"/>
                      </a:lnTo>
                      <a:close/>
                    </a:path>
                  </a:pathLst>
                </a:custGeom>
                <a:solidFill>
                  <a:srgbClr val="1E2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46" name="Freeform 2184">
                  <a:extLst>
                    <a:ext uri="{FF2B5EF4-FFF2-40B4-BE49-F238E27FC236}">
                      <a16:creationId xmlns:a16="http://schemas.microsoft.com/office/drawing/2014/main" id="{3C10B3B4-B83C-480E-A7CB-4DEB8B7E7DC1}"/>
                    </a:ext>
                  </a:extLst>
                </p:cNvPr>
                <p:cNvSpPr>
                  <a:spLocks/>
                </p:cNvSpPr>
                <p:nvPr/>
              </p:nvSpPr>
              <p:spPr bwMode="auto">
                <a:xfrm>
                  <a:off x="6904649" y="4384681"/>
                  <a:ext cx="201097" cy="103050"/>
                </a:xfrm>
                <a:custGeom>
                  <a:avLst/>
                  <a:gdLst>
                    <a:gd name="T0" fmla="*/ 0 w 201"/>
                    <a:gd name="T1" fmla="*/ 16 h 103"/>
                    <a:gd name="T2" fmla="*/ 189 w 201"/>
                    <a:gd name="T3" fmla="*/ 103 h 103"/>
                    <a:gd name="T4" fmla="*/ 201 w 201"/>
                    <a:gd name="T5" fmla="*/ 75 h 103"/>
                    <a:gd name="T6" fmla="*/ 200 w 201"/>
                    <a:gd name="T7" fmla="*/ 77 h 103"/>
                    <a:gd name="T8" fmla="*/ 5 w 201"/>
                    <a:gd name="T9" fmla="*/ 0 h 103"/>
                    <a:gd name="T10" fmla="*/ 0 w 201"/>
                    <a:gd name="T11" fmla="*/ 16 h 103"/>
                  </a:gdLst>
                  <a:ahLst/>
                  <a:cxnLst>
                    <a:cxn ang="0">
                      <a:pos x="T0" y="T1"/>
                    </a:cxn>
                    <a:cxn ang="0">
                      <a:pos x="T2" y="T3"/>
                    </a:cxn>
                    <a:cxn ang="0">
                      <a:pos x="T4" y="T5"/>
                    </a:cxn>
                    <a:cxn ang="0">
                      <a:pos x="T6" y="T7"/>
                    </a:cxn>
                    <a:cxn ang="0">
                      <a:pos x="T8" y="T9"/>
                    </a:cxn>
                    <a:cxn ang="0">
                      <a:pos x="T10" y="T11"/>
                    </a:cxn>
                  </a:cxnLst>
                  <a:rect l="0" t="0" r="r" b="b"/>
                  <a:pathLst>
                    <a:path w="201" h="103">
                      <a:moveTo>
                        <a:pt x="0" y="16"/>
                      </a:moveTo>
                      <a:lnTo>
                        <a:pt x="189" y="103"/>
                      </a:lnTo>
                      <a:lnTo>
                        <a:pt x="201" y="75"/>
                      </a:lnTo>
                      <a:lnTo>
                        <a:pt x="200" y="77"/>
                      </a:lnTo>
                      <a:lnTo>
                        <a:pt x="5" y="0"/>
                      </a:lnTo>
                      <a:lnTo>
                        <a:pt x="0" y="16"/>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47" name="Freeform 2185">
                  <a:extLst>
                    <a:ext uri="{FF2B5EF4-FFF2-40B4-BE49-F238E27FC236}">
                      <a16:creationId xmlns:a16="http://schemas.microsoft.com/office/drawing/2014/main" id="{41333C46-0C43-4AE7-B92F-1D7937704611}"/>
                    </a:ext>
                  </a:extLst>
                </p:cNvPr>
                <p:cNvSpPr>
                  <a:spLocks/>
                </p:cNvSpPr>
                <p:nvPr/>
              </p:nvSpPr>
              <p:spPr bwMode="auto">
                <a:xfrm>
                  <a:off x="7527949" y="4596783"/>
                  <a:ext cx="341165" cy="185090"/>
                </a:xfrm>
                <a:custGeom>
                  <a:avLst/>
                  <a:gdLst>
                    <a:gd name="T0" fmla="*/ 0 w 341"/>
                    <a:gd name="T1" fmla="*/ 61 h 185"/>
                    <a:gd name="T2" fmla="*/ 0 w 341"/>
                    <a:gd name="T3" fmla="*/ 61 h 185"/>
                    <a:gd name="T4" fmla="*/ 25 w 341"/>
                    <a:gd name="T5" fmla="*/ 0 h 185"/>
                    <a:gd name="T6" fmla="*/ 25 w 341"/>
                    <a:gd name="T7" fmla="*/ 0 h 185"/>
                    <a:gd name="T8" fmla="*/ 339 w 341"/>
                    <a:gd name="T9" fmla="*/ 124 h 185"/>
                    <a:gd name="T10" fmla="*/ 339 w 341"/>
                    <a:gd name="T11" fmla="*/ 124 h 185"/>
                    <a:gd name="T12" fmla="*/ 341 w 341"/>
                    <a:gd name="T13" fmla="*/ 132 h 185"/>
                    <a:gd name="T14" fmla="*/ 341 w 341"/>
                    <a:gd name="T15" fmla="*/ 141 h 185"/>
                    <a:gd name="T16" fmla="*/ 339 w 341"/>
                    <a:gd name="T17" fmla="*/ 150 h 185"/>
                    <a:gd name="T18" fmla="*/ 337 w 341"/>
                    <a:gd name="T19" fmla="*/ 158 h 185"/>
                    <a:gd name="T20" fmla="*/ 333 w 341"/>
                    <a:gd name="T21" fmla="*/ 165 h 185"/>
                    <a:gd name="T22" fmla="*/ 329 w 341"/>
                    <a:gd name="T23" fmla="*/ 173 h 185"/>
                    <a:gd name="T24" fmla="*/ 322 w 341"/>
                    <a:gd name="T25" fmla="*/ 180 h 185"/>
                    <a:gd name="T26" fmla="*/ 315 w 341"/>
                    <a:gd name="T27" fmla="*/ 185 h 185"/>
                    <a:gd name="T28" fmla="*/ 315 w 341"/>
                    <a:gd name="T29" fmla="*/ 185 h 185"/>
                    <a:gd name="T30" fmla="*/ 0 w 341"/>
                    <a:gd name="T31" fmla="*/ 61 h 185"/>
                    <a:gd name="T32" fmla="*/ 0 w 341"/>
                    <a:gd name="T33" fmla="*/ 6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185">
                      <a:moveTo>
                        <a:pt x="0" y="61"/>
                      </a:moveTo>
                      <a:lnTo>
                        <a:pt x="0" y="61"/>
                      </a:lnTo>
                      <a:lnTo>
                        <a:pt x="25" y="0"/>
                      </a:lnTo>
                      <a:lnTo>
                        <a:pt x="25" y="0"/>
                      </a:lnTo>
                      <a:lnTo>
                        <a:pt x="339" y="124"/>
                      </a:lnTo>
                      <a:lnTo>
                        <a:pt x="339" y="124"/>
                      </a:lnTo>
                      <a:lnTo>
                        <a:pt x="341" y="132"/>
                      </a:lnTo>
                      <a:lnTo>
                        <a:pt x="341" y="141"/>
                      </a:lnTo>
                      <a:lnTo>
                        <a:pt x="339" y="150"/>
                      </a:lnTo>
                      <a:lnTo>
                        <a:pt x="337" y="158"/>
                      </a:lnTo>
                      <a:lnTo>
                        <a:pt x="333" y="165"/>
                      </a:lnTo>
                      <a:lnTo>
                        <a:pt x="329" y="173"/>
                      </a:lnTo>
                      <a:lnTo>
                        <a:pt x="322" y="180"/>
                      </a:lnTo>
                      <a:lnTo>
                        <a:pt x="315" y="185"/>
                      </a:lnTo>
                      <a:lnTo>
                        <a:pt x="315" y="185"/>
                      </a:lnTo>
                      <a:lnTo>
                        <a:pt x="0" y="61"/>
                      </a:lnTo>
                      <a:lnTo>
                        <a:pt x="0" y="61"/>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53" name="Freeform 2191">
                  <a:extLst>
                    <a:ext uri="{FF2B5EF4-FFF2-40B4-BE49-F238E27FC236}">
                      <a16:creationId xmlns:a16="http://schemas.microsoft.com/office/drawing/2014/main" id="{04C49360-5C1D-4393-8D5E-B8BF689FC086}"/>
                    </a:ext>
                  </a:extLst>
                </p:cNvPr>
                <p:cNvSpPr>
                  <a:spLocks/>
                </p:cNvSpPr>
                <p:nvPr/>
              </p:nvSpPr>
              <p:spPr bwMode="auto">
                <a:xfrm>
                  <a:off x="6906650" y="4391684"/>
                  <a:ext cx="191093" cy="91044"/>
                </a:xfrm>
                <a:custGeom>
                  <a:avLst/>
                  <a:gdLst>
                    <a:gd name="T0" fmla="*/ 191 w 191"/>
                    <a:gd name="T1" fmla="*/ 87 h 91"/>
                    <a:gd name="T2" fmla="*/ 2 w 191"/>
                    <a:gd name="T3" fmla="*/ 0 h 91"/>
                    <a:gd name="T4" fmla="*/ 0 w 191"/>
                    <a:gd name="T5" fmla="*/ 4 h 91"/>
                    <a:gd name="T6" fmla="*/ 190 w 191"/>
                    <a:gd name="T7" fmla="*/ 91 h 91"/>
                    <a:gd name="T8" fmla="*/ 191 w 191"/>
                    <a:gd name="T9" fmla="*/ 87 h 91"/>
                  </a:gdLst>
                  <a:ahLst/>
                  <a:cxnLst>
                    <a:cxn ang="0">
                      <a:pos x="T0" y="T1"/>
                    </a:cxn>
                    <a:cxn ang="0">
                      <a:pos x="T2" y="T3"/>
                    </a:cxn>
                    <a:cxn ang="0">
                      <a:pos x="T4" y="T5"/>
                    </a:cxn>
                    <a:cxn ang="0">
                      <a:pos x="T6" y="T7"/>
                    </a:cxn>
                    <a:cxn ang="0">
                      <a:pos x="T8" y="T9"/>
                    </a:cxn>
                  </a:cxnLst>
                  <a:rect l="0" t="0" r="r" b="b"/>
                  <a:pathLst>
                    <a:path w="191" h="91">
                      <a:moveTo>
                        <a:pt x="191" y="87"/>
                      </a:moveTo>
                      <a:lnTo>
                        <a:pt x="2" y="0"/>
                      </a:lnTo>
                      <a:lnTo>
                        <a:pt x="0" y="4"/>
                      </a:lnTo>
                      <a:lnTo>
                        <a:pt x="190" y="91"/>
                      </a:lnTo>
                      <a:lnTo>
                        <a:pt x="191" y="87"/>
                      </a:lnTo>
                      <a:close/>
                    </a:path>
                  </a:pathLst>
                </a:custGeom>
                <a:solidFill>
                  <a:srgbClr val="1E2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55" name="Freeform 2193">
                  <a:extLst>
                    <a:ext uri="{FF2B5EF4-FFF2-40B4-BE49-F238E27FC236}">
                      <a16:creationId xmlns:a16="http://schemas.microsoft.com/office/drawing/2014/main" id="{DE91B10B-2479-4EF9-BA6B-D3B650935D78}"/>
                    </a:ext>
                  </a:extLst>
                </p:cNvPr>
                <p:cNvSpPr>
                  <a:spLocks/>
                </p:cNvSpPr>
                <p:nvPr/>
              </p:nvSpPr>
              <p:spPr bwMode="auto">
                <a:xfrm>
                  <a:off x="7093740" y="4431703"/>
                  <a:ext cx="450217" cy="206099"/>
                </a:xfrm>
                <a:custGeom>
                  <a:avLst/>
                  <a:gdLst>
                    <a:gd name="T0" fmla="*/ 0 w 450"/>
                    <a:gd name="T1" fmla="*/ 34 h 206"/>
                    <a:gd name="T2" fmla="*/ 13 w 450"/>
                    <a:gd name="T3" fmla="*/ 0 h 206"/>
                    <a:gd name="T4" fmla="*/ 450 w 450"/>
                    <a:gd name="T5" fmla="*/ 172 h 206"/>
                    <a:gd name="T6" fmla="*/ 437 w 450"/>
                    <a:gd name="T7" fmla="*/ 206 h 206"/>
                    <a:gd name="T8" fmla="*/ 0 w 450"/>
                    <a:gd name="T9" fmla="*/ 34 h 206"/>
                  </a:gdLst>
                  <a:ahLst/>
                  <a:cxnLst>
                    <a:cxn ang="0">
                      <a:pos x="T0" y="T1"/>
                    </a:cxn>
                    <a:cxn ang="0">
                      <a:pos x="T2" y="T3"/>
                    </a:cxn>
                    <a:cxn ang="0">
                      <a:pos x="T4" y="T5"/>
                    </a:cxn>
                    <a:cxn ang="0">
                      <a:pos x="T6" y="T7"/>
                    </a:cxn>
                    <a:cxn ang="0">
                      <a:pos x="T8" y="T9"/>
                    </a:cxn>
                  </a:cxnLst>
                  <a:rect l="0" t="0" r="r" b="b"/>
                  <a:pathLst>
                    <a:path w="450" h="206">
                      <a:moveTo>
                        <a:pt x="0" y="34"/>
                      </a:moveTo>
                      <a:lnTo>
                        <a:pt x="13" y="0"/>
                      </a:lnTo>
                      <a:lnTo>
                        <a:pt x="450" y="172"/>
                      </a:lnTo>
                      <a:lnTo>
                        <a:pt x="437" y="206"/>
                      </a:lnTo>
                      <a:lnTo>
                        <a:pt x="0" y="34"/>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62" name="Freeform 2200">
                  <a:extLst>
                    <a:ext uri="{FF2B5EF4-FFF2-40B4-BE49-F238E27FC236}">
                      <a16:creationId xmlns:a16="http://schemas.microsoft.com/office/drawing/2014/main" id="{BACDB6EA-08C1-4657-A122-FC7E31578CC7}"/>
                    </a:ext>
                  </a:extLst>
                </p:cNvPr>
                <p:cNvSpPr>
                  <a:spLocks/>
                </p:cNvSpPr>
                <p:nvPr/>
              </p:nvSpPr>
              <p:spPr bwMode="auto">
                <a:xfrm>
                  <a:off x="7086737" y="4422699"/>
                  <a:ext cx="31015" cy="66032"/>
                </a:xfrm>
                <a:custGeom>
                  <a:avLst/>
                  <a:gdLst>
                    <a:gd name="T0" fmla="*/ 6 w 31"/>
                    <a:gd name="T1" fmla="*/ 66 h 66"/>
                    <a:gd name="T2" fmla="*/ 31 w 31"/>
                    <a:gd name="T3" fmla="*/ 3 h 66"/>
                    <a:gd name="T4" fmla="*/ 24 w 31"/>
                    <a:gd name="T5" fmla="*/ 0 h 66"/>
                    <a:gd name="T6" fmla="*/ 0 w 31"/>
                    <a:gd name="T7" fmla="*/ 64 h 66"/>
                    <a:gd name="T8" fmla="*/ 6 w 31"/>
                    <a:gd name="T9" fmla="*/ 66 h 66"/>
                  </a:gdLst>
                  <a:ahLst/>
                  <a:cxnLst>
                    <a:cxn ang="0">
                      <a:pos x="T0" y="T1"/>
                    </a:cxn>
                    <a:cxn ang="0">
                      <a:pos x="T2" y="T3"/>
                    </a:cxn>
                    <a:cxn ang="0">
                      <a:pos x="T4" y="T5"/>
                    </a:cxn>
                    <a:cxn ang="0">
                      <a:pos x="T6" y="T7"/>
                    </a:cxn>
                    <a:cxn ang="0">
                      <a:pos x="T8" y="T9"/>
                    </a:cxn>
                  </a:cxnLst>
                  <a:rect l="0" t="0" r="r" b="b"/>
                  <a:pathLst>
                    <a:path w="31" h="66">
                      <a:moveTo>
                        <a:pt x="6" y="66"/>
                      </a:moveTo>
                      <a:lnTo>
                        <a:pt x="31" y="3"/>
                      </a:lnTo>
                      <a:lnTo>
                        <a:pt x="24" y="0"/>
                      </a:lnTo>
                      <a:lnTo>
                        <a:pt x="0" y="64"/>
                      </a:lnTo>
                      <a:lnTo>
                        <a:pt x="6" y="66"/>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63" name="Freeform 2201">
                  <a:extLst>
                    <a:ext uri="{FF2B5EF4-FFF2-40B4-BE49-F238E27FC236}">
                      <a16:creationId xmlns:a16="http://schemas.microsoft.com/office/drawing/2014/main" id="{FAB47BA3-3DE5-49D6-B94B-D14F26C348DA}"/>
                    </a:ext>
                  </a:extLst>
                </p:cNvPr>
                <p:cNvSpPr>
                  <a:spLocks/>
                </p:cNvSpPr>
                <p:nvPr/>
              </p:nvSpPr>
              <p:spPr bwMode="auto">
                <a:xfrm>
                  <a:off x="7100743" y="4431703"/>
                  <a:ext cx="13007" cy="21010"/>
                </a:xfrm>
                <a:custGeom>
                  <a:avLst/>
                  <a:gdLst>
                    <a:gd name="T0" fmla="*/ 5 w 13"/>
                    <a:gd name="T1" fmla="*/ 21 h 21"/>
                    <a:gd name="T2" fmla="*/ 13 w 13"/>
                    <a:gd name="T3" fmla="*/ 2 h 21"/>
                    <a:gd name="T4" fmla="*/ 6 w 13"/>
                    <a:gd name="T5" fmla="*/ 0 h 21"/>
                    <a:gd name="T6" fmla="*/ 0 w 13"/>
                    <a:gd name="T7" fmla="*/ 20 h 21"/>
                    <a:gd name="T8" fmla="*/ 5 w 13"/>
                    <a:gd name="T9" fmla="*/ 21 h 21"/>
                  </a:gdLst>
                  <a:ahLst/>
                  <a:cxnLst>
                    <a:cxn ang="0">
                      <a:pos x="T0" y="T1"/>
                    </a:cxn>
                    <a:cxn ang="0">
                      <a:pos x="T2" y="T3"/>
                    </a:cxn>
                    <a:cxn ang="0">
                      <a:pos x="T4" y="T5"/>
                    </a:cxn>
                    <a:cxn ang="0">
                      <a:pos x="T6" y="T7"/>
                    </a:cxn>
                    <a:cxn ang="0">
                      <a:pos x="T8" y="T9"/>
                    </a:cxn>
                  </a:cxnLst>
                  <a:rect l="0" t="0" r="r" b="b"/>
                  <a:pathLst>
                    <a:path w="13" h="21">
                      <a:moveTo>
                        <a:pt x="5" y="21"/>
                      </a:moveTo>
                      <a:lnTo>
                        <a:pt x="13" y="2"/>
                      </a:lnTo>
                      <a:lnTo>
                        <a:pt x="6" y="0"/>
                      </a:lnTo>
                      <a:lnTo>
                        <a:pt x="0" y="20"/>
                      </a:lnTo>
                      <a:lnTo>
                        <a:pt x="5" y="21"/>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64" name="Freeform 2202">
                  <a:extLst>
                    <a:ext uri="{FF2B5EF4-FFF2-40B4-BE49-F238E27FC236}">
                      <a16:creationId xmlns:a16="http://schemas.microsoft.com/office/drawing/2014/main" id="{0A454690-F621-4570-ACAE-FEDBAF72DC28}"/>
                    </a:ext>
                  </a:extLst>
                </p:cNvPr>
                <p:cNvSpPr>
                  <a:spLocks/>
                </p:cNvSpPr>
                <p:nvPr/>
              </p:nvSpPr>
              <p:spPr bwMode="auto">
                <a:xfrm>
                  <a:off x="7101744" y="4439707"/>
                  <a:ext cx="9005" cy="8004"/>
                </a:xfrm>
                <a:custGeom>
                  <a:avLst/>
                  <a:gdLst>
                    <a:gd name="T0" fmla="*/ 7 w 9"/>
                    <a:gd name="T1" fmla="*/ 8 h 8"/>
                    <a:gd name="T2" fmla="*/ 9 w 9"/>
                    <a:gd name="T3" fmla="*/ 3 h 8"/>
                    <a:gd name="T4" fmla="*/ 3 w 9"/>
                    <a:gd name="T5" fmla="*/ 0 h 8"/>
                    <a:gd name="T6" fmla="*/ 0 w 9"/>
                    <a:gd name="T7" fmla="*/ 5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3"/>
                      </a:lnTo>
                      <a:lnTo>
                        <a:pt x="3" y="0"/>
                      </a:lnTo>
                      <a:lnTo>
                        <a:pt x="0" y="5"/>
                      </a:lnTo>
                      <a:lnTo>
                        <a:pt x="7" y="8"/>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grpSp>
          <p:sp>
            <p:nvSpPr>
              <p:cNvPr id="2565" name="Freeform 2203">
                <a:extLst>
                  <a:ext uri="{FF2B5EF4-FFF2-40B4-BE49-F238E27FC236}">
                    <a16:creationId xmlns:a16="http://schemas.microsoft.com/office/drawing/2014/main" id="{1DD35438-BEFE-46C0-A5AB-D0CB4E98F37E}"/>
                  </a:ext>
                </a:extLst>
              </p:cNvPr>
              <p:cNvSpPr>
                <a:spLocks/>
              </p:cNvSpPr>
              <p:nvPr/>
            </p:nvSpPr>
            <p:spPr bwMode="auto">
              <a:xfrm>
                <a:off x="7621995" y="4709838"/>
                <a:ext cx="235114" cy="97047"/>
              </a:xfrm>
              <a:custGeom>
                <a:avLst/>
                <a:gdLst>
                  <a:gd name="T0" fmla="*/ 8 w 235"/>
                  <a:gd name="T1" fmla="*/ 12 h 97"/>
                  <a:gd name="T2" fmla="*/ 222 w 235"/>
                  <a:gd name="T3" fmla="*/ 95 h 97"/>
                  <a:gd name="T4" fmla="*/ 222 w 235"/>
                  <a:gd name="T5" fmla="*/ 95 h 97"/>
                  <a:gd name="T6" fmla="*/ 226 w 235"/>
                  <a:gd name="T7" fmla="*/ 97 h 97"/>
                  <a:gd name="T8" fmla="*/ 230 w 235"/>
                  <a:gd name="T9" fmla="*/ 97 h 97"/>
                  <a:gd name="T10" fmla="*/ 232 w 235"/>
                  <a:gd name="T11" fmla="*/ 95 h 97"/>
                  <a:gd name="T12" fmla="*/ 235 w 235"/>
                  <a:gd name="T13" fmla="*/ 93 h 97"/>
                  <a:gd name="T14" fmla="*/ 235 w 235"/>
                  <a:gd name="T15" fmla="*/ 93 h 97"/>
                  <a:gd name="T16" fmla="*/ 231 w 235"/>
                  <a:gd name="T17" fmla="*/ 94 h 97"/>
                  <a:gd name="T18" fmla="*/ 225 w 235"/>
                  <a:gd name="T19" fmla="*/ 93 h 97"/>
                  <a:gd name="T20" fmla="*/ 8 w 235"/>
                  <a:gd name="T21" fmla="*/ 8 h 97"/>
                  <a:gd name="T22" fmla="*/ 8 w 235"/>
                  <a:gd name="T23" fmla="*/ 8 h 97"/>
                  <a:gd name="T24" fmla="*/ 2 w 235"/>
                  <a:gd name="T25" fmla="*/ 4 h 97"/>
                  <a:gd name="T26" fmla="*/ 0 w 235"/>
                  <a:gd name="T27" fmla="*/ 0 h 97"/>
                  <a:gd name="T28" fmla="*/ 0 w 235"/>
                  <a:gd name="T29" fmla="*/ 0 h 97"/>
                  <a:gd name="T30" fmla="*/ 0 w 235"/>
                  <a:gd name="T31" fmla="*/ 4 h 97"/>
                  <a:gd name="T32" fmla="*/ 2 w 235"/>
                  <a:gd name="T33" fmla="*/ 7 h 97"/>
                  <a:gd name="T34" fmla="*/ 5 w 235"/>
                  <a:gd name="T35" fmla="*/ 9 h 97"/>
                  <a:gd name="T36" fmla="*/ 8 w 235"/>
                  <a:gd name="T37" fmla="*/ 12 h 97"/>
                  <a:gd name="T38" fmla="*/ 8 w 235"/>
                  <a:gd name="T39" fmla="*/ 1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 h="97">
                    <a:moveTo>
                      <a:pt x="8" y="12"/>
                    </a:moveTo>
                    <a:lnTo>
                      <a:pt x="222" y="95"/>
                    </a:lnTo>
                    <a:lnTo>
                      <a:pt x="222" y="95"/>
                    </a:lnTo>
                    <a:lnTo>
                      <a:pt x="226" y="97"/>
                    </a:lnTo>
                    <a:lnTo>
                      <a:pt x="230" y="97"/>
                    </a:lnTo>
                    <a:lnTo>
                      <a:pt x="232" y="95"/>
                    </a:lnTo>
                    <a:lnTo>
                      <a:pt x="235" y="93"/>
                    </a:lnTo>
                    <a:lnTo>
                      <a:pt x="235" y="93"/>
                    </a:lnTo>
                    <a:lnTo>
                      <a:pt x="231" y="94"/>
                    </a:lnTo>
                    <a:lnTo>
                      <a:pt x="225" y="93"/>
                    </a:lnTo>
                    <a:lnTo>
                      <a:pt x="8" y="8"/>
                    </a:lnTo>
                    <a:lnTo>
                      <a:pt x="8" y="8"/>
                    </a:lnTo>
                    <a:lnTo>
                      <a:pt x="2" y="4"/>
                    </a:lnTo>
                    <a:lnTo>
                      <a:pt x="0" y="0"/>
                    </a:lnTo>
                    <a:lnTo>
                      <a:pt x="0" y="0"/>
                    </a:lnTo>
                    <a:lnTo>
                      <a:pt x="0" y="4"/>
                    </a:lnTo>
                    <a:lnTo>
                      <a:pt x="2" y="7"/>
                    </a:lnTo>
                    <a:lnTo>
                      <a:pt x="5" y="9"/>
                    </a:lnTo>
                    <a:lnTo>
                      <a:pt x="8" y="12"/>
                    </a:lnTo>
                    <a:lnTo>
                      <a:pt x="8" y="1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grpSp>
        <p:grpSp>
          <p:nvGrpSpPr>
            <p:cNvPr id="3403" name="Group 3402">
              <a:extLst>
                <a:ext uri="{FF2B5EF4-FFF2-40B4-BE49-F238E27FC236}">
                  <a16:creationId xmlns:a16="http://schemas.microsoft.com/office/drawing/2014/main" id="{623291AF-0D50-4B22-8410-95B69D48EF20}"/>
                </a:ext>
              </a:extLst>
            </p:cNvPr>
            <p:cNvGrpSpPr/>
            <p:nvPr/>
          </p:nvGrpSpPr>
          <p:grpSpPr>
            <a:xfrm rot="11589442">
              <a:off x="5342786" y="1906027"/>
              <a:ext cx="1214586" cy="267130"/>
              <a:chOff x="7232807" y="4256619"/>
              <a:chExt cx="1214586" cy="267130"/>
            </a:xfrm>
          </p:grpSpPr>
          <p:sp>
            <p:nvSpPr>
              <p:cNvPr id="2566" name="Freeform 2204">
                <a:extLst>
                  <a:ext uri="{FF2B5EF4-FFF2-40B4-BE49-F238E27FC236}">
                    <a16:creationId xmlns:a16="http://schemas.microsoft.com/office/drawing/2014/main" id="{DE81458D-CD0B-448B-9D6B-FA4F157E7574}"/>
                  </a:ext>
                </a:extLst>
              </p:cNvPr>
              <p:cNvSpPr>
                <a:spLocks/>
              </p:cNvSpPr>
              <p:nvPr/>
            </p:nvSpPr>
            <p:spPr bwMode="auto">
              <a:xfrm>
                <a:off x="7232807" y="4260621"/>
                <a:ext cx="43021" cy="22011"/>
              </a:xfrm>
              <a:custGeom>
                <a:avLst/>
                <a:gdLst>
                  <a:gd name="T0" fmla="*/ 7 w 43"/>
                  <a:gd name="T1" fmla="*/ 17 h 22"/>
                  <a:gd name="T2" fmla="*/ 7 w 43"/>
                  <a:gd name="T3" fmla="*/ 17 h 22"/>
                  <a:gd name="T4" fmla="*/ 4 w 43"/>
                  <a:gd name="T5" fmla="*/ 15 h 22"/>
                  <a:gd name="T6" fmla="*/ 2 w 43"/>
                  <a:gd name="T7" fmla="*/ 13 h 22"/>
                  <a:gd name="T8" fmla="*/ 0 w 43"/>
                  <a:gd name="T9" fmla="*/ 10 h 22"/>
                  <a:gd name="T10" fmla="*/ 0 w 43"/>
                  <a:gd name="T11" fmla="*/ 6 h 22"/>
                  <a:gd name="T12" fmla="*/ 0 w 43"/>
                  <a:gd name="T13" fmla="*/ 6 h 22"/>
                  <a:gd name="T14" fmla="*/ 2 w 43"/>
                  <a:gd name="T15" fmla="*/ 4 h 22"/>
                  <a:gd name="T16" fmla="*/ 3 w 43"/>
                  <a:gd name="T17" fmla="*/ 1 h 22"/>
                  <a:gd name="T18" fmla="*/ 7 w 43"/>
                  <a:gd name="T19" fmla="*/ 0 h 22"/>
                  <a:gd name="T20" fmla="*/ 10 w 43"/>
                  <a:gd name="T21" fmla="*/ 0 h 22"/>
                  <a:gd name="T22" fmla="*/ 37 w 43"/>
                  <a:gd name="T23" fmla="*/ 5 h 22"/>
                  <a:gd name="T24" fmla="*/ 37 w 43"/>
                  <a:gd name="T25" fmla="*/ 5 h 22"/>
                  <a:gd name="T26" fmla="*/ 39 w 43"/>
                  <a:gd name="T27" fmla="*/ 6 h 22"/>
                  <a:gd name="T28" fmla="*/ 42 w 43"/>
                  <a:gd name="T29" fmla="*/ 9 h 22"/>
                  <a:gd name="T30" fmla="*/ 43 w 43"/>
                  <a:gd name="T31" fmla="*/ 11 h 22"/>
                  <a:gd name="T32" fmla="*/ 43 w 43"/>
                  <a:gd name="T33" fmla="*/ 15 h 22"/>
                  <a:gd name="T34" fmla="*/ 43 w 43"/>
                  <a:gd name="T35" fmla="*/ 15 h 22"/>
                  <a:gd name="T36" fmla="*/ 42 w 43"/>
                  <a:gd name="T37" fmla="*/ 18 h 22"/>
                  <a:gd name="T38" fmla="*/ 39 w 43"/>
                  <a:gd name="T39" fmla="*/ 20 h 22"/>
                  <a:gd name="T40" fmla="*/ 37 w 43"/>
                  <a:gd name="T41" fmla="*/ 20 h 22"/>
                  <a:gd name="T42" fmla="*/ 34 w 43"/>
                  <a:gd name="T43" fmla="*/ 22 h 22"/>
                  <a:gd name="T44" fmla="*/ 7 w 43"/>
                  <a:gd name="T45"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22">
                    <a:moveTo>
                      <a:pt x="7" y="17"/>
                    </a:moveTo>
                    <a:lnTo>
                      <a:pt x="7" y="17"/>
                    </a:lnTo>
                    <a:lnTo>
                      <a:pt x="4" y="15"/>
                    </a:lnTo>
                    <a:lnTo>
                      <a:pt x="2" y="13"/>
                    </a:lnTo>
                    <a:lnTo>
                      <a:pt x="0" y="10"/>
                    </a:lnTo>
                    <a:lnTo>
                      <a:pt x="0" y="6"/>
                    </a:lnTo>
                    <a:lnTo>
                      <a:pt x="0" y="6"/>
                    </a:lnTo>
                    <a:lnTo>
                      <a:pt x="2" y="4"/>
                    </a:lnTo>
                    <a:lnTo>
                      <a:pt x="3" y="1"/>
                    </a:lnTo>
                    <a:lnTo>
                      <a:pt x="7" y="0"/>
                    </a:lnTo>
                    <a:lnTo>
                      <a:pt x="10" y="0"/>
                    </a:lnTo>
                    <a:lnTo>
                      <a:pt x="37" y="5"/>
                    </a:lnTo>
                    <a:lnTo>
                      <a:pt x="37" y="5"/>
                    </a:lnTo>
                    <a:lnTo>
                      <a:pt x="39" y="6"/>
                    </a:lnTo>
                    <a:lnTo>
                      <a:pt x="42" y="9"/>
                    </a:lnTo>
                    <a:lnTo>
                      <a:pt x="43" y="11"/>
                    </a:lnTo>
                    <a:lnTo>
                      <a:pt x="43" y="15"/>
                    </a:lnTo>
                    <a:lnTo>
                      <a:pt x="43" y="15"/>
                    </a:lnTo>
                    <a:lnTo>
                      <a:pt x="42" y="18"/>
                    </a:lnTo>
                    <a:lnTo>
                      <a:pt x="39" y="20"/>
                    </a:lnTo>
                    <a:lnTo>
                      <a:pt x="37" y="20"/>
                    </a:lnTo>
                    <a:lnTo>
                      <a:pt x="34" y="22"/>
                    </a:lnTo>
                    <a:lnTo>
                      <a:pt x="7" y="17"/>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67" name="Freeform 2205">
                <a:extLst>
                  <a:ext uri="{FF2B5EF4-FFF2-40B4-BE49-F238E27FC236}">
                    <a16:creationId xmlns:a16="http://schemas.microsoft.com/office/drawing/2014/main" id="{50FC6BEB-4D0E-419C-80D2-391F3FE3FBD3}"/>
                  </a:ext>
                </a:extLst>
              </p:cNvPr>
              <p:cNvSpPr>
                <a:spLocks/>
              </p:cNvSpPr>
              <p:nvPr/>
            </p:nvSpPr>
            <p:spPr bwMode="auto">
              <a:xfrm>
                <a:off x="7388882" y="4266624"/>
                <a:ext cx="988477" cy="248120"/>
              </a:xfrm>
              <a:custGeom>
                <a:avLst/>
                <a:gdLst>
                  <a:gd name="T0" fmla="*/ 0 w 988"/>
                  <a:gd name="T1" fmla="*/ 63 h 248"/>
                  <a:gd name="T2" fmla="*/ 0 w 988"/>
                  <a:gd name="T3" fmla="*/ 63 h 248"/>
                  <a:gd name="T4" fmla="*/ 106 w 988"/>
                  <a:gd name="T5" fmla="*/ 87 h 248"/>
                  <a:gd name="T6" fmla="*/ 221 w 988"/>
                  <a:gd name="T7" fmla="*/ 112 h 248"/>
                  <a:gd name="T8" fmla="*/ 346 w 988"/>
                  <a:gd name="T9" fmla="*/ 138 h 248"/>
                  <a:gd name="T10" fmla="*/ 478 w 988"/>
                  <a:gd name="T11" fmla="*/ 164 h 248"/>
                  <a:gd name="T12" fmla="*/ 478 w 988"/>
                  <a:gd name="T13" fmla="*/ 164 h 248"/>
                  <a:gd name="T14" fmla="*/ 613 w 988"/>
                  <a:gd name="T15" fmla="*/ 189 h 248"/>
                  <a:gd name="T16" fmla="*/ 742 w 988"/>
                  <a:gd name="T17" fmla="*/ 211 h 248"/>
                  <a:gd name="T18" fmla="*/ 863 w 988"/>
                  <a:gd name="T19" fmla="*/ 231 h 248"/>
                  <a:gd name="T20" fmla="*/ 975 w 988"/>
                  <a:gd name="T21" fmla="*/ 248 h 248"/>
                  <a:gd name="T22" fmla="*/ 988 w 988"/>
                  <a:gd name="T23" fmla="*/ 182 h 248"/>
                  <a:gd name="T24" fmla="*/ 988 w 988"/>
                  <a:gd name="T25" fmla="*/ 182 h 248"/>
                  <a:gd name="T26" fmla="*/ 877 w 988"/>
                  <a:gd name="T27" fmla="*/ 157 h 248"/>
                  <a:gd name="T28" fmla="*/ 758 w 988"/>
                  <a:gd name="T29" fmla="*/ 133 h 248"/>
                  <a:gd name="T30" fmla="*/ 629 w 988"/>
                  <a:gd name="T31" fmla="*/ 107 h 248"/>
                  <a:gd name="T32" fmla="*/ 494 w 988"/>
                  <a:gd name="T33" fmla="*/ 81 h 248"/>
                  <a:gd name="T34" fmla="*/ 494 w 988"/>
                  <a:gd name="T35" fmla="*/ 81 h 248"/>
                  <a:gd name="T36" fmla="*/ 361 w 988"/>
                  <a:gd name="T37" fmla="*/ 56 h 248"/>
                  <a:gd name="T38" fmla="*/ 237 w 988"/>
                  <a:gd name="T39" fmla="*/ 34 h 248"/>
                  <a:gd name="T40" fmla="*/ 120 w 988"/>
                  <a:gd name="T41" fmla="*/ 16 h 248"/>
                  <a:gd name="T42" fmla="*/ 12 w 988"/>
                  <a:gd name="T43" fmla="*/ 0 h 248"/>
                  <a:gd name="T44" fmla="*/ 0 w 988"/>
                  <a:gd name="T45" fmla="*/ 6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8" h="248">
                    <a:moveTo>
                      <a:pt x="0" y="63"/>
                    </a:moveTo>
                    <a:lnTo>
                      <a:pt x="0" y="63"/>
                    </a:lnTo>
                    <a:lnTo>
                      <a:pt x="106" y="87"/>
                    </a:lnTo>
                    <a:lnTo>
                      <a:pt x="221" y="112"/>
                    </a:lnTo>
                    <a:lnTo>
                      <a:pt x="346" y="138"/>
                    </a:lnTo>
                    <a:lnTo>
                      <a:pt x="478" y="164"/>
                    </a:lnTo>
                    <a:lnTo>
                      <a:pt x="478" y="164"/>
                    </a:lnTo>
                    <a:lnTo>
                      <a:pt x="613" y="189"/>
                    </a:lnTo>
                    <a:lnTo>
                      <a:pt x="742" y="211"/>
                    </a:lnTo>
                    <a:lnTo>
                      <a:pt x="863" y="231"/>
                    </a:lnTo>
                    <a:lnTo>
                      <a:pt x="975" y="248"/>
                    </a:lnTo>
                    <a:lnTo>
                      <a:pt x="988" y="182"/>
                    </a:lnTo>
                    <a:lnTo>
                      <a:pt x="988" y="182"/>
                    </a:lnTo>
                    <a:lnTo>
                      <a:pt x="877" y="157"/>
                    </a:lnTo>
                    <a:lnTo>
                      <a:pt x="758" y="133"/>
                    </a:lnTo>
                    <a:lnTo>
                      <a:pt x="629" y="107"/>
                    </a:lnTo>
                    <a:lnTo>
                      <a:pt x="494" y="81"/>
                    </a:lnTo>
                    <a:lnTo>
                      <a:pt x="494" y="81"/>
                    </a:lnTo>
                    <a:lnTo>
                      <a:pt x="361" y="56"/>
                    </a:lnTo>
                    <a:lnTo>
                      <a:pt x="237" y="34"/>
                    </a:lnTo>
                    <a:lnTo>
                      <a:pt x="120" y="16"/>
                    </a:lnTo>
                    <a:lnTo>
                      <a:pt x="12" y="0"/>
                    </a:lnTo>
                    <a:lnTo>
                      <a:pt x="0" y="63"/>
                    </a:lnTo>
                    <a:close/>
                  </a:path>
                </a:pathLst>
              </a:custGeom>
              <a:solidFill>
                <a:srgbClr val="252A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68" name="Freeform 2206">
                <a:extLst>
                  <a:ext uri="{FF2B5EF4-FFF2-40B4-BE49-F238E27FC236}">
                    <a16:creationId xmlns:a16="http://schemas.microsoft.com/office/drawing/2014/main" id="{0003A6AB-02CC-4B7D-B915-F683F6D26E3A}"/>
                  </a:ext>
                </a:extLst>
              </p:cNvPr>
              <p:cNvSpPr>
                <a:spLocks/>
              </p:cNvSpPr>
              <p:nvPr/>
            </p:nvSpPr>
            <p:spPr bwMode="auto">
              <a:xfrm>
                <a:off x="7391884" y="4282632"/>
                <a:ext cx="981474" cy="217105"/>
              </a:xfrm>
              <a:custGeom>
                <a:avLst/>
                <a:gdLst>
                  <a:gd name="T0" fmla="*/ 0 w 981"/>
                  <a:gd name="T1" fmla="*/ 31 h 217"/>
                  <a:gd name="T2" fmla="*/ 0 w 981"/>
                  <a:gd name="T3" fmla="*/ 31 h 217"/>
                  <a:gd name="T4" fmla="*/ 222 w 981"/>
                  <a:gd name="T5" fmla="*/ 78 h 217"/>
                  <a:gd name="T6" fmla="*/ 347 w 981"/>
                  <a:gd name="T7" fmla="*/ 102 h 217"/>
                  <a:gd name="T8" fmla="*/ 479 w 981"/>
                  <a:gd name="T9" fmla="*/ 127 h 217"/>
                  <a:gd name="T10" fmla="*/ 479 w 981"/>
                  <a:gd name="T11" fmla="*/ 127 h 217"/>
                  <a:gd name="T12" fmla="*/ 743 w 981"/>
                  <a:gd name="T13" fmla="*/ 177 h 217"/>
                  <a:gd name="T14" fmla="*/ 974 w 981"/>
                  <a:gd name="T15" fmla="*/ 217 h 217"/>
                  <a:gd name="T16" fmla="*/ 981 w 981"/>
                  <a:gd name="T17" fmla="*/ 183 h 217"/>
                  <a:gd name="T18" fmla="*/ 981 w 981"/>
                  <a:gd name="T19" fmla="*/ 183 h 217"/>
                  <a:gd name="T20" fmla="*/ 751 w 981"/>
                  <a:gd name="T21" fmla="*/ 136 h 217"/>
                  <a:gd name="T22" fmla="*/ 487 w 981"/>
                  <a:gd name="T23" fmla="*/ 84 h 217"/>
                  <a:gd name="T24" fmla="*/ 487 w 981"/>
                  <a:gd name="T25" fmla="*/ 84 h 217"/>
                  <a:gd name="T26" fmla="*/ 355 w 981"/>
                  <a:gd name="T27" fmla="*/ 60 h 217"/>
                  <a:gd name="T28" fmla="*/ 230 w 981"/>
                  <a:gd name="T29" fmla="*/ 37 h 217"/>
                  <a:gd name="T30" fmla="*/ 6 w 981"/>
                  <a:gd name="T31" fmla="*/ 0 h 217"/>
                  <a:gd name="T32" fmla="*/ 0 w 981"/>
                  <a:gd name="T33" fmla="*/ 31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1" h="217">
                    <a:moveTo>
                      <a:pt x="0" y="31"/>
                    </a:moveTo>
                    <a:lnTo>
                      <a:pt x="0" y="31"/>
                    </a:lnTo>
                    <a:lnTo>
                      <a:pt x="222" y="78"/>
                    </a:lnTo>
                    <a:lnTo>
                      <a:pt x="347" y="102"/>
                    </a:lnTo>
                    <a:lnTo>
                      <a:pt x="479" y="127"/>
                    </a:lnTo>
                    <a:lnTo>
                      <a:pt x="479" y="127"/>
                    </a:lnTo>
                    <a:lnTo>
                      <a:pt x="743" y="177"/>
                    </a:lnTo>
                    <a:lnTo>
                      <a:pt x="974" y="217"/>
                    </a:lnTo>
                    <a:lnTo>
                      <a:pt x="981" y="183"/>
                    </a:lnTo>
                    <a:lnTo>
                      <a:pt x="981" y="183"/>
                    </a:lnTo>
                    <a:lnTo>
                      <a:pt x="751" y="136"/>
                    </a:lnTo>
                    <a:lnTo>
                      <a:pt x="487" y="84"/>
                    </a:lnTo>
                    <a:lnTo>
                      <a:pt x="487" y="84"/>
                    </a:lnTo>
                    <a:lnTo>
                      <a:pt x="355" y="60"/>
                    </a:lnTo>
                    <a:lnTo>
                      <a:pt x="230" y="37"/>
                    </a:lnTo>
                    <a:lnTo>
                      <a:pt x="6" y="0"/>
                    </a:lnTo>
                    <a:lnTo>
                      <a:pt x="0" y="31"/>
                    </a:lnTo>
                    <a:close/>
                  </a:path>
                </a:pathLst>
              </a:custGeom>
              <a:solidFill>
                <a:srgbClr val="383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69" name="Freeform 2207">
                <a:extLst>
                  <a:ext uri="{FF2B5EF4-FFF2-40B4-BE49-F238E27FC236}">
                    <a16:creationId xmlns:a16="http://schemas.microsoft.com/office/drawing/2014/main" id="{BEB0BFC7-DA6F-441E-BF90-7A3085CDF27E}"/>
                  </a:ext>
                </a:extLst>
              </p:cNvPr>
              <p:cNvSpPr>
                <a:spLocks/>
              </p:cNvSpPr>
              <p:nvPr/>
            </p:nvSpPr>
            <p:spPr bwMode="auto">
              <a:xfrm>
                <a:off x="8364353" y="4448712"/>
                <a:ext cx="83040" cy="75037"/>
              </a:xfrm>
              <a:custGeom>
                <a:avLst/>
                <a:gdLst>
                  <a:gd name="T0" fmla="*/ 13 w 83"/>
                  <a:gd name="T1" fmla="*/ 0 h 75"/>
                  <a:gd name="T2" fmla="*/ 0 w 83"/>
                  <a:gd name="T3" fmla="*/ 66 h 75"/>
                  <a:gd name="T4" fmla="*/ 0 w 83"/>
                  <a:gd name="T5" fmla="*/ 66 h 75"/>
                  <a:gd name="T6" fmla="*/ 66 w 83"/>
                  <a:gd name="T7" fmla="*/ 75 h 75"/>
                  <a:gd name="T8" fmla="*/ 66 w 83"/>
                  <a:gd name="T9" fmla="*/ 75 h 75"/>
                  <a:gd name="T10" fmla="*/ 71 w 83"/>
                  <a:gd name="T11" fmla="*/ 70 h 75"/>
                  <a:gd name="T12" fmla="*/ 76 w 83"/>
                  <a:gd name="T13" fmla="*/ 62 h 75"/>
                  <a:gd name="T14" fmla="*/ 79 w 83"/>
                  <a:gd name="T15" fmla="*/ 56 h 75"/>
                  <a:gd name="T16" fmla="*/ 81 w 83"/>
                  <a:gd name="T17" fmla="*/ 48 h 75"/>
                  <a:gd name="T18" fmla="*/ 83 w 83"/>
                  <a:gd name="T19" fmla="*/ 40 h 75"/>
                  <a:gd name="T20" fmla="*/ 81 w 83"/>
                  <a:gd name="T21" fmla="*/ 31 h 75"/>
                  <a:gd name="T22" fmla="*/ 80 w 83"/>
                  <a:gd name="T23" fmla="*/ 24 h 75"/>
                  <a:gd name="T24" fmla="*/ 77 w 83"/>
                  <a:gd name="T25" fmla="*/ 16 h 75"/>
                  <a:gd name="T26" fmla="*/ 77 w 83"/>
                  <a:gd name="T27" fmla="*/ 16 h 75"/>
                  <a:gd name="T28" fmla="*/ 13 w 83"/>
                  <a:gd name="T29" fmla="*/ 0 h 75"/>
                  <a:gd name="T30" fmla="*/ 13 w 83"/>
                  <a:gd name="T3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75">
                    <a:moveTo>
                      <a:pt x="13" y="0"/>
                    </a:moveTo>
                    <a:lnTo>
                      <a:pt x="0" y="66"/>
                    </a:lnTo>
                    <a:lnTo>
                      <a:pt x="0" y="66"/>
                    </a:lnTo>
                    <a:lnTo>
                      <a:pt x="66" y="75"/>
                    </a:lnTo>
                    <a:lnTo>
                      <a:pt x="66" y="75"/>
                    </a:lnTo>
                    <a:lnTo>
                      <a:pt x="71" y="70"/>
                    </a:lnTo>
                    <a:lnTo>
                      <a:pt x="76" y="62"/>
                    </a:lnTo>
                    <a:lnTo>
                      <a:pt x="79" y="56"/>
                    </a:lnTo>
                    <a:lnTo>
                      <a:pt x="81" y="48"/>
                    </a:lnTo>
                    <a:lnTo>
                      <a:pt x="83" y="40"/>
                    </a:lnTo>
                    <a:lnTo>
                      <a:pt x="81" y="31"/>
                    </a:lnTo>
                    <a:lnTo>
                      <a:pt x="80" y="24"/>
                    </a:lnTo>
                    <a:lnTo>
                      <a:pt x="77" y="16"/>
                    </a:lnTo>
                    <a:lnTo>
                      <a:pt x="77" y="16"/>
                    </a:lnTo>
                    <a:lnTo>
                      <a:pt x="13" y="0"/>
                    </a:lnTo>
                    <a:lnTo>
                      <a:pt x="13" y="0"/>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70" name="Freeform 2208">
                <a:extLst>
                  <a:ext uri="{FF2B5EF4-FFF2-40B4-BE49-F238E27FC236}">
                    <a16:creationId xmlns:a16="http://schemas.microsoft.com/office/drawing/2014/main" id="{1484248C-1ABA-4247-B19F-9A46C5B56751}"/>
                  </a:ext>
                </a:extLst>
              </p:cNvPr>
              <p:cNvSpPr>
                <a:spLocks/>
              </p:cNvSpPr>
              <p:nvPr/>
            </p:nvSpPr>
            <p:spPr bwMode="auto">
              <a:xfrm>
                <a:off x="8366354" y="4455715"/>
                <a:ext cx="78038" cy="53026"/>
              </a:xfrm>
              <a:custGeom>
                <a:avLst/>
                <a:gdLst>
                  <a:gd name="T0" fmla="*/ 9 w 78"/>
                  <a:gd name="T1" fmla="*/ 0 h 53"/>
                  <a:gd name="T2" fmla="*/ 0 w 78"/>
                  <a:gd name="T3" fmla="*/ 42 h 53"/>
                  <a:gd name="T4" fmla="*/ 0 w 78"/>
                  <a:gd name="T5" fmla="*/ 42 h 53"/>
                  <a:gd name="T6" fmla="*/ 65 w 78"/>
                  <a:gd name="T7" fmla="*/ 53 h 53"/>
                  <a:gd name="T8" fmla="*/ 65 w 78"/>
                  <a:gd name="T9" fmla="*/ 53 h 53"/>
                  <a:gd name="T10" fmla="*/ 69 w 78"/>
                  <a:gd name="T11" fmla="*/ 49 h 53"/>
                  <a:gd name="T12" fmla="*/ 73 w 78"/>
                  <a:gd name="T13" fmla="*/ 45 h 53"/>
                  <a:gd name="T14" fmla="*/ 75 w 78"/>
                  <a:gd name="T15" fmla="*/ 40 h 53"/>
                  <a:gd name="T16" fmla="*/ 78 w 78"/>
                  <a:gd name="T17" fmla="*/ 35 h 53"/>
                  <a:gd name="T18" fmla="*/ 78 w 78"/>
                  <a:gd name="T19" fmla="*/ 30 h 53"/>
                  <a:gd name="T20" fmla="*/ 77 w 78"/>
                  <a:gd name="T21" fmla="*/ 24 h 53"/>
                  <a:gd name="T22" fmla="*/ 75 w 78"/>
                  <a:gd name="T23" fmla="*/ 18 h 53"/>
                  <a:gd name="T24" fmla="*/ 72 w 78"/>
                  <a:gd name="T25" fmla="*/ 13 h 53"/>
                  <a:gd name="T26" fmla="*/ 72 w 78"/>
                  <a:gd name="T27" fmla="*/ 13 h 53"/>
                  <a:gd name="T28" fmla="*/ 9 w 78"/>
                  <a:gd name="T29" fmla="*/ 0 h 53"/>
                  <a:gd name="T30" fmla="*/ 9 w 7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53">
                    <a:moveTo>
                      <a:pt x="9" y="0"/>
                    </a:moveTo>
                    <a:lnTo>
                      <a:pt x="0" y="42"/>
                    </a:lnTo>
                    <a:lnTo>
                      <a:pt x="0" y="42"/>
                    </a:lnTo>
                    <a:lnTo>
                      <a:pt x="65" y="53"/>
                    </a:lnTo>
                    <a:lnTo>
                      <a:pt x="65" y="53"/>
                    </a:lnTo>
                    <a:lnTo>
                      <a:pt x="69" y="49"/>
                    </a:lnTo>
                    <a:lnTo>
                      <a:pt x="73" y="45"/>
                    </a:lnTo>
                    <a:lnTo>
                      <a:pt x="75" y="40"/>
                    </a:lnTo>
                    <a:lnTo>
                      <a:pt x="78" y="35"/>
                    </a:lnTo>
                    <a:lnTo>
                      <a:pt x="78" y="30"/>
                    </a:lnTo>
                    <a:lnTo>
                      <a:pt x="77" y="24"/>
                    </a:lnTo>
                    <a:lnTo>
                      <a:pt x="75" y="18"/>
                    </a:lnTo>
                    <a:lnTo>
                      <a:pt x="72" y="13"/>
                    </a:lnTo>
                    <a:lnTo>
                      <a:pt x="72" y="13"/>
                    </a:lnTo>
                    <a:lnTo>
                      <a:pt x="9" y="0"/>
                    </a:lnTo>
                    <a:lnTo>
                      <a:pt x="9" y="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71" name="Freeform 2209">
                <a:extLst>
                  <a:ext uri="{FF2B5EF4-FFF2-40B4-BE49-F238E27FC236}">
                    <a16:creationId xmlns:a16="http://schemas.microsoft.com/office/drawing/2014/main" id="{A1D33F92-786E-4CEE-8130-85D17C4FEB3F}"/>
                  </a:ext>
                </a:extLst>
              </p:cNvPr>
              <p:cNvSpPr>
                <a:spLocks/>
              </p:cNvSpPr>
              <p:nvPr/>
            </p:nvSpPr>
            <p:spPr bwMode="auto">
              <a:xfrm>
                <a:off x="8371357" y="4460718"/>
                <a:ext cx="69034" cy="27013"/>
              </a:xfrm>
              <a:custGeom>
                <a:avLst/>
                <a:gdLst>
                  <a:gd name="T0" fmla="*/ 67 w 69"/>
                  <a:gd name="T1" fmla="*/ 27 h 27"/>
                  <a:gd name="T2" fmla="*/ 69 w 69"/>
                  <a:gd name="T3" fmla="*/ 13 h 27"/>
                  <a:gd name="T4" fmla="*/ 69 w 69"/>
                  <a:gd name="T5" fmla="*/ 13 h 27"/>
                  <a:gd name="T6" fmla="*/ 69 w 69"/>
                  <a:gd name="T7" fmla="*/ 13 h 27"/>
                  <a:gd name="T8" fmla="*/ 3 w 69"/>
                  <a:gd name="T9" fmla="*/ 0 h 27"/>
                  <a:gd name="T10" fmla="*/ 0 w 69"/>
                  <a:gd name="T11" fmla="*/ 15 h 27"/>
                  <a:gd name="T12" fmla="*/ 0 w 69"/>
                  <a:gd name="T13" fmla="*/ 15 h 27"/>
                  <a:gd name="T14" fmla="*/ 67 w 69"/>
                  <a:gd name="T15" fmla="*/ 27 h 27"/>
                  <a:gd name="T16" fmla="*/ 67 w 69"/>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27">
                    <a:moveTo>
                      <a:pt x="67" y="27"/>
                    </a:moveTo>
                    <a:lnTo>
                      <a:pt x="69" y="13"/>
                    </a:lnTo>
                    <a:lnTo>
                      <a:pt x="69" y="13"/>
                    </a:lnTo>
                    <a:lnTo>
                      <a:pt x="69" y="13"/>
                    </a:lnTo>
                    <a:lnTo>
                      <a:pt x="3" y="0"/>
                    </a:lnTo>
                    <a:lnTo>
                      <a:pt x="0" y="15"/>
                    </a:lnTo>
                    <a:lnTo>
                      <a:pt x="0" y="15"/>
                    </a:lnTo>
                    <a:lnTo>
                      <a:pt x="67" y="27"/>
                    </a:lnTo>
                    <a:lnTo>
                      <a:pt x="67" y="27"/>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72" name="Freeform 2210">
                <a:extLst>
                  <a:ext uri="{FF2B5EF4-FFF2-40B4-BE49-F238E27FC236}">
                    <a16:creationId xmlns:a16="http://schemas.microsoft.com/office/drawing/2014/main" id="{5E790C8C-A447-43FF-9B10-4AFA65A1EF98}"/>
                  </a:ext>
                </a:extLst>
              </p:cNvPr>
              <p:cNvSpPr>
                <a:spLocks/>
              </p:cNvSpPr>
              <p:nvPr/>
            </p:nvSpPr>
            <p:spPr bwMode="auto">
              <a:xfrm>
                <a:off x="8364353" y="4447711"/>
                <a:ext cx="19009" cy="70034"/>
              </a:xfrm>
              <a:custGeom>
                <a:avLst/>
                <a:gdLst>
                  <a:gd name="T0" fmla="*/ 13 w 19"/>
                  <a:gd name="T1" fmla="*/ 0 h 70"/>
                  <a:gd name="T2" fmla="*/ 0 w 19"/>
                  <a:gd name="T3" fmla="*/ 69 h 70"/>
                  <a:gd name="T4" fmla="*/ 0 w 19"/>
                  <a:gd name="T5" fmla="*/ 69 h 70"/>
                  <a:gd name="T6" fmla="*/ 6 w 19"/>
                  <a:gd name="T7" fmla="*/ 70 h 70"/>
                  <a:gd name="T8" fmla="*/ 19 w 19"/>
                  <a:gd name="T9" fmla="*/ 1 h 70"/>
                  <a:gd name="T10" fmla="*/ 19 w 19"/>
                  <a:gd name="T11" fmla="*/ 1 h 70"/>
                  <a:gd name="T12" fmla="*/ 13 w 19"/>
                  <a:gd name="T13" fmla="*/ 0 h 70"/>
                  <a:gd name="T14" fmla="*/ 13 w 19"/>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0">
                    <a:moveTo>
                      <a:pt x="13" y="0"/>
                    </a:moveTo>
                    <a:lnTo>
                      <a:pt x="0" y="69"/>
                    </a:lnTo>
                    <a:lnTo>
                      <a:pt x="0" y="69"/>
                    </a:lnTo>
                    <a:lnTo>
                      <a:pt x="6" y="70"/>
                    </a:lnTo>
                    <a:lnTo>
                      <a:pt x="19" y="1"/>
                    </a:lnTo>
                    <a:lnTo>
                      <a:pt x="19" y="1"/>
                    </a:lnTo>
                    <a:lnTo>
                      <a:pt x="13" y="0"/>
                    </a:lnTo>
                    <a:lnTo>
                      <a:pt x="13" y="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73" name="Freeform 2211">
                <a:extLst>
                  <a:ext uri="{FF2B5EF4-FFF2-40B4-BE49-F238E27FC236}">
                    <a16:creationId xmlns:a16="http://schemas.microsoft.com/office/drawing/2014/main" id="{014B66BC-73BA-47C7-874D-F0CB1975F37F}"/>
                  </a:ext>
                </a:extLst>
              </p:cNvPr>
              <p:cNvSpPr>
                <a:spLocks/>
              </p:cNvSpPr>
              <p:nvPr/>
            </p:nvSpPr>
            <p:spPr bwMode="auto">
              <a:xfrm>
                <a:off x="8365354" y="4486730"/>
                <a:ext cx="10005" cy="22011"/>
              </a:xfrm>
              <a:custGeom>
                <a:avLst/>
                <a:gdLst>
                  <a:gd name="T0" fmla="*/ 4 w 10"/>
                  <a:gd name="T1" fmla="*/ 0 h 22"/>
                  <a:gd name="T2" fmla="*/ 0 w 10"/>
                  <a:gd name="T3" fmla="*/ 21 h 22"/>
                  <a:gd name="T4" fmla="*/ 0 w 10"/>
                  <a:gd name="T5" fmla="*/ 21 h 22"/>
                  <a:gd name="T6" fmla="*/ 6 w 10"/>
                  <a:gd name="T7" fmla="*/ 22 h 22"/>
                  <a:gd name="T8" fmla="*/ 10 w 10"/>
                  <a:gd name="T9" fmla="*/ 1 h 22"/>
                  <a:gd name="T10" fmla="*/ 10 w 10"/>
                  <a:gd name="T11" fmla="*/ 1 h 22"/>
                  <a:gd name="T12" fmla="*/ 4 w 10"/>
                  <a:gd name="T13" fmla="*/ 0 h 22"/>
                  <a:gd name="T14" fmla="*/ 4 w 10"/>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2">
                    <a:moveTo>
                      <a:pt x="4" y="0"/>
                    </a:moveTo>
                    <a:lnTo>
                      <a:pt x="0" y="21"/>
                    </a:lnTo>
                    <a:lnTo>
                      <a:pt x="0" y="21"/>
                    </a:lnTo>
                    <a:lnTo>
                      <a:pt x="6" y="22"/>
                    </a:lnTo>
                    <a:lnTo>
                      <a:pt x="10" y="1"/>
                    </a:lnTo>
                    <a:lnTo>
                      <a:pt x="10" y="1"/>
                    </a:lnTo>
                    <a:lnTo>
                      <a:pt x="4" y="0"/>
                    </a:lnTo>
                    <a:lnTo>
                      <a:pt x="4" y="0"/>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74" name="Freeform 2212">
                <a:extLst>
                  <a:ext uri="{FF2B5EF4-FFF2-40B4-BE49-F238E27FC236}">
                    <a16:creationId xmlns:a16="http://schemas.microsoft.com/office/drawing/2014/main" id="{AC8A3737-482C-48AD-A6D2-EC627D7093E4}"/>
                  </a:ext>
                </a:extLst>
              </p:cNvPr>
              <p:cNvSpPr>
                <a:spLocks/>
              </p:cNvSpPr>
              <p:nvPr/>
            </p:nvSpPr>
            <p:spPr bwMode="auto">
              <a:xfrm>
                <a:off x="8373357" y="4453714"/>
                <a:ext cx="9005" cy="13007"/>
              </a:xfrm>
              <a:custGeom>
                <a:avLst/>
                <a:gdLst>
                  <a:gd name="T0" fmla="*/ 2 w 9"/>
                  <a:gd name="T1" fmla="*/ 0 h 13"/>
                  <a:gd name="T2" fmla="*/ 0 w 9"/>
                  <a:gd name="T3" fmla="*/ 12 h 13"/>
                  <a:gd name="T4" fmla="*/ 0 w 9"/>
                  <a:gd name="T5" fmla="*/ 12 h 13"/>
                  <a:gd name="T6" fmla="*/ 6 w 9"/>
                  <a:gd name="T7" fmla="*/ 13 h 13"/>
                  <a:gd name="T8" fmla="*/ 9 w 9"/>
                  <a:gd name="T9" fmla="*/ 2 h 13"/>
                  <a:gd name="T10" fmla="*/ 9 w 9"/>
                  <a:gd name="T11" fmla="*/ 2 h 13"/>
                  <a:gd name="T12" fmla="*/ 2 w 9"/>
                  <a:gd name="T13" fmla="*/ 0 h 13"/>
                  <a:gd name="T14" fmla="*/ 2 w 9"/>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3">
                    <a:moveTo>
                      <a:pt x="2" y="0"/>
                    </a:moveTo>
                    <a:lnTo>
                      <a:pt x="0" y="12"/>
                    </a:lnTo>
                    <a:lnTo>
                      <a:pt x="0" y="12"/>
                    </a:lnTo>
                    <a:lnTo>
                      <a:pt x="6" y="13"/>
                    </a:lnTo>
                    <a:lnTo>
                      <a:pt x="9" y="2"/>
                    </a:lnTo>
                    <a:lnTo>
                      <a:pt x="9" y="2"/>
                    </a:lnTo>
                    <a:lnTo>
                      <a:pt x="2" y="0"/>
                    </a:lnTo>
                    <a:lnTo>
                      <a:pt x="2" y="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75" name="Freeform 2213">
                <a:extLst>
                  <a:ext uri="{FF2B5EF4-FFF2-40B4-BE49-F238E27FC236}">
                    <a16:creationId xmlns:a16="http://schemas.microsoft.com/office/drawing/2014/main" id="{6D3C756F-0ABE-4741-8D5C-8B82FC1BB410}"/>
                  </a:ext>
                </a:extLst>
              </p:cNvPr>
              <p:cNvSpPr>
                <a:spLocks/>
              </p:cNvSpPr>
              <p:nvPr/>
            </p:nvSpPr>
            <p:spPr bwMode="auto">
              <a:xfrm>
                <a:off x="7940148" y="4360669"/>
                <a:ext cx="25012" cy="86042"/>
              </a:xfrm>
              <a:custGeom>
                <a:avLst/>
                <a:gdLst>
                  <a:gd name="T0" fmla="*/ 16 w 25"/>
                  <a:gd name="T1" fmla="*/ 0 h 86"/>
                  <a:gd name="T2" fmla="*/ 0 w 25"/>
                  <a:gd name="T3" fmla="*/ 84 h 86"/>
                  <a:gd name="T4" fmla="*/ 0 w 25"/>
                  <a:gd name="T5" fmla="*/ 84 h 86"/>
                  <a:gd name="T6" fmla="*/ 9 w 25"/>
                  <a:gd name="T7" fmla="*/ 86 h 86"/>
                  <a:gd name="T8" fmla="*/ 25 w 25"/>
                  <a:gd name="T9" fmla="*/ 1 h 86"/>
                  <a:gd name="T10" fmla="*/ 25 w 25"/>
                  <a:gd name="T11" fmla="*/ 1 h 86"/>
                  <a:gd name="T12" fmla="*/ 16 w 25"/>
                  <a:gd name="T13" fmla="*/ 0 h 86"/>
                  <a:gd name="T14" fmla="*/ 16 w 25"/>
                  <a:gd name="T15" fmla="*/ 0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86">
                    <a:moveTo>
                      <a:pt x="16" y="0"/>
                    </a:moveTo>
                    <a:lnTo>
                      <a:pt x="0" y="84"/>
                    </a:lnTo>
                    <a:lnTo>
                      <a:pt x="0" y="84"/>
                    </a:lnTo>
                    <a:lnTo>
                      <a:pt x="9" y="86"/>
                    </a:lnTo>
                    <a:lnTo>
                      <a:pt x="25" y="1"/>
                    </a:lnTo>
                    <a:lnTo>
                      <a:pt x="25" y="1"/>
                    </a:lnTo>
                    <a:lnTo>
                      <a:pt x="16" y="0"/>
                    </a:lnTo>
                    <a:lnTo>
                      <a:pt x="16" y="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76" name="Freeform 2214">
                <a:extLst>
                  <a:ext uri="{FF2B5EF4-FFF2-40B4-BE49-F238E27FC236}">
                    <a16:creationId xmlns:a16="http://schemas.microsoft.com/office/drawing/2014/main" id="{4F75E95D-F820-4933-B48A-797579FA5F69}"/>
                  </a:ext>
                </a:extLst>
              </p:cNvPr>
              <p:cNvSpPr>
                <a:spLocks/>
              </p:cNvSpPr>
              <p:nvPr/>
            </p:nvSpPr>
            <p:spPr bwMode="auto">
              <a:xfrm>
                <a:off x="7943150" y="4388683"/>
                <a:ext cx="17009" cy="46022"/>
              </a:xfrm>
              <a:custGeom>
                <a:avLst/>
                <a:gdLst>
                  <a:gd name="T0" fmla="*/ 7 w 17"/>
                  <a:gd name="T1" fmla="*/ 0 h 46"/>
                  <a:gd name="T2" fmla="*/ 0 w 17"/>
                  <a:gd name="T3" fmla="*/ 45 h 46"/>
                  <a:gd name="T4" fmla="*/ 0 w 17"/>
                  <a:gd name="T5" fmla="*/ 45 h 46"/>
                  <a:gd name="T6" fmla="*/ 9 w 17"/>
                  <a:gd name="T7" fmla="*/ 46 h 46"/>
                  <a:gd name="T8" fmla="*/ 17 w 17"/>
                  <a:gd name="T9" fmla="*/ 3 h 46"/>
                  <a:gd name="T10" fmla="*/ 17 w 17"/>
                  <a:gd name="T11" fmla="*/ 3 h 46"/>
                  <a:gd name="T12" fmla="*/ 7 w 17"/>
                  <a:gd name="T13" fmla="*/ 0 h 46"/>
                  <a:gd name="T14" fmla="*/ 7 w 1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6">
                    <a:moveTo>
                      <a:pt x="7" y="0"/>
                    </a:moveTo>
                    <a:lnTo>
                      <a:pt x="0" y="45"/>
                    </a:lnTo>
                    <a:lnTo>
                      <a:pt x="0" y="45"/>
                    </a:lnTo>
                    <a:lnTo>
                      <a:pt x="9" y="46"/>
                    </a:lnTo>
                    <a:lnTo>
                      <a:pt x="17" y="3"/>
                    </a:lnTo>
                    <a:lnTo>
                      <a:pt x="17" y="3"/>
                    </a:lnTo>
                    <a:lnTo>
                      <a:pt x="7" y="0"/>
                    </a:lnTo>
                    <a:lnTo>
                      <a:pt x="7" y="0"/>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77" name="Freeform 2215">
                <a:extLst>
                  <a:ext uri="{FF2B5EF4-FFF2-40B4-BE49-F238E27FC236}">
                    <a16:creationId xmlns:a16="http://schemas.microsoft.com/office/drawing/2014/main" id="{B5023208-6D61-4861-94D9-BC5D1D0FFF53}"/>
                  </a:ext>
                </a:extLst>
              </p:cNvPr>
              <p:cNvSpPr>
                <a:spLocks/>
              </p:cNvSpPr>
              <p:nvPr/>
            </p:nvSpPr>
            <p:spPr bwMode="auto">
              <a:xfrm>
                <a:off x="7952154" y="4368673"/>
                <a:ext cx="11006" cy="16008"/>
              </a:xfrm>
              <a:custGeom>
                <a:avLst/>
                <a:gdLst>
                  <a:gd name="T0" fmla="*/ 2 w 11"/>
                  <a:gd name="T1" fmla="*/ 0 h 16"/>
                  <a:gd name="T2" fmla="*/ 0 w 11"/>
                  <a:gd name="T3" fmla="*/ 14 h 16"/>
                  <a:gd name="T4" fmla="*/ 0 w 11"/>
                  <a:gd name="T5" fmla="*/ 14 h 16"/>
                  <a:gd name="T6" fmla="*/ 9 w 11"/>
                  <a:gd name="T7" fmla="*/ 16 h 16"/>
                  <a:gd name="T8" fmla="*/ 11 w 11"/>
                  <a:gd name="T9" fmla="*/ 2 h 16"/>
                  <a:gd name="T10" fmla="*/ 11 w 11"/>
                  <a:gd name="T11" fmla="*/ 2 h 16"/>
                  <a:gd name="T12" fmla="*/ 2 w 11"/>
                  <a:gd name="T13" fmla="*/ 0 h 16"/>
                  <a:gd name="T14" fmla="*/ 2 w 11"/>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2" y="0"/>
                    </a:moveTo>
                    <a:lnTo>
                      <a:pt x="0" y="14"/>
                    </a:lnTo>
                    <a:lnTo>
                      <a:pt x="0" y="14"/>
                    </a:lnTo>
                    <a:lnTo>
                      <a:pt x="9" y="16"/>
                    </a:lnTo>
                    <a:lnTo>
                      <a:pt x="11" y="2"/>
                    </a:lnTo>
                    <a:lnTo>
                      <a:pt x="11" y="2"/>
                    </a:lnTo>
                    <a:lnTo>
                      <a:pt x="2" y="0"/>
                    </a:lnTo>
                    <a:lnTo>
                      <a:pt x="2" y="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78" name="Freeform 2216">
                <a:extLst>
                  <a:ext uri="{FF2B5EF4-FFF2-40B4-BE49-F238E27FC236}">
                    <a16:creationId xmlns:a16="http://schemas.microsoft.com/office/drawing/2014/main" id="{744A13B1-5DBB-46D4-A717-9967B2B6D8E7}"/>
                  </a:ext>
                </a:extLst>
              </p:cNvPr>
              <p:cNvSpPr>
                <a:spLocks/>
              </p:cNvSpPr>
              <p:nvPr/>
            </p:nvSpPr>
            <p:spPr bwMode="auto">
              <a:xfrm>
                <a:off x="7901130" y="4352666"/>
                <a:ext cx="43021" cy="90043"/>
              </a:xfrm>
              <a:custGeom>
                <a:avLst/>
                <a:gdLst>
                  <a:gd name="T0" fmla="*/ 17 w 43"/>
                  <a:gd name="T1" fmla="*/ 0 h 90"/>
                  <a:gd name="T2" fmla="*/ 0 w 43"/>
                  <a:gd name="T3" fmla="*/ 84 h 90"/>
                  <a:gd name="T4" fmla="*/ 0 w 43"/>
                  <a:gd name="T5" fmla="*/ 84 h 90"/>
                  <a:gd name="T6" fmla="*/ 26 w 43"/>
                  <a:gd name="T7" fmla="*/ 90 h 90"/>
                  <a:gd name="T8" fmla="*/ 43 w 43"/>
                  <a:gd name="T9" fmla="*/ 5 h 90"/>
                  <a:gd name="T10" fmla="*/ 43 w 43"/>
                  <a:gd name="T11" fmla="*/ 5 h 90"/>
                  <a:gd name="T12" fmla="*/ 17 w 43"/>
                  <a:gd name="T13" fmla="*/ 0 h 90"/>
                  <a:gd name="T14" fmla="*/ 17 w 43"/>
                  <a:gd name="T15" fmla="*/ 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90">
                    <a:moveTo>
                      <a:pt x="17" y="0"/>
                    </a:moveTo>
                    <a:lnTo>
                      <a:pt x="0" y="84"/>
                    </a:lnTo>
                    <a:lnTo>
                      <a:pt x="0" y="84"/>
                    </a:lnTo>
                    <a:lnTo>
                      <a:pt x="26" y="90"/>
                    </a:lnTo>
                    <a:lnTo>
                      <a:pt x="43" y="5"/>
                    </a:lnTo>
                    <a:lnTo>
                      <a:pt x="43" y="5"/>
                    </a:lnTo>
                    <a:lnTo>
                      <a:pt x="17" y="0"/>
                    </a:lnTo>
                    <a:lnTo>
                      <a:pt x="17" y="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79" name="Freeform 2217">
                <a:extLst>
                  <a:ext uri="{FF2B5EF4-FFF2-40B4-BE49-F238E27FC236}">
                    <a16:creationId xmlns:a16="http://schemas.microsoft.com/office/drawing/2014/main" id="{5B04A7EE-AEFF-425F-A93F-961FB5BA395F}"/>
                  </a:ext>
                </a:extLst>
              </p:cNvPr>
              <p:cNvSpPr>
                <a:spLocks/>
              </p:cNvSpPr>
              <p:nvPr/>
            </p:nvSpPr>
            <p:spPr bwMode="auto">
              <a:xfrm>
                <a:off x="7904131" y="4382680"/>
                <a:ext cx="33016" cy="48023"/>
              </a:xfrm>
              <a:custGeom>
                <a:avLst/>
                <a:gdLst>
                  <a:gd name="T0" fmla="*/ 7 w 33"/>
                  <a:gd name="T1" fmla="*/ 0 h 48"/>
                  <a:gd name="T2" fmla="*/ 0 w 33"/>
                  <a:gd name="T3" fmla="*/ 43 h 48"/>
                  <a:gd name="T4" fmla="*/ 0 w 33"/>
                  <a:gd name="T5" fmla="*/ 43 h 48"/>
                  <a:gd name="T6" fmla="*/ 26 w 33"/>
                  <a:gd name="T7" fmla="*/ 48 h 48"/>
                  <a:gd name="T8" fmla="*/ 33 w 33"/>
                  <a:gd name="T9" fmla="*/ 5 h 48"/>
                  <a:gd name="T10" fmla="*/ 33 w 33"/>
                  <a:gd name="T11" fmla="*/ 5 h 48"/>
                  <a:gd name="T12" fmla="*/ 7 w 33"/>
                  <a:gd name="T13" fmla="*/ 0 h 48"/>
                  <a:gd name="T14" fmla="*/ 7 w 33"/>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8">
                    <a:moveTo>
                      <a:pt x="7" y="0"/>
                    </a:moveTo>
                    <a:lnTo>
                      <a:pt x="0" y="43"/>
                    </a:lnTo>
                    <a:lnTo>
                      <a:pt x="0" y="43"/>
                    </a:lnTo>
                    <a:lnTo>
                      <a:pt x="26" y="48"/>
                    </a:lnTo>
                    <a:lnTo>
                      <a:pt x="33" y="5"/>
                    </a:lnTo>
                    <a:lnTo>
                      <a:pt x="33" y="5"/>
                    </a:lnTo>
                    <a:lnTo>
                      <a:pt x="7" y="0"/>
                    </a:lnTo>
                    <a:lnTo>
                      <a:pt x="7" y="0"/>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80" name="Freeform 2218">
                <a:extLst>
                  <a:ext uri="{FF2B5EF4-FFF2-40B4-BE49-F238E27FC236}">
                    <a16:creationId xmlns:a16="http://schemas.microsoft.com/office/drawing/2014/main" id="{84504EC0-8FB7-4DC5-A3FF-EF7D7BBB2007}"/>
                  </a:ext>
                </a:extLst>
              </p:cNvPr>
              <p:cNvSpPr>
                <a:spLocks/>
              </p:cNvSpPr>
              <p:nvPr/>
            </p:nvSpPr>
            <p:spPr bwMode="auto">
              <a:xfrm>
                <a:off x="7913135" y="4361670"/>
                <a:ext cx="28014" cy="20010"/>
              </a:xfrm>
              <a:custGeom>
                <a:avLst/>
                <a:gdLst>
                  <a:gd name="T0" fmla="*/ 2 w 28"/>
                  <a:gd name="T1" fmla="*/ 0 h 20"/>
                  <a:gd name="T2" fmla="*/ 0 w 28"/>
                  <a:gd name="T3" fmla="*/ 14 h 20"/>
                  <a:gd name="T4" fmla="*/ 0 w 28"/>
                  <a:gd name="T5" fmla="*/ 14 h 20"/>
                  <a:gd name="T6" fmla="*/ 26 w 28"/>
                  <a:gd name="T7" fmla="*/ 20 h 20"/>
                  <a:gd name="T8" fmla="*/ 28 w 28"/>
                  <a:gd name="T9" fmla="*/ 5 h 20"/>
                  <a:gd name="T10" fmla="*/ 28 w 28"/>
                  <a:gd name="T11" fmla="*/ 5 h 20"/>
                  <a:gd name="T12" fmla="*/ 2 w 28"/>
                  <a:gd name="T13" fmla="*/ 0 h 20"/>
                  <a:gd name="T14" fmla="*/ 2 w 28"/>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0">
                    <a:moveTo>
                      <a:pt x="2" y="0"/>
                    </a:moveTo>
                    <a:lnTo>
                      <a:pt x="0" y="14"/>
                    </a:lnTo>
                    <a:lnTo>
                      <a:pt x="0" y="14"/>
                    </a:lnTo>
                    <a:lnTo>
                      <a:pt x="26" y="20"/>
                    </a:lnTo>
                    <a:lnTo>
                      <a:pt x="28" y="5"/>
                    </a:lnTo>
                    <a:lnTo>
                      <a:pt x="28" y="5"/>
                    </a:lnTo>
                    <a:lnTo>
                      <a:pt x="2" y="0"/>
                    </a:lnTo>
                    <a:lnTo>
                      <a:pt x="2" y="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81" name="Freeform 2219">
                <a:extLst>
                  <a:ext uri="{FF2B5EF4-FFF2-40B4-BE49-F238E27FC236}">
                    <a16:creationId xmlns:a16="http://schemas.microsoft.com/office/drawing/2014/main" id="{3DE33325-C723-43B1-AEF8-82891A250778}"/>
                  </a:ext>
                </a:extLst>
              </p:cNvPr>
              <p:cNvSpPr>
                <a:spLocks/>
              </p:cNvSpPr>
              <p:nvPr/>
            </p:nvSpPr>
            <p:spPr bwMode="auto">
              <a:xfrm>
                <a:off x="7243812" y="4256619"/>
                <a:ext cx="157076" cy="73036"/>
              </a:xfrm>
              <a:custGeom>
                <a:avLst/>
                <a:gdLst>
                  <a:gd name="T0" fmla="*/ 157 w 157"/>
                  <a:gd name="T1" fmla="*/ 10 h 73"/>
                  <a:gd name="T2" fmla="*/ 157 w 157"/>
                  <a:gd name="T3" fmla="*/ 10 h 73"/>
                  <a:gd name="T4" fmla="*/ 76 w 157"/>
                  <a:gd name="T5" fmla="*/ 5 h 73"/>
                  <a:gd name="T6" fmla="*/ 5 w 157"/>
                  <a:gd name="T7" fmla="*/ 0 h 73"/>
                  <a:gd name="T8" fmla="*/ 5 w 157"/>
                  <a:gd name="T9" fmla="*/ 0 h 73"/>
                  <a:gd name="T10" fmla="*/ 0 w 157"/>
                  <a:gd name="T11" fmla="*/ 27 h 73"/>
                  <a:gd name="T12" fmla="*/ 0 w 157"/>
                  <a:gd name="T13" fmla="*/ 27 h 73"/>
                  <a:gd name="T14" fmla="*/ 69 w 157"/>
                  <a:gd name="T15" fmla="*/ 48 h 73"/>
                  <a:gd name="T16" fmla="*/ 145 w 157"/>
                  <a:gd name="T17" fmla="*/ 73 h 73"/>
                  <a:gd name="T18" fmla="*/ 145 w 157"/>
                  <a:gd name="T19" fmla="*/ 73 h 73"/>
                  <a:gd name="T20" fmla="*/ 157 w 157"/>
                  <a:gd name="T21" fmla="*/ 10 h 73"/>
                  <a:gd name="T22" fmla="*/ 157 w 157"/>
                  <a:gd name="T23" fmla="*/ 1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73">
                    <a:moveTo>
                      <a:pt x="157" y="10"/>
                    </a:moveTo>
                    <a:lnTo>
                      <a:pt x="157" y="10"/>
                    </a:lnTo>
                    <a:lnTo>
                      <a:pt x="76" y="5"/>
                    </a:lnTo>
                    <a:lnTo>
                      <a:pt x="5" y="0"/>
                    </a:lnTo>
                    <a:lnTo>
                      <a:pt x="5" y="0"/>
                    </a:lnTo>
                    <a:lnTo>
                      <a:pt x="0" y="27"/>
                    </a:lnTo>
                    <a:lnTo>
                      <a:pt x="0" y="27"/>
                    </a:lnTo>
                    <a:lnTo>
                      <a:pt x="69" y="48"/>
                    </a:lnTo>
                    <a:lnTo>
                      <a:pt x="145" y="73"/>
                    </a:lnTo>
                    <a:lnTo>
                      <a:pt x="145" y="73"/>
                    </a:lnTo>
                    <a:lnTo>
                      <a:pt x="157" y="10"/>
                    </a:lnTo>
                    <a:lnTo>
                      <a:pt x="157" y="10"/>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82" name="Freeform 2220">
                <a:extLst>
                  <a:ext uri="{FF2B5EF4-FFF2-40B4-BE49-F238E27FC236}">
                    <a16:creationId xmlns:a16="http://schemas.microsoft.com/office/drawing/2014/main" id="{08EC8D9D-053B-4F78-8CE0-2EBD57E456B2}"/>
                  </a:ext>
                </a:extLst>
              </p:cNvPr>
              <p:cNvSpPr>
                <a:spLocks/>
              </p:cNvSpPr>
              <p:nvPr/>
            </p:nvSpPr>
            <p:spPr bwMode="auto">
              <a:xfrm>
                <a:off x="7245813" y="4256619"/>
                <a:ext cx="155075" cy="40019"/>
              </a:xfrm>
              <a:custGeom>
                <a:avLst/>
                <a:gdLst>
                  <a:gd name="T0" fmla="*/ 3 w 155"/>
                  <a:gd name="T1" fmla="*/ 0 h 40"/>
                  <a:gd name="T2" fmla="*/ 3 w 155"/>
                  <a:gd name="T3" fmla="*/ 0 h 40"/>
                  <a:gd name="T4" fmla="*/ 0 w 155"/>
                  <a:gd name="T5" fmla="*/ 15 h 40"/>
                  <a:gd name="T6" fmla="*/ 0 w 155"/>
                  <a:gd name="T7" fmla="*/ 15 h 40"/>
                  <a:gd name="T8" fmla="*/ 150 w 155"/>
                  <a:gd name="T9" fmla="*/ 40 h 40"/>
                  <a:gd name="T10" fmla="*/ 150 w 155"/>
                  <a:gd name="T11" fmla="*/ 40 h 40"/>
                  <a:gd name="T12" fmla="*/ 155 w 155"/>
                  <a:gd name="T13" fmla="*/ 10 h 40"/>
                  <a:gd name="T14" fmla="*/ 155 w 155"/>
                  <a:gd name="T15" fmla="*/ 10 h 40"/>
                  <a:gd name="T16" fmla="*/ 74 w 155"/>
                  <a:gd name="T17" fmla="*/ 5 h 40"/>
                  <a:gd name="T18" fmla="*/ 3 w 155"/>
                  <a:gd name="T19" fmla="*/ 0 h 40"/>
                  <a:gd name="T20" fmla="*/ 3 w 155"/>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40">
                    <a:moveTo>
                      <a:pt x="3" y="0"/>
                    </a:moveTo>
                    <a:lnTo>
                      <a:pt x="3" y="0"/>
                    </a:lnTo>
                    <a:lnTo>
                      <a:pt x="0" y="15"/>
                    </a:lnTo>
                    <a:lnTo>
                      <a:pt x="0" y="15"/>
                    </a:lnTo>
                    <a:lnTo>
                      <a:pt x="150" y="40"/>
                    </a:lnTo>
                    <a:lnTo>
                      <a:pt x="150" y="40"/>
                    </a:lnTo>
                    <a:lnTo>
                      <a:pt x="155" y="10"/>
                    </a:lnTo>
                    <a:lnTo>
                      <a:pt x="155" y="10"/>
                    </a:lnTo>
                    <a:lnTo>
                      <a:pt x="74" y="5"/>
                    </a:lnTo>
                    <a:lnTo>
                      <a:pt x="3" y="0"/>
                    </a:lnTo>
                    <a:lnTo>
                      <a:pt x="3" y="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83" name="Freeform 2221">
                <a:extLst>
                  <a:ext uri="{FF2B5EF4-FFF2-40B4-BE49-F238E27FC236}">
                    <a16:creationId xmlns:a16="http://schemas.microsoft.com/office/drawing/2014/main" id="{41D2918A-BBC3-4CD1-9E9D-6879B719608F}"/>
                  </a:ext>
                </a:extLst>
              </p:cNvPr>
              <p:cNvSpPr>
                <a:spLocks/>
              </p:cNvSpPr>
              <p:nvPr/>
            </p:nvSpPr>
            <p:spPr bwMode="auto">
              <a:xfrm>
                <a:off x="7247814" y="4261621"/>
                <a:ext cx="153074" cy="22011"/>
              </a:xfrm>
              <a:custGeom>
                <a:avLst/>
                <a:gdLst>
                  <a:gd name="T0" fmla="*/ 150 w 153"/>
                  <a:gd name="T1" fmla="*/ 22 h 22"/>
                  <a:gd name="T2" fmla="*/ 150 w 153"/>
                  <a:gd name="T3" fmla="*/ 22 h 22"/>
                  <a:gd name="T4" fmla="*/ 153 w 153"/>
                  <a:gd name="T5" fmla="*/ 10 h 22"/>
                  <a:gd name="T6" fmla="*/ 153 w 153"/>
                  <a:gd name="T7" fmla="*/ 10 h 22"/>
                  <a:gd name="T8" fmla="*/ 71 w 153"/>
                  <a:gd name="T9" fmla="*/ 5 h 22"/>
                  <a:gd name="T10" fmla="*/ 0 w 153"/>
                  <a:gd name="T11" fmla="*/ 0 h 22"/>
                  <a:gd name="T12" fmla="*/ 0 w 153"/>
                  <a:gd name="T13" fmla="*/ 0 h 22"/>
                  <a:gd name="T14" fmla="*/ 0 w 153"/>
                  <a:gd name="T15" fmla="*/ 5 h 22"/>
                  <a:gd name="T16" fmla="*/ 0 w 153"/>
                  <a:gd name="T17" fmla="*/ 5 h 22"/>
                  <a:gd name="T18" fmla="*/ 70 w 153"/>
                  <a:gd name="T19" fmla="*/ 13 h 22"/>
                  <a:gd name="T20" fmla="*/ 109 w 153"/>
                  <a:gd name="T21" fmla="*/ 18 h 22"/>
                  <a:gd name="T22" fmla="*/ 150 w 153"/>
                  <a:gd name="T23" fmla="*/ 22 h 22"/>
                  <a:gd name="T24" fmla="*/ 150 w 153"/>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22">
                    <a:moveTo>
                      <a:pt x="150" y="22"/>
                    </a:moveTo>
                    <a:lnTo>
                      <a:pt x="150" y="22"/>
                    </a:lnTo>
                    <a:lnTo>
                      <a:pt x="153" y="10"/>
                    </a:lnTo>
                    <a:lnTo>
                      <a:pt x="153" y="10"/>
                    </a:lnTo>
                    <a:lnTo>
                      <a:pt x="71" y="5"/>
                    </a:lnTo>
                    <a:lnTo>
                      <a:pt x="0" y="0"/>
                    </a:lnTo>
                    <a:lnTo>
                      <a:pt x="0" y="0"/>
                    </a:lnTo>
                    <a:lnTo>
                      <a:pt x="0" y="5"/>
                    </a:lnTo>
                    <a:lnTo>
                      <a:pt x="0" y="5"/>
                    </a:lnTo>
                    <a:lnTo>
                      <a:pt x="70" y="13"/>
                    </a:lnTo>
                    <a:lnTo>
                      <a:pt x="109" y="18"/>
                    </a:lnTo>
                    <a:lnTo>
                      <a:pt x="150" y="22"/>
                    </a:lnTo>
                    <a:lnTo>
                      <a:pt x="150" y="22"/>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84" name="Freeform 2222">
                <a:extLst>
                  <a:ext uri="{FF2B5EF4-FFF2-40B4-BE49-F238E27FC236}">
                    <a16:creationId xmlns:a16="http://schemas.microsoft.com/office/drawing/2014/main" id="{463766D5-BACC-4F36-A25C-7F85D0814528}"/>
                  </a:ext>
                </a:extLst>
              </p:cNvPr>
              <p:cNvSpPr>
                <a:spLocks/>
              </p:cNvSpPr>
              <p:nvPr/>
            </p:nvSpPr>
            <p:spPr bwMode="auto">
              <a:xfrm>
                <a:off x="8032193" y="4404691"/>
                <a:ext cx="342165" cy="101049"/>
              </a:xfrm>
              <a:custGeom>
                <a:avLst/>
                <a:gdLst>
                  <a:gd name="T0" fmla="*/ 342 w 342"/>
                  <a:gd name="T1" fmla="*/ 61 h 101"/>
                  <a:gd name="T2" fmla="*/ 25 w 342"/>
                  <a:gd name="T3" fmla="*/ 1 h 101"/>
                  <a:gd name="T4" fmla="*/ 25 w 342"/>
                  <a:gd name="T5" fmla="*/ 1 h 101"/>
                  <a:gd name="T6" fmla="*/ 20 w 342"/>
                  <a:gd name="T7" fmla="*/ 0 h 101"/>
                  <a:gd name="T8" fmla="*/ 16 w 342"/>
                  <a:gd name="T9" fmla="*/ 1 h 101"/>
                  <a:gd name="T10" fmla="*/ 9 w 342"/>
                  <a:gd name="T11" fmla="*/ 4 h 101"/>
                  <a:gd name="T12" fmla="*/ 4 w 342"/>
                  <a:gd name="T13" fmla="*/ 10 h 101"/>
                  <a:gd name="T14" fmla="*/ 2 w 342"/>
                  <a:gd name="T15" fmla="*/ 13 h 101"/>
                  <a:gd name="T16" fmla="*/ 0 w 342"/>
                  <a:gd name="T17" fmla="*/ 17 h 101"/>
                  <a:gd name="T18" fmla="*/ 0 w 342"/>
                  <a:gd name="T19" fmla="*/ 17 h 101"/>
                  <a:gd name="T20" fmla="*/ 0 w 342"/>
                  <a:gd name="T21" fmla="*/ 22 h 101"/>
                  <a:gd name="T22" fmla="*/ 0 w 342"/>
                  <a:gd name="T23" fmla="*/ 26 h 101"/>
                  <a:gd name="T24" fmla="*/ 4 w 342"/>
                  <a:gd name="T25" fmla="*/ 32 h 101"/>
                  <a:gd name="T26" fmla="*/ 9 w 342"/>
                  <a:gd name="T27" fmla="*/ 39 h 101"/>
                  <a:gd name="T28" fmla="*/ 13 w 342"/>
                  <a:gd name="T29" fmla="*/ 40 h 101"/>
                  <a:gd name="T30" fmla="*/ 17 w 342"/>
                  <a:gd name="T31" fmla="*/ 42 h 101"/>
                  <a:gd name="T32" fmla="*/ 334 w 342"/>
                  <a:gd name="T33" fmla="*/ 101 h 101"/>
                  <a:gd name="T34" fmla="*/ 342 w 342"/>
                  <a:gd name="T35"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2" h="101">
                    <a:moveTo>
                      <a:pt x="342" y="61"/>
                    </a:moveTo>
                    <a:lnTo>
                      <a:pt x="25" y="1"/>
                    </a:lnTo>
                    <a:lnTo>
                      <a:pt x="25" y="1"/>
                    </a:lnTo>
                    <a:lnTo>
                      <a:pt x="20" y="0"/>
                    </a:lnTo>
                    <a:lnTo>
                      <a:pt x="16" y="1"/>
                    </a:lnTo>
                    <a:lnTo>
                      <a:pt x="9" y="4"/>
                    </a:lnTo>
                    <a:lnTo>
                      <a:pt x="4" y="10"/>
                    </a:lnTo>
                    <a:lnTo>
                      <a:pt x="2" y="13"/>
                    </a:lnTo>
                    <a:lnTo>
                      <a:pt x="0" y="17"/>
                    </a:lnTo>
                    <a:lnTo>
                      <a:pt x="0" y="17"/>
                    </a:lnTo>
                    <a:lnTo>
                      <a:pt x="0" y="22"/>
                    </a:lnTo>
                    <a:lnTo>
                      <a:pt x="0" y="26"/>
                    </a:lnTo>
                    <a:lnTo>
                      <a:pt x="4" y="32"/>
                    </a:lnTo>
                    <a:lnTo>
                      <a:pt x="9" y="39"/>
                    </a:lnTo>
                    <a:lnTo>
                      <a:pt x="13" y="40"/>
                    </a:lnTo>
                    <a:lnTo>
                      <a:pt x="17" y="42"/>
                    </a:lnTo>
                    <a:lnTo>
                      <a:pt x="334" y="101"/>
                    </a:lnTo>
                    <a:lnTo>
                      <a:pt x="342" y="61"/>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85" name="Freeform 2223">
                <a:extLst>
                  <a:ext uri="{FF2B5EF4-FFF2-40B4-BE49-F238E27FC236}">
                    <a16:creationId xmlns:a16="http://schemas.microsoft.com/office/drawing/2014/main" id="{90AB14D6-51A7-4653-B312-78D4C633C539}"/>
                  </a:ext>
                </a:extLst>
              </p:cNvPr>
              <p:cNvSpPr>
                <a:spLocks/>
              </p:cNvSpPr>
              <p:nvPr/>
            </p:nvSpPr>
            <p:spPr bwMode="auto">
              <a:xfrm>
                <a:off x="8034194" y="4405691"/>
                <a:ext cx="340164" cy="91044"/>
              </a:xfrm>
              <a:custGeom>
                <a:avLst/>
                <a:gdLst>
                  <a:gd name="T0" fmla="*/ 340 w 340"/>
                  <a:gd name="T1" fmla="*/ 60 h 91"/>
                  <a:gd name="T2" fmla="*/ 23 w 340"/>
                  <a:gd name="T3" fmla="*/ 0 h 91"/>
                  <a:gd name="T4" fmla="*/ 23 w 340"/>
                  <a:gd name="T5" fmla="*/ 0 h 91"/>
                  <a:gd name="T6" fmla="*/ 14 w 340"/>
                  <a:gd name="T7" fmla="*/ 0 h 91"/>
                  <a:gd name="T8" fmla="*/ 7 w 340"/>
                  <a:gd name="T9" fmla="*/ 2 h 91"/>
                  <a:gd name="T10" fmla="*/ 2 w 340"/>
                  <a:gd name="T11" fmla="*/ 5 h 91"/>
                  <a:gd name="T12" fmla="*/ 1 w 340"/>
                  <a:gd name="T13" fmla="*/ 8 h 91"/>
                  <a:gd name="T14" fmla="*/ 0 w 340"/>
                  <a:gd name="T15" fmla="*/ 12 h 91"/>
                  <a:gd name="T16" fmla="*/ 0 w 340"/>
                  <a:gd name="T17" fmla="*/ 12 h 91"/>
                  <a:gd name="T18" fmla="*/ 0 w 340"/>
                  <a:gd name="T19" fmla="*/ 15 h 91"/>
                  <a:gd name="T20" fmla="*/ 0 w 340"/>
                  <a:gd name="T21" fmla="*/ 18 h 91"/>
                  <a:gd name="T22" fmla="*/ 3 w 340"/>
                  <a:gd name="T23" fmla="*/ 24 h 91"/>
                  <a:gd name="T24" fmla="*/ 9 w 340"/>
                  <a:gd name="T25" fmla="*/ 29 h 91"/>
                  <a:gd name="T26" fmla="*/ 16 w 340"/>
                  <a:gd name="T27" fmla="*/ 31 h 91"/>
                  <a:gd name="T28" fmla="*/ 333 w 340"/>
                  <a:gd name="T29" fmla="*/ 91 h 91"/>
                  <a:gd name="T30" fmla="*/ 340 w 340"/>
                  <a:gd name="T31" fmla="*/ 6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0" h="91">
                    <a:moveTo>
                      <a:pt x="340" y="60"/>
                    </a:moveTo>
                    <a:lnTo>
                      <a:pt x="23" y="0"/>
                    </a:lnTo>
                    <a:lnTo>
                      <a:pt x="23" y="0"/>
                    </a:lnTo>
                    <a:lnTo>
                      <a:pt x="14" y="0"/>
                    </a:lnTo>
                    <a:lnTo>
                      <a:pt x="7" y="2"/>
                    </a:lnTo>
                    <a:lnTo>
                      <a:pt x="2" y="5"/>
                    </a:lnTo>
                    <a:lnTo>
                      <a:pt x="1" y="8"/>
                    </a:lnTo>
                    <a:lnTo>
                      <a:pt x="0" y="12"/>
                    </a:lnTo>
                    <a:lnTo>
                      <a:pt x="0" y="12"/>
                    </a:lnTo>
                    <a:lnTo>
                      <a:pt x="0" y="15"/>
                    </a:lnTo>
                    <a:lnTo>
                      <a:pt x="0" y="18"/>
                    </a:lnTo>
                    <a:lnTo>
                      <a:pt x="3" y="24"/>
                    </a:lnTo>
                    <a:lnTo>
                      <a:pt x="9" y="29"/>
                    </a:lnTo>
                    <a:lnTo>
                      <a:pt x="16" y="31"/>
                    </a:lnTo>
                    <a:lnTo>
                      <a:pt x="333" y="91"/>
                    </a:lnTo>
                    <a:lnTo>
                      <a:pt x="340" y="60"/>
                    </a:lnTo>
                    <a:close/>
                  </a:path>
                </a:pathLst>
              </a:custGeom>
              <a:solidFill>
                <a:srgbClr val="A9A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86" name="Freeform 2224">
                <a:extLst>
                  <a:ext uri="{FF2B5EF4-FFF2-40B4-BE49-F238E27FC236}">
                    <a16:creationId xmlns:a16="http://schemas.microsoft.com/office/drawing/2014/main" id="{5F3330E5-6D45-46D9-957D-4AE990EE8CDB}"/>
                  </a:ext>
                </a:extLst>
              </p:cNvPr>
              <p:cNvSpPr>
                <a:spLocks/>
              </p:cNvSpPr>
              <p:nvPr/>
            </p:nvSpPr>
            <p:spPr bwMode="auto">
              <a:xfrm>
                <a:off x="8036194" y="4410694"/>
                <a:ext cx="337163" cy="91044"/>
              </a:xfrm>
              <a:custGeom>
                <a:avLst/>
                <a:gdLst>
                  <a:gd name="T0" fmla="*/ 337 w 337"/>
                  <a:gd name="T1" fmla="*/ 60 h 91"/>
                  <a:gd name="T2" fmla="*/ 22 w 337"/>
                  <a:gd name="T3" fmla="*/ 2 h 91"/>
                  <a:gd name="T4" fmla="*/ 22 w 337"/>
                  <a:gd name="T5" fmla="*/ 2 h 91"/>
                  <a:gd name="T6" fmla="*/ 14 w 337"/>
                  <a:gd name="T7" fmla="*/ 0 h 91"/>
                  <a:gd name="T8" fmla="*/ 8 w 337"/>
                  <a:gd name="T9" fmla="*/ 3 h 91"/>
                  <a:gd name="T10" fmla="*/ 3 w 337"/>
                  <a:gd name="T11" fmla="*/ 7 h 91"/>
                  <a:gd name="T12" fmla="*/ 0 w 337"/>
                  <a:gd name="T13" fmla="*/ 10 h 91"/>
                  <a:gd name="T14" fmla="*/ 0 w 337"/>
                  <a:gd name="T15" fmla="*/ 13 h 91"/>
                  <a:gd name="T16" fmla="*/ 0 w 337"/>
                  <a:gd name="T17" fmla="*/ 13 h 91"/>
                  <a:gd name="T18" fmla="*/ 0 w 337"/>
                  <a:gd name="T19" fmla="*/ 16 h 91"/>
                  <a:gd name="T20" fmla="*/ 0 w 337"/>
                  <a:gd name="T21" fmla="*/ 20 h 91"/>
                  <a:gd name="T22" fmla="*/ 4 w 337"/>
                  <a:gd name="T23" fmla="*/ 25 h 91"/>
                  <a:gd name="T24" fmla="*/ 9 w 337"/>
                  <a:gd name="T25" fmla="*/ 30 h 91"/>
                  <a:gd name="T26" fmla="*/ 17 w 337"/>
                  <a:gd name="T27" fmla="*/ 33 h 91"/>
                  <a:gd name="T28" fmla="*/ 331 w 337"/>
                  <a:gd name="T29" fmla="*/ 91 h 91"/>
                  <a:gd name="T30" fmla="*/ 337 w 337"/>
                  <a:gd name="T31" fmla="*/ 6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7" h="91">
                    <a:moveTo>
                      <a:pt x="337" y="60"/>
                    </a:moveTo>
                    <a:lnTo>
                      <a:pt x="22" y="2"/>
                    </a:lnTo>
                    <a:lnTo>
                      <a:pt x="22" y="2"/>
                    </a:lnTo>
                    <a:lnTo>
                      <a:pt x="14" y="0"/>
                    </a:lnTo>
                    <a:lnTo>
                      <a:pt x="8" y="3"/>
                    </a:lnTo>
                    <a:lnTo>
                      <a:pt x="3" y="7"/>
                    </a:lnTo>
                    <a:lnTo>
                      <a:pt x="0" y="10"/>
                    </a:lnTo>
                    <a:lnTo>
                      <a:pt x="0" y="13"/>
                    </a:lnTo>
                    <a:lnTo>
                      <a:pt x="0" y="13"/>
                    </a:lnTo>
                    <a:lnTo>
                      <a:pt x="0" y="16"/>
                    </a:lnTo>
                    <a:lnTo>
                      <a:pt x="0" y="20"/>
                    </a:lnTo>
                    <a:lnTo>
                      <a:pt x="4" y="25"/>
                    </a:lnTo>
                    <a:lnTo>
                      <a:pt x="9" y="30"/>
                    </a:lnTo>
                    <a:lnTo>
                      <a:pt x="17" y="33"/>
                    </a:lnTo>
                    <a:lnTo>
                      <a:pt x="331" y="91"/>
                    </a:lnTo>
                    <a:lnTo>
                      <a:pt x="337" y="60"/>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grpSp>
        <p:sp>
          <p:nvSpPr>
            <p:cNvPr id="2587" name="Freeform 2225">
              <a:extLst>
                <a:ext uri="{FF2B5EF4-FFF2-40B4-BE49-F238E27FC236}">
                  <a16:creationId xmlns:a16="http://schemas.microsoft.com/office/drawing/2014/main" id="{56464315-EA40-46F0-AD06-534D3E72025A}"/>
                </a:ext>
              </a:extLst>
            </p:cNvPr>
            <p:cNvSpPr>
              <a:spLocks/>
            </p:cNvSpPr>
            <p:nvPr/>
          </p:nvSpPr>
          <p:spPr bwMode="auto">
            <a:xfrm>
              <a:off x="4924652" y="2536666"/>
              <a:ext cx="713344" cy="890430"/>
            </a:xfrm>
            <a:custGeom>
              <a:avLst/>
              <a:gdLst>
                <a:gd name="T0" fmla="*/ 369 w 713"/>
                <a:gd name="T1" fmla="*/ 863 h 890"/>
                <a:gd name="T2" fmla="*/ 369 w 713"/>
                <a:gd name="T3" fmla="*/ 863 h 890"/>
                <a:gd name="T4" fmla="*/ 364 w 713"/>
                <a:gd name="T5" fmla="*/ 872 h 890"/>
                <a:gd name="T6" fmla="*/ 356 w 713"/>
                <a:gd name="T7" fmla="*/ 878 h 890"/>
                <a:gd name="T8" fmla="*/ 348 w 713"/>
                <a:gd name="T9" fmla="*/ 885 h 890"/>
                <a:gd name="T10" fmla="*/ 339 w 713"/>
                <a:gd name="T11" fmla="*/ 889 h 890"/>
                <a:gd name="T12" fmla="*/ 329 w 713"/>
                <a:gd name="T13" fmla="*/ 890 h 890"/>
                <a:gd name="T14" fmla="*/ 320 w 713"/>
                <a:gd name="T15" fmla="*/ 890 h 890"/>
                <a:gd name="T16" fmla="*/ 309 w 713"/>
                <a:gd name="T17" fmla="*/ 889 h 890"/>
                <a:gd name="T18" fmla="*/ 300 w 713"/>
                <a:gd name="T19" fmla="*/ 885 h 890"/>
                <a:gd name="T20" fmla="*/ 27 w 713"/>
                <a:gd name="T21" fmla="*/ 742 h 890"/>
                <a:gd name="T22" fmla="*/ 27 w 713"/>
                <a:gd name="T23" fmla="*/ 742 h 890"/>
                <a:gd name="T24" fmla="*/ 18 w 713"/>
                <a:gd name="T25" fmla="*/ 736 h 890"/>
                <a:gd name="T26" fmla="*/ 12 w 713"/>
                <a:gd name="T27" fmla="*/ 729 h 890"/>
                <a:gd name="T28" fmla="*/ 6 w 713"/>
                <a:gd name="T29" fmla="*/ 721 h 890"/>
                <a:gd name="T30" fmla="*/ 3 w 713"/>
                <a:gd name="T31" fmla="*/ 711 h 890"/>
                <a:gd name="T32" fmla="*/ 0 w 713"/>
                <a:gd name="T33" fmla="*/ 702 h 890"/>
                <a:gd name="T34" fmla="*/ 0 w 713"/>
                <a:gd name="T35" fmla="*/ 691 h 890"/>
                <a:gd name="T36" fmla="*/ 1 w 713"/>
                <a:gd name="T37" fmla="*/ 682 h 890"/>
                <a:gd name="T38" fmla="*/ 5 w 713"/>
                <a:gd name="T39" fmla="*/ 672 h 890"/>
                <a:gd name="T40" fmla="*/ 344 w 713"/>
                <a:gd name="T41" fmla="*/ 27 h 890"/>
                <a:gd name="T42" fmla="*/ 344 w 713"/>
                <a:gd name="T43" fmla="*/ 27 h 890"/>
                <a:gd name="T44" fmla="*/ 351 w 713"/>
                <a:gd name="T45" fmla="*/ 18 h 890"/>
                <a:gd name="T46" fmla="*/ 357 w 713"/>
                <a:gd name="T47" fmla="*/ 12 h 890"/>
                <a:gd name="T48" fmla="*/ 366 w 713"/>
                <a:gd name="T49" fmla="*/ 5 h 890"/>
                <a:gd name="T50" fmla="*/ 375 w 713"/>
                <a:gd name="T51" fmla="*/ 3 h 890"/>
                <a:gd name="T52" fmla="*/ 384 w 713"/>
                <a:gd name="T53" fmla="*/ 0 h 890"/>
                <a:gd name="T54" fmla="*/ 395 w 713"/>
                <a:gd name="T55" fmla="*/ 0 h 890"/>
                <a:gd name="T56" fmla="*/ 404 w 713"/>
                <a:gd name="T57" fmla="*/ 1 h 890"/>
                <a:gd name="T58" fmla="*/ 414 w 713"/>
                <a:gd name="T59" fmla="*/ 5 h 890"/>
                <a:gd name="T60" fmla="*/ 686 w 713"/>
                <a:gd name="T61" fmla="*/ 148 h 890"/>
                <a:gd name="T62" fmla="*/ 686 w 713"/>
                <a:gd name="T63" fmla="*/ 148 h 890"/>
                <a:gd name="T64" fmla="*/ 695 w 713"/>
                <a:gd name="T65" fmla="*/ 155 h 890"/>
                <a:gd name="T66" fmla="*/ 703 w 713"/>
                <a:gd name="T67" fmla="*/ 161 h 890"/>
                <a:gd name="T68" fmla="*/ 708 w 713"/>
                <a:gd name="T69" fmla="*/ 170 h 890"/>
                <a:gd name="T70" fmla="*/ 712 w 713"/>
                <a:gd name="T71" fmla="*/ 179 h 890"/>
                <a:gd name="T72" fmla="*/ 713 w 713"/>
                <a:gd name="T73" fmla="*/ 188 h 890"/>
                <a:gd name="T74" fmla="*/ 713 w 713"/>
                <a:gd name="T75" fmla="*/ 199 h 890"/>
                <a:gd name="T76" fmla="*/ 712 w 713"/>
                <a:gd name="T77" fmla="*/ 209 h 890"/>
                <a:gd name="T78" fmla="*/ 708 w 713"/>
                <a:gd name="T79" fmla="*/ 218 h 890"/>
                <a:gd name="T80" fmla="*/ 369 w 713"/>
                <a:gd name="T81" fmla="*/ 86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3" h="890">
                  <a:moveTo>
                    <a:pt x="369" y="863"/>
                  </a:moveTo>
                  <a:lnTo>
                    <a:pt x="369" y="863"/>
                  </a:lnTo>
                  <a:lnTo>
                    <a:pt x="364" y="872"/>
                  </a:lnTo>
                  <a:lnTo>
                    <a:pt x="356" y="878"/>
                  </a:lnTo>
                  <a:lnTo>
                    <a:pt x="348" y="885"/>
                  </a:lnTo>
                  <a:lnTo>
                    <a:pt x="339" y="889"/>
                  </a:lnTo>
                  <a:lnTo>
                    <a:pt x="329" y="890"/>
                  </a:lnTo>
                  <a:lnTo>
                    <a:pt x="320" y="890"/>
                  </a:lnTo>
                  <a:lnTo>
                    <a:pt x="309" y="889"/>
                  </a:lnTo>
                  <a:lnTo>
                    <a:pt x="300" y="885"/>
                  </a:lnTo>
                  <a:lnTo>
                    <a:pt x="27" y="742"/>
                  </a:lnTo>
                  <a:lnTo>
                    <a:pt x="27" y="742"/>
                  </a:lnTo>
                  <a:lnTo>
                    <a:pt x="18" y="736"/>
                  </a:lnTo>
                  <a:lnTo>
                    <a:pt x="12" y="729"/>
                  </a:lnTo>
                  <a:lnTo>
                    <a:pt x="6" y="721"/>
                  </a:lnTo>
                  <a:lnTo>
                    <a:pt x="3" y="711"/>
                  </a:lnTo>
                  <a:lnTo>
                    <a:pt x="0" y="702"/>
                  </a:lnTo>
                  <a:lnTo>
                    <a:pt x="0" y="691"/>
                  </a:lnTo>
                  <a:lnTo>
                    <a:pt x="1" y="682"/>
                  </a:lnTo>
                  <a:lnTo>
                    <a:pt x="5" y="672"/>
                  </a:lnTo>
                  <a:lnTo>
                    <a:pt x="344" y="27"/>
                  </a:lnTo>
                  <a:lnTo>
                    <a:pt x="344" y="27"/>
                  </a:lnTo>
                  <a:lnTo>
                    <a:pt x="351" y="18"/>
                  </a:lnTo>
                  <a:lnTo>
                    <a:pt x="357" y="12"/>
                  </a:lnTo>
                  <a:lnTo>
                    <a:pt x="366" y="5"/>
                  </a:lnTo>
                  <a:lnTo>
                    <a:pt x="375" y="3"/>
                  </a:lnTo>
                  <a:lnTo>
                    <a:pt x="384" y="0"/>
                  </a:lnTo>
                  <a:lnTo>
                    <a:pt x="395" y="0"/>
                  </a:lnTo>
                  <a:lnTo>
                    <a:pt x="404" y="1"/>
                  </a:lnTo>
                  <a:lnTo>
                    <a:pt x="414" y="5"/>
                  </a:lnTo>
                  <a:lnTo>
                    <a:pt x="686" y="148"/>
                  </a:lnTo>
                  <a:lnTo>
                    <a:pt x="686" y="148"/>
                  </a:lnTo>
                  <a:lnTo>
                    <a:pt x="695" y="155"/>
                  </a:lnTo>
                  <a:lnTo>
                    <a:pt x="703" y="161"/>
                  </a:lnTo>
                  <a:lnTo>
                    <a:pt x="708" y="170"/>
                  </a:lnTo>
                  <a:lnTo>
                    <a:pt x="712" y="179"/>
                  </a:lnTo>
                  <a:lnTo>
                    <a:pt x="713" y="188"/>
                  </a:lnTo>
                  <a:lnTo>
                    <a:pt x="713" y="199"/>
                  </a:lnTo>
                  <a:lnTo>
                    <a:pt x="712" y="209"/>
                  </a:lnTo>
                  <a:lnTo>
                    <a:pt x="708" y="218"/>
                  </a:lnTo>
                  <a:lnTo>
                    <a:pt x="369" y="863"/>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88" name="Freeform 2226">
              <a:extLst>
                <a:ext uri="{FF2B5EF4-FFF2-40B4-BE49-F238E27FC236}">
                  <a16:creationId xmlns:a16="http://schemas.microsoft.com/office/drawing/2014/main" id="{066082F1-F7E4-4F54-91D7-72F8A8E4D844}"/>
                </a:ext>
              </a:extLst>
            </p:cNvPr>
            <p:cNvSpPr>
              <a:spLocks/>
            </p:cNvSpPr>
            <p:nvPr/>
          </p:nvSpPr>
          <p:spPr bwMode="auto">
            <a:xfrm>
              <a:off x="4934657" y="2546671"/>
              <a:ext cx="693335" cy="870420"/>
            </a:xfrm>
            <a:custGeom>
              <a:avLst/>
              <a:gdLst>
                <a:gd name="T0" fmla="*/ 28 w 693"/>
                <a:gd name="T1" fmla="*/ 728 h 870"/>
                <a:gd name="T2" fmla="*/ 28 w 693"/>
                <a:gd name="T3" fmla="*/ 728 h 870"/>
                <a:gd name="T4" fmla="*/ 20 w 693"/>
                <a:gd name="T5" fmla="*/ 723 h 870"/>
                <a:gd name="T6" fmla="*/ 12 w 693"/>
                <a:gd name="T7" fmla="*/ 715 h 870"/>
                <a:gd name="T8" fmla="*/ 7 w 693"/>
                <a:gd name="T9" fmla="*/ 707 h 870"/>
                <a:gd name="T10" fmla="*/ 3 w 693"/>
                <a:gd name="T11" fmla="*/ 698 h 870"/>
                <a:gd name="T12" fmla="*/ 0 w 693"/>
                <a:gd name="T13" fmla="*/ 688 h 870"/>
                <a:gd name="T14" fmla="*/ 0 w 693"/>
                <a:gd name="T15" fmla="*/ 679 h 870"/>
                <a:gd name="T16" fmla="*/ 3 w 693"/>
                <a:gd name="T17" fmla="*/ 668 h 870"/>
                <a:gd name="T18" fmla="*/ 7 w 693"/>
                <a:gd name="T19" fmla="*/ 659 h 870"/>
                <a:gd name="T20" fmla="*/ 338 w 693"/>
                <a:gd name="T21" fmla="*/ 28 h 870"/>
                <a:gd name="T22" fmla="*/ 338 w 693"/>
                <a:gd name="T23" fmla="*/ 28 h 870"/>
                <a:gd name="T24" fmla="*/ 343 w 693"/>
                <a:gd name="T25" fmla="*/ 19 h 870"/>
                <a:gd name="T26" fmla="*/ 351 w 693"/>
                <a:gd name="T27" fmla="*/ 12 h 870"/>
                <a:gd name="T28" fmla="*/ 359 w 693"/>
                <a:gd name="T29" fmla="*/ 7 h 870"/>
                <a:gd name="T30" fmla="*/ 368 w 693"/>
                <a:gd name="T31" fmla="*/ 3 h 870"/>
                <a:gd name="T32" fmla="*/ 378 w 693"/>
                <a:gd name="T33" fmla="*/ 0 h 870"/>
                <a:gd name="T34" fmla="*/ 387 w 693"/>
                <a:gd name="T35" fmla="*/ 0 h 870"/>
                <a:gd name="T36" fmla="*/ 398 w 693"/>
                <a:gd name="T37" fmla="*/ 3 h 870"/>
                <a:gd name="T38" fmla="*/ 407 w 693"/>
                <a:gd name="T39" fmla="*/ 6 h 870"/>
                <a:gd name="T40" fmla="*/ 665 w 693"/>
                <a:gd name="T41" fmla="*/ 142 h 870"/>
                <a:gd name="T42" fmla="*/ 665 w 693"/>
                <a:gd name="T43" fmla="*/ 142 h 870"/>
                <a:gd name="T44" fmla="*/ 675 w 693"/>
                <a:gd name="T45" fmla="*/ 147 h 870"/>
                <a:gd name="T46" fmla="*/ 681 w 693"/>
                <a:gd name="T47" fmla="*/ 155 h 870"/>
                <a:gd name="T48" fmla="*/ 688 w 693"/>
                <a:gd name="T49" fmla="*/ 163 h 870"/>
                <a:gd name="T50" fmla="*/ 691 w 693"/>
                <a:gd name="T51" fmla="*/ 172 h 870"/>
                <a:gd name="T52" fmla="*/ 693 w 693"/>
                <a:gd name="T53" fmla="*/ 182 h 870"/>
                <a:gd name="T54" fmla="*/ 693 w 693"/>
                <a:gd name="T55" fmla="*/ 191 h 870"/>
                <a:gd name="T56" fmla="*/ 691 w 693"/>
                <a:gd name="T57" fmla="*/ 202 h 870"/>
                <a:gd name="T58" fmla="*/ 688 w 693"/>
                <a:gd name="T59" fmla="*/ 211 h 870"/>
                <a:gd name="T60" fmla="*/ 356 w 693"/>
                <a:gd name="T61" fmla="*/ 842 h 870"/>
                <a:gd name="T62" fmla="*/ 356 w 693"/>
                <a:gd name="T63" fmla="*/ 842 h 870"/>
                <a:gd name="T64" fmla="*/ 350 w 693"/>
                <a:gd name="T65" fmla="*/ 852 h 870"/>
                <a:gd name="T66" fmla="*/ 343 w 693"/>
                <a:gd name="T67" fmla="*/ 858 h 870"/>
                <a:gd name="T68" fmla="*/ 334 w 693"/>
                <a:gd name="T69" fmla="*/ 865 h 870"/>
                <a:gd name="T70" fmla="*/ 325 w 693"/>
                <a:gd name="T71" fmla="*/ 867 h 870"/>
                <a:gd name="T72" fmla="*/ 316 w 693"/>
                <a:gd name="T73" fmla="*/ 870 h 870"/>
                <a:gd name="T74" fmla="*/ 306 w 693"/>
                <a:gd name="T75" fmla="*/ 870 h 870"/>
                <a:gd name="T76" fmla="*/ 295 w 693"/>
                <a:gd name="T77" fmla="*/ 868 h 870"/>
                <a:gd name="T78" fmla="*/ 286 w 693"/>
                <a:gd name="T79" fmla="*/ 865 h 870"/>
                <a:gd name="T80" fmla="*/ 28 w 693"/>
                <a:gd name="T81" fmla="*/ 728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3" h="870">
                  <a:moveTo>
                    <a:pt x="28" y="728"/>
                  </a:moveTo>
                  <a:lnTo>
                    <a:pt x="28" y="728"/>
                  </a:lnTo>
                  <a:lnTo>
                    <a:pt x="20" y="723"/>
                  </a:lnTo>
                  <a:lnTo>
                    <a:pt x="12" y="715"/>
                  </a:lnTo>
                  <a:lnTo>
                    <a:pt x="7" y="707"/>
                  </a:lnTo>
                  <a:lnTo>
                    <a:pt x="3" y="698"/>
                  </a:lnTo>
                  <a:lnTo>
                    <a:pt x="0" y="688"/>
                  </a:lnTo>
                  <a:lnTo>
                    <a:pt x="0" y="679"/>
                  </a:lnTo>
                  <a:lnTo>
                    <a:pt x="3" y="668"/>
                  </a:lnTo>
                  <a:lnTo>
                    <a:pt x="7" y="659"/>
                  </a:lnTo>
                  <a:lnTo>
                    <a:pt x="338" y="28"/>
                  </a:lnTo>
                  <a:lnTo>
                    <a:pt x="338" y="28"/>
                  </a:lnTo>
                  <a:lnTo>
                    <a:pt x="343" y="19"/>
                  </a:lnTo>
                  <a:lnTo>
                    <a:pt x="351" y="12"/>
                  </a:lnTo>
                  <a:lnTo>
                    <a:pt x="359" y="7"/>
                  </a:lnTo>
                  <a:lnTo>
                    <a:pt x="368" y="3"/>
                  </a:lnTo>
                  <a:lnTo>
                    <a:pt x="378" y="0"/>
                  </a:lnTo>
                  <a:lnTo>
                    <a:pt x="387" y="0"/>
                  </a:lnTo>
                  <a:lnTo>
                    <a:pt x="398" y="3"/>
                  </a:lnTo>
                  <a:lnTo>
                    <a:pt x="407" y="6"/>
                  </a:lnTo>
                  <a:lnTo>
                    <a:pt x="665" y="142"/>
                  </a:lnTo>
                  <a:lnTo>
                    <a:pt x="665" y="142"/>
                  </a:lnTo>
                  <a:lnTo>
                    <a:pt x="675" y="147"/>
                  </a:lnTo>
                  <a:lnTo>
                    <a:pt x="681" y="155"/>
                  </a:lnTo>
                  <a:lnTo>
                    <a:pt x="688" y="163"/>
                  </a:lnTo>
                  <a:lnTo>
                    <a:pt x="691" y="172"/>
                  </a:lnTo>
                  <a:lnTo>
                    <a:pt x="693" y="182"/>
                  </a:lnTo>
                  <a:lnTo>
                    <a:pt x="693" y="191"/>
                  </a:lnTo>
                  <a:lnTo>
                    <a:pt x="691" y="202"/>
                  </a:lnTo>
                  <a:lnTo>
                    <a:pt x="688" y="211"/>
                  </a:lnTo>
                  <a:lnTo>
                    <a:pt x="356" y="842"/>
                  </a:lnTo>
                  <a:lnTo>
                    <a:pt x="356" y="842"/>
                  </a:lnTo>
                  <a:lnTo>
                    <a:pt x="350" y="852"/>
                  </a:lnTo>
                  <a:lnTo>
                    <a:pt x="343" y="858"/>
                  </a:lnTo>
                  <a:lnTo>
                    <a:pt x="334" y="865"/>
                  </a:lnTo>
                  <a:lnTo>
                    <a:pt x="325" y="867"/>
                  </a:lnTo>
                  <a:lnTo>
                    <a:pt x="316" y="870"/>
                  </a:lnTo>
                  <a:lnTo>
                    <a:pt x="306" y="870"/>
                  </a:lnTo>
                  <a:lnTo>
                    <a:pt x="295" y="868"/>
                  </a:lnTo>
                  <a:lnTo>
                    <a:pt x="286" y="865"/>
                  </a:lnTo>
                  <a:lnTo>
                    <a:pt x="28" y="728"/>
                  </a:lnTo>
                  <a:close/>
                </a:path>
              </a:pathLst>
            </a:custGeom>
            <a:solidFill>
              <a:srgbClr val="DF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89" name="Freeform 2227">
              <a:extLst>
                <a:ext uri="{FF2B5EF4-FFF2-40B4-BE49-F238E27FC236}">
                  <a16:creationId xmlns:a16="http://schemas.microsoft.com/office/drawing/2014/main" id="{A8F1C63A-CE69-467F-8979-471C71038402}"/>
                </a:ext>
              </a:extLst>
            </p:cNvPr>
            <p:cNvSpPr>
              <a:spLocks/>
            </p:cNvSpPr>
            <p:nvPr/>
          </p:nvSpPr>
          <p:spPr bwMode="auto">
            <a:xfrm>
              <a:off x="5394879" y="2626710"/>
              <a:ext cx="15008" cy="13007"/>
            </a:xfrm>
            <a:custGeom>
              <a:avLst/>
              <a:gdLst>
                <a:gd name="T0" fmla="*/ 13 w 15"/>
                <a:gd name="T1" fmla="*/ 9 h 13"/>
                <a:gd name="T2" fmla="*/ 13 w 15"/>
                <a:gd name="T3" fmla="*/ 9 h 13"/>
                <a:gd name="T4" fmla="*/ 12 w 15"/>
                <a:gd name="T5" fmla="*/ 11 h 13"/>
                <a:gd name="T6" fmla="*/ 9 w 15"/>
                <a:gd name="T7" fmla="*/ 13 h 13"/>
                <a:gd name="T8" fmla="*/ 7 w 15"/>
                <a:gd name="T9" fmla="*/ 13 h 13"/>
                <a:gd name="T10" fmla="*/ 4 w 15"/>
                <a:gd name="T11" fmla="*/ 13 h 13"/>
                <a:gd name="T12" fmla="*/ 4 w 15"/>
                <a:gd name="T13" fmla="*/ 13 h 13"/>
                <a:gd name="T14" fmla="*/ 2 w 15"/>
                <a:gd name="T15" fmla="*/ 10 h 13"/>
                <a:gd name="T16" fmla="*/ 0 w 15"/>
                <a:gd name="T17" fmla="*/ 9 h 13"/>
                <a:gd name="T18" fmla="*/ 0 w 15"/>
                <a:gd name="T19" fmla="*/ 6 h 13"/>
                <a:gd name="T20" fmla="*/ 2 w 15"/>
                <a:gd name="T21" fmla="*/ 3 h 13"/>
                <a:gd name="T22" fmla="*/ 2 w 15"/>
                <a:gd name="T23" fmla="*/ 3 h 13"/>
                <a:gd name="T24" fmla="*/ 3 w 15"/>
                <a:gd name="T25" fmla="*/ 1 h 13"/>
                <a:gd name="T26" fmla="*/ 5 w 15"/>
                <a:gd name="T27" fmla="*/ 0 h 13"/>
                <a:gd name="T28" fmla="*/ 8 w 15"/>
                <a:gd name="T29" fmla="*/ 0 h 13"/>
                <a:gd name="T30" fmla="*/ 11 w 15"/>
                <a:gd name="T31" fmla="*/ 0 h 13"/>
                <a:gd name="T32" fmla="*/ 11 w 15"/>
                <a:gd name="T33" fmla="*/ 0 h 13"/>
                <a:gd name="T34" fmla="*/ 13 w 15"/>
                <a:gd name="T35" fmla="*/ 2 h 13"/>
                <a:gd name="T36" fmla="*/ 15 w 15"/>
                <a:gd name="T37" fmla="*/ 3 h 13"/>
                <a:gd name="T38" fmla="*/ 15 w 15"/>
                <a:gd name="T39" fmla="*/ 6 h 13"/>
                <a:gd name="T40" fmla="*/ 13 w 15"/>
                <a:gd name="T41" fmla="*/ 9 h 13"/>
                <a:gd name="T42" fmla="*/ 13 w 15"/>
                <a:gd name="T4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3">
                  <a:moveTo>
                    <a:pt x="13" y="9"/>
                  </a:moveTo>
                  <a:lnTo>
                    <a:pt x="13" y="9"/>
                  </a:lnTo>
                  <a:lnTo>
                    <a:pt x="12" y="11"/>
                  </a:lnTo>
                  <a:lnTo>
                    <a:pt x="9" y="13"/>
                  </a:lnTo>
                  <a:lnTo>
                    <a:pt x="7" y="13"/>
                  </a:lnTo>
                  <a:lnTo>
                    <a:pt x="4" y="13"/>
                  </a:lnTo>
                  <a:lnTo>
                    <a:pt x="4" y="13"/>
                  </a:lnTo>
                  <a:lnTo>
                    <a:pt x="2" y="10"/>
                  </a:lnTo>
                  <a:lnTo>
                    <a:pt x="0" y="9"/>
                  </a:lnTo>
                  <a:lnTo>
                    <a:pt x="0" y="6"/>
                  </a:lnTo>
                  <a:lnTo>
                    <a:pt x="2" y="3"/>
                  </a:lnTo>
                  <a:lnTo>
                    <a:pt x="2" y="3"/>
                  </a:lnTo>
                  <a:lnTo>
                    <a:pt x="3" y="1"/>
                  </a:lnTo>
                  <a:lnTo>
                    <a:pt x="5" y="0"/>
                  </a:lnTo>
                  <a:lnTo>
                    <a:pt x="8" y="0"/>
                  </a:lnTo>
                  <a:lnTo>
                    <a:pt x="11" y="0"/>
                  </a:lnTo>
                  <a:lnTo>
                    <a:pt x="11" y="0"/>
                  </a:lnTo>
                  <a:lnTo>
                    <a:pt x="13" y="2"/>
                  </a:lnTo>
                  <a:lnTo>
                    <a:pt x="15" y="3"/>
                  </a:lnTo>
                  <a:lnTo>
                    <a:pt x="15" y="6"/>
                  </a:lnTo>
                  <a:lnTo>
                    <a:pt x="13" y="9"/>
                  </a:lnTo>
                  <a:lnTo>
                    <a:pt x="13" y="9"/>
                  </a:lnTo>
                  <a:close/>
                </a:path>
              </a:pathLst>
            </a:custGeom>
            <a:solidFill>
              <a:srgbClr val="485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90" name="Freeform 2228">
              <a:extLst>
                <a:ext uri="{FF2B5EF4-FFF2-40B4-BE49-F238E27FC236}">
                  <a16:creationId xmlns:a16="http://schemas.microsoft.com/office/drawing/2014/main" id="{FD957B22-99B0-4EEF-B984-83A302950D41}"/>
                </a:ext>
              </a:extLst>
            </p:cNvPr>
            <p:cNvSpPr>
              <a:spLocks/>
            </p:cNvSpPr>
            <p:nvPr/>
          </p:nvSpPr>
          <p:spPr bwMode="auto">
            <a:xfrm>
              <a:off x="5457910" y="2632713"/>
              <a:ext cx="9005" cy="9005"/>
            </a:xfrm>
            <a:custGeom>
              <a:avLst/>
              <a:gdLst>
                <a:gd name="T0" fmla="*/ 9 w 9"/>
                <a:gd name="T1" fmla="*/ 7 h 9"/>
                <a:gd name="T2" fmla="*/ 9 w 9"/>
                <a:gd name="T3" fmla="*/ 7 h 9"/>
                <a:gd name="T4" fmla="*/ 6 w 9"/>
                <a:gd name="T5" fmla="*/ 9 h 9"/>
                <a:gd name="T6" fmla="*/ 2 w 9"/>
                <a:gd name="T7" fmla="*/ 8 h 9"/>
                <a:gd name="T8" fmla="*/ 2 w 9"/>
                <a:gd name="T9" fmla="*/ 8 h 9"/>
                <a:gd name="T10" fmla="*/ 0 w 9"/>
                <a:gd name="T11" fmla="*/ 5 h 9"/>
                <a:gd name="T12" fmla="*/ 1 w 9"/>
                <a:gd name="T13" fmla="*/ 3 h 9"/>
                <a:gd name="T14" fmla="*/ 1 w 9"/>
                <a:gd name="T15" fmla="*/ 3 h 9"/>
                <a:gd name="T16" fmla="*/ 3 w 9"/>
                <a:gd name="T17" fmla="*/ 0 h 9"/>
                <a:gd name="T18" fmla="*/ 6 w 9"/>
                <a:gd name="T19" fmla="*/ 0 h 9"/>
                <a:gd name="T20" fmla="*/ 6 w 9"/>
                <a:gd name="T21" fmla="*/ 0 h 9"/>
                <a:gd name="T22" fmla="*/ 9 w 9"/>
                <a:gd name="T23" fmla="*/ 3 h 9"/>
                <a:gd name="T24" fmla="*/ 9 w 9"/>
                <a:gd name="T25" fmla="*/ 7 h 9"/>
                <a:gd name="T26" fmla="*/ 9 w 9"/>
                <a:gd name="T2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7"/>
                  </a:moveTo>
                  <a:lnTo>
                    <a:pt x="9" y="7"/>
                  </a:lnTo>
                  <a:lnTo>
                    <a:pt x="6" y="9"/>
                  </a:lnTo>
                  <a:lnTo>
                    <a:pt x="2" y="8"/>
                  </a:lnTo>
                  <a:lnTo>
                    <a:pt x="2" y="8"/>
                  </a:lnTo>
                  <a:lnTo>
                    <a:pt x="0" y="5"/>
                  </a:lnTo>
                  <a:lnTo>
                    <a:pt x="1" y="3"/>
                  </a:lnTo>
                  <a:lnTo>
                    <a:pt x="1" y="3"/>
                  </a:lnTo>
                  <a:lnTo>
                    <a:pt x="3" y="0"/>
                  </a:lnTo>
                  <a:lnTo>
                    <a:pt x="6" y="0"/>
                  </a:lnTo>
                  <a:lnTo>
                    <a:pt x="6" y="0"/>
                  </a:lnTo>
                  <a:lnTo>
                    <a:pt x="9" y="3"/>
                  </a:lnTo>
                  <a:lnTo>
                    <a:pt x="9" y="7"/>
                  </a:lnTo>
                  <a:lnTo>
                    <a:pt x="9" y="7"/>
                  </a:lnTo>
                  <a:close/>
                </a:path>
              </a:pathLst>
            </a:custGeom>
            <a:solidFill>
              <a:srgbClr val="485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91" name="Freeform 2229">
              <a:extLst>
                <a:ext uri="{FF2B5EF4-FFF2-40B4-BE49-F238E27FC236}">
                  <a16:creationId xmlns:a16="http://schemas.microsoft.com/office/drawing/2014/main" id="{D58FB539-D0E6-44E5-BB34-2C14CA959C45}"/>
                </a:ext>
              </a:extLst>
            </p:cNvPr>
            <p:cNvSpPr>
              <a:spLocks/>
            </p:cNvSpPr>
            <p:nvPr/>
          </p:nvSpPr>
          <p:spPr bwMode="auto">
            <a:xfrm>
              <a:off x="5427895" y="2642718"/>
              <a:ext cx="48023" cy="29014"/>
            </a:xfrm>
            <a:custGeom>
              <a:avLst/>
              <a:gdLst>
                <a:gd name="T0" fmla="*/ 48 w 48"/>
                <a:gd name="T1" fmla="*/ 28 h 29"/>
                <a:gd name="T2" fmla="*/ 48 w 48"/>
                <a:gd name="T3" fmla="*/ 28 h 29"/>
                <a:gd name="T4" fmla="*/ 45 w 48"/>
                <a:gd name="T5" fmla="*/ 29 h 29"/>
                <a:gd name="T6" fmla="*/ 43 w 48"/>
                <a:gd name="T7" fmla="*/ 29 h 29"/>
                <a:gd name="T8" fmla="*/ 1 w 48"/>
                <a:gd name="T9" fmla="*/ 7 h 29"/>
                <a:gd name="T10" fmla="*/ 1 w 48"/>
                <a:gd name="T11" fmla="*/ 7 h 29"/>
                <a:gd name="T12" fmla="*/ 0 w 48"/>
                <a:gd name="T13" fmla="*/ 6 h 29"/>
                <a:gd name="T14" fmla="*/ 0 w 48"/>
                <a:gd name="T15" fmla="*/ 3 h 29"/>
                <a:gd name="T16" fmla="*/ 0 w 48"/>
                <a:gd name="T17" fmla="*/ 3 h 29"/>
                <a:gd name="T18" fmla="*/ 2 w 48"/>
                <a:gd name="T19" fmla="*/ 0 h 29"/>
                <a:gd name="T20" fmla="*/ 4 w 48"/>
                <a:gd name="T21" fmla="*/ 2 h 29"/>
                <a:gd name="T22" fmla="*/ 46 w 48"/>
                <a:gd name="T23" fmla="*/ 24 h 29"/>
                <a:gd name="T24" fmla="*/ 46 w 48"/>
                <a:gd name="T25" fmla="*/ 24 h 29"/>
                <a:gd name="T26" fmla="*/ 48 w 48"/>
                <a:gd name="T27" fmla="*/ 25 h 29"/>
                <a:gd name="T28" fmla="*/ 48 w 48"/>
                <a:gd name="T29" fmla="*/ 28 h 29"/>
                <a:gd name="T30" fmla="*/ 48 w 48"/>
                <a:gd name="T31"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29">
                  <a:moveTo>
                    <a:pt x="48" y="28"/>
                  </a:moveTo>
                  <a:lnTo>
                    <a:pt x="48" y="28"/>
                  </a:lnTo>
                  <a:lnTo>
                    <a:pt x="45" y="29"/>
                  </a:lnTo>
                  <a:lnTo>
                    <a:pt x="43" y="29"/>
                  </a:lnTo>
                  <a:lnTo>
                    <a:pt x="1" y="7"/>
                  </a:lnTo>
                  <a:lnTo>
                    <a:pt x="1" y="7"/>
                  </a:lnTo>
                  <a:lnTo>
                    <a:pt x="0" y="6"/>
                  </a:lnTo>
                  <a:lnTo>
                    <a:pt x="0" y="3"/>
                  </a:lnTo>
                  <a:lnTo>
                    <a:pt x="0" y="3"/>
                  </a:lnTo>
                  <a:lnTo>
                    <a:pt x="2" y="0"/>
                  </a:lnTo>
                  <a:lnTo>
                    <a:pt x="4" y="2"/>
                  </a:lnTo>
                  <a:lnTo>
                    <a:pt x="46" y="24"/>
                  </a:lnTo>
                  <a:lnTo>
                    <a:pt x="46" y="24"/>
                  </a:lnTo>
                  <a:lnTo>
                    <a:pt x="48" y="25"/>
                  </a:lnTo>
                  <a:lnTo>
                    <a:pt x="48" y="28"/>
                  </a:lnTo>
                  <a:lnTo>
                    <a:pt x="48" y="28"/>
                  </a:lnTo>
                  <a:close/>
                </a:path>
              </a:pathLst>
            </a:custGeom>
            <a:solidFill>
              <a:srgbClr val="485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92" name="Freeform 2230">
              <a:extLst>
                <a:ext uri="{FF2B5EF4-FFF2-40B4-BE49-F238E27FC236}">
                  <a16:creationId xmlns:a16="http://schemas.microsoft.com/office/drawing/2014/main" id="{C474794D-93A2-4CEC-8BF1-0C9FC4963343}"/>
                </a:ext>
              </a:extLst>
            </p:cNvPr>
            <p:cNvSpPr>
              <a:spLocks/>
            </p:cNvSpPr>
            <p:nvPr/>
          </p:nvSpPr>
          <p:spPr bwMode="auto">
            <a:xfrm>
              <a:off x="5084729" y="3286028"/>
              <a:ext cx="56027" cy="41020"/>
            </a:xfrm>
            <a:custGeom>
              <a:avLst/>
              <a:gdLst>
                <a:gd name="T0" fmla="*/ 49 w 56"/>
                <a:gd name="T1" fmla="*/ 38 h 41"/>
                <a:gd name="T2" fmla="*/ 49 w 56"/>
                <a:gd name="T3" fmla="*/ 38 h 41"/>
                <a:gd name="T4" fmla="*/ 48 w 56"/>
                <a:gd name="T5" fmla="*/ 40 h 41"/>
                <a:gd name="T6" fmla="*/ 45 w 56"/>
                <a:gd name="T7" fmla="*/ 41 h 41"/>
                <a:gd name="T8" fmla="*/ 44 w 56"/>
                <a:gd name="T9" fmla="*/ 41 h 41"/>
                <a:gd name="T10" fmla="*/ 41 w 56"/>
                <a:gd name="T11" fmla="*/ 41 h 41"/>
                <a:gd name="T12" fmla="*/ 2 w 56"/>
                <a:gd name="T13" fmla="*/ 20 h 41"/>
                <a:gd name="T14" fmla="*/ 2 w 56"/>
                <a:gd name="T15" fmla="*/ 20 h 41"/>
                <a:gd name="T16" fmla="*/ 1 w 56"/>
                <a:gd name="T17" fmla="*/ 19 h 41"/>
                <a:gd name="T18" fmla="*/ 0 w 56"/>
                <a:gd name="T19" fmla="*/ 18 h 41"/>
                <a:gd name="T20" fmla="*/ 0 w 56"/>
                <a:gd name="T21" fmla="*/ 15 h 41"/>
                <a:gd name="T22" fmla="*/ 0 w 56"/>
                <a:gd name="T23" fmla="*/ 13 h 41"/>
                <a:gd name="T24" fmla="*/ 5 w 56"/>
                <a:gd name="T25" fmla="*/ 2 h 41"/>
                <a:gd name="T26" fmla="*/ 5 w 56"/>
                <a:gd name="T27" fmla="*/ 2 h 41"/>
                <a:gd name="T28" fmla="*/ 8 w 56"/>
                <a:gd name="T29" fmla="*/ 1 h 41"/>
                <a:gd name="T30" fmla="*/ 9 w 56"/>
                <a:gd name="T31" fmla="*/ 0 h 41"/>
                <a:gd name="T32" fmla="*/ 11 w 56"/>
                <a:gd name="T33" fmla="*/ 0 h 41"/>
                <a:gd name="T34" fmla="*/ 14 w 56"/>
                <a:gd name="T35" fmla="*/ 0 h 41"/>
                <a:gd name="T36" fmla="*/ 52 w 56"/>
                <a:gd name="T37" fmla="*/ 20 h 41"/>
                <a:gd name="T38" fmla="*/ 52 w 56"/>
                <a:gd name="T39" fmla="*/ 20 h 41"/>
                <a:gd name="T40" fmla="*/ 54 w 56"/>
                <a:gd name="T41" fmla="*/ 22 h 41"/>
                <a:gd name="T42" fmla="*/ 56 w 56"/>
                <a:gd name="T43" fmla="*/ 23 h 41"/>
                <a:gd name="T44" fmla="*/ 56 w 56"/>
                <a:gd name="T45" fmla="*/ 25 h 41"/>
                <a:gd name="T46" fmla="*/ 54 w 56"/>
                <a:gd name="T47" fmla="*/ 28 h 41"/>
                <a:gd name="T48" fmla="*/ 49 w 56"/>
                <a:gd name="T49"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41">
                  <a:moveTo>
                    <a:pt x="49" y="38"/>
                  </a:moveTo>
                  <a:lnTo>
                    <a:pt x="49" y="38"/>
                  </a:lnTo>
                  <a:lnTo>
                    <a:pt x="48" y="40"/>
                  </a:lnTo>
                  <a:lnTo>
                    <a:pt x="45" y="41"/>
                  </a:lnTo>
                  <a:lnTo>
                    <a:pt x="44" y="41"/>
                  </a:lnTo>
                  <a:lnTo>
                    <a:pt x="41" y="41"/>
                  </a:lnTo>
                  <a:lnTo>
                    <a:pt x="2" y="20"/>
                  </a:lnTo>
                  <a:lnTo>
                    <a:pt x="2" y="20"/>
                  </a:lnTo>
                  <a:lnTo>
                    <a:pt x="1" y="19"/>
                  </a:lnTo>
                  <a:lnTo>
                    <a:pt x="0" y="18"/>
                  </a:lnTo>
                  <a:lnTo>
                    <a:pt x="0" y="15"/>
                  </a:lnTo>
                  <a:lnTo>
                    <a:pt x="0" y="13"/>
                  </a:lnTo>
                  <a:lnTo>
                    <a:pt x="5" y="2"/>
                  </a:lnTo>
                  <a:lnTo>
                    <a:pt x="5" y="2"/>
                  </a:lnTo>
                  <a:lnTo>
                    <a:pt x="8" y="1"/>
                  </a:lnTo>
                  <a:lnTo>
                    <a:pt x="9" y="0"/>
                  </a:lnTo>
                  <a:lnTo>
                    <a:pt x="11" y="0"/>
                  </a:lnTo>
                  <a:lnTo>
                    <a:pt x="14" y="0"/>
                  </a:lnTo>
                  <a:lnTo>
                    <a:pt x="52" y="20"/>
                  </a:lnTo>
                  <a:lnTo>
                    <a:pt x="52" y="20"/>
                  </a:lnTo>
                  <a:lnTo>
                    <a:pt x="54" y="22"/>
                  </a:lnTo>
                  <a:lnTo>
                    <a:pt x="56" y="23"/>
                  </a:lnTo>
                  <a:lnTo>
                    <a:pt x="56" y="25"/>
                  </a:lnTo>
                  <a:lnTo>
                    <a:pt x="54" y="28"/>
                  </a:lnTo>
                  <a:lnTo>
                    <a:pt x="49" y="38"/>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93" name="Freeform 2231">
              <a:extLst>
                <a:ext uri="{FF2B5EF4-FFF2-40B4-BE49-F238E27FC236}">
                  <a16:creationId xmlns:a16="http://schemas.microsoft.com/office/drawing/2014/main" id="{31B83598-781E-48CF-BFF1-B049B3157F76}"/>
                </a:ext>
              </a:extLst>
            </p:cNvPr>
            <p:cNvSpPr>
              <a:spLocks/>
            </p:cNvSpPr>
            <p:nvPr/>
          </p:nvSpPr>
          <p:spPr bwMode="auto">
            <a:xfrm>
              <a:off x="5231801" y="2603699"/>
              <a:ext cx="23011" cy="33016"/>
            </a:xfrm>
            <a:custGeom>
              <a:avLst/>
              <a:gdLst>
                <a:gd name="T0" fmla="*/ 7 w 23"/>
                <a:gd name="T1" fmla="*/ 33 h 33"/>
                <a:gd name="T2" fmla="*/ 7 w 23"/>
                <a:gd name="T3" fmla="*/ 33 h 33"/>
                <a:gd name="T4" fmla="*/ 0 w 23"/>
                <a:gd name="T5" fmla="*/ 28 h 33"/>
                <a:gd name="T6" fmla="*/ 14 w 23"/>
                <a:gd name="T7" fmla="*/ 0 h 33"/>
                <a:gd name="T8" fmla="*/ 23 w 23"/>
                <a:gd name="T9" fmla="*/ 4 h 33"/>
                <a:gd name="T10" fmla="*/ 7 w 23"/>
                <a:gd name="T11" fmla="*/ 33 h 33"/>
              </a:gdLst>
              <a:ahLst/>
              <a:cxnLst>
                <a:cxn ang="0">
                  <a:pos x="T0" y="T1"/>
                </a:cxn>
                <a:cxn ang="0">
                  <a:pos x="T2" y="T3"/>
                </a:cxn>
                <a:cxn ang="0">
                  <a:pos x="T4" y="T5"/>
                </a:cxn>
                <a:cxn ang="0">
                  <a:pos x="T6" y="T7"/>
                </a:cxn>
                <a:cxn ang="0">
                  <a:pos x="T8" y="T9"/>
                </a:cxn>
                <a:cxn ang="0">
                  <a:pos x="T10" y="T11"/>
                </a:cxn>
              </a:cxnLst>
              <a:rect l="0" t="0" r="r" b="b"/>
              <a:pathLst>
                <a:path w="23" h="33">
                  <a:moveTo>
                    <a:pt x="7" y="33"/>
                  </a:moveTo>
                  <a:lnTo>
                    <a:pt x="7" y="33"/>
                  </a:lnTo>
                  <a:lnTo>
                    <a:pt x="0" y="28"/>
                  </a:lnTo>
                  <a:lnTo>
                    <a:pt x="14" y="0"/>
                  </a:lnTo>
                  <a:lnTo>
                    <a:pt x="23" y="4"/>
                  </a:lnTo>
                  <a:lnTo>
                    <a:pt x="7" y="33"/>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94" name="Freeform 2232">
              <a:extLst>
                <a:ext uri="{FF2B5EF4-FFF2-40B4-BE49-F238E27FC236}">
                  <a16:creationId xmlns:a16="http://schemas.microsoft.com/office/drawing/2014/main" id="{7BC29A5B-499B-435A-8325-B46ACC564339}"/>
                </a:ext>
              </a:extLst>
            </p:cNvPr>
            <p:cNvSpPr>
              <a:spLocks/>
            </p:cNvSpPr>
            <p:nvPr/>
          </p:nvSpPr>
          <p:spPr bwMode="auto">
            <a:xfrm>
              <a:off x="5192781" y="2657725"/>
              <a:ext cx="33016" cy="52025"/>
            </a:xfrm>
            <a:custGeom>
              <a:avLst/>
              <a:gdLst>
                <a:gd name="T0" fmla="*/ 9 w 33"/>
                <a:gd name="T1" fmla="*/ 52 h 52"/>
                <a:gd name="T2" fmla="*/ 9 w 33"/>
                <a:gd name="T3" fmla="*/ 52 h 52"/>
                <a:gd name="T4" fmla="*/ 0 w 33"/>
                <a:gd name="T5" fmla="*/ 48 h 52"/>
                <a:gd name="T6" fmla="*/ 24 w 33"/>
                <a:gd name="T7" fmla="*/ 0 h 52"/>
                <a:gd name="T8" fmla="*/ 33 w 33"/>
                <a:gd name="T9" fmla="*/ 5 h 52"/>
                <a:gd name="T10" fmla="*/ 9 w 33"/>
                <a:gd name="T11" fmla="*/ 52 h 52"/>
              </a:gdLst>
              <a:ahLst/>
              <a:cxnLst>
                <a:cxn ang="0">
                  <a:pos x="T0" y="T1"/>
                </a:cxn>
                <a:cxn ang="0">
                  <a:pos x="T2" y="T3"/>
                </a:cxn>
                <a:cxn ang="0">
                  <a:pos x="T4" y="T5"/>
                </a:cxn>
                <a:cxn ang="0">
                  <a:pos x="T6" y="T7"/>
                </a:cxn>
                <a:cxn ang="0">
                  <a:pos x="T8" y="T9"/>
                </a:cxn>
                <a:cxn ang="0">
                  <a:pos x="T10" y="T11"/>
                </a:cxn>
              </a:cxnLst>
              <a:rect l="0" t="0" r="r" b="b"/>
              <a:pathLst>
                <a:path w="33" h="52">
                  <a:moveTo>
                    <a:pt x="9" y="52"/>
                  </a:moveTo>
                  <a:lnTo>
                    <a:pt x="9" y="52"/>
                  </a:lnTo>
                  <a:lnTo>
                    <a:pt x="0" y="48"/>
                  </a:lnTo>
                  <a:lnTo>
                    <a:pt x="24" y="0"/>
                  </a:lnTo>
                  <a:lnTo>
                    <a:pt x="33" y="5"/>
                  </a:lnTo>
                  <a:lnTo>
                    <a:pt x="9" y="52"/>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95" name="Freeform 2233">
              <a:extLst>
                <a:ext uri="{FF2B5EF4-FFF2-40B4-BE49-F238E27FC236}">
                  <a16:creationId xmlns:a16="http://schemas.microsoft.com/office/drawing/2014/main" id="{F4B47342-8AD1-47BB-B5D5-1D3F64DC7027}"/>
                </a:ext>
              </a:extLst>
            </p:cNvPr>
            <p:cNvSpPr>
              <a:spLocks/>
            </p:cNvSpPr>
            <p:nvPr/>
          </p:nvSpPr>
          <p:spPr bwMode="auto">
            <a:xfrm>
              <a:off x="5162767" y="2715753"/>
              <a:ext cx="32015" cy="51025"/>
            </a:xfrm>
            <a:custGeom>
              <a:avLst/>
              <a:gdLst>
                <a:gd name="T0" fmla="*/ 9 w 32"/>
                <a:gd name="T1" fmla="*/ 51 h 51"/>
                <a:gd name="T2" fmla="*/ 9 w 32"/>
                <a:gd name="T3" fmla="*/ 51 h 51"/>
                <a:gd name="T4" fmla="*/ 0 w 32"/>
                <a:gd name="T5" fmla="*/ 46 h 51"/>
                <a:gd name="T6" fmla="*/ 24 w 32"/>
                <a:gd name="T7" fmla="*/ 0 h 51"/>
                <a:gd name="T8" fmla="*/ 32 w 32"/>
                <a:gd name="T9" fmla="*/ 5 h 51"/>
                <a:gd name="T10" fmla="*/ 9 w 32"/>
                <a:gd name="T11" fmla="*/ 51 h 51"/>
              </a:gdLst>
              <a:ahLst/>
              <a:cxnLst>
                <a:cxn ang="0">
                  <a:pos x="T0" y="T1"/>
                </a:cxn>
                <a:cxn ang="0">
                  <a:pos x="T2" y="T3"/>
                </a:cxn>
                <a:cxn ang="0">
                  <a:pos x="T4" y="T5"/>
                </a:cxn>
                <a:cxn ang="0">
                  <a:pos x="T6" y="T7"/>
                </a:cxn>
                <a:cxn ang="0">
                  <a:pos x="T8" y="T9"/>
                </a:cxn>
                <a:cxn ang="0">
                  <a:pos x="T10" y="T11"/>
                </a:cxn>
              </a:cxnLst>
              <a:rect l="0" t="0" r="r" b="b"/>
              <a:pathLst>
                <a:path w="32" h="51">
                  <a:moveTo>
                    <a:pt x="9" y="51"/>
                  </a:moveTo>
                  <a:lnTo>
                    <a:pt x="9" y="51"/>
                  </a:lnTo>
                  <a:lnTo>
                    <a:pt x="0" y="46"/>
                  </a:lnTo>
                  <a:lnTo>
                    <a:pt x="24" y="0"/>
                  </a:lnTo>
                  <a:lnTo>
                    <a:pt x="32" y="5"/>
                  </a:lnTo>
                  <a:lnTo>
                    <a:pt x="9" y="51"/>
                  </a:lnTo>
                  <a:close/>
                </a:path>
              </a:pathLst>
            </a:custGeom>
            <a:solidFill>
              <a:srgbClr val="C1CA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96" name="Freeform 2234">
              <a:extLst>
                <a:ext uri="{FF2B5EF4-FFF2-40B4-BE49-F238E27FC236}">
                  <a16:creationId xmlns:a16="http://schemas.microsoft.com/office/drawing/2014/main" id="{D602087D-0C26-475E-8544-60C08D8FAD00}"/>
                </a:ext>
              </a:extLst>
            </p:cNvPr>
            <p:cNvSpPr>
              <a:spLocks/>
            </p:cNvSpPr>
            <p:nvPr/>
          </p:nvSpPr>
          <p:spPr bwMode="auto">
            <a:xfrm>
              <a:off x="4973676" y="2613704"/>
              <a:ext cx="616297" cy="734354"/>
            </a:xfrm>
            <a:custGeom>
              <a:avLst/>
              <a:gdLst>
                <a:gd name="T0" fmla="*/ 319 w 616"/>
                <a:gd name="T1" fmla="*/ 734 h 734"/>
                <a:gd name="T2" fmla="*/ 0 w 616"/>
                <a:gd name="T3" fmla="*/ 566 h 734"/>
                <a:gd name="T4" fmla="*/ 298 w 616"/>
                <a:gd name="T5" fmla="*/ 0 h 734"/>
                <a:gd name="T6" fmla="*/ 616 w 616"/>
                <a:gd name="T7" fmla="*/ 167 h 734"/>
                <a:gd name="T8" fmla="*/ 319 w 616"/>
                <a:gd name="T9" fmla="*/ 734 h 734"/>
              </a:gdLst>
              <a:ahLst/>
              <a:cxnLst>
                <a:cxn ang="0">
                  <a:pos x="T0" y="T1"/>
                </a:cxn>
                <a:cxn ang="0">
                  <a:pos x="T2" y="T3"/>
                </a:cxn>
                <a:cxn ang="0">
                  <a:pos x="T4" y="T5"/>
                </a:cxn>
                <a:cxn ang="0">
                  <a:pos x="T6" y="T7"/>
                </a:cxn>
                <a:cxn ang="0">
                  <a:pos x="T8" y="T9"/>
                </a:cxn>
              </a:cxnLst>
              <a:rect l="0" t="0" r="r" b="b"/>
              <a:pathLst>
                <a:path w="616" h="734">
                  <a:moveTo>
                    <a:pt x="319" y="734"/>
                  </a:moveTo>
                  <a:lnTo>
                    <a:pt x="0" y="566"/>
                  </a:lnTo>
                  <a:lnTo>
                    <a:pt x="298" y="0"/>
                  </a:lnTo>
                  <a:lnTo>
                    <a:pt x="616" y="167"/>
                  </a:lnTo>
                  <a:lnTo>
                    <a:pt x="319" y="734"/>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97" name="Freeform 2235">
              <a:extLst>
                <a:ext uri="{FF2B5EF4-FFF2-40B4-BE49-F238E27FC236}">
                  <a16:creationId xmlns:a16="http://schemas.microsoft.com/office/drawing/2014/main" id="{04845CCA-8376-48E3-931A-681C1EECD975}"/>
                </a:ext>
              </a:extLst>
            </p:cNvPr>
            <p:cNvSpPr>
              <a:spLocks/>
            </p:cNvSpPr>
            <p:nvPr/>
          </p:nvSpPr>
          <p:spPr bwMode="auto">
            <a:xfrm>
              <a:off x="5079727" y="2671732"/>
              <a:ext cx="417202" cy="307149"/>
            </a:xfrm>
            <a:custGeom>
              <a:avLst/>
              <a:gdLst>
                <a:gd name="T0" fmla="*/ 96 w 417"/>
                <a:gd name="T1" fmla="*/ 124 h 307"/>
                <a:gd name="T2" fmla="*/ 0 w 417"/>
                <a:gd name="T3" fmla="*/ 307 h 307"/>
                <a:gd name="T4" fmla="*/ 417 w 417"/>
                <a:gd name="T5" fmla="*/ 60 h 307"/>
                <a:gd name="T6" fmla="*/ 304 w 417"/>
                <a:gd name="T7" fmla="*/ 0 h 307"/>
                <a:gd name="T8" fmla="*/ 96 w 417"/>
                <a:gd name="T9" fmla="*/ 124 h 307"/>
              </a:gdLst>
              <a:ahLst/>
              <a:cxnLst>
                <a:cxn ang="0">
                  <a:pos x="T0" y="T1"/>
                </a:cxn>
                <a:cxn ang="0">
                  <a:pos x="T2" y="T3"/>
                </a:cxn>
                <a:cxn ang="0">
                  <a:pos x="T4" y="T5"/>
                </a:cxn>
                <a:cxn ang="0">
                  <a:pos x="T6" y="T7"/>
                </a:cxn>
                <a:cxn ang="0">
                  <a:pos x="T8" y="T9"/>
                </a:cxn>
              </a:cxnLst>
              <a:rect l="0" t="0" r="r" b="b"/>
              <a:pathLst>
                <a:path w="417" h="307">
                  <a:moveTo>
                    <a:pt x="96" y="124"/>
                  </a:moveTo>
                  <a:lnTo>
                    <a:pt x="0" y="307"/>
                  </a:lnTo>
                  <a:lnTo>
                    <a:pt x="417" y="60"/>
                  </a:lnTo>
                  <a:lnTo>
                    <a:pt x="304" y="0"/>
                  </a:lnTo>
                  <a:lnTo>
                    <a:pt x="96" y="124"/>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598" name="Freeform 2236">
              <a:extLst>
                <a:ext uri="{FF2B5EF4-FFF2-40B4-BE49-F238E27FC236}">
                  <a16:creationId xmlns:a16="http://schemas.microsoft.com/office/drawing/2014/main" id="{0440B9A4-140C-4E7A-9E72-1DA400ECC7D6}"/>
                </a:ext>
              </a:extLst>
            </p:cNvPr>
            <p:cNvSpPr>
              <a:spLocks/>
            </p:cNvSpPr>
            <p:nvPr/>
          </p:nvSpPr>
          <p:spPr bwMode="auto">
            <a:xfrm>
              <a:off x="5025701" y="2741766"/>
              <a:ext cx="533258" cy="338163"/>
            </a:xfrm>
            <a:custGeom>
              <a:avLst/>
              <a:gdLst>
                <a:gd name="T0" fmla="*/ 0 w 533"/>
                <a:gd name="T1" fmla="*/ 338 h 338"/>
                <a:gd name="T2" fmla="*/ 533 w 533"/>
                <a:gd name="T3" fmla="*/ 22 h 338"/>
                <a:gd name="T4" fmla="*/ 490 w 533"/>
                <a:gd name="T5" fmla="*/ 0 h 338"/>
                <a:gd name="T6" fmla="*/ 37 w 533"/>
                <a:gd name="T7" fmla="*/ 268 h 338"/>
                <a:gd name="T8" fmla="*/ 0 w 533"/>
                <a:gd name="T9" fmla="*/ 338 h 338"/>
              </a:gdLst>
              <a:ahLst/>
              <a:cxnLst>
                <a:cxn ang="0">
                  <a:pos x="T0" y="T1"/>
                </a:cxn>
                <a:cxn ang="0">
                  <a:pos x="T2" y="T3"/>
                </a:cxn>
                <a:cxn ang="0">
                  <a:pos x="T4" y="T5"/>
                </a:cxn>
                <a:cxn ang="0">
                  <a:pos x="T6" y="T7"/>
                </a:cxn>
                <a:cxn ang="0">
                  <a:pos x="T8" y="T9"/>
                </a:cxn>
              </a:cxnLst>
              <a:rect l="0" t="0" r="r" b="b"/>
              <a:pathLst>
                <a:path w="533" h="338">
                  <a:moveTo>
                    <a:pt x="0" y="338"/>
                  </a:moveTo>
                  <a:lnTo>
                    <a:pt x="533" y="22"/>
                  </a:lnTo>
                  <a:lnTo>
                    <a:pt x="490" y="0"/>
                  </a:lnTo>
                  <a:lnTo>
                    <a:pt x="37" y="268"/>
                  </a:lnTo>
                  <a:lnTo>
                    <a:pt x="0" y="338"/>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grpSp>
      <p:sp>
        <p:nvSpPr>
          <p:cNvPr id="3407" name="Rectangle 3406">
            <a:extLst>
              <a:ext uri="{FF2B5EF4-FFF2-40B4-BE49-F238E27FC236}">
                <a16:creationId xmlns:a16="http://schemas.microsoft.com/office/drawing/2014/main" id="{DF226FEC-AB55-421F-BBF6-C1F1293A7EAE}"/>
              </a:ext>
            </a:extLst>
          </p:cNvPr>
          <p:cNvSpPr/>
          <p:nvPr/>
        </p:nvSpPr>
        <p:spPr>
          <a:xfrm>
            <a:off x="4622800" y="2679700"/>
            <a:ext cx="127000" cy="149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08" name="Rectangle 3407">
            <a:extLst>
              <a:ext uri="{FF2B5EF4-FFF2-40B4-BE49-F238E27FC236}">
                <a16:creationId xmlns:a16="http://schemas.microsoft.com/office/drawing/2014/main" id="{D05F2241-6E5B-48AB-A019-E67100828F17}"/>
              </a:ext>
            </a:extLst>
          </p:cNvPr>
          <p:cNvSpPr/>
          <p:nvPr/>
        </p:nvSpPr>
        <p:spPr>
          <a:xfrm>
            <a:off x="11558813" y="1787072"/>
            <a:ext cx="400957" cy="149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09" name="Rectangle 3408">
            <a:extLst>
              <a:ext uri="{FF2B5EF4-FFF2-40B4-BE49-F238E27FC236}">
                <a16:creationId xmlns:a16="http://schemas.microsoft.com/office/drawing/2014/main" id="{37231BCA-EA28-4B9F-B6C2-1F2E9074EC1A}"/>
              </a:ext>
            </a:extLst>
          </p:cNvPr>
          <p:cNvSpPr/>
          <p:nvPr/>
        </p:nvSpPr>
        <p:spPr>
          <a:xfrm rot="5400000">
            <a:off x="6169364" y="5162099"/>
            <a:ext cx="748507" cy="194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extBox 1">
            <a:extLst>
              <a:ext uri="{FF2B5EF4-FFF2-40B4-BE49-F238E27FC236}">
                <a16:creationId xmlns:a16="http://schemas.microsoft.com/office/drawing/2014/main" id="{02484294-4B9D-F54D-BC63-3D1E45B46200}"/>
              </a:ext>
            </a:extLst>
          </p:cNvPr>
          <p:cNvSpPr txBox="1"/>
          <p:nvPr/>
        </p:nvSpPr>
        <p:spPr>
          <a:xfrm>
            <a:off x="232230" y="1033531"/>
            <a:ext cx="5333927" cy="954107"/>
          </a:xfrm>
          <a:prstGeom prst="rect">
            <a:avLst/>
          </a:prstGeom>
          <a:noFill/>
        </p:spPr>
        <p:txBody>
          <a:bodyPr wrap="square" rtlCol="0">
            <a:spAutoFit/>
          </a:bodyPr>
          <a:lstStyle/>
          <a:p>
            <a:r>
              <a:rPr lang="en-US" sz="2800" b="1" dirty="0">
                <a:latin typeface="Arial Black" panose="020B0604020202020204" pitchFamily="34" charset="0"/>
                <a:cs typeface="Arial Black" panose="020B0604020202020204" pitchFamily="34" charset="0"/>
              </a:rPr>
              <a:t>YOUR HOME’S</a:t>
            </a:r>
          </a:p>
          <a:p>
            <a:r>
              <a:rPr lang="en-US" sz="2800" b="1" dirty="0">
                <a:solidFill>
                  <a:schemeClr val="accent3"/>
                </a:solidFill>
                <a:latin typeface="Arial Black" panose="020B0604020202020204" pitchFamily="34" charset="0"/>
                <a:cs typeface="Arial Black" panose="020B0604020202020204" pitchFamily="34" charset="0"/>
              </a:rPr>
              <a:t>DIGITAL FOOTPRINT</a:t>
            </a:r>
          </a:p>
        </p:txBody>
      </p:sp>
      <p:sp>
        <p:nvSpPr>
          <p:cNvPr id="3" name="TextBox 2">
            <a:extLst>
              <a:ext uri="{FF2B5EF4-FFF2-40B4-BE49-F238E27FC236}">
                <a16:creationId xmlns:a16="http://schemas.microsoft.com/office/drawing/2014/main" id="{4435EC09-7B6E-AC4F-8721-B8EE528E6D94}"/>
              </a:ext>
            </a:extLst>
          </p:cNvPr>
          <p:cNvSpPr txBox="1"/>
          <p:nvPr/>
        </p:nvSpPr>
        <p:spPr>
          <a:xfrm>
            <a:off x="232230" y="2025025"/>
            <a:ext cx="3921237"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Your home will appear on all the following top real estate search sites including: </a:t>
            </a:r>
          </a:p>
        </p:txBody>
      </p:sp>
      <p:sp>
        <p:nvSpPr>
          <p:cNvPr id="5" name="TextBox 4">
            <a:extLst>
              <a:ext uri="{FF2B5EF4-FFF2-40B4-BE49-F238E27FC236}">
                <a16:creationId xmlns:a16="http://schemas.microsoft.com/office/drawing/2014/main" id="{5E401187-5F24-224A-8E1E-DD3DEDE5FC84}"/>
              </a:ext>
            </a:extLst>
          </p:cNvPr>
          <p:cNvSpPr txBox="1"/>
          <p:nvPr/>
        </p:nvSpPr>
        <p:spPr>
          <a:xfrm>
            <a:off x="1375833" y="2707684"/>
            <a:ext cx="3588223" cy="313932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Website.com</a:t>
            </a:r>
            <a:endParaRPr lang="en-US" sz="1400"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Website.com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Website.com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Website.com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Website.com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Website.com</a:t>
            </a:r>
            <a:endParaRPr lang="en-US" b="1" dirty="0">
              <a:latin typeface="Arial" panose="020B0604020202020204" pitchFamily="34" charset="0"/>
              <a:cs typeface="Arial" panose="020B0604020202020204" pitchFamily="34" charset="0"/>
            </a:endParaRPr>
          </a:p>
        </p:txBody>
      </p:sp>
      <p:pic>
        <p:nvPicPr>
          <p:cNvPr id="7" name="Graphic 6" descr="House">
            <a:extLst>
              <a:ext uri="{FF2B5EF4-FFF2-40B4-BE49-F238E27FC236}">
                <a16:creationId xmlns:a16="http://schemas.microsoft.com/office/drawing/2014/main" id="{B6210B82-CD86-9345-8C26-49FFFAD7D6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3196" y="2725222"/>
            <a:ext cx="293046" cy="293046"/>
          </a:xfrm>
          <a:prstGeom prst="rect">
            <a:avLst/>
          </a:prstGeom>
        </p:spPr>
      </p:pic>
      <p:pic>
        <p:nvPicPr>
          <p:cNvPr id="935" name="Graphic 934" descr="House">
            <a:extLst>
              <a:ext uri="{FF2B5EF4-FFF2-40B4-BE49-F238E27FC236}">
                <a16:creationId xmlns:a16="http://schemas.microsoft.com/office/drawing/2014/main" id="{26774563-0F2B-AA47-BADE-EBEC1D6B15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3196" y="3285672"/>
            <a:ext cx="293046" cy="293046"/>
          </a:xfrm>
          <a:prstGeom prst="rect">
            <a:avLst/>
          </a:prstGeom>
        </p:spPr>
      </p:pic>
      <p:pic>
        <p:nvPicPr>
          <p:cNvPr id="936" name="Graphic 935" descr="House">
            <a:extLst>
              <a:ext uri="{FF2B5EF4-FFF2-40B4-BE49-F238E27FC236}">
                <a16:creationId xmlns:a16="http://schemas.microsoft.com/office/drawing/2014/main" id="{0474FB61-2FEE-3446-8A31-C34F2A4646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3196" y="3837985"/>
            <a:ext cx="293046" cy="293046"/>
          </a:xfrm>
          <a:prstGeom prst="rect">
            <a:avLst/>
          </a:prstGeom>
        </p:spPr>
      </p:pic>
      <p:pic>
        <p:nvPicPr>
          <p:cNvPr id="937" name="Graphic 936" descr="House">
            <a:extLst>
              <a:ext uri="{FF2B5EF4-FFF2-40B4-BE49-F238E27FC236}">
                <a16:creationId xmlns:a16="http://schemas.microsoft.com/office/drawing/2014/main" id="{5669443F-489A-284B-8280-20EC351C99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3196" y="4380622"/>
            <a:ext cx="293046" cy="293046"/>
          </a:xfrm>
          <a:prstGeom prst="rect">
            <a:avLst/>
          </a:prstGeom>
        </p:spPr>
      </p:pic>
      <p:pic>
        <p:nvPicPr>
          <p:cNvPr id="938" name="Graphic 937" descr="House">
            <a:extLst>
              <a:ext uri="{FF2B5EF4-FFF2-40B4-BE49-F238E27FC236}">
                <a16:creationId xmlns:a16="http://schemas.microsoft.com/office/drawing/2014/main" id="{E2E83BC1-1E05-8B4D-B2ED-99B7D253A5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3196" y="4923259"/>
            <a:ext cx="293046" cy="293046"/>
          </a:xfrm>
          <a:prstGeom prst="rect">
            <a:avLst/>
          </a:prstGeom>
        </p:spPr>
      </p:pic>
      <p:pic>
        <p:nvPicPr>
          <p:cNvPr id="939" name="Graphic 938" descr="House">
            <a:extLst>
              <a:ext uri="{FF2B5EF4-FFF2-40B4-BE49-F238E27FC236}">
                <a16:creationId xmlns:a16="http://schemas.microsoft.com/office/drawing/2014/main" id="{A2FA9E3F-C6C2-FD4A-88FA-EE99F99DB2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3196" y="5465896"/>
            <a:ext cx="293046" cy="293046"/>
          </a:xfrm>
          <a:prstGeom prst="rect">
            <a:avLst/>
          </a:prstGeom>
        </p:spPr>
      </p:pic>
      <p:sp>
        <p:nvSpPr>
          <p:cNvPr id="940" name="TextBox 939">
            <a:extLst>
              <a:ext uri="{FF2B5EF4-FFF2-40B4-BE49-F238E27FC236}">
                <a16:creationId xmlns:a16="http://schemas.microsoft.com/office/drawing/2014/main" id="{581BC68A-E8C3-C44A-8E0D-1A520085C91D}"/>
              </a:ext>
            </a:extLst>
          </p:cNvPr>
          <p:cNvSpPr txBox="1"/>
          <p:nvPr/>
        </p:nvSpPr>
        <p:spPr>
          <a:xfrm>
            <a:off x="10949063" y="151576"/>
            <a:ext cx="1620456" cy="307777"/>
          </a:xfrm>
          <a:prstGeom prst="rect">
            <a:avLst/>
          </a:prstGeom>
          <a:noFill/>
        </p:spPr>
        <p:txBody>
          <a:bodyPr wrap="square" rtlCol="0">
            <a:spAutoFit/>
          </a:bodyPr>
          <a:lstStyle/>
          <a:p>
            <a:r>
              <a:rPr lang="en-US" sz="1400" dirty="0">
                <a:solidFill>
                  <a:schemeClr val="accent1"/>
                </a:solidFill>
              </a:rPr>
              <a:t>YOUR LOGO</a:t>
            </a:r>
          </a:p>
        </p:txBody>
      </p:sp>
    </p:spTree>
    <p:extLst>
      <p:ext uri="{BB962C8B-B14F-4D97-AF65-F5344CB8AC3E}">
        <p14:creationId xmlns:p14="http://schemas.microsoft.com/office/powerpoint/2010/main" val="143077789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F97DD9-BBB7-4656-B902-A0B2CEA7862E}"/>
              </a:ext>
            </a:extLst>
          </p:cNvPr>
          <p:cNvSpPr txBox="1"/>
          <p:nvPr/>
        </p:nvSpPr>
        <p:spPr>
          <a:xfrm>
            <a:off x="503727" y="393230"/>
            <a:ext cx="9072759" cy="584775"/>
          </a:xfrm>
          <a:prstGeom prst="rect">
            <a:avLst/>
          </a:prstGeom>
          <a:noFill/>
        </p:spPr>
        <p:txBody>
          <a:bodyPr wrap="square" rtlCol="0">
            <a:spAutoFit/>
          </a:bodyPr>
          <a:lstStyle/>
          <a:p>
            <a:r>
              <a:rPr lang="en-ID" sz="3200" b="1" dirty="0">
                <a:latin typeface="Arial Black" panose="020B0604020202020204" pitchFamily="34" charset="0"/>
                <a:ea typeface="Lato Black" panose="020F0502020204030203" pitchFamily="34" charset="0"/>
                <a:cs typeface="Arial Black" panose="020B0604020202020204" pitchFamily="34" charset="0"/>
              </a:rPr>
              <a:t>MY VIRTUAL OPEN HOUSE </a:t>
            </a:r>
            <a:r>
              <a:rPr lang="en-ID" sz="3200" b="1" dirty="0">
                <a:solidFill>
                  <a:schemeClr val="accent3"/>
                </a:solidFill>
                <a:latin typeface="Arial Black" panose="020B0604020202020204" pitchFamily="34" charset="0"/>
                <a:ea typeface="Lato Black" panose="020F0502020204030203" pitchFamily="34" charset="0"/>
                <a:cs typeface="Arial Black" panose="020B0604020202020204" pitchFamily="34" charset="0"/>
              </a:rPr>
              <a:t>STRATEGY</a:t>
            </a:r>
          </a:p>
        </p:txBody>
      </p:sp>
      <p:sp>
        <p:nvSpPr>
          <p:cNvPr id="6" name="Rectangle 5">
            <a:extLst>
              <a:ext uri="{FF2B5EF4-FFF2-40B4-BE49-F238E27FC236}">
                <a16:creationId xmlns:a16="http://schemas.microsoft.com/office/drawing/2014/main" id="{42AD54BB-AD7D-40F4-B13E-8F6750F33AD6}"/>
              </a:ext>
            </a:extLst>
          </p:cNvPr>
          <p:cNvSpPr/>
          <p:nvPr/>
        </p:nvSpPr>
        <p:spPr>
          <a:xfrm>
            <a:off x="503726" y="1419213"/>
            <a:ext cx="5219739" cy="5045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000" b="1" dirty="0">
              <a:solidFill>
                <a:schemeClr val="bg1"/>
              </a:solidFill>
              <a:latin typeface="Arial Black" panose="020B0604020202020204" pitchFamily="34" charset="0"/>
              <a:ea typeface="Lato" panose="020F0502020204030203" pitchFamily="34" charset="0"/>
              <a:cs typeface="Arial Black" panose="020B0604020202020204" pitchFamily="34" charset="0"/>
            </a:endParaRPr>
          </a:p>
        </p:txBody>
      </p:sp>
      <p:sp>
        <p:nvSpPr>
          <p:cNvPr id="9" name="Oval 8">
            <a:extLst>
              <a:ext uri="{FF2B5EF4-FFF2-40B4-BE49-F238E27FC236}">
                <a16:creationId xmlns:a16="http://schemas.microsoft.com/office/drawing/2014/main" id="{477B97B0-3293-44D9-B23E-F7C3A62AC11F}"/>
              </a:ext>
            </a:extLst>
          </p:cNvPr>
          <p:cNvSpPr/>
          <p:nvPr/>
        </p:nvSpPr>
        <p:spPr>
          <a:xfrm>
            <a:off x="7343768" y="4868266"/>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A1CFBB86-78CB-4A31-B501-94B7E10F4B27}"/>
              </a:ext>
            </a:extLst>
          </p:cNvPr>
          <p:cNvSpPr/>
          <p:nvPr/>
        </p:nvSpPr>
        <p:spPr>
          <a:xfrm>
            <a:off x="7829244" y="4651717"/>
            <a:ext cx="2998817" cy="416011"/>
          </a:xfrm>
          <a:prstGeom prst="rect">
            <a:avLst/>
          </a:prstGeom>
        </p:spPr>
        <p:txBody>
          <a:bodyPr wrap="square">
            <a:spAutoFit/>
          </a:bodyPr>
          <a:lstStyle/>
          <a:p>
            <a:pPr>
              <a:lnSpc>
                <a:spcPct val="150000"/>
              </a:lnSpc>
            </a:pPr>
            <a:r>
              <a:rPr lang="en-ID" sz="1600" b="1" dirty="0">
                <a:latin typeface="Arial" panose="020B0604020202020204" pitchFamily="34" charset="0"/>
                <a:ea typeface="Lato" panose="020F0502020204030203" pitchFamily="34" charset="0"/>
                <a:cs typeface="Arial" panose="020B0604020202020204" pitchFamily="34" charset="0"/>
              </a:rPr>
              <a:t>Email</a:t>
            </a:r>
          </a:p>
        </p:txBody>
      </p:sp>
      <p:sp>
        <p:nvSpPr>
          <p:cNvPr id="11" name="Oval 10">
            <a:extLst>
              <a:ext uri="{FF2B5EF4-FFF2-40B4-BE49-F238E27FC236}">
                <a16:creationId xmlns:a16="http://schemas.microsoft.com/office/drawing/2014/main" id="{40B546D8-2D83-4F67-B63D-21A89FA7EC80}"/>
              </a:ext>
            </a:extLst>
          </p:cNvPr>
          <p:cNvSpPr/>
          <p:nvPr/>
        </p:nvSpPr>
        <p:spPr>
          <a:xfrm>
            <a:off x="7343768" y="4468835"/>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a16="http://schemas.microsoft.com/office/drawing/2014/main" id="{DA36061C-B539-429E-9FA1-35FE6F94042F}"/>
              </a:ext>
            </a:extLst>
          </p:cNvPr>
          <p:cNvSpPr/>
          <p:nvPr/>
        </p:nvSpPr>
        <p:spPr>
          <a:xfrm>
            <a:off x="7848645" y="5470127"/>
            <a:ext cx="2998817" cy="416011"/>
          </a:xfrm>
          <a:prstGeom prst="rect">
            <a:avLst/>
          </a:prstGeom>
        </p:spPr>
        <p:txBody>
          <a:bodyPr wrap="square">
            <a:spAutoFit/>
          </a:bodyPr>
          <a:lstStyle/>
          <a:p>
            <a:pPr>
              <a:lnSpc>
                <a:spcPct val="150000"/>
              </a:lnSpc>
            </a:pPr>
            <a:r>
              <a:rPr lang="en-ID" sz="1600" b="1" dirty="0">
                <a:latin typeface="Arial" panose="020B0604020202020204" pitchFamily="34" charset="0"/>
                <a:ea typeface="Lato" panose="020F0502020204030203" pitchFamily="34" charset="0"/>
                <a:cs typeface="Arial" panose="020B0604020202020204" pitchFamily="34" charset="0"/>
              </a:rPr>
              <a:t>Zillow</a:t>
            </a:r>
          </a:p>
        </p:txBody>
      </p:sp>
      <p:sp>
        <p:nvSpPr>
          <p:cNvPr id="13" name="Oval 12">
            <a:extLst>
              <a:ext uri="{FF2B5EF4-FFF2-40B4-BE49-F238E27FC236}">
                <a16:creationId xmlns:a16="http://schemas.microsoft.com/office/drawing/2014/main" id="{E1FF7CAE-77F0-4728-9C57-6F23E072D7BE}"/>
              </a:ext>
            </a:extLst>
          </p:cNvPr>
          <p:cNvSpPr/>
          <p:nvPr/>
        </p:nvSpPr>
        <p:spPr>
          <a:xfrm>
            <a:off x="7343768" y="5316121"/>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E1263B37-2E2A-45E4-A37B-290CF913E59A}"/>
              </a:ext>
            </a:extLst>
          </p:cNvPr>
          <p:cNvSpPr/>
          <p:nvPr/>
        </p:nvSpPr>
        <p:spPr>
          <a:xfrm>
            <a:off x="7829244" y="4260586"/>
            <a:ext cx="2998817" cy="416011"/>
          </a:xfrm>
          <a:prstGeom prst="rect">
            <a:avLst/>
          </a:prstGeom>
        </p:spPr>
        <p:txBody>
          <a:bodyPr wrap="square">
            <a:spAutoFit/>
          </a:bodyPr>
          <a:lstStyle/>
          <a:p>
            <a:pPr>
              <a:lnSpc>
                <a:spcPct val="150000"/>
              </a:lnSpc>
            </a:pPr>
            <a:r>
              <a:rPr lang="en-ID" sz="1600" b="1" dirty="0">
                <a:latin typeface="Arial" panose="020B0604020202020204" pitchFamily="34" charset="0"/>
                <a:ea typeface="Lato" panose="020F0502020204030203" pitchFamily="34" charset="0"/>
                <a:cs typeface="Arial" panose="020B0604020202020204" pitchFamily="34" charset="0"/>
              </a:rPr>
              <a:t>Facebook</a:t>
            </a:r>
          </a:p>
        </p:txBody>
      </p:sp>
      <p:sp>
        <p:nvSpPr>
          <p:cNvPr id="15" name="Oval 14">
            <a:extLst>
              <a:ext uri="{FF2B5EF4-FFF2-40B4-BE49-F238E27FC236}">
                <a16:creationId xmlns:a16="http://schemas.microsoft.com/office/drawing/2014/main" id="{D5828C3B-0740-4531-B1A1-31D227FE3A10}"/>
              </a:ext>
            </a:extLst>
          </p:cNvPr>
          <p:cNvSpPr/>
          <p:nvPr/>
        </p:nvSpPr>
        <p:spPr>
          <a:xfrm>
            <a:off x="7343768" y="5678132"/>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15">
            <a:extLst>
              <a:ext uri="{FF2B5EF4-FFF2-40B4-BE49-F238E27FC236}">
                <a16:creationId xmlns:a16="http://schemas.microsoft.com/office/drawing/2014/main" id="{B39B7FE0-B63A-405E-B1CF-13A1ED153126}"/>
              </a:ext>
            </a:extLst>
          </p:cNvPr>
          <p:cNvSpPr/>
          <p:nvPr/>
        </p:nvSpPr>
        <p:spPr>
          <a:xfrm>
            <a:off x="7829244" y="5057547"/>
            <a:ext cx="2998817" cy="416011"/>
          </a:xfrm>
          <a:prstGeom prst="rect">
            <a:avLst/>
          </a:prstGeom>
        </p:spPr>
        <p:txBody>
          <a:bodyPr wrap="square">
            <a:spAutoFit/>
          </a:bodyPr>
          <a:lstStyle/>
          <a:p>
            <a:pPr>
              <a:lnSpc>
                <a:spcPct val="150000"/>
              </a:lnSpc>
            </a:pPr>
            <a:r>
              <a:rPr lang="en-ID" sz="1600" b="1" dirty="0">
                <a:latin typeface="Arial" panose="020B0604020202020204" pitchFamily="34" charset="0"/>
                <a:ea typeface="Lato" panose="020F0502020204030203" pitchFamily="34" charset="0"/>
                <a:cs typeface="Arial" panose="020B0604020202020204" pitchFamily="34" charset="0"/>
              </a:rPr>
              <a:t>Direct Mail</a:t>
            </a:r>
          </a:p>
        </p:txBody>
      </p:sp>
      <p:sp>
        <p:nvSpPr>
          <p:cNvPr id="26" name="TextBox 25">
            <a:extLst>
              <a:ext uri="{FF2B5EF4-FFF2-40B4-BE49-F238E27FC236}">
                <a16:creationId xmlns:a16="http://schemas.microsoft.com/office/drawing/2014/main" id="{C1D69AAA-2FAA-5544-AD8A-7468A84D4B3D}"/>
              </a:ext>
            </a:extLst>
          </p:cNvPr>
          <p:cNvSpPr txBox="1"/>
          <p:nvPr/>
        </p:nvSpPr>
        <p:spPr>
          <a:xfrm>
            <a:off x="10847463" y="239342"/>
            <a:ext cx="1620456" cy="307777"/>
          </a:xfrm>
          <a:prstGeom prst="rect">
            <a:avLst/>
          </a:prstGeom>
          <a:noFill/>
        </p:spPr>
        <p:txBody>
          <a:bodyPr wrap="square" rtlCol="0">
            <a:spAutoFit/>
          </a:bodyPr>
          <a:lstStyle/>
          <a:p>
            <a:r>
              <a:rPr lang="en-US" sz="1400" dirty="0">
                <a:solidFill>
                  <a:schemeClr val="accent1"/>
                </a:solidFill>
              </a:rPr>
              <a:t>YOUR LOGO</a:t>
            </a:r>
          </a:p>
        </p:txBody>
      </p:sp>
      <p:sp>
        <p:nvSpPr>
          <p:cNvPr id="7" name="TextBox 6">
            <a:extLst>
              <a:ext uri="{FF2B5EF4-FFF2-40B4-BE49-F238E27FC236}">
                <a16:creationId xmlns:a16="http://schemas.microsoft.com/office/drawing/2014/main" id="{F8807D05-F203-3547-A599-11844AF19623}"/>
              </a:ext>
            </a:extLst>
          </p:cNvPr>
          <p:cNvSpPr txBox="1"/>
          <p:nvPr/>
        </p:nvSpPr>
        <p:spPr>
          <a:xfrm>
            <a:off x="1557963" y="2341832"/>
            <a:ext cx="3272258" cy="1569660"/>
          </a:xfrm>
          <a:prstGeom prst="rect">
            <a:avLst/>
          </a:prstGeom>
          <a:noFill/>
        </p:spPr>
        <p:txBody>
          <a:bodyPr wrap="square" rtlCol="0">
            <a:spAutoFit/>
          </a:bodyPr>
          <a:lstStyle/>
          <a:p>
            <a:r>
              <a:rPr lang="en-US" sz="9600" b="1" dirty="0">
                <a:solidFill>
                  <a:schemeClr val="bg1"/>
                </a:solidFill>
                <a:latin typeface="Arial Black" panose="020B0604020202020204" pitchFamily="34" charset="0"/>
                <a:cs typeface="Arial Black" panose="020B0604020202020204" pitchFamily="34" charset="0"/>
              </a:rPr>
              <a:t>51%</a:t>
            </a:r>
          </a:p>
        </p:txBody>
      </p:sp>
      <p:sp>
        <p:nvSpPr>
          <p:cNvPr id="29" name="TextBox 28">
            <a:extLst>
              <a:ext uri="{FF2B5EF4-FFF2-40B4-BE49-F238E27FC236}">
                <a16:creationId xmlns:a16="http://schemas.microsoft.com/office/drawing/2014/main" id="{1D14615F-F8D0-134D-AA83-933361F15090}"/>
              </a:ext>
            </a:extLst>
          </p:cNvPr>
          <p:cNvSpPr txBox="1"/>
          <p:nvPr/>
        </p:nvSpPr>
        <p:spPr>
          <a:xfrm>
            <a:off x="1052025" y="4010909"/>
            <a:ext cx="4284134" cy="1569660"/>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of homebuyers attend </a:t>
            </a:r>
            <a:r>
              <a:rPr lang="en-US" sz="3200" b="1" dirty="0">
                <a:solidFill>
                  <a:schemeClr val="bg1"/>
                </a:solidFill>
                <a:latin typeface="Arial" panose="020B0604020202020204" pitchFamily="34" charset="0"/>
                <a:cs typeface="Arial" panose="020B0604020202020204" pitchFamily="34" charset="0"/>
              </a:rPr>
              <a:t>open houses </a:t>
            </a:r>
            <a:r>
              <a:rPr lang="en-US" sz="3200" dirty="0">
                <a:solidFill>
                  <a:schemeClr val="bg1"/>
                </a:solidFill>
                <a:latin typeface="Arial" panose="020B0604020202020204" pitchFamily="34" charset="0"/>
                <a:cs typeface="Arial" panose="020B0604020202020204" pitchFamily="34" charset="0"/>
              </a:rPr>
              <a:t>in their home search. </a:t>
            </a:r>
          </a:p>
        </p:txBody>
      </p:sp>
      <p:sp>
        <p:nvSpPr>
          <p:cNvPr id="30" name="TextBox 29">
            <a:extLst>
              <a:ext uri="{FF2B5EF4-FFF2-40B4-BE49-F238E27FC236}">
                <a16:creationId xmlns:a16="http://schemas.microsoft.com/office/drawing/2014/main" id="{1CF163F8-E5FE-8347-B3D1-5121E09D95FF}"/>
              </a:ext>
            </a:extLst>
          </p:cNvPr>
          <p:cNvSpPr txBox="1"/>
          <p:nvPr/>
        </p:nvSpPr>
        <p:spPr>
          <a:xfrm>
            <a:off x="6596426" y="1879888"/>
            <a:ext cx="4759433" cy="2062103"/>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Open houses can be a powerful way to showcase your home to potential buyers. </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My zero-risk virtual open houses let potential buyers see your home while staying within the state’s current restrictions. </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Here are a couple ways I maximize my marketing:</a:t>
            </a:r>
          </a:p>
        </p:txBody>
      </p:sp>
    </p:spTree>
    <p:extLst>
      <p:ext uri="{BB962C8B-B14F-4D97-AF65-F5344CB8AC3E}">
        <p14:creationId xmlns:p14="http://schemas.microsoft.com/office/powerpoint/2010/main" val="2731474121"/>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AC4C7C8-B260-4206-A2C2-439E66A71DD1}"/>
              </a:ext>
            </a:extLst>
          </p:cNvPr>
          <p:cNvSpPr txBox="1"/>
          <p:nvPr/>
        </p:nvSpPr>
        <p:spPr>
          <a:xfrm>
            <a:off x="1220637" y="918320"/>
            <a:ext cx="1484936" cy="461665"/>
          </a:xfrm>
          <a:prstGeom prst="rect">
            <a:avLst/>
          </a:prstGeom>
          <a:noFill/>
        </p:spPr>
        <p:txBody>
          <a:bodyPr wrap="square" rtlCol="0">
            <a:spAutoFit/>
          </a:bodyPr>
          <a:lstStyle/>
          <a:p>
            <a:r>
              <a:rPr lang="en-ID" sz="2400" b="1" dirty="0">
                <a:solidFill>
                  <a:schemeClr val="bg1"/>
                </a:solidFill>
                <a:latin typeface="Arial Black" panose="020B0604020202020204" pitchFamily="34" charset="0"/>
                <a:cs typeface="Arial Black" panose="020B0604020202020204" pitchFamily="34" charset="0"/>
              </a:rPr>
              <a:t>98%</a:t>
            </a:r>
          </a:p>
        </p:txBody>
      </p:sp>
      <p:sp>
        <p:nvSpPr>
          <p:cNvPr id="12" name="TextBox 11">
            <a:extLst>
              <a:ext uri="{FF2B5EF4-FFF2-40B4-BE49-F238E27FC236}">
                <a16:creationId xmlns:a16="http://schemas.microsoft.com/office/drawing/2014/main" id="{C05186FE-7822-494F-A333-9C7D4BD5E4CB}"/>
              </a:ext>
            </a:extLst>
          </p:cNvPr>
          <p:cNvSpPr txBox="1"/>
          <p:nvPr/>
        </p:nvSpPr>
        <p:spPr>
          <a:xfrm>
            <a:off x="620836" y="1680921"/>
            <a:ext cx="1910404" cy="400110"/>
          </a:xfrm>
          <a:prstGeom prst="rect">
            <a:avLst/>
          </a:prstGeom>
          <a:noFill/>
        </p:spPr>
        <p:txBody>
          <a:bodyPr wrap="square" rtlCol="0">
            <a:spAutoFit/>
          </a:bodyPr>
          <a:lstStyle/>
          <a:p>
            <a:pPr algn="ctr"/>
            <a:r>
              <a:rPr lang="en-ID" sz="1000" dirty="0">
                <a:solidFill>
                  <a:schemeClr val="bg1"/>
                </a:solidFill>
                <a:latin typeface="Arial" panose="020B0604020202020204" pitchFamily="34" charset="0"/>
                <a:ea typeface="Lato" panose="020F0502020204030203" pitchFamily="34" charset="0"/>
                <a:cs typeface="Arial" panose="020B0604020202020204" pitchFamily="34" charset="0"/>
              </a:rPr>
              <a:t>Results based on my </a:t>
            </a:r>
          </a:p>
          <a:p>
            <a:pPr algn="ctr"/>
            <a:r>
              <a:rPr lang="en-ID" sz="1000" dirty="0">
                <a:solidFill>
                  <a:schemeClr val="bg1"/>
                </a:solidFill>
                <a:latin typeface="Arial" panose="020B0604020202020204" pitchFamily="34" charset="0"/>
                <a:ea typeface="Lato" panose="020F0502020204030203" pitchFamily="34" charset="0"/>
                <a:cs typeface="Arial" panose="020B0604020202020204" pitchFamily="34" charset="0"/>
              </a:rPr>
              <a:t>client survey.</a:t>
            </a:r>
          </a:p>
        </p:txBody>
      </p:sp>
      <p:sp>
        <p:nvSpPr>
          <p:cNvPr id="13" name="TextBox 12">
            <a:extLst>
              <a:ext uri="{FF2B5EF4-FFF2-40B4-BE49-F238E27FC236}">
                <a16:creationId xmlns:a16="http://schemas.microsoft.com/office/drawing/2014/main" id="{40F03E35-E5C1-4839-B1D1-D179BB22825B}"/>
              </a:ext>
            </a:extLst>
          </p:cNvPr>
          <p:cNvSpPr txBox="1"/>
          <p:nvPr/>
        </p:nvSpPr>
        <p:spPr>
          <a:xfrm>
            <a:off x="636854" y="1391971"/>
            <a:ext cx="1889339" cy="261610"/>
          </a:xfrm>
          <a:prstGeom prst="rect">
            <a:avLst/>
          </a:prstGeom>
          <a:noFill/>
        </p:spPr>
        <p:txBody>
          <a:bodyPr wrap="square" rtlCol="0">
            <a:spAutoFit/>
          </a:bodyPr>
          <a:lstStyle/>
          <a:p>
            <a:pPr algn="ctr"/>
            <a:r>
              <a:rPr lang="en-ID" sz="1100" b="1" dirty="0">
                <a:solidFill>
                  <a:schemeClr val="bg1"/>
                </a:solidFill>
                <a:latin typeface="Arial" panose="020B0604020202020204" pitchFamily="34" charset="0"/>
                <a:ea typeface="Lato" panose="020F0502020204030203" pitchFamily="34" charset="0"/>
                <a:cs typeface="Arial" panose="020B0604020202020204" pitchFamily="34" charset="0"/>
              </a:rPr>
              <a:t>CLIENT SATISFACTION</a:t>
            </a:r>
          </a:p>
        </p:txBody>
      </p:sp>
      <p:sp>
        <p:nvSpPr>
          <p:cNvPr id="14" name="TextBox 13">
            <a:extLst>
              <a:ext uri="{FF2B5EF4-FFF2-40B4-BE49-F238E27FC236}">
                <a16:creationId xmlns:a16="http://schemas.microsoft.com/office/drawing/2014/main" id="{FA8EC437-9650-437B-AD32-B39DED527CDD}"/>
              </a:ext>
            </a:extLst>
          </p:cNvPr>
          <p:cNvSpPr txBox="1"/>
          <p:nvPr/>
        </p:nvSpPr>
        <p:spPr>
          <a:xfrm>
            <a:off x="1283446" y="2854228"/>
            <a:ext cx="856113" cy="461665"/>
          </a:xfrm>
          <a:prstGeom prst="rect">
            <a:avLst/>
          </a:prstGeom>
          <a:noFill/>
        </p:spPr>
        <p:txBody>
          <a:bodyPr wrap="square" rtlCol="0">
            <a:spAutoFit/>
          </a:bodyPr>
          <a:lstStyle/>
          <a:p>
            <a:r>
              <a:rPr lang="en-ID" sz="2400" b="1" dirty="0">
                <a:solidFill>
                  <a:schemeClr val="bg1"/>
                </a:solidFill>
                <a:latin typeface="Arial Black" panose="020B0604020202020204" pitchFamily="34" charset="0"/>
                <a:cs typeface="Arial Black" panose="020B0604020202020204" pitchFamily="34" charset="0"/>
              </a:rPr>
              <a:t>21</a:t>
            </a:r>
          </a:p>
        </p:txBody>
      </p:sp>
      <p:sp>
        <p:nvSpPr>
          <p:cNvPr id="15" name="TextBox 14">
            <a:extLst>
              <a:ext uri="{FF2B5EF4-FFF2-40B4-BE49-F238E27FC236}">
                <a16:creationId xmlns:a16="http://schemas.microsoft.com/office/drawing/2014/main" id="{E1E21445-7858-4B76-A61C-240C42472F98}"/>
              </a:ext>
            </a:extLst>
          </p:cNvPr>
          <p:cNvSpPr txBox="1"/>
          <p:nvPr/>
        </p:nvSpPr>
        <p:spPr>
          <a:xfrm>
            <a:off x="666570" y="3646613"/>
            <a:ext cx="1910404" cy="400110"/>
          </a:xfrm>
          <a:prstGeom prst="rect">
            <a:avLst/>
          </a:prstGeom>
          <a:noFill/>
        </p:spPr>
        <p:txBody>
          <a:bodyPr wrap="square" rtlCol="0">
            <a:spAutoFit/>
          </a:bodyPr>
          <a:lstStyle/>
          <a:p>
            <a:pPr algn="ctr"/>
            <a:r>
              <a:rPr lang="en-ID" sz="1000" dirty="0">
                <a:solidFill>
                  <a:schemeClr val="bg1"/>
                </a:solidFill>
                <a:latin typeface="Arial" panose="020B0604020202020204" pitchFamily="34" charset="0"/>
                <a:ea typeface="Lato" panose="020F0502020204030203" pitchFamily="34" charset="0"/>
                <a:cs typeface="Arial" panose="020B0604020202020204" pitchFamily="34" charset="0"/>
              </a:rPr>
              <a:t>The average for this area</a:t>
            </a:r>
          </a:p>
          <a:p>
            <a:pPr algn="ctr"/>
            <a:r>
              <a:rPr lang="en-ID" sz="1000" dirty="0">
                <a:solidFill>
                  <a:schemeClr val="bg1"/>
                </a:solidFill>
                <a:latin typeface="Arial" panose="020B0604020202020204" pitchFamily="34" charset="0"/>
                <a:ea typeface="Lato" panose="020F0502020204030203" pitchFamily="34" charset="0"/>
                <a:cs typeface="Arial" panose="020B0604020202020204" pitchFamily="34" charset="0"/>
              </a:rPr>
              <a:t>in the last 2 months. </a:t>
            </a:r>
          </a:p>
        </p:txBody>
      </p:sp>
      <p:sp>
        <p:nvSpPr>
          <p:cNvPr id="16" name="TextBox 15">
            <a:extLst>
              <a:ext uri="{FF2B5EF4-FFF2-40B4-BE49-F238E27FC236}">
                <a16:creationId xmlns:a16="http://schemas.microsoft.com/office/drawing/2014/main" id="{FD8BBFEE-68CA-4760-9981-CCA07487B546}"/>
              </a:ext>
            </a:extLst>
          </p:cNvPr>
          <p:cNvSpPr txBox="1"/>
          <p:nvPr/>
        </p:nvSpPr>
        <p:spPr>
          <a:xfrm>
            <a:off x="687635" y="3343233"/>
            <a:ext cx="1889339" cy="261610"/>
          </a:xfrm>
          <a:prstGeom prst="rect">
            <a:avLst/>
          </a:prstGeom>
          <a:noFill/>
        </p:spPr>
        <p:txBody>
          <a:bodyPr wrap="square" rtlCol="0">
            <a:spAutoFit/>
          </a:bodyPr>
          <a:lstStyle/>
          <a:p>
            <a:pPr algn="ctr"/>
            <a:r>
              <a:rPr lang="en-ID" sz="1100" b="1" dirty="0">
                <a:solidFill>
                  <a:schemeClr val="bg1"/>
                </a:solidFill>
                <a:latin typeface="Arial" panose="020B0604020202020204" pitchFamily="34" charset="0"/>
                <a:ea typeface="Lato" panose="020F0502020204030203" pitchFamily="34" charset="0"/>
                <a:cs typeface="Arial" panose="020B0604020202020204" pitchFamily="34" charset="0"/>
              </a:rPr>
              <a:t>DAYS ON MARKET</a:t>
            </a:r>
          </a:p>
        </p:txBody>
      </p:sp>
      <p:sp>
        <p:nvSpPr>
          <p:cNvPr id="18" name="TextBox 17">
            <a:extLst>
              <a:ext uri="{FF2B5EF4-FFF2-40B4-BE49-F238E27FC236}">
                <a16:creationId xmlns:a16="http://schemas.microsoft.com/office/drawing/2014/main" id="{6210F1C7-8D16-4790-9A4B-B4A99FBD91DE}"/>
              </a:ext>
            </a:extLst>
          </p:cNvPr>
          <p:cNvSpPr txBox="1"/>
          <p:nvPr/>
        </p:nvSpPr>
        <p:spPr>
          <a:xfrm>
            <a:off x="500520" y="5633084"/>
            <a:ext cx="2047489" cy="400110"/>
          </a:xfrm>
          <a:prstGeom prst="rect">
            <a:avLst/>
          </a:prstGeom>
          <a:noFill/>
        </p:spPr>
        <p:txBody>
          <a:bodyPr wrap="square" rtlCol="0">
            <a:spAutoFit/>
          </a:bodyPr>
          <a:lstStyle/>
          <a:p>
            <a:pPr algn="ctr"/>
            <a:r>
              <a:rPr lang="en-ID" sz="1000" dirty="0">
                <a:solidFill>
                  <a:schemeClr val="bg1"/>
                </a:solidFill>
                <a:latin typeface="Arial" panose="020B0604020202020204" pitchFamily="34" charset="0"/>
                <a:ea typeface="Lato" panose="020F0502020204030203" pitchFamily="34" charset="0"/>
                <a:cs typeface="Arial" panose="020B0604020202020204" pitchFamily="34" charset="0"/>
              </a:rPr>
              <a:t>The average amount my homes</a:t>
            </a:r>
          </a:p>
          <a:p>
            <a:pPr algn="ctr"/>
            <a:r>
              <a:rPr lang="en-ID" sz="1000" dirty="0">
                <a:solidFill>
                  <a:schemeClr val="bg1"/>
                </a:solidFill>
                <a:latin typeface="Arial" panose="020B0604020202020204" pitchFamily="34" charset="0"/>
                <a:ea typeface="Lato" panose="020F0502020204030203" pitchFamily="34" charset="0"/>
                <a:cs typeface="Arial" panose="020B0604020202020204" pitchFamily="34" charset="0"/>
              </a:rPr>
              <a:t>sell over listing price. </a:t>
            </a:r>
          </a:p>
        </p:txBody>
      </p:sp>
      <p:sp>
        <p:nvSpPr>
          <p:cNvPr id="19" name="TextBox 18">
            <a:extLst>
              <a:ext uri="{FF2B5EF4-FFF2-40B4-BE49-F238E27FC236}">
                <a16:creationId xmlns:a16="http://schemas.microsoft.com/office/drawing/2014/main" id="{E4D3B1E0-7AEB-4932-81C0-DB90A6140DD2}"/>
              </a:ext>
            </a:extLst>
          </p:cNvPr>
          <p:cNvSpPr txBox="1"/>
          <p:nvPr/>
        </p:nvSpPr>
        <p:spPr>
          <a:xfrm>
            <a:off x="564998" y="5335224"/>
            <a:ext cx="1889339" cy="261610"/>
          </a:xfrm>
          <a:prstGeom prst="rect">
            <a:avLst/>
          </a:prstGeom>
          <a:noFill/>
        </p:spPr>
        <p:txBody>
          <a:bodyPr wrap="square" rtlCol="0">
            <a:spAutoFit/>
          </a:bodyPr>
          <a:lstStyle/>
          <a:p>
            <a:pPr algn="ctr"/>
            <a:r>
              <a:rPr lang="en-ID" sz="1100" b="1" dirty="0">
                <a:solidFill>
                  <a:schemeClr val="bg1"/>
                </a:solidFill>
                <a:latin typeface="Arial" panose="020B0604020202020204" pitchFamily="34" charset="0"/>
                <a:ea typeface="Lato" panose="020F0502020204030203" pitchFamily="34" charset="0"/>
                <a:cs typeface="Arial" panose="020B0604020202020204" pitchFamily="34" charset="0"/>
              </a:rPr>
              <a:t>OVER LISTING </a:t>
            </a:r>
          </a:p>
        </p:txBody>
      </p:sp>
      <p:sp>
        <p:nvSpPr>
          <p:cNvPr id="21" name="TextBox 20">
            <a:extLst>
              <a:ext uri="{FF2B5EF4-FFF2-40B4-BE49-F238E27FC236}">
                <a16:creationId xmlns:a16="http://schemas.microsoft.com/office/drawing/2014/main" id="{323470DD-7ADE-416E-83F8-1E5CBC91A3BE}"/>
              </a:ext>
            </a:extLst>
          </p:cNvPr>
          <p:cNvSpPr txBox="1"/>
          <p:nvPr/>
        </p:nvSpPr>
        <p:spPr>
          <a:xfrm>
            <a:off x="7257169" y="1194754"/>
            <a:ext cx="5352848" cy="1138773"/>
          </a:xfrm>
          <a:prstGeom prst="rect">
            <a:avLst/>
          </a:prstGeom>
          <a:noFill/>
        </p:spPr>
        <p:txBody>
          <a:bodyPr wrap="square" rtlCol="0">
            <a:spAutoFit/>
          </a:bodyPr>
          <a:lstStyle/>
          <a:p>
            <a:r>
              <a:rPr lang="en-ID" sz="3400" b="1" dirty="0">
                <a:latin typeface="Arial Black" panose="020B0604020202020204" pitchFamily="34" charset="0"/>
                <a:ea typeface="Lato Black" panose="020F0502020204030203" pitchFamily="34" charset="0"/>
                <a:cs typeface="Arial Black" panose="020B0604020202020204" pitchFamily="34" charset="0"/>
              </a:rPr>
              <a:t>WHAT THIS MEANS FOR </a:t>
            </a:r>
            <a:r>
              <a:rPr lang="en-ID" sz="3400" b="1" dirty="0">
                <a:solidFill>
                  <a:schemeClr val="accent3"/>
                </a:solidFill>
                <a:latin typeface="Arial Black" panose="020B0604020202020204" pitchFamily="34" charset="0"/>
                <a:ea typeface="Lato Black" panose="020F0502020204030203" pitchFamily="34" charset="0"/>
                <a:cs typeface="Arial Black" panose="020B0604020202020204" pitchFamily="34" charset="0"/>
              </a:rPr>
              <a:t>YOUR HOME</a:t>
            </a:r>
          </a:p>
        </p:txBody>
      </p:sp>
      <p:sp>
        <p:nvSpPr>
          <p:cNvPr id="25" name="TextBox 24">
            <a:extLst>
              <a:ext uri="{FF2B5EF4-FFF2-40B4-BE49-F238E27FC236}">
                <a16:creationId xmlns:a16="http://schemas.microsoft.com/office/drawing/2014/main" id="{3C0E06C3-9AFA-5A48-BFE6-A3EEE8745142}"/>
              </a:ext>
            </a:extLst>
          </p:cNvPr>
          <p:cNvSpPr txBox="1"/>
          <p:nvPr/>
        </p:nvSpPr>
        <p:spPr>
          <a:xfrm>
            <a:off x="10942442" y="207001"/>
            <a:ext cx="1620456" cy="307777"/>
          </a:xfrm>
          <a:prstGeom prst="rect">
            <a:avLst/>
          </a:prstGeom>
          <a:noFill/>
        </p:spPr>
        <p:txBody>
          <a:bodyPr wrap="square" rtlCol="0">
            <a:spAutoFit/>
          </a:bodyPr>
          <a:lstStyle/>
          <a:p>
            <a:r>
              <a:rPr lang="en-US" sz="1400" dirty="0">
                <a:solidFill>
                  <a:schemeClr val="accent1"/>
                </a:solidFill>
              </a:rPr>
              <a:t>YOUR LOGO</a:t>
            </a:r>
          </a:p>
        </p:txBody>
      </p:sp>
      <p:pic>
        <p:nvPicPr>
          <p:cNvPr id="10" name="Picture 9" descr="A close up of a sign&#10;&#10;Description automatically generated">
            <a:extLst>
              <a:ext uri="{FF2B5EF4-FFF2-40B4-BE49-F238E27FC236}">
                <a16:creationId xmlns:a16="http://schemas.microsoft.com/office/drawing/2014/main" id="{7C0745AD-825A-EA41-A805-F145D4E52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3523" y="2794693"/>
            <a:ext cx="418394" cy="418394"/>
          </a:xfrm>
          <a:prstGeom prst="rect">
            <a:avLst/>
          </a:prstGeom>
        </p:spPr>
      </p:pic>
      <p:pic>
        <p:nvPicPr>
          <p:cNvPr id="31" name="Picture 30" descr="A close up of a sign&#10;&#10;Description automatically generated">
            <a:extLst>
              <a:ext uri="{FF2B5EF4-FFF2-40B4-BE49-F238E27FC236}">
                <a16:creationId xmlns:a16="http://schemas.microsoft.com/office/drawing/2014/main" id="{64A3D1B7-FDB4-F447-A81D-AEB50E17A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3523" y="3474038"/>
            <a:ext cx="418394" cy="418394"/>
          </a:xfrm>
          <a:prstGeom prst="rect">
            <a:avLst/>
          </a:prstGeom>
        </p:spPr>
      </p:pic>
      <p:pic>
        <p:nvPicPr>
          <p:cNvPr id="32" name="Picture 31" descr="A close up of a sign&#10;&#10;Description automatically generated">
            <a:extLst>
              <a:ext uri="{FF2B5EF4-FFF2-40B4-BE49-F238E27FC236}">
                <a16:creationId xmlns:a16="http://schemas.microsoft.com/office/drawing/2014/main" id="{E6FE2062-907B-F24E-9821-8E7E7836C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3523" y="4152278"/>
            <a:ext cx="418394" cy="418394"/>
          </a:xfrm>
          <a:prstGeom prst="rect">
            <a:avLst/>
          </a:prstGeom>
        </p:spPr>
      </p:pic>
      <p:pic>
        <p:nvPicPr>
          <p:cNvPr id="33" name="Picture 32" descr="A close up of a sign&#10;&#10;Description automatically generated">
            <a:extLst>
              <a:ext uri="{FF2B5EF4-FFF2-40B4-BE49-F238E27FC236}">
                <a16:creationId xmlns:a16="http://schemas.microsoft.com/office/drawing/2014/main" id="{A2DDB6FC-96D8-3645-A28C-62B6FE2BD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3523" y="4843205"/>
            <a:ext cx="418394" cy="418394"/>
          </a:xfrm>
          <a:prstGeom prst="rect">
            <a:avLst/>
          </a:prstGeom>
        </p:spPr>
      </p:pic>
      <p:pic>
        <p:nvPicPr>
          <p:cNvPr id="34" name="Picture 33" descr="A close up of a sign&#10;&#10;Description automatically generated">
            <a:extLst>
              <a:ext uri="{FF2B5EF4-FFF2-40B4-BE49-F238E27FC236}">
                <a16:creationId xmlns:a16="http://schemas.microsoft.com/office/drawing/2014/main" id="{5C22FE05-F54C-7A45-BF84-97DBCF1C8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3523" y="5534132"/>
            <a:ext cx="418394" cy="418394"/>
          </a:xfrm>
          <a:prstGeom prst="rect">
            <a:avLst/>
          </a:prstGeom>
        </p:spPr>
      </p:pic>
      <p:sp>
        <p:nvSpPr>
          <p:cNvPr id="35" name="TextBox 34">
            <a:extLst>
              <a:ext uri="{FF2B5EF4-FFF2-40B4-BE49-F238E27FC236}">
                <a16:creationId xmlns:a16="http://schemas.microsoft.com/office/drawing/2014/main" id="{29F43644-D521-9B4E-A3BD-99DD193D58B3}"/>
              </a:ext>
            </a:extLst>
          </p:cNvPr>
          <p:cNvSpPr txBox="1"/>
          <p:nvPr/>
        </p:nvSpPr>
        <p:spPr>
          <a:xfrm>
            <a:off x="8062458" y="3519701"/>
            <a:ext cx="374226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More knowledge of market </a:t>
            </a:r>
          </a:p>
        </p:txBody>
      </p:sp>
      <p:sp>
        <p:nvSpPr>
          <p:cNvPr id="36" name="TextBox 35">
            <a:extLst>
              <a:ext uri="{FF2B5EF4-FFF2-40B4-BE49-F238E27FC236}">
                <a16:creationId xmlns:a16="http://schemas.microsoft.com/office/drawing/2014/main" id="{B8FAD93B-B904-0246-9250-66D004C511FE}"/>
              </a:ext>
            </a:extLst>
          </p:cNvPr>
          <p:cNvSpPr txBox="1"/>
          <p:nvPr/>
        </p:nvSpPr>
        <p:spPr>
          <a:xfrm>
            <a:off x="8062459" y="2816770"/>
            <a:ext cx="374226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More exposure </a:t>
            </a:r>
          </a:p>
        </p:txBody>
      </p:sp>
      <p:sp>
        <p:nvSpPr>
          <p:cNvPr id="37" name="TextBox 36">
            <a:extLst>
              <a:ext uri="{FF2B5EF4-FFF2-40B4-BE49-F238E27FC236}">
                <a16:creationId xmlns:a16="http://schemas.microsoft.com/office/drawing/2014/main" id="{11B429D1-45E5-2440-82B2-00D19C4D5467}"/>
              </a:ext>
            </a:extLst>
          </p:cNvPr>
          <p:cNvSpPr txBox="1"/>
          <p:nvPr/>
        </p:nvSpPr>
        <p:spPr>
          <a:xfrm>
            <a:off x="8062458" y="4192198"/>
            <a:ext cx="374226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More innovative marketing tactics </a:t>
            </a:r>
          </a:p>
        </p:txBody>
      </p:sp>
      <p:sp>
        <p:nvSpPr>
          <p:cNvPr id="38" name="TextBox 37">
            <a:extLst>
              <a:ext uri="{FF2B5EF4-FFF2-40B4-BE49-F238E27FC236}">
                <a16:creationId xmlns:a16="http://schemas.microsoft.com/office/drawing/2014/main" id="{28A1F3A0-2F3B-674D-BCDC-16F6064546DF}"/>
              </a:ext>
            </a:extLst>
          </p:cNvPr>
          <p:cNvSpPr txBox="1"/>
          <p:nvPr/>
        </p:nvSpPr>
        <p:spPr>
          <a:xfrm>
            <a:off x="8062459" y="4892267"/>
            <a:ext cx="424807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More interest from prospective buyers</a:t>
            </a:r>
          </a:p>
        </p:txBody>
      </p:sp>
      <p:sp>
        <p:nvSpPr>
          <p:cNvPr id="39" name="TextBox 38">
            <a:extLst>
              <a:ext uri="{FF2B5EF4-FFF2-40B4-BE49-F238E27FC236}">
                <a16:creationId xmlns:a16="http://schemas.microsoft.com/office/drawing/2014/main" id="{C5904C38-4856-BA46-B944-6D2DCDC00E51}"/>
              </a:ext>
            </a:extLst>
          </p:cNvPr>
          <p:cNvSpPr txBox="1"/>
          <p:nvPr/>
        </p:nvSpPr>
        <p:spPr>
          <a:xfrm>
            <a:off x="8062460" y="5571529"/>
            <a:ext cx="400238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 seamless virtual selling experience</a:t>
            </a:r>
          </a:p>
        </p:txBody>
      </p:sp>
      <p:sp>
        <p:nvSpPr>
          <p:cNvPr id="41" name="TextBox 40">
            <a:extLst>
              <a:ext uri="{FF2B5EF4-FFF2-40B4-BE49-F238E27FC236}">
                <a16:creationId xmlns:a16="http://schemas.microsoft.com/office/drawing/2014/main" id="{8D85E5F6-166B-9E40-9126-FC5A7C4E32D8}"/>
              </a:ext>
            </a:extLst>
          </p:cNvPr>
          <p:cNvSpPr txBox="1"/>
          <p:nvPr/>
        </p:nvSpPr>
        <p:spPr>
          <a:xfrm>
            <a:off x="1079049" y="4859954"/>
            <a:ext cx="1075352" cy="461665"/>
          </a:xfrm>
          <a:prstGeom prst="rect">
            <a:avLst/>
          </a:prstGeom>
          <a:noFill/>
        </p:spPr>
        <p:txBody>
          <a:bodyPr wrap="square" rtlCol="0">
            <a:spAutoFit/>
          </a:bodyPr>
          <a:lstStyle/>
          <a:p>
            <a:r>
              <a:rPr lang="en-ID" sz="2400" b="1" dirty="0">
                <a:solidFill>
                  <a:schemeClr val="bg1"/>
                </a:solidFill>
                <a:latin typeface="Arial Black" panose="020B0604020202020204" pitchFamily="34" charset="0"/>
                <a:cs typeface="Arial Black" panose="020B0604020202020204" pitchFamily="34" charset="0"/>
              </a:rPr>
              <a:t>15%</a:t>
            </a:r>
          </a:p>
        </p:txBody>
      </p:sp>
      <p:pic>
        <p:nvPicPr>
          <p:cNvPr id="3" name="Picture 2" descr="A view of a city at sunset&#10;&#10;Description automatically generated">
            <a:extLst>
              <a:ext uri="{FF2B5EF4-FFF2-40B4-BE49-F238E27FC236}">
                <a16:creationId xmlns:a16="http://schemas.microsoft.com/office/drawing/2014/main" id="{3A05860B-A03D-E04D-A9B4-25703A29008E}"/>
              </a:ext>
            </a:extLst>
          </p:cNvPr>
          <p:cNvPicPr>
            <a:picLocks noChangeAspect="1"/>
          </p:cNvPicPr>
          <p:nvPr/>
        </p:nvPicPr>
        <p:blipFill rotWithShape="1">
          <a:blip r:embed="rId3">
            <a:extLst>
              <a:ext uri="{28A0092B-C50C-407E-A947-70E740481C1C}">
                <a14:useLocalDpi xmlns:a14="http://schemas.microsoft.com/office/drawing/2010/main" val="0"/>
              </a:ext>
            </a:extLst>
          </a:blip>
          <a:srcRect l="23665" t="6342" r="33381"/>
          <a:stretch/>
        </p:blipFill>
        <p:spPr>
          <a:xfrm>
            <a:off x="2756113" y="0"/>
            <a:ext cx="4299595" cy="6858000"/>
          </a:xfrm>
          <a:prstGeom prst="rect">
            <a:avLst/>
          </a:prstGeom>
        </p:spPr>
      </p:pic>
    </p:spTree>
    <p:extLst>
      <p:ext uri="{BB962C8B-B14F-4D97-AF65-F5344CB8AC3E}">
        <p14:creationId xmlns:p14="http://schemas.microsoft.com/office/powerpoint/2010/main" val="4025369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8" grpId="0"/>
      <p:bldP spid="19" grpId="0"/>
      <p:bldP spid="21" grpId="0"/>
      <p:bldP spid="35" grpId="0"/>
      <p:bldP spid="36" grpId="0"/>
      <p:bldP spid="37" grpId="0"/>
      <p:bldP spid="38" grpId="0"/>
      <p:bldP spid="39"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uilding, window&#10;&#10;Description automatically generated">
            <a:extLst>
              <a:ext uri="{FF2B5EF4-FFF2-40B4-BE49-F238E27FC236}">
                <a16:creationId xmlns:a16="http://schemas.microsoft.com/office/drawing/2014/main" id="{E5A029C6-121E-AE49-A502-39325E99E5BB}"/>
              </a:ext>
            </a:extLst>
          </p:cNvPr>
          <p:cNvPicPr>
            <a:picLocks noChangeAspect="1"/>
          </p:cNvPicPr>
          <p:nvPr/>
        </p:nvPicPr>
        <p:blipFill rotWithShape="1">
          <a:blip r:embed="rId2">
            <a:extLst>
              <a:ext uri="{28A0092B-C50C-407E-A947-70E740481C1C}">
                <a14:useLocalDpi xmlns:a14="http://schemas.microsoft.com/office/drawing/2010/main" val="0"/>
              </a:ext>
            </a:extLst>
          </a:blip>
          <a:srcRect l="7408" t="31827" r="6731" b="42766"/>
          <a:stretch/>
        </p:blipFill>
        <p:spPr>
          <a:xfrm>
            <a:off x="907411" y="4642286"/>
            <a:ext cx="10468159" cy="1693411"/>
          </a:xfrm>
          <a:prstGeom prst="rect">
            <a:avLst/>
          </a:prstGeom>
        </p:spPr>
      </p:pic>
      <p:sp>
        <p:nvSpPr>
          <p:cNvPr id="2" name="TextBox 1">
            <a:extLst>
              <a:ext uri="{FF2B5EF4-FFF2-40B4-BE49-F238E27FC236}">
                <a16:creationId xmlns:a16="http://schemas.microsoft.com/office/drawing/2014/main" id="{47D25F80-B63F-47A1-A89E-3E4F13775401}"/>
              </a:ext>
            </a:extLst>
          </p:cNvPr>
          <p:cNvSpPr txBox="1"/>
          <p:nvPr/>
        </p:nvSpPr>
        <p:spPr>
          <a:xfrm>
            <a:off x="820645" y="394820"/>
            <a:ext cx="5676900" cy="671722"/>
          </a:xfrm>
          <a:prstGeom prst="rect">
            <a:avLst/>
          </a:prstGeom>
          <a:noFill/>
        </p:spPr>
        <p:txBody>
          <a:bodyPr wrap="square" rtlCol="0">
            <a:spAutoFit/>
          </a:bodyPr>
          <a:lstStyle/>
          <a:p>
            <a:pPr>
              <a:lnSpc>
                <a:spcPct val="150000"/>
              </a:lnSpc>
            </a:pPr>
            <a:r>
              <a:rPr lang="en-ID" sz="2800" b="1" dirty="0">
                <a:latin typeface="Arial Black" panose="020B0604020202020204" pitchFamily="34" charset="0"/>
                <a:ea typeface="Lato" panose="020F0502020204030203" pitchFamily="34" charset="0"/>
                <a:cs typeface="Arial Black" panose="020B0604020202020204" pitchFamily="34" charset="0"/>
              </a:rPr>
              <a:t>MY RECENT </a:t>
            </a:r>
            <a:r>
              <a:rPr lang="en-ID" sz="2800" b="1" dirty="0">
                <a:solidFill>
                  <a:schemeClr val="accent3"/>
                </a:solidFill>
                <a:latin typeface="Arial Black" panose="020B0604020202020204" pitchFamily="34" charset="0"/>
                <a:ea typeface="Lato" panose="020F0502020204030203" pitchFamily="34" charset="0"/>
                <a:cs typeface="Arial Black" panose="020B0604020202020204" pitchFamily="34" charset="0"/>
              </a:rPr>
              <a:t>SALES</a:t>
            </a:r>
          </a:p>
        </p:txBody>
      </p:sp>
      <p:sp>
        <p:nvSpPr>
          <p:cNvPr id="3" name="Rectangle 2">
            <a:extLst>
              <a:ext uri="{FF2B5EF4-FFF2-40B4-BE49-F238E27FC236}">
                <a16:creationId xmlns:a16="http://schemas.microsoft.com/office/drawing/2014/main" id="{5B26114B-B7A0-4751-BF14-992ACA8B37C2}"/>
              </a:ext>
            </a:extLst>
          </p:cNvPr>
          <p:cNvSpPr/>
          <p:nvPr/>
        </p:nvSpPr>
        <p:spPr>
          <a:xfrm flipV="1">
            <a:off x="903197" y="1150878"/>
            <a:ext cx="122114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5" name="Rectangle 14">
            <a:extLst>
              <a:ext uri="{FF2B5EF4-FFF2-40B4-BE49-F238E27FC236}">
                <a16:creationId xmlns:a16="http://schemas.microsoft.com/office/drawing/2014/main" id="{F0EF93FE-530A-463F-99A6-DA9A0E9FBDC6}"/>
              </a:ext>
            </a:extLst>
          </p:cNvPr>
          <p:cNvSpPr/>
          <p:nvPr/>
        </p:nvSpPr>
        <p:spPr>
          <a:xfrm>
            <a:off x="903197" y="4640246"/>
            <a:ext cx="10472373" cy="1695451"/>
          </a:xfrm>
          <a:prstGeom prst="rect">
            <a:avLst/>
          </a:prstGeom>
          <a:solidFill>
            <a:schemeClr val="accent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a16="http://schemas.microsoft.com/office/drawing/2014/main" id="{474A5ED9-266C-4B14-89DC-B28C6908EC81}"/>
              </a:ext>
            </a:extLst>
          </p:cNvPr>
          <p:cNvSpPr txBox="1"/>
          <p:nvPr/>
        </p:nvSpPr>
        <p:spPr>
          <a:xfrm>
            <a:off x="1798753" y="4996560"/>
            <a:ext cx="1462167" cy="813941"/>
          </a:xfrm>
          <a:prstGeom prst="rect">
            <a:avLst/>
          </a:prstGeom>
          <a:noFill/>
        </p:spPr>
        <p:txBody>
          <a:bodyPr wrap="square" rtlCol="0">
            <a:spAutoFit/>
          </a:bodyPr>
          <a:lstStyle/>
          <a:p>
            <a:pPr>
              <a:lnSpc>
                <a:spcPct val="150000"/>
              </a:lnSpc>
            </a:pPr>
            <a:r>
              <a:rPr lang="en-ID" sz="3600" b="1" dirty="0">
                <a:solidFill>
                  <a:schemeClr val="bg1"/>
                </a:solidFill>
                <a:latin typeface="Lato" panose="020F0502020204030203" pitchFamily="34" charset="0"/>
                <a:ea typeface="Lato" panose="020F0502020204030203" pitchFamily="34" charset="0"/>
                <a:cs typeface="Lato" panose="020F0502020204030203" pitchFamily="34" charset="0"/>
              </a:rPr>
              <a:t>312</a:t>
            </a:r>
          </a:p>
        </p:txBody>
      </p:sp>
      <p:sp>
        <p:nvSpPr>
          <p:cNvPr id="17" name="Rectangle 16">
            <a:extLst>
              <a:ext uri="{FF2B5EF4-FFF2-40B4-BE49-F238E27FC236}">
                <a16:creationId xmlns:a16="http://schemas.microsoft.com/office/drawing/2014/main" id="{09CC6A2A-D2D9-4172-A1C9-3BC48333D704}"/>
              </a:ext>
            </a:extLst>
          </p:cNvPr>
          <p:cNvSpPr/>
          <p:nvPr/>
        </p:nvSpPr>
        <p:spPr>
          <a:xfrm>
            <a:off x="1450413" y="5811521"/>
            <a:ext cx="1784463" cy="261610"/>
          </a:xfrm>
          <a:prstGeom prst="rect">
            <a:avLst/>
          </a:prstGeom>
        </p:spPr>
        <p:txBody>
          <a:bodyPr wrap="none">
            <a:spAutoFit/>
          </a:bodyPr>
          <a:lstStyle/>
          <a:p>
            <a:r>
              <a:rPr lang="en-ID" sz="1100" b="1" dirty="0">
                <a:solidFill>
                  <a:schemeClr val="bg1"/>
                </a:solidFill>
                <a:latin typeface="Lato" panose="020F0502020204030203" pitchFamily="34" charset="0"/>
                <a:ea typeface="Lato" panose="020F0502020204030203" pitchFamily="34" charset="0"/>
                <a:cs typeface="Lato" panose="020F0502020204030203" pitchFamily="34" charset="0"/>
              </a:rPr>
              <a:t>Homes Sold in My Career</a:t>
            </a:r>
            <a:endParaRPr lang="en-ID" sz="1100" b="1" dirty="0">
              <a:solidFill>
                <a:schemeClr val="bg1"/>
              </a:solidFill>
            </a:endParaRPr>
          </a:p>
        </p:txBody>
      </p:sp>
      <p:sp>
        <p:nvSpPr>
          <p:cNvPr id="18" name="TextBox 17">
            <a:extLst>
              <a:ext uri="{FF2B5EF4-FFF2-40B4-BE49-F238E27FC236}">
                <a16:creationId xmlns:a16="http://schemas.microsoft.com/office/drawing/2014/main" id="{975CBA16-F8D3-4240-9D35-694E0D339960}"/>
              </a:ext>
            </a:extLst>
          </p:cNvPr>
          <p:cNvSpPr txBox="1"/>
          <p:nvPr/>
        </p:nvSpPr>
        <p:spPr>
          <a:xfrm>
            <a:off x="5359472" y="4969163"/>
            <a:ext cx="1462167" cy="813941"/>
          </a:xfrm>
          <a:prstGeom prst="rect">
            <a:avLst/>
          </a:prstGeom>
          <a:noFill/>
        </p:spPr>
        <p:txBody>
          <a:bodyPr wrap="square" rtlCol="0">
            <a:spAutoFit/>
          </a:bodyPr>
          <a:lstStyle/>
          <a:p>
            <a:pPr algn="ctr">
              <a:lnSpc>
                <a:spcPct val="150000"/>
              </a:lnSpc>
            </a:pPr>
            <a:r>
              <a:rPr lang="en-ID" sz="3600" b="1" dirty="0">
                <a:solidFill>
                  <a:schemeClr val="bg1"/>
                </a:solidFill>
                <a:latin typeface="Lato" panose="020F0502020204030203" pitchFamily="34" charset="0"/>
                <a:ea typeface="Lato" panose="020F0502020204030203" pitchFamily="34" charset="0"/>
                <a:cs typeface="Lato" panose="020F0502020204030203" pitchFamily="34" charset="0"/>
              </a:rPr>
              <a:t>64%</a:t>
            </a:r>
          </a:p>
        </p:txBody>
      </p:sp>
      <p:sp>
        <p:nvSpPr>
          <p:cNvPr id="20" name="TextBox 19">
            <a:extLst>
              <a:ext uri="{FF2B5EF4-FFF2-40B4-BE49-F238E27FC236}">
                <a16:creationId xmlns:a16="http://schemas.microsoft.com/office/drawing/2014/main" id="{5034E20F-2018-419E-82F3-F132A2B41200}"/>
              </a:ext>
            </a:extLst>
          </p:cNvPr>
          <p:cNvSpPr txBox="1"/>
          <p:nvPr/>
        </p:nvSpPr>
        <p:spPr>
          <a:xfrm>
            <a:off x="9215395" y="4969163"/>
            <a:ext cx="1462167" cy="813941"/>
          </a:xfrm>
          <a:prstGeom prst="rect">
            <a:avLst/>
          </a:prstGeom>
          <a:noFill/>
        </p:spPr>
        <p:txBody>
          <a:bodyPr wrap="square" rtlCol="0">
            <a:spAutoFit/>
          </a:bodyPr>
          <a:lstStyle/>
          <a:p>
            <a:pPr algn="ctr">
              <a:lnSpc>
                <a:spcPct val="150000"/>
              </a:lnSpc>
            </a:pPr>
            <a:r>
              <a:rPr lang="en-ID" sz="3600" b="1" dirty="0">
                <a:solidFill>
                  <a:schemeClr val="bg1"/>
                </a:solidFill>
                <a:latin typeface="Lato" panose="020F0502020204030203" pitchFamily="34" charset="0"/>
                <a:ea typeface="Lato" panose="020F0502020204030203" pitchFamily="34" charset="0"/>
                <a:cs typeface="Lato" panose="020F0502020204030203" pitchFamily="34" charset="0"/>
              </a:rPr>
              <a:t>22</a:t>
            </a:r>
          </a:p>
        </p:txBody>
      </p:sp>
      <p:sp>
        <p:nvSpPr>
          <p:cNvPr id="21" name="Rectangle 20">
            <a:extLst>
              <a:ext uri="{FF2B5EF4-FFF2-40B4-BE49-F238E27FC236}">
                <a16:creationId xmlns:a16="http://schemas.microsoft.com/office/drawing/2014/main" id="{D4BEEBC1-0EDB-4A51-A590-47A4E70D82B3}"/>
              </a:ext>
            </a:extLst>
          </p:cNvPr>
          <p:cNvSpPr/>
          <p:nvPr/>
        </p:nvSpPr>
        <p:spPr>
          <a:xfrm>
            <a:off x="9039083" y="5783104"/>
            <a:ext cx="1853392" cy="430887"/>
          </a:xfrm>
          <a:prstGeom prst="rect">
            <a:avLst/>
          </a:prstGeom>
        </p:spPr>
        <p:txBody>
          <a:bodyPr wrap="none">
            <a:spAutoFit/>
          </a:bodyPr>
          <a:lstStyle/>
          <a:p>
            <a:pPr algn="ctr"/>
            <a:r>
              <a:rPr lang="en-ID" sz="1100" b="1" dirty="0" err="1">
                <a:solidFill>
                  <a:schemeClr val="bg1"/>
                </a:solidFill>
                <a:latin typeface="Lato" panose="020F0502020204030203" pitchFamily="34" charset="0"/>
                <a:ea typeface="Lato" panose="020F0502020204030203" pitchFamily="34" charset="0"/>
                <a:cs typeface="Lato" panose="020F0502020204030203" pitchFamily="34" charset="0"/>
              </a:rPr>
              <a:t>Avg</a:t>
            </a:r>
            <a:r>
              <a:rPr lang="en-ID" sz="1100" b="1" dirty="0">
                <a:solidFill>
                  <a:schemeClr val="bg1"/>
                </a:solidFill>
                <a:latin typeface="Lato" panose="020F0502020204030203" pitchFamily="34" charset="0"/>
                <a:ea typeface="Lato" panose="020F0502020204030203" pitchFamily="34" charset="0"/>
                <a:cs typeface="Lato" panose="020F0502020204030203" pitchFamily="34" charset="0"/>
              </a:rPr>
              <a:t> Number of Days My</a:t>
            </a:r>
          </a:p>
          <a:p>
            <a:pPr algn="ctr"/>
            <a:r>
              <a:rPr lang="en-ID" sz="1100" b="1" dirty="0">
                <a:solidFill>
                  <a:schemeClr val="bg1"/>
                </a:solidFill>
                <a:latin typeface="Lato" panose="020F0502020204030203" pitchFamily="34" charset="0"/>
                <a:ea typeface="Lato" panose="020F0502020204030203" pitchFamily="34" charset="0"/>
                <a:cs typeface="Lato" panose="020F0502020204030203" pitchFamily="34" charset="0"/>
              </a:rPr>
              <a:t>Listings Are on the Market</a:t>
            </a:r>
            <a:endParaRPr lang="en-ID" sz="1100" b="1" dirty="0">
              <a:solidFill>
                <a:schemeClr val="bg1"/>
              </a:solidFill>
            </a:endParaRPr>
          </a:p>
        </p:txBody>
      </p:sp>
      <p:sp>
        <p:nvSpPr>
          <p:cNvPr id="22" name="TextBox 21">
            <a:extLst>
              <a:ext uri="{FF2B5EF4-FFF2-40B4-BE49-F238E27FC236}">
                <a16:creationId xmlns:a16="http://schemas.microsoft.com/office/drawing/2014/main" id="{C98DA050-E951-409A-8A99-9473198AB229}"/>
              </a:ext>
            </a:extLst>
          </p:cNvPr>
          <p:cNvSpPr txBox="1"/>
          <p:nvPr/>
        </p:nvSpPr>
        <p:spPr>
          <a:xfrm>
            <a:off x="4820077" y="3418302"/>
            <a:ext cx="2638612" cy="954107"/>
          </a:xfrm>
          <a:prstGeom prst="rect">
            <a:avLst/>
          </a:prstGeom>
          <a:noFill/>
        </p:spPr>
        <p:txBody>
          <a:bodyPr wrap="square" rtlCol="0">
            <a:spAutoFit/>
          </a:bodyPr>
          <a:lstStyle/>
          <a:p>
            <a:r>
              <a:rPr lang="en-ID" sz="1400" b="1"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1234 Main Street</a:t>
            </a:r>
          </a:p>
          <a:p>
            <a:r>
              <a:rPr lang="en-ID" sz="1400" b="1"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Anywheretown</a:t>
            </a:r>
            <a:r>
              <a:rPr lang="en-ID" sz="1400" b="1"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USA 123456</a:t>
            </a:r>
          </a:p>
          <a:p>
            <a:r>
              <a:rPr lang="en-ID" sz="1400" b="1"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Listing Price  |  Sale Price</a:t>
            </a:r>
          </a:p>
          <a:p>
            <a:r>
              <a:rPr lang="en-ID" sz="1400" b="1"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DOM</a:t>
            </a:r>
          </a:p>
        </p:txBody>
      </p:sp>
      <p:sp>
        <p:nvSpPr>
          <p:cNvPr id="26" name="TextBox 25">
            <a:extLst>
              <a:ext uri="{FF2B5EF4-FFF2-40B4-BE49-F238E27FC236}">
                <a16:creationId xmlns:a16="http://schemas.microsoft.com/office/drawing/2014/main" id="{3C6A77C1-D05C-BF40-B199-DFB02FDF6E8C}"/>
              </a:ext>
            </a:extLst>
          </p:cNvPr>
          <p:cNvSpPr txBox="1"/>
          <p:nvPr/>
        </p:nvSpPr>
        <p:spPr>
          <a:xfrm>
            <a:off x="8555987" y="3420342"/>
            <a:ext cx="2638612" cy="954107"/>
          </a:xfrm>
          <a:prstGeom prst="rect">
            <a:avLst/>
          </a:prstGeom>
          <a:noFill/>
        </p:spPr>
        <p:txBody>
          <a:bodyPr wrap="square" rtlCol="0">
            <a:spAutoFit/>
          </a:bodyPr>
          <a:lstStyle/>
          <a:p>
            <a:r>
              <a:rPr lang="en-ID" sz="1400" b="1"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1234 Main Street</a:t>
            </a:r>
          </a:p>
          <a:p>
            <a:r>
              <a:rPr lang="en-ID" sz="1400" b="1"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Anywheretown</a:t>
            </a:r>
            <a:r>
              <a:rPr lang="en-ID" sz="1400" b="1"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USA 123456</a:t>
            </a:r>
          </a:p>
          <a:p>
            <a:r>
              <a:rPr lang="en-ID" sz="1400" b="1"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Listing Price  |  Sale Price</a:t>
            </a:r>
          </a:p>
          <a:p>
            <a:r>
              <a:rPr lang="en-ID" sz="1400" b="1"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DOM</a:t>
            </a:r>
          </a:p>
        </p:txBody>
      </p:sp>
      <p:sp>
        <p:nvSpPr>
          <p:cNvPr id="27" name="TextBox 26">
            <a:extLst>
              <a:ext uri="{FF2B5EF4-FFF2-40B4-BE49-F238E27FC236}">
                <a16:creationId xmlns:a16="http://schemas.microsoft.com/office/drawing/2014/main" id="{D71EA79A-CE5E-2D43-AC71-B7EDD111FA89}"/>
              </a:ext>
            </a:extLst>
          </p:cNvPr>
          <p:cNvSpPr txBox="1"/>
          <p:nvPr/>
        </p:nvSpPr>
        <p:spPr>
          <a:xfrm>
            <a:off x="820645" y="3378068"/>
            <a:ext cx="2638612" cy="954107"/>
          </a:xfrm>
          <a:prstGeom prst="rect">
            <a:avLst/>
          </a:prstGeom>
          <a:noFill/>
        </p:spPr>
        <p:txBody>
          <a:bodyPr wrap="square" rtlCol="0">
            <a:spAutoFit/>
          </a:bodyPr>
          <a:lstStyle/>
          <a:p>
            <a:r>
              <a:rPr lang="en-ID" sz="1400" b="1"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1234 Main Street</a:t>
            </a:r>
          </a:p>
          <a:p>
            <a:r>
              <a:rPr lang="en-ID" sz="1400" b="1"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Anywheretown</a:t>
            </a:r>
            <a:r>
              <a:rPr lang="en-ID" sz="1400" b="1"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USA 123456</a:t>
            </a:r>
          </a:p>
          <a:p>
            <a:r>
              <a:rPr lang="en-ID" sz="1400" b="1"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Listing Price  |  Sale Price</a:t>
            </a:r>
          </a:p>
          <a:p>
            <a:r>
              <a:rPr lang="en-ID" sz="1400" b="1"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DOM</a:t>
            </a:r>
          </a:p>
        </p:txBody>
      </p:sp>
      <p:pic>
        <p:nvPicPr>
          <p:cNvPr id="28" name="Picture 27" descr="A large lawn in front of a house&#10;&#10;Description automatically generated">
            <a:extLst>
              <a:ext uri="{FF2B5EF4-FFF2-40B4-BE49-F238E27FC236}">
                <a16:creationId xmlns:a16="http://schemas.microsoft.com/office/drawing/2014/main" id="{4B61F94A-6E25-424B-A2AF-B454F4D7DE27}"/>
              </a:ext>
            </a:extLst>
          </p:cNvPr>
          <p:cNvPicPr>
            <a:picLocks noChangeAspect="1"/>
          </p:cNvPicPr>
          <p:nvPr/>
        </p:nvPicPr>
        <p:blipFill rotWithShape="1">
          <a:blip r:embed="rId3">
            <a:extLst>
              <a:ext uri="{28A0092B-C50C-407E-A947-70E740481C1C}">
                <a14:useLocalDpi xmlns:a14="http://schemas.microsoft.com/office/drawing/2010/main" val="0"/>
              </a:ext>
            </a:extLst>
          </a:blip>
          <a:srcRect l="1" t="6710" r="2701" b="17596"/>
          <a:stretch/>
        </p:blipFill>
        <p:spPr>
          <a:xfrm>
            <a:off x="903197" y="1507394"/>
            <a:ext cx="2819583" cy="1754800"/>
          </a:xfrm>
          <a:prstGeom prst="rect">
            <a:avLst/>
          </a:prstGeom>
        </p:spPr>
      </p:pic>
      <p:pic>
        <p:nvPicPr>
          <p:cNvPr id="29" name="Picture 28" descr="A large lawn in front of a house&#10;&#10;Description automatically generated">
            <a:extLst>
              <a:ext uri="{FF2B5EF4-FFF2-40B4-BE49-F238E27FC236}">
                <a16:creationId xmlns:a16="http://schemas.microsoft.com/office/drawing/2014/main" id="{D93A357C-6BFC-C641-B5D6-0055A94C5D4E}"/>
              </a:ext>
            </a:extLst>
          </p:cNvPr>
          <p:cNvPicPr>
            <a:picLocks noChangeAspect="1"/>
          </p:cNvPicPr>
          <p:nvPr/>
        </p:nvPicPr>
        <p:blipFill rotWithShape="1">
          <a:blip r:embed="rId3">
            <a:extLst>
              <a:ext uri="{28A0092B-C50C-407E-A947-70E740481C1C}">
                <a14:useLocalDpi xmlns:a14="http://schemas.microsoft.com/office/drawing/2010/main" val="0"/>
              </a:ext>
            </a:extLst>
          </a:blip>
          <a:srcRect l="1" t="6710" r="2701" b="17596"/>
          <a:stretch/>
        </p:blipFill>
        <p:spPr>
          <a:xfrm>
            <a:off x="4680765" y="1502244"/>
            <a:ext cx="2819583" cy="1754800"/>
          </a:xfrm>
          <a:prstGeom prst="rect">
            <a:avLst/>
          </a:prstGeom>
        </p:spPr>
      </p:pic>
      <p:pic>
        <p:nvPicPr>
          <p:cNvPr id="30" name="Picture 29" descr="A large lawn in front of a house&#10;&#10;Description automatically generated">
            <a:extLst>
              <a:ext uri="{FF2B5EF4-FFF2-40B4-BE49-F238E27FC236}">
                <a16:creationId xmlns:a16="http://schemas.microsoft.com/office/drawing/2014/main" id="{8F6DC519-98F7-BE44-A7A5-75A695D83E46}"/>
              </a:ext>
            </a:extLst>
          </p:cNvPr>
          <p:cNvPicPr>
            <a:picLocks noChangeAspect="1"/>
          </p:cNvPicPr>
          <p:nvPr/>
        </p:nvPicPr>
        <p:blipFill rotWithShape="1">
          <a:blip r:embed="rId3">
            <a:extLst>
              <a:ext uri="{28A0092B-C50C-407E-A947-70E740481C1C}">
                <a14:useLocalDpi xmlns:a14="http://schemas.microsoft.com/office/drawing/2010/main" val="0"/>
              </a:ext>
            </a:extLst>
          </a:blip>
          <a:srcRect l="1" t="6710" r="2701" b="17596"/>
          <a:stretch/>
        </p:blipFill>
        <p:spPr>
          <a:xfrm>
            <a:off x="8555987" y="1502244"/>
            <a:ext cx="2819583" cy="1754800"/>
          </a:xfrm>
          <a:prstGeom prst="rect">
            <a:avLst/>
          </a:prstGeom>
        </p:spPr>
      </p:pic>
      <p:sp>
        <p:nvSpPr>
          <p:cNvPr id="31" name="Rectangle 30">
            <a:extLst>
              <a:ext uri="{FF2B5EF4-FFF2-40B4-BE49-F238E27FC236}">
                <a16:creationId xmlns:a16="http://schemas.microsoft.com/office/drawing/2014/main" id="{FA6E2F36-9220-2D46-999A-7D951002F74F}"/>
              </a:ext>
            </a:extLst>
          </p:cNvPr>
          <p:cNvSpPr/>
          <p:nvPr/>
        </p:nvSpPr>
        <p:spPr>
          <a:xfrm>
            <a:off x="5188881" y="5810501"/>
            <a:ext cx="1747594" cy="261610"/>
          </a:xfrm>
          <a:prstGeom prst="rect">
            <a:avLst/>
          </a:prstGeom>
        </p:spPr>
        <p:txBody>
          <a:bodyPr wrap="none">
            <a:spAutoFit/>
          </a:bodyPr>
          <a:lstStyle/>
          <a:p>
            <a:r>
              <a:rPr lang="en-ID" sz="1100" b="1" dirty="0">
                <a:solidFill>
                  <a:schemeClr val="bg1"/>
                </a:solidFill>
                <a:latin typeface="Lato" panose="020F0502020204030203" pitchFamily="34" charset="0"/>
                <a:ea typeface="Lato" panose="020F0502020204030203" pitchFamily="34" charset="0"/>
                <a:cs typeface="Lato" panose="020F0502020204030203" pitchFamily="34" charset="0"/>
              </a:rPr>
              <a:t>Homes Sold Over Asking</a:t>
            </a:r>
            <a:endParaRPr lang="en-ID" sz="1100" b="1" dirty="0">
              <a:solidFill>
                <a:schemeClr val="bg1"/>
              </a:solidFill>
            </a:endParaRPr>
          </a:p>
        </p:txBody>
      </p:sp>
      <p:sp>
        <p:nvSpPr>
          <p:cNvPr id="19" name="TextBox 18">
            <a:extLst>
              <a:ext uri="{FF2B5EF4-FFF2-40B4-BE49-F238E27FC236}">
                <a16:creationId xmlns:a16="http://schemas.microsoft.com/office/drawing/2014/main" id="{DF45CC74-0AC4-8545-9D51-40E159AE4743}"/>
              </a:ext>
            </a:extLst>
          </p:cNvPr>
          <p:cNvSpPr txBox="1"/>
          <p:nvPr/>
        </p:nvSpPr>
        <p:spPr>
          <a:xfrm>
            <a:off x="10949063" y="151576"/>
            <a:ext cx="1620456" cy="307777"/>
          </a:xfrm>
          <a:prstGeom prst="rect">
            <a:avLst/>
          </a:prstGeom>
          <a:noFill/>
        </p:spPr>
        <p:txBody>
          <a:bodyPr wrap="square" rtlCol="0">
            <a:spAutoFit/>
          </a:bodyPr>
          <a:lstStyle/>
          <a:p>
            <a:r>
              <a:rPr lang="en-US" sz="1400" dirty="0">
                <a:solidFill>
                  <a:schemeClr val="accent1"/>
                </a:solidFill>
              </a:rPr>
              <a:t>YOUR LOGO</a:t>
            </a:r>
          </a:p>
        </p:txBody>
      </p:sp>
    </p:spTree>
    <p:extLst>
      <p:ext uri="{BB962C8B-B14F-4D97-AF65-F5344CB8AC3E}">
        <p14:creationId xmlns:p14="http://schemas.microsoft.com/office/powerpoint/2010/main" val="2860493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6" grpId="0"/>
      <p:bldP spid="17" grpId="0"/>
      <p:bldP spid="18" grpId="0"/>
      <p:bldP spid="20" grpId="0"/>
      <p:bldP spid="21" grpId="0"/>
      <p:bldP spid="22" grpId="0"/>
      <p:bldP spid="26" grpId="0"/>
      <p:bldP spid="27"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8FDB02-62C0-4FDE-8246-B3D1C5D6F41A}"/>
              </a:ext>
            </a:extLst>
          </p:cNvPr>
          <p:cNvSpPr txBox="1"/>
          <p:nvPr/>
        </p:nvSpPr>
        <p:spPr>
          <a:xfrm>
            <a:off x="378780" y="1685439"/>
            <a:ext cx="5215867" cy="2062103"/>
          </a:xfrm>
          <a:prstGeom prst="rect">
            <a:avLst/>
          </a:prstGeom>
          <a:noFill/>
        </p:spPr>
        <p:txBody>
          <a:bodyPr wrap="square" rtlCol="0">
            <a:spAutoFit/>
          </a:bodyPr>
          <a:lstStyle/>
          <a:p>
            <a:r>
              <a:rPr lang="en-ID" sz="3200" b="1" dirty="0">
                <a:latin typeface="Arial Black" panose="020B0604020202020204" pitchFamily="34" charset="0"/>
                <a:ea typeface="Lato Black" panose="020F0502020204030203" pitchFamily="34" charset="0"/>
                <a:cs typeface="Arial Black" panose="020B0604020202020204" pitchFamily="34" charset="0"/>
              </a:rPr>
              <a:t>HOW TECHNOLOGY IS HELPING BUYERS NAVIGATE THE </a:t>
            </a:r>
            <a:r>
              <a:rPr lang="en-ID" sz="3200" b="1" dirty="0">
                <a:solidFill>
                  <a:schemeClr val="accent3"/>
                </a:solidFill>
                <a:latin typeface="Arial Black" panose="020B0604020202020204" pitchFamily="34" charset="0"/>
                <a:ea typeface="Lato Black" panose="020F0502020204030203" pitchFamily="34" charset="0"/>
                <a:cs typeface="Arial Black" panose="020B0604020202020204" pitchFamily="34" charset="0"/>
              </a:rPr>
              <a:t>HOME SEARCH PROCESS</a:t>
            </a:r>
          </a:p>
        </p:txBody>
      </p:sp>
      <p:sp>
        <p:nvSpPr>
          <p:cNvPr id="6" name="TextBox 5">
            <a:extLst>
              <a:ext uri="{FF2B5EF4-FFF2-40B4-BE49-F238E27FC236}">
                <a16:creationId xmlns:a16="http://schemas.microsoft.com/office/drawing/2014/main" id="{3E3F6F97-AB22-41D4-9256-7AD1DEE63510}"/>
              </a:ext>
            </a:extLst>
          </p:cNvPr>
          <p:cNvSpPr txBox="1"/>
          <p:nvPr/>
        </p:nvSpPr>
        <p:spPr>
          <a:xfrm>
            <a:off x="378780" y="3954725"/>
            <a:ext cx="5119977" cy="1323439"/>
          </a:xfrm>
          <a:prstGeom prst="rect">
            <a:avLst/>
          </a:prstGeom>
          <a:noFill/>
        </p:spPr>
        <p:txBody>
          <a:bodyPr wrap="square" rtlCol="0">
            <a:spAutoFit/>
          </a:bodyPr>
          <a:lstStyle/>
          <a:p>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 recent </a:t>
            </a:r>
            <a:r>
              <a:rPr lang="en-ID" sz="1000" b="1"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realtor.com</a:t>
            </a:r>
            <a:r>
              <a:rPr lang="en-ID" sz="1000" b="1"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survey revealed that buyers are still moving forward with the home buying process, even if they can’t see the home in-person. </a:t>
            </a:r>
          </a:p>
          <a:p>
            <a:endPar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endParaRPr>
          </a:p>
          <a:p>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While they still prefer to physically see a home, here are the tech specs buyers think are most helpful in today’s home search. </a:t>
            </a:r>
          </a:p>
          <a:p>
            <a:endPar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endParaRPr>
          </a:p>
          <a:p>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We will incorporate all of these in our selling strategy to help show potential buyers the best side of your home and everything it has to offer. </a:t>
            </a:r>
          </a:p>
        </p:txBody>
      </p:sp>
      <p:sp>
        <p:nvSpPr>
          <p:cNvPr id="12" name="TextBox 11">
            <a:extLst>
              <a:ext uri="{FF2B5EF4-FFF2-40B4-BE49-F238E27FC236}">
                <a16:creationId xmlns:a16="http://schemas.microsoft.com/office/drawing/2014/main" id="{A92E6FE0-AB12-9649-A05B-85CFBA152855}"/>
              </a:ext>
            </a:extLst>
          </p:cNvPr>
          <p:cNvSpPr txBox="1"/>
          <p:nvPr/>
        </p:nvSpPr>
        <p:spPr>
          <a:xfrm>
            <a:off x="238555" y="225567"/>
            <a:ext cx="1620456" cy="307777"/>
          </a:xfrm>
          <a:prstGeom prst="rect">
            <a:avLst/>
          </a:prstGeom>
          <a:noFill/>
        </p:spPr>
        <p:txBody>
          <a:bodyPr wrap="square" rtlCol="0">
            <a:spAutoFit/>
          </a:bodyPr>
          <a:lstStyle/>
          <a:p>
            <a:r>
              <a:rPr lang="en-US" sz="1400" dirty="0">
                <a:solidFill>
                  <a:schemeClr val="accent1"/>
                </a:solidFill>
              </a:rPr>
              <a:t>YOUR LOGO</a:t>
            </a:r>
          </a:p>
        </p:txBody>
      </p:sp>
      <p:pic>
        <p:nvPicPr>
          <p:cNvPr id="14" name="Picture 13" descr="A screenshot of a cell phone screen with text&#10;&#10;Description automatically generated">
            <a:extLst>
              <a:ext uri="{FF2B5EF4-FFF2-40B4-BE49-F238E27FC236}">
                <a16:creationId xmlns:a16="http://schemas.microsoft.com/office/drawing/2014/main" id="{E4A77431-07D4-0C42-9893-9AE37BE72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603" y="262638"/>
            <a:ext cx="6144270" cy="6444479"/>
          </a:xfrm>
          <a:prstGeom prst="rect">
            <a:avLst/>
          </a:prstGeom>
        </p:spPr>
      </p:pic>
    </p:spTree>
    <p:extLst>
      <p:ext uri="{BB962C8B-B14F-4D97-AF65-F5344CB8AC3E}">
        <p14:creationId xmlns:p14="http://schemas.microsoft.com/office/powerpoint/2010/main" val="2609689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a:extLst>
              <a:ext uri="{FF2B5EF4-FFF2-40B4-BE49-F238E27FC236}">
                <a16:creationId xmlns:a16="http://schemas.microsoft.com/office/drawing/2014/main" id="{D64E1025-8BD8-EC4B-968C-0F4604042AFE}"/>
              </a:ext>
            </a:extLst>
          </p:cNvPr>
          <p:cNvGrpSpPr>
            <a:grpSpLocks/>
          </p:cNvGrpSpPr>
          <p:nvPr/>
        </p:nvGrpSpPr>
        <p:grpSpPr bwMode="auto">
          <a:xfrm>
            <a:off x="588770" y="431548"/>
            <a:ext cx="9083056" cy="4962113"/>
            <a:chOff x="-125488" y="-159879"/>
            <a:chExt cx="10897501" cy="6753329"/>
          </a:xfrm>
        </p:grpSpPr>
        <p:sp>
          <p:nvSpPr>
            <p:cNvPr id="78" name="Text Box 3">
              <a:extLst>
                <a:ext uri="{FF2B5EF4-FFF2-40B4-BE49-F238E27FC236}">
                  <a16:creationId xmlns:a16="http://schemas.microsoft.com/office/drawing/2014/main" id="{C2A91C5B-900C-1C45-8F87-E9C93FB0E705}"/>
                </a:ext>
              </a:extLst>
            </p:cNvPr>
            <p:cNvSpPr txBox="1">
              <a:spLocks noChangeArrowheads="1"/>
            </p:cNvSpPr>
            <p:nvPr/>
          </p:nvSpPr>
          <p:spPr bwMode="auto">
            <a:xfrm>
              <a:off x="-125488" y="-159879"/>
              <a:ext cx="9250516" cy="76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0320" tIns="20320" rIns="20320" bIns="20320">
              <a:spAutoFit/>
            </a:bodyPr>
            <a:lstStyle/>
            <a:p>
              <a:pPr eaLnBrk="1"/>
              <a:r>
                <a:rPr lang="en-US" altLang="en-US" sz="3400" b="1" dirty="0">
                  <a:latin typeface="Arial Black" panose="020B0604020202020204" pitchFamily="34" charset="0"/>
                  <a:cs typeface="Arial Black" panose="020B0604020202020204" pitchFamily="34" charset="0"/>
                  <a:sym typeface="Impact" panose="020B0806030902050204" pitchFamily="34" charset="0"/>
                </a:rPr>
                <a:t>WHY PRICING RIGHT </a:t>
              </a:r>
              <a:r>
                <a:rPr lang="en-US" altLang="en-US" sz="3400" b="1" dirty="0">
                  <a:solidFill>
                    <a:schemeClr val="accent3"/>
                  </a:solidFill>
                  <a:latin typeface="Arial Black" panose="020B0604020202020204" pitchFamily="34" charset="0"/>
                  <a:cs typeface="Arial Black" panose="020B0604020202020204" pitchFamily="34" charset="0"/>
                  <a:sym typeface="Impact" panose="020B0806030902050204" pitchFamily="34" charset="0"/>
                </a:rPr>
                <a:t>MATTERS</a:t>
              </a:r>
            </a:p>
          </p:txBody>
        </p:sp>
        <p:grpSp>
          <p:nvGrpSpPr>
            <p:cNvPr id="15" name="Группа">
              <a:extLst>
                <a:ext uri="{FF2B5EF4-FFF2-40B4-BE49-F238E27FC236}">
                  <a16:creationId xmlns:a16="http://schemas.microsoft.com/office/drawing/2014/main" id="{AA40AF69-62B2-4140-BA42-B48ED20F7923}"/>
                </a:ext>
              </a:extLst>
            </p:cNvPr>
            <p:cNvGrpSpPr>
              <a:grpSpLocks/>
            </p:cNvGrpSpPr>
            <p:nvPr/>
          </p:nvGrpSpPr>
          <p:grpSpPr bwMode="auto">
            <a:xfrm>
              <a:off x="368276" y="3211387"/>
              <a:ext cx="10403737" cy="3382063"/>
              <a:chOff x="368277" y="1185174"/>
              <a:chExt cx="10403735" cy="3382062"/>
            </a:xfrm>
          </p:grpSpPr>
          <p:grpSp>
            <p:nvGrpSpPr>
              <p:cNvPr id="16" name="Группа">
                <a:extLst>
                  <a:ext uri="{FF2B5EF4-FFF2-40B4-BE49-F238E27FC236}">
                    <a16:creationId xmlns:a16="http://schemas.microsoft.com/office/drawing/2014/main" id="{699BA72C-F028-CD49-8423-81590538E47B}"/>
                  </a:ext>
                </a:extLst>
              </p:cNvPr>
              <p:cNvGrpSpPr>
                <a:grpSpLocks/>
              </p:cNvGrpSpPr>
              <p:nvPr/>
            </p:nvGrpSpPr>
            <p:grpSpPr bwMode="auto">
              <a:xfrm>
                <a:off x="1730674" y="1185174"/>
                <a:ext cx="9041338" cy="2976949"/>
                <a:chOff x="-553556" y="356478"/>
                <a:chExt cx="9041337" cy="2976948"/>
              </a:xfrm>
            </p:grpSpPr>
            <p:sp>
              <p:nvSpPr>
                <p:cNvPr id="42" name="Линия">
                  <a:extLst>
                    <a:ext uri="{FF2B5EF4-FFF2-40B4-BE49-F238E27FC236}">
                      <a16:creationId xmlns:a16="http://schemas.microsoft.com/office/drawing/2014/main" id="{D2B97365-8ED1-6E49-A577-461F295FC3BC}"/>
                    </a:ext>
                  </a:extLst>
                </p:cNvPr>
                <p:cNvSpPr>
                  <a:spLocks/>
                </p:cNvSpPr>
                <p:nvPr/>
              </p:nvSpPr>
              <p:spPr bwMode="auto">
                <a:xfrm>
                  <a:off x="46140" y="717669"/>
                  <a:ext cx="425615" cy="2280429"/>
                </a:xfrm>
                <a:custGeom>
                  <a:avLst/>
                  <a:gdLst>
                    <a:gd name="T0" fmla="*/ 212808 w 21457"/>
                    <a:gd name="T1" fmla="*/ 1140214 h 21600"/>
                    <a:gd name="T2" fmla="*/ 212808 w 21457"/>
                    <a:gd name="T3" fmla="*/ 1140214 h 21600"/>
                    <a:gd name="T4" fmla="*/ 212808 w 21457"/>
                    <a:gd name="T5" fmla="*/ 1140214 h 21600"/>
                    <a:gd name="T6" fmla="*/ 212808 w 21457"/>
                    <a:gd name="T7" fmla="*/ 114021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57" h="21600" extrusionOk="0">
                      <a:moveTo>
                        <a:pt x="21457" y="0"/>
                      </a:moveTo>
                      <a:cubicBezTo>
                        <a:pt x="7750" y="2986"/>
                        <a:pt x="145" y="6790"/>
                        <a:pt x="2" y="10733"/>
                      </a:cubicBezTo>
                      <a:cubicBezTo>
                        <a:pt x="-143" y="14711"/>
                        <a:pt x="7317" y="18567"/>
                        <a:pt x="21025" y="21600"/>
                      </a:cubicBezTo>
                    </a:path>
                  </a:pathLst>
                </a:custGeom>
                <a:noFill/>
                <a:ln w="25400" cap="flat">
                  <a:solidFill>
                    <a:srgbClr val="CFCDD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20320" tIns="20320" rIns="20320" bIns="20320" anchor="ctr"/>
                <a:lstStyle/>
                <a:p>
                  <a:endParaRPr lang="en-US"/>
                </a:p>
              </p:txBody>
            </p:sp>
            <p:sp>
              <p:nvSpPr>
                <p:cNvPr id="43" name="Линия">
                  <a:extLst>
                    <a:ext uri="{FF2B5EF4-FFF2-40B4-BE49-F238E27FC236}">
                      <a16:creationId xmlns:a16="http://schemas.microsoft.com/office/drawing/2014/main" id="{CA8B5CEF-1B5E-404A-92AE-64CF5A37DB4B}"/>
                    </a:ext>
                  </a:extLst>
                </p:cNvPr>
                <p:cNvSpPr>
                  <a:spLocks noChangeShapeType="1"/>
                </p:cNvSpPr>
                <p:nvPr/>
              </p:nvSpPr>
              <p:spPr bwMode="auto">
                <a:xfrm flipH="1" flipV="1">
                  <a:off x="-99938" y="356478"/>
                  <a:ext cx="469901" cy="272769"/>
                </a:xfrm>
                <a:prstGeom prst="line">
                  <a:avLst/>
                </a:prstGeom>
                <a:noFill/>
                <a:ln w="25400">
                  <a:solidFill>
                    <a:srgbClr val="CFCDD0"/>
                  </a:solidFill>
                  <a:miter lim="800000"/>
                  <a:headEnd/>
                  <a:tailEnd/>
                </a:ln>
                <a:extLst>
                  <a:ext uri="{909E8E84-426E-40DD-AFC4-6F175D3DCCD1}">
                    <a14:hiddenFill xmlns:a14="http://schemas.microsoft.com/office/drawing/2010/main">
                      <a:noFill/>
                    </a14:hiddenFill>
                  </a:ext>
                </a:extLst>
              </p:spPr>
              <p:txBody>
                <a:bodyPr lIns="20320" tIns="20320" rIns="20320" bIns="20320" anchor="ctr"/>
                <a:lstStyle/>
                <a:p>
                  <a:endParaRPr lang="en-US" dirty="0"/>
                </a:p>
              </p:txBody>
            </p:sp>
            <p:sp>
              <p:nvSpPr>
                <p:cNvPr id="44" name="Линия">
                  <a:extLst>
                    <a:ext uri="{FF2B5EF4-FFF2-40B4-BE49-F238E27FC236}">
                      <a16:creationId xmlns:a16="http://schemas.microsoft.com/office/drawing/2014/main" id="{4D876868-911D-E847-AD44-5BA6F1268C93}"/>
                    </a:ext>
                  </a:extLst>
                </p:cNvPr>
                <p:cNvSpPr>
                  <a:spLocks noChangeShapeType="1"/>
                </p:cNvSpPr>
                <p:nvPr/>
              </p:nvSpPr>
              <p:spPr bwMode="auto">
                <a:xfrm flipH="1">
                  <a:off x="-90346" y="3062809"/>
                  <a:ext cx="448664" cy="270617"/>
                </a:xfrm>
                <a:prstGeom prst="line">
                  <a:avLst/>
                </a:prstGeom>
                <a:noFill/>
                <a:ln w="25400">
                  <a:solidFill>
                    <a:srgbClr val="CFCDD0"/>
                  </a:solidFill>
                  <a:miter lim="800000"/>
                  <a:headEnd/>
                  <a:tailEnd/>
                </a:ln>
                <a:extLst>
                  <a:ext uri="{909E8E84-426E-40DD-AFC4-6F175D3DCCD1}">
                    <a14:hiddenFill xmlns:a14="http://schemas.microsoft.com/office/drawing/2010/main">
                      <a:noFill/>
                    </a14:hiddenFill>
                  </a:ext>
                </a:extLst>
              </p:spPr>
              <p:txBody>
                <a:bodyPr lIns="20320" tIns="20320" rIns="20320" bIns="20320" anchor="ctr"/>
                <a:lstStyle/>
                <a:p>
                  <a:endParaRPr lang="en-US"/>
                </a:p>
              </p:txBody>
            </p:sp>
            <p:sp>
              <p:nvSpPr>
                <p:cNvPr id="45" name="Линия">
                  <a:extLst>
                    <a:ext uri="{FF2B5EF4-FFF2-40B4-BE49-F238E27FC236}">
                      <a16:creationId xmlns:a16="http://schemas.microsoft.com/office/drawing/2014/main" id="{3A0F866F-8344-1D45-888B-BAB9584D37FC}"/>
                    </a:ext>
                  </a:extLst>
                </p:cNvPr>
                <p:cNvSpPr>
                  <a:spLocks noChangeShapeType="1"/>
                </p:cNvSpPr>
                <p:nvPr/>
              </p:nvSpPr>
              <p:spPr bwMode="auto">
                <a:xfrm flipV="1">
                  <a:off x="-553556" y="1837234"/>
                  <a:ext cx="537136" cy="1"/>
                </a:xfrm>
                <a:prstGeom prst="line">
                  <a:avLst/>
                </a:prstGeom>
                <a:noFill/>
                <a:ln w="25400">
                  <a:solidFill>
                    <a:srgbClr val="CFCDD0"/>
                  </a:solidFill>
                  <a:miter lim="800000"/>
                  <a:headEnd/>
                  <a:tailEnd/>
                </a:ln>
                <a:extLst>
                  <a:ext uri="{909E8E84-426E-40DD-AFC4-6F175D3DCCD1}">
                    <a14:hiddenFill xmlns:a14="http://schemas.microsoft.com/office/drawing/2010/main">
                      <a:noFill/>
                    </a14:hiddenFill>
                  </a:ext>
                </a:extLst>
              </p:spPr>
              <p:txBody>
                <a:bodyPr lIns="20320" tIns="20320" rIns="20320" bIns="20320" anchor="ctr"/>
                <a:lstStyle/>
                <a:p>
                  <a:endParaRPr lang="en-US" dirty="0"/>
                </a:p>
              </p:txBody>
            </p:sp>
            <p:sp>
              <p:nvSpPr>
                <p:cNvPr id="76" name="Кружок">
                  <a:extLst>
                    <a:ext uri="{FF2B5EF4-FFF2-40B4-BE49-F238E27FC236}">
                      <a16:creationId xmlns:a16="http://schemas.microsoft.com/office/drawing/2014/main" id="{AAD8DD55-1A39-D147-817E-8654A7FEEE46}"/>
                    </a:ext>
                  </a:extLst>
                </p:cNvPr>
                <p:cNvSpPr>
                  <a:spLocks noChangeArrowheads="1"/>
                </p:cNvSpPr>
                <p:nvPr/>
              </p:nvSpPr>
              <p:spPr bwMode="auto">
                <a:xfrm>
                  <a:off x="279953" y="491502"/>
                  <a:ext cx="346897" cy="346897"/>
                </a:xfrm>
                <a:prstGeom prst="ellipse">
                  <a:avLst/>
                </a:prstGeom>
                <a:solidFill>
                  <a:srgbClr val="CFCDD0"/>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0320" tIns="20320" rIns="20320" bIns="20320" anchor="ctr"/>
                <a:lstStyle/>
                <a:p>
                  <a:pPr algn="ctr" eaLnBrk="1"/>
                  <a:endParaRPr lang="en-US" altLang="en-US" sz="2200">
                    <a:solidFill>
                      <a:srgbClr val="FFFFFF"/>
                    </a:solidFill>
                    <a:latin typeface="Helvetica Light" panose="020B0403020202020204" pitchFamily="34" charset="0"/>
                    <a:sym typeface="Helvetica Light" panose="020B0403020202020204" pitchFamily="34" charset="0"/>
                  </a:endParaRPr>
                </a:p>
              </p:txBody>
            </p:sp>
            <p:sp>
              <p:nvSpPr>
                <p:cNvPr id="74" name="Кружок">
                  <a:extLst>
                    <a:ext uri="{FF2B5EF4-FFF2-40B4-BE49-F238E27FC236}">
                      <a16:creationId xmlns:a16="http://schemas.microsoft.com/office/drawing/2014/main" id="{4D868649-1D62-1146-A388-947CEDCD5CA5}"/>
                    </a:ext>
                  </a:extLst>
                </p:cNvPr>
                <p:cNvSpPr>
                  <a:spLocks noChangeArrowheads="1"/>
                </p:cNvSpPr>
                <p:nvPr/>
              </p:nvSpPr>
              <p:spPr bwMode="auto">
                <a:xfrm>
                  <a:off x="271336" y="2839857"/>
                  <a:ext cx="346897" cy="346897"/>
                </a:xfrm>
                <a:prstGeom prst="ellipse">
                  <a:avLst/>
                </a:prstGeom>
                <a:solidFill>
                  <a:srgbClr val="CFCDD0"/>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0320" tIns="20320" rIns="20320" bIns="20320" anchor="ctr"/>
                <a:lstStyle/>
                <a:p>
                  <a:pPr algn="ctr" eaLnBrk="1"/>
                  <a:endParaRPr lang="en-US" altLang="en-US" sz="2200" dirty="0">
                    <a:solidFill>
                      <a:srgbClr val="FFFFFF"/>
                    </a:solidFill>
                    <a:latin typeface="Helvetica Light" panose="020B0403020202020204" pitchFamily="34" charset="0"/>
                    <a:sym typeface="Helvetica Light" panose="020B0403020202020204" pitchFamily="34" charset="0"/>
                  </a:endParaRPr>
                </a:p>
              </p:txBody>
            </p:sp>
            <p:sp>
              <p:nvSpPr>
                <p:cNvPr id="72" name="Кружок">
                  <a:extLst>
                    <a:ext uri="{FF2B5EF4-FFF2-40B4-BE49-F238E27FC236}">
                      <a16:creationId xmlns:a16="http://schemas.microsoft.com/office/drawing/2014/main" id="{5B84755E-7B56-2342-9F33-263F1BFC59E3}"/>
                    </a:ext>
                  </a:extLst>
                </p:cNvPr>
                <p:cNvSpPr>
                  <a:spLocks noChangeArrowheads="1"/>
                </p:cNvSpPr>
                <p:nvPr/>
              </p:nvSpPr>
              <p:spPr bwMode="auto">
                <a:xfrm>
                  <a:off x="-90346" y="1636273"/>
                  <a:ext cx="346898" cy="346896"/>
                </a:xfrm>
                <a:prstGeom prst="ellipse">
                  <a:avLst/>
                </a:prstGeom>
                <a:solidFill>
                  <a:srgbClr val="CFCDD0"/>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0320" tIns="20320" rIns="20320" bIns="20320" anchor="ctr"/>
                <a:lstStyle/>
                <a:p>
                  <a:pPr algn="ctr" eaLnBrk="1"/>
                  <a:endParaRPr lang="en-US" altLang="en-US" sz="2200">
                    <a:solidFill>
                      <a:srgbClr val="FFFFFF"/>
                    </a:solidFill>
                    <a:latin typeface="Helvetica Light" panose="020B0403020202020204" pitchFamily="34" charset="0"/>
                    <a:sym typeface="Helvetica Light" panose="020B0403020202020204" pitchFamily="34" charset="0"/>
                  </a:endParaRPr>
                </a:p>
              </p:txBody>
            </p:sp>
            <p:sp>
              <p:nvSpPr>
                <p:cNvPr id="49" name="Линия">
                  <a:extLst>
                    <a:ext uri="{FF2B5EF4-FFF2-40B4-BE49-F238E27FC236}">
                      <a16:creationId xmlns:a16="http://schemas.microsoft.com/office/drawing/2014/main" id="{6F3639ED-AA80-0D4A-90E2-AD70F2734B22}"/>
                    </a:ext>
                  </a:extLst>
                </p:cNvPr>
                <p:cNvSpPr>
                  <a:spLocks/>
                </p:cNvSpPr>
                <p:nvPr/>
              </p:nvSpPr>
              <p:spPr bwMode="auto">
                <a:xfrm>
                  <a:off x="7423895" y="692977"/>
                  <a:ext cx="412423" cy="2280747"/>
                </a:xfrm>
                <a:custGeom>
                  <a:avLst/>
                  <a:gdLst>
                    <a:gd name="T0" fmla="*/ 206212 w 20022"/>
                    <a:gd name="T1" fmla="*/ 1140375 h 21600"/>
                    <a:gd name="T2" fmla="*/ 206212 w 20022"/>
                    <a:gd name="T3" fmla="*/ 1140375 h 21600"/>
                    <a:gd name="T4" fmla="*/ 206212 w 20022"/>
                    <a:gd name="T5" fmla="*/ 1140375 h 21600"/>
                    <a:gd name="T6" fmla="*/ 206212 w 20022"/>
                    <a:gd name="T7" fmla="*/ 114037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022" h="21600" extrusionOk="0">
                      <a:moveTo>
                        <a:pt x="0" y="0"/>
                      </a:moveTo>
                      <a:cubicBezTo>
                        <a:pt x="14518" y="3413"/>
                        <a:pt x="21600" y="7800"/>
                        <a:pt x="19726" y="12219"/>
                      </a:cubicBezTo>
                      <a:cubicBezTo>
                        <a:pt x="18264" y="15668"/>
                        <a:pt x="11375" y="18944"/>
                        <a:pt x="0" y="21600"/>
                      </a:cubicBezTo>
                    </a:path>
                  </a:pathLst>
                </a:custGeom>
                <a:noFill/>
                <a:ln w="25400" cap="flat">
                  <a:solidFill>
                    <a:srgbClr val="CFCDD0"/>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20320" tIns="20320" rIns="20320" bIns="20320" anchor="ctr"/>
                <a:lstStyle/>
                <a:p>
                  <a:endParaRPr lang="en-US" dirty="0"/>
                </a:p>
              </p:txBody>
            </p:sp>
            <p:sp>
              <p:nvSpPr>
                <p:cNvPr id="50" name="Линия">
                  <a:extLst>
                    <a:ext uri="{FF2B5EF4-FFF2-40B4-BE49-F238E27FC236}">
                      <a16:creationId xmlns:a16="http://schemas.microsoft.com/office/drawing/2014/main" id="{20A112C1-6A27-BC4B-9A1F-CC9C9BC62FC8}"/>
                    </a:ext>
                  </a:extLst>
                </p:cNvPr>
                <p:cNvSpPr>
                  <a:spLocks noChangeShapeType="1"/>
                </p:cNvSpPr>
                <p:nvPr/>
              </p:nvSpPr>
              <p:spPr bwMode="auto">
                <a:xfrm flipV="1">
                  <a:off x="7950645" y="1809722"/>
                  <a:ext cx="537136" cy="1"/>
                </a:xfrm>
                <a:prstGeom prst="line">
                  <a:avLst/>
                </a:prstGeom>
                <a:noFill/>
                <a:ln w="25400">
                  <a:solidFill>
                    <a:srgbClr val="CFCDD0"/>
                  </a:solidFill>
                  <a:miter lim="800000"/>
                  <a:headEnd/>
                  <a:tailEnd/>
                </a:ln>
                <a:extLst>
                  <a:ext uri="{909E8E84-426E-40DD-AFC4-6F175D3DCCD1}">
                    <a14:hiddenFill xmlns:a14="http://schemas.microsoft.com/office/drawing/2010/main">
                      <a:noFill/>
                    </a14:hiddenFill>
                  </a:ext>
                </a:extLst>
              </p:spPr>
              <p:txBody>
                <a:bodyPr lIns="20320" tIns="20320" rIns="20320" bIns="20320" anchor="ctr"/>
                <a:lstStyle/>
                <a:p>
                  <a:endParaRPr lang="en-US"/>
                </a:p>
              </p:txBody>
            </p:sp>
            <p:sp>
              <p:nvSpPr>
                <p:cNvPr id="51" name="Линия">
                  <a:extLst>
                    <a:ext uri="{FF2B5EF4-FFF2-40B4-BE49-F238E27FC236}">
                      <a16:creationId xmlns:a16="http://schemas.microsoft.com/office/drawing/2014/main" id="{8EF07BDF-7171-CD4A-A1C9-F5B71305DBAF}"/>
                    </a:ext>
                  </a:extLst>
                </p:cNvPr>
                <p:cNvSpPr>
                  <a:spLocks noChangeShapeType="1"/>
                </p:cNvSpPr>
                <p:nvPr/>
              </p:nvSpPr>
              <p:spPr bwMode="auto">
                <a:xfrm flipV="1">
                  <a:off x="7560912" y="356478"/>
                  <a:ext cx="466332" cy="270048"/>
                </a:xfrm>
                <a:prstGeom prst="line">
                  <a:avLst/>
                </a:prstGeom>
                <a:noFill/>
                <a:ln w="25400">
                  <a:solidFill>
                    <a:srgbClr val="CFCDD0"/>
                  </a:solidFill>
                  <a:miter lim="800000"/>
                  <a:headEnd/>
                  <a:tailEnd/>
                </a:ln>
                <a:extLst>
                  <a:ext uri="{909E8E84-426E-40DD-AFC4-6F175D3DCCD1}">
                    <a14:hiddenFill xmlns:a14="http://schemas.microsoft.com/office/drawing/2010/main">
                      <a:noFill/>
                    </a14:hiddenFill>
                  </a:ext>
                </a:extLst>
              </p:spPr>
              <p:txBody>
                <a:bodyPr lIns="20320" tIns="20320" rIns="20320" bIns="20320" anchor="ctr"/>
                <a:lstStyle/>
                <a:p>
                  <a:endParaRPr lang="en-US"/>
                </a:p>
              </p:txBody>
            </p:sp>
            <p:sp>
              <p:nvSpPr>
                <p:cNvPr id="52" name="Линия">
                  <a:extLst>
                    <a:ext uri="{FF2B5EF4-FFF2-40B4-BE49-F238E27FC236}">
                      <a16:creationId xmlns:a16="http://schemas.microsoft.com/office/drawing/2014/main" id="{8D8E6E74-F230-184B-95A0-8C95F85C9CE0}"/>
                    </a:ext>
                  </a:extLst>
                </p:cNvPr>
                <p:cNvSpPr>
                  <a:spLocks noChangeShapeType="1"/>
                </p:cNvSpPr>
                <p:nvPr/>
              </p:nvSpPr>
              <p:spPr bwMode="auto">
                <a:xfrm>
                  <a:off x="7550030" y="3040175"/>
                  <a:ext cx="473253" cy="281306"/>
                </a:xfrm>
                <a:prstGeom prst="line">
                  <a:avLst/>
                </a:prstGeom>
                <a:noFill/>
                <a:ln w="25400">
                  <a:solidFill>
                    <a:srgbClr val="CFCDD0"/>
                  </a:solidFill>
                  <a:miter lim="800000"/>
                  <a:headEnd/>
                  <a:tailEnd/>
                </a:ln>
                <a:extLst>
                  <a:ext uri="{909E8E84-426E-40DD-AFC4-6F175D3DCCD1}">
                    <a14:hiddenFill xmlns:a14="http://schemas.microsoft.com/office/drawing/2010/main">
                      <a:noFill/>
                    </a14:hiddenFill>
                  </a:ext>
                </a:extLst>
              </p:spPr>
              <p:txBody>
                <a:bodyPr lIns="20320" tIns="20320" rIns="20320" bIns="20320" anchor="ctr"/>
                <a:lstStyle/>
                <a:p>
                  <a:endParaRPr lang="en-US"/>
                </a:p>
              </p:txBody>
            </p:sp>
            <p:sp>
              <p:nvSpPr>
                <p:cNvPr id="68" name="Кружок">
                  <a:extLst>
                    <a:ext uri="{FF2B5EF4-FFF2-40B4-BE49-F238E27FC236}">
                      <a16:creationId xmlns:a16="http://schemas.microsoft.com/office/drawing/2014/main" id="{B0C662CA-2254-6A4D-892A-3115A0649740}"/>
                    </a:ext>
                  </a:extLst>
                </p:cNvPr>
                <p:cNvSpPr>
                  <a:spLocks noChangeArrowheads="1"/>
                </p:cNvSpPr>
                <p:nvPr/>
              </p:nvSpPr>
              <p:spPr bwMode="auto">
                <a:xfrm>
                  <a:off x="7648106" y="1648024"/>
                  <a:ext cx="346897" cy="346897"/>
                </a:xfrm>
                <a:prstGeom prst="ellipse">
                  <a:avLst/>
                </a:prstGeom>
                <a:solidFill>
                  <a:srgbClr val="CFCDD0"/>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0320" tIns="20320" rIns="20320" bIns="20320" anchor="ctr"/>
                <a:lstStyle/>
                <a:p>
                  <a:pPr algn="ctr" eaLnBrk="1"/>
                  <a:endParaRPr lang="en-US" altLang="en-US" sz="2200">
                    <a:solidFill>
                      <a:srgbClr val="FFFFFF"/>
                    </a:solidFill>
                    <a:latin typeface="Helvetica Light" panose="020B0403020202020204" pitchFamily="34" charset="0"/>
                    <a:sym typeface="Helvetica Light" panose="020B0403020202020204" pitchFamily="34" charset="0"/>
                  </a:endParaRPr>
                </a:p>
              </p:txBody>
            </p:sp>
          </p:grpSp>
          <p:sp>
            <p:nvSpPr>
              <p:cNvPr id="36" name="Rectangle 111">
                <a:extLst>
                  <a:ext uri="{FF2B5EF4-FFF2-40B4-BE49-F238E27FC236}">
                    <a16:creationId xmlns:a16="http://schemas.microsoft.com/office/drawing/2014/main" id="{4127FBC4-D76E-284F-9F06-F9312580F1F5}"/>
                  </a:ext>
                </a:extLst>
              </p:cNvPr>
              <p:cNvSpPr txBox="1"/>
              <p:nvPr/>
            </p:nvSpPr>
            <p:spPr bwMode="auto">
              <a:xfrm>
                <a:off x="368277" y="4004633"/>
                <a:ext cx="2217602" cy="562603"/>
              </a:xfrm>
              <a:prstGeom prst="rect">
                <a:avLst/>
              </a:prstGeom>
              <a:noFill/>
              <a:ln w="3175" cap="flat">
                <a:noFill/>
                <a:miter lim="400000"/>
              </a:ln>
              <a:effectLst/>
              <a:extLst>
                <a:ext uri="{C572A759-6A51-4108-AA02-DFA0A04FC94B}"/>
              </a:extLst>
            </p:spPr>
            <p:txBody>
              <a:bodyPr lIns="24383" tIns="24383" rIns="24383" bIns="24383">
                <a:spAutoFit/>
              </a:bodyPr>
              <a:lstStyle/>
              <a:p>
                <a:pPr algn="r" defTabSz="587022" eaLnBrk="1" fontAlgn="auto">
                  <a:lnSpc>
                    <a:spcPct val="150000"/>
                  </a:lnSpc>
                  <a:spcBef>
                    <a:spcPts val="0"/>
                  </a:spcBef>
                  <a:spcAft>
                    <a:spcPts val="0"/>
                  </a:spcAft>
                  <a:defRPr>
                    <a:solidFill>
                      <a:schemeClr val="accent5"/>
                    </a:solidFill>
                  </a:defRPr>
                </a:pPr>
                <a:endParaRPr kern="0" dirty="0">
                  <a:solidFill>
                    <a:schemeClr val="tx2"/>
                  </a:solidFill>
                  <a:latin typeface="Arial"/>
                  <a:ea typeface="Arial"/>
                  <a:cs typeface="Arial"/>
                  <a:sym typeface="Arial"/>
                </a:endParaRPr>
              </a:p>
            </p:txBody>
          </p:sp>
        </p:grpSp>
      </p:grpSp>
      <p:sp>
        <p:nvSpPr>
          <p:cNvPr id="81" name="Кружок">
            <a:extLst>
              <a:ext uri="{FF2B5EF4-FFF2-40B4-BE49-F238E27FC236}">
                <a16:creationId xmlns:a16="http://schemas.microsoft.com/office/drawing/2014/main" id="{B01D539B-CD6E-2A42-B9B9-89A491CB0113}"/>
              </a:ext>
            </a:extLst>
          </p:cNvPr>
          <p:cNvSpPr>
            <a:spLocks noChangeArrowheads="1"/>
          </p:cNvSpPr>
          <p:nvPr/>
        </p:nvSpPr>
        <p:spPr bwMode="auto">
          <a:xfrm>
            <a:off x="8682818" y="3025935"/>
            <a:ext cx="289138" cy="254888"/>
          </a:xfrm>
          <a:prstGeom prst="ellipse">
            <a:avLst/>
          </a:prstGeom>
          <a:solidFill>
            <a:srgbClr val="CFCDD0"/>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0320" tIns="20320" rIns="20320" bIns="20320" anchor="ctr"/>
          <a:lstStyle/>
          <a:p>
            <a:pPr algn="ctr" eaLnBrk="1"/>
            <a:endParaRPr lang="en-US" altLang="en-US" sz="2200">
              <a:solidFill>
                <a:srgbClr val="FFFFFF"/>
              </a:solidFill>
              <a:latin typeface="Helvetica Light" panose="020B0403020202020204" pitchFamily="34" charset="0"/>
              <a:sym typeface="Helvetica Light" panose="020B0403020202020204" pitchFamily="34" charset="0"/>
            </a:endParaRPr>
          </a:p>
        </p:txBody>
      </p:sp>
      <p:sp>
        <p:nvSpPr>
          <p:cNvPr id="82" name="Кружок">
            <a:extLst>
              <a:ext uri="{FF2B5EF4-FFF2-40B4-BE49-F238E27FC236}">
                <a16:creationId xmlns:a16="http://schemas.microsoft.com/office/drawing/2014/main" id="{37E1F034-1186-0E43-96AA-82FD8CE2788D}"/>
              </a:ext>
            </a:extLst>
          </p:cNvPr>
          <p:cNvSpPr>
            <a:spLocks noChangeArrowheads="1"/>
          </p:cNvSpPr>
          <p:nvPr/>
        </p:nvSpPr>
        <p:spPr bwMode="auto">
          <a:xfrm>
            <a:off x="8665772" y="4683664"/>
            <a:ext cx="289138" cy="254888"/>
          </a:xfrm>
          <a:prstGeom prst="ellipse">
            <a:avLst/>
          </a:prstGeom>
          <a:solidFill>
            <a:srgbClr val="CFCDD0"/>
          </a:solidFill>
          <a:ln>
            <a:noFill/>
          </a:ln>
          <a:extLst>
            <a:ext uri="{91240B29-F687-4F45-9708-019B960494DF}">
              <a14:hiddenLine xmlns:a14="http://schemas.microsoft.com/office/drawing/2010/main" w="3175">
                <a:solidFill>
                  <a:srgbClr val="000000"/>
                </a:solidFill>
                <a:miter lim="400000"/>
                <a:headEnd/>
                <a:tailEnd/>
              </a14:hiddenLine>
            </a:ext>
          </a:extLst>
        </p:spPr>
        <p:txBody>
          <a:bodyPr lIns="20320" tIns="20320" rIns="20320" bIns="20320" anchor="ctr"/>
          <a:lstStyle/>
          <a:p>
            <a:pPr algn="ctr" eaLnBrk="1"/>
            <a:endParaRPr lang="en-US" altLang="en-US" sz="2200">
              <a:solidFill>
                <a:srgbClr val="FFFFFF"/>
              </a:solidFill>
              <a:latin typeface="Helvetica Light" panose="020B0403020202020204" pitchFamily="34" charset="0"/>
              <a:sym typeface="Helvetica Light" panose="020B0403020202020204" pitchFamily="34" charset="0"/>
            </a:endParaRPr>
          </a:p>
        </p:txBody>
      </p:sp>
      <p:sp>
        <p:nvSpPr>
          <p:cNvPr id="83" name="Text Box 3">
            <a:extLst>
              <a:ext uri="{FF2B5EF4-FFF2-40B4-BE49-F238E27FC236}">
                <a16:creationId xmlns:a16="http://schemas.microsoft.com/office/drawing/2014/main" id="{04A4ED06-0A5F-3743-BA7D-05963D40CE1A}"/>
              </a:ext>
            </a:extLst>
          </p:cNvPr>
          <p:cNvSpPr txBox="1"/>
          <p:nvPr/>
        </p:nvSpPr>
        <p:spPr bwMode="auto">
          <a:xfrm>
            <a:off x="6600769" y="3086653"/>
            <a:ext cx="1173665" cy="684693"/>
          </a:xfrm>
          <a:prstGeom prst="rect">
            <a:avLst/>
          </a:prstGeom>
          <a:noFill/>
          <a:ln w="3175" cap="flat">
            <a:noFill/>
            <a:miter lim="400000"/>
          </a:ln>
          <a:effectLst/>
          <a:extLst>
            <a:ext uri="{C572A759-6A51-4108-AA02-DFA0A04FC94B}"/>
          </a:extLst>
        </p:spPr>
        <p:txBody>
          <a:bodyPr lIns="20320" tIns="20320" rIns="20320" bIns="20320"/>
          <a:lstStyle/>
          <a:p>
            <a:pPr algn="r" defTabSz="587022" eaLnBrk="1" fontAlgn="auto">
              <a:spcBef>
                <a:spcPts val="0"/>
              </a:spcBef>
              <a:spcAft>
                <a:spcPts val="0"/>
              </a:spcAft>
              <a:defRPr sz="2800" cap="all">
                <a:solidFill>
                  <a:srgbClr val="FFFFFF"/>
                </a:solidFill>
                <a:latin typeface="Impact"/>
                <a:ea typeface="Impact"/>
                <a:cs typeface="Impact"/>
                <a:sym typeface="Impact"/>
              </a:defRPr>
            </a:pPr>
            <a:r>
              <a:rPr lang="en-US" sz="2800" kern="0" cap="all" dirty="0">
                <a:solidFill>
                  <a:srgbClr val="FFFFFF"/>
                </a:solidFill>
                <a:latin typeface="Impact"/>
                <a:ea typeface="Impact"/>
                <a:cs typeface="Impact"/>
                <a:sym typeface="Impact"/>
              </a:rPr>
              <a:t>OVER</a:t>
            </a:r>
            <a:endParaRPr sz="2800" kern="0" cap="all" dirty="0">
              <a:solidFill>
                <a:srgbClr val="FFFFFF"/>
              </a:solidFill>
              <a:latin typeface="Impact"/>
              <a:ea typeface="Impact"/>
              <a:cs typeface="Impact"/>
              <a:sym typeface="Impact"/>
            </a:endParaRPr>
          </a:p>
        </p:txBody>
      </p:sp>
      <p:sp>
        <p:nvSpPr>
          <p:cNvPr id="85" name="Oval 84">
            <a:extLst>
              <a:ext uri="{FF2B5EF4-FFF2-40B4-BE49-F238E27FC236}">
                <a16:creationId xmlns:a16="http://schemas.microsoft.com/office/drawing/2014/main" id="{1D284E12-A0C9-1641-AFE2-E2175D619E79}"/>
              </a:ext>
            </a:extLst>
          </p:cNvPr>
          <p:cNvSpPr/>
          <p:nvPr/>
        </p:nvSpPr>
        <p:spPr>
          <a:xfrm>
            <a:off x="4982750" y="2196088"/>
            <a:ext cx="3631464" cy="3631464"/>
          </a:xfrm>
          <a:prstGeom prst="ellipse">
            <a:avLst/>
          </a:prstGeom>
          <a:solidFill>
            <a:schemeClr val="accent2">
              <a:lumMod val="40000"/>
              <a:lumOff val="6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F341B8F0-7C35-CB49-B5AC-F758F0D4F7AC}"/>
              </a:ext>
            </a:extLst>
          </p:cNvPr>
          <p:cNvSpPr/>
          <p:nvPr/>
        </p:nvSpPr>
        <p:spPr>
          <a:xfrm>
            <a:off x="3088736" y="2196088"/>
            <a:ext cx="3631464" cy="3631464"/>
          </a:xfrm>
          <a:prstGeom prst="ellipse">
            <a:avLst/>
          </a:prstGeom>
          <a:solidFill>
            <a:schemeClr val="accent1">
              <a:lumMod val="60000"/>
              <a:lumOff val="4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Black" panose="020B0604020202020204" pitchFamily="34" charset="0"/>
              <a:cs typeface="Arial Black" panose="020B0604020202020204" pitchFamily="34" charset="0"/>
            </a:endParaRPr>
          </a:p>
        </p:txBody>
      </p:sp>
      <p:sp>
        <p:nvSpPr>
          <p:cNvPr id="6" name="TextBox 5">
            <a:extLst>
              <a:ext uri="{FF2B5EF4-FFF2-40B4-BE49-F238E27FC236}">
                <a16:creationId xmlns:a16="http://schemas.microsoft.com/office/drawing/2014/main" id="{60F39711-3C50-CC45-997E-8FA012E0369E}"/>
              </a:ext>
            </a:extLst>
          </p:cNvPr>
          <p:cNvSpPr txBox="1"/>
          <p:nvPr/>
        </p:nvSpPr>
        <p:spPr>
          <a:xfrm>
            <a:off x="3533106" y="3809127"/>
            <a:ext cx="1172011" cy="369332"/>
          </a:xfrm>
          <a:prstGeom prst="rect">
            <a:avLst/>
          </a:prstGeom>
          <a:noFill/>
        </p:spPr>
        <p:txBody>
          <a:bodyPr wrap="square" rtlCol="0">
            <a:spAutoFit/>
          </a:bodyPr>
          <a:lstStyle/>
          <a:p>
            <a:r>
              <a:rPr lang="en-US" b="1" dirty="0">
                <a:solidFill>
                  <a:schemeClr val="bg1"/>
                </a:solidFill>
                <a:latin typeface="Arial Black" panose="020B0604020202020204" pitchFamily="34" charset="0"/>
                <a:cs typeface="Arial Black" panose="020B0604020202020204" pitchFamily="34" charset="0"/>
              </a:rPr>
              <a:t>UNDER</a:t>
            </a:r>
          </a:p>
        </p:txBody>
      </p:sp>
      <p:sp>
        <p:nvSpPr>
          <p:cNvPr id="86" name="TextBox 85">
            <a:extLst>
              <a:ext uri="{FF2B5EF4-FFF2-40B4-BE49-F238E27FC236}">
                <a16:creationId xmlns:a16="http://schemas.microsoft.com/office/drawing/2014/main" id="{9BA3656A-5395-2C43-9390-9E75C85A5C82}"/>
              </a:ext>
            </a:extLst>
          </p:cNvPr>
          <p:cNvSpPr txBox="1"/>
          <p:nvPr/>
        </p:nvSpPr>
        <p:spPr>
          <a:xfrm>
            <a:off x="7081865" y="3827153"/>
            <a:ext cx="1172011" cy="369332"/>
          </a:xfrm>
          <a:prstGeom prst="rect">
            <a:avLst/>
          </a:prstGeom>
          <a:noFill/>
        </p:spPr>
        <p:txBody>
          <a:bodyPr wrap="square" rtlCol="0">
            <a:spAutoFit/>
          </a:bodyPr>
          <a:lstStyle/>
          <a:p>
            <a:r>
              <a:rPr lang="en-US" b="1" dirty="0">
                <a:solidFill>
                  <a:schemeClr val="bg1"/>
                </a:solidFill>
                <a:latin typeface="Arial Black" panose="020B0604020202020204" pitchFamily="34" charset="0"/>
                <a:cs typeface="Arial Black" panose="020B0604020202020204" pitchFamily="34" charset="0"/>
              </a:rPr>
              <a:t>OVER</a:t>
            </a:r>
          </a:p>
        </p:txBody>
      </p:sp>
      <p:sp>
        <p:nvSpPr>
          <p:cNvPr id="87" name="TextBox 86">
            <a:extLst>
              <a:ext uri="{FF2B5EF4-FFF2-40B4-BE49-F238E27FC236}">
                <a16:creationId xmlns:a16="http://schemas.microsoft.com/office/drawing/2014/main" id="{650602FD-52C3-AC45-A933-3CD4C5C6629C}"/>
              </a:ext>
            </a:extLst>
          </p:cNvPr>
          <p:cNvSpPr txBox="1"/>
          <p:nvPr/>
        </p:nvSpPr>
        <p:spPr>
          <a:xfrm>
            <a:off x="5126446" y="3770559"/>
            <a:ext cx="1412881" cy="646331"/>
          </a:xfrm>
          <a:prstGeom prst="rect">
            <a:avLst/>
          </a:prstGeom>
          <a:noFill/>
        </p:spPr>
        <p:txBody>
          <a:bodyPr wrap="square" rtlCol="0">
            <a:spAutoFit/>
          </a:bodyPr>
          <a:lstStyle/>
          <a:p>
            <a:pPr algn="ctr"/>
            <a:r>
              <a:rPr lang="en-US" b="1" dirty="0">
                <a:solidFill>
                  <a:schemeClr val="bg1"/>
                </a:solidFill>
                <a:latin typeface="Arial Black" panose="020B0604020202020204" pitchFamily="34" charset="0"/>
                <a:cs typeface="Arial Black" panose="020B0604020202020204" pitchFamily="34" charset="0"/>
              </a:rPr>
              <a:t>MARKET</a:t>
            </a:r>
          </a:p>
          <a:p>
            <a:pPr algn="ctr"/>
            <a:r>
              <a:rPr lang="en-US" b="1" dirty="0">
                <a:solidFill>
                  <a:schemeClr val="bg1"/>
                </a:solidFill>
                <a:latin typeface="Arial Black" panose="020B0604020202020204" pitchFamily="34" charset="0"/>
                <a:cs typeface="Arial Black" panose="020B0604020202020204" pitchFamily="34" charset="0"/>
              </a:rPr>
              <a:t>VALUE</a:t>
            </a:r>
          </a:p>
        </p:txBody>
      </p:sp>
      <p:sp>
        <p:nvSpPr>
          <p:cNvPr id="10" name="TextBox 9">
            <a:extLst>
              <a:ext uri="{FF2B5EF4-FFF2-40B4-BE49-F238E27FC236}">
                <a16:creationId xmlns:a16="http://schemas.microsoft.com/office/drawing/2014/main" id="{D49423A4-0BD2-B144-8B28-50851B7E3337}"/>
              </a:ext>
            </a:extLst>
          </p:cNvPr>
          <p:cNvSpPr txBox="1"/>
          <p:nvPr/>
        </p:nvSpPr>
        <p:spPr>
          <a:xfrm>
            <a:off x="588770" y="1211608"/>
            <a:ext cx="10879965"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When it comes to pricing your home, setting it at or slightly below market value will increase the visibility of your listing and drive more buyers your way. This strategy actually increases the number of buyers who will see your home in their search process. </a:t>
            </a:r>
          </a:p>
        </p:txBody>
      </p:sp>
      <p:sp>
        <p:nvSpPr>
          <p:cNvPr id="11" name="TextBox 10">
            <a:extLst>
              <a:ext uri="{FF2B5EF4-FFF2-40B4-BE49-F238E27FC236}">
                <a16:creationId xmlns:a16="http://schemas.microsoft.com/office/drawing/2014/main" id="{7530960B-56DC-184F-A050-7EF82B13266B}"/>
              </a:ext>
            </a:extLst>
          </p:cNvPr>
          <p:cNvSpPr txBox="1"/>
          <p:nvPr/>
        </p:nvSpPr>
        <p:spPr>
          <a:xfrm>
            <a:off x="1085249" y="2656603"/>
            <a:ext cx="171842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Lost value</a:t>
            </a:r>
          </a:p>
        </p:txBody>
      </p:sp>
      <p:sp>
        <p:nvSpPr>
          <p:cNvPr id="88" name="TextBox 87">
            <a:extLst>
              <a:ext uri="{FF2B5EF4-FFF2-40B4-BE49-F238E27FC236}">
                <a16:creationId xmlns:a16="http://schemas.microsoft.com/office/drawing/2014/main" id="{D892B3AF-57B5-2C45-921C-F21FC93AE176}"/>
              </a:ext>
            </a:extLst>
          </p:cNvPr>
          <p:cNvSpPr txBox="1"/>
          <p:nvPr/>
        </p:nvSpPr>
        <p:spPr>
          <a:xfrm>
            <a:off x="645845" y="3730176"/>
            <a:ext cx="1718420"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Decreased buying power</a:t>
            </a:r>
          </a:p>
        </p:txBody>
      </p:sp>
      <p:sp>
        <p:nvSpPr>
          <p:cNvPr id="89" name="TextBox 88">
            <a:extLst>
              <a:ext uri="{FF2B5EF4-FFF2-40B4-BE49-F238E27FC236}">
                <a16:creationId xmlns:a16="http://schemas.microsoft.com/office/drawing/2014/main" id="{FE1D8AD2-AF09-004C-A633-35A156796AB2}"/>
              </a:ext>
            </a:extLst>
          </p:cNvPr>
          <p:cNvSpPr txBox="1"/>
          <p:nvPr/>
        </p:nvSpPr>
        <p:spPr>
          <a:xfrm>
            <a:off x="488661" y="4955794"/>
            <a:ext cx="2457541"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Deters potential buyers because they think something is wrong</a:t>
            </a:r>
          </a:p>
        </p:txBody>
      </p:sp>
      <p:sp>
        <p:nvSpPr>
          <p:cNvPr id="90" name="TextBox 89">
            <a:extLst>
              <a:ext uri="{FF2B5EF4-FFF2-40B4-BE49-F238E27FC236}">
                <a16:creationId xmlns:a16="http://schemas.microsoft.com/office/drawing/2014/main" id="{77460857-BD78-1F4A-9104-AAA5A29BF775}"/>
              </a:ext>
            </a:extLst>
          </p:cNvPr>
          <p:cNvSpPr txBox="1"/>
          <p:nvPr/>
        </p:nvSpPr>
        <p:spPr>
          <a:xfrm>
            <a:off x="9400292" y="2554564"/>
            <a:ext cx="2068443"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Sits on market longer</a:t>
            </a:r>
          </a:p>
        </p:txBody>
      </p:sp>
      <p:sp>
        <p:nvSpPr>
          <p:cNvPr id="91" name="TextBox 90">
            <a:extLst>
              <a:ext uri="{FF2B5EF4-FFF2-40B4-BE49-F238E27FC236}">
                <a16:creationId xmlns:a16="http://schemas.microsoft.com/office/drawing/2014/main" id="{A68E5657-5C8C-534B-91FE-C4FB73C0C7D7}"/>
              </a:ext>
            </a:extLst>
          </p:cNvPr>
          <p:cNvSpPr txBox="1"/>
          <p:nvPr/>
        </p:nvSpPr>
        <p:spPr>
          <a:xfrm>
            <a:off x="9712430" y="3688654"/>
            <a:ext cx="2068443"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Deters potential buyers</a:t>
            </a:r>
          </a:p>
        </p:txBody>
      </p:sp>
      <p:sp>
        <p:nvSpPr>
          <p:cNvPr id="92" name="TextBox 91">
            <a:extLst>
              <a:ext uri="{FF2B5EF4-FFF2-40B4-BE49-F238E27FC236}">
                <a16:creationId xmlns:a16="http://schemas.microsoft.com/office/drawing/2014/main" id="{49AC6C22-FA9F-FF4C-A18F-CB3C3A50F4EF}"/>
              </a:ext>
            </a:extLst>
          </p:cNvPr>
          <p:cNvSpPr txBox="1"/>
          <p:nvPr/>
        </p:nvSpPr>
        <p:spPr>
          <a:xfrm>
            <a:off x="9331595" y="4918441"/>
            <a:ext cx="2068443"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Price drops can send the wrong message</a:t>
            </a:r>
          </a:p>
        </p:txBody>
      </p:sp>
      <p:sp>
        <p:nvSpPr>
          <p:cNvPr id="93" name="TextBox 92">
            <a:extLst>
              <a:ext uri="{FF2B5EF4-FFF2-40B4-BE49-F238E27FC236}">
                <a16:creationId xmlns:a16="http://schemas.microsoft.com/office/drawing/2014/main" id="{C41C12F0-BA6B-7545-9D65-F87B07D82F5F}"/>
              </a:ext>
            </a:extLst>
          </p:cNvPr>
          <p:cNvSpPr txBox="1"/>
          <p:nvPr/>
        </p:nvSpPr>
        <p:spPr>
          <a:xfrm>
            <a:off x="10942442" y="207001"/>
            <a:ext cx="1620456" cy="307777"/>
          </a:xfrm>
          <a:prstGeom prst="rect">
            <a:avLst/>
          </a:prstGeom>
          <a:noFill/>
        </p:spPr>
        <p:txBody>
          <a:bodyPr wrap="square" rtlCol="0">
            <a:spAutoFit/>
          </a:bodyPr>
          <a:lstStyle/>
          <a:p>
            <a:r>
              <a:rPr lang="en-US" sz="1400" dirty="0">
                <a:solidFill>
                  <a:schemeClr val="accent1"/>
                </a:solidFill>
              </a:rPr>
              <a:t>YOUR LOGO</a:t>
            </a:r>
          </a:p>
        </p:txBody>
      </p:sp>
    </p:spTree>
    <p:extLst>
      <p:ext uri="{BB962C8B-B14F-4D97-AF65-F5344CB8AC3E}">
        <p14:creationId xmlns:p14="http://schemas.microsoft.com/office/powerpoint/2010/main" val="2084958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Кружок">
            <a:extLst>
              <a:ext uri="{FF2B5EF4-FFF2-40B4-BE49-F238E27FC236}">
                <a16:creationId xmlns:a16="http://schemas.microsoft.com/office/drawing/2014/main" id="{EAE6237E-ED9A-B940-9CDA-2C4BCCA89E61}"/>
              </a:ext>
            </a:extLst>
          </p:cNvPr>
          <p:cNvSpPr/>
          <p:nvPr/>
        </p:nvSpPr>
        <p:spPr bwMode="auto">
          <a:xfrm>
            <a:off x="10003118" y="2846703"/>
            <a:ext cx="1231897" cy="1233054"/>
          </a:xfrm>
          <a:prstGeom prst="ellipse">
            <a:avLst/>
          </a:prstGeom>
          <a:solidFill>
            <a:srgbClr val="FFFFFF"/>
          </a:solidFill>
          <a:ln w="12700" cap="flat">
            <a:noFill/>
            <a:miter lim="400000"/>
          </a:ln>
          <a:effectLst/>
        </p:spPr>
        <p:txBody>
          <a:bodyPr lIns="0" tIns="0" rIns="0" bIns="0" anchor="ctr"/>
          <a:lstStyle/>
          <a:p>
            <a:pPr algn="ctr" defTabSz="587022" eaLnBrk="1" fontAlgn="auto">
              <a:spcBef>
                <a:spcPts val="0"/>
              </a:spcBef>
              <a:spcAft>
                <a:spcPts val="0"/>
              </a:spcAft>
              <a:defRPr sz="2200" b="0">
                <a:solidFill>
                  <a:srgbClr val="FFFFFF"/>
                </a:solidFill>
                <a:latin typeface="+mn-lt"/>
                <a:ea typeface="+mn-ea"/>
                <a:cs typeface="+mn-cs"/>
                <a:sym typeface="Helvetica Neue Medium"/>
              </a:defRPr>
            </a:pPr>
            <a:endParaRPr sz="2200" b="0" kern="0">
              <a:solidFill>
                <a:srgbClr val="FFFFFF"/>
              </a:solidFill>
              <a:latin typeface="+mn-lt"/>
              <a:ea typeface="+mn-ea"/>
              <a:cs typeface="+mn-cs"/>
              <a:sym typeface="Helvetica Neue Medium"/>
            </a:endParaRPr>
          </a:p>
        </p:txBody>
      </p:sp>
      <p:grpSp>
        <p:nvGrpSpPr>
          <p:cNvPr id="8" name="Группа">
            <a:extLst>
              <a:ext uri="{FF2B5EF4-FFF2-40B4-BE49-F238E27FC236}">
                <a16:creationId xmlns:a16="http://schemas.microsoft.com/office/drawing/2014/main" id="{CC8086B8-CDF3-CB40-AC17-808B171C4823}"/>
              </a:ext>
            </a:extLst>
          </p:cNvPr>
          <p:cNvGrpSpPr>
            <a:grpSpLocks/>
          </p:cNvGrpSpPr>
          <p:nvPr/>
        </p:nvGrpSpPr>
        <p:grpSpPr bwMode="auto">
          <a:xfrm>
            <a:off x="281168" y="492952"/>
            <a:ext cx="11497579" cy="5530273"/>
            <a:chOff x="-146324" y="365769"/>
            <a:chExt cx="11497756" cy="5530451"/>
          </a:xfrm>
        </p:grpSpPr>
        <p:grpSp>
          <p:nvGrpSpPr>
            <p:cNvPr id="9" name="Группа">
              <a:extLst>
                <a:ext uri="{FF2B5EF4-FFF2-40B4-BE49-F238E27FC236}">
                  <a16:creationId xmlns:a16="http://schemas.microsoft.com/office/drawing/2014/main" id="{62CC3120-4C3C-F447-9840-2524D1D8E61C}"/>
                </a:ext>
              </a:extLst>
            </p:cNvPr>
            <p:cNvGrpSpPr>
              <a:grpSpLocks/>
            </p:cNvGrpSpPr>
            <p:nvPr/>
          </p:nvGrpSpPr>
          <p:grpSpPr bwMode="auto">
            <a:xfrm>
              <a:off x="1660106" y="2444922"/>
              <a:ext cx="8036093" cy="1655760"/>
              <a:chOff x="953962" y="436204"/>
              <a:chExt cx="8036092" cy="1655757"/>
            </a:xfrm>
          </p:grpSpPr>
          <p:sp>
            <p:nvSpPr>
              <p:cNvPr id="25" name="Фигура">
                <a:extLst>
                  <a:ext uri="{FF2B5EF4-FFF2-40B4-BE49-F238E27FC236}">
                    <a16:creationId xmlns:a16="http://schemas.microsoft.com/office/drawing/2014/main" id="{D4B42926-4934-BA4B-A917-DA82A21C0DED}"/>
                  </a:ext>
                </a:extLst>
              </p:cNvPr>
              <p:cNvSpPr/>
              <p:nvPr/>
            </p:nvSpPr>
            <p:spPr>
              <a:xfrm>
                <a:off x="953962" y="889680"/>
                <a:ext cx="2165041" cy="1169216"/>
              </a:xfrm>
              <a:custGeom>
                <a:avLst/>
                <a:gdLst/>
                <a:ahLst/>
                <a:cxnLst>
                  <a:cxn ang="0">
                    <a:pos x="wd2" y="hd2"/>
                  </a:cxn>
                  <a:cxn ang="5400000">
                    <a:pos x="wd2" y="hd2"/>
                  </a:cxn>
                  <a:cxn ang="10800000">
                    <a:pos x="wd2" y="hd2"/>
                  </a:cxn>
                  <a:cxn ang="16200000">
                    <a:pos x="wd2" y="hd2"/>
                  </a:cxn>
                </a:cxnLst>
                <a:rect l="0" t="0" r="r" b="b"/>
                <a:pathLst>
                  <a:path w="21600" h="20595" extrusionOk="0">
                    <a:moveTo>
                      <a:pt x="10120" y="0"/>
                    </a:moveTo>
                    <a:cubicBezTo>
                      <a:pt x="8628" y="0"/>
                      <a:pt x="7136" y="1005"/>
                      <a:pt x="5997" y="3016"/>
                    </a:cubicBezTo>
                    <a:cubicBezTo>
                      <a:pt x="5715" y="3515"/>
                      <a:pt x="5467" y="4054"/>
                      <a:pt x="5254" y="4620"/>
                    </a:cubicBezTo>
                    <a:lnTo>
                      <a:pt x="0" y="4620"/>
                    </a:lnTo>
                    <a:lnTo>
                      <a:pt x="3208" y="10298"/>
                    </a:lnTo>
                    <a:lnTo>
                      <a:pt x="0" y="15974"/>
                    </a:lnTo>
                    <a:lnTo>
                      <a:pt x="5254" y="15974"/>
                    </a:lnTo>
                    <a:cubicBezTo>
                      <a:pt x="5467" y="16541"/>
                      <a:pt x="5715" y="17079"/>
                      <a:pt x="5997" y="17578"/>
                    </a:cubicBezTo>
                    <a:cubicBezTo>
                      <a:pt x="8275" y="21600"/>
                      <a:pt x="11967" y="21600"/>
                      <a:pt x="14244" y="17578"/>
                    </a:cubicBezTo>
                    <a:cubicBezTo>
                      <a:pt x="14527" y="17079"/>
                      <a:pt x="14774" y="16541"/>
                      <a:pt x="14986" y="15974"/>
                    </a:cubicBezTo>
                    <a:lnTo>
                      <a:pt x="16472" y="15974"/>
                    </a:lnTo>
                    <a:lnTo>
                      <a:pt x="16472" y="19353"/>
                    </a:lnTo>
                    <a:lnTo>
                      <a:pt x="21600" y="10298"/>
                    </a:lnTo>
                    <a:lnTo>
                      <a:pt x="16472" y="1241"/>
                    </a:lnTo>
                    <a:lnTo>
                      <a:pt x="16472" y="4620"/>
                    </a:lnTo>
                    <a:lnTo>
                      <a:pt x="14986" y="4620"/>
                    </a:lnTo>
                    <a:cubicBezTo>
                      <a:pt x="14774" y="4054"/>
                      <a:pt x="14527" y="3515"/>
                      <a:pt x="14244" y="3016"/>
                    </a:cubicBezTo>
                    <a:cubicBezTo>
                      <a:pt x="13105" y="1005"/>
                      <a:pt x="11613" y="0"/>
                      <a:pt x="10120" y="0"/>
                    </a:cubicBezTo>
                    <a:close/>
                  </a:path>
                </a:pathLst>
              </a:custGeom>
              <a:solidFill>
                <a:schemeClr val="accent1"/>
              </a:solidFill>
              <a:ln w="12700" cap="flat">
                <a:noFill/>
                <a:miter lim="400000"/>
              </a:ln>
              <a:effectLst/>
            </p:spPr>
            <p:txBody>
              <a:bodyPr lIns="0" tIns="0" rIns="0" bIns="0" anchor="ctr"/>
              <a:lstStyle/>
              <a:p>
                <a:pPr algn="ctr" defTabSz="587022" eaLnBrk="1" fontAlgn="auto">
                  <a:spcBef>
                    <a:spcPts val="0"/>
                  </a:spcBef>
                  <a:spcAft>
                    <a:spcPts val="0"/>
                  </a:spcAft>
                  <a:defRPr sz="2200" b="0">
                    <a:solidFill>
                      <a:srgbClr val="FFFFFF"/>
                    </a:solidFill>
                    <a:latin typeface="+mn-lt"/>
                    <a:ea typeface="+mn-ea"/>
                    <a:cs typeface="+mn-cs"/>
                    <a:sym typeface="Helvetica Neue Medium"/>
                  </a:defRPr>
                </a:pPr>
                <a:endParaRPr sz="2200" b="0" kern="0" dirty="0">
                  <a:solidFill>
                    <a:srgbClr val="FFFFFF"/>
                  </a:solidFill>
                  <a:latin typeface="+mn-lt"/>
                  <a:ea typeface="+mn-ea"/>
                  <a:cs typeface="+mn-cs"/>
                  <a:sym typeface="Helvetica Neue Medium"/>
                </a:endParaRPr>
              </a:p>
            </p:txBody>
          </p:sp>
          <p:sp>
            <p:nvSpPr>
              <p:cNvPr id="26" name="Кружок">
                <a:extLst>
                  <a:ext uri="{FF2B5EF4-FFF2-40B4-BE49-F238E27FC236}">
                    <a16:creationId xmlns:a16="http://schemas.microsoft.com/office/drawing/2014/main" id="{89F5159D-FF7B-BB45-8604-868D98CC4DBD}"/>
                  </a:ext>
                </a:extLst>
              </p:cNvPr>
              <p:cNvSpPr/>
              <p:nvPr/>
            </p:nvSpPr>
            <p:spPr>
              <a:xfrm>
                <a:off x="1468937" y="966526"/>
                <a:ext cx="1004323" cy="1005282"/>
              </a:xfrm>
              <a:prstGeom prst="ellipse">
                <a:avLst/>
              </a:prstGeom>
              <a:solidFill>
                <a:srgbClr val="FFFFFF"/>
              </a:solidFill>
              <a:ln w="12700" cap="flat">
                <a:noFill/>
                <a:miter lim="400000"/>
              </a:ln>
              <a:effectLst/>
            </p:spPr>
            <p:txBody>
              <a:bodyPr lIns="0" tIns="0" rIns="0" bIns="0" anchor="ctr"/>
              <a:lstStyle/>
              <a:p>
                <a:pPr algn="ctr" defTabSz="587022" eaLnBrk="1" fontAlgn="auto">
                  <a:spcBef>
                    <a:spcPts val="0"/>
                  </a:spcBef>
                  <a:spcAft>
                    <a:spcPts val="0"/>
                  </a:spcAft>
                  <a:defRPr sz="2200" b="0">
                    <a:solidFill>
                      <a:srgbClr val="FFFFFF"/>
                    </a:solidFill>
                    <a:latin typeface="+mn-lt"/>
                    <a:ea typeface="+mn-ea"/>
                    <a:cs typeface="+mn-cs"/>
                    <a:sym typeface="Helvetica Neue Medium"/>
                  </a:defRPr>
                </a:pPr>
                <a:endParaRPr sz="2200" b="0" kern="0">
                  <a:solidFill>
                    <a:srgbClr val="FFFFFF"/>
                  </a:solidFill>
                  <a:latin typeface="+mn-lt"/>
                  <a:ea typeface="+mn-ea"/>
                  <a:cs typeface="+mn-cs"/>
                  <a:sym typeface="Helvetica Neue Medium"/>
                </a:endParaRPr>
              </a:p>
            </p:txBody>
          </p:sp>
          <p:sp>
            <p:nvSpPr>
              <p:cNvPr id="27" name="Фигура">
                <a:extLst>
                  <a:ext uri="{FF2B5EF4-FFF2-40B4-BE49-F238E27FC236}">
                    <a16:creationId xmlns:a16="http://schemas.microsoft.com/office/drawing/2014/main" id="{0D2FB522-515A-BD40-BC18-BFC805869C1F}"/>
                  </a:ext>
                </a:extLst>
              </p:cNvPr>
              <p:cNvSpPr/>
              <p:nvPr/>
            </p:nvSpPr>
            <p:spPr>
              <a:xfrm>
                <a:off x="4824069" y="894724"/>
                <a:ext cx="2199282" cy="1187707"/>
              </a:xfrm>
              <a:custGeom>
                <a:avLst/>
                <a:gdLst/>
                <a:ahLst/>
                <a:cxnLst>
                  <a:cxn ang="0">
                    <a:pos x="wd2" y="hd2"/>
                  </a:cxn>
                  <a:cxn ang="5400000">
                    <a:pos x="wd2" y="hd2"/>
                  </a:cxn>
                  <a:cxn ang="10800000">
                    <a:pos x="wd2" y="hd2"/>
                  </a:cxn>
                  <a:cxn ang="16200000">
                    <a:pos x="wd2" y="hd2"/>
                  </a:cxn>
                </a:cxnLst>
                <a:rect l="0" t="0" r="r" b="b"/>
                <a:pathLst>
                  <a:path w="21600" h="20595" extrusionOk="0">
                    <a:moveTo>
                      <a:pt x="10120" y="0"/>
                    </a:moveTo>
                    <a:cubicBezTo>
                      <a:pt x="8628" y="0"/>
                      <a:pt x="7136" y="1005"/>
                      <a:pt x="5997" y="3016"/>
                    </a:cubicBezTo>
                    <a:cubicBezTo>
                      <a:pt x="5715" y="3515"/>
                      <a:pt x="5467" y="4054"/>
                      <a:pt x="5254" y="4620"/>
                    </a:cubicBezTo>
                    <a:lnTo>
                      <a:pt x="0" y="4620"/>
                    </a:lnTo>
                    <a:lnTo>
                      <a:pt x="3208" y="10298"/>
                    </a:lnTo>
                    <a:lnTo>
                      <a:pt x="0" y="15974"/>
                    </a:lnTo>
                    <a:lnTo>
                      <a:pt x="5254" y="15974"/>
                    </a:lnTo>
                    <a:cubicBezTo>
                      <a:pt x="5467" y="16541"/>
                      <a:pt x="5715" y="17079"/>
                      <a:pt x="5997" y="17578"/>
                    </a:cubicBezTo>
                    <a:cubicBezTo>
                      <a:pt x="8275" y="21600"/>
                      <a:pt x="11967" y="21600"/>
                      <a:pt x="14244" y="17578"/>
                    </a:cubicBezTo>
                    <a:cubicBezTo>
                      <a:pt x="14527" y="17079"/>
                      <a:pt x="14774" y="16541"/>
                      <a:pt x="14986" y="15974"/>
                    </a:cubicBezTo>
                    <a:lnTo>
                      <a:pt x="16472" y="15974"/>
                    </a:lnTo>
                    <a:lnTo>
                      <a:pt x="16472" y="19353"/>
                    </a:lnTo>
                    <a:lnTo>
                      <a:pt x="21600" y="10298"/>
                    </a:lnTo>
                    <a:lnTo>
                      <a:pt x="16472" y="1241"/>
                    </a:lnTo>
                    <a:lnTo>
                      <a:pt x="16472" y="4620"/>
                    </a:lnTo>
                    <a:lnTo>
                      <a:pt x="14986" y="4620"/>
                    </a:lnTo>
                    <a:cubicBezTo>
                      <a:pt x="14774" y="4054"/>
                      <a:pt x="14527" y="3515"/>
                      <a:pt x="14244" y="3016"/>
                    </a:cubicBezTo>
                    <a:cubicBezTo>
                      <a:pt x="13105" y="1005"/>
                      <a:pt x="11613" y="0"/>
                      <a:pt x="10120" y="0"/>
                    </a:cubicBezTo>
                    <a:close/>
                  </a:path>
                </a:pathLst>
              </a:custGeom>
              <a:solidFill>
                <a:schemeClr val="accent2">
                  <a:lumMod val="75000"/>
                </a:schemeClr>
              </a:solidFill>
              <a:ln w="12700" cap="flat">
                <a:noFill/>
                <a:miter lim="400000"/>
              </a:ln>
              <a:effectLst/>
            </p:spPr>
            <p:txBody>
              <a:bodyPr lIns="0" tIns="0" rIns="0" bIns="0" anchor="ctr"/>
              <a:lstStyle/>
              <a:p>
                <a:pPr algn="ctr" defTabSz="587022" eaLnBrk="1" fontAlgn="auto">
                  <a:spcBef>
                    <a:spcPts val="0"/>
                  </a:spcBef>
                  <a:spcAft>
                    <a:spcPts val="0"/>
                  </a:spcAft>
                  <a:defRPr sz="2200" b="0">
                    <a:solidFill>
                      <a:srgbClr val="FFFFFF"/>
                    </a:solidFill>
                    <a:latin typeface="+mn-lt"/>
                    <a:ea typeface="+mn-ea"/>
                    <a:cs typeface="+mn-cs"/>
                    <a:sym typeface="Helvetica Neue Medium"/>
                  </a:defRPr>
                </a:pPr>
                <a:endParaRPr sz="2200" b="0" kern="0" dirty="0">
                  <a:solidFill>
                    <a:schemeClr val="accent2">
                      <a:lumMod val="75000"/>
                    </a:schemeClr>
                  </a:solidFill>
                  <a:latin typeface="+mn-lt"/>
                  <a:ea typeface="+mn-ea"/>
                  <a:cs typeface="+mn-cs"/>
                  <a:sym typeface="Helvetica Neue Medium"/>
                </a:endParaRPr>
              </a:p>
            </p:txBody>
          </p:sp>
          <p:sp>
            <p:nvSpPr>
              <p:cNvPr id="28" name="Кружок">
                <a:extLst>
                  <a:ext uri="{FF2B5EF4-FFF2-40B4-BE49-F238E27FC236}">
                    <a16:creationId xmlns:a16="http://schemas.microsoft.com/office/drawing/2014/main" id="{6F12B248-B59A-C047-8F72-A3CAC4D3806A}"/>
                  </a:ext>
                </a:extLst>
              </p:cNvPr>
              <p:cNvSpPr/>
              <p:nvPr/>
            </p:nvSpPr>
            <p:spPr>
              <a:xfrm>
                <a:off x="5357397" y="977884"/>
                <a:ext cx="1020207" cy="1021180"/>
              </a:xfrm>
              <a:prstGeom prst="ellipse">
                <a:avLst/>
              </a:prstGeom>
              <a:solidFill>
                <a:srgbClr val="FFFFFF"/>
              </a:solidFill>
              <a:ln w="12700" cap="flat">
                <a:noFill/>
                <a:miter lim="400000"/>
              </a:ln>
              <a:effectLst/>
            </p:spPr>
            <p:txBody>
              <a:bodyPr lIns="0" tIns="0" rIns="0" bIns="0" anchor="ctr"/>
              <a:lstStyle/>
              <a:p>
                <a:pPr algn="ctr" defTabSz="587022" eaLnBrk="1" fontAlgn="auto">
                  <a:spcBef>
                    <a:spcPts val="0"/>
                  </a:spcBef>
                  <a:spcAft>
                    <a:spcPts val="0"/>
                  </a:spcAft>
                  <a:defRPr sz="2200" b="0">
                    <a:solidFill>
                      <a:srgbClr val="FFFFFF"/>
                    </a:solidFill>
                    <a:latin typeface="+mn-lt"/>
                    <a:ea typeface="+mn-ea"/>
                    <a:cs typeface="+mn-cs"/>
                    <a:sym typeface="Helvetica Neue Medium"/>
                  </a:defRPr>
                </a:pPr>
                <a:endParaRPr sz="2200" b="0" kern="0">
                  <a:solidFill>
                    <a:srgbClr val="FFFFFF"/>
                  </a:solidFill>
                  <a:latin typeface="+mn-lt"/>
                  <a:ea typeface="+mn-ea"/>
                  <a:cs typeface="+mn-cs"/>
                  <a:sym typeface="Helvetica Neue Medium"/>
                </a:endParaRPr>
              </a:p>
            </p:txBody>
          </p:sp>
          <p:sp>
            <p:nvSpPr>
              <p:cNvPr id="29" name="Фигура">
                <a:extLst>
                  <a:ext uri="{FF2B5EF4-FFF2-40B4-BE49-F238E27FC236}">
                    <a16:creationId xmlns:a16="http://schemas.microsoft.com/office/drawing/2014/main" id="{E39856F5-0EA3-C545-B979-6542AE35D3DD}"/>
                  </a:ext>
                </a:extLst>
              </p:cNvPr>
              <p:cNvSpPr/>
              <p:nvPr/>
            </p:nvSpPr>
            <p:spPr>
              <a:xfrm>
                <a:off x="6778205" y="897467"/>
                <a:ext cx="2211849" cy="1194494"/>
              </a:xfrm>
              <a:custGeom>
                <a:avLst/>
                <a:gdLst/>
                <a:ahLst/>
                <a:cxnLst>
                  <a:cxn ang="0">
                    <a:pos x="wd2" y="hd2"/>
                  </a:cxn>
                  <a:cxn ang="5400000">
                    <a:pos x="wd2" y="hd2"/>
                  </a:cxn>
                  <a:cxn ang="10800000">
                    <a:pos x="wd2" y="hd2"/>
                  </a:cxn>
                  <a:cxn ang="16200000">
                    <a:pos x="wd2" y="hd2"/>
                  </a:cxn>
                </a:cxnLst>
                <a:rect l="0" t="0" r="r" b="b"/>
                <a:pathLst>
                  <a:path w="21600" h="20595" extrusionOk="0">
                    <a:moveTo>
                      <a:pt x="10120" y="0"/>
                    </a:moveTo>
                    <a:cubicBezTo>
                      <a:pt x="8628" y="0"/>
                      <a:pt x="7136" y="1005"/>
                      <a:pt x="5997" y="3016"/>
                    </a:cubicBezTo>
                    <a:cubicBezTo>
                      <a:pt x="5715" y="3515"/>
                      <a:pt x="5467" y="4054"/>
                      <a:pt x="5254" y="4620"/>
                    </a:cubicBezTo>
                    <a:lnTo>
                      <a:pt x="0" y="4620"/>
                    </a:lnTo>
                    <a:lnTo>
                      <a:pt x="3208" y="10298"/>
                    </a:lnTo>
                    <a:lnTo>
                      <a:pt x="0" y="15974"/>
                    </a:lnTo>
                    <a:lnTo>
                      <a:pt x="5254" y="15974"/>
                    </a:lnTo>
                    <a:cubicBezTo>
                      <a:pt x="5467" y="16541"/>
                      <a:pt x="5715" y="17079"/>
                      <a:pt x="5997" y="17578"/>
                    </a:cubicBezTo>
                    <a:cubicBezTo>
                      <a:pt x="8275" y="21600"/>
                      <a:pt x="11967" y="21600"/>
                      <a:pt x="14244" y="17578"/>
                    </a:cubicBezTo>
                    <a:cubicBezTo>
                      <a:pt x="14527" y="17079"/>
                      <a:pt x="14774" y="16541"/>
                      <a:pt x="14986" y="15974"/>
                    </a:cubicBezTo>
                    <a:lnTo>
                      <a:pt x="16472" y="15974"/>
                    </a:lnTo>
                    <a:lnTo>
                      <a:pt x="16472" y="19353"/>
                    </a:lnTo>
                    <a:lnTo>
                      <a:pt x="21600" y="10298"/>
                    </a:lnTo>
                    <a:lnTo>
                      <a:pt x="16472" y="1241"/>
                    </a:lnTo>
                    <a:lnTo>
                      <a:pt x="16472" y="4620"/>
                    </a:lnTo>
                    <a:lnTo>
                      <a:pt x="14986" y="4620"/>
                    </a:lnTo>
                    <a:cubicBezTo>
                      <a:pt x="14774" y="4054"/>
                      <a:pt x="14527" y="3515"/>
                      <a:pt x="14244" y="3016"/>
                    </a:cubicBezTo>
                    <a:cubicBezTo>
                      <a:pt x="13105" y="1005"/>
                      <a:pt x="11613" y="0"/>
                      <a:pt x="10120" y="0"/>
                    </a:cubicBezTo>
                    <a:close/>
                  </a:path>
                </a:pathLst>
              </a:custGeom>
              <a:solidFill>
                <a:schemeClr val="accent1">
                  <a:lumMod val="75000"/>
                </a:schemeClr>
              </a:solidFill>
              <a:ln w="12700" cap="flat">
                <a:noFill/>
                <a:miter lim="400000"/>
              </a:ln>
              <a:effectLst/>
            </p:spPr>
            <p:txBody>
              <a:bodyPr lIns="0" tIns="0" rIns="0" bIns="0" anchor="ctr"/>
              <a:lstStyle/>
              <a:p>
                <a:pPr algn="ctr" defTabSz="587022" eaLnBrk="1" fontAlgn="auto">
                  <a:spcBef>
                    <a:spcPts val="0"/>
                  </a:spcBef>
                  <a:spcAft>
                    <a:spcPts val="0"/>
                  </a:spcAft>
                  <a:defRPr sz="2200" b="0">
                    <a:solidFill>
                      <a:srgbClr val="FFFFFF"/>
                    </a:solidFill>
                    <a:latin typeface="+mn-lt"/>
                    <a:ea typeface="+mn-ea"/>
                    <a:cs typeface="+mn-cs"/>
                    <a:sym typeface="Helvetica Neue Medium"/>
                  </a:defRPr>
                </a:pPr>
                <a:endParaRPr sz="2200" b="0" kern="0">
                  <a:solidFill>
                    <a:srgbClr val="FFFFFF"/>
                  </a:solidFill>
                  <a:latin typeface="+mn-lt"/>
                  <a:ea typeface="+mn-ea"/>
                  <a:cs typeface="+mn-cs"/>
                  <a:sym typeface="Helvetica Neue Medium"/>
                </a:endParaRPr>
              </a:p>
            </p:txBody>
          </p:sp>
          <p:sp>
            <p:nvSpPr>
              <p:cNvPr id="31" name="Text Box 3">
                <a:extLst>
                  <a:ext uri="{FF2B5EF4-FFF2-40B4-BE49-F238E27FC236}">
                    <a16:creationId xmlns:a16="http://schemas.microsoft.com/office/drawing/2014/main" id="{5C24F99F-82B5-D044-B864-33FFB8274DD1}"/>
                  </a:ext>
                </a:extLst>
              </p:cNvPr>
              <p:cNvSpPr txBox="1">
                <a:spLocks noChangeArrowheads="1"/>
              </p:cNvSpPr>
              <p:nvPr/>
            </p:nvSpPr>
            <p:spPr bwMode="auto">
              <a:xfrm>
                <a:off x="1592038" y="436204"/>
                <a:ext cx="832417" cy="31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0320" tIns="20320" rIns="20320" bIns="20320">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90000"/>
                  </a:lnSpc>
                </a:pPr>
                <a:r>
                  <a:rPr lang="en-US" altLang="ru-RU" b="0" dirty="0">
                    <a:solidFill>
                      <a:schemeClr val="tx1"/>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Step 2</a:t>
                </a:r>
                <a:endParaRPr lang="ru-RU" altLang="ru-RU" b="0" dirty="0">
                  <a:solidFill>
                    <a:schemeClr val="tx1"/>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endParaRPr>
              </a:p>
            </p:txBody>
          </p:sp>
          <p:sp>
            <p:nvSpPr>
              <p:cNvPr id="32" name="Text Box 3">
                <a:extLst>
                  <a:ext uri="{FF2B5EF4-FFF2-40B4-BE49-F238E27FC236}">
                    <a16:creationId xmlns:a16="http://schemas.microsoft.com/office/drawing/2014/main" id="{01C0DD78-CE9C-8C49-825A-C4B92EC17381}"/>
                  </a:ext>
                </a:extLst>
              </p:cNvPr>
              <p:cNvSpPr txBox="1">
                <a:spLocks noChangeArrowheads="1"/>
              </p:cNvSpPr>
              <p:nvPr/>
            </p:nvSpPr>
            <p:spPr bwMode="auto">
              <a:xfrm>
                <a:off x="5455426" y="443806"/>
                <a:ext cx="835939" cy="31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0320" tIns="20320" rIns="20320" bIns="20320">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90000"/>
                  </a:lnSpc>
                </a:pPr>
                <a:r>
                  <a:rPr lang="en-US" altLang="ru-RU" b="0" dirty="0">
                    <a:solidFill>
                      <a:schemeClr val="tx1"/>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Step 4</a:t>
                </a:r>
                <a:endParaRPr lang="ru-RU" altLang="ru-RU" b="0" dirty="0">
                  <a:solidFill>
                    <a:schemeClr val="tx1"/>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endParaRPr>
              </a:p>
            </p:txBody>
          </p:sp>
        </p:grpSp>
        <p:grpSp>
          <p:nvGrpSpPr>
            <p:cNvPr id="11" name="Группа">
              <a:extLst>
                <a:ext uri="{FF2B5EF4-FFF2-40B4-BE49-F238E27FC236}">
                  <a16:creationId xmlns:a16="http://schemas.microsoft.com/office/drawing/2014/main" id="{B6C92AD9-C35A-1341-A56A-80048BEF3087}"/>
                </a:ext>
              </a:extLst>
            </p:cNvPr>
            <p:cNvGrpSpPr>
              <a:grpSpLocks/>
            </p:cNvGrpSpPr>
            <p:nvPr/>
          </p:nvGrpSpPr>
          <p:grpSpPr bwMode="auto">
            <a:xfrm>
              <a:off x="-146324" y="4150351"/>
              <a:ext cx="11497756" cy="1745869"/>
              <a:chOff x="-1232665" y="-256311"/>
              <a:chExt cx="11497754" cy="1745869"/>
            </a:xfrm>
          </p:grpSpPr>
          <p:sp>
            <p:nvSpPr>
              <p:cNvPr id="16" name="Rectangle 111">
                <a:extLst>
                  <a:ext uri="{FF2B5EF4-FFF2-40B4-BE49-F238E27FC236}">
                    <a16:creationId xmlns:a16="http://schemas.microsoft.com/office/drawing/2014/main" id="{80E0C457-032E-1848-BB28-4DEC6BF4869F}"/>
                  </a:ext>
                </a:extLst>
              </p:cNvPr>
              <p:cNvSpPr txBox="1">
                <a:spLocks noChangeArrowheads="1"/>
              </p:cNvSpPr>
              <p:nvPr/>
            </p:nvSpPr>
            <p:spPr bwMode="auto">
              <a:xfrm>
                <a:off x="-1164888" y="89516"/>
                <a:ext cx="1587456" cy="14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4383" tIns="24383" rIns="24383" bIns="24383">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150000"/>
                  </a:lnSpc>
                </a:pPr>
                <a:r>
                  <a:rPr lang="en-US" altLang="ru-RU" sz="1200" b="0" dirty="0">
                    <a:solidFill>
                      <a:schemeClr val="tx2"/>
                    </a:solidFill>
                    <a:latin typeface="Arial" panose="020B0604020202020204" pitchFamily="34" charset="0"/>
                    <a:cs typeface="Arial" panose="020B0604020202020204" pitchFamily="34" charset="0"/>
                    <a:sym typeface="Arial" panose="020B0604020202020204" pitchFamily="34" charset="0"/>
                  </a:rPr>
                  <a:t>Finding the right agent means hiring an expert who helps </a:t>
                </a:r>
              </a:p>
              <a:p>
                <a:pPr algn="ctr" eaLnBrk="1">
                  <a:lnSpc>
                    <a:spcPct val="150000"/>
                  </a:lnSpc>
                </a:pPr>
                <a:r>
                  <a:rPr lang="en-US" altLang="ru-RU" sz="1200" b="0" dirty="0">
                    <a:solidFill>
                      <a:schemeClr val="tx2"/>
                    </a:solidFill>
                    <a:latin typeface="Arial" panose="020B0604020202020204" pitchFamily="34" charset="0"/>
                    <a:cs typeface="Arial" panose="020B0604020202020204" pitchFamily="34" charset="0"/>
                    <a:sym typeface="Arial" panose="020B0604020202020204" pitchFamily="34" charset="0"/>
                  </a:rPr>
                  <a:t>you navigate the selling process easily.</a:t>
                </a:r>
                <a:endParaRPr lang="ru-RU" altLang="ru-RU" sz="1200" b="0"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sp>
            <p:nvSpPr>
              <p:cNvPr id="20" name="Text Box 3">
                <a:extLst>
                  <a:ext uri="{FF2B5EF4-FFF2-40B4-BE49-F238E27FC236}">
                    <a16:creationId xmlns:a16="http://schemas.microsoft.com/office/drawing/2014/main" id="{C67D3382-DBBC-CD48-9627-EA681A999414}"/>
                  </a:ext>
                </a:extLst>
              </p:cNvPr>
              <p:cNvSpPr txBox="1">
                <a:spLocks noChangeArrowheads="1"/>
              </p:cNvSpPr>
              <p:nvPr/>
            </p:nvSpPr>
            <p:spPr bwMode="auto">
              <a:xfrm>
                <a:off x="-1232665" y="-256311"/>
                <a:ext cx="1723010" cy="2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0320" tIns="20320" rIns="20320" bIns="20320">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ru-RU" sz="1400" dirty="0">
                    <a:solidFill>
                      <a:schemeClr val="tx1"/>
                    </a:solidFill>
                    <a:latin typeface="Arial" panose="020B0604020202020204" pitchFamily="34" charset="0"/>
                    <a:cs typeface="Arial" panose="020B0604020202020204" pitchFamily="34" charset="0"/>
                    <a:sym typeface="Arial" panose="020B0604020202020204" pitchFamily="34" charset="0"/>
                  </a:rPr>
                  <a:t>Hire an Agent</a:t>
                </a:r>
                <a:endParaRPr lang="ru-RU" altLang="ru-RU" sz="14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22" name="Text Box 3">
                <a:extLst>
                  <a:ext uri="{FF2B5EF4-FFF2-40B4-BE49-F238E27FC236}">
                    <a16:creationId xmlns:a16="http://schemas.microsoft.com/office/drawing/2014/main" id="{E452CF0C-8522-954A-B9A1-ED0A07C27E43}"/>
                  </a:ext>
                </a:extLst>
              </p:cNvPr>
              <p:cNvSpPr txBox="1">
                <a:spLocks noChangeArrowheads="1"/>
              </p:cNvSpPr>
              <p:nvPr/>
            </p:nvSpPr>
            <p:spPr bwMode="auto">
              <a:xfrm>
                <a:off x="728738" y="-253829"/>
                <a:ext cx="1723009" cy="2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0320" tIns="20320" rIns="20320" bIns="20320">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ru-RU" sz="1400" dirty="0">
                    <a:solidFill>
                      <a:schemeClr val="tx1"/>
                    </a:solidFill>
                    <a:latin typeface="Arial" panose="020B0604020202020204" pitchFamily="34" charset="0"/>
                    <a:cs typeface="Arial" panose="020B0604020202020204" pitchFamily="34" charset="0"/>
                    <a:sym typeface="Arial" panose="020B0604020202020204" pitchFamily="34" charset="0"/>
                  </a:rPr>
                  <a:t>Determine Price</a:t>
                </a:r>
                <a:endParaRPr lang="ru-RU" altLang="ru-RU" sz="14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24" name="Text Box 3">
                <a:extLst>
                  <a:ext uri="{FF2B5EF4-FFF2-40B4-BE49-F238E27FC236}">
                    <a16:creationId xmlns:a16="http://schemas.microsoft.com/office/drawing/2014/main" id="{07F498E9-0336-534C-BDA2-D4383EA4FE3B}"/>
                  </a:ext>
                </a:extLst>
              </p:cNvPr>
              <p:cNvSpPr txBox="1">
                <a:spLocks noChangeArrowheads="1"/>
              </p:cNvSpPr>
              <p:nvPr/>
            </p:nvSpPr>
            <p:spPr bwMode="auto">
              <a:xfrm>
                <a:off x="8542079" y="-237653"/>
                <a:ext cx="1723010" cy="2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0320" tIns="20320" rIns="20320" bIns="20320">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ru-RU" sz="1400" dirty="0">
                    <a:solidFill>
                      <a:schemeClr val="tx1"/>
                    </a:solidFill>
                    <a:latin typeface="Arial" panose="020B0604020202020204" pitchFamily="34" charset="0"/>
                    <a:cs typeface="Arial" panose="020B0604020202020204" pitchFamily="34" charset="0"/>
                    <a:sym typeface="Arial" panose="020B0604020202020204" pitchFamily="34" charset="0"/>
                  </a:rPr>
                  <a:t>Accept Offer</a:t>
                </a:r>
                <a:endParaRPr lang="ru-RU" altLang="ru-RU" sz="14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grpSp>
        <p:sp>
          <p:nvSpPr>
            <p:cNvPr id="13" name="Text Box 3">
              <a:extLst>
                <a:ext uri="{FF2B5EF4-FFF2-40B4-BE49-F238E27FC236}">
                  <a16:creationId xmlns:a16="http://schemas.microsoft.com/office/drawing/2014/main" id="{7E4457EE-750D-F940-B5E4-FB27513D6408}"/>
                </a:ext>
              </a:extLst>
            </p:cNvPr>
            <p:cNvSpPr txBox="1">
              <a:spLocks noChangeArrowheads="1"/>
            </p:cNvSpPr>
            <p:nvPr/>
          </p:nvSpPr>
          <p:spPr bwMode="auto">
            <a:xfrm>
              <a:off x="-53622" y="365769"/>
              <a:ext cx="7757536" cy="5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0320" tIns="20320" rIns="20320" bIns="20320">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r>
                <a:rPr lang="en-US" altLang="ru-RU" sz="3400" dirty="0">
                  <a:solidFill>
                    <a:schemeClr val="tx1"/>
                  </a:solidFill>
                  <a:latin typeface="Arial Black" panose="020B0604020202020204" pitchFamily="34" charset="0"/>
                  <a:ea typeface="Impact" panose="020B0806030902050204" pitchFamily="34" charset="0"/>
                  <a:cs typeface="Arial Black" panose="020B0604020202020204" pitchFamily="34" charset="0"/>
                  <a:sym typeface="Impact" panose="020B0806030902050204" pitchFamily="34" charset="0"/>
                </a:rPr>
                <a:t>THE HOME SELLING </a:t>
              </a:r>
              <a:r>
                <a:rPr lang="en-US" altLang="ru-RU" sz="3400" dirty="0">
                  <a:solidFill>
                    <a:schemeClr val="accent3"/>
                  </a:solidFill>
                  <a:latin typeface="Arial Black" panose="020B0604020202020204" pitchFamily="34" charset="0"/>
                  <a:ea typeface="Impact" panose="020B0806030902050204" pitchFamily="34" charset="0"/>
                  <a:cs typeface="Arial Black" panose="020B0604020202020204" pitchFamily="34" charset="0"/>
                  <a:sym typeface="Impact" panose="020B0806030902050204" pitchFamily="34" charset="0"/>
                </a:rPr>
                <a:t>PROCESS</a:t>
              </a:r>
              <a:endParaRPr lang="ru-RU" altLang="ru-RU" sz="3400" dirty="0">
                <a:solidFill>
                  <a:schemeClr val="accent3"/>
                </a:solidFill>
                <a:latin typeface="Arial Black" panose="020B0604020202020204" pitchFamily="34" charset="0"/>
                <a:ea typeface="Impact" panose="020B0806030902050204" pitchFamily="34" charset="0"/>
                <a:cs typeface="Arial Black" panose="020B0604020202020204" pitchFamily="34" charset="0"/>
                <a:sym typeface="Impact" panose="020B0806030902050204" pitchFamily="34" charset="0"/>
              </a:endParaRPr>
            </a:p>
          </p:txBody>
        </p:sp>
      </p:grpSp>
      <p:sp>
        <p:nvSpPr>
          <p:cNvPr id="34" name="Фигура">
            <a:extLst>
              <a:ext uri="{FF2B5EF4-FFF2-40B4-BE49-F238E27FC236}">
                <a16:creationId xmlns:a16="http://schemas.microsoft.com/office/drawing/2014/main" id="{EFC3662F-B550-3844-BF6B-DADB1BBB21F4}"/>
              </a:ext>
            </a:extLst>
          </p:cNvPr>
          <p:cNvSpPr/>
          <p:nvPr/>
        </p:nvSpPr>
        <p:spPr bwMode="auto">
          <a:xfrm>
            <a:off x="157772" y="3018896"/>
            <a:ext cx="2165007" cy="1169180"/>
          </a:xfrm>
          <a:custGeom>
            <a:avLst/>
            <a:gdLst/>
            <a:ahLst/>
            <a:cxnLst>
              <a:cxn ang="0">
                <a:pos x="wd2" y="hd2"/>
              </a:cxn>
              <a:cxn ang="5400000">
                <a:pos x="wd2" y="hd2"/>
              </a:cxn>
              <a:cxn ang="10800000">
                <a:pos x="wd2" y="hd2"/>
              </a:cxn>
              <a:cxn ang="16200000">
                <a:pos x="wd2" y="hd2"/>
              </a:cxn>
            </a:cxnLst>
            <a:rect l="0" t="0" r="r" b="b"/>
            <a:pathLst>
              <a:path w="21600" h="20595" extrusionOk="0">
                <a:moveTo>
                  <a:pt x="10120" y="0"/>
                </a:moveTo>
                <a:cubicBezTo>
                  <a:pt x="8628" y="0"/>
                  <a:pt x="7136" y="1005"/>
                  <a:pt x="5997" y="3016"/>
                </a:cubicBezTo>
                <a:cubicBezTo>
                  <a:pt x="5715" y="3515"/>
                  <a:pt x="5467" y="4054"/>
                  <a:pt x="5254" y="4620"/>
                </a:cubicBezTo>
                <a:lnTo>
                  <a:pt x="0" y="4620"/>
                </a:lnTo>
                <a:lnTo>
                  <a:pt x="3208" y="10298"/>
                </a:lnTo>
                <a:lnTo>
                  <a:pt x="0" y="15974"/>
                </a:lnTo>
                <a:lnTo>
                  <a:pt x="5254" y="15974"/>
                </a:lnTo>
                <a:cubicBezTo>
                  <a:pt x="5467" y="16541"/>
                  <a:pt x="5715" y="17079"/>
                  <a:pt x="5997" y="17578"/>
                </a:cubicBezTo>
                <a:cubicBezTo>
                  <a:pt x="8275" y="21600"/>
                  <a:pt x="11967" y="21600"/>
                  <a:pt x="14244" y="17578"/>
                </a:cubicBezTo>
                <a:cubicBezTo>
                  <a:pt x="14527" y="17079"/>
                  <a:pt x="14774" y="16541"/>
                  <a:pt x="14986" y="15974"/>
                </a:cubicBezTo>
                <a:lnTo>
                  <a:pt x="16472" y="15974"/>
                </a:lnTo>
                <a:lnTo>
                  <a:pt x="16472" y="19353"/>
                </a:lnTo>
                <a:lnTo>
                  <a:pt x="21600" y="10298"/>
                </a:lnTo>
                <a:lnTo>
                  <a:pt x="16472" y="1241"/>
                </a:lnTo>
                <a:lnTo>
                  <a:pt x="16472" y="4620"/>
                </a:lnTo>
                <a:lnTo>
                  <a:pt x="14986" y="4620"/>
                </a:lnTo>
                <a:cubicBezTo>
                  <a:pt x="14774" y="4054"/>
                  <a:pt x="14527" y="3515"/>
                  <a:pt x="14244" y="3016"/>
                </a:cubicBezTo>
                <a:cubicBezTo>
                  <a:pt x="13105" y="1005"/>
                  <a:pt x="11613" y="0"/>
                  <a:pt x="10120" y="0"/>
                </a:cubicBezTo>
                <a:close/>
              </a:path>
            </a:pathLst>
          </a:custGeom>
          <a:solidFill>
            <a:schemeClr val="tx2">
              <a:lumMod val="75000"/>
            </a:schemeClr>
          </a:solidFill>
          <a:ln w="12700" cap="flat">
            <a:noFill/>
            <a:miter lim="400000"/>
          </a:ln>
          <a:effectLst/>
        </p:spPr>
        <p:txBody>
          <a:bodyPr lIns="0" tIns="0" rIns="0" bIns="0" anchor="ctr"/>
          <a:lstStyle/>
          <a:p>
            <a:pPr algn="ctr" defTabSz="587022" eaLnBrk="1" fontAlgn="auto">
              <a:spcBef>
                <a:spcPts val="0"/>
              </a:spcBef>
              <a:spcAft>
                <a:spcPts val="0"/>
              </a:spcAft>
              <a:defRPr sz="2200" b="0">
                <a:solidFill>
                  <a:srgbClr val="FFFFFF"/>
                </a:solidFill>
                <a:latin typeface="+mn-lt"/>
                <a:ea typeface="+mn-ea"/>
                <a:cs typeface="+mn-cs"/>
                <a:sym typeface="Helvetica Neue Medium"/>
              </a:defRPr>
            </a:pPr>
            <a:endParaRPr sz="2200" b="0" kern="0">
              <a:solidFill>
                <a:srgbClr val="FFFFFF"/>
              </a:solidFill>
              <a:latin typeface="+mn-lt"/>
              <a:ea typeface="+mn-ea"/>
              <a:cs typeface="+mn-cs"/>
              <a:sym typeface="Helvetica Neue Medium"/>
            </a:endParaRPr>
          </a:p>
        </p:txBody>
      </p:sp>
      <p:sp>
        <p:nvSpPr>
          <p:cNvPr id="39" name="Кружок">
            <a:extLst>
              <a:ext uri="{FF2B5EF4-FFF2-40B4-BE49-F238E27FC236}">
                <a16:creationId xmlns:a16="http://schemas.microsoft.com/office/drawing/2014/main" id="{4FA1CB3E-6D1C-7B45-8A08-CE06A09C14A5}"/>
              </a:ext>
            </a:extLst>
          </p:cNvPr>
          <p:cNvSpPr/>
          <p:nvPr/>
        </p:nvSpPr>
        <p:spPr bwMode="auto">
          <a:xfrm>
            <a:off x="8437601" y="3121471"/>
            <a:ext cx="1017442" cy="1018398"/>
          </a:xfrm>
          <a:prstGeom prst="ellipse">
            <a:avLst/>
          </a:prstGeom>
          <a:solidFill>
            <a:srgbClr val="FFFFFF"/>
          </a:solidFill>
          <a:ln w="12700" cap="flat">
            <a:noFill/>
            <a:miter lim="400000"/>
          </a:ln>
          <a:effectLst/>
        </p:spPr>
        <p:txBody>
          <a:bodyPr lIns="0" tIns="0" rIns="0" bIns="0" anchor="ctr"/>
          <a:lstStyle/>
          <a:p>
            <a:pPr algn="ctr" defTabSz="587022" eaLnBrk="1" fontAlgn="auto">
              <a:spcBef>
                <a:spcPts val="0"/>
              </a:spcBef>
              <a:spcAft>
                <a:spcPts val="0"/>
              </a:spcAft>
              <a:defRPr sz="2200" b="0">
                <a:solidFill>
                  <a:srgbClr val="FFFFFF"/>
                </a:solidFill>
                <a:latin typeface="+mn-lt"/>
                <a:ea typeface="+mn-ea"/>
                <a:cs typeface="+mn-cs"/>
                <a:sym typeface="Helvetica Neue Medium"/>
              </a:defRPr>
            </a:pPr>
            <a:endParaRPr sz="2200" b="0" kern="0">
              <a:solidFill>
                <a:srgbClr val="FFFFFF"/>
              </a:solidFill>
              <a:latin typeface="+mn-lt"/>
              <a:ea typeface="+mn-ea"/>
              <a:cs typeface="+mn-cs"/>
              <a:sym typeface="Helvetica Neue Medium"/>
            </a:endParaRPr>
          </a:p>
        </p:txBody>
      </p:sp>
      <p:sp>
        <p:nvSpPr>
          <p:cNvPr id="37" name="Фигура">
            <a:extLst>
              <a:ext uri="{FF2B5EF4-FFF2-40B4-BE49-F238E27FC236}">
                <a16:creationId xmlns:a16="http://schemas.microsoft.com/office/drawing/2014/main" id="{ADE81BFE-7FDF-A241-8431-BECD29D8E10D}"/>
              </a:ext>
            </a:extLst>
          </p:cNvPr>
          <p:cNvSpPr/>
          <p:nvPr/>
        </p:nvSpPr>
        <p:spPr bwMode="auto">
          <a:xfrm>
            <a:off x="4012725" y="3026843"/>
            <a:ext cx="2185904" cy="1180465"/>
          </a:xfrm>
          <a:custGeom>
            <a:avLst/>
            <a:gdLst/>
            <a:ahLst/>
            <a:cxnLst>
              <a:cxn ang="0">
                <a:pos x="wd2" y="hd2"/>
              </a:cxn>
              <a:cxn ang="5400000">
                <a:pos x="wd2" y="hd2"/>
              </a:cxn>
              <a:cxn ang="10800000">
                <a:pos x="wd2" y="hd2"/>
              </a:cxn>
              <a:cxn ang="16200000">
                <a:pos x="wd2" y="hd2"/>
              </a:cxn>
            </a:cxnLst>
            <a:rect l="0" t="0" r="r" b="b"/>
            <a:pathLst>
              <a:path w="21600" h="20595" extrusionOk="0">
                <a:moveTo>
                  <a:pt x="10120" y="0"/>
                </a:moveTo>
                <a:cubicBezTo>
                  <a:pt x="8628" y="0"/>
                  <a:pt x="7136" y="1005"/>
                  <a:pt x="5997" y="3016"/>
                </a:cubicBezTo>
                <a:cubicBezTo>
                  <a:pt x="5715" y="3515"/>
                  <a:pt x="5467" y="4054"/>
                  <a:pt x="5254" y="4620"/>
                </a:cubicBezTo>
                <a:lnTo>
                  <a:pt x="0" y="4620"/>
                </a:lnTo>
                <a:lnTo>
                  <a:pt x="3208" y="10298"/>
                </a:lnTo>
                <a:lnTo>
                  <a:pt x="0" y="15974"/>
                </a:lnTo>
                <a:lnTo>
                  <a:pt x="5254" y="15974"/>
                </a:lnTo>
                <a:cubicBezTo>
                  <a:pt x="5467" y="16541"/>
                  <a:pt x="5715" y="17079"/>
                  <a:pt x="5997" y="17578"/>
                </a:cubicBezTo>
                <a:cubicBezTo>
                  <a:pt x="8275" y="21600"/>
                  <a:pt x="11967" y="21600"/>
                  <a:pt x="14244" y="17578"/>
                </a:cubicBezTo>
                <a:cubicBezTo>
                  <a:pt x="14527" y="17079"/>
                  <a:pt x="14774" y="16541"/>
                  <a:pt x="14986" y="15974"/>
                </a:cubicBezTo>
                <a:lnTo>
                  <a:pt x="16472" y="15974"/>
                </a:lnTo>
                <a:lnTo>
                  <a:pt x="16472" y="19353"/>
                </a:lnTo>
                <a:lnTo>
                  <a:pt x="21600" y="10298"/>
                </a:lnTo>
                <a:lnTo>
                  <a:pt x="16472" y="1241"/>
                </a:lnTo>
                <a:lnTo>
                  <a:pt x="16472" y="4620"/>
                </a:lnTo>
                <a:lnTo>
                  <a:pt x="14986" y="4620"/>
                </a:lnTo>
                <a:cubicBezTo>
                  <a:pt x="14774" y="4054"/>
                  <a:pt x="14527" y="3515"/>
                  <a:pt x="14244" y="3016"/>
                </a:cubicBezTo>
                <a:cubicBezTo>
                  <a:pt x="13105" y="1005"/>
                  <a:pt x="11613" y="0"/>
                  <a:pt x="10120" y="0"/>
                </a:cubicBezTo>
                <a:close/>
              </a:path>
            </a:pathLst>
          </a:custGeom>
          <a:solidFill>
            <a:schemeClr val="accent1">
              <a:lumMod val="75000"/>
            </a:schemeClr>
          </a:solidFill>
          <a:ln w="12700" cap="flat">
            <a:noFill/>
            <a:miter lim="400000"/>
          </a:ln>
          <a:effectLst/>
        </p:spPr>
        <p:txBody>
          <a:bodyPr lIns="0" tIns="0" rIns="0" bIns="0" anchor="ctr"/>
          <a:lstStyle/>
          <a:p>
            <a:pPr algn="ctr" defTabSz="587022" eaLnBrk="1" fontAlgn="auto">
              <a:spcBef>
                <a:spcPts val="0"/>
              </a:spcBef>
              <a:spcAft>
                <a:spcPts val="0"/>
              </a:spcAft>
              <a:defRPr sz="2200" b="0">
                <a:solidFill>
                  <a:srgbClr val="FFFFFF"/>
                </a:solidFill>
                <a:latin typeface="+mn-lt"/>
                <a:ea typeface="+mn-ea"/>
                <a:cs typeface="+mn-cs"/>
                <a:sym typeface="Helvetica Neue Medium"/>
              </a:defRPr>
            </a:pPr>
            <a:endParaRPr sz="2200" b="0" kern="0">
              <a:solidFill>
                <a:srgbClr val="FFFFFF"/>
              </a:solidFill>
              <a:latin typeface="+mn-lt"/>
              <a:ea typeface="+mn-ea"/>
              <a:cs typeface="+mn-cs"/>
              <a:sym typeface="Helvetica Neue Medium"/>
            </a:endParaRPr>
          </a:p>
        </p:txBody>
      </p:sp>
      <p:sp>
        <p:nvSpPr>
          <p:cNvPr id="35" name="Кружок">
            <a:extLst>
              <a:ext uri="{FF2B5EF4-FFF2-40B4-BE49-F238E27FC236}">
                <a16:creationId xmlns:a16="http://schemas.microsoft.com/office/drawing/2014/main" id="{8390489F-4415-0C43-973F-F86A117055F7}"/>
              </a:ext>
            </a:extLst>
          </p:cNvPr>
          <p:cNvSpPr/>
          <p:nvPr/>
        </p:nvSpPr>
        <p:spPr bwMode="auto">
          <a:xfrm>
            <a:off x="676669" y="3108232"/>
            <a:ext cx="1000076" cy="1001015"/>
          </a:xfrm>
          <a:prstGeom prst="ellipse">
            <a:avLst/>
          </a:prstGeom>
          <a:solidFill>
            <a:srgbClr val="FFFFFF"/>
          </a:solidFill>
          <a:ln w="12700" cap="flat">
            <a:noFill/>
            <a:miter lim="400000"/>
          </a:ln>
          <a:effectLst/>
        </p:spPr>
        <p:txBody>
          <a:bodyPr lIns="0" tIns="0" rIns="0" bIns="0" anchor="ctr"/>
          <a:lstStyle/>
          <a:p>
            <a:pPr algn="ctr" defTabSz="587022" eaLnBrk="1" fontAlgn="auto">
              <a:spcBef>
                <a:spcPts val="0"/>
              </a:spcBef>
              <a:spcAft>
                <a:spcPts val="0"/>
              </a:spcAft>
              <a:defRPr sz="2200" b="0">
                <a:solidFill>
                  <a:srgbClr val="FFFFFF"/>
                </a:solidFill>
                <a:latin typeface="+mn-lt"/>
                <a:ea typeface="+mn-ea"/>
                <a:cs typeface="+mn-cs"/>
                <a:sym typeface="Helvetica Neue Medium"/>
              </a:defRPr>
            </a:pPr>
            <a:endParaRPr sz="2200" b="0" kern="0">
              <a:solidFill>
                <a:srgbClr val="FFFFFF"/>
              </a:solidFill>
              <a:latin typeface="+mn-lt"/>
              <a:ea typeface="+mn-ea"/>
              <a:cs typeface="+mn-cs"/>
              <a:sym typeface="Helvetica Neue Medium"/>
            </a:endParaRPr>
          </a:p>
        </p:txBody>
      </p:sp>
      <p:sp>
        <p:nvSpPr>
          <p:cNvPr id="41" name="Text Box 3">
            <a:extLst>
              <a:ext uri="{FF2B5EF4-FFF2-40B4-BE49-F238E27FC236}">
                <a16:creationId xmlns:a16="http://schemas.microsoft.com/office/drawing/2014/main" id="{38DC096E-D3F6-0146-845B-898BE1813D6E}"/>
              </a:ext>
            </a:extLst>
          </p:cNvPr>
          <p:cNvSpPr txBox="1">
            <a:spLocks noChangeArrowheads="1"/>
          </p:cNvSpPr>
          <p:nvPr/>
        </p:nvSpPr>
        <p:spPr bwMode="auto">
          <a:xfrm>
            <a:off x="760505" y="2577058"/>
            <a:ext cx="832404" cy="31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0320" tIns="20320" rIns="20320" bIns="20320">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90000"/>
              </a:lnSpc>
            </a:pPr>
            <a:r>
              <a:rPr lang="en-US" altLang="ru-RU" b="0" dirty="0">
                <a:solidFill>
                  <a:schemeClr val="tx1"/>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Step 1</a:t>
            </a:r>
            <a:endParaRPr lang="ru-RU" altLang="ru-RU" b="0" dirty="0">
              <a:solidFill>
                <a:schemeClr val="tx1"/>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endParaRPr>
          </a:p>
        </p:txBody>
      </p:sp>
      <p:sp>
        <p:nvSpPr>
          <p:cNvPr id="42" name="Кружок">
            <a:extLst>
              <a:ext uri="{FF2B5EF4-FFF2-40B4-BE49-F238E27FC236}">
                <a16:creationId xmlns:a16="http://schemas.microsoft.com/office/drawing/2014/main" id="{746CE2EB-060E-8C42-8462-44C0B330E072}"/>
              </a:ext>
            </a:extLst>
          </p:cNvPr>
          <p:cNvSpPr/>
          <p:nvPr/>
        </p:nvSpPr>
        <p:spPr bwMode="auto">
          <a:xfrm>
            <a:off x="4533783" y="3115604"/>
            <a:ext cx="1018291" cy="1019247"/>
          </a:xfrm>
          <a:prstGeom prst="ellipse">
            <a:avLst/>
          </a:prstGeom>
          <a:solidFill>
            <a:srgbClr val="FFFFFF"/>
          </a:solidFill>
          <a:ln w="12700" cap="flat">
            <a:noFill/>
            <a:miter lim="400000"/>
          </a:ln>
          <a:effectLst/>
        </p:spPr>
        <p:txBody>
          <a:bodyPr lIns="0" tIns="0" rIns="0" bIns="0" anchor="ctr"/>
          <a:lstStyle/>
          <a:p>
            <a:pPr algn="ctr" defTabSz="587022" eaLnBrk="1" fontAlgn="auto">
              <a:spcBef>
                <a:spcPts val="0"/>
              </a:spcBef>
              <a:spcAft>
                <a:spcPts val="0"/>
              </a:spcAft>
              <a:defRPr sz="2200" b="0">
                <a:solidFill>
                  <a:srgbClr val="FFFFFF"/>
                </a:solidFill>
                <a:latin typeface="+mn-lt"/>
                <a:ea typeface="+mn-ea"/>
                <a:cs typeface="+mn-cs"/>
                <a:sym typeface="Helvetica Neue Medium"/>
              </a:defRPr>
            </a:pPr>
            <a:endParaRPr sz="2200" b="0" kern="0">
              <a:solidFill>
                <a:srgbClr val="FFFFFF"/>
              </a:solidFill>
              <a:latin typeface="+mn-lt"/>
              <a:ea typeface="+mn-ea"/>
              <a:cs typeface="+mn-cs"/>
              <a:sym typeface="Helvetica Neue Medium"/>
            </a:endParaRPr>
          </a:p>
        </p:txBody>
      </p:sp>
      <p:sp>
        <p:nvSpPr>
          <p:cNvPr id="43" name="Text Box 3">
            <a:extLst>
              <a:ext uri="{FF2B5EF4-FFF2-40B4-BE49-F238E27FC236}">
                <a16:creationId xmlns:a16="http://schemas.microsoft.com/office/drawing/2014/main" id="{E420FA6B-CE53-3340-A7DE-5D39644A36C0}"/>
              </a:ext>
            </a:extLst>
          </p:cNvPr>
          <p:cNvSpPr txBox="1">
            <a:spLocks noChangeArrowheads="1"/>
          </p:cNvSpPr>
          <p:nvPr/>
        </p:nvSpPr>
        <p:spPr bwMode="auto">
          <a:xfrm>
            <a:off x="4617189" y="2579952"/>
            <a:ext cx="835926" cy="31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0320" tIns="20320" rIns="20320" bIns="20320">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90000"/>
              </a:lnSpc>
            </a:pPr>
            <a:r>
              <a:rPr lang="en-US" altLang="ru-RU" b="0" dirty="0">
                <a:solidFill>
                  <a:schemeClr val="tx1"/>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Step 3</a:t>
            </a:r>
            <a:endParaRPr lang="ru-RU" altLang="ru-RU" b="0" dirty="0">
              <a:solidFill>
                <a:schemeClr val="tx1"/>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endParaRPr>
          </a:p>
        </p:txBody>
      </p:sp>
      <p:sp>
        <p:nvSpPr>
          <p:cNvPr id="45" name="Text Box 3">
            <a:extLst>
              <a:ext uri="{FF2B5EF4-FFF2-40B4-BE49-F238E27FC236}">
                <a16:creationId xmlns:a16="http://schemas.microsoft.com/office/drawing/2014/main" id="{F55B9213-B8FB-104E-ACD1-8555C0E52D67}"/>
              </a:ext>
            </a:extLst>
          </p:cNvPr>
          <p:cNvSpPr txBox="1">
            <a:spLocks noChangeArrowheads="1"/>
          </p:cNvSpPr>
          <p:nvPr/>
        </p:nvSpPr>
        <p:spPr bwMode="auto">
          <a:xfrm>
            <a:off x="4252578" y="4296069"/>
            <a:ext cx="172298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0320" tIns="20320" rIns="20320" bIns="20320">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ru-RU" sz="1400" dirty="0">
                <a:solidFill>
                  <a:schemeClr val="tx1"/>
                </a:solidFill>
                <a:latin typeface="Arial" panose="020B0604020202020204" pitchFamily="34" charset="0"/>
                <a:cs typeface="Arial" panose="020B0604020202020204" pitchFamily="34" charset="0"/>
                <a:sym typeface="Arial" panose="020B0604020202020204" pitchFamily="34" charset="0"/>
              </a:rPr>
              <a:t>Prepare the House</a:t>
            </a:r>
            <a:endParaRPr lang="ru-RU" altLang="ru-RU" sz="14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47" name="Text Box 3">
            <a:extLst>
              <a:ext uri="{FF2B5EF4-FFF2-40B4-BE49-F238E27FC236}">
                <a16:creationId xmlns:a16="http://schemas.microsoft.com/office/drawing/2014/main" id="{E0171E13-4E00-B14E-9F53-43F1158EE564}"/>
              </a:ext>
            </a:extLst>
          </p:cNvPr>
          <p:cNvSpPr txBox="1">
            <a:spLocks noChangeArrowheads="1"/>
          </p:cNvSpPr>
          <p:nvPr/>
        </p:nvSpPr>
        <p:spPr bwMode="auto">
          <a:xfrm>
            <a:off x="6195706" y="4296069"/>
            <a:ext cx="1722984"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0320" tIns="20320" rIns="20320" bIns="20320">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ru-RU" sz="1400" dirty="0">
                <a:solidFill>
                  <a:schemeClr val="tx1"/>
                </a:solidFill>
                <a:latin typeface="Arial" panose="020B0604020202020204" pitchFamily="34" charset="0"/>
                <a:cs typeface="Arial" panose="020B0604020202020204" pitchFamily="34" charset="0"/>
                <a:sym typeface="Arial" panose="020B0604020202020204" pitchFamily="34" charset="0"/>
              </a:rPr>
              <a:t>Start Marketing</a:t>
            </a:r>
            <a:endParaRPr lang="ru-RU" altLang="ru-RU" sz="14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50" name="Text Box 3">
            <a:extLst>
              <a:ext uri="{FF2B5EF4-FFF2-40B4-BE49-F238E27FC236}">
                <a16:creationId xmlns:a16="http://schemas.microsoft.com/office/drawing/2014/main" id="{E4050B2A-948D-F44F-8D12-BD418C2AC6B7}"/>
              </a:ext>
            </a:extLst>
          </p:cNvPr>
          <p:cNvSpPr txBox="1">
            <a:spLocks noChangeArrowheads="1"/>
          </p:cNvSpPr>
          <p:nvPr/>
        </p:nvSpPr>
        <p:spPr bwMode="auto">
          <a:xfrm>
            <a:off x="8528359" y="2535982"/>
            <a:ext cx="835926" cy="31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0320" tIns="20320" rIns="20320" bIns="20320">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90000"/>
              </a:lnSpc>
            </a:pPr>
            <a:r>
              <a:rPr lang="en-US" altLang="ru-RU" b="0" dirty="0">
                <a:solidFill>
                  <a:schemeClr val="tx1"/>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Step 5</a:t>
            </a:r>
            <a:endParaRPr lang="ru-RU" altLang="ru-RU" b="0" dirty="0">
              <a:solidFill>
                <a:schemeClr val="tx1"/>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endParaRPr>
          </a:p>
        </p:txBody>
      </p:sp>
      <p:sp>
        <p:nvSpPr>
          <p:cNvPr id="51" name="Фигура">
            <a:extLst>
              <a:ext uri="{FF2B5EF4-FFF2-40B4-BE49-F238E27FC236}">
                <a16:creationId xmlns:a16="http://schemas.microsoft.com/office/drawing/2014/main" id="{3DF8CAC2-1C72-354A-A163-04663CFACB96}"/>
              </a:ext>
            </a:extLst>
          </p:cNvPr>
          <p:cNvSpPr/>
          <p:nvPr/>
        </p:nvSpPr>
        <p:spPr bwMode="auto">
          <a:xfrm>
            <a:off x="9865832" y="3032645"/>
            <a:ext cx="2211815" cy="1194457"/>
          </a:xfrm>
          <a:custGeom>
            <a:avLst/>
            <a:gdLst/>
            <a:ahLst/>
            <a:cxnLst>
              <a:cxn ang="0">
                <a:pos x="wd2" y="hd2"/>
              </a:cxn>
              <a:cxn ang="5400000">
                <a:pos x="wd2" y="hd2"/>
              </a:cxn>
              <a:cxn ang="10800000">
                <a:pos x="wd2" y="hd2"/>
              </a:cxn>
              <a:cxn ang="16200000">
                <a:pos x="wd2" y="hd2"/>
              </a:cxn>
            </a:cxnLst>
            <a:rect l="0" t="0" r="r" b="b"/>
            <a:pathLst>
              <a:path w="21600" h="20595" extrusionOk="0">
                <a:moveTo>
                  <a:pt x="10120" y="0"/>
                </a:moveTo>
                <a:cubicBezTo>
                  <a:pt x="8628" y="0"/>
                  <a:pt x="7136" y="1005"/>
                  <a:pt x="5997" y="3016"/>
                </a:cubicBezTo>
                <a:cubicBezTo>
                  <a:pt x="5715" y="3515"/>
                  <a:pt x="5467" y="4054"/>
                  <a:pt x="5254" y="4620"/>
                </a:cubicBezTo>
                <a:lnTo>
                  <a:pt x="0" y="4620"/>
                </a:lnTo>
                <a:lnTo>
                  <a:pt x="3208" y="10298"/>
                </a:lnTo>
                <a:lnTo>
                  <a:pt x="0" y="15974"/>
                </a:lnTo>
                <a:lnTo>
                  <a:pt x="5254" y="15974"/>
                </a:lnTo>
                <a:cubicBezTo>
                  <a:pt x="5467" y="16541"/>
                  <a:pt x="5715" y="17079"/>
                  <a:pt x="5997" y="17578"/>
                </a:cubicBezTo>
                <a:cubicBezTo>
                  <a:pt x="8275" y="21600"/>
                  <a:pt x="11967" y="21600"/>
                  <a:pt x="14244" y="17578"/>
                </a:cubicBezTo>
                <a:cubicBezTo>
                  <a:pt x="14527" y="17079"/>
                  <a:pt x="14774" y="16541"/>
                  <a:pt x="14986" y="15974"/>
                </a:cubicBezTo>
                <a:lnTo>
                  <a:pt x="16472" y="15974"/>
                </a:lnTo>
                <a:lnTo>
                  <a:pt x="16472" y="19353"/>
                </a:lnTo>
                <a:lnTo>
                  <a:pt x="21600" y="10298"/>
                </a:lnTo>
                <a:lnTo>
                  <a:pt x="16472" y="1241"/>
                </a:lnTo>
                <a:lnTo>
                  <a:pt x="16472" y="4620"/>
                </a:lnTo>
                <a:lnTo>
                  <a:pt x="14986" y="4620"/>
                </a:lnTo>
                <a:cubicBezTo>
                  <a:pt x="14774" y="4054"/>
                  <a:pt x="14527" y="3515"/>
                  <a:pt x="14244" y="3016"/>
                </a:cubicBezTo>
                <a:cubicBezTo>
                  <a:pt x="13105" y="1005"/>
                  <a:pt x="11613" y="0"/>
                  <a:pt x="10120" y="0"/>
                </a:cubicBezTo>
                <a:close/>
              </a:path>
            </a:pathLst>
          </a:custGeom>
          <a:solidFill>
            <a:schemeClr val="accent2">
              <a:lumMod val="75000"/>
            </a:schemeClr>
          </a:solidFill>
          <a:ln w="12700" cap="flat">
            <a:noFill/>
            <a:miter lim="400000"/>
          </a:ln>
          <a:effectLst/>
        </p:spPr>
        <p:txBody>
          <a:bodyPr lIns="0" tIns="0" rIns="0" bIns="0" anchor="ctr"/>
          <a:lstStyle/>
          <a:p>
            <a:pPr algn="ctr" defTabSz="587022" eaLnBrk="1" fontAlgn="auto">
              <a:spcBef>
                <a:spcPts val="0"/>
              </a:spcBef>
              <a:spcAft>
                <a:spcPts val="0"/>
              </a:spcAft>
              <a:defRPr sz="2200" b="0">
                <a:solidFill>
                  <a:srgbClr val="FFFFFF"/>
                </a:solidFill>
                <a:latin typeface="+mn-lt"/>
                <a:ea typeface="+mn-ea"/>
                <a:cs typeface="+mn-cs"/>
                <a:sym typeface="Helvetica Neue Medium"/>
              </a:defRPr>
            </a:pPr>
            <a:endParaRPr sz="2200" b="0" kern="0">
              <a:solidFill>
                <a:srgbClr val="FFFFFF"/>
              </a:solidFill>
              <a:latin typeface="+mn-lt"/>
              <a:ea typeface="+mn-ea"/>
              <a:cs typeface="+mn-cs"/>
              <a:sym typeface="Helvetica Neue Medium"/>
            </a:endParaRPr>
          </a:p>
        </p:txBody>
      </p:sp>
      <p:sp>
        <p:nvSpPr>
          <p:cNvPr id="52" name="Кружок">
            <a:extLst>
              <a:ext uri="{FF2B5EF4-FFF2-40B4-BE49-F238E27FC236}">
                <a16:creationId xmlns:a16="http://schemas.microsoft.com/office/drawing/2014/main" id="{711DACD6-470D-B249-B48C-26810D2B002A}"/>
              </a:ext>
            </a:extLst>
          </p:cNvPr>
          <p:cNvSpPr/>
          <p:nvPr/>
        </p:nvSpPr>
        <p:spPr bwMode="auto">
          <a:xfrm>
            <a:off x="10386559" y="3121471"/>
            <a:ext cx="1017442" cy="1018398"/>
          </a:xfrm>
          <a:prstGeom prst="ellipse">
            <a:avLst/>
          </a:prstGeom>
          <a:solidFill>
            <a:srgbClr val="FFFFFF"/>
          </a:solidFill>
          <a:ln w="12700" cap="flat">
            <a:noFill/>
            <a:miter lim="400000"/>
          </a:ln>
          <a:effectLst/>
        </p:spPr>
        <p:txBody>
          <a:bodyPr lIns="0" tIns="0" rIns="0" bIns="0" anchor="ctr"/>
          <a:lstStyle/>
          <a:p>
            <a:pPr algn="ctr" defTabSz="587022" eaLnBrk="1" fontAlgn="auto">
              <a:spcBef>
                <a:spcPts val="0"/>
              </a:spcBef>
              <a:spcAft>
                <a:spcPts val="0"/>
              </a:spcAft>
              <a:defRPr sz="2200" b="0">
                <a:solidFill>
                  <a:srgbClr val="FFFFFF"/>
                </a:solidFill>
                <a:latin typeface="+mn-lt"/>
                <a:ea typeface="+mn-ea"/>
                <a:cs typeface="+mn-cs"/>
                <a:sym typeface="Helvetica Neue Medium"/>
              </a:defRPr>
            </a:pPr>
            <a:endParaRPr sz="2200" b="0" kern="0">
              <a:solidFill>
                <a:srgbClr val="FFFFFF"/>
              </a:solidFill>
              <a:latin typeface="+mn-lt"/>
              <a:ea typeface="+mn-ea"/>
              <a:cs typeface="+mn-cs"/>
              <a:sym typeface="Helvetica Neue Medium"/>
            </a:endParaRPr>
          </a:p>
        </p:txBody>
      </p:sp>
      <p:sp>
        <p:nvSpPr>
          <p:cNvPr id="53" name="Text Box 3">
            <a:extLst>
              <a:ext uri="{FF2B5EF4-FFF2-40B4-BE49-F238E27FC236}">
                <a16:creationId xmlns:a16="http://schemas.microsoft.com/office/drawing/2014/main" id="{99386BB7-65A6-C74F-8573-E45852238A97}"/>
              </a:ext>
            </a:extLst>
          </p:cNvPr>
          <p:cNvSpPr txBox="1">
            <a:spLocks noChangeArrowheads="1"/>
          </p:cNvSpPr>
          <p:nvPr/>
        </p:nvSpPr>
        <p:spPr bwMode="auto">
          <a:xfrm>
            <a:off x="10401908" y="2535982"/>
            <a:ext cx="835926" cy="31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0320" tIns="20320" rIns="20320" bIns="20320">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90000"/>
              </a:lnSpc>
            </a:pPr>
            <a:r>
              <a:rPr lang="en-US" altLang="ru-RU" b="0" dirty="0">
                <a:solidFill>
                  <a:schemeClr val="tx1"/>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Step 6</a:t>
            </a:r>
            <a:endParaRPr lang="ru-RU" altLang="ru-RU" b="0" dirty="0">
              <a:solidFill>
                <a:schemeClr val="tx1"/>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endParaRPr>
          </a:p>
        </p:txBody>
      </p:sp>
      <p:pic>
        <p:nvPicPr>
          <p:cNvPr id="3" name="Graphic 2" descr="Target Audience">
            <a:extLst>
              <a:ext uri="{FF2B5EF4-FFF2-40B4-BE49-F238E27FC236}">
                <a16:creationId xmlns:a16="http://schemas.microsoft.com/office/drawing/2014/main" id="{09945AE2-DE56-964B-998B-BF29BC13E8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7999" y="3217572"/>
            <a:ext cx="776565" cy="776565"/>
          </a:xfrm>
          <a:prstGeom prst="rect">
            <a:avLst/>
          </a:prstGeom>
        </p:spPr>
      </p:pic>
      <p:pic>
        <p:nvPicPr>
          <p:cNvPr id="5" name="Graphic 4" descr="House">
            <a:extLst>
              <a:ext uri="{FF2B5EF4-FFF2-40B4-BE49-F238E27FC236}">
                <a16:creationId xmlns:a16="http://schemas.microsoft.com/office/drawing/2014/main" id="{1EA76505-194D-A24E-B244-6A4DF0B9BC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36399" y="3171932"/>
            <a:ext cx="802219" cy="802219"/>
          </a:xfrm>
          <a:prstGeom prst="rect">
            <a:avLst/>
          </a:prstGeom>
        </p:spPr>
      </p:pic>
      <p:pic>
        <p:nvPicPr>
          <p:cNvPr id="7" name="Graphic 6" descr="Social network">
            <a:extLst>
              <a:ext uri="{FF2B5EF4-FFF2-40B4-BE49-F238E27FC236}">
                <a16:creationId xmlns:a16="http://schemas.microsoft.com/office/drawing/2014/main" id="{DA6ADFE8-09EA-9244-9ECD-DF457EBC04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3191" y="3171620"/>
            <a:ext cx="839677" cy="839677"/>
          </a:xfrm>
          <a:prstGeom prst="rect">
            <a:avLst/>
          </a:prstGeom>
        </p:spPr>
      </p:pic>
      <p:pic>
        <p:nvPicPr>
          <p:cNvPr id="15" name="Graphic 14" descr="Tag">
            <a:extLst>
              <a:ext uri="{FF2B5EF4-FFF2-40B4-BE49-F238E27FC236}">
                <a16:creationId xmlns:a16="http://schemas.microsoft.com/office/drawing/2014/main" id="{3FFC64E1-94EE-0D48-8F57-9348D881E5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94136" y="3171620"/>
            <a:ext cx="863904" cy="863904"/>
          </a:xfrm>
          <a:prstGeom prst="rect">
            <a:avLst/>
          </a:prstGeom>
        </p:spPr>
      </p:pic>
      <p:sp>
        <p:nvSpPr>
          <p:cNvPr id="44" name="Rectangle 111">
            <a:extLst>
              <a:ext uri="{FF2B5EF4-FFF2-40B4-BE49-F238E27FC236}">
                <a16:creationId xmlns:a16="http://schemas.microsoft.com/office/drawing/2014/main" id="{82D5BF60-9136-524E-93F9-95AA99FFB6FC}"/>
              </a:ext>
            </a:extLst>
          </p:cNvPr>
          <p:cNvSpPr txBox="1">
            <a:spLocks noChangeArrowheads="1"/>
          </p:cNvSpPr>
          <p:nvPr/>
        </p:nvSpPr>
        <p:spPr bwMode="auto">
          <a:xfrm>
            <a:off x="2294540" y="4623228"/>
            <a:ext cx="1587432" cy="139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4383" tIns="24383" rIns="24383" bIns="24383">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150000"/>
              </a:lnSpc>
            </a:pPr>
            <a:r>
              <a:rPr lang="en-US" altLang="ru-RU" sz="1200" b="0" dirty="0">
                <a:solidFill>
                  <a:schemeClr val="tx2"/>
                </a:solidFill>
                <a:latin typeface="Arial" panose="020B0604020202020204" pitchFamily="34" charset="0"/>
                <a:cs typeface="Arial" panose="020B0604020202020204" pitchFamily="34" charset="0"/>
                <a:sym typeface="Arial" panose="020B0604020202020204" pitchFamily="34" charset="0"/>
              </a:rPr>
              <a:t>You and your agent will look at the local market and help find the best asking price for your home. </a:t>
            </a:r>
            <a:endParaRPr lang="ru-RU" altLang="ru-RU" sz="1200" b="0"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sp>
        <p:nvSpPr>
          <p:cNvPr id="54" name="Rectangle 111">
            <a:extLst>
              <a:ext uri="{FF2B5EF4-FFF2-40B4-BE49-F238E27FC236}">
                <a16:creationId xmlns:a16="http://schemas.microsoft.com/office/drawing/2014/main" id="{144C5A6D-C5ED-9C47-A780-524C4DB478D1}"/>
              </a:ext>
            </a:extLst>
          </p:cNvPr>
          <p:cNvSpPr txBox="1">
            <a:spLocks noChangeArrowheads="1"/>
          </p:cNvSpPr>
          <p:nvPr/>
        </p:nvSpPr>
        <p:spPr bwMode="auto">
          <a:xfrm>
            <a:off x="4138742" y="4641310"/>
            <a:ext cx="1933869" cy="139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4383" tIns="24383" rIns="24383" bIns="24383">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150000"/>
              </a:lnSpc>
            </a:pPr>
            <a:r>
              <a:rPr lang="en-US" altLang="ru-RU" sz="1200" b="0" dirty="0">
                <a:solidFill>
                  <a:schemeClr val="tx2"/>
                </a:solidFill>
                <a:latin typeface="Arial" panose="020B0604020202020204" pitchFamily="34" charset="0"/>
                <a:cs typeface="Arial" panose="020B0604020202020204" pitchFamily="34" charset="0"/>
                <a:sym typeface="Arial" panose="020B0604020202020204" pitchFamily="34" charset="0"/>
              </a:rPr>
              <a:t>It’s time to make your home look its absolute best before hitting the market-landscaping, cleaning &amp; </a:t>
            </a:r>
          </a:p>
          <a:p>
            <a:pPr algn="ctr" eaLnBrk="1">
              <a:lnSpc>
                <a:spcPct val="150000"/>
              </a:lnSpc>
            </a:pPr>
            <a:r>
              <a:rPr lang="en-US" altLang="ru-RU" sz="1200" b="0" dirty="0">
                <a:solidFill>
                  <a:schemeClr val="tx2"/>
                </a:solidFill>
                <a:latin typeface="Arial" panose="020B0604020202020204" pitchFamily="34" charset="0"/>
                <a:cs typeface="Arial" panose="020B0604020202020204" pitchFamily="34" charset="0"/>
                <a:sym typeface="Arial" panose="020B0604020202020204" pitchFamily="34" charset="0"/>
              </a:rPr>
              <a:t>de-cluttering help. </a:t>
            </a:r>
            <a:endParaRPr lang="ru-RU" altLang="ru-RU" sz="1200" b="0"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sp>
        <p:nvSpPr>
          <p:cNvPr id="56" name="Rectangle 111">
            <a:extLst>
              <a:ext uri="{FF2B5EF4-FFF2-40B4-BE49-F238E27FC236}">
                <a16:creationId xmlns:a16="http://schemas.microsoft.com/office/drawing/2014/main" id="{CE43B884-2675-104D-9026-A9CF6DC188D4}"/>
              </a:ext>
            </a:extLst>
          </p:cNvPr>
          <p:cNvSpPr txBox="1">
            <a:spLocks noChangeArrowheads="1"/>
          </p:cNvSpPr>
          <p:nvPr/>
        </p:nvSpPr>
        <p:spPr bwMode="auto">
          <a:xfrm>
            <a:off x="8152606" y="4623228"/>
            <a:ext cx="1587432" cy="139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4383" tIns="24383" rIns="24383" bIns="24383">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150000"/>
              </a:lnSpc>
            </a:pPr>
            <a:r>
              <a:rPr lang="en-US" altLang="ru-RU" sz="1200" b="0" dirty="0">
                <a:solidFill>
                  <a:schemeClr val="tx2"/>
                </a:solidFill>
                <a:latin typeface="Arial" panose="020B0604020202020204" pitchFamily="34" charset="0"/>
                <a:cs typeface="Arial" panose="020B0604020202020204" pitchFamily="34" charset="0"/>
                <a:sym typeface="Arial" panose="020B0604020202020204" pitchFamily="34" charset="0"/>
              </a:rPr>
              <a:t>We will figure out a strategy that allows potential buyers to see your home safely and within current laws.  </a:t>
            </a:r>
            <a:endParaRPr lang="ru-RU" altLang="ru-RU" sz="1200" b="0"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sp>
        <p:nvSpPr>
          <p:cNvPr id="57" name="Rectangle 111">
            <a:extLst>
              <a:ext uri="{FF2B5EF4-FFF2-40B4-BE49-F238E27FC236}">
                <a16:creationId xmlns:a16="http://schemas.microsoft.com/office/drawing/2014/main" id="{6CC3C109-5A66-C249-B43B-09E4BE195AFE}"/>
              </a:ext>
            </a:extLst>
          </p:cNvPr>
          <p:cNvSpPr txBox="1">
            <a:spLocks noChangeArrowheads="1"/>
          </p:cNvSpPr>
          <p:nvPr/>
        </p:nvSpPr>
        <p:spPr bwMode="auto">
          <a:xfrm>
            <a:off x="10123540" y="4623228"/>
            <a:ext cx="1587432" cy="167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4383" tIns="24383" rIns="24383" bIns="24383">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150000"/>
              </a:lnSpc>
            </a:pPr>
            <a:r>
              <a:rPr lang="en-US" altLang="ru-RU" sz="1200" b="0" dirty="0">
                <a:solidFill>
                  <a:schemeClr val="tx2"/>
                </a:solidFill>
                <a:latin typeface="Arial" panose="020B0604020202020204" pitchFamily="34" charset="0"/>
                <a:cs typeface="Arial" panose="020B0604020202020204" pitchFamily="34" charset="0"/>
                <a:sym typeface="Arial" panose="020B0604020202020204" pitchFamily="34" charset="0"/>
              </a:rPr>
              <a:t>Once offers are received, your agent will help you negotiate price as well as requests for repairs and credits. </a:t>
            </a:r>
            <a:endParaRPr lang="ru-RU" altLang="ru-RU" sz="1200" b="0"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sp>
        <p:nvSpPr>
          <p:cNvPr id="58" name="Text Box 3">
            <a:extLst>
              <a:ext uri="{FF2B5EF4-FFF2-40B4-BE49-F238E27FC236}">
                <a16:creationId xmlns:a16="http://schemas.microsoft.com/office/drawing/2014/main" id="{00F65B61-1DC8-2C41-B9DF-90D3F00708A8}"/>
              </a:ext>
            </a:extLst>
          </p:cNvPr>
          <p:cNvSpPr txBox="1">
            <a:spLocks noChangeArrowheads="1"/>
          </p:cNvSpPr>
          <p:nvPr/>
        </p:nvSpPr>
        <p:spPr bwMode="auto">
          <a:xfrm>
            <a:off x="8177819" y="4299816"/>
            <a:ext cx="1722984"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lIns="20320" tIns="20320" rIns="20320" bIns="20320">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ru-RU" sz="1400" dirty="0">
                <a:solidFill>
                  <a:schemeClr val="tx1"/>
                </a:solidFill>
                <a:latin typeface="Arial" panose="020B0604020202020204" pitchFamily="34" charset="0"/>
                <a:cs typeface="Arial" panose="020B0604020202020204" pitchFamily="34" charset="0"/>
                <a:sym typeface="Arial" panose="020B0604020202020204" pitchFamily="34" charset="0"/>
              </a:rPr>
              <a:t>Virtual Showings</a:t>
            </a:r>
            <a:endParaRPr lang="ru-RU" altLang="ru-RU" sz="14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pic>
        <p:nvPicPr>
          <p:cNvPr id="18" name="Graphic 17" descr="Office worker">
            <a:extLst>
              <a:ext uri="{FF2B5EF4-FFF2-40B4-BE49-F238E27FC236}">
                <a16:creationId xmlns:a16="http://schemas.microsoft.com/office/drawing/2014/main" id="{1C7584E0-BF73-4546-9B16-30ECACA043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43272" y="3194009"/>
            <a:ext cx="817288" cy="817288"/>
          </a:xfrm>
          <a:prstGeom prst="rect">
            <a:avLst/>
          </a:prstGeom>
        </p:spPr>
      </p:pic>
      <p:pic>
        <p:nvPicPr>
          <p:cNvPr id="21" name="Graphic 20" descr="Thumbs up sign">
            <a:extLst>
              <a:ext uri="{FF2B5EF4-FFF2-40B4-BE49-F238E27FC236}">
                <a16:creationId xmlns:a16="http://schemas.microsoft.com/office/drawing/2014/main" id="{7C6266B6-EFBD-7A48-B88B-3A3BF1E5CB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34329" y="3244165"/>
            <a:ext cx="749972" cy="749972"/>
          </a:xfrm>
          <a:prstGeom prst="rect">
            <a:avLst/>
          </a:prstGeom>
        </p:spPr>
      </p:pic>
      <p:sp>
        <p:nvSpPr>
          <p:cNvPr id="59" name="Rectangle 111">
            <a:extLst>
              <a:ext uri="{FF2B5EF4-FFF2-40B4-BE49-F238E27FC236}">
                <a16:creationId xmlns:a16="http://schemas.microsoft.com/office/drawing/2014/main" id="{ABEF0AD5-27DD-1E41-BA7A-11EDF2D6DFAB}"/>
              </a:ext>
            </a:extLst>
          </p:cNvPr>
          <p:cNvSpPr txBox="1">
            <a:spLocks noChangeArrowheads="1"/>
          </p:cNvSpPr>
          <p:nvPr/>
        </p:nvSpPr>
        <p:spPr bwMode="auto">
          <a:xfrm>
            <a:off x="6257557" y="4620873"/>
            <a:ext cx="1587432" cy="139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square" lIns="24383" tIns="24383" rIns="24383" bIns="24383">
            <a:spAutoFit/>
          </a:bodyPr>
          <a:lstStyle>
            <a:lvl1pPr>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585788" eaLnBrk="0" fontAlgn="base" hangingPunct="0">
              <a:spcBef>
                <a:spcPct val="0"/>
              </a:spcBef>
              <a:spcAft>
                <a:spcPct val="0"/>
              </a:spcAft>
              <a:defRPr sz="2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150000"/>
              </a:lnSpc>
            </a:pPr>
            <a:r>
              <a:rPr lang="en-US" altLang="ru-RU" sz="1200" b="0" dirty="0">
                <a:solidFill>
                  <a:schemeClr val="tx2"/>
                </a:solidFill>
                <a:latin typeface="Arial" panose="020B0604020202020204" pitchFamily="34" charset="0"/>
                <a:cs typeface="Arial" panose="020B0604020202020204" pitchFamily="34" charset="0"/>
                <a:sym typeface="Arial" panose="020B0604020202020204" pitchFamily="34" charset="0"/>
              </a:rPr>
              <a:t>An excellent realtor will know how and where to market your house to get the most viewings possible. </a:t>
            </a:r>
            <a:endParaRPr lang="ru-RU" altLang="ru-RU" sz="1200" b="0"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sp>
        <p:nvSpPr>
          <p:cNvPr id="61" name="TextBox 60">
            <a:extLst>
              <a:ext uri="{FF2B5EF4-FFF2-40B4-BE49-F238E27FC236}">
                <a16:creationId xmlns:a16="http://schemas.microsoft.com/office/drawing/2014/main" id="{5669EB20-CD0B-AF43-9EB4-F1A987AB19A0}"/>
              </a:ext>
            </a:extLst>
          </p:cNvPr>
          <p:cNvSpPr txBox="1"/>
          <p:nvPr/>
        </p:nvSpPr>
        <p:spPr>
          <a:xfrm>
            <a:off x="10782641" y="249999"/>
            <a:ext cx="1620456" cy="307777"/>
          </a:xfrm>
          <a:prstGeom prst="rect">
            <a:avLst/>
          </a:prstGeom>
          <a:noFill/>
        </p:spPr>
        <p:txBody>
          <a:bodyPr wrap="square" rtlCol="0">
            <a:spAutoFit/>
          </a:bodyPr>
          <a:lstStyle/>
          <a:p>
            <a:r>
              <a:rPr lang="en-US" sz="1400" dirty="0">
                <a:solidFill>
                  <a:schemeClr val="accent1"/>
                </a:solidFill>
              </a:rPr>
              <a:t>YOUR LOGO</a:t>
            </a:r>
          </a:p>
        </p:txBody>
      </p:sp>
      <p:sp>
        <p:nvSpPr>
          <p:cNvPr id="30" name="TextBox 29">
            <a:extLst>
              <a:ext uri="{FF2B5EF4-FFF2-40B4-BE49-F238E27FC236}">
                <a16:creationId xmlns:a16="http://schemas.microsoft.com/office/drawing/2014/main" id="{316B407A-5BB5-254D-B70E-DED08EE8FDDD}"/>
              </a:ext>
            </a:extLst>
          </p:cNvPr>
          <p:cNvSpPr txBox="1"/>
          <p:nvPr/>
        </p:nvSpPr>
        <p:spPr>
          <a:xfrm>
            <a:off x="281168" y="1287447"/>
            <a:ext cx="10387452"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Each step of the homebuying process plays a crucial part in your selling experience. The right agent will help minimize the stress and maximize the price you get for your home in the shortest amount of time. Here’s how:</a:t>
            </a:r>
          </a:p>
        </p:txBody>
      </p:sp>
    </p:spTree>
    <p:extLst>
      <p:ext uri="{BB962C8B-B14F-4D97-AF65-F5344CB8AC3E}">
        <p14:creationId xmlns:p14="http://schemas.microsoft.com/office/powerpoint/2010/main" val="1310504972"/>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8FDB02-62C0-4FDE-8246-B3D1C5D6F41A}"/>
              </a:ext>
            </a:extLst>
          </p:cNvPr>
          <p:cNvSpPr txBox="1"/>
          <p:nvPr/>
        </p:nvSpPr>
        <p:spPr>
          <a:xfrm>
            <a:off x="7159952" y="2514411"/>
            <a:ext cx="3799192" cy="1077218"/>
          </a:xfrm>
          <a:prstGeom prst="rect">
            <a:avLst/>
          </a:prstGeom>
          <a:noFill/>
        </p:spPr>
        <p:txBody>
          <a:bodyPr wrap="square" rtlCol="0">
            <a:spAutoFit/>
          </a:bodyPr>
          <a:lstStyle/>
          <a:p>
            <a:r>
              <a:rPr lang="en-ID" sz="3200" b="1" dirty="0">
                <a:latin typeface="Arial Black" panose="020B0604020202020204" pitchFamily="34" charset="0"/>
                <a:ea typeface="Lato Black" panose="020F0502020204030203" pitchFamily="34" charset="0"/>
                <a:cs typeface="Arial Black" panose="020B0604020202020204" pitchFamily="34" charset="0"/>
              </a:rPr>
              <a:t>ABOUT ME</a:t>
            </a:r>
          </a:p>
          <a:p>
            <a:r>
              <a:rPr lang="en-ID" sz="3200" b="1" dirty="0">
                <a:solidFill>
                  <a:schemeClr val="accent3"/>
                </a:solidFill>
                <a:latin typeface="Arial Black" panose="020B0604020202020204" pitchFamily="34" charset="0"/>
                <a:ea typeface="Lato Black" panose="020F0502020204030203" pitchFamily="34" charset="0"/>
                <a:cs typeface="Arial Black" panose="020B0604020202020204" pitchFamily="34" charset="0"/>
              </a:rPr>
              <a:t>JANE SMITH</a:t>
            </a:r>
          </a:p>
        </p:txBody>
      </p:sp>
      <p:sp>
        <p:nvSpPr>
          <p:cNvPr id="6" name="TextBox 5">
            <a:extLst>
              <a:ext uri="{FF2B5EF4-FFF2-40B4-BE49-F238E27FC236}">
                <a16:creationId xmlns:a16="http://schemas.microsoft.com/office/drawing/2014/main" id="{3E3F6F97-AB22-41D4-9256-7AD1DEE63510}"/>
              </a:ext>
            </a:extLst>
          </p:cNvPr>
          <p:cNvSpPr txBox="1"/>
          <p:nvPr/>
        </p:nvSpPr>
        <p:spPr>
          <a:xfrm>
            <a:off x="7146889" y="3804980"/>
            <a:ext cx="3931077" cy="1015663"/>
          </a:xfrm>
          <a:prstGeom prst="rect">
            <a:avLst/>
          </a:prstGeom>
          <a:noFill/>
        </p:spPr>
        <p:txBody>
          <a:bodyPr wrap="square" rtlCol="0">
            <a:spAutoFit/>
          </a:bodyPr>
          <a:lstStyle/>
          <a:p>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Lorem ipsum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dolor</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sit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amet</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consectetuer</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adipiscing</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elit</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Aenean</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commodo</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ligula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eget</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dolor</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Aenean</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massa</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Cum sociis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natoque</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penatibus</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et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magnis</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dis parturient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montes</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nascetur</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ridiculus</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mus.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Donec</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quam</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felis</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ultricies</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nec</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pellentesque</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eu</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pretium</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quis</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sem.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Nulla</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consequat</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massa</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quis</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enim</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Donec</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pede</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justo</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fringilla</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vel</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aliquet</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nec</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vulputate</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eget</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0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arcu</a:t>
            </a:r>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t>
            </a:r>
          </a:p>
        </p:txBody>
      </p:sp>
      <p:sp>
        <p:nvSpPr>
          <p:cNvPr id="12" name="TextBox 11">
            <a:extLst>
              <a:ext uri="{FF2B5EF4-FFF2-40B4-BE49-F238E27FC236}">
                <a16:creationId xmlns:a16="http://schemas.microsoft.com/office/drawing/2014/main" id="{A92E6FE0-AB12-9649-A05B-85CFBA152855}"/>
              </a:ext>
            </a:extLst>
          </p:cNvPr>
          <p:cNvSpPr txBox="1"/>
          <p:nvPr/>
        </p:nvSpPr>
        <p:spPr>
          <a:xfrm>
            <a:off x="10742300" y="255301"/>
            <a:ext cx="1620456" cy="307777"/>
          </a:xfrm>
          <a:prstGeom prst="rect">
            <a:avLst/>
          </a:prstGeom>
          <a:noFill/>
        </p:spPr>
        <p:txBody>
          <a:bodyPr wrap="square" rtlCol="0">
            <a:spAutoFit/>
          </a:bodyPr>
          <a:lstStyle/>
          <a:p>
            <a:r>
              <a:rPr lang="en-US" sz="1400" dirty="0">
                <a:solidFill>
                  <a:schemeClr val="accent1"/>
                </a:solidFill>
              </a:rPr>
              <a:t>YOUR LOGO</a:t>
            </a:r>
          </a:p>
        </p:txBody>
      </p:sp>
      <p:sp>
        <p:nvSpPr>
          <p:cNvPr id="3" name="Picture Placeholder 2">
            <a:extLst>
              <a:ext uri="{FF2B5EF4-FFF2-40B4-BE49-F238E27FC236}">
                <a16:creationId xmlns:a16="http://schemas.microsoft.com/office/drawing/2014/main" id="{B37AE8E9-9EE0-4642-93F1-539C70C1B1EB}"/>
              </a:ext>
            </a:extLst>
          </p:cNvPr>
          <p:cNvSpPr>
            <a:spLocks noGrp="1"/>
          </p:cNvSpPr>
          <p:nvPr>
            <p:ph type="pic" sz="quarter" idx="10"/>
          </p:nvPr>
        </p:nvSpPr>
        <p:spPr/>
      </p:sp>
      <p:pic>
        <p:nvPicPr>
          <p:cNvPr id="8" name="Picture 7" descr="A person standing in front of a building&#10;&#10;Description automatically generated">
            <a:extLst>
              <a:ext uri="{FF2B5EF4-FFF2-40B4-BE49-F238E27FC236}">
                <a16:creationId xmlns:a16="http://schemas.microsoft.com/office/drawing/2014/main" id="{749085E6-C7E4-124C-AF97-26FC06E80B79}"/>
              </a:ext>
            </a:extLst>
          </p:cNvPr>
          <p:cNvPicPr>
            <a:picLocks noChangeAspect="1"/>
          </p:cNvPicPr>
          <p:nvPr/>
        </p:nvPicPr>
        <p:blipFill rotWithShape="1">
          <a:blip r:embed="rId2">
            <a:extLst>
              <a:ext uri="{28A0092B-C50C-407E-A947-70E740481C1C}">
                <a14:useLocalDpi xmlns:a14="http://schemas.microsoft.com/office/drawing/2010/main" val="0"/>
              </a:ext>
            </a:extLst>
          </a:blip>
          <a:srcRect l="34284"/>
          <a:stretch/>
        </p:blipFill>
        <p:spPr>
          <a:xfrm>
            <a:off x="-1" y="0"/>
            <a:ext cx="6760183" cy="6858000"/>
          </a:xfrm>
          <a:prstGeom prst="rect">
            <a:avLst/>
          </a:prstGeom>
        </p:spPr>
      </p:pic>
    </p:spTree>
    <p:extLst>
      <p:ext uri="{BB962C8B-B14F-4D97-AF65-F5344CB8AC3E}">
        <p14:creationId xmlns:p14="http://schemas.microsoft.com/office/powerpoint/2010/main" val="9470853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6" name="Picture 15" descr="A picture containing clock, building, outdoor, brick&#10;&#10;Description automatically generated">
            <a:extLst>
              <a:ext uri="{FF2B5EF4-FFF2-40B4-BE49-F238E27FC236}">
                <a16:creationId xmlns:a16="http://schemas.microsoft.com/office/drawing/2014/main" id="{B6707EFC-0F04-4D4B-B8C6-98048AFAE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341" y="-824753"/>
            <a:ext cx="11389659" cy="7682753"/>
          </a:xfrm>
          <a:prstGeom prst="rect">
            <a:avLst/>
          </a:prstGeom>
        </p:spPr>
      </p:pic>
      <p:sp>
        <p:nvSpPr>
          <p:cNvPr id="120" name="TextBox 119">
            <a:extLst>
              <a:ext uri="{FF2B5EF4-FFF2-40B4-BE49-F238E27FC236}">
                <a16:creationId xmlns:a16="http://schemas.microsoft.com/office/drawing/2014/main" id="{1A3E6193-9C6C-412B-85E7-F06C3EF143B4}"/>
              </a:ext>
            </a:extLst>
          </p:cNvPr>
          <p:cNvSpPr txBox="1"/>
          <p:nvPr/>
        </p:nvSpPr>
        <p:spPr>
          <a:xfrm>
            <a:off x="322697" y="2839933"/>
            <a:ext cx="3799192" cy="1138773"/>
          </a:xfrm>
          <a:prstGeom prst="rect">
            <a:avLst/>
          </a:prstGeom>
          <a:noFill/>
        </p:spPr>
        <p:txBody>
          <a:bodyPr wrap="square" rtlCol="0">
            <a:spAutoFit/>
          </a:bodyPr>
          <a:lstStyle/>
          <a:p>
            <a:endParaRPr lang="en-ID" sz="1200" dirty="0">
              <a:solidFill>
                <a:schemeClr val="bg1"/>
              </a:solidFill>
              <a:latin typeface="Arial" panose="020B0604020202020204" pitchFamily="34" charset="0"/>
              <a:ea typeface="Lato" panose="020F0502020204030203" pitchFamily="34" charset="0"/>
              <a:cs typeface="Arial" panose="020B0604020202020204" pitchFamily="34" charset="0"/>
            </a:endParaRPr>
          </a:p>
          <a:p>
            <a:r>
              <a:rPr lang="en-ID" sz="2000" b="1" dirty="0">
                <a:solidFill>
                  <a:schemeClr val="bg1"/>
                </a:solidFill>
                <a:latin typeface="Arial Black" panose="020B0604020202020204" pitchFamily="34" charset="0"/>
                <a:ea typeface="Lato" panose="020F0502020204030203" pitchFamily="34" charset="0"/>
                <a:cs typeface="Arial Black" panose="020B0604020202020204" pitchFamily="34" charset="0"/>
              </a:rPr>
              <a:t>The Jones Family</a:t>
            </a:r>
          </a:p>
          <a:p>
            <a:endParaRPr lang="en-ID" sz="1200" dirty="0">
              <a:solidFill>
                <a:schemeClr val="bg1"/>
              </a:solidFill>
              <a:latin typeface="Arial" panose="020B0604020202020204" pitchFamily="34" charset="0"/>
              <a:ea typeface="Lato" panose="020F0502020204030203" pitchFamily="34" charset="0"/>
              <a:cs typeface="Arial" panose="020B0604020202020204" pitchFamily="34" charset="0"/>
            </a:endParaRPr>
          </a:p>
          <a:p>
            <a:r>
              <a:rPr lang="en-ID" sz="1200" b="1" dirty="0">
                <a:solidFill>
                  <a:schemeClr val="bg1"/>
                </a:solidFill>
                <a:latin typeface="Arial" panose="020B0604020202020204" pitchFamily="34" charset="0"/>
                <a:ea typeface="Lato" panose="020F0502020204030203" pitchFamily="34" charset="0"/>
                <a:cs typeface="Arial" panose="020B0604020202020204" pitchFamily="34" charset="0"/>
              </a:rPr>
              <a:t>1234 Main Street</a:t>
            </a:r>
          </a:p>
          <a:p>
            <a:r>
              <a:rPr lang="en-ID" sz="1200" b="1" dirty="0" err="1">
                <a:solidFill>
                  <a:schemeClr val="bg1"/>
                </a:solidFill>
                <a:latin typeface="Arial" panose="020B0604020202020204" pitchFamily="34" charset="0"/>
                <a:ea typeface="Lato" panose="020F0502020204030203" pitchFamily="34" charset="0"/>
                <a:cs typeface="Arial" panose="020B0604020202020204" pitchFamily="34" charset="0"/>
              </a:rPr>
              <a:t>Anywheresville</a:t>
            </a:r>
            <a:r>
              <a:rPr lang="en-ID" sz="1200" b="1" dirty="0">
                <a:solidFill>
                  <a:schemeClr val="bg1"/>
                </a:solidFill>
                <a:latin typeface="Arial" panose="020B0604020202020204" pitchFamily="34" charset="0"/>
                <a:ea typeface="Lato" panose="020F0502020204030203" pitchFamily="34" charset="0"/>
                <a:cs typeface="Arial" panose="020B0604020202020204" pitchFamily="34" charset="0"/>
              </a:rPr>
              <a:t>, USA 123456 </a:t>
            </a:r>
          </a:p>
        </p:txBody>
      </p:sp>
      <p:sp>
        <p:nvSpPr>
          <p:cNvPr id="2" name="TextBox 1">
            <a:extLst>
              <a:ext uri="{FF2B5EF4-FFF2-40B4-BE49-F238E27FC236}">
                <a16:creationId xmlns:a16="http://schemas.microsoft.com/office/drawing/2014/main" id="{F9A383D4-D509-476D-8842-97081D3874E4}"/>
              </a:ext>
            </a:extLst>
          </p:cNvPr>
          <p:cNvSpPr txBox="1"/>
          <p:nvPr/>
        </p:nvSpPr>
        <p:spPr>
          <a:xfrm>
            <a:off x="322697" y="324750"/>
            <a:ext cx="6012781" cy="2554545"/>
          </a:xfrm>
          <a:prstGeom prst="rect">
            <a:avLst/>
          </a:prstGeom>
          <a:noFill/>
        </p:spPr>
        <p:txBody>
          <a:bodyPr wrap="square" rtlCol="0">
            <a:spAutoFit/>
          </a:bodyPr>
          <a:lstStyle/>
          <a:p>
            <a:endParaRPr lang="en-ID" sz="2800" b="1" dirty="0">
              <a:solidFill>
                <a:schemeClr val="bg1"/>
              </a:solidFill>
              <a:latin typeface="Raleway" panose="020B0503030101060003" pitchFamily="34" charset="0"/>
              <a:ea typeface="Lato" panose="020F0502020204030203" pitchFamily="34" charset="0"/>
              <a:cs typeface="Lato" panose="020F0502020204030203" pitchFamily="34" charset="0"/>
            </a:endParaRPr>
          </a:p>
          <a:p>
            <a:r>
              <a:rPr lang="en-ID" sz="4400" b="1" dirty="0">
                <a:solidFill>
                  <a:srgbClr val="F39144"/>
                </a:solidFill>
                <a:latin typeface="Arial Black" panose="020B0604020202020204" pitchFamily="34" charset="0"/>
                <a:ea typeface="Lato" panose="020F0502020204030203" pitchFamily="34" charset="0"/>
                <a:cs typeface="Arial Black" panose="020B0604020202020204" pitchFamily="34" charset="0"/>
              </a:rPr>
              <a:t>MY STRATEGY</a:t>
            </a:r>
          </a:p>
          <a:p>
            <a:r>
              <a:rPr lang="en-ID" sz="4400" b="1" dirty="0">
                <a:solidFill>
                  <a:schemeClr val="bg1"/>
                </a:solidFill>
                <a:latin typeface="Arial Black" panose="020B0604020202020204" pitchFamily="34" charset="0"/>
                <a:ea typeface="Lato" panose="020F0502020204030203" pitchFamily="34" charset="0"/>
                <a:cs typeface="Arial Black" panose="020B0604020202020204" pitchFamily="34" charset="0"/>
              </a:rPr>
              <a:t>FOR SELLING</a:t>
            </a:r>
            <a:br>
              <a:rPr lang="en-ID" sz="4400" b="1" dirty="0">
                <a:solidFill>
                  <a:schemeClr val="bg1"/>
                </a:solidFill>
                <a:latin typeface="Arial Black" panose="020B0604020202020204" pitchFamily="34" charset="0"/>
                <a:ea typeface="Lato" panose="020F0502020204030203" pitchFamily="34" charset="0"/>
                <a:cs typeface="Arial Black" panose="020B0604020202020204" pitchFamily="34" charset="0"/>
              </a:rPr>
            </a:br>
            <a:r>
              <a:rPr lang="en-ID" sz="4400" b="1" dirty="0">
                <a:solidFill>
                  <a:schemeClr val="bg1"/>
                </a:solidFill>
                <a:latin typeface="Arial Black" panose="020B0604020202020204" pitchFamily="34" charset="0"/>
                <a:ea typeface="Lato" panose="020F0502020204030203" pitchFamily="34" charset="0"/>
                <a:cs typeface="Arial Black" panose="020B0604020202020204" pitchFamily="34" charset="0"/>
              </a:rPr>
              <a:t>YOUR HOME</a:t>
            </a:r>
          </a:p>
        </p:txBody>
      </p:sp>
      <p:sp>
        <p:nvSpPr>
          <p:cNvPr id="9" name="TextBox 8">
            <a:extLst>
              <a:ext uri="{FF2B5EF4-FFF2-40B4-BE49-F238E27FC236}">
                <a16:creationId xmlns:a16="http://schemas.microsoft.com/office/drawing/2014/main" id="{D1489B06-AF2A-ED49-AD92-C163457E24CD}"/>
              </a:ext>
            </a:extLst>
          </p:cNvPr>
          <p:cNvSpPr txBox="1"/>
          <p:nvPr/>
        </p:nvSpPr>
        <p:spPr>
          <a:xfrm>
            <a:off x="10706014" y="324750"/>
            <a:ext cx="1620456" cy="307777"/>
          </a:xfrm>
          <a:prstGeom prst="rect">
            <a:avLst/>
          </a:prstGeom>
          <a:noFill/>
        </p:spPr>
        <p:txBody>
          <a:bodyPr wrap="square" rtlCol="0">
            <a:spAutoFit/>
          </a:bodyPr>
          <a:lstStyle/>
          <a:p>
            <a:r>
              <a:rPr lang="en-US" sz="1400" dirty="0">
                <a:solidFill>
                  <a:schemeClr val="bg1"/>
                </a:solidFill>
              </a:rPr>
              <a:t>YOUR LOGO</a:t>
            </a:r>
          </a:p>
        </p:txBody>
      </p:sp>
    </p:spTree>
    <p:extLst>
      <p:ext uri="{BB962C8B-B14F-4D97-AF65-F5344CB8AC3E}">
        <p14:creationId xmlns:p14="http://schemas.microsoft.com/office/powerpoint/2010/main" val="1298023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B86F65-1757-234F-B51D-4915F40D739D}"/>
              </a:ext>
            </a:extLst>
          </p:cNvPr>
          <p:cNvSpPr/>
          <p:nvPr/>
        </p:nvSpPr>
        <p:spPr>
          <a:xfrm>
            <a:off x="2465164" y="3538395"/>
            <a:ext cx="2058028" cy="3000821"/>
          </a:xfrm>
          <a:prstGeom prst="rect">
            <a:avLst/>
          </a:prstGeom>
        </p:spPr>
        <p:txBody>
          <a:bodyPr wrap="square">
            <a:spAutoFit/>
          </a:bodyPr>
          <a:lstStyle/>
          <a:p>
            <a:pPr>
              <a:lnSpc>
                <a:spcPct val="150000"/>
              </a:lnSpc>
            </a:pP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Lorem ipsum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dolor</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sit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amet</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consectetuer</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adipiscing</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elit</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Aenean</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commodo</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ligula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eget</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dolor</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Aenean</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massa</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Cum sociis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natoque</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penatibus</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et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magnis</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dis parturient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montes</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nascetur</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ridiculus</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mus.</a:t>
            </a:r>
          </a:p>
        </p:txBody>
      </p:sp>
      <p:sp>
        <p:nvSpPr>
          <p:cNvPr id="7" name="TextBox 6">
            <a:extLst>
              <a:ext uri="{FF2B5EF4-FFF2-40B4-BE49-F238E27FC236}">
                <a16:creationId xmlns:a16="http://schemas.microsoft.com/office/drawing/2014/main" id="{43A8752F-29FF-45D6-857D-C16DE66954C9}"/>
              </a:ext>
            </a:extLst>
          </p:cNvPr>
          <p:cNvSpPr txBox="1"/>
          <p:nvPr/>
        </p:nvSpPr>
        <p:spPr>
          <a:xfrm>
            <a:off x="157575" y="122115"/>
            <a:ext cx="521622" cy="1015663"/>
          </a:xfrm>
          <a:prstGeom prst="rect">
            <a:avLst/>
          </a:prstGeom>
          <a:noFill/>
        </p:spPr>
        <p:txBody>
          <a:bodyPr wrap="square" rtlCol="0">
            <a:spAutoFit/>
          </a:bodyPr>
          <a:lstStyle/>
          <a:p>
            <a:r>
              <a:rPr lang="en-ID" sz="6000" dirty="0">
                <a:solidFill>
                  <a:schemeClr val="accent3"/>
                </a:solidFill>
                <a:latin typeface="Lato Black" panose="020F0502020204030203" pitchFamily="34" charset="0"/>
                <a:ea typeface="Lato Black" panose="020F0502020204030203" pitchFamily="34" charset="0"/>
                <a:cs typeface="Lato Black" panose="020F0502020204030203" pitchFamily="34" charset="0"/>
              </a:rPr>
              <a:t>“</a:t>
            </a:r>
          </a:p>
        </p:txBody>
      </p:sp>
      <p:sp>
        <p:nvSpPr>
          <p:cNvPr id="12" name="Rectangle 11">
            <a:extLst>
              <a:ext uri="{FF2B5EF4-FFF2-40B4-BE49-F238E27FC236}">
                <a16:creationId xmlns:a16="http://schemas.microsoft.com/office/drawing/2014/main" id="{5B1C1350-A7D5-43BB-BB6A-833785539ABA}"/>
              </a:ext>
            </a:extLst>
          </p:cNvPr>
          <p:cNvSpPr/>
          <p:nvPr/>
        </p:nvSpPr>
        <p:spPr>
          <a:xfrm>
            <a:off x="679197" y="358731"/>
            <a:ext cx="2058028" cy="2960875"/>
          </a:xfrm>
          <a:prstGeom prst="rect">
            <a:avLst/>
          </a:prstGeom>
        </p:spPr>
        <p:txBody>
          <a:bodyPr wrap="square">
            <a:spAutoFit/>
          </a:bodyPr>
          <a:lstStyle/>
          <a:p>
            <a:pPr>
              <a:lnSpc>
                <a:spcPct val="150000"/>
              </a:lnSpc>
            </a:pP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Lorem ipsum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dolor</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sit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amet</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consectetuer</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adipiscing</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elit</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Aenean</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commodo</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ligula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eget</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dolor</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Aenean</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massa</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Cum sociis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natoque</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penatibus</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et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magnis</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dis parturient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montes</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nascetur</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a:t>
            </a:r>
            <a:r>
              <a:rPr lang="en-ID" sz="14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ridiculus</a:t>
            </a:r>
            <a:r>
              <a:rPr lang="en-ID" sz="14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mus.</a:t>
            </a:r>
          </a:p>
        </p:txBody>
      </p:sp>
      <p:sp>
        <p:nvSpPr>
          <p:cNvPr id="11" name="TextBox 10">
            <a:extLst>
              <a:ext uri="{FF2B5EF4-FFF2-40B4-BE49-F238E27FC236}">
                <a16:creationId xmlns:a16="http://schemas.microsoft.com/office/drawing/2014/main" id="{9B899553-BE34-A04C-BA2F-94A0D13E3644}"/>
              </a:ext>
            </a:extLst>
          </p:cNvPr>
          <p:cNvSpPr txBox="1"/>
          <p:nvPr/>
        </p:nvSpPr>
        <p:spPr>
          <a:xfrm rot="10800000">
            <a:off x="4523192" y="5742342"/>
            <a:ext cx="521622" cy="1015663"/>
          </a:xfrm>
          <a:prstGeom prst="rect">
            <a:avLst/>
          </a:prstGeom>
          <a:noFill/>
        </p:spPr>
        <p:txBody>
          <a:bodyPr wrap="square" rtlCol="0">
            <a:spAutoFit/>
          </a:bodyPr>
          <a:lstStyle/>
          <a:p>
            <a:r>
              <a:rPr lang="en-ID" sz="6000" dirty="0">
                <a:solidFill>
                  <a:schemeClr val="accent3"/>
                </a:solidFill>
                <a:latin typeface="Lato Black" panose="020F0502020204030203" pitchFamily="34" charset="0"/>
                <a:ea typeface="Lato Black" panose="020F0502020204030203" pitchFamily="34" charset="0"/>
                <a:cs typeface="Lato Black" panose="020F0502020204030203" pitchFamily="34" charset="0"/>
              </a:rPr>
              <a:t>“</a:t>
            </a:r>
          </a:p>
        </p:txBody>
      </p:sp>
      <p:pic>
        <p:nvPicPr>
          <p:cNvPr id="25" name="Picture 24" descr="A person standing on top of a grass covered field&#10;&#10;Description automatically generated">
            <a:extLst>
              <a:ext uri="{FF2B5EF4-FFF2-40B4-BE49-F238E27FC236}">
                <a16:creationId xmlns:a16="http://schemas.microsoft.com/office/drawing/2014/main" id="{8D78C67A-D150-504E-A74C-7C66796EC5EB}"/>
              </a:ext>
            </a:extLst>
          </p:cNvPr>
          <p:cNvPicPr>
            <a:picLocks noChangeAspect="1"/>
          </p:cNvPicPr>
          <p:nvPr/>
        </p:nvPicPr>
        <p:blipFill rotWithShape="1">
          <a:blip r:embed="rId2">
            <a:extLst>
              <a:ext uri="{28A0092B-C50C-407E-A947-70E740481C1C}">
                <a14:useLocalDpi xmlns:a14="http://schemas.microsoft.com/office/drawing/2010/main" val="0"/>
              </a:ext>
            </a:extLst>
          </a:blip>
          <a:srcRect l="33167" t="1395"/>
          <a:stretch/>
        </p:blipFill>
        <p:spPr>
          <a:xfrm>
            <a:off x="5225257" y="0"/>
            <a:ext cx="6966743" cy="6858000"/>
          </a:xfrm>
          <a:prstGeom prst="rect">
            <a:avLst/>
          </a:prstGeom>
        </p:spPr>
      </p:pic>
      <p:sp>
        <p:nvSpPr>
          <p:cNvPr id="26" name="Rectangle 25">
            <a:extLst>
              <a:ext uri="{FF2B5EF4-FFF2-40B4-BE49-F238E27FC236}">
                <a16:creationId xmlns:a16="http://schemas.microsoft.com/office/drawing/2014/main" id="{CE893273-E625-2D45-8450-CAC339EB12A7}"/>
              </a:ext>
            </a:extLst>
          </p:cNvPr>
          <p:cNvSpPr/>
          <p:nvPr/>
        </p:nvSpPr>
        <p:spPr>
          <a:xfrm>
            <a:off x="5069709" y="5347024"/>
            <a:ext cx="3507129" cy="1192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Arial Black" panose="020B0604020202020204" pitchFamily="34" charset="0"/>
                <a:cs typeface="Arial Black" panose="020B0604020202020204" pitchFamily="34" charset="0"/>
              </a:rPr>
              <a:t> CLIENT</a:t>
            </a:r>
          </a:p>
          <a:p>
            <a:r>
              <a:rPr lang="en-US" sz="2800" b="1" dirty="0">
                <a:solidFill>
                  <a:schemeClr val="bg1"/>
                </a:solidFill>
                <a:latin typeface="Arial Black" panose="020B0604020202020204" pitchFamily="34" charset="0"/>
                <a:cs typeface="Arial Black" panose="020B0604020202020204" pitchFamily="34" charset="0"/>
              </a:rPr>
              <a:t> TESTIMONIALS</a:t>
            </a:r>
          </a:p>
        </p:txBody>
      </p:sp>
      <p:sp>
        <p:nvSpPr>
          <p:cNvPr id="27" name="TextBox 26">
            <a:extLst>
              <a:ext uri="{FF2B5EF4-FFF2-40B4-BE49-F238E27FC236}">
                <a16:creationId xmlns:a16="http://schemas.microsoft.com/office/drawing/2014/main" id="{03DFE1E9-4B40-974B-9D32-0A5AFBA9D1B9}"/>
              </a:ext>
            </a:extLst>
          </p:cNvPr>
          <p:cNvSpPr txBox="1"/>
          <p:nvPr/>
        </p:nvSpPr>
        <p:spPr>
          <a:xfrm>
            <a:off x="10914358" y="191479"/>
            <a:ext cx="1620456" cy="307777"/>
          </a:xfrm>
          <a:prstGeom prst="rect">
            <a:avLst/>
          </a:prstGeom>
          <a:noFill/>
        </p:spPr>
        <p:txBody>
          <a:bodyPr wrap="square" rtlCol="0">
            <a:spAutoFit/>
          </a:bodyPr>
          <a:lstStyle/>
          <a:p>
            <a:r>
              <a:rPr lang="en-US" sz="1400" dirty="0">
                <a:solidFill>
                  <a:schemeClr val="bg1"/>
                </a:solidFill>
              </a:rPr>
              <a:t>YOUR LOGO</a:t>
            </a:r>
          </a:p>
        </p:txBody>
      </p:sp>
    </p:spTree>
    <p:extLst>
      <p:ext uri="{BB962C8B-B14F-4D97-AF65-F5344CB8AC3E}">
        <p14:creationId xmlns:p14="http://schemas.microsoft.com/office/powerpoint/2010/main" val="1901554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2"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A screenshot of a computer screen&#10;&#10;Description automatically generated">
            <a:extLst>
              <a:ext uri="{FF2B5EF4-FFF2-40B4-BE49-F238E27FC236}">
                <a16:creationId xmlns:a16="http://schemas.microsoft.com/office/drawing/2014/main" id="{B2787B14-D6FE-6D47-AAF4-2CFB56CF3AF8}"/>
              </a:ext>
            </a:extLst>
          </p:cNvPr>
          <p:cNvPicPr>
            <a:picLocks noChangeAspect="1"/>
          </p:cNvPicPr>
          <p:nvPr/>
        </p:nvPicPr>
        <p:blipFill>
          <a:blip r:embed="rId2">
            <a:extLst>
              <a:ext uri="{28A0092B-C50C-407E-A947-70E740481C1C}">
                <a14:useLocalDpi xmlns:a14="http://schemas.microsoft.com/office/drawing/2010/main" val="0"/>
              </a:ext>
            </a:extLst>
          </a:blip>
          <a:srcRect l="5554" r="5554"/>
          <a:stretch>
            <a:fillRect/>
          </a:stretch>
        </p:blipFill>
        <p:spPr>
          <a:xfrm>
            <a:off x="5309887" y="1539330"/>
            <a:ext cx="4473179" cy="2668401"/>
          </a:xfrm>
          <a:prstGeom prst="rect">
            <a:avLst/>
          </a:prstGeom>
        </p:spPr>
      </p:pic>
      <p:pic>
        <p:nvPicPr>
          <p:cNvPr id="3" name="image9.png" descr="image9.png">
            <a:extLst>
              <a:ext uri="{FF2B5EF4-FFF2-40B4-BE49-F238E27FC236}">
                <a16:creationId xmlns:a16="http://schemas.microsoft.com/office/drawing/2014/main" id="{99AEB32F-BD56-E943-8B74-F31685E0F144}"/>
              </a:ext>
            </a:extLst>
          </p:cNvPr>
          <p:cNvPicPr>
            <a:picLocks/>
          </p:cNvPicPr>
          <p:nvPr/>
        </p:nvPicPr>
        <p:blipFill>
          <a:blip r:embed="rId3"/>
          <a:srcRect t="12749" b="2041"/>
          <a:stretch>
            <a:fillRect/>
          </a:stretch>
        </p:blipFill>
        <p:spPr>
          <a:xfrm>
            <a:off x="5134119" y="1327623"/>
            <a:ext cx="4824717" cy="4313898"/>
          </a:xfrm>
          <a:prstGeom prst="rect">
            <a:avLst/>
          </a:prstGeom>
          <a:ln w="12700">
            <a:miter lim="400000"/>
          </a:ln>
        </p:spPr>
      </p:pic>
      <p:pic>
        <p:nvPicPr>
          <p:cNvPr id="11" name="Picture Placeholder 9" descr="A screenshot of a cell phone&#10;&#10;Description automatically generated">
            <a:extLst>
              <a:ext uri="{FF2B5EF4-FFF2-40B4-BE49-F238E27FC236}">
                <a16:creationId xmlns:a16="http://schemas.microsoft.com/office/drawing/2014/main" id="{5100FD5F-B00E-7D4D-9368-F667736EDF88}"/>
              </a:ext>
            </a:extLst>
          </p:cNvPr>
          <p:cNvPicPr>
            <a:picLocks noChangeAspect="1"/>
          </p:cNvPicPr>
          <p:nvPr/>
        </p:nvPicPr>
        <p:blipFill>
          <a:blip r:embed="rId4">
            <a:extLst>
              <a:ext uri="{28A0092B-C50C-407E-A947-70E740481C1C}">
                <a14:useLocalDpi xmlns:a14="http://schemas.microsoft.com/office/drawing/2010/main" val="0"/>
              </a:ext>
            </a:extLst>
          </a:blip>
          <a:srcRect t="5050" b="5050"/>
          <a:stretch>
            <a:fillRect/>
          </a:stretch>
        </p:blipFill>
        <p:spPr>
          <a:xfrm>
            <a:off x="4596788" y="3415055"/>
            <a:ext cx="1086936" cy="2115322"/>
          </a:xfrm>
          <a:prstGeom prst="rect">
            <a:avLst/>
          </a:prstGeom>
        </p:spPr>
      </p:pic>
      <p:sp>
        <p:nvSpPr>
          <p:cNvPr id="5" name="Your…">
            <a:extLst>
              <a:ext uri="{FF2B5EF4-FFF2-40B4-BE49-F238E27FC236}">
                <a16:creationId xmlns:a16="http://schemas.microsoft.com/office/drawing/2014/main" id="{E3290AA4-4791-5544-A7D6-EC84AEF5A983}"/>
              </a:ext>
            </a:extLst>
          </p:cNvPr>
          <p:cNvSpPr txBox="1"/>
          <p:nvPr/>
        </p:nvSpPr>
        <p:spPr>
          <a:xfrm>
            <a:off x="395501" y="2590971"/>
            <a:ext cx="7572593"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80000"/>
              </a:lnSpc>
              <a:defRPr sz="6800" cap="all" spc="-204">
                <a:solidFill>
                  <a:schemeClr val="accent1"/>
                </a:solidFill>
                <a:latin typeface="+mn-lt"/>
                <a:ea typeface="+mn-ea"/>
                <a:cs typeface="+mn-cs"/>
                <a:sym typeface="Open Sans ExtraBold"/>
              </a:defRPr>
            </a:pPr>
            <a:r>
              <a:rPr lang="en-US" sz="4000" b="1" dirty="0">
                <a:latin typeface="Arial" panose="020B0604020202020204" pitchFamily="34" charset="0"/>
                <a:cs typeface="Arial" panose="020B0604020202020204" pitchFamily="34" charset="0"/>
              </a:rPr>
              <a:t>THANK YOU!</a:t>
            </a:r>
            <a:endParaRPr sz="4000" b="1" dirty="0">
              <a:latin typeface="Arial" panose="020B0604020202020204" pitchFamily="34" charset="0"/>
              <a:cs typeface="Arial" panose="020B0604020202020204" pitchFamily="34" charset="0"/>
            </a:endParaRPr>
          </a:p>
        </p:txBody>
      </p:sp>
      <p:sp>
        <p:nvSpPr>
          <p:cNvPr id="6" name="Lorem ipsum dolor sit amet, consectetur adipiscing elit, sed do eiusmod tempor incididunt ut labore et dolore magna aliqua. Neque egestas congue quisque egestas. Urna molestie at elementum eu facilisis. Neque sodales ut etiam sit.">
            <a:extLst>
              <a:ext uri="{FF2B5EF4-FFF2-40B4-BE49-F238E27FC236}">
                <a16:creationId xmlns:a16="http://schemas.microsoft.com/office/drawing/2014/main" id="{3E7243EC-F19F-0641-AD89-1331F58DB0C7}"/>
              </a:ext>
            </a:extLst>
          </p:cNvPr>
          <p:cNvSpPr txBox="1"/>
          <p:nvPr/>
        </p:nvSpPr>
        <p:spPr>
          <a:xfrm>
            <a:off x="395501" y="3422380"/>
            <a:ext cx="3612760"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en-US" sz="1400" dirty="0">
                <a:latin typeface="Arial" panose="020B0604020202020204" pitchFamily="34" charset="0"/>
                <a:cs typeface="Arial" panose="020B0604020202020204" pitchFamily="34" charset="0"/>
              </a:rPr>
              <a:t>We hope you enjoy your virtual listing presentation template. You can get more real estate marketing tools and resources by visiting </a:t>
            </a:r>
            <a:r>
              <a:rPr lang="en-US" sz="1400" dirty="0" err="1">
                <a:latin typeface="Arial" panose="020B0604020202020204" pitchFamily="34" charset="0"/>
                <a:cs typeface="Arial" panose="020B0604020202020204" pitchFamily="34" charset="0"/>
                <a:hlinkClick r:id="rId5"/>
              </a:rPr>
              <a:t>TryKCM.com</a:t>
            </a:r>
            <a:r>
              <a:rPr lang="en-US" sz="1400" dirty="0">
                <a:latin typeface="Arial" panose="020B0604020202020204" pitchFamily="34" charset="0"/>
                <a:cs typeface="Arial" panose="020B0604020202020204" pitchFamily="34" charset="0"/>
                <a:hlinkClick r:id="rId5"/>
              </a:rPr>
              <a:t> </a:t>
            </a:r>
            <a:r>
              <a:rPr lang="en-US" sz="1400" dirty="0">
                <a:latin typeface="Arial" panose="020B0604020202020204" pitchFamily="34" charset="0"/>
                <a:cs typeface="Arial" panose="020B0604020202020204" pitchFamily="34" charset="0"/>
              </a:rPr>
              <a:t>or by signing up for a </a:t>
            </a:r>
            <a:r>
              <a:rPr lang="en-US" sz="1400" dirty="0">
                <a:latin typeface="Arial" panose="020B0604020202020204" pitchFamily="34" charset="0"/>
                <a:cs typeface="Arial" panose="020B0604020202020204" pitchFamily="34" charset="0"/>
                <a:hlinkClick r:id="rId6"/>
              </a:rPr>
              <a:t>14-day free trial</a:t>
            </a:r>
            <a:r>
              <a:rPr lang="en-US" sz="1400" dirty="0">
                <a:latin typeface="Arial" panose="020B0604020202020204" pitchFamily="34" charset="0"/>
                <a:cs typeface="Arial" panose="020B0604020202020204" pitchFamily="34" charset="0"/>
              </a:rPr>
              <a:t> of our membership. </a:t>
            </a:r>
            <a:endParaRPr sz="1400" dirty="0">
              <a:latin typeface="Arial" panose="020B0604020202020204" pitchFamily="34" charset="0"/>
              <a:cs typeface="Arial" panose="020B0604020202020204" pitchFamily="34" charset="0"/>
            </a:endParaRPr>
          </a:p>
        </p:txBody>
      </p:sp>
      <p:pic>
        <p:nvPicPr>
          <p:cNvPr id="7" name="image10.png" descr="image10.png">
            <a:extLst>
              <a:ext uri="{FF2B5EF4-FFF2-40B4-BE49-F238E27FC236}">
                <a16:creationId xmlns:a16="http://schemas.microsoft.com/office/drawing/2014/main" id="{9A49686E-8B36-E94E-A9FE-97F7EFCB279C}"/>
              </a:ext>
            </a:extLst>
          </p:cNvPr>
          <p:cNvPicPr>
            <a:picLocks/>
          </p:cNvPicPr>
          <p:nvPr/>
        </p:nvPicPr>
        <p:blipFill>
          <a:blip r:embed="rId7"/>
          <a:stretch>
            <a:fillRect/>
          </a:stretch>
        </p:blipFill>
        <p:spPr>
          <a:xfrm>
            <a:off x="4569600" y="3415055"/>
            <a:ext cx="1129034" cy="2200754"/>
          </a:xfrm>
          <a:prstGeom prst="rect">
            <a:avLst/>
          </a:prstGeom>
          <a:ln w="12700">
            <a:miter lim="400000"/>
          </a:ln>
          <a:effectLst>
            <a:outerShdw blurRad="241300" dist="127000" rotWithShape="0">
              <a:srgbClr val="000000">
                <a:alpha val="79787"/>
              </a:srgbClr>
            </a:outerShdw>
          </a:effectLst>
        </p:spPr>
      </p:pic>
      <p:pic>
        <p:nvPicPr>
          <p:cNvPr id="10" name="Picture Placeholder 7" descr="A picture containing table, man, white, different&#10;&#10;Description automatically generated">
            <a:extLst>
              <a:ext uri="{FF2B5EF4-FFF2-40B4-BE49-F238E27FC236}">
                <a16:creationId xmlns:a16="http://schemas.microsoft.com/office/drawing/2014/main" id="{7982EB34-7C06-A84A-B801-348E29B012F2}"/>
              </a:ext>
            </a:extLst>
          </p:cNvPr>
          <p:cNvPicPr>
            <a:picLocks noChangeAspect="1"/>
          </p:cNvPicPr>
          <p:nvPr/>
        </p:nvPicPr>
        <p:blipFill>
          <a:blip r:embed="rId8">
            <a:extLst>
              <a:ext uri="{28A0092B-C50C-407E-A947-70E740481C1C}">
                <a14:useLocalDpi xmlns:a14="http://schemas.microsoft.com/office/drawing/2010/main" val="0"/>
              </a:ext>
            </a:extLst>
          </a:blip>
          <a:srcRect t="8253" b="8253"/>
          <a:stretch>
            <a:fillRect/>
          </a:stretch>
        </p:blipFill>
        <p:spPr>
          <a:xfrm>
            <a:off x="8225290" y="3353856"/>
            <a:ext cx="3115551" cy="1959529"/>
          </a:xfrm>
          <a:prstGeom prst="rect">
            <a:avLst/>
          </a:prstGeom>
        </p:spPr>
      </p:pic>
      <p:pic>
        <p:nvPicPr>
          <p:cNvPr id="8" name="image2.png" descr="image2.png">
            <a:extLst>
              <a:ext uri="{FF2B5EF4-FFF2-40B4-BE49-F238E27FC236}">
                <a16:creationId xmlns:a16="http://schemas.microsoft.com/office/drawing/2014/main" id="{CB925B71-0847-494B-B99D-62DE76D8DBED}"/>
              </a:ext>
            </a:extLst>
          </p:cNvPr>
          <p:cNvPicPr>
            <a:picLocks noChangeAspect="1"/>
          </p:cNvPicPr>
          <p:nvPr/>
        </p:nvPicPr>
        <p:blipFill>
          <a:blip r:embed="rId9"/>
          <a:stretch>
            <a:fillRect/>
          </a:stretch>
        </p:blipFill>
        <p:spPr>
          <a:xfrm>
            <a:off x="7747000" y="3232322"/>
            <a:ext cx="4049499" cy="2362883"/>
          </a:xfrm>
          <a:prstGeom prst="rect">
            <a:avLst/>
          </a:prstGeom>
          <a:ln w="12700">
            <a:miter lim="400000"/>
          </a:ln>
          <a:effectLst>
            <a:outerShdw blurRad="241300" dist="127000" rotWithShape="0">
              <a:srgbClr val="000000">
                <a:alpha val="79787"/>
              </a:srgbClr>
            </a:outerShdw>
          </a:effectLst>
        </p:spPr>
      </p:pic>
      <p:pic>
        <p:nvPicPr>
          <p:cNvPr id="9" name="Picture 8" descr="A close up of a sign&#10;&#10;Description automatically generated">
            <a:hlinkClick r:id="rId10"/>
            <a:extLst>
              <a:ext uri="{FF2B5EF4-FFF2-40B4-BE49-F238E27FC236}">
                <a16:creationId xmlns:a16="http://schemas.microsoft.com/office/drawing/2014/main" id="{B7D0CCDB-927D-764B-99B1-AE3FA28933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3840" y="200404"/>
            <a:ext cx="2712720" cy="364682"/>
          </a:xfrm>
          <a:prstGeom prst="rect">
            <a:avLst/>
          </a:prstGeom>
        </p:spPr>
      </p:pic>
      <p:sp>
        <p:nvSpPr>
          <p:cNvPr id="12" name="Rectangle">
            <a:extLst>
              <a:ext uri="{FF2B5EF4-FFF2-40B4-BE49-F238E27FC236}">
                <a16:creationId xmlns:a16="http://schemas.microsoft.com/office/drawing/2014/main" id="{C36B4DEF-A8EC-3146-BDB9-9690920C881F}"/>
              </a:ext>
            </a:extLst>
          </p:cNvPr>
          <p:cNvSpPr/>
          <p:nvPr/>
        </p:nvSpPr>
        <p:spPr>
          <a:xfrm rot="16200000">
            <a:off x="11743561" y="6066493"/>
            <a:ext cx="45719" cy="851159"/>
          </a:xfrm>
          <a:prstGeom prst="rect">
            <a:avLst/>
          </a:prstGeom>
          <a:solidFill>
            <a:schemeClr val="accent1">
              <a:hueOff val="-176470"/>
              <a:satOff val="-53329"/>
              <a:lumOff val="-11960"/>
            </a:schemeClr>
          </a:solidFill>
          <a:ln w="12700">
            <a:miter lim="400000"/>
          </a:ln>
        </p:spPr>
        <p:txBody>
          <a:bodyPr lIns="0" tIns="0" rIns="0" bIns="0" anchor="ctr"/>
          <a:lstStyle/>
          <a:p>
            <a:pPr algn="ctr">
              <a:lnSpc>
                <a:spcPct val="100000"/>
              </a:lnSpc>
              <a:defRPr sz="3200">
                <a:solidFill>
                  <a:srgbClr val="FFFFFF"/>
                </a:solidFill>
              </a:defRPr>
            </a:pPr>
            <a:endParaRPr/>
          </a:p>
        </p:txBody>
      </p:sp>
      <p:sp>
        <p:nvSpPr>
          <p:cNvPr id="13" name="www.domain.com">
            <a:extLst>
              <a:ext uri="{FF2B5EF4-FFF2-40B4-BE49-F238E27FC236}">
                <a16:creationId xmlns:a16="http://schemas.microsoft.com/office/drawing/2014/main" id="{2A69BA9D-368D-AF42-B46C-ECE1684B5E64}"/>
              </a:ext>
            </a:extLst>
          </p:cNvPr>
          <p:cNvSpPr txBox="1"/>
          <p:nvPr/>
        </p:nvSpPr>
        <p:spPr>
          <a:xfrm>
            <a:off x="8981647" y="6295103"/>
            <a:ext cx="2328714" cy="287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lnSpc>
                <a:spcPct val="100000"/>
              </a:lnSpc>
              <a:defRPr>
                <a:solidFill>
                  <a:schemeClr val="accent1">
                    <a:hueOff val="-176470"/>
                    <a:satOff val="-53329"/>
                    <a:lumOff val="-11960"/>
                  </a:schemeClr>
                </a:solidFill>
                <a:latin typeface="Lato-Light"/>
                <a:ea typeface="Lato-Light"/>
                <a:cs typeface="Lato-Light"/>
                <a:sym typeface="Lato-Light"/>
              </a:defRPr>
            </a:lvl1pPr>
          </a:lstStyle>
          <a:p>
            <a:pPr>
              <a:defRPr>
                <a:latin typeface="Lato Bold"/>
                <a:ea typeface="Lato Bold"/>
                <a:cs typeface="Lato Bold"/>
                <a:sym typeface="Lato Bold"/>
              </a:defRPr>
            </a:pPr>
            <a:r>
              <a:rPr lang="en-US" sz="1200" dirty="0" err="1">
                <a:latin typeface="Arial" panose="020B0604020202020204" pitchFamily="34" charset="0"/>
                <a:cs typeface="Arial" panose="020B0604020202020204" pitchFamily="34" charset="0"/>
                <a:sym typeface="Lato-Light"/>
              </a:rPr>
              <a:t>www.keepingcurrentmatters.com</a:t>
            </a:r>
            <a:endParaRPr sz="1200" dirty="0">
              <a:latin typeface="Arial" panose="020B0604020202020204" pitchFamily="34" charset="0"/>
              <a:cs typeface="Arial" panose="020B0604020202020204" pitchFamily="34" charset="0"/>
              <a:sym typeface="Lato-Light"/>
            </a:endParaRPr>
          </a:p>
        </p:txBody>
      </p:sp>
    </p:spTree>
    <p:extLst>
      <p:ext uri="{BB962C8B-B14F-4D97-AF65-F5344CB8AC3E}">
        <p14:creationId xmlns:p14="http://schemas.microsoft.com/office/powerpoint/2010/main" val="634827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D25F80-B63F-47A1-A89E-3E4F13775401}"/>
              </a:ext>
            </a:extLst>
          </p:cNvPr>
          <p:cNvSpPr txBox="1"/>
          <p:nvPr/>
        </p:nvSpPr>
        <p:spPr>
          <a:xfrm>
            <a:off x="160846" y="432368"/>
            <a:ext cx="11870308" cy="523220"/>
          </a:xfrm>
          <a:prstGeom prst="rect">
            <a:avLst/>
          </a:prstGeom>
          <a:noFill/>
        </p:spPr>
        <p:txBody>
          <a:bodyPr wrap="square" rtlCol="0">
            <a:spAutoFit/>
          </a:bodyPr>
          <a:lstStyle/>
          <a:p>
            <a:pPr algn="ctr" fontAlgn="base"/>
            <a:r>
              <a:rPr lang="en-US" sz="2800" cap="all" dirty="0">
                <a:solidFill>
                  <a:schemeClr val="accent1"/>
                </a:solidFill>
                <a:latin typeface="Arial" panose="020B0604020202020204" pitchFamily="34" charset="0"/>
                <a:cs typeface="Arial" panose="020B0604020202020204" pitchFamily="34" charset="0"/>
              </a:rPr>
              <a:t>TODAY’S </a:t>
            </a:r>
            <a:r>
              <a:rPr lang="en-US" sz="2800" b="1" cap="all" dirty="0">
                <a:solidFill>
                  <a:schemeClr val="accent1"/>
                </a:solidFill>
                <a:latin typeface="Arial" panose="020B0604020202020204" pitchFamily="34" charset="0"/>
                <a:cs typeface="Arial" panose="020B0604020202020204" pitchFamily="34" charset="0"/>
              </a:rPr>
              <a:t>MARKET INSIGHTS</a:t>
            </a:r>
            <a:r>
              <a:rPr lang="en-US" sz="2800" cap="all" dirty="0">
                <a:solidFill>
                  <a:schemeClr val="accent1"/>
                </a:solidFill>
                <a:latin typeface="Arial" panose="020B0604020202020204" pitchFamily="34" charset="0"/>
                <a:cs typeface="Arial" panose="020B0604020202020204" pitchFamily="34" charset="0"/>
              </a:rPr>
              <a:t> FOR TRUSTED </a:t>
            </a:r>
            <a:r>
              <a:rPr lang="en-US" sz="2800" b="1" cap="all" dirty="0">
                <a:solidFill>
                  <a:schemeClr val="accent1"/>
                </a:solidFill>
                <a:latin typeface="Arial" panose="020B0604020202020204" pitchFamily="34" charset="0"/>
                <a:cs typeface="Arial" panose="020B0604020202020204" pitchFamily="34" charset="0"/>
              </a:rPr>
              <a:t>REAL ESTATE AGENTS</a:t>
            </a:r>
            <a:endParaRPr lang="en-US" sz="2800" cap="all"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98DA050-E951-409A-8A99-9473198AB229}"/>
              </a:ext>
            </a:extLst>
          </p:cNvPr>
          <p:cNvSpPr txBox="1"/>
          <p:nvPr/>
        </p:nvSpPr>
        <p:spPr>
          <a:xfrm>
            <a:off x="4776694" y="3502723"/>
            <a:ext cx="2638612" cy="307777"/>
          </a:xfrm>
          <a:prstGeom prst="rect">
            <a:avLst/>
          </a:prstGeom>
          <a:noFill/>
        </p:spPr>
        <p:txBody>
          <a:bodyPr wrap="square" rtlCol="0">
            <a:spAutoFit/>
          </a:bodyPr>
          <a:lstStyle/>
          <a:p>
            <a:r>
              <a:rPr lang="en-ID" sz="1400" b="1" dirty="0">
                <a:solidFill>
                  <a:srgbClr val="92D050"/>
                </a:solidFill>
                <a:latin typeface="Arial" panose="020B0604020202020204" pitchFamily="34" charset="0"/>
                <a:ea typeface="Lato" panose="020F0502020204030203" pitchFamily="34" charset="0"/>
                <a:cs typeface="Arial" panose="020B0604020202020204" pitchFamily="34" charset="0"/>
              </a:rPr>
              <a:t>Market Insights &amp; Data</a:t>
            </a:r>
          </a:p>
        </p:txBody>
      </p:sp>
      <p:sp>
        <p:nvSpPr>
          <p:cNvPr id="26" name="TextBox 25">
            <a:extLst>
              <a:ext uri="{FF2B5EF4-FFF2-40B4-BE49-F238E27FC236}">
                <a16:creationId xmlns:a16="http://schemas.microsoft.com/office/drawing/2014/main" id="{3C6A77C1-D05C-BF40-B199-DFB02FDF6E8C}"/>
              </a:ext>
            </a:extLst>
          </p:cNvPr>
          <p:cNvSpPr txBox="1"/>
          <p:nvPr/>
        </p:nvSpPr>
        <p:spPr>
          <a:xfrm>
            <a:off x="8319164" y="3487432"/>
            <a:ext cx="2638612" cy="307777"/>
          </a:xfrm>
          <a:prstGeom prst="rect">
            <a:avLst/>
          </a:prstGeom>
          <a:noFill/>
        </p:spPr>
        <p:txBody>
          <a:bodyPr wrap="square" rtlCol="0">
            <a:spAutoFit/>
          </a:bodyPr>
          <a:lstStyle/>
          <a:p>
            <a:r>
              <a:rPr lang="en-ID" sz="1400" b="1" dirty="0">
                <a:solidFill>
                  <a:srgbClr val="92D050"/>
                </a:solidFill>
                <a:latin typeface="Arial" panose="020B0604020202020204" pitchFamily="34" charset="0"/>
                <a:ea typeface="Lato" panose="020F0502020204030203" pitchFamily="34" charset="0"/>
                <a:cs typeface="Arial" panose="020B0604020202020204" pitchFamily="34" charset="0"/>
              </a:rPr>
              <a:t>Agent Tools &amp; Resources</a:t>
            </a:r>
          </a:p>
        </p:txBody>
      </p:sp>
      <p:sp>
        <p:nvSpPr>
          <p:cNvPr id="27" name="TextBox 26">
            <a:extLst>
              <a:ext uri="{FF2B5EF4-FFF2-40B4-BE49-F238E27FC236}">
                <a16:creationId xmlns:a16="http://schemas.microsoft.com/office/drawing/2014/main" id="{D71EA79A-CE5E-2D43-AC71-B7EDD111FA89}"/>
              </a:ext>
            </a:extLst>
          </p:cNvPr>
          <p:cNvSpPr txBox="1"/>
          <p:nvPr/>
        </p:nvSpPr>
        <p:spPr>
          <a:xfrm>
            <a:off x="658050" y="3502723"/>
            <a:ext cx="2638612" cy="307777"/>
          </a:xfrm>
          <a:prstGeom prst="rect">
            <a:avLst/>
          </a:prstGeom>
          <a:noFill/>
        </p:spPr>
        <p:txBody>
          <a:bodyPr wrap="square" rtlCol="0">
            <a:spAutoFit/>
          </a:bodyPr>
          <a:lstStyle/>
          <a:p>
            <a:r>
              <a:rPr lang="en-ID" sz="1400" b="1" dirty="0">
                <a:solidFill>
                  <a:srgbClr val="92D050"/>
                </a:solidFill>
                <a:latin typeface="Arial" panose="020B0604020202020204" pitchFamily="34" charset="0"/>
                <a:ea typeface="Lato" panose="020F0502020204030203" pitchFamily="34" charset="0"/>
                <a:cs typeface="Arial" panose="020B0604020202020204" pitchFamily="34" charset="0"/>
              </a:rPr>
              <a:t>Ready-to-Share Content</a:t>
            </a:r>
          </a:p>
        </p:txBody>
      </p:sp>
      <p:pic>
        <p:nvPicPr>
          <p:cNvPr id="5" name="Picture 4" descr="A close up of a cell phone&#10;&#10;Description automatically generated">
            <a:hlinkClick r:id="rId2"/>
            <a:extLst>
              <a:ext uri="{FF2B5EF4-FFF2-40B4-BE49-F238E27FC236}">
                <a16:creationId xmlns:a16="http://schemas.microsoft.com/office/drawing/2014/main" id="{43A4D63C-49F8-B14E-82D8-6F9FD2B6B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724" y="1088642"/>
            <a:ext cx="2095555" cy="2416703"/>
          </a:xfrm>
          <a:prstGeom prst="rect">
            <a:avLst/>
          </a:prstGeom>
        </p:spPr>
      </p:pic>
      <p:sp>
        <p:nvSpPr>
          <p:cNvPr id="10" name="TextBox 9">
            <a:extLst>
              <a:ext uri="{FF2B5EF4-FFF2-40B4-BE49-F238E27FC236}">
                <a16:creationId xmlns:a16="http://schemas.microsoft.com/office/drawing/2014/main" id="{C8784A00-22C0-944F-B3F8-FE04CDB41C40}"/>
              </a:ext>
            </a:extLst>
          </p:cNvPr>
          <p:cNvSpPr txBox="1"/>
          <p:nvPr/>
        </p:nvSpPr>
        <p:spPr>
          <a:xfrm>
            <a:off x="658050" y="3854580"/>
            <a:ext cx="2700902" cy="1046440"/>
          </a:xfrm>
          <a:prstGeom prst="rect">
            <a:avLst/>
          </a:prstGeom>
          <a:noFill/>
        </p:spPr>
        <p:txBody>
          <a:bodyPr wrap="square" rtlCol="0">
            <a:spAutoFit/>
          </a:bodyPr>
          <a:lstStyle/>
          <a:p>
            <a:r>
              <a:rPr lang="en-ID" sz="11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Don’t have a social media strategy? With KCM, you don’t need one. Just visit </a:t>
            </a:r>
            <a:r>
              <a:rPr lang="en-ID" sz="1100" dirty="0" err="1">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MyKCM.com</a:t>
            </a:r>
            <a:r>
              <a:rPr lang="en-ID" sz="11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 everyday, click and share the most relevant real estate news. </a:t>
            </a:r>
          </a:p>
          <a:p>
            <a:endParaRPr lang="en-US" dirty="0"/>
          </a:p>
        </p:txBody>
      </p:sp>
      <p:sp>
        <p:nvSpPr>
          <p:cNvPr id="32" name="TextBox 31">
            <a:extLst>
              <a:ext uri="{FF2B5EF4-FFF2-40B4-BE49-F238E27FC236}">
                <a16:creationId xmlns:a16="http://schemas.microsoft.com/office/drawing/2014/main" id="{B521B541-478E-FD4A-BA17-07027762A915}"/>
              </a:ext>
            </a:extLst>
          </p:cNvPr>
          <p:cNvSpPr txBox="1"/>
          <p:nvPr/>
        </p:nvSpPr>
        <p:spPr>
          <a:xfrm>
            <a:off x="4511509" y="3854579"/>
            <a:ext cx="2638612" cy="877163"/>
          </a:xfrm>
          <a:prstGeom prst="rect">
            <a:avLst/>
          </a:prstGeom>
          <a:noFill/>
        </p:spPr>
        <p:txBody>
          <a:bodyPr wrap="square" rtlCol="0">
            <a:spAutoFit/>
          </a:bodyPr>
          <a:lstStyle/>
          <a:p>
            <a:r>
              <a:rPr lang="en-ID" sz="11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Educate your audience and build trust with your clients in a time where it matters most. </a:t>
            </a:r>
          </a:p>
          <a:p>
            <a:endParaRPr lang="en-US" dirty="0"/>
          </a:p>
        </p:txBody>
      </p:sp>
      <p:sp>
        <p:nvSpPr>
          <p:cNvPr id="33" name="TextBox 32">
            <a:extLst>
              <a:ext uri="{FF2B5EF4-FFF2-40B4-BE49-F238E27FC236}">
                <a16:creationId xmlns:a16="http://schemas.microsoft.com/office/drawing/2014/main" id="{31B91604-FDF7-BB4E-A462-FCBB892986B7}"/>
              </a:ext>
            </a:extLst>
          </p:cNvPr>
          <p:cNvSpPr txBox="1"/>
          <p:nvPr/>
        </p:nvSpPr>
        <p:spPr>
          <a:xfrm>
            <a:off x="8319164" y="3854579"/>
            <a:ext cx="3366330" cy="1046440"/>
          </a:xfrm>
          <a:prstGeom prst="rect">
            <a:avLst/>
          </a:prstGeom>
          <a:noFill/>
        </p:spPr>
        <p:txBody>
          <a:bodyPr wrap="square" rtlCol="0">
            <a:spAutoFit/>
          </a:bodyPr>
          <a:lstStyle/>
          <a:p>
            <a:r>
              <a:rPr lang="en-ID" sz="11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Love the listing presentation template? There’s more of where that came from. From Buyer/Seller Guides to infographics, elevate your brand with professionally designed KCM content. </a:t>
            </a:r>
          </a:p>
          <a:p>
            <a:endParaRPr lang="en-US" dirty="0"/>
          </a:p>
        </p:txBody>
      </p:sp>
      <p:pic>
        <p:nvPicPr>
          <p:cNvPr id="24" name="Picture 23" descr="A picture containing text, newspaper, screen, white&#10;&#10;Description automatically generated">
            <a:hlinkClick r:id="rId4"/>
            <a:extLst>
              <a:ext uri="{FF2B5EF4-FFF2-40B4-BE49-F238E27FC236}">
                <a16:creationId xmlns:a16="http://schemas.microsoft.com/office/drawing/2014/main" id="{99102405-277B-4548-8D98-45F5E86F4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1678" y="1116926"/>
            <a:ext cx="3366330" cy="2414976"/>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FBF3F88E-D4A2-9841-AEA9-729E3BABF553}"/>
              </a:ext>
            </a:extLst>
          </p:cNvPr>
          <p:cNvPicPr>
            <a:picLocks noChangeAspect="1"/>
          </p:cNvPicPr>
          <p:nvPr/>
        </p:nvPicPr>
        <p:blipFill rotWithShape="1">
          <a:blip r:embed="rId6">
            <a:extLst>
              <a:ext uri="{28A0092B-C50C-407E-A947-70E740481C1C}">
                <a14:useLocalDpi xmlns:a14="http://schemas.microsoft.com/office/drawing/2010/main" val="0"/>
              </a:ext>
            </a:extLst>
          </a:blip>
          <a:srcRect b="4631"/>
          <a:stretch/>
        </p:blipFill>
        <p:spPr>
          <a:xfrm>
            <a:off x="0" y="4759922"/>
            <a:ext cx="12192000" cy="210760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8A09F336-ACA5-3446-A232-4ED404A7AF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6260" y="1386077"/>
            <a:ext cx="2429109" cy="1821832"/>
          </a:xfrm>
          <a:prstGeom prst="rect">
            <a:avLst/>
          </a:prstGeom>
          <a:effectLst>
            <a:outerShdw blurRad="50800" dist="50800" dir="5400000" algn="ctr" rotWithShape="0">
              <a:srgbClr val="000000">
                <a:alpha val="77000"/>
              </a:srgbClr>
            </a:outerShdw>
          </a:effectLst>
        </p:spPr>
      </p:pic>
    </p:spTree>
    <p:extLst>
      <p:ext uri="{BB962C8B-B14F-4D97-AF65-F5344CB8AC3E}">
        <p14:creationId xmlns:p14="http://schemas.microsoft.com/office/powerpoint/2010/main" val="4017561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538437-18C8-4009-B685-6EA0F6938D14}"/>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Success is not final; failure is not fatal:…">
            <a:extLst>
              <a:ext uri="{FF2B5EF4-FFF2-40B4-BE49-F238E27FC236}">
                <a16:creationId xmlns:a16="http://schemas.microsoft.com/office/drawing/2014/main" id="{0A7182A8-F3BB-1749-9EB3-5FD7F4927AFC}"/>
              </a:ext>
            </a:extLst>
          </p:cNvPr>
          <p:cNvSpPr txBox="1"/>
          <p:nvPr/>
        </p:nvSpPr>
        <p:spPr>
          <a:xfrm>
            <a:off x="1591172" y="2180888"/>
            <a:ext cx="8713544"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fontAlgn="base">
              <a:lnSpc>
                <a:spcPct val="100000"/>
              </a:lnSpc>
            </a:pPr>
            <a:endParaRPr lang="en-US" sz="2800" b="1" dirty="0">
              <a:solidFill>
                <a:srgbClr val="FFFFFF"/>
              </a:solidFill>
              <a:latin typeface="Arial" panose="020B0604020202020204" pitchFamily="34" charset="0"/>
              <a:cs typeface="Arial" panose="020B0604020202020204" pitchFamily="34" charset="0"/>
            </a:endParaRPr>
          </a:p>
          <a:p>
            <a:r>
              <a:rPr lang="en-US" sz="2400" b="1" dirty="0">
                <a:solidFill>
                  <a:schemeClr val="bg1"/>
                </a:solidFill>
              </a:rPr>
              <a:t>“Best money spent. Shame on me for not being plugged in the last 5 years. Can’t thank you all enough for all you are doing to help me deliver the facts and not the fear in today’s uncertain market</a:t>
            </a:r>
            <a:r>
              <a:rPr lang="en-US" sz="2400" dirty="0">
                <a:solidFill>
                  <a:schemeClr val="bg1"/>
                </a:solidFill>
              </a:rPr>
              <a:t>.”</a:t>
            </a:r>
          </a:p>
        </p:txBody>
      </p:sp>
      <p:sp>
        <p:nvSpPr>
          <p:cNvPr id="19" name="© 2020 Creation,…">
            <a:extLst>
              <a:ext uri="{FF2B5EF4-FFF2-40B4-BE49-F238E27FC236}">
                <a16:creationId xmlns:a16="http://schemas.microsoft.com/office/drawing/2014/main" id="{6E401AB2-0562-EA49-B11C-42CC61A0D3A2}"/>
              </a:ext>
            </a:extLst>
          </p:cNvPr>
          <p:cNvSpPr txBox="1"/>
          <p:nvPr/>
        </p:nvSpPr>
        <p:spPr>
          <a:xfrm>
            <a:off x="351867" y="6237931"/>
            <a:ext cx="2478610" cy="407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90000"/>
              </a:lnSpc>
              <a:defRPr>
                <a:solidFill>
                  <a:schemeClr val="accent6">
                    <a:hueOff val="-400000"/>
                    <a:satOff val="49285"/>
                    <a:lumOff val="5294"/>
                  </a:schemeClr>
                </a:solidFill>
                <a:latin typeface="Lato-Light"/>
                <a:ea typeface="Lato-Light"/>
                <a:cs typeface="Lato-Light"/>
                <a:sym typeface="Lato-Light"/>
              </a:defRPr>
            </a:pPr>
            <a:r>
              <a:rPr sz="1100" dirty="0">
                <a:solidFill>
                  <a:schemeClr val="bg1"/>
                </a:solidFill>
                <a:latin typeface="Arial" panose="020B0604020202020204" pitchFamily="34" charset="0"/>
                <a:cs typeface="Arial" panose="020B0604020202020204" pitchFamily="34" charset="0"/>
              </a:rPr>
              <a:t>© 2020</a:t>
            </a:r>
            <a:r>
              <a:rPr lang="en-US" sz="1100" dirty="0">
                <a:solidFill>
                  <a:schemeClr val="bg1"/>
                </a:solidFill>
                <a:latin typeface="Arial" panose="020B0604020202020204" pitchFamily="34" charset="0"/>
                <a:cs typeface="Arial" panose="020B0604020202020204" pitchFamily="34" charset="0"/>
              </a:rPr>
              <a:t> Keeping Current Matters</a:t>
            </a:r>
            <a:endParaRPr sz="1100" dirty="0">
              <a:solidFill>
                <a:schemeClr val="bg1"/>
              </a:solidFill>
              <a:latin typeface="Arial" panose="020B0604020202020204" pitchFamily="34" charset="0"/>
              <a:cs typeface="Arial" panose="020B0604020202020204" pitchFamily="34" charset="0"/>
            </a:endParaRPr>
          </a:p>
          <a:p>
            <a:pPr>
              <a:lnSpc>
                <a:spcPct val="90000"/>
              </a:lnSpc>
              <a:defRPr>
                <a:solidFill>
                  <a:schemeClr val="accent6">
                    <a:hueOff val="-400000"/>
                    <a:satOff val="49285"/>
                    <a:lumOff val="5294"/>
                  </a:schemeClr>
                </a:solidFill>
                <a:latin typeface="Lato-Light"/>
                <a:ea typeface="Lato-Light"/>
                <a:cs typeface="Lato-Light"/>
                <a:sym typeface="Lato-Light"/>
              </a:defRPr>
            </a:pPr>
            <a:r>
              <a:rPr sz="1100" dirty="0">
                <a:solidFill>
                  <a:schemeClr val="bg1"/>
                </a:solidFill>
                <a:latin typeface="Arial" panose="020B0604020202020204" pitchFamily="34" charset="0"/>
                <a:cs typeface="Arial" panose="020B0604020202020204" pitchFamily="34" charset="0"/>
              </a:rPr>
              <a:t>All rights reserved</a:t>
            </a:r>
            <a:r>
              <a:rPr sz="1100" dirty="0">
                <a:latin typeface="Arial" panose="020B0604020202020204" pitchFamily="34" charset="0"/>
                <a:cs typeface="Arial" panose="020B0604020202020204" pitchFamily="34" charset="0"/>
              </a:rPr>
              <a:t>.</a:t>
            </a:r>
          </a:p>
        </p:txBody>
      </p:sp>
      <p:pic>
        <p:nvPicPr>
          <p:cNvPr id="20" name="Picture 19" descr="A picture containing drawing&#10;&#10;Description automatically generated">
            <a:hlinkClick r:id="rId2"/>
            <a:extLst>
              <a:ext uri="{FF2B5EF4-FFF2-40B4-BE49-F238E27FC236}">
                <a16:creationId xmlns:a16="http://schemas.microsoft.com/office/drawing/2014/main" id="{BBAB99DB-AA66-914D-96DF-648E62083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60" y="212778"/>
            <a:ext cx="2665117" cy="363083"/>
          </a:xfrm>
          <a:prstGeom prst="rect">
            <a:avLst/>
          </a:prstGeom>
        </p:spPr>
      </p:pic>
      <p:sp>
        <p:nvSpPr>
          <p:cNvPr id="22" name="Freeform 122">
            <a:hlinkClick r:id="rId4"/>
            <a:extLst>
              <a:ext uri="{FF2B5EF4-FFF2-40B4-BE49-F238E27FC236}">
                <a16:creationId xmlns:a16="http://schemas.microsoft.com/office/drawing/2014/main" id="{81D2D0C2-06A7-F349-84A6-5C3E66A94039}"/>
              </a:ext>
            </a:extLst>
          </p:cNvPr>
          <p:cNvSpPr/>
          <p:nvPr/>
        </p:nvSpPr>
        <p:spPr>
          <a:xfrm>
            <a:off x="20554761" y="11507762"/>
            <a:ext cx="383380" cy="89594"/>
          </a:xfrm>
          <a:custGeom>
            <a:avLst/>
            <a:gdLst/>
            <a:ahLst/>
            <a:cxnLst>
              <a:cxn ang="0">
                <a:pos x="wd2" y="hd2"/>
              </a:cxn>
              <a:cxn ang="5400000">
                <a:pos x="wd2" y="hd2"/>
              </a:cxn>
              <a:cxn ang="10800000">
                <a:pos x="wd2" y="hd2"/>
              </a:cxn>
              <a:cxn ang="16200000">
                <a:pos x="wd2" y="hd2"/>
              </a:cxn>
            </a:cxnLst>
            <a:rect l="0" t="0" r="r" b="b"/>
            <a:pathLst>
              <a:path w="21600" h="21600" extrusionOk="0">
                <a:moveTo>
                  <a:pt x="21600" y="17550"/>
                </a:moveTo>
                <a:cubicBezTo>
                  <a:pt x="21600" y="19800"/>
                  <a:pt x="19781" y="21600"/>
                  <a:pt x="17507" y="21600"/>
                </a:cubicBezTo>
                <a:cubicBezTo>
                  <a:pt x="4093" y="21600"/>
                  <a:pt x="4093" y="21600"/>
                  <a:pt x="4093" y="21600"/>
                </a:cubicBezTo>
                <a:cubicBezTo>
                  <a:pt x="1819" y="21600"/>
                  <a:pt x="0" y="19800"/>
                  <a:pt x="0" y="17550"/>
                </a:cubicBezTo>
                <a:cubicBezTo>
                  <a:pt x="0" y="4050"/>
                  <a:pt x="0" y="4050"/>
                  <a:pt x="0" y="4050"/>
                </a:cubicBezTo>
                <a:cubicBezTo>
                  <a:pt x="0" y="1800"/>
                  <a:pt x="1819" y="0"/>
                  <a:pt x="4093" y="0"/>
                </a:cubicBezTo>
                <a:cubicBezTo>
                  <a:pt x="17507" y="0"/>
                  <a:pt x="17507" y="0"/>
                  <a:pt x="17507" y="0"/>
                </a:cubicBezTo>
                <a:cubicBezTo>
                  <a:pt x="19781" y="0"/>
                  <a:pt x="21600" y="1800"/>
                  <a:pt x="21600" y="4050"/>
                </a:cubicBezTo>
                <a:lnTo>
                  <a:pt x="21600" y="17550"/>
                </a:lnTo>
                <a:close/>
                <a:moveTo>
                  <a:pt x="16371" y="7200"/>
                </a:moveTo>
                <a:cubicBezTo>
                  <a:pt x="17053" y="6975"/>
                  <a:pt x="17507" y="6300"/>
                  <a:pt x="17735" y="5625"/>
                </a:cubicBezTo>
                <a:cubicBezTo>
                  <a:pt x="17053" y="5850"/>
                  <a:pt x="16371" y="6300"/>
                  <a:pt x="15688" y="6300"/>
                </a:cubicBezTo>
                <a:cubicBezTo>
                  <a:pt x="15234" y="5850"/>
                  <a:pt x="14552" y="5400"/>
                  <a:pt x="13642" y="5400"/>
                </a:cubicBezTo>
                <a:cubicBezTo>
                  <a:pt x="12051" y="5400"/>
                  <a:pt x="10686" y="6750"/>
                  <a:pt x="10686" y="8325"/>
                </a:cubicBezTo>
                <a:cubicBezTo>
                  <a:pt x="10686" y="8550"/>
                  <a:pt x="10686" y="8775"/>
                  <a:pt x="10686" y="9000"/>
                </a:cubicBezTo>
                <a:cubicBezTo>
                  <a:pt x="8185" y="9000"/>
                  <a:pt x="5912" y="7650"/>
                  <a:pt x="4547" y="5850"/>
                </a:cubicBezTo>
                <a:cubicBezTo>
                  <a:pt x="4320" y="6300"/>
                  <a:pt x="4093" y="6975"/>
                  <a:pt x="4093" y="7425"/>
                </a:cubicBezTo>
                <a:cubicBezTo>
                  <a:pt x="4093" y="8550"/>
                  <a:pt x="4547" y="9450"/>
                  <a:pt x="5457" y="9900"/>
                </a:cubicBezTo>
                <a:cubicBezTo>
                  <a:pt x="5002" y="9900"/>
                  <a:pt x="4547" y="9675"/>
                  <a:pt x="4093" y="9450"/>
                </a:cubicBezTo>
                <a:cubicBezTo>
                  <a:pt x="4093" y="9450"/>
                  <a:pt x="4093" y="9450"/>
                  <a:pt x="4093" y="9450"/>
                </a:cubicBezTo>
                <a:cubicBezTo>
                  <a:pt x="4093" y="11025"/>
                  <a:pt x="5002" y="12150"/>
                  <a:pt x="6366" y="12375"/>
                </a:cubicBezTo>
                <a:cubicBezTo>
                  <a:pt x="6139" y="12600"/>
                  <a:pt x="5912" y="12600"/>
                  <a:pt x="5684" y="12600"/>
                </a:cubicBezTo>
                <a:cubicBezTo>
                  <a:pt x="5457" y="12600"/>
                  <a:pt x="5457" y="12600"/>
                  <a:pt x="5229" y="12600"/>
                </a:cubicBezTo>
                <a:cubicBezTo>
                  <a:pt x="5457" y="13725"/>
                  <a:pt x="6594" y="14625"/>
                  <a:pt x="7958" y="14625"/>
                </a:cubicBezTo>
                <a:cubicBezTo>
                  <a:pt x="6821" y="15300"/>
                  <a:pt x="5684" y="15750"/>
                  <a:pt x="4320" y="15750"/>
                </a:cubicBezTo>
                <a:cubicBezTo>
                  <a:pt x="4093" y="15750"/>
                  <a:pt x="3865" y="15750"/>
                  <a:pt x="3638" y="15750"/>
                </a:cubicBezTo>
                <a:cubicBezTo>
                  <a:pt x="4775" y="16650"/>
                  <a:pt x="6366" y="17100"/>
                  <a:pt x="8185" y="17100"/>
                </a:cubicBezTo>
                <a:cubicBezTo>
                  <a:pt x="13642" y="17100"/>
                  <a:pt x="16598" y="12600"/>
                  <a:pt x="16598" y="8775"/>
                </a:cubicBezTo>
                <a:cubicBezTo>
                  <a:pt x="16598" y="8550"/>
                  <a:pt x="16598" y="8325"/>
                  <a:pt x="16598" y="8325"/>
                </a:cubicBezTo>
                <a:cubicBezTo>
                  <a:pt x="17053" y="7875"/>
                  <a:pt x="17735" y="7425"/>
                  <a:pt x="17962" y="6750"/>
                </a:cubicBezTo>
                <a:cubicBezTo>
                  <a:pt x="17507" y="6975"/>
                  <a:pt x="17053" y="7200"/>
                  <a:pt x="16371" y="7200"/>
                </a:cubicBezTo>
                <a:close/>
              </a:path>
            </a:pathLst>
          </a:custGeom>
          <a:solidFill>
            <a:srgbClr val="F5FCFF"/>
          </a:solidFill>
          <a:ln w="12700">
            <a:miter lim="400000"/>
          </a:ln>
        </p:spPr>
        <p:txBody>
          <a:bodyPr tIns="91439" bIns="91439"/>
          <a:lstStyle/>
          <a:p>
            <a:pPr defTabSz="914400">
              <a:lnSpc>
                <a:spcPct val="100000"/>
              </a:lnSpc>
              <a:defRPr sz="5400">
                <a:solidFill>
                  <a:srgbClr val="000000"/>
                </a:solidFill>
                <a:latin typeface="Poppins Light"/>
                <a:ea typeface="Poppins Light"/>
                <a:cs typeface="Poppins Light"/>
                <a:sym typeface="Poppins Light"/>
              </a:defRPr>
            </a:pPr>
            <a:endParaRPr/>
          </a:p>
        </p:txBody>
      </p:sp>
      <p:sp>
        <p:nvSpPr>
          <p:cNvPr id="23" name="Freeform 123">
            <a:hlinkClick r:id="rId5"/>
            <a:extLst>
              <a:ext uri="{FF2B5EF4-FFF2-40B4-BE49-F238E27FC236}">
                <a16:creationId xmlns:a16="http://schemas.microsoft.com/office/drawing/2014/main" id="{D641A1F1-3B1A-844B-8488-64A3C6C2C25F}"/>
              </a:ext>
            </a:extLst>
          </p:cNvPr>
          <p:cNvSpPr/>
          <p:nvPr/>
        </p:nvSpPr>
        <p:spPr>
          <a:xfrm>
            <a:off x="16816938" y="11513297"/>
            <a:ext cx="383380" cy="88804"/>
          </a:xfrm>
          <a:custGeom>
            <a:avLst/>
            <a:gdLst/>
            <a:ahLst/>
            <a:cxnLst>
              <a:cxn ang="0">
                <a:pos x="wd2" y="hd2"/>
              </a:cxn>
              <a:cxn ang="5400000">
                <a:pos x="wd2" y="hd2"/>
              </a:cxn>
              <a:cxn ang="10800000">
                <a:pos x="wd2" y="hd2"/>
              </a:cxn>
              <a:cxn ang="16200000">
                <a:pos x="wd2" y="hd2"/>
              </a:cxn>
            </a:cxnLst>
            <a:rect l="0" t="0" r="r" b="b"/>
            <a:pathLst>
              <a:path w="21600" h="21600" extrusionOk="0">
                <a:moveTo>
                  <a:pt x="21600" y="4050"/>
                </a:moveTo>
                <a:cubicBezTo>
                  <a:pt x="21600" y="17550"/>
                  <a:pt x="21600" y="17550"/>
                  <a:pt x="21600" y="17550"/>
                </a:cubicBezTo>
                <a:cubicBezTo>
                  <a:pt x="21600" y="19800"/>
                  <a:pt x="19800" y="21600"/>
                  <a:pt x="17550" y="21600"/>
                </a:cubicBezTo>
                <a:cubicBezTo>
                  <a:pt x="15075" y="21600"/>
                  <a:pt x="15075" y="21600"/>
                  <a:pt x="15075" y="21600"/>
                </a:cubicBezTo>
                <a:cubicBezTo>
                  <a:pt x="15075" y="13275"/>
                  <a:pt x="15075" y="13275"/>
                  <a:pt x="15075" y="13275"/>
                </a:cubicBezTo>
                <a:cubicBezTo>
                  <a:pt x="17775" y="13275"/>
                  <a:pt x="17775" y="13275"/>
                  <a:pt x="17775" y="13275"/>
                </a:cubicBezTo>
                <a:cubicBezTo>
                  <a:pt x="18225" y="9900"/>
                  <a:pt x="18225" y="9900"/>
                  <a:pt x="18225" y="9900"/>
                </a:cubicBezTo>
                <a:cubicBezTo>
                  <a:pt x="15075" y="9900"/>
                  <a:pt x="15075" y="9900"/>
                  <a:pt x="15075" y="9900"/>
                </a:cubicBezTo>
                <a:cubicBezTo>
                  <a:pt x="15075" y="7875"/>
                  <a:pt x="15075" y="7875"/>
                  <a:pt x="15075" y="7875"/>
                </a:cubicBezTo>
                <a:cubicBezTo>
                  <a:pt x="15075" y="6975"/>
                  <a:pt x="15300" y="6300"/>
                  <a:pt x="16650" y="6300"/>
                </a:cubicBezTo>
                <a:cubicBezTo>
                  <a:pt x="18225" y="6300"/>
                  <a:pt x="18225" y="6300"/>
                  <a:pt x="18225" y="6300"/>
                </a:cubicBezTo>
                <a:cubicBezTo>
                  <a:pt x="18225" y="3375"/>
                  <a:pt x="18225" y="3375"/>
                  <a:pt x="18225" y="3375"/>
                </a:cubicBezTo>
                <a:cubicBezTo>
                  <a:pt x="18000" y="3375"/>
                  <a:pt x="17100" y="3375"/>
                  <a:pt x="15750" y="3375"/>
                </a:cubicBezTo>
                <a:cubicBezTo>
                  <a:pt x="13275" y="3375"/>
                  <a:pt x="11700" y="4725"/>
                  <a:pt x="11700" y="7650"/>
                </a:cubicBezTo>
                <a:cubicBezTo>
                  <a:pt x="11700" y="9900"/>
                  <a:pt x="11700" y="9900"/>
                  <a:pt x="11700" y="9900"/>
                </a:cubicBezTo>
                <a:cubicBezTo>
                  <a:pt x="8775" y="9900"/>
                  <a:pt x="8775" y="9900"/>
                  <a:pt x="8775" y="9900"/>
                </a:cubicBezTo>
                <a:cubicBezTo>
                  <a:pt x="8775" y="13275"/>
                  <a:pt x="8775" y="13275"/>
                  <a:pt x="8775" y="13275"/>
                </a:cubicBezTo>
                <a:cubicBezTo>
                  <a:pt x="11700" y="13275"/>
                  <a:pt x="11700" y="13275"/>
                  <a:pt x="11700" y="13275"/>
                </a:cubicBezTo>
                <a:cubicBezTo>
                  <a:pt x="11700" y="21600"/>
                  <a:pt x="11700" y="21600"/>
                  <a:pt x="11700" y="21600"/>
                </a:cubicBezTo>
                <a:cubicBezTo>
                  <a:pt x="4050" y="21600"/>
                  <a:pt x="4050" y="21600"/>
                  <a:pt x="4050" y="21600"/>
                </a:cubicBezTo>
                <a:cubicBezTo>
                  <a:pt x="1800" y="21600"/>
                  <a:pt x="0" y="19800"/>
                  <a:pt x="0" y="17550"/>
                </a:cubicBezTo>
                <a:cubicBezTo>
                  <a:pt x="0" y="4050"/>
                  <a:pt x="0" y="4050"/>
                  <a:pt x="0" y="4050"/>
                </a:cubicBezTo>
                <a:cubicBezTo>
                  <a:pt x="0" y="1800"/>
                  <a:pt x="1800" y="0"/>
                  <a:pt x="4050" y="0"/>
                </a:cubicBezTo>
                <a:cubicBezTo>
                  <a:pt x="17550" y="0"/>
                  <a:pt x="17550" y="0"/>
                  <a:pt x="17550" y="0"/>
                </a:cubicBezTo>
                <a:cubicBezTo>
                  <a:pt x="19800" y="0"/>
                  <a:pt x="21600" y="1800"/>
                  <a:pt x="21600" y="4050"/>
                </a:cubicBezTo>
                <a:close/>
              </a:path>
            </a:pathLst>
          </a:custGeom>
          <a:solidFill>
            <a:srgbClr val="F5FCFF"/>
          </a:solidFill>
          <a:ln w="12700">
            <a:miter lim="400000"/>
          </a:ln>
        </p:spPr>
        <p:txBody>
          <a:bodyPr tIns="91439" bIns="91439"/>
          <a:lstStyle/>
          <a:p>
            <a:pPr defTabSz="914400">
              <a:lnSpc>
                <a:spcPct val="100000"/>
              </a:lnSpc>
              <a:defRPr sz="5400">
                <a:solidFill>
                  <a:srgbClr val="000000"/>
                </a:solidFill>
                <a:latin typeface="Poppins Light"/>
                <a:ea typeface="Poppins Light"/>
                <a:cs typeface="Poppins Light"/>
                <a:sym typeface="Poppins Light"/>
              </a:defRPr>
            </a:pPr>
            <a:endParaRPr/>
          </a:p>
        </p:txBody>
      </p:sp>
      <p:sp>
        <p:nvSpPr>
          <p:cNvPr id="24" name="Freeform 132">
            <a:hlinkClick r:id="rId6"/>
            <a:extLst>
              <a:ext uri="{FF2B5EF4-FFF2-40B4-BE49-F238E27FC236}">
                <a16:creationId xmlns:a16="http://schemas.microsoft.com/office/drawing/2014/main" id="{5171D0BF-B219-5549-B702-C7F2A410FB9A}"/>
              </a:ext>
            </a:extLst>
          </p:cNvPr>
          <p:cNvSpPr/>
          <p:nvPr/>
        </p:nvSpPr>
        <p:spPr>
          <a:xfrm>
            <a:off x="19619790" y="11513297"/>
            <a:ext cx="383380" cy="88804"/>
          </a:xfrm>
          <a:custGeom>
            <a:avLst/>
            <a:gdLst/>
            <a:ahLst/>
            <a:cxnLst>
              <a:cxn ang="0">
                <a:pos x="wd2" y="hd2"/>
              </a:cxn>
              <a:cxn ang="5400000">
                <a:pos x="wd2" y="hd2"/>
              </a:cxn>
              <a:cxn ang="10800000">
                <a:pos x="wd2" y="hd2"/>
              </a:cxn>
              <a:cxn ang="16200000">
                <a:pos x="wd2" y="hd2"/>
              </a:cxn>
            </a:cxnLst>
            <a:rect l="0" t="0" r="r" b="b"/>
            <a:pathLst>
              <a:path w="21600" h="21600" extrusionOk="0">
                <a:moveTo>
                  <a:pt x="21600" y="17550"/>
                </a:moveTo>
                <a:cubicBezTo>
                  <a:pt x="21600" y="19800"/>
                  <a:pt x="19800" y="21600"/>
                  <a:pt x="17550" y="21600"/>
                </a:cubicBezTo>
                <a:cubicBezTo>
                  <a:pt x="4050" y="21600"/>
                  <a:pt x="4050" y="21600"/>
                  <a:pt x="4050" y="21600"/>
                </a:cubicBezTo>
                <a:cubicBezTo>
                  <a:pt x="1800" y="21600"/>
                  <a:pt x="0" y="19800"/>
                  <a:pt x="0" y="17550"/>
                </a:cubicBezTo>
                <a:cubicBezTo>
                  <a:pt x="0" y="4050"/>
                  <a:pt x="0" y="4050"/>
                  <a:pt x="0" y="4050"/>
                </a:cubicBezTo>
                <a:cubicBezTo>
                  <a:pt x="0" y="1800"/>
                  <a:pt x="1800" y="0"/>
                  <a:pt x="4050" y="0"/>
                </a:cubicBezTo>
                <a:cubicBezTo>
                  <a:pt x="17550" y="0"/>
                  <a:pt x="17550" y="0"/>
                  <a:pt x="17550" y="0"/>
                </a:cubicBezTo>
                <a:cubicBezTo>
                  <a:pt x="19800" y="0"/>
                  <a:pt x="21600" y="1800"/>
                  <a:pt x="21600" y="4050"/>
                </a:cubicBezTo>
                <a:lnTo>
                  <a:pt x="21600" y="17550"/>
                </a:lnTo>
                <a:close/>
                <a:moveTo>
                  <a:pt x="4950" y="3600"/>
                </a:moveTo>
                <a:cubicBezTo>
                  <a:pt x="3825" y="3600"/>
                  <a:pt x="3150" y="4275"/>
                  <a:pt x="3150" y="5400"/>
                </a:cubicBezTo>
                <a:cubicBezTo>
                  <a:pt x="3150" y="6300"/>
                  <a:pt x="3825" y="6975"/>
                  <a:pt x="4950" y="6975"/>
                </a:cubicBezTo>
                <a:cubicBezTo>
                  <a:pt x="4950" y="6975"/>
                  <a:pt x="4950" y="6975"/>
                  <a:pt x="4950" y="6975"/>
                </a:cubicBezTo>
                <a:cubicBezTo>
                  <a:pt x="6075" y="6975"/>
                  <a:pt x="6750" y="6300"/>
                  <a:pt x="6750" y="5400"/>
                </a:cubicBezTo>
                <a:cubicBezTo>
                  <a:pt x="6750" y="4275"/>
                  <a:pt x="6075" y="3600"/>
                  <a:pt x="4950" y="3600"/>
                </a:cubicBezTo>
                <a:close/>
                <a:moveTo>
                  <a:pt x="6525" y="18000"/>
                </a:moveTo>
                <a:cubicBezTo>
                  <a:pt x="6525" y="8325"/>
                  <a:pt x="6525" y="8325"/>
                  <a:pt x="6525" y="8325"/>
                </a:cubicBezTo>
                <a:cubicBezTo>
                  <a:pt x="3375" y="8325"/>
                  <a:pt x="3375" y="8325"/>
                  <a:pt x="3375" y="8325"/>
                </a:cubicBezTo>
                <a:cubicBezTo>
                  <a:pt x="3375" y="18000"/>
                  <a:pt x="3375" y="18000"/>
                  <a:pt x="3375" y="18000"/>
                </a:cubicBezTo>
                <a:lnTo>
                  <a:pt x="6525" y="18000"/>
                </a:lnTo>
                <a:close/>
                <a:moveTo>
                  <a:pt x="18225" y="18000"/>
                </a:moveTo>
                <a:cubicBezTo>
                  <a:pt x="18225" y="12375"/>
                  <a:pt x="18225" y="12375"/>
                  <a:pt x="18225" y="12375"/>
                </a:cubicBezTo>
                <a:cubicBezTo>
                  <a:pt x="18225" y="9450"/>
                  <a:pt x="16650" y="8100"/>
                  <a:pt x="14400" y="8100"/>
                </a:cubicBezTo>
                <a:cubicBezTo>
                  <a:pt x="12825" y="8100"/>
                  <a:pt x="11925" y="9000"/>
                  <a:pt x="11475" y="9675"/>
                </a:cubicBezTo>
                <a:cubicBezTo>
                  <a:pt x="11700" y="9675"/>
                  <a:pt x="11700" y="9675"/>
                  <a:pt x="11700" y="9675"/>
                </a:cubicBezTo>
                <a:cubicBezTo>
                  <a:pt x="11700" y="8325"/>
                  <a:pt x="11700" y="8325"/>
                  <a:pt x="11700" y="8325"/>
                </a:cubicBezTo>
                <a:cubicBezTo>
                  <a:pt x="8325" y="8325"/>
                  <a:pt x="8325" y="8325"/>
                  <a:pt x="8325" y="8325"/>
                </a:cubicBezTo>
                <a:cubicBezTo>
                  <a:pt x="8325" y="8325"/>
                  <a:pt x="8325" y="9225"/>
                  <a:pt x="8325" y="18000"/>
                </a:cubicBezTo>
                <a:cubicBezTo>
                  <a:pt x="11700" y="18000"/>
                  <a:pt x="11700" y="18000"/>
                  <a:pt x="11700" y="18000"/>
                </a:cubicBezTo>
                <a:cubicBezTo>
                  <a:pt x="11700" y="12600"/>
                  <a:pt x="11700" y="12600"/>
                  <a:pt x="11700" y="12600"/>
                </a:cubicBezTo>
                <a:cubicBezTo>
                  <a:pt x="11700" y="12375"/>
                  <a:pt x="11700" y="12150"/>
                  <a:pt x="11700" y="11925"/>
                </a:cubicBezTo>
                <a:cubicBezTo>
                  <a:pt x="11925" y="11250"/>
                  <a:pt x="12375" y="10575"/>
                  <a:pt x="13275" y="10575"/>
                </a:cubicBezTo>
                <a:cubicBezTo>
                  <a:pt x="14625" y="10575"/>
                  <a:pt x="15075" y="11475"/>
                  <a:pt x="15075" y="12825"/>
                </a:cubicBezTo>
                <a:cubicBezTo>
                  <a:pt x="15075" y="18000"/>
                  <a:pt x="15075" y="18000"/>
                  <a:pt x="15075" y="18000"/>
                </a:cubicBezTo>
                <a:lnTo>
                  <a:pt x="18225" y="18000"/>
                </a:lnTo>
                <a:close/>
              </a:path>
            </a:pathLst>
          </a:custGeom>
          <a:solidFill>
            <a:srgbClr val="F5FCFF"/>
          </a:solidFill>
          <a:ln w="12700">
            <a:miter lim="400000"/>
          </a:ln>
        </p:spPr>
        <p:txBody>
          <a:bodyPr tIns="91439" bIns="91439"/>
          <a:lstStyle/>
          <a:p>
            <a:pPr defTabSz="914400">
              <a:lnSpc>
                <a:spcPct val="100000"/>
              </a:lnSpc>
              <a:defRPr sz="5400">
                <a:solidFill>
                  <a:srgbClr val="000000"/>
                </a:solidFill>
                <a:latin typeface="Poppins Light"/>
                <a:ea typeface="Poppins Light"/>
                <a:cs typeface="Poppins Light"/>
                <a:sym typeface="Poppins Light"/>
              </a:defRPr>
            </a:pPr>
            <a:endParaRPr/>
          </a:p>
        </p:txBody>
      </p:sp>
      <p:pic>
        <p:nvPicPr>
          <p:cNvPr id="25" name="Picture 24" descr="A picture containing drawing&#10;&#10;Description automatically generated">
            <a:hlinkClick r:id="rId7"/>
            <a:extLst>
              <a:ext uri="{FF2B5EF4-FFF2-40B4-BE49-F238E27FC236}">
                <a16:creationId xmlns:a16="http://schemas.microsoft.com/office/drawing/2014/main" id="{18F6EDD3-5D8B-DD45-AD6A-726F55603F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48878" y="11560344"/>
            <a:ext cx="455196" cy="448101"/>
          </a:xfrm>
          <a:prstGeom prst="rect">
            <a:avLst/>
          </a:prstGeom>
        </p:spPr>
      </p:pic>
      <p:sp>
        <p:nvSpPr>
          <p:cNvPr id="26" name="Freeform 324">
            <a:hlinkClick r:id="rId9"/>
            <a:extLst>
              <a:ext uri="{FF2B5EF4-FFF2-40B4-BE49-F238E27FC236}">
                <a16:creationId xmlns:a16="http://schemas.microsoft.com/office/drawing/2014/main" id="{F02F5CA2-2212-A744-B9FA-1D02FA7B266B}"/>
              </a:ext>
            </a:extLst>
          </p:cNvPr>
          <p:cNvSpPr/>
          <p:nvPr/>
        </p:nvSpPr>
        <p:spPr>
          <a:xfrm>
            <a:off x="18697062" y="11396090"/>
            <a:ext cx="378417" cy="104915"/>
          </a:xfrm>
          <a:custGeom>
            <a:avLst/>
            <a:gdLst/>
            <a:ahLst/>
            <a:cxnLst>
              <a:cxn ang="0">
                <a:pos x="wd2" y="hd2"/>
              </a:cxn>
              <a:cxn ang="5400000">
                <a:pos x="wd2" y="hd2"/>
              </a:cxn>
              <a:cxn ang="10800000">
                <a:pos x="wd2" y="hd2"/>
              </a:cxn>
              <a:cxn ang="16200000">
                <a:pos x="wd2" y="hd2"/>
              </a:cxn>
            </a:cxnLst>
            <a:rect l="0" t="0" r="r" b="b"/>
            <a:pathLst>
              <a:path w="21600" h="21600" extrusionOk="0">
                <a:moveTo>
                  <a:pt x="18288" y="15780"/>
                </a:moveTo>
                <a:cubicBezTo>
                  <a:pt x="16848" y="15780"/>
                  <a:pt x="16848" y="15780"/>
                  <a:pt x="16848" y="15780"/>
                </a:cubicBezTo>
                <a:cubicBezTo>
                  <a:pt x="16848" y="15120"/>
                  <a:pt x="16848" y="15120"/>
                  <a:pt x="16848" y="15120"/>
                </a:cubicBezTo>
                <a:cubicBezTo>
                  <a:pt x="16848" y="14820"/>
                  <a:pt x="17136" y="14580"/>
                  <a:pt x="17496" y="14580"/>
                </a:cubicBezTo>
                <a:cubicBezTo>
                  <a:pt x="17640" y="14580"/>
                  <a:pt x="17640" y="14580"/>
                  <a:pt x="17640" y="14580"/>
                </a:cubicBezTo>
                <a:cubicBezTo>
                  <a:pt x="18000" y="14580"/>
                  <a:pt x="18288" y="14820"/>
                  <a:pt x="18288" y="15120"/>
                </a:cubicBezTo>
                <a:lnTo>
                  <a:pt x="18288" y="15780"/>
                </a:lnTo>
                <a:close/>
                <a:moveTo>
                  <a:pt x="12960" y="14340"/>
                </a:moveTo>
                <a:cubicBezTo>
                  <a:pt x="12600" y="14340"/>
                  <a:pt x="12312" y="14520"/>
                  <a:pt x="12312" y="14760"/>
                </a:cubicBezTo>
                <a:cubicBezTo>
                  <a:pt x="12312" y="18120"/>
                  <a:pt x="12312" y="18120"/>
                  <a:pt x="12312" y="18120"/>
                </a:cubicBezTo>
                <a:cubicBezTo>
                  <a:pt x="12312" y="18360"/>
                  <a:pt x="12600" y="18600"/>
                  <a:pt x="12960" y="18600"/>
                </a:cubicBezTo>
                <a:cubicBezTo>
                  <a:pt x="13320" y="18600"/>
                  <a:pt x="13608" y="18360"/>
                  <a:pt x="13608" y="18120"/>
                </a:cubicBezTo>
                <a:cubicBezTo>
                  <a:pt x="13608" y="14760"/>
                  <a:pt x="13608" y="14760"/>
                  <a:pt x="13608" y="14760"/>
                </a:cubicBezTo>
                <a:cubicBezTo>
                  <a:pt x="13608" y="14520"/>
                  <a:pt x="13320" y="14340"/>
                  <a:pt x="12960" y="14340"/>
                </a:cubicBezTo>
                <a:close/>
                <a:moveTo>
                  <a:pt x="21600" y="12480"/>
                </a:moveTo>
                <a:cubicBezTo>
                  <a:pt x="21600" y="18840"/>
                  <a:pt x="21600" y="18840"/>
                  <a:pt x="21600" y="18840"/>
                </a:cubicBezTo>
                <a:cubicBezTo>
                  <a:pt x="21600" y="20340"/>
                  <a:pt x="20016" y="21600"/>
                  <a:pt x="18072" y="21600"/>
                </a:cubicBezTo>
                <a:cubicBezTo>
                  <a:pt x="3528" y="21600"/>
                  <a:pt x="3528" y="21600"/>
                  <a:pt x="3528" y="21600"/>
                </a:cubicBezTo>
                <a:cubicBezTo>
                  <a:pt x="1584" y="21600"/>
                  <a:pt x="0" y="20340"/>
                  <a:pt x="0" y="18840"/>
                </a:cubicBezTo>
                <a:cubicBezTo>
                  <a:pt x="0" y="12480"/>
                  <a:pt x="0" y="12480"/>
                  <a:pt x="0" y="12480"/>
                </a:cubicBezTo>
                <a:cubicBezTo>
                  <a:pt x="0" y="10920"/>
                  <a:pt x="1584" y="9660"/>
                  <a:pt x="3528" y="9660"/>
                </a:cubicBezTo>
                <a:cubicBezTo>
                  <a:pt x="18072" y="9660"/>
                  <a:pt x="18072" y="9660"/>
                  <a:pt x="18072" y="9660"/>
                </a:cubicBezTo>
                <a:cubicBezTo>
                  <a:pt x="20016" y="9660"/>
                  <a:pt x="21600" y="10920"/>
                  <a:pt x="21600" y="12480"/>
                </a:cubicBezTo>
                <a:close/>
                <a:moveTo>
                  <a:pt x="4536" y="19500"/>
                </a:moveTo>
                <a:cubicBezTo>
                  <a:pt x="4536" y="12780"/>
                  <a:pt x="4536" y="12780"/>
                  <a:pt x="4536" y="12780"/>
                </a:cubicBezTo>
                <a:cubicBezTo>
                  <a:pt x="6336" y="12780"/>
                  <a:pt x="6336" y="12780"/>
                  <a:pt x="6336" y="12780"/>
                </a:cubicBezTo>
                <a:cubicBezTo>
                  <a:pt x="6336" y="11820"/>
                  <a:pt x="6336" y="11820"/>
                  <a:pt x="6336" y="11820"/>
                </a:cubicBezTo>
                <a:cubicBezTo>
                  <a:pt x="1512" y="11820"/>
                  <a:pt x="1512" y="11820"/>
                  <a:pt x="1512" y="11820"/>
                </a:cubicBezTo>
                <a:cubicBezTo>
                  <a:pt x="1512" y="12780"/>
                  <a:pt x="1512" y="12780"/>
                  <a:pt x="1512" y="12780"/>
                </a:cubicBezTo>
                <a:cubicBezTo>
                  <a:pt x="3024" y="12780"/>
                  <a:pt x="3024" y="12780"/>
                  <a:pt x="3024" y="12780"/>
                </a:cubicBezTo>
                <a:cubicBezTo>
                  <a:pt x="3024" y="19500"/>
                  <a:pt x="3024" y="19500"/>
                  <a:pt x="3024" y="19500"/>
                </a:cubicBezTo>
                <a:lnTo>
                  <a:pt x="4536" y="19500"/>
                </a:lnTo>
                <a:close/>
                <a:moveTo>
                  <a:pt x="9936" y="13800"/>
                </a:moveTo>
                <a:cubicBezTo>
                  <a:pt x="8424" y="13800"/>
                  <a:pt x="8424" y="13800"/>
                  <a:pt x="8424" y="13800"/>
                </a:cubicBezTo>
                <a:cubicBezTo>
                  <a:pt x="8424" y="17400"/>
                  <a:pt x="8424" y="17400"/>
                  <a:pt x="8424" y="17400"/>
                </a:cubicBezTo>
                <a:cubicBezTo>
                  <a:pt x="8424" y="17880"/>
                  <a:pt x="8424" y="18180"/>
                  <a:pt x="8424" y="18240"/>
                </a:cubicBezTo>
                <a:cubicBezTo>
                  <a:pt x="8280" y="18540"/>
                  <a:pt x="7704" y="18840"/>
                  <a:pt x="7488" y="18300"/>
                </a:cubicBezTo>
                <a:cubicBezTo>
                  <a:pt x="7488" y="18180"/>
                  <a:pt x="7488" y="17880"/>
                  <a:pt x="7488" y="17400"/>
                </a:cubicBezTo>
                <a:cubicBezTo>
                  <a:pt x="7488" y="13800"/>
                  <a:pt x="7488" y="13800"/>
                  <a:pt x="7488" y="13800"/>
                </a:cubicBezTo>
                <a:cubicBezTo>
                  <a:pt x="5976" y="13800"/>
                  <a:pt x="5976" y="13800"/>
                  <a:pt x="5976" y="13800"/>
                </a:cubicBezTo>
                <a:cubicBezTo>
                  <a:pt x="6048" y="17340"/>
                  <a:pt x="6048" y="17340"/>
                  <a:pt x="6048" y="17340"/>
                </a:cubicBezTo>
                <a:cubicBezTo>
                  <a:pt x="6048" y="17880"/>
                  <a:pt x="5976" y="18300"/>
                  <a:pt x="6048" y="18480"/>
                </a:cubicBezTo>
                <a:cubicBezTo>
                  <a:pt x="6048" y="18840"/>
                  <a:pt x="6048" y="19200"/>
                  <a:pt x="6408" y="19440"/>
                </a:cubicBezTo>
                <a:cubicBezTo>
                  <a:pt x="7056" y="19800"/>
                  <a:pt x="8352" y="19380"/>
                  <a:pt x="8712" y="18780"/>
                </a:cubicBezTo>
                <a:cubicBezTo>
                  <a:pt x="8712" y="19500"/>
                  <a:pt x="8712" y="19500"/>
                  <a:pt x="8712" y="19500"/>
                </a:cubicBezTo>
                <a:cubicBezTo>
                  <a:pt x="9936" y="19500"/>
                  <a:pt x="9936" y="19500"/>
                  <a:pt x="9936" y="19500"/>
                </a:cubicBezTo>
                <a:lnTo>
                  <a:pt x="9936" y="13800"/>
                </a:lnTo>
                <a:close/>
                <a:moveTo>
                  <a:pt x="14688" y="17880"/>
                </a:moveTo>
                <a:cubicBezTo>
                  <a:pt x="14688" y="14940"/>
                  <a:pt x="14688" y="14940"/>
                  <a:pt x="14688" y="14940"/>
                </a:cubicBezTo>
                <a:cubicBezTo>
                  <a:pt x="14688" y="13800"/>
                  <a:pt x="13680" y="13080"/>
                  <a:pt x="12312" y="14040"/>
                </a:cubicBezTo>
                <a:cubicBezTo>
                  <a:pt x="12312" y="11820"/>
                  <a:pt x="12312" y="11820"/>
                  <a:pt x="12312" y="11820"/>
                </a:cubicBezTo>
                <a:cubicBezTo>
                  <a:pt x="10800" y="11820"/>
                  <a:pt x="10800" y="11820"/>
                  <a:pt x="10800" y="11820"/>
                </a:cubicBezTo>
                <a:cubicBezTo>
                  <a:pt x="10800" y="19440"/>
                  <a:pt x="10800" y="19440"/>
                  <a:pt x="10800" y="19440"/>
                </a:cubicBezTo>
                <a:cubicBezTo>
                  <a:pt x="12024" y="19440"/>
                  <a:pt x="12024" y="19440"/>
                  <a:pt x="12024" y="19440"/>
                </a:cubicBezTo>
                <a:cubicBezTo>
                  <a:pt x="12168" y="18960"/>
                  <a:pt x="12168" y="18960"/>
                  <a:pt x="12168" y="18960"/>
                </a:cubicBezTo>
                <a:cubicBezTo>
                  <a:pt x="13752" y="20160"/>
                  <a:pt x="14688" y="19380"/>
                  <a:pt x="14688" y="17880"/>
                </a:cubicBezTo>
                <a:close/>
                <a:moveTo>
                  <a:pt x="19440" y="17520"/>
                </a:moveTo>
                <a:cubicBezTo>
                  <a:pt x="18288" y="17520"/>
                  <a:pt x="18288" y="17520"/>
                  <a:pt x="18288" y="17520"/>
                </a:cubicBezTo>
                <a:cubicBezTo>
                  <a:pt x="18288" y="17580"/>
                  <a:pt x="18288" y="17580"/>
                  <a:pt x="18288" y="17640"/>
                </a:cubicBezTo>
                <a:cubicBezTo>
                  <a:pt x="18288" y="18180"/>
                  <a:pt x="18288" y="18180"/>
                  <a:pt x="18288" y="18180"/>
                </a:cubicBezTo>
                <a:cubicBezTo>
                  <a:pt x="18288" y="18420"/>
                  <a:pt x="18000" y="18660"/>
                  <a:pt x="17640" y="18660"/>
                </a:cubicBezTo>
                <a:cubicBezTo>
                  <a:pt x="17424" y="18660"/>
                  <a:pt x="17424" y="18660"/>
                  <a:pt x="17424" y="18660"/>
                </a:cubicBezTo>
                <a:cubicBezTo>
                  <a:pt x="17136" y="18660"/>
                  <a:pt x="16848" y="18420"/>
                  <a:pt x="16848" y="18180"/>
                </a:cubicBezTo>
                <a:cubicBezTo>
                  <a:pt x="16848" y="18120"/>
                  <a:pt x="16848" y="18120"/>
                  <a:pt x="16848" y="18120"/>
                </a:cubicBezTo>
                <a:cubicBezTo>
                  <a:pt x="16848" y="17520"/>
                  <a:pt x="16848" y="17520"/>
                  <a:pt x="16848" y="17520"/>
                </a:cubicBezTo>
                <a:cubicBezTo>
                  <a:pt x="16848" y="16800"/>
                  <a:pt x="16848" y="16800"/>
                  <a:pt x="16848" y="16800"/>
                </a:cubicBezTo>
                <a:cubicBezTo>
                  <a:pt x="19440" y="16800"/>
                  <a:pt x="19440" y="16800"/>
                  <a:pt x="19440" y="16800"/>
                </a:cubicBezTo>
                <a:cubicBezTo>
                  <a:pt x="19440" y="15960"/>
                  <a:pt x="19440" y="15960"/>
                  <a:pt x="19440" y="15960"/>
                </a:cubicBezTo>
                <a:cubicBezTo>
                  <a:pt x="19440" y="15360"/>
                  <a:pt x="19368" y="14820"/>
                  <a:pt x="19296" y="14460"/>
                </a:cubicBezTo>
                <a:cubicBezTo>
                  <a:pt x="19152" y="13380"/>
                  <a:pt x="17352" y="13200"/>
                  <a:pt x="16416" y="13740"/>
                </a:cubicBezTo>
                <a:cubicBezTo>
                  <a:pt x="16128" y="13920"/>
                  <a:pt x="15912" y="14160"/>
                  <a:pt x="15840" y="14460"/>
                </a:cubicBezTo>
                <a:cubicBezTo>
                  <a:pt x="15696" y="14760"/>
                  <a:pt x="15624" y="15180"/>
                  <a:pt x="15624" y="15720"/>
                </a:cubicBezTo>
                <a:cubicBezTo>
                  <a:pt x="15624" y="17520"/>
                  <a:pt x="15624" y="17520"/>
                  <a:pt x="15624" y="17520"/>
                </a:cubicBezTo>
                <a:cubicBezTo>
                  <a:pt x="15624" y="20460"/>
                  <a:pt x="19944" y="20040"/>
                  <a:pt x="19440" y="17520"/>
                </a:cubicBezTo>
                <a:close/>
                <a:moveTo>
                  <a:pt x="13608" y="7860"/>
                </a:moveTo>
                <a:cubicBezTo>
                  <a:pt x="13680" y="8040"/>
                  <a:pt x="13824" y="8160"/>
                  <a:pt x="13968" y="8220"/>
                </a:cubicBezTo>
                <a:cubicBezTo>
                  <a:pt x="14184" y="8340"/>
                  <a:pt x="14328" y="8400"/>
                  <a:pt x="14616" y="8400"/>
                </a:cubicBezTo>
                <a:cubicBezTo>
                  <a:pt x="14832" y="8400"/>
                  <a:pt x="15048" y="8340"/>
                  <a:pt x="15192" y="8220"/>
                </a:cubicBezTo>
                <a:cubicBezTo>
                  <a:pt x="15336" y="8100"/>
                  <a:pt x="15480" y="7980"/>
                  <a:pt x="15624" y="7800"/>
                </a:cubicBezTo>
                <a:cubicBezTo>
                  <a:pt x="15552" y="8280"/>
                  <a:pt x="15552" y="8280"/>
                  <a:pt x="15552" y="8280"/>
                </a:cubicBezTo>
                <a:cubicBezTo>
                  <a:pt x="17280" y="8280"/>
                  <a:pt x="17280" y="8280"/>
                  <a:pt x="17280" y="8280"/>
                </a:cubicBezTo>
                <a:cubicBezTo>
                  <a:pt x="17280" y="2340"/>
                  <a:pt x="17280" y="2340"/>
                  <a:pt x="17280" y="2340"/>
                </a:cubicBezTo>
                <a:cubicBezTo>
                  <a:pt x="15912" y="2340"/>
                  <a:pt x="15912" y="2340"/>
                  <a:pt x="15912" y="2340"/>
                </a:cubicBezTo>
                <a:cubicBezTo>
                  <a:pt x="15912" y="6960"/>
                  <a:pt x="15912" y="6960"/>
                  <a:pt x="15912" y="6960"/>
                </a:cubicBezTo>
                <a:cubicBezTo>
                  <a:pt x="15912" y="7200"/>
                  <a:pt x="15696" y="7440"/>
                  <a:pt x="15408" y="7440"/>
                </a:cubicBezTo>
                <a:cubicBezTo>
                  <a:pt x="15048" y="7440"/>
                  <a:pt x="14832" y="7200"/>
                  <a:pt x="14832" y="6960"/>
                </a:cubicBezTo>
                <a:cubicBezTo>
                  <a:pt x="14832" y="2340"/>
                  <a:pt x="14832" y="2340"/>
                  <a:pt x="14832" y="2340"/>
                </a:cubicBezTo>
                <a:cubicBezTo>
                  <a:pt x="13464" y="2340"/>
                  <a:pt x="13464" y="2340"/>
                  <a:pt x="13464" y="2340"/>
                </a:cubicBezTo>
                <a:cubicBezTo>
                  <a:pt x="13464" y="6360"/>
                  <a:pt x="13464" y="6360"/>
                  <a:pt x="13464" y="6360"/>
                </a:cubicBezTo>
                <a:cubicBezTo>
                  <a:pt x="13464" y="6840"/>
                  <a:pt x="13464" y="7200"/>
                  <a:pt x="13464" y="7380"/>
                </a:cubicBezTo>
                <a:cubicBezTo>
                  <a:pt x="13536" y="7560"/>
                  <a:pt x="13536" y="7680"/>
                  <a:pt x="13608" y="7860"/>
                </a:cubicBezTo>
                <a:close/>
                <a:moveTo>
                  <a:pt x="8568" y="4500"/>
                </a:moveTo>
                <a:cubicBezTo>
                  <a:pt x="8568" y="3960"/>
                  <a:pt x="8640" y="3480"/>
                  <a:pt x="8712" y="3180"/>
                </a:cubicBezTo>
                <a:cubicBezTo>
                  <a:pt x="8856" y="2880"/>
                  <a:pt x="9072" y="2580"/>
                  <a:pt x="9360" y="2400"/>
                </a:cubicBezTo>
                <a:cubicBezTo>
                  <a:pt x="9648" y="2220"/>
                  <a:pt x="10008" y="2100"/>
                  <a:pt x="10512" y="2100"/>
                </a:cubicBezTo>
                <a:cubicBezTo>
                  <a:pt x="10872" y="2100"/>
                  <a:pt x="11232" y="2160"/>
                  <a:pt x="11448" y="2280"/>
                </a:cubicBezTo>
                <a:cubicBezTo>
                  <a:pt x="11736" y="2400"/>
                  <a:pt x="11952" y="2580"/>
                  <a:pt x="12096" y="2760"/>
                </a:cubicBezTo>
                <a:cubicBezTo>
                  <a:pt x="12240" y="3000"/>
                  <a:pt x="12384" y="3180"/>
                  <a:pt x="12456" y="3420"/>
                </a:cubicBezTo>
                <a:cubicBezTo>
                  <a:pt x="12456" y="3600"/>
                  <a:pt x="12528" y="3960"/>
                  <a:pt x="12528" y="4380"/>
                </a:cubicBezTo>
                <a:cubicBezTo>
                  <a:pt x="12528" y="5880"/>
                  <a:pt x="12528" y="5880"/>
                  <a:pt x="12528" y="5880"/>
                </a:cubicBezTo>
                <a:cubicBezTo>
                  <a:pt x="12528" y="6420"/>
                  <a:pt x="12456" y="6840"/>
                  <a:pt x="12456" y="7080"/>
                </a:cubicBezTo>
                <a:cubicBezTo>
                  <a:pt x="12384" y="7320"/>
                  <a:pt x="12240" y="7560"/>
                  <a:pt x="12096" y="7800"/>
                </a:cubicBezTo>
                <a:cubicBezTo>
                  <a:pt x="11952" y="8040"/>
                  <a:pt x="11736" y="8220"/>
                  <a:pt x="11448" y="8280"/>
                </a:cubicBezTo>
                <a:cubicBezTo>
                  <a:pt x="11160" y="8400"/>
                  <a:pt x="10872" y="8460"/>
                  <a:pt x="10584" y="8460"/>
                </a:cubicBezTo>
                <a:cubicBezTo>
                  <a:pt x="10152" y="8460"/>
                  <a:pt x="9864" y="8400"/>
                  <a:pt x="9576" y="8340"/>
                </a:cubicBezTo>
                <a:cubicBezTo>
                  <a:pt x="9288" y="8220"/>
                  <a:pt x="9144" y="8100"/>
                  <a:pt x="9000" y="7920"/>
                </a:cubicBezTo>
                <a:cubicBezTo>
                  <a:pt x="8784" y="7740"/>
                  <a:pt x="8712" y="7500"/>
                  <a:pt x="8640" y="7260"/>
                </a:cubicBezTo>
                <a:cubicBezTo>
                  <a:pt x="8568" y="6960"/>
                  <a:pt x="8568" y="6600"/>
                  <a:pt x="8568" y="6060"/>
                </a:cubicBezTo>
                <a:lnTo>
                  <a:pt x="8568" y="4500"/>
                </a:lnTo>
                <a:close/>
                <a:moveTo>
                  <a:pt x="9864" y="6840"/>
                </a:moveTo>
                <a:cubicBezTo>
                  <a:pt x="9864" y="7200"/>
                  <a:pt x="10152" y="7500"/>
                  <a:pt x="10512" y="7500"/>
                </a:cubicBezTo>
                <a:cubicBezTo>
                  <a:pt x="10872" y="7500"/>
                  <a:pt x="11232" y="7200"/>
                  <a:pt x="11232" y="6840"/>
                </a:cubicBezTo>
                <a:cubicBezTo>
                  <a:pt x="11232" y="3720"/>
                  <a:pt x="11232" y="3720"/>
                  <a:pt x="11232" y="3720"/>
                </a:cubicBezTo>
                <a:cubicBezTo>
                  <a:pt x="11232" y="3360"/>
                  <a:pt x="10872" y="3120"/>
                  <a:pt x="10512" y="3120"/>
                </a:cubicBezTo>
                <a:cubicBezTo>
                  <a:pt x="10152" y="3120"/>
                  <a:pt x="9864" y="3360"/>
                  <a:pt x="9864" y="3720"/>
                </a:cubicBezTo>
                <a:lnTo>
                  <a:pt x="9864" y="6840"/>
                </a:lnTo>
                <a:close/>
                <a:moveTo>
                  <a:pt x="5256" y="8460"/>
                </a:moveTo>
                <a:cubicBezTo>
                  <a:pt x="6840" y="8460"/>
                  <a:pt x="6840" y="8460"/>
                  <a:pt x="6840" y="8460"/>
                </a:cubicBezTo>
                <a:cubicBezTo>
                  <a:pt x="6840" y="3900"/>
                  <a:pt x="6840" y="3900"/>
                  <a:pt x="6840" y="3900"/>
                </a:cubicBezTo>
                <a:cubicBezTo>
                  <a:pt x="8712" y="0"/>
                  <a:pt x="8712" y="0"/>
                  <a:pt x="8712" y="0"/>
                </a:cubicBezTo>
                <a:cubicBezTo>
                  <a:pt x="6984" y="0"/>
                  <a:pt x="6984" y="0"/>
                  <a:pt x="6984" y="0"/>
                </a:cubicBezTo>
                <a:cubicBezTo>
                  <a:pt x="5976" y="2880"/>
                  <a:pt x="5976" y="2880"/>
                  <a:pt x="5976" y="2880"/>
                </a:cubicBezTo>
                <a:cubicBezTo>
                  <a:pt x="4968" y="0"/>
                  <a:pt x="4968" y="0"/>
                  <a:pt x="4968" y="0"/>
                </a:cubicBezTo>
                <a:cubicBezTo>
                  <a:pt x="3240" y="0"/>
                  <a:pt x="3240" y="0"/>
                  <a:pt x="3240" y="0"/>
                </a:cubicBezTo>
                <a:cubicBezTo>
                  <a:pt x="5256" y="3900"/>
                  <a:pt x="5256" y="3900"/>
                  <a:pt x="5256" y="3900"/>
                </a:cubicBezTo>
                <a:lnTo>
                  <a:pt x="5256" y="8460"/>
                </a:lnTo>
                <a:close/>
              </a:path>
            </a:pathLst>
          </a:custGeom>
          <a:solidFill>
            <a:srgbClr val="FFFFFF"/>
          </a:solidFill>
          <a:ln w="12700">
            <a:miter lim="400000"/>
          </a:ln>
        </p:spPr>
        <p:txBody>
          <a:bodyPr tIns="91439" bIns="91439"/>
          <a:lstStyle/>
          <a:p>
            <a:pPr defTabSz="914400">
              <a:lnSpc>
                <a:spcPct val="100000"/>
              </a:lnSpc>
              <a:defRPr sz="5400">
                <a:solidFill>
                  <a:srgbClr val="000000"/>
                </a:solidFill>
                <a:latin typeface="Poppins Light"/>
                <a:ea typeface="Poppins Light"/>
                <a:cs typeface="Poppins Light"/>
                <a:sym typeface="Poppins Light"/>
              </a:defRPr>
            </a:pPr>
            <a:endParaRPr/>
          </a:p>
        </p:txBody>
      </p:sp>
      <p:sp>
        <p:nvSpPr>
          <p:cNvPr id="2" name="Rectangle 1">
            <a:extLst>
              <a:ext uri="{FF2B5EF4-FFF2-40B4-BE49-F238E27FC236}">
                <a16:creationId xmlns:a16="http://schemas.microsoft.com/office/drawing/2014/main" id="{3A249DB0-CF8F-2046-ACA6-EA2872EF98A0}"/>
              </a:ext>
            </a:extLst>
          </p:cNvPr>
          <p:cNvSpPr/>
          <p:nvPr/>
        </p:nvSpPr>
        <p:spPr>
          <a:xfrm>
            <a:off x="4572000" y="4333726"/>
            <a:ext cx="2870200" cy="417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A6BD0AA-7D3A-074D-9B1C-9B3C30A5E4CD}"/>
              </a:ext>
            </a:extLst>
          </p:cNvPr>
          <p:cNvSpPr txBox="1"/>
          <p:nvPr/>
        </p:nvSpPr>
        <p:spPr>
          <a:xfrm>
            <a:off x="4741812" y="4406732"/>
            <a:ext cx="5686425" cy="276999"/>
          </a:xfrm>
          <a:prstGeom prst="rect">
            <a:avLst/>
          </a:prstGeom>
          <a:noFill/>
        </p:spPr>
        <p:txBody>
          <a:bodyPr wrap="square" rtlCol="0">
            <a:spAutoFit/>
          </a:bodyPr>
          <a:lstStyle/>
          <a:p>
            <a:r>
              <a:rPr lang="en-US" sz="1200" b="1" dirty="0">
                <a:solidFill>
                  <a:schemeClr val="accent1"/>
                </a:solidFill>
              </a:rPr>
              <a:t>Cyndee Haydon / </a:t>
            </a:r>
            <a:r>
              <a:rPr lang="en-US" sz="1200" dirty="0">
                <a:solidFill>
                  <a:schemeClr val="accent1"/>
                </a:solidFill>
              </a:rPr>
              <a:t>Future Home Realty</a:t>
            </a:r>
            <a:endParaRPr lang="en-US" sz="1200" b="1" dirty="0">
              <a:solidFill>
                <a:schemeClr val="accent1"/>
              </a:solidFill>
            </a:endParaRPr>
          </a:p>
        </p:txBody>
      </p:sp>
      <p:sp>
        <p:nvSpPr>
          <p:cNvPr id="27" name="Freeform 122">
            <a:hlinkClick r:id="rId4"/>
            <a:extLst>
              <a:ext uri="{FF2B5EF4-FFF2-40B4-BE49-F238E27FC236}">
                <a16:creationId xmlns:a16="http://schemas.microsoft.com/office/drawing/2014/main" id="{39525511-CF72-594E-A4C5-37FAACF72BE6}"/>
              </a:ext>
            </a:extLst>
          </p:cNvPr>
          <p:cNvSpPr/>
          <p:nvPr/>
        </p:nvSpPr>
        <p:spPr>
          <a:xfrm>
            <a:off x="11079663" y="6022433"/>
            <a:ext cx="404843" cy="408442"/>
          </a:xfrm>
          <a:custGeom>
            <a:avLst/>
            <a:gdLst/>
            <a:ahLst/>
            <a:cxnLst>
              <a:cxn ang="0">
                <a:pos x="wd2" y="hd2"/>
              </a:cxn>
              <a:cxn ang="5400000">
                <a:pos x="wd2" y="hd2"/>
              </a:cxn>
              <a:cxn ang="10800000">
                <a:pos x="wd2" y="hd2"/>
              </a:cxn>
              <a:cxn ang="16200000">
                <a:pos x="wd2" y="hd2"/>
              </a:cxn>
            </a:cxnLst>
            <a:rect l="0" t="0" r="r" b="b"/>
            <a:pathLst>
              <a:path w="21600" h="21600" extrusionOk="0">
                <a:moveTo>
                  <a:pt x="21600" y="17550"/>
                </a:moveTo>
                <a:cubicBezTo>
                  <a:pt x="21600" y="19800"/>
                  <a:pt x="19781" y="21600"/>
                  <a:pt x="17507" y="21600"/>
                </a:cubicBezTo>
                <a:cubicBezTo>
                  <a:pt x="4093" y="21600"/>
                  <a:pt x="4093" y="21600"/>
                  <a:pt x="4093" y="21600"/>
                </a:cubicBezTo>
                <a:cubicBezTo>
                  <a:pt x="1819" y="21600"/>
                  <a:pt x="0" y="19800"/>
                  <a:pt x="0" y="17550"/>
                </a:cubicBezTo>
                <a:cubicBezTo>
                  <a:pt x="0" y="4050"/>
                  <a:pt x="0" y="4050"/>
                  <a:pt x="0" y="4050"/>
                </a:cubicBezTo>
                <a:cubicBezTo>
                  <a:pt x="0" y="1800"/>
                  <a:pt x="1819" y="0"/>
                  <a:pt x="4093" y="0"/>
                </a:cubicBezTo>
                <a:cubicBezTo>
                  <a:pt x="17507" y="0"/>
                  <a:pt x="17507" y="0"/>
                  <a:pt x="17507" y="0"/>
                </a:cubicBezTo>
                <a:cubicBezTo>
                  <a:pt x="19781" y="0"/>
                  <a:pt x="21600" y="1800"/>
                  <a:pt x="21600" y="4050"/>
                </a:cubicBezTo>
                <a:lnTo>
                  <a:pt x="21600" y="17550"/>
                </a:lnTo>
                <a:close/>
                <a:moveTo>
                  <a:pt x="16371" y="7200"/>
                </a:moveTo>
                <a:cubicBezTo>
                  <a:pt x="17053" y="6975"/>
                  <a:pt x="17507" y="6300"/>
                  <a:pt x="17735" y="5625"/>
                </a:cubicBezTo>
                <a:cubicBezTo>
                  <a:pt x="17053" y="5850"/>
                  <a:pt x="16371" y="6300"/>
                  <a:pt x="15688" y="6300"/>
                </a:cubicBezTo>
                <a:cubicBezTo>
                  <a:pt x="15234" y="5850"/>
                  <a:pt x="14552" y="5400"/>
                  <a:pt x="13642" y="5400"/>
                </a:cubicBezTo>
                <a:cubicBezTo>
                  <a:pt x="12051" y="5400"/>
                  <a:pt x="10686" y="6750"/>
                  <a:pt x="10686" y="8325"/>
                </a:cubicBezTo>
                <a:cubicBezTo>
                  <a:pt x="10686" y="8550"/>
                  <a:pt x="10686" y="8775"/>
                  <a:pt x="10686" y="9000"/>
                </a:cubicBezTo>
                <a:cubicBezTo>
                  <a:pt x="8185" y="9000"/>
                  <a:pt x="5912" y="7650"/>
                  <a:pt x="4547" y="5850"/>
                </a:cubicBezTo>
                <a:cubicBezTo>
                  <a:pt x="4320" y="6300"/>
                  <a:pt x="4093" y="6975"/>
                  <a:pt x="4093" y="7425"/>
                </a:cubicBezTo>
                <a:cubicBezTo>
                  <a:pt x="4093" y="8550"/>
                  <a:pt x="4547" y="9450"/>
                  <a:pt x="5457" y="9900"/>
                </a:cubicBezTo>
                <a:cubicBezTo>
                  <a:pt x="5002" y="9900"/>
                  <a:pt x="4547" y="9675"/>
                  <a:pt x="4093" y="9450"/>
                </a:cubicBezTo>
                <a:cubicBezTo>
                  <a:pt x="4093" y="9450"/>
                  <a:pt x="4093" y="9450"/>
                  <a:pt x="4093" y="9450"/>
                </a:cubicBezTo>
                <a:cubicBezTo>
                  <a:pt x="4093" y="11025"/>
                  <a:pt x="5002" y="12150"/>
                  <a:pt x="6366" y="12375"/>
                </a:cubicBezTo>
                <a:cubicBezTo>
                  <a:pt x="6139" y="12600"/>
                  <a:pt x="5912" y="12600"/>
                  <a:pt x="5684" y="12600"/>
                </a:cubicBezTo>
                <a:cubicBezTo>
                  <a:pt x="5457" y="12600"/>
                  <a:pt x="5457" y="12600"/>
                  <a:pt x="5229" y="12600"/>
                </a:cubicBezTo>
                <a:cubicBezTo>
                  <a:pt x="5457" y="13725"/>
                  <a:pt x="6594" y="14625"/>
                  <a:pt x="7958" y="14625"/>
                </a:cubicBezTo>
                <a:cubicBezTo>
                  <a:pt x="6821" y="15300"/>
                  <a:pt x="5684" y="15750"/>
                  <a:pt x="4320" y="15750"/>
                </a:cubicBezTo>
                <a:cubicBezTo>
                  <a:pt x="4093" y="15750"/>
                  <a:pt x="3865" y="15750"/>
                  <a:pt x="3638" y="15750"/>
                </a:cubicBezTo>
                <a:cubicBezTo>
                  <a:pt x="4775" y="16650"/>
                  <a:pt x="6366" y="17100"/>
                  <a:pt x="8185" y="17100"/>
                </a:cubicBezTo>
                <a:cubicBezTo>
                  <a:pt x="13642" y="17100"/>
                  <a:pt x="16598" y="12600"/>
                  <a:pt x="16598" y="8775"/>
                </a:cubicBezTo>
                <a:cubicBezTo>
                  <a:pt x="16598" y="8550"/>
                  <a:pt x="16598" y="8325"/>
                  <a:pt x="16598" y="8325"/>
                </a:cubicBezTo>
                <a:cubicBezTo>
                  <a:pt x="17053" y="7875"/>
                  <a:pt x="17735" y="7425"/>
                  <a:pt x="17962" y="6750"/>
                </a:cubicBezTo>
                <a:cubicBezTo>
                  <a:pt x="17507" y="6975"/>
                  <a:pt x="17053" y="7200"/>
                  <a:pt x="16371" y="7200"/>
                </a:cubicBezTo>
                <a:close/>
              </a:path>
            </a:pathLst>
          </a:custGeom>
          <a:solidFill>
            <a:srgbClr val="F5FCFF"/>
          </a:solidFill>
          <a:ln w="12700">
            <a:miter lim="400000"/>
          </a:ln>
        </p:spPr>
        <p:txBody>
          <a:bodyPr tIns="91439" bIns="91439"/>
          <a:lstStyle/>
          <a:p>
            <a:pPr defTabSz="914400">
              <a:lnSpc>
                <a:spcPct val="100000"/>
              </a:lnSpc>
              <a:defRPr sz="5400">
                <a:solidFill>
                  <a:srgbClr val="000000"/>
                </a:solidFill>
                <a:latin typeface="Poppins Light"/>
                <a:ea typeface="Poppins Light"/>
                <a:cs typeface="Poppins Light"/>
                <a:sym typeface="Poppins Light"/>
              </a:defRPr>
            </a:pPr>
            <a:endParaRPr/>
          </a:p>
        </p:txBody>
      </p:sp>
      <p:sp>
        <p:nvSpPr>
          <p:cNvPr id="28" name="Freeform 123">
            <a:hlinkClick r:id="rId5"/>
            <a:extLst>
              <a:ext uri="{FF2B5EF4-FFF2-40B4-BE49-F238E27FC236}">
                <a16:creationId xmlns:a16="http://schemas.microsoft.com/office/drawing/2014/main" id="{C6AF0D4C-6734-E643-B2AB-D5553985BBF1}"/>
              </a:ext>
            </a:extLst>
          </p:cNvPr>
          <p:cNvSpPr/>
          <p:nvPr/>
        </p:nvSpPr>
        <p:spPr>
          <a:xfrm>
            <a:off x="8975966" y="6027097"/>
            <a:ext cx="404843" cy="404843"/>
          </a:xfrm>
          <a:custGeom>
            <a:avLst/>
            <a:gdLst/>
            <a:ahLst/>
            <a:cxnLst>
              <a:cxn ang="0">
                <a:pos x="wd2" y="hd2"/>
              </a:cxn>
              <a:cxn ang="5400000">
                <a:pos x="wd2" y="hd2"/>
              </a:cxn>
              <a:cxn ang="10800000">
                <a:pos x="wd2" y="hd2"/>
              </a:cxn>
              <a:cxn ang="16200000">
                <a:pos x="wd2" y="hd2"/>
              </a:cxn>
            </a:cxnLst>
            <a:rect l="0" t="0" r="r" b="b"/>
            <a:pathLst>
              <a:path w="21600" h="21600" extrusionOk="0">
                <a:moveTo>
                  <a:pt x="21600" y="4050"/>
                </a:moveTo>
                <a:cubicBezTo>
                  <a:pt x="21600" y="17550"/>
                  <a:pt x="21600" y="17550"/>
                  <a:pt x="21600" y="17550"/>
                </a:cubicBezTo>
                <a:cubicBezTo>
                  <a:pt x="21600" y="19800"/>
                  <a:pt x="19800" y="21600"/>
                  <a:pt x="17550" y="21600"/>
                </a:cubicBezTo>
                <a:cubicBezTo>
                  <a:pt x="15075" y="21600"/>
                  <a:pt x="15075" y="21600"/>
                  <a:pt x="15075" y="21600"/>
                </a:cubicBezTo>
                <a:cubicBezTo>
                  <a:pt x="15075" y="13275"/>
                  <a:pt x="15075" y="13275"/>
                  <a:pt x="15075" y="13275"/>
                </a:cubicBezTo>
                <a:cubicBezTo>
                  <a:pt x="17775" y="13275"/>
                  <a:pt x="17775" y="13275"/>
                  <a:pt x="17775" y="13275"/>
                </a:cubicBezTo>
                <a:cubicBezTo>
                  <a:pt x="18225" y="9900"/>
                  <a:pt x="18225" y="9900"/>
                  <a:pt x="18225" y="9900"/>
                </a:cubicBezTo>
                <a:cubicBezTo>
                  <a:pt x="15075" y="9900"/>
                  <a:pt x="15075" y="9900"/>
                  <a:pt x="15075" y="9900"/>
                </a:cubicBezTo>
                <a:cubicBezTo>
                  <a:pt x="15075" y="7875"/>
                  <a:pt x="15075" y="7875"/>
                  <a:pt x="15075" y="7875"/>
                </a:cubicBezTo>
                <a:cubicBezTo>
                  <a:pt x="15075" y="6975"/>
                  <a:pt x="15300" y="6300"/>
                  <a:pt x="16650" y="6300"/>
                </a:cubicBezTo>
                <a:cubicBezTo>
                  <a:pt x="18225" y="6300"/>
                  <a:pt x="18225" y="6300"/>
                  <a:pt x="18225" y="6300"/>
                </a:cubicBezTo>
                <a:cubicBezTo>
                  <a:pt x="18225" y="3375"/>
                  <a:pt x="18225" y="3375"/>
                  <a:pt x="18225" y="3375"/>
                </a:cubicBezTo>
                <a:cubicBezTo>
                  <a:pt x="18000" y="3375"/>
                  <a:pt x="17100" y="3375"/>
                  <a:pt x="15750" y="3375"/>
                </a:cubicBezTo>
                <a:cubicBezTo>
                  <a:pt x="13275" y="3375"/>
                  <a:pt x="11700" y="4725"/>
                  <a:pt x="11700" y="7650"/>
                </a:cubicBezTo>
                <a:cubicBezTo>
                  <a:pt x="11700" y="9900"/>
                  <a:pt x="11700" y="9900"/>
                  <a:pt x="11700" y="9900"/>
                </a:cubicBezTo>
                <a:cubicBezTo>
                  <a:pt x="8775" y="9900"/>
                  <a:pt x="8775" y="9900"/>
                  <a:pt x="8775" y="9900"/>
                </a:cubicBezTo>
                <a:cubicBezTo>
                  <a:pt x="8775" y="13275"/>
                  <a:pt x="8775" y="13275"/>
                  <a:pt x="8775" y="13275"/>
                </a:cubicBezTo>
                <a:cubicBezTo>
                  <a:pt x="11700" y="13275"/>
                  <a:pt x="11700" y="13275"/>
                  <a:pt x="11700" y="13275"/>
                </a:cubicBezTo>
                <a:cubicBezTo>
                  <a:pt x="11700" y="21600"/>
                  <a:pt x="11700" y="21600"/>
                  <a:pt x="11700" y="21600"/>
                </a:cubicBezTo>
                <a:cubicBezTo>
                  <a:pt x="4050" y="21600"/>
                  <a:pt x="4050" y="21600"/>
                  <a:pt x="4050" y="21600"/>
                </a:cubicBezTo>
                <a:cubicBezTo>
                  <a:pt x="1800" y="21600"/>
                  <a:pt x="0" y="19800"/>
                  <a:pt x="0" y="17550"/>
                </a:cubicBezTo>
                <a:cubicBezTo>
                  <a:pt x="0" y="4050"/>
                  <a:pt x="0" y="4050"/>
                  <a:pt x="0" y="4050"/>
                </a:cubicBezTo>
                <a:cubicBezTo>
                  <a:pt x="0" y="1800"/>
                  <a:pt x="1800" y="0"/>
                  <a:pt x="4050" y="0"/>
                </a:cubicBezTo>
                <a:cubicBezTo>
                  <a:pt x="17550" y="0"/>
                  <a:pt x="17550" y="0"/>
                  <a:pt x="17550" y="0"/>
                </a:cubicBezTo>
                <a:cubicBezTo>
                  <a:pt x="19800" y="0"/>
                  <a:pt x="21600" y="1800"/>
                  <a:pt x="21600" y="4050"/>
                </a:cubicBezTo>
                <a:close/>
              </a:path>
            </a:pathLst>
          </a:custGeom>
          <a:solidFill>
            <a:srgbClr val="F5FCFF"/>
          </a:solidFill>
          <a:ln w="12700">
            <a:miter lim="400000"/>
          </a:ln>
        </p:spPr>
        <p:txBody>
          <a:bodyPr tIns="91439" bIns="91439"/>
          <a:lstStyle/>
          <a:p>
            <a:pPr defTabSz="914400">
              <a:lnSpc>
                <a:spcPct val="100000"/>
              </a:lnSpc>
              <a:defRPr sz="5400">
                <a:solidFill>
                  <a:srgbClr val="000000"/>
                </a:solidFill>
                <a:latin typeface="Poppins Light"/>
                <a:ea typeface="Poppins Light"/>
                <a:cs typeface="Poppins Light"/>
                <a:sym typeface="Poppins Light"/>
              </a:defRPr>
            </a:pPr>
            <a:endParaRPr/>
          </a:p>
        </p:txBody>
      </p:sp>
      <p:sp>
        <p:nvSpPr>
          <p:cNvPr id="29" name="Freeform 132">
            <a:hlinkClick r:id="rId6"/>
            <a:extLst>
              <a:ext uri="{FF2B5EF4-FFF2-40B4-BE49-F238E27FC236}">
                <a16:creationId xmlns:a16="http://schemas.microsoft.com/office/drawing/2014/main" id="{F9693849-6890-E841-B599-704288EB7605}"/>
              </a:ext>
            </a:extLst>
          </p:cNvPr>
          <p:cNvSpPr/>
          <p:nvPr/>
        </p:nvSpPr>
        <p:spPr>
          <a:xfrm>
            <a:off x="10544386" y="6031807"/>
            <a:ext cx="399603" cy="395425"/>
          </a:xfrm>
          <a:custGeom>
            <a:avLst/>
            <a:gdLst/>
            <a:ahLst/>
            <a:cxnLst>
              <a:cxn ang="0">
                <a:pos x="wd2" y="hd2"/>
              </a:cxn>
              <a:cxn ang="5400000">
                <a:pos x="wd2" y="hd2"/>
              </a:cxn>
              <a:cxn ang="10800000">
                <a:pos x="wd2" y="hd2"/>
              </a:cxn>
              <a:cxn ang="16200000">
                <a:pos x="wd2" y="hd2"/>
              </a:cxn>
            </a:cxnLst>
            <a:rect l="0" t="0" r="r" b="b"/>
            <a:pathLst>
              <a:path w="21600" h="21600" extrusionOk="0">
                <a:moveTo>
                  <a:pt x="21600" y="17550"/>
                </a:moveTo>
                <a:cubicBezTo>
                  <a:pt x="21600" y="19800"/>
                  <a:pt x="19800" y="21600"/>
                  <a:pt x="17550" y="21600"/>
                </a:cubicBezTo>
                <a:cubicBezTo>
                  <a:pt x="4050" y="21600"/>
                  <a:pt x="4050" y="21600"/>
                  <a:pt x="4050" y="21600"/>
                </a:cubicBezTo>
                <a:cubicBezTo>
                  <a:pt x="1800" y="21600"/>
                  <a:pt x="0" y="19800"/>
                  <a:pt x="0" y="17550"/>
                </a:cubicBezTo>
                <a:cubicBezTo>
                  <a:pt x="0" y="4050"/>
                  <a:pt x="0" y="4050"/>
                  <a:pt x="0" y="4050"/>
                </a:cubicBezTo>
                <a:cubicBezTo>
                  <a:pt x="0" y="1800"/>
                  <a:pt x="1800" y="0"/>
                  <a:pt x="4050" y="0"/>
                </a:cubicBezTo>
                <a:cubicBezTo>
                  <a:pt x="17550" y="0"/>
                  <a:pt x="17550" y="0"/>
                  <a:pt x="17550" y="0"/>
                </a:cubicBezTo>
                <a:cubicBezTo>
                  <a:pt x="19800" y="0"/>
                  <a:pt x="21600" y="1800"/>
                  <a:pt x="21600" y="4050"/>
                </a:cubicBezTo>
                <a:lnTo>
                  <a:pt x="21600" y="17550"/>
                </a:lnTo>
                <a:close/>
                <a:moveTo>
                  <a:pt x="4950" y="3600"/>
                </a:moveTo>
                <a:cubicBezTo>
                  <a:pt x="3825" y="3600"/>
                  <a:pt x="3150" y="4275"/>
                  <a:pt x="3150" y="5400"/>
                </a:cubicBezTo>
                <a:cubicBezTo>
                  <a:pt x="3150" y="6300"/>
                  <a:pt x="3825" y="6975"/>
                  <a:pt x="4950" y="6975"/>
                </a:cubicBezTo>
                <a:cubicBezTo>
                  <a:pt x="4950" y="6975"/>
                  <a:pt x="4950" y="6975"/>
                  <a:pt x="4950" y="6975"/>
                </a:cubicBezTo>
                <a:cubicBezTo>
                  <a:pt x="6075" y="6975"/>
                  <a:pt x="6750" y="6300"/>
                  <a:pt x="6750" y="5400"/>
                </a:cubicBezTo>
                <a:cubicBezTo>
                  <a:pt x="6750" y="4275"/>
                  <a:pt x="6075" y="3600"/>
                  <a:pt x="4950" y="3600"/>
                </a:cubicBezTo>
                <a:close/>
                <a:moveTo>
                  <a:pt x="6525" y="18000"/>
                </a:moveTo>
                <a:cubicBezTo>
                  <a:pt x="6525" y="8325"/>
                  <a:pt x="6525" y="8325"/>
                  <a:pt x="6525" y="8325"/>
                </a:cubicBezTo>
                <a:cubicBezTo>
                  <a:pt x="3375" y="8325"/>
                  <a:pt x="3375" y="8325"/>
                  <a:pt x="3375" y="8325"/>
                </a:cubicBezTo>
                <a:cubicBezTo>
                  <a:pt x="3375" y="18000"/>
                  <a:pt x="3375" y="18000"/>
                  <a:pt x="3375" y="18000"/>
                </a:cubicBezTo>
                <a:lnTo>
                  <a:pt x="6525" y="18000"/>
                </a:lnTo>
                <a:close/>
                <a:moveTo>
                  <a:pt x="18225" y="18000"/>
                </a:moveTo>
                <a:cubicBezTo>
                  <a:pt x="18225" y="12375"/>
                  <a:pt x="18225" y="12375"/>
                  <a:pt x="18225" y="12375"/>
                </a:cubicBezTo>
                <a:cubicBezTo>
                  <a:pt x="18225" y="9450"/>
                  <a:pt x="16650" y="8100"/>
                  <a:pt x="14400" y="8100"/>
                </a:cubicBezTo>
                <a:cubicBezTo>
                  <a:pt x="12825" y="8100"/>
                  <a:pt x="11925" y="9000"/>
                  <a:pt x="11475" y="9675"/>
                </a:cubicBezTo>
                <a:cubicBezTo>
                  <a:pt x="11700" y="9675"/>
                  <a:pt x="11700" y="9675"/>
                  <a:pt x="11700" y="9675"/>
                </a:cubicBezTo>
                <a:cubicBezTo>
                  <a:pt x="11700" y="8325"/>
                  <a:pt x="11700" y="8325"/>
                  <a:pt x="11700" y="8325"/>
                </a:cubicBezTo>
                <a:cubicBezTo>
                  <a:pt x="8325" y="8325"/>
                  <a:pt x="8325" y="8325"/>
                  <a:pt x="8325" y="8325"/>
                </a:cubicBezTo>
                <a:cubicBezTo>
                  <a:pt x="8325" y="8325"/>
                  <a:pt x="8325" y="9225"/>
                  <a:pt x="8325" y="18000"/>
                </a:cubicBezTo>
                <a:cubicBezTo>
                  <a:pt x="11700" y="18000"/>
                  <a:pt x="11700" y="18000"/>
                  <a:pt x="11700" y="18000"/>
                </a:cubicBezTo>
                <a:cubicBezTo>
                  <a:pt x="11700" y="12600"/>
                  <a:pt x="11700" y="12600"/>
                  <a:pt x="11700" y="12600"/>
                </a:cubicBezTo>
                <a:cubicBezTo>
                  <a:pt x="11700" y="12375"/>
                  <a:pt x="11700" y="12150"/>
                  <a:pt x="11700" y="11925"/>
                </a:cubicBezTo>
                <a:cubicBezTo>
                  <a:pt x="11925" y="11250"/>
                  <a:pt x="12375" y="10575"/>
                  <a:pt x="13275" y="10575"/>
                </a:cubicBezTo>
                <a:cubicBezTo>
                  <a:pt x="14625" y="10575"/>
                  <a:pt x="15075" y="11475"/>
                  <a:pt x="15075" y="12825"/>
                </a:cubicBezTo>
                <a:cubicBezTo>
                  <a:pt x="15075" y="18000"/>
                  <a:pt x="15075" y="18000"/>
                  <a:pt x="15075" y="18000"/>
                </a:cubicBezTo>
                <a:lnTo>
                  <a:pt x="18225" y="18000"/>
                </a:lnTo>
                <a:close/>
              </a:path>
            </a:pathLst>
          </a:custGeom>
          <a:solidFill>
            <a:srgbClr val="F5FCFF"/>
          </a:solidFill>
          <a:ln w="12700">
            <a:miter lim="400000"/>
          </a:ln>
        </p:spPr>
        <p:txBody>
          <a:bodyPr tIns="91439" bIns="91439"/>
          <a:lstStyle/>
          <a:p>
            <a:pPr defTabSz="914400">
              <a:lnSpc>
                <a:spcPct val="100000"/>
              </a:lnSpc>
              <a:defRPr sz="5400">
                <a:solidFill>
                  <a:srgbClr val="000000"/>
                </a:solidFill>
                <a:latin typeface="Poppins Light"/>
                <a:ea typeface="Poppins Light"/>
                <a:cs typeface="Poppins Light"/>
                <a:sym typeface="Poppins Light"/>
              </a:defRPr>
            </a:pPr>
            <a:endParaRPr/>
          </a:p>
        </p:txBody>
      </p:sp>
      <p:pic>
        <p:nvPicPr>
          <p:cNvPr id="30" name="Picture 29" descr="A picture containing drawing&#10;&#10;Description automatically generated">
            <a:hlinkClick r:id="rId7"/>
            <a:extLst>
              <a:ext uri="{FF2B5EF4-FFF2-40B4-BE49-F238E27FC236}">
                <a16:creationId xmlns:a16="http://schemas.microsoft.com/office/drawing/2014/main" id="{25EFEBB4-1378-9846-991C-8B1F289DF5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4382" y="5997771"/>
            <a:ext cx="470835" cy="463496"/>
          </a:xfrm>
          <a:prstGeom prst="rect">
            <a:avLst/>
          </a:prstGeom>
        </p:spPr>
      </p:pic>
      <p:sp>
        <p:nvSpPr>
          <p:cNvPr id="31" name="Freeform 324">
            <a:hlinkClick r:id="rId9"/>
            <a:extLst>
              <a:ext uri="{FF2B5EF4-FFF2-40B4-BE49-F238E27FC236}">
                <a16:creationId xmlns:a16="http://schemas.microsoft.com/office/drawing/2014/main" id="{EA3379E9-47F9-8847-B343-4DAD919E30A0}"/>
              </a:ext>
            </a:extLst>
          </p:cNvPr>
          <p:cNvSpPr/>
          <p:nvPr/>
        </p:nvSpPr>
        <p:spPr>
          <a:xfrm>
            <a:off x="10028635" y="5948939"/>
            <a:ext cx="399602" cy="478293"/>
          </a:xfrm>
          <a:custGeom>
            <a:avLst/>
            <a:gdLst/>
            <a:ahLst/>
            <a:cxnLst>
              <a:cxn ang="0">
                <a:pos x="wd2" y="hd2"/>
              </a:cxn>
              <a:cxn ang="5400000">
                <a:pos x="wd2" y="hd2"/>
              </a:cxn>
              <a:cxn ang="10800000">
                <a:pos x="wd2" y="hd2"/>
              </a:cxn>
              <a:cxn ang="16200000">
                <a:pos x="wd2" y="hd2"/>
              </a:cxn>
            </a:cxnLst>
            <a:rect l="0" t="0" r="r" b="b"/>
            <a:pathLst>
              <a:path w="21600" h="21600" extrusionOk="0">
                <a:moveTo>
                  <a:pt x="18288" y="15780"/>
                </a:moveTo>
                <a:cubicBezTo>
                  <a:pt x="16848" y="15780"/>
                  <a:pt x="16848" y="15780"/>
                  <a:pt x="16848" y="15780"/>
                </a:cubicBezTo>
                <a:cubicBezTo>
                  <a:pt x="16848" y="15120"/>
                  <a:pt x="16848" y="15120"/>
                  <a:pt x="16848" y="15120"/>
                </a:cubicBezTo>
                <a:cubicBezTo>
                  <a:pt x="16848" y="14820"/>
                  <a:pt x="17136" y="14580"/>
                  <a:pt x="17496" y="14580"/>
                </a:cubicBezTo>
                <a:cubicBezTo>
                  <a:pt x="17640" y="14580"/>
                  <a:pt x="17640" y="14580"/>
                  <a:pt x="17640" y="14580"/>
                </a:cubicBezTo>
                <a:cubicBezTo>
                  <a:pt x="18000" y="14580"/>
                  <a:pt x="18288" y="14820"/>
                  <a:pt x="18288" y="15120"/>
                </a:cubicBezTo>
                <a:lnTo>
                  <a:pt x="18288" y="15780"/>
                </a:lnTo>
                <a:close/>
                <a:moveTo>
                  <a:pt x="12960" y="14340"/>
                </a:moveTo>
                <a:cubicBezTo>
                  <a:pt x="12600" y="14340"/>
                  <a:pt x="12312" y="14520"/>
                  <a:pt x="12312" y="14760"/>
                </a:cubicBezTo>
                <a:cubicBezTo>
                  <a:pt x="12312" y="18120"/>
                  <a:pt x="12312" y="18120"/>
                  <a:pt x="12312" y="18120"/>
                </a:cubicBezTo>
                <a:cubicBezTo>
                  <a:pt x="12312" y="18360"/>
                  <a:pt x="12600" y="18600"/>
                  <a:pt x="12960" y="18600"/>
                </a:cubicBezTo>
                <a:cubicBezTo>
                  <a:pt x="13320" y="18600"/>
                  <a:pt x="13608" y="18360"/>
                  <a:pt x="13608" y="18120"/>
                </a:cubicBezTo>
                <a:cubicBezTo>
                  <a:pt x="13608" y="14760"/>
                  <a:pt x="13608" y="14760"/>
                  <a:pt x="13608" y="14760"/>
                </a:cubicBezTo>
                <a:cubicBezTo>
                  <a:pt x="13608" y="14520"/>
                  <a:pt x="13320" y="14340"/>
                  <a:pt x="12960" y="14340"/>
                </a:cubicBezTo>
                <a:close/>
                <a:moveTo>
                  <a:pt x="21600" y="12480"/>
                </a:moveTo>
                <a:cubicBezTo>
                  <a:pt x="21600" y="18840"/>
                  <a:pt x="21600" y="18840"/>
                  <a:pt x="21600" y="18840"/>
                </a:cubicBezTo>
                <a:cubicBezTo>
                  <a:pt x="21600" y="20340"/>
                  <a:pt x="20016" y="21600"/>
                  <a:pt x="18072" y="21600"/>
                </a:cubicBezTo>
                <a:cubicBezTo>
                  <a:pt x="3528" y="21600"/>
                  <a:pt x="3528" y="21600"/>
                  <a:pt x="3528" y="21600"/>
                </a:cubicBezTo>
                <a:cubicBezTo>
                  <a:pt x="1584" y="21600"/>
                  <a:pt x="0" y="20340"/>
                  <a:pt x="0" y="18840"/>
                </a:cubicBezTo>
                <a:cubicBezTo>
                  <a:pt x="0" y="12480"/>
                  <a:pt x="0" y="12480"/>
                  <a:pt x="0" y="12480"/>
                </a:cubicBezTo>
                <a:cubicBezTo>
                  <a:pt x="0" y="10920"/>
                  <a:pt x="1584" y="9660"/>
                  <a:pt x="3528" y="9660"/>
                </a:cubicBezTo>
                <a:cubicBezTo>
                  <a:pt x="18072" y="9660"/>
                  <a:pt x="18072" y="9660"/>
                  <a:pt x="18072" y="9660"/>
                </a:cubicBezTo>
                <a:cubicBezTo>
                  <a:pt x="20016" y="9660"/>
                  <a:pt x="21600" y="10920"/>
                  <a:pt x="21600" y="12480"/>
                </a:cubicBezTo>
                <a:close/>
                <a:moveTo>
                  <a:pt x="4536" y="19500"/>
                </a:moveTo>
                <a:cubicBezTo>
                  <a:pt x="4536" y="12780"/>
                  <a:pt x="4536" y="12780"/>
                  <a:pt x="4536" y="12780"/>
                </a:cubicBezTo>
                <a:cubicBezTo>
                  <a:pt x="6336" y="12780"/>
                  <a:pt x="6336" y="12780"/>
                  <a:pt x="6336" y="12780"/>
                </a:cubicBezTo>
                <a:cubicBezTo>
                  <a:pt x="6336" y="11820"/>
                  <a:pt x="6336" y="11820"/>
                  <a:pt x="6336" y="11820"/>
                </a:cubicBezTo>
                <a:cubicBezTo>
                  <a:pt x="1512" y="11820"/>
                  <a:pt x="1512" y="11820"/>
                  <a:pt x="1512" y="11820"/>
                </a:cubicBezTo>
                <a:cubicBezTo>
                  <a:pt x="1512" y="12780"/>
                  <a:pt x="1512" y="12780"/>
                  <a:pt x="1512" y="12780"/>
                </a:cubicBezTo>
                <a:cubicBezTo>
                  <a:pt x="3024" y="12780"/>
                  <a:pt x="3024" y="12780"/>
                  <a:pt x="3024" y="12780"/>
                </a:cubicBezTo>
                <a:cubicBezTo>
                  <a:pt x="3024" y="19500"/>
                  <a:pt x="3024" y="19500"/>
                  <a:pt x="3024" y="19500"/>
                </a:cubicBezTo>
                <a:lnTo>
                  <a:pt x="4536" y="19500"/>
                </a:lnTo>
                <a:close/>
                <a:moveTo>
                  <a:pt x="9936" y="13800"/>
                </a:moveTo>
                <a:cubicBezTo>
                  <a:pt x="8424" y="13800"/>
                  <a:pt x="8424" y="13800"/>
                  <a:pt x="8424" y="13800"/>
                </a:cubicBezTo>
                <a:cubicBezTo>
                  <a:pt x="8424" y="17400"/>
                  <a:pt x="8424" y="17400"/>
                  <a:pt x="8424" y="17400"/>
                </a:cubicBezTo>
                <a:cubicBezTo>
                  <a:pt x="8424" y="17880"/>
                  <a:pt x="8424" y="18180"/>
                  <a:pt x="8424" y="18240"/>
                </a:cubicBezTo>
                <a:cubicBezTo>
                  <a:pt x="8280" y="18540"/>
                  <a:pt x="7704" y="18840"/>
                  <a:pt x="7488" y="18300"/>
                </a:cubicBezTo>
                <a:cubicBezTo>
                  <a:pt x="7488" y="18180"/>
                  <a:pt x="7488" y="17880"/>
                  <a:pt x="7488" y="17400"/>
                </a:cubicBezTo>
                <a:cubicBezTo>
                  <a:pt x="7488" y="13800"/>
                  <a:pt x="7488" y="13800"/>
                  <a:pt x="7488" y="13800"/>
                </a:cubicBezTo>
                <a:cubicBezTo>
                  <a:pt x="5976" y="13800"/>
                  <a:pt x="5976" y="13800"/>
                  <a:pt x="5976" y="13800"/>
                </a:cubicBezTo>
                <a:cubicBezTo>
                  <a:pt x="6048" y="17340"/>
                  <a:pt x="6048" y="17340"/>
                  <a:pt x="6048" y="17340"/>
                </a:cubicBezTo>
                <a:cubicBezTo>
                  <a:pt x="6048" y="17880"/>
                  <a:pt x="5976" y="18300"/>
                  <a:pt x="6048" y="18480"/>
                </a:cubicBezTo>
                <a:cubicBezTo>
                  <a:pt x="6048" y="18840"/>
                  <a:pt x="6048" y="19200"/>
                  <a:pt x="6408" y="19440"/>
                </a:cubicBezTo>
                <a:cubicBezTo>
                  <a:pt x="7056" y="19800"/>
                  <a:pt x="8352" y="19380"/>
                  <a:pt x="8712" y="18780"/>
                </a:cubicBezTo>
                <a:cubicBezTo>
                  <a:pt x="8712" y="19500"/>
                  <a:pt x="8712" y="19500"/>
                  <a:pt x="8712" y="19500"/>
                </a:cubicBezTo>
                <a:cubicBezTo>
                  <a:pt x="9936" y="19500"/>
                  <a:pt x="9936" y="19500"/>
                  <a:pt x="9936" y="19500"/>
                </a:cubicBezTo>
                <a:lnTo>
                  <a:pt x="9936" y="13800"/>
                </a:lnTo>
                <a:close/>
                <a:moveTo>
                  <a:pt x="14688" y="17880"/>
                </a:moveTo>
                <a:cubicBezTo>
                  <a:pt x="14688" y="14940"/>
                  <a:pt x="14688" y="14940"/>
                  <a:pt x="14688" y="14940"/>
                </a:cubicBezTo>
                <a:cubicBezTo>
                  <a:pt x="14688" y="13800"/>
                  <a:pt x="13680" y="13080"/>
                  <a:pt x="12312" y="14040"/>
                </a:cubicBezTo>
                <a:cubicBezTo>
                  <a:pt x="12312" y="11820"/>
                  <a:pt x="12312" y="11820"/>
                  <a:pt x="12312" y="11820"/>
                </a:cubicBezTo>
                <a:cubicBezTo>
                  <a:pt x="10800" y="11820"/>
                  <a:pt x="10800" y="11820"/>
                  <a:pt x="10800" y="11820"/>
                </a:cubicBezTo>
                <a:cubicBezTo>
                  <a:pt x="10800" y="19440"/>
                  <a:pt x="10800" y="19440"/>
                  <a:pt x="10800" y="19440"/>
                </a:cubicBezTo>
                <a:cubicBezTo>
                  <a:pt x="12024" y="19440"/>
                  <a:pt x="12024" y="19440"/>
                  <a:pt x="12024" y="19440"/>
                </a:cubicBezTo>
                <a:cubicBezTo>
                  <a:pt x="12168" y="18960"/>
                  <a:pt x="12168" y="18960"/>
                  <a:pt x="12168" y="18960"/>
                </a:cubicBezTo>
                <a:cubicBezTo>
                  <a:pt x="13752" y="20160"/>
                  <a:pt x="14688" y="19380"/>
                  <a:pt x="14688" y="17880"/>
                </a:cubicBezTo>
                <a:close/>
                <a:moveTo>
                  <a:pt x="19440" y="17520"/>
                </a:moveTo>
                <a:cubicBezTo>
                  <a:pt x="18288" y="17520"/>
                  <a:pt x="18288" y="17520"/>
                  <a:pt x="18288" y="17520"/>
                </a:cubicBezTo>
                <a:cubicBezTo>
                  <a:pt x="18288" y="17580"/>
                  <a:pt x="18288" y="17580"/>
                  <a:pt x="18288" y="17640"/>
                </a:cubicBezTo>
                <a:cubicBezTo>
                  <a:pt x="18288" y="18180"/>
                  <a:pt x="18288" y="18180"/>
                  <a:pt x="18288" y="18180"/>
                </a:cubicBezTo>
                <a:cubicBezTo>
                  <a:pt x="18288" y="18420"/>
                  <a:pt x="18000" y="18660"/>
                  <a:pt x="17640" y="18660"/>
                </a:cubicBezTo>
                <a:cubicBezTo>
                  <a:pt x="17424" y="18660"/>
                  <a:pt x="17424" y="18660"/>
                  <a:pt x="17424" y="18660"/>
                </a:cubicBezTo>
                <a:cubicBezTo>
                  <a:pt x="17136" y="18660"/>
                  <a:pt x="16848" y="18420"/>
                  <a:pt x="16848" y="18180"/>
                </a:cubicBezTo>
                <a:cubicBezTo>
                  <a:pt x="16848" y="18120"/>
                  <a:pt x="16848" y="18120"/>
                  <a:pt x="16848" y="18120"/>
                </a:cubicBezTo>
                <a:cubicBezTo>
                  <a:pt x="16848" y="17520"/>
                  <a:pt x="16848" y="17520"/>
                  <a:pt x="16848" y="17520"/>
                </a:cubicBezTo>
                <a:cubicBezTo>
                  <a:pt x="16848" y="16800"/>
                  <a:pt x="16848" y="16800"/>
                  <a:pt x="16848" y="16800"/>
                </a:cubicBezTo>
                <a:cubicBezTo>
                  <a:pt x="19440" y="16800"/>
                  <a:pt x="19440" y="16800"/>
                  <a:pt x="19440" y="16800"/>
                </a:cubicBezTo>
                <a:cubicBezTo>
                  <a:pt x="19440" y="15960"/>
                  <a:pt x="19440" y="15960"/>
                  <a:pt x="19440" y="15960"/>
                </a:cubicBezTo>
                <a:cubicBezTo>
                  <a:pt x="19440" y="15360"/>
                  <a:pt x="19368" y="14820"/>
                  <a:pt x="19296" y="14460"/>
                </a:cubicBezTo>
                <a:cubicBezTo>
                  <a:pt x="19152" y="13380"/>
                  <a:pt x="17352" y="13200"/>
                  <a:pt x="16416" y="13740"/>
                </a:cubicBezTo>
                <a:cubicBezTo>
                  <a:pt x="16128" y="13920"/>
                  <a:pt x="15912" y="14160"/>
                  <a:pt x="15840" y="14460"/>
                </a:cubicBezTo>
                <a:cubicBezTo>
                  <a:pt x="15696" y="14760"/>
                  <a:pt x="15624" y="15180"/>
                  <a:pt x="15624" y="15720"/>
                </a:cubicBezTo>
                <a:cubicBezTo>
                  <a:pt x="15624" y="17520"/>
                  <a:pt x="15624" y="17520"/>
                  <a:pt x="15624" y="17520"/>
                </a:cubicBezTo>
                <a:cubicBezTo>
                  <a:pt x="15624" y="20460"/>
                  <a:pt x="19944" y="20040"/>
                  <a:pt x="19440" y="17520"/>
                </a:cubicBezTo>
                <a:close/>
                <a:moveTo>
                  <a:pt x="13608" y="7860"/>
                </a:moveTo>
                <a:cubicBezTo>
                  <a:pt x="13680" y="8040"/>
                  <a:pt x="13824" y="8160"/>
                  <a:pt x="13968" y="8220"/>
                </a:cubicBezTo>
                <a:cubicBezTo>
                  <a:pt x="14184" y="8340"/>
                  <a:pt x="14328" y="8400"/>
                  <a:pt x="14616" y="8400"/>
                </a:cubicBezTo>
                <a:cubicBezTo>
                  <a:pt x="14832" y="8400"/>
                  <a:pt x="15048" y="8340"/>
                  <a:pt x="15192" y="8220"/>
                </a:cubicBezTo>
                <a:cubicBezTo>
                  <a:pt x="15336" y="8100"/>
                  <a:pt x="15480" y="7980"/>
                  <a:pt x="15624" y="7800"/>
                </a:cubicBezTo>
                <a:cubicBezTo>
                  <a:pt x="15552" y="8280"/>
                  <a:pt x="15552" y="8280"/>
                  <a:pt x="15552" y="8280"/>
                </a:cubicBezTo>
                <a:cubicBezTo>
                  <a:pt x="17280" y="8280"/>
                  <a:pt x="17280" y="8280"/>
                  <a:pt x="17280" y="8280"/>
                </a:cubicBezTo>
                <a:cubicBezTo>
                  <a:pt x="17280" y="2340"/>
                  <a:pt x="17280" y="2340"/>
                  <a:pt x="17280" y="2340"/>
                </a:cubicBezTo>
                <a:cubicBezTo>
                  <a:pt x="15912" y="2340"/>
                  <a:pt x="15912" y="2340"/>
                  <a:pt x="15912" y="2340"/>
                </a:cubicBezTo>
                <a:cubicBezTo>
                  <a:pt x="15912" y="6960"/>
                  <a:pt x="15912" y="6960"/>
                  <a:pt x="15912" y="6960"/>
                </a:cubicBezTo>
                <a:cubicBezTo>
                  <a:pt x="15912" y="7200"/>
                  <a:pt x="15696" y="7440"/>
                  <a:pt x="15408" y="7440"/>
                </a:cubicBezTo>
                <a:cubicBezTo>
                  <a:pt x="15048" y="7440"/>
                  <a:pt x="14832" y="7200"/>
                  <a:pt x="14832" y="6960"/>
                </a:cubicBezTo>
                <a:cubicBezTo>
                  <a:pt x="14832" y="2340"/>
                  <a:pt x="14832" y="2340"/>
                  <a:pt x="14832" y="2340"/>
                </a:cubicBezTo>
                <a:cubicBezTo>
                  <a:pt x="13464" y="2340"/>
                  <a:pt x="13464" y="2340"/>
                  <a:pt x="13464" y="2340"/>
                </a:cubicBezTo>
                <a:cubicBezTo>
                  <a:pt x="13464" y="6360"/>
                  <a:pt x="13464" y="6360"/>
                  <a:pt x="13464" y="6360"/>
                </a:cubicBezTo>
                <a:cubicBezTo>
                  <a:pt x="13464" y="6840"/>
                  <a:pt x="13464" y="7200"/>
                  <a:pt x="13464" y="7380"/>
                </a:cubicBezTo>
                <a:cubicBezTo>
                  <a:pt x="13536" y="7560"/>
                  <a:pt x="13536" y="7680"/>
                  <a:pt x="13608" y="7860"/>
                </a:cubicBezTo>
                <a:close/>
                <a:moveTo>
                  <a:pt x="8568" y="4500"/>
                </a:moveTo>
                <a:cubicBezTo>
                  <a:pt x="8568" y="3960"/>
                  <a:pt x="8640" y="3480"/>
                  <a:pt x="8712" y="3180"/>
                </a:cubicBezTo>
                <a:cubicBezTo>
                  <a:pt x="8856" y="2880"/>
                  <a:pt x="9072" y="2580"/>
                  <a:pt x="9360" y="2400"/>
                </a:cubicBezTo>
                <a:cubicBezTo>
                  <a:pt x="9648" y="2220"/>
                  <a:pt x="10008" y="2100"/>
                  <a:pt x="10512" y="2100"/>
                </a:cubicBezTo>
                <a:cubicBezTo>
                  <a:pt x="10872" y="2100"/>
                  <a:pt x="11232" y="2160"/>
                  <a:pt x="11448" y="2280"/>
                </a:cubicBezTo>
                <a:cubicBezTo>
                  <a:pt x="11736" y="2400"/>
                  <a:pt x="11952" y="2580"/>
                  <a:pt x="12096" y="2760"/>
                </a:cubicBezTo>
                <a:cubicBezTo>
                  <a:pt x="12240" y="3000"/>
                  <a:pt x="12384" y="3180"/>
                  <a:pt x="12456" y="3420"/>
                </a:cubicBezTo>
                <a:cubicBezTo>
                  <a:pt x="12456" y="3600"/>
                  <a:pt x="12528" y="3960"/>
                  <a:pt x="12528" y="4380"/>
                </a:cubicBezTo>
                <a:cubicBezTo>
                  <a:pt x="12528" y="5880"/>
                  <a:pt x="12528" y="5880"/>
                  <a:pt x="12528" y="5880"/>
                </a:cubicBezTo>
                <a:cubicBezTo>
                  <a:pt x="12528" y="6420"/>
                  <a:pt x="12456" y="6840"/>
                  <a:pt x="12456" y="7080"/>
                </a:cubicBezTo>
                <a:cubicBezTo>
                  <a:pt x="12384" y="7320"/>
                  <a:pt x="12240" y="7560"/>
                  <a:pt x="12096" y="7800"/>
                </a:cubicBezTo>
                <a:cubicBezTo>
                  <a:pt x="11952" y="8040"/>
                  <a:pt x="11736" y="8220"/>
                  <a:pt x="11448" y="8280"/>
                </a:cubicBezTo>
                <a:cubicBezTo>
                  <a:pt x="11160" y="8400"/>
                  <a:pt x="10872" y="8460"/>
                  <a:pt x="10584" y="8460"/>
                </a:cubicBezTo>
                <a:cubicBezTo>
                  <a:pt x="10152" y="8460"/>
                  <a:pt x="9864" y="8400"/>
                  <a:pt x="9576" y="8340"/>
                </a:cubicBezTo>
                <a:cubicBezTo>
                  <a:pt x="9288" y="8220"/>
                  <a:pt x="9144" y="8100"/>
                  <a:pt x="9000" y="7920"/>
                </a:cubicBezTo>
                <a:cubicBezTo>
                  <a:pt x="8784" y="7740"/>
                  <a:pt x="8712" y="7500"/>
                  <a:pt x="8640" y="7260"/>
                </a:cubicBezTo>
                <a:cubicBezTo>
                  <a:pt x="8568" y="6960"/>
                  <a:pt x="8568" y="6600"/>
                  <a:pt x="8568" y="6060"/>
                </a:cubicBezTo>
                <a:lnTo>
                  <a:pt x="8568" y="4500"/>
                </a:lnTo>
                <a:close/>
                <a:moveTo>
                  <a:pt x="9864" y="6840"/>
                </a:moveTo>
                <a:cubicBezTo>
                  <a:pt x="9864" y="7200"/>
                  <a:pt x="10152" y="7500"/>
                  <a:pt x="10512" y="7500"/>
                </a:cubicBezTo>
                <a:cubicBezTo>
                  <a:pt x="10872" y="7500"/>
                  <a:pt x="11232" y="7200"/>
                  <a:pt x="11232" y="6840"/>
                </a:cubicBezTo>
                <a:cubicBezTo>
                  <a:pt x="11232" y="3720"/>
                  <a:pt x="11232" y="3720"/>
                  <a:pt x="11232" y="3720"/>
                </a:cubicBezTo>
                <a:cubicBezTo>
                  <a:pt x="11232" y="3360"/>
                  <a:pt x="10872" y="3120"/>
                  <a:pt x="10512" y="3120"/>
                </a:cubicBezTo>
                <a:cubicBezTo>
                  <a:pt x="10152" y="3120"/>
                  <a:pt x="9864" y="3360"/>
                  <a:pt x="9864" y="3720"/>
                </a:cubicBezTo>
                <a:lnTo>
                  <a:pt x="9864" y="6840"/>
                </a:lnTo>
                <a:close/>
                <a:moveTo>
                  <a:pt x="5256" y="8460"/>
                </a:moveTo>
                <a:cubicBezTo>
                  <a:pt x="6840" y="8460"/>
                  <a:pt x="6840" y="8460"/>
                  <a:pt x="6840" y="8460"/>
                </a:cubicBezTo>
                <a:cubicBezTo>
                  <a:pt x="6840" y="3900"/>
                  <a:pt x="6840" y="3900"/>
                  <a:pt x="6840" y="3900"/>
                </a:cubicBezTo>
                <a:cubicBezTo>
                  <a:pt x="8712" y="0"/>
                  <a:pt x="8712" y="0"/>
                  <a:pt x="8712" y="0"/>
                </a:cubicBezTo>
                <a:cubicBezTo>
                  <a:pt x="6984" y="0"/>
                  <a:pt x="6984" y="0"/>
                  <a:pt x="6984" y="0"/>
                </a:cubicBezTo>
                <a:cubicBezTo>
                  <a:pt x="5976" y="2880"/>
                  <a:pt x="5976" y="2880"/>
                  <a:pt x="5976" y="2880"/>
                </a:cubicBezTo>
                <a:cubicBezTo>
                  <a:pt x="4968" y="0"/>
                  <a:pt x="4968" y="0"/>
                  <a:pt x="4968" y="0"/>
                </a:cubicBezTo>
                <a:cubicBezTo>
                  <a:pt x="3240" y="0"/>
                  <a:pt x="3240" y="0"/>
                  <a:pt x="3240" y="0"/>
                </a:cubicBezTo>
                <a:cubicBezTo>
                  <a:pt x="5256" y="3900"/>
                  <a:pt x="5256" y="3900"/>
                  <a:pt x="5256" y="3900"/>
                </a:cubicBezTo>
                <a:lnTo>
                  <a:pt x="5256" y="8460"/>
                </a:lnTo>
                <a:close/>
              </a:path>
            </a:pathLst>
          </a:custGeom>
          <a:solidFill>
            <a:srgbClr val="FFFFFF"/>
          </a:solidFill>
          <a:ln w="12700">
            <a:miter lim="400000"/>
          </a:ln>
        </p:spPr>
        <p:txBody>
          <a:bodyPr tIns="91439" bIns="91439"/>
          <a:lstStyle/>
          <a:p>
            <a:pPr defTabSz="914400">
              <a:lnSpc>
                <a:spcPct val="100000"/>
              </a:lnSpc>
              <a:defRPr sz="5400">
                <a:solidFill>
                  <a:srgbClr val="000000"/>
                </a:solidFill>
                <a:latin typeface="Poppins Light"/>
                <a:ea typeface="Poppins Light"/>
                <a:cs typeface="Poppins Light"/>
                <a:sym typeface="Poppins Light"/>
              </a:defRPr>
            </a:pPr>
            <a:endParaRPr/>
          </a:p>
        </p:txBody>
      </p:sp>
    </p:spTree>
    <p:extLst>
      <p:ext uri="{BB962C8B-B14F-4D97-AF65-F5344CB8AC3E}">
        <p14:creationId xmlns:p14="http://schemas.microsoft.com/office/powerpoint/2010/main" val="301093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5F0CCDD-8465-104F-AD3F-F7E858DCD1A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4E6608C-E479-1A46-9107-82D5015EDDE3}"/>
              </a:ext>
            </a:extLst>
          </p:cNvPr>
          <p:cNvSpPr txBox="1"/>
          <p:nvPr/>
        </p:nvSpPr>
        <p:spPr>
          <a:xfrm>
            <a:off x="6442770" y="2459504"/>
            <a:ext cx="5751469" cy="1938992"/>
          </a:xfrm>
          <a:prstGeom prst="rect">
            <a:avLst/>
          </a:prstGeom>
          <a:noFill/>
        </p:spPr>
        <p:txBody>
          <a:bodyPr wrap="square" rtlCol="0">
            <a:spAutoFit/>
          </a:bodyPr>
          <a:lstStyle/>
          <a:p>
            <a:r>
              <a:rPr lang="en-ID" sz="4000" b="1" dirty="0">
                <a:solidFill>
                  <a:schemeClr val="bg1"/>
                </a:solidFill>
                <a:latin typeface="Arial Black" panose="020B0604020202020204" pitchFamily="34" charset="0"/>
                <a:ea typeface="Lato Black" panose="020F0502020204030203" pitchFamily="34" charset="0"/>
                <a:cs typeface="Arial Black" panose="020B0604020202020204" pitchFamily="34" charset="0"/>
              </a:rPr>
              <a:t>WHAT ARE YOUR</a:t>
            </a:r>
          </a:p>
          <a:p>
            <a:r>
              <a:rPr lang="en-ID" sz="4000" b="1" dirty="0">
                <a:solidFill>
                  <a:schemeClr val="bg1"/>
                </a:solidFill>
                <a:latin typeface="Arial Black" panose="020B0604020202020204" pitchFamily="34" charset="0"/>
                <a:ea typeface="Lato Black" panose="020F0502020204030203" pitchFamily="34" charset="0"/>
                <a:cs typeface="Arial Black" panose="020B0604020202020204" pitchFamily="34" charset="0"/>
              </a:rPr>
              <a:t>REAL ESTATE</a:t>
            </a:r>
          </a:p>
          <a:p>
            <a:r>
              <a:rPr lang="en-ID" sz="4000" b="1" dirty="0">
                <a:solidFill>
                  <a:srgbClr val="F39144"/>
                </a:solidFill>
                <a:latin typeface="Arial Black" panose="020B0604020202020204" pitchFamily="34" charset="0"/>
                <a:ea typeface="Lato Black" panose="020F0502020204030203" pitchFamily="34" charset="0"/>
                <a:cs typeface="Arial Black" panose="020B0604020202020204" pitchFamily="34" charset="0"/>
              </a:rPr>
              <a:t>GOALS?</a:t>
            </a:r>
          </a:p>
        </p:txBody>
      </p:sp>
      <p:sp>
        <p:nvSpPr>
          <p:cNvPr id="27" name="TextBox 26">
            <a:extLst>
              <a:ext uri="{FF2B5EF4-FFF2-40B4-BE49-F238E27FC236}">
                <a16:creationId xmlns:a16="http://schemas.microsoft.com/office/drawing/2014/main" id="{BFA2E29B-E643-1643-815B-ABFBF932AD28}"/>
              </a:ext>
            </a:extLst>
          </p:cNvPr>
          <p:cNvSpPr txBox="1"/>
          <p:nvPr/>
        </p:nvSpPr>
        <p:spPr>
          <a:xfrm>
            <a:off x="10863558" y="225346"/>
            <a:ext cx="1620456" cy="307777"/>
          </a:xfrm>
          <a:prstGeom prst="rect">
            <a:avLst/>
          </a:prstGeom>
          <a:noFill/>
        </p:spPr>
        <p:txBody>
          <a:bodyPr wrap="square" rtlCol="0">
            <a:spAutoFit/>
          </a:bodyPr>
          <a:lstStyle/>
          <a:p>
            <a:r>
              <a:rPr lang="en-US" sz="1400" dirty="0">
                <a:solidFill>
                  <a:schemeClr val="bg1"/>
                </a:solidFill>
              </a:rPr>
              <a:t>YOUR LOGO</a:t>
            </a:r>
          </a:p>
        </p:txBody>
      </p:sp>
      <p:grpSp>
        <p:nvGrpSpPr>
          <p:cNvPr id="8" name="Group 7">
            <a:extLst>
              <a:ext uri="{FF2B5EF4-FFF2-40B4-BE49-F238E27FC236}">
                <a16:creationId xmlns:a16="http://schemas.microsoft.com/office/drawing/2014/main" id="{0FF93297-3ACB-624A-9815-3FF73CEBE7E9}"/>
              </a:ext>
            </a:extLst>
          </p:cNvPr>
          <p:cNvGrpSpPr/>
          <p:nvPr/>
        </p:nvGrpSpPr>
        <p:grpSpPr>
          <a:xfrm>
            <a:off x="816464" y="1126898"/>
            <a:ext cx="5279536" cy="4604204"/>
            <a:chOff x="1603376" y="3184525"/>
            <a:chExt cx="4492624" cy="3917950"/>
          </a:xfrm>
        </p:grpSpPr>
        <p:sp>
          <p:nvSpPr>
            <p:cNvPr id="9" name="AutoShape 3">
              <a:extLst>
                <a:ext uri="{FF2B5EF4-FFF2-40B4-BE49-F238E27FC236}">
                  <a16:creationId xmlns:a16="http://schemas.microsoft.com/office/drawing/2014/main" id="{04E15F1A-C64C-0D4C-ACC6-B913B8A781A2}"/>
                </a:ext>
              </a:extLst>
            </p:cNvPr>
            <p:cNvSpPr>
              <a:spLocks noChangeAspect="1" noChangeArrowheads="1" noTextEdit="1"/>
            </p:cNvSpPr>
            <p:nvPr/>
          </p:nvSpPr>
          <p:spPr bwMode="auto">
            <a:xfrm>
              <a:off x="1846263" y="3429000"/>
              <a:ext cx="42497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0" name="Freeform 9">
              <a:extLst>
                <a:ext uri="{FF2B5EF4-FFF2-40B4-BE49-F238E27FC236}">
                  <a16:creationId xmlns:a16="http://schemas.microsoft.com/office/drawing/2014/main" id="{D697EF8B-7C3A-2E4D-A1E9-B4C4823711FF}"/>
                </a:ext>
              </a:extLst>
            </p:cNvPr>
            <p:cNvSpPr>
              <a:spLocks/>
            </p:cNvSpPr>
            <p:nvPr/>
          </p:nvSpPr>
          <p:spPr bwMode="auto">
            <a:xfrm>
              <a:off x="1603376" y="3184525"/>
              <a:ext cx="3922712" cy="3917950"/>
            </a:xfrm>
            <a:custGeom>
              <a:avLst/>
              <a:gdLst>
                <a:gd name="T0" fmla="*/ 1744 w 2437"/>
                <a:gd name="T1" fmla="*/ 2146 h 2437"/>
                <a:gd name="T2" fmla="*/ 290 w 2437"/>
                <a:gd name="T3" fmla="*/ 1744 h 2437"/>
                <a:gd name="T4" fmla="*/ 693 w 2437"/>
                <a:gd name="T5" fmla="*/ 290 h 2437"/>
                <a:gd name="T6" fmla="*/ 2147 w 2437"/>
                <a:gd name="T7" fmla="*/ 693 h 2437"/>
                <a:gd name="T8" fmla="*/ 1744 w 2437"/>
                <a:gd name="T9" fmla="*/ 2146 h 2437"/>
              </a:gdLst>
              <a:ahLst/>
              <a:cxnLst>
                <a:cxn ang="0">
                  <a:pos x="T0" y="T1"/>
                </a:cxn>
                <a:cxn ang="0">
                  <a:pos x="T2" y="T3"/>
                </a:cxn>
                <a:cxn ang="0">
                  <a:pos x="T4" y="T5"/>
                </a:cxn>
                <a:cxn ang="0">
                  <a:pos x="T6" y="T7"/>
                </a:cxn>
                <a:cxn ang="0">
                  <a:pos x="T8" y="T9"/>
                </a:cxn>
              </a:cxnLst>
              <a:rect l="0" t="0" r="r" b="b"/>
              <a:pathLst>
                <a:path w="2437" h="2437">
                  <a:moveTo>
                    <a:pt x="1744" y="2146"/>
                  </a:moveTo>
                  <a:cubicBezTo>
                    <a:pt x="1231" y="2437"/>
                    <a:pt x="580" y="2256"/>
                    <a:pt x="290" y="1744"/>
                  </a:cubicBezTo>
                  <a:cubicBezTo>
                    <a:pt x="0" y="1231"/>
                    <a:pt x="180" y="580"/>
                    <a:pt x="693" y="290"/>
                  </a:cubicBezTo>
                  <a:cubicBezTo>
                    <a:pt x="1205" y="0"/>
                    <a:pt x="1856" y="180"/>
                    <a:pt x="2147" y="693"/>
                  </a:cubicBezTo>
                  <a:cubicBezTo>
                    <a:pt x="2437" y="1205"/>
                    <a:pt x="2257" y="1856"/>
                    <a:pt x="1744" y="2146"/>
                  </a:cubicBezTo>
                  <a:close/>
                </a:path>
              </a:pathLst>
            </a:custGeom>
            <a:solidFill>
              <a:srgbClr val="FCB5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1" name="Freeform 10">
              <a:extLst>
                <a:ext uri="{FF2B5EF4-FFF2-40B4-BE49-F238E27FC236}">
                  <a16:creationId xmlns:a16="http://schemas.microsoft.com/office/drawing/2014/main" id="{3127F541-4BA3-FB40-BF40-F007CDAA8E2E}"/>
                </a:ext>
              </a:extLst>
            </p:cNvPr>
            <p:cNvSpPr>
              <a:spLocks/>
            </p:cNvSpPr>
            <p:nvPr/>
          </p:nvSpPr>
          <p:spPr bwMode="auto">
            <a:xfrm>
              <a:off x="1943100" y="3524250"/>
              <a:ext cx="3241675" cy="3236913"/>
            </a:xfrm>
            <a:custGeom>
              <a:avLst/>
              <a:gdLst>
                <a:gd name="T0" fmla="*/ 1442 w 2014"/>
                <a:gd name="T1" fmla="*/ 1774 h 2014"/>
                <a:gd name="T2" fmla="*/ 240 w 2014"/>
                <a:gd name="T3" fmla="*/ 1442 h 2014"/>
                <a:gd name="T4" fmla="*/ 573 w 2014"/>
                <a:gd name="T5" fmla="*/ 240 h 2014"/>
                <a:gd name="T6" fmla="*/ 1775 w 2014"/>
                <a:gd name="T7" fmla="*/ 573 h 2014"/>
                <a:gd name="T8" fmla="*/ 1442 w 2014"/>
                <a:gd name="T9" fmla="*/ 1774 h 2014"/>
              </a:gdLst>
              <a:ahLst/>
              <a:cxnLst>
                <a:cxn ang="0">
                  <a:pos x="T0" y="T1"/>
                </a:cxn>
                <a:cxn ang="0">
                  <a:pos x="T2" y="T3"/>
                </a:cxn>
                <a:cxn ang="0">
                  <a:pos x="T4" y="T5"/>
                </a:cxn>
                <a:cxn ang="0">
                  <a:pos x="T6" y="T7"/>
                </a:cxn>
                <a:cxn ang="0">
                  <a:pos x="T8" y="T9"/>
                </a:cxn>
              </a:cxnLst>
              <a:rect l="0" t="0" r="r" b="b"/>
              <a:pathLst>
                <a:path w="2014" h="2014">
                  <a:moveTo>
                    <a:pt x="1442" y="1774"/>
                  </a:moveTo>
                  <a:cubicBezTo>
                    <a:pt x="1018" y="2014"/>
                    <a:pt x="480" y="1865"/>
                    <a:pt x="240" y="1442"/>
                  </a:cubicBezTo>
                  <a:cubicBezTo>
                    <a:pt x="0" y="1018"/>
                    <a:pt x="149" y="480"/>
                    <a:pt x="573" y="240"/>
                  </a:cubicBezTo>
                  <a:cubicBezTo>
                    <a:pt x="997" y="0"/>
                    <a:pt x="1535" y="149"/>
                    <a:pt x="1775" y="573"/>
                  </a:cubicBezTo>
                  <a:cubicBezTo>
                    <a:pt x="2014" y="997"/>
                    <a:pt x="1865" y="1535"/>
                    <a:pt x="1442" y="17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2" name="Freeform 11">
              <a:extLst>
                <a:ext uri="{FF2B5EF4-FFF2-40B4-BE49-F238E27FC236}">
                  <a16:creationId xmlns:a16="http://schemas.microsoft.com/office/drawing/2014/main" id="{1127543F-FC7F-E841-A1B8-0A2D276070E2}"/>
                </a:ext>
              </a:extLst>
            </p:cNvPr>
            <p:cNvSpPr>
              <a:spLocks/>
            </p:cNvSpPr>
            <p:nvPr/>
          </p:nvSpPr>
          <p:spPr bwMode="auto">
            <a:xfrm>
              <a:off x="2284413" y="3863975"/>
              <a:ext cx="2560637" cy="2559050"/>
            </a:xfrm>
            <a:custGeom>
              <a:avLst/>
              <a:gdLst>
                <a:gd name="T0" fmla="*/ 1138 w 1591"/>
                <a:gd name="T1" fmla="*/ 1401 h 1591"/>
                <a:gd name="T2" fmla="*/ 189 w 1591"/>
                <a:gd name="T3" fmla="*/ 1138 h 1591"/>
                <a:gd name="T4" fmla="*/ 452 w 1591"/>
                <a:gd name="T5" fmla="*/ 189 h 1591"/>
                <a:gd name="T6" fmla="*/ 1401 w 1591"/>
                <a:gd name="T7" fmla="*/ 452 h 1591"/>
                <a:gd name="T8" fmla="*/ 1138 w 1591"/>
                <a:gd name="T9" fmla="*/ 1401 h 1591"/>
              </a:gdLst>
              <a:ahLst/>
              <a:cxnLst>
                <a:cxn ang="0">
                  <a:pos x="T0" y="T1"/>
                </a:cxn>
                <a:cxn ang="0">
                  <a:pos x="T2" y="T3"/>
                </a:cxn>
                <a:cxn ang="0">
                  <a:pos x="T4" y="T5"/>
                </a:cxn>
                <a:cxn ang="0">
                  <a:pos x="T6" y="T7"/>
                </a:cxn>
                <a:cxn ang="0">
                  <a:pos x="T8" y="T9"/>
                </a:cxn>
              </a:cxnLst>
              <a:rect l="0" t="0" r="r" b="b"/>
              <a:pathLst>
                <a:path w="1591" h="1591">
                  <a:moveTo>
                    <a:pt x="1138" y="1401"/>
                  </a:moveTo>
                  <a:cubicBezTo>
                    <a:pt x="804" y="1591"/>
                    <a:pt x="379" y="1473"/>
                    <a:pt x="189" y="1138"/>
                  </a:cubicBezTo>
                  <a:cubicBezTo>
                    <a:pt x="0" y="804"/>
                    <a:pt x="118" y="379"/>
                    <a:pt x="452" y="189"/>
                  </a:cubicBezTo>
                  <a:cubicBezTo>
                    <a:pt x="787" y="0"/>
                    <a:pt x="1212" y="117"/>
                    <a:pt x="1401" y="452"/>
                  </a:cubicBezTo>
                  <a:cubicBezTo>
                    <a:pt x="1591" y="787"/>
                    <a:pt x="1473" y="1212"/>
                    <a:pt x="1138" y="1401"/>
                  </a:cubicBezTo>
                  <a:close/>
                </a:path>
              </a:pathLst>
            </a:custGeom>
            <a:solidFill>
              <a:srgbClr val="E14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3" name="Freeform 12">
              <a:extLst>
                <a:ext uri="{FF2B5EF4-FFF2-40B4-BE49-F238E27FC236}">
                  <a16:creationId xmlns:a16="http://schemas.microsoft.com/office/drawing/2014/main" id="{482F373A-8746-8049-A87D-D92E634E91C7}"/>
                </a:ext>
              </a:extLst>
            </p:cNvPr>
            <p:cNvSpPr>
              <a:spLocks/>
            </p:cNvSpPr>
            <p:nvPr/>
          </p:nvSpPr>
          <p:spPr bwMode="auto">
            <a:xfrm>
              <a:off x="2624138" y="4203700"/>
              <a:ext cx="1879600" cy="1878013"/>
            </a:xfrm>
            <a:custGeom>
              <a:avLst/>
              <a:gdLst>
                <a:gd name="T0" fmla="*/ 836 w 1168"/>
                <a:gd name="T1" fmla="*/ 1029 h 1168"/>
                <a:gd name="T2" fmla="*/ 139 w 1168"/>
                <a:gd name="T3" fmla="*/ 836 h 1168"/>
                <a:gd name="T4" fmla="*/ 332 w 1168"/>
                <a:gd name="T5" fmla="*/ 139 h 1168"/>
                <a:gd name="T6" fmla="*/ 1029 w 1168"/>
                <a:gd name="T7" fmla="*/ 332 h 1168"/>
                <a:gd name="T8" fmla="*/ 836 w 1168"/>
                <a:gd name="T9" fmla="*/ 1029 h 1168"/>
              </a:gdLst>
              <a:ahLst/>
              <a:cxnLst>
                <a:cxn ang="0">
                  <a:pos x="T0" y="T1"/>
                </a:cxn>
                <a:cxn ang="0">
                  <a:pos x="T2" y="T3"/>
                </a:cxn>
                <a:cxn ang="0">
                  <a:pos x="T4" y="T5"/>
                </a:cxn>
                <a:cxn ang="0">
                  <a:pos x="T6" y="T7"/>
                </a:cxn>
                <a:cxn ang="0">
                  <a:pos x="T8" y="T9"/>
                </a:cxn>
              </a:cxnLst>
              <a:rect l="0" t="0" r="r" b="b"/>
              <a:pathLst>
                <a:path w="1168" h="1168">
                  <a:moveTo>
                    <a:pt x="836" y="1029"/>
                  </a:moveTo>
                  <a:cubicBezTo>
                    <a:pt x="591" y="1168"/>
                    <a:pt x="279" y="1082"/>
                    <a:pt x="139" y="836"/>
                  </a:cubicBezTo>
                  <a:cubicBezTo>
                    <a:pt x="0" y="590"/>
                    <a:pt x="87" y="278"/>
                    <a:pt x="332" y="139"/>
                  </a:cubicBezTo>
                  <a:cubicBezTo>
                    <a:pt x="578" y="0"/>
                    <a:pt x="890" y="87"/>
                    <a:pt x="1029" y="332"/>
                  </a:cubicBezTo>
                  <a:cubicBezTo>
                    <a:pt x="1168" y="578"/>
                    <a:pt x="1082" y="890"/>
                    <a:pt x="836" y="10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4" name="Freeform 13">
              <a:extLst>
                <a:ext uri="{FF2B5EF4-FFF2-40B4-BE49-F238E27FC236}">
                  <a16:creationId xmlns:a16="http://schemas.microsoft.com/office/drawing/2014/main" id="{372CF341-83BB-9249-BE0B-1B5F434057A6}"/>
                </a:ext>
              </a:extLst>
            </p:cNvPr>
            <p:cNvSpPr>
              <a:spLocks/>
            </p:cNvSpPr>
            <p:nvPr/>
          </p:nvSpPr>
          <p:spPr bwMode="auto">
            <a:xfrm>
              <a:off x="2965450" y="4545013"/>
              <a:ext cx="1198562" cy="1196975"/>
            </a:xfrm>
            <a:custGeom>
              <a:avLst/>
              <a:gdLst>
                <a:gd name="T0" fmla="*/ 533 w 745"/>
                <a:gd name="T1" fmla="*/ 656 h 745"/>
                <a:gd name="T2" fmla="*/ 88 w 745"/>
                <a:gd name="T3" fmla="*/ 533 h 745"/>
                <a:gd name="T4" fmla="*/ 212 w 745"/>
                <a:gd name="T5" fmla="*/ 88 h 745"/>
                <a:gd name="T6" fmla="*/ 656 w 745"/>
                <a:gd name="T7" fmla="*/ 211 h 745"/>
                <a:gd name="T8" fmla="*/ 533 w 745"/>
                <a:gd name="T9" fmla="*/ 656 h 745"/>
              </a:gdLst>
              <a:ahLst/>
              <a:cxnLst>
                <a:cxn ang="0">
                  <a:pos x="T0" y="T1"/>
                </a:cxn>
                <a:cxn ang="0">
                  <a:pos x="T2" y="T3"/>
                </a:cxn>
                <a:cxn ang="0">
                  <a:pos x="T4" y="T5"/>
                </a:cxn>
                <a:cxn ang="0">
                  <a:pos x="T6" y="T7"/>
                </a:cxn>
                <a:cxn ang="0">
                  <a:pos x="T8" y="T9"/>
                </a:cxn>
              </a:cxnLst>
              <a:rect l="0" t="0" r="r" b="b"/>
              <a:pathLst>
                <a:path w="745" h="745">
                  <a:moveTo>
                    <a:pt x="533" y="656"/>
                  </a:moveTo>
                  <a:cubicBezTo>
                    <a:pt x="376" y="745"/>
                    <a:pt x="177" y="690"/>
                    <a:pt x="88" y="533"/>
                  </a:cubicBezTo>
                  <a:cubicBezTo>
                    <a:pt x="0" y="376"/>
                    <a:pt x="55" y="177"/>
                    <a:pt x="212" y="88"/>
                  </a:cubicBezTo>
                  <a:cubicBezTo>
                    <a:pt x="368" y="0"/>
                    <a:pt x="567" y="55"/>
                    <a:pt x="656" y="211"/>
                  </a:cubicBezTo>
                  <a:cubicBezTo>
                    <a:pt x="745" y="368"/>
                    <a:pt x="690" y="567"/>
                    <a:pt x="533" y="656"/>
                  </a:cubicBezTo>
                  <a:close/>
                </a:path>
              </a:pathLst>
            </a:custGeom>
            <a:solidFill>
              <a:srgbClr val="8C18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5" name="Freeform 14">
              <a:extLst>
                <a:ext uri="{FF2B5EF4-FFF2-40B4-BE49-F238E27FC236}">
                  <a16:creationId xmlns:a16="http://schemas.microsoft.com/office/drawing/2014/main" id="{8883E579-C164-DA41-AE2C-948483D7511C}"/>
                </a:ext>
              </a:extLst>
            </p:cNvPr>
            <p:cNvSpPr>
              <a:spLocks/>
            </p:cNvSpPr>
            <p:nvPr/>
          </p:nvSpPr>
          <p:spPr bwMode="auto">
            <a:xfrm>
              <a:off x="3305175" y="4883150"/>
              <a:ext cx="519112" cy="519113"/>
            </a:xfrm>
            <a:custGeom>
              <a:avLst/>
              <a:gdLst>
                <a:gd name="T0" fmla="*/ 231 w 323"/>
                <a:gd name="T1" fmla="*/ 284 h 322"/>
                <a:gd name="T2" fmla="*/ 39 w 323"/>
                <a:gd name="T3" fmla="*/ 231 h 322"/>
                <a:gd name="T4" fmla="*/ 92 w 323"/>
                <a:gd name="T5" fmla="*/ 38 h 322"/>
                <a:gd name="T6" fmla="*/ 284 w 323"/>
                <a:gd name="T7" fmla="*/ 92 h 322"/>
                <a:gd name="T8" fmla="*/ 231 w 323"/>
                <a:gd name="T9" fmla="*/ 284 h 322"/>
              </a:gdLst>
              <a:ahLst/>
              <a:cxnLst>
                <a:cxn ang="0">
                  <a:pos x="T0" y="T1"/>
                </a:cxn>
                <a:cxn ang="0">
                  <a:pos x="T2" y="T3"/>
                </a:cxn>
                <a:cxn ang="0">
                  <a:pos x="T4" y="T5"/>
                </a:cxn>
                <a:cxn ang="0">
                  <a:pos x="T6" y="T7"/>
                </a:cxn>
                <a:cxn ang="0">
                  <a:pos x="T8" y="T9"/>
                </a:cxn>
              </a:cxnLst>
              <a:rect l="0" t="0" r="r" b="b"/>
              <a:pathLst>
                <a:path w="323" h="322">
                  <a:moveTo>
                    <a:pt x="231" y="284"/>
                  </a:moveTo>
                  <a:cubicBezTo>
                    <a:pt x="163" y="322"/>
                    <a:pt x="77" y="299"/>
                    <a:pt x="39" y="231"/>
                  </a:cubicBezTo>
                  <a:cubicBezTo>
                    <a:pt x="0" y="163"/>
                    <a:pt x="24" y="77"/>
                    <a:pt x="92" y="38"/>
                  </a:cubicBezTo>
                  <a:cubicBezTo>
                    <a:pt x="160" y="0"/>
                    <a:pt x="246" y="24"/>
                    <a:pt x="284" y="92"/>
                  </a:cubicBezTo>
                  <a:cubicBezTo>
                    <a:pt x="323" y="160"/>
                    <a:pt x="299" y="246"/>
                    <a:pt x="231" y="2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6" name="Freeform 15">
              <a:extLst>
                <a:ext uri="{FF2B5EF4-FFF2-40B4-BE49-F238E27FC236}">
                  <a16:creationId xmlns:a16="http://schemas.microsoft.com/office/drawing/2014/main" id="{776982CF-A898-594E-9060-AAE8E4CFC14A}"/>
                </a:ext>
              </a:extLst>
            </p:cNvPr>
            <p:cNvSpPr>
              <a:spLocks/>
            </p:cNvSpPr>
            <p:nvPr/>
          </p:nvSpPr>
          <p:spPr bwMode="auto">
            <a:xfrm>
              <a:off x="3502025" y="3813175"/>
              <a:ext cx="2328862" cy="1381125"/>
            </a:xfrm>
            <a:custGeom>
              <a:avLst/>
              <a:gdLst>
                <a:gd name="T0" fmla="*/ 11 w 1446"/>
                <a:gd name="T1" fmla="*/ 833 h 859"/>
                <a:gd name="T2" fmla="*/ 26 w 1446"/>
                <a:gd name="T3" fmla="*/ 777 h 859"/>
                <a:gd name="T4" fmla="*/ 1379 w 1446"/>
                <a:gd name="T5" fmla="*/ 11 h 859"/>
                <a:gd name="T6" fmla="*/ 1435 w 1446"/>
                <a:gd name="T7" fmla="*/ 27 h 859"/>
                <a:gd name="T8" fmla="*/ 1419 w 1446"/>
                <a:gd name="T9" fmla="*/ 83 h 859"/>
                <a:gd name="T10" fmla="*/ 67 w 1446"/>
                <a:gd name="T11" fmla="*/ 848 h 859"/>
                <a:gd name="T12" fmla="*/ 11 w 1446"/>
                <a:gd name="T13" fmla="*/ 833 h 859"/>
              </a:gdLst>
              <a:ahLst/>
              <a:cxnLst>
                <a:cxn ang="0">
                  <a:pos x="T0" y="T1"/>
                </a:cxn>
                <a:cxn ang="0">
                  <a:pos x="T2" y="T3"/>
                </a:cxn>
                <a:cxn ang="0">
                  <a:pos x="T4" y="T5"/>
                </a:cxn>
                <a:cxn ang="0">
                  <a:pos x="T6" y="T7"/>
                </a:cxn>
                <a:cxn ang="0">
                  <a:pos x="T8" y="T9"/>
                </a:cxn>
                <a:cxn ang="0">
                  <a:pos x="T10" y="T11"/>
                </a:cxn>
                <a:cxn ang="0">
                  <a:pos x="T12" y="T13"/>
                </a:cxn>
              </a:cxnLst>
              <a:rect l="0" t="0" r="r" b="b"/>
              <a:pathLst>
                <a:path w="1446" h="859">
                  <a:moveTo>
                    <a:pt x="11" y="833"/>
                  </a:moveTo>
                  <a:cubicBezTo>
                    <a:pt x="0" y="813"/>
                    <a:pt x="7" y="788"/>
                    <a:pt x="26" y="777"/>
                  </a:cubicBezTo>
                  <a:cubicBezTo>
                    <a:pt x="1379" y="11"/>
                    <a:pt x="1379" y="11"/>
                    <a:pt x="1379" y="11"/>
                  </a:cubicBezTo>
                  <a:cubicBezTo>
                    <a:pt x="1398" y="0"/>
                    <a:pt x="1424" y="7"/>
                    <a:pt x="1435" y="27"/>
                  </a:cubicBezTo>
                  <a:cubicBezTo>
                    <a:pt x="1446" y="46"/>
                    <a:pt x="1439" y="71"/>
                    <a:pt x="1419" y="83"/>
                  </a:cubicBezTo>
                  <a:cubicBezTo>
                    <a:pt x="67" y="848"/>
                    <a:pt x="67" y="848"/>
                    <a:pt x="67" y="848"/>
                  </a:cubicBezTo>
                  <a:cubicBezTo>
                    <a:pt x="47" y="859"/>
                    <a:pt x="22" y="852"/>
                    <a:pt x="11" y="833"/>
                  </a:cubicBezTo>
                  <a:close/>
                </a:path>
              </a:pathLst>
            </a:custGeom>
            <a:solidFill>
              <a:srgbClr val="9C68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7" name="Freeform 16">
              <a:extLst>
                <a:ext uri="{FF2B5EF4-FFF2-40B4-BE49-F238E27FC236}">
                  <a16:creationId xmlns:a16="http://schemas.microsoft.com/office/drawing/2014/main" id="{48E850DC-3F98-864A-923D-95CC96B7BC92}"/>
                </a:ext>
              </a:extLst>
            </p:cNvPr>
            <p:cNvSpPr>
              <a:spLocks/>
            </p:cNvSpPr>
            <p:nvPr/>
          </p:nvSpPr>
          <p:spPr bwMode="auto">
            <a:xfrm>
              <a:off x="5318125" y="3967163"/>
              <a:ext cx="776287" cy="314325"/>
            </a:xfrm>
            <a:custGeom>
              <a:avLst/>
              <a:gdLst>
                <a:gd name="T0" fmla="*/ 0 w 489"/>
                <a:gd name="T1" fmla="*/ 138 h 198"/>
                <a:gd name="T2" fmla="*/ 158 w 489"/>
                <a:gd name="T3" fmla="*/ 198 h 198"/>
                <a:gd name="T4" fmla="*/ 489 w 489"/>
                <a:gd name="T5" fmla="*/ 65 h 198"/>
                <a:gd name="T6" fmla="*/ 244 w 489"/>
                <a:gd name="T7" fmla="*/ 0 h 198"/>
                <a:gd name="T8" fmla="*/ 0 w 489"/>
                <a:gd name="T9" fmla="*/ 138 h 198"/>
              </a:gdLst>
              <a:ahLst/>
              <a:cxnLst>
                <a:cxn ang="0">
                  <a:pos x="T0" y="T1"/>
                </a:cxn>
                <a:cxn ang="0">
                  <a:pos x="T2" y="T3"/>
                </a:cxn>
                <a:cxn ang="0">
                  <a:pos x="T4" y="T5"/>
                </a:cxn>
                <a:cxn ang="0">
                  <a:pos x="T6" y="T7"/>
                </a:cxn>
                <a:cxn ang="0">
                  <a:pos x="T8" y="T9"/>
                </a:cxn>
              </a:cxnLst>
              <a:rect l="0" t="0" r="r" b="b"/>
              <a:pathLst>
                <a:path w="489" h="198">
                  <a:moveTo>
                    <a:pt x="0" y="138"/>
                  </a:moveTo>
                  <a:lnTo>
                    <a:pt x="158" y="198"/>
                  </a:lnTo>
                  <a:lnTo>
                    <a:pt x="489" y="65"/>
                  </a:lnTo>
                  <a:lnTo>
                    <a:pt x="244" y="0"/>
                  </a:lnTo>
                  <a:lnTo>
                    <a:pt x="0" y="138"/>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18" name="Freeform 17">
              <a:extLst>
                <a:ext uri="{FF2B5EF4-FFF2-40B4-BE49-F238E27FC236}">
                  <a16:creationId xmlns:a16="http://schemas.microsoft.com/office/drawing/2014/main" id="{650A9754-04A6-A845-ACA5-2C0450C01ED8}"/>
                </a:ext>
              </a:extLst>
            </p:cNvPr>
            <p:cNvSpPr>
              <a:spLocks/>
            </p:cNvSpPr>
            <p:nvPr/>
          </p:nvSpPr>
          <p:spPr bwMode="auto">
            <a:xfrm>
              <a:off x="5275263" y="3505200"/>
              <a:ext cx="496887" cy="603250"/>
            </a:xfrm>
            <a:custGeom>
              <a:avLst/>
              <a:gdLst>
                <a:gd name="T0" fmla="*/ 0 w 313"/>
                <a:gd name="T1" fmla="*/ 380 h 380"/>
                <a:gd name="T2" fmla="*/ 30 w 313"/>
                <a:gd name="T3" fmla="*/ 214 h 380"/>
                <a:gd name="T4" fmla="*/ 313 w 313"/>
                <a:gd name="T5" fmla="*/ 0 h 380"/>
                <a:gd name="T6" fmla="*/ 243 w 313"/>
                <a:gd name="T7" fmla="*/ 243 h 380"/>
                <a:gd name="T8" fmla="*/ 0 w 313"/>
                <a:gd name="T9" fmla="*/ 380 h 380"/>
              </a:gdLst>
              <a:ahLst/>
              <a:cxnLst>
                <a:cxn ang="0">
                  <a:pos x="T0" y="T1"/>
                </a:cxn>
                <a:cxn ang="0">
                  <a:pos x="T2" y="T3"/>
                </a:cxn>
                <a:cxn ang="0">
                  <a:pos x="T4" y="T5"/>
                </a:cxn>
                <a:cxn ang="0">
                  <a:pos x="T6" y="T7"/>
                </a:cxn>
                <a:cxn ang="0">
                  <a:pos x="T8" y="T9"/>
                </a:cxn>
              </a:cxnLst>
              <a:rect l="0" t="0" r="r" b="b"/>
              <a:pathLst>
                <a:path w="313" h="380">
                  <a:moveTo>
                    <a:pt x="0" y="380"/>
                  </a:moveTo>
                  <a:lnTo>
                    <a:pt x="30" y="214"/>
                  </a:lnTo>
                  <a:lnTo>
                    <a:pt x="313" y="0"/>
                  </a:lnTo>
                  <a:lnTo>
                    <a:pt x="243" y="243"/>
                  </a:lnTo>
                  <a:lnTo>
                    <a:pt x="0" y="38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grpSp>
    </p:spTree>
    <p:extLst>
      <p:ext uri="{BB962C8B-B14F-4D97-AF65-F5344CB8AC3E}">
        <p14:creationId xmlns:p14="http://schemas.microsoft.com/office/powerpoint/2010/main" val="159072401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5E16D5-BB41-9941-9407-E66A678A4529}"/>
              </a:ext>
            </a:extLst>
          </p:cNvPr>
          <p:cNvSpPr/>
          <p:nvPr/>
        </p:nvSpPr>
        <p:spPr>
          <a:xfrm>
            <a:off x="0" y="0"/>
            <a:ext cx="12192000" cy="68580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EA4B898-FFE9-7B4B-B0EC-C8E1EB351D70}"/>
              </a:ext>
            </a:extLst>
          </p:cNvPr>
          <p:cNvSpPr/>
          <p:nvPr/>
        </p:nvSpPr>
        <p:spPr>
          <a:xfrm>
            <a:off x="1146048" y="938784"/>
            <a:ext cx="10058400" cy="505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CDFB39E-03D3-4A55-9D97-C9710D18F942}"/>
              </a:ext>
            </a:extLst>
          </p:cNvPr>
          <p:cNvSpPr txBox="1"/>
          <p:nvPr/>
        </p:nvSpPr>
        <p:spPr>
          <a:xfrm>
            <a:off x="1428820" y="2957605"/>
            <a:ext cx="3799192" cy="1077218"/>
          </a:xfrm>
          <a:prstGeom prst="rect">
            <a:avLst/>
          </a:prstGeom>
          <a:noFill/>
        </p:spPr>
        <p:txBody>
          <a:bodyPr wrap="square" rtlCol="0">
            <a:spAutoFit/>
          </a:bodyPr>
          <a:lstStyle/>
          <a:p>
            <a:pPr algn="r"/>
            <a:r>
              <a:rPr lang="en-ID" sz="3200" b="1" dirty="0">
                <a:latin typeface="Arial Black" panose="020B0604020202020204" pitchFamily="34" charset="0"/>
                <a:ea typeface="Lato Black" panose="020F0502020204030203" pitchFamily="34" charset="0"/>
                <a:cs typeface="Arial Black" panose="020B0604020202020204" pitchFamily="34" charset="0"/>
              </a:rPr>
              <a:t>MY </a:t>
            </a:r>
          </a:p>
          <a:p>
            <a:pPr algn="r"/>
            <a:r>
              <a:rPr lang="en-ID" sz="3200" b="1" dirty="0">
                <a:latin typeface="Arial Black" panose="020B0604020202020204" pitchFamily="34" charset="0"/>
                <a:ea typeface="Lato Black" panose="020F0502020204030203" pitchFamily="34" charset="0"/>
                <a:cs typeface="Arial Black" panose="020B0604020202020204" pitchFamily="34" charset="0"/>
              </a:rPr>
              <a:t>MISSION</a:t>
            </a:r>
          </a:p>
        </p:txBody>
      </p:sp>
      <p:sp>
        <p:nvSpPr>
          <p:cNvPr id="8" name="Rectangle 7">
            <a:extLst>
              <a:ext uri="{FF2B5EF4-FFF2-40B4-BE49-F238E27FC236}">
                <a16:creationId xmlns:a16="http://schemas.microsoft.com/office/drawing/2014/main" id="{B5BB9EF8-E099-4F8E-9F56-E31B7EB43F88}"/>
              </a:ext>
            </a:extLst>
          </p:cNvPr>
          <p:cNvSpPr/>
          <p:nvPr/>
        </p:nvSpPr>
        <p:spPr>
          <a:xfrm>
            <a:off x="5937504" y="2722487"/>
            <a:ext cx="4162385" cy="474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600" b="1" dirty="0">
                <a:solidFill>
                  <a:schemeClr val="tx1"/>
                </a:solidFill>
                <a:latin typeface="Arial" panose="020B0604020202020204" pitchFamily="34" charset="0"/>
                <a:ea typeface="Lato" panose="020F0502020204030203" pitchFamily="34" charset="0"/>
                <a:cs typeface="Arial" panose="020B0604020202020204" pitchFamily="34" charset="0"/>
              </a:rPr>
              <a:t>To help families make </a:t>
            </a:r>
            <a:r>
              <a:rPr lang="en-ID" sz="1600" b="1" dirty="0">
                <a:solidFill>
                  <a:schemeClr val="accent3"/>
                </a:solidFill>
                <a:latin typeface="Arial" panose="020B0604020202020204" pitchFamily="34" charset="0"/>
                <a:ea typeface="Lato" panose="020F0502020204030203" pitchFamily="34" charset="0"/>
                <a:cs typeface="Arial" panose="020B0604020202020204" pitchFamily="34" charset="0"/>
              </a:rPr>
              <a:t>powerful</a:t>
            </a:r>
            <a:r>
              <a:rPr lang="en-ID" sz="1600" b="1" dirty="0">
                <a:solidFill>
                  <a:schemeClr val="tx1"/>
                </a:solidFill>
                <a:latin typeface="Arial" panose="020B0604020202020204" pitchFamily="34" charset="0"/>
                <a:ea typeface="Lato" panose="020F0502020204030203" pitchFamily="34" charset="0"/>
                <a:cs typeface="Arial" panose="020B0604020202020204" pitchFamily="34" charset="0"/>
              </a:rPr>
              <a:t> &amp; </a:t>
            </a:r>
          </a:p>
          <a:p>
            <a:r>
              <a:rPr lang="en-ID" sz="1600" b="1" dirty="0">
                <a:solidFill>
                  <a:schemeClr val="accent3"/>
                </a:solidFill>
                <a:latin typeface="Arial" panose="020B0604020202020204" pitchFamily="34" charset="0"/>
                <a:ea typeface="Lato" panose="020F0502020204030203" pitchFamily="34" charset="0"/>
                <a:cs typeface="Arial" panose="020B0604020202020204" pitchFamily="34" charset="0"/>
              </a:rPr>
              <a:t>confident</a:t>
            </a:r>
            <a:r>
              <a:rPr lang="en-ID" sz="1600" b="1" dirty="0">
                <a:solidFill>
                  <a:schemeClr val="tx1"/>
                </a:solidFill>
                <a:latin typeface="Arial" panose="020B0604020202020204" pitchFamily="34" charset="0"/>
                <a:ea typeface="Lato" panose="020F0502020204030203" pitchFamily="34" charset="0"/>
                <a:cs typeface="Arial" panose="020B0604020202020204" pitchFamily="34" charset="0"/>
              </a:rPr>
              <a:t> home selling decisions.</a:t>
            </a:r>
          </a:p>
        </p:txBody>
      </p:sp>
      <p:sp>
        <p:nvSpPr>
          <p:cNvPr id="9" name="TextBox 8">
            <a:extLst>
              <a:ext uri="{FF2B5EF4-FFF2-40B4-BE49-F238E27FC236}">
                <a16:creationId xmlns:a16="http://schemas.microsoft.com/office/drawing/2014/main" id="{E0DEDD65-6FC7-4C5D-B3AB-C7AFF44E3447}"/>
              </a:ext>
            </a:extLst>
          </p:cNvPr>
          <p:cNvSpPr txBox="1"/>
          <p:nvPr/>
        </p:nvSpPr>
        <p:spPr>
          <a:xfrm>
            <a:off x="5937504" y="3221123"/>
            <a:ext cx="3666667" cy="1015663"/>
          </a:xfrm>
          <a:prstGeom prst="rect">
            <a:avLst/>
          </a:prstGeom>
          <a:noFill/>
        </p:spPr>
        <p:txBody>
          <a:bodyPr wrap="square" rtlCol="0">
            <a:spAutoFit/>
          </a:bodyPr>
          <a:lstStyle/>
          <a:p>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A home is often the single most important (and largest) investment people make in their lifetime. </a:t>
            </a:r>
          </a:p>
          <a:p>
            <a:endParaRPr lang="en-ID" sz="10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endParaRPr>
          </a:p>
          <a:p>
            <a:r>
              <a:rPr lang="en-ID" sz="1000" dirty="0">
                <a:solidFill>
                  <a:schemeClr val="bg2">
                    <a:lumMod val="25000"/>
                  </a:schemeClr>
                </a:solidFill>
                <a:latin typeface="Arial" panose="020B0604020202020204" pitchFamily="34" charset="0"/>
                <a:ea typeface="Lato" panose="020F0502020204030203" pitchFamily="34" charset="0"/>
                <a:cs typeface="Arial" panose="020B0604020202020204" pitchFamily="34" charset="0"/>
              </a:rPr>
              <a:t>My goal is to make your experience as seamless and stress-free as possible so you can </a:t>
            </a:r>
            <a:r>
              <a:rPr lang="en-ID" sz="1000" dirty="0">
                <a:solidFill>
                  <a:schemeClr val="accent3"/>
                </a:solidFill>
                <a:latin typeface="Arial" panose="020B0604020202020204" pitchFamily="34" charset="0"/>
                <a:ea typeface="Lato" panose="020F0502020204030203" pitchFamily="34" charset="0"/>
                <a:cs typeface="Arial" panose="020B0604020202020204" pitchFamily="34" charset="0"/>
              </a:rPr>
              <a:t>feel confident in your home selling decisions. </a:t>
            </a:r>
          </a:p>
        </p:txBody>
      </p:sp>
      <p:sp>
        <p:nvSpPr>
          <p:cNvPr id="12" name="TextBox 11">
            <a:extLst>
              <a:ext uri="{FF2B5EF4-FFF2-40B4-BE49-F238E27FC236}">
                <a16:creationId xmlns:a16="http://schemas.microsoft.com/office/drawing/2014/main" id="{D3326A84-FD1E-A149-B917-AE89F841D552}"/>
              </a:ext>
            </a:extLst>
          </p:cNvPr>
          <p:cNvSpPr txBox="1"/>
          <p:nvPr/>
        </p:nvSpPr>
        <p:spPr>
          <a:xfrm>
            <a:off x="10782641" y="241854"/>
            <a:ext cx="1620456" cy="307777"/>
          </a:xfrm>
          <a:prstGeom prst="rect">
            <a:avLst/>
          </a:prstGeom>
          <a:noFill/>
        </p:spPr>
        <p:txBody>
          <a:bodyPr wrap="square" rtlCol="0">
            <a:spAutoFit/>
          </a:bodyPr>
          <a:lstStyle/>
          <a:p>
            <a:r>
              <a:rPr lang="en-US" sz="1400" dirty="0">
                <a:solidFill>
                  <a:schemeClr val="accent1"/>
                </a:solidFill>
              </a:rPr>
              <a:t>YOUR LOGO</a:t>
            </a:r>
          </a:p>
        </p:txBody>
      </p:sp>
      <p:cxnSp>
        <p:nvCxnSpPr>
          <p:cNvPr id="11" name="Straight Connector 10">
            <a:extLst>
              <a:ext uri="{FF2B5EF4-FFF2-40B4-BE49-F238E27FC236}">
                <a16:creationId xmlns:a16="http://schemas.microsoft.com/office/drawing/2014/main" id="{0C9188C4-3861-B94D-8712-4414484C1C0A}"/>
              </a:ext>
            </a:extLst>
          </p:cNvPr>
          <p:cNvCxnSpPr/>
          <p:nvPr/>
        </p:nvCxnSpPr>
        <p:spPr>
          <a:xfrm>
            <a:off x="5498592" y="2761422"/>
            <a:ext cx="0" cy="141440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0CEDCA4-FEF7-4148-88A9-D2AE5CB21115}"/>
              </a:ext>
            </a:extLst>
          </p:cNvPr>
          <p:cNvSpPr txBox="1"/>
          <p:nvPr/>
        </p:nvSpPr>
        <p:spPr>
          <a:xfrm>
            <a:off x="10863558" y="225346"/>
            <a:ext cx="1620456" cy="307777"/>
          </a:xfrm>
          <a:prstGeom prst="rect">
            <a:avLst/>
          </a:prstGeom>
          <a:noFill/>
        </p:spPr>
        <p:txBody>
          <a:bodyPr wrap="square" rtlCol="0">
            <a:spAutoFit/>
          </a:bodyPr>
          <a:lstStyle/>
          <a:p>
            <a:r>
              <a:rPr lang="en-US" sz="1400" dirty="0">
                <a:solidFill>
                  <a:schemeClr val="bg1"/>
                </a:solidFill>
              </a:rPr>
              <a:t>YOUR LOGO</a:t>
            </a:r>
          </a:p>
        </p:txBody>
      </p:sp>
    </p:spTree>
    <p:extLst>
      <p:ext uri="{BB962C8B-B14F-4D97-AF65-F5344CB8AC3E}">
        <p14:creationId xmlns:p14="http://schemas.microsoft.com/office/powerpoint/2010/main" val="20355157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5F0CCDD-8465-104F-AD3F-F7E858DCD1A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4E6608C-E479-1A46-9107-82D5015EDDE3}"/>
              </a:ext>
            </a:extLst>
          </p:cNvPr>
          <p:cNvSpPr txBox="1"/>
          <p:nvPr/>
        </p:nvSpPr>
        <p:spPr>
          <a:xfrm>
            <a:off x="7671188" y="2767280"/>
            <a:ext cx="4812826" cy="1323439"/>
          </a:xfrm>
          <a:prstGeom prst="rect">
            <a:avLst/>
          </a:prstGeom>
          <a:noFill/>
        </p:spPr>
        <p:txBody>
          <a:bodyPr wrap="square" rtlCol="0">
            <a:spAutoFit/>
          </a:bodyPr>
          <a:lstStyle/>
          <a:p>
            <a:r>
              <a:rPr lang="en-ID" sz="4000" b="1" dirty="0">
                <a:solidFill>
                  <a:schemeClr val="bg1"/>
                </a:solidFill>
                <a:latin typeface="Arial Black" panose="020B0604020202020204" pitchFamily="34" charset="0"/>
                <a:ea typeface="Lato Black" panose="020F0502020204030203" pitchFamily="34" charset="0"/>
                <a:cs typeface="Arial Black" panose="020B0604020202020204" pitchFamily="34" charset="0"/>
              </a:rPr>
              <a:t>HOW’S THE </a:t>
            </a:r>
            <a:r>
              <a:rPr lang="en-ID" sz="4000" b="1" dirty="0">
                <a:solidFill>
                  <a:schemeClr val="accent3"/>
                </a:solidFill>
                <a:latin typeface="Arial Black" panose="020B0604020202020204" pitchFamily="34" charset="0"/>
                <a:ea typeface="Lato Black" panose="020F0502020204030203" pitchFamily="34" charset="0"/>
                <a:cs typeface="Arial Black" panose="020B0604020202020204" pitchFamily="34" charset="0"/>
              </a:rPr>
              <a:t>MARKET?</a:t>
            </a:r>
          </a:p>
        </p:txBody>
      </p:sp>
      <p:sp>
        <p:nvSpPr>
          <p:cNvPr id="27" name="TextBox 26">
            <a:extLst>
              <a:ext uri="{FF2B5EF4-FFF2-40B4-BE49-F238E27FC236}">
                <a16:creationId xmlns:a16="http://schemas.microsoft.com/office/drawing/2014/main" id="{BFA2E29B-E643-1643-815B-ABFBF932AD28}"/>
              </a:ext>
            </a:extLst>
          </p:cNvPr>
          <p:cNvSpPr txBox="1"/>
          <p:nvPr/>
        </p:nvSpPr>
        <p:spPr>
          <a:xfrm>
            <a:off x="10863558" y="225346"/>
            <a:ext cx="1620456" cy="307777"/>
          </a:xfrm>
          <a:prstGeom prst="rect">
            <a:avLst/>
          </a:prstGeom>
          <a:noFill/>
        </p:spPr>
        <p:txBody>
          <a:bodyPr wrap="square" rtlCol="0">
            <a:spAutoFit/>
          </a:bodyPr>
          <a:lstStyle/>
          <a:p>
            <a:r>
              <a:rPr lang="en-US" sz="1400" dirty="0">
                <a:solidFill>
                  <a:schemeClr val="bg1"/>
                </a:solidFill>
              </a:rPr>
              <a:t>YOUR LOGO</a:t>
            </a:r>
          </a:p>
        </p:txBody>
      </p:sp>
      <p:pic>
        <p:nvPicPr>
          <p:cNvPr id="5" name="Picture 4" descr="A picture containing transport, basketball, game&#10;&#10;Description automatically generated">
            <a:extLst>
              <a:ext uri="{FF2B5EF4-FFF2-40B4-BE49-F238E27FC236}">
                <a16:creationId xmlns:a16="http://schemas.microsoft.com/office/drawing/2014/main" id="{D9709BEC-A10F-CD48-AA72-4D6412C54B65}"/>
              </a:ext>
            </a:extLst>
          </p:cNvPr>
          <p:cNvPicPr>
            <a:picLocks noChangeAspect="1"/>
          </p:cNvPicPr>
          <p:nvPr/>
        </p:nvPicPr>
        <p:blipFill rotWithShape="1">
          <a:blip r:embed="rId2">
            <a:extLst>
              <a:ext uri="{28A0092B-C50C-407E-A947-70E740481C1C}">
                <a14:useLocalDpi xmlns:a14="http://schemas.microsoft.com/office/drawing/2010/main" val="0"/>
              </a:ext>
            </a:extLst>
          </a:blip>
          <a:srcRect l="11216"/>
          <a:stretch/>
        </p:blipFill>
        <p:spPr>
          <a:xfrm>
            <a:off x="-1" y="0"/>
            <a:ext cx="8525545" cy="6858000"/>
          </a:xfrm>
          <a:prstGeom prst="rect">
            <a:avLst/>
          </a:prstGeom>
        </p:spPr>
      </p:pic>
    </p:spTree>
    <p:extLst>
      <p:ext uri="{BB962C8B-B14F-4D97-AF65-F5344CB8AC3E}">
        <p14:creationId xmlns:p14="http://schemas.microsoft.com/office/powerpoint/2010/main" val="237882275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5D9AF90-0BB1-4E0B-B502-8445B6918907}"/>
              </a:ext>
            </a:extLst>
          </p:cNvPr>
          <p:cNvSpPr/>
          <p:nvPr/>
        </p:nvSpPr>
        <p:spPr>
          <a:xfrm>
            <a:off x="6957392" y="737083"/>
            <a:ext cx="1367302" cy="1367302"/>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lumMod val="10000"/>
                  <a:lumOff val="90000"/>
                </a:schemeClr>
              </a:solidFill>
            </a:endParaRPr>
          </a:p>
        </p:txBody>
      </p:sp>
      <p:sp>
        <p:nvSpPr>
          <p:cNvPr id="11" name="Oval 10">
            <a:extLst>
              <a:ext uri="{FF2B5EF4-FFF2-40B4-BE49-F238E27FC236}">
                <a16:creationId xmlns:a16="http://schemas.microsoft.com/office/drawing/2014/main" id="{6830BBA8-EE68-4CCB-964B-68E71B5C5AFE}"/>
              </a:ext>
            </a:extLst>
          </p:cNvPr>
          <p:cNvSpPr/>
          <p:nvPr/>
        </p:nvSpPr>
        <p:spPr>
          <a:xfrm>
            <a:off x="6957392" y="4364894"/>
            <a:ext cx="1367301" cy="13673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Oval 12">
            <a:extLst>
              <a:ext uri="{FF2B5EF4-FFF2-40B4-BE49-F238E27FC236}">
                <a16:creationId xmlns:a16="http://schemas.microsoft.com/office/drawing/2014/main" id="{56A52A78-33FC-4B30-B67B-C49B4818EC28}"/>
              </a:ext>
            </a:extLst>
          </p:cNvPr>
          <p:cNvSpPr/>
          <p:nvPr/>
        </p:nvSpPr>
        <p:spPr>
          <a:xfrm>
            <a:off x="6957393" y="2518400"/>
            <a:ext cx="1338762" cy="13387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B9280E00-92AB-514F-8F2D-A72EFF12E63E}"/>
              </a:ext>
            </a:extLst>
          </p:cNvPr>
          <p:cNvSpPr txBox="1"/>
          <p:nvPr/>
        </p:nvSpPr>
        <p:spPr>
          <a:xfrm>
            <a:off x="7206176" y="1158097"/>
            <a:ext cx="1367302" cy="584775"/>
          </a:xfrm>
          <a:prstGeom prst="rect">
            <a:avLst/>
          </a:prstGeom>
          <a:noFill/>
        </p:spPr>
        <p:txBody>
          <a:bodyPr wrap="square" rtlCol="0">
            <a:spAutoFit/>
          </a:bodyPr>
          <a:lstStyle/>
          <a:p>
            <a:r>
              <a:rPr lang="en-ID" sz="3200" b="1" dirty="0">
                <a:solidFill>
                  <a:schemeClr val="bg1"/>
                </a:solidFill>
                <a:latin typeface="Arial Black" panose="020B0604020202020204" pitchFamily="34" charset="0"/>
                <a:cs typeface="Arial Black" panose="020B0604020202020204" pitchFamily="34" charset="0"/>
              </a:rPr>
              <a:t>3%</a:t>
            </a:r>
          </a:p>
        </p:txBody>
      </p:sp>
      <p:sp>
        <p:nvSpPr>
          <p:cNvPr id="24" name="TextBox 23">
            <a:extLst>
              <a:ext uri="{FF2B5EF4-FFF2-40B4-BE49-F238E27FC236}">
                <a16:creationId xmlns:a16="http://schemas.microsoft.com/office/drawing/2014/main" id="{41C8E28D-879E-7E40-B934-6A314AAAFE76}"/>
              </a:ext>
            </a:extLst>
          </p:cNvPr>
          <p:cNvSpPr txBox="1"/>
          <p:nvPr/>
        </p:nvSpPr>
        <p:spPr>
          <a:xfrm>
            <a:off x="8544256" y="1184287"/>
            <a:ext cx="2404807" cy="830997"/>
          </a:xfrm>
          <a:prstGeom prst="rect">
            <a:avLst/>
          </a:prstGeom>
          <a:noFill/>
        </p:spPr>
        <p:txBody>
          <a:bodyPr wrap="square" rtlCol="0">
            <a:spAutoFit/>
          </a:bodyPr>
          <a:lstStyle/>
          <a:p>
            <a:r>
              <a:rPr lang="en-ID" sz="12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Interest rates are currently at</a:t>
            </a:r>
          </a:p>
          <a:p>
            <a:r>
              <a:rPr lang="en-ID" sz="12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a near 50 year low which means a significant savings on your newly purchased home. </a:t>
            </a:r>
          </a:p>
        </p:txBody>
      </p:sp>
      <p:sp>
        <p:nvSpPr>
          <p:cNvPr id="25" name="TextBox 24">
            <a:extLst>
              <a:ext uri="{FF2B5EF4-FFF2-40B4-BE49-F238E27FC236}">
                <a16:creationId xmlns:a16="http://schemas.microsoft.com/office/drawing/2014/main" id="{91361E12-971D-B046-97E0-86D4AAD3BC27}"/>
              </a:ext>
            </a:extLst>
          </p:cNvPr>
          <p:cNvSpPr txBox="1"/>
          <p:nvPr/>
        </p:nvSpPr>
        <p:spPr>
          <a:xfrm>
            <a:off x="8492028" y="817591"/>
            <a:ext cx="1889339" cy="338554"/>
          </a:xfrm>
          <a:prstGeom prst="rect">
            <a:avLst/>
          </a:prstGeom>
          <a:noFill/>
        </p:spPr>
        <p:txBody>
          <a:bodyPr wrap="square" rtlCol="0">
            <a:spAutoFit/>
          </a:bodyPr>
          <a:lstStyle/>
          <a:p>
            <a:pPr algn="ctr"/>
            <a:r>
              <a:rPr lang="en-ID" sz="1600" b="1" dirty="0">
                <a:latin typeface="Arial" panose="020B0604020202020204" pitchFamily="34" charset="0"/>
                <a:ea typeface="Lato" panose="020F0502020204030203" pitchFamily="34" charset="0"/>
                <a:cs typeface="Arial" panose="020B0604020202020204" pitchFamily="34" charset="0"/>
              </a:rPr>
              <a:t>INTEREST RATE</a:t>
            </a:r>
          </a:p>
        </p:txBody>
      </p:sp>
      <p:sp>
        <p:nvSpPr>
          <p:cNvPr id="26" name="TextBox 25">
            <a:extLst>
              <a:ext uri="{FF2B5EF4-FFF2-40B4-BE49-F238E27FC236}">
                <a16:creationId xmlns:a16="http://schemas.microsoft.com/office/drawing/2014/main" id="{3BE3D56D-143E-BE40-9DB5-61668ED1FE82}"/>
              </a:ext>
            </a:extLst>
          </p:cNvPr>
          <p:cNvSpPr txBox="1"/>
          <p:nvPr/>
        </p:nvSpPr>
        <p:spPr>
          <a:xfrm>
            <a:off x="8511078" y="3014270"/>
            <a:ext cx="2463533" cy="830997"/>
          </a:xfrm>
          <a:prstGeom prst="rect">
            <a:avLst/>
          </a:prstGeom>
          <a:noFill/>
        </p:spPr>
        <p:txBody>
          <a:bodyPr wrap="square" rtlCol="0">
            <a:spAutoFit/>
          </a:bodyPr>
          <a:lstStyle/>
          <a:p>
            <a:r>
              <a:rPr lang="en-ID" sz="12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The 2020 rate as forecasted by Zelman &amp; Associates, a leading housing market analyst, post-COVID-19. </a:t>
            </a:r>
          </a:p>
        </p:txBody>
      </p:sp>
      <p:sp>
        <p:nvSpPr>
          <p:cNvPr id="27" name="TextBox 26">
            <a:extLst>
              <a:ext uri="{FF2B5EF4-FFF2-40B4-BE49-F238E27FC236}">
                <a16:creationId xmlns:a16="http://schemas.microsoft.com/office/drawing/2014/main" id="{8CA25001-AF61-6E4B-81D3-BFEE43A8F8D4}"/>
              </a:ext>
            </a:extLst>
          </p:cNvPr>
          <p:cNvSpPr txBox="1"/>
          <p:nvPr/>
        </p:nvSpPr>
        <p:spPr>
          <a:xfrm>
            <a:off x="8492028" y="2675716"/>
            <a:ext cx="2328244" cy="338554"/>
          </a:xfrm>
          <a:prstGeom prst="rect">
            <a:avLst/>
          </a:prstGeom>
          <a:noFill/>
        </p:spPr>
        <p:txBody>
          <a:bodyPr wrap="square" rtlCol="0">
            <a:spAutoFit/>
          </a:bodyPr>
          <a:lstStyle/>
          <a:p>
            <a:pPr algn="ctr"/>
            <a:r>
              <a:rPr lang="en-ID" sz="1600" b="1" dirty="0">
                <a:latin typeface="Arial" panose="020B0604020202020204" pitchFamily="34" charset="0"/>
                <a:ea typeface="Lato" panose="020F0502020204030203" pitchFamily="34" charset="0"/>
                <a:cs typeface="Arial" panose="020B0604020202020204" pitchFamily="34" charset="0"/>
              </a:rPr>
              <a:t>APPRECIATION RATE</a:t>
            </a:r>
          </a:p>
        </p:txBody>
      </p:sp>
      <p:sp>
        <p:nvSpPr>
          <p:cNvPr id="28" name="TextBox 27">
            <a:extLst>
              <a:ext uri="{FF2B5EF4-FFF2-40B4-BE49-F238E27FC236}">
                <a16:creationId xmlns:a16="http://schemas.microsoft.com/office/drawing/2014/main" id="{AE1E9A56-4E1E-384B-BDF5-3A875692349B}"/>
              </a:ext>
            </a:extLst>
          </p:cNvPr>
          <p:cNvSpPr txBox="1"/>
          <p:nvPr/>
        </p:nvSpPr>
        <p:spPr>
          <a:xfrm>
            <a:off x="7195477" y="2942252"/>
            <a:ext cx="1315601" cy="584775"/>
          </a:xfrm>
          <a:prstGeom prst="rect">
            <a:avLst/>
          </a:prstGeom>
          <a:noFill/>
        </p:spPr>
        <p:txBody>
          <a:bodyPr wrap="square" rtlCol="0">
            <a:spAutoFit/>
          </a:bodyPr>
          <a:lstStyle/>
          <a:p>
            <a:r>
              <a:rPr lang="en-ID" sz="3200" b="1" dirty="0">
                <a:solidFill>
                  <a:schemeClr val="bg1"/>
                </a:solidFill>
                <a:latin typeface="Arial Black" panose="020B0604020202020204" pitchFamily="34" charset="0"/>
                <a:cs typeface="Arial Black" panose="020B0604020202020204" pitchFamily="34" charset="0"/>
              </a:rPr>
              <a:t>3%</a:t>
            </a:r>
          </a:p>
        </p:txBody>
      </p:sp>
      <p:sp>
        <p:nvSpPr>
          <p:cNvPr id="4" name="Rectangle 3">
            <a:extLst>
              <a:ext uri="{FF2B5EF4-FFF2-40B4-BE49-F238E27FC236}">
                <a16:creationId xmlns:a16="http://schemas.microsoft.com/office/drawing/2014/main" id="{CDBA07FB-B88A-E144-BF00-19786389C1C7}"/>
              </a:ext>
            </a:extLst>
          </p:cNvPr>
          <p:cNvSpPr/>
          <p:nvPr/>
        </p:nvSpPr>
        <p:spPr>
          <a:xfrm>
            <a:off x="7363721" y="4694601"/>
            <a:ext cx="526106" cy="707886"/>
          </a:xfrm>
          <a:prstGeom prst="rect">
            <a:avLst/>
          </a:prstGeom>
        </p:spPr>
        <p:txBody>
          <a:bodyPr wrap="none">
            <a:spAutoFit/>
          </a:bodyPr>
          <a:lstStyle/>
          <a:p>
            <a:r>
              <a:rPr lang="en-ID" sz="4000" b="1" dirty="0">
                <a:solidFill>
                  <a:schemeClr val="bg1"/>
                </a:solidFill>
                <a:latin typeface="Arial Black" panose="020B0604020202020204" pitchFamily="34" charset="0"/>
                <a:cs typeface="Arial Black" panose="020B0604020202020204" pitchFamily="34" charset="0"/>
              </a:rPr>
              <a:t>3</a:t>
            </a:r>
          </a:p>
        </p:txBody>
      </p:sp>
      <p:sp>
        <p:nvSpPr>
          <p:cNvPr id="29" name="TextBox 28">
            <a:extLst>
              <a:ext uri="{FF2B5EF4-FFF2-40B4-BE49-F238E27FC236}">
                <a16:creationId xmlns:a16="http://schemas.microsoft.com/office/drawing/2014/main" id="{ADEF7481-EB2C-2E4E-BC90-DEBDA1A4DB27}"/>
              </a:ext>
            </a:extLst>
          </p:cNvPr>
          <p:cNvSpPr txBox="1"/>
          <p:nvPr/>
        </p:nvSpPr>
        <p:spPr>
          <a:xfrm>
            <a:off x="8573478" y="4936407"/>
            <a:ext cx="2586661" cy="1015663"/>
          </a:xfrm>
          <a:prstGeom prst="rect">
            <a:avLst/>
          </a:prstGeom>
          <a:noFill/>
        </p:spPr>
        <p:txBody>
          <a:bodyPr wrap="square" rtlCol="0">
            <a:spAutoFit/>
          </a:bodyPr>
          <a:lstStyle/>
          <a:p>
            <a:r>
              <a:rPr lang="en-ID" sz="12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For single family homes. Since a normal market is 6 months, this means it’s still a seller’s market. With fewer homes coming to market, competition has increased.</a:t>
            </a:r>
          </a:p>
        </p:txBody>
      </p:sp>
      <p:sp>
        <p:nvSpPr>
          <p:cNvPr id="30" name="TextBox 29">
            <a:extLst>
              <a:ext uri="{FF2B5EF4-FFF2-40B4-BE49-F238E27FC236}">
                <a16:creationId xmlns:a16="http://schemas.microsoft.com/office/drawing/2014/main" id="{DCD55C60-1A7F-1044-B2CF-D000D32371DA}"/>
              </a:ext>
            </a:extLst>
          </p:cNvPr>
          <p:cNvSpPr txBox="1"/>
          <p:nvPr/>
        </p:nvSpPr>
        <p:spPr>
          <a:xfrm>
            <a:off x="8544256" y="4402213"/>
            <a:ext cx="3083618" cy="584775"/>
          </a:xfrm>
          <a:prstGeom prst="rect">
            <a:avLst/>
          </a:prstGeom>
          <a:noFill/>
        </p:spPr>
        <p:txBody>
          <a:bodyPr wrap="square" rtlCol="0">
            <a:spAutoFit/>
          </a:bodyPr>
          <a:lstStyle/>
          <a:p>
            <a:r>
              <a:rPr lang="en-ID" sz="1600" b="1" dirty="0">
                <a:latin typeface="Arial" panose="020B0604020202020204" pitchFamily="34" charset="0"/>
                <a:ea typeface="Lato" panose="020F0502020204030203" pitchFamily="34" charset="0"/>
                <a:cs typeface="Arial" panose="020B0604020202020204" pitchFamily="34" charset="0"/>
              </a:rPr>
              <a:t>MONTHS OF INVENTORY</a:t>
            </a:r>
          </a:p>
          <a:p>
            <a:r>
              <a:rPr lang="en-ID" sz="1600" b="1" dirty="0">
                <a:latin typeface="Arial" panose="020B0604020202020204" pitchFamily="34" charset="0"/>
                <a:ea typeface="Lato" panose="020F0502020204030203" pitchFamily="34" charset="0"/>
                <a:cs typeface="Arial" panose="020B0604020202020204" pitchFamily="34" charset="0"/>
              </a:rPr>
              <a:t>OF HOMES FOR SALE</a:t>
            </a:r>
          </a:p>
        </p:txBody>
      </p:sp>
      <p:sp>
        <p:nvSpPr>
          <p:cNvPr id="33" name="Rectangle 32">
            <a:extLst>
              <a:ext uri="{FF2B5EF4-FFF2-40B4-BE49-F238E27FC236}">
                <a16:creationId xmlns:a16="http://schemas.microsoft.com/office/drawing/2014/main" id="{CAAB278A-1233-A346-9317-3AB7E363247B}"/>
              </a:ext>
            </a:extLst>
          </p:cNvPr>
          <p:cNvSpPr/>
          <p:nvPr/>
        </p:nvSpPr>
        <p:spPr>
          <a:xfrm>
            <a:off x="0" y="0"/>
            <a:ext cx="545782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71CE9F0-B546-F942-82AA-4DADB57E65D0}"/>
              </a:ext>
            </a:extLst>
          </p:cNvPr>
          <p:cNvSpPr txBox="1"/>
          <p:nvPr/>
        </p:nvSpPr>
        <p:spPr>
          <a:xfrm>
            <a:off x="557222" y="2876417"/>
            <a:ext cx="5333927" cy="954107"/>
          </a:xfrm>
          <a:prstGeom prst="rect">
            <a:avLst/>
          </a:prstGeom>
          <a:noFill/>
        </p:spPr>
        <p:txBody>
          <a:bodyPr wrap="square" rtlCol="0">
            <a:spAutoFit/>
          </a:bodyPr>
          <a:lstStyle/>
          <a:p>
            <a:r>
              <a:rPr lang="en-US" sz="2800" b="1" dirty="0">
                <a:solidFill>
                  <a:schemeClr val="bg1"/>
                </a:solidFill>
                <a:latin typeface="Arial Black" panose="020B0604020202020204" pitchFamily="34" charset="0"/>
                <a:cs typeface="Arial Black" panose="020B0604020202020204" pitchFamily="34" charset="0"/>
              </a:rPr>
              <a:t>LET’S TAKE A LOOK</a:t>
            </a:r>
          </a:p>
          <a:p>
            <a:r>
              <a:rPr lang="en-US" sz="2800" b="1" dirty="0">
                <a:solidFill>
                  <a:schemeClr val="accent3"/>
                </a:solidFill>
                <a:latin typeface="Arial Black" panose="020B0604020202020204" pitchFamily="34" charset="0"/>
                <a:cs typeface="Arial Black" panose="020B0604020202020204" pitchFamily="34" charset="0"/>
              </a:rPr>
              <a:t>AT THE NUMBERS</a:t>
            </a:r>
          </a:p>
        </p:txBody>
      </p:sp>
      <p:sp>
        <p:nvSpPr>
          <p:cNvPr id="35" name="TextBox 34">
            <a:extLst>
              <a:ext uri="{FF2B5EF4-FFF2-40B4-BE49-F238E27FC236}">
                <a16:creationId xmlns:a16="http://schemas.microsoft.com/office/drawing/2014/main" id="{F1DEAA36-0B57-E24F-8AAC-67749F74CFC7}"/>
              </a:ext>
            </a:extLst>
          </p:cNvPr>
          <p:cNvSpPr txBox="1"/>
          <p:nvPr/>
        </p:nvSpPr>
        <p:spPr>
          <a:xfrm>
            <a:off x="10949063" y="151576"/>
            <a:ext cx="1620456" cy="307777"/>
          </a:xfrm>
          <a:prstGeom prst="rect">
            <a:avLst/>
          </a:prstGeom>
          <a:noFill/>
        </p:spPr>
        <p:txBody>
          <a:bodyPr wrap="square" rtlCol="0">
            <a:spAutoFit/>
          </a:bodyPr>
          <a:lstStyle/>
          <a:p>
            <a:r>
              <a:rPr lang="en-US" sz="1400" dirty="0">
                <a:solidFill>
                  <a:schemeClr val="accent1"/>
                </a:solidFill>
              </a:rPr>
              <a:t>YOUR LOGO</a:t>
            </a:r>
          </a:p>
        </p:txBody>
      </p:sp>
    </p:spTree>
    <p:extLst>
      <p:ext uri="{BB962C8B-B14F-4D97-AF65-F5344CB8AC3E}">
        <p14:creationId xmlns:p14="http://schemas.microsoft.com/office/powerpoint/2010/main" val="37546938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24" grpId="0"/>
      <p:bldP spid="25" grpId="0"/>
      <p:bldP spid="26" grpId="0"/>
      <p:bldP spid="27" grpId="0"/>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38771C-9E82-45B7-BBE9-8E813CB93367}"/>
              </a:ext>
            </a:extLst>
          </p:cNvPr>
          <p:cNvSpPr txBox="1"/>
          <p:nvPr/>
        </p:nvSpPr>
        <p:spPr>
          <a:xfrm>
            <a:off x="378301" y="1335190"/>
            <a:ext cx="4629467" cy="1077218"/>
          </a:xfrm>
          <a:prstGeom prst="rect">
            <a:avLst/>
          </a:prstGeom>
          <a:noFill/>
        </p:spPr>
        <p:txBody>
          <a:bodyPr wrap="square" rtlCol="0">
            <a:spAutoFit/>
          </a:bodyPr>
          <a:lstStyle/>
          <a:p>
            <a:r>
              <a:rPr lang="en-ID" sz="3200" b="1" dirty="0">
                <a:solidFill>
                  <a:schemeClr val="bg1"/>
                </a:solidFill>
                <a:latin typeface="Arial Black" panose="020B0604020202020204" pitchFamily="34" charset="0"/>
                <a:ea typeface="Lato Black" panose="020F0502020204030203" pitchFamily="34" charset="0"/>
                <a:cs typeface="Arial Black" panose="020B0604020202020204" pitchFamily="34" charset="0"/>
              </a:rPr>
              <a:t>WHAT THIS MEANS</a:t>
            </a:r>
          </a:p>
          <a:p>
            <a:r>
              <a:rPr lang="en-ID" sz="3200" b="1" dirty="0">
                <a:solidFill>
                  <a:schemeClr val="bg1"/>
                </a:solidFill>
                <a:latin typeface="Arial Black" panose="020B0604020202020204" pitchFamily="34" charset="0"/>
                <a:ea typeface="Lato Black" panose="020F0502020204030203" pitchFamily="34" charset="0"/>
                <a:cs typeface="Arial Black" panose="020B0604020202020204" pitchFamily="34" charset="0"/>
              </a:rPr>
              <a:t>FOR YOUR </a:t>
            </a:r>
            <a:r>
              <a:rPr lang="en-ID" sz="3200" b="1" dirty="0">
                <a:solidFill>
                  <a:schemeClr val="accent3"/>
                </a:solidFill>
                <a:latin typeface="Arial Black" panose="020B0604020202020204" pitchFamily="34" charset="0"/>
                <a:ea typeface="Lato Black" panose="020F0502020204030203" pitchFamily="34" charset="0"/>
                <a:cs typeface="Arial Black" panose="020B0604020202020204" pitchFamily="34" charset="0"/>
              </a:rPr>
              <a:t>HOME</a:t>
            </a:r>
          </a:p>
        </p:txBody>
      </p:sp>
      <p:sp>
        <p:nvSpPr>
          <p:cNvPr id="6" name="TextBox 5">
            <a:extLst>
              <a:ext uri="{FF2B5EF4-FFF2-40B4-BE49-F238E27FC236}">
                <a16:creationId xmlns:a16="http://schemas.microsoft.com/office/drawing/2014/main" id="{30172F96-5230-4404-AFA2-AB90052C11A6}"/>
              </a:ext>
            </a:extLst>
          </p:cNvPr>
          <p:cNvSpPr txBox="1"/>
          <p:nvPr/>
        </p:nvSpPr>
        <p:spPr>
          <a:xfrm>
            <a:off x="378301" y="2721586"/>
            <a:ext cx="4978890" cy="2677656"/>
          </a:xfrm>
          <a:prstGeom prst="rect">
            <a:avLst/>
          </a:prstGeom>
          <a:noFill/>
        </p:spPr>
        <p:txBody>
          <a:bodyPr wrap="square" rtlCol="0">
            <a:spAutoFit/>
          </a:bodyPr>
          <a:lstStyle/>
          <a:p>
            <a:pPr fontAlgn="base"/>
            <a:r>
              <a:rPr lang="en-US" sz="1400" dirty="0">
                <a:solidFill>
                  <a:schemeClr val="bg1"/>
                </a:solidFill>
                <a:latin typeface="Arial" panose="020B0604020202020204" pitchFamily="34" charset="0"/>
                <a:cs typeface="Arial" panose="020B0604020202020204" pitchFamily="34" charset="0"/>
              </a:rPr>
              <a:t>Interest rates are lower than they have been since before 1980 at 3% and are projected to remain steady throughout 2020. </a:t>
            </a:r>
          </a:p>
          <a:p>
            <a:pPr fontAlgn="base"/>
            <a:endParaRPr lang="en-US" sz="1400" dirty="0">
              <a:solidFill>
                <a:schemeClr val="bg1"/>
              </a:solidFill>
              <a:latin typeface="Arial" panose="020B0604020202020204" pitchFamily="34" charset="0"/>
              <a:cs typeface="Arial" panose="020B0604020202020204" pitchFamily="34" charset="0"/>
            </a:endParaRPr>
          </a:p>
          <a:p>
            <a:pPr fontAlgn="base"/>
            <a:r>
              <a:rPr lang="en-US" sz="1400" dirty="0">
                <a:solidFill>
                  <a:schemeClr val="bg1"/>
                </a:solidFill>
                <a:latin typeface="Arial" panose="020B0604020202020204" pitchFamily="34" charset="0"/>
                <a:cs typeface="Arial" panose="020B0604020202020204" pitchFamily="34" charset="0"/>
              </a:rPr>
              <a:t>According to </a:t>
            </a:r>
            <a:r>
              <a:rPr lang="en-US" sz="1400" u="sng" dirty="0">
                <a:solidFill>
                  <a:schemeClr val="bg1"/>
                </a:solidFill>
                <a:latin typeface="Arial" panose="020B0604020202020204" pitchFamily="34" charset="0"/>
                <a:cs typeface="Arial" panose="020B0604020202020204" pitchFamily="34" charset="0"/>
              </a:rPr>
              <a:t>the Z Report</a:t>
            </a:r>
            <a:r>
              <a:rPr lang="en-US" sz="1400" dirty="0">
                <a:solidFill>
                  <a:schemeClr val="bg1"/>
                </a:solidFill>
                <a:latin typeface="Arial" panose="020B0604020202020204" pitchFamily="34" charset="0"/>
                <a:cs typeface="Arial" panose="020B0604020202020204" pitchFamily="34" charset="0"/>
              </a:rPr>
              <a:t>, home prices are expected to continue to appreciate in the post-COVID market.</a:t>
            </a:r>
          </a:p>
          <a:p>
            <a:pPr fontAlgn="base"/>
            <a:endParaRPr lang="en-US" sz="1400" dirty="0">
              <a:solidFill>
                <a:schemeClr val="bg1"/>
              </a:solidFill>
              <a:latin typeface="Arial" panose="020B0604020202020204" pitchFamily="34" charset="0"/>
              <a:cs typeface="Arial" panose="020B0604020202020204" pitchFamily="34" charset="0"/>
            </a:endParaRPr>
          </a:p>
          <a:p>
            <a:pPr fontAlgn="base"/>
            <a:r>
              <a:rPr lang="en-US" sz="1400" dirty="0">
                <a:solidFill>
                  <a:schemeClr val="bg1"/>
                </a:solidFill>
                <a:latin typeface="Arial" panose="020B0604020202020204" pitchFamily="34" charset="0"/>
                <a:cs typeface="Arial" panose="020B0604020202020204" pitchFamily="34" charset="0"/>
              </a:rPr>
              <a:t>Combining these two factors indicates that the market will remain strong, despite today’s current economic slowdown. </a:t>
            </a:r>
          </a:p>
          <a:p>
            <a:pPr fontAlgn="base"/>
            <a:endParaRPr lang="en-US" sz="1400" dirty="0">
              <a:solidFill>
                <a:schemeClr val="bg1"/>
              </a:solidFill>
              <a:latin typeface="Arial" panose="020B0604020202020204" pitchFamily="34" charset="0"/>
              <a:cs typeface="Arial" panose="020B0604020202020204" pitchFamily="34" charset="0"/>
            </a:endParaRPr>
          </a:p>
          <a:p>
            <a:pPr fontAlgn="base"/>
            <a:r>
              <a:rPr lang="en-US" sz="1400" dirty="0">
                <a:solidFill>
                  <a:schemeClr val="bg1"/>
                </a:solidFill>
                <a:latin typeface="Arial" panose="020B0604020202020204" pitchFamily="34" charset="0"/>
                <a:cs typeface="Arial" panose="020B0604020202020204" pitchFamily="34" charset="0"/>
              </a:rPr>
              <a:t>Although selling a home right now may not be easy, it is extremely smart. </a:t>
            </a:r>
          </a:p>
        </p:txBody>
      </p:sp>
      <p:pic>
        <p:nvPicPr>
          <p:cNvPr id="10" name="Picture 9" descr="A screenshot of a cell phone&#10;&#10;Description automatically generated">
            <a:extLst>
              <a:ext uri="{FF2B5EF4-FFF2-40B4-BE49-F238E27FC236}">
                <a16:creationId xmlns:a16="http://schemas.microsoft.com/office/drawing/2014/main" id="{56F60C02-2B09-9F4E-A727-73BBA405D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453" y="823996"/>
            <a:ext cx="4575246" cy="4575246"/>
          </a:xfrm>
          <a:prstGeom prst="rect">
            <a:avLst/>
          </a:prstGeom>
        </p:spPr>
      </p:pic>
      <p:cxnSp>
        <p:nvCxnSpPr>
          <p:cNvPr id="15" name="Straight Arrow Connector 14">
            <a:extLst>
              <a:ext uri="{FF2B5EF4-FFF2-40B4-BE49-F238E27FC236}">
                <a16:creationId xmlns:a16="http://schemas.microsoft.com/office/drawing/2014/main" id="{398A6FF2-E6BE-5F4D-932F-541B629922A5}"/>
              </a:ext>
            </a:extLst>
          </p:cNvPr>
          <p:cNvCxnSpPr>
            <a:cxnSpLocks/>
          </p:cNvCxnSpPr>
          <p:nvPr/>
        </p:nvCxnSpPr>
        <p:spPr>
          <a:xfrm flipH="1" flipV="1">
            <a:off x="10008974" y="5020751"/>
            <a:ext cx="308919" cy="1013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309F368-FEAA-224F-BC79-F33A57DB23BE}"/>
              </a:ext>
            </a:extLst>
          </p:cNvPr>
          <p:cNvSpPr txBox="1"/>
          <p:nvPr/>
        </p:nvSpPr>
        <p:spPr>
          <a:xfrm>
            <a:off x="9650627" y="6034004"/>
            <a:ext cx="1668162"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We are still in a sellers’ market!</a:t>
            </a:r>
          </a:p>
        </p:txBody>
      </p:sp>
    </p:spTree>
    <p:extLst>
      <p:ext uri="{BB962C8B-B14F-4D97-AF65-F5344CB8AC3E}">
        <p14:creationId xmlns:p14="http://schemas.microsoft.com/office/powerpoint/2010/main" val="15948832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38771C-9E82-45B7-BBE9-8E813CB93367}"/>
              </a:ext>
            </a:extLst>
          </p:cNvPr>
          <p:cNvSpPr txBox="1"/>
          <p:nvPr/>
        </p:nvSpPr>
        <p:spPr>
          <a:xfrm>
            <a:off x="378301" y="1303011"/>
            <a:ext cx="4629467" cy="1077218"/>
          </a:xfrm>
          <a:prstGeom prst="rect">
            <a:avLst/>
          </a:prstGeom>
          <a:noFill/>
        </p:spPr>
        <p:txBody>
          <a:bodyPr wrap="square" rtlCol="0">
            <a:spAutoFit/>
          </a:bodyPr>
          <a:lstStyle/>
          <a:p>
            <a:r>
              <a:rPr lang="en-ID" sz="3200" b="1" dirty="0">
                <a:solidFill>
                  <a:schemeClr val="bg1"/>
                </a:solidFill>
                <a:latin typeface="Arial Black" panose="020B0604020202020204" pitchFamily="34" charset="0"/>
                <a:ea typeface="Lato Black" panose="020F0502020204030203" pitchFamily="34" charset="0"/>
                <a:cs typeface="Arial Black" panose="020B0604020202020204" pitchFamily="34" charset="0"/>
              </a:rPr>
              <a:t>LET’S TALK ABOUT </a:t>
            </a:r>
            <a:r>
              <a:rPr lang="en-ID" sz="3200" b="1" dirty="0">
                <a:solidFill>
                  <a:schemeClr val="accent3"/>
                </a:solidFill>
                <a:latin typeface="Arial Black" panose="020B0604020202020204" pitchFamily="34" charset="0"/>
                <a:ea typeface="Lato Black" panose="020F0502020204030203" pitchFamily="34" charset="0"/>
                <a:cs typeface="Arial Black" panose="020B0604020202020204" pitchFamily="34" charset="0"/>
              </a:rPr>
              <a:t>THE MARKET</a:t>
            </a:r>
          </a:p>
        </p:txBody>
      </p:sp>
      <p:sp>
        <p:nvSpPr>
          <p:cNvPr id="6" name="TextBox 5">
            <a:extLst>
              <a:ext uri="{FF2B5EF4-FFF2-40B4-BE49-F238E27FC236}">
                <a16:creationId xmlns:a16="http://schemas.microsoft.com/office/drawing/2014/main" id="{30172F96-5230-4404-AFA2-AB90052C11A6}"/>
              </a:ext>
            </a:extLst>
          </p:cNvPr>
          <p:cNvSpPr txBox="1"/>
          <p:nvPr/>
        </p:nvSpPr>
        <p:spPr>
          <a:xfrm>
            <a:off x="378301" y="2638670"/>
            <a:ext cx="5108099" cy="3108543"/>
          </a:xfrm>
          <a:prstGeom prst="rect">
            <a:avLst/>
          </a:prstGeom>
          <a:noFill/>
        </p:spPr>
        <p:txBody>
          <a:bodyPr wrap="square" rtlCol="0">
            <a:spAutoFit/>
          </a:bodyPr>
          <a:lstStyle/>
          <a:p>
            <a:pPr fontAlgn="base"/>
            <a:r>
              <a:rPr lang="en-US" sz="1400" dirty="0">
                <a:solidFill>
                  <a:schemeClr val="bg1"/>
                </a:solidFill>
                <a:latin typeface="Arial" panose="020B0604020202020204" pitchFamily="34" charset="0"/>
                <a:cs typeface="Arial" panose="020B0604020202020204" pitchFamily="34" charset="0"/>
              </a:rPr>
              <a:t>With today’s economic uncertainty at the forefront of American’s minds, many worry that a recession will mean a housing crash like the one in 2008. </a:t>
            </a:r>
          </a:p>
          <a:p>
            <a:pPr fontAlgn="base"/>
            <a:endParaRPr lang="en-US" sz="1400" dirty="0">
              <a:solidFill>
                <a:schemeClr val="bg1"/>
              </a:solidFill>
              <a:latin typeface="Arial" panose="020B0604020202020204" pitchFamily="34" charset="0"/>
              <a:cs typeface="Arial" panose="020B0604020202020204" pitchFamily="34" charset="0"/>
            </a:endParaRPr>
          </a:p>
          <a:p>
            <a:pPr fontAlgn="base"/>
            <a:r>
              <a:rPr lang="en-US" sz="1400" dirty="0">
                <a:solidFill>
                  <a:schemeClr val="bg1"/>
                </a:solidFill>
                <a:latin typeface="Arial" panose="020B0604020202020204" pitchFamily="34" charset="0"/>
                <a:cs typeface="Arial" panose="020B0604020202020204" pitchFamily="34" charset="0"/>
              </a:rPr>
              <a:t>Looking at expert analysis and historical data, we can see that today’s market does not mirror that of the one leading up the housing crisis. </a:t>
            </a:r>
          </a:p>
          <a:p>
            <a:pPr fontAlgn="base"/>
            <a:endParaRPr lang="en-US" sz="1400" dirty="0">
              <a:solidFill>
                <a:schemeClr val="bg1"/>
              </a:solidFill>
              <a:latin typeface="Arial" panose="020B0604020202020204" pitchFamily="34" charset="0"/>
              <a:cs typeface="Arial" panose="020B0604020202020204" pitchFamily="34" charset="0"/>
            </a:endParaRPr>
          </a:p>
          <a:p>
            <a:pPr fontAlgn="base"/>
            <a:r>
              <a:rPr lang="en-US" sz="1400" dirty="0">
                <a:solidFill>
                  <a:schemeClr val="bg1"/>
                </a:solidFill>
                <a:latin typeface="Arial" panose="020B0604020202020204" pitchFamily="34" charset="0"/>
                <a:cs typeface="Arial" panose="020B0604020202020204" pitchFamily="34" charset="0"/>
              </a:rPr>
              <a:t>Inventory is low versus high. Appreciation has been slow and steady. Mortgage lending standards have become stricter. Equity is much higher. </a:t>
            </a:r>
          </a:p>
          <a:p>
            <a:pPr fontAlgn="base"/>
            <a:endParaRPr lang="en-US" sz="1400" dirty="0">
              <a:solidFill>
                <a:schemeClr val="bg1"/>
              </a:solidFill>
              <a:latin typeface="Arial" panose="020B0604020202020204" pitchFamily="34" charset="0"/>
              <a:cs typeface="Arial" panose="020B0604020202020204" pitchFamily="34" charset="0"/>
            </a:endParaRPr>
          </a:p>
          <a:p>
            <a:pPr fontAlgn="base"/>
            <a:r>
              <a:rPr lang="en-US" sz="1400" dirty="0">
                <a:solidFill>
                  <a:schemeClr val="bg1"/>
                </a:solidFill>
                <a:latin typeface="Arial" panose="020B0604020202020204" pitchFamily="34" charset="0"/>
                <a:cs typeface="Arial" panose="020B0604020202020204" pitchFamily="34" charset="0"/>
              </a:rPr>
              <a:t>All of this puts the real estate market in a position to help the economy recover and indicates it will remain strong. </a:t>
            </a:r>
          </a:p>
        </p:txBody>
      </p:sp>
      <p:sp>
        <p:nvSpPr>
          <p:cNvPr id="2" name="TextBox 1">
            <a:extLst>
              <a:ext uri="{FF2B5EF4-FFF2-40B4-BE49-F238E27FC236}">
                <a16:creationId xmlns:a16="http://schemas.microsoft.com/office/drawing/2014/main" id="{0A272D3F-C8A7-614E-84CF-272C3ECA4F8A}"/>
              </a:ext>
            </a:extLst>
          </p:cNvPr>
          <p:cNvSpPr txBox="1"/>
          <p:nvPr/>
        </p:nvSpPr>
        <p:spPr>
          <a:xfrm>
            <a:off x="8398565" y="725557"/>
            <a:ext cx="3240157" cy="369332"/>
          </a:xfrm>
          <a:prstGeom prst="rect">
            <a:avLst/>
          </a:prstGeom>
          <a:noFill/>
        </p:spPr>
        <p:txBody>
          <a:bodyPr wrap="square" rtlCol="0">
            <a:spAutoFit/>
          </a:bodyPr>
          <a:lstStyle/>
          <a:p>
            <a:r>
              <a:rPr lang="en-US" dirty="0"/>
              <a:t>INSERT KCM SLIDES</a:t>
            </a:r>
          </a:p>
        </p:txBody>
      </p:sp>
    </p:spTree>
    <p:extLst>
      <p:ext uri="{BB962C8B-B14F-4D97-AF65-F5344CB8AC3E}">
        <p14:creationId xmlns:p14="http://schemas.microsoft.com/office/powerpoint/2010/main" val="16068222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5F0CCDD-8465-104F-AD3F-F7E858DCD1A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4E6608C-E479-1A46-9107-82D5015EDDE3}"/>
              </a:ext>
            </a:extLst>
          </p:cNvPr>
          <p:cNvSpPr txBox="1"/>
          <p:nvPr/>
        </p:nvSpPr>
        <p:spPr>
          <a:xfrm>
            <a:off x="7211551" y="2767280"/>
            <a:ext cx="4812826" cy="1938992"/>
          </a:xfrm>
          <a:prstGeom prst="rect">
            <a:avLst/>
          </a:prstGeom>
          <a:noFill/>
        </p:spPr>
        <p:txBody>
          <a:bodyPr wrap="square" rtlCol="0">
            <a:spAutoFit/>
          </a:bodyPr>
          <a:lstStyle/>
          <a:p>
            <a:r>
              <a:rPr lang="en-ID" sz="4000" b="1" dirty="0">
                <a:solidFill>
                  <a:schemeClr val="bg1"/>
                </a:solidFill>
                <a:latin typeface="Arial Black" panose="020B0604020202020204" pitchFamily="34" charset="0"/>
                <a:ea typeface="Lato Black" panose="020F0502020204030203" pitchFamily="34" charset="0"/>
                <a:cs typeface="Arial Black" panose="020B0604020202020204" pitchFamily="34" charset="0"/>
              </a:rPr>
              <a:t>MY VIRTUAL SELLING </a:t>
            </a:r>
            <a:r>
              <a:rPr lang="en-ID" sz="4000" b="1" dirty="0">
                <a:solidFill>
                  <a:schemeClr val="accent3"/>
                </a:solidFill>
                <a:latin typeface="Arial Black" panose="020B0604020202020204" pitchFamily="34" charset="0"/>
                <a:ea typeface="Lato Black" panose="020F0502020204030203" pitchFamily="34" charset="0"/>
                <a:cs typeface="Arial Black" panose="020B0604020202020204" pitchFamily="34" charset="0"/>
              </a:rPr>
              <a:t>STRATEGY</a:t>
            </a:r>
          </a:p>
        </p:txBody>
      </p:sp>
      <p:pic>
        <p:nvPicPr>
          <p:cNvPr id="26" name="Picture 25" descr="A close up of a logo&#10;&#10;Description automatically generated">
            <a:extLst>
              <a:ext uri="{FF2B5EF4-FFF2-40B4-BE49-F238E27FC236}">
                <a16:creationId xmlns:a16="http://schemas.microsoft.com/office/drawing/2014/main" id="{722AD201-567C-184B-A2B8-D2157E8A6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574"/>
            <a:ext cx="6815328" cy="6007426"/>
          </a:xfrm>
          <a:prstGeom prst="rect">
            <a:avLst/>
          </a:prstGeom>
        </p:spPr>
      </p:pic>
      <p:sp>
        <p:nvSpPr>
          <p:cNvPr id="27" name="TextBox 26">
            <a:extLst>
              <a:ext uri="{FF2B5EF4-FFF2-40B4-BE49-F238E27FC236}">
                <a16:creationId xmlns:a16="http://schemas.microsoft.com/office/drawing/2014/main" id="{BFA2E29B-E643-1643-815B-ABFBF932AD28}"/>
              </a:ext>
            </a:extLst>
          </p:cNvPr>
          <p:cNvSpPr txBox="1"/>
          <p:nvPr/>
        </p:nvSpPr>
        <p:spPr>
          <a:xfrm>
            <a:off x="10863558" y="225346"/>
            <a:ext cx="1620456" cy="307777"/>
          </a:xfrm>
          <a:prstGeom prst="rect">
            <a:avLst/>
          </a:prstGeom>
          <a:noFill/>
        </p:spPr>
        <p:txBody>
          <a:bodyPr wrap="square" rtlCol="0">
            <a:spAutoFit/>
          </a:bodyPr>
          <a:lstStyle/>
          <a:p>
            <a:r>
              <a:rPr lang="en-US" sz="1400" dirty="0">
                <a:solidFill>
                  <a:schemeClr val="bg1"/>
                </a:solidFill>
              </a:rPr>
              <a:t>YOUR LOGO</a:t>
            </a:r>
          </a:p>
        </p:txBody>
      </p:sp>
    </p:spTree>
    <p:extLst>
      <p:ext uri="{BB962C8B-B14F-4D97-AF65-F5344CB8AC3E}">
        <p14:creationId xmlns:p14="http://schemas.microsoft.com/office/powerpoint/2010/main" val="3463270422"/>
      </p:ext>
    </p:extLst>
  </p:cSld>
  <p:clrMapOvr>
    <a:masterClrMapping/>
  </p:clrMapOvr>
  <p:transition spd="slow">
    <p:wipe/>
  </p:transition>
</p:sld>
</file>

<file path=ppt/theme/theme1.xml><?xml version="1.0" encoding="utf-8"?>
<a:theme xmlns:a="http://schemas.openxmlformats.org/drawingml/2006/main" name="Office Theme">
  <a:themeElements>
    <a:clrScheme name="Custom 2">
      <a:dk1>
        <a:srgbClr val="091A24"/>
      </a:dk1>
      <a:lt1>
        <a:sysClr val="window" lastClr="FFFFFF"/>
      </a:lt1>
      <a:dk2>
        <a:srgbClr val="44546A"/>
      </a:dk2>
      <a:lt2>
        <a:srgbClr val="E7E6E6"/>
      </a:lt2>
      <a:accent1>
        <a:srgbClr val="1A4E67"/>
      </a:accent1>
      <a:accent2>
        <a:srgbClr val="217194"/>
      </a:accent2>
      <a:accent3>
        <a:srgbClr val="DA6F29"/>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21850</TotalTime>
  <Words>1659</Words>
  <Application>Microsoft Macintosh PowerPoint</Application>
  <PresentationFormat>Widescreen</PresentationFormat>
  <Paragraphs>233</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vt:lpstr>
      <vt:lpstr>Arial Black</vt:lpstr>
      <vt:lpstr>Calibri</vt:lpstr>
      <vt:lpstr>Calibri Light</vt:lpstr>
      <vt:lpstr>Helvetica Light</vt:lpstr>
      <vt:lpstr>Impact</vt:lpstr>
      <vt:lpstr>Lato</vt:lpstr>
      <vt:lpstr>Lato Black</vt:lpstr>
      <vt:lpstr>Lato Bold</vt:lpstr>
      <vt:lpstr>Poppins Light</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Robby Cahyadi</dc:creator>
  <cp:lastModifiedBy>Amanda Murphy</cp:lastModifiedBy>
  <cp:revision>297</cp:revision>
  <dcterms:created xsi:type="dcterms:W3CDTF">2018-03-08T14:11:33Z</dcterms:created>
  <dcterms:modified xsi:type="dcterms:W3CDTF">2020-05-05T13:39:34Z</dcterms:modified>
</cp:coreProperties>
</file>