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117" r:id="rId2"/>
    <p:sldId id="3078" r:id="rId3"/>
    <p:sldId id="30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1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78225527463208E-2"/>
          <c:y val="3.516686788402229E-2"/>
          <c:w val="0.87279814228483099"/>
          <c:h val="0.943955884454355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Goldman Sachs</c:v>
                </c:pt>
              </c:strCache>
            </c:strRef>
          </c:tx>
          <c:spPr>
            <a:ln w="1270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127000" cap="rnd">
                <a:solidFill>
                  <a:schemeClr val="accent5">
                    <a:lumMod val="60000"/>
                    <a:lumOff val="4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C758-400C-B35C-6999E12FCCA6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127000" cap="rnd">
                <a:solidFill>
                  <a:schemeClr val="accent5">
                    <a:lumMod val="60000"/>
                    <a:lumOff val="40000"/>
                  </a:schemeClr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13-40C2-8CA5-AB87AF34FA20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-0.06</c:v>
                </c:pt>
                <c:pt idx="1">
                  <c:v>-0.24</c:v>
                </c:pt>
                <c:pt idx="2">
                  <c:v>0.12</c:v>
                </c:pt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13-40C2-8CA5-AB87AF34FA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Wells Fargo Securities</c:v>
                </c:pt>
              </c:strCache>
            </c:strRef>
          </c:tx>
          <c:spPr>
            <a:ln w="1270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127000" cap="rnd">
                <a:solidFill>
                  <a:schemeClr val="accent2">
                    <a:lumMod val="60000"/>
                    <a:lumOff val="40000"/>
                  </a:schemeClr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514-460A-BC57-7B2BC4BB0ECC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0.0%</c:formatCode>
                <c:ptCount val="4"/>
                <c:pt idx="0">
                  <c:v>1.2E-2</c:v>
                </c:pt>
                <c:pt idx="1">
                  <c:v>-0.14699999999999999</c:v>
                </c:pt>
                <c:pt idx="2">
                  <c:v>-6.3E-2</c:v>
                </c:pt>
                <c:pt idx="3">
                  <c:v>4.1000000000000002E-2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14-460A-BC57-7B2BC4BB0E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Morgan Stanley*</c:v>
                </c:pt>
              </c:strCache>
            </c:strRef>
          </c:tx>
          <c:spPr>
            <a:ln w="1270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139700" cap="rnd">
                <a:solidFill>
                  <a:srgbClr val="00B050">
                    <a:alpha val="88000"/>
                  </a:srgbClr>
                </a:solidFill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14-460A-BC57-7B2BC4BB0ECC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0.0%</c:formatCode>
                <c:ptCount val="4"/>
                <c:pt idx="0">
                  <c:v>-2.4E-2</c:v>
                </c:pt>
                <c:pt idx="1">
                  <c:v>-0.30099999999999999</c:v>
                </c:pt>
                <c:pt idx="2">
                  <c:v>0.29199999999999998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514-460A-BC57-7B2BC4BB0EC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 JP Morgan</c:v>
                </c:pt>
              </c:strCache>
            </c:strRef>
          </c:tx>
          <c:spPr>
            <a:ln w="127000" cap="rnd">
              <a:solidFill>
                <a:srgbClr val="7030A0">
                  <a:alpha val="47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0%</c:formatCode>
                <c:ptCount val="4"/>
                <c:pt idx="0">
                  <c:v>-0.04</c:v>
                </c:pt>
                <c:pt idx="1">
                  <c:v>-0.14000000000000001</c:v>
                </c:pt>
                <c:pt idx="2">
                  <c:v>0.08</c:v>
                </c:pt>
                <c:pt idx="3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BF7-4B90-B8DA-B64A1F4E1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58893071"/>
        <c:axId val="1967796623"/>
      </c:lineChart>
      <c:catAx>
        <c:axId val="1858893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7796623"/>
        <c:crosses val="autoZero"/>
        <c:auto val="1"/>
        <c:lblAlgn val="ctr"/>
        <c:lblOffset val="100"/>
        <c:noMultiLvlLbl val="0"/>
      </c:catAx>
      <c:valAx>
        <c:axId val="1967796623"/>
        <c:scaling>
          <c:orientation val="minMax"/>
          <c:max val="0.35000000000000003"/>
          <c:min val="-0.35000000000000003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889307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8.576288592939707E-2"/>
          <c:y val="6.8557942680635642E-2"/>
          <c:w val="0.4252179868276369"/>
          <c:h val="0.31781380499150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DF2-47BA-A7C5-BE9490FAE3A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DF2-47BA-A7C5-BE9490FAE3A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2-47BA-A7C5-BE9490FAE3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F97-4CA5-A70B-77693683AA4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F97-4CA5-A70B-77693683AA45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F97-4CA5-A70B-77693683AA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05AF7-0B11-B249-8795-51F3101DA7D4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2EF59-AC81-3942-9DC7-46B36830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0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https://www.goldmansachs.com/insights/podcasts/episodes/03-23-2020-jan-hatzius.html</a:t>
            </a:r>
          </a:p>
          <a:p>
            <a:r>
              <a:rPr lang="en-US" dirty="0"/>
              <a:t>https://www08.wellsfargomedia.com/assets/pdf/commercial/insights/economics/monthly-outlook/forecast-update-20200325.pdf</a:t>
            </a:r>
          </a:p>
          <a:p>
            <a:r>
              <a:rPr lang="en-US" dirty="0"/>
              <a:t>https://markets.businessinsider.com/news/stocks/us-recession-coronavirus-gdp-plunge-2q-forecast-economy-morgan-stanley-2020-3-1029023137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https://www.realestateconsulting.com/march-19-2020-housing-survival-to-date/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A7694-F0F1-42C9-BC56-1663342B6C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https://www.pwc.com/us/covid-19-survey?WT.mc_id=CT1-PL50-DM1-TR1-LS4-ND30-PRG6-CN_CFOPulseSurvey-&amp;eq=CT1-PL50-DM1-CN_CFOPulseSurvey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44F5A-5136-4D7C-AFD9-C37F51CB1B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93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6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1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7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6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7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2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8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A55C-B4DE-0F46-A11D-AB8702498D0A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68F40-4F61-EA4D-A857-71E98D4E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4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B4E3230-AE4A-4479-ADB2-2DE3FFB9CA25}"/>
              </a:ext>
            </a:extLst>
          </p:cNvPr>
          <p:cNvGraphicFramePr/>
          <p:nvPr/>
        </p:nvGraphicFramePr>
        <p:xfrm>
          <a:off x="421240" y="1232595"/>
          <a:ext cx="8496729" cy="498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563221B-0D13-48C4-B6EC-51E23AFEC282}"/>
              </a:ext>
            </a:extLst>
          </p:cNvPr>
          <p:cNvSpPr txBox="1"/>
          <p:nvPr/>
        </p:nvSpPr>
        <p:spPr>
          <a:xfrm>
            <a:off x="3212579" y="6149395"/>
            <a:ext cx="1195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Quarter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3050CD-B0AE-42B5-B9E9-A1A14AA99036}"/>
              </a:ext>
            </a:extLst>
          </p:cNvPr>
          <p:cNvSpPr txBox="1"/>
          <p:nvPr/>
        </p:nvSpPr>
        <p:spPr>
          <a:xfrm>
            <a:off x="1371290" y="6149395"/>
            <a:ext cx="1195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Quarter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72BC80-5ACD-4901-A4F3-C351AD1F3A76}"/>
              </a:ext>
            </a:extLst>
          </p:cNvPr>
          <p:cNvSpPr/>
          <p:nvPr/>
        </p:nvSpPr>
        <p:spPr>
          <a:xfrm>
            <a:off x="1200217" y="5712712"/>
            <a:ext cx="1366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22222"/>
                </a:solidFill>
              </a:rPr>
              <a:t>As of 3/30/2020</a:t>
            </a:r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204867-0F10-4C37-B4FF-62E7102869BE}"/>
              </a:ext>
            </a:extLst>
          </p:cNvPr>
          <p:cNvSpPr txBox="1"/>
          <p:nvPr/>
        </p:nvSpPr>
        <p:spPr>
          <a:xfrm>
            <a:off x="5053868" y="6149395"/>
            <a:ext cx="1195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Quarter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2CA8F8-B8BF-4270-B7F3-89EEC5F48EC6}"/>
              </a:ext>
            </a:extLst>
          </p:cNvPr>
          <p:cNvSpPr txBox="1"/>
          <p:nvPr/>
        </p:nvSpPr>
        <p:spPr>
          <a:xfrm>
            <a:off x="6895156" y="6146797"/>
            <a:ext cx="1195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Quarter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106BFB-371D-4F4D-BFB0-C768F378698E}"/>
              </a:ext>
            </a:extLst>
          </p:cNvPr>
          <p:cNvSpPr txBox="1"/>
          <p:nvPr/>
        </p:nvSpPr>
        <p:spPr>
          <a:xfrm>
            <a:off x="5631129" y="5712713"/>
            <a:ext cx="30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*Morgan Stanley Q4 not yet available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C62BF3-1EE7-4AA1-929D-E0761AB7B96C}"/>
              </a:ext>
            </a:extLst>
          </p:cNvPr>
          <p:cNvSpPr txBox="1"/>
          <p:nvPr/>
        </p:nvSpPr>
        <p:spPr>
          <a:xfrm>
            <a:off x="0" y="12459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</a:rPr>
              <a:t>‘V’</a:t>
            </a:r>
            <a:r>
              <a:rPr lang="en-US" sz="6600" dirty="0">
                <a:solidFill>
                  <a:srgbClr val="00B050"/>
                </a:solidFill>
              </a:rPr>
              <a:t> </a:t>
            </a:r>
            <a:r>
              <a:rPr lang="en-US" sz="6600" dirty="0">
                <a:solidFill>
                  <a:schemeClr val="bg1">
                    <a:lumMod val="50000"/>
                  </a:schemeClr>
                </a:solidFill>
              </a:rPr>
              <a:t>Recovery Projected</a:t>
            </a: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B35B23-CE31-4C82-B30E-0023DB777214}"/>
              </a:ext>
            </a:extLst>
          </p:cNvPr>
          <p:cNvSpPr/>
          <p:nvPr/>
        </p:nvSpPr>
        <p:spPr>
          <a:xfrm>
            <a:off x="5053868" y="4547793"/>
            <a:ext cx="35730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>
                    <a:lumMod val="50000"/>
                  </a:schemeClr>
                </a:solidFill>
              </a:rPr>
              <a:t>2020 GDP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6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A08193-D450-4545-ACBC-D95C52B473B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3FECE7-3268-4FD3-BF7C-9767A0C5B69A}"/>
              </a:ext>
            </a:extLst>
          </p:cNvPr>
          <p:cNvSpPr/>
          <p:nvPr/>
        </p:nvSpPr>
        <p:spPr>
          <a:xfrm>
            <a:off x="368354" y="376902"/>
            <a:ext cx="81319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“Historical analysis showed us that pandemics are usually V-shaped (sharp recessions that recover quickly enough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to provide little damage to home prices), </a:t>
            </a:r>
          </a:p>
          <a:p>
            <a:r>
              <a:rPr lang="en-US" sz="3600" dirty="0">
                <a:solidFill>
                  <a:schemeClr val="bg1"/>
                </a:solidFill>
              </a:rPr>
              <a:t>and some very cutting-edge search engine analysis by our Information Management team showed the current slowdown </a:t>
            </a:r>
          </a:p>
          <a:p>
            <a:r>
              <a:rPr lang="en-US" sz="3600" dirty="0">
                <a:solidFill>
                  <a:schemeClr val="bg1"/>
                </a:solidFill>
              </a:rPr>
              <a:t>is playing out similarly thus far.”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DB3E84-E6B4-49CE-8C26-FECF4AD998B9}"/>
              </a:ext>
            </a:extLst>
          </p:cNvPr>
          <p:cNvSpPr/>
          <p:nvPr/>
        </p:nvSpPr>
        <p:spPr>
          <a:xfrm>
            <a:off x="2514119" y="5278119"/>
            <a:ext cx="4326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John Burns Consulting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02F874-A221-4192-9385-2E2B714F860E}"/>
              </a:ext>
            </a:extLst>
          </p:cNvPr>
          <p:cNvGrpSpPr/>
          <p:nvPr/>
        </p:nvGrpSpPr>
        <p:grpSpPr>
          <a:xfrm>
            <a:off x="7033845" y="4445391"/>
            <a:ext cx="2513029" cy="2653974"/>
            <a:chOff x="6866021" y="4299283"/>
            <a:chExt cx="2789096" cy="2800082"/>
          </a:xfrm>
        </p:grpSpPr>
        <p:sp>
          <p:nvSpPr>
            <p:cNvPr id="6" name="Arrow: Pentagon 15">
              <a:extLst>
                <a:ext uri="{FF2B5EF4-FFF2-40B4-BE49-F238E27FC236}">
                  <a16:creationId xmlns:a16="http://schemas.microsoft.com/office/drawing/2014/main" id="{17BB2770-F960-4E5A-B1D7-4ABF7CDBB847}"/>
                </a:ext>
              </a:extLst>
            </p:cNvPr>
            <p:cNvSpPr/>
            <p:nvPr/>
          </p:nvSpPr>
          <p:spPr>
            <a:xfrm rot="2506785">
              <a:off x="7332140" y="4665340"/>
              <a:ext cx="2322977" cy="2434025"/>
            </a:xfrm>
            <a:custGeom>
              <a:avLst/>
              <a:gdLst>
                <a:gd name="connsiteX0" fmla="*/ 0 w 3222984"/>
                <a:gd name="connsiteY0" fmla="*/ 0 h 3294133"/>
                <a:gd name="connsiteX1" fmla="*/ 1719688 w 3222984"/>
                <a:gd name="connsiteY1" fmla="*/ 0 h 3294133"/>
                <a:gd name="connsiteX2" fmla="*/ 3222984 w 3222984"/>
                <a:gd name="connsiteY2" fmla="*/ 1647067 h 3294133"/>
                <a:gd name="connsiteX3" fmla="*/ 1719688 w 3222984"/>
                <a:gd name="connsiteY3" fmla="*/ 3294133 h 3294133"/>
                <a:gd name="connsiteX4" fmla="*/ 0 w 3222984"/>
                <a:gd name="connsiteY4" fmla="*/ 3294133 h 3294133"/>
                <a:gd name="connsiteX5" fmla="*/ 0 w 3222984"/>
                <a:gd name="connsiteY5" fmla="*/ 0 h 3294133"/>
                <a:gd name="connsiteX0" fmla="*/ 0 w 3222984"/>
                <a:gd name="connsiteY0" fmla="*/ 0 h 3294133"/>
                <a:gd name="connsiteX1" fmla="*/ 1719688 w 3222984"/>
                <a:gd name="connsiteY1" fmla="*/ 0 h 3294133"/>
                <a:gd name="connsiteX2" fmla="*/ 3222984 w 3222984"/>
                <a:gd name="connsiteY2" fmla="*/ 1647067 h 3294133"/>
                <a:gd name="connsiteX3" fmla="*/ 1581584 w 3222984"/>
                <a:gd name="connsiteY3" fmla="*/ 3110971 h 3294133"/>
                <a:gd name="connsiteX4" fmla="*/ 0 w 3222984"/>
                <a:gd name="connsiteY4" fmla="*/ 3294133 h 3294133"/>
                <a:gd name="connsiteX5" fmla="*/ 0 w 3222984"/>
                <a:gd name="connsiteY5" fmla="*/ 0 h 3294133"/>
                <a:gd name="connsiteX0" fmla="*/ 15376 w 3238360"/>
                <a:gd name="connsiteY0" fmla="*/ 0 h 3110971"/>
                <a:gd name="connsiteX1" fmla="*/ 1735064 w 3238360"/>
                <a:gd name="connsiteY1" fmla="*/ 0 h 3110971"/>
                <a:gd name="connsiteX2" fmla="*/ 3238360 w 3238360"/>
                <a:gd name="connsiteY2" fmla="*/ 1647067 h 3110971"/>
                <a:gd name="connsiteX3" fmla="*/ 1596960 w 3238360"/>
                <a:gd name="connsiteY3" fmla="*/ 3110971 h 3110971"/>
                <a:gd name="connsiteX4" fmla="*/ 0 w 3238360"/>
                <a:gd name="connsiteY4" fmla="*/ 2848042 h 3110971"/>
                <a:gd name="connsiteX5" fmla="*/ 15376 w 3238360"/>
                <a:gd name="connsiteY5" fmla="*/ 0 h 3110971"/>
                <a:gd name="connsiteX0" fmla="*/ 15376 w 3238360"/>
                <a:gd name="connsiteY0" fmla="*/ 0 h 3110971"/>
                <a:gd name="connsiteX1" fmla="*/ 1411358 w 3238360"/>
                <a:gd name="connsiteY1" fmla="*/ 238130 h 3110971"/>
                <a:gd name="connsiteX2" fmla="*/ 3238360 w 3238360"/>
                <a:gd name="connsiteY2" fmla="*/ 1647067 h 3110971"/>
                <a:gd name="connsiteX3" fmla="*/ 1596960 w 3238360"/>
                <a:gd name="connsiteY3" fmla="*/ 3110971 h 3110971"/>
                <a:gd name="connsiteX4" fmla="*/ 0 w 3238360"/>
                <a:gd name="connsiteY4" fmla="*/ 2848042 h 3110971"/>
                <a:gd name="connsiteX5" fmla="*/ 15376 w 3238360"/>
                <a:gd name="connsiteY5" fmla="*/ 0 h 3110971"/>
                <a:gd name="connsiteX0" fmla="*/ 15376 w 2958784"/>
                <a:gd name="connsiteY0" fmla="*/ 0 h 3110971"/>
                <a:gd name="connsiteX1" fmla="*/ 1411358 w 2958784"/>
                <a:gd name="connsiteY1" fmla="*/ 238130 h 3110971"/>
                <a:gd name="connsiteX2" fmla="*/ 2958784 w 2958784"/>
                <a:gd name="connsiteY2" fmla="*/ 1820220 h 3110971"/>
                <a:gd name="connsiteX3" fmla="*/ 1596960 w 2958784"/>
                <a:gd name="connsiteY3" fmla="*/ 3110971 h 3110971"/>
                <a:gd name="connsiteX4" fmla="*/ 0 w 2958784"/>
                <a:gd name="connsiteY4" fmla="*/ 2848042 h 3110971"/>
                <a:gd name="connsiteX5" fmla="*/ 15376 w 2958784"/>
                <a:gd name="connsiteY5" fmla="*/ 0 h 3110971"/>
                <a:gd name="connsiteX0" fmla="*/ 18988 w 2958784"/>
                <a:gd name="connsiteY0" fmla="*/ 0 h 2935376"/>
                <a:gd name="connsiteX1" fmla="*/ 1411358 w 2958784"/>
                <a:gd name="connsiteY1" fmla="*/ 62535 h 2935376"/>
                <a:gd name="connsiteX2" fmla="*/ 2958784 w 2958784"/>
                <a:gd name="connsiteY2" fmla="*/ 1644625 h 2935376"/>
                <a:gd name="connsiteX3" fmla="*/ 1596960 w 2958784"/>
                <a:gd name="connsiteY3" fmla="*/ 2935376 h 2935376"/>
                <a:gd name="connsiteX4" fmla="*/ 0 w 2958784"/>
                <a:gd name="connsiteY4" fmla="*/ 2672447 h 2935376"/>
                <a:gd name="connsiteX5" fmla="*/ 18988 w 2958784"/>
                <a:gd name="connsiteY5" fmla="*/ 0 h 2935376"/>
                <a:gd name="connsiteX0" fmla="*/ 18988 w 2951217"/>
                <a:gd name="connsiteY0" fmla="*/ 0 h 2935376"/>
                <a:gd name="connsiteX1" fmla="*/ 1411358 w 2951217"/>
                <a:gd name="connsiteY1" fmla="*/ 62535 h 2935376"/>
                <a:gd name="connsiteX2" fmla="*/ 2951217 w 2951217"/>
                <a:gd name="connsiteY2" fmla="*/ 1773568 h 2935376"/>
                <a:gd name="connsiteX3" fmla="*/ 1596960 w 2951217"/>
                <a:gd name="connsiteY3" fmla="*/ 2935376 h 2935376"/>
                <a:gd name="connsiteX4" fmla="*/ 0 w 2951217"/>
                <a:gd name="connsiteY4" fmla="*/ 2672447 h 2935376"/>
                <a:gd name="connsiteX5" fmla="*/ 18988 w 2951217"/>
                <a:gd name="connsiteY5" fmla="*/ 0 h 2935376"/>
                <a:gd name="connsiteX0" fmla="*/ 18988 w 2951217"/>
                <a:gd name="connsiteY0" fmla="*/ 0 h 2935376"/>
                <a:gd name="connsiteX1" fmla="*/ 1316457 w 2951217"/>
                <a:gd name="connsiteY1" fmla="*/ 70351 h 2935376"/>
                <a:gd name="connsiteX2" fmla="*/ 2951217 w 2951217"/>
                <a:gd name="connsiteY2" fmla="*/ 1773568 h 2935376"/>
                <a:gd name="connsiteX3" fmla="*/ 1596960 w 2951217"/>
                <a:gd name="connsiteY3" fmla="*/ 2935376 h 2935376"/>
                <a:gd name="connsiteX4" fmla="*/ 0 w 2951217"/>
                <a:gd name="connsiteY4" fmla="*/ 2672447 h 2935376"/>
                <a:gd name="connsiteX5" fmla="*/ 18988 w 2951217"/>
                <a:gd name="connsiteY5" fmla="*/ 0 h 2935376"/>
                <a:gd name="connsiteX0" fmla="*/ 18988 w 2951217"/>
                <a:gd name="connsiteY0" fmla="*/ 0 h 2893638"/>
                <a:gd name="connsiteX1" fmla="*/ 1316457 w 2951217"/>
                <a:gd name="connsiteY1" fmla="*/ 70351 h 2893638"/>
                <a:gd name="connsiteX2" fmla="*/ 2951217 w 2951217"/>
                <a:gd name="connsiteY2" fmla="*/ 1773568 h 2893638"/>
                <a:gd name="connsiteX3" fmla="*/ 1386947 w 2951217"/>
                <a:gd name="connsiteY3" fmla="*/ 2893638 h 2893638"/>
                <a:gd name="connsiteX4" fmla="*/ 0 w 2951217"/>
                <a:gd name="connsiteY4" fmla="*/ 2672447 h 2893638"/>
                <a:gd name="connsiteX5" fmla="*/ 18988 w 2951217"/>
                <a:gd name="connsiteY5" fmla="*/ 0 h 2893638"/>
                <a:gd name="connsiteX0" fmla="*/ 14823 w 2947052"/>
                <a:gd name="connsiteY0" fmla="*/ 0 h 2893638"/>
                <a:gd name="connsiteX1" fmla="*/ 1312292 w 2947052"/>
                <a:gd name="connsiteY1" fmla="*/ 70351 h 2893638"/>
                <a:gd name="connsiteX2" fmla="*/ 2947052 w 2947052"/>
                <a:gd name="connsiteY2" fmla="*/ 1773568 h 2893638"/>
                <a:gd name="connsiteX3" fmla="*/ 1382782 w 2947052"/>
                <a:gd name="connsiteY3" fmla="*/ 2893638 h 2893638"/>
                <a:gd name="connsiteX4" fmla="*/ 0 w 2947052"/>
                <a:gd name="connsiteY4" fmla="*/ 2422097 h 2893638"/>
                <a:gd name="connsiteX5" fmla="*/ 14823 w 2947052"/>
                <a:gd name="connsiteY5" fmla="*/ 0 h 2893638"/>
                <a:gd name="connsiteX0" fmla="*/ 33583 w 2947052"/>
                <a:gd name="connsiteY0" fmla="*/ 61169 h 2823287"/>
                <a:gd name="connsiteX1" fmla="*/ 1312292 w 2947052"/>
                <a:gd name="connsiteY1" fmla="*/ 0 h 2823287"/>
                <a:gd name="connsiteX2" fmla="*/ 2947052 w 2947052"/>
                <a:gd name="connsiteY2" fmla="*/ 1703217 h 2823287"/>
                <a:gd name="connsiteX3" fmla="*/ 1382782 w 2947052"/>
                <a:gd name="connsiteY3" fmla="*/ 2823287 h 2823287"/>
                <a:gd name="connsiteX4" fmla="*/ 0 w 2947052"/>
                <a:gd name="connsiteY4" fmla="*/ 2351746 h 2823287"/>
                <a:gd name="connsiteX5" fmla="*/ 33583 w 2947052"/>
                <a:gd name="connsiteY5" fmla="*/ 61169 h 2823287"/>
                <a:gd name="connsiteX0" fmla="*/ 33583 w 2947052"/>
                <a:gd name="connsiteY0" fmla="*/ 0 h 2762118"/>
                <a:gd name="connsiteX1" fmla="*/ 1132811 w 2947052"/>
                <a:gd name="connsiteY1" fmla="*/ 61798 h 2762118"/>
                <a:gd name="connsiteX2" fmla="*/ 2947052 w 2947052"/>
                <a:gd name="connsiteY2" fmla="*/ 1642048 h 2762118"/>
                <a:gd name="connsiteX3" fmla="*/ 1382782 w 2947052"/>
                <a:gd name="connsiteY3" fmla="*/ 2762118 h 2762118"/>
                <a:gd name="connsiteX4" fmla="*/ 0 w 2947052"/>
                <a:gd name="connsiteY4" fmla="*/ 2290577 h 2762118"/>
                <a:gd name="connsiteX5" fmla="*/ 33583 w 2947052"/>
                <a:gd name="connsiteY5" fmla="*/ 0 h 2762118"/>
                <a:gd name="connsiteX0" fmla="*/ 33583 w 2947052"/>
                <a:gd name="connsiteY0" fmla="*/ 0 h 2726489"/>
                <a:gd name="connsiteX1" fmla="*/ 1132811 w 2947052"/>
                <a:gd name="connsiteY1" fmla="*/ 61798 h 2726489"/>
                <a:gd name="connsiteX2" fmla="*/ 2947052 w 2947052"/>
                <a:gd name="connsiteY2" fmla="*/ 1642048 h 2726489"/>
                <a:gd name="connsiteX3" fmla="*/ 1314373 w 2947052"/>
                <a:gd name="connsiteY3" fmla="*/ 2726489 h 2726489"/>
                <a:gd name="connsiteX4" fmla="*/ 0 w 2947052"/>
                <a:gd name="connsiteY4" fmla="*/ 2290577 h 2726489"/>
                <a:gd name="connsiteX5" fmla="*/ 33583 w 2947052"/>
                <a:gd name="connsiteY5" fmla="*/ 0 h 2726489"/>
                <a:gd name="connsiteX0" fmla="*/ 874 w 2914343"/>
                <a:gd name="connsiteY0" fmla="*/ 0 h 2726489"/>
                <a:gd name="connsiteX1" fmla="*/ 1100102 w 2914343"/>
                <a:gd name="connsiteY1" fmla="*/ 61798 h 2726489"/>
                <a:gd name="connsiteX2" fmla="*/ 2914343 w 2914343"/>
                <a:gd name="connsiteY2" fmla="*/ 1642048 h 2726489"/>
                <a:gd name="connsiteX3" fmla="*/ 1281664 w 2914343"/>
                <a:gd name="connsiteY3" fmla="*/ 2726489 h 2726489"/>
                <a:gd name="connsiteX4" fmla="*/ 9952 w 2914343"/>
                <a:gd name="connsiteY4" fmla="*/ 2096350 h 2726489"/>
                <a:gd name="connsiteX5" fmla="*/ 874 w 2914343"/>
                <a:gd name="connsiteY5" fmla="*/ 0 h 2726489"/>
                <a:gd name="connsiteX0" fmla="*/ 874 w 2914343"/>
                <a:gd name="connsiteY0" fmla="*/ 0 h 2540816"/>
                <a:gd name="connsiteX1" fmla="*/ 1100102 w 2914343"/>
                <a:gd name="connsiteY1" fmla="*/ 61798 h 2540816"/>
                <a:gd name="connsiteX2" fmla="*/ 2914343 w 2914343"/>
                <a:gd name="connsiteY2" fmla="*/ 1642048 h 2540816"/>
                <a:gd name="connsiteX3" fmla="*/ 1522569 w 2914343"/>
                <a:gd name="connsiteY3" fmla="*/ 2540816 h 2540816"/>
                <a:gd name="connsiteX4" fmla="*/ 9952 w 2914343"/>
                <a:gd name="connsiteY4" fmla="*/ 2096350 h 2540816"/>
                <a:gd name="connsiteX5" fmla="*/ 874 w 2914343"/>
                <a:gd name="connsiteY5" fmla="*/ 0 h 2540816"/>
                <a:gd name="connsiteX0" fmla="*/ 66940 w 2904391"/>
                <a:gd name="connsiteY0" fmla="*/ 257367 h 2479018"/>
                <a:gd name="connsiteX1" fmla="*/ 1090150 w 2904391"/>
                <a:gd name="connsiteY1" fmla="*/ 0 h 2479018"/>
                <a:gd name="connsiteX2" fmla="*/ 2904391 w 2904391"/>
                <a:gd name="connsiteY2" fmla="*/ 1580250 h 2479018"/>
                <a:gd name="connsiteX3" fmla="*/ 1512617 w 2904391"/>
                <a:gd name="connsiteY3" fmla="*/ 2479018 h 2479018"/>
                <a:gd name="connsiteX4" fmla="*/ 0 w 2904391"/>
                <a:gd name="connsiteY4" fmla="*/ 2034552 h 2479018"/>
                <a:gd name="connsiteX5" fmla="*/ 66940 w 2904391"/>
                <a:gd name="connsiteY5" fmla="*/ 257367 h 2479018"/>
                <a:gd name="connsiteX0" fmla="*/ 66940 w 2904391"/>
                <a:gd name="connsiteY0" fmla="*/ 201244 h 2422895"/>
                <a:gd name="connsiteX1" fmla="*/ 1128646 w 2904391"/>
                <a:gd name="connsiteY1" fmla="*/ 0 h 2422895"/>
                <a:gd name="connsiteX2" fmla="*/ 2904391 w 2904391"/>
                <a:gd name="connsiteY2" fmla="*/ 1524127 h 2422895"/>
                <a:gd name="connsiteX3" fmla="*/ 1512617 w 2904391"/>
                <a:gd name="connsiteY3" fmla="*/ 2422895 h 2422895"/>
                <a:gd name="connsiteX4" fmla="*/ 0 w 2904391"/>
                <a:gd name="connsiteY4" fmla="*/ 1978429 h 2422895"/>
                <a:gd name="connsiteX5" fmla="*/ 66940 w 2904391"/>
                <a:gd name="connsiteY5" fmla="*/ 201244 h 2422895"/>
                <a:gd name="connsiteX0" fmla="*/ 205354 w 2904391"/>
                <a:gd name="connsiteY0" fmla="*/ 250786 h 2422895"/>
                <a:gd name="connsiteX1" fmla="*/ 1128646 w 2904391"/>
                <a:gd name="connsiteY1" fmla="*/ 0 h 2422895"/>
                <a:gd name="connsiteX2" fmla="*/ 2904391 w 2904391"/>
                <a:gd name="connsiteY2" fmla="*/ 1524127 h 2422895"/>
                <a:gd name="connsiteX3" fmla="*/ 1512617 w 2904391"/>
                <a:gd name="connsiteY3" fmla="*/ 2422895 h 2422895"/>
                <a:gd name="connsiteX4" fmla="*/ 0 w 2904391"/>
                <a:gd name="connsiteY4" fmla="*/ 1978429 h 2422895"/>
                <a:gd name="connsiteX5" fmla="*/ 205354 w 2904391"/>
                <a:gd name="connsiteY5" fmla="*/ 250786 h 2422895"/>
                <a:gd name="connsiteX0" fmla="*/ 205354 w 2904391"/>
                <a:gd name="connsiteY0" fmla="*/ 192219 h 2364328"/>
                <a:gd name="connsiteX1" fmla="*/ 1223785 w 2904391"/>
                <a:gd name="connsiteY1" fmla="*/ 0 h 2364328"/>
                <a:gd name="connsiteX2" fmla="*/ 2904391 w 2904391"/>
                <a:gd name="connsiteY2" fmla="*/ 1465560 h 2364328"/>
                <a:gd name="connsiteX3" fmla="*/ 1512617 w 2904391"/>
                <a:gd name="connsiteY3" fmla="*/ 2364328 h 2364328"/>
                <a:gd name="connsiteX4" fmla="*/ 0 w 2904391"/>
                <a:gd name="connsiteY4" fmla="*/ 1919862 h 2364328"/>
                <a:gd name="connsiteX5" fmla="*/ 205354 w 2904391"/>
                <a:gd name="connsiteY5" fmla="*/ 192219 h 2364328"/>
                <a:gd name="connsiteX0" fmla="*/ 205354 w 2904391"/>
                <a:gd name="connsiteY0" fmla="*/ 161478 h 2333587"/>
                <a:gd name="connsiteX1" fmla="*/ 1178914 w 2904391"/>
                <a:gd name="connsiteY1" fmla="*/ 0 h 2333587"/>
                <a:gd name="connsiteX2" fmla="*/ 2904391 w 2904391"/>
                <a:gd name="connsiteY2" fmla="*/ 1434819 h 2333587"/>
                <a:gd name="connsiteX3" fmla="*/ 1512617 w 2904391"/>
                <a:gd name="connsiteY3" fmla="*/ 2333587 h 2333587"/>
                <a:gd name="connsiteX4" fmla="*/ 0 w 2904391"/>
                <a:gd name="connsiteY4" fmla="*/ 1889121 h 2333587"/>
                <a:gd name="connsiteX5" fmla="*/ 205354 w 2904391"/>
                <a:gd name="connsiteY5" fmla="*/ 161478 h 2333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91" h="2333587">
                  <a:moveTo>
                    <a:pt x="205354" y="161478"/>
                  </a:moveTo>
                  <a:lnTo>
                    <a:pt x="1178914" y="0"/>
                  </a:lnTo>
                  <a:lnTo>
                    <a:pt x="2904391" y="1434819"/>
                  </a:lnTo>
                  <a:lnTo>
                    <a:pt x="1512617" y="2333587"/>
                  </a:lnTo>
                  <a:lnTo>
                    <a:pt x="0" y="1889121"/>
                  </a:lnTo>
                  <a:cubicBezTo>
                    <a:pt x="5125" y="939774"/>
                    <a:pt x="200229" y="1110825"/>
                    <a:pt x="205354" y="161478"/>
                  </a:cubicBezTo>
                  <a:close/>
                </a:path>
              </a:pathLst>
            </a:custGeom>
            <a:solidFill>
              <a:srgbClr val="2B4D8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E15D29B-0854-4CA6-AC91-00673392895F}"/>
                </a:ext>
              </a:extLst>
            </p:cNvPr>
            <p:cNvGrpSpPr/>
            <p:nvPr/>
          </p:nvGrpSpPr>
          <p:grpSpPr>
            <a:xfrm>
              <a:off x="6866021" y="4299283"/>
              <a:ext cx="2036090" cy="1759495"/>
              <a:chOff x="5922499" y="3249637"/>
              <a:chExt cx="2771335" cy="2700998"/>
            </a:xfrm>
          </p:grpSpPr>
          <p:sp>
            <p:nvSpPr>
              <p:cNvPr id="8" name="Speech Bubble: Oval 7">
                <a:extLst>
                  <a:ext uri="{FF2B5EF4-FFF2-40B4-BE49-F238E27FC236}">
                    <a16:creationId xmlns:a16="http://schemas.microsoft.com/office/drawing/2014/main" id="{7EC34E28-5A78-46AF-9EC7-44324E2B00F8}"/>
                  </a:ext>
                </a:extLst>
              </p:cNvPr>
              <p:cNvSpPr/>
              <p:nvPr/>
            </p:nvSpPr>
            <p:spPr>
              <a:xfrm>
                <a:off x="5922499" y="3249637"/>
                <a:ext cx="2771335" cy="2700998"/>
              </a:xfrm>
              <a:prstGeom prst="wedgeEllipseCallout">
                <a:avLst>
                  <a:gd name="adj1" fmla="val 36048"/>
                  <a:gd name="adj2" fmla="val 6726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0B2819E8-890A-46A7-A564-0E02DD646A2A}"/>
                  </a:ext>
                </a:extLst>
              </p:cNvPr>
              <p:cNvGrpSpPr/>
              <p:nvPr/>
            </p:nvGrpSpPr>
            <p:grpSpPr>
              <a:xfrm>
                <a:off x="6998677" y="3787727"/>
                <a:ext cx="618978" cy="1744394"/>
                <a:chOff x="6914271" y="3854544"/>
                <a:chExt cx="618978" cy="1744394"/>
              </a:xfrm>
            </p:grpSpPr>
            <p:sp>
              <p:nvSpPr>
                <p:cNvPr id="10" name="Trapezoid 9">
                  <a:extLst>
                    <a:ext uri="{FF2B5EF4-FFF2-40B4-BE49-F238E27FC236}">
                      <a16:creationId xmlns:a16="http://schemas.microsoft.com/office/drawing/2014/main" id="{B3E56FD9-505C-486E-9FDE-6F5EC1FAB8BE}"/>
                    </a:ext>
                  </a:extLst>
                </p:cNvPr>
                <p:cNvSpPr/>
                <p:nvPr/>
              </p:nvSpPr>
              <p:spPr>
                <a:xfrm rot="10800000">
                  <a:off x="6914271" y="3854544"/>
                  <a:ext cx="618978" cy="1280160"/>
                </a:xfrm>
                <a:prstGeom prst="trapezoid">
                  <a:avLst/>
                </a:prstGeom>
                <a:solidFill>
                  <a:srgbClr val="2B4D8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FAA0902F-4100-4E86-8292-F3487F70ECC0}"/>
                    </a:ext>
                  </a:extLst>
                </p:cNvPr>
                <p:cNvSpPr/>
                <p:nvPr/>
              </p:nvSpPr>
              <p:spPr>
                <a:xfrm>
                  <a:off x="7076049" y="5275382"/>
                  <a:ext cx="337624" cy="323556"/>
                </a:xfrm>
                <a:prstGeom prst="ellipse">
                  <a:avLst/>
                </a:prstGeom>
                <a:solidFill>
                  <a:srgbClr val="2B4D8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5848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D89E92-22AE-44BD-99F9-60D8CC24C353}"/>
              </a:ext>
            </a:extLst>
          </p:cNvPr>
          <p:cNvSpPr/>
          <p:nvPr/>
        </p:nvSpPr>
        <p:spPr>
          <a:xfrm>
            <a:off x="60026" y="15833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If COVID-19 were to end today, how long would you estimate it </a:t>
            </a:r>
          </a:p>
          <a:p>
            <a:pPr algn="ctr"/>
            <a:r>
              <a:rPr lang="en-US" sz="2400" i="1" dirty="0"/>
              <a:t>would take for your company to get back to business as usual?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F0989D-ECD1-47F5-854F-4326A4F8FE9E}"/>
              </a:ext>
            </a:extLst>
          </p:cNvPr>
          <p:cNvSpPr/>
          <p:nvPr/>
        </p:nvSpPr>
        <p:spPr>
          <a:xfrm>
            <a:off x="205483" y="372986"/>
            <a:ext cx="85789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PricewaterhouseCoopers survey of fifty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leaders from a cross-section of industries…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70919A-79BA-4960-AC1D-4CA6AD0D9800}"/>
              </a:ext>
            </a:extLst>
          </p:cNvPr>
          <p:cNvGrpSpPr/>
          <p:nvPr/>
        </p:nvGrpSpPr>
        <p:grpSpPr>
          <a:xfrm>
            <a:off x="717573" y="2583602"/>
            <a:ext cx="7708854" cy="3703117"/>
            <a:chOff x="657088" y="2008249"/>
            <a:chExt cx="7708854" cy="3703117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7DCE2281-A842-4DD8-B356-CDFB11A0A8C4}"/>
                </a:ext>
              </a:extLst>
            </p:cNvPr>
            <p:cNvGraphicFramePr/>
            <p:nvPr/>
          </p:nvGraphicFramePr>
          <p:xfrm>
            <a:off x="657546" y="2008249"/>
            <a:ext cx="3667874" cy="31183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DB08BDDF-F3B4-4762-86BA-7D14B42E4950}"/>
                </a:ext>
              </a:extLst>
            </p:cNvPr>
            <p:cNvGraphicFramePr/>
            <p:nvPr/>
          </p:nvGraphicFramePr>
          <p:xfrm>
            <a:off x="4572000" y="2021830"/>
            <a:ext cx="3793942" cy="31047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5D6C535-4B10-4DB5-B493-C15115119353}"/>
                </a:ext>
              </a:extLst>
            </p:cNvPr>
            <p:cNvSpPr/>
            <p:nvPr/>
          </p:nvSpPr>
          <p:spPr>
            <a:xfrm>
              <a:off x="657088" y="5126591"/>
              <a:ext cx="3667874" cy="58477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Less than a month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EE27E24-D8AB-4C77-AFE0-7803788EDBF3}"/>
                </a:ext>
              </a:extLst>
            </p:cNvPr>
            <p:cNvSpPr txBox="1"/>
            <p:nvPr/>
          </p:nvSpPr>
          <p:spPr>
            <a:xfrm>
              <a:off x="1859070" y="3158711"/>
              <a:ext cx="12506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66%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E754B3D-6BDA-4E76-A8C1-B5CD95A16D75}"/>
                </a:ext>
              </a:extLst>
            </p:cNvPr>
            <p:cNvSpPr txBox="1"/>
            <p:nvPr/>
          </p:nvSpPr>
          <p:spPr>
            <a:xfrm>
              <a:off x="5843639" y="3151921"/>
              <a:ext cx="12506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/>
                <a:t>90%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CF4CC95-FA9D-4714-BF06-64D6841FBCD2}"/>
                </a:ext>
              </a:extLst>
            </p:cNvPr>
            <p:cNvSpPr/>
            <p:nvPr/>
          </p:nvSpPr>
          <p:spPr>
            <a:xfrm>
              <a:off x="4571541" y="5126590"/>
              <a:ext cx="3793941" cy="584775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1 to 3 months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42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218</Words>
  <Application>Microsoft Macintosh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Childers</dc:creator>
  <cp:lastModifiedBy>Charlotte Parrish</cp:lastModifiedBy>
  <cp:revision>4</cp:revision>
  <dcterms:created xsi:type="dcterms:W3CDTF">2020-03-30T12:19:45Z</dcterms:created>
  <dcterms:modified xsi:type="dcterms:W3CDTF">2020-03-31T16:10:01Z</dcterms:modified>
</cp:coreProperties>
</file>